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9" r:id="rId1"/>
    <p:sldMasterId id="2147483775" r:id="rId2"/>
    <p:sldMasterId id="2147483791" r:id="rId3"/>
    <p:sldMasterId id="2147483807" r:id="rId4"/>
    <p:sldMasterId id="2147483823" r:id="rId5"/>
    <p:sldMasterId id="2147483839" r:id="rId6"/>
    <p:sldMasterId id="2147483855" r:id="rId7"/>
  </p:sldMasterIdLst>
  <p:notesMasterIdLst>
    <p:notesMasterId r:id="rId382"/>
  </p:notesMasterIdLst>
  <p:handoutMasterIdLst>
    <p:handoutMasterId r:id="rId383"/>
  </p:handoutMasterIdLst>
  <p:sldIdLst>
    <p:sldId id="256" r:id="rId8"/>
    <p:sldId id="257" r:id="rId9"/>
    <p:sldId id="581" r:id="rId10"/>
    <p:sldId id="838" r:id="rId11"/>
    <p:sldId id="839" r:id="rId12"/>
    <p:sldId id="584" r:id="rId13"/>
    <p:sldId id="585" r:id="rId14"/>
    <p:sldId id="586" r:id="rId15"/>
    <p:sldId id="587" r:id="rId16"/>
    <p:sldId id="588" r:id="rId17"/>
    <p:sldId id="648" r:id="rId18"/>
    <p:sldId id="590" r:id="rId19"/>
    <p:sldId id="802" r:id="rId20"/>
    <p:sldId id="698" r:id="rId21"/>
    <p:sldId id="649" r:id="rId22"/>
    <p:sldId id="593" r:id="rId23"/>
    <p:sldId id="803" r:id="rId24"/>
    <p:sldId id="596" r:id="rId25"/>
    <p:sldId id="597" r:id="rId26"/>
    <p:sldId id="840" r:id="rId27"/>
    <p:sldId id="651" r:id="rId28"/>
    <p:sldId id="652" r:id="rId29"/>
    <p:sldId id="653" r:id="rId30"/>
    <p:sldId id="655" r:id="rId31"/>
    <p:sldId id="656" r:id="rId32"/>
    <p:sldId id="657" r:id="rId33"/>
    <p:sldId id="658" r:id="rId34"/>
    <p:sldId id="659" r:id="rId35"/>
    <p:sldId id="660" r:id="rId36"/>
    <p:sldId id="661" r:id="rId37"/>
    <p:sldId id="662" r:id="rId38"/>
    <p:sldId id="663" r:id="rId39"/>
    <p:sldId id="664" r:id="rId40"/>
    <p:sldId id="665" r:id="rId41"/>
    <p:sldId id="699" r:id="rId42"/>
    <p:sldId id="700" r:id="rId43"/>
    <p:sldId id="701" r:id="rId44"/>
    <p:sldId id="669" r:id="rId45"/>
    <p:sldId id="671" r:id="rId46"/>
    <p:sldId id="672" r:id="rId47"/>
    <p:sldId id="762" r:id="rId48"/>
    <p:sldId id="293" r:id="rId49"/>
    <p:sldId id="294" r:id="rId50"/>
    <p:sldId id="295" r:id="rId51"/>
    <p:sldId id="296" r:id="rId52"/>
    <p:sldId id="297" r:id="rId53"/>
    <p:sldId id="298" r:id="rId54"/>
    <p:sldId id="299" r:id="rId55"/>
    <p:sldId id="673" r:id="rId56"/>
    <p:sldId id="674" r:id="rId57"/>
    <p:sldId id="675" r:id="rId58"/>
    <p:sldId id="676" r:id="rId59"/>
    <p:sldId id="303" r:id="rId60"/>
    <p:sldId id="304" r:id="rId61"/>
    <p:sldId id="305" r:id="rId62"/>
    <p:sldId id="306" r:id="rId63"/>
    <p:sldId id="307" r:id="rId64"/>
    <p:sldId id="624" r:id="rId65"/>
    <p:sldId id="625" r:id="rId66"/>
    <p:sldId id="626" r:id="rId67"/>
    <p:sldId id="311" r:id="rId68"/>
    <p:sldId id="312" r:id="rId69"/>
    <p:sldId id="313" r:id="rId70"/>
    <p:sldId id="314" r:id="rId71"/>
    <p:sldId id="315" r:id="rId72"/>
    <p:sldId id="316" r:id="rId73"/>
    <p:sldId id="804" r:id="rId74"/>
    <p:sldId id="318" r:id="rId75"/>
    <p:sldId id="319" r:id="rId76"/>
    <p:sldId id="320" r:id="rId77"/>
    <p:sldId id="627" r:id="rId78"/>
    <p:sldId id="322" r:id="rId79"/>
    <p:sldId id="323" r:id="rId80"/>
    <p:sldId id="324" r:id="rId81"/>
    <p:sldId id="628" r:id="rId82"/>
    <p:sldId id="326" r:id="rId83"/>
    <p:sldId id="327" r:id="rId84"/>
    <p:sldId id="328" r:id="rId85"/>
    <p:sldId id="329" r:id="rId86"/>
    <p:sldId id="330" r:id="rId87"/>
    <p:sldId id="331" r:id="rId88"/>
    <p:sldId id="332" r:id="rId89"/>
    <p:sldId id="333" r:id="rId90"/>
    <p:sldId id="334" r:id="rId91"/>
    <p:sldId id="335" r:id="rId92"/>
    <p:sldId id="336" r:id="rId93"/>
    <p:sldId id="819" r:id="rId94"/>
    <p:sldId id="337" r:id="rId95"/>
    <p:sldId id="338" r:id="rId96"/>
    <p:sldId id="339" r:id="rId97"/>
    <p:sldId id="340" r:id="rId98"/>
    <p:sldId id="341" r:id="rId99"/>
    <p:sldId id="342" r:id="rId100"/>
    <p:sldId id="343" r:id="rId101"/>
    <p:sldId id="344" r:id="rId102"/>
    <p:sldId id="345" r:id="rId103"/>
    <p:sldId id="805"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768" r:id="rId119"/>
    <p:sldId id="806" r:id="rId120"/>
    <p:sldId id="845" r:id="rId121"/>
    <p:sldId id="846" r:id="rId122"/>
    <p:sldId id="847" r:id="rId123"/>
    <p:sldId id="848" r:id="rId124"/>
    <p:sldId id="366" r:id="rId125"/>
    <p:sldId id="812" r:id="rId126"/>
    <p:sldId id="769" r:id="rId127"/>
    <p:sldId id="849" r:id="rId128"/>
    <p:sldId id="850" r:id="rId129"/>
    <p:sldId id="851" r:id="rId130"/>
    <p:sldId id="852" r:id="rId131"/>
    <p:sldId id="811" r:id="rId132"/>
    <p:sldId id="813" r:id="rId133"/>
    <p:sldId id="814" r:id="rId134"/>
    <p:sldId id="815" r:id="rId135"/>
    <p:sldId id="853" r:id="rId136"/>
    <p:sldId id="816" r:id="rId137"/>
    <p:sldId id="474" r:id="rId138"/>
    <p:sldId id="475" r:id="rId139"/>
    <p:sldId id="476" r:id="rId140"/>
    <p:sldId id="477" r:id="rId141"/>
    <p:sldId id="478" r:id="rId142"/>
    <p:sldId id="479" r:id="rId143"/>
    <p:sldId id="480" r:id="rId144"/>
    <p:sldId id="481" r:id="rId145"/>
    <p:sldId id="482" r:id="rId146"/>
    <p:sldId id="483" r:id="rId147"/>
    <p:sldId id="484" r:id="rId148"/>
    <p:sldId id="485" r:id="rId149"/>
    <p:sldId id="486" r:id="rId150"/>
    <p:sldId id="818" r:id="rId151"/>
    <p:sldId id="782" r:id="rId152"/>
    <p:sldId id="784" r:id="rId153"/>
    <p:sldId id="785" r:id="rId154"/>
    <p:sldId id="786" r:id="rId155"/>
    <p:sldId id="787" r:id="rId156"/>
    <p:sldId id="788" r:id="rId157"/>
    <p:sldId id="791" r:id="rId158"/>
    <p:sldId id="790" r:id="rId159"/>
    <p:sldId id="754" r:id="rId160"/>
    <p:sldId id="755" r:id="rId161"/>
    <p:sldId id="792" r:id="rId162"/>
    <p:sldId id="758" r:id="rId163"/>
    <p:sldId id="793" r:id="rId164"/>
    <p:sldId id="794" r:id="rId165"/>
    <p:sldId id="738" r:id="rId166"/>
    <p:sldId id="789" r:id="rId167"/>
    <p:sldId id="742" r:id="rId168"/>
    <p:sldId id="743" r:id="rId169"/>
    <p:sldId id="744" r:id="rId170"/>
    <p:sldId id="746" r:id="rId171"/>
    <p:sldId id="745" r:id="rId172"/>
    <p:sldId id="747" r:id="rId173"/>
    <p:sldId id="748" r:id="rId174"/>
    <p:sldId id="749" r:id="rId175"/>
    <p:sldId id="750" r:id="rId176"/>
    <p:sldId id="820" r:id="rId177"/>
    <p:sldId id="372" r:id="rId178"/>
    <p:sldId id="797" r:id="rId179"/>
    <p:sldId id="373" r:id="rId180"/>
    <p:sldId id="702" r:id="rId181"/>
    <p:sldId id="678" r:id="rId182"/>
    <p:sldId id="376" r:id="rId183"/>
    <p:sldId id="377" r:id="rId184"/>
    <p:sldId id="378" r:id="rId185"/>
    <p:sldId id="379" r:id="rId186"/>
    <p:sldId id="734" r:id="rId187"/>
    <p:sldId id="801" r:id="rId188"/>
    <p:sldId id="380" r:id="rId189"/>
    <p:sldId id="795" r:id="rId190"/>
    <p:sldId id="796" r:id="rId191"/>
    <p:sldId id="822" r:id="rId192"/>
    <p:sldId id="823" r:id="rId193"/>
    <p:sldId id="824" r:id="rId194"/>
    <p:sldId id="825" r:id="rId195"/>
    <p:sldId id="827" r:id="rId196"/>
    <p:sldId id="832" r:id="rId197"/>
    <p:sldId id="828" r:id="rId198"/>
    <p:sldId id="829" r:id="rId199"/>
    <p:sldId id="830" r:id="rId200"/>
    <p:sldId id="817" r:id="rId201"/>
    <p:sldId id="383" r:id="rId202"/>
    <p:sldId id="735" r:id="rId203"/>
    <p:sldId id="384" r:id="rId204"/>
    <p:sldId id="629" r:id="rId205"/>
    <p:sldId id="386" r:id="rId206"/>
    <p:sldId id="630" r:id="rId207"/>
    <p:sldId id="703" r:id="rId208"/>
    <p:sldId id="704" r:id="rId209"/>
    <p:sldId id="705" r:id="rId210"/>
    <p:sldId id="706" r:id="rId211"/>
    <p:sldId id="707" r:id="rId212"/>
    <p:sldId id="708" r:id="rId213"/>
    <p:sldId id="391" r:id="rId214"/>
    <p:sldId id="770" r:id="rId215"/>
    <p:sldId id="778" r:id="rId216"/>
    <p:sldId id="779" r:id="rId217"/>
    <p:sldId id="393" r:id="rId218"/>
    <p:sldId id="394" r:id="rId219"/>
    <p:sldId id="395" r:id="rId220"/>
    <p:sldId id="781" r:id="rId221"/>
    <p:sldId id="771" r:id="rId222"/>
    <p:sldId id="772" r:id="rId223"/>
    <p:sldId id="773" r:id="rId224"/>
    <p:sldId id="774" r:id="rId225"/>
    <p:sldId id="685" r:id="rId226"/>
    <p:sldId id="718" r:id="rId227"/>
    <p:sldId id="759" r:id="rId228"/>
    <p:sldId id="561" r:id="rId229"/>
    <p:sldId id="549" r:id="rId230"/>
    <p:sldId id="550" r:id="rId231"/>
    <p:sldId id="551" r:id="rId232"/>
    <p:sldId id="552" r:id="rId233"/>
    <p:sldId id="465" r:id="rId234"/>
    <p:sldId id="466" r:id="rId235"/>
    <p:sldId id="687" r:id="rId236"/>
    <p:sldId id="688" r:id="rId237"/>
    <p:sldId id="555" r:id="rId238"/>
    <p:sldId id="689" r:id="rId239"/>
    <p:sldId id="690" r:id="rId240"/>
    <p:sldId id="470" r:id="rId241"/>
    <p:sldId id="471" r:id="rId242"/>
    <p:sldId id="559" r:id="rId243"/>
    <p:sldId id="557" r:id="rId244"/>
    <p:sldId id="400" r:id="rId245"/>
    <p:sldId id="560" r:id="rId246"/>
    <p:sldId id="401" r:id="rId247"/>
    <p:sldId id="402" r:id="rId248"/>
    <p:sldId id="403" r:id="rId249"/>
    <p:sldId id="404" r:id="rId250"/>
    <p:sldId id="405" r:id="rId251"/>
    <p:sldId id="406" r:id="rId252"/>
    <p:sldId id="641" r:id="rId253"/>
    <p:sldId id="709" r:id="rId254"/>
    <p:sldId id="409" r:id="rId255"/>
    <p:sldId id="410" r:id="rId256"/>
    <p:sldId id="710" r:id="rId257"/>
    <p:sldId id="711" r:id="rId258"/>
    <p:sldId id="712" r:id="rId259"/>
    <p:sldId id="412" r:id="rId260"/>
    <p:sldId id="413" r:id="rId261"/>
    <p:sldId id="414" r:id="rId262"/>
    <p:sldId id="415" r:id="rId263"/>
    <p:sldId id="416" r:id="rId264"/>
    <p:sldId id="417" r:id="rId265"/>
    <p:sldId id="418" r:id="rId266"/>
    <p:sldId id="419" r:id="rId267"/>
    <p:sldId id="420" r:id="rId268"/>
    <p:sldId id="421" r:id="rId269"/>
    <p:sldId id="422" r:id="rId270"/>
    <p:sldId id="423" r:id="rId271"/>
    <p:sldId id="713" r:id="rId272"/>
    <p:sldId id="714" r:id="rId273"/>
    <p:sldId id="426" r:id="rId274"/>
    <p:sldId id="427" r:id="rId275"/>
    <p:sldId id="428" r:id="rId276"/>
    <p:sldId id="429" r:id="rId277"/>
    <p:sldId id="430" r:id="rId278"/>
    <p:sldId id="431" r:id="rId279"/>
    <p:sldId id="432" r:id="rId280"/>
    <p:sldId id="433" r:id="rId281"/>
    <p:sldId id="434" r:id="rId282"/>
    <p:sldId id="435" r:id="rId283"/>
    <p:sldId id="436" r:id="rId284"/>
    <p:sldId id="437" r:id="rId285"/>
    <p:sldId id="438" r:id="rId286"/>
    <p:sldId id="439" r:id="rId287"/>
    <p:sldId id="440" r:id="rId288"/>
    <p:sldId id="642" r:id="rId289"/>
    <p:sldId id="441" r:id="rId290"/>
    <p:sldId id="442" r:id="rId291"/>
    <p:sldId id="443" r:id="rId292"/>
    <p:sldId id="444" r:id="rId293"/>
    <p:sldId id="445" r:id="rId294"/>
    <p:sldId id="446" r:id="rId295"/>
    <p:sldId id="447" r:id="rId296"/>
    <p:sldId id="448" r:id="rId297"/>
    <p:sldId id="449" r:id="rId298"/>
    <p:sldId id="450" r:id="rId299"/>
    <p:sldId id="451" r:id="rId300"/>
    <p:sldId id="452" r:id="rId301"/>
    <p:sldId id="453" r:id="rId302"/>
    <p:sldId id="454" r:id="rId303"/>
    <p:sldId id="455" r:id="rId304"/>
    <p:sldId id="456" r:id="rId305"/>
    <p:sldId id="457" r:id="rId306"/>
    <p:sldId id="458" r:id="rId307"/>
    <p:sldId id="459" r:id="rId308"/>
    <p:sldId id="460" r:id="rId309"/>
    <p:sldId id="461" r:id="rId310"/>
    <p:sldId id="462" r:id="rId311"/>
    <p:sldId id="463" r:id="rId312"/>
    <p:sldId id="546" r:id="rId313"/>
    <p:sldId id="464" r:id="rId314"/>
    <p:sldId id="487" r:id="rId315"/>
    <p:sldId id="489" r:id="rId316"/>
    <p:sldId id="488" r:id="rId317"/>
    <p:sldId id="490" r:id="rId318"/>
    <p:sldId id="798" r:id="rId319"/>
    <p:sldId id="568" r:id="rId320"/>
    <p:sldId id="506" r:id="rId321"/>
    <p:sldId id="507" r:id="rId322"/>
    <p:sldId id="578" r:id="rId323"/>
    <p:sldId id="570" r:id="rId324"/>
    <p:sldId id="564" r:id="rId325"/>
    <p:sldId id="509" r:id="rId326"/>
    <p:sldId id="566" r:id="rId327"/>
    <p:sldId id="716" r:id="rId328"/>
    <p:sldId id="567" r:id="rId329"/>
    <p:sldId id="514" r:id="rId330"/>
    <p:sldId id="571" r:id="rId331"/>
    <p:sldId id="691" r:id="rId332"/>
    <p:sldId id="692" r:id="rId333"/>
    <p:sldId id="693" r:id="rId334"/>
    <p:sldId id="516" r:id="rId335"/>
    <p:sldId id="562" r:id="rId336"/>
    <p:sldId id="563" r:id="rId337"/>
    <p:sldId id="518" r:id="rId338"/>
    <p:sldId id="719" r:id="rId339"/>
    <p:sldId id="720" r:id="rId340"/>
    <p:sldId id="721" r:id="rId341"/>
    <p:sldId id="722" r:id="rId342"/>
    <p:sldId id="723" r:id="rId343"/>
    <p:sldId id="724" r:id="rId344"/>
    <p:sldId id="725" r:id="rId345"/>
    <p:sldId id="726" r:id="rId346"/>
    <p:sldId id="727" r:id="rId347"/>
    <p:sldId id="728" r:id="rId348"/>
    <p:sldId id="729" r:id="rId349"/>
    <p:sldId id="730" r:id="rId350"/>
    <p:sldId id="731" r:id="rId351"/>
    <p:sldId id="504" r:id="rId352"/>
    <p:sldId id="763" r:id="rId353"/>
    <p:sldId id="760" r:id="rId354"/>
    <p:sldId id="579" r:id="rId355"/>
    <p:sldId id="643" r:id="rId356"/>
    <p:sldId id="752" r:id="rId357"/>
    <p:sldId id="835" r:id="rId358"/>
    <p:sldId id="694" r:id="rId359"/>
    <p:sldId id="695" r:id="rId360"/>
    <p:sldId id="799" r:id="rId361"/>
    <p:sldId id="800" r:id="rId362"/>
    <p:sldId id="833" r:id="rId363"/>
    <p:sldId id="524" r:id="rId364"/>
    <p:sldId id="834" r:id="rId365"/>
    <p:sldId id="526" r:id="rId366"/>
    <p:sldId id="527" r:id="rId367"/>
    <p:sldId id="525" r:id="rId368"/>
    <p:sldId id="529" r:id="rId369"/>
    <p:sldId id="530" r:id="rId370"/>
    <p:sldId id="531" r:id="rId371"/>
    <p:sldId id="532" r:id="rId372"/>
    <p:sldId id="533" r:id="rId373"/>
    <p:sldId id="534" r:id="rId374"/>
    <p:sldId id="717" r:id="rId375"/>
    <p:sldId id="539" r:id="rId376"/>
    <p:sldId id="540" r:id="rId377"/>
    <p:sldId id="541" r:id="rId378"/>
    <p:sldId id="837" r:id="rId379"/>
    <p:sldId id="836" r:id="rId380"/>
    <p:sldId id="543" r:id="rId381"/>
  </p:sldIdLst>
  <p:sldSz cx="10080625" cy="7559675"/>
  <p:notesSz cx="7559675" cy="10691813"/>
  <p:custShowLst>
    <p:custShow name="shorter version" id="0">
      <p:sldLst>
        <p:sld r:id="rId8"/>
      </p:sldLst>
    </p:custShow>
    <p:custShow name="full" id="1">
      <p:sldLst>
        <p:sld r:id="rId8"/>
      </p:sldLst>
    </p:custShow>
  </p:custShowLst>
  <p:defaultTextStyle>
    <a:defPPr>
      <a:defRPr lang="en-GB"/>
    </a:defPPr>
    <a:lvl1pPr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1pPr>
    <a:lvl2pPr marL="740491" indent="-284803"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39209" indent="-227847"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594900" indent="-227847"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0587" indent="-227847" algn="l" defTabSz="447771"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78423" algn="l" defTabSz="455684" rtl="0" eaLnBrk="1" latinLnBrk="0" hangingPunct="1">
      <a:defRPr sz="2800" kern="1200">
        <a:solidFill>
          <a:schemeClr val="bg1"/>
        </a:solidFill>
        <a:latin typeface="Arial" charset="0"/>
        <a:ea typeface="+mn-ea"/>
        <a:cs typeface="+mn-cs"/>
      </a:defRPr>
    </a:lvl6pPr>
    <a:lvl7pPr marL="2734114" algn="l" defTabSz="455684" rtl="0" eaLnBrk="1" latinLnBrk="0" hangingPunct="1">
      <a:defRPr sz="2800" kern="1200">
        <a:solidFill>
          <a:schemeClr val="bg1"/>
        </a:solidFill>
        <a:latin typeface="Arial" charset="0"/>
        <a:ea typeface="+mn-ea"/>
        <a:cs typeface="+mn-cs"/>
      </a:defRPr>
    </a:lvl7pPr>
    <a:lvl8pPr marL="3189800" algn="l" defTabSz="455684" rtl="0" eaLnBrk="1" latinLnBrk="0" hangingPunct="1">
      <a:defRPr sz="2800" kern="1200">
        <a:solidFill>
          <a:schemeClr val="bg1"/>
        </a:solidFill>
        <a:latin typeface="Arial" charset="0"/>
        <a:ea typeface="+mn-ea"/>
        <a:cs typeface="+mn-cs"/>
      </a:defRPr>
    </a:lvl8pPr>
    <a:lvl9pPr marL="3645488" algn="l" defTabSz="455684" rtl="0" eaLnBrk="1" latinLnBrk="0" hangingPunct="1">
      <a:defRPr sz="28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BCD01"/>
    <a:srgbClr val="005500"/>
    <a:srgbClr val="6B0003"/>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55" autoAdjust="0"/>
    <p:restoredTop sz="94660"/>
  </p:normalViewPr>
  <p:slideViewPr>
    <p:cSldViewPr>
      <p:cViewPr varScale="1">
        <p:scale>
          <a:sx n="123" d="100"/>
          <a:sy n="123" d="100"/>
        </p:scale>
        <p:origin x="-968" y="-112"/>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019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260" Type="http://schemas.openxmlformats.org/officeDocument/2006/relationships/slide" Target="slides/slide253.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59" Type="http://schemas.openxmlformats.org/officeDocument/2006/relationships/slide" Target="slides/slide35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270" Type="http://schemas.openxmlformats.org/officeDocument/2006/relationships/slide" Target="slides/slide263.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80" Type="http://schemas.openxmlformats.org/officeDocument/2006/relationships/slide" Target="slides/slide273.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80" Type="http://schemas.openxmlformats.org/officeDocument/2006/relationships/slide" Target="slides/slide373.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81" Type="http://schemas.openxmlformats.org/officeDocument/2006/relationships/slide" Target="slides/slide374.xml"/><Relationship Id="rId382" Type="http://schemas.openxmlformats.org/officeDocument/2006/relationships/notesMaster" Target="notesMasters/notesMaster1.xml"/><Relationship Id="rId383" Type="http://schemas.openxmlformats.org/officeDocument/2006/relationships/handoutMaster" Target="handoutMasters/handoutMaster1.xml"/><Relationship Id="rId384" Type="http://schemas.openxmlformats.org/officeDocument/2006/relationships/printerSettings" Target="printerSettings/printerSettings1.bin"/><Relationship Id="rId385" Type="http://schemas.openxmlformats.org/officeDocument/2006/relationships/presProps" Target="presProps.xml"/><Relationship Id="rId386" Type="http://schemas.openxmlformats.org/officeDocument/2006/relationships/viewProps" Target="viewProps.xml"/><Relationship Id="rId387" Type="http://schemas.openxmlformats.org/officeDocument/2006/relationships/theme" Target="theme/theme1.xml"/><Relationship Id="rId388" Type="http://schemas.openxmlformats.org/officeDocument/2006/relationships/tableStyles" Target="tableStyle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fld id="{CE99E488-DE1B-CB49-988A-97296F8F3071}" type="datetimeFigureOut">
              <a:rPr lang="en-US" smtClean="0"/>
              <a:t>2012-4-9</a:t>
            </a:fld>
            <a:endParaRPr lang="en-US"/>
          </a:p>
        </p:txBody>
      </p:sp>
      <p:sp>
        <p:nvSpPr>
          <p:cNvPr id="4" name="Footer Placeholder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fld id="{DC1BEDC2-1512-464A-89F4-1EBA6E8B60E2}" type="slidenum">
              <a:rPr lang="en-US" smtClean="0"/>
              <a:t>‹#›</a:t>
            </a:fld>
            <a:endParaRPr lang="en-US"/>
          </a:p>
        </p:txBody>
      </p:sp>
    </p:spTree>
    <p:extLst>
      <p:ext uri="{BB962C8B-B14F-4D97-AF65-F5344CB8AC3E}">
        <p14:creationId xmlns:p14="http://schemas.microsoft.com/office/powerpoint/2010/main" val="18073313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2" name="Rectangle 4"/>
          <p:cNvSpPr>
            <a:spLocks noGrp="1" noChangeArrowheads="1"/>
          </p:cNvSpPr>
          <p:nvPr>
            <p:ph type="dt"/>
          </p:nvPr>
        </p:nvSpPr>
        <p:spPr bwMode="auto">
          <a:xfrm>
            <a:off x="427990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3" name="Rectangle 5"/>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4" name="Rectangle 6"/>
          <p:cNvSpPr>
            <a:spLocks noGrp="1" noChangeArrowheads="1"/>
          </p:cNvSpPr>
          <p:nvPr>
            <p:ph type="sldNum"/>
          </p:nvPr>
        </p:nvSpPr>
        <p:spPr bwMode="auto">
          <a:xfrm>
            <a:off x="427990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fld id="{784CF5E5-E7C4-7A45-9F43-1ECC99364F0D}" type="slidenum">
              <a:rPr lang="en-US"/>
              <a:pPr>
                <a:defRPr/>
              </a:pPr>
              <a:t>‹#›</a:t>
            </a:fld>
            <a:endParaRPr lang="en-US"/>
          </a:p>
        </p:txBody>
      </p:sp>
    </p:spTree>
    <p:extLst>
      <p:ext uri="{BB962C8B-B14F-4D97-AF65-F5344CB8AC3E}">
        <p14:creationId xmlns:p14="http://schemas.microsoft.com/office/powerpoint/2010/main" val="3532159033"/>
      </p:ext>
    </p:extLst>
  </p:cSld>
  <p:clrMap bg1="lt1" tx1="dk1" bg2="lt2" tx2="dk2" accent1="accent1" accent2="accent2" accent3="accent3" accent4="accent4" accent5="accent5" accent6="accent6" hlink="hlink" folHlink="folHlink"/>
  <p:hf hdr="0" ftr="0" dt="0"/>
  <p:notesStyle>
    <a:lvl1pPr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806089" indent="-37350406"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39209" indent="-227847"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594900" indent="-227847"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0587" indent="-227847" algn="l" defTabSz="447771"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78423" algn="l" defTabSz="455684" rtl="0" eaLnBrk="1" latinLnBrk="0" hangingPunct="1">
      <a:defRPr sz="1200" kern="1200">
        <a:solidFill>
          <a:schemeClr val="tx1"/>
        </a:solidFill>
        <a:latin typeface="+mn-lt"/>
        <a:ea typeface="+mn-ea"/>
        <a:cs typeface="+mn-cs"/>
      </a:defRPr>
    </a:lvl6pPr>
    <a:lvl7pPr marL="2734114" algn="l" defTabSz="455684" rtl="0" eaLnBrk="1" latinLnBrk="0" hangingPunct="1">
      <a:defRPr sz="1200" kern="1200">
        <a:solidFill>
          <a:schemeClr val="tx1"/>
        </a:solidFill>
        <a:latin typeface="+mn-lt"/>
        <a:ea typeface="+mn-ea"/>
        <a:cs typeface="+mn-cs"/>
      </a:defRPr>
    </a:lvl7pPr>
    <a:lvl8pPr marL="3189800" algn="l" defTabSz="455684" rtl="0" eaLnBrk="1" latinLnBrk="0" hangingPunct="1">
      <a:defRPr sz="1200" kern="1200">
        <a:solidFill>
          <a:schemeClr val="tx1"/>
        </a:solidFill>
        <a:latin typeface="+mn-lt"/>
        <a:ea typeface="+mn-ea"/>
        <a:cs typeface="+mn-cs"/>
      </a:defRPr>
    </a:lvl8pPr>
    <a:lvl9pPr marL="3645488" algn="l" defTabSz="4556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4.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5.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8.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9.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0.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4.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5.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2.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4.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5.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0.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7.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8.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9.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2.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3.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4.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5.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6.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7.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8.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9.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BFE88B51-EC89-D942-B472-AE3834B1F488}" type="slidenum">
              <a:rPr lang="en-US"/>
              <a:pPr/>
              <a:t>1</a:t>
            </a:fld>
            <a:endParaRPr lang="en-US" dirty="0"/>
          </a:p>
        </p:txBody>
      </p:sp>
      <p:sp>
        <p:nvSpPr>
          <p:cNvPr id="15363"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dirty="0"/>
          </a:p>
        </p:txBody>
      </p:sp>
      <p:sp>
        <p:nvSpPr>
          <p:cNvPr id="15364" name="Text Box 2"/>
          <p:cNvSpPr txBox="1">
            <a:spLocks noGrp="1" noChangeArrowheads="1"/>
          </p:cNvSpPr>
          <p:nvPr>
            <p:ph type="body"/>
          </p:nvPr>
        </p:nvSpPr>
        <p:spPr>
          <a:xfrm>
            <a:off x="755650" y="5078413"/>
            <a:ext cx="6048375" cy="481171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dirty="0">
                <a:latin typeface="Arial" charset="0"/>
                <a:ea typeface="DejaVu Sans" charset="0"/>
                <a:cs typeface="DejaVu Sans" charset="0"/>
              </a:rPr>
              <a:t>This is just a generic slide set. Should be adapted, reviewed, possibly with slides removed, for a specific event. Rule of thumb: on the average, a slide is a minute…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p>
            <a:fld id="{DE2064D1-3D4A-9149-AED7-56443C283C53}" type="slidenum">
              <a:rPr lang="en-US"/>
              <a:pPr/>
              <a:t>21</a:t>
            </a:fld>
            <a:endParaRPr lang="en-US"/>
          </a:p>
        </p:txBody>
      </p:sp>
      <p:sp>
        <p:nvSpPr>
          <p:cNvPr id="481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1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120</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125</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126</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1826" name="Rectangle 6"/>
          <p:cNvSpPr>
            <a:spLocks noGrp="1" noChangeArrowheads="1"/>
          </p:cNvSpPr>
          <p:nvPr>
            <p:ph type="sldNum" sz="quarter"/>
          </p:nvPr>
        </p:nvSpPr>
        <p:spPr>
          <a:noFill/>
        </p:spPr>
        <p:txBody>
          <a:bodyPr/>
          <a:lstStyle/>
          <a:p>
            <a:fld id="{BEE599AE-C157-9B4E-A1B1-C6E1F237FDB0}" type="slidenum">
              <a:rPr lang="en-US"/>
              <a:pPr/>
              <a:t>131</a:t>
            </a:fld>
            <a:endParaRPr lang="en-US"/>
          </a:p>
        </p:txBody>
      </p:sp>
      <p:sp>
        <p:nvSpPr>
          <p:cNvPr id="4618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18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3874" name="Rectangle 6"/>
          <p:cNvSpPr>
            <a:spLocks noGrp="1" noChangeArrowheads="1"/>
          </p:cNvSpPr>
          <p:nvPr>
            <p:ph type="sldNum" sz="quarter"/>
          </p:nvPr>
        </p:nvSpPr>
        <p:spPr>
          <a:noFill/>
        </p:spPr>
        <p:txBody>
          <a:bodyPr/>
          <a:lstStyle/>
          <a:p>
            <a:fld id="{3E4F19E1-A529-4349-9235-BB678FBDB520}" type="slidenum">
              <a:rPr lang="en-US"/>
              <a:pPr/>
              <a:t>132</a:t>
            </a:fld>
            <a:endParaRPr lang="en-US"/>
          </a:p>
        </p:txBody>
      </p:sp>
      <p:sp>
        <p:nvSpPr>
          <p:cNvPr id="4638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38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5922" name="Rectangle 6"/>
          <p:cNvSpPr>
            <a:spLocks noGrp="1" noChangeArrowheads="1"/>
          </p:cNvSpPr>
          <p:nvPr>
            <p:ph type="sldNum" sz="quarter"/>
          </p:nvPr>
        </p:nvSpPr>
        <p:spPr>
          <a:noFill/>
        </p:spPr>
        <p:txBody>
          <a:bodyPr/>
          <a:lstStyle/>
          <a:p>
            <a:fld id="{1EA77F0D-4A13-AD48-A3D1-D828CD53F286}" type="slidenum">
              <a:rPr lang="en-US"/>
              <a:pPr/>
              <a:t>133</a:t>
            </a:fld>
            <a:endParaRPr lang="en-US"/>
          </a:p>
        </p:txBody>
      </p:sp>
      <p:sp>
        <p:nvSpPr>
          <p:cNvPr id="4659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59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7970" name="Rectangle 6"/>
          <p:cNvSpPr>
            <a:spLocks noGrp="1" noChangeArrowheads="1"/>
          </p:cNvSpPr>
          <p:nvPr>
            <p:ph type="sldNum" sz="quarter"/>
          </p:nvPr>
        </p:nvSpPr>
        <p:spPr>
          <a:noFill/>
        </p:spPr>
        <p:txBody>
          <a:bodyPr/>
          <a:lstStyle/>
          <a:p>
            <a:fld id="{D8255B4E-14D7-BA4B-AFBB-09381D53A9F4}" type="slidenum">
              <a:rPr lang="en-US"/>
              <a:pPr/>
              <a:t>134</a:t>
            </a:fld>
            <a:endParaRPr lang="en-US"/>
          </a:p>
        </p:txBody>
      </p:sp>
      <p:sp>
        <p:nvSpPr>
          <p:cNvPr id="4679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79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0018" name="Rectangle 6"/>
          <p:cNvSpPr>
            <a:spLocks noGrp="1" noChangeArrowheads="1"/>
          </p:cNvSpPr>
          <p:nvPr>
            <p:ph type="sldNum" sz="quarter"/>
          </p:nvPr>
        </p:nvSpPr>
        <p:spPr>
          <a:noFill/>
        </p:spPr>
        <p:txBody>
          <a:bodyPr/>
          <a:lstStyle/>
          <a:p>
            <a:fld id="{7837EB0E-99E6-864A-B653-50DC5198F684}" type="slidenum">
              <a:rPr lang="en-US"/>
              <a:pPr/>
              <a:t>135</a:t>
            </a:fld>
            <a:endParaRPr lang="en-US"/>
          </a:p>
        </p:txBody>
      </p:sp>
      <p:sp>
        <p:nvSpPr>
          <p:cNvPr id="4700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00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2066" name="Rectangle 6"/>
          <p:cNvSpPr>
            <a:spLocks noGrp="1" noChangeArrowheads="1"/>
          </p:cNvSpPr>
          <p:nvPr>
            <p:ph type="sldNum" sz="quarter"/>
          </p:nvPr>
        </p:nvSpPr>
        <p:spPr>
          <a:noFill/>
        </p:spPr>
        <p:txBody>
          <a:bodyPr/>
          <a:lstStyle/>
          <a:p>
            <a:fld id="{755434C2-C2D4-0C40-A529-AA957C00B894}" type="slidenum">
              <a:rPr lang="en-US"/>
              <a:pPr/>
              <a:t>136</a:t>
            </a:fld>
            <a:endParaRPr lang="en-US"/>
          </a:p>
        </p:txBody>
      </p:sp>
      <p:sp>
        <p:nvSpPr>
          <p:cNvPr id="4720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20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4114" name="Rectangle 6"/>
          <p:cNvSpPr>
            <a:spLocks noGrp="1" noChangeArrowheads="1"/>
          </p:cNvSpPr>
          <p:nvPr>
            <p:ph type="sldNum" sz="quarter"/>
          </p:nvPr>
        </p:nvSpPr>
        <p:spPr>
          <a:noFill/>
        </p:spPr>
        <p:txBody>
          <a:bodyPr/>
          <a:lstStyle/>
          <a:p>
            <a:fld id="{9F6CCA30-AE26-2447-9D3D-740FADC4107D}" type="slidenum">
              <a:rPr lang="en-US"/>
              <a:pPr/>
              <a:t>137</a:t>
            </a:fld>
            <a:endParaRPr lang="en-US"/>
          </a:p>
        </p:txBody>
      </p:sp>
      <p:sp>
        <p:nvSpPr>
          <p:cNvPr id="4741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41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22</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6162" name="Rectangle 6"/>
          <p:cNvSpPr>
            <a:spLocks noGrp="1" noChangeArrowheads="1"/>
          </p:cNvSpPr>
          <p:nvPr>
            <p:ph type="sldNum" sz="quarter"/>
          </p:nvPr>
        </p:nvSpPr>
        <p:spPr>
          <a:noFill/>
        </p:spPr>
        <p:txBody>
          <a:bodyPr/>
          <a:lstStyle/>
          <a:p>
            <a:fld id="{7AEAAE84-6A67-514D-99DA-44479EDA1F2F}" type="slidenum">
              <a:rPr lang="en-US"/>
              <a:pPr/>
              <a:t>138</a:t>
            </a:fld>
            <a:endParaRPr lang="en-US"/>
          </a:p>
        </p:txBody>
      </p:sp>
      <p:sp>
        <p:nvSpPr>
          <p:cNvPr id="4761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61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8210" name="Rectangle 6"/>
          <p:cNvSpPr>
            <a:spLocks noGrp="1" noChangeArrowheads="1"/>
          </p:cNvSpPr>
          <p:nvPr>
            <p:ph type="sldNum" sz="quarter"/>
          </p:nvPr>
        </p:nvSpPr>
        <p:spPr>
          <a:noFill/>
        </p:spPr>
        <p:txBody>
          <a:bodyPr/>
          <a:lstStyle/>
          <a:p>
            <a:fld id="{544AE5CE-DDA1-8447-8AB2-8E86BDE751B9}" type="slidenum">
              <a:rPr lang="en-US"/>
              <a:pPr/>
              <a:t>139</a:t>
            </a:fld>
            <a:endParaRPr lang="en-US"/>
          </a:p>
        </p:txBody>
      </p:sp>
      <p:sp>
        <p:nvSpPr>
          <p:cNvPr id="4782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782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258" name="Rectangle 6"/>
          <p:cNvSpPr>
            <a:spLocks noGrp="1" noChangeArrowheads="1"/>
          </p:cNvSpPr>
          <p:nvPr>
            <p:ph type="sldNum" sz="quarter"/>
          </p:nvPr>
        </p:nvSpPr>
        <p:spPr>
          <a:noFill/>
        </p:spPr>
        <p:txBody>
          <a:bodyPr/>
          <a:lstStyle/>
          <a:p>
            <a:fld id="{59A7EE3E-EB3B-094C-88C7-10FDF042FC94}" type="slidenum">
              <a:rPr lang="en-US"/>
              <a:pPr/>
              <a:t>140</a:t>
            </a:fld>
            <a:endParaRPr lang="en-US"/>
          </a:p>
        </p:txBody>
      </p:sp>
      <p:sp>
        <p:nvSpPr>
          <p:cNvPr id="4802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02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6"/>
          <p:cNvSpPr>
            <a:spLocks noGrp="1" noChangeArrowheads="1"/>
          </p:cNvSpPr>
          <p:nvPr>
            <p:ph type="sldNum" sz="quarter"/>
          </p:nvPr>
        </p:nvSpPr>
        <p:spPr>
          <a:noFill/>
        </p:spPr>
        <p:txBody>
          <a:bodyPr/>
          <a:lstStyle/>
          <a:p>
            <a:fld id="{BFE113E4-73DF-1045-951B-1C32EA68F436}" type="slidenum">
              <a:rPr lang="en-US"/>
              <a:pPr/>
              <a:t>141</a:t>
            </a:fld>
            <a:endParaRPr lang="en-US"/>
          </a:p>
        </p:txBody>
      </p:sp>
      <p:sp>
        <p:nvSpPr>
          <p:cNvPr id="4823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23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4354" name="Rectangle 6"/>
          <p:cNvSpPr>
            <a:spLocks noGrp="1" noChangeArrowheads="1"/>
          </p:cNvSpPr>
          <p:nvPr>
            <p:ph type="sldNum" sz="quarter"/>
          </p:nvPr>
        </p:nvSpPr>
        <p:spPr>
          <a:noFill/>
        </p:spPr>
        <p:txBody>
          <a:bodyPr/>
          <a:lstStyle/>
          <a:p>
            <a:fld id="{CFAA0B19-6796-534A-9E94-0C5BD05D29B7}" type="slidenum">
              <a:rPr lang="en-US"/>
              <a:pPr/>
              <a:t>142</a:t>
            </a:fld>
            <a:endParaRPr lang="en-US"/>
          </a:p>
        </p:txBody>
      </p:sp>
      <p:sp>
        <p:nvSpPr>
          <p:cNvPr id="4843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43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6402" name="Rectangle 6"/>
          <p:cNvSpPr>
            <a:spLocks noGrp="1" noChangeArrowheads="1"/>
          </p:cNvSpPr>
          <p:nvPr>
            <p:ph type="sldNum" sz="quarter"/>
          </p:nvPr>
        </p:nvSpPr>
        <p:spPr>
          <a:noFill/>
        </p:spPr>
        <p:txBody>
          <a:bodyPr/>
          <a:lstStyle/>
          <a:p>
            <a:fld id="{2E9649C5-887B-2446-9034-5645541F2B87}" type="slidenum">
              <a:rPr lang="en-US"/>
              <a:pPr/>
              <a:t>143</a:t>
            </a:fld>
            <a:endParaRPr lang="en-US"/>
          </a:p>
        </p:txBody>
      </p:sp>
      <p:sp>
        <p:nvSpPr>
          <p:cNvPr id="4864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64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146</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noFill/>
        </p:spPr>
        <p:txBody>
          <a:bodyPr/>
          <a:lstStyle/>
          <a:p>
            <a:fld id="{6A3DD5B3-3B80-0B48-AF85-42B1198F690A}" type="slidenum">
              <a:rPr lang="en-US"/>
              <a:pPr/>
              <a:t>171</a:t>
            </a:fld>
            <a:endParaRPr lang="en-US"/>
          </a:p>
        </p:txBody>
      </p:sp>
      <p:sp>
        <p:nvSpPr>
          <p:cNvPr id="2529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2932"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The important point here is that (1) the data becomes available to the World via a unified format (ie, RDF), regardless on how it is stored inside and (2) the various datasets are interlinked together, ie, they are not independent islands.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probably the most important 'hub' in the project.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6"/>
          <p:cNvSpPr>
            <a:spLocks noGrp="1" noChangeArrowheads="1"/>
          </p:cNvSpPr>
          <p:nvPr>
            <p:ph type="sldNum" sz="quarter"/>
          </p:nvPr>
        </p:nvSpPr>
        <p:spPr>
          <a:noFill/>
        </p:spPr>
        <p:txBody>
          <a:bodyPr/>
          <a:lstStyle/>
          <a:p>
            <a:fld id="{BB2C2EEF-0E88-3043-AB59-769AE6AA70FD}" type="slidenum">
              <a:rPr lang="en-US"/>
              <a:pPr/>
              <a:t>173</a:t>
            </a:fld>
            <a:endParaRPr lang="en-US"/>
          </a:p>
        </p:txBody>
      </p:sp>
      <p:sp>
        <p:nvSpPr>
          <p:cNvPr id="2549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49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noFill/>
        </p:spPr>
        <p:txBody>
          <a:bodyPr/>
          <a:lstStyle/>
          <a:p>
            <a:fld id="{A1C27148-B8C6-4149-A515-55C678959816}" type="slidenum">
              <a:rPr lang="en-US"/>
              <a:pPr/>
              <a:t>174</a:t>
            </a:fld>
            <a:endParaRPr lang="en-US"/>
          </a:p>
        </p:txBody>
      </p:sp>
      <p:sp>
        <p:nvSpPr>
          <p:cNvPr id="2570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7028"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right hand portion of the wiki side is what is referred to as 'infobox'. The left side is the dbpedia content as made available.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A3E4FF33-D473-FF48-AD9C-482FA000A5E1}" type="slidenum">
              <a:rPr lang="en-US"/>
              <a:pPr/>
              <a:t>23</a:t>
            </a:fld>
            <a:endParaRPr lang="en-US"/>
          </a:p>
        </p:txBody>
      </p:sp>
      <p:sp>
        <p:nvSpPr>
          <p:cNvPr id="52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6"/>
          <p:cNvSpPr>
            <a:spLocks noGrp="1" noChangeArrowheads="1"/>
          </p:cNvSpPr>
          <p:nvPr>
            <p:ph type="sldNum" sz="quarter"/>
          </p:nvPr>
        </p:nvSpPr>
        <p:spPr>
          <a:noFill/>
        </p:spPr>
        <p:txBody>
          <a:bodyPr/>
          <a:lstStyle/>
          <a:p>
            <a:fld id="{072FCA3A-1BC7-404A-B333-8DD6078CC9D1}" type="slidenum">
              <a:rPr lang="en-US"/>
              <a:pPr/>
              <a:t>175</a:t>
            </a:fld>
            <a:endParaRPr lang="en-US"/>
          </a:p>
        </p:txBody>
      </p:sp>
      <p:sp>
        <p:nvSpPr>
          <p:cNvPr id="2590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9076"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This is the important point: this is why this is </a:t>
            </a:r>
            <a:r>
              <a:rPr lang="en-US" i="1" dirty="0">
                <a:latin typeface="Arial" charset="0"/>
                <a:ea typeface="DejaVu Sans" charset="0"/>
                <a:cs typeface="DejaVu Sans" charset="0"/>
              </a:rPr>
              <a:t>Linking</a:t>
            </a:r>
            <a:r>
              <a:rPr lang="en-US" dirty="0">
                <a:latin typeface="Arial" charset="0"/>
                <a:ea typeface="DejaVu Sans" charset="0"/>
                <a:cs typeface="DejaVu Sans" charset="0"/>
              </a:rPr>
              <a:t> open data. What the community does (and this </a:t>
            </a:r>
            <a:r>
              <a:rPr lang="en-US" i="1" dirty="0">
                <a:latin typeface="Arial" charset="0"/>
                <a:ea typeface="DejaVu Sans" charset="0"/>
                <a:cs typeface="DejaVu Sans" charset="0"/>
              </a:rPr>
              <a:t>is</a:t>
            </a:r>
            <a:r>
              <a:rPr lang="en-US" dirty="0">
                <a:latin typeface="Arial" charset="0"/>
                <a:ea typeface="DejaVu Sans" charset="0"/>
                <a:cs typeface="DejaVu Sans" charset="0"/>
              </a:rPr>
              <a:t> a community project) is to make agreements on how the different datasets can be linked and then the linkage is done automatically by the 'bridges' that map the public datasets into RDF. Eg, </a:t>
            </a:r>
            <a:r>
              <a:rPr lang="en-US" dirty="0" err="1">
                <a:latin typeface="Arial" charset="0"/>
                <a:ea typeface="DejaVu Sans" charset="0"/>
                <a:cs typeface="DejaVu Sans" charset="0"/>
              </a:rPr>
              <a:t>geonames</a:t>
            </a:r>
            <a:r>
              <a:rPr lang="en-US" dirty="0">
                <a:latin typeface="Arial" charset="0"/>
                <a:ea typeface="DejaVu Sans" charset="0"/>
                <a:cs typeface="DejaVu Sans" charset="0"/>
              </a:rPr>
              <a:t> is a public dataset by </a:t>
            </a:r>
            <a:r>
              <a:rPr lang="en-US" dirty="0" err="1">
                <a:latin typeface="Arial" charset="0"/>
                <a:ea typeface="DejaVu Sans" charset="0"/>
                <a:cs typeface="DejaVu Sans" charset="0"/>
              </a:rPr>
              <a:t>geonames.org</a:t>
            </a:r>
            <a:r>
              <a:rPr lang="en-US" dirty="0">
                <a:latin typeface="Arial" charset="0"/>
                <a:ea typeface="DejaVu Sans" charset="0"/>
                <a:cs typeface="DejaVu Sans" charset="0"/>
              </a:rPr>
              <a:t> and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well... </a:t>
            </a:r>
            <a:r>
              <a:rPr lang="en-US" dirty="0" err="1">
                <a:latin typeface="Arial" charset="0"/>
                <a:ea typeface="DejaVu Sans" charset="0"/>
                <a:cs typeface="DejaVu Sans" charset="0"/>
              </a:rPr>
              <a:t>wikipedia</a:t>
            </a:r>
            <a:r>
              <a:rPr lang="en-US" dirty="0">
                <a:latin typeface="Arial" charset="0"/>
                <a:ea typeface="DejaVu Sans" charset="0"/>
                <a:cs typeface="DejaVu Sans" charset="0"/>
              </a:rPr>
              <a: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6"/>
          <p:cNvSpPr>
            <a:spLocks noGrp="1" noChangeArrowheads="1"/>
          </p:cNvSpPr>
          <p:nvPr>
            <p:ph type="sldNum" sz="quarter"/>
          </p:nvPr>
        </p:nvSpPr>
        <p:spPr>
          <a:noFill/>
        </p:spPr>
        <p:txBody>
          <a:bodyPr/>
          <a:lstStyle/>
          <a:p>
            <a:fld id="{127BCB12-6103-664D-9D18-6E5D59646BD8}" type="slidenum">
              <a:rPr lang="en-US"/>
              <a:pPr/>
              <a:t>176</a:t>
            </a:fld>
            <a:endParaRPr lang="en-US"/>
          </a:p>
        </p:txBody>
      </p:sp>
      <p:sp>
        <p:nvSpPr>
          <p:cNvPr id="2611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11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6"/>
          <p:cNvSpPr>
            <a:spLocks noGrp="1" noChangeArrowheads="1"/>
          </p:cNvSpPr>
          <p:nvPr>
            <p:ph type="sldNum" sz="quarter"/>
          </p:nvPr>
        </p:nvSpPr>
        <p:spPr>
          <a:noFill/>
        </p:spPr>
        <p:txBody>
          <a:bodyPr/>
          <a:lstStyle/>
          <a:p>
            <a:fld id="{4649C12F-9B9D-8948-A0DD-6007F4B05365}" type="slidenum">
              <a:rPr lang="en-US"/>
              <a:pPr/>
              <a:t>177</a:t>
            </a:fld>
            <a:endParaRPr lang="en-US"/>
          </a:p>
        </p:txBody>
      </p:sp>
      <p:sp>
        <p:nvSpPr>
          <p:cNvPr id="2631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31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6"/>
          <p:cNvSpPr>
            <a:spLocks noGrp="1" noChangeArrowheads="1"/>
          </p:cNvSpPr>
          <p:nvPr>
            <p:ph type="sldNum" sz="quarter"/>
          </p:nvPr>
        </p:nvSpPr>
        <p:spPr>
          <a:noFill/>
        </p:spPr>
        <p:txBody>
          <a:bodyPr/>
          <a:lstStyle/>
          <a:p>
            <a:fld id="{A27ACADA-B08E-D046-B0C9-3BC86E4357A6}" type="slidenum">
              <a:rPr lang="en-US"/>
              <a:pPr/>
              <a:t>178</a:t>
            </a:fld>
            <a:endParaRPr lang="en-US"/>
          </a:p>
        </p:txBody>
      </p:sp>
      <p:sp>
        <p:nvSpPr>
          <p:cNvPr id="2652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52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179</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180</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181</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6"/>
          <p:cNvSpPr>
            <a:spLocks noGrp="1" noChangeArrowheads="1"/>
          </p:cNvSpPr>
          <p:nvPr>
            <p:ph type="sldNum" sz="quarter"/>
          </p:nvPr>
        </p:nvSpPr>
        <p:spPr>
          <a:noFill/>
        </p:spPr>
        <p:txBody>
          <a:bodyPr/>
          <a:lstStyle/>
          <a:p>
            <a:fld id="{46F516BE-26BB-6544-A2C3-6253500522CB}" type="slidenum">
              <a:rPr lang="en-US"/>
              <a:pPr/>
              <a:t>182</a:t>
            </a:fld>
            <a:endParaRPr lang="en-US"/>
          </a:p>
        </p:txBody>
      </p:sp>
      <p:sp>
        <p:nvSpPr>
          <p:cNvPr id="2693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93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887C4D-13D0-E845-9A72-5C002C106939}" type="slidenum">
              <a:rPr lang="en-US" smtClean="0"/>
              <a:pPr/>
              <a:t>185</a:t>
            </a:fld>
            <a:endParaRPr lang="en-US" dirty="0"/>
          </a:p>
        </p:txBody>
      </p:sp>
    </p:spTree>
    <p:extLst>
      <p:ext uri="{BB962C8B-B14F-4D97-AF65-F5344CB8AC3E}">
        <p14:creationId xmlns:p14="http://schemas.microsoft.com/office/powerpoint/2010/main" val="5051093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t>
            </a:r>
            <a:r>
              <a:rPr lang="en-US" dirty="0" err="1" smtClean="0"/>
              <a:t>Prov</a:t>
            </a:r>
            <a:r>
              <a:rPr lang="en-US" dirty="0" smtClean="0"/>
              <a:t> Entity</a:t>
            </a:r>
          </a:p>
          <a:p>
            <a:r>
              <a:rPr lang="en-US" dirty="0" smtClean="0"/>
              <a:t>Green</a:t>
            </a:r>
            <a:r>
              <a:rPr lang="en-US" smtClean="0"/>
              <a:t>:</a:t>
            </a:r>
            <a:r>
              <a:rPr lang="en-US" baseline="0" smtClean="0"/>
              <a:t> Yellowish </a:t>
            </a:r>
            <a:r>
              <a:rPr lang="en-US" baseline="0" dirty="0" smtClean="0"/>
              <a:t>Action</a:t>
            </a:r>
          </a:p>
          <a:p>
            <a:r>
              <a:rPr lang="en-US" baseline="0" dirty="0" smtClean="0"/>
              <a:t>Red: </a:t>
            </a:r>
            <a:r>
              <a:rPr lang="en-US" baseline="0" dirty="0" err="1" smtClean="0"/>
              <a:t>Prov</a:t>
            </a:r>
            <a:r>
              <a:rPr lang="en-US" baseline="0" dirty="0" smtClean="0"/>
              <a:t> Agent</a:t>
            </a:r>
            <a:endParaRPr lang="en-US" dirty="0"/>
          </a:p>
        </p:txBody>
      </p:sp>
      <p:sp>
        <p:nvSpPr>
          <p:cNvPr id="4" name="Slide Number Placeholder 3"/>
          <p:cNvSpPr>
            <a:spLocks noGrp="1"/>
          </p:cNvSpPr>
          <p:nvPr>
            <p:ph type="sldNum" sz="quarter" idx="10"/>
          </p:nvPr>
        </p:nvSpPr>
        <p:spPr/>
        <p:txBody>
          <a:bodyPr/>
          <a:lstStyle/>
          <a:p>
            <a:fld id="{338098FB-C780-A742-9B88-E4D2F2155B89}" type="slidenum">
              <a:rPr lang="en-US" smtClean="0"/>
              <a:t>193</a:t>
            </a:fld>
            <a:endParaRPr lang="en-US"/>
          </a:p>
        </p:txBody>
      </p:sp>
    </p:spTree>
    <p:extLst>
      <p:ext uri="{BB962C8B-B14F-4D97-AF65-F5344CB8AC3E}">
        <p14:creationId xmlns:p14="http://schemas.microsoft.com/office/powerpoint/2010/main" val="20348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p>
            <a:fld id="{CBB7C931-E103-2643-B0B7-C2633DCD9A0C}" type="slidenum">
              <a:rPr lang="en-US"/>
              <a:pPr/>
              <a:t>24</a:t>
            </a:fld>
            <a:endParaRPr lang="en-US"/>
          </a:p>
        </p:txBody>
      </p:sp>
      <p:sp>
        <p:nvSpPr>
          <p:cNvPr id="54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276"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6"/>
          <p:cNvSpPr>
            <a:spLocks noGrp="1" noChangeArrowheads="1"/>
          </p:cNvSpPr>
          <p:nvPr>
            <p:ph type="sldNum" sz="quarter"/>
          </p:nvPr>
        </p:nvSpPr>
        <p:spPr>
          <a:noFill/>
        </p:spPr>
        <p:txBody>
          <a:bodyPr/>
          <a:lstStyle/>
          <a:p>
            <a:fld id="{665FDC64-BDAF-8744-8454-C7AF4AFE6AD9}" type="slidenum">
              <a:rPr lang="en-US"/>
              <a:pPr/>
              <a:t>195</a:t>
            </a:fld>
            <a:endParaRPr lang="en-US"/>
          </a:p>
        </p:txBody>
      </p:sp>
      <p:sp>
        <p:nvSpPr>
          <p:cNvPr id="275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54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196</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197</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6"/>
          <p:cNvSpPr>
            <a:spLocks noGrp="1" noChangeArrowheads="1"/>
          </p:cNvSpPr>
          <p:nvPr>
            <p:ph type="sldNum" sz="quarter"/>
          </p:nvPr>
        </p:nvSpPr>
        <p:spPr>
          <a:noFill/>
        </p:spPr>
        <p:txBody>
          <a:bodyPr/>
          <a:lstStyle/>
          <a:p>
            <a:fld id="{1F849C75-592B-C748-B7C4-F6606004660E}" type="slidenum">
              <a:rPr lang="en-US"/>
              <a:pPr/>
              <a:t>198</a:t>
            </a:fld>
            <a:endParaRPr lang="en-US"/>
          </a:p>
        </p:txBody>
      </p:sp>
      <p:sp>
        <p:nvSpPr>
          <p:cNvPr id="2795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95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6"/>
          <p:cNvSpPr>
            <a:spLocks noGrp="1" noChangeArrowheads="1"/>
          </p:cNvSpPr>
          <p:nvPr>
            <p:ph type="sldNum" sz="quarter"/>
          </p:nvPr>
        </p:nvSpPr>
        <p:spPr>
          <a:noFill/>
        </p:spPr>
        <p:txBody>
          <a:bodyPr/>
          <a:lstStyle/>
          <a:p>
            <a:fld id="{C4B91DE0-6110-5944-A21D-13E5A15C7E9D}" type="slidenum">
              <a:rPr lang="en-US"/>
              <a:pPr/>
              <a:t>199</a:t>
            </a:fld>
            <a:endParaRPr lang="en-US"/>
          </a:p>
        </p:txBody>
      </p:sp>
      <p:sp>
        <p:nvSpPr>
          <p:cNvPr id="2816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16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6"/>
          <p:cNvSpPr>
            <a:spLocks noGrp="1" noChangeArrowheads="1"/>
          </p:cNvSpPr>
          <p:nvPr>
            <p:ph type="sldNum" sz="quarter"/>
          </p:nvPr>
        </p:nvSpPr>
        <p:spPr>
          <a:noFill/>
        </p:spPr>
        <p:txBody>
          <a:bodyPr/>
          <a:lstStyle/>
          <a:p>
            <a:fld id="{4CA41B9B-9090-534C-9B48-2303F7DA6920}" type="slidenum">
              <a:rPr lang="en-US"/>
              <a:pPr/>
              <a:t>200</a:t>
            </a:fld>
            <a:endParaRPr lang="en-US"/>
          </a:p>
        </p:txBody>
      </p:sp>
      <p:sp>
        <p:nvSpPr>
          <p:cNvPr id="2836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36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201</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202</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203</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204</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p>
            <a:fld id="{C8532E66-8E14-7A4C-A8CD-36679495D0FB}" type="slidenum">
              <a:rPr lang="en-US"/>
              <a:pPr/>
              <a:t>25</a:t>
            </a:fld>
            <a:endParaRPr lang="en-US"/>
          </a:p>
        </p:txBody>
      </p:sp>
      <p:sp>
        <p:nvSpPr>
          <p:cNvPr id="56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205</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206</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6"/>
          <p:cNvSpPr>
            <a:spLocks noGrp="1" noChangeArrowheads="1"/>
          </p:cNvSpPr>
          <p:nvPr>
            <p:ph type="sldNum" sz="quarter"/>
          </p:nvPr>
        </p:nvSpPr>
        <p:spPr>
          <a:noFill/>
        </p:spPr>
        <p:txBody>
          <a:bodyPr/>
          <a:lstStyle/>
          <a:p>
            <a:fld id="{786C8796-34E0-E14A-84CF-3592356CE243}" type="slidenum">
              <a:rPr lang="en-US"/>
              <a:pPr/>
              <a:t>207</a:t>
            </a:fld>
            <a:endParaRPr lang="en-US"/>
          </a:p>
        </p:txBody>
      </p:sp>
      <p:sp>
        <p:nvSpPr>
          <p:cNvPr id="2918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18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842" name="Rectangle 6"/>
          <p:cNvSpPr>
            <a:spLocks noGrp="1" noChangeArrowheads="1"/>
          </p:cNvSpPr>
          <p:nvPr>
            <p:ph type="sldNum" sz="quarter"/>
          </p:nvPr>
        </p:nvSpPr>
        <p:spPr>
          <a:noFill/>
        </p:spPr>
        <p:txBody>
          <a:bodyPr/>
          <a:lstStyle/>
          <a:p>
            <a:fld id="{786C8796-34E0-E14A-84CF-3592356CE243}" type="slidenum">
              <a:rPr lang="en-US"/>
              <a:pPr/>
              <a:t>208</a:t>
            </a:fld>
            <a:endParaRPr lang="en-US"/>
          </a:p>
        </p:txBody>
      </p:sp>
      <p:sp>
        <p:nvSpPr>
          <p:cNvPr id="2918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18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209</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210</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6"/>
          <p:cNvSpPr>
            <a:spLocks noGrp="1" noChangeArrowheads="1"/>
          </p:cNvSpPr>
          <p:nvPr>
            <p:ph type="sldNum" sz="quarter"/>
          </p:nvPr>
        </p:nvSpPr>
        <p:spPr>
          <a:noFill/>
        </p:spPr>
        <p:txBody>
          <a:bodyPr/>
          <a:lstStyle/>
          <a:p>
            <a:fld id="{9559A3AA-8C3F-8149-AE91-55628087C11E}" type="slidenum">
              <a:rPr lang="en-US"/>
              <a:pPr/>
              <a:t>211</a:t>
            </a:fld>
            <a:endParaRPr lang="en-US"/>
          </a:p>
        </p:txBody>
      </p:sp>
      <p:sp>
        <p:nvSpPr>
          <p:cNvPr id="295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5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6"/>
          <p:cNvSpPr>
            <a:spLocks noGrp="1" noChangeArrowheads="1"/>
          </p:cNvSpPr>
          <p:nvPr>
            <p:ph type="sldNum" sz="quarter"/>
          </p:nvPr>
        </p:nvSpPr>
        <p:spPr>
          <a:noFill/>
        </p:spPr>
        <p:txBody>
          <a:bodyPr/>
          <a:lstStyle/>
          <a:p>
            <a:fld id="{FC50C28F-A134-6048-8148-8A8BBBE6D172}" type="slidenum">
              <a:rPr lang="en-US"/>
              <a:pPr/>
              <a:t>212</a:t>
            </a:fld>
            <a:endParaRPr lang="en-US"/>
          </a:p>
        </p:txBody>
      </p:sp>
      <p:sp>
        <p:nvSpPr>
          <p:cNvPr id="297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7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Rectangle 6"/>
          <p:cNvSpPr>
            <a:spLocks noGrp="1" noChangeArrowheads="1"/>
          </p:cNvSpPr>
          <p:nvPr>
            <p:ph type="sldNum" sz="quarter"/>
          </p:nvPr>
        </p:nvSpPr>
        <p:spPr>
          <a:noFill/>
        </p:spPr>
        <p:txBody>
          <a:bodyPr/>
          <a:lstStyle/>
          <a:p>
            <a:fld id="{5119FF06-387C-E948-96F9-06BA0C069493}" type="slidenum">
              <a:rPr lang="en-US"/>
              <a:pPr/>
              <a:t>213</a:t>
            </a:fld>
            <a:endParaRPr lang="en-US"/>
          </a:p>
        </p:txBody>
      </p:sp>
      <p:sp>
        <p:nvSpPr>
          <p:cNvPr id="300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0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215</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26</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216</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217</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218</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219</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220</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84CF5E5-E7C4-7A45-9F43-1ECC99364F0D}" type="slidenum">
              <a:rPr lang="en-US" smtClean="0"/>
              <a:pPr>
                <a:defRPr/>
              </a:pPr>
              <a:t>222</a:t>
            </a:fld>
            <a:endParaRPr lang="en-US"/>
          </a:p>
        </p:txBody>
      </p:sp>
    </p:spTree>
    <p:extLst>
      <p:ext uri="{BB962C8B-B14F-4D97-AF65-F5344CB8AC3E}">
        <p14:creationId xmlns:p14="http://schemas.microsoft.com/office/powerpoint/2010/main" val="42404051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6"/>
          <p:cNvSpPr>
            <a:spLocks noGrp="1" noChangeArrowheads="1"/>
          </p:cNvSpPr>
          <p:nvPr>
            <p:ph type="sldNum" sz="quarter"/>
          </p:nvPr>
        </p:nvSpPr>
        <p:spPr>
          <a:noFill/>
        </p:spPr>
        <p:txBody>
          <a:bodyPr/>
          <a:lstStyle/>
          <a:p>
            <a:fld id="{0376A358-8555-1542-862E-E281B41F692E}" type="slidenum">
              <a:rPr lang="en-US"/>
              <a:pPr/>
              <a:t>227</a:t>
            </a:fld>
            <a:endParaRPr lang="en-US"/>
          </a:p>
        </p:txBody>
      </p:sp>
      <p:sp>
        <p:nvSpPr>
          <p:cNvPr id="4433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33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5442" name="Rectangle 6"/>
          <p:cNvSpPr>
            <a:spLocks noGrp="1" noChangeArrowheads="1"/>
          </p:cNvSpPr>
          <p:nvPr>
            <p:ph type="sldNum" sz="quarter"/>
          </p:nvPr>
        </p:nvSpPr>
        <p:spPr>
          <a:noFill/>
        </p:spPr>
        <p:txBody>
          <a:bodyPr/>
          <a:lstStyle/>
          <a:p>
            <a:fld id="{BDB49683-4505-4644-BC46-B1E0842CB5F3}" type="slidenum">
              <a:rPr lang="en-US"/>
              <a:pPr/>
              <a:t>228</a:t>
            </a:fld>
            <a:endParaRPr lang="en-US"/>
          </a:p>
        </p:txBody>
      </p:sp>
      <p:sp>
        <p:nvSpPr>
          <p:cNvPr id="4454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54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3634" name="Rectangle 6"/>
          <p:cNvSpPr>
            <a:spLocks noGrp="1" noChangeArrowheads="1"/>
          </p:cNvSpPr>
          <p:nvPr>
            <p:ph type="sldNum" sz="quarter"/>
          </p:nvPr>
        </p:nvSpPr>
        <p:spPr>
          <a:noFill/>
        </p:spPr>
        <p:txBody>
          <a:bodyPr/>
          <a:lstStyle/>
          <a:p>
            <a:fld id="{4850AF08-FCDD-0D43-87BE-B30A0BC9A1D7}" type="slidenum">
              <a:rPr lang="en-US"/>
              <a:pPr/>
              <a:t>234</a:t>
            </a:fld>
            <a:endParaRPr lang="en-US"/>
          </a:p>
        </p:txBody>
      </p:sp>
      <p:sp>
        <p:nvSpPr>
          <p:cNvPr id="4536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536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682" name="Rectangle 6"/>
          <p:cNvSpPr>
            <a:spLocks noGrp="1" noChangeArrowheads="1"/>
          </p:cNvSpPr>
          <p:nvPr>
            <p:ph type="sldNum" sz="quarter"/>
          </p:nvPr>
        </p:nvSpPr>
        <p:spPr>
          <a:noFill/>
        </p:spPr>
        <p:txBody>
          <a:bodyPr/>
          <a:lstStyle/>
          <a:p>
            <a:fld id="{F3EE9B8B-4D7E-D140-BBFA-34D3A34AE22F}" type="slidenum">
              <a:rPr lang="en-US"/>
              <a:pPr/>
              <a:t>235</a:t>
            </a:fld>
            <a:endParaRPr lang="en-US"/>
          </a:p>
        </p:txBody>
      </p:sp>
      <p:sp>
        <p:nvSpPr>
          <p:cNvPr id="4556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556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27</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6"/>
          <p:cNvSpPr>
            <a:spLocks noGrp="1" noChangeArrowheads="1"/>
          </p:cNvSpPr>
          <p:nvPr>
            <p:ph type="sldNum" sz="quarter"/>
          </p:nvPr>
        </p:nvSpPr>
        <p:spPr>
          <a:noFill/>
        </p:spPr>
        <p:txBody>
          <a:bodyPr/>
          <a:lstStyle/>
          <a:p>
            <a:fld id="{8DE2EBE1-9678-DC43-8C02-4D720591BE5F}" type="slidenum">
              <a:rPr lang="en-US"/>
              <a:pPr/>
              <a:t>238</a:t>
            </a:fld>
            <a:endParaRPr lang="en-US"/>
          </a:p>
        </p:txBody>
      </p:sp>
      <p:sp>
        <p:nvSpPr>
          <p:cNvPr id="310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0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6"/>
          <p:cNvSpPr>
            <a:spLocks noGrp="1" noChangeArrowheads="1"/>
          </p:cNvSpPr>
          <p:nvPr>
            <p:ph type="sldNum" sz="quarter"/>
          </p:nvPr>
        </p:nvSpPr>
        <p:spPr>
          <a:noFill/>
        </p:spPr>
        <p:txBody>
          <a:bodyPr/>
          <a:lstStyle/>
          <a:p>
            <a:fld id="{AC55FAE7-0CE6-B149-8433-68A04097656F}" type="slidenum">
              <a:rPr lang="en-US"/>
              <a:pPr/>
              <a:t>240</a:t>
            </a:fld>
            <a:endParaRPr lang="en-US"/>
          </a:p>
        </p:txBody>
      </p:sp>
      <p:sp>
        <p:nvSpPr>
          <p:cNvPr id="312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2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Rectangle 6"/>
          <p:cNvSpPr>
            <a:spLocks noGrp="1" noChangeArrowheads="1"/>
          </p:cNvSpPr>
          <p:nvPr>
            <p:ph type="sldNum" sz="quarter"/>
          </p:nvPr>
        </p:nvSpPr>
        <p:spPr>
          <a:noFill/>
        </p:spPr>
        <p:txBody>
          <a:bodyPr/>
          <a:lstStyle/>
          <a:p>
            <a:fld id="{AED2F6EC-B05C-5A4F-9474-6B94DFA6E17D}" type="slidenum">
              <a:rPr lang="en-US"/>
              <a:pPr/>
              <a:t>241</a:t>
            </a:fld>
            <a:endParaRPr lang="en-US"/>
          </a:p>
        </p:txBody>
      </p:sp>
      <p:sp>
        <p:nvSpPr>
          <p:cNvPr id="3143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43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6"/>
          <p:cNvSpPr>
            <a:spLocks noGrp="1" noChangeArrowheads="1"/>
          </p:cNvSpPr>
          <p:nvPr>
            <p:ph type="sldNum" sz="quarter"/>
          </p:nvPr>
        </p:nvSpPr>
        <p:spPr>
          <a:noFill/>
        </p:spPr>
        <p:txBody>
          <a:bodyPr/>
          <a:lstStyle/>
          <a:p>
            <a:fld id="{73E1B9D7-4DE7-BB46-9561-3362A6994AD8}" type="slidenum">
              <a:rPr lang="en-US"/>
              <a:pPr/>
              <a:t>242</a:t>
            </a:fld>
            <a:endParaRPr lang="en-US"/>
          </a:p>
        </p:txBody>
      </p:sp>
      <p:sp>
        <p:nvSpPr>
          <p:cNvPr id="316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6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6"/>
          <p:cNvSpPr>
            <a:spLocks noGrp="1" noChangeArrowheads="1"/>
          </p:cNvSpPr>
          <p:nvPr>
            <p:ph type="sldNum" sz="quarter"/>
          </p:nvPr>
        </p:nvSpPr>
        <p:spPr>
          <a:noFill/>
        </p:spPr>
        <p:txBody>
          <a:bodyPr/>
          <a:lstStyle/>
          <a:p>
            <a:fld id="{88CB7878-BAF4-454A-A361-281E6A624073}" type="slidenum">
              <a:rPr lang="en-US"/>
              <a:pPr/>
              <a:t>243</a:t>
            </a:fld>
            <a:endParaRPr lang="en-US"/>
          </a:p>
        </p:txBody>
      </p:sp>
      <p:sp>
        <p:nvSpPr>
          <p:cNvPr id="318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8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6"/>
          <p:cNvSpPr>
            <a:spLocks noGrp="1" noChangeArrowheads="1"/>
          </p:cNvSpPr>
          <p:nvPr>
            <p:ph type="sldNum" sz="quarter"/>
          </p:nvPr>
        </p:nvSpPr>
        <p:spPr>
          <a:noFill/>
        </p:spPr>
        <p:txBody>
          <a:bodyPr/>
          <a:lstStyle/>
          <a:p>
            <a:fld id="{7FA276AF-E3DC-1B45-8843-2EF2A14E778F}" type="slidenum">
              <a:rPr lang="en-US"/>
              <a:pPr/>
              <a:t>244</a:t>
            </a:fld>
            <a:endParaRPr lang="en-US"/>
          </a:p>
        </p:txBody>
      </p:sp>
      <p:sp>
        <p:nvSpPr>
          <p:cNvPr id="320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0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6"/>
          <p:cNvSpPr>
            <a:spLocks noGrp="1" noChangeArrowheads="1"/>
          </p:cNvSpPr>
          <p:nvPr>
            <p:ph type="sldNum" sz="quarter"/>
          </p:nvPr>
        </p:nvSpPr>
        <p:spPr>
          <a:noFill/>
        </p:spPr>
        <p:txBody>
          <a:bodyPr/>
          <a:lstStyle/>
          <a:p>
            <a:fld id="{B11A5A06-8FF8-D84C-88D3-6B5FE98079EA}" type="slidenum">
              <a:rPr lang="en-US"/>
              <a:pPr/>
              <a:t>245</a:t>
            </a:fld>
            <a:endParaRPr lang="en-US"/>
          </a:p>
        </p:txBody>
      </p:sp>
      <p:sp>
        <p:nvSpPr>
          <p:cNvPr id="322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2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6"/>
          <p:cNvSpPr>
            <a:spLocks noGrp="1" noChangeArrowheads="1"/>
          </p:cNvSpPr>
          <p:nvPr>
            <p:ph type="sldNum" sz="quarter"/>
          </p:nvPr>
        </p:nvSpPr>
        <p:spPr>
          <a:noFill/>
        </p:spPr>
        <p:txBody>
          <a:bodyPr/>
          <a:lstStyle/>
          <a:p>
            <a:fld id="{969F8A47-4756-9747-A154-192D362105AA}" type="slidenum">
              <a:rPr lang="en-US"/>
              <a:pPr/>
              <a:t>246</a:t>
            </a:fld>
            <a:endParaRPr lang="en-US"/>
          </a:p>
        </p:txBody>
      </p:sp>
      <p:sp>
        <p:nvSpPr>
          <p:cNvPr id="324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4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sldNum" sz="quarter"/>
          </p:nvPr>
        </p:nvSpPr>
        <p:spPr>
          <a:noFill/>
        </p:spPr>
        <p:txBody>
          <a:bodyPr/>
          <a:lstStyle/>
          <a:p>
            <a:fld id="{C6E2DDAB-4724-564A-865A-66044BE0BC55}" type="slidenum">
              <a:rPr lang="en-US"/>
              <a:pPr/>
              <a:t>247</a:t>
            </a:fld>
            <a:endParaRPr lang="en-US"/>
          </a:p>
        </p:txBody>
      </p:sp>
      <p:sp>
        <p:nvSpPr>
          <p:cNvPr id="326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6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6"/>
          <p:cNvSpPr>
            <a:spLocks noGrp="1" noChangeArrowheads="1"/>
          </p:cNvSpPr>
          <p:nvPr>
            <p:ph type="sldNum" sz="quarter"/>
          </p:nvPr>
        </p:nvSpPr>
        <p:spPr>
          <a:noFill/>
        </p:spPr>
        <p:txBody>
          <a:bodyPr/>
          <a:lstStyle/>
          <a:p>
            <a:fld id="{BFB944D0-C337-4746-B2BB-196188EF8F35}" type="slidenum">
              <a:rPr lang="en-US"/>
              <a:pPr/>
              <a:t>248</a:t>
            </a:fld>
            <a:endParaRPr lang="en-US"/>
          </a:p>
        </p:txBody>
      </p:sp>
      <p:sp>
        <p:nvSpPr>
          <p:cNvPr id="328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8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28</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6"/>
          <p:cNvSpPr>
            <a:spLocks noGrp="1" noChangeArrowheads="1"/>
          </p:cNvSpPr>
          <p:nvPr>
            <p:ph type="sldNum" sz="quarter"/>
          </p:nvPr>
        </p:nvSpPr>
        <p:spPr>
          <a:noFill/>
        </p:spPr>
        <p:txBody>
          <a:bodyPr/>
          <a:lstStyle/>
          <a:p>
            <a:fld id="{BABBD21F-7E58-EF48-99EF-2B94BA7873B9}" type="slidenum">
              <a:rPr lang="en-US"/>
              <a:pPr/>
              <a:t>249</a:t>
            </a:fld>
            <a:endParaRPr lang="en-US"/>
          </a:p>
        </p:txBody>
      </p:sp>
      <p:sp>
        <p:nvSpPr>
          <p:cNvPr id="330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0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250</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251</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252</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6"/>
          <p:cNvSpPr>
            <a:spLocks noGrp="1" noChangeArrowheads="1"/>
          </p:cNvSpPr>
          <p:nvPr>
            <p:ph type="sldNum" sz="quarter"/>
          </p:nvPr>
        </p:nvSpPr>
        <p:spPr>
          <a:noFill/>
        </p:spPr>
        <p:txBody>
          <a:bodyPr/>
          <a:lstStyle/>
          <a:p>
            <a:fld id="{E7E2EB43-C70C-AF4B-8089-0B1CC1C05A48}" type="slidenum">
              <a:rPr lang="en-US"/>
              <a:pPr/>
              <a:t>253</a:t>
            </a:fld>
            <a:endParaRPr lang="en-US"/>
          </a:p>
        </p:txBody>
      </p:sp>
      <p:sp>
        <p:nvSpPr>
          <p:cNvPr id="334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4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6"/>
          <p:cNvSpPr>
            <a:spLocks noGrp="1" noChangeArrowheads="1"/>
          </p:cNvSpPr>
          <p:nvPr>
            <p:ph type="sldNum" sz="quarter"/>
          </p:nvPr>
        </p:nvSpPr>
        <p:spPr>
          <a:noFill/>
        </p:spPr>
        <p:txBody>
          <a:bodyPr/>
          <a:lstStyle/>
          <a:p>
            <a:fld id="{AD6FDE61-6F22-074A-95FC-DDD45E277208}" type="slidenum">
              <a:rPr lang="en-US"/>
              <a:pPr/>
              <a:t>254</a:t>
            </a:fld>
            <a:endParaRPr lang="en-US"/>
          </a:p>
        </p:txBody>
      </p:sp>
      <p:sp>
        <p:nvSpPr>
          <p:cNvPr id="3368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69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6"/>
          <p:cNvSpPr>
            <a:spLocks noGrp="1" noChangeArrowheads="1"/>
          </p:cNvSpPr>
          <p:nvPr>
            <p:ph type="sldNum" sz="quarter"/>
          </p:nvPr>
        </p:nvSpPr>
        <p:spPr>
          <a:noFill/>
        </p:spPr>
        <p:txBody>
          <a:bodyPr/>
          <a:lstStyle/>
          <a:p>
            <a:fld id="{9E3774FF-3794-304C-9103-57E1999793B9}" type="slidenum">
              <a:rPr lang="en-US"/>
              <a:pPr/>
              <a:t>255</a:t>
            </a:fld>
            <a:endParaRPr lang="en-US"/>
          </a:p>
        </p:txBody>
      </p:sp>
      <p:sp>
        <p:nvSpPr>
          <p:cNvPr id="338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8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6"/>
          <p:cNvSpPr>
            <a:spLocks noGrp="1" noChangeArrowheads="1"/>
          </p:cNvSpPr>
          <p:nvPr>
            <p:ph type="sldNum" sz="quarter"/>
          </p:nvPr>
        </p:nvSpPr>
        <p:spPr>
          <a:noFill/>
        </p:spPr>
        <p:txBody>
          <a:bodyPr/>
          <a:lstStyle/>
          <a:p>
            <a:fld id="{FDB0C09B-B112-CE4D-8D53-940C92202A02}" type="slidenum">
              <a:rPr lang="en-US"/>
              <a:pPr/>
              <a:t>256</a:t>
            </a:fld>
            <a:endParaRPr lang="en-US"/>
          </a:p>
        </p:txBody>
      </p:sp>
      <p:sp>
        <p:nvSpPr>
          <p:cNvPr id="3409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09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6"/>
          <p:cNvSpPr>
            <a:spLocks noGrp="1" noChangeArrowheads="1"/>
          </p:cNvSpPr>
          <p:nvPr>
            <p:ph type="sldNum" sz="quarter"/>
          </p:nvPr>
        </p:nvSpPr>
        <p:spPr>
          <a:noFill/>
        </p:spPr>
        <p:txBody>
          <a:bodyPr/>
          <a:lstStyle/>
          <a:p>
            <a:fld id="{53A4489B-B7EE-934C-B092-E1DDA395EF8A}" type="slidenum">
              <a:rPr lang="en-US"/>
              <a:pPr/>
              <a:t>257</a:t>
            </a:fld>
            <a:endParaRPr lang="en-US"/>
          </a:p>
        </p:txBody>
      </p:sp>
      <p:sp>
        <p:nvSpPr>
          <p:cNvPr id="343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3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6"/>
          <p:cNvSpPr>
            <a:spLocks noGrp="1" noChangeArrowheads="1"/>
          </p:cNvSpPr>
          <p:nvPr>
            <p:ph type="sldNum" sz="quarter"/>
          </p:nvPr>
        </p:nvSpPr>
        <p:spPr>
          <a:noFill/>
        </p:spPr>
        <p:txBody>
          <a:bodyPr/>
          <a:lstStyle/>
          <a:p>
            <a:fld id="{0940EEC6-2550-AD41-B67F-25F592389EA9}" type="slidenum">
              <a:rPr lang="en-US"/>
              <a:pPr/>
              <a:t>258</a:t>
            </a:fld>
            <a:endParaRPr lang="en-US"/>
          </a:p>
        </p:txBody>
      </p:sp>
      <p:sp>
        <p:nvSpPr>
          <p:cNvPr id="345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5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29</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6"/>
          <p:cNvSpPr>
            <a:spLocks noGrp="1" noChangeArrowheads="1"/>
          </p:cNvSpPr>
          <p:nvPr>
            <p:ph type="sldNum" sz="quarter"/>
          </p:nvPr>
        </p:nvSpPr>
        <p:spPr>
          <a:noFill/>
        </p:spPr>
        <p:txBody>
          <a:bodyPr/>
          <a:lstStyle/>
          <a:p>
            <a:fld id="{64DE73E5-4D87-F848-BCB6-CF69CC6DABE5}" type="slidenum">
              <a:rPr lang="en-US"/>
              <a:pPr/>
              <a:t>259</a:t>
            </a:fld>
            <a:endParaRPr lang="en-US"/>
          </a:p>
        </p:txBody>
      </p:sp>
      <p:sp>
        <p:nvSpPr>
          <p:cNvPr id="347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7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6"/>
          <p:cNvSpPr>
            <a:spLocks noGrp="1" noChangeArrowheads="1"/>
          </p:cNvSpPr>
          <p:nvPr>
            <p:ph type="sldNum" sz="quarter"/>
          </p:nvPr>
        </p:nvSpPr>
        <p:spPr>
          <a:noFill/>
        </p:spPr>
        <p:txBody>
          <a:bodyPr/>
          <a:lstStyle/>
          <a:p>
            <a:fld id="{3645F96D-2CAB-6C43-B35D-0BF30D57769E}" type="slidenum">
              <a:rPr lang="en-US"/>
              <a:pPr/>
              <a:t>260</a:t>
            </a:fld>
            <a:endParaRPr lang="en-US"/>
          </a:p>
        </p:txBody>
      </p:sp>
      <p:sp>
        <p:nvSpPr>
          <p:cNvPr id="3491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91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1234" name="Rectangle 6"/>
          <p:cNvSpPr>
            <a:spLocks noGrp="1" noChangeArrowheads="1"/>
          </p:cNvSpPr>
          <p:nvPr>
            <p:ph type="sldNum" sz="quarter"/>
          </p:nvPr>
        </p:nvSpPr>
        <p:spPr>
          <a:noFill/>
        </p:spPr>
        <p:txBody>
          <a:bodyPr/>
          <a:lstStyle/>
          <a:p>
            <a:fld id="{0BFE360B-2159-A24B-9531-5064FBFD755E}" type="slidenum">
              <a:rPr lang="en-US"/>
              <a:pPr/>
              <a:t>261</a:t>
            </a:fld>
            <a:endParaRPr lang="en-US"/>
          </a:p>
        </p:txBody>
      </p:sp>
      <p:sp>
        <p:nvSpPr>
          <p:cNvPr id="351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1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6"/>
          <p:cNvSpPr>
            <a:spLocks noGrp="1" noChangeArrowheads="1"/>
          </p:cNvSpPr>
          <p:nvPr>
            <p:ph type="sldNum" sz="quarter"/>
          </p:nvPr>
        </p:nvSpPr>
        <p:spPr>
          <a:noFill/>
        </p:spPr>
        <p:txBody>
          <a:bodyPr/>
          <a:lstStyle/>
          <a:p>
            <a:fld id="{9023F3F7-8D12-8B40-A23F-2172F4E30DC5}" type="slidenum">
              <a:rPr lang="en-US"/>
              <a:pPr/>
              <a:t>262</a:t>
            </a:fld>
            <a:endParaRPr lang="en-US"/>
          </a:p>
        </p:txBody>
      </p:sp>
      <p:sp>
        <p:nvSpPr>
          <p:cNvPr id="353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3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330" name="Rectangle 6"/>
          <p:cNvSpPr>
            <a:spLocks noGrp="1" noChangeArrowheads="1"/>
          </p:cNvSpPr>
          <p:nvPr>
            <p:ph type="sldNum" sz="quarter"/>
          </p:nvPr>
        </p:nvSpPr>
        <p:spPr>
          <a:noFill/>
        </p:spPr>
        <p:txBody>
          <a:bodyPr/>
          <a:lstStyle/>
          <a:p>
            <a:fld id="{9AED99C7-7828-B845-AE1B-5C24E20701B5}" type="slidenum">
              <a:rPr lang="en-US"/>
              <a:pPr/>
              <a:t>263</a:t>
            </a:fld>
            <a:endParaRPr lang="en-US"/>
          </a:p>
        </p:txBody>
      </p:sp>
      <p:sp>
        <p:nvSpPr>
          <p:cNvPr id="355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5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Rectangle 6"/>
          <p:cNvSpPr>
            <a:spLocks noGrp="1" noChangeArrowheads="1"/>
          </p:cNvSpPr>
          <p:nvPr>
            <p:ph type="sldNum" sz="quarter"/>
          </p:nvPr>
        </p:nvSpPr>
        <p:spPr>
          <a:noFill/>
        </p:spPr>
        <p:txBody>
          <a:bodyPr/>
          <a:lstStyle/>
          <a:p>
            <a:fld id="{6F0CCFDF-BF2A-364C-A680-BCCDD61D1BA9}" type="slidenum">
              <a:rPr lang="en-US"/>
              <a:pPr/>
              <a:t>264</a:t>
            </a:fld>
            <a:endParaRPr lang="en-US"/>
          </a:p>
        </p:txBody>
      </p:sp>
      <p:sp>
        <p:nvSpPr>
          <p:cNvPr id="357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7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Rectangle 6"/>
          <p:cNvSpPr>
            <a:spLocks noGrp="1" noChangeArrowheads="1"/>
          </p:cNvSpPr>
          <p:nvPr>
            <p:ph type="sldNum" sz="quarter"/>
          </p:nvPr>
        </p:nvSpPr>
        <p:spPr>
          <a:noFill/>
        </p:spPr>
        <p:txBody>
          <a:bodyPr/>
          <a:lstStyle/>
          <a:p>
            <a:fld id="{E2A4CEA8-B2DF-8948-A139-43CA32430722}" type="slidenum">
              <a:rPr lang="en-US"/>
              <a:pPr/>
              <a:t>265</a:t>
            </a:fld>
            <a:endParaRPr lang="en-US"/>
          </a:p>
        </p:txBody>
      </p:sp>
      <p:sp>
        <p:nvSpPr>
          <p:cNvPr id="359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9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Rectangle 6"/>
          <p:cNvSpPr>
            <a:spLocks noGrp="1" noChangeArrowheads="1"/>
          </p:cNvSpPr>
          <p:nvPr>
            <p:ph type="sldNum" sz="quarter"/>
          </p:nvPr>
        </p:nvSpPr>
        <p:spPr>
          <a:noFill/>
        </p:spPr>
        <p:txBody>
          <a:bodyPr/>
          <a:lstStyle/>
          <a:p>
            <a:fld id="{B63F4977-F9B0-3144-9A66-0F6807ECBEDC}" type="slidenum">
              <a:rPr lang="en-US"/>
              <a:pPr/>
              <a:t>266</a:t>
            </a:fld>
            <a:endParaRPr lang="en-US"/>
          </a:p>
        </p:txBody>
      </p:sp>
      <p:sp>
        <p:nvSpPr>
          <p:cNvPr id="361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1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6"/>
          <p:cNvSpPr>
            <a:spLocks noGrp="1" noChangeArrowheads="1"/>
          </p:cNvSpPr>
          <p:nvPr>
            <p:ph type="sldNum" sz="quarter"/>
          </p:nvPr>
        </p:nvSpPr>
        <p:spPr>
          <a:noFill/>
        </p:spPr>
        <p:txBody>
          <a:bodyPr/>
          <a:lstStyle/>
          <a:p>
            <a:fld id="{599EA7E7-39F9-D74F-B790-4C41A4067AEC}" type="slidenum">
              <a:rPr lang="en-US"/>
              <a:pPr/>
              <a:t>267</a:t>
            </a:fld>
            <a:endParaRPr lang="en-US"/>
          </a:p>
        </p:txBody>
      </p:sp>
      <p:sp>
        <p:nvSpPr>
          <p:cNvPr id="363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3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70" name="Rectangle 6"/>
          <p:cNvSpPr>
            <a:spLocks noGrp="1" noChangeArrowheads="1"/>
          </p:cNvSpPr>
          <p:nvPr>
            <p:ph type="sldNum" sz="quarter"/>
          </p:nvPr>
        </p:nvSpPr>
        <p:spPr>
          <a:noFill/>
        </p:spPr>
        <p:txBody>
          <a:bodyPr/>
          <a:lstStyle/>
          <a:p>
            <a:fld id="{880467EA-0D85-7747-8A0E-6C8853239337}" type="slidenum">
              <a:rPr lang="en-US"/>
              <a:pPr/>
              <a:t>268</a:t>
            </a:fld>
            <a:endParaRPr lang="en-US"/>
          </a:p>
        </p:txBody>
      </p:sp>
      <p:sp>
        <p:nvSpPr>
          <p:cNvPr id="365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5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p:spPr>
        <p:txBody>
          <a:bodyPr/>
          <a:lstStyle/>
          <a:p>
            <a:fld id="{BE48EDCD-D8CD-6D46-8FAC-4FFA8C8F723D}" type="slidenum">
              <a:rPr lang="en-US"/>
              <a:pPr/>
              <a:t>30</a:t>
            </a:fld>
            <a:endParaRPr lang="en-US"/>
          </a:p>
        </p:txBody>
      </p:sp>
      <p:sp>
        <p:nvSpPr>
          <p:cNvPr id="66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6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6"/>
          <p:cNvSpPr>
            <a:spLocks noGrp="1" noChangeArrowheads="1"/>
          </p:cNvSpPr>
          <p:nvPr>
            <p:ph type="sldNum" sz="quarter"/>
          </p:nvPr>
        </p:nvSpPr>
        <p:spPr>
          <a:noFill/>
        </p:spPr>
        <p:txBody>
          <a:bodyPr/>
          <a:lstStyle/>
          <a:p>
            <a:fld id="{0E86E0B0-7E67-B24E-AC12-637EDA71F072}" type="slidenum">
              <a:rPr lang="en-US"/>
              <a:pPr/>
              <a:t>269</a:t>
            </a:fld>
            <a:endParaRPr lang="en-US"/>
          </a:p>
        </p:txBody>
      </p:sp>
      <p:sp>
        <p:nvSpPr>
          <p:cNvPr id="3676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76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666" name="Rectangle 6"/>
          <p:cNvSpPr>
            <a:spLocks noGrp="1" noChangeArrowheads="1"/>
          </p:cNvSpPr>
          <p:nvPr>
            <p:ph type="sldNum" sz="quarter"/>
          </p:nvPr>
        </p:nvSpPr>
        <p:spPr>
          <a:noFill/>
        </p:spPr>
        <p:txBody>
          <a:bodyPr/>
          <a:lstStyle/>
          <a:p>
            <a:fld id="{F85EDCAA-4EB3-DB48-A1BF-E097ACCB7D95}" type="slidenum">
              <a:rPr lang="en-US"/>
              <a:pPr/>
              <a:t>270</a:t>
            </a:fld>
            <a:endParaRPr lang="en-US"/>
          </a:p>
        </p:txBody>
      </p:sp>
      <p:sp>
        <p:nvSpPr>
          <p:cNvPr id="3696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96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714" name="Rectangle 6"/>
          <p:cNvSpPr>
            <a:spLocks noGrp="1" noChangeArrowheads="1"/>
          </p:cNvSpPr>
          <p:nvPr>
            <p:ph type="sldNum" sz="quarter"/>
          </p:nvPr>
        </p:nvSpPr>
        <p:spPr>
          <a:noFill/>
        </p:spPr>
        <p:txBody>
          <a:bodyPr/>
          <a:lstStyle/>
          <a:p>
            <a:fld id="{12D316CB-602C-F341-BC91-C6EDD85D1002}" type="slidenum">
              <a:rPr lang="en-US"/>
              <a:pPr/>
              <a:t>271</a:t>
            </a:fld>
            <a:endParaRPr lang="en-US"/>
          </a:p>
        </p:txBody>
      </p:sp>
      <p:sp>
        <p:nvSpPr>
          <p:cNvPr id="3717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17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3762" name="Rectangle 6"/>
          <p:cNvSpPr>
            <a:spLocks noGrp="1" noChangeArrowheads="1"/>
          </p:cNvSpPr>
          <p:nvPr>
            <p:ph type="sldNum" sz="quarter"/>
          </p:nvPr>
        </p:nvSpPr>
        <p:spPr>
          <a:noFill/>
        </p:spPr>
        <p:txBody>
          <a:bodyPr/>
          <a:lstStyle/>
          <a:p>
            <a:fld id="{26A66997-4F02-7048-919D-EE4CD5D2E226}" type="slidenum">
              <a:rPr lang="en-US"/>
              <a:pPr/>
              <a:t>272</a:t>
            </a:fld>
            <a:endParaRPr lang="en-US"/>
          </a:p>
        </p:txBody>
      </p:sp>
      <p:sp>
        <p:nvSpPr>
          <p:cNvPr id="3737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37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5810" name="Rectangle 6"/>
          <p:cNvSpPr>
            <a:spLocks noGrp="1" noChangeArrowheads="1"/>
          </p:cNvSpPr>
          <p:nvPr>
            <p:ph type="sldNum" sz="quarter"/>
          </p:nvPr>
        </p:nvSpPr>
        <p:spPr>
          <a:noFill/>
        </p:spPr>
        <p:txBody>
          <a:bodyPr/>
          <a:lstStyle/>
          <a:p>
            <a:fld id="{E17D971C-B948-904D-A85D-FA98F949916E}" type="slidenum">
              <a:rPr lang="en-US"/>
              <a:pPr/>
              <a:t>273</a:t>
            </a:fld>
            <a:endParaRPr lang="en-US"/>
          </a:p>
        </p:txBody>
      </p:sp>
      <p:sp>
        <p:nvSpPr>
          <p:cNvPr id="3758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58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6"/>
          <p:cNvSpPr>
            <a:spLocks noGrp="1" noChangeArrowheads="1"/>
          </p:cNvSpPr>
          <p:nvPr>
            <p:ph type="sldNum" sz="quarter"/>
          </p:nvPr>
        </p:nvSpPr>
        <p:spPr>
          <a:noFill/>
        </p:spPr>
        <p:txBody>
          <a:bodyPr/>
          <a:lstStyle/>
          <a:p>
            <a:fld id="{F550F5AA-82C4-0E4C-84E2-FB0592CD1F51}" type="slidenum">
              <a:rPr lang="en-US"/>
              <a:pPr/>
              <a:t>274</a:t>
            </a:fld>
            <a:endParaRPr lang="en-US"/>
          </a:p>
        </p:txBody>
      </p:sp>
      <p:sp>
        <p:nvSpPr>
          <p:cNvPr id="3778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78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9906" name="Rectangle 6"/>
          <p:cNvSpPr>
            <a:spLocks noGrp="1" noChangeArrowheads="1"/>
          </p:cNvSpPr>
          <p:nvPr>
            <p:ph type="sldNum" sz="quarter"/>
          </p:nvPr>
        </p:nvSpPr>
        <p:spPr>
          <a:noFill/>
        </p:spPr>
        <p:txBody>
          <a:bodyPr/>
          <a:lstStyle/>
          <a:p>
            <a:fld id="{12F0A9B0-9899-BE45-861F-B32DC9608957}" type="slidenum">
              <a:rPr lang="en-US"/>
              <a:pPr/>
              <a:t>275</a:t>
            </a:fld>
            <a:endParaRPr lang="en-US"/>
          </a:p>
        </p:txBody>
      </p:sp>
      <p:sp>
        <p:nvSpPr>
          <p:cNvPr id="3799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799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6"/>
          <p:cNvSpPr>
            <a:spLocks noGrp="1" noChangeArrowheads="1"/>
          </p:cNvSpPr>
          <p:nvPr>
            <p:ph type="sldNum" sz="quarter"/>
          </p:nvPr>
        </p:nvSpPr>
        <p:spPr>
          <a:noFill/>
        </p:spPr>
        <p:txBody>
          <a:bodyPr/>
          <a:lstStyle/>
          <a:p>
            <a:fld id="{0F07D27B-6227-E141-828C-415CF0926074}" type="slidenum">
              <a:rPr lang="en-US"/>
              <a:pPr/>
              <a:t>276</a:t>
            </a:fld>
            <a:endParaRPr lang="en-US"/>
          </a:p>
        </p:txBody>
      </p:sp>
      <p:sp>
        <p:nvSpPr>
          <p:cNvPr id="3819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19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4002" name="Rectangle 6"/>
          <p:cNvSpPr>
            <a:spLocks noGrp="1" noChangeArrowheads="1"/>
          </p:cNvSpPr>
          <p:nvPr>
            <p:ph type="sldNum" sz="quarter"/>
          </p:nvPr>
        </p:nvSpPr>
        <p:spPr>
          <a:noFill/>
        </p:spPr>
        <p:txBody>
          <a:bodyPr/>
          <a:lstStyle/>
          <a:p>
            <a:fld id="{D88CEC0E-CBB9-8540-A992-EBB9E384269F}" type="slidenum">
              <a:rPr lang="en-US"/>
              <a:pPr/>
              <a:t>277</a:t>
            </a:fld>
            <a:endParaRPr lang="en-US"/>
          </a:p>
        </p:txBody>
      </p:sp>
      <p:sp>
        <p:nvSpPr>
          <p:cNvPr id="3840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40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6"/>
          <p:cNvSpPr>
            <a:spLocks noGrp="1" noChangeArrowheads="1"/>
          </p:cNvSpPr>
          <p:nvPr>
            <p:ph type="sldNum" sz="quarter"/>
          </p:nvPr>
        </p:nvSpPr>
        <p:spPr>
          <a:noFill/>
        </p:spPr>
        <p:txBody>
          <a:bodyPr/>
          <a:lstStyle/>
          <a:p>
            <a:fld id="{3D6D7DA0-B85C-554E-87DC-F62CED52963A}" type="slidenum">
              <a:rPr lang="en-US"/>
              <a:pPr/>
              <a:t>278</a:t>
            </a:fld>
            <a:endParaRPr lang="en-US"/>
          </a:p>
        </p:txBody>
      </p:sp>
      <p:sp>
        <p:nvSpPr>
          <p:cNvPr id="3860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60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p:nvPr>
        </p:nvSpPr>
        <p:spPr>
          <a:noFill/>
        </p:spPr>
        <p:txBody>
          <a:bodyPr/>
          <a:lstStyle/>
          <a:p>
            <a:fld id="{9149C884-814E-844F-AA8B-BDC358491180}" type="slidenum">
              <a:rPr lang="en-US"/>
              <a:pPr/>
              <a:t>2</a:t>
            </a:fld>
            <a:endParaRPr lang="en-US" dirty="0"/>
          </a:p>
        </p:txBody>
      </p:sp>
      <p:sp>
        <p:nvSpPr>
          <p:cNvPr id="174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412" name="Text Box 2"/>
          <p:cNvSpPr txBox="1">
            <a:spLocks noGrp="1" noChangeArrowheads="1"/>
          </p:cNvSpPr>
          <p:nvPr>
            <p:ph type="body" idx="1"/>
          </p:nvPr>
        </p:nvSpPr>
        <p:spPr>
          <a:xfrm>
            <a:off x="755650" y="5078413"/>
            <a:ext cx="6048375" cy="4811712"/>
          </a:xfrm>
          <a:noFill/>
          <a:ln/>
        </p:spPr>
        <p:txBody>
          <a:bodyPr wrap="none" anchor="ct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p:spPr>
        <p:txBody>
          <a:bodyPr/>
          <a:lstStyle/>
          <a:p>
            <a:fld id="{AE34046C-8DE3-6946-B6AD-8CCB7DC86AE3}" type="slidenum">
              <a:rPr lang="en-US"/>
              <a:pPr/>
              <a:t>31</a:t>
            </a:fld>
            <a:endParaRPr lang="en-US"/>
          </a:p>
        </p:txBody>
      </p:sp>
      <p:sp>
        <p:nvSpPr>
          <p:cNvPr id="68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8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8098" name="Rectangle 6"/>
          <p:cNvSpPr>
            <a:spLocks noGrp="1" noChangeArrowheads="1"/>
          </p:cNvSpPr>
          <p:nvPr>
            <p:ph type="sldNum" sz="quarter"/>
          </p:nvPr>
        </p:nvSpPr>
        <p:spPr>
          <a:noFill/>
        </p:spPr>
        <p:txBody>
          <a:bodyPr/>
          <a:lstStyle/>
          <a:p>
            <a:fld id="{76718D7A-CF05-0E41-8B3B-9E94B296896E}" type="slidenum">
              <a:rPr lang="en-US"/>
              <a:pPr/>
              <a:t>279</a:t>
            </a:fld>
            <a:endParaRPr lang="en-US"/>
          </a:p>
        </p:txBody>
      </p:sp>
      <p:sp>
        <p:nvSpPr>
          <p:cNvPr id="3880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881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146" name="Rectangle 6"/>
          <p:cNvSpPr>
            <a:spLocks noGrp="1" noChangeArrowheads="1"/>
          </p:cNvSpPr>
          <p:nvPr>
            <p:ph type="sldNum" sz="quarter"/>
          </p:nvPr>
        </p:nvSpPr>
        <p:spPr>
          <a:noFill/>
        </p:spPr>
        <p:txBody>
          <a:bodyPr/>
          <a:lstStyle/>
          <a:p>
            <a:fld id="{B28F3D6C-70C9-E441-B744-AA1B0F814EF7}" type="slidenum">
              <a:rPr lang="en-US"/>
              <a:pPr/>
              <a:t>280</a:t>
            </a:fld>
            <a:endParaRPr lang="en-US"/>
          </a:p>
        </p:txBody>
      </p:sp>
      <p:sp>
        <p:nvSpPr>
          <p:cNvPr id="390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0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194" name="Rectangle 6"/>
          <p:cNvSpPr>
            <a:spLocks noGrp="1" noChangeArrowheads="1"/>
          </p:cNvSpPr>
          <p:nvPr>
            <p:ph type="sldNum" sz="quarter"/>
          </p:nvPr>
        </p:nvSpPr>
        <p:spPr>
          <a:noFill/>
        </p:spPr>
        <p:txBody>
          <a:bodyPr/>
          <a:lstStyle/>
          <a:p>
            <a:fld id="{B3F5EF94-1D76-054E-BC90-0CDA24A6482B}" type="slidenum">
              <a:rPr lang="en-US"/>
              <a:pPr/>
              <a:t>281</a:t>
            </a:fld>
            <a:endParaRPr lang="en-US"/>
          </a:p>
        </p:txBody>
      </p:sp>
      <p:sp>
        <p:nvSpPr>
          <p:cNvPr id="392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2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6"/>
          <p:cNvSpPr>
            <a:spLocks noGrp="1" noChangeArrowheads="1"/>
          </p:cNvSpPr>
          <p:nvPr>
            <p:ph type="sldNum" sz="quarter"/>
          </p:nvPr>
        </p:nvSpPr>
        <p:spPr>
          <a:noFill/>
        </p:spPr>
        <p:txBody>
          <a:bodyPr/>
          <a:lstStyle/>
          <a:p>
            <a:fld id="{FF7F851F-5B4C-894E-864E-0E5AEF1CE22A}" type="slidenum">
              <a:rPr lang="en-US"/>
              <a:pPr/>
              <a:t>283</a:t>
            </a:fld>
            <a:endParaRPr lang="en-US"/>
          </a:p>
        </p:txBody>
      </p:sp>
      <p:sp>
        <p:nvSpPr>
          <p:cNvPr id="3942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42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290" name="Rectangle 6"/>
          <p:cNvSpPr>
            <a:spLocks noGrp="1" noChangeArrowheads="1"/>
          </p:cNvSpPr>
          <p:nvPr>
            <p:ph type="sldNum" sz="quarter"/>
          </p:nvPr>
        </p:nvSpPr>
        <p:spPr>
          <a:noFill/>
        </p:spPr>
        <p:txBody>
          <a:bodyPr/>
          <a:lstStyle/>
          <a:p>
            <a:fld id="{B17FC661-7B72-7A4F-A064-9632B1F70618}" type="slidenum">
              <a:rPr lang="en-US"/>
              <a:pPr/>
              <a:t>284</a:t>
            </a:fld>
            <a:endParaRPr lang="en-US"/>
          </a:p>
        </p:txBody>
      </p:sp>
      <p:sp>
        <p:nvSpPr>
          <p:cNvPr id="3962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62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6"/>
          <p:cNvSpPr>
            <a:spLocks noGrp="1" noChangeArrowheads="1"/>
          </p:cNvSpPr>
          <p:nvPr>
            <p:ph type="sldNum" sz="quarter"/>
          </p:nvPr>
        </p:nvSpPr>
        <p:spPr>
          <a:noFill/>
        </p:spPr>
        <p:txBody>
          <a:bodyPr/>
          <a:lstStyle/>
          <a:p>
            <a:fld id="{F490F3B3-BE4F-4F4A-BA31-D863EFA96BA0}" type="slidenum">
              <a:rPr lang="en-US"/>
              <a:pPr/>
              <a:t>285</a:t>
            </a:fld>
            <a:endParaRPr lang="en-US"/>
          </a:p>
        </p:txBody>
      </p:sp>
      <p:sp>
        <p:nvSpPr>
          <p:cNvPr id="398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8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6"/>
          <p:cNvSpPr>
            <a:spLocks noGrp="1" noChangeArrowheads="1"/>
          </p:cNvSpPr>
          <p:nvPr>
            <p:ph type="sldNum" sz="quarter"/>
          </p:nvPr>
        </p:nvSpPr>
        <p:spPr>
          <a:noFill/>
        </p:spPr>
        <p:txBody>
          <a:bodyPr/>
          <a:lstStyle/>
          <a:p>
            <a:fld id="{BD5645D2-B3AF-784B-846A-DFA910CD417D}" type="slidenum">
              <a:rPr lang="en-US"/>
              <a:pPr/>
              <a:t>286</a:t>
            </a:fld>
            <a:endParaRPr lang="en-US"/>
          </a:p>
        </p:txBody>
      </p:sp>
      <p:sp>
        <p:nvSpPr>
          <p:cNvPr id="400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0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6"/>
          <p:cNvSpPr>
            <a:spLocks noGrp="1" noChangeArrowheads="1"/>
          </p:cNvSpPr>
          <p:nvPr>
            <p:ph type="sldNum" sz="quarter"/>
          </p:nvPr>
        </p:nvSpPr>
        <p:spPr>
          <a:noFill/>
        </p:spPr>
        <p:txBody>
          <a:bodyPr/>
          <a:lstStyle/>
          <a:p>
            <a:fld id="{5EBDBF0D-A853-8649-B252-BB51AEE92270}" type="slidenum">
              <a:rPr lang="en-US"/>
              <a:pPr/>
              <a:t>287</a:t>
            </a:fld>
            <a:endParaRPr lang="en-US"/>
          </a:p>
        </p:txBody>
      </p:sp>
      <p:sp>
        <p:nvSpPr>
          <p:cNvPr id="402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2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482" name="Rectangle 6"/>
          <p:cNvSpPr>
            <a:spLocks noGrp="1" noChangeArrowheads="1"/>
          </p:cNvSpPr>
          <p:nvPr>
            <p:ph type="sldNum" sz="quarter"/>
          </p:nvPr>
        </p:nvSpPr>
        <p:spPr>
          <a:noFill/>
        </p:spPr>
        <p:txBody>
          <a:bodyPr/>
          <a:lstStyle/>
          <a:p>
            <a:fld id="{6A54EE8E-DE07-3D41-A8E0-64161ECDE877}" type="slidenum">
              <a:rPr lang="en-US"/>
              <a:pPr/>
              <a:t>288</a:t>
            </a:fld>
            <a:endParaRPr lang="en-US"/>
          </a:p>
        </p:txBody>
      </p:sp>
      <p:sp>
        <p:nvSpPr>
          <p:cNvPr id="404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4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6530" name="Rectangle 6"/>
          <p:cNvSpPr>
            <a:spLocks noGrp="1" noChangeArrowheads="1"/>
          </p:cNvSpPr>
          <p:nvPr>
            <p:ph type="sldNum" sz="quarter"/>
          </p:nvPr>
        </p:nvSpPr>
        <p:spPr>
          <a:noFill/>
        </p:spPr>
        <p:txBody>
          <a:bodyPr/>
          <a:lstStyle/>
          <a:p>
            <a:fld id="{61309DD8-F9ED-8644-8E91-AC9BC7622BBC}" type="slidenum">
              <a:rPr lang="en-US"/>
              <a:pPr/>
              <a:t>289</a:t>
            </a:fld>
            <a:endParaRPr lang="en-US"/>
          </a:p>
        </p:txBody>
      </p:sp>
      <p:sp>
        <p:nvSpPr>
          <p:cNvPr id="4065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65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32</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8578" name="Rectangle 6"/>
          <p:cNvSpPr>
            <a:spLocks noGrp="1" noChangeArrowheads="1"/>
          </p:cNvSpPr>
          <p:nvPr>
            <p:ph type="sldNum" sz="quarter"/>
          </p:nvPr>
        </p:nvSpPr>
        <p:spPr>
          <a:noFill/>
        </p:spPr>
        <p:txBody>
          <a:bodyPr/>
          <a:lstStyle/>
          <a:p>
            <a:fld id="{BFE1377E-8CAD-B846-8112-4097563048E2}" type="slidenum">
              <a:rPr lang="en-US"/>
              <a:pPr/>
              <a:t>290</a:t>
            </a:fld>
            <a:endParaRPr lang="en-US"/>
          </a:p>
        </p:txBody>
      </p:sp>
      <p:sp>
        <p:nvSpPr>
          <p:cNvPr id="4085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085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0626" name="Rectangle 6"/>
          <p:cNvSpPr>
            <a:spLocks noGrp="1" noChangeArrowheads="1"/>
          </p:cNvSpPr>
          <p:nvPr>
            <p:ph type="sldNum" sz="quarter"/>
          </p:nvPr>
        </p:nvSpPr>
        <p:spPr>
          <a:noFill/>
        </p:spPr>
        <p:txBody>
          <a:bodyPr/>
          <a:lstStyle/>
          <a:p>
            <a:fld id="{30BDDF8D-3578-6F42-A935-8D2D2B90547D}" type="slidenum">
              <a:rPr lang="en-US"/>
              <a:pPr/>
              <a:t>291</a:t>
            </a:fld>
            <a:endParaRPr lang="en-US"/>
          </a:p>
        </p:txBody>
      </p:sp>
      <p:sp>
        <p:nvSpPr>
          <p:cNvPr id="4106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06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674" name="Rectangle 6"/>
          <p:cNvSpPr>
            <a:spLocks noGrp="1" noChangeArrowheads="1"/>
          </p:cNvSpPr>
          <p:nvPr>
            <p:ph type="sldNum" sz="quarter"/>
          </p:nvPr>
        </p:nvSpPr>
        <p:spPr>
          <a:noFill/>
        </p:spPr>
        <p:txBody>
          <a:bodyPr/>
          <a:lstStyle/>
          <a:p>
            <a:fld id="{57229D33-6ADC-EB4D-8FDB-E39F23726C08}" type="slidenum">
              <a:rPr lang="en-US"/>
              <a:pPr/>
              <a:t>292</a:t>
            </a:fld>
            <a:endParaRPr lang="en-US"/>
          </a:p>
        </p:txBody>
      </p:sp>
      <p:sp>
        <p:nvSpPr>
          <p:cNvPr id="412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2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722" name="Rectangle 6"/>
          <p:cNvSpPr>
            <a:spLocks noGrp="1" noChangeArrowheads="1"/>
          </p:cNvSpPr>
          <p:nvPr>
            <p:ph type="sldNum" sz="quarter"/>
          </p:nvPr>
        </p:nvSpPr>
        <p:spPr>
          <a:noFill/>
        </p:spPr>
        <p:txBody>
          <a:bodyPr/>
          <a:lstStyle/>
          <a:p>
            <a:fld id="{85BA898F-0981-294E-8B9A-C7500575A252}" type="slidenum">
              <a:rPr lang="en-US"/>
              <a:pPr/>
              <a:t>293</a:t>
            </a:fld>
            <a:endParaRPr lang="en-US"/>
          </a:p>
        </p:txBody>
      </p:sp>
      <p:sp>
        <p:nvSpPr>
          <p:cNvPr id="414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4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770" name="Rectangle 6"/>
          <p:cNvSpPr>
            <a:spLocks noGrp="1" noChangeArrowheads="1"/>
          </p:cNvSpPr>
          <p:nvPr>
            <p:ph type="sldNum" sz="quarter"/>
          </p:nvPr>
        </p:nvSpPr>
        <p:spPr>
          <a:noFill/>
        </p:spPr>
        <p:txBody>
          <a:bodyPr/>
          <a:lstStyle/>
          <a:p>
            <a:fld id="{C630FB92-E4F4-E543-9633-AD3B1A0A91AF}" type="slidenum">
              <a:rPr lang="en-US"/>
              <a:pPr/>
              <a:t>294</a:t>
            </a:fld>
            <a:endParaRPr lang="en-US"/>
          </a:p>
        </p:txBody>
      </p:sp>
      <p:sp>
        <p:nvSpPr>
          <p:cNvPr id="416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6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818" name="Rectangle 6"/>
          <p:cNvSpPr>
            <a:spLocks noGrp="1" noChangeArrowheads="1"/>
          </p:cNvSpPr>
          <p:nvPr>
            <p:ph type="sldNum" sz="quarter"/>
          </p:nvPr>
        </p:nvSpPr>
        <p:spPr>
          <a:noFill/>
        </p:spPr>
        <p:txBody>
          <a:bodyPr/>
          <a:lstStyle/>
          <a:p>
            <a:fld id="{31DFFD09-BD3B-5E48-BF9A-6C39F26A1BBE}" type="slidenum">
              <a:rPr lang="en-US"/>
              <a:pPr/>
              <a:t>295</a:t>
            </a:fld>
            <a:endParaRPr lang="en-US"/>
          </a:p>
        </p:txBody>
      </p:sp>
      <p:sp>
        <p:nvSpPr>
          <p:cNvPr id="4188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88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6"/>
          <p:cNvSpPr>
            <a:spLocks noGrp="1" noChangeArrowheads="1"/>
          </p:cNvSpPr>
          <p:nvPr>
            <p:ph type="sldNum" sz="quarter"/>
          </p:nvPr>
        </p:nvSpPr>
        <p:spPr>
          <a:noFill/>
        </p:spPr>
        <p:txBody>
          <a:bodyPr/>
          <a:lstStyle/>
          <a:p>
            <a:fld id="{B5E19993-2B97-F643-938A-6F87CCC49FB2}" type="slidenum">
              <a:rPr lang="en-US"/>
              <a:pPr/>
              <a:t>296</a:t>
            </a:fld>
            <a:endParaRPr lang="en-US"/>
          </a:p>
        </p:txBody>
      </p:sp>
      <p:sp>
        <p:nvSpPr>
          <p:cNvPr id="4208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08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2914" name="Rectangle 6"/>
          <p:cNvSpPr>
            <a:spLocks noGrp="1" noChangeArrowheads="1"/>
          </p:cNvSpPr>
          <p:nvPr>
            <p:ph type="sldNum" sz="quarter"/>
          </p:nvPr>
        </p:nvSpPr>
        <p:spPr>
          <a:noFill/>
        </p:spPr>
        <p:txBody>
          <a:bodyPr/>
          <a:lstStyle/>
          <a:p>
            <a:fld id="{D996692B-719D-164D-8B73-A67738A13E29}" type="slidenum">
              <a:rPr lang="en-US"/>
              <a:pPr/>
              <a:t>297</a:t>
            </a:fld>
            <a:endParaRPr lang="en-US"/>
          </a:p>
        </p:txBody>
      </p:sp>
      <p:sp>
        <p:nvSpPr>
          <p:cNvPr id="4229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29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962" name="Rectangle 6"/>
          <p:cNvSpPr>
            <a:spLocks noGrp="1" noChangeArrowheads="1"/>
          </p:cNvSpPr>
          <p:nvPr>
            <p:ph type="sldNum" sz="quarter"/>
          </p:nvPr>
        </p:nvSpPr>
        <p:spPr>
          <a:noFill/>
        </p:spPr>
        <p:txBody>
          <a:bodyPr/>
          <a:lstStyle/>
          <a:p>
            <a:fld id="{2ED42D1F-D9BB-3F43-B87A-6804983A5D2B}" type="slidenum">
              <a:rPr lang="en-US"/>
              <a:pPr/>
              <a:t>298</a:t>
            </a:fld>
            <a:endParaRPr lang="en-US"/>
          </a:p>
        </p:txBody>
      </p:sp>
      <p:sp>
        <p:nvSpPr>
          <p:cNvPr id="424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4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7010" name="Rectangle 6"/>
          <p:cNvSpPr>
            <a:spLocks noGrp="1" noChangeArrowheads="1"/>
          </p:cNvSpPr>
          <p:nvPr>
            <p:ph type="sldNum" sz="quarter"/>
          </p:nvPr>
        </p:nvSpPr>
        <p:spPr>
          <a:noFill/>
        </p:spPr>
        <p:txBody>
          <a:bodyPr/>
          <a:lstStyle/>
          <a:p>
            <a:fld id="{0357D022-F3E0-7046-AC63-0FCBA7D48860}" type="slidenum">
              <a:rPr lang="en-US"/>
              <a:pPr/>
              <a:t>299</a:t>
            </a:fld>
            <a:endParaRPr lang="en-US"/>
          </a:p>
        </p:txBody>
      </p:sp>
      <p:sp>
        <p:nvSpPr>
          <p:cNvPr id="427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7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p:spPr>
        <p:txBody>
          <a:bodyPr/>
          <a:lstStyle/>
          <a:p>
            <a:fld id="{A4EF2C59-7302-674D-8811-175ED4101526}" type="slidenum">
              <a:rPr lang="en-US"/>
              <a:pPr/>
              <a:t>33</a:t>
            </a:fld>
            <a:endParaRPr lang="en-US"/>
          </a:p>
        </p:txBody>
      </p:sp>
      <p:sp>
        <p:nvSpPr>
          <p:cNvPr id="72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2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058" name="Rectangle 6"/>
          <p:cNvSpPr>
            <a:spLocks noGrp="1" noChangeArrowheads="1"/>
          </p:cNvSpPr>
          <p:nvPr>
            <p:ph type="sldNum" sz="quarter"/>
          </p:nvPr>
        </p:nvSpPr>
        <p:spPr>
          <a:noFill/>
        </p:spPr>
        <p:txBody>
          <a:bodyPr/>
          <a:lstStyle/>
          <a:p>
            <a:fld id="{5C34D1F2-2821-024D-8EED-B1EF784405A1}" type="slidenum">
              <a:rPr lang="en-US"/>
              <a:pPr/>
              <a:t>300</a:t>
            </a:fld>
            <a:endParaRPr lang="en-US"/>
          </a:p>
        </p:txBody>
      </p:sp>
      <p:sp>
        <p:nvSpPr>
          <p:cNvPr id="4290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90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6"/>
          <p:cNvSpPr>
            <a:spLocks noGrp="1" noChangeArrowheads="1"/>
          </p:cNvSpPr>
          <p:nvPr>
            <p:ph type="sldNum" sz="quarter"/>
          </p:nvPr>
        </p:nvSpPr>
        <p:spPr>
          <a:noFill/>
        </p:spPr>
        <p:txBody>
          <a:bodyPr/>
          <a:lstStyle/>
          <a:p>
            <a:fld id="{6EBDA724-1249-2D47-951A-BE6C85D901A0}" type="slidenum">
              <a:rPr lang="en-US"/>
              <a:pPr/>
              <a:t>301</a:t>
            </a:fld>
            <a:endParaRPr lang="en-US"/>
          </a:p>
        </p:txBody>
      </p:sp>
      <p:sp>
        <p:nvSpPr>
          <p:cNvPr id="4311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11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6"/>
          <p:cNvSpPr>
            <a:spLocks noGrp="1" noChangeArrowheads="1"/>
          </p:cNvSpPr>
          <p:nvPr>
            <p:ph type="sldNum" sz="quarter"/>
          </p:nvPr>
        </p:nvSpPr>
        <p:spPr>
          <a:noFill/>
        </p:spPr>
        <p:txBody>
          <a:bodyPr/>
          <a:lstStyle/>
          <a:p>
            <a:fld id="{6DF3E4A8-EDD9-AF43-ABA1-23CEB2F3C1B6}" type="slidenum">
              <a:rPr lang="en-US"/>
              <a:pPr/>
              <a:t>302</a:t>
            </a:fld>
            <a:endParaRPr lang="en-US"/>
          </a:p>
        </p:txBody>
      </p:sp>
      <p:sp>
        <p:nvSpPr>
          <p:cNvPr id="4331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31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6"/>
          <p:cNvSpPr>
            <a:spLocks noGrp="1" noChangeArrowheads="1"/>
          </p:cNvSpPr>
          <p:nvPr>
            <p:ph type="sldNum" sz="quarter"/>
          </p:nvPr>
        </p:nvSpPr>
        <p:spPr>
          <a:noFill/>
        </p:spPr>
        <p:txBody>
          <a:bodyPr/>
          <a:lstStyle/>
          <a:p>
            <a:fld id="{8C495421-D7E8-C849-95EF-8684E4B0EFDB}" type="slidenum">
              <a:rPr lang="en-US"/>
              <a:pPr/>
              <a:t>303</a:t>
            </a:fld>
            <a:endParaRPr lang="en-US"/>
          </a:p>
        </p:txBody>
      </p:sp>
      <p:sp>
        <p:nvSpPr>
          <p:cNvPr id="435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5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250" name="Rectangle 6"/>
          <p:cNvSpPr>
            <a:spLocks noGrp="1" noChangeArrowheads="1"/>
          </p:cNvSpPr>
          <p:nvPr>
            <p:ph type="sldNum" sz="quarter"/>
          </p:nvPr>
        </p:nvSpPr>
        <p:spPr>
          <a:noFill/>
        </p:spPr>
        <p:txBody>
          <a:bodyPr/>
          <a:lstStyle/>
          <a:p>
            <a:fld id="{937F2D6E-4802-3648-BB63-6F545BB7245E}" type="slidenum">
              <a:rPr lang="en-US"/>
              <a:pPr/>
              <a:t>304</a:t>
            </a:fld>
            <a:endParaRPr lang="en-US"/>
          </a:p>
        </p:txBody>
      </p:sp>
      <p:sp>
        <p:nvSpPr>
          <p:cNvPr id="4372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72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6"/>
          <p:cNvSpPr>
            <a:spLocks noGrp="1" noChangeArrowheads="1"/>
          </p:cNvSpPr>
          <p:nvPr>
            <p:ph type="sldNum" sz="quarter"/>
          </p:nvPr>
        </p:nvSpPr>
        <p:spPr>
          <a:noFill/>
        </p:spPr>
        <p:txBody>
          <a:bodyPr/>
          <a:lstStyle/>
          <a:p>
            <a:fld id="{BC5A52D3-8633-194A-86E6-9C11E1736885}" type="slidenum">
              <a:rPr lang="en-US"/>
              <a:pPr/>
              <a:t>305</a:t>
            </a:fld>
            <a:endParaRPr lang="en-US"/>
          </a:p>
        </p:txBody>
      </p:sp>
      <p:sp>
        <p:nvSpPr>
          <p:cNvPr id="4392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93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6"/>
          <p:cNvSpPr>
            <a:spLocks noGrp="1" noChangeArrowheads="1"/>
          </p:cNvSpPr>
          <p:nvPr>
            <p:ph type="sldNum" sz="quarter"/>
          </p:nvPr>
        </p:nvSpPr>
        <p:spPr>
          <a:noFill/>
        </p:spPr>
        <p:txBody>
          <a:bodyPr/>
          <a:lstStyle/>
          <a:p>
            <a:fld id="{BC5A52D3-8633-194A-86E6-9C11E1736885}" type="slidenum">
              <a:rPr lang="en-US"/>
              <a:pPr/>
              <a:t>306</a:t>
            </a:fld>
            <a:endParaRPr lang="en-US"/>
          </a:p>
        </p:txBody>
      </p:sp>
      <p:sp>
        <p:nvSpPr>
          <p:cNvPr id="4392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393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346" name="Rectangle 6"/>
          <p:cNvSpPr>
            <a:spLocks noGrp="1" noChangeArrowheads="1"/>
          </p:cNvSpPr>
          <p:nvPr>
            <p:ph type="sldNum" sz="quarter"/>
          </p:nvPr>
        </p:nvSpPr>
        <p:spPr>
          <a:noFill/>
        </p:spPr>
        <p:txBody>
          <a:bodyPr/>
          <a:lstStyle/>
          <a:p>
            <a:fld id="{6E0874E4-E8B6-9944-A795-39F11BF9D8E9}" type="slidenum">
              <a:rPr lang="en-US"/>
              <a:pPr/>
              <a:t>307</a:t>
            </a:fld>
            <a:endParaRPr lang="en-US"/>
          </a:p>
        </p:txBody>
      </p:sp>
      <p:sp>
        <p:nvSpPr>
          <p:cNvPr id="4413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13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6"/>
          <p:cNvSpPr>
            <a:spLocks noGrp="1" noChangeArrowheads="1"/>
          </p:cNvSpPr>
          <p:nvPr>
            <p:ph type="sldNum" sz="quarter"/>
          </p:nvPr>
        </p:nvSpPr>
        <p:spPr>
          <a:noFill/>
        </p:spPr>
        <p:txBody>
          <a:bodyPr/>
          <a:lstStyle/>
          <a:p>
            <a:fld id="{AE9E6D36-3524-8E42-A7FD-B304073A2B08}" type="slidenum">
              <a:rPr lang="en-US"/>
              <a:pPr/>
              <a:t>308</a:t>
            </a:fld>
            <a:endParaRPr lang="en-US"/>
          </a:p>
        </p:txBody>
      </p:sp>
      <p:sp>
        <p:nvSpPr>
          <p:cNvPr id="4884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84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2546" name="Rectangle 6"/>
          <p:cNvSpPr>
            <a:spLocks noGrp="1" noChangeArrowheads="1"/>
          </p:cNvSpPr>
          <p:nvPr>
            <p:ph type="sldNum" sz="quarter"/>
          </p:nvPr>
        </p:nvSpPr>
        <p:spPr>
          <a:noFill/>
        </p:spPr>
        <p:txBody>
          <a:bodyPr/>
          <a:lstStyle/>
          <a:p>
            <a:fld id="{FF2714FD-0603-7345-9335-6FCF44364947}" type="slidenum">
              <a:rPr lang="en-US"/>
              <a:pPr/>
              <a:t>309</a:t>
            </a:fld>
            <a:endParaRPr lang="en-US"/>
          </a:p>
        </p:txBody>
      </p:sp>
      <p:sp>
        <p:nvSpPr>
          <p:cNvPr id="4925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25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p:spPr>
        <p:txBody>
          <a:bodyPr/>
          <a:lstStyle/>
          <a:p>
            <a:fld id="{1BDA753E-03E5-5F45-A838-788B79D8009B}" type="slidenum">
              <a:rPr lang="en-US"/>
              <a:pPr/>
              <a:t>34</a:t>
            </a:fld>
            <a:endParaRPr lang="en-US"/>
          </a:p>
        </p:txBody>
      </p:sp>
      <p:sp>
        <p:nvSpPr>
          <p:cNvPr id="74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4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0498" name="Rectangle 6"/>
          <p:cNvSpPr>
            <a:spLocks noGrp="1" noChangeArrowheads="1"/>
          </p:cNvSpPr>
          <p:nvPr>
            <p:ph type="sldNum" sz="quarter"/>
          </p:nvPr>
        </p:nvSpPr>
        <p:spPr>
          <a:noFill/>
        </p:spPr>
        <p:txBody>
          <a:bodyPr/>
          <a:lstStyle/>
          <a:p>
            <a:fld id="{A5CBA2B7-EEC5-5944-8086-F86191B5277B}" type="slidenum">
              <a:rPr lang="en-US"/>
              <a:pPr/>
              <a:t>310</a:t>
            </a:fld>
            <a:endParaRPr lang="en-US"/>
          </a:p>
        </p:txBody>
      </p:sp>
      <p:sp>
        <p:nvSpPr>
          <p:cNvPr id="4904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05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4594" name="Rectangle 6"/>
          <p:cNvSpPr>
            <a:spLocks noGrp="1" noChangeArrowheads="1"/>
          </p:cNvSpPr>
          <p:nvPr>
            <p:ph type="sldNum" sz="quarter"/>
          </p:nvPr>
        </p:nvSpPr>
        <p:spPr>
          <a:noFill/>
        </p:spPr>
        <p:txBody>
          <a:bodyPr/>
          <a:lstStyle/>
          <a:p>
            <a:fld id="{ABB1E469-25F4-B342-A2D5-23985B1BC5AD}" type="slidenum">
              <a:rPr lang="en-US"/>
              <a:pPr/>
              <a:t>311</a:t>
            </a:fld>
            <a:endParaRPr lang="en-US"/>
          </a:p>
        </p:txBody>
      </p:sp>
      <p:sp>
        <p:nvSpPr>
          <p:cNvPr id="4945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45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7362" name="Rectangle 6"/>
          <p:cNvSpPr>
            <a:spLocks noGrp="1" noChangeArrowheads="1"/>
          </p:cNvSpPr>
          <p:nvPr>
            <p:ph type="sldNum" sz="quarter"/>
          </p:nvPr>
        </p:nvSpPr>
        <p:spPr>
          <a:noFill/>
        </p:spPr>
        <p:txBody>
          <a:bodyPr/>
          <a:lstStyle/>
          <a:p>
            <a:fld id="{83DEE0B3-358C-044F-BEE2-6948BECC6428}" type="slidenum">
              <a:rPr lang="en-US"/>
              <a:pPr/>
              <a:t>314</a:t>
            </a:fld>
            <a:endParaRPr lang="en-US"/>
          </a:p>
        </p:txBody>
      </p:sp>
      <p:sp>
        <p:nvSpPr>
          <p:cNvPr id="5273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73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9410" name="Rectangle 6"/>
          <p:cNvSpPr>
            <a:spLocks noGrp="1" noChangeArrowheads="1"/>
          </p:cNvSpPr>
          <p:nvPr>
            <p:ph type="sldNum" sz="quarter"/>
          </p:nvPr>
        </p:nvSpPr>
        <p:spPr>
          <a:noFill/>
        </p:spPr>
        <p:txBody>
          <a:bodyPr/>
          <a:lstStyle/>
          <a:p>
            <a:fld id="{EF5FAC1E-9CB8-384C-8B20-5406DA4883A3}" type="slidenum">
              <a:rPr lang="en-US"/>
              <a:pPr/>
              <a:t>315</a:t>
            </a:fld>
            <a:endParaRPr lang="en-US"/>
          </a:p>
        </p:txBody>
      </p:sp>
      <p:sp>
        <p:nvSpPr>
          <p:cNvPr id="5294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94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6"/>
          <p:cNvSpPr>
            <a:spLocks noGrp="1" noChangeArrowheads="1"/>
          </p:cNvSpPr>
          <p:nvPr>
            <p:ph type="sldNum" sz="quarter"/>
          </p:nvPr>
        </p:nvSpPr>
        <p:spPr>
          <a:noFill/>
        </p:spPr>
        <p:txBody>
          <a:bodyPr/>
          <a:lstStyle/>
          <a:p>
            <a:fld id="{B0436ECE-958C-0A4C-BD3D-506256F3DF8B}" type="slidenum">
              <a:rPr lang="en-US"/>
              <a:pPr/>
              <a:t>317</a:t>
            </a:fld>
            <a:endParaRPr lang="en-US"/>
          </a:p>
        </p:txBody>
      </p:sp>
      <p:sp>
        <p:nvSpPr>
          <p:cNvPr id="531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14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7362" name="Rectangle 6"/>
          <p:cNvSpPr>
            <a:spLocks noGrp="1" noChangeArrowheads="1"/>
          </p:cNvSpPr>
          <p:nvPr>
            <p:ph type="sldNum" sz="quarter"/>
          </p:nvPr>
        </p:nvSpPr>
        <p:spPr>
          <a:noFill/>
        </p:spPr>
        <p:txBody>
          <a:bodyPr/>
          <a:lstStyle/>
          <a:p>
            <a:fld id="{83DEE0B3-358C-044F-BEE2-6948BECC6428}" type="slidenum">
              <a:rPr lang="en-US"/>
              <a:pPr/>
              <a:t>318</a:t>
            </a:fld>
            <a:endParaRPr lang="en-US"/>
          </a:p>
        </p:txBody>
      </p:sp>
      <p:sp>
        <p:nvSpPr>
          <p:cNvPr id="5273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73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6"/>
          <p:cNvSpPr>
            <a:spLocks noGrp="1" noChangeArrowheads="1"/>
          </p:cNvSpPr>
          <p:nvPr>
            <p:ph type="sldNum" sz="quarter"/>
          </p:nvPr>
        </p:nvSpPr>
        <p:spPr>
          <a:noFill/>
        </p:spPr>
        <p:txBody>
          <a:bodyPr/>
          <a:lstStyle/>
          <a:p>
            <a:fld id="{A4C9AF32-117A-DE43-90F2-84F0F6037C20}" type="slidenum">
              <a:rPr lang="en-US"/>
              <a:pPr/>
              <a:t>319</a:t>
            </a:fld>
            <a:endParaRPr lang="en-US"/>
          </a:p>
        </p:txBody>
      </p:sp>
      <p:sp>
        <p:nvSpPr>
          <p:cNvPr id="533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3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6"/>
          <p:cNvSpPr>
            <a:spLocks noGrp="1" noChangeArrowheads="1"/>
          </p:cNvSpPr>
          <p:nvPr>
            <p:ph type="sldNum" sz="quarter"/>
          </p:nvPr>
        </p:nvSpPr>
        <p:spPr>
          <a:noFill/>
        </p:spPr>
        <p:txBody>
          <a:bodyPr/>
          <a:lstStyle/>
          <a:p>
            <a:fld id="{A4C9AF32-117A-DE43-90F2-84F0F6037C20}" type="slidenum">
              <a:rPr lang="en-US"/>
              <a:pPr/>
              <a:t>320</a:t>
            </a:fld>
            <a:endParaRPr lang="en-US"/>
          </a:p>
        </p:txBody>
      </p:sp>
      <p:sp>
        <p:nvSpPr>
          <p:cNvPr id="533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3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5554" name="Rectangle 6"/>
          <p:cNvSpPr>
            <a:spLocks noGrp="1" noChangeArrowheads="1"/>
          </p:cNvSpPr>
          <p:nvPr>
            <p:ph type="sldNum" sz="quarter"/>
          </p:nvPr>
        </p:nvSpPr>
        <p:spPr>
          <a:noFill/>
        </p:spPr>
        <p:txBody>
          <a:bodyPr/>
          <a:lstStyle/>
          <a:p>
            <a:fld id="{38F14E7A-BBBF-5C4A-A3E4-8017646DCC00}" type="slidenum">
              <a:rPr lang="en-US"/>
              <a:pPr/>
              <a:t>322</a:t>
            </a:fld>
            <a:endParaRPr lang="en-US"/>
          </a:p>
        </p:txBody>
      </p:sp>
      <p:sp>
        <p:nvSpPr>
          <p:cNvPr id="5355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55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3746" name="Rectangle 6"/>
          <p:cNvSpPr>
            <a:spLocks noGrp="1" noChangeArrowheads="1"/>
          </p:cNvSpPr>
          <p:nvPr>
            <p:ph type="sldNum" sz="quarter"/>
          </p:nvPr>
        </p:nvSpPr>
        <p:spPr>
          <a:noFill/>
        </p:spPr>
        <p:txBody>
          <a:bodyPr/>
          <a:lstStyle/>
          <a:p>
            <a:fld id="{B478D1AF-E670-DD41-B0F7-6A410FF4BF8B}" type="slidenum">
              <a:rPr lang="en-US"/>
              <a:pPr/>
              <a:t>323</a:t>
            </a:fld>
            <a:endParaRPr lang="en-US"/>
          </a:p>
        </p:txBody>
      </p:sp>
      <p:sp>
        <p:nvSpPr>
          <p:cNvPr id="543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3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35</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324</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325</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326</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327</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7842" name="Rectangle 6"/>
          <p:cNvSpPr>
            <a:spLocks noGrp="1" noChangeArrowheads="1"/>
          </p:cNvSpPr>
          <p:nvPr>
            <p:ph type="sldNum" sz="quarter"/>
          </p:nvPr>
        </p:nvSpPr>
        <p:spPr>
          <a:noFill/>
        </p:spPr>
        <p:txBody>
          <a:bodyPr/>
          <a:lstStyle/>
          <a:p>
            <a:fld id="{3829B05F-DD04-3C4D-A094-64CEC0AE0852}" type="slidenum">
              <a:rPr lang="en-US"/>
              <a:pPr/>
              <a:t>328</a:t>
            </a:fld>
            <a:endParaRPr lang="en-US"/>
          </a:p>
        </p:txBody>
      </p:sp>
      <p:sp>
        <p:nvSpPr>
          <p:cNvPr id="5478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78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1938" name="Rectangle 6"/>
          <p:cNvSpPr>
            <a:spLocks noGrp="1" noChangeArrowheads="1"/>
          </p:cNvSpPr>
          <p:nvPr>
            <p:ph type="sldNum" sz="quarter"/>
          </p:nvPr>
        </p:nvSpPr>
        <p:spPr>
          <a:noFill/>
        </p:spPr>
        <p:txBody>
          <a:bodyPr/>
          <a:lstStyle/>
          <a:p>
            <a:fld id="{737DF331-0637-BE44-B2DD-FE4684A9FB98}" type="slidenum">
              <a:rPr lang="en-US"/>
              <a:pPr/>
              <a:t>331</a:t>
            </a:fld>
            <a:endParaRPr lang="en-US"/>
          </a:p>
        </p:txBody>
      </p:sp>
      <p:sp>
        <p:nvSpPr>
          <p:cNvPr id="551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51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642" name="Rectangle 6"/>
          <p:cNvSpPr>
            <a:spLocks noGrp="1" noChangeArrowheads="1"/>
          </p:cNvSpPr>
          <p:nvPr>
            <p:ph type="sldNum" sz="quarter"/>
          </p:nvPr>
        </p:nvSpPr>
        <p:spPr>
          <a:noFill/>
        </p:spPr>
        <p:txBody>
          <a:bodyPr/>
          <a:lstStyle/>
          <a:p>
            <a:fld id="{50144FEA-D7FA-8F48-B9AC-F9F9C3074227}" type="slidenum">
              <a:rPr lang="en-US"/>
              <a:pPr/>
              <a:t>332</a:t>
            </a:fld>
            <a:endParaRPr lang="en-US"/>
          </a:p>
        </p:txBody>
      </p:sp>
      <p:sp>
        <p:nvSpPr>
          <p:cNvPr id="496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6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2786" name="Rectangle 6"/>
          <p:cNvSpPr>
            <a:spLocks noGrp="1" noChangeArrowheads="1"/>
          </p:cNvSpPr>
          <p:nvPr>
            <p:ph type="sldNum" sz="quarter"/>
          </p:nvPr>
        </p:nvSpPr>
        <p:spPr>
          <a:noFill/>
        </p:spPr>
        <p:txBody>
          <a:bodyPr/>
          <a:lstStyle/>
          <a:p>
            <a:fld id="{EECFB22A-8CD2-E446-9EAA-152C7E408EA8}" type="slidenum">
              <a:rPr lang="en-US"/>
              <a:pPr/>
              <a:t>334</a:t>
            </a:fld>
            <a:endParaRPr lang="en-US"/>
          </a:p>
        </p:txBody>
      </p:sp>
      <p:sp>
        <p:nvSpPr>
          <p:cNvPr id="5027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27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6"/>
          <p:cNvSpPr>
            <a:spLocks noGrp="1" noChangeArrowheads="1"/>
          </p:cNvSpPr>
          <p:nvPr>
            <p:ph type="sldNum" sz="quarter"/>
          </p:nvPr>
        </p:nvSpPr>
        <p:spPr>
          <a:noFill/>
        </p:spPr>
        <p:txBody>
          <a:bodyPr/>
          <a:lstStyle/>
          <a:p>
            <a:fld id="{24183339-38DE-A348-A3DE-0754340A302F}" type="slidenum">
              <a:rPr lang="en-US"/>
              <a:pPr/>
              <a:t>342</a:t>
            </a:fld>
            <a:endParaRPr lang="en-US"/>
          </a:p>
        </p:txBody>
      </p:sp>
      <p:sp>
        <p:nvSpPr>
          <p:cNvPr id="5171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171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9170" name="Rectangle 6"/>
          <p:cNvSpPr>
            <a:spLocks noGrp="1" noChangeArrowheads="1"/>
          </p:cNvSpPr>
          <p:nvPr>
            <p:ph type="sldNum" sz="quarter"/>
          </p:nvPr>
        </p:nvSpPr>
        <p:spPr>
          <a:noFill/>
        </p:spPr>
        <p:txBody>
          <a:bodyPr/>
          <a:lstStyle/>
          <a:p>
            <a:fld id="{C823154B-0F7C-234E-A125-03746E1BA449}" type="slidenum">
              <a:rPr lang="en-US"/>
              <a:pPr/>
              <a:t>343</a:t>
            </a:fld>
            <a:endParaRPr lang="en-US"/>
          </a:p>
        </p:txBody>
      </p:sp>
      <p:sp>
        <p:nvSpPr>
          <p:cNvPr id="5191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191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36</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3266" name="Rectangle 6"/>
          <p:cNvSpPr>
            <a:spLocks noGrp="1" noChangeArrowheads="1"/>
          </p:cNvSpPr>
          <p:nvPr>
            <p:ph type="sldNum" sz="quarter"/>
          </p:nvPr>
        </p:nvSpPr>
        <p:spPr>
          <a:noFill/>
        </p:spPr>
        <p:txBody>
          <a:bodyPr/>
          <a:lstStyle/>
          <a:p>
            <a:fld id="{B23E9739-4DA4-CC4B-85A7-9A12A4317C9A}" type="slidenum">
              <a:rPr lang="en-US"/>
              <a:pPr/>
              <a:t>345</a:t>
            </a:fld>
            <a:endParaRPr lang="en-US"/>
          </a:p>
        </p:txBody>
      </p:sp>
      <p:sp>
        <p:nvSpPr>
          <p:cNvPr id="523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3268"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350</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352</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353</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354</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355</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4226" name="Rectangle 6"/>
          <p:cNvSpPr>
            <a:spLocks noGrp="1" noChangeArrowheads="1"/>
          </p:cNvSpPr>
          <p:nvPr>
            <p:ph type="sldNum" sz="quarter"/>
          </p:nvPr>
        </p:nvSpPr>
        <p:spPr>
          <a:noFill/>
        </p:spPr>
        <p:txBody>
          <a:bodyPr/>
          <a:lstStyle/>
          <a:p>
            <a:fld id="{44C2ED64-3EAB-4542-8E57-14996C35AB92}" type="slidenum">
              <a:rPr lang="en-US"/>
              <a:pPr/>
              <a:t>357</a:t>
            </a:fld>
            <a:endParaRPr lang="en-US"/>
          </a:p>
        </p:txBody>
      </p:sp>
      <p:sp>
        <p:nvSpPr>
          <p:cNvPr id="564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4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4226" name="Rectangle 6"/>
          <p:cNvSpPr>
            <a:spLocks noGrp="1" noChangeArrowheads="1"/>
          </p:cNvSpPr>
          <p:nvPr>
            <p:ph type="sldNum" sz="quarter"/>
          </p:nvPr>
        </p:nvSpPr>
        <p:spPr>
          <a:noFill/>
        </p:spPr>
        <p:txBody>
          <a:bodyPr/>
          <a:lstStyle/>
          <a:p>
            <a:fld id="{44C2ED64-3EAB-4542-8E57-14996C35AB92}" type="slidenum">
              <a:rPr lang="en-US"/>
              <a:pPr/>
              <a:t>358</a:t>
            </a:fld>
            <a:endParaRPr lang="en-US"/>
          </a:p>
        </p:txBody>
      </p:sp>
      <p:sp>
        <p:nvSpPr>
          <p:cNvPr id="564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4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8322" name="Rectangle 6"/>
          <p:cNvSpPr>
            <a:spLocks noGrp="1" noChangeArrowheads="1"/>
          </p:cNvSpPr>
          <p:nvPr>
            <p:ph type="sldNum" sz="quarter"/>
          </p:nvPr>
        </p:nvSpPr>
        <p:spPr>
          <a:noFill/>
        </p:spPr>
        <p:txBody>
          <a:bodyPr/>
          <a:lstStyle/>
          <a:p>
            <a:fld id="{463EE99C-AA6E-7643-B74E-A1CD5CD63374}" type="slidenum">
              <a:rPr lang="en-US"/>
              <a:pPr/>
              <a:t>359</a:t>
            </a:fld>
            <a:endParaRPr lang="en-US"/>
          </a:p>
        </p:txBody>
      </p:sp>
      <p:sp>
        <p:nvSpPr>
          <p:cNvPr id="568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8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0370" name="Rectangle 6"/>
          <p:cNvSpPr>
            <a:spLocks noGrp="1" noChangeArrowheads="1"/>
          </p:cNvSpPr>
          <p:nvPr>
            <p:ph type="sldNum" sz="quarter"/>
          </p:nvPr>
        </p:nvSpPr>
        <p:spPr>
          <a:noFill/>
        </p:spPr>
        <p:txBody>
          <a:bodyPr/>
          <a:lstStyle/>
          <a:p>
            <a:fld id="{A0312556-107B-FC4A-824E-2CE8554EFEFE}" type="slidenum">
              <a:rPr lang="en-US"/>
              <a:pPr/>
              <a:t>360</a:t>
            </a:fld>
            <a:endParaRPr lang="en-US"/>
          </a:p>
        </p:txBody>
      </p:sp>
      <p:sp>
        <p:nvSpPr>
          <p:cNvPr id="5703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03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37</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6274" name="Rectangle 6"/>
          <p:cNvSpPr>
            <a:spLocks noGrp="1" noChangeArrowheads="1"/>
          </p:cNvSpPr>
          <p:nvPr>
            <p:ph type="sldNum" sz="quarter"/>
          </p:nvPr>
        </p:nvSpPr>
        <p:spPr>
          <a:noFill/>
        </p:spPr>
        <p:txBody>
          <a:bodyPr/>
          <a:lstStyle/>
          <a:p>
            <a:fld id="{1E0B2373-A337-4F4B-9F9F-22E1FC3706DF}" type="slidenum">
              <a:rPr lang="en-US"/>
              <a:pPr/>
              <a:t>361</a:t>
            </a:fld>
            <a:endParaRPr lang="en-US"/>
          </a:p>
        </p:txBody>
      </p:sp>
      <p:sp>
        <p:nvSpPr>
          <p:cNvPr id="566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6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4466" name="Rectangle 6"/>
          <p:cNvSpPr>
            <a:spLocks noGrp="1" noChangeArrowheads="1"/>
          </p:cNvSpPr>
          <p:nvPr>
            <p:ph type="sldNum" sz="quarter"/>
          </p:nvPr>
        </p:nvSpPr>
        <p:spPr>
          <a:noFill/>
        </p:spPr>
        <p:txBody>
          <a:bodyPr/>
          <a:lstStyle/>
          <a:p>
            <a:fld id="{F822D87D-0BCC-D945-9E66-AD776264F327}" type="slidenum">
              <a:rPr lang="en-US"/>
              <a:pPr/>
              <a:t>362</a:t>
            </a:fld>
            <a:endParaRPr lang="en-US"/>
          </a:p>
        </p:txBody>
      </p:sp>
      <p:sp>
        <p:nvSpPr>
          <p:cNvPr id="574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4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6514" name="Rectangle 6"/>
          <p:cNvSpPr>
            <a:spLocks noGrp="1" noChangeArrowheads="1"/>
          </p:cNvSpPr>
          <p:nvPr>
            <p:ph type="sldNum" sz="quarter"/>
          </p:nvPr>
        </p:nvSpPr>
        <p:spPr>
          <a:noFill/>
        </p:spPr>
        <p:txBody>
          <a:bodyPr/>
          <a:lstStyle/>
          <a:p>
            <a:fld id="{79FCC2A2-0C33-4945-A819-7C459E63B4CB}" type="slidenum">
              <a:rPr lang="en-US"/>
              <a:pPr/>
              <a:t>363</a:t>
            </a:fld>
            <a:endParaRPr lang="en-US"/>
          </a:p>
        </p:txBody>
      </p:sp>
      <p:sp>
        <p:nvSpPr>
          <p:cNvPr id="576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6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8562" name="Rectangle 6"/>
          <p:cNvSpPr>
            <a:spLocks noGrp="1" noChangeArrowheads="1"/>
          </p:cNvSpPr>
          <p:nvPr>
            <p:ph type="sldNum" sz="quarter"/>
          </p:nvPr>
        </p:nvSpPr>
        <p:spPr>
          <a:noFill/>
        </p:spPr>
        <p:txBody>
          <a:bodyPr/>
          <a:lstStyle/>
          <a:p>
            <a:fld id="{A2FDD8A7-0A0E-9843-B3AF-166217ED320E}" type="slidenum">
              <a:rPr lang="en-US"/>
              <a:pPr/>
              <a:t>364</a:t>
            </a:fld>
            <a:endParaRPr lang="en-US"/>
          </a:p>
        </p:txBody>
      </p:sp>
      <p:sp>
        <p:nvSpPr>
          <p:cNvPr id="578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8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0610" name="Rectangle 6"/>
          <p:cNvSpPr>
            <a:spLocks noGrp="1" noChangeArrowheads="1"/>
          </p:cNvSpPr>
          <p:nvPr>
            <p:ph type="sldNum" sz="quarter"/>
          </p:nvPr>
        </p:nvSpPr>
        <p:spPr>
          <a:noFill/>
        </p:spPr>
        <p:txBody>
          <a:bodyPr/>
          <a:lstStyle/>
          <a:p>
            <a:fld id="{7332B31B-EA40-3649-AA41-45EAF88D5490}" type="slidenum">
              <a:rPr lang="en-US"/>
              <a:pPr/>
              <a:t>365</a:t>
            </a:fld>
            <a:endParaRPr lang="en-US"/>
          </a:p>
        </p:txBody>
      </p:sp>
      <p:sp>
        <p:nvSpPr>
          <p:cNvPr id="580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0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6"/>
          <p:cNvSpPr>
            <a:spLocks noGrp="1" noChangeArrowheads="1"/>
          </p:cNvSpPr>
          <p:nvPr>
            <p:ph type="sldNum" sz="quarter"/>
          </p:nvPr>
        </p:nvSpPr>
        <p:spPr>
          <a:noFill/>
        </p:spPr>
        <p:txBody>
          <a:bodyPr/>
          <a:lstStyle/>
          <a:p>
            <a:fld id="{172995AF-B1B4-B24C-8325-37180453D9E2}" type="slidenum">
              <a:rPr lang="en-US"/>
              <a:pPr/>
              <a:t>366</a:t>
            </a:fld>
            <a:endParaRPr lang="en-US"/>
          </a:p>
        </p:txBody>
      </p:sp>
      <p:sp>
        <p:nvSpPr>
          <p:cNvPr id="582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2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6"/>
          <p:cNvSpPr>
            <a:spLocks noGrp="1" noChangeArrowheads="1"/>
          </p:cNvSpPr>
          <p:nvPr>
            <p:ph type="sldNum" sz="quarter"/>
          </p:nvPr>
        </p:nvSpPr>
        <p:spPr>
          <a:noFill/>
        </p:spPr>
        <p:txBody>
          <a:bodyPr/>
          <a:lstStyle/>
          <a:p>
            <a:fld id="{A655C6A8-F907-2444-AF23-2D977C164241}" type="slidenum">
              <a:rPr lang="en-US"/>
              <a:pPr/>
              <a:t>367</a:t>
            </a:fld>
            <a:endParaRPr lang="en-US"/>
          </a:p>
        </p:txBody>
      </p:sp>
      <p:sp>
        <p:nvSpPr>
          <p:cNvPr id="584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4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850" name="Rectangle 6"/>
          <p:cNvSpPr>
            <a:spLocks noGrp="1" noChangeArrowheads="1"/>
          </p:cNvSpPr>
          <p:nvPr>
            <p:ph type="sldNum" sz="quarter"/>
          </p:nvPr>
        </p:nvSpPr>
        <p:spPr>
          <a:noFill/>
        </p:spPr>
        <p:txBody>
          <a:bodyPr/>
          <a:lstStyle/>
          <a:p>
            <a:fld id="{6F93285F-4AF9-574E-B2D7-482DE476E136}" type="slidenum">
              <a:rPr lang="en-US"/>
              <a:pPr/>
              <a:t>368</a:t>
            </a:fld>
            <a:endParaRPr lang="en-US"/>
          </a:p>
        </p:txBody>
      </p:sp>
      <p:sp>
        <p:nvSpPr>
          <p:cNvPr id="590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0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4946" name="Rectangle 6"/>
          <p:cNvSpPr>
            <a:spLocks noGrp="1" noChangeArrowheads="1"/>
          </p:cNvSpPr>
          <p:nvPr>
            <p:ph type="sldNum" sz="quarter"/>
          </p:nvPr>
        </p:nvSpPr>
        <p:spPr>
          <a:noFill/>
        </p:spPr>
        <p:txBody>
          <a:bodyPr/>
          <a:lstStyle/>
          <a:p>
            <a:fld id="{AC435C1F-13EC-C64D-83F1-FDF1D6715B1F}" type="slidenum">
              <a:rPr lang="en-US"/>
              <a:pPr/>
              <a:t>369</a:t>
            </a:fld>
            <a:endParaRPr lang="en-US"/>
          </a:p>
        </p:txBody>
      </p:sp>
      <p:sp>
        <p:nvSpPr>
          <p:cNvPr id="594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4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6994" name="Rectangle 6"/>
          <p:cNvSpPr>
            <a:spLocks noGrp="1" noChangeArrowheads="1"/>
          </p:cNvSpPr>
          <p:nvPr>
            <p:ph type="sldNum" sz="quarter"/>
          </p:nvPr>
        </p:nvSpPr>
        <p:spPr>
          <a:noFill/>
        </p:spPr>
        <p:txBody>
          <a:bodyPr/>
          <a:lstStyle/>
          <a:p>
            <a:fld id="{AFDF9C57-476B-BF41-9F98-5B986BC210A7}" type="slidenum">
              <a:rPr lang="en-US"/>
              <a:pPr/>
              <a:t>370</a:t>
            </a:fld>
            <a:endParaRPr lang="en-US"/>
          </a:p>
        </p:txBody>
      </p:sp>
      <p:sp>
        <p:nvSpPr>
          <p:cNvPr id="5969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69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p:spPr>
        <p:txBody>
          <a:bodyPr/>
          <a:lstStyle/>
          <a:p>
            <a:fld id="{7820731F-E4D8-A548-8ACD-0BC682EB247A}" type="slidenum">
              <a:rPr lang="en-US"/>
              <a:pPr/>
              <a:t>38</a:t>
            </a:fld>
            <a:endParaRPr lang="en-US"/>
          </a:p>
        </p:txBody>
      </p:sp>
      <p:sp>
        <p:nvSpPr>
          <p:cNvPr id="82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2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042" name="Rectangle 6"/>
          <p:cNvSpPr>
            <a:spLocks noGrp="1" noChangeArrowheads="1"/>
          </p:cNvSpPr>
          <p:nvPr>
            <p:ph type="sldNum" sz="quarter"/>
          </p:nvPr>
        </p:nvSpPr>
        <p:spPr>
          <a:noFill/>
        </p:spPr>
        <p:txBody>
          <a:bodyPr/>
          <a:lstStyle/>
          <a:p>
            <a:fld id="{33D9EA38-533F-0046-A155-EFCAA9485247}" type="slidenum">
              <a:rPr lang="en-US"/>
              <a:pPr/>
              <a:t>371</a:t>
            </a:fld>
            <a:endParaRPr lang="en-US"/>
          </a:p>
        </p:txBody>
      </p:sp>
      <p:sp>
        <p:nvSpPr>
          <p:cNvPr id="599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9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3138" name="Rectangle 6"/>
          <p:cNvSpPr>
            <a:spLocks noGrp="1" noChangeArrowheads="1"/>
          </p:cNvSpPr>
          <p:nvPr>
            <p:ph type="sldNum" sz="quarter"/>
          </p:nvPr>
        </p:nvSpPr>
        <p:spPr>
          <a:noFill/>
        </p:spPr>
        <p:txBody>
          <a:bodyPr/>
          <a:lstStyle/>
          <a:p>
            <a:fld id="{2B3E04EF-E9FF-574E-9F96-64CF9BCC8234}" type="slidenum">
              <a:rPr lang="en-US"/>
              <a:pPr/>
              <a:t>374</a:t>
            </a:fld>
            <a:endParaRPr lang="en-US"/>
          </a:p>
        </p:txBody>
      </p:sp>
      <p:sp>
        <p:nvSpPr>
          <p:cNvPr id="603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3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p:spPr>
        <p:txBody>
          <a:bodyPr/>
          <a:lstStyle/>
          <a:p>
            <a:fld id="{C9F3E130-669A-AD42-B4E5-23743A5B1D16}" type="slidenum">
              <a:rPr lang="en-US"/>
              <a:pPr/>
              <a:t>39</a:t>
            </a:fld>
            <a:endParaRPr lang="en-US"/>
          </a:p>
        </p:txBody>
      </p:sp>
      <p:sp>
        <p:nvSpPr>
          <p:cNvPr id="87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7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40</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p:nvPr>
        </p:nvSpPr>
        <p:spPr>
          <a:noFill/>
        </p:spPr>
        <p:txBody>
          <a:bodyPr/>
          <a:lstStyle/>
          <a:p>
            <a:fld id="{54F0E903-ABCF-B648-8EFE-CB0BB43E4B90}" type="slidenum">
              <a:rPr lang="en-US"/>
              <a:pPr/>
              <a:t>3</a:t>
            </a:fld>
            <a:endParaRPr lang="en-US" dirty="0"/>
          </a:p>
        </p:txBody>
      </p:sp>
      <p:sp>
        <p:nvSpPr>
          <p:cNvPr id="19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460" name="Text Box 2"/>
          <p:cNvSpPr txBox="1">
            <a:spLocks noGrp="1" noChangeArrowheads="1"/>
          </p:cNvSpPr>
          <p:nvPr>
            <p:ph type="body" idx="1"/>
          </p:nvPr>
        </p:nvSpPr>
        <p:spPr>
          <a:xfrm>
            <a:off x="755650" y="5078413"/>
            <a:ext cx="6048375" cy="4811712"/>
          </a:xfrm>
          <a:noFill/>
          <a:ln/>
        </p:spPr>
        <p:txBody>
          <a:bodyPr wrap="none" anchor="ct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41</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p:cNvSpPr>
            <a:spLocks noGrp="1" noChangeArrowheads="1"/>
          </p:cNvSpPr>
          <p:nvPr>
            <p:ph type="sldNum" sz="quarter"/>
          </p:nvPr>
        </p:nvSpPr>
        <p:spPr>
          <a:noFill/>
        </p:spPr>
        <p:txBody>
          <a:bodyPr/>
          <a:lstStyle/>
          <a:p>
            <a:fld id="{C16E84DA-A88F-CA47-98B1-812CA7ABC197}" type="slidenum">
              <a:rPr lang="en-US"/>
              <a:pPr/>
              <a:t>42</a:t>
            </a:fld>
            <a:endParaRPr lang="en-US"/>
          </a:p>
        </p:txBody>
      </p:sp>
      <p:sp>
        <p:nvSpPr>
          <p:cNvPr id="91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1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p:nvPr>
        </p:nvSpPr>
        <p:spPr>
          <a:noFill/>
        </p:spPr>
        <p:txBody>
          <a:bodyPr/>
          <a:lstStyle/>
          <a:p>
            <a:fld id="{F5C03320-0DB1-C942-9189-5B60CB85D5E1}" type="slidenum">
              <a:rPr lang="en-US"/>
              <a:pPr/>
              <a:t>43</a:t>
            </a:fld>
            <a:endParaRPr lang="en-US"/>
          </a:p>
        </p:txBody>
      </p:sp>
      <p:sp>
        <p:nvSpPr>
          <p:cNvPr id="931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31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6"/>
          <p:cNvSpPr>
            <a:spLocks noGrp="1" noChangeArrowheads="1"/>
          </p:cNvSpPr>
          <p:nvPr>
            <p:ph type="sldNum" sz="quarter"/>
          </p:nvPr>
        </p:nvSpPr>
        <p:spPr>
          <a:noFill/>
        </p:spPr>
        <p:txBody>
          <a:bodyPr/>
          <a:lstStyle/>
          <a:p>
            <a:fld id="{9840119F-71F2-A142-A4EE-02FC785269B6}" type="slidenum">
              <a:rPr lang="en-US"/>
              <a:pPr/>
              <a:t>44</a:t>
            </a:fld>
            <a:endParaRPr lang="en-US"/>
          </a:p>
        </p:txBody>
      </p:sp>
      <p:sp>
        <p:nvSpPr>
          <p:cNvPr id="95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5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6"/>
          <p:cNvSpPr>
            <a:spLocks noGrp="1" noChangeArrowheads="1"/>
          </p:cNvSpPr>
          <p:nvPr>
            <p:ph type="sldNum" sz="quarter"/>
          </p:nvPr>
        </p:nvSpPr>
        <p:spPr>
          <a:noFill/>
        </p:spPr>
        <p:txBody>
          <a:bodyPr/>
          <a:lstStyle/>
          <a:p>
            <a:fld id="{DECA74FB-39CA-C04B-B182-27C93ED67153}" type="slidenum">
              <a:rPr lang="en-US"/>
              <a:pPr/>
              <a:t>45</a:t>
            </a:fld>
            <a:endParaRPr lang="en-US"/>
          </a:p>
        </p:txBody>
      </p:sp>
      <p:sp>
        <p:nvSpPr>
          <p:cNvPr id="97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7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6"/>
          <p:cNvSpPr>
            <a:spLocks noGrp="1" noChangeArrowheads="1"/>
          </p:cNvSpPr>
          <p:nvPr>
            <p:ph type="sldNum" sz="quarter"/>
          </p:nvPr>
        </p:nvSpPr>
        <p:spPr>
          <a:noFill/>
        </p:spPr>
        <p:txBody>
          <a:bodyPr/>
          <a:lstStyle/>
          <a:p>
            <a:fld id="{AD78F2F1-18E2-F445-B129-CA3E10D9205A}" type="slidenum">
              <a:rPr lang="en-US"/>
              <a:pPr/>
              <a:t>46</a:t>
            </a:fld>
            <a:endParaRPr lang="en-US"/>
          </a:p>
        </p:txBody>
      </p:sp>
      <p:sp>
        <p:nvSpPr>
          <p:cNvPr id="99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9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6"/>
          <p:cNvSpPr>
            <a:spLocks noGrp="1" noChangeArrowheads="1"/>
          </p:cNvSpPr>
          <p:nvPr>
            <p:ph type="sldNum" sz="quarter"/>
          </p:nvPr>
        </p:nvSpPr>
        <p:spPr>
          <a:noFill/>
        </p:spPr>
        <p:txBody>
          <a:bodyPr/>
          <a:lstStyle/>
          <a:p>
            <a:fld id="{B22F95FB-1436-8342-AF21-A5E3C8D3DE5E}" type="slidenum">
              <a:rPr lang="en-US"/>
              <a:pPr/>
              <a:t>47</a:t>
            </a:fld>
            <a:endParaRPr lang="en-US"/>
          </a:p>
        </p:txBody>
      </p:sp>
      <p:sp>
        <p:nvSpPr>
          <p:cNvPr id="101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1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6"/>
          <p:cNvSpPr>
            <a:spLocks noGrp="1" noChangeArrowheads="1"/>
          </p:cNvSpPr>
          <p:nvPr>
            <p:ph type="sldNum" sz="quarter"/>
          </p:nvPr>
        </p:nvSpPr>
        <p:spPr>
          <a:noFill/>
        </p:spPr>
        <p:txBody>
          <a:bodyPr/>
          <a:lstStyle/>
          <a:p>
            <a:fld id="{9E98A26A-A1B0-D548-9A41-7C6FF0F68651}" type="slidenum">
              <a:rPr lang="en-US"/>
              <a:pPr/>
              <a:t>48</a:t>
            </a:fld>
            <a:endParaRPr lang="en-US"/>
          </a:p>
        </p:txBody>
      </p:sp>
      <p:sp>
        <p:nvSpPr>
          <p:cNvPr id="103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3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6"/>
          <p:cNvSpPr>
            <a:spLocks noGrp="1" noChangeArrowheads="1"/>
          </p:cNvSpPr>
          <p:nvPr>
            <p:ph type="sldNum" sz="quarter"/>
          </p:nvPr>
        </p:nvSpPr>
        <p:spPr>
          <a:noFill/>
        </p:spPr>
        <p:txBody>
          <a:bodyPr/>
          <a:lstStyle/>
          <a:p>
            <a:fld id="{01E5F41F-6379-E24E-85B8-E898E7D32D05}" type="slidenum">
              <a:rPr lang="en-US"/>
              <a:pPr/>
              <a:t>49</a:t>
            </a:fld>
            <a:endParaRPr lang="en-US"/>
          </a:p>
        </p:txBody>
      </p:sp>
      <p:sp>
        <p:nvSpPr>
          <p:cNvPr id="105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5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6"/>
          <p:cNvSpPr>
            <a:spLocks noGrp="1" noChangeArrowheads="1"/>
          </p:cNvSpPr>
          <p:nvPr>
            <p:ph type="sldNum" sz="quarter"/>
          </p:nvPr>
        </p:nvSpPr>
        <p:spPr>
          <a:noFill/>
        </p:spPr>
        <p:txBody>
          <a:bodyPr/>
          <a:lstStyle/>
          <a:p>
            <a:fld id="{02B796D6-544D-2E40-B861-E9EAD49AC7A1}" type="slidenum">
              <a:rPr lang="en-US"/>
              <a:pPr/>
              <a:t>50</a:t>
            </a:fld>
            <a:endParaRPr lang="en-US"/>
          </a:p>
        </p:txBody>
      </p:sp>
      <p:sp>
        <p:nvSpPr>
          <p:cNvPr id="107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7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4</a:t>
            </a:fld>
            <a:endParaRPr lang="en-US" dirty="0"/>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51</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52</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6"/>
          <p:cNvSpPr>
            <a:spLocks noGrp="1" noChangeArrowheads="1"/>
          </p:cNvSpPr>
          <p:nvPr>
            <p:ph type="sldNum" sz="quarter"/>
          </p:nvPr>
        </p:nvSpPr>
        <p:spPr>
          <a:noFill/>
        </p:spPr>
        <p:txBody>
          <a:bodyPr/>
          <a:lstStyle/>
          <a:p>
            <a:fld id="{35227291-9780-8F41-8767-032C50AF3E07}" type="slidenum">
              <a:rPr lang="en-US"/>
              <a:pPr/>
              <a:t>53</a:t>
            </a:fld>
            <a:endParaRPr lang="en-US"/>
          </a:p>
        </p:txBody>
      </p:sp>
      <p:sp>
        <p:nvSpPr>
          <p:cNvPr id="1116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16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6"/>
          <p:cNvSpPr>
            <a:spLocks noGrp="1" noChangeArrowheads="1"/>
          </p:cNvSpPr>
          <p:nvPr>
            <p:ph type="sldNum" sz="quarter"/>
          </p:nvPr>
        </p:nvSpPr>
        <p:spPr>
          <a:noFill/>
        </p:spPr>
        <p:txBody>
          <a:bodyPr/>
          <a:lstStyle/>
          <a:p>
            <a:fld id="{1E6E1E91-A140-E645-9509-0511DB46C2F8}" type="slidenum">
              <a:rPr lang="en-US"/>
              <a:pPr/>
              <a:t>54</a:t>
            </a:fld>
            <a:endParaRPr lang="en-US"/>
          </a:p>
        </p:txBody>
      </p:sp>
      <p:sp>
        <p:nvSpPr>
          <p:cNvPr id="1136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36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6"/>
          <p:cNvSpPr>
            <a:spLocks noGrp="1" noChangeArrowheads="1"/>
          </p:cNvSpPr>
          <p:nvPr>
            <p:ph type="sldNum" sz="quarter"/>
          </p:nvPr>
        </p:nvSpPr>
        <p:spPr>
          <a:noFill/>
        </p:spPr>
        <p:txBody>
          <a:bodyPr/>
          <a:lstStyle/>
          <a:p>
            <a:fld id="{3A0A271F-77E0-5740-86CB-D6DEBF7DA692}" type="slidenum">
              <a:rPr lang="en-US"/>
              <a:pPr/>
              <a:t>55</a:t>
            </a:fld>
            <a:endParaRPr lang="en-US"/>
          </a:p>
        </p:txBody>
      </p:sp>
      <p:sp>
        <p:nvSpPr>
          <p:cNvPr id="1157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57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6"/>
          <p:cNvSpPr>
            <a:spLocks noGrp="1" noChangeArrowheads="1"/>
          </p:cNvSpPr>
          <p:nvPr>
            <p:ph type="sldNum" sz="quarter"/>
          </p:nvPr>
        </p:nvSpPr>
        <p:spPr>
          <a:noFill/>
        </p:spPr>
        <p:txBody>
          <a:bodyPr/>
          <a:lstStyle/>
          <a:p>
            <a:fld id="{C2AFBAAE-5CCE-4E4B-A147-26A58363FACB}" type="slidenum">
              <a:rPr lang="en-US"/>
              <a:pPr/>
              <a:t>56</a:t>
            </a:fld>
            <a:endParaRPr lang="en-US"/>
          </a:p>
        </p:txBody>
      </p:sp>
      <p:sp>
        <p:nvSpPr>
          <p:cNvPr id="1177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77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6"/>
          <p:cNvSpPr>
            <a:spLocks noGrp="1" noChangeArrowheads="1"/>
          </p:cNvSpPr>
          <p:nvPr>
            <p:ph type="sldNum" sz="quarter"/>
          </p:nvPr>
        </p:nvSpPr>
        <p:spPr>
          <a:noFill/>
        </p:spPr>
        <p:txBody>
          <a:bodyPr/>
          <a:lstStyle/>
          <a:p>
            <a:fld id="{15A35059-0EE4-3544-A5EE-AFB777048734}" type="slidenum">
              <a:rPr lang="en-US"/>
              <a:pPr/>
              <a:t>57</a:t>
            </a:fld>
            <a:endParaRPr lang="en-US"/>
          </a:p>
        </p:txBody>
      </p:sp>
      <p:sp>
        <p:nvSpPr>
          <p:cNvPr id="1198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198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p:nvPr>
        </p:nvSpPr>
        <p:spPr>
          <a:noFill/>
        </p:spPr>
        <p:txBody>
          <a:bodyPr/>
          <a:lstStyle/>
          <a:p>
            <a:fld id="{0FC29560-6190-2846-B107-50C20AA87B3B}" type="slidenum">
              <a:rPr lang="en-US"/>
              <a:pPr/>
              <a:t>58</a:t>
            </a:fld>
            <a:endParaRPr lang="en-US"/>
          </a:p>
        </p:txBody>
      </p:sp>
      <p:sp>
        <p:nvSpPr>
          <p:cNvPr id="1218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18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6"/>
          <p:cNvSpPr>
            <a:spLocks noGrp="1" noChangeArrowheads="1"/>
          </p:cNvSpPr>
          <p:nvPr>
            <p:ph type="sldNum" sz="quarter"/>
          </p:nvPr>
        </p:nvSpPr>
        <p:spPr>
          <a:noFill/>
        </p:spPr>
        <p:txBody>
          <a:bodyPr/>
          <a:lstStyle/>
          <a:p>
            <a:fld id="{D46ADF83-9BFF-B04B-AC37-C757AB395792}" type="slidenum">
              <a:rPr lang="en-US"/>
              <a:pPr/>
              <a:t>59</a:t>
            </a:fld>
            <a:endParaRPr lang="en-US"/>
          </a:p>
        </p:txBody>
      </p:sp>
      <p:sp>
        <p:nvSpPr>
          <p:cNvPr id="1239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39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6"/>
          <p:cNvSpPr>
            <a:spLocks noGrp="1" noChangeArrowheads="1"/>
          </p:cNvSpPr>
          <p:nvPr>
            <p:ph type="sldNum" sz="quarter"/>
          </p:nvPr>
        </p:nvSpPr>
        <p:spPr>
          <a:noFill/>
        </p:spPr>
        <p:txBody>
          <a:bodyPr/>
          <a:lstStyle/>
          <a:p>
            <a:fld id="{55EC0AFD-27DA-7047-B819-0A53DF7C7818}" type="slidenum">
              <a:rPr lang="en-US"/>
              <a:pPr/>
              <a:t>60</a:t>
            </a:fld>
            <a:endParaRPr lang="en-US"/>
          </a:p>
        </p:txBody>
      </p:sp>
      <p:sp>
        <p:nvSpPr>
          <p:cNvPr id="1259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59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F299293A-1968-ED4B-B10E-EED51619E271}" type="slidenum">
              <a:rPr lang="en-US"/>
              <a:pPr>
                <a:defRPr/>
              </a:pPr>
              <a:t>5</a:t>
            </a:fld>
            <a:endParaRPr lang="en-US" dirty="0"/>
          </a:p>
        </p:txBody>
      </p:sp>
      <p:sp>
        <p:nvSpPr>
          <p:cNvPr id="14339"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4340"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6"/>
          <p:cNvSpPr>
            <a:spLocks noGrp="1" noChangeArrowheads="1"/>
          </p:cNvSpPr>
          <p:nvPr>
            <p:ph type="sldNum" sz="quarter"/>
          </p:nvPr>
        </p:nvSpPr>
        <p:spPr>
          <a:noFill/>
        </p:spPr>
        <p:txBody>
          <a:bodyPr/>
          <a:lstStyle/>
          <a:p>
            <a:fld id="{0978BC8D-781C-F441-841E-DF492F565DC9}" type="slidenum">
              <a:rPr lang="en-US"/>
              <a:pPr/>
              <a:t>61</a:t>
            </a:fld>
            <a:endParaRPr lang="en-US"/>
          </a:p>
        </p:txBody>
      </p:sp>
      <p:sp>
        <p:nvSpPr>
          <p:cNvPr id="1280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80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6"/>
          <p:cNvSpPr>
            <a:spLocks noGrp="1" noChangeArrowheads="1"/>
          </p:cNvSpPr>
          <p:nvPr>
            <p:ph type="sldNum" sz="quarter"/>
          </p:nvPr>
        </p:nvSpPr>
        <p:spPr>
          <a:noFill/>
        </p:spPr>
        <p:txBody>
          <a:bodyPr/>
          <a:lstStyle/>
          <a:p>
            <a:fld id="{B09D7A71-B94B-7249-8EF6-1EB397A1CB81}" type="slidenum">
              <a:rPr lang="en-US"/>
              <a:pPr/>
              <a:t>62</a:t>
            </a:fld>
            <a:endParaRPr lang="en-US"/>
          </a:p>
        </p:txBody>
      </p:sp>
      <p:sp>
        <p:nvSpPr>
          <p:cNvPr id="1300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00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6"/>
          <p:cNvSpPr>
            <a:spLocks noGrp="1" noChangeArrowheads="1"/>
          </p:cNvSpPr>
          <p:nvPr>
            <p:ph type="sldNum" sz="quarter"/>
          </p:nvPr>
        </p:nvSpPr>
        <p:spPr>
          <a:noFill/>
        </p:spPr>
        <p:txBody>
          <a:bodyPr/>
          <a:lstStyle/>
          <a:p>
            <a:fld id="{4AC3EA1D-04CD-0D42-9320-04D284060ADB}" type="slidenum">
              <a:rPr lang="en-US"/>
              <a:pPr/>
              <a:t>63</a:t>
            </a:fld>
            <a:endParaRPr lang="en-US"/>
          </a:p>
        </p:txBody>
      </p:sp>
      <p:sp>
        <p:nvSpPr>
          <p:cNvPr id="1320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21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6"/>
          <p:cNvSpPr>
            <a:spLocks noGrp="1" noChangeArrowheads="1"/>
          </p:cNvSpPr>
          <p:nvPr>
            <p:ph type="sldNum" sz="quarter"/>
          </p:nvPr>
        </p:nvSpPr>
        <p:spPr>
          <a:noFill/>
        </p:spPr>
        <p:txBody>
          <a:bodyPr/>
          <a:lstStyle/>
          <a:p>
            <a:fld id="{06C783A9-2FEE-5043-A18B-0289BF1FFC52}" type="slidenum">
              <a:rPr lang="en-US"/>
              <a:pPr/>
              <a:t>64</a:t>
            </a:fld>
            <a:endParaRPr lang="en-US"/>
          </a:p>
        </p:txBody>
      </p:sp>
      <p:sp>
        <p:nvSpPr>
          <p:cNvPr id="134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4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p:spPr>
        <p:txBody>
          <a:bodyPr/>
          <a:lstStyle/>
          <a:p>
            <a:fld id="{1CECCDF7-51F6-D84A-850B-A6A0A8F237A3}" type="slidenum">
              <a:rPr lang="en-US"/>
              <a:pPr/>
              <a:t>65</a:t>
            </a:fld>
            <a:endParaRPr lang="en-US"/>
          </a:p>
        </p:txBody>
      </p:sp>
      <p:sp>
        <p:nvSpPr>
          <p:cNvPr id="136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6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6"/>
          <p:cNvSpPr>
            <a:spLocks noGrp="1" noChangeArrowheads="1"/>
          </p:cNvSpPr>
          <p:nvPr>
            <p:ph type="sldNum" sz="quarter"/>
          </p:nvPr>
        </p:nvSpPr>
        <p:spPr>
          <a:noFill/>
        </p:spPr>
        <p:txBody>
          <a:bodyPr/>
          <a:lstStyle/>
          <a:p>
            <a:fld id="{94918436-C233-0D4C-A22D-3402EB9FD3F5}" type="slidenum">
              <a:rPr lang="en-US"/>
              <a:pPr/>
              <a:t>66</a:t>
            </a:fld>
            <a:endParaRPr lang="en-US"/>
          </a:p>
        </p:txBody>
      </p:sp>
      <p:sp>
        <p:nvSpPr>
          <p:cNvPr id="1382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82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6"/>
          <p:cNvSpPr>
            <a:spLocks noGrp="1" noChangeArrowheads="1"/>
          </p:cNvSpPr>
          <p:nvPr>
            <p:ph type="sldNum" sz="quarter"/>
          </p:nvPr>
        </p:nvSpPr>
        <p:spPr>
          <a:noFill/>
        </p:spPr>
        <p:txBody>
          <a:bodyPr/>
          <a:lstStyle/>
          <a:p>
            <a:fld id="{899C0EB7-9036-8344-8E0D-98D6C2F8AE79}" type="slidenum">
              <a:rPr lang="en-US"/>
              <a:pPr/>
              <a:t>68</a:t>
            </a:fld>
            <a:endParaRPr lang="en-US"/>
          </a:p>
        </p:txBody>
      </p:sp>
      <p:sp>
        <p:nvSpPr>
          <p:cNvPr id="142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2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6"/>
          <p:cNvSpPr>
            <a:spLocks noGrp="1" noChangeArrowheads="1"/>
          </p:cNvSpPr>
          <p:nvPr>
            <p:ph type="sldNum" sz="quarter"/>
          </p:nvPr>
        </p:nvSpPr>
        <p:spPr>
          <a:noFill/>
        </p:spPr>
        <p:txBody>
          <a:bodyPr/>
          <a:lstStyle/>
          <a:p>
            <a:fld id="{83DF5C2A-29D6-1E46-912B-B19763A3DB4D}" type="slidenum">
              <a:rPr lang="en-US"/>
              <a:pPr/>
              <a:t>69</a:t>
            </a:fld>
            <a:endParaRPr lang="en-US"/>
          </a:p>
        </p:txBody>
      </p:sp>
      <p:sp>
        <p:nvSpPr>
          <p:cNvPr id="144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4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noFill/>
        </p:spPr>
        <p:txBody>
          <a:bodyPr/>
          <a:lstStyle/>
          <a:p>
            <a:fld id="{84356A55-A1D9-B54F-A8B0-A1D995BC7AC0}" type="slidenum">
              <a:rPr lang="en-US"/>
              <a:pPr/>
              <a:t>70</a:t>
            </a:fld>
            <a:endParaRPr lang="en-US"/>
          </a:p>
        </p:txBody>
      </p:sp>
      <p:sp>
        <p:nvSpPr>
          <p:cNvPr id="146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6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sldNum" sz="quarter"/>
          </p:nvPr>
        </p:nvSpPr>
        <p:spPr>
          <a:noFill/>
        </p:spPr>
        <p:txBody>
          <a:bodyPr/>
          <a:lstStyle/>
          <a:p>
            <a:fld id="{A5677313-446B-D545-AA1C-039B1D4C8B4B}" type="slidenum">
              <a:rPr lang="en-US"/>
              <a:pPr/>
              <a:t>71</a:t>
            </a:fld>
            <a:endParaRPr lang="en-US"/>
          </a:p>
        </p:txBody>
      </p:sp>
      <p:sp>
        <p:nvSpPr>
          <p:cNvPr id="148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8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p:spPr>
        <p:txBody>
          <a:bodyPr/>
          <a:lstStyle/>
          <a:p>
            <a:fld id="{D90734EC-AF63-1641-8B5F-57E220FCD307}" type="slidenum">
              <a:rPr lang="en-US"/>
              <a:pPr/>
              <a:t>15</a:t>
            </a:fld>
            <a:endParaRPr lang="en-US"/>
          </a:p>
        </p:txBody>
      </p:sp>
      <p:sp>
        <p:nvSpPr>
          <p:cNvPr id="31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6"/>
          <p:cNvSpPr>
            <a:spLocks noGrp="1" noChangeArrowheads="1"/>
          </p:cNvSpPr>
          <p:nvPr>
            <p:ph type="sldNum" sz="quarter"/>
          </p:nvPr>
        </p:nvSpPr>
        <p:spPr>
          <a:noFill/>
        </p:spPr>
        <p:txBody>
          <a:bodyPr/>
          <a:lstStyle/>
          <a:p>
            <a:fld id="{C5B26DD4-99AB-CF42-8581-5F49F1691B62}" type="slidenum">
              <a:rPr lang="en-US"/>
              <a:pPr/>
              <a:t>72</a:t>
            </a:fld>
            <a:endParaRPr lang="en-US"/>
          </a:p>
        </p:txBody>
      </p:sp>
      <p:sp>
        <p:nvSpPr>
          <p:cNvPr id="1505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05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6"/>
          <p:cNvSpPr>
            <a:spLocks noGrp="1" noChangeArrowheads="1"/>
          </p:cNvSpPr>
          <p:nvPr>
            <p:ph type="sldNum" sz="quarter"/>
          </p:nvPr>
        </p:nvSpPr>
        <p:spPr>
          <a:noFill/>
        </p:spPr>
        <p:txBody>
          <a:bodyPr/>
          <a:lstStyle/>
          <a:p>
            <a:fld id="{716F59B1-0C04-7F4A-A822-89E7BE32C8D7}" type="slidenum">
              <a:rPr lang="en-US"/>
              <a:pPr/>
              <a:t>73</a:t>
            </a:fld>
            <a:endParaRPr lang="en-US"/>
          </a:p>
        </p:txBody>
      </p:sp>
      <p:sp>
        <p:nvSpPr>
          <p:cNvPr id="1525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25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6"/>
          <p:cNvSpPr>
            <a:spLocks noGrp="1" noChangeArrowheads="1"/>
          </p:cNvSpPr>
          <p:nvPr>
            <p:ph type="sldNum" sz="quarter"/>
          </p:nvPr>
        </p:nvSpPr>
        <p:spPr>
          <a:noFill/>
        </p:spPr>
        <p:txBody>
          <a:bodyPr/>
          <a:lstStyle/>
          <a:p>
            <a:fld id="{1D045890-4919-3A4E-BA06-3457D0735EEA}" type="slidenum">
              <a:rPr lang="en-US"/>
              <a:pPr/>
              <a:t>74</a:t>
            </a:fld>
            <a:endParaRPr lang="en-US"/>
          </a:p>
        </p:txBody>
      </p:sp>
      <p:sp>
        <p:nvSpPr>
          <p:cNvPr id="1546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46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p:nvPr>
        </p:nvSpPr>
        <p:spPr>
          <a:noFill/>
        </p:spPr>
        <p:txBody>
          <a:bodyPr/>
          <a:lstStyle/>
          <a:p>
            <a:fld id="{A8DB252C-AEA2-164D-B174-E2C5928A3AD1}" type="slidenum">
              <a:rPr lang="en-US"/>
              <a:pPr/>
              <a:t>75</a:t>
            </a:fld>
            <a:endParaRPr lang="en-US"/>
          </a:p>
        </p:txBody>
      </p:sp>
      <p:sp>
        <p:nvSpPr>
          <p:cNvPr id="156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6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6"/>
          <p:cNvSpPr>
            <a:spLocks noGrp="1" noChangeArrowheads="1"/>
          </p:cNvSpPr>
          <p:nvPr>
            <p:ph type="sldNum" sz="quarter"/>
          </p:nvPr>
        </p:nvSpPr>
        <p:spPr>
          <a:noFill/>
        </p:spPr>
        <p:txBody>
          <a:bodyPr/>
          <a:lstStyle/>
          <a:p>
            <a:fld id="{1194F19A-6B6E-E04E-B6AD-C30C8518CD32}" type="slidenum">
              <a:rPr lang="en-US"/>
              <a:pPr/>
              <a:t>76</a:t>
            </a:fld>
            <a:endParaRPr lang="en-US"/>
          </a:p>
        </p:txBody>
      </p:sp>
      <p:sp>
        <p:nvSpPr>
          <p:cNvPr id="158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8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6"/>
          <p:cNvSpPr>
            <a:spLocks noGrp="1" noChangeArrowheads="1"/>
          </p:cNvSpPr>
          <p:nvPr>
            <p:ph type="sldNum" sz="quarter"/>
          </p:nvPr>
        </p:nvSpPr>
        <p:spPr>
          <a:noFill/>
        </p:spPr>
        <p:txBody>
          <a:bodyPr/>
          <a:lstStyle/>
          <a:p>
            <a:fld id="{1029750F-3A86-EF47-A172-273F2AF61988}" type="slidenum">
              <a:rPr lang="en-US"/>
              <a:pPr/>
              <a:t>77</a:t>
            </a:fld>
            <a:endParaRPr lang="en-US"/>
          </a:p>
        </p:txBody>
      </p:sp>
      <p:sp>
        <p:nvSpPr>
          <p:cNvPr id="160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0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6"/>
          <p:cNvSpPr>
            <a:spLocks noGrp="1" noChangeArrowheads="1"/>
          </p:cNvSpPr>
          <p:nvPr>
            <p:ph type="sldNum" sz="quarter"/>
          </p:nvPr>
        </p:nvSpPr>
        <p:spPr>
          <a:noFill/>
        </p:spPr>
        <p:txBody>
          <a:bodyPr/>
          <a:lstStyle/>
          <a:p>
            <a:fld id="{843CCA59-C2C4-E04B-AF65-E6FF370605D5}" type="slidenum">
              <a:rPr lang="en-US"/>
              <a:pPr/>
              <a:t>78</a:t>
            </a:fld>
            <a:endParaRPr lang="en-US"/>
          </a:p>
        </p:txBody>
      </p:sp>
      <p:sp>
        <p:nvSpPr>
          <p:cNvPr id="1628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28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6"/>
          <p:cNvSpPr>
            <a:spLocks noGrp="1" noChangeArrowheads="1"/>
          </p:cNvSpPr>
          <p:nvPr>
            <p:ph type="sldNum" sz="quarter"/>
          </p:nvPr>
        </p:nvSpPr>
        <p:spPr>
          <a:noFill/>
        </p:spPr>
        <p:txBody>
          <a:bodyPr/>
          <a:lstStyle/>
          <a:p>
            <a:fld id="{191A980D-C015-1542-8A73-0B0CE5BB9518}" type="slidenum">
              <a:rPr lang="en-US"/>
              <a:pPr/>
              <a:t>79</a:t>
            </a:fld>
            <a:endParaRPr lang="en-US"/>
          </a:p>
        </p:txBody>
      </p:sp>
      <p:sp>
        <p:nvSpPr>
          <p:cNvPr id="1648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48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6"/>
          <p:cNvSpPr>
            <a:spLocks noGrp="1" noChangeArrowheads="1"/>
          </p:cNvSpPr>
          <p:nvPr>
            <p:ph type="sldNum" sz="quarter"/>
          </p:nvPr>
        </p:nvSpPr>
        <p:spPr>
          <a:noFill/>
        </p:spPr>
        <p:txBody>
          <a:bodyPr/>
          <a:lstStyle/>
          <a:p>
            <a:fld id="{C6026A23-1550-484B-9661-01424D1F1562}" type="slidenum">
              <a:rPr lang="en-US"/>
              <a:pPr/>
              <a:t>80</a:t>
            </a:fld>
            <a:endParaRPr lang="en-US"/>
          </a:p>
        </p:txBody>
      </p:sp>
      <p:sp>
        <p:nvSpPr>
          <p:cNvPr id="1669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69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6"/>
          <p:cNvSpPr>
            <a:spLocks noGrp="1" noChangeArrowheads="1"/>
          </p:cNvSpPr>
          <p:nvPr>
            <p:ph type="sldNum" sz="quarter"/>
          </p:nvPr>
        </p:nvSpPr>
        <p:spPr>
          <a:noFill/>
        </p:spPr>
        <p:txBody>
          <a:bodyPr/>
          <a:lstStyle/>
          <a:p>
            <a:fld id="{B8700173-C5F6-4F4A-8597-FD965FE07EC7}" type="slidenum">
              <a:rPr lang="en-US"/>
              <a:pPr/>
              <a:t>81</a:t>
            </a:fld>
            <a:endParaRPr lang="en-US"/>
          </a:p>
        </p:txBody>
      </p:sp>
      <p:sp>
        <p:nvSpPr>
          <p:cNvPr id="168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8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p:spPr>
        <p:txBody>
          <a:bodyPr/>
          <a:lstStyle/>
          <a:p>
            <a:fld id="{6AD10A1F-93BB-A244-A716-A4040F130CD6}" type="slidenum">
              <a:rPr lang="en-US"/>
              <a:pPr/>
              <a:t>18</a:t>
            </a:fld>
            <a:endParaRPr lang="en-US"/>
          </a:p>
        </p:txBody>
      </p:sp>
      <p:sp>
        <p:nvSpPr>
          <p:cNvPr id="41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6"/>
          <p:cNvSpPr>
            <a:spLocks noGrp="1" noChangeArrowheads="1"/>
          </p:cNvSpPr>
          <p:nvPr>
            <p:ph type="sldNum" sz="quarter"/>
          </p:nvPr>
        </p:nvSpPr>
        <p:spPr>
          <a:noFill/>
        </p:spPr>
        <p:txBody>
          <a:bodyPr/>
          <a:lstStyle/>
          <a:p>
            <a:fld id="{8DDD942A-E55A-D149-9C0B-C0AAA1FBFDCE}" type="slidenum">
              <a:rPr lang="en-US"/>
              <a:pPr/>
              <a:t>82</a:t>
            </a:fld>
            <a:endParaRPr lang="en-US"/>
          </a:p>
        </p:txBody>
      </p:sp>
      <p:sp>
        <p:nvSpPr>
          <p:cNvPr id="171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1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6"/>
          <p:cNvSpPr>
            <a:spLocks noGrp="1" noChangeArrowheads="1"/>
          </p:cNvSpPr>
          <p:nvPr>
            <p:ph type="sldNum" sz="quarter"/>
          </p:nvPr>
        </p:nvSpPr>
        <p:spPr>
          <a:noFill/>
        </p:spPr>
        <p:txBody>
          <a:bodyPr/>
          <a:lstStyle/>
          <a:p>
            <a:fld id="{F1725600-BA35-FE47-B24F-FC3F813E9423}" type="slidenum">
              <a:rPr lang="en-US"/>
              <a:pPr/>
              <a:t>83</a:t>
            </a:fld>
            <a:endParaRPr lang="en-US"/>
          </a:p>
        </p:txBody>
      </p:sp>
      <p:sp>
        <p:nvSpPr>
          <p:cNvPr id="1730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30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6"/>
          <p:cNvSpPr>
            <a:spLocks noGrp="1" noChangeArrowheads="1"/>
          </p:cNvSpPr>
          <p:nvPr>
            <p:ph type="sldNum" sz="quarter"/>
          </p:nvPr>
        </p:nvSpPr>
        <p:spPr>
          <a:noFill/>
        </p:spPr>
        <p:txBody>
          <a:bodyPr/>
          <a:lstStyle/>
          <a:p>
            <a:fld id="{6110FA9F-53E3-D241-9C1E-77181FE3D5B5}" type="slidenum">
              <a:rPr lang="en-US"/>
              <a:pPr/>
              <a:t>84</a:t>
            </a:fld>
            <a:endParaRPr lang="en-US"/>
          </a:p>
        </p:txBody>
      </p:sp>
      <p:sp>
        <p:nvSpPr>
          <p:cNvPr id="1751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51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6"/>
          <p:cNvSpPr>
            <a:spLocks noGrp="1" noChangeArrowheads="1"/>
          </p:cNvSpPr>
          <p:nvPr>
            <p:ph type="sldNum" sz="quarter"/>
          </p:nvPr>
        </p:nvSpPr>
        <p:spPr>
          <a:noFill/>
        </p:spPr>
        <p:txBody>
          <a:bodyPr/>
          <a:lstStyle/>
          <a:p>
            <a:fld id="{B488AA20-AE1F-004B-AF77-92B10547B9B0}" type="slidenum">
              <a:rPr lang="en-US"/>
              <a:pPr/>
              <a:t>85</a:t>
            </a:fld>
            <a:endParaRPr lang="en-US"/>
          </a:p>
        </p:txBody>
      </p:sp>
      <p:sp>
        <p:nvSpPr>
          <p:cNvPr id="1771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71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6"/>
          <p:cNvSpPr>
            <a:spLocks noGrp="1" noChangeArrowheads="1"/>
          </p:cNvSpPr>
          <p:nvPr>
            <p:ph type="sldNum" sz="quarter"/>
          </p:nvPr>
        </p:nvSpPr>
        <p:spPr>
          <a:noFill/>
        </p:spPr>
        <p:txBody>
          <a:bodyPr/>
          <a:lstStyle/>
          <a:p>
            <a:fld id="{EF80FFA9-80F6-F947-B8F1-421DF18FC6FC}" type="slidenum">
              <a:rPr lang="en-US"/>
              <a:pPr/>
              <a:t>86</a:t>
            </a:fld>
            <a:endParaRPr lang="en-US"/>
          </a:p>
        </p:txBody>
      </p:sp>
      <p:sp>
        <p:nvSpPr>
          <p:cNvPr id="179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9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6"/>
          <p:cNvSpPr>
            <a:spLocks noGrp="1" noChangeArrowheads="1"/>
          </p:cNvSpPr>
          <p:nvPr>
            <p:ph type="sldNum" sz="quarter"/>
          </p:nvPr>
        </p:nvSpPr>
        <p:spPr>
          <a:noFill/>
        </p:spPr>
        <p:txBody>
          <a:bodyPr/>
          <a:lstStyle/>
          <a:p>
            <a:fld id="{D7939EE4-AAB9-D74E-91F9-C845159A5618}" type="slidenum">
              <a:rPr lang="en-US"/>
              <a:pPr/>
              <a:t>88</a:t>
            </a:fld>
            <a:endParaRPr lang="en-US"/>
          </a:p>
        </p:txBody>
      </p:sp>
      <p:sp>
        <p:nvSpPr>
          <p:cNvPr id="1812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12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noFill/>
        </p:spPr>
        <p:txBody>
          <a:bodyPr/>
          <a:lstStyle/>
          <a:p>
            <a:fld id="{02925B58-EF2B-BA4E-AA59-04415C2C33F0}" type="slidenum">
              <a:rPr lang="en-US"/>
              <a:pPr/>
              <a:t>89</a:t>
            </a:fld>
            <a:endParaRPr lang="en-US"/>
          </a:p>
        </p:txBody>
      </p:sp>
      <p:sp>
        <p:nvSpPr>
          <p:cNvPr id="1832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33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6"/>
          <p:cNvSpPr>
            <a:spLocks noGrp="1" noChangeArrowheads="1"/>
          </p:cNvSpPr>
          <p:nvPr>
            <p:ph type="sldNum" sz="quarter"/>
          </p:nvPr>
        </p:nvSpPr>
        <p:spPr>
          <a:noFill/>
        </p:spPr>
        <p:txBody>
          <a:bodyPr/>
          <a:lstStyle/>
          <a:p>
            <a:fld id="{1BDA4CC2-472A-E549-B645-12E1DF8109A5}" type="slidenum">
              <a:rPr lang="en-US"/>
              <a:pPr/>
              <a:t>90</a:t>
            </a:fld>
            <a:endParaRPr lang="en-US"/>
          </a:p>
        </p:txBody>
      </p:sp>
      <p:sp>
        <p:nvSpPr>
          <p:cNvPr id="1853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53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6"/>
          <p:cNvSpPr>
            <a:spLocks noGrp="1" noChangeArrowheads="1"/>
          </p:cNvSpPr>
          <p:nvPr>
            <p:ph type="sldNum" sz="quarter"/>
          </p:nvPr>
        </p:nvSpPr>
        <p:spPr>
          <a:noFill/>
        </p:spPr>
        <p:txBody>
          <a:bodyPr/>
          <a:lstStyle/>
          <a:p>
            <a:fld id="{DBF71441-D707-3341-A1EF-B73CAA676951}" type="slidenum">
              <a:rPr lang="en-US"/>
              <a:pPr/>
              <a:t>91</a:t>
            </a:fld>
            <a:endParaRPr lang="en-US"/>
          </a:p>
        </p:txBody>
      </p:sp>
      <p:sp>
        <p:nvSpPr>
          <p:cNvPr id="1873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73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6"/>
          <p:cNvSpPr>
            <a:spLocks noGrp="1" noChangeArrowheads="1"/>
          </p:cNvSpPr>
          <p:nvPr>
            <p:ph type="sldNum" sz="quarter"/>
          </p:nvPr>
        </p:nvSpPr>
        <p:spPr>
          <a:noFill/>
        </p:spPr>
        <p:txBody>
          <a:bodyPr/>
          <a:lstStyle/>
          <a:p>
            <a:fld id="{4DCA0FC7-5620-EB48-880E-6C2720894313}" type="slidenum">
              <a:rPr lang="en-US"/>
              <a:pPr/>
              <a:t>92</a:t>
            </a:fld>
            <a:endParaRPr lang="en-US"/>
          </a:p>
        </p:txBody>
      </p:sp>
      <p:sp>
        <p:nvSpPr>
          <p:cNvPr id="1894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894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p:spPr>
        <p:txBody>
          <a:bodyPr/>
          <a:lstStyle/>
          <a:p>
            <a:fld id="{0666DD0D-FBB1-4E47-A9BF-311B1844CB9E}" type="slidenum">
              <a:rPr lang="en-US"/>
              <a:pPr/>
              <a:t>19</a:t>
            </a:fld>
            <a:endParaRPr lang="en-US"/>
          </a:p>
        </p:txBody>
      </p:sp>
      <p:sp>
        <p:nvSpPr>
          <p:cNvPr id="44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6"/>
          <p:cNvSpPr>
            <a:spLocks noGrp="1" noChangeArrowheads="1"/>
          </p:cNvSpPr>
          <p:nvPr>
            <p:ph type="sldNum" sz="quarter"/>
          </p:nvPr>
        </p:nvSpPr>
        <p:spPr>
          <a:noFill/>
        </p:spPr>
        <p:txBody>
          <a:bodyPr/>
          <a:lstStyle/>
          <a:p>
            <a:fld id="{99653AD2-1025-7C4F-984B-965371CD5525}" type="slidenum">
              <a:rPr lang="en-US"/>
              <a:pPr/>
              <a:t>93</a:t>
            </a:fld>
            <a:endParaRPr lang="en-US"/>
          </a:p>
        </p:txBody>
      </p:sp>
      <p:sp>
        <p:nvSpPr>
          <p:cNvPr id="1914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14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6"/>
          <p:cNvSpPr>
            <a:spLocks noGrp="1" noChangeArrowheads="1"/>
          </p:cNvSpPr>
          <p:nvPr>
            <p:ph type="sldNum" sz="quarter"/>
          </p:nvPr>
        </p:nvSpPr>
        <p:spPr>
          <a:noFill/>
        </p:spPr>
        <p:txBody>
          <a:bodyPr/>
          <a:lstStyle/>
          <a:p>
            <a:fld id="{27A8811F-ECF2-9C4D-B4AE-F89CDD0287ED}" type="slidenum">
              <a:rPr lang="en-US"/>
              <a:pPr/>
              <a:t>94</a:t>
            </a:fld>
            <a:endParaRPr lang="en-US"/>
          </a:p>
        </p:txBody>
      </p:sp>
      <p:sp>
        <p:nvSpPr>
          <p:cNvPr id="1935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35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6"/>
          <p:cNvSpPr>
            <a:spLocks noGrp="1" noChangeArrowheads="1"/>
          </p:cNvSpPr>
          <p:nvPr>
            <p:ph type="sldNum" sz="quarter"/>
          </p:nvPr>
        </p:nvSpPr>
        <p:spPr>
          <a:noFill/>
        </p:spPr>
        <p:txBody>
          <a:bodyPr/>
          <a:lstStyle/>
          <a:p>
            <a:fld id="{EB0181A9-BA7B-B446-BB10-83B8387AE22B}" type="slidenum">
              <a:rPr lang="en-US"/>
              <a:pPr/>
              <a:t>95</a:t>
            </a:fld>
            <a:endParaRPr lang="en-US"/>
          </a:p>
        </p:txBody>
      </p:sp>
      <p:sp>
        <p:nvSpPr>
          <p:cNvPr id="1955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55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6"/>
          <p:cNvSpPr>
            <a:spLocks noGrp="1" noChangeArrowheads="1"/>
          </p:cNvSpPr>
          <p:nvPr>
            <p:ph type="sldNum" sz="quarter"/>
          </p:nvPr>
        </p:nvSpPr>
        <p:spPr>
          <a:noFill/>
        </p:spPr>
        <p:txBody>
          <a:bodyPr/>
          <a:lstStyle/>
          <a:p>
            <a:fld id="{2FFB2671-8150-F543-8838-1339EE359CDE}" type="slidenum">
              <a:rPr lang="en-US"/>
              <a:pPr/>
              <a:t>96</a:t>
            </a:fld>
            <a:endParaRPr lang="en-US"/>
          </a:p>
        </p:txBody>
      </p:sp>
      <p:sp>
        <p:nvSpPr>
          <p:cNvPr id="1976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76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6"/>
          <p:cNvSpPr>
            <a:spLocks noGrp="1" noChangeArrowheads="1"/>
          </p:cNvSpPr>
          <p:nvPr>
            <p:ph type="sldNum" sz="quarter"/>
          </p:nvPr>
        </p:nvSpPr>
        <p:spPr>
          <a:noFill/>
        </p:spPr>
        <p:txBody>
          <a:bodyPr/>
          <a:lstStyle/>
          <a:p>
            <a:fld id="{BA320CC9-8FF3-D24F-B730-9E4C6D69BAC7}" type="slidenum">
              <a:rPr lang="en-US"/>
              <a:pPr/>
              <a:t>98</a:t>
            </a:fld>
            <a:endParaRPr lang="en-US"/>
          </a:p>
        </p:txBody>
      </p:sp>
      <p:sp>
        <p:nvSpPr>
          <p:cNvPr id="2037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37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6"/>
          <p:cNvSpPr>
            <a:spLocks noGrp="1" noChangeArrowheads="1"/>
          </p:cNvSpPr>
          <p:nvPr>
            <p:ph type="sldNum" sz="quarter"/>
          </p:nvPr>
        </p:nvSpPr>
        <p:spPr>
          <a:noFill/>
        </p:spPr>
        <p:txBody>
          <a:bodyPr/>
          <a:lstStyle/>
          <a:p>
            <a:fld id="{B0EFD418-565B-D94E-8B03-3954652F34ED}" type="slidenum">
              <a:rPr lang="en-US"/>
              <a:pPr/>
              <a:t>99</a:t>
            </a:fld>
            <a:endParaRPr lang="en-US"/>
          </a:p>
        </p:txBody>
      </p:sp>
      <p:sp>
        <p:nvSpPr>
          <p:cNvPr id="2058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58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6"/>
          <p:cNvSpPr>
            <a:spLocks noGrp="1" noChangeArrowheads="1"/>
          </p:cNvSpPr>
          <p:nvPr>
            <p:ph type="sldNum" sz="quarter"/>
          </p:nvPr>
        </p:nvSpPr>
        <p:spPr>
          <a:noFill/>
        </p:spPr>
        <p:txBody>
          <a:bodyPr/>
          <a:lstStyle/>
          <a:p>
            <a:fld id="{CC19287E-891B-424E-8901-18693475AEF9}" type="slidenum">
              <a:rPr lang="en-US"/>
              <a:pPr/>
              <a:t>100</a:t>
            </a:fld>
            <a:endParaRPr lang="en-US"/>
          </a:p>
        </p:txBody>
      </p:sp>
      <p:sp>
        <p:nvSpPr>
          <p:cNvPr id="2078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78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6"/>
          <p:cNvSpPr>
            <a:spLocks noGrp="1" noChangeArrowheads="1"/>
          </p:cNvSpPr>
          <p:nvPr>
            <p:ph type="sldNum" sz="quarter"/>
          </p:nvPr>
        </p:nvSpPr>
        <p:spPr>
          <a:noFill/>
        </p:spPr>
        <p:txBody>
          <a:bodyPr/>
          <a:lstStyle/>
          <a:p>
            <a:fld id="{735C1A2B-D4B6-0442-AE0F-07398E4C5B02}" type="slidenum">
              <a:rPr lang="en-US"/>
              <a:pPr/>
              <a:t>101</a:t>
            </a:fld>
            <a:endParaRPr lang="en-US"/>
          </a:p>
        </p:txBody>
      </p:sp>
      <p:sp>
        <p:nvSpPr>
          <p:cNvPr id="2099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99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6"/>
          <p:cNvSpPr>
            <a:spLocks noGrp="1" noChangeArrowheads="1"/>
          </p:cNvSpPr>
          <p:nvPr>
            <p:ph type="sldNum" sz="quarter"/>
          </p:nvPr>
        </p:nvSpPr>
        <p:spPr>
          <a:noFill/>
        </p:spPr>
        <p:txBody>
          <a:bodyPr/>
          <a:lstStyle/>
          <a:p>
            <a:fld id="{8A791923-E79F-794B-A228-EF3EDEFAF7AE}" type="slidenum">
              <a:rPr lang="en-US"/>
              <a:pPr/>
              <a:t>102</a:t>
            </a:fld>
            <a:endParaRPr lang="en-US"/>
          </a:p>
        </p:txBody>
      </p:sp>
      <p:sp>
        <p:nvSpPr>
          <p:cNvPr id="2119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19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6"/>
          <p:cNvSpPr>
            <a:spLocks noGrp="1" noChangeArrowheads="1"/>
          </p:cNvSpPr>
          <p:nvPr>
            <p:ph type="sldNum" sz="quarter"/>
          </p:nvPr>
        </p:nvSpPr>
        <p:spPr>
          <a:noFill/>
        </p:spPr>
        <p:txBody>
          <a:bodyPr/>
          <a:lstStyle/>
          <a:p>
            <a:fld id="{F008EED2-E7D0-B843-A553-08990BAA6BA1}" type="slidenum">
              <a:rPr lang="en-US"/>
              <a:pPr/>
              <a:t>103</a:t>
            </a:fld>
            <a:endParaRPr lang="en-US"/>
          </a:p>
        </p:txBody>
      </p:sp>
      <p:sp>
        <p:nvSpPr>
          <p:cNvPr id="2140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40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p>
            <a:fld id="{DB14F840-6BDE-5D44-B776-6748D3E3DA6F}" type="slidenum">
              <a:rPr lang="en-US"/>
              <a:pPr/>
              <a:t>20</a:t>
            </a:fld>
            <a:endParaRPr lang="en-US"/>
          </a:p>
        </p:txBody>
      </p:sp>
      <p:sp>
        <p:nvSpPr>
          <p:cNvPr id="460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0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6"/>
          <p:cNvSpPr>
            <a:spLocks noGrp="1" noChangeArrowheads="1"/>
          </p:cNvSpPr>
          <p:nvPr>
            <p:ph type="sldNum" sz="quarter"/>
          </p:nvPr>
        </p:nvSpPr>
        <p:spPr>
          <a:noFill/>
        </p:spPr>
        <p:txBody>
          <a:bodyPr/>
          <a:lstStyle/>
          <a:p>
            <a:fld id="{83322779-94B8-A945-863E-337BF54B1EEE}" type="slidenum">
              <a:rPr lang="en-US"/>
              <a:pPr/>
              <a:t>104</a:t>
            </a:fld>
            <a:endParaRPr lang="en-US"/>
          </a:p>
        </p:txBody>
      </p:sp>
      <p:sp>
        <p:nvSpPr>
          <p:cNvPr id="2160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60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6"/>
          <p:cNvSpPr>
            <a:spLocks noGrp="1" noChangeArrowheads="1"/>
          </p:cNvSpPr>
          <p:nvPr>
            <p:ph type="sldNum" sz="quarter"/>
          </p:nvPr>
        </p:nvSpPr>
        <p:spPr>
          <a:noFill/>
        </p:spPr>
        <p:txBody>
          <a:bodyPr/>
          <a:lstStyle/>
          <a:p>
            <a:fld id="{7447AB66-F063-3143-96D4-821B7E8F17CA}" type="slidenum">
              <a:rPr lang="en-US"/>
              <a:pPr/>
              <a:t>105</a:t>
            </a:fld>
            <a:endParaRPr lang="en-US"/>
          </a:p>
        </p:txBody>
      </p:sp>
      <p:sp>
        <p:nvSpPr>
          <p:cNvPr id="2181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181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6"/>
          <p:cNvSpPr>
            <a:spLocks noGrp="1" noChangeArrowheads="1"/>
          </p:cNvSpPr>
          <p:nvPr>
            <p:ph type="sldNum" sz="quarter"/>
          </p:nvPr>
        </p:nvSpPr>
        <p:spPr>
          <a:noFill/>
        </p:spPr>
        <p:txBody>
          <a:bodyPr/>
          <a:lstStyle/>
          <a:p>
            <a:fld id="{F0011A0C-8C03-B346-89B7-D96D93DD83D1}" type="slidenum">
              <a:rPr lang="en-US"/>
              <a:pPr/>
              <a:t>106</a:t>
            </a:fld>
            <a:endParaRPr lang="en-US"/>
          </a:p>
        </p:txBody>
      </p:sp>
      <p:sp>
        <p:nvSpPr>
          <p:cNvPr id="2201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01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6"/>
          <p:cNvSpPr>
            <a:spLocks noGrp="1" noChangeArrowheads="1"/>
          </p:cNvSpPr>
          <p:nvPr>
            <p:ph type="sldNum" sz="quarter"/>
          </p:nvPr>
        </p:nvSpPr>
        <p:spPr>
          <a:noFill/>
        </p:spPr>
        <p:txBody>
          <a:bodyPr/>
          <a:lstStyle/>
          <a:p>
            <a:fld id="{A942F222-243E-1A4E-A5B4-23D067FB37E8}" type="slidenum">
              <a:rPr lang="en-US"/>
              <a:pPr/>
              <a:t>107</a:t>
            </a:fld>
            <a:endParaRPr lang="en-US"/>
          </a:p>
        </p:txBody>
      </p:sp>
      <p:sp>
        <p:nvSpPr>
          <p:cNvPr id="2222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22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6"/>
          <p:cNvSpPr>
            <a:spLocks noGrp="1" noChangeArrowheads="1"/>
          </p:cNvSpPr>
          <p:nvPr>
            <p:ph type="sldNum" sz="quarter"/>
          </p:nvPr>
        </p:nvSpPr>
        <p:spPr>
          <a:noFill/>
        </p:spPr>
        <p:txBody>
          <a:bodyPr/>
          <a:lstStyle/>
          <a:p>
            <a:fld id="{E17C70B4-A4BD-3A44-A332-98D5E24D7FF4}" type="slidenum">
              <a:rPr lang="en-US"/>
              <a:pPr/>
              <a:t>108</a:t>
            </a:fld>
            <a:endParaRPr lang="en-US"/>
          </a:p>
        </p:txBody>
      </p:sp>
      <p:sp>
        <p:nvSpPr>
          <p:cNvPr id="2242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42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6"/>
          <p:cNvSpPr>
            <a:spLocks noGrp="1" noChangeArrowheads="1"/>
          </p:cNvSpPr>
          <p:nvPr>
            <p:ph type="sldNum" sz="quarter"/>
          </p:nvPr>
        </p:nvSpPr>
        <p:spPr>
          <a:noFill/>
        </p:spPr>
        <p:txBody>
          <a:bodyPr/>
          <a:lstStyle/>
          <a:p>
            <a:fld id="{E9F98A3A-4690-734E-95E7-883B509B9F56}" type="slidenum">
              <a:rPr lang="en-US"/>
              <a:pPr/>
              <a:t>109</a:t>
            </a:fld>
            <a:endParaRPr lang="en-US"/>
          </a:p>
        </p:txBody>
      </p:sp>
      <p:sp>
        <p:nvSpPr>
          <p:cNvPr id="2263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63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6"/>
          <p:cNvSpPr>
            <a:spLocks noGrp="1" noChangeArrowheads="1"/>
          </p:cNvSpPr>
          <p:nvPr>
            <p:ph type="sldNum" sz="quarter"/>
          </p:nvPr>
        </p:nvSpPr>
        <p:spPr>
          <a:noFill/>
        </p:spPr>
        <p:txBody>
          <a:bodyPr/>
          <a:lstStyle/>
          <a:p>
            <a:fld id="{18BB9CB3-FEE4-4140-8A96-B74989E3D96C}" type="slidenum">
              <a:rPr lang="en-US"/>
              <a:pPr/>
              <a:t>110</a:t>
            </a:fld>
            <a:endParaRPr lang="en-US"/>
          </a:p>
        </p:txBody>
      </p:sp>
      <p:sp>
        <p:nvSpPr>
          <p:cNvPr id="2283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283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6"/>
          <p:cNvSpPr>
            <a:spLocks noGrp="1" noChangeArrowheads="1"/>
          </p:cNvSpPr>
          <p:nvPr>
            <p:ph type="sldNum" sz="quarter"/>
          </p:nvPr>
        </p:nvSpPr>
        <p:spPr>
          <a:noFill/>
        </p:spPr>
        <p:txBody>
          <a:bodyPr/>
          <a:lstStyle/>
          <a:p>
            <a:fld id="{19133CAA-4CDD-CC40-BEB0-6DB0D52045E1}" type="slidenum">
              <a:rPr lang="en-US"/>
              <a:pPr/>
              <a:t>111</a:t>
            </a:fld>
            <a:endParaRPr lang="en-US"/>
          </a:p>
        </p:txBody>
      </p:sp>
      <p:sp>
        <p:nvSpPr>
          <p:cNvPr id="2304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304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118</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noFill/>
        </p:spPr>
        <p:txBody>
          <a:bodyPr/>
          <a:lstStyle/>
          <a:p>
            <a:fld id="{994E255A-BE4D-6A4E-B5A9-DF38131AA3F0}" type="slidenum">
              <a:rPr lang="en-US"/>
              <a:pPr/>
              <a:t>119</a:t>
            </a:fld>
            <a:endParaRPr lang="en-US"/>
          </a:p>
        </p:txBody>
      </p:sp>
      <p:sp>
        <p:nvSpPr>
          <p:cNvPr id="2406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06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242" tIns="50124" rIns="100242" bIns="50124" anchor="ctr"/>
          <a:lstStyle/>
          <a:p>
            <a:pPr algn="ctr" eaLnBrk="1" latinLnBrk="0" hangingPunct="1"/>
            <a:endParaRPr kumimoji="0" lang="en-US"/>
          </a:p>
        </p:txBody>
      </p:sp>
      <p:sp>
        <p:nvSpPr>
          <p:cNvPr id="9" name="Title 8"/>
          <p:cNvSpPr>
            <a:spLocks noGrp="1"/>
          </p:cNvSpPr>
          <p:nvPr>
            <p:ph type="ctrTitle"/>
          </p:nvPr>
        </p:nvSpPr>
        <p:spPr>
          <a:xfrm>
            <a:off x="756047" y="1726084"/>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x-none"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24" rIns="50124"/>
          <a:lstStyle>
            <a:lvl1pPr marL="0" marR="70180" indent="0" algn="ctr">
              <a:buNone/>
              <a:defRPr b="0" i="0">
                <a:solidFill>
                  <a:schemeClr val="tx2"/>
                </a:solidFill>
                <a:latin typeface="Helvetica Neue"/>
                <a:cs typeface="Helvetica Neue"/>
              </a:defRPr>
            </a:lvl1pPr>
            <a:lvl2pPr marL="501312" indent="0" algn="ctr">
              <a:buNone/>
            </a:lvl2pPr>
            <a:lvl3pPr marL="1002629" indent="0" algn="ctr">
              <a:buNone/>
            </a:lvl3pPr>
            <a:lvl4pPr marL="1503946" indent="0" algn="ctr">
              <a:buNone/>
            </a:lvl4pPr>
            <a:lvl5pPr marL="2005256" indent="0" algn="ctr">
              <a:buNone/>
            </a:lvl5pPr>
            <a:lvl6pPr marL="2506572" indent="0" algn="ctr">
              <a:buNone/>
            </a:lvl6pPr>
            <a:lvl7pPr marL="3007886" indent="0" algn="ctr">
              <a:buNone/>
            </a:lvl7pPr>
            <a:lvl8pPr marL="3509189" indent="0" algn="ctr">
              <a:buNone/>
            </a:lvl8pPr>
            <a:lvl9pPr marL="4010509" indent="0" algn="ctr">
              <a:buNone/>
            </a:lvl9pPr>
          </a:lstStyle>
          <a:p>
            <a:r>
              <a:rPr kumimoji="0" lang="x-none" smtClean="0"/>
              <a:t>Click to edit Master subtitle style</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021500"/>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55"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5"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914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5"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55"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55"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5820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55"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555"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7903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41608098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475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50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497"/>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49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5391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9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49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460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49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497"/>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8247206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6336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503238" y="1768530"/>
            <a:ext cx="4457700" cy="4987925"/>
          </a:xfrm>
        </p:spPr>
        <p:txBody>
          <a:bodyPr/>
          <a:lstStyle/>
          <a:p>
            <a:r>
              <a:rPr lang="x-none" smtClean="0"/>
              <a:t>Click icon to add chart</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8096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Content Placeholder 2"/>
          <p:cNvSpPr>
            <a:spLocks noGrp="1"/>
          </p:cNvSpPr>
          <p:nvPr>
            <p:ph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5113338" y="1768530"/>
            <a:ext cx="4459288"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503238" y="1768530"/>
            <a:ext cx="4457700" cy="4987925"/>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5113338" y="1768530"/>
            <a:ext cx="4459288" cy="4987925"/>
          </a:xfrm>
        </p:spPr>
        <p:txBody>
          <a:bodyPr/>
          <a:lstStyle/>
          <a:p>
            <a:r>
              <a:rPr lang="x-none" smtClean="0"/>
              <a:t>Click icon to add clip art</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a:p>
        </p:txBody>
      </p:sp>
    </p:spTree>
    <p:extLst>
      <p:ext uri="{BB962C8B-B14F-4D97-AF65-F5344CB8AC3E}">
        <p14:creationId xmlns:p14="http://schemas.microsoft.com/office/powerpoint/2010/main" val="2496478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x-none" smtClean="0"/>
              <a:t>Click to edit Master title style</a:t>
            </a:r>
            <a:endParaRPr kumimoji="0" lang="en-US"/>
          </a:p>
        </p:txBody>
      </p:sp>
    </p:spTree>
    <p:extLst>
      <p:ext uri="{BB962C8B-B14F-4D97-AF65-F5344CB8AC3E}">
        <p14:creationId xmlns:p14="http://schemas.microsoft.com/office/powerpoint/2010/main" val="103887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3" y="3170272"/>
            <a:ext cx="9296400" cy="1501775"/>
          </a:xfrm>
        </p:spPr>
        <p:txBody>
          <a:bodyPr anchor="t"/>
          <a:lstStyle>
            <a:lvl1pPr algn="ctr">
              <a:defRPr sz="4000" b="1"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070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287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918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68"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5" name="Straight Connector 4"/>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281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350" tIns="50178" rIns="100350" bIns="50178" anchor="ctr"/>
          <a:lstStyle/>
          <a:p>
            <a:pPr algn="ctr" defTabSz="501727"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73"/>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78" rIns="50178"/>
          <a:lstStyle>
            <a:lvl1pPr marL="0" marR="70254" indent="0" algn="ctr">
              <a:buNone/>
              <a:defRPr b="0" i="0">
                <a:solidFill>
                  <a:schemeClr val="tx2"/>
                </a:solidFill>
                <a:latin typeface="Helvetica Neue"/>
                <a:cs typeface="Helvetica Neue"/>
              </a:defRPr>
            </a:lvl1pPr>
            <a:lvl2pPr marL="501831" indent="0" algn="ctr">
              <a:buNone/>
            </a:lvl2pPr>
            <a:lvl3pPr marL="1003668" indent="0" algn="ctr">
              <a:buNone/>
            </a:lvl3pPr>
            <a:lvl4pPr marL="1505506" indent="0" algn="ctr">
              <a:buNone/>
            </a:lvl4pPr>
            <a:lvl5pPr marL="2007336" indent="0" algn="ctr">
              <a:buNone/>
            </a:lvl5pPr>
            <a:lvl6pPr marL="2509173" indent="0" algn="ctr">
              <a:buNone/>
            </a:lvl6pPr>
            <a:lvl7pPr marL="3011006" indent="0" algn="ctr">
              <a:buNone/>
            </a:lvl7pPr>
            <a:lvl8pPr marL="3512828" indent="0" algn="ctr">
              <a:buNone/>
            </a:lvl8pPr>
            <a:lvl9pPr marL="4014669"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62234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7"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7491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7"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133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15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7"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7"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458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7"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7"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7"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29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7"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39"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9669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569761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9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68"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988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9"/>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9037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4010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9"/>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918468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36699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202627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372" tIns="50189" rIns="100372" bIns="50189" anchor="ctr"/>
          <a:lstStyle/>
          <a:p>
            <a:pPr algn="ctr" defTabSz="501831"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71"/>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189" rIns="50189"/>
          <a:lstStyle>
            <a:lvl1pPr marL="0" marR="70268" indent="0" algn="ctr">
              <a:buNone/>
              <a:defRPr b="0" i="0">
                <a:solidFill>
                  <a:schemeClr val="tx2"/>
                </a:solidFill>
                <a:latin typeface="Helvetica Neue"/>
                <a:cs typeface="Helvetica Neue"/>
              </a:defRPr>
            </a:lvl1pPr>
            <a:lvl2pPr marL="501935" indent="0" algn="ctr">
              <a:buNone/>
            </a:lvl2pPr>
            <a:lvl3pPr marL="1003877" indent="0" algn="ctr">
              <a:buNone/>
            </a:lvl3pPr>
            <a:lvl4pPr marL="1505818" indent="0" algn="ctr">
              <a:buNone/>
            </a:lvl4pPr>
            <a:lvl5pPr marL="2007752" indent="0" algn="ctr">
              <a:buNone/>
            </a:lvl5pPr>
            <a:lvl6pPr marL="2509693" indent="0" algn="ctr">
              <a:buNone/>
            </a:lvl6pPr>
            <a:lvl7pPr marL="3011630" indent="0" algn="ctr">
              <a:buNone/>
            </a:lvl7pPr>
            <a:lvl8pPr marL="3513557" indent="0" algn="ctr">
              <a:buNone/>
            </a:lvl8pPr>
            <a:lvl9pPr marL="4015501"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2994719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5"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594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5"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56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8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cxnSp>
        <p:nvCxnSpPr>
          <p:cNvPr id="4" name="Straight Connector 3"/>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5"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5"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810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4"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5"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4"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932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4"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61"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693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778862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986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2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7"/>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929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7"/>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9430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7"/>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7"/>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1779602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2148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4088"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cxnSp>
        <p:nvCxnSpPr>
          <p:cNvPr id="7" name="Straight Connector 6"/>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857469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04" tIns="50204" rIns="100404" bIns="50204" anchor="ctr"/>
          <a:lstStyle/>
          <a:p>
            <a:pPr algn="ctr" defTabSz="501986"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68"/>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04" rIns="50204"/>
          <a:lstStyle>
            <a:lvl1pPr marL="0" marR="70290" indent="0" algn="ctr">
              <a:buNone/>
              <a:defRPr b="0" i="0">
                <a:solidFill>
                  <a:schemeClr val="tx2"/>
                </a:solidFill>
                <a:latin typeface="Helvetica Neue"/>
                <a:cs typeface="Helvetica Neue"/>
              </a:defRPr>
            </a:lvl1pPr>
            <a:lvl2pPr marL="502090" indent="0" algn="ctr">
              <a:buNone/>
            </a:lvl2pPr>
            <a:lvl3pPr marL="1004189" indent="0" algn="ctr">
              <a:buNone/>
            </a:lvl3pPr>
            <a:lvl4pPr marL="1506286" indent="0" algn="ctr">
              <a:buNone/>
            </a:lvl4pPr>
            <a:lvl5pPr marL="2008376" indent="0" algn="ctr">
              <a:buNone/>
            </a:lvl5pPr>
            <a:lvl6pPr marL="2510474" indent="0" algn="ctr">
              <a:buNone/>
            </a:lvl6pPr>
            <a:lvl7pPr marL="3012567" indent="0" algn="ctr">
              <a:buNone/>
            </a:lvl7pPr>
            <a:lvl8pPr marL="3514649" indent="0" algn="ctr">
              <a:buNone/>
            </a:lvl8pPr>
            <a:lvl9pPr marL="4016750"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837572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52"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805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52"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902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1495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71"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1"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9523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1"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71"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71"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830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71"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393"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5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7750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3304140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6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sp>
        <p:nvSpPr>
          <p:cNvPr id="11" name="Content Placeholder 10"/>
          <p:cNvSpPr>
            <a:spLocks noGrp="1"/>
          </p:cNvSpPr>
          <p:nvPr>
            <p:ph sz="quarter" idx="2"/>
          </p:nvPr>
        </p:nvSpPr>
        <p:spPr>
          <a:xfrm>
            <a:off x="504088"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kumimoji="0" lang="en-US" dirty="0"/>
          </a:p>
        </p:txBody>
      </p:sp>
      <p:sp>
        <p:nvSpPr>
          <p:cNvPr id="6" name="Text Placeholder 3"/>
          <p:cNvSpPr>
            <a:spLocks noGrp="1"/>
          </p:cNvSpPr>
          <p:nvPr>
            <p:ph type="body" sz="half" idx="10"/>
          </p:nvPr>
        </p:nvSpPr>
        <p:spPr>
          <a:xfrm>
            <a:off x="500588"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8" name="Straight Connector 7"/>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737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14"/>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1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9158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1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1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804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1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14"/>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683544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22459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071659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447" tIns="50226" rIns="100447" bIns="50226" anchor="ctr"/>
          <a:lstStyle/>
          <a:p>
            <a:pPr algn="ctr" defTabSz="502194"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63"/>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26" rIns="50226"/>
          <a:lstStyle>
            <a:lvl1pPr marL="0" marR="70320" indent="0" algn="ctr">
              <a:buNone/>
              <a:defRPr b="0" i="0">
                <a:solidFill>
                  <a:schemeClr val="tx2"/>
                </a:solidFill>
                <a:latin typeface="Helvetica Neue"/>
                <a:cs typeface="Helvetica Neue"/>
              </a:defRPr>
            </a:lvl1pPr>
            <a:lvl2pPr marL="502299" indent="0" algn="ctr">
              <a:buNone/>
            </a:lvl2pPr>
            <a:lvl3pPr marL="1004605" indent="0" algn="ctr">
              <a:buNone/>
            </a:lvl3pPr>
            <a:lvl4pPr marL="1506910" indent="0" algn="ctr">
              <a:buNone/>
            </a:lvl4pPr>
            <a:lvl5pPr marL="2009210" indent="0" algn="ctr">
              <a:buNone/>
            </a:lvl5pPr>
            <a:lvl6pPr marL="2511516" indent="0" algn="ctr">
              <a:buNone/>
            </a:lvl6pPr>
            <a:lvl7pPr marL="3013816" indent="0" algn="ctr">
              <a:buNone/>
            </a:lvl7pPr>
            <a:lvl8pPr marL="3516109" indent="0" algn="ctr">
              <a:buNone/>
            </a:lvl8pPr>
            <a:lvl9pPr marL="4018417"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482126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7"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689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7"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0843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772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x-none" smtClean="0"/>
              <a:t>Click to edit Master title style</a:t>
            </a:r>
            <a:endParaRPr kumimoji="0" lang="en-US" dirty="0"/>
          </a:p>
        </p:txBody>
      </p:sp>
      <p:sp>
        <p:nvSpPr>
          <p:cNvPr id="4" name="Text Placeholder 3"/>
          <p:cNvSpPr>
            <a:spLocks noGrp="1"/>
          </p:cNvSpPr>
          <p:nvPr>
            <p:ph type="body" sz="half" idx="3"/>
          </p:nvPr>
        </p:nvSpPr>
        <p:spPr>
          <a:xfrm>
            <a:off x="500588"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232"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x-none" smtClean="0"/>
              <a:t>Click to edit Master text styles</a:t>
            </a:r>
          </a:p>
        </p:txBody>
      </p:sp>
      <p:cxnSp>
        <p:nvCxnSpPr>
          <p:cNvPr id="6" name="Straight Connector 5"/>
          <p:cNvCxnSpPr/>
          <p:nvPr/>
        </p:nvCxnSpPr>
        <p:spPr>
          <a:xfrm>
            <a:off x="163568"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7"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7"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990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7"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7"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7"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2985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7"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36"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7"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6828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2120781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578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042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9"/>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379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9"/>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34319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9"/>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9"/>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3886787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1039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x-none" smtClean="0"/>
              <a:t>Click to edit Master title style</a:t>
            </a:r>
            <a:endParaRPr kumimoji="0"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0835958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01" tIns="50253" rIns="100501" bIns="50253" anchor="ctr"/>
          <a:lstStyle/>
          <a:p>
            <a:pPr algn="ctr" defTabSz="502456"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8"/>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53" rIns="50253"/>
          <a:lstStyle>
            <a:lvl1pPr marL="0" marR="70357" indent="0" algn="ctr">
              <a:buNone/>
              <a:defRPr b="0" i="0">
                <a:solidFill>
                  <a:schemeClr val="tx2"/>
                </a:solidFill>
                <a:latin typeface="Helvetica Neue"/>
                <a:cs typeface="Helvetica Neue"/>
              </a:defRPr>
            </a:lvl1pPr>
            <a:lvl2pPr marL="502560" indent="0" algn="ctr">
              <a:buNone/>
            </a:lvl2pPr>
            <a:lvl3pPr marL="1005125" indent="0" algn="ctr">
              <a:buNone/>
            </a:lvl3pPr>
            <a:lvl4pPr marL="1507691" indent="0" algn="ctr">
              <a:buNone/>
            </a:lvl4pPr>
            <a:lvl5pPr marL="2010251" indent="0" algn="ctr">
              <a:buNone/>
            </a:lvl5pPr>
            <a:lvl6pPr marL="2512817" indent="0" algn="ctr">
              <a:buNone/>
            </a:lvl6pPr>
            <a:lvl7pPr marL="3015376" indent="0" algn="ctr">
              <a:buNone/>
            </a:lvl7pPr>
            <a:lvl8pPr marL="3517932" indent="0" algn="ctr">
              <a:buNone/>
            </a:lvl8pPr>
            <a:lvl9pPr marL="4020500"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7934919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2"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30984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42"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6107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372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4061" y="2872207"/>
            <a:ext cx="9076063" cy="2186915"/>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1" y="1458740"/>
            <a:ext cx="9076063" cy="1236536"/>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indent="0">
              <a:spcBef>
                <a:spcPts val="0"/>
              </a:spcBef>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3" name="Content Placeholder 12"/>
          <p:cNvSpPr>
            <a:spLocks noGrp="1"/>
          </p:cNvSpPr>
          <p:nvPr>
            <p:ph sz="quarter" idx="4"/>
          </p:nvPr>
        </p:nvSpPr>
        <p:spPr>
          <a:xfrm>
            <a:off x="504031" y="5222029"/>
            <a:ext cx="9072563" cy="1581683"/>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7" name="Straight Connector 6"/>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948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1" y="1492006"/>
            <a:ext cx="9076063" cy="1972312"/>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11" name="Content Placeholder 10"/>
          <p:cNvSpPr>
            <a:spLocks noGrp="1"/>
          </p:cNvSpPr>
          <p:nvPr>
            <p:ph sz="quarter" idx="2"/>
          </p:nvPr>
        </p:nvSpPr>
        <p:spPr>
          <a:xfrm>
            <a:off x="504061" y="3648259"/>
            <a:ext cx="9076063" cy="1236536"/>
          </a:xfrm>
        </p:spPr>
        <p:txBody>
          <a:bodyPr/>
          <a:lstStyle>
            <a:lvl1pPr>
              <a:buClr>
                <a:schemeClr val="bg1">
                  <a:lumMod val="50000"/>
                </a:schemeClr>
              </a:buClr>
              <a:defRPr>
                <a:solidFill>
                  <a:schemeClr val="bg1">
                    <a:lumMod val="50000"/>
                  </a:schemeClr>
                </a:solidFill>
              </a:defRPr>
            </a:lvl1pPr>
            <a:lvl2pPr>
              <a:buClr>
                <a:schemeClr val="bg1">
                  <a:lumMod val="50000"/>
                </a:schemeClr>
              </a:buClr>
              <a:buFont typeface="Wingdings" charset="2"/>
              <a:buChar char="§"/>
              <a:defRPr>
                <a:solidFill>
                  <a:schemeClr val="bg1">
                    <a:lumMod val="50000"/>
                  </a:schemeClr>
                </a:solidFill>
              </a:defRPr>
            </a:lvl2pPr>
            <a:lvl3pPr indent="0">
              <a:spcBef>
                <a:spcPts val="0"/>
              </a:spcBef>
              <a:buClr>
                <a:schemeClr val="bg1">
                  <a:lumMod val="50000"/>
                </a:schemeClr>
              </a:buClr>
              <a:defRPr>
                <a:solidFill>
                  <a:schemeClr val="bg1">
                    <a:lumMod val="50000"/>
                  </a:schemeClr>
                </a:solidFill>
              </a:defRPr>
            </a:lvl3pPr>
            <a:lvl4pPr>
              <a:buClr>
                <a:schemeClr val="bg1">
                  <a:lumMod val="50000"/>
                </a:schemeClr>
              </a:buClr>
              <a:defRPr>
                <a:solidFill>
                  <a:schemeClr val="bg1">
                    <a:lumMod val="50000"/>
                  </a:schemeClr>
                </a:solidFill>
              </a:defRPr>
            </a:lvl4pPr>
            <a:lvl5pPr>
              <a:buClr>
                <a:schemeClr val="bg1">
                  <a:lumMod val="50000"/>
                </a:schemeClr>
              </a:buClr>
              <a:defRPr>
                <a:solidFill>
                  <a:schemeClr val="bg1">
                    <a:lumMod val="50000"/>
                  </a:schemeClr>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Text Placeholder 3"/>
          <p:cNvSpPr>
            <a:spLocks noGrp="1"/>
          </p:cNvSpPr>
          <p:nvPr>
            <p:ph type="body" sz="half" idx="10"/>
          </p:nvPr>
        </p:nvSpPr>
        <p:spPr>
          <a:xfrm>
            <a:off x="500561" y="5068746"/>
            <a:ext cx="9076063" cy="2013180"/>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8" name="Straight Connector 7"/>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6381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nchor="ctr"/>
          <a:lstStyle>
            <a:lvl1pPr>
              <a:defRPr>
                <a:solidFill>
                  <a:schemeClr val="tx1"/>
                </a:solidFill>
              </a:defRPr>
            </a:lvl1pPr>
          </a:lstStyle>
          <a:p>
            <a:r>
              <a:rPr kumimoji="0" lang="en-US" smtClean="0"/>
              <a:t>Click to edit Master title style</a:t>
            </a:r>
            <a:endParaRPr kumimoji="0" lang="en-US" dirty="0"/>
          </a:p>
        </p:txBody>
      </p:sp>
      <p:sp>
        <p:nvSpPr>
          <p:cNvPr id="4" name="Text Placeholder 3"/>
          <p:cNvSpPr>
            <a:spLocks noGrp="1"/>
          </p:cNvSpPr>
          <p:nvPr>
            <p:ph type="body" sz="half" idx="3"/>
          </p:nvPr>
        </p:nvSpPr>
        <p:spPr>
          <a:xfrm>
            <a:off x="500561" y="1941656"/>
            <a:ext cx="9076063" cy="4302297"/>
          </a:xfrm>
          <a:solidFill>
            <a:schemeClr val="accent1">
              <a:lumMod val="20000"/>
              <a:lumOff val="80000"/>
            </a:schemeClr>
          </a:solidFill>
          <a:ln>
            <a:noFill/>
          </a:ln>
          <a:effectLst>
            <a:outerShdw blurRad="50800" dist="88900" dir="2700000" algn="tl" rotWithShape="0">
              <a:srgbClr val="000000">
                <a:alpha val="43000"/>
              </a:srgbClr>
            </a:outerShdw>
          </a:effectLst>
        </p:spPr>
        <p:txBody>
          <a:bodyPr wrap="none" lIns="100490" anchor="t" anchorCtr="0">
            <a:normAutofit/>
          </a:bodyPr>
          <a:lstStyle>
            <a:lvl1pPr marL="0" indent="0">
              <a:buNone/>
              <a:defRPr sz="1800" b="1" kern="900">
                <a:solidFill>
                  <a:schemeClr val="tx1"/>
                </a:solidFill>
                <a:latin typeface="Courier New"/>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cxnSp>
        <p:nvCxnSpPr>
          <p:cNvPr id="6" name="Straight Connector 5"/>
          <p:cNvCxnSpPr/>
          <p:nvPr/>
        </p:nvCxnSpPr>
        <p:spPr>
          <a:xfrm>
            <a:off x="163542"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6806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6"/>
          <p:cNvSpPr>
            <a:spLocks noGrp="1"/>
          </p:cNvSpPr>
          <p:nvPr>
            <p:ph type="title"/>
          </p:nvPr>
        </p:nvSpPr>
        <p:spPr>
          <a:xfrm>
            <a:off x="504031" y="3191863"/>
            <a:ext cx="9072563" cy="1259946"/>
          </a:xfrm>
        </p:spPr>
        <p:txBody>
          <a:bodyPr rtlCol="0"/>
          <a:lstStyle>
            <a:lvl1pPr>
              <a:defRPr>
                <a:solidFill>
                  <a:srgbClr val="000000"/>
                </a:solidFill>
              </a:defRPr>
            </a:lvl1pPr>
          </a:lstStyle>
          <a:p>
            <a:r>
              <a:rPr kumimoji="0" lang="en-US" smtClean="0"/>
              <a:t>Click to edit Master title style</a:t>
            </a:r>
            <a:endParaRPr kumimoji="0" lang="en-US" dirty="0"/>
          </a:p>
        </p:txBody>
      </p:sp>
    </p:spTree>
    <p:extLst>
      <p:ext uri="{BB962C8B-B14F-4D97-AF65-F5344CB8AC3E}">
        <p14:creationId xmlns:p14="http://schemas.microsoft.com/office/powerpoint/2010/main" val="1052213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29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096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03238" y="1768504"/>
            <a:ext cx="4457700" cy="4987925"/>
          </a:xfrm>
        </p:spPr>
        <p:txBody>
          <a:bodyPr/>
          <a:lstStyle/>
          <a:p>
            <a:r>
              <a:rPr lang="en-US" dirty="0" smtClean="0"/>
              <a:t>Click icon to add chart</a:t>
            </a:r>
            <a:endParaRPr lang="en-US" dirty="0"/>
          </a:p>
        </p:txBody>
      </p:sp>
      <p:sp>
        <p:nvSpPr>
          <p:cNvPr id="4" name="Text Placeholder 3"/>
          <p:cNvSpPr>
            <a:spLocks noGrp="1"/>
          </p:cNvSpPr>
          <p:nvPr>
            <p:ph type="body" sz="half" idx="2"/>
          </p:nvPr>
        </p:nvSpPr>
        <p:spPr>
          <a:xfrm>
            <a:off x="5113338" y="176850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61987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50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13338" y="1768504"/>
            <a:ext cx="4459288"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008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9525000"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768504"/>
            <a:ext cx="4457700" cy="4987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3338" y="1768504"/>
            <a:ext cx="4459288" cy="4987925"/>
          </a:xfrm>
        </p:spPr>
        <p:txBody>
          <a:bodyPr/>
          <a:lstStyle/>
          <a:p>
            <a:r>
              <a:rPr lang="en-US" dirty="0" smtClean="0"/>
              <a:t>Click icon to add clip art</a:t>
            </a:r>
            <a:endParaRPr lang="en-US" dirty="0"/>
          </a:p>
        </p:txBody>
      </p:sp>
    </p:spTree>
    <p:extLst>
      <p:ext uri="{BB962C8B-B14F-4D97-AF65-F5344CB8AC3E}">
        <p14:creationId xmlns:p14="http://schemas.microsoft.com/office/powerpoint/2010/main" val="4264707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396765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2752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5141358"/>
            <a:ext cx="1008844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0565" tIns="50286" rIns="100565" bIns="50286" anchor="ctr"/>
          <a:lstStyle/>
          <a:p>
            <a:pPr algn="ctr" defTabSz="502769" fontAlgn="auto" hangingPunct="1">
              <a:lnSpc>
                <a:spcPct val="100000"/>
              </a:lnSpc>
              <a:spcBef>
                <a:spcPts val="0"/>
              </a:spcBef>
              <a:spcAft>
                <a:spcPts val="0"/>
              </a:spcAft>
              <a:buClrTx/>
              <a:buSzTx/>
              <a:buFontTx/>
              <a:buNone/>
            </a:pPr>
            <a:endParaRPr lang="en-US" sz="2000" dirty="0">
              <a:solidFill>
                <a:prstClr val="white"/>
              </a:solidFill>
              <a:latin typeface="Lucida Sans Unicode"/>
            </a:endParaRPr>
          </a:p>
        </p:txBody>
      </p:sp>
      <p:sp>
        <p:nvSpPr>
          <p:cNvPr id="9" name="Title 8"/>
          <p:cNvSpPr>
            <a:spLocks noGrp="1"/>
          </p:cNvSpPr>
          <p:nvPr>
            <p:ph type="ctrTitle"/>
          </p:nvPr>
        </p:nvSpPr>
        <p:spPr>
          <a:xfrm>
            <a:off x="756047" y="1726051"/>
            <a:ext cx="8568531" cy="2016973"/>
          </a:xfrm>
        </p:spPr>
        <p:txBody>
          <a:bodyPr vert="horz" anchor="b">
            <a:normAutofit/>
            <a:scene3d>
              <a:camera prst="orthographicFront"/>
              <a:lightRig rig="soft" dir="t"/>
            </a:scene3d>
            <a:sp3d prstMaterial="softEdge">
              <a:bevelT w="25400" h="25400"/>
            </a:sp3d>
          </a:bodyPr>
          <a:lstStyle>
            <a:lvl1pPr algn="ctr">
              <a:defRPr sz="5300" b="0" i="0">
                <a:solidFill>
                  <a:schemeClr val="tx2"/>
                </a:solidFill>
                <a:effectLst>
                  <a:outerShdw blurRad="31750" dist="25400" dir="5400000" algn="tl" rotWithShape="0">
                    <a:srgbClr val="000000">
                      <a:alpha val="25000"/>
                    </a:srgbClr>
                  </a:outerShdw>
                </a:effectLst>
                <a:latin typeface="Helvetica Neue"/>
                <a:cs typeface="Helvetica Neue"/>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756047" y="4145840"/>
            <a:ext cx="8568531" cy="1322451"/>
          </a:xfrm>
        </p:spPr>
        <p:txBody>
          <a:bodyPr lIns="50286" rIns="50286"/>
          <a:lstStyle>
            <a:lvl1pPr marL="0" marR="70401" indent="0" algn="ctr">
              <a:buNone/>
              <a:defRPr b="0" i="0">
                <a:solidFill>
                  <a:schemeClr val="tx2"/>
                </a:solidFill>
                <a:latin typeface="Helvetica Neue"/>
                <a:cs typeface="Helvetica Neue"/>
              </a:defRPr>
            </a:lvl1pPr>
            <a:lvl2pPr marL="502873" indent="0" algn="ctr">
              <a:buNone/>
            </a:lvl2pPr>
            <a:lvl3pPr marL="1005751" indent="0" algn="ctr">
              <a:buNone/>
            </a:lvl3pPr>
            <a:lvl4pPr marL="1508628" indent="0" algn="ctr">
              <a:buNone/>
            </a:lvl4pPr>
            <a:lvl5pPr marL="2011502" indent="0" algn="ctr">
              <a:buNone/>
            </a:lvl5pPr>
            <a:lvl6pPr marL="2514380" indent="0" algn="ctr">
              <a:buNone/>
            </a:lvl6pPr>
            <a:lvl7pPr marL="3017253" indent="0" algn="ctr">
              <a:buNone/>
            </a:lvl7pPr>
            <a:lvl8pPr marL="3520121" indent="0" algn="ctr">
              <a:buNone/>
            </a:lvl8pPr>
            <a:lvl9pPr marL="4023003" indent="0" algn="ctr">
              <a:buNone/>
            </a:lvl9pPr>
          </a:lstStyle>
          <a:p>
            <a:r>
              <a:rPr kumimoji="0" lang="en-US" smtClean="0"/>
              <a:t>Click to edit Master subtitle style</a:t>
            </a:r>
            <a:endParaRPr kumimoji="0" lang="en-US" dirty="0"/>
          </a:p>
        </p:txBody>
      </p:sp>
    </p:spTree>
    <p:extLst>
      <p:ext uri="{BB962C8B-B14F-4D97-AF65-F5344CB8AC3E}">
        <p14:creationId xmlns:p14="http://schemas.microsoft.com/office/powerpoint/2010/main" val="1994209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35" y="1631097"/>
            <a:ext cx="9524999" cy="5181601"/>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buFont typeface="Arial"/>
              <a:buChar cha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5" name="Straight Connector 4"/>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42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135" y="1493837"/>
            <a:ext cx="4419599" cy="5334000"/>
          </a:xfrm>
        </p:spPr>
        <p:txBody>
          <a:bodyPr/>
          <a:lstStyle>
            <a:lvl1pPr>
              <a:buClr>
                <a:schemeClr val="bg1">
                  <a:lumMod val="50000"/>
                </a:schemeClr>
              </a:buClr>
              <a:defRPr b="0" i="0">
                <a:solidFill>
                  <a:srgbClr val="7F7F7F"/>
                </a:solidFill>
                <a:latin typeface="Helvetica Neue"/>
                <a:cs typeface="Helvetica Neue"/>
              </a:defRPr>
            </a:lvl1pPr>
            <a:lvl2pPr>
              <a:buClr>
                <a:schemeClr val="bg1">
                  <a:lumMod val="50000"/>
                </a:schemeClr>
              </a:buClr>
              <a:buFont typeface="Wingdings" charset="2"/>
              <a:buChar char="§"/>
              <a:defRPr b="0" i="0">
                <a:solidFill>
                  <a:srgbClr val="7F7F7F"/>
                </a:solidFill>
                <a:latin typeface="Helvetica Neue"/>
                <a:cs typeface="Helvetica Neue"/>
              </a:defRPr>
            </a:lvl2pPr>
            <a:lvl3pPr>
              <a:buClr>
                <a:schemeClr val="bg1">
                  <a:lumMod val="50000"/>
                </a:schemeClr>
              </a:buClr>
              <a:defRPr b="0" i="0">
                <a:solidFill>
                  <a:srgbClr val="7F7F7F"/>
                </a:solidFill>
                <a:latin typeface="Helvetica Neue"/>
                <a:cs typeface="Helvetica Neue"/>
              </a:defRPr>
            </a:lvl3pPr>
            <a:lvl4pPr>
              <a:buClr>
                <a:schemeClr val="bg1">
                  <a:lumMod val="50000"/>
                </a:schemeClr>
              </a:buClr>
              <a:defRPr b="0" i="0">
                <a:solidFill>
                  <a:srgbClr val="7F7F7F"/>
                </a:solidFill>
                <a:latin typeface="Helvetica Neue"/>
                <a:cs typeface="Helvetica Neue"/>
              </a:defRPr>
            </a:lvl4pPr>
            <a:lvl5pPr>
              <a:buClr>
                <a:schemeClr val="bg1">
                  <a:lumMod val="50000"/>
                </a:schemeClr>
              </a:buClr>
              <a:defRPr b="0" i="0">
                <a:solidFill>
                  <a:srgbClr val="7F7F7F"/>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sp>
        <p:nvSpPr>
          <p:cNvPr id="5" name="Content Placeholder 2"/>
          <p:cNvSpPr>
            <a:spLocks noGrp="1"/>
          </p:cNvSpPr>
          <p:nvPr>
            <p:ph idx="13"/>
          </p:nvPr>
        </p:nvSpPr>
        <p:spPr>
          <a:xfrm>
            <a:off x="392113" y="1493837"/>
            <a:ext cx="4648200" cy="5334000"/>
          </a:xfrm>
        </p:spPr>
        <p:txBody>
          <a:bodyPr/>
          <a:lstStyle>
            <a:lvl1pPr>
              <a:buClr>
                <a:schemeClr val="bg1">
                  <a:lumMod val="50000"/>
                </a:schemeClr>
              </a:buClr>
              <a:defRPr b="0" i="0">
                <a:solidFill>
                  <a:schemeClr val="bg1">
                    <a:lumMod val="50000"/>
                  </a:schemeClr>
                </a:solidFill>
                <a:latin typeface="Helvetica Neue"/>
                <a:cs typeface="Helvetica Neue"/>
              </a:defRPr>
            </a:lvl1pPr>
            <a:lvl2pPr>
              <a:buClr>
                <a:schemeClr val="bg1">
                  <a:lumMod val="50000"/>
                </a:schemeClr>
              </a:buClr>
              <a:buFont typeface="Wingdings" charset="2"/>
              <a:buChar char="§"/>
              <a:defRPr b="0" i="0">
                <a:solidFill>
                  <a:schemeClr val="bg1">
                    <a:lumMod val="50000"/>
                  </a:schemeClr>
                </a:solidFill>
                <a:latin typeface="Helvetica Neue"/>
                <a:cs typeface="Helvetica Neue"/>
              </a:defRPr>
            </a:lvl2pPr>
            <a:lvl3pPr>
              <a:buClr>
                <a:schemeClr val="bg1">
                  <a:lumMod val="50000"/>
                </a:schemeClr>
              </a:buClr>
              <a:defRPr b="0" i="0">
                <a:solidFill>
                  <a:schemeClr val="bg1">
                    <a:lumMod val="50000"/>
                  </a:schemeClr>
                </a:solidFill>
                <a:latin typeface="Helvetica Neue"/>
                <a:cs typeface="Helvetica Neue"/>
              </a:defRPr>
            </a:lvl3pPr>
            <a:lvl4pPr>
              <a:buClr>
                <a:schemeClr val="bg1">
                  <a:lumMod val="50000"/>
                </a:schemeClr>
              </a:buClr>
              <a:defRPr b="0" i="0">
                <a:solidFill>
                  <a:schemeClr val="bg1">
                    <a:lumMod val="50000"/>
                  </a:schemeClr>
                </a:solidFill>
                <a:latin typeface="Helvetica Neue"/>
                <a:cs typeface="Helvetica Neue"/>
              </a:defRPr>
            </a:lvl4pPr>
            <a:lvl5pPr>
              <a:buClr>
                <a:schemeClr val="bg1">
                  <a:lumMod val="50000"/>
                </a:schemeClr>
              </a:buClr>
              <a:defRPr b="0" i="0">
                <a:solidFill>
                  <a:schemeClr val="bg1">
                    <a:lumMod val="50000"/>
                  </a:schemeClr>
                </a:solidFill>
                <a:latin typeface="Helvetica Neue"/>
                <a:cs typeface="Helvetica Neue"/>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cxnSp>
        <p:nvCxnSpPr>
          <p:cNvPr id="8" name="Straight Connector 7"/>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37971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lstStyle>
            <a:lvl1pPr>
              <a:defRPr b="0" i="0">
                <a:solidFill>
                  <a:schemeClr val="tx1"/>
                </a:solidFill>
                <a:latin typeface="Helvetica Neue Light"/>
                <a:cs typeface="Helvetica Neue Light"/>
              </a:defRPr>
            </a:lvl1pPr>
          </a:lstStyle>
          <a:p>
            <a:r>
              <a:rPr kumimoji="0" lang="en-US" smtClean="0"/>
              <a:t>Click to edit Master title style</a:t>
            </a:r>
            <a:endParaRPr kumimoji="0" lang="en-US" dirty="0"/>
          </a:p>
        </p:txBody>
      </p:sp>
      <p:cxnSp>
        <p:nvCxnSpPr>
          <p:cNvPr id="4" name="Straight Connector 3"/>
          <p:cNvCxnSpPr/>
          <p:nvPr/>
        </p:nvCxnSpPr>
        <p:spPr>
          <a:xfrm>
            <a:off x="163535" y="1370303"/>
            <a:ext cx="9753599" cy="1750"/>
          </a:xfrm>
          <a:prstGeom prst="line">
            <a:avLst/>
          </a:prstGeom>
          <a:ln w="12700" cap="flat" cmpd="thickThin"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724821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theme" Target="../theme/theme2.xml"/><Relationship Id="rId17" Type="http://schemas.openxmlformats.org/officeDocument/2006/relationships/image" Target="../media/image2.png"/><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slideLayout" Target="../slideLayouts/slideLayout50.xml"/><Relationship Id="rId16" Type="http://schemas.openxmlformats.org/officeDocument/2006/relationships/theme" Target="../theme/theme3.xml"/><Relationship Id="rId17"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slideLayout" Target="../slideLayouts/slideLayout65.xml"/><Relationship Id="rId16" Type="http://schemas.openxmlformats.org/officeDocument/2006/relationships/theme" Target="../theme/theme4.xml"/><Relationship Id="rId17" Type="http://schemas.openxmlformats.org/officeDocument/2006/relationships/image" Target="../media/image2.pn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theme" Target="../theme/theme5.xml"/><Relationship Id="rId17" Type="http://schemas.openxmlformats.org/officeDocument/2006/relationships/image" Target="../media/image2.pn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theme" Target="../theme/theme6.xml"/><Relationship Id="rId17" Type="http://schemas.openxmlformats.org/officeDocument/2006/relationships/image" Target="../media/image2.pn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Relationship Id="rId14" Type="http://schemas.openxmlformats.org/officeDocument/2006/relationships/slideLayout" Target="../slideLayouts/slideLayout109.xml"/><Relationship Id="rId15" Type="http://schemas.openxmlformats.org/officeDocument/2006/relationships/slideLayout" Target="../slideLayouts/slideLayout110.xml"/><Relationship Id="rId16" Type="http://schemas.openxmlformats.org/officeDocument/2006/relationships/theme" Target="../theme/theme7.xml"/><Relationship Id="rId17" Type="http://schemas.openxmlformats.org/officeDocument/2006/relationships/image" Target="../media/image2.pn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242" tIns="50124" rIns="100242" bIns="50124" anchor="ctr">
            <a:normAutofit/>
            <a:scene3d>
              <a:camera prst="orthographicFront"/>
              <a:lightRig rig="soft" dir="t"/>
            </a:scene3d>
            <a:sp3d prstMaterial="softEdge">
              <a:bevelT w="25400" h="25400"/>
            </a:sp3d>
          </a:bodyPr>
          <a:lstStyle/>
          <a:p>
            <a:r>
              <a:rPr kumimoji="0" lang="x-none" smtClean="0"/>
              <a:t>Click to edit Master title style</a:t>
            </a:r>
            <a:endParaRPr kumimoji="0" lang="en-US" dirty="0"/>
          </a:p>
        </p:txBody>
      </p:sp>
      <p:sp>
        <p:nvSpPr>
          <p:cNvPr id="30" name="Text Placeholder 29"/>
          <p:cNvSpPr>
            <a:spLocks noGrp="1"/>
          </p:cNvSpPr>
          <p:nvPr>
            <p:ph type="body" idx="1"/>
          </p:nvPr>
        </p:nvSpPr>
        <p:spPr>
          <a:xfrm>
            <a:off x="163568" y="1535015"/>
            <a:ext cx="9753599" cy="5492771"/>
          </a:xfrm>
          <a:prstGeom prst="rect">
            <a:avLst/>
          </a:prstGeom>
        </p:spPr>
        <p:txBody>
          <a:bodyPr vert="horz" lIns="100242" tIns="50124" rIns="100242" bIns="50124">
            <a:normAutofit/>
          </a:bodyPr>
          <a:lstStyle/>
          <a:p>
            <a:pPr lvl="0" eaLnBrk="1" latinLnBrk="0" hangingPunct="1"/>
            <a:r>
              <a:rPr kumimoji="0" lang="x-none" dirty="0" smtClean="0"/>
              <a:t>Click to edit Master text styles</a:t>
            </a:r>
          </a:p>
          <a:p>
            <a:pPr lvl="1" eaLnBrk="1" latinLnBrk="0" hangingPunct="1"/>
            <a:r>
              <a:rPr kumimoji="0" lang="x-none" dirty="0" smtClean="0"/>
              <a:t>Second level</a:t>
            </a:r>
          </a:p>
          <a:p>
            <a:pPr lvl="2" eaLnBrk="1" latinLnBrk="0" hangingPunct="1"/>
            <a:r>
              <a:rPr kumimoji="0" lang="x-none" dirty="0" smtClean="0"/>
              <a:t>Third level</a:t>
            </a:r>
          </a:p>
          <a:p>
            <a:pPr lvl="3" eaLnBrk="1" latinLnBrk="0" hangingPunct="1"/>
            <a:r>
              <a:rPr kumimoji="0" lang="x-none" dirty="0" smtClean="0"/>
              <a:t>Fourth level</a:t>
            </a:r>
          </a:p>
          <a:p>
            <a:pPr lvl="4" eaLnBrk="1" latinLnBrk="0" hangingPunct="1"/>
            <a:r>
              <a:rPr kumimoji="0" lang="x-none" dirty="0" smtClean="0"/>
              <a:t>Fifth level</a:t>
            </a:r>
            <a:endParaRPr kumimoji="0" lang="en-US" dirty="0"/>
          </a:p>
        </p:txBody>
      </p:sp>
      <p:sp>
        <p:nvSpPr>
          <p:cNvPr id="10" name="TextBox 9"/>
          <p:cNvSpPr txBox="1"/>
          <p:nvPr/>
        </p:nvSpPr>
        <p:spPr>
          <a:xfrm>
            <a:off x="-65067" y="7366969"/>
            <a:ext cx="402266" cy="215626"/>
          </a:xfrm>
          <a:prstGeom prst="rect">
            <a:avLst/>
          </a:prstGeom>
          <a:noFill/>
        </p:spPr>
        <p:txBody>
          <a:bodyPr wrap="none" lIns="90949" tIns="45476" rIns="90949" bIns="45476" rtlCol="0">
            <a:spAutoFit/>
          </a:bodyPr>
          <a:lstStyle/>
          <a:p>
            <a:pPr algn="l"/>
            <a:r>
              <a:rPr lang="en-US" sz="900" dirty="0" smtClean="0"/>
              <a:t>(</a:t>
            </a:r>
            <a:fld id="{1F7FDA8B-F13B-1D43-9711-3B08EFAB2B53}" type="slidenum">
              <a:rPr lang="en-US" sz="900" smtClean="0"/>
              <a:pPr algn="l"/>
              <a:t>‹#›</a:t>
            </a:fld>
            <a:r>
              <a:rPr lang="en-US" sz="900" dirty="0" smtClean="0"/>
              <a:t>)</a:t>
            </a:r>
            <a:endParaRPr lang="en-US" sz="900" dirty="0"/>
          </a:p>
        </p:txBody>
      </p:sp>
      <p:pic>
        <p:nvPicPr>
          <p:cNvPr id="2" name="Picture 1" descr="sw-horz-w3c-v-2.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
        <p:nvSpPr>
          <p:cNvPr id="7" name="Slide Number Placeholder 1"/>
          <p:cNvSpPr txBox="1">
            <a:spLocks/>
          </p:cNvSpPr>
          <p:nvPr userDrawn="1"/>
        </p:nvSpPr>
        <p:spPr>
          <a:xfrm>
            <a:off x="8090974" y="7360223"/>
            <a:ext cx="1992636" cy="294208"/>
          </a:xfrm>
          <a:prstGeom prst="rect">
            <a:avLst/>
          </a:prstGeom>
        </p:spPr>
        <p:txBody>
          <a:bodyPr vert="horz" lIns="91132" tIns="45567" rIns="91132" bIns="45567" rtlCol="0" anchor="ctr"/>
          <a:lstStyle>
            <a:defPPr>
              <a:defRPr lang="en-GB"/>
            </a:defPPr>
            <a:lvl1pPr algn="r" defTabSz="449263" rtl="0" fontAlgn="base" hangingPunct="0">
              <a:lnSpc>
                <a:spcPct val="87000"/>
              </a:lnSpc>
              <a:spcBef>
                <a:spcPct val="0"/>
              </a:spcBef>
              <a:spcAft>
                <a:spcPct val="0"/>
              </a:spcAft>
              <a:buClr>
                <a:srgbClr val="000000"/>
              </a:buClr>
              <a:buSzPct val="100000"/>
              <a:buFont typeface="Times New Roman" charset="0"/>
              <a:defRPr sz="800" kern="1200">
                <a:solidFill>
                  <a:schemeClr val="tx1">
                    <a:tint val="75000"/>
                  </a:schemeClr>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a:lstStyle>
          <a:p>
            <a:fld id="{8245EEEC-2C55-4D4E-AC84-5AF91C9586EC}" type="slidenum">
              <a:rPr lang="en-US" sz="600" smtClean="0"/>
              <a:pPr/>
              <a:t>‹#›</a:t>
            </a:fld>
            <a:endParaRPr lang="en-US" sz="600"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651" r:id="rId16"/>
    <p:sldLayoutId id="2147483726" r:id="rId17"/>
    <p:sldLayoutId id="2147483742" r:id="rId18"/>
    <p:sldLayoutId id="2147483758" r:id="rId19"/>
    <p:sldLayoutId id="2147483774" r:id="rId20"/>
  </p:sldLayoutIdLst>
  <p:hf hdr="0" ftr="0" dt="0"/>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047" indent="-28073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1789" indent="-250654"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2489" indent="-250654"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3289" indent="-250654"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3946" indent="-250654"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4576" indent="-250654"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5256"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5911" indent="-250654"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6572" indent="-250654"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312" algn="l" rtl="0" eaLnBrk="1" latinLnBrk="0" hangingPunct="1">
        <a:defRPr kumimoji="0" kern="1200">
          <a:solidFill>
            <a:schemeClr val="tx1"/>
          </a:solidFill>
          <a:latin typeface="+mn-lt"/>
          <a:ea typeface="+mn-ea"/>
          <a:cs typeface="+mn-cs"/>
        </a:defRPr>
      </a:lvl2pPr>
      <a:lvl3pPr marL="1002629" algn="l" rtl="0" eaLnBrk="1" latinLnBrk="0" hangingPunct="1">
        <a:defRPr kumimoji="0" kern="1200">
          <a:solidFill>
            <a:schemeClr val="tx1"/>
          </a:solidFill>
          <a:latin typeface="+mn-lt"/>
          <a:ea typeface="+mn-ea"/>
          <a:cs typeface="+mn-cs"/>
        </a:defRPr>
      </a:lvl3pPr>
      <a:lvl4pPr marL="1503946" algn="l" rtl="0" eaLnBrk="1" latinLnBrk="0" hangingPunct="1">
        <a:defRPr kumimoji="0" kern="1200">
          <a:solidFill>
            <a:schemeClr val="tx1"/>
          </a:solidFill>
          <a:latin typeface="+mn-lt"/>
          <a:ea typeface="+mn-ea"/>
          <a:cs typeface="+mn-cs"/>
        </a:defRPr>
      </a:lvl4pPr>
      <a:lvl5pPr marL="2005256" algn="l" rtl="0" eaLnBrk="1" latinLnBrk="0" hangingPunct="1">
        <a:defRPr kumimoji="0" kern="1200">
          <a:solidFill>
            <a:schemeClr val="tx1"/>
          </a:solidFill>
          <a:latin typeface="+mn-lt"/>
          <a:ea typeface="+mn-ea"/>
          <a:cs typeface="+mn-cs"/>
        </a:defRPr>
      </a:lvl5pPr>
      <a:lvl6pPr marL="2506572" algn="l" rtl="0" eaLnBrk="1" latinLnBrk="0" hangingPunct="1">
        <a:defRPr kumimoji="0" kern="1200">
          <a:solidFill>
            <a:schemeClr val="tx1"/>
          </a:solidFill>
          <a:latin typeface="+mn-lt"/>
          <a:ea typeface="+mn-ea"/>
          <a:cs typeface="+mn-cs"/>
        </a:defRPr>
      </a:lvl6pPr>
      <a:lvl7pPr marL="3007886" algn="l" rtl="0" eaLnBrk="1" latinLnBrk="0" hangingPunct="1">
        <a:defRPr kumimoji="0" kern="1200">
          <a:solidFill>
            <a:schemeClr val="tx1"/>
          </a:solidFill>
          <a:latin typeface="+mn-lt"/>
          <a:ea typeface="+mn-ea"/>
          <a:cs typeface="+mn-cs"/>
        </a:defRPr>
      </a:lvl7pPr>
      <a:lvl8pPr marL="3509189" algn="l" rtl="0" eaLnBrk="1" latinLnBrk="0" hangingPunct="1">
        <a:defRPr kumimoji="0" kern="1200">
          <a:solidFill>
            <a:schemeClr val="tx1"/>
          </a:solidFill>
          <a:latin typeface="+mn-lt"/>
          <a:ea typeface="+mn-ea"/>
          <a:cs typeface="+mn-cs"/>
        </a:defRPr>
      </a:lvl8pPr>
      <a:lvl9pPr marL="401050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350" tIns="50178" rIns="100350" bIns="50178"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7" y="1535015"/>
            <a:ext cx="9753599" cy="5492771"/>
          </a:xfrm>
          <a:prstGeom prst="rect">
            <a:avLst/>
          </a:prstGeom>
        </p:spPr>
        <p:txBody>
          <a:bodyPr vert="horz" lIns="100350" tIns="50178" rIns="100350" bIns="5017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45" y="7366969"/>
            <a:ext cx="409203" cy="230814"/>
          </a:xfrm>
          <a:prstGeom prst="rect">
            <a:avLst/>
          </a:prstGeom>
          <a:noFill/>
        </p:spPr>
        <p:txBody>
          <a:bodyPr wrap="none" lIns="91046" tIns="45524" rIns="91046" bIns="45524" rtlCol="0">
            <a:spAutoFit/>
          </a:bodyPr>
          <a:lstStyle/>
          <a:p>
            <a:pPr defTabSz="501727"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727"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6210431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463" indent="-281024"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496" indent="-250915"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459" indent="-250915"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4589" indent="-250915"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5506" indent="-250915"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6400" indent="-250915"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7336" indent="-25091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8252" indent="-250915"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9173" indent="-250915"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831" algn="l" rtl="0" eaLnBrk="1" latinLnBrk="0" hangingPunct="1">
        <a:defRPr kumimoji="0" kern="1200">
          <a:solidFill>
            <a:schemeClr val="tx1"/>
          </a:solidFill>
          <a:latin typeface="+mn-lt"/>
          <a:ea typeface="+mn-ea"/>
          <a:cs typeface="+mn-cs"/>
        </a:defRPr>
      </a:lvl2pPr>
      <a:lvl3pPr marL="1003668" algn="l" rtl="0" eaLnBrk="1" latinLnBrk="0" hangingPunct="1">
        <a:defRPr kumimoji="0" kern="1200">
          <a:solidFill>
            <a:schemeClr val="tx1"/>
          </a:solidFill>
          <a:latin typeface="+mn-lt"/>
          <a:ea typeface="+mn-ea"/>
          <a:cs typeface="+mn-cs"/>
        </a:defRPr>
      </a:lvl3pPr>
      <a:lvl4pPr marL="1505506" algn="l" rtl="0" eaLnBrk="1" latinLnBrk="0" hangingPunct="1">
        <a:defRPr kumimoji="0" kern="1200">
          <a:solidFill>
            <a:schemeClr val="tx1"/>
          </a:solidFill>
          <a:latin typeface="+mn-lt"/>
          <a:ea typeface="+mn-ea"/>
          <a:cs typeface="+mn-cs"/>
        </a:defRPr>
      </a:lvl4pPr>
      <a:lvl5pPr marL="2007336" algn="l" rtl="0" eaLnBrk="1" latinLnBrk="0" hangingPunct="1">
        <a:defRPr kumimoji="0" kern="1200">
          <a:solidFill>
            <a:schemeClr val="tx1"/>
          </a:solidFill>
          <a:latin typeface="+mn-lt"/>
          <a:ea typeface="+mn-ea"/>
          <a:cs typeface="+mn-cs"/>
        </a:defRPr>
      </a:lvl5pPr>
      <a:lvl6pPr marL="2509173" algn="l" rtl="0" eaLnBrk="1" latinLnBrk="0" hangingPunct="1">
        <a:defRPr kumimoji="0" kern="1200">
          <a:solidFill>
            <a:schemeClr val="tx1"/>
          </a:solidFill>
          <a:latin typeface="+mn-lt"/>
          <a:ea typeface="+mn-ea"/>
          <a:cs typeface="+mn-cs"/>
        </a:defRPr>
      </a:lvl6pPr>
      <a:lvl7pPr marL="3011006" algn="l" rtl="0" eaLnBrk="1" latinLnBrk="0" hangingPunct="1">
        <a:defRPr kumimoji="0" kern="1200">
          <a:solidFill>
            <a:schemeClr val="tx1"/>
          </a:solidFill>
          <a:latin typeface="+mn-lt"/>
          <a:ea typeface="+mn-ea"/>
          <a:cs typeface="+mn-cs"/>
        </a:defRPr>
      </a:lvl7pPr>
      <a:lvl8pPr marL="3512828" algn="l" rtl="0" eaLnBrk="1" latinLnBrk="0" hangingPunct="1">
        <a:defRPr kumimoji="0" kern="1200">
          <a:solidFill>
            <a:schemeClr val="tx1"/>
          </a:solidFill>
          <a:latin typeface="+mn-lt"/>
          <a:ea typeface="+mn-ea"/>
          <a:cs typeface="+mn-cs"/>
        </a:defRPr>
      </a:lvl8pPr>
      <a:lvl9pPr marL="401466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372" tIns="50189" rIns="100372" bIns="50189"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5" y="1535015"/>
            <a:ext cx="9753599" cy="5492771"/>
          </a:xfrm>
          <a:prstGeom prst="rect">
            <a:avLst/>
          </a:prstGeom>
        </p:spPr>
        <p:txBody>
          <a:bodyPr vert="horz" lIns="100372" tIns="50189" rIns="100372" bIns="50189">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47" y="7366969"/>
            <a:ext cx="409203" cy="230814"/>
          </a:xfrm>
          <a:prstGeom prst="rect">
            <a:avLst/>
          </a:prstGeom>
          <a:noFill/>
        </p:spPr>
        <p:txBody>
          <a:bodyPr wrap="none" lIns="91065" tIns="45534" rIns="91065" bIns="45534" rtlCol="0">
            <a:spAutoFit/>
          </a:bodyPr>
          <a:lstStyle/>
          <a:p>
            <a:pPr defTabSz="501831"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831"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23970605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547" indent="-281083"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637" indent="-25096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653" indent="-25096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4850" indent="-25096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5818" indent="-25096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6766" indent="-25096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7752" indent="-25096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8720" indent="-25096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09693" indent="-25096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1935" algn="l" rtl="0" eaLnBrk="1" latinLnBrk="0" hangingPunct="1">
        <a:defRPr kumimoji="0" kern="1200">
          <a:solidFill>
            <a:schemeClr val="tx1"/>
          </a:solidFill>
          <a:latin typeface="+mn-lt"/>
          <a:ea typeface="+mn-ea"/>
          <a:cs typeface="+mn-cs"/>
        </a:defRPr>
      </a:lvl2pPr>
      <a:lvl3pPr marL="1003877" algn="l" rtl="0" eaLnBrk="1" latinLnBrk="0" hangingPunct="1">
        <a:defRPr kumimoji="0" kern="1200">
          <a:solidFill>
            <a:schemeClr val="tx1"/>
          </a:solidFill>
          <a:latin typeface="+mn-lt"/>
          <a:ea typeface="+mn-ea"/>
          <a:cs typeface="+mn-cs"/>
        </a:defRPr>
      </a:lvl3pPr>
      <a:lvl4pPr marL="1505818" algn="l" rtl="0" eaLnBrk="1" latinLnBrk="0" hangingPunct="1">
        <a:defRPr kumimoji="0" kern="1200">
          <a:solidFill>
            <a:schemeClr val="tx1"/>
          </a:solidFill>
          <a:latin typeface="+mn-lt"/>
          <a:ea typeface="+mn-ea"/>
          <a:cs typeface="+mn-cs"/>
        </a:defRPr>
      </a:lvl4pPr>
      <a:lvl5pPr marL="2007752" algn="l" rtl="0" eaLnBrk="1" latinLnBrk="0" hangingPunct="1">
        <a:defRPr kumimoji="0" kern="1200">
          <a:solidFill>
            <a:schemeClr val="tx1"/>
          </a:solidFill>
          <a:latin typeface="+mn-lt"/>
          <a:ea typeface="+mn-ea"/>
          <a:cs typeface="+mn-cs"/>
        </a:defRPr>
      </a:lvl5pPr>
      <a:lvl6pPr marL="2509693" algn="l" rtl="0" eaLnBrk="1" latinLnBrk="0" hangingPunct="1">
        <a:defRPr kumimoji="0" kern="1200">
          <a:solidFill>
            <a:schemeClr val="tx1"/>
          </a:solidFill>
          <a:latin typeface="+mn-lt"/>
          <a:ea typeface="+mn-ea"/>
          <a:cs typeface="+mn-cs"/>
        </a:defRPr>
      </a:lvl6pPr>
      <a:lvl7pPr marL="3011630" algn="l" rtl="0" eaLnBrk="1" latinLnBrk="0" hangingPunct="1">
        <a:defRPr kumimoji="0" kern="1200">
          <a:solidFill>
            <a:schemeClr val="tx1"/>
          </a:solidFill>
          <a:latin typeface="+mn-lt"/>
          <a:ea typeface="+mn-ea"/>
          <a:cs typeface="+mn-cs"/>
        </a:defRPr>
      </a:lvl7pPr>
      <a:lvl8pPr marL="3513557" algn="l" rtl="0" eaLnBrk="1" latinLnBrk="0" hangingPunct="1">
        <a:defRPr kumimoji="0" kern="1200">
          <a:solidFill>
            <a:schemeClr val="tx1"/>
          </a:solidFill>
          <a:latin typeface="+mn-lt"/>
          <a:ea typeface="+mn-ea"/>
          <a:cs typeface="+mn-cs"/>
        </a:defRPr>
      </a:lvl8pPr>
      <a:lvl9pPr marL="4015501"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04" tIns="50204" rIns="100404" bIns="50204"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52" y="1535015"/>
            <a:ext cx="9753599" cy="5492771"/>
          </a:xfrm>
          <a:prstGeom prst="rect">
            <a:avLst/>
          </a:prstGeom>
        </p:spPr>
        <p:txBody>
          <a:bodyPr vert="horz" lIns="100404" tIns="50204" rIns="100404" bIns="5020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0" y="7366969"/>
            <a:ext cx="409203" cy="230814"/>
          </a:xfrm>
          <a:prstGeom prst="rect">
            <a:avLst/>
          </a:prstGeom>
          <a:noFill/>
        </p:spPr>
        <p:txBody>
          <a:bodyPr wrap="none" lIns="91095" tIns="45548" rIns="91095" bIns="45548" rtlCol="0">
            <a:spAutoFit/>
          </a:bodyPr>
          <a:lstStyle/>
          <a:p>
            <a:pPr defTabSz="501986"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1986"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9453550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672" indent="-281170"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2849" indent="-251046"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3944" indent="-251046"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5240" indent="-251046"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6286" indent="-251046"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7315" indent="-251046"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8376" indent="-251046"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59423" indent="-251046"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0474" indent="-251046"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090" algn="l" rtl="0" eaLnBrk="1" latinLnBrk="0" hangingPunct="1">
        <a:defRPr kumimoji="0" kern="1200">
          <a:solidFill>
            <a:schemeClr val="tx1"/>
          </a:solidFill>
          <a:latin typeface="+mn-lt"/>
          <a:ea typeface="+mn-ea"/>
          <a:cs typeface="+mn-cs"/>
        </a:defRPr>
      </a:lvl2pPr>
      <a:lvl3pPr marL="1004189" algn="l" rtl="0" eaLnBrk="1" latinLnBrk="0" hangingPunct="1">
        <a:defRPr kumimoji="0" kern="1200">
          <a:solidFill>
            <a:schemeClr val="tx1"/>
          </a:solidFill>
          <a:latin typeface="+mn-lt"/>
          <a:ea typeface="+mn-ea"/>
          <a:cs typeface="+mn-cs"/>
        </a:defRPr>
      </a:lvl3pPr>
      <a:lvl4pPr marL="1506286" algn="l" rtl="0" eaLnBrk="1" latinLnBrk="0" hangingPunct="1">
        <a:defRPr kumimoji="0" kern="1200">
          <a:solidFill>
            <a:schemeClr val="tx1"/>
          </a:solidFill>
          <a:latin typeface="+mn-lt"/>
          <a:ea typeface="+mn-ea"/>
          <a:cs typeface="+mn-cs"/>
        </a:defRPr>
      </a:lvl4pPr>
      <a:lvl5pPr marL="2008376" algn="l" rtl="0" eaLnBrk="1" latinLnBrk="0" hangingPunct="1">
        <a:defRPr kumimoji="0" kern="1200">
          <a:solidFill>
            <a:schemeClr val="tx1"/>
          </a:solidFill>
          <a:latin typeface="+mn-lt"/>
          <a:ea typeface="+mn-ea"/>
          <a:cs typeface="+mn-cs"/>
        </a:defRPr>
      </a:lvl5pPr>
      <a:lvl6pPr marL="2510474" algn="l" rtl="0" eaLnBrk="1" latinLnBrk="0" hangingPunct="1">
        <a:defRPr kumimoji="0" kern="1200">
          <a:solidFill>
            <a:schemeClr val="tx1"/>
          </a:solidFill>
          <a:latin typeface="+mn-lt"/>
          <a:ea typeface="+mn-ea"/>
          <a:cs typeface="+mn-cs"/>
        </a:defRPr>
      </a:lvl6pPr>
      <a:lvl7pPr marL="3012567" algn="l" rtl="0" eaLnBrk="1" latinLnBrk="0" hangingPunct="1">
        <a:defRPr kumimoji="0" kern="1200">
          <a:solidFill>
            <a:schemeClr val="tx1"/>
          </a:solidFill>
          <a:latin typeface="+mn-lt"/>
          <a:ea typeface="+mn-ea"/>
          <a:cs typeface="+mn-cs"/>
        </a:defRPr>
      </a:lvl7pPr>
      <a:lvl8pPr marL="3514649" algn="l" rtl="0" eaLnBrk="1" latinLnBrk="0" hangingPunct="1">
        <a:defRPr kumimoji="0" kern="1200">
          <a:solidFill>
            <a:schemeClr val="tx1"/>
          </a:solidFill>
          <a:latin typeface="+mn-lt"/>
          <a:ea typeface="+mn-ea"/>
          <a:cs typeface="+mn-cs"/>
        </a:defRPr>
      </a:lvl8pPr>
      <a:lvl9pPr marL="401675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447" tIns="50226" rIns="100447" bIns="50226"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7" y="1535015"/>
            <a:ext cx="9753599" cy="5492771"/>
          </a:xfrm>
          <a:prstGeom prst="rect">
            <a:avLst/>
          </a:prstGeom>
        </p:spPr>
        <p:txBody>
          <a:bodyPr vert="horz" lIns="100447" tIns="50226" rIns="100447" bIns="5022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55" y="7366969"/>
            <a:ext cx="409203" cy="230814"/>
          </a:xfrm>
          <a:prstGeom prst="rect">
            <a:avLst/>
          </a:prstGeom>
          <a:noFill/>
        </p:spPr>
        <p:txBody>
          <a:bodyPr wrap="none" lIns="91132" tIns="45567" rIns="91132" bIns="45567" rtlCol="0">
            <a:spAutoFit/>
          </a:bodyPr>
          <a:lstStyle/>
          <a:p>
            <a:pPr defTabSz="502194"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194"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3512378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1839" indent="-281286"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132" indent="-251150"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332" indent="-251150"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5760" indent="-251150"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6910" indent="-251150"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047" indent="-251150"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09210" indent="-251150"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0361" indent="-251150"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1516" indent="-251150"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299" algn="l" rtl="0" eaLnBrk="1" latinLnBrk="0" hangingPunct="1">
        <a:defRPr kumimoji="0" kern="1200">
          <a:solidFill>
            <a:schemeClr val="tx1"/>
          </a:solidFill>
          <a:latin typeface="+mn-lt"/>
          <a:ea typeface="+mn-ea"/>
          <a:cs typeface="+mn-cs"/>
        </a:defRPr>
      </a:lvl2pPr>
      <a:lvl3pPr marL="1004605" algn="l" rtl="0" eaLnBrk="1" latinLnBrk="0" hangingPunct="1">
        <a:defRPr kumimoji="0" kern="1200">
          <a:solidFill>
            <a:schemeClr val="tx1"/>
          </a:solidFill>
          <a:latin typeface="+mn-lt"/>
          <a:ea typeface="+mn-ea"/>
          <a:cs typeface="+mn-cs"/>
        </a:defRPr>
      </a:lvl3pPr>
      <a:lvl4pPr marL="1506910" algn="l" rtl="0" eaLnBrk="1" latinLnBrk="0" hangingPunct="1">
        <a:defRPr kumimoji="0" kern="1200">
          <a:solidFill>
            <a:schemeClr val="tx1"/>
          </a:solidFill>
          <a:latin typeface="+mn-lt"/>
          <a:ea typeface="+mn-ea"/>
          <a:cs typeface="+mn-cs"/>
        </a:defRPr>
      </a:lvl4pPr>
      <a:lvl5pPr marL="2009210" algn="l" rtl="0" eaLnBrk="1" latinLnBrk="0" hangingPunct="1">
        <a:defRPr kumimoji="0" kern="1200">
          <a:solidFill>
            <a:schemeClr val="tx1"/>
          </a:solidFill>
          <a:latin typeface="+mn-lt"/>
          <a:ea typeface="+mn-ea"/>
          <a:cs typeface="+mn-cs"/>
        </a:defRPr>
      </a:lvl5pPr>
      <a:lvl6pPr marL="2511516" algn="l" rtl="0" eaLnBrk="1" latinLnBrk="0" hangingPunct="1">
        <a:defRPr kumimoji="0" kern="1200">
          <a:solidFill>
            <a:schemeClr val="tx1"/>
          </a:solidFill>
          <a:latin typeface="+mn-lt"/>
          <a:ea typeface="+mn-ea"/>
          <a:cs typeface="+mn-cs"/>
        </a:defRPr>
      </a:lvl6pPr>
      <a:lvl7pPr marL="3013816" algn="l" rtl="0" eaLnBrk="1" latinLnBrk="0" hangingPunct="1">
        <a:defRPr kumimoji="0" kern="1200">
          <a:solidFill>
            <a:schemeClr val="tx1"/>
          </a:solidFill>
          <a:latin typeface="+mn-lt"/>
          <a:ea typeface="+mn-ea"/>
          <a:cs typeface="+mn-cs"/>
        </a:defRPr>
      </a:lvl7pPr>
      <a:lvl8pPr marL="3516109" algn="l" rtl="0" eaLnBrk="1" latinLnBrk="0" hangingPunct="1">
        <a:defRPr kumimoji="0" kern="1200">
          <a:solidFill>
            <a:schemeClr val="tx1"/>
          </a:solidFill>
          <a:latin typeface="+mn-lt"/>
          <a:ea typeface="+mn-ea"/>
          <a:cs typeface="+mn-cs"/>
        </a:defRPr>
      </a:lvl8pPr>
      <a:lvl9pPr marL="4018417"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01" tIns="50253" rIns="100501" bIns="50253"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42" y="1535015"/>
            <a:ext cx="9753599" cy="5492771"/>
          </a:xfrm>
          <a:prstGeom prst="rect">
            <a:avLst/>
          </a:prstGeom>
        </p:spPr>
        <p:txBody>
          <a:bodyPr vert="horz" lIns="100501" tIns="50253" rIns="100501" bIns="50253">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0" y="7366969"/>
            <a:ext cx="409203" cy="230814"/>
          </a:xfrm>
          <a:prstGeom prst="rect">
            <a:avLst/>
          </a:prstGeom>
          <a:noFill/>
        </p:spPr>
        <p:txBody>
          <a:bodyPr wrap="none" lIns="91181" tIns="45591" rIns="91181" bIns="45591" rtlCol="0">
            <a:spAutoFit/>
          </a:bodyPr>
          <a:lstStyle/>
          <a:p>
            <a:pPr defTabSz="502456"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456"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348101376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047" indent="-281432"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486" indent="-251281"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4818" indent="-251281"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6411" indent="-251281"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7691" indent="-251281"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58962" indent="-251281"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0251" indent="-25128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1533" indent="-251281"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2817" indent="-251281"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560" algn="l" rtl="0" eaLnBrk="1" latinLnBrk="0" hangingPunct="1">
        <a:defRPr kumimoji="0" kern="1200">
          <a:solidFill>
            <a:schemeClr val="tx1"/>
          </a:solidFill>
          <a:latin typeface="+mn-lt"/>
          <a:ea typeface="+mn-ea"/>
          <a:cs typeface="+mn-cs"/>
        </a:defRPr>
      </a:lvl2pPr>
      <a:lvl3pPr marL="1005125" algn="l" rtl="0" eaLnBrk="1" latinLnBrk="0" hangingPunct="1">
        <a:defRPr kumimoji="0" kern="1200">
          <a:solidFill>
            <a:schemeClr val="tx1"/>
          </a:solidFill>
          <a:latin typeface="+mn-lt"/>
          <a:ea typeface="+mn-ea"/>
          <a:cs typeface="+mn-cs"/>
        </a:defRPr>
      </a:lvl3pPr>
      <a:lvl4pPr marL="1507691" algn="l" rtl="0" eaLnBrk="1" latinLnBrk="0" hangingPunct="1">
        <a:defRPr kumimoji="0" kern="1200">
          <a:solidFill>
            <a:schemeClr val="tx1"/>
          </a:solidFill>
          <a:latin typeface="+mn-lt"/>
          <a:ea typeface="+mn-ea"/>
          <a:cs typeface="+mn-cs"/>
        </a:defRPr>
      </a:lvl4pPr>
      <a:lvl5pPr marL="2010251" algn="l" rtl="0" eaLnBrk="1" latinLnBrk="0" hangingPunct="1">
        <a:defRPr kumimoji="0" kern="1200">
          <a:solidFill>
            <a:schemeClr val="tx1"/>
          </a:solidFill>
          <a:latin typeface="+mn-lt"/>
          <a:ea typeface="+mn-ea"/>
          <a:cs typeface="+mn-cs"/>
        </a:defRPr>
      </a:lvl5pPr>
      <a:lvl6pPr marL="2512817" algn="l" rtl="0" eaLnBrk="1" latinLnBrk="0" hangingPunct="1">
        <a:defRPr kumimoji="0" kern="1200">
          <a:solidFill>
            <a:schemeClr val="tx1"/>
          </a:solidFill>
          <a:latin typeface="+mn-lt"/>
          <a:ea typeface="+mn-ea"/>
          <a:cs typeface="+mn-cs"/>
        </a:defRPr>
      </a:lvl6pPr>
      <a:lvl7pPr marL="3015376" algn="l" rtl="0" eaLnBrk="1" latinLnBrk="0" hangingPunct="1">
        <a:defRPr kumimoji="0" kern="1200">
          <a:solidFill>
            <a:schemeClr val="tx1"/>
          </a:solidFill>
          <a:latin typeface="+mn-lt"/>
          <a:ea typeface="+mn-ea"/>
          <a:cs typeface="+mn-cs"/>
        </a:defRPr>
      </a:lvl7pPr>
      <a:lvl8pPr marL="3517932" algn="l" rtl="0" eaLnBrk="1" latinLnBrk="0" hangingPunct="1">
        <a:defRPr kumimoji="0" kern="1200">
          <a:solidFill>
            <a:schemeClr val="tx1"/>
          </a:solidFill>
          <a:latin typeface="+mn-lt"/>
          <a:ea typeface="+mn-ea"/>
          <a:cs typeface="+mn-cs"/>
        </a:defRPr>
      </a:lvl8pPr>
      <a:lvl9pPr marL="40205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92113" y="46037"/>
            <a:ext cx="9372600" cy="1259946"/>
          </a:xfrm>
          <a:prstGeom prst="rect">
            <a:avLst/>
          </a:prstGeom>
        </p:spPr>
        <p:txBody>
          <a:bodyPr vert="horz" lIns="100565" tIns="50286" rIns="100565" bIns="50286" anchor="ctr">
            <a:normAutofit/>
            <a:scene3d>
              <a:camera prst="orthographicFront"/>
              <a:lightRig rig="soft" dir="t"/>
            </a:scene3d>
            <a:sp3d prstMaterial="softEdge">
              <a:bevelT w="25400" h="25400"/>
            </a:sp3d>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163535" y="1535015"/>
            <a:ext cx="9753599" cy="5492771"/>
          </a:xfrm>
          <a:prstGeom prst="rect">
            <a:avLst/>
          </a:prstGeom>
        </p:spPr>
        <p:txBody>
          <a:bodyPr vert="horz" lIns="100565" tIns="50286" rIns="100565" bIns="5028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TextBox 9"/>
          <p:cNvSpPr txBox="1"/>
          <p:nvPr/>
        </p:nvSpPr>
        <p:spPr>
          <a:xfrm>
            <a:off x="-65067" y="7366969"/>
            <a:ext cx="409203" cy="230814"/>
          </a:xfrm>
          <a:prstGeom prst="rect">
            <a:avLst/>
          </a:prstGeom>
          <a:noFill/>
        </p:spPr>
        <p:txBody>
          <a:bodyPr wrap="none" lIns="91238" tIns="45620" rIns="91238" bIns="45620" rtlCol="0">
            <a:spAutoFit/>
          </a:bodyPr>
          <a:lstStyle/>
          <a:p>
            <a:pPr defTabSz="502769" fontAlgn="auto" hangingPunct="1">
              <a:lnSpc>
                <a:spcPct val="100000"/>
              </a:lnSpc>
              <a:spcBef>
                <a:spcPts val="0"/>
              </a:spcBef>
              <a:spcAft>
                <a:spcPts val="0"/>
              </a:spcAft>
              <a:buClrTx/>
              <a:buSzTx/>
              <a:buFontTx/>
              <a:buNone/>
            </a:pPr>
            <a:r>
              <a:rPr lang="en-US" sz="900" dirty="0" smtClean="0">
                <a:solidFill>
                  <a:prstClr val="black"/>
                </a:solidFill>
                <a:latin typeface="Lucida Sans Unicode"/>
              </a:rPr>
              <a:t>(</a:t>
            </a:r>
            <a:fld id="{1F7FDA8B-F13B-1D43-9711-3B08EFAB2B53}" type="slidenum">
              <a:rPr lang="en-US" sz="900" smtClean="0">
                <a:solidFill>
                  <a:prstClr val="black"/>
                </a:solidFill>
                <a:latin typeface="Lucida Sans Unicode"/>
              </a:rPr>
              <a:pPr defTabSz="502769" fontAlgn="auto" hangingPunct="1">
                <a:lnSpc>
                  <a:spcPct val="100000"/>
                </a:lnSpc>
                <a:spcBef>
                  <a:spcPts val="0"/>
                </a:spcBef>
                <a:spcAft>
                  <a:spcPts val="0"/>
                </a:spcAft>
                <a:buClrTx/>
                <a:buSzTx/>
                <a:buFontTx/>
                <a:buNone/>
              </a:pPr>
              <a:t>‹#›</a:t>
            </a:fld>
            <a:r>
              <a:rPr lang="en-US" sz="900" dirty="0" smtClean="0">
                <a:solidFill>
                  <a:prstClr val="black"/>
                </a:solidFill>
                <a:latin typeface="Lucida Sans Unicode"/>
              </a:rPr>
              <a:t>)</a:t>
            </a:r>
            <a:endParaRPr lang="en-US" sz="900" dirty="0">
              <a:solidFill>
                <a:prstClr val="black"/>
              </a:solidFill>
              <a:latin typeface="Lucida Sans Unicode"/>
            </a:endParaRPr>
          </a:p>
        </p:txBody>
      </p:sp>
      <p:pic>
        <p:nvPicPr>
          <p:cNvPr id="2" name="Picture 1" descr="sw-horz-w3c-v-2.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186819" y="7366255"/>
            <a:ext cx="869150" cy="173090"/>
          </a:xfrm>
          <a:prstGeom prst="rect">
            <a:avLst/>
          </a:prstGeom>
        </p:spPr>
      </p:pic>
    </p:spTree>
    <p:extLst>
      <p:ext uri="{BB962C8B-B14F-4D97-AF65-F5344CB8AC3E}">
        <p14:creationId xmlns:p14="http://schemas.microsoft.com/office/powerpoint/2010/main" val="109856472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Lst>
  <p:txStyles>
    <p:titleStyle>
      <a:lvl1pPr algn="l" rtl="0" eaLnBrk="1" latinLnBrk="0" hangingPunct="1">
        <a:spcBef>
          <a:spcPct val="0"/>
        </a:spcBef>
        <a:buNone/>
        <a:defRPr kumimoji="0" sz="45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p:titleStyle>
    <p:bodyStyle>
      <a:lvl1pPr marL="402299" indent="-281608" algn="l" rtl="0" eaLnBrk="1" latinLnBrk="0" hangingPunct="1">
        <a:spcBef>
          <a:spcPts val="661"/>
        </a:spcBef>
        <a:spcAft>
          <a:spcPts val="0"/>
        </a:spcAft>
        <a:buClr>
          <a:schemeClr val="bg1">
            <a:lumMod val="50000"/>
          </a:schemeClr>
        </a:buClr>
        <a:buSzPct val="68000"/>
        <a:buFont typeface="Wingdings 3"/>
        <a:buChar char=""/>
        <a:defRPr kumimoji="0" sz="3000" b="0" i="0" kern="1200">
          <a:solidFill>
            <a:schemeClr val="bg1">
              <a:lumMod val="50000"/>
            </a:schemeClr>
          </a:solidFill>
          <a:latin typeface="Helvetica Neue"/>
          <a:ea typeface="+mn-ea"/>
          <a:cs typeface="Helvetica Neue"/>
        </a:defRPr>
      </a:lvl1pPr>
      <a:lvl2pPr marL="683911" indent="-251438" algn="l" rtl="0" eaLnBrk="1" latinLnBrk="0" hangingPunct="1">
        <a:spcBef>
          <a:spcPts val="441"/>
        </a:spcBef>
        <a:buClr>
          <a:schemeClr val="bg1">
            <a:lumMod val="50000"/>
          </a:schemeClr>
        </a:buClr>
        <a:buFont typeface="Wingdings" charset="2"/>
        <a:buChar char="§"/>
        <a:defRPr kumimoji="0" sz="2500" b="0" i="0" kern="1200">
          <a:solidFill>
            <a:schemeClr val="bg1">
              <a:lumMod val="50000"/>
            </a:schemeClr>
          </a:solidFill>
          <a:latin typeface="Helvetica Neue"/>
          <a:ea typeface="+mn-ea"/>
          <a:cs typeface="Helvetica Neue"/>
        </a:defRPr>
      </a:lvl2pPr>
      <a:lvl3pPr marL="945406" indent="-251438" algn="l" rtl="0" eaLnBrk="1" latinLnBrk="0" hangingPunct="1">
        <a:spcBef>
          <a:spcPts val="386"/>
        </a:spcBef>
        <a:buClr>
          <a:schemeClr val="bg1">
            <a:lumMod val="50000"/>
          </a:schemeClr>
        </a:buClr>
        <a:buSzPct val="100000"/>
        <a:buFont typeface="Wingdings 2"/>
        <a:buChar char=""/>
        <a:defRPr kumimoji="0" sz="2300" b="0" i="0" kern="1200">
          <a:solidFill>
            <a:schemeClr val="bg1">
              <a:lumMod val="50000"/>
            </a:schemeClr>
          </a:solidFill>
          <a:latin typeface="Helvetica Neue"/>
          <a:ea typeface="+mn-ea"/>
          <a:cs typeface="Helvetica Neue"/>
        </a:defRPr>
      </a:lvl3pPr>
      <a:lvl4pPr marL="1257192" indent="-251438" algn="l" rtl="0" eaLnBrk="1" latinLnBrk="0" hangingPunct="1">
        <a:spcBef>
          <a:spcPts val="386"/>
        </a:spcBef>
        <a:buClr>
          <a:schemeClr val="bg1">
            <a:lumMod val="50000"/>
          </a:schemeClr>
        </a:buClr>
        <a:buFont typeface="Wingdings 2"/>
        <a:buChar char=""/>
        <a:defRPr kumimoji="0" sz="2100" b="0" i="0" kern="1200">
          <a:solidFill>
            <a:schemeClr val="bg1">
              <a:lumMod val="50000"/>
            </a:schemeClr>
          </a:solidFill>
          <a:latin typeface="Helvetica Neue"/>
          <a:ea typeface="+mn-ea"/>
          <a:cs typeface="Helvetica Neue"/>
        </a:defRPr>
      </a:lvl4pPr>
      <a:lvl5pPr marL="1508628" indent="-251438" algn="l" rtl="0" eaLnBrk="1" latinLnBrk="0" hangingPunct="1">
        <a:spcBef>
          <a:spcPts val="386"/>
        </a:spcBef>
        <a:buClr>
          <a:schemeClr val="bg1">
            <a:lumMod val="50000"/>
          </a:schemeClr>
        </a:buClr>
        <a:buFont typeface="Wingdings 2"/>
        <a:buChar char=""/>
        <a:defRPr kumimoji="0" sz="2000" b="0" i="0" kern="1200">
          <a:solidFill>
            <a:schemeClr val="bg1">
              <a:lumMod val="50000"/>
            </a:schemeClr>
          </a:solidFill>
          <a:latin typeface="Helvetica Neue"/>
          <a:ea typeface="+mn-ea"/>
          <a:cs typeface="Helvetica Neue"/>
        </a:defRPr>
      </a:lvl5pPr>
      <a:lvl6pPr marL="1760060" indent="-251438" algn="l" rtl="0" eaLnBrk="1" latinLnBrk="0" hangingPunct="1">
        <a:spcBef>
          <a:spcPts val="386"/>
        </a:spcBef>
        <a:buClr>
          <a:schemeClr val="accent3"/>
        </a:buClr>
        <a:buFont typeface="Wingdings 2"/>
        <a:buChar char=""/>
        <a:defRPr kumimoji="0" sz="2000" kern="1200">
          <a:solidFill>
            <a:schemeClr val="tx1"/>
          </a:solidFill>
          <a:latin typeface="+mn-lt"/>
          <a:ea typeface="+mn-ea"/>
          <a:cs typeface="+mn-cs"/>
        </a:defRPr>
      </a:lvl6pPr>
      <a:lvl7pPr marL="2011502" indent="-2514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7pPr>
      <a:lvl8pPr marL="2262940" indent="-251438" algn="l" rtl="0" eaLnBrk="1" latinLnBrk="0" hangingPunct="1">
        <a:spcBef>
          <a:spcPts val="386"/>
        </a:spcBef>
        <a:buClr>
          <a:schemeClr val="accent3"/>
        </a:buClr>
        <a:buFont typeface="Wingdings 2"/>
        <a:buChar char=""/>
        <a:defRPr kumimoji="0" sz="1800" kern="1200">
          <a:solidFill>
            <a:schemeClr val="tx1"/>
          </a:solidFill>
          <a:latin typeface="+mn-lt"/>
          <a:ea typeface="+mn-ea"/>
          <a:cs typeface="+mn-cs"/>
        </a:defRPr>
      </a:lvl8pPr>
      <a:lvl9pPr marL="2514380" indent="-251438" algn="l" rtl="0" eaLnBrk="1" latinLnBrk="0" hangingPunct="1">
        <a:spcBef>
          <a:spcPts val="386"/>
        </a:spcBef>
        <a:buClr>
          <a:schemeClr val="accent3"/>
        </a:buClr>
        <a:buFont typeface="Wingdings 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2873" algn="l" rtl="0" eaLnBrk="1" latinLnBrk="0" hangingPunct="1">
        <a:defRPr kumimoji="0" kern="1200">
          <a:solidFill>
            <a:schemeClr val="tx1"/>
          </a:solidFill>
          <a:latin typeface="+mn-lt"/>
          <a:ea typeface="+mn-ea"/>
          <a:cs typeface="+mn-cs"/>
        </a:defRPr>
      </a:lvl2pPr>
      <a:lvl3pPr marL="1005751" algn="l" rtl="0" eaLnBrk="1" latinLnBrk="0" hangingPunct="1">
        <a:defRPr kumimoji="0" kern="1200">
          <a:solidFill>
            <a:schemeClr val="tx1"/>
          </a:solidFill>
          <a:latin typeface="+mn-lt"/>
          <a:ea typeface="+mn-ea"/>
          <a:cs typeface="+mn-cs"/>
        </a:defRPr>
      </a:lvl3pPr>
      <a:lvl4pPr marL="1508628" algn="l" rtl="0" eaLnBrk="1" latinLnBrk="0" hangingPunct="1">
        <a:defRPr kumimoji="0" kern="1200">
          <a:solidFill>
            <a:schemeClr val="tx1"/>
          </a:solidFill>
          <a:latin typeface="+mn-lt"/>
          <a:ea typeface="+mn-ea"/>
          <a:cs typeface="+mn-cs"/>
        </a:defRPr>
      </a:lvl4pPr>
      <a:lvl5pPr marL="2011502" algn="l" rtl="0" eaLnBrk="1" latinLnBrk="0" hangingPunct="1">
        <a:defRPr kumimoji="0" kern="1200">
          <a:solidFill>
            <a:schemeClr val="tx1"/>
          </a:solidFill>
          <a:latin typeface="+mn-lt"/>
          <a:ea typeface="+mn-ea"/>
          <a:cs typeface="+mn-cs"/>
        </a:defRPr>
      </a:lvl5pPr>
      <a:lvl6pPr marL="2514380" algn="l" rtl="0" eaLnBrk="1" latinLnBrk="0" hangingPunct="1">
        <a:defRPr kumimoji="0" kern="1200">
          <a:solidFill>
            <a:schemeClr val="tx1"/>
          </a:solidFill>
          <a:latin typeface="+mn-lt"/>
          <a:ea typeface="+mn-ea"/>
          <a:cs typeface="+mn-cs"/>
        </a:defRPr>
      </a:lvl6pPr>
      <a:lvl7pPr marL="3017253" algn="l" rtl="0" eaLnBrk="1" latinLnBrk="0" hangingPunct="1">
        <a:defRPr kumimoji="0" kern="1200">
          <a:solidFill>
            <a:schemeClr val="tx1"/>
          </a:solidFill>
          <a:latin typeface="+mn-lt"/>
          <a:ea typeface="+mn-ea"/>
          <a:cs typeface="+mn-cs"/>
        </a:defRPr>
      </a:lvl7pPr>
      <a:lvl8pPr marL="3520121" algn="l" rtl="0" eaLnBrk="1" latinLnBrk="0" hangingPunct="1">
        <a:defRPr kumimoji="0" kern="1200">
          <a:solidFill>
            <a:schemeClr val="tx1"/>
          </a:solidFill>
          <a:latin typeface="+mn-lt"/>
          <a:ea typeface="+mn-ea"/>
          <a:cs typeface="+mn-cs"/>
        </a:defRPr>
      </a:lvl8pPr>
      <a:lvl9pPr marL="402300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2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3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3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3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3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 Id="rId3" Type="http://schemas.openxmlformats.org/officeDocument/2006/relationships/hyperlink" Target="http://www.w3.org/2001/sw/sweo/public/UseCases/Pfizer/"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4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46.jpg"/><Relationship Id="rId3" Type="http://schemas.openxmlformats.org/officeDocument/2006/relationships/hyperlink" Target="http://www.w3.org/2001/sw/sweo/public/UseCases/Pfizer/"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2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 Id="rId3" Type="http://schemas.openxmlformats.org/officeDocument/2006/relationships/hyperlink" Target="http://www.w3.org/2001/sw/sweo/public/UseCases/Pfizer/"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17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7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s>
</file>

<file path=ppt/slides/_rels/slide17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7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7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7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8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8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bpedia.org/resource/Amsterdam"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62.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63.jpg"/><Relationship Id="rId3" Type="http://schemas.openxmlformats.org/officeDocument/2006/relationships/hyperlink" Target="http://www.w3.org/2001/sw/sweo/public/UseCases/Pfizer/"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2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15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15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16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69.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70.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308.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22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8.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9.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0.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1.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dbpedia.org/" TargetMode="Externa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0.xml"/><Relationship Id="rId3" Type="http://schemas.openxmlformats.org/officeDocument/2006/relationships/image" Target="../media/image72.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5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251.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73.jpg"/></Relationships>
</file>

<file path=ppt/slides/_rels/slide35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wmf"/><Relationship Id="rId8"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52.xml"/></Relationships>
</file>

<file path=ppt/slides/_rels/slide35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wmf"/><Relationship Id="rId8"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4.xml"/><Relationship Id="rId3" Type="http://schemas.openxmlformats.org/officeDocument/2006/relationships/image" Target="../media/image20.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5.xml"/><Relationship Id="rId3" Type="http://schemas.openxmlformats.org/officeDocument/2006/relationships/image" Target="../media/image20.pn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74.jp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36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hyperlink" Target="http://www.w3.org/2001/sw/sweo/public/UseCases/Pfizer/" TargetMode="External"/><Relationship Id="rId1" Type="http://schemas.openxmlformats.org/officeDocument/2006/relationships/slideLayout" Target="../slideLayouts/slideLayout10.xml"/><Relationship Id="rId2" Type="http://schemas.openxmlformats.org/officeDocument/2006/relationships/notesSlide" Target="../notesSlides/notesSlide26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 Id="rId3" Type="http://schemas.openxmlformats.org/officeDocument/2006/relationships/hyperlink" Target="http://www.w3.org/2001/sw/wiki" TargetMode="Externa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 Id="rId3" Type="http://schemas.openxmlformats.org/officeDocument/2006/relationships/hyperlink" Target="http://www.w3.org/2001/sw/wiki/Books" TargetMode="External"/></Relationships>
</file>

<file path=ppt/slides/_rels/slide366.xml.rels><?xml version="1.0" encoding="UTF-8" standalone="yes"?>
<Relationships xmlns="http://schemas.openxmlformats.org/package/2006/relationships"><Relationship Id="rId3" Type="http://schemas.openxmlformats.org/officeDocument/2006/relationships/hyperlink" Target="http://planetrdf.com/" TargetMode="External"/><Relationship Id="rId4" Type="http://schemas.openxmlformats.org/officeDocument/2006/relationships/hyperlink" Target="http://www.w3.org/2001/sw/interest/" TargetMode="External"/><Relationship Id="rId5" Type="http://schemas.openxmlformats.org/officeDocument/2006/relationships/hyperlink" Target="http://lists.w3.org/Archives/Public/public-lod/" TargetMode="External"/><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6.xml"/><Relationship Id="rId3" Type="http://schemas.openxmlformats.org/officeDocument/2006/relationships/image" Target="../media/image76.pn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7.xml"/><Relationship Id="rId3" Type="http://schemas.openxmlformats.org/officeDocument/2006/relationships/hyperlink" Target="http://www.w3.org/2001/sw/wiki/Tools" TargetMode="Externa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9.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0.xml"/><Relationship Id="rId3" Type="http://schemas.openxmlformats.org/officeDocument/2006/relationships/image" Target="../media/image77.jp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1.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wmf"/><Relationship Id="rId8" Type="http://schemas.openxmlformats.org/officeDocument/2006/relationships/image" Target="../media/image19.wmf"/><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g"/><Relationship Id="rId3" Type="http://schemas.openxmlformats.org/officeDocument/2006/relationships/hyperlink" Target="http://www.w3.org/2001/sw/sweo/public/UseCases/Pfizer/"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image" Target="../media/image2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2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2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jpg"/><Relationship Id="rId3" Type="http://schemas.openxmlformats.org/officeDocument/2006/relationships/hyperlink" Target="http://www.w3.org/2001/sw/sweo/public/UseCases/Pfizer/"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Tutorial on Semantic Web</a:t>
            </a:r>
            <a:endParaRPr lang="en-US" dirty="0"/>
          </a:p>
        </p:txBody>
      </p:sp>
      <p:sp>
        <p:nvSpPr>
          <p:cNvPr id="4" name="Subtitle 3"/>
          <p:cNvSpPr>
            <a:spLocks noGrp="1"/>
          </p:cNvSpPr>
          <p:nvPr>
            <p:ph type="subTitle" idx="1"/>
          </p:nvPr>
        </p:nvSpPr>
        <p:spPr/>
        <p:txBody>
          <a:bodyPr>
            <a:normAutofit/>
          </a:bodyPr>
          <a:lstStyle/>
          <a:p>
            <a:r>
              <a:rPr lang="en-US" dirty="0" smtClean="0"/>
              <a:t>Ivan Herman, W3C</a:t>
            </a:r>
          </a:p>
          <a:p>
            <a:r>
              <a:rPr lang="en-US" dirty="0" smtClean="0"/>
              <a:t>Last update: 2012-04-09</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defRPr/>
            </a:pPr>
            <a:r>
              <a:rPr lang="en-US" dirty="0" smtClean="0"/>
              <a:t>Use the Web of Data as a Content Management System</a:t>
            </a:r>
          </a:p>
          <a:p>
            <a:pPr eaLnBrk="1" hangingPunct="1">
              <a:defRPr/>
            </a:pPr>
            <a:r>
              <a:rPr lang="en-US" dirty="0" smtClean="0"/>
              <a:t>Use the community at large as content editors</a:t>
            </a:r>
            <a:endParaRPr lang="en-US" dirty="0"/>
          </a:p>
        </p:txBody>
      </p:sp>
      <p:sp>
        <p:nvSpPr>
          <p:cNvPr id="2" name="Title 1"/>
          <p:cNvSpPr>
            <a:spLocks noGrp="1"/>
          </p:cNvSpPr>
          <p:nvPr>
            <p:ph type="title"/>
          </p:nvPr>
        </p:nvSpPr>
        <p:spPr/>
        <p:txBody>
          <a:bodyPr/>
          <a:lstStyle/>
          <a:p>
            <a:pPr eaLnBrk="1" hangingPunct="1">
              <a:defRPr/>
            </a:pPr>
            <a:r>
              <a:rPr lang="en-US" dirty="0" smtClean="0"/>
              <a:t>In short…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2"/>
          <p:cNvSpPr>
            <a:spLocks noGrp="1" noChangeArrowheads="1"/>
          </p:cNvSpPr>
          <p:nvPr>
            <p:ph idx="1"/>
          </p:nvPr>
        </p:nvSpPr>
        <p:spPr/>
        <p:txBody>
          <a:bodyPr/>
          <a:lstStyle/>
          <a:p>
            <a:r>
              <a:rPr lang="en-US" dirty="0" smtClean="0"/>
              <a:t>Goal: “markup” calendaring information on your HTML page</a:t>
            </a:r>
          </a:p>
          <a:p>
            <a:pPr lvl="1"/>
            <a:r>
              <a:rPr lang="en-US" dirty="0" smtClean="0"/>
              <a:t>use a community agreement using, eg, :</a:t>
            </a:r>
          </a:p>
          <a:p>
            <a:pPr lvl="2"/>
            <a:r>
              <a:rPr lang="en-US" dirty="0" smtClean="0"/>
              <a:t>@class for event name</a:t>
            </a:r>
          </a:p>
          <a:p>
            <a:pPr lvl="2"/>
            <a:r>
              <a:rPr lang="en-US" dirty="0" err="1" smtClean="0"/>
              <a:t>abbr</a:t>
            </a:r>
            <a:r>
              <a:rPr lang="en-US" dirty="0" smtClean="0"/>
              <a:t> element for dates</a:t>
            </a:r>
          </a:p>
          <a:p>
            <a:pPr lvl="2"/>
            <a:r>
              <a:rPr lang="en-US" dirty="0" smtClean="0"/>
              <a:t>@title for date values</a:t>
            </a:r>
          </a:p>
          <a:p>
            <a:pPr lvl="2"/>
            <a:r>
              <a:rPr lang="en-US" dirty="0" smtClean="0"/>
              <a:t>etc.</a:t>
            </a:r>
          </a:p>
          <a:p>
            <a:r>
              <a:rPr lang="en-US" dirty="0" smtClean="0"/>
              <a:t>Automatic procedures (ie, calendaring applications) may then get to the right data</a:t>
            </a:r>
            <a:endParaRPr lang="en-US" dirty="0"/>
          </a:p>
        </p:txBody>
      </p:sp>
      <p:sp>
        <p:nvSpPr>
          <p:cNvPr id="206850" name="Rectangle 1"/>
          <p:cNvSpPr>
            <a:spLocks noGrp="1" noChangeArrowheads="1"/>
          </p:cNvSpPr>
          <p:nvPr>
            <p:ph type="title"/>
          </p:nvPr>
        </p:nvSpPr>
        <p:spPr/>
        <p:txBody>
          <a:bodyPr/>
          <a:lstStyle/>
          <a:p>
            <a:r>
              <a:rPr lang="en-US" dirty="0" smtClean="0"/>
              <a:t>Microformat example: </a:t>
            </a:r>
            <a:r>
              <a:rPr lang="en-US" dirty="0" err="1" smtClean="0"/>
              <a:t>hCalendar</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
          <p:cNvSpPr>
            <a:spLocks noGrp="1" noChangeArrowheads="1"/>
          </p:cNvSpPr>
          <p:nvPr>
            <p:ph type="title"/>
          </p:nvPr>
        </p:nvSpPr>
        <p:spPr/>
        <p:txBody>
          <a:bodyPr/>
          <a:lstStyle/>
          <a:p>
            <a:r>
              <a:rPr lang="en-US" dirty="0" smtClean="0"/>
              <a:t>Microformat example: </a:t>
            </a:r>
            <a:r>
              <a:rPr lang="en-US" dirty="0" err="1" smtClean="0"/>
              <a:t>hCalendar</a:t>
            </a:r>
            <a:endParaRPr lang="en-US" dirty="0"/>
          </a:p>
        </p:txBody>
      </p:sp>
      <p:grpSp>
        <p:nvGrpSpPr>
          <p:cNvPr id="208899" name="Group 2"/>
          <p:cNvGrpSpPr>
            <a:grpSpLocks/>
          </p:cNvGrpSpPr>
          <p:nvPr/>
        </p:nvGrpSpPr>
        <p:grpSpPr bwMode="auto">
          <a:xfrm>
            <a:off x="762837" y="1376259"/>
            <a:ext cx="8751260" cy="5821363"/>
            <a:chOff x="361" y="773"/>
            <a:chExt cx="5693" cy="3787"/>
          </a:xfrm>
        </p:grpSpPr>
        <p:pic>
          <p:nvPicPr>
            <p:cNvPr id="208900" name="Picture 3"/>
            <p:cNvPicPr>
              <a:picLocks noChangeAspect="1" noChangeArrowheads="1"/>
            </p:cNvPicPr>
            <p:nvPr/>
          </p:nvPicPr>
          <p:blipFill>
            <a:blip r:embed="rId3"/>
            <a:srcRect/>
            <a:stretch>
              <a:fillRect/>
            </a:stretch>
          </p:blipFill>
          <p:spPr bwMode="auto">
            <a:xfrm>
              <a:off x="361" y="773"/>
              <a:ext cx="5694" cy="3788"/>
            </a:xfrm>
            <a:prstGeom prst="rect">
              <a:avLst/>
            </a:prstGeom>
            <a:noFill/>
            <a:ln w="9525">
              <a:noFill/>
              <a:round/>
              <a:headEnd/>
              <a:tailEnd/>
            </a:ln>
          </p:spPr>
        </p:pic>
        <p:sp>
          <p:nvSpPr>
            <p:cNvPr id="208901" name="Oval 4"/>
            <p:cNvSpPr>
              <a:spLocks noChangeArrowheads="1"/>
            </p:cNvSpPr>
            <p:nvPr/>
          </p:nvSpPr>
          <p:spPr bwMode="auto">
            <a:xfrm>
              <a:off x="3964" y="1673"/>
              <a:ext cx="1627" cy="434"/>
            </a:xfrm>
            <a:prstGeom prst="ellipse">
              <a:avLst/>
            </a:prstGeom>
            <a:noFill/>
            <a:ln w="72000">
              <a:solidFill>
                <a:srgbClr val="800000"/>
              </a:solidFill>
              <a:round/>
              <a:headEnd/>
              <a:tailEn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p:cNvSpPr>
            <a:spLocks noGrp="1" noChangeArrowheads="1"/>
          </p:cNvSpPr>
          <p:nvPr>
            <p:ph type="title"/>
          </p:nvPr>
        </p:nvSpPr>
        <p:spPr/>
        <p:txBody>
          <a:bodyPr/>
          <a:lstStyle/>
          <a:p>
            <a:r>
              <a:rPr lang="en-US" smtClean="0"/>
              <a:t>Behind the scenes…</a:t>
            </a:r>
            <a:endParaRPr lang="en-US"/>
          </a:p>
        </p:txBody>
      </p:sp>
      <p:pic>
        <p:nvPicPr>
          <p:cNvPr id="210947" name="Picture 2"/>
          <p:cNvPicPr>
            <a:picLocks noChangeAspect="1" noChangeArrowheads="1"/>
          </p:cNvPicPr>
          <p:nvPr/>
        </p:nvPicPr>
        <p:blipFill>
          <a:blip r:embed="rId3"/>
          <a:srcRect/>
          <a:stretch>
            <a:fillRect/>
          </a:stretch>
        </p:blipFill>
        <p:spPr bwMode="auto">
          <a:xfrm>
            <a:off x="773112" y="1373573"/>
            <a:ext cx="8655498" cy="5759064"/>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p:cNvSpPr>
            <a:spLocks noGrp="1" noChangeArrowheads="1"/>
          </p:cNvSpPr>
          <p:nvPr>
            <p:ph idx="1"/>
          </p:nvPr>
        </p:nvSpPr>
        <p:spPr/>
        <p:txBody>
          <a:bodyPr/>
          <a:lstStyle/>
          <a:p>
            <a:r>
              <a:rPr lang="en-US" dirty="0" smtClean="0"/>
              <a:t>To use it on the Semantic Web, microformat data should be converted to RDF</a:t>
            </a:r>
          </a:p>
          <a:p>
            <a:r>
              <a:rPr lang="en-US" dirty="0" smtClean="0"/>
              <a:t>A simple transformation (eg, in XSLT) can be defined, yielding:</a:t>
            </a:r>
            <a:endParaRPr lang="en-US" dirty="0"/>
          </a:p>
        </p:txBody>
      </p:sp>
      <p:sp>
        <p:nvSpPr>
          <p:cNvPr id="212994" name="Rectangle 1"/>
          <p:cNvSpPr>
            <a:spLocks noGrp="1" noChangeArrowheads="1"/>
          </p:cNvSpPr>
          <p:nvPr>
            <p:ph type="title"/>
          </p:nvPr>
        </p:nvSpPr>
        <p:spPr/>
        <p:txBody>
          <a:bodyPr/>
          <a:lstStyle/>
          <a:p>
            <a:r>
              <a:rPr lang="en-US" dirty="0" smtClean="0"/>
              <a:t>Microformat extraction</a:t>
            </a:r>
            <a:endParaRPr lang="en-US" dirty="0"/>
          </a:p>
        </p:txBody>
      </p:sp>
      <p:sp>
        <p:nvSpPr>
          <p:cNvPr id="102403" name="Text Box 3"/>
          <p:cNvSpPr txBox="1">
            <a:spLocks noChangeArrowheads="1"/>
          </p:cNvSpPr>
          <p:nvPr/>
        </p:nvSpPr>
        <p:spPr bwMode="auto">
          <a:xfrm>
            <a:off x="163512" y="4095750"/>
            <a:ext cx="9647238" cy="2203450"/>
          </a:xfrm>
          <a:prstGeom prst="rect">
            <a:avLst/>
          </a:prstGeom>
          <a:solidFill>
            <a:schemeClr val="accent4">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&lt;http://www.w3.org/People/Connolly/#sxsw2008&gt;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 hcal:Vevent;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hcal:organizer &lt;http://www.w3.org/People/Connolly/#me&gt;;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hcal:summary "SXSW Interactive";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hcal:dtstart "2008-03-07"^^xsd:date;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hcal:dtend "2008-03-12"^^xsd:date;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hcal:url &lt;http://2008.sxsw.com/interactive/&gt;;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hcal:location "Austin, TX"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Grp="1" noChangeArrowheads="1"/>
          </p:cNvSpPr>
          <p:nvPr>
            <p:ph idx="1"/>
          </p:nvPr>
        </p:nvSpPr>
        <p:spPr/>
        <p:txBody>
          <a:bodyPr/>
          <a:lstStyle/>
          <a:p>
            <a:r>
              <a:rPr lang="en-US" dirty="0" smtClean="0"/>
              <a:t>The XSLT transformation is </a:t>
            </a:r>
            <a:r>
              <a:rPr lang="en-US" dirty="0" err="1" smtClean="0"/>
              <a:t>hCalendar</a:t>
            </a:r>
            <a:r>
              <a:rPr lang="en-US" dirty="0" smtClean="0"/>
              <a:t> specific</a:t>
            </a:r>
          </a:p>
          <a:p>
            <a:pPr lvl="1"/>
            <a:r>
              <a:rPr lang="en-US" dirty="0" smtClean="0"/>
              <a:t>each microformat dialect needs its own</a:t>
            </a:r>
          </a:p>
          <a:p>
            <a:r>
              <a:rPr lang="en-US" dirty="0" smtClean="0"/>
              <a:t>How does a general processor find the right transformation?</a:t>
            </a:r>
          </a:p>
          <a:p>
            <a:r>
              <a:rPr lang="en-US" dirty="0" smtClean="0"/>
              <a:t>Enter GRDDL</a:t>
            </a:r>
            <a:endParaRPr lang="en-US" dirty="0"/>
          </a:p>
        </p:txBody>
      </p:sp>
      <p:sp>
        <p:nvSpPr>
          <p:cNvPr id="215042" name="Rectangle 1"/>
          <p:cNvSpPr>
            <a:spLocks noGrp="1" noChangeArrowheads="1"/>
          </p:cNvSpPr>
          <p:nvPr>
            <p:ph type="title"/>
          </p:nvPr>
        </p:nvSpPr>
        <p:spPr/>
        <p:txBody>
          <a:bodyPr/>
          <a:lstStyle/>
          <a:p>
            <a:r>
              <a:rPr lang="en-US" smtClean="0"/>
              <a:t>So far so good, but…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2"/>
          <p:cNvSpPr>
            <a:spLocks noGrp="1" noChangeArrowheads="1"/>
          </p:cNvSpPr>
          <p:nvPr>
            <p:ph idx="1"/>
          </p:nvPr>
        </p:nvSpPr>
        <p:spPr/>
        <p:txBody>
          <a:bodyPr/>
          <a:lstStyle/>
          <a:p>
            <a:r>
              <a:rPr lang="en-US" dirty="0" smtClean="0"/>
              <a:t>GRDDL defines</a:t>
            </a:r>
          </a:p>
          <a:p>
            <a:pPr lvl="1"/>
            <a:r>
              <a:rPr lang="en-US" dirty="0" smtClean="0"/>
              <a:t>a few extra attribute values to locate the right transformation</a:t>
            </a:r>
          </a:p>
          <a:p>
            <a:pPr lvl="1"/>
            <a:r>
              <a:rPr lang="en-US" dirty="0" smtClean="0"/>
              <a:t>a precise processing model on how the transformation should be applied to generate RDF </a:t>
            </a:r>
          </a:p>
          <a:p>
            <a:r>
              <a:rPr lang="en-US" dirty="0" smtClean="0"/>
              <a:t>Note: we describe GRDDL in terms of XHTML (and microformats) but GRDDL can be used for any XML data</a:t>
            </a:r>
            <a:endParaRPr lang="en-US" dirty="0"/>
          </a:p>
        </p:txBody>
      </p:sp>
      <p:sp>
        <p:nvSpPr>
          <p:cNvPr id="217090" name="Rectangle 1"/>
          <p:cNvSpPr>
            <a:spLocks noGrp="1" noChangeArrowheads="1"/>
          </p:cNvSpPr>
          <p:nvPr>
            <p:ph type="title"/>
          </p:nvPr>
        </p:nvSpPr>
        <p:spPr/>
        <p:txBody>
          <a:bodyPr>
            <a:normAutofit/>
          </a:bodyPr>
          <a:lstStyle/>
          <a:p>
            <a:r>
              <a:rPr lang="en-US" smtClean="0"/>
              <a:t>GRDDL: find the right transformation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
          <p:cNvSpPr>
            <a:spLocks noGrp="1" noChangeArrowheads="1"/>
          </p:cNvSpPr>
          <p:nvPr>
            <p:ph type="title"/>
          </p:nvPr>
        </p:nvSpPr>
        <p:spPr/>
        <p:txBody>
          <a:bodyPr>
            <a:normAutofit/>
          </a:bodyPr>
          <a:lstStyle/>
          <a:p>
            <a:r>
              <a:rPr lang="en-US" smtClean="0"/>
              <a:t>GRDDL: find the right transformation</a:t>
            </a:r>
            <a:endParaRPr lang="en-US"/>
          </a:p>
        </p:txBody>
      </p:sp>
      <p:pic>
        <p:nvPicPr>
          <p:cNvPr id="219139" name="Picture 2"/>
          <p:cNvPicPr>
            <a:picLocks noChangeAspect="1" noChangeArrowheads="1"/>
          </p:cNvPicPr>
          <p:nvPr/>
        </p:nvPicPr>
        <p:blipFill>
          <a:blip r:embed="rId3"/>
          <a:srcRect/>
          <a:stretch>
            <a:fillRect/>
          </a:stretch>
        </p:blipFill>
        <p:spPr bwMode="auto">
          <a:xfrm>
            <a:off x="794096" y="1394595"/>
            <a:ext cx="8618538" cy="5733282"/>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p:cNvSpPr>
            <a:spLocks noGrp="1" noChangeArrowheads="1"/>
          </p:cNvSpPr>
          <p:nvPr>
            <p:ph type="title"/>
          </p:nvPr>
        </p:nvSpPr>
        <p:spPr/>
        <p:txBody>
          <a:bodyPr/>
          <a:lstStyle/>
          <a:p>
            <a:r>
              <a:rPr lang="en-US" smtClean="0"/>
              <a:t>The GRDDL process: simple case</a:t>
            </a:r>
            <a:endParaRPr lang="en-US"/>
          </a:p>
        </p:txBody>
      </p:sp>
      <p:pic>
        <p:nvPicPr>
          <p:cNvPr id="221187" name="Picture 2"/>
          <p:cNvPicPr>
            <a:picLocks noChangeAspect="1" noChangeArrowheads="1"/>
          </p:cNvPicPr>
          <p:nvPr/>
        </p:nvPicPr>
        <p:blipFill>
          <a:blip r:embed="rId3"/>
          <a:srcRect/>
          <a:stretch>
            <a:fillRect/>
          </a:stretch>
        </p:blipFill>
        <p:spPr bwMode="auto">
          <a:xfrm>
            <a:off x="282577" y="1627190"/>
            <a:ext cx="9523413" cy="4294188"/>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Grp="1" noChangeArrowheads="1"/>
          </p:cNvSpPr>
          <p:nvPr>
            <p:ph type="title"/>
          </p:nvPr>
        </p:nvSpPr>
        <p:spPr/>
        <p:txBody>
          <a:bodyPr/>
          <a:lstStyle/>
          <a:p>
            <a:r>
              <a:rPr lang="en-US" smtClean="0"/>
              <a:t>The GRDDL process: merging case</a:t>
            </a:r>
            <a:endParaRPr lang="en-US"/>
          </a:p>
        </p:txBody>
      </p:sp>
      <p:pic>
        <p:nvPicPr>
          <p:cNvPr id="223235" name="Picture 2"/>
          <p:cNvPicPr>
            <a:picLocks noChangeAspect="1" noChangeArrowheads="1"/>
          </p:cNvPicPr>
          <p:nvPr/>
        </p:nvPicPr>
        <p:blipFill>
          <a:blip r:embed="rId3"/>
          <a:srcRect/>
          <a:stretch>
            <a:fillRect/>
          </a:stretch>
        </p:blipFill>
        <p:spPr bwMode="auto">
          <a:xfrm>
            <a:off x="282577" y="1284288"/>
            <a:ext cx="9523413" cy="4979987"/>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
          <p:cNvSpPr>
            <a:spLocks noGrp="1" noChangeArrowheads="1"/>
          </p:cNvSpPr>
          <p:nvPr>
            <p:ph type="title"/>
          </p:nvPr>
        </p:nvSpPr>
        <p:spPr/>
        <p:txBody>
          <a:bodyPr/>
          <a:lstStyle/>
          <a:p>
            <a:r>
              <a:rPr lang="en-US" smtClean="0"/>
              <a:t>The GRDDL process: indirect case</a:t>
            </a:r>
            <a:endParaRPr lang="en-US"/>
          </a:p>
        </p:txBody>
      </p:sp>
      <p:pic>
        <p:nvPicPr>
          <p:cNvPr id="225283" name="Picture 2"/>
          <p:cNvPicPr>
            <a:picLocks noChangeAspect="1" noChangeArrowheads="1"/>
          </p:cNvPicPr>
          <p:nvPr/>
        </p:nvPicPr>
        <p:blipFill>
          <a:blip r:embed="rId3"/>
          <a:srcRect/>
          <a:stretch>
            <a:fillRect/>
          </a:stretch>
        </p:blipFill>
        <p:spPr bwMode="auto">
          <a:xfrm>
            <a:off x="282577" y="1441486"/>
            <a:ext cx="9523413" cy="4665663"/>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And this is no secret…</a:t>
            </a:r>
            <a:endParaRPr lang="en-US" dirty="0"/>
          </a:p>
        </p:txBody>
      </p:sp>
      <p:pic>
        <p:nvPicPr>
          <p:cNvPr id="19459" name="Picture 3" descr="ec3.png"/>
          <p:cNvPicPr>
            <a:picLocks noChangeAspect="1"/>
          </p:cNvPicPr>
          <p:nvPr/>
        </p:nvPicPr>
        <p:blipFill>
          <a:blip r:embed="rId2"/>
          <a:srcRect/>
          <a:stretch>
            <a:fillRect/>
          </a:stretch>
        </p:blipFill>
        <p:spPr bwMode="auto">
          <a:xfrm>
            <a:off x="1230312" y="1358380"/>
            <a:ext cx="7750298" cy="5845110"/>
          </a:xfrm>
          <a:prstGeom prst="rect">
            <a:avLst/>
          </a:prstGeom>
          <a:noFill/>
          <a:ln w="9525">
            <a:noFill/>
            <a:miter lim="800000"/>
            <a:headEnd/>
            <a:tailEnd/>
          </a:ln>
        </p:spPr>
      </p:pic>
      <p:sp>
        <p:nvSpPr>
          <p:cNvPr id="5" name="Rectangle 4"/>
          <p:cNvSpPr/>
          <p:nvPr/>
        </p:nvSpPr>
        <p:spPr bwMode="auto">
          <a:xfrm>
            <a:off x="1319144" y="4606679"/>
            <a:ext cx="6556344" cy="236240"/>
          </a:xfrm>
          <a:prstGeom prst="rect">
            <a:avLst/>
          </a:prstGeom>
          <a:solidFill>
            <a:schemeClr val="bg1">
              <a:lumMod val="50000"/>
              <a:lumOff val="50000"/>
              <a:alpha val="27000"/>
            </a:schemeClr>
          </a:solidFill>
          <a:ln w="25400" cap="flat" cmpd="sng" algn="ctr">
            <a:noFill/>
            <a:prstDash val="solid"/>
            <a:round/>
            <a:headEnd type="none" w="med" len="med"/>
            <a:tailEnd type="none" w="med" len="med"/>
          </a:ln>
          <a:effectLst/>
        </p:spPr>
        <p:txBody>
          <a:bodyPr lIns="70639" tIns="35320" rIns="70639" bIns="35320">
            <a:prstTxWarp prst="textNoShape">
              <a:avLst/>
            </a:prstTxWarp>
          </a:bodyPr>
          <a:lstStyle/>
          <a:p>
            <a:pPr algn="ctr">
              <a:defRPr/>
            </a:pPr>
            <a:endParaRPr lang="en-US">
              <a:effectLst>
                <a:outerShdw blurRad="38100" dist="38100" dir="2700000" algn="tl">
                  <a:srgbClr val="000000">
                    <a:alpha val="43137"/>
                  </a:srgbClr>
                </a:outerShdw>
              </a:effectLst>
            </a:endParaRPr>
          </a:p>
        </p:txBody>
      </p:sp>
      <p:sp>
        <p:nvSpPr>
          <p:cNvPr id="9" name="Connector 8"/>
          <p:cNvSpPr/>
          <p:nvPr/>
        </p:nvSpPr>
        <p:spPr bwMode="auto">
          <a:xfrm>
            <a:off x="1007864" y="4355901"/>
            <a:ext cx="7383270" cy="690735"/>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639" tIns="35320" rIns="70639" bIns="35320">
            <a:prstTxWarp prst="textNoShape">
              <a:avLst/>
            </a:prstTxWarp>
          </a:bodyPr>
          <a:lstStyle/>
          <a:p>
            <a:pPr algn="ctr">
              <a:defRPr/>
            </a:pPr>
            <a:endParaRPr lang="en-US">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ChangeArrowheads="1"/>
          </p:cNvSpPr>
          <p:nvPr>
            <p:ph idx="1"/>
          </p:nvPr>
        </p:nvSpPr>
        <p:spPr/>
        <p:txBody>
          <a:bodyPr/>
          <a:lstStyle/>
          <a:p>
            <a:r>
              <a:rPr lang="en-US" dirty="0" smtClean="0"/>
              <a:t>Pros:</a:t>
            </a:r>
          </a:p>
          <a:p>
            <a:pPr lvl="1"/>
            <a:r>
              <a:rPr lang="en-US" dirty="0" smtClean="0"/>
              <a:t>simple to define/add new vocabularies</a:t>
            </a:r>
          </a:p>
          <a:p>
            <a:pPr lvl="2"/>
            <a:r>
              <a:rPr lang="en-US" dirty="0" smtClean="0"/>
              <a:t>there is a strong microformat community for this</a:t>
            </a:r>
          </a:p>
          <a:p>
            <a:pPr lvl="1"/>
            <a:r>
              <a:rPr lang="en-US" dirty="0" smtClean="0"/>
              <a:t>works with all current browsers, markup validators, </a:t>
            </a:r>
            <a:r>
              <a:rPr lang="en-US" dirty="0" err="1" smtClean="0"/>
              <a:t>etc</a:t>
            </a:r>
            <a:endParaRPr lang="en-US" dirty="0" smtClean="0"/>
          </a:p>
          <a:p>
            <a:pPr lvl="1"/>
            <a:r>
              <a:rPr lang="en-US" dirty="0" smtClean="0"/>
              <a:t>fairly user friendly, easy to understand and use</a:t>
            </a:r>
            <a:endParaRPr lang="en-US" dirty="0"/>
          </a:p>
        </p:txBody>
      </p:sp>
      <p:sp>
        <p:nvSpPr>
          <p:cNvPr id="227330" name="Rectangle 1"/>
          <p:cNvSpPr>
            <a:spLocks noGrp="1" noChangeArrowheads="1"/>
          </p:cNvSpPr>
          <p:nvPr>
            <p:ph type="title"/>
          </p:nvPr>
        </p:nvSpPr>
        <p:spPr/>
        <p:txBody>
          <a:bodyPr/>
          <a:lstStyle/>
          <a:p>
            <a:r>
              <a:rPr lang="en-US" dirty="0" smtClean="0"/>
              <a:t>Microformats &amp; GRDDL: pros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2"/>
          <p:cNvSpPr>
            <a:spLocks noGrp="1" noChangeArrowheads="1"/>
          </p:cNvSpPr>
          <p:nvPr>
            <p:ph idx="1"/>
          </p:nvPr>
        </p:nvSpPr>
        <p:spPr/>
        <p:txBody>
          <a:bodyPr/>
          <a:lstStyle/>
          <a:p>
            <a:r>
              <a:rPr lang="en-US" dirty="0" smtClean="0"/>
              <a:t>Cons:</a:t>
            </a:r>
          </a:p>
          <a:p>
            <a:pPr lvl="1"/>
            <a:r>
              <a:rPr lang="en-US" dirty="0" smtClean="0"/>
              <a:t>does not scale well for complex vocabularies</a:t>
            </a:r>
          </a:p>
          <a:p>
            <a:pPr lvl="2"/>
            <a:r>
              <a:rPr lang="en-US" dirty="0" smtClean="0"/>
              <a:t>remember: needs a transformation per vocabulary</a:t>
            </a:r>
          </a:p>
          <a:p>
            <a:pPr lvl="1"/>
            <a:r>
              <a:rPr lang="en-US" dirty="0" smtClean="0"/>
              <a:t>difficult to mix vocabularies within one page</a:t>
            </a:r>
          </a:p>
          <a:p>
            <a:pPr lvl="2"/>
            <a:r>
              <a:rPr lang="en-US" dirty="0" smtClean="0"/>
              <a:t>what if the usage of an attribute clashes among different vocabularies?</a:t>
            </a:r>
          </a:p>
          <a:p>
            <a:pPr lvl="1"/>
            <a:r>
              <a:rPr lang="en-US" dirty="0" smtClean="0"/>
              <a:t>the “target” RDF vocabulary is to be defined additionally to the specific microformat specification</a:t>
            </a:r>
          </a:p>
          <a:p>
            <a:pPr lvl="1"/>
            <a:r>
              <a:rPr lang="en-US" dirty="0" smtClean="0"/>
              <a:t>some of the attributes are meant for other usage</a:t>
            </a:r>
          </a:p>
          <a:p>
            <a:pPr lvl="2"/>
            <a:r>
              <a:rPr lang="en-US" dirty="0" smtClean="0"/>
              <a:t>eg, the </a:t>
            </a:r>
            <a:r>
              <a:rPr lang="en-US" dirty="0" err="1" smtClean="0"/>
              <a:t>abbr</a:t>
            </a:r>
            <a:r>
              <a:rPr lang="en-US" dirty="0" smtClean="0"/>
              <a:t> element, the @title attribute, …</a:t>
            </a:r>
            <a:endParaRPr lang="en-US" dirty="0"/>
          </a:p>
        </p:txBody>
      </p:sp>
      <p:sp>
        <p:nvSpPr>
          <p:cNvPr id="229378" name="Rectangle 1"/>
          <p:cNvSpPr>
            <a:spLocks noGrp="1" noChangeArrowheads="1"/>
          </p:cNvSpPr>
          <p:nvPr>
            <p:ph type="title"/>
          </p:nvPr>
        </p:nvSpPr>
        <p:spPr/>
        <p:txBody>
          <a:bodyPr/>
          <a:lstStyle/>
          <a:p>
            <a:r>
              <a:rPr lang="en-US" dirty="0" smtClean="0"/>
              <a:t>Microformats &amp; GRDDL: cons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General idea: define a set of extra attributes to add “structured data” to an HTML page</a:t>
            </a:r>
          </a:p>
          <a:p>
            <a:r>
              <a:rPr lang="en-US" dirty="0" smtClean="0"/>
              <a:t>This extra structured data can</a:t>
            </a:r>
          </a:p>
          <a:p>
            <a:pPr lvl="1"/>
            <a:r>
              <a:rPr lang="en-US" dirty="0" smtClean="0"/>
              <a:t>be used directly by a 3</a:t>
            </a:r>
            <a:r>
              <a:rPr lang="en-US" baseline="30000" dirty="0" smtClean="0"/>
              <a:t>rd</a:t>
            </a:r>
            <a:r>
              <a:rPr lang="en-US" dirty="0" smtClean="0"/>
              <a:t> party (e.g., to improve the user interface)</a:t>
            </a:r>
          </a:p>
          <a:p>
            <a:pPr lvl="1"/>
            <a:r>
              <a:rPr lang="en-US" dirty="0" smtClean="0"/>
              <a:t>extracted, converted into RDF and integrate it with the rest of data out there</a:t>
            </a:r>
          </a:p>
          <a:p>
            <a:r>
              <a:rPr lang="en-US" dirty="0" smtClean="0"/>
              <a:t>Two “syntaxes” emerged at W3C:</a:t>
            </a:r>
          </a:p>
          <a:p>
            <a:pPr lvl="1"/>
            <a:r>
              <a:rPr lang="en-US" dirty="0" smtClean="0"/>
              <a:t>RDFa (developed in general for XML languages and for HTML)</a:t>
            </a:r>
          </a:p>
          <a:p>
            <a:pPr lvl="1"/>
            <a:r>
              <a:rPr lang="en-US" dirty="0"/>
              <a:t>microdata (part of the HTML5 family of specifications)</a:t>
            </a:r>
          </a:p>
          <a:p>
            <a:pPr lvl="1"/>
            <a:endParaRPr lang="en-US" dirty="0" smtClean="0"/>
          </a:p>
          <a:p>
            <a:pPr lvl="1"/>
            <a:endParaRPr lang="en-US" dirty="0"/>
          </a:p>
        </p:txBody>
      </p:sp>
      <p:sp>
        <p:nvSpPr>
          <p:cNvPr id="3" name="Title 2"/>
          <p:cNvSpPr>
            <a:spLocks noGrp="1"/>
          </p:cNvSpPr>
          <p:nvPr>
            <p:ph type="title"/>
          </p:nvPr>
        </p:nvSpPr>
        <p:spPr/>
        <p:txBody>
          <a:bodyPr>
            <a:normAutofit fontScale="90000"/>
          </a:bodyPr>
          <a:lstStyle/>
          <a:p>
            <a:r>
              <a:rPr lang="en-US" dirty="0" smtClean="0"/>
              <a:t>A more general solution: microdata and RDFa</a:t>
            </a:r>
            <a:endParaRPr lang="en-US" dirty="0"/>
          </a:p>
        </p:txBody>
      </p:sp>
    </p:spTree>
    <p:extLst>
      <p:ext uri="{BB962C8B-B14F-4D97-AF65-F5344CB8AC3E}">
        <p14:creationId xmlns:p14="http://schemas.microsoft.com/office/powerpoint/2010/main" val="257191595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HTML+microdata</a:t>
            </a:r>
            <a:r>
              <a:rPr lang="en-US" dirty="0" smtClean="0"/>
              <a:t> or </a:t>
            </a:r>
            <a:r>
              <a:rPr lang="en-US" dirty="0" err="1" smtClean="0"/>
              <a:t>HTML+RDFa</a:t>
            </a:r>
            <a:r>
              <a:rPr lang="en-US" dirty="0" smtClean="0"/>
              <a:t> are becoming a major source of data on the Web!</a:t>
            </a:r>
            <a:endParaRPr lang="en-US" dirty="0"/>
          </a:p>
        </p:txBody>
      </p:sp>
    </p:spTree>
    <p:extLst>
      <p:ext uri="{BB962C8B-B14F-4D97-AF65-F5344CB8AC3E}">
        <p14:creationId xmlns:p14="http://schemas.microsoft.com/office/powerpoint/2010/main" val="330178283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59476514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annot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3767166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227351512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fa-homepage-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0080625" cy="7373097"/>
          </a:xfrm>
          <a:prstGeom prst="rect">
            <a:avLst/>
          </a:prstGeom>
        </p:spPr>
      </p:pic>
    </p:spTree>
    <p:extLst>
      <p:ext uri="{BB962C8B-B14F-4D97-AF65-F5344CB8AC3E}">
        <p14:creationId xmlns:p14="http://schemas.microsoft.com/office/powerpoint/2010/main" val="273719320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In a slightly more readable format…</a:t>
            </a:r>
            <a:endParaRPr lang="en-US" dirty="0"/>
          </a:p>
        </p:txBody>
      </p:sp>
      <p:sp>
        <p:nvSpPr>
          <p:cNvPr id="115714" name="Text Box 2"/>
          <p:cNvSpPr txBox="1">
            <a:spLocks noChangeArrowheads="1"/>
          </p:cNvSpPr>
          <p:nvPr/>
        </p:nvSpPr>
        <p:spPr bwMode="auto">
          <a:xfrm>
            <a:off x="335409" y="1979613"/>
            <a:ext cx="9525000" cy="37211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&lt;html&gt;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&lt;body prefix="schema: http://schema.org/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foaf:   http://xmlns.com/foaf/0.1/"</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&lt;div about="</a:t>
            </a:r>
            <a:r>
              <a:rPr lang="en-US" sz="1800" b="1" noProof="1">
                <a:solidFill>
                  <a:schemeClr val="tx1"/>
                </a:solidFill>
                <a:latin typeface="Courier New" charset="0"/>
                <a:ea typeface="msmincho" charset="0"/>
                <a:cs typeface="msmincho" charset="0"/>
              </a:rPr>
              <a:t>http://www.ivan-herman.net/foaf#me</a:t>
            </a:r>
            <a:r>
              <a:rPr lang="en-US" sz="1800" b="1" noProof="1">
                <a:solidFill>
                  <a:srgbClr val="000000"/>
                </a:solidFill>
                <a:latin typeface="Courier New" charset="0"/>
                <a:ea typeface="msmincho" charset="0"/>
                <a:cs typeface="msmincho" charset="0"/>
              </a:rPr>
              <a:t>" ... &gt;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&lt;p&gt;I graduated as mathematician at the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 rel="foaf:schoolHomepage schema:alumniOf"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href="http://www.elte.hu/"&gt;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&lt;span property="dc:title"&gt;Eötvös Loránd University 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Budapest&lt;/span&gt;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smtClean="0"/>
              <a:t>In a slightly more readable format…</a:t>
            </a:r>
            <a:endParaRPr lang="en-US"/>
          </a:p>
        </p:txBody>
      </p:sp>
      <p:sp>
        <p:nvSpPr>
          <p:cNvPr id="115714" name="Text Box 2"/>
          <p:cNvSpPr txBox="1">
            <a:spLocks noChangeArrowheads="1"/>
          </p:cNvSpPr>
          <p:nvPr/>
        </p:nvSpPr>
        <p:spPr bwMode="auto">
          <a:xfrm>
            <a:off x="335409" y="1979613"/>
            <a:ext cx="9525000" cy="37211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&lt;html&gt;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&lt;body prefix="schema: http://schema.org/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foaf:   http://xmlns.com/foaf/0.1/"</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&lt;div about="</a:t>
            </a:r>
            <a:r>
              <a:rPr lang="en-US" sz="1800" b="1" noProof="1">
                <a:solidFill>
                  <a:schemeClr val="accent6"/>
                </a:solidFill>
                <a:latin typeface="Courier New" charset="0"/>
                <a:ea typeface="msmincho" charset="0"/>
                <a:cs typeface="msmincho" charset="0"/>
              </a:rPr>
              <a:t>http://www.ivan-herman.net/foaf#me</a:t>
            </a:r>
            <a:r>
              <a:rPr lang="en-US" sz="1800" b="1" noProof="1">
                <a:solidFill>
                  <a:srgbClr val="000000"/>
                </a:solidFill>
                <a:latin typeface="Courier New" charset="0"/>
                <a:ea typeface="msmincho" charset="0"/>
                <a:cs typeface="msmincho" charset="0"/>
              </a:rPr>
              <a:t>" ... &gt;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&lt;p&gt;I graduated as mathematician at the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 rel="</a:t>
            </a:r>
            <a:r>
              <a:rPr lang="en-US" sz="1800" b="1" noProof="1">
                <a:solidFill>
                  <a:srgbClr val="7D3C4A"/>
                </a:solidFill>
                <a:latin typeface="Courier New" charset="0"/>
                <a:ea typeface="msmincho" charset="0"/>
                <a:cs typeface="msmincho" charset="0"/>
              </a:rPr>
              <a:t>foaf:schoolHomepage</a:t>
            </a:r>
            <a:r>
              <a:rPr lang="en-US" sz="1800" b="1" noProof="1">
                <a:solidFill>
                  <a:srgbClr val="000000"/>
                </a:solidFill>
                <a:latin typeface="Courier New" charset="0"/>
                <a:ea typeface="msmincho" charset="0"/>
                <a:cs typeface="msmincho" charset="0"/>
              </a:rPr>
              <a:t> schema:alumniOf"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href="</a:t>
            </a:r>
            <a:r>
              <a:rPr lang="en-US" sz="1800" b="1" noProof="1">
                <a:solidFill>
                  <a:srgbClr val="7D3C4A"/>
                </a:solidFill>
                <a:latin typeface="Courier New" charset="0"/>
                <a:ea typeface="msmincho" charset="0"/>
                <a:cs typeface="msmincho" charset="0"/>
              </a:rPr>
              <a:t>http://</a:t>
            </a:r>
            <a:r>
              <a:rPr lang="en-US" sz="1800" b="1" noProof="1">
                <a:solidFill>
                  <a:srgbClr val="008000"/>
                </a:solidFill>
                <a:latin typeface="Courier New" charset="0"/>
                <a:ea typeface="msmincho" charset="0"/>
                <a:cs typeface="msmincho" charset="0"/>
              </a:rPr>
              <a:t>www.elte.hu/</a:t>
            </a:r>
            <a:r>
              <a:rPr lang="en-US" sz="1800" b="1" noProof="1">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&lt;span property="</a:t>
            </a:r>
            <a:r>
              <a:rPr lang="en-US" sz="1800" b="1" noProof="1">
                <a:solidFill>
                  <a:srgbClr val="008000"/>
                </a:solidFill>
                <a:latin typeface="Courier New" charset="0"/>
                <a:ea typeface="msmincho" charset="0"/>
                <a:cs typeface="msmincho" charset="0"/>
              </a:rPr>
              <a:t>dc:title</a:t>
            </a:r>
            <a:r>
              <a:rPr lang="en-US" sz="1800" b="1" noProof="1">
                <a:solidFill>
                  <a:srgbClr val="000000"/>
                </a:solidFill>
                <a:latin typeface="Courier New" charset="0"/>
                <a:ea typeface="msmincho" charset="0"/>
                <a:cs typeface="msmincho" charset="0"/>
              </a:rPr>
              <a:t>"&gt;</a:t>
            </a:r>
            <a:r>
              <a:rPr lang="en-US" sz="1800" b="1" noProof="1">
                <a:solidFill>
                  <a:srgbClr val="008000"/>
                </a:solidFill>
                <a:latin typeface="Courier New" charset="0"/>
                <a:ea typeface="msmincho" charset="0"/>
                <a:cs typeface="msmincho" charset="0"/>
              </a:rPr>
              <a:t>Eötvös Loránd University 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8000"/>
                </a:solidFill>
                <a:latin typeface="Courier New" charset="0"/>
                <a:ea typeface="msmincho" charset="0"/>
                <a:cs typeface="msmincho" charset="0"/>
              </a:rPr>
              <a:t>             Budapest</a:t>
            </a:r>
            <a:r>
              <a:rPr lang="en-US" sz="1800" b="1" noProof="1">
                <a:solidFill>
                  <a:srgbClr val="000000"/>
                </a:solidFill>
                <a:latin typeface="Courier New" charset="0"/>
                <a:ea typeface="msmincho" charset="0"/>
                <a:cs typeface="msmincho" charset="0"/>
              </a:rPr>
              <a:t>&lt;/span&gt;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
        <p:nvSpPr>
          <p:cNvPr id="4" name="Line 3"/>
          <p:cNvSpPr>
            <a:spLocks noChangeShapeType="1"/>
          </p:cNvSpPr>
          <p:nvPr/>
        </p:nvSpPr>
        <p:spPr bwMode="auto">
          <a:xfrm flipV="1">
            <a:off x="2592040" y="1511323"/>
            <a:ext cx="4643786" cy="1764481"/>
          </a:xfrm>
          <a:prstGeom prst="line">
            <a:avLst/>
          </a:prstGeom>
          <a:noFill/>
          <a:ln w="36000">
            <a:solidFill>
              <a:srgbClr val="800000"/>
            </a:solidFill>
            <a:round/>
            <a:headEnd type="triangle" w="med" len="med"/>
            <a:tailEnd/>
          </a:ln>
        </p:spPr>
        <p:txBody>
          <a:bodyPr lIns="91132" tIns="45567" rIns="91132" bIns="45567">
            <a:prstTxWarp prst="textNoShape">
              <a:avLst/>
            </a:prstTxWarp>
          </a:bodyPr>
          <a:lstStyle/>
          <a:p>
            <a:endParaRPr lang="en-US"/>
          </a:p>
        </p:txBody>
      </p:sp>
      <p:sp>
        <p:nvSpPr>
          <p:cNvPr id="5" name="Line 4"/>
          <p:cNvSpPr>
            <a:spLocks noChangeShapeType="1"/>
          </p:cNvSpPr>
          <p:nvPr/>
        </p:nvSpPr>
        <p:spPr bwMode="auto">
          <a:xfrm flipV="1">
            <a:off x="3816179" y="1570047"/>
            <a:ext cx="3510137" cy="2425814"/>
          </a:xfrm>
          <a:prstGeom prst="line">
            <a:avLst/>
          </a:prstGeom>
          <a:noFill/>
          <a:ln w="36000">
            <a:solidFill>
              <a:srgbClr val="800000"/>
            </a:solidFill>
            <a:round/>
            <a:headEnd type="triangle" w="med" len="med"/>
            <a:tailEnd/>
          </a:ln>
        </p:spPr>
        <p:txBody>
          <a:bodyPr lIns="91132" tIns="45567" rIns="91132" bIns="45567">
            <a:prstTxWarp prst="textNoShape">
              <a:avLst/>
            </a:prstTxWarp>
          </a:bodyPr>
          <a:lstStyle/>
          <a:p>
            <a:endParaRPr lang="en-US"/>
          </a:p>
        </p:txBody>
      </p:sp>
      <p:sp>
        <p:nvSpPr>
          <p:cNvPr id="6" name="Line 5"/>
          <p:cNvSpPr>
            <a:spLocks noChangeShapeType="1"/>
          </p:cNvSpPr>
          <p:nvPr/>
        </p:nvSpPr>
        <p:spPr bwMode="auto">
          <a:xfrm flipV="1">
            <a:off x="4824311" y="1722447"/>
            <a:ext cx="2654425" cy="2561445"/>
          </a:xfrm>
          <a:prstGeom prst="line">
            <a:avLst/>
          </a:prstGeom>
          <a:noFill/>
          <a:ln w="36000">
            <a:solidFill>
              <a:srgbClr val="800000"/>
            </a:solidFill>
            <a:round/>
            <a:headEnd type="triangle" w="med" len="med"/>
            <a:tailEnd/>
          </a:ln>
        </p:spPr>
        <p:txBody>
          <a:bodyPr lIns="91132" tIns="45567" rIns="91132" bIns="45567">
            <a:prstTxWarp prst="textNoShape">
              <a:avLst/>
            </a:prstTxWarp>
          </a:bodyPr>
          <a:lstStyle/>
          <a:p>
            <a:endParaRPr lang="en-US"/>
          </a:p>
        </p:txBody>
      </p:sp>
      <p:sp>
        <p:nvSpPr>
          <p:cNvPr id="7" name="Text Box 6"/>
          <p:cNvSpPr txBox="1">
            <a:spLocks noChangeArrowheads="1"/>
          </p:cNvSpPr>
          <p:nvPr/>
        </p:nvSpPr>
        <p:spPr bwMode="auto">
          <a:xfrm>
            <a:off x="7235827" y="1260475"/>
            <a:ext cx="1979613" cy="665163"/>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a:solidFill>
                  <a:srgbClr val="000000"/>
                </a:solidFill>
                <a:ea typeface="msmincho" charset="0"/>
                <a:cs typeface="msmincho" charset="0"/>
              </a:rPr>
              <a:t>Triple</a:t>
            </a:r>
          </a:p>
        </p:txBody>
      </p:sp>
      <p:sp>
        <p:nvSpPr>
          <p:cNvPr id="8" name="Line 7"/>
          <p:cNvSpPr>
            <a:spLocks noChangeShapeType="1"/>
          </p:cNvSpPr>
          <p:nvPr/>
        </p:nvSpPr>
        <p:spPr bwMode="auto">
          <a:xfrm flipH="1">
            <a:off x="3973545" y="4465640"/>
            <a:ext cx="2362201" cy="2590800"/>
          </a:xfrm>
          <a:prstGeom prst="line">
            <a:avLst/>
          </a:prstGeom>
          <a:noFill/>
          <a:ln w="36000">
            <a:solidFill>
              <a:srgbClr val="008000"/>
            </a:solidFill>
            <a:round/>
            <a:headEnd type="triangle" w="med" len="med"/>
            <a:tailEnd/>
          </a:ln>
        </p:spPr>
        <p:txBody>
          <a:bodyPr lIns="91132" tIns="45567" rIns="91132" bIns="45567">
            <a:prstTxWarp prst="textNoShape">
              <a:avLst/>
            </a:prstTxWarp>
          </a:bodyPr>
          <a:lstStyle/>
          <a:p>
            <a:endParaRPr lang="en-US"/>
          </a:p>
        </p:txBody>
      </p:sp>
      <p:sp>
        <p:nvSpPr>
          <p:cNvPr id="9" name="Line 8"/>
          <p:cNvSpPr>
            <a:spLocks noChangeShapeType="1"/>
          </p:cNvSpPr>
          <p:nvPr/>
        </p:nvSpPr>
        <p:spPr bwMode="auto">
          <a:xfrm flipH="1">
            <a:off x="3778250" y="4751423"/>
            <a:ext cx="542925" cy="2339975"/>
          </a:xfrm>
          <a:prstGeom prst="line">
            <a:avLst/>
          </a:prstGeom>
          <a:noFill/>
          <a:ln w="36000">
            <a:solidFill>
              <a:srgbClr val="008000"/>
            </a:solidFill>
            <a:round/>
            <a:headEnd type="triangle" w="med" len="med"/>
            <a:tailEnd/>
          </a:ln>
        </p:spPr>
        <p:txBody>
          <a:bodyPr lIns="91132" tIns="45567" rIns="91132" bIns="45567">
            <a:prstTxWarp prst="textNoShape">
              <a:avLst/>
            </a:prstTxWarp>
          </a:bodyPr>
          <a:lstStyle/>
          <a:p>
            <a:endParaRPr lang="en-US"/>
          </a:p>
        </p:txBody>
      </p:sp>
      <p:sp>
        <p:nvSpPr>
          <p:cNvPr id="10" name="Line 9"/>
          <p:cNvSpPr>
            <a:spLocks noChangeShapeType="1"/>
          </p:cNvSpPr>
          <p:nvPr/>
        </p:nvSpPr>
        <p:spPr bwMode="auto">
          <a:xfrm flipH="1">
            <a:off x="4125945" y="4694237"/>
            <a:ext cx="3581401" cy="2438400"/>
          </a:xfrm>
          <a:prstGeom prst="line">
            <a:avLst/>
          </a:prstGeom>
          <a:noFill/>
          <a:ln w="36000">
            <a:solidFill>
              <a:srgbClr val="008000"/>
            </a:solidFill>
            <a:round/>
            <a:headEnd type="triangle" w="med" len="med"/>
            <a:tailEnd/>
          </a:ln>
        </p:spPr>
        <p:txBody>
          <a:bodyPr lIns="91132" tIns="45567" rIns="91132" bIns="45567">
            <a:prstTxWarp prst="textNoShape">
              <a:avLst/>
            </a:prstTxWarp>
          </a:bodyPr>
          <a:lstStyle/>
          <a:p>
            <a:endParaRPr lang="en-US"/>
          </a:p>
        </p:txBody>
      </p:sp>
      <p:sp>
        <p:nvSpPr>
          <p:cNvPr id="11" name="Text Box 10"/>
          <p:cNvSpPr txBox="1">
            <a:spLocks noChangeArrowheads="1"/>
          </p:cNvSpPr>
          <p:nvPr/>
        </p:nvSpPr>
        <p:spPr bwMode="auto">
          <a:xfrm>
            <a:off x="3419477" y="7056438"/>
            <a:ext cx="1979613" cy="6651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a:solidFill>
                  <a:srgbClr val="000000"/>
                </a:solidFill>
                <a:ea typeface="msmincho" charset="0"/>
                <a:cs typeface="msmincho" charset="0"/>
              </a:rPr>
              <a:t>Triple</a:t>
            </a:r>
          </a:p>
        </p:txBody>
      </p:sp>
    </p:spTree>
    <p:extLst>
      <p:ext uri="{BB962C8B-B14F-4D97-AF65-F5344CB8AC3E}">
        <p14:creationId xmlns:p14="http://schemas.microsoft.com/office/powerpoint/2010/main" val="16482128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more an more data on the Web</a:t>
            </a:r>
          </a:p>
          <a:p>
            <a:pPr lvl="1"/>
            <a:r>
              <a:rPr lang="en-US" dirty="0" smtClean="0"/>
              <a:t>government data, health related data, general knowledge, company information, flight information, restaurants,…</a:t>
            </a:r>
          </a:p>
          <a:p>
            <a:r>
              <a:rPr lang="en-US" dirty="0" smtClean="0"/>
              <a:t>More and more applications rely on the availability of that data</a:t>
            </a:r>
            <a:endParaRPr lang="en-US" dirty="0"/>
          </a:p>
        </p:txBody>
      </p:sp>
      <p:sp>
        <p:nvSpPr>
          <p:cNvPr id="2" name="Title 1"/>
          <p:cNvSpPr>
            <a:spLocks noGrp="1"/>
          </p:cNvSpPr>
          <p:nvPr>
            <p:ph type="title"/>
          </p:nvPr>
        </p:nvSpPr>
        <p:spPr/>
        <p:txBody>
          <a:bodyPr/>
          <a:lstStyle/>
          <a:p>
            <a:r>
              <a:rPr lang="en-US" dirty="0" smtClean="0"/>
              <a:t>Data on the Web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Yielding…</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&lt;http://www.ivan-herman.net/foaf#me&gt;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schema:alumniOf     &lt;http://www.elte.hu&gt;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foaf:schoolHomePage &lt;http://www.elte.hu&gt;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schema:worksFor     &lt;http://www.w3.org/W3C#data&gt;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&lt;http://www.elte.hu&gt;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dc:title "Eötvös Loránd University of Budapest"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&lt;http://www.w3.org/W3C#data&gt;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dc:title "World Wide Web Consortium (W3C)”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p:txBody>
      </p:sp>
    </p:spTree>
    <p:extLst>
      <p:ext uri="{BB962C8B-B14F-4D97-AF65-F5344CB8AC3E}">
        <p14:creationId xmlns:p14="http://schemas.microsoft.com/office/powerpoint/2010/main" val="9242623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data-ho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29388622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ome-annot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33339639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ome-cur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3423421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data-ht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0080625" cy="7272382"/>
          </a:xfrm>
          <a:prstGeom prst="rect">
            <a:avLst/>
          </a:prstGeom>
        </p:spPr>
      </p:pic>
    </p:spTree>
    <p:extLst>
      <p:ext uri="{BB962C8B-B14F-4D97-AF65-F5344CB8AC3E}">
        <p14:creationId xmlns:p14="http://schemas.microsoft.com/office/powerpoint/2010/main" val="27731366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a:t>In a slightly more readable format…</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&lt;div </a:t>
            </a:r>
            <a:r>
              <a:rPr lang="en-US" sz="1800" b="1" noProof="1">
                <a:solidFill>
                  <a:srgbClr val="000000"/>
                </a:solidFill>
                <a:latin typeface="Courier New" charset="0"/>
                <a:ea typeface="msmincho" charset="0"/>
                <a:cs typeface="msmincho" charset="0"/>
              </a:rPr>
              <a:t>itemscope </a:t>
            </a:r>
            <a:r>
              <a:rPr lang="en-US" sz="1800" b="1" noProof="1" smtClean="0">
                <a:solidFill>
                  <a:srgbClr val="000000"/>
                </a:solidFill>
                <a:latin typeface="Courier New" charset="0"/>
                <a:ea typeface="msmincho" charset="0"/>
                <a:cs typeface="msmincho" charset="0"/>
              </a:rPr>
              <a:t>itemtype</a:t>
            </a:r>
            <a:r>
              <a:rPr lang="en-US" sz="1800" b="1" noProof="1">
                <a:solidFill>
                  <a:srgbClr val="000000"/>
                </a:solidFill>
                <a:latin typeface="Courier New" charset="0"/>
                <a:ea typeface="msmincho" charset="0"/>
                <a:cs typeface="msmincho" charset="0"/>
              </a:rPr>
              <a:t>="http:/</a:t>
            </a:r>
            <a:r>
              <a:rPr lang="en-US" sz="1800" b="1" noProof="1" smtClean="0">
                <a:solidFill>
                  <a:srgbClr val="000000"/>
                </a:solidFill>
                <a:latin typeface="Courier New" charset="0"/>
                <a:ea typeface="msmincho" charset="0"/>
                <a:cs typeface="msmincho" charset="0"/>
              </a:rPr>
              <a:t>/schema.org/Review"</a:t>
            </a:r>
            <a:r>
              <a:rPr lang="en-US" sz="1800" b="1" noProof="1">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&lt;h1 itemprop="name"&gt;Oscars 2012: The Artist, review&lt;</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h1&gt;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 &lt;h2 itemprop=</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description</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&gt;</a:t>
            </a:r>
            <a:r>
              <a:rPr lang="en-US" sz="1800" b="1" noProof="1">
                <a:solidFill>
                  <a:srgbClr val="000000"/>
                </a:solidFill>
                <a:latin typeface="Courier New" charset="0"/>
                <a:ea typeface="msmincho" charset="0"/>
                <a:cs typeface="msmincho" charset="0"/>
              </a:rPr>
              <a:t>The Artist, an utterly beguiling…&lt;/h2&gt;</a:t>
            </a: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&lt;span itemprop</a:t>
            </a:r>
            <a:r>
              <a:rPr lang="en-US" sz="18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ratingValue</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class=</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hidden</a:t>
            </a:r>
            <a:r>
              <a:rPr lang="en-US" sz="1800" b="1" noProof="1">
                <a:solidFill>
                  <a:srgbClr val="000000"/>
                </a:solidFill>
                <a:latin typeface="Courier New" charset="0"/>
                <a:ea typeface="msmincho" charset="0"/>
                <a:cs typeface="msmincho" charset="0"/>
              </a:rPr>
              <a:t>"&gt;5&lt;/span&gt;</a:t>
            </a: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a:t>
            </a:r>
          </a:p>
        </p:txBody>
      </p:sp>
    </p:spTree>
    <p:extLst>
      <p:ext uri="{BB962C8B-B14F-4D97-AF65-F5344CB8AC3E}">
        <p14:creationId xmlns:p14="http://schemas.microsoft.com/office/powerpoint/2010/main" val="22502361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
          <p:cNvSpPr>
            <a:spLocks noGrp="1" noChangeArrowheads="1"/>
          </p:cNvSpPr>
          <p:nvPr>
            <p:ph type="title"/>
          </p:nvPr>
        </p:nvSpPr>
        <p:spPr/>
        <p:txBody>
          <a:bodyPr>
            <a:normAutofit/>
          </a:bodyPr>
          <a:lstStyle/>
          <a:p>
            <a:r>
              <a:rPr lang="en-US" dirty="0" smtClean="0"/>
              <a:t>Yielding…</a:t>
            </a:r>
            <a:endParaRPr lang="en-US" dirty="0"/>
          </a:p>
        </p:txBody>
      </p:sp>
      <p:sp>
        <p:nvSpPr>
          <p:cNvPr id="115714" name="Text Box 2"/>
          <p:cNvSpPr txBox="1">
            <a:spLocks noChangeArrowheads="1"/>
          </p:cNvSpPr>
          <p:nvPr/>
        </p:nvSpPr>
        <p:spPr bwMode="auto">
          <a:xfrm>
            <a:off x="215776" y="1979617"/>
            <a:ext cx="9673456" cy="345640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a:t>
            </a:r>
            <a:r>
              <a:rPr lang="en-US" sz="1800" b="1" noProof="1" smtClean="0">
                <a:solidFill>
                  <a:srgbClr val="000000"/>
                </a:solidFill>
                <a:latin typeface="Courier New" charset="0"/>
                <a:ea typeface="msmincho" charset="0"/>
                <a:cs typeface="msmincho" charset="0"/>
              </a:rPr>
              <a:t>schema:Review </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schema:name </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Oscars </a:t>
            </a:r>
            <a:r>
              <a:rPr lang="en-US" sz="1800" b="1" noProof="1">
                <a:solidFill>
                  <a:srgbClr val="000000"/>
                </a:solidFill>
                <a:latin typeface="Courier New" charset="0"/>
                <a:ea typeface="msmincho" charset="0"/>
                <a:cs typeface="msmincho" charset="0"/>
              </a:rPr>
              <a:t>2012: The Artist</a:t>
            </a:r>
            <a:r>
              <a:rPr lang="en-US" sz="1800" b="1" noProof="1">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review</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 schema:description </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The </a:t>
            </a:r>
            <a:r>
              <a:rPr lang="en-US" sz="1800" b="1" noProof="1">
                <a:solidFill>
                  <a:srgbClr val="000000"/>
                </a:solidFill>
                <a:latin typeface="Courier New" charset="0"/>
                <a:ea typeface="msmincho" charset="0"/>
                <a:cs typeface="msmincho" charset="0"/>
              </a:rPr>
              <a:t>Artist, an utterly </a:t>
            </a:r>
            <a:r>
              <a:rPr lang="en-US" sz="1800" b="1" noProof="1">
                <a:solidFill>
                  <a:srgbClr val="000000"/>
                </a:solidFill>
                <a:latin typeface="Courier New" charset="0"/>
                <a:ea typeface="msmincho" charset="0"/>
                <a:cs typeface="msmincho" charset="0"/>
              </a:rPr>
              <a:t>beguiling</a:t>
            </a:r>
            <a:r>
              <a:rPr lang="en-US" sz="1800" b="1" noProof="1" smtClean="0">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 schema:ratingValue </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5</a:t>
            </a:r>
            <a:r>
              <a:rPr lang="en-US" sz="1800" b="1" noProof="1">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 </a:t>
            </a:r>
            <a:r>
              <a:rPr lang="en-US" sz="1800" b="1" noProof="1">
                <a:solidFill>
                  <a:srgbClr val="000000"/>
                </a:solidFill>
                <a:latin typeface="Courier New" charset="0"/>
                <a:ea typeface="msmincho" charset="0"/>
                <a:cs typeface="msmincho" charset="0"/>
              </a:rPr>
              <a:t>;</a:t>
            </a: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smtClean="0">
                <a:solidFill>
                  <a:srgbClr val="000000"/>
                </a:solidFill>
                <a:latin typeface="Courier New" charset="0"/>
                <a:ea typeface="msmincho" charset="0"/>
                <a:cs typeface="msmincho" charset="0"/>
              </a:rPr>
              <a:t>  …</a:t>
            </a: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Tree>
    <p:extLst>
      <p:ext uri="{BB962C8B-B14F-4D97-AF65-F5344CB8AC3E}">
        <p14:creationId xmlns:p14="http://schemas.microsoft.com/office/powerpoint/2010/main" val="40752773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Both have similar philosophies:</a:t>
            </a:r>
          </a:p>
          <a:p>
            <a:pPr lvl="1"/>
            <a:r>
              <a:rPr lang="en-US" dirty="0" smtClean="0"/>
              <a:t>the structured data is expressed </a:t>
            </a:r>
            <a:r>
              <a:rPr lang="en-US" i="1" dirty="0" smtClean="0"/>
              <a:t>via attributes only </a:t>
            </a:r>
            <a:r>
              <a:rPr lang="en-US" dirty="0" smtClean="0"/>
              <a:t>(no specialized elements)</a:t>
            </a:r>
          </a:p>
          <a:p>
            <a:pPr lvl="1"/>
            <a:r>
              <a:rPr lang="en-US" dirty="0" smtClean="0"/>
              <a:t>both define some special attributes</a:t>
            </a:r>
          </a:p>
          <a:p>
            <a:pPr lvl="2"/>
            <a:r>
              <a:rPr lang="en-US" dirty="0" smtClean="0"/>
              <a:t>e.g., </a:t>
            </a:r>
            <a:r>
              <a:rPr lang="en-US" b="1" dirty="0" smtClean="0">
                <a:latin typeface="Courier New"/>
                <a:cs typeface="Courier New"/>
              </a:rPr>
              <a:t>itemscope</a:t>
            </a:r>
            <a:r>
              <a:rPr lang="en-US" dirty="0" smtClean="0"/>
              <a:t> for microdata, </a:t>
            </a:r>
            <a:r>
              <a:rPr lang="en-US" b="1" dirty="0" smtClean="0">
                <a:latin typeface="Courier New"/>
                <a:cs typeface="Courier New"/>
              </a:rPr>
              <a:t>resource</a:t>
            </a:r>
            <a:r>
              <a:rPr lang="en-US" dirty="0" smtClean="0"/>
              <a:t> or </a:t>
            </a:r>
            <a:r>
              <a:rPr lang="en-US" b="1" dirty="0" smtClean="0">
                <a:latin typeface="Courier New"/>
                <a:cs typeface="Courier New"/>
              </a:rPr>
              <a:t>about</a:t>
            </a:r>
            <a:r>
              <a:rPr lang="en-US" dirty="0" smtClean="0"/>
              <a:t> for RDFa</a:t>
            </a:r>
          </a:p>
          <a:p>
            <a:pPr lvl="1"/>
            <a:r>
              <a:rPr lang="en-US" dirty="0" smtClean="0"/>
              <a:t>both reuse </a:t>
            </a:r>
            <a:r>
              <a:rPr lang="en-US" i="1" dirty="0" smtClean="0"/>
              <a:t>some</a:t>
            </a:r>
            <a:r>
              <a:rPr lang="en-US" dirty="0" smtClean="0"/>
              <a:t> HTML core attributes (e.g., </a:t>
            </a:r>
            <a:r>
              <a:rPr lang="en-US" b="1" dirty="0" smtClean="0">
                <a:latin typeface="Courier New"/>
                <a:cs typeface="Courier New"/>
              </a:rPr>
              <a:t>href</a:t>
            </a:r>
            <a:r>
              <a:rPr lang="en-US" dirty="0" smtClean="0"/>
              <a:t>)</a:t>
            </a:r>
          </a:p>
          <a:p>
            <a:pPr lvl="1"/>
            <a:r>
              <a:rPr lang="en-US" dirty="0" smtClean="0"/>
              <a:t>both reuse the textual content of the HTML source, if needed</a:t>
            </a:r>
          </a:p>
          <a:p>
            <a:r>
              <a:rPr lang="en-US" dirty="0" smtClean="0"/>
              <a:t>RDF data can be extracted from both</a:t>
            </a:r>
          </a:p>
        </p:txBody>
      </p:sp>
      <p:sp>
        <p:nvSpPr>
          <p:cNvPr id="3" name="Title 2"/>
          <p:cNvSpPr>
            <a:spLocks noGrp="1"/>
          </p:cNvSpPr>
          <p:nvPr>
            <p:ph type="title"/>
          </p:nvPr>
        </p:nvSpPr>
        <p:spPr/>
        <p:txBody>
          <a:bodyPr/>
          <a:lstStyle/>
          <a:p>
            <a:r>
              <a:rPr lang="en-US" dirty="0" smtClean="0"/>
              <a:t>RDFa and microdata: similarities</a:t>
            </a:r>
            <a:endParaRPr lang="en-US" dirty="0"/>
          </a:p>
        </p:txBody>
      </p:sp>
    </p:spTree>
    <p:extLst>
      <p:ext uri="{BB962C8B-B14F-4D97-AF65-F5344CB8AC3E}">
        <p14:creationId xmlns:p14="http://schemas.microsoft.com/office/powerpoint/2010/main" val="353212039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Microdata has been </a:t>
            </a:r>
            <a:r>
              <a:rPr lang="en-US" i="1" u="sng" dirty="0" smtClean="0"/>
              <a:t>optimized</a:t>
            </a:r>
            <a:r>
              <a:rPr lang="en-US" dirty="0" smtClean="0"/>
              <a:t> for simpler use cases:</a:t>
            </a:r>
          </a:p>
          <a:p>
            <a:pPr lvl="1"/>
            <a:r>
              <a:rPr lang="en-US" dirty="0" smtClean="0"/>
              <a:t>one vocabulary at a time</a:t>
            </a:r>
          </a:p>
          <a:p>
            <a:pPr lvl="1"/>
            <a:r>
              <a:rPr lang="en-US" dirty="0" smtClean="0"/>
              <a:t>tree shaped data</a:t>
            </a:r>
          </a:p>
          <a:p>
            <a:pPr lvl="1"/>
            <a:r>
              <a:rPr lang="en-US" dirty="0" smtClean="0"/>
              <a:t>no datatypes</a:t>
            </a:r>
          </a:p>
          <a:p>
            <a:r>
              <a:rPr lang="en-US" dirty="0" smtClean="0"/>
              <a:t>RDFa provides a full serialization of RDF in XML or HTML</a:t>
            </a:r>
          </a:p>
          <a:p>
            <a:pPr lvl="1"/>
            <a:r>
              <a:rPr lang="en-US" dirty="0" smtClean="0"/>
              <a:t>the price is an extra complexity compared to microdata</a:t>
            </a:r>
          </a:p>
          <a:p>
            <a:r>
              <a:rPr lang="en-US" dirty="0" smtClean="0"/>
              <a:t>RDFa 1.1 Lite is a simplified authoring profile of RDFa, very similar to microdata</a:t>
            </a:r>
          </a:p>
        </p:txBody>
      </p:sp>
      <p:sp>
        <p:nvSpPr>
          <p:cNvPr id="3" name="Title 2"/>
          <p:cNvSpPr>
            <a:spLocks noGrp="1"/>
          </p:cNvSpPr>
          <p:nvPr>
            <p:ph type="title"/>
          </p:nvPr>
        </p:nvSpPr>
        <p:spPr/>
        <p:txBody>
          <a:bodyPr/>
          <a:lstStyle/>
          <a:p>
            <a:r>
              <a:rPr lang="en-US" dirty="0" smtClean="0"/>
              <a:t>RDFa and microdata: differences</a:t>
            </a:r>
            <a:endParaRPr lang="en-US" dirty="0"/>
          </a:p>
        </p:txBody>
      </p:sp>
    </p:spTree>
    <p:extLst>
      <p:ext uri="{BB962C8B-B14F-4D97-AF65-F5344CB8AC3E}">
        <p14:creationId xmlns:p14="http://schemas.microsoft.com/office/powerpoint/2010/main" val="989751362"/>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Typical usage of structured data</a:t>
            </a:r>
            <a:endParaRPr lang="en-US" dirty="0"/>
          </a:p>
        </p:txBody>
      </p:sp>
      <p:grpSp>
        <p:nvGrpSpPr>
          <p:cNvPr id="6" name="Group 5"/>
          <p:cNvGrpSpPr/>
          <p:nvPr/>
        </p:nvGrpSpPr>
        <p:grpSpPr>
          <a:xfrm>
            <a:off x="1316793" y="1517159"/>
            <a:ext cx="7848625" cy="5624471"/>
            <a:chOff x="1316793" y="1517159"/>
            <a:chExt cx="7848625" cy="5624471"/>
          </a:xfrm>
        </p:grpSpPr>
        <p:pic>
          <p:nvPicPr>
            <p:cNvPr id="4" name="Picture 3" descr="artist-goo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793" y="1517159"/>
              <a:ext cx="7848625" cy="5624471"/>
            </a:xfrm>
            <a:prstGeom prst="rect">
              <a:avLst/>
            </a:prstGeom>
          </p:spPr>
        </p:pic>
        <p:sp>
          <p:nvSpPr>
            <p:cNvPr id="5" name="Oval 4"/>
            <p:cNvSpPr/>
            <p:nvPr/>
          </p:nvSpPr>
          <p:spPr>
            <a:xfrm>
              <a:off x="2376016" y="6228109"/>
              <a:ext cx="2016224" cy="50405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788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58" y="2853916"/>
            <a:ext cx="9855605" cy="1085653"/>
          </a:xfrm>
          <a:prstGeom prst="rect">
            <a:avLst/>
          </a:prstGeom>
          <a:noFill/>
        </p:spPr>
        <p:txBody>
          <a:bodyPr wrap="square" lIns="100415" tIns="50210" rIns="100415" bIns="50210" rtlCol="0">
            <a:spAutoFit/>
          </a:bodyPr>
          <a:lstStyle/>
          <a:p>
            <a:pPr algn="ctr" defTabSz="501156" fontAlgn="auto" hangingPunct="1">
              <a:lnSpc>
                <a:spcPct val="100000"/>
              </a:lnSpc>
              <a:spcBef>
                <a:spcPts val="0"/>
              </a:spcBef>
              <a:spcAft>
                <a:spcPts val="0"/>
              </a:spcAft>
              <a:buClrTx/>
              <a:buSzTx/>
            </a:pPr>
            <a:r>
              <a:rPr lang="en-US" sz="6400" b="1" dirty="0">
                <a:ln w="18000">
                  <a:solidFill>
                    <a:srgbClr val="DA1F28">
                      <a:satMod val="140000"/>
                    </a:srgbClr>
                  </a:solidFill>
                  <a:prstDash val="solid"/>
                  <a:miter lim="800000"/>
                </a:ln>
                <a:solidFill>
                  <a:prstClr val="white"/>
                </a:solidFill>
                <a:effectLst>
                  <a:outerShdw blurRad="25500" dist="23000" dir="7020000" algn="tl">
                    <a:srgbClr val="000000">
                      <a:alpha val="50000"/>
                    </a:srgbClr>
                  </a:outerShdw>
                </a:effectLst>
                <a:latin typeface="Helvetica Neue Light"/>
                <a:cs typeface="Helvetica Neue Light"/>
              </a:rPr>
              <a:t>But: we do not want that!</a:t>
            </a:r>
          </a:p>
        </p:txBody>
      </p:sp>
      <p:sp>
        <p:nvSpPr>
          <p:cNvPr id="7"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32" tIns="74611" rIns="98832" bIns="49419">
            <a:prstTxWarp prst="textNoShape">
              <a:avLst/>
            </a:prstTxWarp>
          </a:bodyPr>
          <a:lstStyle/>
          <a:p>
            <a:pPr defTabSz="501156" fontAlgn="auto" hangingPunct="1">
              <a:lnSpc>
                <a:spcPct val="100000"/>
              </a:lnSpc>
              <a:spcBef>
                <a:spcPts val="0"/>
              </a:spcBef>
              <a:spcAft>
                <a:spcPts val="0"/>
              </a:spcAft>
              <a:buClrTx/>
              <a:buSzTx/>
              <a:tabLst>
                <a:tab pos="0" algn="l"/>
                <a:tab pos="788094" algn="l"/>
                <a:tab pos="1577924" algn="l"/>
                <a:tab pos="2367757" algn="l"/>
                <a:tab pos="3157589" algn="l"/>
                <a:tab pos="3947432" algn="l"/>
                <a:tab pos="4737262" algn="l"/>
                <a:tab pos="5527096" algn="l"/>
                <a:tab pos="6316923" algn="l"/>
                <a:tab pos="7106762" algn="l"/>
                <a:tab pos="7896603" algn="l"/>
                <a:tab pos="8686430" algn="l"/>
                <a:tab pos="9476264" algn="l"/>
                <a:tab pos="10266102" algn="l"/>
                <a:tab pos="11055933" algn="l"/>
                <a:tab pos="11845770" algn="l"/>
              </a:tabLst>
            </a:pPr>
            <a:r>
              <a:rPr lang="en-US" sz="1100" i="1" dirty="0">
                <a:solidFill>
                  <a:srgbClr val="FFFFFF"/>
                </a:solidFill>
                <a:latin typeface="Lucida Sans Unicode"/>
                <a:ea typeface="msmincho" charset="0"/>
                <a:cs typeface="msmincho" charset="0"/>
              </a:rPr>
              <a:t>Photo credit “nepatterson”,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565306560"/>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75816" y="3491805"/>
            <a:ext cx="9072563" cy="1739900"/>
          </a:xfrm>
          <a:solidFill>
            <a:schemeClr val="tx1">
              <a:alpha val="24000"/>
            </a:schemeClr>
          </a:solidFill>
        </p:spPr>
        <p:txBody>
          <a:bodyPr>
            <a:noAutofit/>
          </a:bodyPr>
          <a:lstStyle/>
          <a:p>
            <a:r>
              <a:rPr lang="en-US" sz="6000" dirty="0">
                <a:solidFill>
                  <a:schemeClr val="accent2"/>
                </a:solidFill>
              </a:rPr>
              <a:t>How to “assign” RDF data to resources?</a:t>
            </a:r>
          </a:p>
        </p:txBody>
      </p:sp>
    </p:spTree>
    <p:extLst>
      <p:ext uri="{BB962C8B-B14F-4D97-AF65-F5344CB8AC3E}">
        <p14:creationId xmlns:p14="http://schemas.microsoft.com/office/powerpoint/2010/main" val="1918636029"/>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2"/>
          <p:cNvSpPr>
            <a:spLocks noGrp="1" noChangeArrowheads="1"/>
          </p:cNvSpPr>
          <p:nvPr>
            <p:ph idx="1"/>
          </p:nvPr>
        </p:nvSpPr>
        <p:spPr/>
        <p:txBody>
          <a:bodyPr/>
          <a:lstStyle/>
          <a:p>
            <a:r>
              <a:rPr lang="en-US" smtClean="0"/>
              <a:t>This is important when the RDF data is used as “metadata”</a:t>
            </a:r>
          </a:p>
          <a:p>
            <a:r>
              <a:rPr lang="en-US" smtClean="0"/>
              <a:t>Some examples:</a:t>
            </a:r>
          </a:p>
          <a:p>
            <a:pPr lvl="1"/>
            <a:r>
              <a:rPr lang="en-US" smtClean="0"/>
              <a:t>copyright information for your photographs</a:t>
            </a:r>
          </a:p>
          <a:p>
            <a:pPr lvl="1"/>
            <a:r>
              <a:rPr lang="en-US" smtClean="0"/>
              <a:t>is a Web page usable on a mobile phone and how?</a:t>
            </a:r>
          </a:p>
          <a:p>
            <a:pPr lvl="1"/>
            <a:r>
              <a:rPr lang="en-US" smtClean="0"/>
              <a:t>bibliographical data for a publication</a:t>
            </a:r>
          </a:p>
          <a:p>
            <a:pPr lvl="1"/>
            <a:r>
              <a:rPr lang="en-US" smtClean="0"/>
              <a:t>annotation of the data resulting from a scientific experiment</a:t>
            </a:r>
          </a:p>
          <a:p>
            <a:pPr lvl="1"/>
            <a:r>
              <a:rPr lang="en-US" smtClean="0"/>
              <a:t>etc</a:t>
            </a:r>
          </a:p>
          <a:p>
            <a:endParaRPr lang="en-US"/>
          </a:p>
        </p:txBody>
      </p:sp>
      <p:sp>
        <p:nvSpPr>
          <p:cNvPr id="460802" name="Rectangle 1"/>
          <p:cNvSpPr>
            <a:spLocks noGrp="1" noChangeArrowheads="1"/>
          </p:cNvSpPr>
          <p:nvPr>
            <p:ph type="title"/>
          </p:nvPr>
        </p:nvSpPr>
        <p:spPr/>
        <p:txBody>
          <a:bodyPr>
            <a:normAutofit fontScale="90000"/>
          </a:bodyPr>
          <a:lstStyle/>
          <a:p>
            <a:r>
              <a:rPr lang="en-US" dirty="0" smtClean="0"/>
              <a:t>How to “assign” RDF data to resources?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If I know the URI of the resource (photograph, publication, etc), how do I find the relevant RDF data?</a:t>
            </a:r>
            <a:br>
              <a:rPr lang="en-US" dirty="0" smtClean="0"/>
            </a:b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Rectangle 2"/>
          <p:cNvSpPr>
            <a:spLocks noGrp="1" noChangeArrowheads="1"/>
          </p:cNvSpPr>
          <p:nvPr>
            <p:ph idx="1"/>
          </p:nvPr>
        </p:nvSpPr>
        <p:spPr/>
        <p:txBody>
          <a:bodyPr/>
          <a:lstStyle/>
          <a:p>
            <a:r>
              <a:rPr lang="en-US" dirty="0" smtClean="0"/>
              <a:t>Some data formats allow the direct inclusion of (RDF) metadata:</a:t>
            </a:r>
          </a:p>
          <a:p>
            <a:pPr lvl="1"/>
            <a:r>
              <a:rPr lang="en-US" dirty="0" smtClean="0"/>
              <a:t>SVG (Scalable Vector Graphics)</a:t>
            </a:r>
          </a:p>
          <a:p>
            <a:pPr lvl="2"/>
            <a:r>
              <a:rPr lang="en-US" dirty="0" smtClean="0"/>
              <a:t>direct inclusion of RDF/XML</a:t>
            </a:r>
          </a:p>
          <a:p>
            <a:pPr lvl="2"/>
            <a:r>
              <a:rPr lang="en-US" dirty="0" smtClean="0"/>
              <a:t>via RDFa attributes</a:t>
            </a:r>
          </a:p>
          <a:p>
            <a:pPr lvl="1"/>
            <a:r>
              <a:rPr lang="en-US" dirty="0" smtClean="0"/>
              <a:t>HTML with RDFa</a:t>
            </a:r>
          </a:p>
          <a:p>
            <a:pPr lvl="1"/>
            <a:r>
              <a:rPr lang="en-US" dirty="0" smtClean="0"/>
              <a:t>JPG files using the comment area and, eg, Adobe’s XMP technology</a:t>
            </a:r>
            <a:endParaRPr lang="en-US" dirty="0"/>
          </a:p>
        </p:txBody>
      </p:sp>
      <p:sp>
        <p:nvSpPr>
          <p:cNvPr id="464898" name="Rectangle 1"/>
          <p:cNvSpPr>
            <a:spLocks noGrp="1" noChangeArrowheads="1"/>
          </p:cNvSpPr>
          <p:nvPr>
            <p:ph type="title"/>
          </p:nvPr>
        </p:nvSpPr>
        <p:spPr/>
        <p:txBody>
          <a:bodyPr/>
          <a:lstStyle/>
          <a:p>
            <a:r>
              <a:rPr lang="en-US" smtClean="0"/>
              <a:t>The data might be embedded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7" name="Rectangle 2"/>
          <p:cNvSpPr>
            <a:spLocks noGrp="1" noChangeArrowheads="1"/>
          </p:cNvSpPr>
          <p:nvPr>
            <p:ph idx="1"/>
          </p:nvPr>
        </p:nvSpPr>
        <p:spPr>
          <a:xfrm>
            <a:off x="239748" y="1631098"/>
            <a:ext cx="9524999" cy="1310540"/>
          </a:xfrm>
        </p:spPr>
        <p:txBody>
          <a:bodyPr/>
          <a:lstStyle/>
          <a:p>
            <a:r>
              <a:rPr lang="en-US" dirty="0" smtClean="0"/>
              <a:t>Some formats have special link statements. Eg, in (X)HTML:</a:t>
            </a:r>
            <a:endParaRPr lang="en-US" dirty="0"/>
          </a:p>
        </p:txBody>
      </p:sp>
      <p:sp>
        <p:nvSpPr>
          <p:cNvPr id="466946" name="Rectangle 1"/>
          <p:cNvSpPr>
            <a:spLocks noGrp="1" noChangeArrowheads="1"/>
          </p:cNvSpPr>
          <p:nvPr>
            <p:ph type="title"/>
          </p:nvPr>
        </p:nvSpPr>
        <p:spPr/>
        <p:txBody>
          <a:bodyPr/>
          <a:lstStyle/>
          <a:p>
            <a:r>
              <a:rPr lang="en-US" smtClean="0"/>
              <a:t>Simple linkage</a:t>
            </a:r>
            <a:endParaRPr lang="en-US"/>
          </a:p>
        </p:txBody>
      </p:sp>
      <p:sp>
        <p:nvSpPr>
          <p:cNvPr id="229379" name="Rectangle 3"/>
          <p:cNvSpPr>
            <a:spLocks noChangeArrowheads="1"/>
          </p:cNvSpPr>
          <p:nvPr/>
        </p:nvSpPr>
        <p:spPr bwMode="auto">
          <a:xfrm>
            <a:off x="2181225" y="3181352"/>
            <a:ext cx="5683250" cy="1436687"/>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&lt;html&gt;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  &lt;head&gt;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    &lt;link rel=</a:t>
            </a:r>
            <a:r>
              <a:rPr lang="en-US" sz="1800" b="1" dirty="0">
                <a:solidFill>
                  <a:srgbClr val="000000"/>
                </a:solidFill>
                <a:latin typeface="Courier New" charset="0"/>
                <a:ea typeface="msmincho" charset="0"/>
                <a:cs typeface="msmincho" charset="0"/>
              </a:rPr>
              <a:t>"</a:t>
            </a:r>
            <a:r>
              <a:rPr lang="en-US" sz="1900" b="1" dirty="0">
                <a:solidFill>
                  <a:srgbClr val="000000"/>
                </a:solidFill>
                <a:latin typeface="Courier New" charset="0"/>
                <a:ea typeface="msmincho" charset="0"/>
                <a:cs typeface="msmincho" charset="0"/>
              </a:rPr>
              <a:t>meta</a:t>
            </a:r>
            <a:r>
              <a:rPr lang="en-US" sz="1800" b="1" dirty="0">
                <a:solidFill>
                  <a:srgbClr val="000000"/>
                </a:solidFill>
                <a:latin typeface="Courier New" charset="0"/>
                <a:ea typeface="msmincho" charset="0"/>
                <a:cs typeface="msmincho" charset="0"/>
              </a:rPr>
              <a:t>"</a:t>
            </a:r>
            <a:r>
              <a:rPr lang="en-US" sz="1900" b="1" dirty="0">
                <a:solidFill>
                  <a:srgbClr val="000000"/>
                </a:solidFill>
                <a:latin typeface="Courier New" charset="0"/>
                <a:ea typeface="msmincho" charset="0"/>
                <a:cs typeface="msmincho" charset="0"/>
              </a:rPr>
              <a:t> </a:t>
            </a:r>
            <a:r>
              <a:rPr lang="en-US" sz="1900" b="1" dirty="0" err="1">
                <a:solidFill>
                  <a:srgbClr val="000000"/>
                </a:solidFill>
                <a:latin typeface="Courier New" charset="0"/>
                <a:ea typeface="msmincho" charset="0"/>
                <a:cs typeface="msmincho" charset="0"/>
              </a:rPr>
              <a:t>href</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r>
              <a:rPr lang="en-US" sz="1900" b="1" dirty="0" err="1">
                <a:solidFill>
                  <a:srgbClr val="000000"/>
                </a:solidFill>
                <a:latin typeface="Courier New" charset="0"/>
                <a:ea typeface="msmincho" charset="0"/>
                <a:cs typeface="msmincho" charset="0"/>
              </a:rPr>
              <a:t>meta.rdf</a:t>
            </a:r>
            <a:r>
              <a:rPr lang="en-US" sz="1800" b="1" dirty="0">
                <a:solidFill>
                  <a:srgbClr val="000000"/>
                </a:solidFill>
                <a:latin typeface="Courier New" charset="0"/>
                <a:ea typeface="msmincho" charset="0"/>
                <a:cs typeface="msmincho" charset="0"/>
              </a:rPr>
              <a:t>"</a:t>
            </a:r>
            <a:r>
              <a:rPr lang="en-US" sz="1900" b="1" dirty="0">
                <a:solidFill>
                  <a:srgbClr val="000000"/>
                </a:solidFill>
                <a:latin typeface="Courier New" charset="0"/>
                <a:ea typeface="msmincho" charset="0"/>
                <a:cs typeface="msmincho" charset="0"/>
              </a:rPr>
              <a: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 ...</a:t>
            </a:r>
          </a:p>
        </p:txBody>
      </p:sp>
      <p:sp>
        <p:nvSpPr>
          <p:cNvPr id="8" name="Rectangle 2"/>
          <p:cNvSpPr txBox="1">
            <a:spLocks noChangeArrowheads="1"/>
          </p:cNvSpPr>
          <p:nvPr/>
        </p:nvSpPr>
        <p:spPr>
          <a:xfrm>
            <a:off x="239747" y="5288697"/>
            <a:ext cx="9524999" cy="1310540"/>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3000" dirty="0">
                <a:solidFill>
                  <a:schemeClr val="bg1">
                    <a:lumMod val="50000"/>
                  </a:schemeClr>
                </a:solidFill>
                <a:latin typeface="Helvetica Neue"/>
                <a:cs typeface="Helvetica Neue"/>
              </a:rPr>
              <a:t>Similar facilities might exist in other formats (</a:t>
            </a:r>
            <a:r>
              <a:rPr lang="en-US" sz="3000" dirty="0" err="1">
                <a:solidFill>
                  <a:schemeClr val="bg1">
                    <a:lumMod val="50000"/>
                  </a:schemeClr>
                </a:solidFill>
                <a:latin typeface="Helvetica Neue"/>
                <a:cs typeface="Helvetica Neue"/>
              </a:rPr>
              <a:t>eg</a:t>
            </a:r>
            <a:r>
              <a:rPr lang="en-US" sz="3000" dirty="0">
                <a:solidFill>
                  <a:schemeClr val="bg1">
                    <a:lumMod val="50000"/>
                  </a:schemeClr>
                </a:solidFill>
                <a:latin typeface="Helvetica Neue"/>
                <a:cs typeface="Helvetica Neue"/>
              </a:rPr>
              <a:t>, SMIL)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2"/>
          <p:cNvSpPr>
            <a:spLocks noGrp="1" noChangeArrowheads="1"/>
          </p:cNvSpPr>
          <p:nvPr>
            <p:ph idx="1"/>
          </p:nvPr>
        </p:nvSpPr>
        <p:spPr/>
        <p:txBody>
          <a:bodyPr>
            <a:normAutofit/>
          </a:bodyPr>
          <a:lstStyle/>
          <a:p>
            <a:r>
              <a:rPr lang="en-US" dirty="0" smtClean="0"/>
              <a:t>POWDER provides for a more elaborate scenarios:</a:t>
            </a:r>
          </a:p>
          <a:p>
            <a:pPr lvl="1"/>
            <a:r>
              <a:rPr lang="en-US" dirty="0" smtClean="0"/>
              <a:t>define a set of resources by constraints on the </a:t>
            </a:r>
            <a:r>
              <a:rPr lang="en-US" dirty="0" err="1" smtClean="0"/>
              <a:t>URIs</a:t>
            </a:r>
            <a:r>
              <a:rPr lang="en-US" dirty="0" smtClean="0"/>
              <a:t>; eg </a:t>
            </a:r>
          </a:p>
          <a:p>
            <a:pPr lvl="2"/>
            <a:r>
              <a:rPr lang="en-US" dirty="0" err="1" smtClean="0"/>
              <a:t>URIs</a:t>
            </a:r>
            <a:r>
              <a:rPr lang="en-US" dirty="0" smtClean="0"/>
              <a:t> must begin with http://</a:t>
            </a:r>
            <a:r>
              <a:rPr lang="en-US" dirty="0" err="1" smtClean="0"/>
              <a:t>www.example.com/bla</a:t>
            </a:r>
            <a:r>
              <a:rPr lang="en-US" dirty="0" smtClean="0"/>
              <a:t>/ </a:t>
            </a:r>
          </a:p>
          <a:p>
            <a:pPr lvl="2"/>
            <a:r>
              <a:rPr lang="en-US" dirty="0" smtClean="0"/>
              <a:t>the port number in the URI-</a:t>
            </a:r>
            <a:r>
              <a:rPr lang="en-US" dirty="0" err="1" smtClean="0"/>
              <a:t>s</a:t>
            </a:r>
            <a:r>
              <a:rPr lang="en-US" dirty="0" smtClean="0"/>
              <a:t> should be XYZW  </a:t>
            </a:r>
          </a:p>
          <a:p>
            <a:pPr lvl="1"/>
            <a:r>
              <a:rPr lang="en-US" dirty="0" smtClean="0"/>
              <a:t>define “description resources” that bind those resources to additional information</a:t>
            </a:r>
          </a:p>
          <a:p>
            <a:pPr lvl="1"/>
            <a:r>
              <a:rPr lang="en-US" dirty="0" smtClean="0"/>
              <a:t>get such description resources, eg, via a link statements, via HTTP, via SPARQL, …</a:t>
            </a:r>
          </a:p>
          <a:p>
            <a:r>
              <a:rPr lang="en-US" dirty="0" smtClean="0"/>
              <a:t>Use cases: licensing information, </a:t>
            </a:r>
            <a:r>
              <a:rPr lang="en-US" dirty="0" err="1" smtClean="0"/>
              <a:t>mobileOK</a:t>
            </a:r>
            <a:r>
              <a:rPr lang="en-US" dirty="0" smtClean="0"/>
              <a:t> (and other) </a:t>
            </a:r>
            <a:r>
              <a:rPr lang="en-US" dirty="0" err="1" smtClean="0"/>
              <a:t>trustmarks</a:t>
            </a:r>
            <a:r>
              <a:rPr lang="en-US" dirty="0" smtClean="0"/>
              <a:t>, finding accessible Web sites, content labeling (eg, child protection), … </a:t>
            </a:r>
            <a:endParaRPr lang="en-US" dirty="0"/>
          </a:p>
        </p:txBody>
      </p:sp>
      <p:sp>
        <p:nvSpPr>
          <p:cNvPr id="468994" name="Rectangle 1"/>
          <p:cNvSpPr>
            <a:spLocks noGrp="1" noChangeArrowheads="1"/>
          </p:cNvSpPr>
          <p:nvPr>
            <p:ph type="title"/>
          </p:nvPr>
        </p:nvSpPr>
        <p:spPr/>
        <p:txBody>
          <a:bodyPr/>
          <a:lstStyle/>
          <a:p>
            <a:r>
              <a:rPr lang="en-US" smtClean="0"/>
              <a:t>POWDER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1"/>
          <p:cNvSpPr>
            <a:spLocks noGrp="1" noChangeArrowheads="1"/>
          </p:cNvSpPr>
          <p:nvPr>
            <p:ph type="title"/>
          </p:nvPr>
        </p:nvSpPr>
        <p:spPr>
          <a:xfrm>
            <a:off x="392111" y="46037"/>
            <a:ext cx="9688513" cy="1259946"/>
          </a:xfrm>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A POWDER scenario: copyright for photos</a:t>
            </a:r>
          </a:p>
        </p:txBody>
      </p:sp>
      <p:pic>
        <p:nvPicPr>
          <p:cNvPr id="471043" name="Picture 2"/>
          <p:cNvPicPr>
            <a:picLocks noChangeAspect="1" noChangeArrowheads="1"/>
          </p:cNvPicPr>
          <p:nvPr/>
        </p:nvPicPr>
        <p:blipFill>
          <a:blip r:embed="rId3"/>
          <a:srcRect/>
          <a:stretch>
            <a:fillRect/>
          </a:stretch>
        </p:blipFill>
        <p:spPr bwMode="auto">
          <a:xfrm>
            <a:off x="849313" y="1370897"/>
            <a:ext cx="8763000" cy="5914551"/>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1" name="Rectangle 2"/>
          <p:cNvSpPr>
            <a:spLocks noGrp="1" noChangeArrowheads="1"/>
          </p:cNvSpPr>
          <p:nvPr>
            <p:ph idx="1"/>
          </p:nvPr>
        </p:nvSpPr>
        <p:spPr>
          <a:xfrm>
            <a:off x="239748" y="1417637"/>
            <a:ext cx="9524999" cy="5181601"/>
          </a:xfrm>
        </p:spPr>
        <p:txBody>
          <a:bodyPr/>
          <a:lstStyle/>
          <a:p>
            <a:r>
              <a:rPr lang="en-US" dirty="0" smtClean="0"/>
              <a:t>The “description resource” is an XML file:</a:t>
            </a:r>
            <a:endParaRPr lang="en-US" dirty="0"/>
          </a:p>
        </p:txBody>
      </p:sp>
      <p:sp>
        <p:nvSpPr>
          <p:cNvPr id="473090" name="Rectangle 1"/>
          <p:cNvSpPr>
            <a:spLocks noGrp="1" noChangeArrowheads="1"/>
          </p:cNvSpPr>
          <p:nvPr>
            <p:ph type="title"/>
          </p:nvPr>
        </p:nvSpPr>
        <p:spPr/>
        <p:txBody>
          <a:bodyPr/>
          <a:lstStyle/>
          <a:p>
            <a:r>
              <a:rPr lang="en-US" smtClean="0"/>
              <a:t>The gory details…</a:t>
            </a:r>
            <a:endParaRPr lang="en-US"/>
          </a:p>
        </p:txBody>
      </p:sp>
      <p:sp>
        <p:nvSpPr>
          <p:cNvPr id="232451" name="Rectangle 3"/>
          <p:cNvSpPr>
            <a:spLocks noChangeArrowheads="1"/>
          </p:cNvSpPr>
          <p:nvPr/>
        </p:nvSpPr>
        <p:spPr bwMode="auto">
          <a:xfrm>
            <a:off x="323852" y="2052638"/>
            <a:ext cx="9364663" cy="5002212"/>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wrap="square"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&lt;powder </a:t>
            </a:r>
            <a:r>
              <a:rPr lang="en-US" sz="1900" b="1" noProof="1">
                <a:solidFill>
                  <a:srgbClr val="000000"/>
                </a:solidFill>
                <a:latin typeface="Courier New" charset="0"/>
                <a:ea typeface="msmincho" charset="0"/>
                <a:cs typeface="msmincho" charset="0"/>
              </a:rPr>
              <a:t>xmlns</a:t>
            </a:r>
            <a:r>
              <a:rPr lang="en-US" sz="1900" b="1" dirty="0">
                <a:solidFill>
                  <a:srgbClr val="000000"/>
                </a:solidFill>
                <a:latin typeface="Courier New" charset="0"/>
                <a:ea typeface="msmincho" charset="0"/>
                <a:cs typeface="msmincho" charset="0"/>
              </a:rPr>
              <a:t>="http://www.w3.org/2007/05/powder#"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xmlns:cc="http://creativecommons.org/ns#"&gt;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&lt;attribution&gt;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&lt;issuedby src="http://www.ivan-herman.net/me"/&gt;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&lt;/attribution&gt;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&lt;dr&gt;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&lt;iriset&gt;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&lt;includehosts&gt;www.ex2.org&lt;/includehost&gt;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&lt;includepathstartswith&gt;/img/&lt;/includepathstartswith&gt;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&lt;/iriset&gt;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&lt;descriptorset&gt;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&lt;cc:license rdf:resource="http://..."/&gt;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&lt;/descriptorset&gt;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&lt;/dr&gt;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2"/>
          <p:cNvSpPr>
            <a:spLocks noGrp="1" noChangeArrowheads="1"/>
          </p:cNvSpPr>
          <p:nvPr>
            <p:ph idx="1"/>
          </p:nvPr>
        </p:nvSpPr>
        <p:spPr>
          <a:xfrm>
            <a:off x="239748" y="1631098"/>
            <a:ext cx="9524999" cy="1081940"/>
          </a:xfrm>
        </p:spPr>
        <p:txBody>
          <a:bodyPr/>
          <a:lstStyle/>
          <a:p>
            <a:r>
              <a:rPr lang="en-US" dirty="0" smtClean="0"/>
              <a:t>Powder processors may then return</a:t>
            </a:r>
          </a:p>
          <a:p>
            <a:pPr lvl="1"/>
            <a:r>
              <a:rPr lang="en-US" dirty="0" smtClean="0"/>
              <a:t>direct RDF triples, eg:</a:t>
            </a:r>
            <a:endParaRPr lang="en-US" dirty="0"/>
          </a:p>
        </p:txBody>
      </p:sp>
      <p:sp>
        <p:nvSpPr>
          <p:cNvPr id="475138" name="Rectangle 1"/>
          <p:cNvSpPr>
            <a:spLocks noGrp="1" noChangeArrowheads="1"/>
          </p:cNvSpPr>
          <p:nvPr>
            <p:ph type="title"/>
          </p:nvPr>
        </p:nvSpPr>
        <p:spPr/>
        <p:txBody>
          <a:bodyPr/>
          <a:lstStyle/>
          <a:p>
            <a:r>
              <a:rPr lang="en-US" smtClean="0"/>
              <a:t>The gory details…</a:t>
            </a:r>
            <a:endParaRPr lang="en-US"/>
          </a:p>
        </p:txBody>
      </p:sp>
      <p:sp>
        <p:nvSpPr>
          <p:cNvPr id="233476" name="Rectangle 4"/>
          <p:cNvSpPr>
            <a:spLocks noChangeArrowheads="1"/>
          </p:cNvSpPr>
          <p:nvPr/>
        </p:nvSpPr>
        <p:spPr bwMode="auto">
          <a:xfrm>
            <a:off x="252413" y="2759722"/>
            <a:ext cx="9539288" cy="715351"/>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dirty="0">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&lt;http://www.ex2.org/img/imgXXX.jpg&gt; </a:t>
            </a:r>
            <a:r>
              <a:rPr lang="en-US" sz="1900" b="1" dirty="0" err="1">
                <a:solidFill>
                  <a:srgbClr val="000000"/>
                </a:solidFill>
                <a:latin typeface="Courier New" charset="0"/>
                <a:ea typeface="msmincho" charset="0"/>
                <a:cs typeface="msmincho" charset="0"/>
              </a:rPr>
              <a:t>cc:license</a:t>
            </a:r>
            <a:r>
              <a:rPr lang="en-US" sz="1900" b="1" dirty="0">
                <a:solidFill>
                  <a:srgbClr val="000000"/>
                </a:solidFill>
                <a:latin typeface="Courier New" charset="0"/>
                <a:ea typeface="msmincho" charset="0"/>
                <a:cs typeface="msmincho" charset="0"/>
              </a:rPr>
              <a:t> &lt;http://...&gt;.</a:t>
            </a:r>
          </a:p>
        </p:txBody>
      </p:sp>
      <p:sp>
        <p:nvSpPr>
          <p:cNvPr id="6" name="Rectangle 2"/>
          <p:cNvSpPr txBox="1">
            <a:spLocks noChangeArrowheads="1"/>
          </p:cNvSpPr>
          <p:nvPr/>
        </p:nvSpPr>
        <p:spPr>
          <a:xfrm>
            <a:off x="239747" y="3917097"/>
            <a:ext cx="9524999" cy="2453540"/>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2500" dirty="0">
                <a:solidFill>
                  <a:schemeClr val="bg1">
                    <a:lumMod val="50000"/>
                  </a:schemeClr>
                </a:solidFill>
                <a:latin typeface="Helvetica Neue"/>
                <a:cs typeface="Helvetica Neue"/>
              </a:rPr>
              <a:t>or can transform this XML file into an RDF (OWL) for more generic processors</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2500" dirty="0">
                <a:solidFill>
                  <a:schemeClr val="bg1">
                    <a:lumMod val="50000"/>
                  </a:schemeClr>
                </a:solidFill>
                <a:latin typeface="Helvetica Neue"/>
                <a:cs typeface="Helvetica Neue"/>
              </a:rPr>
              <a:t>a canonical processing of the XML file is defined by the POWDER specification</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endParaRPr lang="en-US" sz="2500"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Rectangle 2"/>
          <p:cNvSpPr>
            <a:spLocks noGrp="1" noChangeArrowheads="1"/>
          </p:cNvSpPr>
          <p:nvPr>
            <p:ph idx="1"/>
          </p:nvPr>
        </p:nvSpPr>
        <p:spPr/>
        <p:txBody>
          <a:bodyPr/>
          <a:lstStyle/>
          <a:p>
            <a:r>
              <a:rPr lang="en-US" dirty="0" smtClean="0"/>
              <a:t>Online POWDER service can be set up:</a:t>
            </a:r>
          </a:p>
          <a:p>
            <a:pPr lvl="1"/>
            <a:r>
              <a:rPr lang="en-US" dirty="0" smtClean="0"/>
              <a:t>a Web service with</a:t>
            </a:r>
          </a:p>
          <a:p>
            <a:pPr lvl="2"/>
            <a:r>
              <a:rPr lang="en-US" dirty="0" smtClean="0"/>
              <a:t>submit a URI and a resource description file</a:t>
            </a:r>
          </a:p>
          <a:p>
            <a:pPr lvl="2"/>
            <a:r>
              <a:rPr lang="en-US" dirty="0" smtClean="0"/>
              <a:t>return the RDF statements for that URI</a:t>
            </a:r>
          </a:p>
          <a:p>
            <a:pPr lvl="1"/>
            <a:r>
              <a:rPr lang="en-US" dirty="0" smtClean="0"/>
              <a:t>such service should be set up, eg, at W3C</a:t>
            </a:r>
          </a:p>
          <a:p>
            <a:r>
              <a:rPr lang="en-US" dirty="0" smtClean="0"/>
              <a:t>A GRDDL transform is also defined</a:t>
            </a:r>
            <a:endParaRPr lang="en-US" dirty="0"/>
          </a:p>
        </p:txBody>
      </p:sp>
      <p:sp>
        <p:nvSpPr>
          <p:cNvPr id="477186" name="Rectangle 1"/>
          <p:cNvSpPr>
            <a:spLocks noGrp="1" noChangeArrowheads="1"/>
          </p:cNvSpPr>
          <p:nvPr>
            <p:ph type="title"/>
          </p:nvPr>
        </p:nvSpPr>
        <p:spPr/>
        <p:txBody>
          <a:bodyPr/>
          <a:lstStyle/>
          <a:p>
            <a:r>
              <a:rPr lang="en-US" smtClean="0"/>
              <a:t>POWDER Service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“Web” where</a:t>
            </a:r>
          </a:p>
          <a:p>
            <a:pPr lvl="1"/>
            <a:r>
              <a:rPr lang="en-US" dirty="0" smtClean="0"/>
              <a:t>documents are available for download on the Internet</a:t>
            </a:r>
          </a:p>
          <a:p>
            <a:pPr lvl="1"/>
            <a:r>
              <a:rPr lang="en-US" dirty="0" smtClean="0"/>
              <a:t>but there would be no hyperlinks among them</a:t>
            </a:r>
          </a:p>
        </p:txBody>
      </p:sp>
      <p:sp>
        <p:nvSpPr>
          <p:cNvPr id="2" name="Title 1"/>
          <p:cNvSpPr>
            <a:spLocks noGrp="1"/>
          </p:cNvSpPr>
          <p:nvPr>
            <p:ph type="title"/>
          </p:nvPr>
        </p:nvSpPr>
        <p:spPr/>
        <p:txBody>
          <a:bodyPr/>
          <a:lstStyle/>
          <a:p>
            <a:r>
              <a:rPr lang="en-US" dirty="0" smtClean="0"/>
              <a:t>Imagine…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5" name="Rectangle 2"/>
          <p:cNvSpPr>
            <a:spLocks noGrp="1" noChangeArrowheads="1"/>
          </p:cNvSpPr>
          <p:nvPr>
            <p:ph idx="1"/>
          </p:nvPr>
        </p:nvSpPr>
        <p:spPr/>
        <p:txBody>
          <a:bodyPr/>
          <a:lstStyle/>
          <a:p>
            <a:r>
              <a:rPr lang="en-US" dirty="0" smtClean="0"/>
              <a:t>RDF makes a strong separation between</a:t>
            </a:r>
          </a:p>
          <a:p>
            <a:pPr lvl="1"/>
            <a:r>
              <a:rPr lang="en-US" dirty="0" smtClean="0"/>
              <a:t>URI as an ID for a resource</a:t>
            </a:r>
          </a:p>
          <a:p>
            <a:pPr lvl="1"/>
            <a:r>
              <a:rPr lang="en-US" dirty="0" smtClean="0"/>
              <a:t>URI as a datatype (</a:t>
            </a:r>
            <a:r>
              <a:rPr lang="en-US" dirty="0" err="1" smtClean="0"/>
              <a:t>xsd:anyURI</a:t>
            </a:r>
            <a:r>
              <a:rPr lang="en-US" dirty="0" smtClean="0"/>
              <a:t>)</a:t>
            </a:r>
          </a:p>
          <a:p>
            <a:pPr lvl="1"/>
            <a:r>
              <a:rPr lang="en-US" dirty="0" smtClean="0"/>
              <a:t>there is no “bridge” between the two</a:t>
            </a:r>
          </a:p>
          <a:p>
            <a:r>
              <a:rPr lang="en-US" dirty="0" smtClean="0"/>
              <a:t>POWDER includes a small extension to the formal semantics of RDF for two properties:</a:t>
            </a:r>
          </a:p>
          <a:p>
            <a:pPr lvl="1"/>
            <a:r>
              <a:rPr lang="en-US" dirty="0" err="1" smtClean="0"/>
              <a:t>wdrs:matchregex</a:t>
            </a:r>
            <a:r>
              <a:rPr lang="en-US" dirty="0" smtClean="0"/>
              <a:t> and </a:t>
            </a:r>
            <a:r>
              <a:rPr lang="en-US" dirty="0" err="1" smtClean="0"/>
              <a:t>wdrs:notmatchregex</a:t>
            </a:r>
            <a:r>
              <a:rPr lang="en-US" dirty="0" smtClean="0"/>
              <a:t> such that</a:t>
            </a:r>
          </a:p>
          <a:p>
            <a:pPr lvl="2"/>
            <a:r>
              <a:rPr lang="en-US" dirty="0" smtClean="0"/>
              <a:t>(R </a:t>
            </a:r>
            <a:r>
              <a:rPr lang="en-US" dirty="0" err="1" smtClean="0"/>
              <a:t>wdrs:matchregex</a:t>
            </a:r>
            <a:r>
              <a:rPr lang="en-US" dirty="0" smtClean="0"/>
              <a:t> </a:t>
            </a:r>
            <a:r>
              <a:rPr lang="en-US" dirty="0" err="1" smtClean="0"/>
              <a:t>Regex</a:t>
            </a:r>
            <a:r>
              <a:rPr lang="en-US" dirty="0" smtClean="0"/>
              <a:t>) holds </a:t>
            </a:r>
            <a:r>
              <a:rPr lang="en-US" dirty="0" err="1" smtClean="0"/>
              <a:t>iff</a:t>
            </a:r>
            <a:r>
              <a:rPr lang="en-US" dirty="0" smtClean="0"/>
              <a:t> the URI of R matches </a:t>
            </a:r>
            <a:r>
              <a:rPr lang="en-US" dirty="0" err="1" smtClean="0"/>
              <a:t>Regex</a:t>
            </a:r>
            <a:endParaRPr lang="en-US" dirty="0" smtClean="0"/>
          </a:p>
          <a:p>
            <a:endParaRPr lang="en-US" dirty="0"/>
          </a:p>
        </p:txBody>
      </p:sp>
      <p:sp>
        <p:nvSpPr>
          <p:cNvPr id="479234" name="Rectangle 1"/>
          <p:cNvSpPr>
            <a:spLocks noGrp="1" noChangeArrowheads="1"/>
          </p:cNvSpPr>
          <p:nvPr>
            <p:ph type="title"/>
          </p:nvPr>
        </p:nvSpPr>
        <p:spPr/>
        <p:txBody>
          <a:bodyPr/>
          <a:lstStyle/>
          <a:p>
            <a:r>
              <a:rPr lang="en-US" smtClean="0"/>
              <a:t>But there is a hidden “hiccup”</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1"/>
          <p:cNvSpPr>
            <a:spLocks noGrp="1" noChangeArrowheads="1"/>
          </p:cNvSpPr>
          <p:nvPr>
            <p:ph type="title"/>
          </p:nvPr>
        </p:nvSpPr>
        <p:spPr/>
        <p:txBody>
          <a:bodyPr/>
          <a:lstStyle/>
          <a:p>
            <a:r>
              <a:rPr lang="en-US" smtClean="0"/>
              <a:t>If you want the OWL version…</a:t>
            </a:r>
            <a:endParaRPr lang="en-US"/>
          </a:p>
        </p:txBody>
      </p:sp>
      <p:sp>
        <p:nvSpPr>
          <p:cNvPr id="236546" name="Rectangle 2"/>
          <p:cNvSpPr>
            <a:spLocks noChangeArrowheads="1"/>
          </p:cNvSpPr>
          <p:nvPr/>
        </p:nvSpPr>
        <p:spPr bwMode="auto">
          <a:xfrm>
            <a:off x="468311" y="1439863"/>
            <a:ext cx="9136063" cy="5715000"/>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wrap="square"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&lt;&gt; wdrs:issuedBy &lt;http://www.ivan-herman.net/me&gt;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_:iriset_1 a owl:Class; owl:intersectionOf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 a owl:Restriction;</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owl:onProperty wsdr:matchregex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owl:hasValue "..ugly regex for ex2.org"^^xsd:string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 a owl:Restriction;</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owl:onProperty wsdr:matchregex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owl:hasValue "..ugly regex for /img"^^xsd:string ]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_:desc_1 a owl:Restriction;</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owl:onProperty cc:license;</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owl:hasValue &lt;http://...&gt;.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B84700"/>
                </a:solidFill>
                <a:latin typeface="Courier New" charset="0"/>
                <a:ea typeface="msmincho" charset="0"/>
                <a:cs typeface="msmincho" charset="0"/>
              </a:rPr>
              <a:t>_:iriset_1 rdfs:subClassOf _:desc_1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1" name="Rectangle 2"/>
          <p:cNvSpPr>
            <a:spLocks noGrp="1" noChangeArrowheads="1"/>
          </p:cNvSpPr>
          <p:nvPr>
            <p:ph idx="1"/>
          </p:nvPr>
        </p:nvSpPr>
        <p:spPr/>
        <p:txBody>
          <a:bodyPr/>
          <a:lstStyle/>
          <a:p>
            <a:r>
              <a:rPr lang="en-US" smtClean="0"/>
              <a:t>In practice this means that only “POWDER aware” agents can fully handle the description files</a:t>
            </a:r>
          </a:p>
          <a:p>
            <a:pPr lvl="1"/>
            <a:r>
              <a:rPr lang="en-US" smtClean="0"/>
              <a:t>note that the extension is fairly easy to add, so it is not a big implementation issue…</a:t>
            </a:r>
          </a:p>
          <a:p>
            <a:r>
              <a:rPr lang="en-US" smtClean="0"/>
              <a:t>Existence of the services to provide the triplets automatically relieve the pain…</a:t>
            </a:r>
          </a:p>
          <a:p>
            <a:endParaRPr lang="en-US"/>
          </a:p>
        </p:txBody>
      </p:sp>
      <p:sp>
        <p:nvSpPr>
          <p:cNvPr id="483330" name="Rectangle 1"/>
          <p:cNvSpPr>
            <a:spLocks noGrp="1" noChangeArrowheads="1"/>
          </p:cNvSpPr>
          <p:nvPr>
            <p:ph type="title"/>
          </p:nvPr>
        </p:nvSpPr>
        <p:spPr/>
        <p:txBody>
          <a:bodyPr/>
          <a:lstStyle/>
          <a:p>
            <a:r>
              <a:rPr lang="en-US" smtClean="0"/>
              <a:t>Consequences of the “hiccup”</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Rectangle 2"/>
          <p:cNvSpPr>
            <a:spLocks noGrp="1" noChangeArrowheads="1"/>
          </p:cNvSpPr>
          <p:nvPr>
            <p:ph idx="1"/>
          </p:nvPr>
        </p:nvSpPr>
        <p:spPr/>
        <p:txBody>
          <a:bodyPr/>
          <a:lstStyle/>
          <a:p>
            <a:r>
              <a:rPr lang="en-US" smtClean="0"/>
              <a:t>There are a number of additional features:</a:t>
            </a:r>
          </a:p>
          <a:p>
            <a:pPr lvl="1"/>
            <a:r>
              <a:rPr lang="en-US" smtClean="0"/>
              <a:t>built in authentication: description resources must be attributed and this is open for authentication</a:t>
            </a:r>
          </a:p>
          <a:p>
            <a:pPr lvl="1"/>
            <a:r>
              <a:rPr lang="en-US" smtClean="0"/>
              <a:t>assignments may carry validity dates</a:t>
            </a:r>
          </a:p>
          <a:p>
            <a:pPr lvl="1"/>
            <a:r>
              <a:rPr lang="en-US" smtClean="0"/>
              <a:t>packaging several resource descriptions in one, possibly control their processing order</a:t>
            </a:r>
          </a:p>
          <a:p>
            <a:pPr lvl="1"/>
            <a:r>
              <a:rPr lang="en-US" smtClean="0"/>
              <a:t>using tags to identify resources instead of URI patterns</a:t>
            </a:r>
            <a:endParaRPr lang="en-US"/>
          </a:p>
        </p:txBody>
      </p:sp>
      <p:sp>
        <p:nvSpPr>
          <p:cNvPr id="485378" name="Rectangle 1"/>
          <p:cNvSpPr>
            <a:spLocks noGrp="1" noChangeArrowheads="1"/>
          </p:cNvSpPr>
          <p:nvPr>
            <p:ph type="title"/>
          </p:nvPr>
        </p:nvSpPr>
        <p:spPr/>
        <p:txBody>
          <a:bodyPr/>
          <a:lstStyle/>
          <a:p>
            <a:r>
              <a:rPr lang="en-US" smtClean="0"/>
              <a:t>Other POWDER features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3191863"/>
            <a:ext cx="10080626" cy="1259946"/>
          </a:xfrm>
        </p:spPr>
        <p:txBody>
          <a:bodyPr>
            <a:noAutofit/>
          </a:bodyPr>
          <a:lstStyle/>
          <a:p>
            <a: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Access to Relational Databases</a:t>
            </a:r>
            <a:b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br>
            <a:r>
              <a:rPr lang="en-US" sz="5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(Direct Mapping, R2RML)</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62" tIns="74704" rIns="98962" bIns="49483">
            <a:prstTxWarp prst="textNoShape">
              <a:avLst/>
            </a:prstTxWarp>
          </a:bodyPr>
          <a:lstStyle/>
          <a:p>
            <a:pPr defTabSz="501779" fontAlgn="auto" hangingPunct="1">
              <a:lnSpc>
                <a:spcPct val="100000"/>
              </a:lnSpc>
              <a:spcBef>
                <a:spcPts val="0"/>
              </a:spcBef>
              <a:spcAft>
                <a:spcPts val="0"/>
              </a:spcAft>
              <a:buClrTx/>
              <a:buSzTx/>
              <a:tabLst>
                <a:tab pos="0" algn="l"/>
                <a:tab pos="789074" algn="l"/>
                <a:tab pos="1579888" algn="l"/>
                <a:tab pos="2370704" algn="l"/>
                <a:tab pos="3161520" algn="l"/>
                <a:tab pos="3952341" algn="l"/>
                <a:tab pos="4743159" algn="l"/>
                <a:tab pos="5533975" algn="l"/>
                <a:tab pos="6324788" algn="l"/>
                <a:tab pos="7115608" algn="l"/>
                <a:tab pos="7906429" algn="l"/>
                <a:tab pos="8697243" algn="l"/>
                <a:tab pos="9488060" algn="l"/>
                <a:tab pos="10278882" algn="l"/>
                <a:tab pos="11069697" algn="l"/>
                <a:tab pos="11860514" algn="l"/>
              </a:tabLst>
            </a:pPr>
            <a:r>
              <a:rPr lang="en-US" sz="1100" i="1" dirty="0">
                <a:solidFill>
                  <a:srgbClr val="FFFFFF"/>
                </a:solidFill>
                <a:latin typeface="Lucida Sans Unicode"/>
                <a:ea typeface="msmincho" charset="0"/>
                <a:cs typeface="msmincho" charset="0"/>
              </a:rPr>
              <a:t>Photo credit “mayhem”, Flickr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407251980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Most of the data on the Web is, in fact, in RDB-s</a:t>
            </a:r>
          </a:p>
          <a:p>
            <a:r>
              <a:rPr lang="en-US" dirty="0" smtClean="0"/>
              <a:t>Proven technology, huge systems, many vendors…</a:t>
            </a:r>
          </a:p>
          <a:p>
            <a:r>
              <a:rPr lang="en-US" dirty="0" smtClean="0"/>
              <a:t>Data integration on the Web must provide access to RDB-s</a:t>
            </a:r>
            <a:endParaRPr lang="en-US" dirty="0"/>
          </a:p>
        </p:txBody>
      </p:sp>
      <p:sp>
        <p:nvSpPr>
          <p:cNvPr id="3" name="Title 2"/>
          <p:cNvSpPr>
            <a:spLocks noGrp="1"/>
          </p:cNvSpPr>
          <p:nvPr>
            <p:ph type="title"/>
          </p:nvPr>
        </p:nvSpPr>
        <p:spPr/>
        <p:txBody>
          <a:bodyPr/>
          <a:lstStyle/>
          <a:p>
            <a:r>
              <a:rPr lang="en-US" dirty="0" smtClean="0"/>
              <a:t>Relational Databases and RDF</a:t>
            </a:r>
            <a:endParaRPr lang="en-US" dirty="0"/>
          </a:p>
        </p:txBody>
      </p:sp>
    </p:spTree>
    <p:extLst>
      <p:ext uri="{BB962C8B-B14F-4D97-AF65-F5344CB8AC3E}">
        <p14:creationId xmlns:p14="http://schemas.microsoft.com/office/powerpoint/2010/main" val="42526926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RDF provides a common “view”</a:t>
            </a:r>
            <a:endParaRPr lang="en-US" dirty="0"/>
          </a:p>
        </p:txBody>
      </p:sp>
      <p:grpSp>
        <p:nvGrpSpPr>
          <p:cNvPr id="55" name="Group 53"/>
          <p:cNvGrpSpPr/>
          <p:nvPr/>
        </p:nvGrpSpPr>
        <p:grpSpPr>
          <a:xfrm>
            <a:off x="3528144" y="1437959"/>
            <a:ext cx="2952328" cy="2341913"/>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519779"/>
              <a:ext cx="2503536" cy="758447"/>
            </a:xfrm>
            <a:prstGeom prst="rect">
              <a:avLst/>
            </a:prstGeom>
            <a:noFill/>
          </p:spPr>
          <p:txBody>
            <a:bodyPr wrap="square" rtlCol="0">
              <a:spAutoFit/>
            </a:bodyPr>
            <a:lstStyle/>
            <a:p>
              <a:pPr algn="ctr"/>
              <a:r>
                <a:rPr lang="en-US" sz="1800" b="1" dirty="0">
                  <a:solidFill>
                    <a:schemeClr val="tx2">
                      <a:lumMod val="90000"/>
                      <a:lumOff val="10000"/>
                    </a:schemeClr>
                  </a:solidFill>
                </a:rPr>
                <a:t>Common “view”</a:t>
              </a:r>
            </a:p>
            <a:p>
              <a:pPr algn="ctr"/>
              <a:r>
                <a:rPr lang="en-US" sz="1800" b="1" dirty="0">
                  <a:solidFill>
                    <a:schemeClr val="tx2">
                      <a:lumMod val="90000"/>
                      <a:lumOff val="10000"/>
                    </a:schemeClr>
                  </a:solidFill>
                </a:rPr>
                <a:t>in </a:t>
              </a:r>
            </a:p>
            <a:p>
              <a:pPr algn="ctr"/>
              <a:r>
                <a:rPr lang="en-US" sz="1800" b="1" dirty="0">
                  <a:solidFill>
                    <a:schemeClr val="tx2">
                      <a:lumMod val="90000"/>
                      <a:lumOff val="10000"/>
                    </a:schemeClr>
                  </a:solidFill>
                </a:rPr>
                <a:t>RDF</a:t>
              </a:r>
            </a:p>
          </p:txBody>
        </p:sp>
      </p:grpSp>
      <p:grpSp>
        <p:nvGrpSpPr>
          <p:cNvPr id="2" name="Group 1"/>
          <p:cNvGrpSpPr/>
          <p:nvPr/>
        </p:nvGrpSpPr>
        <p:grpSpPr>
          <a:xfrm>
            <a:off x="1655937" y="5364012"/>
            <a:ext cx="6768752" cy="1728192"/>
            <a:chOff x="2015976" y="4859957"/>
            <a:chExt cx="6768752" cy="1728192"/>
          </a:xfrm>
        </p:grpSpPr>
        <p:sp>
          <p:nvSpPr>
            <p:cNvPr id="100" name="Magnetic Disk 99"/>
            <p:cNvSpPr/>
            <p:nvPr/>
          </p:nvSpPr>
          <p:spPr>
            <a:xfrm>
              <a:off x="2015976" y="4931965"/>
              <a:ext cx="1296144" cy="1656184"/>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3" name="Magnetic Disk 62"/>
            <p:cNvSpPr/>
            <p:nvPr/>
          </p:nvSpPr>
          <p:spPr>
            <a:xfrm>
              <a:off x="4752280" y="4931965"/>
              <a:ext cx="1296144" cy="1656184"/>
            </a:xfrm>
            <a:prstGeom prst="flowChartMagneticDisk">
              <a:avLst/>
            </a:prstGeom>
            <a:solidFill>
              <a:schemeClr val="accent3">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4" name="Magnetic Disk 63"/>
            <p:cNvSpPr/>
            <p:nvPr/>
          </p:nvSpPr>
          <p:spPr>
            <a:xfrm>
              <a:off x="7488584" y="4859957"/>
              <a:ext cx="1296144" cy="1656184"/>
            </a:xfrm>
            <a:prstGeom prst="flowChartMagneticDisk">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9" name="Group 8"/>
          <p:cNvGrpSpPr/>
          <p:nvPr/>
        </p:nvGrpSpPr>
        <p:grpSpPr>
          <a:xfrm>
            <a:off x="2592040" y="3779840"/>
            <a:ext cx="1440160" cy="1512168"/>
            <a:chOff x="2592040" y="3779837"/>
            <a:chExt cx="1440160" cy="1512168"/>
          </a:xfrm>
        </p:grpSpPr>
        <p:cxnSp>
          <p:nvCxnSpPr>
            <p:cNvPr id="4" name="Straight Arrow Connector 3"/>
            <p:cNvCxnSpPr/>
            <p:nvPr/>
          </p:nvCxnSpPr>
          <p:spPr>
            <a:xfrm flipV="1">
              <a:off x="2592040" y="3779837"/>
              <a:ext cx="1440160" cy="1512168"/>
            </a:xfrm>
            <a:prstGeom prst="straightConnector1">
              <a:avLst/>
            </a:prstGeom>
            <a:ln w="254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8785963">
              <a:off x="2640657" y="4159705"/>
              <a:ext cx="1067906" cy="434589"/>
            </a:xfrm>
            <a:prstGeom prst="rect">
              <a:avLst/>
            </a:prstGeom>
            <a:noFill/>
          </p:spPr>
          <p:txBody>
            <a:bodyPr wrap="none" rtlCol="0">
              <a:spAutoFit/>
            </a:bodyPr>
            <a:lstStyle/>
            <a:p>
              <a:r>
                <a:rPr lang="en-US" sz="2400" dirty="0">
                  <a:solidFill>
                    <a:schemeClr val="bg1">
                      <a:lumMod val="50000"/>
                    </a:schemeClr>
                  </a:solidFill>
                </a:rPr>
                <a:t>export</a:t>
              </a:r>
            </a:p>
          </p:txBody>
        </p:sp>
        <p:sp>
          <p:nvSpPr>
            <p:cNvPr id="15" name="TextBox 14"/>
            <p:cNvSpPr txBox="1"/>
            <p:nvPr/>
          </p:nvSpPr>
          <p:spPr>
            <a:xfrm rot="18789229">
              <a:off x="3013579" y="4414965"/>
              <a:ext cx="981501" cy="434589"/>
            </a:xfrm>
            <a:prstGeom prst="rect">
              <a:avLst/>
            </a:prstGeom>
            <a:noFill/>
          </p:spPr>
          <p:txBody>
            <a:bodyPr wrap="none" rtlCol="0">
              <a:spAutoFit/>
            </a:bodyPr>
            <a:lstStyle/>
            <a:p>
              <a:r>
                <a:rPr lang="en-US" sz="2400" dirty="0">
                  <a:solidFill>
                    <a:schemeClr val="bg1">
                      <a:lumMod val="50000"/>
                    </a:schemeClr>
                  </a:solidFill>
                </a:rPr>
                <a:t>query</a:t>
              </a:r>
            </a:p>
          </p:txBody>
        </p:sp>
      </p:grpSp>
      <p:cxnSp>
        <p:nvCxnSpPr>
          <p:cNvPr id="19" name="Straight Arrow Connector 18"/>
          <p:cNvCxnSpPr/>
          <p:nvPr/>
        </p:nvCxnSpPr>
        <p:spPr>
          <a:xfrm rot="16463768" flipV="1">
            <a:off x="6137404" y="3799674"/>
            <a:ext cx="1440160" cy="1512168"/>
          </a:xfrm>
          <a:prstGeom prst="straightConnector1">
            <a:avLst/>
          </a:prstGeom>
          <a:ln w="25400" cmpd="sng">
            <a:solidFill>
              <a:schemeClr val="accent6">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2898011">
            <a:off x="6516220" y="4229534"/>
            <a:ext cx="1043876" cy="421654"/>
          </a:xfrm>
          <a:prstGeom prst="rect">
            <a:avLst/>
          </a:prstGeom>
          <a:noFill/>
        </p:spPr>
        <p:txBody>
          <a:bodyPr wrap="none" lIns="91132" tIns="45567" rIns="91132" bIns="45567" rtlCol="0">
            <a:spAutoFit/>
          </a:bodyPr>
          <a:lstStyle/>
          <a:p>
            <a:r>
              <a:rPr lang="en-US" sz="2400" dirty="0">
                <a:solidFill>
                  <a:schemeClr val="bg1">
                    <a:lumMod val="50000"/>
                  </a:schemeClr>
                </a:solidFill>
              </a:rPr>
              <a:t>export</a:t>
            </a:r>
          </a:p>
        </p:txBody>
      </p:sp>
      <p:sp>
        <p:nvSpPr>
          <p:cNvPr id="21" name="TextBox 20"/>
          <p:cNvSpPr txBox="1"/>
          <p:nvPr/>
        </p:nvSpPr>
        <p:spPr>
          <a:xfrm rot="2800295">
            <a:off x="6163494" y="4441928"/>
            <a:ext cx="954558" cy="421654"/>
          </a:xfrm>
          <a:prstGeom prst="rect">
            <a:avLst/>
          </a:prstGeom>
          <a:noFill/>
        </p:spPr>
        <p:txBody>
          <a:bodyPr wrap="none" lIns="91132" tIns="45567" rIns="91132" bIns="45567" rtlCol="0">
            <a:spAutoFit/>
          </a:bodyPr>
          <a:lstStyle/>
          <a:p>
            <a:r>
              <a:rPr lang="en-US" sz="2400" dirty="0">
                <a:solidFill>
                  <a:schemeClr val="bg1">
                    <a:lumMod val="50000"/>
                  </a:schemeClr>
                </a:solidFill>
              </a:rPr>
              <a:t>query</a:t>
            </a:r>
          </a:p>
        </p:txBody>
      </p:sp>
      <p:cxnSp>
        <p:nvCxnSpPr>
          <p:cNvPr id="23" name="Straight Arrow Connector 22"/>
          <p:cNvCxnSpPr/>
          <p:nvPr/>
        </p:nvCxnSpPr>
        <p:spPr>
          <a:xfrm flipV="1">
            <a:off x="4985502" y="3762810"/>
            <a:ext cx="22914" cy="1601239"/>
          </a:xfrm>
          <a:prstGeom prst="straightConnector1">
            <a:avLst/>
          </a:prstGeom>
          <a:ln w="25400" cmpd="sng">
            <a:solidFill>
              <a:schemeClr val="accent3">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rot="16224523">
            <a:off x="4271357" y="4485744"/>
            <a:ext cx="1043876" cy="421654"/>
          </a:xfrm>
          <a:prstGeom prst="rect">
            <a:avLst/>
          </a:prstGeom>
          <a:noFill/>
        </p:spPr>
        <p:txBody>
          <a:bodyPr wrap="none" lIns="91132" tIns="45567" rIns="91132" bIns="45567" rtlCol="0">
            <a:spAutoFit/>
          </a:bodyPr>
          <a:lstStyle/>
          <a:p>
            <a:r>
              <a:rPr lang="en-US" sz="2400" dirty="0">
                <a:solidFill>
                  <a:schemeClr val="bg1">
                    <a:lumMod val="50000"/>
                  </a:schemeClr>
                </a:solidFill>
              </a:rPr>
              <a:t>export</a:t>
            </a:r>
          </a:p>
        </p:txBody>
      </p:sp>
      <p:sp>
        <p:nvSpPr>
          <p:cNvPr id="25" name="TextBox 24"/>
          <p:cNvSpPr txBox="1"/>
          <p:nvPr/>
        </p:nvSpPr>
        <p:spPr>
          <a:xfrm rot="16227789">
            <a:off x="4731445" y="4449803"/>
            <a:ext cx="954558" cy="421654"/>
          </a:xfrm>
          <a:prstGeom prst="rect">
            <a:avLst/>
          </a:prstGeom>
          <a:noFill/>
        </p:spPr>
        <p:txBody>
          <a:bodyPr wrap="none" lIns="91132" tIns="45567" rIns="91132" bIns="45567" rtlCol="0">
            <a:spAutoFit/>
          </a:bodyPr>
          <a:lstStyle/>
          <a:p>
            <a:r>
              <a:rPr lang="en-US" sz="2400" dirty="0">
                <a:solidFill>
                  <a:schemeClr val="bg1">
                    <a:lumMod val="50000"/>
                  </a:schemeClr>
                </a:solidFill>
              </a:rPr>
              <a:t>query</a:t>
            </a:r>
          </a:p>
        </p:txBody>
      </p:sp>
    </p:spTree>
    <p:extLst>
      <p:ext uri="{BB962C8B-B14F-4D97-AF65-F5344CB8AC3E}">
        <p14:creationId xmlns:p14="http://schemas.microsoft.com/office/powerpoint/2010/main" val="39260555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1778" y="1631097"/>
            <a:ext cx="9865097" cy="5181601"/>
          </a:xfrm>
        </p:spPr>
        <p:txBody>
          <a:bodyPr/>
          <a:lstStyle/>
          <a:p>
            <a:r>
              <a:rPr lang="en-US" dirty="0" smtClean="0"/>
              <a:t>“Export” does not </a:t>
            </a:r>
            <a:r>
              <a:rPr lang="en-US" i="1" dirty="0" smtClean="0"/>
              <a:t>necessarily</a:t>
            </a:r>
            <a:r>
              <a:rPr lang="en-US" dirty="0" smtClean="0"/>
              <a:t> mean physical conversion</a:t>
            </a:r>
          </a:p>
          <a:p>
            <a:pPr lvl="1"/>
            <a:r>
              <a:rPr lang="en-US" dirty="0" smtClean="0"/>
              <a:t>for very large databases a “duplication” would not be an option</a:t>
            </a:r>
          </a:p>
          <a:p>
            <a:pPr lvl="1"/>
            <a:r>
              <a:rPr lang="en-US" dirty="0"/>
              <a:t>s</a:t>
            </a:r>
            <a:r>
              <a:rPr lang="en-US" dirty="0" smtClean="0"/>
              <a:t>ystems may provide SQL “bridges” to make queries on the fly</a:t>
            </a:r>
          </a:p>
          <a:p>
            <a:r>
              <a:rPr lang="en-US" dirty="0" smtClean="0"/>
              <a:t>Result of export is a “logical” view of the RDB content</a:t>
            </a:r>
            <a:endParaRPr lang="en-US" dirty="0"/>
          </a:p>
        </p:txBody>
      </p:sp>
      <p:sp>
        <p:nvSpPr>
          <p:cNvPr id="3" name="Title 2"/>
          <p:cNvSpPr>
            <a:spLocks noGrp="1"/>
          </p:cNvSpPr>
          <p:nvPr>
            <p:ph type="title"/>
          </p:nvPr>
        </p:nvSpPr>
        <p:spPr/>
        <p:txBody>
          <a:bodyPr/>
          <a:lstStyle/>
          <a:p>
            <a:r>
              <a:rPr lang="en-US" dirty="0" smtClean="0"/>
              <a:t>What is “export”?</a:t>
            </a:r>
            <a:endParaRPr lang="en-US" dirty="0"/>
          </a:p>
        </p:txBody>
      </p:sp>
    </p:spTree>
    <p:extLst>
      <p:ext uri="{BB962C8B-B14F-4D97-AF65-F5344CB8AC3E}">
        <p14:creationId xmlns:p14="http://schemas.microsoft.com/office/powerpoint/2010/main" val="9639004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standard RDF “view” of RDB tables</a:t>
            </a:r>
          </a:p>
          <a:p>
            <a:r>
              <a:rPr lang="en-US" dirty="0" smtClean="0"/>
              <a:t>Valid for all RDB-s, independently of the RDB schema</a:t>
            </a:r>
          </a:p>
          <a:p>
            <a:r>
              <a:rPr lang="en-US" dirty="0" smtClean="0"/>
              <a:t>Fundamental approach:</a:t>
            </a:r>
          </a:p>
          <a:p>
            <a:pPr lvl="1"/>
            <a:r>
              <a:rPr lang="en-US" dirty="0" smtClean="0"/>
              <a:t>each row is turned into a series of triples with a common subject</a:t>
            </a:r>
          </a:p>
          <a:p>
            <a:pPr lvl="1"/>
            <a:r>
              <a:rPr lang="en-US" dirty="0" smtClean="0"/>
              <a:t>column names provide the predicate names</a:t>
            </a:r>
          </a:p>
          <a:p>
            <a:pPr lvl="1"/>
            <a:r>
              <a:rPr lang="en-US" dirty="0" smtClean="0"/>
              <a:t>cell contents are the objects as literals</a:t>
            </a:r>
          </a:p>
          <a:p>
            <a:pPr lvl="1"/>
            <a:r>
              <a:rPr lang="en-US" dirty="0" smtClean="0"/>
              <a:t>linked tables are expressed with URI subjects</a:t>
            </a:r>
            <a:endParaRPr lang="en-US" dirty="0"/>
          </a:p>
        </p:txBody>
      </p:sp>
      <p:sp>
        <p:nvSpPr>
          <p:cNvPr id="3" name="Title 2"/>
          <p:cNvSpPr>
            <a:spLocks noGrp="1"/>
          </p:cNvSpPr>
          <p:nvPr>
            <p:ph type="title"/>
          </p:nvPr>
        </p:nvSpPr>
        <p:spPr/>
        <p:txBody>
          <a:bodyPr/>
          <a:lstStyle/>
          <a:p>
            <a:r>
              <a:rPr lang="en-US" dirty="0" smtClean="0"/>
              <a:t>Simple export: Direct Mapping</a:t>
            </a:r>
            <a:endParaRPr lang="en-US" dirty="0"/>
          </a:p>
        </p:txBody>
      </p:sp>
    </p:spTree>
    <p:extLst>
      <p:ext uri="{BB962C8B-B14F-4D97-AF65-F5344CB8AC3E}">
        <p14:creationId xmlns:p14="http://schemas.microsoft.com/office/powerpoint/2010/main" val="17089489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493837"/>
            <a:ext cx="9524999" cy="5181601"/>
          </a:xfrm>
        </p:spPr>
        <p:txBody>
          <a:bodyPr/>
          <a:lstStyle/>
          <a:p>
            <a:r>
              <a:rPr lang="en-US" dirty="0" smtClean="0"/>
              <a:t>An DM processor has access to:</a:t>
            </a:r>
          </a:p>
          <a:p>
            <a:pPr lvl="1"/>
            <a:r>
              <a:rPr lang="en-US" dirty="0" smtClean="0"/>
              <a:t>an RDB schema</a:t>
            </a:r>
          </a:p>
          <a:p>
            <a:pPr lvl="1"/>
            <a:r>
              <a:rPr lang="en-US" dirty="0" smtClean="0"/>
              <a:t>a database governed by the schema</a:t>
            </a:r>
          </a:p>
          <a:p>
            <a:r>
              <a:rPr lang="en-US" dirty="0" smtClean="0"/>
              <a:t>… and produces an RDF graph</a:t>
            </a:r>
          </a:p>
          <a:p>
            <a:pPr marL="431938" lvl="1" indent="0">
              <a:buNone/>
            </a:pPr>
            <a:endParaRPr lang="en-US" dirty="0" smtClean="0"/>
          </a:p>
        </p:txBody>
      </p:sp>
      <p:sp>
        <p:nvSpPr>
          <p:cNvPr id="3" name="Title 2"/>
          <p:cNvSpPr>
            <a:spLocks noGrp="1"/>
          </p:cNvSpPr>
          <p:nvPr>
            <p:ph type="title"/>
          </p:nvPr>
        </p:nvSpPr>
        <p:spPr/>
        <p:txBody>
          <a:bodyPr/>
          <a:lstStyle/>
          <a:p>
            <a:r>
              <a:rPr lang="en-US" dirty="0" smtClean="0"/>
              <a:t>What DM processor does</a:t>
            </a:r>
            <a:endParaRPr lang="en-US" dirty="0"/>
          </a:p>
        </p:txBody>
      </p:sp>
      <p:grpSp>
        <p:nvGrpSpPr>
          <p:cNvPr id="4" name="Group 3"/>
          <p:cNvGrpSpPr/>
          <p:nvPr/>
        </p:nvGrpSpPr>
        <p:grpSpPr>
          <a:xfrm>
            <a:off x="1839913" y="4922836"/>
            <a:ext cx="7543800" cy="1254761"/>
            <a:chOff x="1839912" y="4922837"/>
            <a:chExt cx="7543800" cy="1254760"/>
          </a:xfrm>
        </p:grpSpPr>
        <p:grpSp>
          <p:nvGrpSpPr>
            <p:cNvPr id="25" name="Group 24"/>
            <p:cNvGrpSpPr/>
            <p:nvPr/>
          </p:nvGrpSpPr>
          <p:grpSpPr>
            <a:xfrm>
              <a:off x="1839912" y="5151437"/>
              <a:ext cx="1600199" cy="961253"/>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9" name="Group 33"/>
            <p:cNvGrpSpPr/>
            <p:nvPr/>
          </p:nvGrpSpPr>
          <p:grpSpPr>
            <a:xfrm>
              <a:off x="7935912" y="4922837"/>
              <a:ext cx="1447800" cy="1254760"/>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sp>
          <p:nvSpPr>
            <p:cNvPr id="27" name="Oval 26"/>
            <p:cNvSpPr/>
            <p:nvPr/>
          </p:nvSpPr>
          <p:spPr>
            <a:xfrm>
              <a:off x="4659312" y="5075237"/>
              <a:ext cx="1600200" cy="762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DM Processing</a:t>
              </a:r>
            </a:p>
          </p:txBody>
        </p:sp>
        <p:cxnSp>
          <p:nvCxnSpPr>
            <p:cNvPr id="31" name="Curved Connector 30"/>
            <p:cNvCxnSpPr>
              <a:stCxn id="6" idx="3"/>
            </p:cNvCxnSpPr>
            <p:nvPr/>
          </p:nvCxnSpPr>
          <p:spPr>
            <a:xfrm flipV="1">
              <a:off x="3440111" y="5456237"/>
              <a:ext cx="1219201" cy="3068"/>
            </a:xfrm>
            <a:prstGeom prst="curvedConnector3">
              <a:avLst>
                <a:gd name="adj1" fmla="val 50000"/>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6"/>
            </p:cNvCxnSpPr>
            <p:nvPr/>
          </p:nvCxnSpPr>
          <p:spPr>
            <a:xfrm>
              <a:off x="6259512" y="5456237"/>
              <a:ext cx="16002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2982913" y="5857600"/>
            <a:ext cx="914400" cy="288959"/>
          </a:xfrm>
          <a:prstGeom prst="rect">
            <a:avLst/>
          </a:prstGeom>
          <a:noFill/>
        </p:spPr>
        <p:txBody>
          <a:bodyPr wrap="square" lIns="91132" tIns="45567" rIns="91132" bIns="45567" rtlCol="0">
            <a:spAutoFit/>
          </a:bodyPr>
          <a:lstStyle/>
          <a:p>
            <a:r>
              <a:rPr lang="en-US" sz="1400" dirty="0">
                <a:solidFill>
                  <a:schemeClr val="bg1">
                    <a:lumMod val="50000"/>
                  </a:schemeClr>
                </a:solidFill>
                <a:latin typeface="Helvetica Neue"/>
                <a:cs typeface="Helvetica Neue"/>
              </a:rPr>
              <a:t>Tables</a:t>
            </a:r>
          </a:p>
        </p:txBody>
      </p:sp>
      <p:sp>
        <p:nvSpPr>
          <p:cNvPr id="30" name="Card 29"/>
          <p:cNvSpPr/>
          <p:nvPr/>
        </p:nvSpPr>
        <p:spPr>
          <a:xfrm>
            <a:off x="468313" y="4313238"/>
            <a:ext cx="838200" cy="685800"/>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132" tIns="45567" rIns="91132" bIns="45567"/>
          <a:lstStyle/>
          <a:p>
            <a:r>
              <a:rPr lang="en-US" sz="1200" dirty="0"/>
              <a:t>RDB Schema</a:t>
            </a:r>
          </a:p>
        </p:txBody>
      </p:sp>
      <p:cxnSp>
        <p:nvCxnSpPr>
          <p:cNvPr id="32" name="Shape 28"/>
          <p:cNvCxnSpPr>
            <a:stCxn id="30" idx="3"/>
          </p:cNvCxnSpPr>
          <p:nvPr/>
        </p:nvCxnSpPr>
        <p:spPr>
          <a:xfrm>
            <a:off x="1306513" y="4656137"/>
            <a:ext cx="4152900" cy="4191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0078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2009" y="72008"/>
            <a:ext cx="9865096" cy="7380237"/>
            <a:chOff x="45" y="757"/>
            <a:chExt cx="6116" cy="3969"/>
          </a:xfrm>
        </p:grpSpPr>
        <p:pic>
          <p:nvPicPr>
            <p:cNvPr id="11267" name="Picture 3"/>
            <p:cNvPicPr>
              <a:picLocks noChangeAspect="1" noChangeArrowheads="1"/>
            </p:cNvPicPr>
            <p:nvPr/>
          </p:nvPicPr>
          <p:blipFill>
            <a:blip r:embed="rId3"/>
            <a:srcRect/>
            <a:stretch>
              <a:fillRect/>
            </a:stretch>
          </p:blipFill>
          <p:spPr bwMode="auto">
            <a:xfrm>
              <a:off x="45" y="874"/>
              <a:ext cx="3917" cy="2913"/>
            </a:xfrm>
            <a:prstGeom prst="rect">
              <a:avLst/>
            </a:prstGeom>
            <a:noFill/>
            <a:ln w="9525">
              <a:noFill/>
              <a:round/>
              <a:headEnd/>
              <a:tailEnd/>
            </a:ln>
            <a:effectLst>
              <a:outerShdw blurRad="63500" dist="101823" dir="2700000" algn="ctr" rotWithShape="0">
                <a:srgbClr val="C0C0C0"/>
              </a:outerShdw>
            </a:effectLst>
          </p:spPr>
        </p:pic>
        <p:pic>
          <p:nvPicPr>
            <p:cNvPr id="11268" name="Picture 4"/>
            <p:cNvPicPr>
              <a:picLocks noChangeAspect="1" noChangeArrowheads="1"/>
            </p:cNvPicPr>
            <p:nvPr/>
          </p:nvPicPr>
          <p:blipFill>
            <a:blip r:embed="rId4"/>
            <a:srcRect/>
            <a:stretch>
              <a:fillRect/>
            </a:stretch>
          </p:blipFill>
          <p:spPr bwMode="auto">
            <a:xfrm>
              <a:off x="2080" y="757"/>
              <a:ext cx="4082" cy="3044"/>
            </a:xfrm>
            <a:prstGeom prst="rect">
              <a:avLst/>
            </a:prstGeom>
            <a:noFill/>
            <a:ln w="9525">
              <a:noFill/>
              <a:round/>
              <a:headEnd/>
              <a:tailEnd/>
            </a:ln>
            <a:effectLst>
              <a:outerShdw blurRad="63500" dist="101823" dir="2700000" algn="ctr" rotWithShape="0">
                <a:srgbClr val="C0C0C0"/>
              </a:outerShdw>
            </a:effectLst>
          </p:spPr>
        </p:pic>
        <p:pic>
          <p:nvPicPr>
            <p:cNvPr id="11269" name="Picture 5"/>
            <p:cNvPicPr>
              <a:picLocks noChangeAspect="1" noChangeArrowheads="1"/>
            </p:cNvPicPr>
            <p:nvPr/>
          </p:nvPicPr>
          <p:blipFill>
            <a:blip r:embed="rId5"/>
            <a:srcRect/>
            <a:stretch>
              <a:fillRect/>
            </a:stretch>
          </p:blipFill>
          <p:spPr bwMode="auto">
            <a:xfrm>
              <a:off x="1293" y="1860"/>
              <a:ext cx="3855" cy="2867"/>
            </a:xfrm>
            <a:prstGeom prst="rect">
              <a:avLst/>
            </a:prstGeom>
            <a:noFill/>
            <a:ln w="9525">
              <a:noFill/>
              <a:round/>
              <a:headEnd/>
              <a:tailEnd/>
            </a:ln>
            <a:effectLst>
              <a:outerShdw blurRad="63500" dist="101823" dir="2700000" algn="ctr" rotWithShape="0">
                <a:srgbClr val="C0C0C0"/>
              </a:outerShdw>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grpSp>
        <p:nvGrpSpPr>
          <p:cNvPr id="37" name="Group 36"/>
          <p:cNvGrpSpPr/>
          <p:nvPr/>
        </p:nvGrpSpPr>
        <p:grpSpPr>
          <a:xfrm>
            <a:off x="4430712" y="3990536"/>
            <a:ext cx="5123542" cy="2685719"/>
            <a:chOff x="4430712" y="3990536"/>
            <a:chExt cx="5123542" cy="2685722"/>
          </a:xfrm>
        </p:grpSpPr>
        <p:sp>
          <p:nvSpPr>
            <p:cNvPr id="8" name="Oval 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10" name="Oval 9"/>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12" name="Oval 11"/>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13" name="Rectangle 12"/>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14" name="Rectangle 13"/>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18" name="Curved Connector 17"/>
            <p:cNvCxnSpPr>
              <a:stCxn id="8" idx="4"/>
              <a:endCxn id="10"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9" name="Curved Connector 18"/>
            <p:cNvCxnSpPr>
              <a:stCxn id="10" idx="4"/>
              <a:endCxn id="11"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0" name="Curved Connector 19"/>
            <p:cNvCxnSpPr>
              <a:stCxn id="10" idx="4"/>
              <a:endCxn id="12"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3" name="Straight Arrow Connector 22"/>
            <p:cNvCxnSpPr>
              <a:stCxn id="8" idx="2"/>
              <a:endCxn id="13"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8" idx="2"/>
              <a:endCxn id="14"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26" name="TextBox 25"/>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29" name="TextBox 28"/>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30" name="TextBox 29"/>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31" name="TextBox 30"/>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2840233824"/>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Tree>
    <p:extLst>
      <p:ext uri="{BB962C8B-B14F-4D97-AF65-F5344CB8AC3E}">
        <p14:creationId xmlns:p14="http://schemas.microsoft.com/office/powerpoint/2010/main" val="1602717587"/>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768" y="4787985"/>
            <a:ext cx="5112568" cy="1944215"/>
          </a:xfrm>
        </p:spPr>
        <p:txBody>
          <a:bodyPr/>
          <a:lstStyle/>
          <a:p>
            <a:r>
              <a:rPr lang="en-US" dirty="0" smtClean="0"/>
              <a:t>“ISBN” and “ID” are keys</a:t>
            </a:r>
          </a:p>
          <a:p>
            <a:r>
              <a:rPr lang="en-US" dirty="0" smtClean="0"/>
              <a:t>Book table refers to the author table</a:t>
            </a:r>
          </a:p>
          <a:p>
            <a:endParaRPr lang="en-US" dirty="0"/>
          </a:p>
        </p:txBody>
      </p:sp>
      <p:sp>
        <p:nvSpPr>
          <p:cNvPr id="3" name="Title 2"/>
          <p:cNvSpPr>
            <a:spLocks noGrp="1"/>
          </p:cNvSpPr>
          <p:nvPr>
            <p:ph type="title"/>
          </p:nvPr>
        </p:nvSpPr>
        <p:spPr/>
        <p:txBody>
          <a:bodyPr>
            <a:normAutofit fontScale="90000"/>
          </a:bodyPr>
          <a:lstStyle/>
          <a:p>
            <a:r>
              <a:rPr lang="en-US" dirty="0"/>
              <a:t>Direct mapping of the bookshop tables</a:t>
            </a:r>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16" name="Freeform 15"/>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Tree>
    <p:extLst>
      <p:ext uri="{BB962C8B-B14F-4D97-AF65-F5344CB8AC3E}">
        <p14:creationId xmlns:p14="http://schemas.microsoft.com/office/powerpoint/2010/main" val="945241915"/>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cxnSp>
        <p:nvCxnSpPr>
          <p:cNvPr id="21" name="Shape 20"/>
          <p:cNvCxnSpPr>
            <a:endCxn id="22" idx="0"/>
          </p:cNvCxnSpPr>
          <p:nvPr/>
        </p:nvCxnSpPr>
        <p:spPr>
          <a:xfrm>
            <a:off x="6716713" y="1989137"/>
            <a:ext cx="76200" cy="14097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3" idx="2"/>
            <a:endCxn id="36" idx="3"/>
          </p:cNvCxnSpPr>
          <p:nvPr/>
        </p:nvCxnSpPr>
        <p:spPr bwMode="auto">
          <a:xfrm flipH="1" flipV="1">
            <a:off x="5789871" y="4097116"/>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22" name="Oval 21"/>
          <p:cNvSpPr/>
          <p:nvPr/>
        </p:nvSpPr>
        <p:spPr>
          <a:xfrm>
            <a:off x="3897313" y="3398837"/>
            <a:ext cx="5791200" cy="14478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3" name="Freeform 22"/>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56" name="Oval 55"/>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6" name="Straight Arrow Connector 25"/>
          <p:cNvCxnSpPr>
            <a:stCxn id="33" idx="0"/>
            <a:endCxn id="25" idx="1"/>
          </p:cNvCxnSpPr>
          <p:nvPr/>
        </p:nvCxnSpPr>
        <p:spPr bwMode="auto">
          <a:xfrm flipV="1">
            <a:off x="8186287" y="3678591"/>
            <a:ext cx="1102498" cy="417559"/>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10" name="Group 9"/>
          <p:cNvGrpSpPr/>
          <p:nvPr/>
        </p:nvGrpSpPr>
        <p:grpSpPr>
          <a:xfrm>
            <a:off x="4278315" y="3547092"/>
            <a:ext cx="5631186" cy="1886205"/>
            <a:chOff x="4278312" y="3547057"/>
            <a:chExt cx="5631185" cy="1886205"/>
          </a:xfrm>
        </p:grpSpPr>
        <p:sp>
          <p:nvSpPr>
            <p:cNvPr id="33" name="Oval 32"/>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36" name="Rectangle 35"/>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37" name="Rectangle 36"/>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38" name="Curved Connector 37"/>
            <p:cNvCxnSpPr>
              <a:stCxn id="33" idx="4"/>
            </p:cNvCxnSpPr>
            <p:nvPr/>
          </p:nvCxnSpPr>
          <p:spPr bwMode="auto">
            <a:xfrm rot="5400000">
              <a:off x="7684606"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42" name="Straight Arrow Connector 41"/>
            <p:cNvCxnSpPr>
              <a:stCxn id="33" idx="2"/>
              <a:endCxn id="37"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43" name="TextBox 42"/>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44" name="TextBox 43"/>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47" name="TextBox 46"/>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29" name="Rectangle 28"/>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30" name="Straight Arrow Connector 29"/>
            <p:cNvCxnSpPr>
              <a:stCxn id="33" idx="0"/>
              <a:endCxn id="29" idx="3"/>
            </p:cNvCxnSpPr>
            <p:nvPr/>
          </p:nvCxnSpPr>
          <p:spPr bwMode="auto">
            <a:xfrm flipH="1" flipV="1">
              <a:off x="6941476" y="3666012"/>
              <a:ext cx="1244809"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32" name="TextBox 31"/>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25" name="Rectangle 24"/>
            <p:cNvSpPr/>
            <p:nvPr/>
          </p:nvSpPr>
          <p:spPr bwMode="auto">
            <a:xfrm>
              <a:off x="9288783" y="3559633"/>
              <a:ext cx="620714"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31" name="TextBox 30"/>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Direct mapping of the bookshop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cxnSp>
        <p:nvCxnSpPr>
          <p:cNvPr id="57" name="Shape 56"/>
          <p:cNvCxnSpPr>
            <a:stCxn id="56" idx="6"/>
            <a:endCxn id="66" idx="0"/>
          </p:cNvCxnSpPr>
          <p:nvPr/>
        </p:nvCxnSpPr>
        <p:spPr>
          <a:xfrm>
            <a:off x="6716713" y="1989137"/>
            <a:ext cx="76200" cy="14097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rot="20743399">
            <a:off x="5160972" y="4934907"/>
            <a:ext cx="4969438" cy="2184909"/>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Freeform 36"/>
          <p:cNvSpPr/>
          <p:nvPr/>
        </p:nvSpPr>
        <p:spPr>
          <a:xfrm>
            <a:off x="1007899" y="2331659"/>
            <a:ext cx="1344759" cy="512074"/>
          </a:xfrm>
          <a:custGeom>
            <a:avLst/>
            <a:gdLst>
              <a:gd name="connsiteX0" fmla="*/ 1353279 w 1353279"/>
              <a:gd name="connsiteY0" fmla="*/ 0 h 239411"/>
              <a:gd name="connsiteX1" fmla="*/ 499672 w 1353279"/>
              <a:gd name="connsiteY1" fmla="*/ 72864 h 239411"/>
              <a:gd name="connsiteX2" fmla="*/ 0 w 1353279"/>
              <a:gd name="connsiteY2" fmla="*/ 239411 h 239411"/>
            </a:gdLst>
            <a:ahLst/>
            <a:cxnLst>
              <a:cxn ang="0">
                <a:pos x="connsiteX0" y="connsiteY0"/>
              </a:cxn>
              <a:cxn ang="0">
                <a:pos x="connsiteX1" y="connsiteY1"/>
              </a:cxn>
              <a:cxn ang="0">
                <a:pos x="connsiteX2" y="connsiteY2"/>
              </a:cxn>
            </a:cxnLst>
            <a:rect l="l" t="t" r="r" b="b"/>
            <a:pathLst>
              <a:path w="1353279" h="239411">
                <a:moveTo>
                  <a:pt x="1353279" y="0"/>
                </a:moveTo>
                <a:cubicBezTo>
                  <a:pt x="1039248" y="16481"/>
                  <a:pt x="725218" y="32962"/>
                  <a:pt x="499672" y="72864"/>
                </a:cubicBezTo>
                <a:cubicBezTo>
                  <a:pt x="274126" y="112766"/>
                  <a:pt x="0" y="239411"/>
                  <a:pt x="0" y="239411"/>
                </a:cubicBezTo>
              </a:path>
            </a:pathLst>
          </a:custGeom>
          <a:ln w="29591">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56" name="Oval 55"/>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58" name="Oval 57"/>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grpSp>
        <p:nvGrpSpPr>
          <p:cNvPr id="36" name="Group 35"/>
          <p:cNvGrpSpPr/>
          <p:nvPr/>
        </p:nvGrpSpPr>
        <p:grpSpPr>
          <a:xfrm>
            <a:off x="2786860" y="3322643"/>
            <a:ext cx="7141370" cy="3317466"/>
            <a:chOff x="2786855" y="3322637"/>
            <a:chExt cx="7141370" cy="3317466"/>
          </a:xfrm>
        </p:grpSpPr>
        <p:cxnSp>
          <p:nvCxnSpPr>
            <p:cNvPr id="59" name="Shape 58"/>
            <p:cNvCxnSpPr>
              <a:stCxn id="58" idx="4"/>
              <a:endCxn id="65" idx="2"/>
            </p:cNvCxnSpPr>
            <p:nvPr/>
          </p:nvCxnSpPr>
          <p:spPr>
            <a:xfrm rot="16200000" flipH="1">
              <a:off x="2353549" y="3755943"/>
              <a:ext cx="3317466" cy="2450853"/>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3897312" y="3398837"/>
              <a:ext cx="5791200" cy="14478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525892" y="5071057"/>
              <a:ext cx="4402333" cy="1559505"/>
              <a:chOff x="5525892" y="5071057"/>
              <a:chExt cx="4402333" cy="1559505"/>
            </a:xfrm>
          </p:grpSpPr>
          <p:sp>
            <p:nvSpPr>
              <p:cNvPr id="10" name="Oval 9"/>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35" name="Straight Arrow Connector 34"/>
              <p:cNvCxnSpPr>
                <a:stCxn id="10" idx="6"/>
                <a:endCxn id="34"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9" name="Group 8"/>
              <p:cNvGrpSpPr/>
              <p:nvPr/>
            </p:nvGrpSpPr>
            <p:grpSpPr>
              <a:xfrm>
                <a:off x="5525892" y="5071057"/>
                <a:ext cx="4402333" cy="1559505"/>
                <a:chOff x="5525892" y="5071057"/>
                <a:chExt cx="4402333" cy="1559505"/>
              </a:xfrm>
            </p:grpSpPr>
            <p:sp>
              <p:nvSpPr>
                <p:cNvPr id="11" name="Rectangle 10"/>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9" name="Curved Connector 18"/>
                <p:cNvCxnSpPr>
                  <a:stCxn id="10" idx="4"/>
                  <a:endCxn id="11"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20" name="Curved Connector 19"/>
                <p:cNvCxnSpPr>
                  <a:stCxn id="10" idx="4"/>
                  <a:endCxn id="40"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29" name="TextBox 28"/>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30" name="TextBox 29"/>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38" name="TextBox 37"/>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40" name="Rectangle 39"/>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34" name="Rectangle 33"/>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42" name="TextBox 41"/>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45" name="Group 44"/>
            <p:cNvGrpSpPr/>
            <p:nvPr/>
          </p:nvGrpSpPr>
          <p:grpSpPr>
            <a:xfrm>
              <a:off x="4278312" y="3547057"/>
              <a:ext cx="5631185" cy="1886205"/>
              <a:chOff x="4278312" y="3547057"/>
              <a:chExt cx="5631185" cy="1886205"/>
            </a:xfrm>
          </p:grpSpPr>
          <p:sp>
            <p:nvSpPr>
              <p:cNvPr id="47" name="Oval 46"/>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48" name="Rectangle 47"/>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49" name="Rectangle 48"/>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50" name="Curved Connector 49"/>
              <p:cNvCxnSpPr>
                <a:stCxn id="47"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51" name="Straight Arrow Connector 50"/>
              <p:cNvCxnSpPr>
                <a:stCxn id="47" idx="2"/>
                <a:endCxn id="49"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52" name="TextBox 51"/>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53" name="TextBox 52"/>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54" name="TextBox 53"/>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55" name="Rectangle 54"/>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60" name="Straight Arrow Connector 59"/>
              <p:cNvCxnSpPr>
                <a:stCxn id="47" idx="0"/>
                <a:endCxn id="55"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1" name="TextBox 60"/>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62" name="Rectangle 61"/>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63" name="TextBox 62"/>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67" name="Straight Arrow Connector 66"/>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68" name="Straight Arrow Connector 67"/>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What do we have?</a:t>
            </a:r>
          </a:p>
          <a:p>
            <a:pPr lvl="1"/>
            <a:r>
              <a:rPr lang="en-US" dirty="0"/>
              <a:t>w</a:t>
            </a:r>
            <a:r>
              <a:rPr lang="en-US" dirty="0" smtClean="0"/>
              <a:t>e have an RDF “view” of the two tables</a:t>
            </a:r>
          </a:p>
          <a:p>
            <a:r>
              <a:rPr lang="en-US" dirty="0" smtClean="0"/>
              <a:t>What do we miss?</a:t>
            </a:r>
          </a:p>
          <a:p>
            <a:pPr lvl="1"/>
            <a:r>
              <a:rPr lang="en-US" dirty="0" smtClean="0"/>
              <a:t>an RDF view that is close to our application; a more “natural” view of the book data</a:t>
            </a:r>
            <a:endParaRPr lang="en-US" dirty="0"/>
          </a:p>
        </p:txBody>
      </p:sp>
      <p:sp>
        <p:nvSpPr>
          <p:cNvPr id="3" name="Title 2"/>
          <p:cNvSpPr>
            <a:spLocks noGrp="1"/>
          </p:cNvSpPr>
          <p:nvPr>
            <p:ph type="title"/>
          </p:nvPr>
        </p:nvSpPr>
        <p:spPr/>
        <p:txBody>
          <a:bodyPr/>
          <a:lstStyle/>
          <a:p>
            <a:r>
              <a:rPr lang="en-US" dirty="0" smtClean="0"/>
              <a:t>Result of the Direct Mapping</a:t>
            </a:r>
            <a:endParaRPr lang="en-US" dirty="0"/>
          </a:p>
        </p:txBody>
      </p:sp>
    </p:spTree>
    <p:extLst>
      <p:ext uri="{BB962C8B-B14F-4D97-AF65-F5344CB8AC3E}">
        <p14:creationId xmlns:p14="http://schemas.microsoft.com/office/powerpoint/2010/main" val="424152166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Direct graph must be transformed</a:t>
            </a:r>
            <a:endParaRPr lang="en-US" dirty="0"/>
          </a:p>
        </p:txBody>
      </p:sp>
      <p:grpSp>
        <p:nvGrpSpPr>
          <p:cNvPr id="32"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62" name="Content Placeholder 1"/>
          <p:cNvSpPr txBox="1">
            <a:spLocks/>
          </p:cNvSpPr>
          <p:nvPr/>
        </p:nvSpPr>
        <p:spPr>
          <a:xfrm>
            <a:off x="163512" y="4618039"/>
            <a:ext cx="4430713" cy="2590801"/>
          </a:xfrm>
          <a:prstGeom prst="rect">
            <a:avLst/>
          </a:prstGeom>
        </p:spPr>
        <p:txBody>
          <a:bodyPr vert="horz" lIns="100436" tIns="50221" rIns="100436" bIns="50221">
            <a:normAutofit fontScale="92500"/>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Property names should be mapped</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URI-</a:t>
            </a:r>
            <a:r>
              <a:rPr lang="en-US" sz="3000" dirty="0" err="1">
                <a:solidFill>
                  <a:schemeClr val="bg1">
                    <a:lumMod val="50000"/>
                  </a:schemeClr>
                </a:solidFill>
                <a:latin typeface="Helvetica Neue"/>
                <a:cs typeface="Helvetica Neue"/>
              </a:rPr>
              <a:t>s</a:t>
            </a:r>
            <a:r>
              <a:rPr lang="en-US" sz="3000" dirty="0">
                <a:solidFill>
                  <a:schemeClr val="bg1">
                    <a:lumMod val="50000"/>
                  </a:schemeClr>
                </a:solidFill>
                <a:latin typeface="Helvetica Neue"/>
                <a:cs typeface="Helvetica Neue"/>
              </a:rPr>
              <a:t> should be minted</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Literals should be replaced by URI-</a:t>
            </a:r>
            <a:r>
              <a:rPr lang="en-US" sz="3000" dirty="0" err="1">
                <a:solidFill>
                  <a:schemeClr val="bg1">
                    <a:lumMod val="50000"/>
                  </a:schemeClr>
                </a:solidFill>
                <a:latin typeface="Helvetica Neue"/>
                <a:cs typeface="Helvetica Neue"/>
              </a:rPr>
              <a:t>s</a:t>
            </a:r>
            <a:endParaRPr lang="en-US" sz="3000" dirty="0">
              <a:solidFill>
                <a:schemeClr val="bg1">
                  <a:lumMod val="50000"/>
                </a:schemeClr>
              </a:solidFill>
              <a:latin typeface="Helvetica Neue"/>
              <a:cs typeface="Helvetica Neue"/>
            </a:endParaRPr>
          </a:p>
        </p:txBody>
      </p:sp>
      <p:cxnSp>
        <p:nvCxnSpPr>
          <p:cNvPr id="69"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71760" y="1183369"/>
            <a:ext cx="5649913" cy="3083505"/>
            <a:chOff x="4278312" y="3547057"/>
            <a:chExt cx="5649913" cy="3083505"/>
          </a:xfrm>
        </p:grpSpPr>
        <p:grpSp>
          <p:nvGrpSpPr>
            <p:cNvPr id="57" name="Group 56"/>
            <p:cNvGrpSpPr/>
            <p:nvPr/>
          </p:nvGrpSpPr>
          <p:grpSpPr>
            <a:xfrm>
              <a:off x="5525892" y="5071057"/>
              <a:ext cx="4402333" cy="1559505"/>
              <a:chOff x="5525892" y="5071057"/>
              <a:chExt cx="4402333" cy="1559505"/>
            </a:xfrm>
          </p:grpSpPr>
          <p:sp>
            <p:nvSpPr>
              <p:cNvPr id="99" name="Oval 98"/>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100" name="Straight Arrow Connector 99"/>
              <p:cNvCxnSpPr>
                <a:stCxn id="99" idx="6"/>
                <a:endCxn id="109"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101" name="Group 100"/>
              <p:cNvGrpSpPr/>
              <p:nvPr/>
            </p:nvGrpSpPr>
            <p:grpSpPr>
              <a:xfrm>
                <a:off x="5525892" y="5071057"/>
                <a:ext cx="4402333" cy="1559505"/>
                <a:chOff x="5525892" y="5071057"/>
                <a:chExt cx="4402333" cy="1559505"/>
              </a:xfrm>
            </p:grpSpPr>
            <p:sp>
              <p:nvSpPr>
                <p:cNvPr id="102" name="Rectangle 101"/>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03" name="Curved Connector 102"/>
                <p:cNvCxnSpPr>
                  <a:stCxn id="99" idx="4"/>
                  <a:endCxn id="102"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104" name="Curved Connector 103"/>
                <p:cNvCxnSpPr>
                  <a:stCxn id="99" idx="4"/>
                  <a:endCxn id="108"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105" name="TextBox 104"/>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106" name="TextBox 105"/>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107" name="TextBox 106"/>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108" name="Rectangle 107"/>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109" name="Rectangle 108"/>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110" name="TextBox 109"/>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83" name="Group 82"/>
            <p:cNvGrpSpPr/>
            <p:nvPr/>
          </p:nvGrpSpPr>
          <p:grpSpPr>
            <a:xfrm>
              <a:off x="4278312" y="3547057"/>
              <a:ext cx="5631185" cy="1886205"/>
              <a:chOff x="4278312" y="3547057"/>
              <a:chExt cx="5631185" cy="1886205"/>
            </a:xfrm>
          </p:grpSpPr>
          <p:sp>
            <p:nvSpPr>
              <p:cNvPr id="86" name="Oval 85"/>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87" name="Rectangle 86"/>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88" name="Rectangle 87"/>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89" name="Curved Connector 88"/>
              <p:cNvCxnSpPr>
                <a:stCxn id="86"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90" name="Straight Arrow Connector 89"/>
              <p:cNvCxnSpPr>
                <a:stCxn id="86" idx="2"/>
                <a:endCxn id="88"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1" name="TextBox 90"/>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92" name="TextBox 91"/>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93" name="TextBox 92"/>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94" name="Rectangle 93"/>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95" name="Straight Arrow Connector 94"/>
              <p:cNvCxnSpPr>
                <a:stCxn id="86" idx="0"/>
                <a:endCxn id="94"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96" name="TextBox 95"/>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97" name="Rectangle 96"/>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98" name="TextBox 97"/>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84" name="Straight Arrow Connector 83"/>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85" name="Straight Arrow Connector 84"/>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Pros:</a:t>
            </a:r>
          </a:p>
          <a:p>
            <a:pPr lvl="1"/>
            <a:r>
              <a:rPr lang="en-US" dirty="0"/>
              <a:t>D</a:t>
            </a:r>
            <a:r>
              <a:rPr lang="en-US" dirty="0" smtClean="0"/>
              <a:t>irect Mapping is simple, does not require any other concepts</a:t>
            </a:r>
          </a:p>
          <a:p>
            <a:pPr lvl="1"/>
            <a:r>
              <a:rPr lang="en-US" dirty="0" smtClean="0"/>
              <a:t>know the Schema ⇒ know the RDF graph structure</a:t>
            </a:r>
          </a:p>
          <a:p>
            <a:pPr lvl="1"/>
            <a:r>
              <a:rPr lang="en-US" dirty="0" smtClean="0"/>
              <a:t>know the RDF graph structure </a:t>
            </a:r>
            <a:r>
              <a:rPr lang="en-US" dirty="0"/>
              <a:t>⇒ </a:t>
            </a:r>
            <a:r>
              <a:rPr lang="en-US" dirty="0" smtClean="0"/>
              <a:t>good idea of the Schema(!)</a:t>
            </a:r>
          </a:p>
          <a:p>
            <a:r>
              <a:rPr lang="en-US" dirty="0" smtClean="0"/>
              <a:t>Cons:</a:t>
            </a:r>
          </a:p>
          <a:p>
            <a:pPr lvl="1"/>
            <a:r>
              <a:rPr lang="en-US" dirty="0" smtClean="0"/>
              <a:t>relies on other tools to get the “final” RDF graph</a:t>
            </a:r>
            <a:endParaRPr lang="en-US" dirty="0"/>
          </a:p>
        </p:txBody>
      </p:sp>
      <p:sp>
        <p:nvSpPr>
          <p:cNvPr id="3" name="Title 2"/>
          <p:cNvSpPr>
            <a:spLocks noGrp="1"/>
          </p:cNvSpPr>
          <p:nvPr>
            <p:ph type="title"/>
          </p:nvPr>
        </p:nvSpPr>
        <p:spPr/>
        <p:txBody>
          <a:bodyPr/>
          <a:lstStyle/>
          <a:p>
            <a:r>
              <a:rPr lang="en-US" dirty="0" smtClean="0"/>
              <a:t>Pros and cons of Direct Mapping</a:t>
            </a:r>
            <a:endParaRPr lang="en-US" dirty="0"/>
          </a:p>
        </p:txBody>
      </p:sp>
    </p:spTree>
    <p:extLst>
      <p:ext uri="{BB962C8B-B14F-4D97-AF65-F5344CB8AC3E}">
        <p14:creationId xmlns:p14="http://schemas.microsoft.com/office/powerpoint/2010/main" val="32757077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Separate vocabulary to control the mapping</a:t>
            </a:r>
          </a:p>
          <a:p>
            <a:r>
              <a:rPr lang="en-US" dirty="0" smtClean="0"/>
              <a:t>Gets to the final RDF graph with one processing step</a:t>
            </a:r>
          </a:p>
          <a:p>
            <a:r>
              <a:rPr lang="en-US" dirty="0" smtClean="0"/>
              <a:t>Fundamentals are similar:</a:t>
            </a:r>
            <a:endParaRPr lang="en-US" dirty="0"/>
          </a:p>
          <a:p>
            <a:pPr lvl="1"/>
            <a:r>
              <a:rPr lang="en-US" dirty="0"/>
              <a:t>each row is turned into a series of triples with a common subject</a:t>
            </a:r>
          </a:p>
          <a:p>
            <a:r>
              <a:rPr lang="en-US" dirty="0" smtClean="0"/>
              <a:t>But:</a:t>
            </a:r>
            <a:endParaRPr lang="en-US" dirty="0"/>
          </a:p>
          <a:p>
            <a:pPr lvl="1"/>
            <a:r>
              <a:rPr lang="en-US" dirty="0"/>
              <a:t>cell contents </a:t>
            </a:r>
            <a:r>
              <a:rPr lang="en-US" i="1" dirty="0" smtClean="0"/>
              <a:t>may</a:t>
            </a:r>
            <a:r>
              <a:rPr lang="en-US" dirty="0" smtClean="0"/>
              <a:t> become a resource (not a literal)</a:t>
            </a:r>
          </a:p>
          <a:p>
            <a:pPr lvl="1"/>
            <a:r>
              <a:rPr lang="en-US" dirty="0" smtClean="0"/>
              <a:t>there is a control over the generated URI-s</a:t>
            </a:r>
          </a:p>
          <a:p>
            <a:r>
              <a:rPr lang="en-US" dirty="0" smtClean="0"/>
              <a:t>Direct mapping is a “default” R2RML mapping</a:t>
            </a:r>
            <a:endParaRPr lang="en-US" dirty="0"/>
          </a:p>
        </p:txBody>
      </p:sp>
      <p:sp>
        <p:nvSpPr>
          <p:cNvPr id="3" name="Title 2"/>
          <p:cNvSpPr>
            <a:spLocks noGrp="1"/>
          </p:cNvSpPr>
          <p:nvPr>
            <p:ph type="title"/>
          </p:nvPr>
        </p:nvSpPr>
        <p:spPr/>
        <p:txBody>
          <a:bodyPr/>
          <a:lstStyle/>
          <a:p>
            <a:r>
              <a:rPr lang="en-US" dirty="0" smtClean="0"/>
              <a:t>Enters R2RML</a:t>
            </a:r>
            <a:endParaRPr lang="en-US" dirty="0"/>
          </a:p>
        </p:txBody>
      </p:sp>
    </p:spTree>
    <p:extLst>
      <p:ext uri="{BB962C8B-B14F-4D97-AF65-F5344CB8AC3E}">
        <p14:creationId xmlns:p14="http://schemas.microsoft.com/office/powerpoint/2010/main" val="16075365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493837"/>
            <a:ext cx="9524999" cy="5181601"/>
          </a:xfrm>
        </p:spPr>
        <p:txBody>
          <a:bodyPr/>
          <a:lstStyle/>
          <a:p>
            <a:r>
              <a:rPr lang="en-US" dirty="0" smtClean="0"/>
              <a:t>An R2RML processor has access to:</a:t>
            </a:r>
          </a:p>
          <a:p>
            <a:pPr lvl="1"/>
            <a:r>
              <a:rPr lang="en-US" dirty="0" smtClean="0"/>
              <a:t>an RDB schema</a:t>
            </a:r>
          </a:p>
          <a:p>
            <a:pPr lvl="1"/>
            <a:r>
              <a:rPr lang="en-US" dirty="0" smtClean="0"/>
              <a:t>an R2RML instance</a:t>
            </a:r>
          </a:p>
          <a:p>
            <a:pPr lvl="1"/>
            <a:r>
              <a:rPr lang="en-US" dirty="0" smtClean="0"/>
              <a:t>a database governed by the schema</a:t>
            </a:r>
          </a:p>
          <a:p>
            <a:r>
              <a:rPr lang="en-US" dirty="0" smtClean="0"/>
              <a:t>… and produces an RDF graph</a:t>
            </a:r>
          </a:p>
          <a:p>
            <a:pPr lvl="1"/>
            <a:endParaRPr lang="en-US" dirty="0" smtClean="0"/>
          </a:p>
        </p:txBody>
      </p:sp>
      <p:sp>
        <p:nvSpPr>
          <p:cNvPr id="3" name="Title 2"/>
          <p:cNvSpPr>
            <a:spLocks noGrp="1"/>
          </p:cNvSpPr>
          <p:nvPr>
            <p:ph type="title"/>
          </p:nvPr>
        </p:nvSpPr>
        <p:spPr/>
        <p:txBody>
          <a:bodyPr/>
          <a:lstStyle/>
          <a:p>
            <a:r>
              <a:rPr lang="en-US" dirty="0" smtClean="0"/>
              <a:t>What R2RML processor does</a:t>
            </a:r>
            <a:endParaRPr lang="en-US" dirty="0"/>
          </a:p>
        </p:txBody>
      </p:sp>
      <p:grpSp>
        <p:nvGrpSpPr>
          <p:cNvPr id="25" name="Group 24"/>
          <p:cNvGrpSpPr/>
          <p:nvPr/>
        </p:nvGrpSpPr>
        <p:grpSpPr>
          <a:xfrm>
            <a:off x="1839947" y="5151472"/>
            <a:ext cx="1600199" cy="961253"/>
            <a:chOff x="1687512" y="4922837"/>
            <a:chExt cx="1600199" cy="961253"/>
          </a:xfrm>
        </p:grpSpPr>
        <p:pic>
          <p:nvPicPr>
            <p:cNvPr id="5" name="Picture 4"/>
            <p:cNvPicPr>
              <a:picLocks noChangeAspect="1"/>
            </p:cNvPicPr>
            <p:nvPr/>
          </p:nvPicPr>
          <p:blipFill>
            <a:blip r:embed="rId2"/>
            <a:stretch>
              <a:fillRect/>
            </a:stretch>
          </p:blipFill>
          <p:spPr>
            <a:xfrm>
              <a:off x="1687512" y="5227637"/>
              <a:ext cx="1143000" cy="656453"/>
            </a:xfrm>
            <a:prstGeom prst="rect">
              <a:avLst/>
            </a:prstGeom>
          </p:spPr>
        </p:pic>
        <p:pic>
          <p:nvPicPr>
            <p:cNvPr id="6" name="Picture 5"/>
            <p:cNvPicPr>
              <a:picLocks noChangeAspect="1"/>
            </p:cNvPicPr>
            <p:nvPr/>
          </p:nvPicPr>
          <p:blipFill>
            <a:blip r:embed="rId3"/>
            <a:stretch>
              <a:fillRect/>
            </a:stretch>
          </p:blipFill>
          <p:spPr>
            <a:xfrm>
              <a:off x="2220912" y="4922837"/>
              <a:ext cx="1066799" cy="615736"/>
            </a:xfrm>
            <a:prstGeom prst="rect">
              <a:avLst/>
            </a:prstGeom>
          </p:spPr>
        </p:pic>
      </p:grpSp>
      <p:grpSp>
        <p:nvGrpSpPr>
          <p:cNvPr id="9" name="Group 33"/>
          <p:cNvGrpSpPr/>
          <p:nvPr/>
        </p:nvGrpSpPr>
        <p:grpSpPr>
          <a:xfrm>
            <a:off x="7935913" y="4922836"/>
            <a:ext cx="1447800" cy="1254761"/>
            <a:chOff x="4659312" y="2789237"/>
            <a:chExt cx="1143000" cy="990600"/>
          </a:xfrm>
        </p:grpSpPr>
        <p:sp>
          <p:nvSpPr>
            <p:cNvPr id="10" name="Oval 9"/>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1" name="Oval 10"/>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2" name="Oval 11"/>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3" name="Oval 12"/>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16" name="Straight Arrow Connector 15"/>
            <p:cNvCxnSpPr>
              <a:stCxn id="10" idx="6"/>
              <a:endCxn id="12"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7" name="Straight Arrow Connector 16"/>
            <p:cNvCxnSpPr>
              <a:stCxn id="10" idx="5"/>
              <a:endCxn id="13"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8" name="Straight Arrow Connector 17"/>
            <p:cNvCxnSpPr>
              <a:stCxn id="14" idx="7"/>
              <a:endCxn id="11"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19" name="Straight Arrow Connector 18"/>
            <p:cNvCxnSpPr>
              <a:stCxn id="11" idx="5"/>
              <a:endCxn id="15"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0" name="Straight Arrow Connector 19"/>
            <p:cNvCxnSpPr>
              <a:stCxn id="15" idx="7"/>
              <a:endCxn id="12"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sp>
        <p:nvSpPr>
          <p:cNvPr id="23" name="Card 22"/>
          <p:cNvSpPr/>
          <p:nvPr/>
        </p:nvSpPr>
        <p:spPr>
          <a:xfrm>
            <a:off x="468313" y="4313238"/>
            <a:ext cx="838200" cy="685800"/>
          </a:xfrm>
          <a:prstGeom prst="flowChartPunchedCard">
            <a:avLst/>
          </a:prstGeom>
          <a:ln/>
        </p:spPr>
        <p:style>
          <a:lnRef idx="2">
            <a:schemeClr val="accent6"/>
          </a:lnRef>
          <a:fillRef idx="1">
            <a:schemeClr val="lt1"/>
          </a:fillRef>
          <a:effectRef idx="0">
            <a:schemeClr val="accent6"/>
          </a:effectRef>
          <a:fontRef idx="minor">
            <a:schemeClr val="dk1"/>
          </a:fontRef>
        </p:style>
        <p:txBody>
          <a:bodyPr lIns="91132" tIns="45567" rIns="91132" bIns="45567"/>
          <a:lstStyle/>
          <a:p>
            <a:r>
              <a:rPr lang="en-US" sz="1200" dirty="0"/>
              <a:t>RDB Schema</a:t>
            </a:r>
          </a:p>
        </p:txBody>
      </p:sp>
      <p:sp>
        <p:nvSpPr>
          <p:cNvPr id="24" name="Card 23"/>
          <p:cNvSpPr/>
          <p:nvPr/>
        </p:nvSpPr>
        <p:spPr>
          <a:xfrm>
            <a:off x="1382713" y="6523037"/>
            <a:ext cx="838200" cy="670560"/>
          </a:xfrm>
          <a:prstGeom prst="flowChartPunchedCard">
            <a:avLst/>
          </a:prstGeom>
        </p:spPr>
        <p:style>
          <a:lnRef idx="2">
            <a:schemeClr val="accent5"/>
          </a:lnRef>
          <a:fillRef idx="1">
            <a:schemeClr val="lt1"/>
          </a:fillRef>
          <a:effectRef idx="0">
            <a:schemeClr val="accent5"/>
          </a:effectRef>
          <a:fontRef idx="minor">
            <a:schemeClr val="dk1"/>
          </a:fontRef>
        </p:style>
        <p:txBody>
          <a:bodyPr lIns="91132" tIns="45567" rIns="91132" bIns="45567" rtlCol="0" anchor="ctr"/>
          <a:lstStyle/>
          <a:p>
            <a:pPr algn="ctr"/>
            <a:r>
              <a:rPr lang="en-US" sz="1200" dirty="0"/>
              <a:t>R2RML Instance</a:t>
            </a:r>
          </a:p>
        </p:txBody>
      </p:sp>
      <p:sp>
        <p:nvSpPr>
          <p:cNvPr id="27" name="Oval 26"/>
          <p:cNvSpPr/>
          <p:nvPr/>
        </p:nvSpPr>
        <p:spPr>
          <a:xfrm>
            <a:off x="4659313" y="5075240"/>
            <a:ext cx="1600200" cy="762000"/>
          </a:xfrm>
          <a:prstGeom prst="ellipse">
            <a:avLst/>
          </a:prstGeom>
        </p:spPr>
        <p:style>
          <a:lnRef idx="1">
            <a:schemeClr val="accent3"/>
          </a:lnRef>
          <a:fillRef idx="2">
            <a:schemeClr val="accent3"/>
          </a:fillRef>
          <a:effectRef idx="1">
            <a:schemeClr val="accent3"/>
          </a:effectRef>
          <a:fontRef idx="minor">
            <a:schemeClr val="dk1"/>
          </a:fontRef>
        </p:style>
        <p:txBody>
          <a:bodyPr lIns="91132" tIns="45567" rIns="91132" bIns="45567" rtlCol="0" anchor="ctr"/>
          <a:lstStyle/>
          <a:p>
            <a:pPr algn="ctr"/>
            <a:r>
              <a:rPr lang="en-US" sz="1400" dirty="0"/>
              <a:t>R2RML Processing</a:t>
            </a:r>
          </a:p>
        </p:txBody>
      </p:sp>
      <p:cxnSp>
        <p:nvCxnSpPr>
          <p:cNvPr id="29" name="Shape 28"/>
          <p:cNvCxnSpPr>
            <a:stCxn id="23" idx="3"/>
            <a:endCxn id="27" idx="0"/>
          </p:cNvCxnSpPr>
          <p:nvPr/>
        </p:nvCxnSpPr>
        <p:spPr>
          <a:xfrm>
            <a:off x="1306513" y="4656137"/>
            <a:ext cx="4152900" cy="4191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6" idx="3"/>
            <a:endCxn id="27" idx="2"/>
          </p:cNvCxnSpPr>
          <p:nvPr/>
        </p:nvCxnSpPr>
        <p:spPr>
          <a:xfrm flipV="1">
            <a:off x="3440146" y="5456237"/>
            <a:ext cx="1219201" cy="3068"/>
          </a:xfrm>
          <a:prstGeom prst="curvedConnector3">
            <a:avLst>
              <a:gd name="adj1" fmla="val 50000"/>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3" name="Shape 32"/>
          <p:cNvCxnSpPr>
            <a:stCxn id="24" idx="3"/>
            <a:endCxn id="27" idx="4"/>
          </p:cNvCxnSpPr>
          <p:nvPr/>
        </p:nvCxnSpPr>
        <p:spPr>
          <a:xfrm flipV="1">
            <a:off x="2220913" y="5837239"/>
            <a:ext cx="3238500" cy="102108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35" name="Shape 34"/>
          <p:cNvCxnSpPr>
            <a:stCxn id="23" idx="2"/>
            <a:endCxn id="24" idx="1"/>
          </p:cNvCxnSpPr>
          <p:nvPr/>
        </p:nvCxnSpPr>
        <p:spPr>
          <a:xfrm rot="16200000" flipH="1">
            <a:off x="205428" y="5681027"/>
            <a:ext cx="1859280" cy="495300"/>
          </a:xfrm>
          <a:prstGeom prst="curvedConnector2">
            <a:avLst/>
          </a:prstGeom>
          <a:ln w="12700" cmpd="sng">
            <a:headEnd type="none"/>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27" idx="6"/>
          </p:cNvCxnSpPr>
          <p:nvPr/>
        </p:nvCxnSpPr>
        <p:spPr>
          <a:xfrm>
            <a:off x="6259513" y="5456243"/>
            <a:ext cx="1600200" cy="1588"/>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982913" y="5857600"/>
            <a:ext cx="914400" cy="288959"/>
          </a:xfrm>
          <a:prstGeom prst="rect">
            <a:avLst/>
          </a:prstGeom>
          <a:noFill/>
        </p:spPr>
        <p:txBody>
          <a:bodyPr wrap="square" lIns="91132" tIns="45567" rIns="91132" bIns="45567" rtlCol="0">
            <a:spAutoFit/>
          </a:bodyPr>
          <a:lstStyle/>
          <a:p>
            <a:r>
              <a:rPr lang="en-US" sz="1400" dirty="0">
                <a:solidFill>
                  <a:schemeClr val="bg1">
                    <a:lumMod val="50000"/>
                  </a:schemeClr>
                </a:solidFill>
                <a:latin typeface="Helvetica Neue"/>
                <a:cs typeface="Helvetica Neue"/>
              </a:rPr>
              <a:t>Tables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7" y="1444660"/>
            <a:ext cx="9556749" cy="5573713"/>
          </a:xfrm>
        </p:spPr>
        <p:txBody>
          <a:bodyPr/>
          <a:lstStyle/>
          <a:p>
            <a:r>
              <a:rPr lang="en-US" dirty="0" smtClean="0"/>
              <a:t>We need a proper infrastructure for a real </a:t>
            </a:r>
            <a:r>
              <a:rPr lang="en-US" i="1" u="sng" dirty="0" smtClean="0"/>
              <a:t>Web of Data</a:t>
            </a:r>
          </a:p>
          <a:p>
            <a:pPr lvl="1"/>
            <a:r>
              <a:rPr lang="en-US" dirty="0" smtClean="0"/>
              <a:t>data is available on the Web</a:t>
            </a:r>
          </a:p>
          <a:p>
            <a:pPr lvl="2"/>
            <a:r>
              <a:rPr lang="en-US" dirty="0" smtClean="0"/>
              <a:t>accessible via standard Web technologies</a:t>
            </a:r>
          </a:p>
          <a:p>
            <a:pPr lvl="1"/>
            <a:r>
              <a:rPr lang="en-US" dirty="0" smtClean="0"/>
              <a:t>data are interlinked over the Web</a:t>
            </a:r>
          </a:p>
          <a:p>
            <a:pPr lvl="1"/>
            <a:r>
              <a:rPr lang="en-US" dirty="0" err="1" smtClean="0"/>
              <a:t>ie</a:t>
            </a:r>
            <a:r>
              <a:rPr lang="en-US" dirty="0" smtClean="0"/>
              <a:t>, data can be </a:t>
            </a:r>
            <a:r>
              <a:rPr lang="en-US" i="1" u="sng" dirty="0" smtClean="0"/>
              <a:t>integrated </a:t>
            </a:r>
            <a:r>
              <a:rPr lang="en-US" dirty="0" smtClean="0"/>
              <a:t>over the Web</a:t>
            </a:r>
          </a:p>
          <a:p>
            <a:r>
              <a:rPr lang="en-US" dirty="0" smtClean="0"/>
              <a:t>This is where Semantic Web technologies come in</a:t>
            </a:r>
            <a:endParaRPr lang="en-US" dirty="0"/>
          </a:p>
        </p:txBody>
      </p:sp>
      <p:sp>
        <p:nvSpPr>
          <p:cNvPr id="2" name="Title 1"/>
          <p:cNvSpPr>
            <a:spLocks noGrp="1"/>
          </p:cNvSpPr>
          <p:nvPr>
            <p:ph type="title"/>
          </p:nvPr>
        </p:nvSpPr>
        <p:spPr/>
        <p:txBody>
          <a:bodyPr/>
          <a:lstStyle/>
          <a:p>
            <a:r>
              <a:rPr lang="en-US" dirty="0" smtClean="0"/>
              <a:t>Data on the Web is not enough…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grpSp>
        <p:nvGrpSpPr>
          <p:cNvPr id="37" name="Group 36"/>
          <p:cNvGrpSpPr/>
          <p:nvPr/>
        </p:nvGrpSpPr>
        <p:grpSpPr>
          <a:xfrm>
            <a:off x="4430712" y="3990536"/>
            <a:ext cx="5123542" cy="2685719"/>
            <a:chOff x="4430712" y="3990536"/>
            <a:chExt cx="5123542" cy="2685722"/>
          </a:xfrm>
        </p:grpSpPr>
        <p:sp>
          <p:nvSpPr>
            <p:cNvPr id="8" name="Oval 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10" name="Oval 9"/>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12" name="Oval 11"/>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13" name="Rectangle 12"/>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14" name="Rectangle 13"/>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18" name="Curved Connector 17"/>
            <p:cNvCxnSpPr>
              <a:stCxn id="8" idx="4"/>
              <a:endCxn id="10"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9" name="Curved Connector 18"/>
            <p:cNvCxnSpPr>
              <a:stCxn id="10" idx="4"/>
              <a:endCxn id="11"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0" name="Curved Connector 19"/>
            <p:cNvCxnSpPr>
              <a:stCxn id="10" idx="4"/>
              <a:endCxn id="12"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3" name="Straight Arrow Connector 22"/>
            <p:cNvCxnSpPr>
              <a:stCxn id="8" idx="2"/>
              <a:endCxn id="13"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8" idx="2"/>
              <a:endCxn id="14"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26" name="TextBox 25"/>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29" name="TextBox 28"/>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30" name="TextBox 29"/>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31" name="TextBox 30"/>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284023382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7" name="Oval 26"/>
          <p:cNvSpPr/>
          <p:nvPr/>
        </p:nvSpPr>
        <p:spPr>
          <a:xfrm>
            <a:off x="4125913" y="3856041"/>
            <a:ext cx="5334000" cy="9144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27"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4430712" y="3990536"/>
            <a:ext cx="5123542" cy="2685719"/>
            <a:chOff x="4430712" y="3990536"/>
            <a:chExt cx="5123542" cy="2685722"/>
          </a:xfrm>
        </p:grpSpPr>
        <p:sp>
          <p:nvSpPr>
            <p:cNvPr id="33" name="Oval 32"/>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8" name="Rectangle 37"/>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39" name="Curved Connector 38"/>
            <p:cNvCxnSpPr>
              <a:stCxn id="33" idx="4"/>
              <a:endCxn id="34"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0" name="Curved Connector 39"/>
            <p:cNvCxnSpPr>
              <a:stCxn id="34" idx="4"/>
              <a:endCxn id="35"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1" name="Curved Connector 40"/>
            <p:cNvCxnSpPr>
              <a:stCxn id="34" idx="4"/>
              <a:endCxn id="36"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Straight Arrow Connector 41"/>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33" idx="2"/>
              <a:endCxn id="38"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4" name="TextBox 43"/>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5" name="TextBox 44"/>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6" name="TextBox 45"/>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86"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3" name="Oval 32"/>
          <p:cNvSpPr/>
          <p:nvPr/>
        </p:nvSpPr>
        <p:spPr>
          <a:xfrm>
            <a:off x="5040313" y="5380037"/>
            <a:ext cx="4800600" cy="1676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4" name="Shape 33"/>
          <p:cNvCxnSpPr>
            <a:stCxn id="32" idx="4"/>
            <a:endCxn id="33" idx="2"/>
          </p:cNvCxnSpPr>
          <p:nvPr/>
        </p:nvCxnSpPr>
        <p:spPr>
          <a:xfrm rot="16200000" flipH="1">
            <a:off x="2465784" y="3643709"/>
            <a:ext cx="2895600" cy="2253456"/>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4430712" y="3990536"/>
            <a:ext cx="5123542" cy="2685719"/>
            <a:chOff x="4430712" y="3990536"/>
            <a:chExt cx="5123542" cy="2685722"/>
          </a:xfrm>
        </p:grpSpPr>
        <p:sp>
          <p:nvSpPr>
            <p:cNvPr id="70" name="Oval 69"/>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71" name="Oval 70"/>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72" name="Rectangle 71"/>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73" name="Oval 72"/>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74" name="Rectangle 73"/>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75" name="Rectangle 74"/>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76" name="Curved Connector 75"/>
            <p:cNvCxnSpPr>
              <a:stCxn id="70" idx="4"/>
              <a:endCxn id="71"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77" name="Curved Connector 76"/>
            <p:cNvCxnSpPr>
              <a:stCxn id="71" idx="4"/>
              <a:endCxn id="72"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78" name="Curved Connector 77"/>
            <p:cNvCxnSpPr>
              <a:stCxn id="71" idx="4"/>
              <a:endCxn id="73"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79" name="Straight Arrow Connector 78"/>
            <p:cNvCxnSpPr>
              <a:stCxn id="70" idx="2"/>
              <a:endCxn id="74"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0" name="Straight Arrow Connector 79"/>
            <p:cNvCxnSpPr>
              <a:stCxn id="70" idx="2"/>
              <a:endCxn id="75"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1" name="TextBox 80"/>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82" name="TextBox 81"/>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83" name="TextBox 82"/>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84" name="TextBox 83"/>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85" name="TextBox 84"/>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86" name="Oval 85"/>
          <p:cNvSpPr/>
          <p:nvPr/>
        </p:nvSpPr>
        <p:spPr>
          <a:xfrm>
            <a:off x="4125913" y="3856041"/>
            <a:ext cx="5334000" cy="9144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Back to the bookshop example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7" name="Oval 26"/>
          <p:cNvSpPr/>
          <p:nvPr/>
        </p:nvSpPr>
        <p:spPr>
          <a:xfrm>
            <a:off x="4125913" y="3856037"/>
            <a:ext cx="5334000"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27"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4" name="Shape 33"/>
          <p:cNvCxnSpPr>
            <a:stCxn id="32" idx="4"/>
            <a:endCxn id="74" idx="2"/>
          </p:cNvCxnSpPr>
          <p:nvPr/>
        </p:nvCxnSpPr>
        <p:spPr>
          <a:xfrm rot="16200000" flipH="1">
            <a:off x="2465784" y="3643709"/>
            <a:ext cx="2895600" cy="2253456"/>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7848602" y="4922836"/>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6" name="Oval 35"/>
          <p:cNvSpPr/>
          <p:nvPr/>
        </p:nvSpPr>
        <p:spPr>
          <a:xfrm>
            <a:off x="1839911" y="1951036"/>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Oval 36"/>
          <p:cNvSpPr/>
          <p:nvPr/>
        </p:nvSpPr>
        <p:spPr>
          <a:xfrm>
            <a:off x="2" y="2713039"/>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8" name="Shape 37"/>
          <p:cNvCxnSpPr>
            <a:stCxn id="36" idx="4"/>
            <a:endCxn id="35" idx="2"/>
          </p:cNvCxnSpPr>
          <p:nvPr/>
        </p:nvCxnSpPr>
        <p:spPr>
          <a:xfrm rot="16200000" flipH="1">
            <a:off x="3761184" y="1064027"/>
            <a:ext cx="2743200" cy="5431632"/>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hape 38"/>
          <p:cNvCxnSpPr>
            <a:stCxn id="37" idx="4"/>
            <a:endCxn id="35" idx="2"/>
          </p:cNvCxnSpPr>
          <p:nvPr/>
        </p:nvCxnSpPr>
        <p:spPr>
          <a:xfrm rot="16200000" flipH="1">
            <a:off x="3222228" y="525065"/>
            <a:ext cx="1981200" cy="7271544"/>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430712" y="3990536"/>
            <a:ext cx="5123542" cy="2685719"/>
            <a:chOff x="4430712" y="3990536"/>
            <a:chExt cx="5123542" cy="2685722"/>
          </a:xfrm>
        </p:grpSpPr>
        <p:sp>
          <p:nvSpPr>
            <p:cNvPr id="58" name="Oval 5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9" name="Oval 58"/>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60" name="Rectangle 59"/>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61" name="Oval 60"/>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62" name="Rectangle 61"/>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63" name="Rectangle 62"/>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64" name="Curved Connector 63"/>
            <p:cNvCxnSpPr>
              <a:stCxn id="58" idx="4"/>
              <a:endCxn id="59"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65" name="Curved Connector 64"/>
            <p:cNvCxnSpPr>
              <a:stCxn id="59" idx="4"/>
              <a:endCxn id="60"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66" name="Curved Connector 65"/>
            <p:cNvCxnSpPr>
              <a:stCxn id="59" idx="4"/>
              <a:endCxn id="61"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67" name="Straight Arrow Connector 66"/>
            <p:cNvCxnSpPr>
              <a:stCxn id="58" idx="2"/>
              <a:endCxn id="62"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58" idx="2"/>
              <a:endCxn id="63"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 name="TextBox 68"/>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70" name="TextBox 69"/>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71" name="TextBox 70"/>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72" name="TextBox 71"/>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73" name="TextBox 72"/>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74" name="Oval 73"/>
          <p:cNvSpPr/>
          <p:nvPr/>
        </p:nvSpPr>
        <p:spPr>
          <a:xfrm>
            <a:off x="5040313" y="5380037"/>
            <a:ext cx="4800600" cy="1676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1: transform “Person Table”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32" name="Oval 31"/>
          <p:cNvSpPr/>
          <p:nvPr/>
        </p:nvSpPr>
        <p:spPr>
          <a:xfrm>
            <a:off x="2" y="2408242"/>
            <a:ext cx="5573713" cy="914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3" name="Oval 32"/>
          <p:cNvSpPr/>
          <p:nvPr/>
        </p:nvSpPr>
        <p:spPr>
          <a:xfrm>
            <a:off x="5040313" y="5380037"/>
            <a:ext cx="4800600" cy="1676400"/>
          </a:xfrm>
          <a:prstGeom prst="ellipse">
            <a:avLst/>
          </a:prstGeom>
          <a:no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4" name="Shape 33"/>
          <p:cNvCxnSpPr>
            <a:stCxn id="32" idx="4"/>
            <a:endCxn id="33" idx="2"/>
          </p:cNvCxnSpPr>
          <p:nvPr/>
        </p:nvCxnSpPr>
        <p:spPr>
          <a:xfrm rot="16200000" flipH="1">
            <a:off x="2465784" y="3643709"/>
            <a:ext cx="2895600" cy="2253456"/>
          </a:xfrm>
          <a:prstGeom prst="curvedConnector2">
            <a:avLst/>
          </a:prstGeom>
          <a:ln w="127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5" name="Text Box 2"/>
          <p:cNvSpPr txBox="1">
            <a:spLocks noChangeArrowheads="1"/>
          </p:cNvSpPr>
          <p:nvPr/>
        </p:nvSpPr>
        <p:spPr bwMode="auto">
          <a:xfrm>
            <a:off x="87313" y="3551237"/>
            <a:ext cx="4343400" cy="3733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&lt;Person&gt;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rr:tableName "Person_Table"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rr:termtype rr:BlankNode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rr:termtype "IRI"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p:txBody>
      </p:sp>
      <p:grpSp>
        <p:nvGrpSpPr>
          <p:cNvPr id="27" name="Group 26"/>
          <p:cNvGrpSpPr/>
          <p:nvPr/>
        </p:nvGrpSpPr>
        <p:grpSpPr>
          <a:xfrm>
            <a:off x="4430712" y="3990536"/>
            <a:ext cx="5123542" cy="2685719"/>
            <a:chOff x="4430712" y="3990536"/>
            <a:chExt cx="5123542" cy="2685722"/>
          </a:xfrm>
        </p:grpSpPr>
        <p:sp>
          <p:nvSpPr>
            <p:cNvPr id="28" name="Oval 27"/>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6" name="Oval 35"/>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8" name="Oval 37"/>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9" name="Rectangle 38"/>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0" name="Rectangle 39"/>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28" idx="4"/>
              <a:endCxn id="36"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6" idx="4"/>
              <a:endCxn id="37"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6" idx="4"/>
              <a:endCxn id="38"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28" idx="2"/>
              <a:endCxn id="39"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28" idx="2"/>
              <a:endCxn id="40"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Step 2: transform “Book Table”</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22" name="Oval 21"/>
          <p:cNvSpPr/>
          <p:nvPr/>
        </p:nvSpPr>
        <p:spPr>
          <a:xfrm>
            <a:off x="2" y="1570037"/>
            <a:ext cx="6716713"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7" name="Oval 26"/>
          <p:cNvSpPr/>
          <p:nvPr/>
        </p:nvSpPr>
        <p:spPr>
          <a:xfrm>
            <a:off x="4125913" y="3856037"/>
            <a:ext cx="5334000"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28" name="Shape 27"/>
          <p:cNvCxnSpPr>
            <a:stCxn id="22" idx="6"/>
            <a:endCxn id="27" idx="0"/>
          </p:cNvCxnSpPr>
          <p:nvPr/>
        </p:nvCxnSpPr>
        <p:spPr>
          <a:xfrm>
            <a:off x="6716713" y="1989137"/>
            <a:ext cx="76200" cy="1866900"/>
          </a:xfrm>
          <a:prstGeom prst="curvedConnector2">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4125913" y="3856037"/>
            <a:ext cx="5334000" cy="838200"/>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grpSp>
        <p:nvGrpSpPr>
          <p:cNvPr id="34" name="Group 33"/>
          <p:cNvGrpSpPr/>
          <p:nvPr/>
        </p:nvGrpSpPr>
        <p:grpSpPr>
          <a:xfrm>
            <a:off x="4430712" y="3990536"/>
            <a:ext cx="5123542" cy="2685719"/>
            <a:chOff x="4430712" y="3990536"/>
            <a:chExt cx="5123542" cy="2685722"/>
          </a:xfrm>
        </p:grpSpPr>
        <p:sp>
          <p:nvSpPr>
            <p:cNvPr id="35" name="Oval 34"/>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6" name="Oval 35"/>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8" name="Oval 37"/>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9" name="Rectangle 38"/>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0" name="Rectangle 39"/>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5" idx="4"/>
              <a:endCxn id="36"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6" idx="4"/>
              <a:endCxn id="37"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6" idx="4"/>
              <a:endCxn id="38"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5" idx="2"/>
              <a:endCxn id="39"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5" idx="2"/>
              <a:endCxn id="40"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32" name="Text Box 2"/>
          <p:cNvSpPr txBox="1">
            <a:spLocks noChangeArrowheads="1"/>
          </p:cNvSpPr>
          <p:nvPr/>
        </p:nvSpPr>
        <p:spPr bwMode="auto">
          <a:xfrm>
            <a:off x="87348" y="3551240"/>
            <a:ext cx="4343399" cy="3810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rr:tableName "Book_Table"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rr:template "http://...isbn/{ISBN}"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430712" y="3990536"/>
            <a:ext cx="5123542" cy="2685719"/>
            <a:chOff x="4430712" y="3990536"/>
            <a:chExt cx="5123542" cy="2685722"/>
          </a:xfrm>
        </p:grpSpPr>
        <p:sp>
          <p:nvSpPr>
            <p:cNvPr id="32" name="Oval 31"/>
            <p:cNvSpPr/>
            <p:nvPr/>
          </p:nvSpPr>
          <p:spPr bwMode="auto">
            <a:xfrm>
              <a:off x="6934559" y="4096148"/>
              <a:ext cx="2501771"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3" name="Oval 32"/>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4" name="Rectangle 33"/>
            <p:cNvSpPr/>
            <p:nvPr/>
          </p:nvSpPr>
          <p:spPr bwMode="auto">
            <a:xfrm>
              <a:off x="5525892" y="6395909"/>
              <a:ext cx="12067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41" name="Oval 40"/>
            <p:cNvSpPr/>
            <p:nvPr/>
          </p:nvSpPr>
          <p:spPr bwMode="auto">
            <a:xfrm>
              <a:off x="6811054" y="6353467"/>
              <a:ext cx="27432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42" name="Rectangle 41"/>
            <p:cNvSpPr/>
            <p:nvPr/>
          </p:nvSpPr>
          <p:spPr bwMode="auto">
            <a:xfrm>
              <a:off x="4430712" y="4060501"/>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43" name="Rectangle 42"/>
            <p:cNvSpPr/>
            <p:nvPr/>
          </p:nvSpPr>
          <p:spPr bwMode="auto">
            <a:xfrm>
              <a:off x="4430712" y="4328996"/>
              <a:ext cx="135915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4" name="Curved Connector 43"/>
            <p:cNvCxnSpPr>
              <a:stCxn id="32" idx="4"/>
              <a:endCxn id="33" idx="0"/>
            </p:cNvCxnSpPr>
            <p:nvPr/>
          </p:nvCxnSpPr>
          <p:spPr bwMode="auto">
            <a:xfrm rot="5400000">
              <a:off x="7684102" y="4931126"/>
              <a:ext cx="1001773" cy="91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5" name="Curved Connector 44"/>
            <p:cNvCxnSpPr>
              <a:stCxn id="33" idx="4"/>
              <a:endCxn id="34" idx="0"/>
            </p:cNvCxnSpPr>
            <p:nvPr/>
          </p:nvCxnSpPr>
          <p:spPr bwMode="auto">
            <a:xfrm rot="5400000">
              <a:off x="6788316" y="4999692"/>
              <a:ext cx="737174" cy="205526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6" name="Curved Connector 45"/>
            <p:cNvCxnSpPr>
              <a:stCxn id="33" idx="4"/>
              <a:endCxn id="41" idx="0"/>
            </p:cNvCxnSpPr>
            <p:nvPr/>
          </p:nvCxnSpPr>
          <p:spPr bwMode="auto">
            <a:xfrm rot="5400000">
              <a:off x="7836229" y="6005162"/>
              <a:ext cx="694731" cy="1879"/>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7" name="Straight Arrow Connector 46"/>
            <p:cNvCxnSpPr>
              <a:stCxn id="32" idx="2"/>
              <a:endCxn id="42"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8" name="Straight Arrow Connector 47"/>
            <p:cNvCxnSpPr>
              <a:stCxn id="32" idx="2"/>
              <a:endCxn id="43" idx="3"/>
            </p:cNvCxnSpPr>
            <p:nvPr/>
          </p:nvCxnSpPr>
          <p:spPr bwMode="auto">
            <a:xfrm flipH="1">
              <a:off x="5789871" y="4263422"/>
              <a:ext cx="1144688"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9" name="TextBox 48"/>
            <p:cNvSpPr txBox="1"/>
            <p:nvPr/>
          </p:nvSpPr>
          <p:spPr>
            <a:xfrm rot="238339">
              <a:off x="6072351" y="3990536"/>
              <a:ext cx="560883" cy="237910"/>
            </a:xfrm>
            <a:prstGeom prst="rect">
              <a:avLst/>
            </a:prstGeom>
            <a:noFill/>
          </p:spPr>
          <p:txBody>
            <a:bodyPr wrap="square" rtlCol="0">
              <a:spAutoFit/>
            </a:bodyPr>
            <a:lstStyle/>
            <a:p>
              <a:r>
                <a:rPr lang="en-US" sz="1000" b="1" noProof="1">
                  <a:solidFill>
                    <a:srgbClr val="0D0D0D"/>
                  </a:solidFill>
                </a:rPr>
                <a:t>a:title</a:t>
              </a:r>
            </a:p>
          </p:txBody>
        </p:sp>
        <p:sp>
          <p:nvSpPr>
            <p:cNvPr id="50" name="TextBox 49"/>
            <p:cNvSpPr txBox="1"/>
            <p:nvPr/>
          </p:nvSpPr>
          <p:spPr>
            <a:xfrm rot="21215795">
              <a:off x="6106894" y="4325406"/>
              <a:ext cx="691192" cy="237910"/>
            </a:xfrm>
            <a:prstGeom prst="rect">
              <a:avLst/>
            </a:prstGeom>
            <a:noFill/>
          </p:spPr>
          <p:txBody>
            <a:bodyPr wrap="square" rtlCol="0">
              <a:spAutoFit/>
            </a:bodyPr>
            <a:lstStyle/>
            <a:p>
              <a:r>
                <a:rPr lang="en-US" sz="1000" b="1" noProof="1">
                  <a:solidFill>
                    <a:srgbClr val="0D0D0D"/>
                  </a:solidFill>
                </a:rPr>
                <a:t>a:year</a:t>
              </a:r>
            </a:p>
          </p:txBody>
        </p:sp>
        <p:sp>
          <p:nvSpPr>
            <p:cNvPr id="51" name="TextBox 50"/>
            <p:cNvSpPr txBox="1"/>
            <p:nvPr/>
          </p:nvSpPr>
          <p:spPr>
            <a:xfrm>
              <a:off x="6996629" y="5779179"/>
              <a:ext cx="710683" cy="237910"/>
            </a:xfrm>
            <a:prstGeom prst="rect">
              <a:avLst/>
            </a:prstGeom>
            <a:noFill/>
          </p:spPr>
          <p:txBody>
            <a:bodyPr wrap="square" rtlCol="0">
              <a:spAutoFit/>
            </a:bodyPr>
            <a:lstStyle/>
            <a:p>
              <a:r>
                <a:rPr lang="en-US" sz="1000" b="1" noProof="1">
                  <a:solidFill>
                    <a:srgbClr val="0D0D0D"/>
                  </a:solidFill>
                </a:rPr>
                <a:t>a:name</a:t>
              </a:r>
            </a:p>
          </p:txBody>
        </p:sp>
        <p:sp>
          <p:nvSpPr>
            <p:cNvPr id="52" name="TextBox 51"/>
            <p:cNvSpPr txBox="1"/>
            <p:nvPr/>
          </p:nvSpPr>
          <p:spPr>
            <a:xfrm>
              <a:off x="8268760" y="5922715"/>
              <a:ext cx="1038752" cy="237910"/>
            </a:xfrm>
            <a:prstGeom prst="rect">
              <a:avLst/>
            </a:prstGeom>
            <a:noFill/>
          </p:spPr>
          <p:txBody>
            <a:bodyPr wrap="square" rtlCol="0">
              <a:spAutoFit/>
            </a:bodyPr>
            <a:lstStyle/>
            <a:p>
              <a:r>
                <a:rPr lang="en-US" sz="1000" b="1" noProof="1">
                  <a:solidFill>
                    <a:srgbClr val="0D0D0D"/>
                  </a:solidFill>
                </a:rPr>
                <a:t>a:homepage</a:t>
              </a:r>
            </a:p>
          </p:txBody>
        </p:sp>
        <p:sp>
          <p:nvSpPr>
            <p:cNvPr id="53" name="TextBox 52"/>
            <p:cNvSpPr txBox="1"/>
            <p:nvPr/>
          </p:nvSpPr>
          <p:spPr>
            <a:xfrm>
              <a:off x="8258475" y="5093069"/>
              <a:ext cx="820437" cy="237910"/>
            </a:xfrm>
            <a:prstGeom prst="rect">
              <a:avLst/>
            </a:prstGeom>
            <a:noFill/>
          </p:spPr>
          <p:txBody>
            <a:bodyPr wrap="square" rtlCol="0">
              <a:spAutoFit/>
            </a:bodyPr>
            <a:lstStyle/>
            <a:p>
              <a:r>
                <a:rPr lang="en-US" sz="1000" b="1" noProof="1">
                  <a:solidFill>
                    <a:srgbClr val="0D0D0D"/>
                  </a:solidFill>
                </a:rPr>
                <a:t>a:author</a:t>
              </a:r>
            </a:p>
          </p:txBody>
        </p:sp>
      </p:grpSp>
      <p:sp>
        <p:nvSpPr>
          <p:cNvPr id="3" name="Title 2"/>
          <p:cNvSpPr>
            <a:spLocks noGrp="1"/>
          </p:cNvSpPr>
          <p:nvPr>
            <p:ph type="title"/>
          </p:nvPr>
        </p:nvSpPr>
        <p:spPr/>
        <p:txBody>
          <a:bodyPr>
            <a:normAutofit/>
          </a:bodyPr>
          <a:lstStyle/>
          <a:p>
            <a:r>
              <a:rPr lang="en-US" dirty="0" smtClean="0"/>
              <a:t>Step 3: “bind” the two tables</a:t>
            </a:r>
            <a:endParaRPr lang="en-US" dirty="0"/>
          </a:p>
        </p:txBody>
      </p:sp>
      <p:graphicFrame>
        <p:nvGraphicFramePr>
          <p:cNvPr id="4" name="Table 3"/>
          <p:cNvGraphicFramePr>
            <a:graphicFrameLocks noGrp="1"/>
          </p:cNvGraphicFramePr>
          <p:nvPr/>
        </p:nvGraphicFramePr>
        <p:xfrm>
          <a:off x="239714" y="1798639"/>
          <a:ext cx="5943598" cy="466540"/>
        </p:xfrm>
        <a:graphic>
          <a:graphicData uri="http://schemas.openxmlformats.org/drawingml/2006/table">
            <a:tbl>
              <a:tblPr firstRow="1" bandRow="1">
                <a:tableStyleId>{3C2FFA5D-87B4-456A-9821-1D502468CF0F}</a:tableStyleId>
              </a:tblPr>
              <a:tblGrid>
                <a:gridCol w="1831409"/>
                <a:gridCol w="641127"/>
                <a:gridCol w="1331366"/>
                <a:gridCol w="950976"/>
                <a:gridCol w="1188720"/>
              </a:tblGrid>
              <a:tr h="233270">
                <a:tc>
                  <a:txBody>
                    <a:bodyPr/>
                    <a:lstStyle/>
                    <a:p>
                      <a:pPr algn="ctr"/>
                      <a:r>
                        <a:rPr lang="en-US" sz="1100" dirty="0" smtClean="0"/>
                        <a:t>ISBN</a:t>
                      </a:r>
                      <a:endParaRPr lang="en-US" sz="1100" b="1" dirty="0"/>
                    </a:p>
                  </a:txBody>
                  <a:tcPr marL="57519" marR="57519" marT="28759" marB="28759"/>
                </a:tc>
                <a:tc>
                  <a:txBody>
                    <a:bodyPr/>
                    <a:lstStyle/>
                    <a:p>
                      <a:r>
                        <a:rPr lang="en-US" sz="1100" dirty="0" smtClean="0"/>
                        <a:t>Author</a:t>
                      </a:r>
                      <a:endParaRPr lang="en-US" sz="1100" b="1" dirty="0"/>
                    </a:p>
                  </a:txBody>
                  <a:tcPr marL="57519" marR="57519" marT="28759" marB="28759"/>
                </a:tc>
                <a:tc>
                  <a:txBody>
                    <a:bodyPr/>
                    <a:lstStyle/>
                    <a:p>
                      <a:pPr algn="ctr"/>
                      <a:r>
                        <a:rPr lang="en-US" sz="1100" dirty="0" smtClean="0"/>
                        <a:t>Title</a:t>
                      </a:r>
                      <a:endParaRPr lang="en-US" sz="1100" b="1" dirty="0"/>
                    </a:p>
                  </a:txBody>
                  <a:tcPr marL="57519" marR="57519" marT="28759" marB="28759"/>
                </a:tc>
                <a:tc>
                  <a:txBody>
                    <a:bodyPr/>
                    <a:lstStyle/>
                    <a:p>
                      <a:r>
                        <a:rPr lang="en-US" sz="1100" dirty="0" smtClean="0"/>
                        <a:t>Publisher</a:t>
                      </a:r>
                      <a:endParaRPr lang="en-US" sz="1100" b="1" dirty="0"/>
                    </a:p>
                  </a:txBody>
                  <a:tcPr marL="57519" marR="57519" marT="28759" marB="28759"/>
                </a:tc>
                <a:tc>
                  <a:txBody>
                    <a:bodyPr/>
                    <a:lstStyle/>
                    <a:p>
                      <a:pPr algn="ctr"/>
                      <a:r>
                        <a:rPr lang="en-US" sz="1100" dirty="0" smtClean="0"/>
                        <a:t>Year</a:t>
                      </a:r>
                      <a:endParaRPr lang="en-US" sz="1100" b="1" dirty="0"/>
                    </a:p>
                  </a:txBody>
                  <a:tcPr marL="57519" marR="57519" marT="28759" marB="28759"/>
                </a:tc>
              </a:tr>
              <a:tr h="233270">
                <a:tc>
                  <a:txBody>
                    <a:bodyPr/>
                    <a:lstStyle/>
                    <a:p>
                      <a:r>
                        <a:rPr lang="en-US" sz="1100" dirty="0" smtClean="0"/>
                        <a:t>0006511409X</a:t>
                      </a:r>
                      <a:endParaRPr lang="en-US" sz="1100" dirty="0"/>
                    </a:p>
                  </a:txBody>
                  <a:tcPr marL="57519" marR="57519" marT="28759" marB="28759"/>
                </a:tc>
                <a:tc>
                  <a:txBody>
                    <a:bodyPr/>
                    <a:lstStyle/>
                    <a:p>
                      <a:r>
                        <a:rPr lang="en-US" sz="1100" noProof="1" smtClean="0"/>
                        <a:t>id_xyz</a:t>
                      </a:r>
                      <a:endParaRPr lang="en-US" sz="1100" noProof="1"/>
                    </a:p>
                  </a:txBody>
                  <a:tcPr marL="57519" marR="57519" marT="28759" marB="28759"/>
                </a:tc>
                <a:tc>
                  <a:txBody>
                    <a:bodyPr/>
                    <a:lstStyle/>
                    <a:p>
                      <a:r>
                        <a:rPr lang="en-US" sz="1100" dirty="0" smtClean="0"/>
                        <a:t>The Glass Palace</a:t>
                      </a:r>
                      <a:endParaRPr lang="en-US" sz="1100" dirty="0"/>
                    </a:p>
                  </a:txBody>
                  <a:tcPr marL="57519" marR="57519" marT="28759" marB="28759"/>
                </a:tc>
                <a:tc>
                  <a:txBody>
                    <a:bodyPr/>
                    <a:lstStyle/>
                    <a:p>
                      <a:r>
                        <a:rPr lang="en-US" sz="1100" noProof="1" smtClean="0"/>
                        <a:t>id_qpr</a:t>
                      </a:r>
                      <a:endParaRPr lang="en-US" sz="1100" noProof="1"/>
                    </a:p>
                  </a:txBody>
                  <a:tcPr marL="57519" marR="57519" marT="28759" marB="28759"/>
                </a:tc>
                <a:tc>
                  <a:txBody>
                    <a:bodyPr/>
                    <a:lstStyle/>
                    <a:p>
                      <a:r>
                        <a:rPr lang="en-US" sz="1100" dirty="0" smtClean="0"/>
                        <a:t>2000</a:t>
                      </a:r>
                      <a:endParaRPr lang="en-US" sz="1100" dirty="0"/>
                    </a:p>
                  </a:txBody>
                  <a:tcPr marL="57519" marR="57519" marT="28759" marB="28759"/>
                </a:tc>
              </a:tr>
            </a:tbl>
          </a:graphicData>
        </a:graphic>
      </p:graphicFrame>
      <p:graphicFrame>
        <p:nvGraphicFramePr>
          <p:cNvPr id="5" name="Table 4"/>
          <p:cNvGraphicFramePr>
            <a:graphicFrameLocks noGrp="1"/>
          </p:cNvGraphicFramePr>
          <p:nvPr/>
        </p:nvGraphicFramePr>
        <p:xfrm>
          <a:off x="239745" y="2625763"/>
          <a:ext cx="4724401" cy="407780"/>
        </p:xfrm>
        <a:graphic>
          <a:graphicData uri="http://schemas.openxmlformats.org/drawingml/2006/table">
            <a:tbl>
              <a:tblPr firstRow="1" bandRow="1">
                <a:tableStyleId>{3C2FFA5D-87B4-456A-9821-1D502468CF0F}</a:tableStyleId>
              </a:tblPr>
              <a:tblGrid>
                <a:gridCol w="1335467"/>
                <a:gridCol w="1335467"/>
                <a:gridCol w="2053467"/>
              </a:tblGrid>
              <a:tr h="203890">
                <a:tc>
                  <a:txBody>
                    <a:bodyPr/>
                    <a:lstStyle/>
                    <a:p>
                      <a:pPr algn="ctr"/>
                      <a:r>
                        <a:rPr lang="en-US" sz="1000" dirty="0" smtClean="0"/>
                        <a:t>ID</a:t>
                      </a:r>
                      <a:endParaRPr lang="en-US" sz="1000" b="1" dirty="0"/>
                    </a:p>
                  </a:txBody>
                  <a:tcPr marL="51490" marR="51490" marT="25745" marB="25745"/>
                </a:tc>
                <a:tc>
                  <a:txBody>
                    <a:bodyPr/>
                    <a:lstStyle/>
                    <a:p>
                      <a:pPr algn="ctr"/>
                      <a:r>
                        <a:rPr lang="en-US" sz="1000" dirty="0" smtClean="0"/>
                        <a:t>Name</a:t>
                      </a:r>
                      <a:endParaRPr lang="en-US" sz="1000" b="1" dirty="0"/>
                    </a:p>
                  </a:txBody>
                  <a:tcPr marL="51490" marR="51490" marT="25745" marB="25745"/>
                </a:tc>
                <a:tc>
                  <a:txBody>
                    <a:bodyPr/>
                    <a:lstStyle/>
                    <a:p>
                      <a:pPr algn="ctr"/>
                      <a:r>
                        <a:rPr lang="en-US" sz="1000" dirty="0" smtClean="0"/>
                        <a:t>Homepage</a:t>
                      </a:r>
                      <a:endParaRPr lang="en-US" sz="1000" b="1" dirty="0"/>
                    </a:p>
                  </a:txBody>
                  <a:tcPr marL="51490" marR="51490" marT="25745" marB="25745"/>
                </a:tc>
              </a:tr>
              <a:tr h="203890">
                <a:tc>
                  <a:txBody>
                    <a:bodyPr/>
                    <a:lstStyle/>
                    <a:p>
                      <a:r>
                        <a:rPr lang="en-US" sz="1000" noProof="1" smtClean="0"/>
                        <a:t>id_xyz</a:t>
                      </a:r>
                      <a:endParaRPr lang="en-US" sz="1000" noProof="1"/>
                    </a:p>
                  </a:txBody>
                  <a:tcPr marL="51490" marR="51490" marT="25745" marB="25745"/>
                </a:tc>
                <a:tc>
                  <a:txBody>
                    <a:bodyPr/>
                    <a:lstStyle/>
                    <a:p>
                      <a:r>
                        <a:rPr lang="en-US" sz="1000" noProof="1" smtClean="0"/>
                        <a:t>Ghosh, Amitav</a:t>
                      </a:r>
                      <a:endParaRPr lang="en-US" sz="1000" noProof="1"/>
                    </a:p>
                  </a:txBody>
                  <a:tcPr marL="51490" marR="51490" marT="25745" marB="25745"/>
                </a:tc>
                <a:tc>
                  <a:txBody>
                    <a:bodyPr/>
                    <a:lstStyle/>
                    <a:p>
                      <a:r>
                        <a:rPr lang="en-US" sz="1000" noProof="1" smtClean="0"/>
                        <a:t>http://www.amitavghosh.com</a:t>
                      </a:r>
                      <a:endParaRPr lang="en-US" sz="1000" noProof="1"/>
                    </a:p>
                  </a:txBody>
                  <a:tcPr marL="51490" marR="51490" marT="25745" marB="25745"/>
                </a:tc>
              </a:tr>
            </a:tbl>
          </a:graphicData>
        </a:graphic>
      </p:graphicFrame>
      <p:sp>
        <p:nvSpPr>
          <p:cNvPr id="35" name="Oval 34"/>
          <p:cNvSpPr/>
          <p:nvPr/>
        </p:nvSpPr>
        <p:spPr>
          <a:xfrm>
            <a:off x="7924802" y="4980894"/>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6" name="Oval 35"/>
          <p:cNvSpPr/>
          <p:nvPr/>
        </p:nvSpPr>
        <p:spPr>
          <a:xfrm>
            <a:off x="1839911" y="1951036"/>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37" name="Oval 36"/>
          <p:cNvSpPr/>
          <p:nvPr/>
        </p:nvSpPr>
        <p:spPr>
          <a:xfrm>
            <a:off x="2" y="2713039"/>
            <a:ext cx="1154113" cy="457201"/>
          </a:xfrm>
          <a:prstGeom prst="ellipse">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cxnSp>
        <p:nvCxnSpPr>
          <p:cNvPr id="38" name="Shape 37"/>
          <p:cNvCxnSpPr>
            <a:stCxn id="36" idx="4"/>
            <a:endCxn id="35" idx="2"/>
          </p:cNvCxnSpPr>
          <p:nvPr/>
        </p:nvCxnSpPr>
        <p:spPr>
          <a:xfrm rot="16200000" flipH="1">
            <a:off x="3770255" y="1054952"/>
            <a:ext cx="2801258" cy="5507832"/>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hape 38"/>
          <p:cNvCxnSpPr>
            <a:stCxn id="37" idx="4"/>
            <a:endCxn id="35" idx="2"/>
          </p:cNvCxnSpPr>
          <p:nvPr/>
        </p:nvCxnSpPr>
        <p:spPr>
          <a:xfrm rot="16200000" flipH="1">
            <a:off x="3231299" y="515994"/>
            <a:ext cx="2039258" cy="7347744"/>
          </a:xfrm>
          <a:prstGeom prst="curvedConnector2">
            <a:avLst/>
          </a:prstGeom>
          <a:ln w="127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0" name="Text Box 2"/>
          <p:cNvSpPr txBox="1">
            <a:spLocks noChangeArrowheads="1"/>
          </p:cNvSpPr>
          <p:nvPr/>
        </p:nvSpPr>
        <p:spPr bwMode="auto">
          <a:xfrm>
            <a:off x="87348" y="3551237"/>
            <a:ext cx="4343399" cy="377983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rr:refPredicateObjectMap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 a:author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rr:parentTriplesMap &lt;Person&gt;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rr:joinCondition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rr:child "Author"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rr:parent "ID”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There are some additional features</a:t>
            </a:r>
          </a:p>
          <a:p>
            <a:pPr lvl="1"/>
            <a:r>
              <a:rPr lang="en-US" dirty="0" smtClean="0"/>
              <a:t>assign a datatype to a literal object</a:t>
            </a:r>
          </a:p>
          <a:p>
            <a:pPr lvl="1"/>
            <a:r>
              <a:rPr lang="en-US" dirty="0" smtClean="0"/>
              <a:t>more complicated object assignments (e.g., for a specific column the object is a cell of </a:t>
            </a:r>
            <a:r>
              <a:rPr lang="en-US" i="1" dirty="0" smtClean="0"/>
              <a:t>another </a:t>
            </a:r>
            <a:r>
              <a:rPr lang="en-US" dirty="0" smtClean="0"/>
              <a:t>column)</a:t>
            </a:r>
          </a:p>
        </p:txBody>
      </p:sp>
      <p:sp>
        <p:nvSpPr>
          <p:cNvPr id="2" name="Title 1"/>
          <p:cNvSpPr>
            <a:spLocks noGrp="1"/>
          </p:cNvSpPr>
          <p:nvPr>
            <p:ph type="title"/>
          </p:nvPr>
        </p:nvSpPr>
        <p:spPr/>
        <p:txBody>
          <a:bodyPr/>
          <a:lstStyle/>
          <a:p>
            <a:r>
              <a:rPr lang="en-US" dirty="0" smtClean="0"/>
              <a:t>Further R2RML features</a:t>
            </a:r>
            <a:endParaRPr lang="en-US" dirty="0"/>
          </a:p>
        </p:txBody>
      </p:sp>
      <p:sp>
        <p:nvSpPr>
          <p:cNvPr id="4" name="Text Box 2"/>
          <p:cNvSpPr txBox="1">
            <a:spLocks noChangeArrowheads="1"/>
          </p:cNvSpPr>
          <p:nvPr/>
        </p:nvSpPr>
        <p:spPr bwMode="auto">
          <a:xfrm>
            <a:off x="696947" y="4313238"/>
            <a:ext cx="8381999" cy="1905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rr:predicateObjectMap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rr:objectMap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rr:column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r>
              <a:rPr lang="en-US" sz="1200" b="1" noProof="1">
                <a:solidFill>
                  <a:schemeClr val="accent2"/>
                </a:solidFill>
                <a:latin typeface="Courier New" charset="0"/>
                <a:ea typeface="msmincho" charset="0"/>
                <a:cs typeface="msmincho" charset="0"/>
              </a:rPr>
              <a:t>rr:datatype xsd:year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 ;</a:t>
            </a:r>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8" y="1631098"/>
            <a:ext cx="9524999" cy="777139"/>
          </a:xfrm>
        </p:spPr>
        <p:txBody>
          <a:bodyPr/>
          <a:lstStyle/>
          <a:p>
            <a:r>
              <a:rPr lang="en-US" dirty="0" smtClean="0"/>
              <a:t>Back to our example:</a:t>
            </a:r>
          </a:p>
        </p:txBody>
      </p:sp>
      <p:sp>
        <p:nvSpPr>
          <p:cNvPr id="2" name="Title 1"/>
          <p:cNvSpPr>
            <a:spLocks noGrp="1"/>
          </p:cNvSpPr>
          <p:nvPr>
            <p:ph type="title"/>
          </p:nvPr>
        </p:nvSpPr>
        <p:spPr/>
        <p:txBody>
          <a:bodyPr/>
          <a:lstStyle/>
          <a:p>
            <a:r>
              <a:rPr lang="en-US" dirty="0" smtClean="0"/>
              <a:t>Further R2RML features: logical table</a:t>
            </a:r>
            <a:endParaRPr lang="en-US" dirty="0"/>
          </a:p>
        </p:txBody>
      </p:sp>
      <p:sp>
        <p:nvSpPr>
          <p:cNvPr id="7" name="Text Box 2"/>
          <p:cNvSpPr txBox="1">
            <a:spLocks noChangeArrowheads="1"/>
          </p:cNvSpPr>
          <p:nvPr/>
        </p:nvSpPr>
        <p:spPr bwMode="auto">
          <a:xfrm>
            <a:off x="4583113" y="4199751"/>
            <a:ext cx="3962400" cy="12954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rr:tableName "Book_Table"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rr:template "http://...isbn/{ISBN}";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sp>
        <p:nvSpPr>
          <p:cNvPr id="14" name="Oval 13"/>
          <p:cNvSpPr/>
          <p:nvPr/>
        </p:nvSpPr>
        <p:spPr bwMode="auto">
          <a:xfrm>
            <a:off x="3592547" y="7019152"/>
            <a:ext cx="2917165" cy="342086"/>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100" b="1" noProof="1">
                <a:solidFill>
                  <a:schemeClr val="tx1">
                    <a:lumMod val="95000"/>
                    <a:lumOff val="5000"/>
                  </a:schemeClr>
                </a:solidFill>
              </a:rPr>
              <a:t>http://…isbn/000651409X</a:t>
            </a:r>
          </a:p>
        </p:txBody>
      </p:sp>
      <p:graphicFrame>
        <p:nvGraphicFramePr>
          <p:cNvPr id="15" name="Table 14"/>
          <p:cNvGraphicFramePr>
            <a:graphicFrameLocks noGrp="1"/>
          </p:cNvGraphicFramePr>
          <p:nvPr/>
        </p:nvGraphicFramePr>
        <p:xfrm>
          <a:off x="392112" y="4352153"/>
          <a:ext cx="2507432" cy="687264"/>
        </p:xfrm>
        <a:graphic>
          <a:graphicData uri="http://schemas.openxmlformats.org/drawingml/2006/table">
            <a:tbl>
              <a:tblPr firstRow="1" bandRow="1">
                <a:tableStyleId>{5C22544A-7EE6-4342-B048-85BDC9FD1C3A}</a:tableStyleId>
              </a:tblPr>
              <a:tblGrid>
                <a:gridCol w="1917448"/>
                <a:gridCol w="589984"/>
              </a:tblGrid>
              <a:tr h="343632">
                <a:tc>
                  <a:txBody>
                    <a:bodyPr/>
                    <a:lstStyle/>
                    <a:p>
                      <a:pPr algn="ctr"/>
                      <a:r>
                        <a:rPr lang="en-US" sz="1700" dirty="0" smtClean="0"/>
                        <a:t>ISBN</a:t>
                      </a:r>
                      <a:endParaRPr lang="en-US" sz="1700" dirty="0"/>
                    </a:p>
                  </a:txBody>
                  <a:tcPr marL="84551" marR="84551" marT="42276" marB="42276"/>
                </a:tc>
                <a:tc>
                  <a:txBody>
                    <a:bodyPr/>
                    <a:lstStyle/>
                    <a:p>
                      <a:pPr algn="ctr"/>
                      <a:r>
                        <a:rPr lang="en-US" sz="1700" dirty="0" smtClean="0"/>
                        <a:t>…</a:t>
                      </a:r>
                      <a:endParaRPr lang="en-US" sz="1700" dirty="0"/>
                    </a:p>
                  </a:txBody>
                  <a:tcPr marL="84551" marR="84551" marT="42276" marB="42276"/>
                </a:tc>
              </a:tr>
              <a:tr h="343632">
                <a:tc>
                  <a:txBody>
                    <a:bodyPr/>
                    <a:lstStyle/>
                    <a:p>
                      <a:r>
                        <a:rPr lang="en-US" sz="1700" dirty="0" smtClean="0"/>
                        <a:t>0006511409X</a:t>
                      </a:r>
                      <a:endParaRPr lang="en-US" sz="1700" dirty="0"/>
                    </a:p>
                  </a:txBody>
                  <a:tcPr marL="84551" marR="84551" marT="42276" marB="42276"/>
                </a:tc>
                <a:tc>
                  <a:txBody>
                    <a:bodyPr/>
                    <a:lstStyle/>
                    <a:p>
                      <a:r>
                        <a:rPr lang="en-US" sz="1700" dirty="0" smtClean="0"/>
                        <a:t>…</a:t>
                      </a:r>
                      <a:endParaRPr lang="en-US" sz="1700" dirty="0"/>
                    </a:p>
                  </a:txBody>
                  <a:tcPr marL="84551" marR="84551" marT="42276" marB="42276"/>
                </a:tc>
              </a:tr>
            </a:tbl>
          </a:graphicData>
        </a:graphic>
      </p:graphicFrame>
      <p:cxnSp>
        <p:nvCxnSpPr>
          <p:cNvPr id="16" name="Straight Arrow Connector 15"/>
          <p:cNvCxnSpPr>
            <a:endCxn id="14" idx="0"/>
          </p:cNvCxnSpPr>
          <p:nvPr/>
        </p:nvCxnSpPr>
        <p:spPr>
          <a:xfrm rot="16200000" flipH="1">
            <a:off x="2874003" y="4842094"/>
            <a:ext cx="2286000" cy="2068183"/>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748" y="1341443"/>
            <a:ext cx="9524999" cy="2280961"/>
          </a:xfrm>
        </p:spPr>
        <p:txBody>
          <a:bodyPr>
            <a:normAutofit lnSpcReduction="10000"/>
          </a:bodyPr>
          <a:lstStyle/>
          <a:p>
            <a:r>
              <a:rPr lang="en-US" dirty="0" smtClean="0"/>
              <a:t>An alternative could have been to use SQL</a:t>
            </a:r>
          </a:p>
          <a:p>
            <a:pPr lvl="1"/>
            <a:r>
              <a:rPr lang="en-US" dirty="0" smtClean="0"/>
              <a:t>generate a “logical table”</a:t>
            </a:r>
          </a:p>
          <a:p>
            <a:pPr lvl="1"/>
            <a:r>
              <a:rPr lang="en-US" dirty="0" smtClean="0"/>
              <a:t>all other definitions are on that logical table</a:t>
            </a:r>
          </a:p>
          <a:p>
            <a:r>
              <a:rPr lang="en-US" dirty="0" smtClean="0"/>
              <a:t>Would be an overkill for our example, but can be very powerful for complicated cases!</a:t>
            </a:r>
          </a:p>
        </p:txBody>
      </p:sp>
      <p:sp>
        <p:nvSpPr>
          <p:cNvPr id="2" name="Title 1"/>
          <p:cNvSpPr>
            <a:spLocks noGrp="1"/>
          </p:cNvSpPr>
          <p:nvPr>
            <p:ph type="title"/>
          </p:nvPr>
        </p:nvSpPr>
        <p:spPr/>
        <p:txBody>
          <a:bodyPr/>
          <a:lstStyle/>
          <a:p>
            <a:r>
              <a:rPr lang="en-US" dirty="0" smtClean="0"/>
              <a:t>Further R2RML features: logical table</a:t>
            </a:r>
            <a:endParaRPr lang="en-US" dirty="0"/>
          </a:p>
        </p:txBody>
      </p:sp>
      <p:sp>
        <p:nvSpPr>
          <p:cNvPr id="6" name="Oval 5"/>
          <p:cNvSpPr/>
          <p:nvPr/>
        </p:nvSpPr>
        <p:spPr bwMode="auto">
          <a:xfrm>
            <a:off x="3592547" y="7019152"/>
            <a:ext cx="2917165" cy="342086"/>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100" b="1" noProof="1">
                <a:solidFill>
                  <a:schemeClr val="tx1">
                    <a:lumMod val="95000"/>
                    <a:lumOff val="5000"/>
                  </a:schemeClr>
                </a:solidFill>
              </a:rPr>
              <a:t>http://…isbn/000651409X</a:t>
            </a:r>
          </a:p>
        </p:txBody>
      </p:sp>
      <p:graphicFrame>
        <p:nvGraphicFramePr>
          <p:cNvPr id="8" name="Table 7"/>
          <p:cNvGraphicFramePr>
            <a:graphicFrameLocks noGrp="1"/>
          </p:cNvGraphicFramePr>
          <p:nvPr/>
        </p:nvGraphicFramePr>
        <p:xfrm>
          <a:off x="392112" y="4352153"/>
          <a:ext cx="2507432" cy="687264"/>
        </p:xfrm>
        <a:graphic>
          <a:graphicData uri="http://schemas.openxmlformats.org/drawingml/2006/table">
            <a:tbl>
              <a:tblPr firstRow="1" bandRow="1">
                <a:tableStyleId>{5C22544A-7EE6-4342-B048-85BDC9FD1C3A}</a:tableStyleId>
              </a:tblPr>
              <a:tblGrid>
                <a:gridCol w="1917448"/>
                <a:gridCol w="589984"/>
              </a:tblGrid>
              <a:tr h="343632">
                <a:tc>
                  <a:txBody>
                    <a:bodyPr/>
                    <a:lstStyle/>
                    <a:p>
                      <a:pPr algn="ctr"/>
                      <a:r>
                        <a:rPr lang="en-US" sz="1700" dirty="0" smtClean="0"/>
                        <a:t>ISBN</a:t>
                      </a:r>
                      <a:endParaRPr lang="en-US" sz="1700" dirty="0"/>
                    </a:p>
                  </a:txBody>
                  <a:tcPr marL="84551" marR="84551" marT="42276" marB="42276"/>
                </a:tc>
                <a:tc>
                  <a:txBody>
                    <a:bodyPr/>
                    <a:lstStyle/>
                    <a:p>
                      <a:pPr algn="ctr"/>
                      <a:r>
                        <a:rPr lang="en-US" sz="1700" dirty="0" smtClean="0"/>
                        <a:t>…</a:t>
                      </a:r>
                      <a:endParaRPr lang="en-US" sz="1700" dirty="0"/>
                    </a:p>
                  </a:txBody>
                  <a:tcPr marL="84551" marR="84551" marT="42276" marB="42276"/>
                </a:tc>
              </a:tr>
              <a:tr h="343632">
                <a:tc>
                  <a:txBody>
                    <a:bodyPr/>
                    <a:lstStyle/>
                    <a:p>
                      <a:r>
                        <a:rPr lang="en-US" sz="1700" dirty="0" smtClean="0"/>
                        <a:t>0006511409X</a:t>
                      </a:r>
                      <a:endParaRPr lang="en-US" sz="1700" dirty="0"/>
                    </a:p>
                  </a:txBody>
                  <a:tcPr marL="84551" marR="84551" marT="42276" marB="42276"/>
                </a:tc>
                <a:tc>
                  <a:txBody>
                    <a:bodyPr/>
                    <a:lstStyle/>
                    <a:p>
                      <a:r>
                        <a:rPr lang="en-US" sz="1700" dirty="0" smtClean="0"/>
                        <a:t>…</a:t>
                      </a:r>
                      <a:endParaRPr lang="en-US" sz="1700" dirty="0"/>
                    </a:p>
                  </a:txBody>
                  <a:tcPr marL="84551" marR="84551" marT="42276" marB="42276"/>
                </a:tc>
              </a:tr>
            </a:tbl>
          </a:graphicData>
        </a:graphic>
      </p:graphicFrame>
      <p:graphicFrame>
        <p:nvGraphicFramePr>
          <p:cNvPr id="9" name="Table 8"/>
          <p:cNvGraphicFramePr>
            <a:graphicFrameLocks noGrp="1"/>
          </p:cNvGraphicFramePr>
          <p:nvPr/>
        </p:nvGraphicFramePr>
        <p:xfrm>
          <a:off x="5802347" y="4809351"/>
          <a:ext cx="4114799" cy="946344"/>
        </p:xfrm>
        <a:graphic>
          <a:graphicData uri="http://schemas.openxmlformats.org/drawingml/2006/table">
            <a:tbl>
              <a:tblPr firstRow="1" bandRow="1">
                <a:tableStyleId>{5C22544A-7EE6-4342-B048-85BDC9FD1C3A}</a:tableStyleId>
              </a:tblPr>
              <a:tblGrid>
                <a:gridCol w="3146610"/>
                <a:gridCol w="968189"/>
              </a:tblGrid>
              <a:tr h="343632">
                <a:tc>
                  <a:txBody>
                    <a:bodyPr/>
                    <a:lstStyle/>
                    <a:p>
                      <a:pPr algn="ctr"/>
                      <a:r>
                        <a:rPr lang="en-US" sz="1700" dirty="0" smtClean="0"/>
                        <a:t>id</a:t>
                      </a:r>
                      <a:endParaRPr lang="en-US" sz="1700" dirty="0"/>
                    </a:p>
                  </a:txBody>
                  <a:tcPr marL="84551" marR="84551" marT="42276" marB="42276"/>
                </a:tc>
                <a:tc>
                  <a:txBody>
                    <a:bodyPr/>
                    <a:lstStyle/>
                    <a:p>
                      <a:pPr algn="ctr"/>
                      <a:r>
                        <a:rPr lang="en-US" sz="1700" dirty="0" smtClean="0"/>
                        <a:t>…</a:t>
                      </a:r>
                      <a:endParaRPr lang="en-US" sz="1700" dirty="0"/>
                    </a:p>
                  </a:txBody>
                  <a:tcPr marL="84551" marR="84551" marT="42276" marB="42276"/>
                </a:tc>
              </a:tr>
              <a:tr h="602712">
                <a:tc>
                  <a:txBody>
                    <a:bodyPr/>
                    <a:lstStyle/>
                    <a:p>
                      <a:r>
                        <a:rPr lang="en-US" sz="1700" dirty="0" smtClean="0"/>
                        <a:t>http://…isbn/0006511409X</a:t>
                      </a:r>
                      <a:endParaRPr lang="en-US" sz="1700" dirty="0"/>
                    </a:p>
                  </a:txBody>
                  <a:tcPr marL="84551" marR="84551" marT="42276" marB="42276"/>
                </a:tc>
                <a:tc>
                  <a:txBody>
                    <a:bodyPr/>
                    <a:lstStyle/>
                    <a:p>
                      <a:r>
                        <a:rPr lang="en-US" sz="1700" dirty="0" smtClean="0"/>
                        <a:t>…</a:t>
                      </a:r>
                      <a:endParaRPr lang="en-US" sz="1700" dirty="0"/>
                    </a:p>
                  </a:txBody>
                  <a:tcPr marL="84551" marR="84551" marT="42276" marB="42276"/>
                </a:tc>
              </a:tr>
            </a:tbl>
          </a:graphicData>
        </a:graphic>
      </p:graphicFrame>
      <p:sp>
        <p:nvSpPr>
          <p:cNvPr id="11" name="Text Box 2"/>
          <p:cNvSpPr txBox="1">
            <a:spLocks noChangeArrowheads="1"/>
          </p:cNvSpPr>
          <p:nvPr/>
        </p:nvSpPr>
        <p:spPr bwMode="auto">
          <a:xfrm>
            <a:off x="3287715" y="3590151"/>
            <a:ext cx="3840832" cy="112579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rr:sqlQuery """Select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("http://…isbn/" || ISBN) AS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 Title, Publisher, Year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from Book_Table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cxnSp>
        <p:nvCxnSpPr>
          <p:cNvPr id="13" name="Straight Arrow Connector 12"/>
          <p:cNvCxnSpPr/>
          <p:nvPr/>
        </p:nvCxnSpPr>
        <p:spPr>
          <a:xfrm>
            <a:off x="3059113" y="4733151"/>
            <a:ext cx="2590800" cy="381000"/>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6" idx="0"/>
          </p:cNvCxnSpPr>
          <p:nvPr/>
        </p:nvCxnSpPr>
        <p:spPr>
          <a:xfrm rot="10800000" flipV="1">
            <a:off x="5051131" y="5571350"/>
            <a:ext cx="2808617" cy="1447800"/>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sp>
        <p:nvSpPr>
          <p:cNvPr id="7" name="Text Box 2"/>
          <p:cNvSpPr txBox="1">
            <a:spLocks noChangeArrowheads="1"/>
          </p:cNvSpPr>
          <p:nvPr/>
        </p:nvSpPr>
        <p:spPr bwMode="auto">
          <a:xfrm>
            <a:off x="6716713" y="5876150"/>
            <a:ext cx="3200400" cy="1144046"/>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&lt;Book&gt;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rr:subjectMap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ff:column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5056" y="2853914"/>
            <a:ext cx="9855605" cy="1085653"/>
          </a:xfrm>
          <a:prstGeom prst="rect">
            <a:avLst/>
          </a:prstGeom>
          <a:noFill/>
        </p:spPr>
        <p:txBody>
          <a:bodyPr wrap="square" lIns="100436" tIns="50221" rIns="100436" bIns="50221" rtlCol="0">
            <a:spAutoFit/>
          </a:bodyPr>
          <a:lstStyle/>
          <a:p>
            <a:pPr algn="ctr" defTabSz="501260" fontAlgn="auto" hangingPunct="1">
              <a:lnSpc>
                <a:spcPct val="100000"/>
              </a:lnSpc>
              <a:spcBef>
                <a:spcPts val="0"/>
              </a:spcBef>
              <a:spcAft>
                <a:spcPts val="0"/>
              </a:spcAft>
              <a:buClrTx/>
              <a:buSzTx/>
            </a:pPr>
            <a:r>
              <a:rPr lang="en-US" sz="6400" b="1" dirty="0">
                <a:ln w="18000">
                  <a:solidFill>
                    <a:srgbClr val="DA1F28">
                      <a:satMod val="140000"/>
                    </a:srgbClr>
                  </a:solidFill>
                  <a:prstDash val="solid"/>
                  <a:miter lim="800000"/>
                </a:ln>
                <a:solidFill>
                  <a:prstClr val="white"/>
                </a:solidFill>
                <a:effectLst>
                  <a:outerShdw blurRad="25500" dist="23000" dir="7020000" algn="tl">
                    <a:srgbClr val="000000">
                      <a:alpha val="50000"/>
                    </a:srgbClr>
                  </a:outerShdw>
                </a:effectLst>
                <a:latin typeface="Helvetica Neue Light"/>
                <a:cs typeface="Helvetica Neue Light"/>
              </a:rPr>
              <a:t>This is what we want!</a:t>
            </a:r>
          </a:p>
        </p:txBody>
      </p:sp>
      <p:sp>
        <p:nvSpPr>
          <p:cNvPr id="5" name="Text Box 7"/>
          <p:cNvSpPr txBox="1">
            <a:spLocks noChangeArrowheads="1"/>
          </p:cNvSpPr>
          <p:nvPr/>
        </p:nvSpPr>
        <p:spPr bwMode="auto">
          <a:xfrm>
            <a:off x="2" y="7239439"/>
            <a:ext cx="9032311" cy="320236"/>
          </a:xfrm>
          <a:prstGeom prst="rect">
            <a:avLst/>
          </a:prstGeom>
          <a:noFill/>
          <a:ln w="9525">
            <a:noFill/>
            <a:round/>
            <a:headEnd/>
            <a:tailEnd/>
          </a:ln>
        </p:spPr>
        <p:txBody>
          <a:bodyPr wrap="none" lIns="98875" tIns="74642" rIns="98875" bIns="49440">
            <a:prstTxWarp prst="textNoShape">
              <a:avLst/>
            </a:prstTxWarp>
          </a:bodyPr>
          <a:lstStyle/>
          <a:p>
            <a:pPr defTabSz="501260" fontAlgn="auto" hangingPunct="1">
              <a:lnSpc>
                <a:spcPct val="100000"/>
              </a:lnSpc>
              <a:spcBef>
                <a:spcPts val="0"/>
              </a:spcBef>
              <a:spcAft>
                <a:spcPts val="0"/>
              </a:spcAft>
              <a:buClrTx/>
              <a:buSzTx/>
              <a:tabLst>
                <a:tab pos="0" algn="l"/>
                <a:tab pos="788420" algn="l"/>
                <a:tab pos="1578578" algn="l"/>
                <a:tab pos="2368739" algn="l"/>
                <a:tab pos="3158899" algn="l"/>
                <a:tab pos="3949068" algn="l"/>
                <a:tab pos="4739226" algn="l"/>
                <a:tab pos="5529388" algn="l"/>
                <a:tab pos="6319544" algn="l"/>
                <a:tab pos="7109709" algn="l"/>
                <a:tab pos="7899877" algn="l"/>
                <a:tab pos="8690033" algn="l"/>
                <a:tab pos="9480194" algn="l"/>
                <a:tab pos="10270362" algn="l"/>
                <a:tab pos="11060519" algn="l"/>
                <a:tab pos="11850682" algn="l"/>
              </a:tabLst>
            </a:pPr>
            <a:r>
              <a:rPr lang="en-US" sz="1100" i="1" dirty="0">
                <a:solidFill>
                  <a:srgbClr val="000000"/>
                </a:solidFill>
                <a:latin typeface="Lucida Sans Unicode"/>
                <a:ea typeface="msmincho" charset="0"/>
                <a:cs typeface="msmincho" charset="0"/>
              </a:rPr>
              <a:t>Photo credit “kxlly”, Flickr</a:t>
            </a:r>
            <a:endParaRPr lang="en-US" sz="1100" i="1" dirty="0">
              <a:solidFill>
                <a:srgbClr val="000000"/>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2726225277"/>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191863"/>
            <a:ext cx="7099928" cy="1259946"/>
          </a:xfrm>
          <a:solidFill>
            <a:srgbClr val="008000">
              <a:alpha val="15000"/>
            </a:srgbClr>
          </a:solidFill>
        </p:spPr>
        <p:txBody>
          <a:bodyPr>
            <a:normAutofit/>
          </a:bodyPr>
          <a:lstStyle/>
          <a:p>
            <a:r>
              <a:rPr lang="en-US" sz="6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Linked Data</a:t>
            </a:r>
          </a:p>
        </p:txBody>
      </p:sp>
    </p:spTree>
    <p:extLst>
      <p:ext uri="{BB962C8B-B14F-4D97-AF65-F5344CB8AC3E}">
        <p14:creationId xmlns:p14="http://schemas.microsoft.com/office/powerpoint/2010/main" val="3874375269"/>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2"/>
          <p:cNvSpPr>
            <a:spLocks noGrp="1" noChangeArrowheads="1"/>
          </p:cNvSpPr>
          <p:nvPr>
            <p:ph idx="1"/>
          </p:nvPr>
        </p:nvSpPr>
        <p:spPr/>
        <p:txBody>
          <a:bodyPr/>
          <a:lstStyle/>
          <a:p>
            <a:r>
              <a:rPr lang="en-US" dirty="0" smtClean="0"/>
              <a:t>Goal: “expose” datasets on the Web</a:t>
            </a:r>
          </a:p>
          <a:p>
            <a:pPr lvl="1"/>
            <a:r>
              <a:rPr lang="en-US" dirty="0" smtClean="0"/>
              <a:t>remember the importance of data!</a:t>
            </a:r>
          </a:p>
          <a:p>
            <a:r>
              <a:rPr lang="en-US" dirty="0" smtClean="0"/>
              <a:t>Set links among the data items from different datasets</a:t>
            </a:r>
          </a:p>
          <a:p>
            <a:pPr lvl="1"/>
            <a:r>
              <a:rPr lang="en-US" dirty="0" smtClean="0"/>
              <a:t>we want to avoid the silo effects</a:t>
            </a:r>
            <a:endParaRPr lang="en-US" dirty="0"/>
          </a:p>
          <a:p>
            <a:endParaRPr lang="en-US" dirty="0" smtClean="0"/>
          </a:p>
        </p:txBody>
      </p:sp>
      <p:sp>
        <p:nvSpPr>
          <p:cNvPr id="251907" name="Rectangle 1"/>
          <p:cNvSpPr>
            <a:spLocks noGrp="1" noChangeArrowheads="1"/>
          </p:cNvSpPr>
          <p:nvPr>
            <p:ph type="title"/>
          </p:nvPr>
        </p:nvSpPr>
        <p:spPr/>
        <p:txBody>
          <a:bodyPr/>
          <a:lstStyle/>
          <a:p>
            <a:r>
              <a:rPr lang="en-US" dirty="0" smtClean="0"/>
              <a:t>Linked Data “Project”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your data 5 Star?</a:t>
            </a:r>
            <a:endParaRPr lang="en-US" dirty="0"/>
          </a:p>
        </p:txBody>
      </p:sp>
      <p:grpSp>
        <p:nvGrpSpPr>
          <p:cNvPr id="37" name="Group 36"/>
          <p:cNvGrpSpPr/>
          <p:nvPr/>
        </p:nvGrpSpPr>
        <p:grpSpPr>
          <a:xfrm>
            <a:off x="547830" y="2267669"/>
            <a:ext cx="8957013" cy="3847720"/>
            <a:chOff x="835827" y="2164365"/>
            <a:chExt cx="8957013" cy="3847720"/>
          </a:xfrm>
        </p:grpSpPr>
        <p:sp>
          <p:nvSpPr>
            <p:cNvPr id="5" name="TextBox 4"/>
            <p:cNvSpPr txBox="1"/>
            <p:nvPr/>
          </p:nvSpPr>
          <p:spPr>
            <a:xfrm>
              <a:off x="2736056" y="2164365"/>
              <a:ext cx="7056784" cy="3847720"/>
            </a:xfrm>
            <a:prstGeom prst="rect">
              <a:avLst/>
            </a:prstGeom>
            <a:noFill/>
          </p:spPr>
          <p:txBody>
            <a:bodyPr wrap="square" rtlCol="0">
              <a:spAutoFit/>
            </a:bodyPr>
            <a:lstStyle/>
            <a:p>
              <a:r>
                <a:rPr lang="en-US" sz="2000" dirty="0">
                  <a:solidFill>
                    <a:schemeClr val="bg1">
                      <a:lumMod val="50000"/>
                    </a:schemeClr>
                  </a:solidFill>
                  <a:latin typeface="+mn-lt"/>
                </a:rPr>
                <a:t>Available on the web (whatever format), but with an open license</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Available as machine-readable structured data (e.g., excel instead of an image scan)</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As before, but using a non-proprietary format (e.g., CSV instead of excel)</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All the above, plus use open standards (RDF &amp; Co.) to identify things, so that people could point at your stuff</a:t>
              </a:r>
            </a:p>
            <a:p>
              <a:endParaRPr lang="en-US" sz="2000" dirty="0">
                <a:solidFill>
                  <a:schemeClr val="bg1">
                    <a:lumMod val="50000"/>
                  </a:schemeClr>
                </a:solidFill>
                <a:latin typeface="+mn-lt"/>
              </a:endParaRPr>
            </a:p>
            <a:p>
              <a:r>
                <a:rPr lang="en-US" sz="2000" dirty="0">
                  <a:solidFill>
                    <a:schemeClr val="bg1">
                      <a:lumMod val="50000"/>
                    </a:schemeClr>
                  </a:solidFill>
                  <a:latin typeface="+mn-lt"/>
                </a:rPr>
                <a:t>All the above, plus link your data to other people’s data to provide context</a:t>
              </a:r>
            </a:p>
          </p:txBody>
        </p:sp>
        <p:sp>
          <p:nvSpPr>
            <p:cNvPr id="6" name="5-Point Star 5"/>
            <p:cNvSpPr/>
            <p:nvPr/>
          </p:nvSpPr>
          <p:spPr>
            <a:xfrm>
              <a:off x="2275987"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3" name="Group 12"/>
            <p:cNvGrpSpPr/>
            <p:nvPr/>
          </p:nvGrpSpPr>
          <p:grpSpPr>
            <a:xfrm>
              <a:off x="1195867" y="4571925"/>
              <a:ext cx="1396173" cy="316053"/>
              <a:chOff x="1079872" y="2195661"/>
              <a:chExt cx="1396173" cy="316053"/>
            </a:xfrm>
          </p:grpSpPr>
          <p:sp>
            <p:nvSpPr>
              <p:cNvPr id="14" name="5-Point Star 13"/>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5-Point Star 14"/>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5-Point Star 15"/>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5-Point Star 16"/>
              <p:cNvSpPr/>
              <p:nvPr/>
            </p:nvSpPr>
            <p:spPr>
              <a:xfrm>
                <a:off x="107987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19" name="Group 18"/>
            <p:cNvGrpSpPr/>
            <p:nvPr/>
          </p:nvGrpSpPr>
          <p:grpSpPr>
            <a:xfrm>
              <a:off x="1915947" y="2987749"/>
              <a:ext cx="676093" cy="316053"/>
              <a:chOff x="1799952" y="2195661"/>
              <a:chExt cx="676093" cy="316053"/>
            </a:xfrm>
          </p:grpSpPr>
          <p:sp>
            <p:nvSpPr>
              <p:cNvPr id="20" name="5-Point Star 19"/>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5-Point Star 20"/>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5" name="Group 24"/>
            <p:cNvGrpSpPr/>
            <p:nvPr/>
          </p:nvGrpSpPr>
          <p:grpSpPr>
            <a:xfrm>
              <a:off x="1555907" y="3779837"/>
              <a:ext cx="1036133" cy="316053"/>
              <a:chOff x="1439912" y="2195661"/>
              <a:chExt cx="1036133" cy="316053"/>
            </a:xfrm>
          </p:grpSpPr>
          <p:sp>
            <p:nvSpPr>
              <p:cNvPr id="26" name="5-Point Star 25"/>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5-Point Star 26"/>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5-Point Star 27"/>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1" name="Group 30"/>
            <p:cNvGrpSpPr/>
            <p:nvPr/>
          </p:nvGrpSpPr>
          <p:grpSpPr>
            <a:xfrm>
              <a:off x="835827" y="5364013"/>
              <a:ext cx="1756213" cy="316053"/>
              <a:chOff x="719832" y="2195661"/>
              <a:chExt cx="1756213" cy="316053"/>
            </a:xfrm>
          </p:grpSpPr>
          <p:sp>
            <p:nvSpPr>
              <p:cNvPr id="32" name="5-Point Star 31"/>
              <p:cNvSpPr/>
              <p:nvPr/>
            </p:nvSpPr>
            <p:spPr>
              <a:xfrm>
                <a:off x="215999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5-Point Star 32"/>
              <p:cNvSpPr/>
              <p:nvPr/>
            </p:nvSpPr>
            <p:spPr>
              <a:xfrm>
                <a:off x="179995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5-Point Star 33"/>
              <p:cNvSpPr/>
              <p:nvPr/>
            </p:nvSpPr>
            <p:spPr>
              <a:xfrm>
                <a:off x="143991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5-Point Star 34"/>
              <p:cNvSpPr/>
              <p:nvPr/>
            </p:nvSpPr>
            <p:spPr>
              <a:xfrm>
                <a:off x="107987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5-Point Star 35"/>
              <p:cNvSpPr/>
              <p:nvPr/>
            </p:nvSpPr>
            <p:spPr>
              <a:xfrm>
                <a:off x="719832" y="2195661"/>
                <a:ext cx="316053" cy="316053"/>
              </a:xfrm>
              <a:prstGeom prst="star5">
                <a:avLst/>
              </a:prstGeom>
              <a:solidFill>
                <a:srgbClr val="CBCD0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pic>
        <p:nvPicPr>
          <p:cNvPr id="38" name="Picture 37"/>
          <p:cNvPicPr>
            <a:picLocks noChangeAspect="1"/>
          </p:cNvPicPr>
          <p:nvPr/>
        </p:nvPicPr>
        <p:blipFill>
          <a:blip r:embed="rId2"/>
          <a:stretch>
            <a:fillRect/>
          </a:stretch>
        </p:blipFill>
        <p:spPr>
          <a:xfrm>
            <a:off x="8064682" y="107429"/>
            <a:ext cx="1635325" cy="1635324"/>
          </a:xfrm>
          <a:prstGeom prst="rect">
            <a:avLst/>
          </a:prstGeom>
        </p:spPr>
      </p:pic>
    </p:spTree>
    <p:extLst>
      <p:ext uri="{BB962C8B-B14F-4D97-AF65-F5344CB8AC3E}">
        <p14:creationId xmlns:p14="http://schemas.microsoft.com/office/powerpoint/2010/main" val="38910901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2"/>
          <p:cNvSpPr>
            <a:spLocks noGrp="1" noChangeArrowheads="1"/>
          </p:cNvSpPr>
          <p:nvPr>
            <p:ph idx="1"/>
          </p:nvPr>
        </p:nvSpPr>
        <p:spPr/>
        <p:txBody>
          <a:bodyPr/>
          <a:lstStyle/>
          <a:p>
            <a:r>
              <a:rPr lang="en-US" smtClean="0"/>
              <a:t>DBpedia is a community effort to</a:t>
            </a:r>
          </a:p>
          <a:p>
            <a:pPr lvl="1"/>
            <a:r>
              <a:rPr lang="en-US" smtClean="0"/>
              <a:t>extract structured (“infobox”) information from Wikipedia</a:t>
            </a:r>
          </a:p>
          <a:p>
            <a:pPr lvl="1"/>
            <a:r>
              <a:rPr lang="en-US" smtClean="0"/>
              <a:t>provide a query endpoint to the dataset</a:t>
            </a:r>
          </a:p>
          <a:p>
            <a:pPr lvl="1"/>
            <a:r>
              <a:rPr lang="en-US" smtClean="0"/>
              <a:t>interlink the DBpedia dataset with other datasets on the Web</a:t>
            </a:r>
            <a:endParaRPr lang="en-US"/>
          </a:p>
        </p:txBody>
      </p:sp>
      <p:sp>
        <p:nvSpPr>
          <p:cNvPr id="253955" name="Rectangle 1"/>
          <p:cNvSpPr>
            <a:spLocks noGrp="1" noChangeArrowheads="1"/>
          </p:cNvSpPr>
          <p:nvPr>
            <p:ph type="title"/>
          </p:nvPr>
        </p:nvSpPr>
        <p:spPr/>
        <p:txBody>
          <a:bodyPr/>
          <a:lstStyle/>
          <a:p>
            <a:r>
              <a:rPr lang="en-US" smtClean="0"/>
              <a:t>Example data source: DBpedia</a:t>
            </a:r>
            <a:endParaRPr lang="en-US"/>
          </a:p>
        </p:txBody>
      </p:sp>
      <p:grpSp>
        <p:nvGrpSpPr>
          <p:cNvPr id="253957" name="Group 3"/>
          <p:cNvGrpSpPr>
            <a:grpSpLocks/>
          </p:cNvGrpSpPr>
          <p:nvPr/>
        </p:nvGrpSpPr>
        <p:grpSpPr bwMode="auto">
          <a:xfrm>
            <a:off x="3887787" y="4176749"/>
            <a:ext cx="2074863" cy="1798637"/>
            <a:chOff x="2449" y="2631"/>
            <a:chExt cx="1307" cy="1133"/>
          </a:xfrm>
        </p:grpSpPr>
        <p:pic>
          <p:nvPicPr>
            <p:cNvPr id="253958" name="Picture 4"/>
            <p:cNvPicPr>
              <a:picLocks noChangeAspect="1" noChangeArrowheads="1"/>
            </p:cNvPicPr>
            <p:nvPr/>
          </p:nvPicPr>
          <p:blipFill>
            <a:blip r:embed="rId3"/>
            <a:srcRect/>
            <a:stretch>
              <a:fillRect/>
            </a:stretch>
          </p:blipFill>
          <p:spPr bwMode="auto">
            <a:xfrm>
              <a:off x="2449" y="2631"/>
              <a:ext cx="1308" cy="366"/>
            </a:xfrm>
            <a:prstGeom prst="rect">
              <a:avLst/>
            </a:prstGeom>
            <a:noFill/>
            <a:ln w="9525">
              <a:noFill/>
              <a:round/>
              <a:headEnd/>
              <a:tailEnd/>
            </a:ln>
          </p:spPr>
        </p:pic>
        <p:pic>
          <p:nvPicPr>
            <p:cNvPr id="253959" name="Picture 5"/>
            <p:cNvPicPr>
              <a:picLocks noChangeAspect="1" noChangeArrowheads="1"/>
            </p:cNvPicPr>
            <p:nvPr/>
          </p:nvPicPr>
          <p:blipFill>
            <a:blip r:embed="rId4"/>
            <a:srcRect/>
            <a:stretch>
              <a:fillRect/>
            </a:stretch>
          </p:blipFill>
          <p:spPr bwMode="auto">
            <a:xfrm>
              <a:off x="2451" y="3138"/>
              <a:ext cx="1306" cy="184"/>
            </a:xfrm>
            <a:prstGeom prst="rect">
              <a:avLst/>
            </a:prstGeom>
            <a:noFill/>
            <a:ln w="9525">
              <a:noFill/>
              <a:round/>
              <a:headEnd/>
              <a:tailEnd/>
            </a:ln>
          </p:spPr>
        </p:pic>
        <p:pic>
          <p:nvPicPr>
            <p:cNvPr id="253960" name="Picture 6"/>
            <p:cNvPicPr>
              <a:picLocks noChangeAspect="1" noChangeArrowheads="1"/>
            </p:cNvPicPr>
            <p:nvPr/>
          </p:nvPicPr>
          <p:blipFill>
            <a:blip r:embed="rId5"/>
            <a:srcRect/>
            <a:stretch>
              <a:fillRect/>
            </a:stretch>
          </p:blipFill>
          <p:spPr bwMode="auto">
            <a:xfrm>
              <a:off x="2854" y="3463"/>
              <a:ext cx="902" cy="301"/>
            </a:xfrm>
            <a:prstGeom prst="rect">
              <a:avLst/>
            </a:prstGeom>
            <a:noFill/>
            <a:ln w="9525">
              <a:noFill/>
              <a:round/>
              <a:headEnd/>
              <a:tailEnd/>
            </a:ln>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Extracting structured data from Wikipedia</a:t>
            </a:r>
          </a:p>
        </p:txBody>
      </p:sp>
      <p:sp>
        <p:nvSpPr>
          <p:cNvPr id="123906" name="Rectangle 2"/>
          <p:cNvSpPr>
            <a:spLocks noChangeArrowheads="1"/>
          </p:cNvSpPr>
          <p:nvPr/>
        </p:nvSpPr>
        <p:spPr bwMode="auto">
          <a:xfrm>
            <a:off x="230193" y="1493837"/>
            <a:ext cx="7019925" cy="5484040"/>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@prefix dbpedia &lt;http://dbpedia.org/resource/&gt;.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@prefix dbterm  &lt;http://dbpedia.org/property/&gt;.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dbpedia:</a:t>
            </a:r>
            <a:r>
              <a:rPr lang="en-US" sz="1900" b="1" noProof="1">
                <a:solidFill>
                  <a:srgbClr val="FF0000"/>
                </a:solidFill>
                <a:latin typeface="Courier New" charset="0"/>
                <a:ea typeface="msmincho" charset="0"/>
                <a:cs typeface="msmincho" charset="0"/>
              </a:rPr>
              <a:t>Amsterdam</a:t>
            </a:r>
            <a:r>
              <a:rPr lang="en-US" sz="1900" b="1" noProof="1">
                <a:solidFill>
                  <a:srgbClr val="000000"/>
                </a:solidFill>
                <a:latin typeface="Courier New" charset="0"/>
                <a:ea typeface="msmincho" charset="0"/>
                <a:cs typeface="msmincho" charset="0"/>
              </a:rPr>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dbterm:officialName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Amsterdam</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br>
              <a:rPr lang="en-US" sz="1900" b="1" noProof="1">
                <a:solidFill>
                  <a:srgbClr val="000000"/>
                </a:solidFill>
                <a:latin typeface="Courier New" charset="0"/>
                <a:ea typeface="msmincho" charset="0"/>
                <a:cs typeface="msmincho" charset="0"/>
              </a:rPr>
            </a:br>
            <a:r>
              <a:rPr lang="en-US" sz="1900" b="1" noProof="1">
                <a:solidFill>
                  <a:srgbClr val="000000"/>
                </a:solidFill>
                <a:latin typeface="Courier New" charset="0"/>
                <a:ea typeface="msmincho" charset="0"/>
                <a:cs typeface="msmincho" charset="0"/>
              </a:rPr>
              <a:t>  dbterm:longd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4</a:t>
            </a:r>
            <a:r>
              <a:rPr lang="en-US" sz="2000" b="1" noProof="1">
                <a:solidFill>
                  <a:srgbClr val="000000"/>
                </a:solidFill>
                <a:latin typeface="Courier New" charset="0"/>
                <a:ea typeface="msmincho" charset="0"/>
                <a:cs typeface="msmincho" charset="0"/>
              </a:rPr>
              <a:t>" </a:t>
            </a:r>
            <a:r>
              <a:rPr lang="en-US" sz="1900" b="1" noProof="1">
                <a:solidFill>
                  <a:srgbClr val="000000"/>
                </a:solidFill>
                <a:latin typeface="Courier New" charset="0"/>
                <a:ea typeface="msmincho" charset="0"/>
                <a:cs typeface="msmincho" charset="0"/>
              </a:rPr>
              <a: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dbterm:longm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53</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dbterm:longs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32</a:t>
            </a:r>
            <a:r>
              <a:rPr lang="en-US" sz="20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2000" b="1" noProof="1">
                <a:solidFill>
                  <a:srgbClr val="000000"/>
                </a:solidFill>
                <a:latin typeface="Courier New" charset="0"/>
                <a:ea typeface="msmincho" charset="0"/>
                <a:cs typeface="msmincho" charset="0"/>
              </a:rPr>
              <a:t>  dbterm:website &lt;http://www.amsterdam.nl&gt;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2000" b="1" noProof="1">
                <a:solidFill>
                  <a:srgbClr val="000000"/>
                </a:solidFill>
                <a:latin typeface="Courier New" charset="0"/>
                <a:ea typeface="msmincho" charset="0"/>
                <a:cs typeface="msmincho" charset="0"/>
              </a:rPr>
              <a:t>  dbterm:populationUrban "1364422" ;</a:t>
            </a:r>
            <a:endParaRPr lang="en-US" sz="1900" b="1" noProof="1">
              <a:solidFill>
                <a:srgbClr val="000000"/>
              </a:solidFill>
              <a:latin typeface="Courier New" charset="0"/>
              <a:ea typeface="msmincho" charset="0"/>
              <a:cs typeface="msmincho" charset="0"/>
            </a:endParaRP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dbterm:areaTotalKm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219</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dbpedia:</a:t>
            </a:r>
            <a:r>
              <a:rPr lang="en-US" sz="1900" b="1" noProof="1">
                <a:solidFill>
                  <a:srgbClr val="FF0000"/>
                </a:solidFill>
                <a:latin typeface="Courier New" charset="0"/>
                <a:ea typeface="msmincho" charset="0"/>
                <a:cs typeface="msmincho" charset="0"/>
              </a:rPr>
              <a:t>ABN_AMRO</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dbterm:location dbpedia:Amsterdam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p:txBody>
      </p:sp>
      <p:grpSp>
        <p:nvGrpSpPr>
          <p:cNvPr id="8" name="Group 7"/>
          <p:cNvGrpSpPr/>
          <p:nvPr/>
        </p:nvGrpSpPr>
        <p:grpSpPr>
          <a:xfrm>
            <a:off x="7554916" y="1417638"/>
            <a:ext cx="2146143" cy="5638800"/>
            <a:chOff x="7362596" y="67460"/>
            <a:chExt cx="2718029" cy="7141377"/>
          </a:xfrm>
        </p:grpSpPr>
        <p:pic>
          <p:nvPicPr>
            <p:cNvPr id="5" name="Picture 4" descr="adam1.png"/>
            <p:cNvPicPr>
              <a:picLocks noChangeAspect="1"/>
            </p:cNvPicPr>
            <p:nvPr/>
          </p:nvPicPr>
          <p:blipFill>
            <a:blip r:embed="rId3"/>
            <a:stretch>
              <a:fillRect/>
            </a:stretch>
          </p:blipFill>
          <p:spPr>
            <a:xfrm>
              <a:off x="7363465" y="2382837"/>
              <a:ext cx="2717160" cy="4826000"/>
            </a:xfrm>
            <a:prstGeom prst="rect">
              <a:avLst/>
            </a:prstGeom>
          </p:spPr>
        </p:pic>
        <p:pic>
          <p:nvPicPr>
            <p:cNvPr id="6" name="Picture 5" descr="adam2.png"/>
            <p:cNvPicPr>
              <a:picLocks noChangeAspect="1"/>
            </p:cNvPicPr>
            <p:nvPr/>
          </p:nvPicPr>
          <p:blipFill>
            <a:blip r:embed="rId4"/>
            <a:stretch>
              <a:fillRect/>
            </a:stretch>
          </p:blipFill>
          <p:spPr>
            <a:xfrm>
              <a:off x="7362596" y="67460"/>
              <a:ext cx="2718029" cy="2035977"/>
            </a:xfrm>
            <a:prstGeom prst="rect">
              <a:avLst/>
            </a:prstGeom>
          </p:spPr>
        </p:pic>
        <p:pic>
          <p:nvPicPr>
            <p:cNvPr id="7" name="Picture 6" descr="adam3.png"/>
            <p:cNvPicPr>
              <a:picLocks noChangeAspect="1"/>
            </p:cNvPicPr>
            <p:nvPr/>
          </p:nvPicPr>
          <p:blipFill>
            <a:blip r:embed="rId5"/>
            <a:stretch>
              <a:fillRect/>
            </a:stretch>
          </p:blipFill>
          <p:spPr>
            <a:xfrm>
              <a:off x="7362597" y="2106095"/>
              <a:ext cx="2718028" cy="287137"/>
            </a:xfrm>
            <a:prstGeom prst="rect">
              <a:avLst/>
            </a:prstGeom>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Automatic links among open datasets</a:t>
            </a:r>
          </a:p>
        </p:txBody>
      </p:sp>
      <p:sp>
        <p:nvSpPr>
          <p:cNvPr id="124930" name="Rectangle 2"/>
          <p:cNvSpPr>
            <a:spLocks noChangeArrowheads="1"/>
          </p:cNvSpPr>
          <p:nvPr/>
        </p:nvSpPr>
        <p:spPr bwMode="auto">
          <a:xfrm>
            <a:off x="1298577" y="1360563"/>
            <a:ext cx="7269163" cy="1346898"/>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a:solidFill>
                  <a:srgbClr val="000000"/>
                </a:solidFill>
                <a:latin typeface="Courier New" charset="0"/>
                <a:ea typeface="msmincho" charset="0"/>
                <a:cs typeface="msmincho" charset="0"/>
              </a:rPr>
              <a:t>&lt;http://dbpedia.org/resource/Amsterdam&gt;</a:t>
            </a:r>
            <a:br>
              <a:rPr lang="en-US" sz="1900" b="1">
                <a:solidFill>
                  <a:srgbClr val="000000"/>
                </a:solidFill>
                <a:latin typeface="Courier New" charset="0"/>
                <a:ea typeface="msmincho" charset="0"/>
                <a:cs typeface="msmincho" charset="0"/>
              </a:rPr>
            </a:br>
            <a:r>
              <a:rPr lang="en-US" sz="1900" b="1">
                <a:solidFill>
                  <a:srgbClr val="000000"/>
                </a:solidFill>
                <a:latin typeface="Courier New" charset="0"/>
                <a:ea typeface="msmincho" charset="0"/>
                <a:cs typeface="msmincho" charset="0"/>
              </a:rPr>
              <a:t>  owl:sameAs &lt;http://rdf.freebase.com/ns/...&gt;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a:solidFill>
                  <a:srgbClr val="000000"/>
                </a:solidFill>
                <a:latin typeface="Courier New" charset="0"/>
                <a:ea typeface="msmincho" charset="0"/>
                <a:cs typeface="msmincho" charset="0"/>
              </a:rPr>
              <a:t>  owl:sameAs &lt;http://sws.geonames.org/2759793&gt;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a:solidFill>
                  <a:srgbClr val="000000"/>
                </a:solidFill>
                <a:latin typeface="Courier New" charset="0"/>
                <a:ea typeface="msmincho" charset="0"/>
                <a:cs typeface="msmincho" charset="0"/>
              </a:rPr>
              <a:t>  ...</a:t>
            </a:r>
          </a:p>
        </p:txBody>
      </p:sp>
      <p:sp>
        <p:nvSpPr>
          <p:cNvPr id="124931" name="Rectangle 3"/>
          <p:cNvSpPr>
            <a:spLocks noChangeArrowheads="1"/>
          </p:cNvSpPr>
          <p:nvPr/>
        </p:nvSpPr>
        <p:spPr bwMode="auto">
          <a:xfrm>
            <a:off x="576263" y="4065623"/>
            <a:ext cx="8712200" cy="2179751"/>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&lt;http://sws.geonames.org/2759793&gt;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owl:sameAs &lt;http://dbpedia.org/resource/Amsterdam&gt;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wgs84_pos:lat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52.3666667</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wgs84_pos:long </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4.8833333</a:t>
            </a:r>
            <a:r>
              <a:rPr lang="en-US" sz="2000" b="1" noProof="1">
                <a:solidFill>
                  <a:srgbClr val="000000"/>
                </a:solidFill>
                <a:latin typeface="Courier New" charset="0"/>
                <a:ea typeface="msmincho" charset="0"/>
                <a:cs typeface="msmincho" charset="0"/>
              </a:rPr>
              <a:t>"</a:t>
            </a:r>
            <a:r>
              <a:rPr lang="en-US" sz="1900" b="1" noProof="1">
                <a:solidFill>
                  <a:srgbClr val="000000"/>
                </a:solidFill>
                <a:latin typeface="Courier New" charset="0"/>
                <a:ea typeface="msmincho" charset="0"/>
                <a:cs typeface="msmincho" charset="0"/>
              </a:rPr>
              <a:t>;</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geo:inCountry &lt;http://www.geonames.org/countries/#NL&gt; ;</a:t>
            </a:r>
          </a:p>
          <a:p>
            <a:pPr>
              <a:lnSpc>
                <a:spcPct val="122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noProof="1">
                <a:solidFill>
                  <a:srgbClr val="000000"/>
                </a:solidFill>
                <a:latin typeface="Courier New" charset="0"/>
                <a:ea typeface="msmincho" charset="0"/>
                <a:cs typeface="msmincho" charset="0"/>
              </a:rPr>
              <a:t> ...</a:t>
            </a:r>
          </a:p>
        </p:txBody>
      </p:sp>
      <p:sp>
        <p:nvSpPr>
          <p:cNvPr id="258054" name="Text Box 4"/>
          <p:cNvSpPr txBox="1">
            <a:spLocks noChangeArrowheads="1"/>
          </p:cNvSpPr>
          <p:nvPr/>
        </p:nvSpPr>
        <p:spPr bwMode="auto">
          <a:xfrm>
            <a:off x="166688" y="6707188"/>
            <a:ext cx="9639300" cy="855662"/>
          </a:xfrm>
          <a:prstGeom prst="rect">
            <a:avLst/>
          </a:prstGeom>
          <a:noFill/>
          <a:ln w="9525">
            <a:noFill/>
            <a:round/>
            <a:headEnd/>
            <a:tailEnd/>
          </a:ln>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Processors can switch automatically from one to the other…</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endParaRPr lang="en-US" dirty="0">
              <a:solidFill>
                <a:srgbClr val="000000"/>
              </a:solidFill>
              <a:ea typeface="msmincho" charset="0"/>
              <a:cs typeface="msmincho" charset="0"/>
            </a:endParaRPr>
          </a:p>
        </p:txBody>
      </p:sp>
      <p:cxnSp>
        <p:nvCxnSpPr>
          <p:cNvPr id="9" name="Shape 8"/>
          <p:cNvCxnSpPr>
            <a:stCxn id="124930" idx="1"/>
          </p:cNvCxnSpPr>
          <p:nvPr/>
        </p:nvCxnSpPr>
        <p:spPr bwMode="auto">
          <a:xfrm rot="10800000" flipV="1">
            <a:off x="849313" y="2034012"/>
            <a:ext cx="449263" cy="2079274"/>
          </a:xfrm>
          <a:prstGeom prst="bentConnector2">
            <a:avLst/>
          </a:prstGeom>
          <a:solidFill>
            <a:srgbClr val="00B8FF"/>
          </a:solidFill>
          <a:ln w="34925" cap="flat" cmpd="sng" algn="ctr">
            <a:solidFill>
              <a:srgbClr val="800000"/>
            </a:solidFill>
            <a:prstDash val="solid"/>
            <a:round/>
            <a:headEnd type="none" w="med" len="med"/>
            <a:tailEnd type="arrow"/>
          </a:ln>
          <a:effectLst/>
        </p:spPr>
      </p:cxnSp>
      <p:cxnSp>
        <p:nvCxnSpPr>
          <p:cNvPr id="11" name="Shape 10"/>
          <p:cNvCxnSpPr/>
          <p:nvPr/>
        </p:nvCxnSpPr>
        <p:spPr bwMode="auto">
          <a:xfrm rot="16200000" flipV="1">
            <a:off x="6297613" y="2522537"/>
            <a:ext cx="3048000" cy="1143000"/>
          </a:xfrm>
          <a:prstGeom prst="bentConnector3">
            <a:avLst>
              <a:gd name="adj1" fmla="val 99752"/>
            </a:avLst>
          </a:prstGeom>
          <a:solidFill>
            <a:srgbClr val="00B8FF"/>
          </a:solidFill>
          <a:ln w="38100" cap="flat" cmpd="sng" algn="ctr">
            <a:solidFill>
              <a:srgbClr val="800000"/>
            </a:solidFill>
            <a:prstDash val="solid"/>
            <a:round/>
            <a:headEnd type="none" w="med" len="med"/>
            <a:tailEnd type="arrow"/>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1"/>
          <p:cNvSpPr>
            <a:spLocks noGrp="1" noChangeArrowheads="1"/>
          </p:cNvSpPr>
          <p:nvPr>
            <p:ph type="title"/>
          </p:nvPr>
        </p:nvSpPr>
        <p:spPr/>
        <p:txBody>
          <a:bodyPr/>
          <a:lstStyle/>
          <a:p>
            <a:r>
              <a:rPr lang="en-US" smtClean="0"/>
              <a:t>The LOD “cloud”, March 2008</a:t>
            </a:r>
            <a:endParaRPr lang="en-US"/>
          </a:p>
        </p:txBody>
      </p:sp>
      <p:pic>
        <p:nvPicPr>
          <p:cNvPr id="260100" name="Picture 2"/>
          <p:cNvPicPr>
            <a:picLocks noChangeAspect="1" noChangeArrowheads="1"/>
          </p:cNvPicPr>
          <p:nvPr/>
        </p:nvPicPr>
        <p:blipFill>
          <a:blip r:embed="rId3"/>
          <a:srcRect/>
          <a:stretch>
            <a:fillRect/>
          </a:stretch>
        </p:blipFill>
        <p:spPr bwMode="auto">
          <a:xfrm>
            <a:off x="1044575" y="1212850"/>
            <a:ext cx="8016875" cy="6024563"/>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1"/>
          <p:cNvSpPr>
            <a:spLocks noGrp="1" noChangeArrowheads="1"/>
          </p:cNvSpPr>
          <p:nvPr>
            <p:ph type="title"/>
          </p:nvPr>
        </p:nvSpPr>
        <p:spPr/>
        <p:txBody>
          <a:bodyPr/>
          <a:lstStyle/>
          <a:p>
            <a:r>
              <a:rPr lang="en-US" smtClean="0"/>
              <a:t>The LOD “cloud”, September 2008</a:t>
            </a:r>
            <a:endParaRPr lang="en-US"/>
          </a:p>
        </p:txBody>
      </p:sp>
      <p:pic>
        <p:nvPicPr>
          <p:cNvPr id="262148" name="Picture 2"/>
          <p:cNvPicPr>
            <a:picLocks noChangeAspect="1" noChangeArrowheads="1"/>
          </p:cNvPicPr>
          <p:nvPr/>
        </p:nvPicPr>
        <p:blipFill>
          <a:blip r:embed="rId3"/>
          <a:srcRect/>
          <a:stretch>
            <a:fillRect/>
          </a:stretch>
        </p:blipFill>
        <p:spPr bwMode="auto">
          <a:xfrm>
            <a:off x="1044575" y="1212850"/>
            <a:ext cx="8016875" cy="6024563"/>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1"/>
          <p:cNvSpPr>
            <a:spLocks noGrp="1" noChangeArrowheads="1"/>
          </p:cNvSpPr>
          <p:nvPr>
            <p:ph type="title"/>
          </p:nvPr>
        </p:nvSpPr>
        <p:spPr/>
        <p:txBody>
          <a:bodyPr/>
          <a:lstStyle/>
          <a:p>
            <a:r>
              <a:rPr lang="en-US" smtClean="0"/>
              <a:t>The LOD “cloud”, March 2009</a:t>
            </a:r>
            <a:endParaRPr lang="en-US"/>
          </a:p>
        </p:txBody>
      </p:sp>
      <p:pic>
        <p:nvPicPr>
          <p:cNvPr id="264196" name="Picture 2"/>
          <p:cNvPicPr>
            <a:picLocks noChangeAspect="1" noChangeArrowheads="1"/>
          </p:cNvPicPr>
          <p:nvPr/>
        </p:nvPicPr>
        <p:blipFill>
          <a:blip r:embed="rId3"/>
          <a:srcRect/>
          <a:stretch>
            <a:fillRect/>
          </a:stretch>
        </p:blipFill>
        <p:spPr bwMode="auto">
          <a:xfrm>
            <a:off x="1044575" y="1337089"/>
            <a:ext cx="8016875" cy="6024563"/>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smtClean="0"/>
              <a:t>The LOD “cloud”, June 2009</a:t>
            </a:r>
            <a:endParaRPr lang="en-US"/>
          </a:p>
        </p:txBody>
      </p:sp>
      <p:pic>
        <p:nvPicPr>
          <p:cNvPr id="266244" name="Picture 2"/>
          <p:cNvPicPr>
            <a:picLocks noChangeAspect="1" noChangeArrowheads="1"/>
          </p:cNvPicPr>
          <p:nvPr/>
        </p:nvPicPr>
        <p:blipFill>
          <a:blip r:embed="rId3"/>
          <a:srcRect/>
          <a:stretch>
            <a:fillRect/>
          </a:stretch>
        </p:blipFill>
        <p:spPr bwMode="auto">
          <a:xfrm>
            <a:off x="1344612" y="1371289"/>
            <a:ext cx="7618413" cy="5703887"/>
          </a:xfrm>
          <a:prstGeom prst="rect">
            <a:avLst/>
          </a:prstGeom>
          <a:noFill/>
          <a:ln w="9525">
            <a:noFill/>
            <a:round/>
            <a:headEnd/>
            <a:tailEnd/>
          </a:ln>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idx="1"/>
          </p:nvPr>
        </p:nvSpPr>
        <p:spPr/>
        <p:txBody>
          <a:bodyPr/>
          <a:lstStyle/>
          <a:p>
            <a:r>
              <a:rPr lang="en-US" dirty="0" smtClean="0"/>
              <a:t>We will use a simplistic example to introduce the main Semantic Web concepts</a:t>
            </a:r>
          </a:p>
        </p:txBody>
      </p:sp>
      <p:sp>
        <p:nvSpPr>
          <p:cNvPr id="40962" name="Rectangle 1"/>
          <p:cNvSpPr>
            <a:spLocks noGrp="1" noChangeArrowheads="1"/>
          </p:cNvSpPr>
          <p:nvPr>
            <p:ph type="title"/>
          </p:nvPr>
        </p:nvSpPr>
        <p:spPr/>
        <p:txBody>
          <a:bodyPr/>
          <a:lstStyle/>
          <a:p>
            <a:r>
              <a:rPr lang="en-US" smtClean="0"/>
              <a:t>In what follows…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dirty="0" smtClean="0"/>
              <a:t>The LOD “cloud”, September 2010</a:t>
            </a:r>
            <a:endParaRPr lang="en-US" dirty="0"/>
          </a:p>
        </p:txBody>
      </p:sp>
      <p:pic>
        <p:nvPicPr>
          <p:cNvPr id="4" name="Picture 3" descr="cloud.png"/>
          <p:cNvPicPr>
            <a:picLocks noChangeAspect="1"/>
          </p:cNvPicPr>
          <p:nvPr/>
        </p:nvPicPr>
        <p:blipFill>
          <a:blip r:embed="rId3"/>
          <a:stretch>
            <a:fillRect/>
          </a:stretch>
        </p:blipFill>
        <p:spPr>
          <a:xfrm>
            <a:off x="239712" y="1162466"/>
            <a:ext cx="9536113" cy="6207166"/>
          </a:xfrm>
          <a:prstGeom prst="rect">
            <a:avLst/>
          </a:prstGeom>
        </p:spPr>
      </p:pic>
      <p:sp>
        <p:nvSpPr>
          <p:cNvPr id="5"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dirty="0" smtClean="0"/>
              <a:t>The LOD “cloud”, September 2011</a:t>
            </a:r>
            <a:endParaRPr lang="en-US" dirty="0"/>
          </a:p>
        </p:txBody>
      </p:sp>
      <p:pic>
        <p:nvPicPr>
          <p:cNvPr id="3" name="Picture 2"/>
          <p:cNvPicPr>
            <a:picLocks noChangeAspect="1"/>
          </p:cNvPicPr>
          <p:nvPr/>
        </p:nvPicPr>
        <p:blipFill>
          <a:blip r:embed="rId3"/>
          <a:stretch>
            <a:fillRect/>
          </a:stretch>
        </p:blipFill>
        <p:spPr>
          <a:xfrm>
            <a:off x="647824" y="1331565"/>
            <a:ext cx="9145016" cy="6035712"/>
          </a:xfrm>
          <a:prstGeom prst="rect">
            <a:avLst/>
          </a:prstGeom>
        </p:spPr>
      </p:pic>
      <p:sp>
        <p:nvSpPr>
          <p:cNvPr id="4"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extLst>
      <p:ext uri="{BB962C8B-B14F-4D97-AF65-F5344CB8AC3E}">
        <p14:creationId xmlns:p14="http://schemas.microsoft.com/office/powerpoint/2010/main" val="24976961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2"/>
          <p:cNvSpPr>
            <a:spLocks noGrp="1" noChangeArrowheads="1"/>
          </p:cNvSpPr>
          <p:nvPr>
            <p:ph idx="1"/>
          </p:nvPr>
        </p:nvSpPr>
        <p:spPr/>
        <p:txBody>
          <a:bodyPr/>
          <a:lstStyle/>
          <a:p>
            <a:r>
              <a:rPr lang="en-US" dirty="0" smtClean="0"/>
              <a:t>Eg, “bio” related datasets</a:t>
            </a:r>
          </a:p>
          <a:p>
            <a:pPr lvl="1"/>
            <a:r>
              <a:rPr lang="en-US" dirty="0" smtClean="0"/>
              <a:t>done, partially, by the “Linking Open Drug Data” task force of the HCLS IG at W3C</a:t>
            </a:r>
            <a:endParaRPr lang="en-US" dirty="0"/>
          </a:p>
        </p:txBody>
      </p:sp>
      <p:sp>
        <p:nvSpPr>
          <p:cNvPr id="268291" name="Rectangle 1"/>
          <p:cNvSpPr>
            <a:spLocks noGrp="1" noChangeArrowheads="1"/>
          </p:cNvSpPr>
          <p:nvPr>
            <p:ph type="title"/>
          </p:nvPr>
        </p:nvSpPr>
        <p:spPr/>
        <p:txBody>
          <a:bodyPr>
            <a:normAutofit fontScale="90000"/>
          </a:bodyPr>
          <a:lstStyle/>
          <a:p>
            <a:r>
              <a:rPr lang="en-US" smtClean="0"/>
              <a:t>Application specific portions of the cloud</a:t>
            </a:r>
            <a:endParaRPr lang="en-US"/>
          </a:p>
        </p:txBody>
      </p:sp>
      <p:pic>
        <p:nvPicPr>
          <p:cNvPr id="2" name="Picture 1" descr="lod-datasets_2011-09-19_colo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71" y="3049839"/>
            <a:ext cx="6670315" cy="4402408"/>
          </a:xfrm>
          <a:prstGeom prst="rect">
            <a:avLst/>
          </a:prstGeom>
        </p:spPr>
      </p:pic>
      <p:sp>
        <p:nvSpPr>
          <p:cNvPr id="5" name="Text Box 7"/>
          <p:cNvSpPr txBox="1">
            <a:spLocks noChangeArrowheads="1"/>
          </p:cNvSpPr>
          <p:nvPr/>
        </p:nvSpPr>
        <p:spPr bwMode="auto">
          <a:xfrm>
            <a:off x="9810" y="7313335"/>
            <a:ext cx="8193088" cy="240093"/>
          </a:xfrm>
          <a:prstGeom prst="rect">
            <a:avLst/>
          </a:prstGeom>
          <a:noFill/>
          <a:ln w="9525">
            <a:noFill/>
            <a:round/>
            <a:headEnd/>
            <a:tailEnd/>
          </a:ln>
        </p:spPr>
        <p:txBody>
          <a:bodyPr wrap="none" lIns="89839" tIns="67812" rIns="89839" bIns="44920">
            <a:prstTxWarp prst="textNoShape">
              <a:avLst/>
            </a:prstTxWarp>
          </a:bodyPr>
          <a:lstStyle/>
          <a:p>
            <a:pPr>
              <a:tabLst>
                <a:tab pos="0" algn="l"/>
                <a:tab pos="716282" algn="l"/>
                <a:tab pos="1434157" algn="l"/>
                <a:tab pos="2152027" algn="l"/>
                <a:tab pos="2869900" algn="l"/>
                <a:tab pos="3587769" algn="l"/>
                <a:tab pos="4305642" algn="l"/>
                <a:tab pos="5023513" algn="l"/>
                <a:tab pos="5741385" algn="l"/>
                <a:tab pos="6459256" algn="l"/>
                <a:tab pos="7177128" algn="l"/>
                <a:tab pos="7895000" algn="l"/>
                <a:tab pos="8612870" algn="l"/>
                <a:tab pos="9330737" algn="l"/>
                <a:tab pos="10048612" algn="l"/>
                <a:tab pos="10766482" algn="l"/>
              </a:tabLst>
            </a:pPr>
            <a:r>
              <a:rPr lang="en-US" sz="1000" i="1" dirty="0">
                <a:solidFill>
                  <a:srgbClr val="000000"/>
                </a:solidFill>
                <a:ea typeface="msmincho" charset="0"/>
                <a:cs typeface="msmincho" charset="0"/>
              </a:rPr>
              <a:t>Courtesy of Richard Cyganiak and Anja Jentzsch</a:t>
            </a:r>
            <a:endParaRPr lang="en-US" sz="1000" i="1" dirty="0">
              <a:solidFill>
                <a:srgbClr val="000000"/>
              </a:solidFill>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provides a core set of data that Semantic Web applications can build on</a:t>
            </a:r>
          </a:p>
          <a:p>
            <a:pPr lvl="1"/>
            <a:r>
              <a:rPr lang="en-US" dirty="0" smtClean="0"/>
              <a:t>stable references for “things”, </a:t>
            </a:r>
          </a:p>
          <a:p>
            <a:pPr lvl="2"/>
            <a:r>
              <a:rPr lang="en-US" dirty="0" smtClean="0"/>
              <a:t>e.g., </a:t>
            </a:r>
            <a:r>
              <a:rPr lang="en-US" dirty="0" smtClean="0">
                <a:hlinkClick r:id="rId2"/>
              </a:rPr>
              <a:t>http://dbpedia.org/resource/Amsterdam</a:t>
            </a:r>
            <a:endParaRPr lang="en-US" dirty="0" smtClean="0"/>
          </a:p>
          <a:p>
            <a:pPr lvl="1"/>
            <a:r>
              <a:rPr lang="en-US" dirty="0" smtClean="0"/>
              <a:t>many many relationships that applications may reuse	</a:t>
            </a:r>
          </a:p>
          <a:p>
            <a:pPr lvl="2"/>
            <a:r>
              <a:rPr lang="en-US" dirty="0" smtClean="0"/>
              <a:t>e.g., the BBC application!</a:t>
            </a:r>
          </a:p>
          <a:p>
            <a:pPr lvl="1"/>
            <a:r>
              <a:rPr lang="en-US" dirty="0" smtClean="0"/>
              <a:t>a “nucleus” for a larger, semantically enabled Web!</a:t>
            </a:r>
          </a:p>
          <a:p>
            <a:r>
              <a:rPr lang="en-US" dirty="0" smtClean="0"/>
              <a:t>For many, publishing data may be the first step into the world of Semantic Web</a:t>
            </a:r>
            <a:endParaRPr lang="en-US" dirty="0"/>
          </a:p>
        </p:txBody>
      </p:sp>
      <p:sp>
        <p:nvSpPr>
          <p:cNvPr id="3" name="Title 2"/>
          <p:cNvSpPr>
            <a:spLocks noGrp="1"/>
          </p:cNvSpPr>
          <p:nvPr>
            <p:ph type="title"/>
          </p:nvPr>
        </p:nvSpPr>
        <p:spPr/>
        <p:txBody>
          <a:bodyPr/>
          <a:lstStyle/>
          <a:p>
            <a:r>
              <a:rPr lang="en-US" dirty="0" smtClean="0"/>
              <a:t>The importance of Linked Data</a:t>
            </a:r>
            <a:endParaRPr lang="en-US" dirty="0"/>
          </a:p>
        </p:txBody>
      </p:sp>
    </p:spTree>
    <p:extLst>
      <p:ext uri="{BB962C8B-B14F-4D97-AF65-F5344CB8AC3E}">
        <p14:creationId xmlns:p14="http://schemas.microsoft.com/office/powerpoint/2010/main" val="3390658681"/>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Publish your data first, care about sexy user interfaces later!</a:t>
            </a:r>
          </a:p>
          <a:p>
            <a:pPr lvl="1"/>
            <a:r>
              <a:rPr lang="en-US" dirty="0" smtClean="0"/>
              <a:t>the “raw data” can become useful on its own right and others may use it</a:t>
            </a:r>
          </a:p>
          <a:p>
            <a:pPr lvl="1"/>
            <a:r>
              <a:rPr lang="en-US" dirty="0" smtClean="0"/>
              <a:t>you can add your added value later by providing nice user access</a:t>
            </a:r>
          </a:p>
          <a:p>
            <a:r>
              <a:rPr lang="en-US" dirty="0" smtClean="0"/>
              <a:t>If possible, publish your data in RDF but if you cannot, others may help you in conversions</a:t>
            </a:r>
          </a:p>
          <a:p>
            <a:pPr lvl="1"/>
            <a:r>
              <a:rPr lang="en-US" dirty="0" smtClean="0"/>
              <a:t>trust the community…</a:t>
            </a:r>
          </a:p>
          <a:p>
            <a:r>
              <a:rPr lang="en-US" i="1" u="sng" dirty="0" smtClean="0"/>
              <a:t>Add links to other data</a:t>
            </a:r>
            <a:r>
              <a:rPr lang="en-US" dirty="0" smtClean="0"/>
              <a:t>. “Just” publishing isn’t enough…</a:t>
            </a:r>
            <a:endParaRPr lang="en-US" dirty="0"/>
          </a:p>
        </p:txBody>
      </p:sp>
      <p:sp>
        <p:nvSpPr>
          <p:cNvPr id="3" name="Title 2"/>
          <p:cNvSpPr>
            <a:spLocks noGrp="1"/>
          </p:cNvSpPr>
          <p:nvPr>
            <p:ph type="title"/>
          </p:nvPr>
        </p:nvSpPr>
        <p:spPr/>
        <p:txBody>
          <a:bodyPr>
            <a:normAutofit fontScale="90000"/>
          </a:bodyPr>
          <a:lstStyle/>
          <a:p>
            <a:r>
              <a:rPr lang="en-US" dirty="0" smtClean="0"/>
              <a:t>Some things to remember if you publish data</a:t>
            </a:r>
            <a:endParaRPr lang="en-US" dirty="0"/>
          </a:p>
        </p:txBody>
      </p:sp>
    </p:spTree>
    <p:extLst>
      <p:ext uri="{BB962C8B-B14F-4D97-AF65-F5344CB8AC3E}">
        <p14:creationId xmlns:p14="http://schemas.microsoft.com/office/powerpoint/2010/main" val="41703759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Currently, Linked Data is dominated by </a:t>
            </a:r>
            <a:r>
              <a:rPr lang="en-US" i="1" dirty="0" smtClean="0"/>
              <a:t>publishing</a:t>
            </a:r>
            <a:r>
              <a:rPr lang="en-US" dirty="0" smtClean="0"/>
              <a:t> data for read-only usage</a:t>
            </a:r>
          </a:p>
          <a:p>
            <a:pPr lvl="1"/>
            <a:r>
              <a:rPr lang="en-US" dirty="0" smtClean="0"/>
              <a:t>creating/updating the data is done “out of band”</a:t>
            </a:r>
          </a:p>
          <a:p>
            <a:r>
              <a:rPr lang="en-US" dirty="0" smtClean="0"/>
              <a:t>The future to read </a:t>
            </a:r>
            <a:r>
              <a:rPr lang="en-US" i="1" u="sng" dirty="0" smtClean="0"/>
              <a:t>and</a:t>
            </a:r>
            <a:r>
              <a:rPr lang="en-US" dirty="0" smtClean="0"/>
              <a:t> write Linked Data</a:t>
            </a:r>
          </a:p>
        </p:txBody>
      </p:sp>
      <p:sp>
        <p:nvSpPr>
          <p:cNvPr id="3" name="Title 2"/>
          <p:cNvSpPr>
            <a:spLocks noGrp="1"/>
          </p:cNvSpPr>
          <p:nvPr>
            <p:ph type="title"/>
          </p:nvPr>
        </p:nvSpPr>
        <p:spPr/>
        <p:txBody>
          <a:bodyPr/>
          <a:lstStyle/>
          <a:p>
            <a:r>
              <a:rPr lang="en-US" dirty="0" smtClean="0"/>
              <a:t>Read only vs. Read/Write</a:t>
            </a:r>
            <a:endParaRPr lang="en-US" dirty="0"/>
          </a:p>
        </p:txBody>
      </p:sp>
    </p:spTree>
    <p:extLst>
      <p:ext uri="{BB962C8B-B14F-4D97-AF65-F5344CB8AC3E}">
        <p14:creationId xmlns:p14="http://schemas.microsoft.com/office/powerpoint/2010/main" val="2754086195"/>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155252" y="1612766"/>
              <a:ext cx="1894207"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chemeClr val="tx2"/>
                  </a:solidFill>
                </a:rPr>
                <a:t>Application #1</a:t>
              </a:r>
              <a:endParaRPr lang="en-US" dirty="0">
                <a:solidFill>
                  <a:schemeClr val="tx2"/>
                </a:solidFill>
              </a:endParaRPr>
            </a:p>
          </p:txBody>
        </p:sp>
        <p:sp>
          <p:nvSpPr>
            <p:cNvPr id="102" name="Rounded Rectangle 101"/>
            <p:cNvSpPr/>
            <p:nvPr/>
          </p:nvSpPr>
          <p:spPr>
            <a:xfrm>
              <a:off x="5094539" y="1612766"/>
              <a:ext cx="1959525"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chemeClr val="tx2"/>
                  </a:solidFill>
                </a:rPr>
                <a:t>Application #2</a:t>
              </a:r>
              <a:endParaRPr lang="en-US" dirty="0">
                <a:solidFill>
                  <a:schemeClr val="tx2"/>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1356465" y="4349279"/>
              <a:ext cx="2032388" cy="2285707"/>
              <a:chOff x="1777656" y="4007135"/>
              <a:chExt cx="2032388"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777656" y="5520456"/>
                <a:ext cx="2032388" cy="772386"/>
              </a:xfrm>
              <a:prstGeom prst="rect">
                <a:avLst/>
              </a:prstGeom>
              <a:noFill/>
            </p:spPr>
            <p:txBody>
              <a:bodyPr wrap="none" rtlCol="0">
                <a:spAutoFit/>
              </a:bodyPr>
              <a:lstStyle/>
              <a:p>
                <a:pPr algn="ctr"/>
                <a:r>
                  <a:rPr lang="en-US" dirty="0" smtClean="0">
                    <a:solidFill>
                      <a:srgbClr val="000000"/>
                    </a:solidFill>
                  </a:rPr>
                  <a:t>Linked Data </a:t>
                </a:r>
              </a:p>
              <a:p>
                <a:pPr algn="ctr"/>
                <a:r>
                  <a:rPr lang="en-US" dirty="0" smtClean="0">
                    <a:solidFill>
                      <a:srgbClr val="000000"/>
                    </a:solidFill>
                  </a:rPr>
                  <a:t>on Server #1</a:t>
                </a:r>
                <a:endParaRPr lang="en-US" dirty="0">
                  <a:solidFill>
                    <a:srgbClr val="000000"/>
                  </a:solidFill>
                </a:endParaRPr>
              </a:p>
            </p:txBody>
          </p:sp>
        </p:grpSp>
        <p:grpSp>
          <p:nvGrpSpPr>
            <p:cNvPr id="106" name="Group 105"/>
            <p:cNvGrpSpPr/>
            <p:nvPr/>
          </p:nvGrpSpPr>
          <p:grpSpPr>
            <a:xfrm>
              <a:off x="5666056" y="4339775"/>
              <a:ext cx="2032388" cy="2285708"/>
              <a:chOff x="5666056" y="4007135"/>
              <a:chExt cx="2032388"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5666056" y="5520456"/>
                <a:ext cx="2032388" cy="772387"/>
              </a:xfrm>
              <a:prstGeom prst="rect">
                <a:avLst/>
              </a:prstGeom>
              <a:noFill/>
            </p:spPr>
            <p:txBody>
              <a:bodyPr wrap="none" rtlCol="0">
                <a:spAutoFit/>
              </a:bodyPr>
              <a:lstStyle/>
              <a:p>
                <a:pPr algn="ctr"/>
                <a:r>
                  <a:rPr lang="en-US" dirty="0" smtClean="0">
                    <a:solidFill>
                      <a:srgbClr val="000000"/>
                    </a:solidFill>
                  </a:rPr>
                  <a:t>Linked Data </a:t>
                </a:r>
              </a:p>
              <a:p>
                <a:pPr algn="ctr"/>
                <a:r>
                  <a:rPr lang="en-US" dirty="0" smtClean="0">
                    <a:solidFill>
                      <a:srgbClr val="000000"/>
                    </a:solidFill>
                  </a:rPr>
                  <a:t>on Server #2</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15710" y="2555566"/>
            <a:ext cx="4751025" cy="2238723"/>
            <a:chOff x="2372660" y="2318348"/>
            <a:chExt cx="4309591" cy="2030929"/>
          </a:xfrm>
        </p:grpSpPr>
        <p:cxnSp>
          <p:nvCxnSpPr>
            <p:cNvPr id="90" name="Straight Arrow Connector 89"/>
            <p:cNvCxnSpPr>
              <a:stCxn id="97" idx="1"/>
              <a:endCxn id="101" idx="2"/>
            </p:cNvCxnSpPr>
            <p:nvPr/>
          </p:nvCxnSpPr>
          <p:spPr>
            <a:xfrm flipV="1">
              <a:off x="2372660" y="2318348"/>
              <a:ext cx="729696"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02356" y="2318348"/>
              <a:ext cx="3579895" cy="2021426"/>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01642" cy="2030929"/>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610733"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grpSp>
        <p:nvGrpSpPr>
          <p:cNvPr id="154" name="Group 153"/>
          <p:cNvGrpSpPr/>
          <p:nvPr/>
        </p:nvGrpSpPr>
        <p:grpSpPr>
          <a:xfrm>
            <a:off x="3420132" y="2555550"/>
            <a:ext cx="5096843" cy="3093402"/>
            <a:chOff x="3102356" y="2318349"/>
            <a:chExt cx="4623278" cy="2806278"/>
          </a:xfrm>
        </p:grpSpPr>
        <p:cxnSp>
          <p:nvCxnSpPr>
            <p:cNvPr id="147" name="Straight Arrow Connector 146"/>
            <p:cNvCxnSpPr>
              <a:stCxn id="101" idx="2"/>
              <a:endCxn id="92" idx="2"/>
            </p:cNvCxnSpPr>
            <p:nvPr/>
          </p:nvCxnSpPr>
          <p:spPr>
            <a:xfrm>
              <a:off x="3102356" y="2318349"/>
              <a:ext cx="2582093" cy="2796775"/>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3" y="2318349"/>
              <a:ext cx="2703839" cy="2806278"/>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074302" y="2318349"/>
              <a:ext cx="607949" cy="2021425"/>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Tree>
    <p:extLst>
      <p:ext uri="{BB962C8B-B14F-4D97-AF65-F5344CB8AC3E}">
        <p14:creationId xmlns:p14="http://schemas.microsoft.com/office/powerpoint/2010/main" val="3051881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267756"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US" dirty="0" smtClean="0">
                  <a:solidFill>
                    <a:schemeClr val="tx2"/>
                  </a:solidFill>
                </a:rPr>
                <a:t>Public Library</a:t>
              </a:r>
              <a:endParaRPr lang="en-US" dirty="0">
                <a:solidFill>
                  <a:schemeClr val="tx2"/>
                </a:solidFill>
              </a:endParaRPr>
            </a:p>
          </p:txBody>
        </p:sp>
        <p:sp>
          <p:nvSpPr>
            <p:cNvPr id="102" name="Rounded Rectangle 101"/>
            <p:cNvSpPr/>
            <p:nvPr/>
          </p:nvSpPr>
          <p:spPr>
            <a:xfrm>
              <a:off x="5266423"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dirty="0" smtClean="0">
                  <a:solidFill>
                    <a:schemeClr val="tx2"/>
                  </a:solidFill>
                </a:rPr>
                <a:t>Bookshop</a:t>
              </a:r>
              <a:endParaRPr lang="en-US" dirty="0">
                <a:solidFill>
                  <a:schemeClr val="tx2"/>
                </a:solidFill>
              </a:endParaRPr>
            </a:p>
          </p:txBody>
        </p:sp>
      </p:grpSp>
      <p:grpSp>
        <p:nvGrpSpPr>
          <p:cNvPr id="140" name="Group 139"/>
          <p:cNvGrpSpPr/>
          <p:nvPr/>
        </p:nvGrpSpPr>
        <p:grpSpPr>
          <a:xfrm>
            <a:off x="455561" y="4783813"/>
            <a:ext cx="9066730" cy="2530045"/>
            <a:chOff x="413231" y="4339775"/>
            <a:chExt cx="8224309" cy="2295211"/>
          </a:xfrm>
        </p:grpSpPr>
        <p:grpSp>
          <p:nvGrpSpPr>
            <p:cNvPr id="105" name="Group 104"/>
            <p:cNvGrpSpPr/>
            <p:nvPr/>
          </p:nvGrpSpPr>
          <p:grpSpPr>
            <a:xfrm>
              <a:off x="695823" y="4349279"/>
              <a:ext cx="3353677" cy="2285707"/>
              <a:chOff x="1117014" y="4007135"/>
              <a:chExt cx="3353677" cy="2285707"/>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117014" y="5520456"/>
                <a:ext cx="3353677" cy="772386"/>
              </a:xfrm>
              <a:prstGeom prst="rect">
                <a:avLst/>
              </a:prstGeom>
              <a:noFill/>
            </p:spPr>
            <p:txBody>
              <a:bodyPr wrap="none" rtlCol="0">
                <a:spAutoFit/>
              </a:bodyPr>
              <a:lstStyle/>
              <a:p>
                <a:pPr algn="ctr"/>
                <a:r>
                  <a:rPr lang="en-US" dirty="0" smtClean="0">
                    <a:solidFill>
                      <a:srgbClr val="000000"/>
                    </a:solidFill>
                  </a:rPr>
                  <a:t>Catalogue</a:t>
                </a:r>
              </a:p>
              <a:p>
                <a:pPr algn="ctr"/>
                <a:r>
                  <a:rPr lang="en-US" dirty="0" smtClean="0">
                    <a:solidFill>
                      <a:srgbClr val="000000"/>
                    </a:solidFill>
                  </a:rPr>
                  <a:t>in Library of Congress</a:t>
                </a:r>
                <a:endParaRPr lang="en-US" dirty="0">
                  <a:solidFill>
                    <a:srgbClr val="000000"/>
                  </a:solidFill>
                </a:endParaRPr>
              </a:p>
            </p:txBody>
          </p:sp>
        </p:grpSp>
        <p:grpSp>
          <p:nvGrpSpPr>
            <p:cNvPr id="106" name="Group 105"/>
            <p:cNvGrpSpPr/>
            <p:nvPr/>
          </p:nvGrpSpPr>
          <p:grpSpPr>
            <a:xfrm>
              <a:off x="4887488" y="4339775"/>
              <a:ext cx="3589531" cy="2285708"/>
              <a:chOff x="4887488" y="4007135"/>
              <a:chExt cx="3589531" cy="2285708"/>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4887488" y="5520456"/>
                <a:ext cx="3589531" cy="772387"/>
              </a:xfrm>
              <a:prstGeom prst="rect">
                <a:avLst/>
              </a:prstGeom>
              <a:noFill/>
            </p:spPr>
            <p:txBody>
              <a:bodyPr wrap="none" rtlCol="0">
                <a:spAutoFit/>
              </a:bodyPr>
              <a:lstStyle/>
              <a:p>
                <a:pPr algn="ctr"/>
                <a:r>
                  <a:rPr lang="en-US" dirty="0" smtClean="0">
                    <a:solidFill>
                      <a:srgbClr val="000000"/>
                    </a:solidFill>
                  </a:rPr>
                  <a:t>Catalogue</a:t>
                </a:r>
              </a:p>
              <a:p>
                <a:pPr algn="ctr"/>
                <a:r>
                  <a:rPr lang="en-US" dirty="0" smtClean="0">
                    <a:solidFill>
                      <a:srgbClr val="000000"/>
                    </a:solidFill>
                  </a:rPr>
                  <a:t>in the Centre Pompidou</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15710" y="2555567"/>
            <a:ext cx="4751025" cy="2238725"/>
            <a:chOff x="2372660" y="2318348"/>
            <a:chExt cx="4309591" cy="2030931"/>
          </a:xfrm>
        </p:grpSpPr>
        <p:cxnSp>
          <p:nvCxnSpPr>
            <p:cNvPr id="90" name="Straight Arrow Connector 89"/>
            <p:cNvCxnSpPr>
              <a:stCxn id="97" idx="1"/>
              <a:endCxn id="101" idx="2"/>
            </p:cNvCxnSpPr>
            <p:nvPr/>
          </p:nvCxnSpPr>
          <p:spPr>
            <a:xfrm flipV="1">
              <a:off x="2372660" y="2318348"/>
              <a:ext cx="741716"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14376" y="2318348"/>
              <a:ext cx="3567875" cy="2021427"/>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40383"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610733"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grpSp>
        <p:nvGrpSpPr>
          <p:cNvPr id="154" name="Group 153"/>
          <p:cNvGrpSpPr/>
          <p:nvPr/>
        </p:nvGrpSpPr>
        <p:grpSpPr>
          <a:xfrm>
            <a:off x="3433384" y="2555549"/>
            <a:ext cx="5083592" cy="3093404"/>
            <a:chOff x="3114376" y="2318348"/>
            <a:chExt cx="4611258" cy="2806280"/>
          </a:xfrm>
        </p:grpSpPr>
        <p:cxnSp>
          <p:nvCxnSpPr>
            <p:cNvPr id="147" name="Straight Arrow Connector 146"/>
            <p:cNvCxnSpPr>
              <a:stCxn id="101" idx="2"/>
              <a:endCxn id="92" idx="2"/>
            </p:cNvCxnSpPr>
            <p:nvPr/>
          </p:nvCxnSpPr>
          <p:spPr>
            <a:xfrm>
              <a:off x="3114376" y="2318348"/>
              <a:ext cx="2570072" cy="2796776"/>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2" y="2318348"/>
              <a:ext cx="2742581" cy="2806280"/>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113043" y="2318348"/>
              <a:ext cx="569208" cy="202142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Tree>
    <p:extLst>
      <p:ext uri="{BB962C8B-B14F-4D97-AF65-F5344CB8AC3E}">
        <p14:creationId xmlns:p14="http://schemas.microsoft.com/office/powerpoint/2010/main" val="453776476"/>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0"/>
          <p:cNvGrpSpPr/>
          <p:nvPr/>
        </p:nvGrpSpPr>
        <p:grpSpPr>
          <a:xfrm>
            <a:off x="455561" y="1777782"/>
            <a:ext cx="9066730" cy="1922202"/>
            <a:chOff x="413231" y="1612766"/>
            <a:chExt cx="8224309" cy="1743787"/>
          </a:xfrm>
        </p:grpSpPr>
        <p:cxnSp>
          <p:nvCxnSpPr>
            <p:cNvPr id="138" name="Straight Connector 137"/>
            <p:cNvCxnSpPr/>
            <p:nvPr/>
          </p:nvCxnSpPr>
          <p:spPr>
            <a:xfrm flipV="1">
              <a:off x="413231" y="3306155"/>
              <a:ext cx="8224309" cy="50398"/>
            </a:xfrm>
            <a:prstGeom prst="line">
              <a:avLst/>
            </a:prstGeom>
            <a:ln w="1905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2267756"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dirty="0" smtClean="0">
                  <a:solidFill>
                    <a:schemeClr val="tx2"/>
                  </a:solidFill>
                </a:rPr>
                <a:t>Private Email Client</a:t>
              </a:r>
              <a:endParaRPr lang="en-US" dirty="0">
                <a:solidFill>
                  <a:schemeClr val="tx2"/>
                </a:solidFill>
              </a:endParaRPr>
            </a:p>
          </p:txBody>
        </p:sp>
        <p:sp>
          <p:nvSpPr>
            <p:cNvPr id="102" name="Rounded Rectangle 101"/>
            <p:cNvSpPr/>
            <p:nvPr/>
          </p:nvSpPr>
          <p:spPr>
            <a:xfrm>
              <a:off x="5266423" y="1612766"/>
              <a:ext cx="1693239" cy="70558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a:r>
                <a:rPr lang="en-US" dirty="0" smtClean="0">
                  <a:solidFill>
                    <a:schemeClr val="tx2"/>
                  </a:solidFill>
                </a:rPr>
                <a:t>Corporate Email Client</a:t>
              </a:r>
              <a:endParaRPr lang="en-US" dirty="0">
                <a:solidFill>
                  <a:schemeClr val="tx2"/>
                </a:solidFill>
              </a:endParaRPr>
            </a:p>
          </p:txBody>
        </p:sp>
      </p:grpSp>
      <p:grpSp>
        <p:nvGrpSpPr>
          <p:cNvPr id="140" name="Group 139"/>
          <p:cNvGrpSpPr/>
          <p:nvPr/>
        </p:nvGrpSpPr>
        <p:grpSpPr>
          <a:xfrm>
            <a:off x="455561" y="4783798"/>
            <a:ext cx="9066730" cy="2155173"/>
            <a:chOff x="413231" y="4339775"/>
            <a:chExt cx="8224309" cy="1955134"/>
          </a:xfrm>
        </p:grpSpPr>
        <p:grpSp>
          <p:nvGrpSpPr>
            <p:cNvPr id="105" name="Group 104"/>
            <p:cNvGrpSpPr/>
            <p:nvPr/>
          </p:nvGrpSpPr>
          <p:grpSpPr>
            <a:xfrm>
              <a:off x="759124" y="4349279"/>
              <a:ext cx="3227083" cy="1945630"/>
              <a:chOff x="1180315" y="4007135"/>
              <a:chExt cx="3227083" cy="1945630"/>
            </a:xfrm>
          </p:grpSpPr>
          <p:grpSp>
            <p:nvGrpSpPr>
              <p:cNvPr id="98" name="Group 97"/>
              <p:cNvGrpSpPr/>
              <p:nvPr/>
            </p:nvGrpSpPr>
            <p:grpSpPr>
              <a:xfrm>
                <a:off x="1796048" y="4007135"/>
                <a:ext cx="1995605" cy="1550698"/>
                <a:chOff x="749821" y="3845586"/>
                <a:chExt cx="1995605" cy="1550698"/>
              </a:xfrm>
            </p:grpSpPr>
            <p:sp>
              <p:nvSpPr>
                <p:cNvPr id="97" name="Can 96"/>
                <p:cNvSpPr/>
                <p:nvPr/>
              </p:nvSpPr>
              <p:spPr>
                <a:xfrm>
                  <a:off x="749821" y="3845586"/>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820614" y="4126005"/>
                  <a:ext cx="1833861" cy="1220829"/>
                  <a:chOff x="1091722" y="3587812"/>
                  <a:chExt cx="1833861" cy="1524196"/>
                </a:xfrm>
              </p:grpSpPr>
              <p:sp>
                <p:nvSpPr>
                  <p:cNvPr id="67" name="Document 66"/>
                  <p:cNvSpPr/>
                  <p:nvPr/>
                </p:nvSpPr>
                <p:spPr>
                  <a:xfrm>
                    <a:off x="2158075" y="4808641"/>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8" name="Document 67"/>
                  <p:cNvSpPr/>
                  <p:nvPr/>
                </p:nvSpPr>
                <p:spPr>
                  <a:xfrm>
                    <a:off x="1310356" y="411023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9" name="Document 68"/>
                  <p:cNvSpPr/>
                  <p:nvPr/>
                </p:nvSpPr>
                <p:spPr>
                  <a:xfrm>
                    <a:off x="1939441" y="3587812"/>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0" name="Document 69"/>
                  <p:cNvSpPr/>
                  <p:nvPr/>
                </p:nvSpPr>
                <p:spPr>
                  <a:xfrm>
                    <a:off x="1091722" y="4656958"/>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71" name="Straight Arrow Connector 70"/>
                  <p:cNvCxnSpPr>
                    <a:stCxn id="69" idx="2"/>
                    <a:endCxn id="67" idx="0"/>
                  </p:cNvCxnSpPr>
                  <p:nvPr/>
                </p:nvCxnSpPr>
                <p:spPr>
                  <a:xfrm>
                    <a:off x="2158075" y="3871123"/>
                    <a:ext cx="218634" cy="93751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9" idx="1"/>
                    <a:endCxn id="68" idx="0"/>
                  </p:cNvCxnSpPr>
                  <p:nvPr/>
                </p:nvCxnSpPr>
                <p:spPr>
                  <a:xfrm flipH="1">
                    <a:off x="1528990" y="3739496"/>
                    <a:ext cx="410451" cy="370741"/>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8" idx="2"/>
                    <a:endCxn id="70" idx="0"/>
                  </p:cNvCxnSpPr>
                  <p:nvPr/>
                </p:nvCxnSpPr>
                <p:spPr>
                  <a:xfrm flipH="1">
                    <a:off x="1310356" y="4393548"/>
                    <a:ext cx="218634" cy="26341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8" idx="2"/>
                    <a:endCxn id="67" idx="0"/>
                  </p:cNvCxnSpPr>
                  <p:nvPr/>
                </p:nvCxnSpPr>
                <p:spPr>
                  <a:xfrm>
                    <a:off x="1528990" y="4393548"/>
                    <a:ext cx="847719" cy="41509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82" name="Document 81"/>
                  <p:cNvSpPr/>
                  <p:nvPr/>
                </p:nvSpPr>
                <p:spPr>
                  <a:xfrm>
                    <a:off x="2488315" y="4090180"/>
                    <a:ext cx="437268" cy="303367"/>
                  </a:xfrm>
                  <a:prstGeom prst="flowChartDocument">
                    <a:avLst/>
                  </a:prstGeom>
                  <a:solidFill>
                    <a:schemeClr val="accent5">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85" name="Straight Arrow Connector 84"/>
                  <p:cNvCxnSpPr>
                    <a:stCxn id="82" idx="1"/>
                    <a:endCxn id="68" idx="3"/>
                  </p:cNvCxnSpPr>
                  <p:nvPr/>
                </p:nvCxnSpPr>
                <p:spPr>
                  <a:xfrm flipH="1">
                    <a:off x="1747624" y="4241864"/>
                    <a:ext cx="740691" cy="20057"/>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3" name="TextBox 102"/>
              <p:cNvSpPr txBox="1"/>
              <p:nvPr/>
            </p:nvSpPr>
            <p:spPr>
              <a:xfrm>
                <a:off x="1180315" y="5520456"/>
                <a:ext cx="3227083" cy="432309"/>
              </a:xfrm>
              <a:prstGeom prst="rect">
                <a:avLst/>
              </a:prstGeom>
              <a:noFill/>
            </p:spPr>
            <p:txBody>
              <a:bodyPr wrap="none" rtlCol="0">
                <a:spAutoFit/>
              </a:bodyPr>
              <a:lstStyle/>
              <a:p>
                <a:pPr algn="ctr"/>
                <a:r>
                  <a:rPr lang="en-US" dirty="0" smtClean="0">
                    <a:solidFill>
                      <a:schemeClr val="tx1"/>
                    </a:solidFill>
                  </a:rPr>
                  <a:t>Private Address Data</a:t>
                </a:r>
                <a:endParaRPr lang="en-US" dirty="0">
                  <a:solidFill>
                    <a:schemeClr val="tx1"/>
                  </a:solidFill>
                </a:endParaRPr>
              </a:p>
            </p:txBody>
          </p:sp>
        </p:grpSp>
        <p:grpSp>
          <p:nvGrpSpPr>
            <p:cNvPr id="106" name="Group 105"/>
            <p:cNvGrpSpPr/>
            <p:nvPr/>
          </p:nvGrpSpPr>
          <p:grpSpPr>
            <a:xfrm>
              <a:off x="4878586" y="4339775"/>
              <a:ext cx="3607343" cy="1945630"/>
              <a:chOff x="4878586" y="4007135"/>
              <a:chExt cx="3607343" cy="1945630"/>
            </a:xfrm>
          </p:grpSpPr>
          <p:grpSp>
            <p:nvGrpSpPr>
              <p:cNvPr id="99" name="Group 98"/>
              <p:cNvGrpSpPr/>
              <p:nvPr/>
            </p:nvGrpSpPr>
            <p:grpSpPr>
              <a:xfrm>
                <a:off x="5684448" y="4007135"/>
                <a:ext cx="1995605" cy="1550698"/>
                <a:chOff x="4686646" y="3186778"/>
                <a:chExt cx="1995605" cy="1550698"/>
              </a:xfrm>
            </p:grpSpPr>
            <p:sp>
              <p:nvSpPr>
                <p:cNvPr id="92" name="Can 91"/>
                <p:cNvSpPr/>
                <p:nvPr/>
              </p:nvSpPr>
              <p:spPr>
                <a:xfrm>
                  <a:off x="4686646" y="3186778"/>
                  <a:ext cx="1995605" cy="1550698"/>
                </a:xfrm>
                <a:prstGeom prst="can">
                  <a:avLst>
                    <a:gd name="adj" fmla="val 15052"/>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843108" y="3542514"/>
                  <a:ext cx="1682681" cy="1114444"/>
                  <a:chOff x="4014483" y="1682513"/>
                  <a:chExt cx="1682681" cy="1114444"/>
                </a:xfrm>
              </p:grpSpPr>
              <p:sp>
                <p:nvSpPr>
                  <p:cNvPr id="37" name="Document 36"/>
                  <p:cNvSpPr/>
                  <p:nvPr/>
                </p:nvSpPr>
                <p:spPr>
                  <a:xfrm>
                    <a:off x="5259896" y="2493590"/>
                    <a:ext cx="437268" cy="303367"/>
                  </a:xfrm>
                  <a:prstGeom prst="flowChartDocumen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8" name="Document 47"/>
                  <p:cNvSpPr/>
                  <p:nvPr/>
                </p:nvSpPr>
                <p:spPr>
                  <a:xfrm>
                    <a:off x="5259896" y="1749887"/>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9" name="Document 48"/>
                  <p:cNvSpPr/>
                  <p:nvPr/>
                </p:nvSpPr>
                <p:spPr>
                  <a:xfrm>
                    <a:off x="4014483" y="1682513"/>
                    <a:ext cx="437268" cy="303367"/>
                  </a:xfrm>
                  <a:prstGeom prst="flowChartDocument">
                    <a:avLst/>
                  </a:prstGeom>
                  <a:solidFill>
                    <a:schemeClr val="accent6">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 name="Document 49"/>
                  <p:cNvSpPr/>
                  <p:nvPr/>
                </p:nvSpPr>
                <p:spPr>
                  <a:xfrm>
                    <a:off x="4164541" y="2448292"/>
                    <a:ext cx="437268" cy="303367"/>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cxnSp>
                <p:nvCxnSpPr>
                  <p:cNvPr id="52" name="Straight Arrow Connector 51"/>
                  <p:cNvCxnSpPr>
                    <a:stCxn id="49" idx="2"/>
                    <a:endCxn id="37" idx="0"/>
                  </p:cNvCxnSpPr>
                  <p:nvPr/>
                </p:nvCxnSpPr>
                <p:spPr>
                  <a:xfrm>
                    <a:off x="4233117" y="1965824"/>
                    <a:ext cx="1245413" cy="52776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9" idx="3"/>
                    <a:endCxn id="48" idx="1"/>
                  </p:cNvCxnSpPr>
                  <p:nvPr/>
                </p:nvCxnSpPr>
                <p:spPr>
                  <a:xfrm>
                    <a:off x="4451751" y="1834197"/>
                    <a:ext cx="808145" cy="67374"/>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2"/>
                    <a:endCxn id="50" idx="3"/>
                  </p:cNvCxnSpPr>
                  <p:nvPr/>
                </p:nvCxnSpPr>
                <p:spPr>
                  <a:xfrm flipH="1">
                    <a:off x="4601809" y="2033198"/>
                    <a:ext cx="876721" cy="566778"/>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8" idx="2"/>
                    <a:endCxn id="37" idx="0"/>
                  </p:cNvCxnSpPr>
                  <p:nvPr/>
                </p:nvCxnSpPr>
                <p:spPr>
                  <a:xfrm>
                    <a:off x="5478530" y="2033198"/>
                    <a:ext cx="0" cy="460392"/>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grpSp>
          <p:sp>
            <p:nvSpPr>
              <p:cNvPr id="104" name="TextBox 103"/>
              <p:cNvSpPr txBox="1"/>
              <p:nvPr/>
            </p:nvSpPr>
            <p:spPr>
              <a:xfrm>
                <a:off x="4878586" y="5520456"/>
                <a:ext cx="3607343" cy="432309"/>
              </a:xfrm>
              <a:prstGeom prst="rect">
                <a:avLst/>
              </a:prstGeom>
              <a:noFill/>
            </p:spPr>
            <p:txBody>
              <a:bodyPr wrap="none" rtlCol="0">
                <a:spAutoFit/>
              </a:bodyPr>
              <a:lstStyle/>
              <a:p>
                <a:pPr algn="ctr"/>
                <a:r>
                  <a:rPr lang="en-US" dirty="0" smtClean="0">
                    <a:solidFill>
                      <a:srgbClr val="000000"/>
                    </a:solidFill>
                  </a:rPr>
                  <a:t>Corporate Contact Data</a:t>
                </a:r>
                <a:endParaRPr lang="en-US" dirty="0">
                  <a:solidFill>
                    <a:srgbClr val="000000"/>
                  </a:solidFill>
                </a:endParaRPr>
              </a:p>
            </p:txBody>
          </p:sp>
        </p:grpSp>
        <p:cxnSp>
          <p:nvCxnSpPr>
            <p:cNvPr id="107" name="Straight Arrow Connector 106"/>
            <p:cNvCxnSpPr>
              <a:stCxn id="67" idx="3"/>
              <a:endCxn id="49" idx="1"/>
            </p:cNvCxnSpPr>
            <p:nvPr/>
          </p:nvCxnSpPr>
          <p:spPr>
            <a:xfrm flipV="1">
              <a:off x="2949271" y="4847195"/>
              <a:ext cx="2891639" cy="881839"/>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69" idx="3"/>
              <a:endCxn id="49" idx="1"/>
            </p:cNvCxnSpPr>
            <p:nvPr/>
          </p:nvCxnSpPr>
          <p:spPr>
            <a:xfrm>
              <a:off x="2730637" y="4751192"/>
              <a:ext cx="3110273" cy="96003"/>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37" idx="3"/>
            </p:cNvCxnSpPr>
            <p:nvPr/>
          </p:nvCxnSpPr>
          <p:spPr>
            <a:xfrm flipV="1">
              <a:off x="7523591" y="5169636"/>
              <a:ext cx="1113949" cy="488636"/>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endCxn id="68" idx="1"/>
            </p:cNvCxnSpPr>
            <p:nvPr/>
          </p:nvCxnSpPr>
          <p:spPr>
            <a:xfrm>
              <a:off x="413231" y="5169637"/>
              <a:ext cx="1251053" cy="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50" idx="1"/>
              <a:endCxn id="67" idx="3"/>
            </p:cNvCxnSpPr>
            <p:nvPr/>
          </p:nvCxnSpPr>
          <p:spPr>
            <a:xfrm flipH="1">
              <a:off x="2949271" y="5612974"/>
              <a:ext cx="3041697" cy="116060"/>
            </a:xfrm>
            <a:prstGeom prst="straightConnector1">
              <a:avLst/>
            </a:prstGeom>
            <a:ln w="127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36" name="Title 135"/>
          <p:cNvSpPr>
            <a:spLocks noGrp="1"/>
          </p:cNvSpPr>
          <p:nvPr>
            <p:ph type="title"/>
          </p:nvPr>
        </p:nvSpPr>
        <p:spPr/>
        <p:txBody>
          <a:bodyPr>
            <a:normAutofit fontScale="90000"/>
          </a:bodyPr>
          <a:lstStyle/>
          <a:p>
            <a:r>
              <a:rPr lang="en-US" dirty="0" smtClean="0"/>
              <a:t>Example: Simple Application Integration via Linked Data</a:t>
            </a:r>
            <a:endParaRPr lang="en-US" dirty="0"/>
          </a:p>
        </p:txBody>
      </p:sp>
      <p:grpSp>
        <p:nvGrpSpPr>
          <p:cNvPr id="142" name="Group 141"/>
          <p:cNvGrpSpPr/>
          <p:nvPr/>
        </p:nvGrpSpPr>
        <p:grpSpPr>
          <a:xfrm>
            <a:off x="2615710" y="2555567"/>
            <a:ext cx="4751025" cy="2238725"/>
            <a:chOff x="2372660" y="2318348"/>
            <a:chExt cx="4309591" cy="2030931"/>
          </a:xfrm>
        </p:grpSpPr>
        <p:cxnSp>
          <p:nvCxnSpPr>
            <p:cNvPr id="90" name="Straight Arrow Connector 89"/>
            <p:cNvCxnSpPr>
              <a:stCxn id="97" idx="1"/>
              <a:endCxn id="101" idx="2"/>
            </p:cNvCxnSpPr>
            <p:nvPr/>
          </p:nvCxnSpPr>
          <p:spPr>
            <a:xfrm flipV="1">
              <a:off x="2372660" y="2318348"/>
              <a:ext cx="741716"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92" idx="1"/>
              <a:endCxn id="101" idx="2"/>
            </p:cNvCxnSpPr>
            <p:nvPr/>
          </p:nvCxnSpPr>
          <p:spPr>
            <a:xfrm flipH="1" flipV="1">
              <a:off x="3114376" y="2318348"/>
              <a:ext cx="3567875" cy="2021427"/>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7" idx="1"/>
              <a:endCxn id="102" idx="2"/>
            </p:cNvCxnSpPr>
            <p:nvPr/>
          </p:nvCxnSpPr>
          <p:spPr>
            <a:xfrm flipV="1">
              <a:off x="2372660" y="2318348"/>
              <a:ext cx="3740383" cy="2030931"/>
            </a:xfrm>
            <a:prstGeom prst="straightConnector1">
              <a:avLst/>
            </a:prstGeom>
            <a:ln w="28575" cmpd="sng">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3610733" y="2597340"/>
              <a:ext cx="2821854" cy="432309"/>
            </a:xfrm>
            <a:prstGeom prst="rect">
              <a:avLst/>
            </a:prstGeom>
            <a:solidFill>
              <a:schemeClr val="bg1"/>
            </a:solidFill>
          </p:spPr>
          <p:txBody>
            <a:bodyPr wrap="none" rtlCol="0">
              <a:spAutoFit/>
            </a:bodyPr>
            <a:lstStyle/>
            <a:p>
              <a:r>
                <a:rPr lang="en-US" dirty="0" smtClean="0">
                  <a:solidFill>
                    <a:schemeClr val="accent4"/>
                  </a:solidFill>
                </a:rPr>
                <a:t>HTTP GET, HEAD</a:t>
              </a:r>
              <a:endParaRPr lang="en-US" dirty="0">
                <a:solidFill>
                  <a:schemeClr val="accent4"/>
                </a:solidFill>
              </a:endParaRPr>
            </a:p>
          </p:txBody>
        </p:sp>
      </p:grpSp>
      <p:grpSp>
        <p:nvGrpSpPr>
          <p:cNvPr id="154" name="Group 153"/>
          <p:cNvGrpSpPr/>
          <p:nvPr/>
        </p:nvGrpSpPr>
        <p:grpSpPr>
          <a:xfrm>
            <a:off x="3433384" y="2555549"/>
            <a:ext cx="5083592" cy="3093404"/>
            <a:chOff x="3114376" y="2318348"/>
            <a:chExt cx="4611258" cy="2806280"/>
          </a:xfrm>
        </p:grpSpPr>
        <p:cxnSp>
          <p:nvCxnSpPr>
            <p:cNvPr id="147" name="Straight Arrow Connector 146"/>
            <p:cNvCxnSpPr>
              <a:stCxn id="101" idx="2"/>
              <a:endCxn id="92" idx="2"/>
            </p:cNvCxnSpPr>
            <p:nvPr/>
          </p:nvCxnSpPr>
          <p:spPr>
            <a:xfrm>
              <a:off x="3114376" y="2318348"/>
              <a:ext cx="2570072" cy="2796776"/>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02" idx="2"/>
              <a:endCxn id="97" idx="4"/>
            </p:cNvCxnSpPr>
            <p:nvPr/>
          </p:nvCxnSpPr>
          <p:spPr>
            <a:xfrm flipH="1">
              <a:off x="3370462" y="2318348"/>
              <a:ext cx="2742581" cy="2806280"/>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02" idx="2"/>
              <a:endCxn id="92" idx="1"/>
            </p:cNvCxnSpPr>
            <p:nvPr/>
          </p:nvCxnSpPr>
          <p:spPr>
            <a:xfrm>
              <a:off x="6113043" y="2318348"/>
              <a:ext cx="569208" cy="2021427"/>
            </a:xfrm>
            <a:prstGeom prst="straightConnector1">
              <a:avLst/>
            </a:prstGeom>
            <a:ln w="28575"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4559781" y="3727475"/>
              <a:ext cx="3165853" cy="432309"/>
            </a:xfrm>
            <a:prstGeom prst="rect">
              <a:avLst/>
            </a:prstGeom>
            <a:solidFill>
              <a:schemeClr val="bg1"/>
            </a:solidFill>
          </p:spPr>
          <p:txBody>
            <a:bodyPr wrap="none" rtlCol="0">
              <a:spAutoFit/>
            </a:bodyPr>
            <a:lstStyle/>
            <a:p>
              <a:r>
                <a:rPr lang="en-US" dirty="0" smtClean="0">
                  <a:solidFill>
                    <a:schemeClr val="accent2"/>
                  </a:solidFill>
                </a:rPr>
                <a:t>HTTP PUT, DELETE</a:t>
              </a:r>
              <a:endParaRPr lang="en-US" dirty="0">
                <a:solidFill>
                  <a:schemeClr val="accent2"/>
                </a:solidFill>
              </a:endParaRPr>
            </a:p>
          </p:txBody>
        </p:sp>
      </p:grpSp>
    </p:spTree>
    <p:extLst>
      <p:ext uri="{BB962C8B-B14F-4D97-AF65-F5344CB8AC3E}">
        <p14:creationId xmlns:p14="http://schemas.microsoft.com/office/powerpoint/2010/main" val="2245405756"/>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Define an “entry” level, HTTP/</a:t>
            </a:r>
            <a:r>
              <a:rPr lang="en-US" dirty="0" err="1" smtClean="0"/>
              <a:t>RESTful</a:t>
            </a:r>
            <a:r>
              <a:rPr lang="en-US" dirty="0" smtClean="0"/>
              <a:t> based infrastructure to publish, read, write, or modify linked data</a:t>
            </a:r>
          </a:p>
          <a:p>
            <a:pPr lvl="1"/>
            <a:r>
              <a:rPr lang="en-US" dirty="0" smtClean="0"/>
              <a:t>typical usage: data intensive application in a browser, application integration using shared data…</a:t>
            </a:r>
          </a:p>
          <a:p>
            <a:r>
              <a:rPr lang="en-US" dirty="0" smtClean="0"/>
              <a:t>The infrastructure should be easy to implement and install</a:t>
            </a:r>
          </a:p>
          <a:p>
            <a:pPr lvl="1"/>
            <a:r>
              <a:rPr lang="en-US" dirty="0" smtClean="0"/>
              <a:t>provides an “entry point” for Linked Data applications!</a:t>
            </a:r>
          </a:p>
          <a:p>
            <a:r>
              <a:rPr lang="en-US" dirty="0" smtClean="0"/>
              <a:t>The work has just started to flesh out the details…</a:t>
            </a:r>
          </a:p>
        </p:txBody>
      </p:sp>
      <p:sp>
        <p:nvSpPr>
          <p:cNvPr id="3" name="Title 2"/>
          <p:cNvSpPr>
            <a:spLocks noGrp="1"/>
          </p:cNvSpPr>
          <p:nvPr>
            <p:ph type="title"/>
          </p:nvPr>
        </p:nvSpPr>
        <p:spPr/>
        <p:txBody>
          <a:bodyPr/>
          <a:lstStyle/>
          <a:p>
            <a:r>
              <a:rPr lang="en-US" dirty="0" smtClean="0"/>
              <a:t>Linked Data Platform</a:t>
            </a:r>
            <a:endParaRPr lang="en-US" dirty="0"/>
          </a:p>
        </p:txBody>
      </p:sp>
    </p:spTree>
    <p:extLst>
      <p:ext uri="{BB962C8B-B14F-4D97-AF65-F5344CB8AC3E}">
        <p14:creationId xmlns:p14="http://schemas.microsoft.com/office/powerpoint/2010/main" val="23890914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idx="1"/>
          </p:nvPr>
        </p:nvSpPr>
        <p:spPr/>
        <p:txBody>
          <a:bodyPr/>
          <a:lstStyle/>
          <a:p>
            <a:r>
              <a:rPr lang="en-US" dirty="0" smtClean="0"/>
              <a:t>Map the various data onto an abstract data representation</a:t>
            </a:r>
          </a:p>
          <a:p>
            <a:pPr lvl="1"/>
            <a:r>
              <a:rPr lang="en-US" dirty="0" smtClean="0"/>
              <a:t>make the data independent of its internal representation…</a:t>
            </a:r>
          </a:p>
          <a:p>
            <a:r>
              <a:rPr lang="en-US" dirty="0" smtClean="0"/>
              <a:t>Merge the resulting representations</a:t>
            </a:r>
          </a:p>
          <a:p>
            <a:r>
              <a:rPr lang="en-US" dirty="0" smtClean="0"/>
              <a:t>Start making queries on the whole!</a:t>
            </a:r>
          </a:p>
          <a:p>
            <a:pPr lvl="1"/>
            <a:r>
              <a:rPr lang="en-US" dirty="0" smtClean="0"/>
              <a:t>queries not possible on the individual data sets</a:t>
            </a:r>
            <a:endParaRPr lang="en-US" dirty="0"/>
          </a:p>
        </p:txBody>
      </p:sp>
      <p:sp>
        <p:nvSpPr>
          <p:cNvPr id="43010" name="Rectangle 1"/>
          <p:cNvSpPr>
            <a:spLocks noGrp="1" noChangeArrowheads="1"/>
          </p:cNvSpPr>
          <p:nvPr>
            <p:ph type="title"/>
          </p:nvPr>
        </p:nvSpPr>
        <p:spPr/>
        <p:txBody>
          <a:bodyPr>
            <a:normAutofit fontScale="90000"/>
          </a:bodyPr>
          <a:lstStyle/>
          <a:p>
            <a:r>
              <a:rPr lang="en-US" smtClean="0"/>
              <a:t>The rough structure of data integration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 y="3191863"/>
            <a:ext cx="5275444" cy="1259946"/>
          </a:xfrm>
          <a:solidFill>
            <a:schemeClr val="bg1">
              <a:alpha val="37000"/>
            </a:schemeClr>
          </a:solidFill>
        </p:spPr>
        <p:txBody>
          <a:bodyPr>
            <a:normAutofit/>
          </a:bodyPr>
          <a:lstStyle/>
          <a:p>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Provenance</a:t>
            </a:r>
          </a:p>
        </p:txBody>
      </p:sp>
    </p:spTree>
    <p:extLst>
      <p:ext uri="{BB962C8B-B14F-4D97-AF65-F5344CB8AC3E}">
        <p14:creationId xmlns:p14="http://schemas.microsoft.com/office/powerpoint/2010/main" val="29897290"/>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We should be able to express all sorts of “meta” information on the data</a:t>
            </a:r>
          </a:p>
          <a:p>
            <a:pPr lvl="1"/>
            <a:r>
              <a:rPr lang="en-US" dirty="0" smtClean="0"/>
              <a:t>who </a:t>
            </a:r>
            <a:r>
              <a:rPr lang="en-US" dirty="0"/>
              <a:t>played what role in creating the data (author, reviewer, etc.</a:t>
            </a:r>
            <a:r>
              <a:rPr lang="en-US" dirty="0" smtClean="0"/>
              <a:t>)</a:t>
            </a:r>
          </a:p>
          <a:p>
            <a:pPr lvl="1"/>
            <a:r>
              <a:rPr lang="en-US" dirty="0" smtClean="0"/>
              <a:t>view of the full revision chain of the data</a:t>
            </a:r>
          </a:p>
          <a:p>
            <a:pPr lvl="1"/>
            <a:r>
              <a:rPr lang="en-US" dirty="0" smtClean="0"/>
              <a:t>in case of data integration: which part comes from which original data and under what process</a:t>
            </a:r>
          </a:p>
          <a:p>
            <a:pPr lvl="1"/>
            <a:r>
              <a:rPr lang="en-US" dirty="0" smtClean="0"/>
              <a:t>what vocabularies/ontologies/rules were used to generate some portions of the data</a:t>
            </a:r>
          </a:p>
          <a:p>
            <a:pPr lvl="1"/>
            <a:r>
              <a:rPr lang="en-US" dirty="0" smtClean="0"/>
              <a:t>etc.</a:t>
            </a:r>
            <a:endParaRPr lang="en-US" dirty="0"/>
          </a:p>
        </p:txBody>
      </p:sp>
      <p:sp>
        <p:nvSpPr>
          <p:cNvPr id="3" name="Title 2"/>
          <p:cNvSpPr>
            <a:spLocks noGrp="1"/>
          </p:cNvSpPr>
          <p:nvPr>
            <p:ph type="title"/>
          </p:nvPr>
        </p:nvSpPr>
        <p:spPr/>
        <p:txBody>
          <a:bodyPr/>
          <a:lstStyle/>
          <a:p>
            <a:r>
              <a:rPr lang="en-US" dirty="0" smtClean="0"/>
              <a:t>The goal is simple…</a:t>
            </a:r>
            <a:endParaRPr lang="en-US" dirty="0"/>
          </a:p>
        </p:txBody>
      </p:sp>
    </p:spTree>
    <p:extLst>
      <p:ext uri="{BB962C8B-B14F-4D97-AF65-F5344CB8AC3E}">
        <p14:creationId xmlns:p14="http://schemas.microsoft.com/office/powerpoint/2010/main" val="2434266995"/>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Requires a complete model describing the various constituents (actors, revisions, etc.)</a:t>
            </a:r>
          </a:p>
          <a:p>
            <a:r>
              <a:rPr lang="en-US" dirty="0" smtClean="0"/>
              <a:t>The model should be usable with RDF</a:t>
            </a:r>
          </a:p>
          <a:p>
            <a:r>
              <a:rPr lang="en-US" dirty="0" smtClean="0"/>
              <a:t>Has to find a balance between</a:t>
            </a:r>
          </a:p>
          <a:p>
            <a:pPr lvl="1"/>
            <a:r>
              <a:rPr lang="en-US" dirty="0" smtClean="0"/>
              <a:t>simple (“scruffy”) provenance: easily usable and editable</a:t>
            </a:r>
          </a:p>
          <a:p>
            <a:pPr lvl="1"/>
            <a:r>
              <a:rPr lang="en-US" dirty="0" smtClean="0"/>
              <a:t>complex (“complete”) provenance: allows for a detailed reporting of origins, versions, etc.</a:t>
            </a:r>
          </a:p>
          <a:p>
            <a:r>
              <a:rPr lang="en-US" dirty="0" smtClean="0"/>
              <a:t>That is the role of the Provenance Working Group (started in 2011)</a:t>
            </a:r>
            <a:endParaRPr lang="en-US" dirty="0"/>
          </a:p>
        </p:txBody>
      </p:sp>
      <p:sp>
        <p:nvSpPr>
          <p:cNvPr id="3" name="Title 2"/>
          <p:cNvSpPr>
            <a:spLocks noGrp="1"/>
          </p:cNvSpPr>
          <p:nvPr>
            <p:ph type="title"/>
          </p:nvPr>
        </p:nvSpPr>
        <p:spPr/>
        <p:txBody>
          <a:bodyPr/>
          <a:lstStyle/>
          <a:p>
            <a:r>
              <a:rPr lang="en-US" dirty="0" smtClean="0"/>
              <a:t>…the solution is more complicated</a:t>
            </a:r>
            <a:endParaRPr lang="en-US" dirty="0"/>
          </a:p>
        </p:txBody>
      </p:sp>
    </p:spTree>
    <p:extLst>
      <p:ext uri="{BB962C8B-B14F-4D97-AF65-F5344CB8AC3E}">
        <p14:creationId xmlns:p14="http://schemas.microsoft.com/office/powerpoint/2010/main" val="1863065428"/>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7154372" y="512795"/>
            <a:ext cx="2894788" cy="565376"/>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100630" tIns="50318" rIns="100630" bIns="103010" rtlCol="0" anchor="ctr" anchorCtr="1">
            <a:spAutoFit/>
          </a:bodyPr>
          <a:lstStyle/>
          <a:p>
            <a:pPr algn="ctr"/>
            <a:r>
              <a:rPr lang="en-US" sz="1800" b="1" dirty="0">
                <a:solidFill>
                  <a:schemeClr val="bg1"/>
                </a:solidFill>
              </a:rPr>
              <a:t>ex:chart</a:t>
            </a:r>
          </a:p>
        </p:txBody>
      </p:sp>
      <p:grpSp>
        <p:nvGrpSpPr>
          <p:cNvPr id="44" name="Group 43"/>
          <p:cNvGrpSpPr/>
          <p:nvPr/>
        </p:nvGrpSpPr>
        <p:grpSpPr>
          <a:xfrm>
            <a:off x="58003" y="4360226"/>
            <a:ext cx="6219585" cy="2495656"/>
            <a:chOff x="52614" y="3955517"/>
            <a:chExt cx="5641702" cy="2264014"/>
          </a:xfrm>
        </p:grpSpPr>
        <p:cxnSp>
          <p:nvCxnSpPr>
            <p:cNvPr id="16" name="Straight Arrow Connector 15"/>
            <p:cNvCxnSpPr>
              <a:stCxn id="34" idx="2"/>
              <a:endCxn id="6" idx="0"/>
            </p:cNvCxnSpPr>
            <p:nvPr/>
          </p:nvCxnSpPr>
          <p:spPr>
            <a:xfrm flipH="1">
              <a:off x="1365526" y="3955517"/>
              <a:ext cx="1424400" cy="1757465"/>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4" idx="2"/>
              <a:endCxn id="12" idx="0"/>
            </p:cNvCxnSpPr>
            <p:nvPr/>
          </p:nvCxnSpPr>
          <p:spPr>
            <a:xfrm>
              <a:off x="2789926" y="3955517"/>
              <a:ext cx="1591479" cy="1757465"/>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52614" y="5712982"/>
              <a:ext cx="2625823" cy="506549"/>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nchorCtr="1">
              <a:spAutoFit/>
            </a:bodyPr>
            <a:lstStyle/>
            <a:p>
              <a:pPr algn="ctr"/>
              <a:r>
                <a:rPr lang="en-US" sz="1800" b="1" dirty="0">
                  <a:solidFill>
                    <a:schemeClr val="bg1"/>
                  </a:solidFill>
                </a:rPr>
                <a:t>ex:regionList</a:t>
              </a:r>
            </a:p>
          </p:txBody>
        </p:sp>
        <p:sp>
          <p:nvSpPr>
            <p:cNvPr id="12" name="Oval 11"/>
            <p:cNvSpPr/>
            <p:nvPr/>
          </p:nvSpPr>
          <p:spPr>
            <a:xfrm>
              <a:off x="3068493" y="5712982"/>
              <a:ext cx="2625823" cy="506549"/>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nchorCtr="1">
              <a:spAutoFit/>
            </a:bodyPr>
            <a:lstStyle/>
            <a:p>
              <a:pPr algn="ctr"/>
              <a:r>
                <a:rPr lang="en-US" sz="1800" b="1" dirty="0">
                  <a:solidFill>
                    <a:schemeClr val="bg1"/>
                  </a:solidFill>
                </a:rPr>
                <a:t>ex:dataSet</a:t>
              </a:r>
            </a:p>
          </p:txBody>
        </p:sp>
        <p:sp>
          <p:nvSpPr>
            <p:cNvPr id="15" name="TextBox 14"/>
            <p:cNvSpPr txBox="1"/>
            <p:nvPr/>
          </p:nvSpPr>
          <p:spPr>
            <a:xfrm>
              <a:off x="3321572" y="4845148"/>
              <a:ext cx="1085754"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prov:used</a:t>
              </a:r>
            </a:p>
          </p:txBody>
        </p:sp>
        <p:sp>
          <p:nvSpPr>
            <p:cNvPr id="19" name="TextBox 18"/>
            <p:cNvSpPr txBox="1"/>
            <p:nvPr/>
          </p:nvSpPr>
          <p:spPr>
            <a:xfrm>
              <a:off x="1246793" y="4845148"/>
              <a:ext cx="1085754"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prov:used</a:t>
              </a:r>
            </a:p>
          </p:txBody>
        </p:sp>
      </p:grpSp>
      <p:grpSp>
        <p:nvGrpSpPr>
          <p:cNvPr id="41" name="Group 40"/>
          <p:cNvGrpSpPr/>
          <p:nvPr/>
        </p:nvGrpSpPr>
        <p:grpSpPr>
          <a:xfrm>
            <a:off x="262405" y="516299"/>
            <a:ext cx="3959196" cy="1595585"/>
            <a:chOff x="238024" y="468373"/>
            <a:chExt cx="3591334" cy="1447486"/>
          </a:xfrm>
        </p:grpSpPr>
        <p:sp>
          <p:nvSpPr>
            <p:cNvPr id="7" name="Oval 6"/>
            <p:cNvSpPr/>
            <p:nvPr/>
          </p:nvSpPr>
          <p:spPr>
            <a:xfrm>
              <a:off x="238024" y="468373"/>
              <a:ext cx="2625823" cy="506549"/>
            </a:xfrm>
            <a:prstGeom prst="ellipse">
              <a:avLst/>
            </a:prstGeom>
            <a:gradFill>
              <a:gsLst>
                <a:gs pos="0">
                  <a:schemeClr val="tx2">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nchorCtr="1">
              <a:spAutoFit/>
            </a:bodyPr>
            <a:lstStyle/>
            <a:p>
              <a:pPr algn="ctr"/>
              <a:r>
                <a:rPr lang="en-US" sz="1800" b="1" dirty="0">
                  <a:solidFill>
                    <a:schemeClr val="bg1"/>
                  </a:solidFill>
                </a:rPr>
                <a:t>ex:aggregation</a:t>
              </a:r>
            </a:p>
          </p:txBody>
        </p:sp>
        <p:cxnSp>
          <p:nvCxnSpPr>
            <p:cNvPr id="24" name="Straight Arrow Connector 23"/>
            <p:cNvCxnSpPr>
              <a:stCxn id="2" idx="1"/>
              <a:endCxn id="7" idx="5"/>
            </p:cNvCxnSpPr>
            <p:nvPr/>
          </p:nvCxnSpPr>
          <p:spPr>
            <a:xfrm flipH="1" flipV="1">
              <a:off x="2479304" y="900740"/>
              <a:ext cx="1350054" cy="1015119"/>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2462129" y="1035375"/>
              <a:ext cx="1085754"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prov:used</a:t>
              </a:r>
            </a:p>
          </p:txBody>
        </p:sp>
      </p:grpSp>
      <p:grpSp>
        <p:nvGrpSpPr>
          <p:cNvPr id="45" name="Group 44"/>
          <p:cNvGrpSpPr/>
          <p:nvPr/>
        </p:nvGrpSpPr>
        <p:grpSpPr>
          <a:xfrm>
            <a:off x="3912354" y="3633160"/>
            <a:ext cx="3880217" cy="450759"/>
            <a:chOff x="3548828" y="3295937"/>
            <a:chExt cx="3519693" cy="408920"/>
          </a:xfrm>
        </p:grpSpPr>
        <p:cxnSp>
          <p:nvCxnSpPr>
            <p:cNvPr id="50" name="Straight Arrow Connector 49"/>
            <p:cNvCxnSpPr>
              <a:stCxn id="34" idx="3"/>
              <a:endCxn id="25" idx="0"/>
            </p:cNvCxnSpPr>
            <p:nvPr/>
          </p:nvCxnSpPr>
          <p:spPr>
            <a:xfrm flipV="1">
              <a:off x="3548828" y="3692179"/>
              <a:ext cx="3519693" cy="12678"/>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128977" y="3295937"/>
              <a:ext cx="2214828" cy="307828"/>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prov:wasControlledBy</a:t>
              </a:r>
            </a:p>
          </p:txBody>
        </p:sp>
      </p:grpSp>
      <p:grpSp>
        <p:nvGrpSpPr>
          <p:cNvPr id="40" name="Group 39"/>
          <p:cNvGrpSpPr/>
          <p:nvPr/>
        </p:nvGrpSpPr>
        <p:grpSpPr>
          <a:xfrm>
            <a:off x="4221605" y="995374"/>
            <a:ext cx="4783842" cy="1392814"/>
            <a:chOff x="3829358" y="902984"/>
            <a:chExt cx="4339359" cy="1263536"/>
          </a:xfrm>
        </p:grpSpPr>
        <p:cxnSp>
          <p:nvCxnSpPr>
            <p:cNvPr id="28" name="Straight Arrow Connector 27"/>
            <p:cNvCxnSpPr>
              <a:stCxn id="8" idx="3"/>
              <a:endCxn id="2" idx="3"/>
            </p:cNvCxnSpPr>
            <p:nvPr/>
          </p:nvCxnSpPr>
          <p:spPr>
            <a:xfrm flipH="1">
              <a:off x="5206572" y="902984"/>
              <a:ext cx="1667606" cy="1012874"/>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78620" y="1013173"/>
              <a:ext cx="3390097" cy="432309"/>
            </a:xfrm>
            <a:prstGeom prst="rect">
              <a:avLst/>
            </a:prstGeom>
            <a:solidFill>
              <a:schemeClr val="bg1"/>
            </a:solidFill>
          </p:spPr>
          <p:txBody>
            <a:bodyPr wrap="none" rtlCol="0">
              <a:spAutoFit/>
            </a:bodyPr>
            <a:lstStyle/>
            <a:p>
              <a:r>
                <a:rPr lang="en-US" b="1" dirty="0" smtClean="0">
                  <a:solidFill>
                    <a:schemeClr val="accent2"/>
                  </a:solidFill>
                  <a:latin typeface="Arial Unicode MS"/>
                  <a:cs typeface="Arial Unicode MS"/>
                </a:rPr>
                <a:t>prov:wasGeneratedBy</a:t>
              </a:r>
              <a:endParaRPr lang="en-US" b="1" dirty="0">
                <a:solidFill>
                  <a:schemeClr val="accent2"/>
                </a:solidFill>
                <a:latin typeface="Arial Unicode MS"/>
                <a:cs typeface="Arial Unicode MS"/>
              </a:endParaRPr>
            </a:p>
          </p:txBody>
        </p:sp>
        <p:sp>
          <p:nvSpPr>
            <p:cNvPr id="2" name="Rectangle 1"/>
            <p:cNvSpPr/>
            <p:nvPr/>
          </p:nvSpPr>
          <p:spPr>
            <a:xfrm>
              <a:off x="3829358" y="1665197"/>
              <a:ext cx="1377214" cy="501323"/>
            </a:xfrm>
            <a:prstGeom prst="rect">
              <a:avLst/>
            </a:prstGeom>
            <a:gradFill>
              <a:gsLst>
                <a:gs pos="0">
                  <a:schemeClr val="accent3">
                    <a:lumMod val="50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lstStyle/>
            <a:p>
              <a:pPr algn="ctr"/>
              <a:r>
                <a:rPr lang="en-US" sz="1800" b="1" dirty="0" err="1"/>
                <a:t>ex:illustrate</a:t>
              </a:r>
              <a:endParaRPr lang="en-US" sz="1800" b="1" dirty="0"/>
            </a:p>
          </p:txBody>
        </p:sp>
      </p:grpSp>
      <p:grpSp>
        <p:nvGrpSpPr>
          <p:cNvPr id="43" name="Group 42"/>
          <p:cNvGrpSpPr/>
          <p:nvPr/>
        </p:nvGrpSpPr>
        <p:grpSpPr>
          <a:xfrm>
            <a:off x="1127153" y="1074677"/>
            <a:ext cx="2785184" cy="3285554"/>
            <a:chOff x="1022425" y="974923"/>
            <a:chExt cx="2526403" cy="2980595"/>
          </a:xfrm>
        </p:grpSpPr>
        <p:cxnSp>
          <p:nvCxnSpPr>
            <p:cNvPr id="20" name="Straight Arrow Connector 19"/>
            <p:cNvCxnSpPr>
              <a:stCxn id="7" idx="4"/>
              <a:endCxn id="34" idx="0"/>
            </p:cNvCxnSpPr>
            <p:nvPr/>
          </p:nvCxnSpPr>
          <p:spPr>
            <a:xfrm>
              <a:off x="1550936" y="974923"/>
              <a:ext cx="1238990" cy="2479272"/>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022425" y="2379640"/>
              <a:ext cx="2249725" cy="307829"/>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prov:wasGeneratedBy</a:t>
              </a:r>
            </a:p>
          </p:txBody>
        </p:sp>
        <p:sp>
          <p:nvSpPr>
            <p:cNvPr id="34" name="Rectangle 33"/>
            <p:cNvSpPr/>
            <p:nvPr/>
          </p:nvSpPr>
          <p:spPr>
            <a:xfrm>
              <a:off x="2031024" y="3454195"/>
              <a:ext cx="1517804" cy="501323"/>
            </a:xfrm>
            <a:prstGeom prst="rect">
              <a:avLst/>
            </a:prstGeom>
            <a:gradFill>
              <a:gsLst>
                <a:gs pos="0">
                  <a:schemeClr val="accent3">
                    <a:lumMod val="50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bIns="93600" rtlCol="0" anchor="ctr"/>
            <a:lstStyle/>
            <a:p>
              <a:pPr algn="ctr"/>
              <a:r>
                <a:rPr lang="en-US" sz="1800" b="1" dirty="0" err="1"/>
                <a:t>ex:aggregate</a:t>
              </a:r>
              <a:endParaRPr lang="en-US" sz="1800" b="1" dirty="0"/>
            </a:p>
          </p:txBody>
        </p:sp>
      </p:grpSp>
      <p:grpSp>
        <p:nvGrpSpPr>
          <p:cNvPr id="42" name="Group 41"/>
          <p:cNvGrpSpPr/>
          <p:nvPr/>
        </p:nvGrpSpPr>
        <p:grpSpPr>
          <a:xfrm>
            <a:off x="4912232" y="2388204"/>
            <a:ext cx="5135071" cy="4678761"/>
            <a:chOff x="4455817" y="2166520"/>
            <a:chExt cx="4657954" cy="4244487"/>
          </a:xfrm>
        </p:grpSpPr>
        <p:cxnSp>
          <p:nvCxnSpPr>
            <p:cNvPr id="33" name="Straight Arrow Connector 32"/>
            <p:cNvCxnSpPr>
              <a:endCxn id="25" idx="3"/>
            </p:cNvCxnSpPr>
            <p:nvPr/>
          </p:nvCxnSpPr>
          <p:spPr>
            <a:xfrm>
              <a:off x="4455817" y="2166520"/>
              <a:ext cx="2954112" cy="1033951"/>
            </a:xfrm>
            <a:prstGeom prst="straightConnector1">
              <a:avLst/>
            </a:prstGeom>
            <a:ln w="28575">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25" idx="1"/>
              <a:endCxn id="37" idx="0"/>
            </p:cNvCxnSpPr>
            <p:nvPr/>
          </p:nvCxnSpPr>
          <p:spPr>
            <a:xfrm>
              <a:off x="7409929" y="3856082"/>
              <a:ext cx="914746" cy="628042"/>
            </a:xfrm>
            <a:prstGeom prst="straightConnector1">
              <a:avLst/>
            </a:prstGeom>
            <a:ln w="28575">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25" idx="1"/>
              <a:endCxn id="36" idx="0"/>
            </p:cNvCxnSpPr>
            <p:nvPr/>
          </p:nvCxnSpPr>
          <p:spPr>
            <a:xfrm>
              <a:off x="7409929" y="3856082"/>
              <a:ext cx="529" cy="2048376"/>
            </a:xfrm>
            <a:prstGeom prst="straightConnector1">
              <a:avLst/>
            </a:prstGeom>
            <a:ln w="28575">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707145" y="5904458"/>
              <a:ext cx="3406626" cy="506549"/>
            </a:xfrm>
            <a:prstGeom prst="ellipse">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wrap="square" bIns="93600" rtlCol="0" anchor="ctr" anchorCtr="1">
              <a:spAutoFit/>
            </a:bodyPr>
            <a:lstStyle/>
            <a:p>
              <a:pPr algn="ctr"/>
              <a:r>
                <a:rPr lang="en-US" sz="1800" b="1" dirty="0">
                  <a:solidFill>
                    <a:schemeClr val="accent4">
                      <a:lumMod val="50000"/>
                    </a:schemeClr>
                  </a:solidFill>
                </a:rPr>
                <a:t>mailto:derek@ex.com</a:t>
              </a:r>
            </a:p>
          </p:txBody>
        </p:sp>
        <p:sp>
          <p:nvSpPr>
            <p:cNvPr id="37" name="Rectangle 36"/>
            <p:cNvSpPr/>
            <p:nvPr/>
          </p:nvSpPr>
          <p:spPr>
            <a:xfrm>
              <a:off x="7830077" y="4484124"/>
              <a:ext cx="989195" cy="428902"/>
            </a:xfrm>
            <a:prstGeom prst="rect">
              <a:avLst/>
            </a:prstGeom>
            <a:noFill/>
            <a:ln w="38100" cmpd="dbl">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2">
                      <a:lumMod val="50000"/>
                    </a:schemeClr>
                  </a:solidFill>
                </a:rPr>
                <a:t>Derek </a:t>
              </a:r>
              <a:endParaRPr lang="en-US" b="1" dirty="0">
                <a:solidFill>
                  <a:schemeClr val="accent2">
                    <a:lumMod val="50000"/>
                  </a:schemeClr>
                </a:solidFill>
              </a:endParaRPr>
            </a:p>
          </p:txBody>
        </p:sp>
        <p:sp>
          <p:nvSpPr>
            <p:cNvPr id="71" name="TextBox 70"/>
            <p:cNvSpPr txBox="1"/>
            <p:nvPr/>
          </p:nvSpPr>
          <p:spPr>
            <a:xfrm>
              <a:off x="4690971" y="2393069"/>
              <a:ext cx="2214828" cy="307829"/>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prov:wasControlledBy</a:t>
              </a:r>
            </a:p>
          </p:txBody>
        </p:sp>
        <p:sp>
          <p:nvSpPr>
            <p:cNvPr id="92" name="TextBox 91"/>
            <p:cNvSpPr txBox="1"/>
            <p:nvPr/>
          </p:nvSpPr>
          <p:spPr>
            <a:xfrm>
              <a:off x="7608033" y="3979605"/>
              <a:ext cx="1097175" cy="311880"/>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foaf:name</a:t>
              </a:r>
            </a:p>
          </p:txBody>
        </p:sp>
        <p:sp>
          <p:nvSpPr>
            <p:cNvPr id="93" name="TextBox 92"/>
            <p:cNvSpPr txBox="1"/>
            <p:nvPr/>
          </p:nvSpPr>
          <p:spPr>
            <a:xfrm>
              <a:off x="6858283" y="5214480"/>
              <a:ext cx="1098108" cy="307829"/>
            </a:xfrm>
            <a:prstGeom prst="rect">
              <a:avLst/>
            </a:prstGeom>
            <a:solidFill>
              <a:schemeClr val="bg1"/>
            </a:solidFill>
          </p:spPr>
          <p:txBody>
            <a:bodyPr wrap="none" rtlCol="0">
              <a:spAutoFit/>
            </a:bodyPr>
            <a:lstStyle/>
            <a:p>
              <a:r>
                <a:rPr lang="en-US" sz="1800" b="1" dirty="0">
                  <a:solidFill>
                    <a:schemeClr val="accent2"/>
                  </a:solidFill>
                  <a:latin typeface="Arial Unicode MS"/>
                  <a:cs typeface="Arial Unicode MS"/>
                </a:rPr>
                <a:t>foaf:mbox</a:t>
              </a:r>
            </a:p>
          </p:txBody>
        </p:sp>
        <p:sp>
          <p:nvSpPr>
            <p:cNvPr id="25" name="Pentagon 24"/>
            <p:cNvSpPr/>
            <p:nvPr/>
          </p:nvSpPr>
          <p:spPr>
            <a:xfrm rot="16200000">
              <a:off x="7082123" y="3186868"/>
              <a:ext cx="655611" cy="682816"/>
            </a:xfrm>
            <a:prstGeom prst="homePlate">
              <a:avLst/>
            </a:prstGeom>
            <a:gradFill>
              <a:gsLst>
                <a:gs pos="0">
                  <a:schemeClr val="accent2">
                    <a:lumMod val="50000"/>
                  </a:schemeClr>
                </a:gs>
                <a:gs pos="100000">
                  <a:schemeClr val="accent2">
                    <a:lumMod val="40000"/>
                    <a:lumOff val="60000"/>
                  </a:schemeClr>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ounded Rectangle 34"/>
          <p:cNvSpPr/>
          <p:nvPr/>
        </p:nvSpPr>
        <p:spPr>
          <a:xfrm rot="20652970">
            <a:off x="2625204" y="3028361"/>
            <a:ext cx="4960156" cy="1823391"/>
          </a:xfrm>
          <a:prstGeom prst="roundRect">
            <a:avLst/>
          </a:prstGeom>
          <a:noFill/>
          <a:ln w="666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100619" tIns="0" rIns="100619" bIns="0" rtlCol="0" anchor="ctr">
            <a:normAutofit/>
          </a:bodyPr>
          <a:lstStyle/>
          <a:p>
            <a:pPr algn="ctr"/>
            <a:r>
              <a:rPr lang="en-US" sz="4400" dirty="0">
                <a:solidFill>
                  <a:schemeClr val="accent6">
                    <a:lumMod val="75000"/>
                  </a:schemeClr>
                </a:solidFill>
              </a:rPr>
              <a:t>DRAFT!!!</a:t>
            </a:r>
          </a:p>
        </p:txBody>
      </p:sp>
    </p:spTree>
    <p:extLst>
      <p:ext uri="{BB962C8B-B14F-4D97-AF65-F5344CB8AC3E}">
        <p14:creationId xmlns:p14="http://schemas.microsoft.com/office/powerpoint/2010/main" val="980179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 y="3191863"/>
            <a:ext cx="9072563" cy="1259946"/>
          </a:xfrm>
        </p:spPr>
        <p:txBody>
          <a:bodyPr>
            <a:normAutofit fontScale="90000"/>
          </a:bodyPr>
          <a:lstStyle/>
          <a:p>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Query RDF: </a:t>
            </a:r>
            <a:b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br>
            <a:r>
              <a:rPr lang="en-US" sz="60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(SPARQL)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prstClr val="black"/>
                </a:solidFill>
                <a:latin typeface="Lucida Sans Unicode"/>
                <a:ea typeface="msmincho" charset="0"/>
                <a:cs typeface="msmincho" charset="0"/>
              </a:rPr>
              <a:t>Photo credit “reedster”, Flickr</a:t>
            </a:r>
            <a:endParaRPr lang="en-US" sz="1100" i="1" dirty="0">
              <a:solidFill>
                <a:prstClr val="black"/>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2314358394"/>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2"/>
          <p:cNvSpPr>
            <a:spLocks noGrp="1" noChangeArrowheads="1"/>
          </p:cNvSpPr>
          <p:nvPr>
            <p:ph idx="1"/>
          </p:nvPr>
        </p:nvSpPr>
        <p:spPr/>
        <p:txBody>
          <a:bodyPr/>
          <a:lstStyle/>
          <a:p>
            <a:r>
              <a:rPr lang="en-US" dirty="0" smtClean="0"/>
              <a:t>The HTTP/</a:t>
            </a:r>
            <a:r>
              <a:rPr lang="en-US" dirty="0" err="1" smtClean="0"/>
              <a:t>RESTful</a:t>
            </a:r>
            <a:r>
              <a:rPr lang="en-US" dirty="0" smtClean="0"/>
              <a:t> approach is great to build up simple applications</a:t>
            </a:r>
          </a:p>
          <a:p>
            <a:r>
              <a:rPr lang="en-US" dirty="0" smtClean="0"/>
              <a:t>But as data grows, complexity of relationships grows</a:t>
            </a:r>
          </a:p>
          <a:p>
            <a:pPr lvl="1"/>
            <a:r>
              <a:rPr lang="en-US" dirty="0" smtClean="0"/>
              <a:t>more sophisticated query possibilities are necessary!</a:t>
            </a:r>
          </a:p>
          <a:p>
            <a:r>
              <a:rPr lang="en-US" dirty="0" smtClean="0"/>
              <a:t>How do I query the RDF data?</a:t>
            </a:r>
          </a:p>
          <a:p>
            <a:pPr lvl="1"/>
            <a:r>
              <a:rPr lang="en-US" dirty="0" smtClean="0"/>
              <a:t>e.g., how do I get to the </a:t>
            </a:r>
            <a:r>
              <a:rPr lang="en-US" dirty="0" err="1" smtClean="0"/>
              <a:t>DBpedia</a:t>
            </a:r>
            <a:r>
              <a:rPr lang="en-US" dirty="0" smtClean="0"/>
              <a:t> data?</a:t>
            </a:r>
            <a:endParaRPr lang="en-US" dirty="0"/>
          </a:p>
        </p:txBody>
      </p:sp>
      <p:sp>
        <p:nvSpPr>
          <p:cNvPr id="274434" name="Rectangle 1"/>
          <p:cNvSpPr>
            <a:spLocks noGrp="1" noChangeArrowheads="1"/>
          </p:cNvSpPr>
          <p:nvPr>
            <p:ph type="title"/>
          </p:nvPr>
        </p:nvSpPr>
        <p:spPr/>
        <p:txBody>
          <a:bodyPr/>
          <a:lstStyle/>
          <a:p>
            <a:r>
              <a:rPr lang="en-US" smtClean="0"/>
              <a:t>RDF data access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Remember the </a:t>
            </a:r>
            <a:r>
              <a:rPr lang="en-US" dirty="0" err="1" smtClean="0"/>
              <a:t>Python+RDFLib</a:t>
            </a:r>
            <a:r>
              <a:rPr lang="en-US" dirty="0" smtClean="0"/>
              <a:t> idiom:</a:t>
            </a:r>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
        <p:nvSpPr>
          <p:cNvPr id="134147" name="Text Box 3"/>
          <p:cNvSpPr txBox="1">
            <a:spLocks noChangeArrowheads="1"/>
          </p:cNvSpPr>
          <p:nvPr/>
        </p:nvSpPr>
        <p:spPr bwMode="auto">
          <a:xfrm>
            <a:off x="287339" y="2746623"/>
            <a:ext cx="9401174" cy="74518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 (s,p,o) in graph.triples((subject,None,None))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do_something(p,o);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idx="1"/>
          </p:nvPr>
        </p:nvSpPr>
        <p:spPr/>
        <p:txBody>
          <a:bodyPr/>
          <a:lstStyle/>
          <a:p>
            <a:r>
              <a:rPr lang="en-US" dirty="0" smtClean="0"/>
              <a:t>In practice, more complex queries into the RDF data are necessary</a:t>
            </a:r>
          </a:p>
          <a:p>
            <a:pPr lvl="1"/>
            <a:r>
              <a:rPr lang="en-US" dirty="0" smtClean="0"/>
              <a:t>something like: “give me the (</a:t>
            </a:r>
            <a:r>
              <a:rPr lang="en-US" dirty="0" err="1" smtClean="0"/>
              <a:t>a,b</a:t>
            </a:r>
            <a:r>
              <a:rPr lang="en-US" dirty="0" smtClean="0"/>
              <a:t>) pair of resources, for which there is an </a:t>
            </a:r>
            <a:r>
              <a:rPr lang="en-US" dirty="0" err="1" smtClean="0"/>
              <a:t>x</a:t>
            </a:r>
            <a:r>
              <a:rPr lang="en-US" dirty="0" smtClean="0"/>
              <a:t> such that (</a:t>
            </a:r>
            <a:r>
              <a:rPr lang="en-US" dirty="0" err="1" smtClean="0"/>
              <a:t>x</a:t>
            </a:r>
            <a:r>
              <a:rPr lang="en-US" dirty="0" smtClean="0"/>
              <a:t> parent a) and (</a:t>
            </a:r>
            <a:r>
              <a:rPr lang="en-US" dirty="0" err="1" smtClean="0"/>
              <a:t>b</a:t>
            </a:r>
            <a:r>
              <a:rPr lang="en-US" dirty="0" smtClean="0"/>
              <a:t> brother </a:t>
            </a:r>
            <a:r>
              <a:rPr lang="en-US" dirty="0" err="1" smtClean="0"/>
              <a:t>x</a:t>
            </a:r>
            <a:r>
              <a:rPr lang="en-US" dirty="0" smtClean="0"/>
              <a:t>) holds” (</a:t>
            </a:r>
            <a:r>
              <a:rPr lang="en-US" dirty="0" err="1" smtClean="0"/>
              <a:t>ie</a:t>
            </a:r>
            <a:r>
              <a:rPr lang="en-US" dirty="0" smtClean="0"/>
              <a:t>, return the uncles)</a:t>
            </a:r>
          </a:p>
          <a:p>
            <a:pPr lvl="2"/>
            <a:r>
              <a:rPr lang="en-US" dirty="0" smtClean="0"/>
              <a:t>these rules may become quite complex</a:t>
            </a:r>
          </a:p>
          <a:p>
            <a:r>
              <a:rPr lang="en-US" dirty="0" smtClean="0"/>
              <a:t>The goal of SPARQL (Query Language for RDF)</a:t>
            </a:r>
          </a:p>
          <a:p>
            <a:endParaRPr lang="en-US" dirty="0"/>
          </a:p>
        </p:txBody>
      </p:sp>
      <p:sp>
        <p:nvSpPr>
          <p:cNvPr id="276482" name="Rectangle 1"/>
          <p:cNvSpPr>
            <a:spLocks noGrp="1" noChangeArrowheads="1"/>
          </p:cNvSpPr>
          <p:nvPr>
            <p:ph type="title"/>
          </p:nvPr>
        </p:nvSpPr>
        <p:spPr/>
        <p:txBody>
          <a:bodyPr/>
          <a:lstStyle/>
          <a:p>
            <a:r>
              <a:rPr lang="en-US" smtClean="0"/>
              <a:t>Querying RDF graphs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Grp="1" noChangeArrowheads="1"/>
          </p:cNvSpPr>
          <p:nvPr>
            <p:ph type="title"/>
          </p:nvPr>
        </p:nvSpPr>
        <p:spPr/>
        <p:txBody>
          <a:bodyPr/>
          <a:lstStyle/>
          <a:p>
            <a:r>
              <a:rPr lang="en-US" dirty="0" smtClean="0"/>
              <a:t>Analyze the </a:t>
            </a:r>
            <a:r>
              <a:rPr lang="en-US" dirty="0" err="1" smtClean="0"/>
              <a:t>Python+RDFLib</a:t>
            </a:r>
            <a:r>
              <a:rPr lang="en-US" dirty="0" smtClean="0"/>
              <a:t> example</a:t>
            </a:r>
            <a:endParaRPr lang="en-US" dirty="0"/>
          </a:p>
        </p:txBody>
      </p:sp>
      <p:grpSp>
        <p:nvGrpSpPr>
          <p:cNvPr id="2" name="Group 27"/>
          <p:cNvGrpSpPr/>
          <p:nvPr/>
        </p:nvGrpSpPr>
        <p:grpSpPr>
          <a:xfrm>
            <a:off x="1611313" y="4084636"/>
            <a:ext cx="6934200" cy="2907402"/>
            <a:chOff x="544512" y="3017837"/>
            <a:chExt cx="6934200" cy="2907401"/>
          </a:xfrm>
        </p:grpSpPr>
        <p:sp>
          <p:nvSpPr>
            <p:cNvPr id="6" name="Oval 5"/>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8" name="Oval 7"/>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9" name="Oval 8"/>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0" name="Oval 9"/>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1" name="Oval 10"/>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14" name="Straight Arrow Connector 13"/>
            <p:cNvCxnSpPr>
              <a:stCxn id="6" idx="6"/>
              <a:endCxn id="9"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5" name="Straight Arrow Connector 14"/>
            <p:cNvCxnSpPr>
              <a:stCxn id="6" idx="6"/>
              <a:endCxn id="8"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6" name="Straight Arrow Connector 15"/>
            <p:cNvCxnSpPr>
              <a:stCxn id="6" idx="6"/>
              <a:endCxn id="10"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7" name="Straight Arrow Connector 16"/>
            <p:cNvCxnSpPr>
              <a:stCxn id="6" idx="6"/>
              <a:endCxn id="11"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24" name="TextBox 23"/>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25" name="TextBox 24"/>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26" name="TextBox 25"/>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27" name="TextBox 26"/>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
        <p:nvSpPr>
          <p:cNvPr id="19" name="Text Box 3"/>
          <p:cNvSpPr txBox="1">
            <a:spLocks noChangeArrowheads="1"/>
          </p:cNvSpPr>
          <p:nvPr/>
        </p:nvSpPr>
        <p:spPr bwMode="auto">
          <a:xfrm>
            <a:off x="359793" y="1691605"/>
            <a:ext cx="9401174" cy="74518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 (s,p,o) in graph.triples((subject,None,None))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do_something(p,o);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idx="1"/>
          </p:nvPr>
        </p:nvSpPr>
        <p:spPr/>
        <p:txBody>
          <a:bodyPr/>
          <a:lstStyle/>
          <a:p>
            <a:r>
              <a:rPr lang="en-US" dirty="0" smtClean="0"/>
              <a:t>The fundamental idea: use graph patterns</a:t>
            </a:r>
          </a:p>
          <a:p>
            <a:pPr lvl="1"/>
            <a:r>
              <a:rPr lang="en-US" dirty="0" smtClean="0"/>
              <a:t>the pattern contains unbound symbols</a:t>
            </a:r>
          </a:p>
          <a:p>
            <a:pPr lvl="1"/>
            <a:r>
              <a:rPr lang="en-US" dirty="0" smtClean="0"/>
              <a:t>by binding the symbols, </a:t>
            </a:r>
            <a:r>
              <a:rPr lang="en-US" dirty="0" err="1" smtClean="0"/>
              <a:t>subgraphs</a:t>
            </a:r>
            <a:r>
              <a:rPr lang="en-US" dirty="0" smtClean="0"/>
              <a:t> of the RDF graph are selected</a:t>
            </a:r>
          </a:p>
          <a:p>
            <a:pPr lvl="1"/>
            <a:r>
              <a:rPr lang="en-US" dirty="0" smtClean="0"/>
              <a:t>if there is such a selection, the query returns the bound resources</a:t>
            </a:r>
            <a:endParaRPr lang="en-US" dirty="0"/>
          </a:p>
        </p:txBody>
      </p:sp>
      <p:sp>
        <p:nvSpPr>
          <p:cNvPr id="280578" name="Rectangle 1"/>
          <p:cNvSpPr>
            <a:spLocks noGrp="1" noChangeArrowheads="1"/>
          </p:cNvSpPr>
          <p:nvPr>
            <p:ph type="title"/>
          </p:nvPr>
        </p:nvSpPr>
        <p:spPr/>
        <p:txBody>
          <a:bodyPr/>
          <a:lstStyle/>
          <a:p>
            <a:r>
              <a:rPr lang="en-US" dirty="0" smtClean="0"/>
              <a:t>General: graph patterns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idx="1"/>
          </p:nvPr>
        </p:nvSpPr>
        <p:spPr/>
        <p:txBody>
          <a:bodyPr/>
          <a:lstStyle/>
          <a:p>
            <a:r>
              <a:rPr lang="en-US" dirty="0" smtClean="0"/>
              <a:t>This is an evolving slide set. This means:</a:t>
            </a:r>
          </a:p>
          <a:p>
            <a:pPr lvl="1"/>
            <a:r>
              <a:rPr lang="en-US" dirty="0" smtClean="0"/>
              <a:t>it changes frequently</a:t>
            </a:r>
          </a:p>
          <a:p>
            <a:pPr lvl="1"/>
            <a:r>
              <a:rPr lang="en-US" dirty="0" smtClean="0"/>
              <a:t>there may be bugs, inconsistencies</a:t>
            </a:r>
          </a:p>
          <a:p>
            <a:pPr lvl="1"/>
            <a:r>
              <a:rPr lang="en-US" dirty="0" smtClean="0"/>
              <a:t>it may try to reflect the latest view of technology evolution but that is often a moving target</a:t>
            </a:r>
          </a:p>
          <a:p>
            <a:r>
              <a:rPr lang="en-US" dirty="0" smtClean="0"/>
              <a:t>“Frozen” versions are instantiated for a specific presentation, and those become stable</a:t>
            </a:r>
            <a:endParaRPr lang="en-US" dirty="0"/>
          </a:p>
        </p:txBody>
      </p:sp>
      <p:sp>
        <p:nvSpPr>
          <p:cNvPr id="16386" name="Rectangle 1"/>
          <p:cNvSpPr>
            <a:spLocks noGrp="1" noChangeArrowheads="1"/>
          </p:cNvSpPr>
          <p:nvPr>
            <p:ph type="title"/>
          </p:nvPr>
        </p:nvSpPr>
        <p:spPr/>
        <p:txBody>
          <a:bodyPr/>
          <a:lstStyle/>
          <a:p>
            <a:r>
              <a:rPr lang="en-US" dirty="0" smtClean="0"/>
              <a:t>WARNING TO THE READER!</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60" name="Picture 2"/>
          <p:cNvPicPr>
            <a:picLocks noChangeAspect="1" noChangeArrowheads="1"/>
          </p:cNvPicPr>
          <p:nvPr/>
        </p:nvPicPr>
        <p:blipFill>
          <a:blip r:embed="rId3"/>
          <a:srcRect/>
          <a:stretch>
            <a:fillRect/>
          </a:stretch>
        </p:blipFill>
        <p:spPr bwMode="auto">
          <a:xfrm>
            <a:off x="2539589" y="0"/>
            <a:ext cx="4921804" cy="7559675"/>
          </a:xfrm>
          <a:prstGeom prst="rect">
            <a:avLst/>
          </a:prstGeom>
          <a:noFill/>
          <a:ln w="9525">
            <a:noFill/>
            <a:round/>
            <a:headEnd/>
            <a:tailEnd/>
          </a:ln>
          <a:effectLst/>
        </p:spPr>
      </p:pic>
    </p:spTree>
    <p:extLst>
      <p:ext uri="{BB962C8B-B14F-4D97-AF65-F5344CB8AC3E}">
        <p14:creationId xmlns:p14="http://schemas.microsoft.com/office/powerpoint/2010/main" val="26812044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3"/>
          <p:cNvSpPr>
            <a:spLocks noGrp="1" noChangeArrowheads="1"/>
          </p:cNvSpPr>
          <p:nvPr>
            <p:ph idx="1"/>
          </p:nvPr>
        </p:nvSpPr>
        <p:spPr>
          <a:xfrm>
            <a:off x="360362" y="2027237"/>
            <a:ext cx="9358313" cy="4991101"/>
          </a:xfrm>
        </p:spPr>
        <p:txBody>
          <a:bodyPr/>
          <a:lstStyle/>
          <a:p>
            <a:r>
              <a:rPr lang="en-US" dirty="0" smtClean="0"/>
              <a:t>The triples in WHERE define the graph pattern, with ?p and ?</a:t>
            </a:r>
            <a:r>
              <a:rPr lang="en-US" dirty="0" err="1" smtClean="0"/>
              <a:t>o</a:t>
            </a:r>
            <a:r>
              <a:rPr lang="en-US" dirty="0" smtClean="0"/>
              <a:t> “unbound” symbols</a:t>
            </a:r>
          </a:p>
          <a:p>
            <a:r>
              <a:rPr lang="en-US" dirty="0" smtClean="0"/>
              <a:t>The query returns all </a:t>
            </a:r>
            <a:r>
              <a:rPr lang="en-US" dirty="0" err="1" smtClean="0"/>
              <a:t>p,o</a:t>
            </a:r>
            <a:r>
              <a:rPr lang="en-US" dirty="0" smtClean="0"/>
              <a:t> pairs</a:t>
            </a:r>
            <a:endParaRPr lang="en-US" dirty="0"/>
          </a:p>
        </p:txBody>
      </p:sp>
      <p:sp>
        <p:nvSpPr>
          <p:cNvPr id="282626" name="Rectangle 1"/>
          <p:cNvSpPr>
            <a:spLocks noGrp="1" noChangeArrowheads="1"/>
          </p:cNvSpPr>
          <p:nvPr>
            <p:ph type="title"/>
          </p:nvPr>
        </p:nvSpPr>
        <p:spPr/>
        <p:txBody>
          <a:bodyPr/>
          <a:lstStyle/>
          <a:p>
            <a:r>
              <a:rPr lang="en-US" dirty="0" smtClean="0"/>
              <a:t>Our Python example in SPARQL</a:t>
            </a:r>
            <a:endParaRPr lang="en-US" dirty="0"/>
          </a:p>
        </p:txBody>
      </p:sp>
      <p:sp>
        <p:nvSpPr>
          <p:cNvPr id="137218" name="Text Box 2"/>
          <p:cNvSpPr txBox="1">
            <a:spLocks noChangeArrowheads="1"/>
          </p:cNvSpPr>
          <p:nvPr/>
        </p:nvSpPr>
        <p:spPr bwMode="auto">
          <a:xfrm>
            <a:off x="287338" y="1265237"/>
            <a:ext cx="964723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SELECT ?p ?</a:t>
            </a:r>
            <a:r>
              <a:rPr lang="en-US" sz="1800" b="1" dirty="0" err="1">
                <a:solidFill>
                  <a:srgbClr val="000000"/>
                </a:solidFill>
                <a:latin typeface="Courier New" charset="0"/>
                <a:ea typeface="msmincho" charset="0"/>
                <a:cs typeface="msmincho" charset="0"/>
              </a:rPr>
              <a:t>o</a:t>
            </a: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WHERE {subject ?p ?</a:t>
            </a:r>
            <a:r>
              <a:rPr lang="en-US" sz="1800" b="1" dirty="0" err="1">
                <a:solidFill>
                  <a:srgbClr val="000000"/>
                </a:solidFill>
                <a:latin typeface="Courier New" charset="0"/>
                <a:ea typeface="msmincho" charset="0"/>
                <a:cs typeface="msmincho" charset="0"/>
              </a:rPr>
              <a:t>o</a:t>
            </a:r>
            <a:r>
              <a:rPr lang="en-US" sz="1800" b="1" dirty="0">
                <a:solidFill>
                  <a:srgbClr val="000000"/>
                </a:solidFill>
                <a:latin typeface="Courier New" charset="0"/>
                <a:ea typeface="msmincho" charset="0"/>
                <a:cs typeface="msmincho" charset="0"/>
              </a:rPr>
              <a:t>}</a:t>
            </a:r>
          </a:p>
        </p:txBody>
      </p:sp>
      <p:grpSp>
        <p:nvGrpSpPr>
          <p:cNvPr id="2" name="Group 5"/>
          <p:cNvGrpSpPr/>
          <p:nvPr/>
        </p:nvGrpSpPr>
        <p:grpSpPr>
          <a:xfrm>
            <a:off x="1611313" y="4084636"/>
            <a:ext cx="6934200" cy="2907402"/>
            <a:chOff x="544512" y="3017837"/>
            <a:chExt cx="6934200" cy="2907401"/>
          </a:xfrm>
        </p:grpSpPr>
        <p:sp>
          <p:nvSpPr>
            <p:cNvPr id="7" name="Oval 6"/>
            <p:cNvSpPr/>
            <p:nvPr/>
          </p:nvSpPr>
          <p:spPr bwMode="auto">
            <a:xfrm>
              <a:off x="544512" y="4272656"/>
              <a:ext cx="2656972"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subject</a:t>
              </a:r>
            </a:p>
          </p:txBody>
        </p:sp>
        <p:grpSp>
          <p:nvGrpSpPr>
            <p:cNvPr id="3" name="Group 11"/>
            <p:cNvGrpSpPr/>
            <p:nvPr/>
          </p:nvGrpSpPr>
          <p:grpSpPr>
            <a:xfrm>
              <a:off x="6411912" y="3082237"/>
              <a:ext cx="1066800" cy="2843001"/>
              <a:chOff x="5040312" y="2777437"/>
              <a:chExt cx="1066800" cy="2843001"/>
            </a:xfrm>
          </p:grpSpPr>
          <p:sp>
            <p:nvSpPr>
              <p:cNvPr id="17" name="Oval 16"/>
              <p:cNvSpPr/>
              <p:nvPr/>
            </p:nvSpPr>
            <p:spPr bwMode="auto">
              <a:xfrm>
                <a:off x="5040312" y="3571049"/>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8" name="Oval 17"/>
              <p:cNvSpPr/>
              <p:nvPr/>
            </p:nvSpPr>
            <p:spPr bwMode="auto">
              <a:xfrm>
                <a:off x="5040312" y="2777437"/>
                <a:ext cx="1066800" cy="462164"/>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19" name="Oval 18"/>
              <p:cNvSpPr/>
              <p:nvPr/>
            </p:nvSpPr>
            <p:spPr bwMode="auto">
              <a:xfrm>
                <a:off x="5040312" y="4364660"/>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sp>
            <p:nvSpPr>
              <p:cNvPr id="20" name="Oval 19"/>
              <p:cNvSpPr/>
              <p:nvPr/>
            </p:nvSpPr>
            <p:spPr bwMode="auto">
              <a:xfrm>
                <a:off x="5040312" y="5158274"/>
                <a:ext cx="1066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?o</a:t>
                </a:r>
              </a:p>
            </p:txBody>
          </p:sp>
        </p:grpSp>
        <p:cxnSp>
          <p:nvCxnSpPr>
            <p:cNvPr id="9" name="Straight Arrow Connector 8"/>
            <p:cNvCxnSpPr>
              <a:stCxn id="7" idx="6"/>
              <a:endCxn id="18" idx="2"/>
            </p:cNvCxnSpPr>
            <p:nvPr/>
          </p:nvCxnSpPr>
          <p:spPr bwMode="auto">
            <a:xfrm flipV="1">
              <a:off x="3201484" y="3313320"/>
              <a:ext cx="3210428" cy="1190418"/>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0" name="Straight Arrow Connector 9"/>
            <p:cNvCxnSpPr>
              <a:stCxn id="7" idx="6"/>
              <a:endCxn id="17" idx="2"/>
            </p:cNvCxnSpPr>
            <p:nvPr/>
          </p:nvCxnSpPr>
          <p:spPr bwMode="auto">
            <a:xfrm flipV="1">
              <a:off x="3201484" y="4106932"/>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1" name="Straight Arrow Connector 10"/>
            <p:cNvCxnSpPr>
              <a:stCxn id="7" idx="6"/>
              <a:endCxn id="19" idx="2"/>
            </p:cNvCxnSpPr>
            <p:nvPr/>
          </p:nvCxnSpPr>
          <p:spPr bwMode="auto">
            <a:xfrm>
              <a:off x="3201484" y="4503739"/>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2" name="Straight Arrow Connector 11"/>
            <p:cNvCxnSpPr>
              <a:stCxn id="7" idx="6"/>
              <a:endCxn id="20"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13" name="TextBox 12"/>
            <p:cNvSpPr txBox="1"/>
            <p:nvPr/>
          </p:nvSpPr>
          <p:spPr>
            <a:xfrm>
              <a:off x="5802312" y="3017837"/>
              <a:ext cx="457200" cy="328665"/>
            </a:xfrm>
            <a:prstGeom prst="rect">
              <a:avLst/>
            </a:prstGeom>
            <a:noFill/>
          </p:spPr>
          <p:txBody>
            <a:bodyPr wrap="square" rtlCol="0">
              <a:spAutoFit/>
            </a:bodyPr>
            <a:lstStyle/>
            <a:p>
              <a:r>
                <a:rPr lang="en-US" sz="1700" b="1" dirty="0">
                  <a:solidFill>
                    <a:srgbClr val="FF0000"/>
                  </a:solidFill>
                </a:rPr>
                <a:t>?</a:t>
              </a:r>
              <a:r>
                <a:rPr lang="en-US" sz="1700" b="1" noProof="1">
                  <a:solidFill>
                    <a:srgbClr val="FF0000"/>
                  </a:solidFill>
                </a:rPr>
                <a:t>p</a:t>
              </a:r>
            </a:p>
          </p:txBody>
        </p:sp>
        <p:sp>
          <p:nvSpPr>
            <p:cNvPr id="14" name="TextBox 13"/>
            <p:cNvSpPr txBox="1"/>
            <p:nvPr/>
          </p:nvSpPr>
          <p:spPr>
            <a:xfrm>
              <a:off x="5802312" y="37798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5" name="TextBox 14"/>
            <p:cNvSpPr txBox="1"/>
            <p:nvPr/>
          </p:nvSpPr>
          <p:spPr>
            <a:xfrm>
              <a:off x="5802312" y="4465637"/>
              <a:ext cx="457200" cy="328665"/>
            </a:xfrm>
            <a:prstGeom prst="rect">
              <a:avLst/>
            </a:prstGeom>
            <a:noFill/>
          </p:spPr>
          <p:txBody>
            <a:bodyPr wrap="square" rtlCol="0">
              <a:spAutoFit/>
            </a:bodyPr>
            <a:lstStyle/>
            <a:p>
              <a:r>
                <a:rPr lang="en-US" sz="1700" b="1" dirty="0">
                  <a:solidFill>
                    <a:schemeClr val="tx1"/>
                  </a:solidFill>
                </a:rPr>
                <a:t>?</a:t>
              </a:r>
              <a:r>
                <a:rPr lang="en-US" sz="1700" b="1" noProof="1">
                  <a:solidFill>
                    <a:schemeClr val="tx1"/>
                  </a:solidFill>
                </a:rPr>
                <a:t>p</a:t>
              </a:r>
            </a:p>
          </p:txBody>
        </p:sp>
        <p:sp>
          <p:nvSpPr>
            <p:cNvPr id="16" name="TextBox 15"/>
            <p:cNvSpPr txBox="1"/>
            <p:nvPr/>
          </p:nvSpPr>
          <p:spPr>
            <a:xfrm>
              <a:off x="5802312" y="5227637"/>
              <a:ext cx="457200" cy="328665"/>
            </a:xfrm>
            <a:prstGeom prst="rect">
              <a:avLst/>
            </a:prstGeom>
            <a:noFill/>
          </p:spPr>
          <p:txBody>
            <a:bodyPr wrap="square" rtlCol="0">
              <a:spAutoFit/>
            </a:bodyPr>
            <a:lstStyle/>
            <a:p>
              <a:r>
                <a:rPr lang="en-US" sz="1700" b="1" noProof="1">
                  <a:solidFill>
                    <a:schemeClr val="tx1"/>
                  </a:solidFill>
                </a:rPr>
                <a:t>?p</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72"/>
            <a:ext cx="9677400" cy="476541"/>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0" name="Freeform 59"/>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2" name="Freeform 61"/>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72"/>
            <a:ext cx="9677400" cy="476541"/>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9" name="Freeform 68"/>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4" name="Freeform 73"/>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8" name="Freeform 77"/>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3" name="Freeform 82"/>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9" name="Freeform 68"/>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4" name="Freeform 73"/>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7" name="Freeform 76"/>
          <p:cNvSpPr/>
          <p:nvPr/>
        </p:nvSpPr>
        <p:spPr bwMode="auto">
          <a:xfrm>
            <a:off x="5348715" y="6751579"/>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7" name="Freeform 66"/>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0" name="Freeform 69"/>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TextBox 56"/>
          <p:cNvSpPr txBox="1"/>
          <p:nvPr/>
        </p:nvSpPr>
        <p:spPr>
          <a:xfrm>
            <a:off x="163513" y="2332037"/>
            <a:ext cx="9677400" cy="851413"/>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rgbClr val="FF0000"/>
                </a:solidFill>
                <a:latin typeface="Helvetica Neue"/>
                <a:cs typeface="Helvetica Neue"/>
              </a:rPr>
              <a:t>[&lt;…409X&gt;,33,:£]</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a:t>
            </a:r>
          </a:p>
          <a:p>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r>
              <a:rPr lang="en-US" dirty="0" smtClean="0">
                <a:solidFill>
                  <a:srgbClr val="000000"/>
                </a:solidFill>
                <a:latin typeface="Helvetica Neue"/>
                <a:cs typeface="Helvetica Neue"/>
              </a:rPr>
              <a:t>,  </a:t>
            </a:r>
            <a:r>
              <a:rPr lang="en-US" dirty="0" smtClean="0">
                <a:solidFill>
                  <a:srgbClr val="800000"/>
                </a:solidFill>
                <a:latin typeface="Helvetica Neue"/>
                <a:cs typeface="Helvetica Neue"/>
              </a:rPr>
              <a:t>[&lt;…6682&gt;,78,:$]</a:t>
            </a:r>
            <a:endParaRPr lang="en-US" dirty="0">
              <a:solidFill>
                <a:srgbClr val="000000"/>
              </a:solidFill>
              <a:latin typeface="Helvetica Neue"/>
              <a:cs typeface="Helvetica Neue"/>
            </a:endParaRPr>
          </a:p>
        </p:txBody>
      </p:sp>
      <p:sp>
        <p:nvSpPr>
          <p:cNvPr id="58" name="Freeform 57"/>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9" name="Freeform 68"/>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4" name="Freeform 73"/>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5" name="Freeform 74"/>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7" name="Freeform 76"/>
          <p:cNvSpPr/>
          <p:nvPr/>
        </p:nvSpPr>
        <p:spPr bwMode="auto">
          <a:xfrm>
            <a:off x="5348715" y="6751579"/>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2" name="Freeform 81"/>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3" name="Freeform 82"/>
          <p:cNvSpPr/>
          <p:nvPr/>
        </p:nvSpPr>
        <p:spPr bwMode="auto">
          <a:xfrm>
            <a:off x="6130048"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0" name="Freeform 69"/>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8" name="Freeform 77"/>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7" name="Freeform 86"/>
          <p:cNvSpPr/>
          <p:nvPr/>
        </p:nvSpPr>
        <p:spPr bwMode="auto">
          <a:xfrm>
            <a:off x="7903623" y="6699895"/>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90" name="Freeform 89"/>
          <p:cNvSpPr/>
          <p:nvPr/>
        </p:nvSpPr>
        <p:spPr bwMode="auto">
          <a:xfrm>
            <a:off x="9029714"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smtClean="0"/>
              <a:t>Pattern constraints</a:t>
            </a:r>
            <a:endParaRPr lang="en-US"/>
          </a:p>
        </p:txBody>
      </p:sp>
      <p:sp>
        <p:nvSpPr>
          <p:cNvPr id="140290"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 note: not ?x!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87313" y="3774707"/>
            <a:ext cx="9906000" cy="3434130"/>
            <a:chOff x="87312" y="3393707"/>
            <a:chExt cx="9906000" cy="3434130"/>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7" name="Rectangle 6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71" name="TextBox 7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0" name="Rectangle 59"/>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64"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7"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8"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4" name="Rectangle 43"/>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8" name="TextBox 4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8" name="Straight Arrow Connector 27"/>
            <p:cNvCxnSpPr>
              <a:stCxn id="23" idx="4"/>
            </p:cNvCxnSpPr>
            <p:nvPr/>
          </p:nvCxnSpPr>
          <p:spPr bwMode="auto">
            <a:xfrm flipH="1">
              <a:off x="1268412" y="4852515"/>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1" name="TextBox 30"/>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2" name="Straight Arrow Connector 31"/>
            <p:cNvCxnSpPr>
              <a:stCxn id="21" idx="4"/>
              <a:endCxn id="42"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5" name="TextBox 34"/>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6" name="Straight Arrow Connector 35"/>
            <p:cNvCxnSpPr>
              <a:stCxn id="21" idx="1"/>
              <a:endCxn id="26"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76" name="Freeform 7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7" name="Freeform 76"/>
          <p:cNvSpPr/>
          <p:nvPr/>
        </p:nvSpPr>
        <p:spPr bwMode="auto">
          <a:xfrm>
            <a:off x="2780755"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8" name="Freeform 77"/>
          <p:cNvSpPr/>
          <p:nvPr/>
        </p:nvSpPr>
        <p:spPr bwMode="auto">
          <a:xfrm>
            <a:off x="3935608"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79" name="Freeform 78"/>
          <p:cNvSpPr/>
          <p:nvPr/>
        </p:nvSpPr>
        <p:spPr bwMode="auto">
          <a:xfrm>
            <a:off x="5986788" y="4650639"/>
            <a:ext cx="3026813"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0" name="Freeform 79"/>
          <p:cNvSpPr/>
          <p:nvPr/>
        </p:nvSpPr>
        <p:spPr bwMode="auto">
          <a:xfrm>
            <a:off x="5348715" y="6751579"/>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1" name="Freeform 80"/>
          <p:cNvSpPr/>
          <p:nvPr/>
        </p:nvSpPr>
        <p:spPr bwMode="auto">
          <a:xfrm>
            <a:off x="6416468" y="6799377"/>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85" name="TextBox 84"/>
          <p:cNvSpPr txBox="1"/>
          <p:nvPr/>
        </p:nvSpPr>
        <p:spPr>
          <a:xfrm>
            <a:off x="163513" y="2332072"/>
            <a:ext cx="9677400" cy="476541"/>
          </a:xfrm>
          <a:prstGeom prst="rect">
            <a:avLst/>
          </a:prstGeom>
          <a:noFill/>
        </p:spPr>
        <p:txBody>
          <a:bodyPr wrap="square" lIns="91132" tIns="45567" rIns="91132" bIns="45567" rtlCol="0">
            <a:spAutoFit/>
          </a:bodyPr>
          <a:lstStyle/>
          <a:p>
            <a:r>
              <a:rPr lang="en-US" dirty="0" smtClean="0">
                <a:solidFill>
                  <a:srgbClr val="7F7F7F"/>
                </a:solidFill>
                <a:latin typeface="Helvetica Neue"/>
                <a:cs typeface="Helvetica Neue"/>
              </a:rPr>
              <a:t>Returns:</a:t>
            </a:r>
            <a:r>
              <a:rPr lang="en-US" dirty="0" smtClean="0">
                <a:solidFill>
                  <a:srgbClr val="000000"/>
                </a:solidFill>
                <a:latin typeface="Helvetica Neue"/>
                <a:cs typeface="Helvetica Neue"/>
              </a:rPr>
              <a:t> </a:t>
            </a:r>
            <a:r>
              <a:rPr lang="en-US" dirty="0" smtClean="0">
                <a:solidFill>
                  <a:schemeClr val="accent1">
                    <a:lumMod val="50000"/>
                  </a:schemeClr>
                </a:solidFill>
                <a:latin typeface="Helvetica Neue"/>
                <a:cs typeface="Helvetica Neue"/>
              </a:rPr>
              <a:t>[&lt;…409X&gt;,50,:€]</a:t>
            </a:r>
            <a:r>
              <a:rPr lang="en-US" dirty="0" smtClean="0">
                <a:solidFill>
                  <a:srgbClr val="000000"/>
                </a:solidFill>
                <a:latin typeface="Helvetica Neue"/>
                <a:cs typeface="Helvetica Neue"/>
              </a:rPr>
              <a:t>,  </a:t>
            </a:r>
            <a:r>
              <a:rPr lang="en-US" dirty="0" smtClean="0">
                <a:solidFill>
                  <a:schemeClr val="accent6">
                    <a:lumMod val="50000"/>
                  </a:schemeClr>
                </a:solidFill>
                <a:latin typeface="Helvetica Neue"/>
                <a:cs typeface="Helvetica Neue"/>
              </a:rPr>
              <a:t>[&lt;…6682&gt;,60,:€]</a:t>
            </a:r>
            <a:endParaRPr lang="en-US" dirty="0">
              <a:solidFill>
                <a:srgbClr val="000000"/>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ChangeArrowheads="1"/>
          </p:cNvSpPr>
          <p:nvPr>
            <p:ph type="title"/>
          </p:nvPr>
        </p:nvSpPr>
        <p:spPr/>
        <p:txBody>
          <a:bodyPr/>
          <a:lstStyle/>
          <a:p>
            <a:r>
              <a:rPr lang="en-US" dirty="0" smtClean="0"/>
              <a:t>Optional pattern</a:t>
            </a:r>
            <a:endParaRPr lang="en-US" dirty="0"/>
          </a:p>
        </p:txBody>
      </p:sp>
      <p:sp>
        <p:nvSpPr>
          <p:cNvPr id="141314"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?wiki</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OPTIONAL ?wiki w:isbn ?isbn. }</a:t>
            </a:r>
          </a:p>
        </p:txBody>
      </p:sp>
      <p:grpSp>
        <p:nvGrpSpPr>
          <p:cNvPr id="4" name="Group 3"/>
          <p:cNvGrpSpPr/>
          <p:nvPr/>
        </p:nvGrpSpPr>
        <p:grpSpPr>
          <a:xfrm>
            <a:off x="87313" y="3774707"/>
            <a:ext cx="9906000" cy="3434130"/>
            <a:chOff x="87312" y="3774707"/>
            <a:chExt cx="9906000" cy="3434130"/>
          </a:xfrm>
        </p:grpSpPr>
        <p:sp>
          <p:nvSpPr>
            <p:cNvPr id="7" name="TextBox 6"/>
            <p:cNvSpPr txBox="1"/>
            <p:nvPr/>
          </p:nvSpPr>
          <p:spPr>
            <a:xfrm>
              <a:off x="5421312" y="3778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898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13" idx="7"/>
              <a:endCxn id="14" idx="1"/>
            </p:cNvCxnSpPr>
            <p:nvPr/>
          </p:nvCxnSpPr>
          <p:spPr bwMode="auto">
            <a:xfrm flipV="1">
              <a:off x="5136511" y="3893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0" name="Oval 9"/>
            <p:cNvSpPr/>
            <p:nvPr/>
          </p:nvSpPr>
          <p:spPr bwMode="auto">
            <a:xfrm>
              <a:off x="1197226" y="4898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11" name="Group 55"/>
            <p:cNvGrpSpPr/>
            <p:nvPr/>
          </p:nvGrpSpPr>
          <p:grpSpPr>
            <a:xfrm>
              <a:off x="87312" y="5913437"/>
              <a:ext cx="4876800" cy="1295400"/>
              <a:chOff x="87312" y="5532437"/>
              <a:chExt cx="4876800" cy="1295400"/>
            </a:xfrm>
          </p:grpSpPr>
          <p:grpSp>
            <p:nvGrpSpPr>
              <p:cNvPr id="43" name="Group 30"/>
              <p:cNvGrpSpPr/>
              <p:nvPr/>
            </p:nvGrpSpPr>
            <p:grpSpPr>
              <a:xfrm>
                <a:off x="87312" y="5532437"/>
                <a:ext cx="2362200" cy="1295400"/>
                <a:chOff x="849312" y="4999037"/>
                <a:chExt cx="2362200" cy="1295400"/>
              </a:xfrm>
            </p:grpSpPr>
            <p:sp>
              <p:nvSpPr>
                <p:cNvPr id="52" name="Oval 51"/>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3" name="Oval 52"/>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4" name="Rectangle 53"/>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55" name="Straight Arrow Connector 54"/>
                <p:cNvCxnSpPr>
                  <a:stCxn id="52" idx="4"/>
                  <a:endCxn id="5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6" name="Straight Arrow Connector 55"/>
                <p:cNvCxnSpPr>
                  <a:stCxn id="52" idx="4"/>
                  <a:endCxn id="5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7" name="TextBox 5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8" name="TextBox 5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44" name="Group 31"/>
              <p:cNvGrpSpPr/>
              <p:nvPr/>
            </p:nvGrpSpPr>
            <p:grpSpPr>
              <a:xfrm>
                <a:off x="2601912" y="5532437"/>
                <a:ext cx="2362200" cy="1295400"/>
                <a:chOff x="849312" y="4999037"/>
                <a:chExt cx="2362200" cy="1295400"/>
              </a:xfrm>
            </p:grpSpPr>
            <p:sp>
              <p:nvSpPr>
                <p:cNvPr id="45" name="Oval 44"/>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6" name="Oval 4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7" name="Rectangle 4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48" name="Straight Arrow Connector 47"/>
                <p:cNvCxnSpPr>
                  <a:stCxn id="45" idx="4"/>
                  <a:endCxn id="4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9" name="Straight Arrow Connector 48"/>
                <p:cNvCxnSpPr>
                  <a:stCxn id="45" idx="4"/>
                  <a:endCxn id="4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1" name="TextBox 5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12" name="Group 56"/>
            <p:cNvGrpSpPr/>
            <p:nvPr/>
          </p:nvGrpSpPr>
          <p:grpSpPr>
            <a:xfrm>
              <a:off x="5116512" y="5913437"/>
              <a:ext cx="4876800" cy="1295400"/>
              <a:chOff x="5116512" y="5532437"/>
              <a:chExt cx="4876800" cy="1295400"/>
            </a:xfrm>
          </p:grpSpPr>
          <p:grpSp>
            <p:nvGrpSpPr>
              <p:cNvPr id="27" name="Group 39"/>
              <p:cNvGrpSpPr/>
              <p:nvPr/>
            </p:nvGrpSpPr>
            <p:grpSpPr>
              <a:xfrm>
                <a:off x="5116512" y="5532437"/>
                <a:ext cx="2362200" cy="1295400"/>
                <a:chOff x="849312" y="4999037"/>
                <a:chExt cx="2362200" cy="1295400"/>
              </a:xfrm>
            </p:grpSpPr>
            <p:sp>
              <p:nvSpPr>
                <p:cNvPr id="36" name="Oval 35"/>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8" name="Rectangle 37"/>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39" name="Straight Arrow Connector 38"/>
                <p:cNvCxnSpPr>
                  <a:stCxn id="36" idx="4"/>
                  <a:endCxn id="3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36" idx="4"/>
                  <a:endCxn id="38"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1" name="TextBox 40"/>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2" name="TextBox 41"/>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28" name="Group 47"/>
              <p:cNvGrpSpPr/>
              <p:nvPr/>
            </p:nvGrpSpPr>
            <p:grpSpPr>
              <a:xfrm>
                <a:off x="7631112" y="5532437"/>
                <a:ext cx="2362200" cy="1295400"/>
                <a:chOff x="849312" y="4999037"/>
                <a:chExt cx="2362200" cy="1295400"/>
              </a:xfrm>
            </p:grpSpPr>
            <p:sp>
              <p:nvSpPr>
                <p:cNvPr id="29" name="Oval 2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1" name="Rectangle 3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32" name="Straight Arrow Connector 31"/>
                <p:cNvCxnSpPr>
                  <a:stCxn id="29" idx="4"/>
                  <a:endCxn id="3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9" idx="4"/>
                  <a:endCxn id="3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5" name="TextBox 3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13" name="Oval 12"/>
            <p:cNvSpPr/>
            <p:nvPr/>
          </p:nvSpPr>
          <p:spPr bwMode="auto">
            <a:xfrm>
              <a:off x="4735512" y="4084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4" name="Rectangle 13"/>
            <p:cNvSpPr/>
            <p:nvPr/>
          </p:nvSpPr>
          <p:spPr bwMode="auto">
            <a:xfrm>
              <a:off x="6646513" y="3774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15" name="Straight Arrow Connector 14"/>
            <p:cNvCxnSpPr>
              <a:stCxn id="10" idx="4"/>
              <a:endCxn id="52" idx="0"/>
            </p:cNvCxnSpPr>
            <p:nvPr/>
          </p:nvCxnSpPr>
          <p:spPr bwMode="auto">
            <a:xfrm flipH="1">
              <a:off x="12684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6" name="Straight Arrow Connector 15"/>
            <p:cNvCxnSpPr>
              <a:stCxn id="10" idx="4"/>
              <a:endCxn id="45" idx="0"/>
            </p:cNvCxnSpPr>
            <p:nvPr/>
          </p:nvCxnSpPr>
          <p:spPr bwMode="auto">
            <a:xfrm>
              <a:off x="25257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7" name="TextBox 16"/>
            <p:cNvSpPr txBox="1"/>
            <p:nvPr/>
          </p:nvSpPr>
          <p:spPr>
            <a:xfrm>
              <a:off x="32115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18" name="TextBox 17"/>
            <p:cNvSpPr txBox="1"/>
            <p:nvPr/>
          </p:nvSpPr>
          <p:spPr>
            <a:xfrm>
              <a:off x="11541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19" name="Straight Arrow Connector 18"/>
            <p:cNvCxnSpPr>
              <a:stCxn id="8" idx="4"/>
              <a:endCxn id="29" idx="0"/>
            </p:cNvCxnSpPr>
            <p:nvPr/>
          </p:nvCxnSpPr>
          <p:spPr bwMode="auto">
            <a:xfrm>
              <a:off x="75549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8" idx="4"/>
              <a:endCxn id="36" idx="0"/>
            </p:cNvCxnSpPr>
            <p:nvPr/>
          </p:nvCxnSpPr>
          <p:spPr bwMode="auto">
            <a:xfrm flipH="1">
              <a:off x="62976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TextBox 20"/>
            <p:cNvSpPr txBox="1"/>
            <p:nvPr/>
          </p:nvSpPr>
          <p:spPr>
            <a:xfrm>
              <a:off x="82407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22" name="TextBox 21"/>
            <p:cNvSpPr txBox="1"/>
            <p:nvPr/>
          </p:nvSpPr>
          <p:spPr>
            <a:xfrm>
              <a:off x="61833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23" name="Straight Arrow Connector 22"/>
            <p:cNvCxnSpPr>
              <a:stCxn id="8" idx="1"/>
              <a:endCxn id="13" idx="5"/>
            </p:cNvCxnSpPr>
            <p:nvPr/>
          </p:nvCxnSpPr>
          <p:spPr bwMode="auto">
            <a:xfrm flipH="1" flipV="1">
              <a:off x="5136511" y="4351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7"/>
              <a:endCxn id="13" idx="3"/>
            </p:cNvCxnSpPr>
            <p:nvPr/>
          </p:nvCxnSpPr>
          <p:spPr bwMode="auto">
            <a:xfrm flipV="1">
              <a:off x="3465093" y="4351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a:off x="60309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26" name="TextBox 25"/>
            <p:cNvSpPr txBox="1"/>
            <p:nvPr/>
          </p:nvSpPr>
          <p:spPr>
            <a:xfrm>
              <a:off x="34401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59" name="Oval 58"/>
            <p:cNvSpPr/>
            <p:nvPr/>
          </p:nvSpPr>
          <p:spPr bwMode="auto">
            <a:xfrm>
              <a:off x="143767" y="3845966"/>
              <a:ext cx="3816424" cy="334548"/>
            </a:xfrm>
            <a:prstGeom prst="ellipse">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http://en.wikipedia/…/The_Glass_Palace</a:t>
              </a:r>
            </a:p>
          </p:txBody>
        </p:sp>
        <p:cxnSp>
          <p:nvCxnSpPr>
            <p:cNvPr id="60" name="Straight Arrow Connector 59"/>
            <p:cNvCxnSpPr>
              <a:stCxn id="59" idx="4"/>
              <a:endCxn id="10" idx="0"/>
            </p:cNvCxnSpPr>
            <p:nvPr/>
          </p:nvCxnSpPr>
          <p:spPr bwMode="auto">
            <a:xfrm>
              <a:off x="2051980" y="4180514"/>
              <a:ext cx="473732" cy="71845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1727944" y="4427909"/>
              <a:ext cx="762000" cy="237910"/>
            </a:xfrm>
            <a:prstGeom prst="rect">
              <a:avLst/>
            </a:prstGeom>
            <a:noFill/>
          </p:spPr>
          <p:txBody>
            <a:bodyPr wrap="square" rtlCol="0">
              <a:spAutoFit/>
            </a:bodyPr>
            <a:lstStyle/>
            <a:p>
              <a:r>
                <a:rPr lang="en-US" sz="1000" b="1" noProof="1">
                  <a:solidFill>
                    <a:srgbClr val="0D0D0D"/>
                  </a:solidFill>
                </a:rPr>
                <a:t>w:isbn</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ChangeArrowheads="1"/>
          </p:cNvSpPr>
          <p:nvPr>
            <p:ph type="title"/>
          </p:nvPr>
        </p:nvSpPr>
        <p:spPr/>
        <p:txBody>
          <a:bodyPr/>
          <a:lstStyle/>
          <a:p>
            <a:r>
              <a:rPr lang="en-US" dirty="0" smtClean="0"/>
              <a:t>Optional pattern</a:t>
            </a:r>
            <a:endParaRPr lang="en-US" dirty="0"/>
          </a:p>
        </p:txBody>
      </p:sp>
      <p:sp>
        <p:nvSpPr>
          <p:cNvPr id="290820" name="Rectangle 3"/>
          <p:cNvSpPr>
            <a:spLocks noGrp="1" noChangeArrowheads="1"/>
          </p:cNvSpPr>
          <p:nvPr>
            <p:ph idx="4294967295"/>
          </p:nvPr>
        </p:nvSpPr>
        <p:spPr>
          <a:xfrm>
            <a:off x="2" y="2332038"/>
            <a:ext cx="9936163" cy="4686300"/>
          </a:xfrm>
        </p:spPr>
        <p:txBody>
          <a:bodyPr>
            <a:normAutofit/>
          </a:bodyPr>
          <a:lstStyle/>
          <a:p>
            <a:pPr>
              <a:buNone/>
            </a:pPr>
            <a:r>
              <a:rPr lang="en-US" sz="2800" dirty="0"/>
              <a:t>Returns:  [[&lt;..09X&gt;,33,:£,</a:t>
            </a:r>
            <a:r>
              <a:rPr lang="en-US" sz="2800" dirty="0">
                <a:solidFill>
                  <a:srgbClr val="FF6600"/>
                </a:solidFill>
              </a:rPr>
              <a:t>&lt;…Palace&gt;</a:t>
            </a:r>
            <a:r>
              <a:rPr lang="en-US" sz="2800" dirty="0"/>
              <a:t>], … , [&lt;..6682&gt;,78,:$,</a:t>
            </a:r>
            <a:r>
              <a:rPr lang="en-US" sz="2800" dirty="0">
                <a:solidFill>
                  <a:schemeClr val="accent2">
                    <a:lumMod val="75000"/>
                  </a:schemeClr>
                </a:solidFill>
              </a:rPr>
              <a:t> </a:t>
            </a:r>
            <a:r>
              <a:rPr lang="en-US" sz="2800" dirty="0"/>
              <a:t>]]</a:t>
            </a:r>
          </a:p>
        </p:txBody>
      </p:sp>
      <p:sp>
        <p:nvSpPr>
          <p:cNvPr id="141314" name="Text Box 2"/>
          <p:cNvSpPr txBox="1">
            <a:spLocks noChangeArrowheads="1"/>
          </p:cNvSpPr>
          <p:nvPr/>
        </p:nvSpPr>
        <p:spPr bwMode="auto">
          <a:xfrm>
            <a:off x="71438" y="1260475"/>
            <a:ext cx="9920288" cy="831850"/>
          </a:xfrm>
          <a:prstGeom prst="rect">
            <a:avLst/>
          </a:prstGeom>
          <a:solidFill>
            <a:schemeClr val="accent1">
              <a:lumMod val="20000"/>
              <a:lumOff val="80000"/>
            </a:schemeClr>
          </a:solidFill>
          <a:ln>
            <a:headEnd/>
            <a:tailEnd/>
          </a:ln>
        </p:spPr>
        <p:style>
          <a:lnRef idx="1">
            <a:schemeClr val="accent4"/>
          </a:lnRef>
          <a:fillRef idx="2">
            <a:schemeClr val="accent4"/>
          </a:fillRef>
          <a:effectRef idx="1">
            <a:schemeClr val="accent4"/>
          </a:effectRef>
          <a:fontRef idx="minor">
            <a:schemeClr val="dk1"/>
          </a:fontRef>
        </p:style>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SELECT ?isbn ?price ?currency ?wiki</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OPTIONAL ?wiki w:isbn ?isbn. }</a:t>
            </a:r>
          </a:p>
        </p:txBody>
      </p:sp>
      <p:grpSp>
        <p:nvGrpSpPr>
          <p:cNvPr id="4" name="Group 3"/>
          <p:cNvGrpSpPr/>
          <p:nvPr/>
        </p:nvGrpSpPr>
        <p:grpSpPr>
          <a:xfrm>
            <a:off x="87313" y="3774707"/>
            <a:ext cx="9906000" cy="3434130"/>
            <a:chOff x="87312" y="3774707"/>
            <a:chExt cx="9906000" cy="3434130"/>
          </a:xfrm>
        </p:grpSpPr>
        <p:sp>
          <p:nvSpPr>
            <p:cNvPr id="7" name="TextBox 6"/>
            <p:cNvSpPr txBox="1"/>
            <p:nvPr/>
          </p:nvSpPr>
          <p:spPr>
            <a:xfrm>
              <a:off x="5421312" y="3778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898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13" idx="7"/>
              <a:endCxn id="14" idx="1"/>
            </p:cNvCxnSpPr>
            <p:nvPr/>
          </p:nvCxnSpPr>
          <p:spPr bwMode="auto">
            <a:xfrm flipV="1">
              <a:off x="5136511" y="3893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0" name="Oval 9"/>
            <p:cNvSpPr/>
            <p:nvPr/>
          </p:nvSpPr>
          <p:spPr bwMode="auto">
            <a:xfrm>
              <a:off x="1197226" y="4898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11" name="Group 55"/>
            <p:cNvGrpSpPr/>
            <p:nvPr/>
          </p:nvGrpSpPr>
          <p:grpSpPr>
            <a:xfrm>
              <a:off x="87312" y="5913437"/>
              <a:ext cx="4876800" cy="1295400"/>
              <a:chOff x="87312" y="5532437"/>
              <a:chExt cx="4876800" cy="1295400"/>
            </a:xfrm>
          </p:grpSpPr>
          <p:grpSp>
            <p:nvGrpSpPr>
              <p:cNvPr id="43" name="Group 30"/>
              <p:cNvGrpSpPr/>
              <p:nvPr/>
            </p:nvGrpSpPr>
            <p:grpSpPr>
              <a:xfrm>
                <a:off x="87312" y="5532437"/>
                <a:ext cx="2362200" cy="1295400"/>
                <a:chOff x="849312" y="4999037"/>
                <a:chExt cx="2362200" cy="1295400"/>
              </a:xfrm>
            </p:grpSpPr>
            <p:sp>
              <p:nvSpPr>
                <p:cNvPr id="52" name="Oval 51"/>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3" name="Oval 52"/>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4" name="Rectangle 53"/>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55" name="Straight Arrow Connector 54"/>
                <p:cNvCxnSpPr>
                  <a:stCxn id="52" idx="4"/>
                  <a:endCxn id="5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6" name="Straight Arrow Connector 55"/>
                <p:cNvCxnSpPr>
                  <a:stCxn id="52" idx="4"/>
                  <a:endCxn id="5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7" name="TextBox 5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8" name="TextBox 5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44" name="Group 31"/>
              <p:cNvGrpSpPr/>
              <p:nvPr/>
            </p:nvGrpSpPr>
            <p:grpSpPr>
              <a:xfrm>
                <a:off x="2601912" y="5532437"/>
                <a:ext cx="2362200" cy="1295400"/>
                <a:chOff x="849312" y="4999037"/>
                <a:chExt cx="2362200" cy="1295400"/>
              </a:xfrm>
            </p:grpSpPr>
            <p:sp>
              <p:nvSpPr>
                <p:cNvPr id="45" name="Oval 44"/>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6" name="Oval 4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7" name="Rectangle 4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48" name="Straight Arrow Connector 47"/>
                <p:cNvCxnSpPr>
                  <a:stCxn id="45" idx="4"/>
                  <a:endCxn id="4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9" name="Straight Arrow Connector 48"/>
                <p:cNvCxnSpPr>
                  <a:stCxn id="45" idx="4"/>
                  <a:endCxn id="4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1" name="TextBox 5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12" name="Group 56"/>
            <p:cNvGrpSpPr/>
            <p:nvPr/>
          </p:nvGrpSpPr>
          <p:grpSpPr>
            <a:xfrm>
              <a:off x="5116512" y="5913437"/>
              <a:ext cx="4876800" cy="1295400"/>
              <a:chOff x="5116512" y="5532437"/>
              <a:chExt cx="4876800" cy="1295400"/>
            </a:xfrm>
          </p:grpSpPr>
          <p:grpSp>
            <p:nvGrpSpPr>
              <p:cNvPr id="27" name="Group 39"/>
              <p:cNvGrpSpPr/>
              <p:nvPr/>
            </p:nvGrpSpPr>
            <p:grpSpPr>
              <a:xfrm>
                <a:off x="5116512" y="5532437"/>
                <a:ext cx="2362200" cy="1295400"/>
                <a:chOff x="849312" y="4999037"/>
                <a:chExt cx="2362200" cy="1295400"/>
              </a:xfrm>
            </p:grpSpPr>
            <p:sp>
              <p:nvSpPr>
                <p:cNvPr id="36" name="Oval 35"/>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8" name="Rectangle 37"/>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39" name="Straight Arrow Connector 38"/>
                <p:cNvCxnSpPr>
                  <a:stCxn id="36" idx="4"/>
                  <a:endCxn id="3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36" idx="4"/>
                  <a:endCxn id="38"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1" name="TextBox 40"/>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2" name="TextBox 41"/>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28" name="Group 47"/>
              <p:cNvGrpSpPr/>
              <p:nvPr/>
            </p:nvGrpSpPr>
            <p:grpSpPr>
              <a:xfrm>
                <a:off x="7631112" y="5532437"/>
                <a:ext cx="2362200" cy="1295400"/>
                <a:chOff x="849312" y="4999037"/>
                <a:chExt cx="2362200" cy="1295400"/>
              </a:xfrm>
            </p:grpSpPr>
            <p:sp>
              <p:nvSpPr>
                <p:cNvPr id="29" name="Oval 2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1" name="Rectangle 3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32" name="Straight Arrow Connector 31"/>
                <p:cNvCxnSpPr>
                  <a:stCxn id="29" idx="4"/>
                  <a:endCxn id="3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9" idx="4"/>
                  <a:endCxn id="3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5" name="TextBox 3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13" name="Oval 12"/>
            <p:cNvSpPr/>
            <p:nvPr/>
          </p:nvSpPr>
          <p:spPr bwMode="auto">
            <a:xfrm>
              <a:off x="4735512" y="4084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4" name="Rectangle 13"/>
            <p:cNvSpPr/>
            <p:nvPr/>
          </p:nvSpPr>
          <p:spPr bwMode="auto">
            <a:xfrm>
              <a:off x="6646513" y="3774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15" name="Straight Arrow Connector 14"/>
            <p:cNvCxnSpPr>
              <a:stCxn id="10" idx="4"/>
              <a:endCxn id="52" idx="0"/>
            </p:cNvCxnSpPr>
            <p:nvPr/>
          </p:nvCxnSpPr>
          <p:spPr bwMode="auto">
            <a:xfrm flipH="1">
              <a:off x="12684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6" name="Straight Arrow Connector 15"/>
            <p:cNvCxnSpPr>
              <a:stCxn id="10" idx="4"/>
              <a:endCxn id="45" idx="0"/>
            </p:cNvCxnSpPr>
            <p:nvPr/>
          </p:nvCxnSpPr>
          <p:spPr bwMode="auto">
            <a:xfrm>
              <a:off x="25257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7" name="TextBox 16"/>
            <p:cNvSpPr txBox="1"/>
            <p:nvPr/>
          </p:nvSpPr>
          <p:spPr>
            <a:xfrm>
              <a:off x="32115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18" name="TextBox 17"/>
            <p:cNvSpPr txBox="1"/>
            <p:nvPr/>
          </p:nvSpPr>
          <p:spPr>
            <a:xfrm>
              <a:off x="11541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19" name="Straight Arrow Connector 18"/>
            <p:cNvCxnSpPr>
              <a:stCxn id="8" idx="4"/>
              <a:endCxn id="29" idx="0"/>
            </p:cNvCxnSpPr>
            <p:nvPr/>
          </p:nvCxnSpPr>
          <p:spPr bwMode="auto">
            <a:xfrm>
              <a:off x="75549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8" idx="4"/>
              <a:endCxn id="36" idx="0"/>
            </p:cNvCxnSpPr>
            <p:nvPr/>
          </p:nvCxnSpPr>
          <p:spPr bwMode="auto">
            <a:xfrm flipH="1">
              <a:off x="6297612" y="5233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TextBox 20"/>
            <p:cNvSpPr txBox="1"/>
            <p:nvPr/>
          </p:nvSpPr>
          <p:spPr>
            <a:xfrm>
              <a:off x="8240712" y="5380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22" name="TextBox 21"/>
            <p:cNvSpPr txBox="1"/>
            <p:nvPr/>
          </p:nvSpPr>
          <p:spPr>
            <a:xfrm>
              <a:off x="6183312" y="5380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23" name="Straight Arrow Connector 22"/>
            <p:cNvCxnSpPr>
              <a:stCxn id="8" idx="1"/>
              <a:endCxn id="13" idx="5"/>
            </p:cNvCxnSpPr>
            <p:nvPr/>
          </p:nvCxnSpPr>
          <p:spPr bwMode="auto">
            <a:xfrm flipH="1" flipV="1">
              <a:off x="5136511" y="4351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7"/>
              <a:endCxn id="13" idx="3"/>
            </p:cNvCxnSpPr>
            <p:nvPr/>
          </p:nvCxnSpPr>
          <p:spPr bwMode="auto">
            <a:xfrm flipV="1">
              <a:off x="3465093" y="4351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5" name="TextBox 24"/>
            <p:cNvSpPr txBox="1"/>
            <p:nvPr/>
          </p:nvSpPr>
          <p:spPr>
            <a:xfrm>
              <a:off x="60309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26" name="TextBox 25"/>
            <p:cNvSpPr txBox="1"/>
            <p:nvPr/>
          </p:nvSpPr>
          <p:spPr>
            <a:xfrm>
              <a:off x="3440112" y="4465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59" name="Oval 58"/>
            <p:cNvSpPr/>
            <p:nvPr/>
          </p:nvSpPr>
          <p:spPr bwMode="auto">
            <a:xfrm>
              <a:off x="143767" y="3845966"/>
              <a:ext cx="3816424" cy="334548"/>
            </a:xfrm>
            <a:prstGeom prst="ellipse">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http://en.wikipedia/…/The_Glass_Palace</a:t>
              </a:r>
            </a:p>
          </p:txBody>
        </p:sp>
        <p:cxnSp>
          <p:nvCxnSpPr>
            <p:cNvPr id="60" name="Straight Arrow Connector 59"/>
            <p:cNvCxnSpPr>
              <a:stCxn id="59" idx="4"/>
              <a:endCxn id="10" idx="0"/>
            </p:cNvCxnSpPr>
            <p:nvPr/>
          </p:nvCxnSpPr>
          <p:spPr bwMode="auto">
            <a:xfrm>
              <a:off x="2051980" y="4180514"/>
              <a:ext cx="473732" cy="71845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1727944" y="4427909"/>
              <a:ext cx="762000" cy="237910"/>
            </a:xfrm>
            <a:prstGeom prst="rect">
              <a:avLst/>
            </a:prstGeom>
            <a:noFill/>
          </p:spPr>
          <p:txBody>
            <a:bodyPr wrap="square" rtlCol="0">
              <a:spAutoFit/>
            </a:bodyPr>
            <a:lstStyle/>
            <a:p>
              <a:r>
                <a:rPr lang="en-US" sz="1000" b="1" noProof="1">
                  <a:solidFill>
                    <a:srgbClr val="0D0D0D"/>
                  </a:solidFill>
                </a:rPr>
                <a:t>w:isbn</a:t>
              </a:r>
            </a:p>
          </p:txBody>
        </p:sp>
      </p:grpSp>
      <p:sp>
        <p:nvSpPr>
          <p:cNvPr id="61" name="Freeform 60"/>
          <p:cNvSpPr/>
          <p:nvPr/>
        </p:nvSpPr>
        <p:spPr bwMode="auto">
          <a:xfrm>
            <a:off x="981884" y="4583827"/>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2" name="Freeform 61"/>
          <p:cNvSpPr/>
          <p:nvPr/>
        </p:nvSpPr>
        <p:spPr bwMode="auto">
          <a:xfrm>
            <a:off x="294386" y="6719423"/>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4" name="Freeform 63"/>
          <p:cNvSpPr/>
          <p:nvPr/>
        </p:nvSpPr>
        <p:spPr bwMode="auto">
          <a:xfrm>
            <a:off x="1458947"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5" name="Freeform 64"/>
          <p:cNvSpPr/>
          <p:nvPr/>
        </p:nvSpPr>
        <p:spPr bwMode="auto">
          <a:xfrm>
            <a:off x="6130048"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6" name="Freeform 65"/>
          <p:cNvSpPr/>
          <p:nvPr/>
        </p:nvSpPr>
        <p:spPr bwMode="auto">
          <a:xfrm>
            <a:off x="7903623" y="6699895"/>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7" name="Freeform 66"/>
          <p:cNvSpPr/>
          <p:nvPr/>
        </p:nvSpPr>
        <p:spPr bwMode="auto">
          <a:xfrm>
            <a:off x="9029714"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68" name="Freeform 67"/>
          <p:cNvSpPr/>
          <p:nvPr/>
        </p:nvSpPr>
        <p:spPr bwMode="auto">
          <a:xfrm>
            <a:off x="7840" y="3563848"/>
            <a:ext cx="431239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5849295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dirty="0" smtClean="0"/>
              <a:t>Construct a new graph</a:t>
            </a:r>
            <a:endParaRPr lang="en-US" dirty="0"/>
          </a:p>
        </p:txBody>
      </p:sp>
      <p:sp>
        <p:nvSpPr>
          <p:cNvPr id="140290" name="Text Box 2"/>
          <p:cNvSpPr txBox="1">
            <a:spLocks noChangeArrowheads="1"/>
          </p:cNvSpPr>
          <p:nvPr/>
        </p:nvSpPr>
        <p:spPr bwMode="auto">
          <a:xfrm>
            <a:off x="71438" y="1260475"/>
            <a:ext cx="9920288" cy="143924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CONSTRUCT { ?isbn b:price ?price.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87313" y="3774707"/>
            <a:ext cx="9906000" cy="3434130"/>
            <a:chOff x="87312" y="3393707"/>
            <a:chExt cx="9906000" cy="3434130"/>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7" name="Rectangle 66"/>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71" name="TextBox 70"/>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60" name="Rectangle 59"/>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64"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7"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8"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4" name="Rectangle 43"/>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8" name="TextBox 47"/>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8" name="Straight Arrow Connector 27"/>
            <p:cNvCxnSpPr>
              <a:stCxn id="23" idx="4"/>
            </p:cNvCxnSpPr>
            <p:nvPr/>
          </p:nvCxnSpPr>
          <p:spPr bwMode="auto">
            <a:xfrm flipH="1">
              <a:off x="1268412" y="4852515"/>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1" name="TextBox 30"/>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2" name="Straight Arrow Connector 31"/>
            <p:cNvCxnSpPr>
              <a:stCxn id="21" idx="4"/>
              <a:endCxn id="42"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35" name="TextBox 34"/>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36" name="Straight Arrow Connector 35"/>
            <p:cNvCxnSpPr>
              <a:stCxn id="21" idx="1"/>
              <a:endCxn id="26"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20145311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A</a:t>
            </a:r>
            <a:r>
              <a:rPr lang="en-US" i="1" dirty="0"/>
              <a:t> </a:t>
            </a:r>
            <a:r>
              <a:rPr lang="en-US" dirty="0"/>
              <a:t>simplified bookstore data </a:t>
            </a:r>
            <a:br>
              <a:rPr lang="en-US" dirty="0"/>
            </a:br>
            <a:r>
              <a:rPr lang="en-US" dirty="0"/>
              <a:t>(dataset “A”)</a:t>
            </a:r>
          </a:p>
        </p:txBody>
      </p:sp>
      <p:graphicFrame>
        <p:nvGraphicFramePr>
          <p:cNvPr id="6" name="Table 5"/>
          <p:cNvGraphicFramePr>
            <a:graphicFrameLocks noGrp="1"/>
          </p:cNvGraphicFramePr>
          <p:nvPr/>
        </p:nvGraphicFramePr>
        <p:xfrm>
          <a:off x="239748" y="1493839"/>
          <a:ext cx="9448799" cy="741680"/>
        </p:xfrm>
        <a:graphic>
          <a:graphicData uri="http://schemas.openxmlformats.org/drawingml/2006/table">
            <a:tbl>
              <a:tblPr firstRow="1" bandRow="1">
                <a:tableStyleId>{3C2FFA5D-87B4-456A-9821-1D502468CF0F}</a:tableStyleId>
              </a:tblPr>
              <a:tblGrid>
                <a:gridCol w="2911472"/>
                <a:gridCol w="1019228"/>
                <a:gridCol w="2116531"/>
                <a:gridCol w="1511808"/>
                <a:gridCol w="1889760"/>
              </a:tblGrid>
              <a:tr h="370840">
                <a:tc>
                  <a:txBody>
                    <a:bodyPr/>
                    <a:lstStyle/>
                    <a:p>
                      <a:pPr algn="ctr"/>
                      <a:r>
                        <a:rPr lang="en-US" sz="1800" dirty="0" smtClean="0"/>
                        <a:t>ISBN</a:t>
                      </a:r>
                      <a:endParaRPr lang="en-US" sz="1800" b="1" dirty="0"/>
                    </a:p>
                  </a:txBody>
                  <a:tcPr/>
                </a:tc>
                <a:tc>
                  <a:txBody>
                    <a:bodyPr/>
                    <a:lstStyle/>
                    <a:p>
                      <a:r>
                        <a:rPr lang="en-US" sz="1800" dirty="0" smtClean="0"/>
                        <a:t>Author</a:t>
                      </a:r>
                      <a:endParaRPr lang="en-US" sz="1800" b="1" dirty="0"/>
                    </a:p>
                  </a:txBody>
                  <a:tcPr/>
                </a:tc>
                <a:tc>
                  <a:txBody>
                    <a:bodyPr/>
                    <a:lstStyle/>
                    <a:p>
                      <a:r>
                        <a:rPr lang="en-US" sz="1800" dirty="0" smtClean="0"/>
                        <a:t>Title</a:t>
                      </a:r>
                      <a:endParaRPr lang="en-US" sz="1800" b="1" dirty="0"/>
                    </a:p>
                  </a:txBody>
                  <a:tcPr/>
                </a:tc>
                <a:tc>
                  <a:txBody>
                    <a:bodyPr/>
                    <a:lstStyle/>
                    <a:p>
                      <a:r>
                        <a:rPr lang="en-US" sz="1800" dirty="0" smtClean="0"/>
                        <a:t>Publisher</a:t>
                      </a:r>
                      <a:endParaRPr lang="en-US" sz="1800" b="1" dirty="0"/>
                    </a:p>
                  </a:txBody>
                  <a:tcPr/>
                </a:tc>
                <a:tc>
                  <a:txBody>
                    <a:bodyPr/>
                    <a:lstStyle/>
                    <a:p>
                      <a:pPr algn="ctr"/>
                      <a:r>
                        <a:rPr lang="en-US" sz="1800" dirty="0" smtClean="0"/>
                        <a:t>Year</a:t>
                      </a:r>
                      <a:endParaRPr lang="en-US" sz="1800" b="1" dirty="0"/>
                    </a:p>
                  </a:txBody>
                  <a:tcPr/>
                </a:tc>
              </a:tr>
              <a:tr h="370840">
                <a:tc>
                  <a:txBody>
                    <a:bodyPr/>
                    <a:lstStyle/>
                    <a:p>
                      <a:r>
                        <a:rPr lang="en-US" sz="1800" dirty="0" smtClean="0"/>
                        <a:t>0006511409X</a:t>
                      </a:r>
                      <a:endParaRPr lang="en-US" sz="1800" dirty="0"/>
                    </a:p>
                  </a:txBody>
                  <a:tcPr/>
                </a:tc>
                <a:tc>
                  <a:txBody>
                    <a:bodyPr/>
                    <a:lstStyle/>
                    <a:p>
                      <a:r>
                        <a:rPr lang="en-US" sz="1800" noProof="1" smtClean="0"/>
                        <a:t>id_xyz</a:t>
                      </a:r>
                      <a:endParaRPr lang="en-US" sz="1800" noProof="1"/>
                    </a:p>
                  </a:txBody>
                  <a:tcPr/>
                </a:tc>
                <a:tc>
                  <a:txBody>
                    <a:bodyPr/>
                    <a:lstStyle/>
                    <a:p>
                      <a:r>
                        <a:rPr lang="en-US" sz="1800" dirty="0" smtClean="0"/>
                        <a:t>The Glass Palace</a:t>
                      </a:r>
                      <a:endParaRPr lang="en-US" sz="1800" dirty="0"/>
                    </a:p>
                  </a:txBody>
                  <a:tcPr/>
                </a:tc>
                <a:tc>
                  <a:txBody>
                    <a:bodyPr/>
                    <a:lstStyle/>
                    <a:p>
                      <a:r>
                        <a:rPr lang="en-US" sz="1800" noProof="1" smtClean="0"/>
                        <a:t>id_qpr</a:t>
                      </a:r>
                      <a:endParaRPr lang="en-US" sz="1800" noProof="1"/>
                    </a:p>
                  </a:txBody>
                  <a:tcPr/>
                </a:tc>
                <a:tc>
                  <a:txBody>
                    <a:bodyPr/>
                    <a:lstStyle/>
                    <a:p>
                      <a:r>
                        <a:rPr lang="en-US" sz="1800" dirty="0" smtClean="0"/>
                        <a:t>2000</a:t>
                      </a:r>
                      <a:endParaRPr lang="en-US" sz="1800" dirty="0"/>
                    </a:p>
                  </a:txBody>
                  <a:tcPr/>
                </a:tc>
              </a:tr>
            </a:tbl>
          </a:graphicData>
        </a:graphic>
      </p:graphicFrame>
      <p:graphicFrame>
        <p:nvGraphicFramePr>
          <p:cNvPr id="7" name="Table 6"/>
          <p:cNvGraphicFramePr>
            <a:graphicFrameLocks noGrp="1"/>
          </p:cNvGraphicFramePr>
          <p:nvPr/>
        </p:nvGraphicFramePr>
        <p:xfrm>
          <a:off x="239747" y="3055937"/>
          <a:ext cx="8382001" cy="741680"/>
        </p:xfrm>
        <a:graphic>
          <a:graphicData uri="http://schemas.openxmlformats.org/drawingml/2006/table">
            <a:tbl>
              <a:tblPr firstRow="1" bandRow="1">
                <a:tableStyleId>{3C2FFA5D-87B4-456A-9821-1D502468CF0F}</a:tableStyleId>
              </a:tblPr>
              <a:tblGrid>
                <a:gridCol w="2369378"/>
                <a:gridCol w="2369378"/>
                <a:gridCol w="3643245"/>
              </a:tblGrid>
              <a:tr h="370840">
                <a:tc>
                  <a:txBody>
                    <a:bodyPr/>
                    <a:lstStyle/>
                    <a:p>
                      <a:pPr algn="ctr"/>
                      <a:r>
                        <a:rPr lang="en-US" sz="1800" dirty="0" smtClean="0"/>
                        <a:t>ID</a:t>
                      </a:r>
                      <a:endParaRPr lang="en-US" sz="1800" b="1" dirty="0"/>
                    </a:p>
                  </a:txBody>
                  <a:tcPr/>
                </a:tc>
                <a:tc>
                  <a:txBody>
                    <a:bodyPr/>
                    <a:lstStyle/>
                    <a:p>
                      <a:pPr algn="ctr"/>
                      <a:r>
                        <a:rPr lang="en-US" sz="1800" dirty="0" smtClean="0"/>
                        <a:t>Name</a:t>
                      </a:r>
                      <a:endParaRPr lang="en-US" sz="1800" b="1" dirty="0"/>
                    </a:p>
                  </a:txBody>
                  <a:tcPr/>
                </a:tc>
                <a:tc>
                  <a:txBody>
                    <a:bodyPr/>
                    <a:lstStyle/>
                    <a:p>
                      <a:pPr algn="ctr"/>
                      <a:r>
                        <a:rPr lang="en-US" sz="1800" dirty="0" smtClean="0"/>
                        <a:t>Homepage</a:t>
                      </a:r>
                      <a:endParaRPr lang="en-US" sz="1800" b="1" dirty="0"/>
                    </a:p>
                  </a:txBody>
                  <a:tcPr/>
                </a:tc>
              </a:tr>
              <a:tr h="370840">
                <a:tc>
                  <a:txBody>
                    <a:bodyPr/>
                    <a:lstStyle/>
                    <a:p>
                      <a:r>
                        <a:rPr lang="en-US" sz="1800" noProof="1" smtClean="0"/>
                        <a:t>id_xyz</a:t>
                      </a:r>
                      <a:endParaRPr lang="en-US" sz="1800" noProof="1"/>
                    </a:p>
                  </a:txBody>
                  <a:tcPr/>
                </a:tc>
                <a:tc>
                  <a:txBody>
                    <a:bodyPr/>
                    <a:lstStyle/>
                    <a:p>
                      <a:r>
                        <a:rPr lang="en-US" sz="1800" noProof="1" smtClean="0"/>
                        <a:t>Ghosh, Amitav</a:t>
                      </a:r>
                      <a:endParaRPr lang="en-US" sz="1800" noProof="1"/>
                    </a:p>
                  </a:txBody>
                  <a:tcPr/>
                </a:tc>
                <a:tc>
                  <a:txBody>
                    <a:bodyPr/>
                    <a:lstStyle/>
                    <a:p>
                      <a:r>
                        <a:rPr lang="en-US" sz="1800" noProof="1" smtClean="0"/>
                        <a:t>http://www.amitavghosh.com</a:t>
                      </a:r>
                      <a:endParaRPr lang="en-US" sz="1800" noProof="1"/>
                    </a:p>
                  </a:txBody>
                  <a:tcPr/>
                </a:tc>
              </a:tr>
            </a:tbl>
          </a:graphicData>
        </a:graphic>
      </p:graphicFrame>
      <p:graphicFrame>
        <p:nvGraphicFramePr>
          <p:cNvPr id="8" name="Table 7"/>
          <p:cNvGraphicFramePr>
            <a:graphicFrameLocks noGrp="1"/>
          </p:cNvGraphicFramePr>
          <p:nvPr/>
        </p:nvGraphicFramePr>
        <p:xfrm>
          <a:off x="239712" y="4618037"/>
          <a:ext cx="6644217" cy="741680"/>
        </p:xfrm>
        <a:graphic>
          <a:graphicData uri="http://schemas.openxmlformats.org/drawingml/2006/table">
            <a:tbl>
              <a:tblPr firstRow="1" bandRow="1">
                <a:tableStyleId>{3C2FFA5D-87B4-456A-9821-1D502468CF0F}</a:tableStyleId>
              </a:tblPr>
              <a:tblGrid>
                <a:gridCol w="2214739"/>
                <a:gridCol w="2214739"/>
                <a:gridCol w="2214739"/>
              </a:tblGrid>
              <a:tr h="370840">
                <a:tc>
                  <a:txBody>
                    <a:bodyPr/>
                    <a:lstStyle/>
                    <a:p>
                      <a:pPr algn="ctr"/>
                      <a:r>
                        <a:rPr lang="en-US" sz="1800" dirty="0" smtClean="0"/>
                        <a:t>ID</a:t>
                      </a:r>
                      <a:endParaRPr lang="en-US" sz="1800" b="1" dirty="0"/>
                    </a:p>
                  </a:txBody>
                  <a:tcPr/>
                </a:tc>
                <a:tc>
                  <a:txBody>
                    <a:bodyPr/>
                    <a:lstStyle/>
                    <a:p>
                      <a:pPr algn="ctr"/>
                      <a:r>
                        <a:rPr lang="en-US" sz="1800" dirty="0" smtClean="0"/>
                        <a:t>Publisher’s name</a:t>
                      </a:r>
                      <a:endParaRPr lang="en-US" sz="1800" b="1" dirty="0"/>
                    </a:p>
                  </a:txBody>
                  <a:tcPr/>
                </a:tc>
                <a:tc>
                  <a:txBody>
                    <a:bodyPr/>
                    <a:lstStyle/>
                    <a:p>
                      <a:pPr algn="ctr"/>
                      <a:r>
                        <a:rPr lang="en-US" sz="1800" dirty="0" smtClean="0"/>
                        <a:t>City</a:t>
                      </a:r>
                      <a:endParaRPr lang="en-US" sz="1800" b="1" dirty="0"/>
                    </a:p>
                  </a:txBody>
                  <a:tcPr/>
                </a:tc>
              </a:tr>
              <a:tr h="370840">
                <a:tc>
                  <a:txBody>
                    <a:bodyPr/>
                    <a:lstStyle/>
                    <a:p>
                      <a:r>
                        <a:rPr lang="en-US" sz="1800" noProof="1" smtClean="0"/>
                        <a:t>id_qpr</a:t>
                      </a:r>
                      <a:endParaRPr lang="en-US" sz="1800" noProof="1"/>
                    </a:p>
                  </a:txBody>
                  <a:tcPr/>
                </a:tc>
                <a:tc>
                  <a:txBody>
                    <a:bodyPr/>
                    <a:lstStyle/>
                    <a:p>
                      <a:r>
                        <a:rPr lang="en-US" sz="1800" dirty="0" smtClean="0"/>
                        <a:t>Harper Collins</a:t>
                      </a:r>
                      <a:endParaRPr lang="en-US" sz="1800" dirty="0"/>
                    </a:p>
                  </a:txBody>
                  <a:tcPr/>
                </a:tc>
                <a:tc>
                  <a:txBody>
                    <a:bodyPr/>
                    <a:lstStyle/>
                    <a:p>
                      <a:r>
                        <a:rPr lang="en-US" sz="1800" dirty="0" smtClean="0"/>
                        <a:t>London</a:t>
                      </a:r>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dirty="0" smtClean="0"/>
              <a:t>Construct a new graph</a:t>
            </a:r>
            <a:endParaRPr lang="en-US" dirty="0"/>
          </a:p>
        </p:txBody>
      </p:sp>
      <p:sp>
        <p:nvSpPr>
          <p:cNvPr id="140290" name="Text Box 2"/>
          <p:cNvSpPr txBox="1">
            <a:spLocks noChangeArrowheads="1"/>
          </p:cNvSpPr>
          <p:nvPr/>
        </p:nvSpPr>
        <p:spPr bwMode="auto">
          <a:xfrm>
            <a:off x="71438" y="1260475"/>
            <a:ext cx="9920288" cy="143924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CONSTRUCT { ?isbn b:price ?price.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?isbn a:author ?y. ?y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FILTER(?currency == :€) }</a:t>
            </a:r>
          </a:p>
        </p:txBody>
      </p:sp>
      <p:grpSp>
        <p:nvGrpSpPr>
          <p:cNvPr id="2" name="Group 91"/>
          <p:cNvGrpSpPr/>
          <p:nvPr/>
        </p:nvGrpSpPr>
        <p:grpSpPr>
          <a:xfrm>
            <a:off x="1197227" y="3774743"/>
            <a:ext cx="7686172" cy="3430477"/>
            <a:chOff x="1197226" y="3393707"/>
            <a:chExt cx="7686172" cy="3430475"/>
          </a:xfrm>
        </p:grpSpPr>
        <p:sp>
          <p:nvSpPr>
            <p:cNvPr id="20" name="TextBox 19"/>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21" name="Oval 20"/>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22" name="Straight Arrow Connector 21"/>
            <p:cNvCxnSpPr>
              <a:stCxn id="26" idx="7"/>
              <a:endCxn id="27"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0" name="Rectangle 59"/>
            <p:cNvSpPr/>
            <p:nvPr/>
          </p:nvSpPr>
          <p:spPr bwMode="auto">
            <a:xfrm>
              <a:off x="2344267" y="656718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grpSp>
          <p:nvGrpSpPr>
            <p:cNvPr id="8" name="Group 47"/>
            <p:cNvGrpSpPr/>
            <p:nvPr/>
          </p:nvGrpSpPr>
          <p:grpSpPr>
            <a:xfrm>
              <a:off x="7372171" y="4852516"/>
              <a:ext cx="381000" cy="1971660"/>
              <a:chOff x="590371" y="4319116"/>
              <a:chExt cx="381000" cy="1971660"/>
            </a:xfrm>
          </p:grpSpPr>
          <p:sp>
            <p:nvSpPr>
              <p:cNvPr id="44" name="Rectangle 43"/>
              <p:cNvSpPr/>
              <p:nvPr/>
            </p:nvSpPr>
            <p:spPr bwMode="auto">
              <a:xfrm>
                <a:off x="590371" y="6033783"/>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45" name="Straight Arrow Connector 44"/>
              <p:cNvCxnSpPr>
                <a:stCxn id="21" idx="4"/>
                <a:endCxn id="44" idx="0"/>
              </p:cNvCxnSpPr>
              <p:nvPr/>
            </p:nvCxnSpPr>
            <p:spPr bwMode="auto">
              <a:xfrm>
                <a:off x="773112" y="4319116"/>
                <a:ext cx="7759" cy="171466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Rectangle 26"/>
            <p:cNvSpPr/>
            <p:nvPr/>
          </p:nvSpPr>
          <p:spPr bwMode="auto">
            <a:xfrm>
              <a:off x="6646512" y="3393707"/>
              <a:ext cx="1670401"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29" name="Straight Arrow Connector 28"/>
            <p:cNvCxnSpPr>
              <a:stCxn id="23" idx="4"/>
              <a:endCxn id="60" idx="0"/>
            </p:cNvCxnSpPr>
            <p:nvPr/>
          </p:nvCxnSpPr>
          <p:spPr bwMode="auto">
            <a:xfrm>
              <a:off x="2525712" y="4852516"/>
              <a:ext cx="9055" cy="171467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2592040" y="5415061"/>
              <a:ext cx="762000" cy="237910"/>
            </a:xfrm>
            <a:prstGeom prst="rect">
              <a:avLst/>
            </a:prstGeom>
            <a:noFill/>
          </p:spPr>
          <p:txBody>
            <a:bodyPr wrap="square" rtlCol="0">
              <a:spAutoFit/>
            </a:bodyPr>
            <a:lstStyle/>
            <a:p>
              <a:r>
                <a:rPr lang="en-US" sz="1000" b="1" noProof="1">
                  <a:solidFill>
                    <a:srgbClr val="0D0D0D"/>
                  </a:solidFill>
                </a:rPr>
                <a:t>b:price</a:t>
              </a:r>
            </a:p>
          </p:txBody>
        </p:sp>
        <p:sp>
          <p:nvSpPr>
            <p:cNvPr id="34" name="TextBox 33"/>
            <p:cNvSpPr txBox="1"/>
            <p:nvPr/>
          </p:nvSpPr>
          <p:spPr>
            <a:xfrm>
              <a:off x="7632600" y="5415061"/>
              <a:ext cx="762000" cy="237910"/>
            </a:xfrm>
            <a:prstGeom prst="rect">
              <a:avLst/>
            </a:prstGeom>
            <a:noFill/>
          </p:spPr>
          <p:txBody>
            <a:bodyPr wrap="square" rtlCol="0">
              <a:spAutoFit/>
            </a:bodyPr>
            <a:lstStyle/>
            <a:p>
              <a:r>
                <a:rPr lang="en-US" sz="1000" b="1" noProof="1">
                  <a:solidFill>
                    <a:srgbClr val="0D0D0D"/>
                  </a:solidFill>
                </a:rPr>
                <a:t>b:price</a:t>
              </a:r>
            </a:p>
          </p:txBody>
        </p:sp>
        <p:cxnSp>
          <p:nvCxnSpPr>
            <p:cNvPr id="36" name="Straight Arrow Connector 35"/>
            <p:cNvCxnSpPr>
              <a:stCxn id="21" idx="1"/>
              <a:endCxn id="26"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39" name="TextBox 3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31334208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ChangeArrowheads="1"/>
          </p:cNvSpPr>
          <p:nvPr>
            <p:ph idx="1"/>
          </p:nvPr>
        </p:nvSpPr>
        <p:spPr/>
        <p:txBody>
          <a:bodyPr>
            <a:normAutofit/>
          </a:bodyPr>
          <a:lstStyle/>
          <a:p>
            <a:r>
              <a:rPr lang="en-US" dirty="0" smtClean="0"/>
              <a:t>Limit the number of returned results; remove duplicates, sort them, …</a:t>
            </a:r>
          </a:p>
          <a:p>
            <a:r>
              <a:rPr lang="en-US" dirty="0" smtClean="0"/>
              <a:t>Specify several data sources (via URI-s) within the query</a:t>
            </a:r>
          </a:p>
          <a:p>
            <a:r>
              <a:rPr lang="en-US" dirty="0" smtClean="0"/>
              <a:t>Construct a graph combining a separate pattern and the query results</a:t>
            </a:r>
          </a:p>
          <a:p>
            <a:r>
              <a:rPr lang="en-US" dirty="0" smtClean="0"/>
              <a:t>Use datatypes and/or language tags when matching a pattern</a:t>
            </a:r>
          </a:p>
          <a:p>
            <a:r>
              <a:rPr lang="en-US" dirty="0" smtClean="0"/>
              <a:t>Aggregation of the results (min, max, average, etc.)</a:t>
            </a:r>
          </a:p>
          <a:p>
            <a:r>
              <a:rPr lang="en-US" dirty="0" smtClean="0"/>
              <a:t>Path expressions (a bit like regular expressions)</a:t>
            </a:r>
            <a:endParaRPr lang="en-US" dirty="0"/>
          </a:p>
        </p:txBody>
      </p:sp>
      <p:sp>
        <p:nvSpPr>
          <p:cNvPr id="294914" name="Rectangle 1"/>
          <p:cNvSpPr>
            <a:spLocks noGrp="1" noChangeArrowheads="1"/>
          </p:cNvSpPr>
          <p:nvPr>
            <p:ph type="title"/>
          </p:nvPr>
        </p:nvSpPr>
        <p:spPr/>
        <p:txBody>
          <a:bodyPr/>
          <a:lstStyle/>
          <a:p>
            <a:r>
              <a:rPr lang="en-US" dirty="0" smtClean="0"/>
              <a:t>Other SPARQL features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idx="1"/>
          </p:nvPr>
        </p:nvSpPr>
        <p:spPr/>
        <p:txBody>
          <a:bodyPr/>
          <a:lstStyle/>
          <a:p>
            <a:r>
              <a:rPr lang="en-US" dirty="0" smtClean="0"/>
              <a:t>SPARQL is usually used over the network</a:t>
            </a:r>
          </a:p>
          <a:p>
            <a:pPr lvl="1"/>
            <a:r>
              <a:rPr lang="en-US" dirty="0" smtClean="0"/>
              <a:t>http request is sent to a SPARQL endpoint</a:t>
            </a:r>
          </a:p>
          <a:p>
            <a:pPr lvl="1"/>
            <a:r>
              <a:rPr lang="en-US" dirty="0" smtClean="0"/>
              <a:t>result is the result of the SELECT, the CONSTRUCT,…</a:t>
            </a:r>
          </a:p>
          <a:p>
            <a:r>
              <a:rPr lang="en-US" dirty="0"/>
              <a:t>S</a:t>
            </a:r>
            <a:r>
              <a:rPr lang="en-US" dirty="0" smtClean="0"/>
              <a:t>eparate documents define the protocol and the result format</a:t>
            </a:r>
          </a:p>
          <a:p>
            <a:pPr lvl="2"/>
            <a:r>
              <a:rPr lang="en-US" dirty="0" smtClean="0"/>
              <a:t>SPARQL Protocol for RDF with HTTP and SOAP bindings</a:t>
            </a:r>
          </a:p>
          <a:p>
            <a:pPr lvl="2"/>
            <a:r>
              <a:rPr lang="en-US" dirty="0" smtClean="0"/>
              <a:t>SPARQL results in XML or JSON formats</a:t>
            </a:r>
          </a:p>
          <a:p>
            <a:r>
              <a:rPr lang="en-US" dirty="0" smtClean="0"/>
              <a:t>Big datasets usually offer “SPARQL endpoints” using this protocol</a:t>
            </a:r>
          </a:p>
        </p:txBody>
      </p:sp>
      <p:sp>
        <p:nvSpPr>
          <p:cNvPr id="296962" name="Rectangle 1"/>
          <p:cNvSpPr>
            <a:spLocks noGrp="1" noChangeArrowheads="1"/>
          </p:cNvSpPr>
          <p:nvPr>
            <p:ph type="title"/>
          </p:nvPr>
        </p:nvSpPr>
        <p:spPr/>
        <p:txBody>
          <a:bodyPr/>
          <a:lstStyle/>
          <a:p>
            <a:r>
              <a:rPr lang="en-US" dirty="0" smtClean="0"/>
              <a:t>SPARQL usage in practice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Remote query/reply example</a:t>
            </a:r>
          </a:p>
        </p:txBody>
      </p:sp>
      <p:sp>
        <p:nvSpPr>
          <p:cNvPr id="145410" name="Text Box 2"/>
          <p:cNvSpPr txBox="1">
            <a:spLocks noChangeArrowheads="1"/>
          </p:cNvSpPr>
          <p:nvPr/>
        </p:nvSpPr>
        <p:spPr bwMode="auto">
          <a:xfrm>
            <a:off x="379066" y="1525204"/>
            <a:ext cx="9288463" cy="54070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GET /</a:t>
            </a:r>
            <a:r>
              <a:rPr lang="en-US" sz="1800" b="1" dirty="0" err="1">
                <a:solidFill>
                  <a:srgbClr val="000000"/>
                </a:solidFill>
                <a:latin typeface="Courier New" charset="0"/>
                <a:ea typeface="msmincho" charset="0"/>
                <a:cs typeface="msmincho" charset="0"/>
              </a:rPr>
              <a:t>qps?&amp;query</a:t>
            </a:r>
            <a:r>
              <a:rPr lang="en-US" sz="1800" b="1" dirty="0">
                <a:solidFill>
                  <a:srgbClr val="000000"/>
                </a:solidFill>
                <a:latin typeface="Courier New" charset="0"/>
                <a:ea typeface="msmincho" charset="0"/>
                <a:cs typeface="msmincho" charset="0"/>
              </a:rPr>
              <a:t>=SELECT+:…+WHERE:+… HTTP/1.1</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User-Agent: my-sparql-client/0.0</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Host: </a:t>
            </a:r>
            <a:r>
              <a:rPr lang="en-US" sz="1800" b="1" dirty="0" err="1">
                <a:solidFill>
                  <a:srgbClr val="000000"/>
                </a:solidFill>
                <a:latin typeface="Courier New" charset="0"/>
                <a:ea typeface="msmincho" charset="0"/>
                <a:cs typeface="msmincho" charset="0"/>
              </a:rPr>
              <a:t>my.example</a:t>
            </a: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HTTP/1.1 200 OK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Server: my-sparql-server/0.0</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Content-Type: </a:t>
            </a:r>
            <a:r>
              <a:rPr lang="en-US" sz="1800" b="1" dirty="0" err="1">
                <a:solidFill>
                  <a:srgbClr val="000000"/>
                </a:solidFill>
                <a:latin typeface="Courier New" charset="0"/>
                <a:ea typeface="msmincho" charset="0"/>
                <a:cs typeface="msmincho" charset="0"/>
              </a:rPr>
              <a:t>application/sparql-results+xml</a:t>
            </a: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&lt;?xml version="1.0" encoding="UTF-8"?&gt;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sparql</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xmlns</a:t>
            </a:r>
            <a:r>
              <a:rPr lang="en-US" sz="1800" b="1" dirty="0">
                <a:solidFill>
                  <a:srgbClr val="000000"/>
                </a:solidFill>
                <a:latin typeface="Courier New" charset="0"/>
                <a:ea typeface="msmincho" charset="0"/>
                <a:cs typeface="msmincho" charset="0"/>
              </a:rPr>
              <a:t>="http://www.w3.org/2005/sparql-results#&gt;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&lt;head&gt;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&lt;variable name="a"/&gt;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&lt;/head&gt;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 ordered="false" distinct="false"&gt;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&lt;binding name="a"&gt;&lt;</a:t>
            </a:r>
            <a:r>
              <a:rPr lang="en-US" sz="1800" b="1" dirty="0" err="1">
                <a:solidFill>
                  <a:srgbClr val="000000"/>
                </a:solidFill>
                <a:latin typeface="Courier New" charset="0"/>
                <a:ea typeface="msmincho" charset="0"/>
                <a:cs typeface="msmincho" charset="0"/>
              </a:rPr>
              <a:t>uri</a:t>
            </a:r>
            <a:r>
              <a:rPr lang="en-US" sz="1800" b="1" dirty="0">
                <a:solidFill>
                  <a:srgbClr val="000000"/>
                </a:solidFill>
                <a:latin typeface="Courier New" charset="0"/>
                <a:ea typeface="msmincho" charset="0"/>
                <a:cs typeface="msmincho" charset="0"/>
              </a:rPr>
              <a:t>&gt;http:…&lt;/</a:t>
            </a:r>
            <a:r>
              <a:rPr lang="en-US" sz="1800" b="1" dirty="0" err="1">
                <a:solidFill>
                  <a:srgbClr val="000000"/>
                </a:solidFill>
                <a:latin typeface="Courier New" charset="0"/>
                <a:ea typeface="msmincho" charset="0"/>
                <a:cs typeface="msmincho" charset="0"/>
              </a:rPr>
              <a:t>uri</a:t>
            </a:r>
            <a:r>
              <a:rPr lang="en-US" sz="1800" b="1" dirty="0">
                <a:solidFill>
                  <a:srgbClr val="000000"/>
                </a:solidFill>
                <a:latin typeface="Courier New" charset="0"/>
                <a:ea typeface="msmincho" charset="0"/>
                <a:cs typeface="msmincho" charset="0"/>
              </a:rPr>
              <a:t>&gt;&lt;/binding&gt;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&lt;result&gt; ... &lt;/result&gt;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&lt;/results&gt;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sparql</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SPARQL CONSTRUCT returns a new, modified graph</a:t>
            </a:r>
          </a:p>
          <a:p>
            <a:pPr lvl="1"/>
            <a:r>
              <a:rPr lang="en-US" dirty="0" smtClean="0"/>
              <a:t>the original data remains unchanged!</a:t>
            </a:r>
          </a:p>
          <a:p>
            <a:r>
              <a:rPr lang="en-US" dirty="0" smtClean="0"/>
              <a:t>SPARQL 1.1 Update </a:t>
            </a:r>
            <a:r>
              <a:rPr lang="en-US" i="1" u="sng" dirty="0" smtClean="0"/>
              <a:t>modifies the original dataset!</a:t>
            </a:r>
            <a:endParaRPr lang="en-US" i="1" u="sng" dirty="0"/>
          </a:p>
        </p:txBody>
      </p:sp>
      <p:sp>
        <p:nvSpPr>
          <p:cNvPr id="3" name="Title 2"/>
          <p:cNvSpPr>
            <a:spLocks noGrp="1"/>
          </p:cNvSpPr>
          <p:nvPr>
            <p:ph type="title"/>
          </p:nvPr>
        </p:nvSpPr>
        <p:spPr/>
        <p:txBody>
          <a:bodyPr/>
          <a:lstStyle/>
          <a:p>
            <a:r>
              <a:rPr lang="en-US" dirty="0" smtClean="0"/>
              <a:t>SPARQL 1.1 Update</a:t>
            </a:r>
            <a:endParaRPr lang="en-US" dirty="0"/>
          </a:p>
        </p:txBody>
      </p:sp>
    </p:spTree>
    <p:extLst>
      <p:ext uri="{BB962C8B-B14F-4D97-AF65-F5344CB8AC3E}">
        <p14:creationId xmlns:p14="http://schemas.microsoft.com/office/powerpoint/2010/main" val="2407778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smtClean="0"/>
              <a:t>Update: insert</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INSERT {?isbn rdf:type frbr:Work}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7132882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insert</a:t>
            </a:r>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INSERT {?isbn rdf:type frbr:Work}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0" name="Group 19"/>
          <p:cNvGrpSpPr/>
          <p:nvPr/>
        </p:nvGrpSpPr>
        <p:grpSpPr>
          <a:xfrm>
            <a:off x="87313" y="2549824"/>
            <a:ext cx="9906000" cy="4659015"/>
            <a:chOff x="87312" y="2549822"/>
            <a:chExt cx="9906000" cy="4659015"/>
          </a:xfrm>
        </p:grpSpPr>
        <p:cxnSp>
          <p:nvCxnSpPr>
            <p:cNvPr id="60" name="Curved Connector 59"/>
            <p:cNvCxnSpPr>
              <a:stCxn id="8" idx="0"/>
              <a:endCxn id="57" idx="6"/>
            </p:cNvCxnSpPr>
            <p:nvPr/>
          </p:nvCxnSpPr>
          <p:spPr>
            <a:xfrm rot="16200000" flipV="1">
              <a:off x="5815082" y="3159138"/>
              <a:ext cx="2181871" cy="1297788"/>
            </a:xfrm>
            <a:prstGeom prst="curvedConnector2">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 name="Group 91"/>
            <p:cNvGrpSpPr/>
            <p:nvPr/>
          </p:nvGrpSpPr>
          <p:grpSpPr>
            <a:xfrm>
              <a:off x="87312"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8"/>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8"/>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6"/>
                <a:ext cx="1257300"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8"/>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8"/>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
          <p:nvSpPr>
            <p:cNvPr id="57" name="Oval 56"/>
            <p:cNvSpPr/>
            <p:nvPr/>
          </p:nvSpPr>
          <p:spPr bwMode="auto">
            <a:xfrm>
              <a:off x="3600152" y="2549822"/>
              <a:ext cx="2656972" cy="334548"/>
            </a:xfrm>
            <a:prstGeom prst="ellipse">
              <a:avLst/>
            </a:prstGeom>
            <a:solidFill>
              <a:schemeClr val="accent4">
                <a:lumMod val="75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FFFF00"/>
                  </a:solidFill>
                </a:rPr>
                <a:t>frbr:Work</a:t>
              </a:r>
            </a:p>
          </p:txBody>
        </p:sp>
        <p:cxnSp>
          <p:nvCxnSpPr>
            <p:cNvPr id="15" name="Curved Connector 14"/>
            <p:cNvCxnSpPr>
              <a:stCxn id="12" idx="0"/>
              <a:endCxn id="57" idx="2"/>
            </p:cNvCxnSpPr>
            <p:nvPr/>
          </p:nvCxnSpPr>
          <p:spPr>
            <a:xfrm rot="5400000" flipH="1" flipV="1">
              <a:off x="1971996" y="3270812"/>
              <a:ext cx="2181871" cy="1074440"/>
            </a:xfrm>
            <a:prstGeom prst="curvedConnector2">
              <a:avLst/>
            </a:prstGeom>
            <a:ln w="19050" cmpd="sng">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159992" y="3275781"/>
              <a:ext cx="762000" cy="237910"/>
            </a:xfrm>
            <a:prstGeom prst="rect">
              <a:avLst/>
            </a:prstGeom>
            <a:noFill/>
          </p:spPr>
          <p:txBody>
            <a:bodyPr wrap="square" rtlCol="0">
              <a:spAutoFit/>
            </a:bodyPr>
            <a:lstStyle/>
            <a:p>
              <a:r>
                <a:rPr lang="en-US" sz="1000" b="1" noProof="1">
                  <a:solidFill>
                    <a:srgbClr val="0D0D0D"/>
                  </a:solidFill>
                </a:rPr>
                <a:t>rdf:type</a:t>
              </a:r>
            </a:p>
          </p:txBody>
        </p:sp>
        <p:sp>
          <p:nvSpPr>
            <p:cNvPr id="67" name="TextBox 66"/>
            <p:cNvSpPr txBox="1"/>
            <p:nvPr/>
          </p:nvSpPr>
          <p:spPr>
            <a:xfrm>
              <a:off x="7200552" y="3275781"/>
              <a:ext cx="762000" cy="237910"/>
            </a:xfrm>
            <a:prstGeom prst="rect">
              <a:avLst/>
            </a:prstGeom>
            <a:noFill/>
          </p:spPr>
          <p:txBody>
            <a:bodyPr wrap="square" rtlCol="0">
              <a:spAutoFit/>
            </a:bodyPr>
            <a:lstStyle/>
            <a:p>
              <a:r>
                <a:rPr lang="en-US" sz="1000" b="1" noProof="1">
                  <a:solidFill>
                    <a:srgbClr val="0D0D0D"/>
                  </a:solidFill>
                </a:rPr>
                <a:t>rdf:type</a:t>
              </a:r>
            </a:p>
          </p:txBody>
        </p:sp>
      </p:grpSp>
    </p:spTree>
    <p:extLst>
      <p:ext uri="{BB962C8B-B14F-4D97-AF65-F5344CB8AC3E}">
        <p14:creationId xmlns:p14="http://schemas.microsoft.com/office/powerpoint/2010/main" val="19760684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a:t>
            </a:r>
            <a:r>
              <a:rPr lang="en-US" dirty="0" smtClean="0"/>
              <a:t>delete</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DELETE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3" y="3774707"/>
            <a:ext cx="9906000" cy="3434130"/>
            <a:chOff x="87312" y="3393707"/>
            <a:chExt cx="9906000" cy="3434130"/>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7"/>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7"/>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19" name="Rectangle 18"/>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35" name="Rectangle 34"/>
                <p:cNvSpPr/>
                <p:nvPr/>
              </p:nvSpPr>
              <p:spPr bwMode="auto">
                <a:xfrm>
                  <a:off x="1230312" y="6013539"/>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43" name="Rectangle 42"/>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algn="ctr"/>
                  <a:r>
                    <a:rPr lang="en-US" sz="1200" b="1" dirty="0">
                      <a:solidFill>
                        <a:schemeClr val="tx1"/>
                      </a:solidFill>
                    </a:rPr>
                    <a:t>:$</a:t>
                  </a:r>
                </a:p>
              </p:txBody>
            </p:sp>
            <p:sp>
              <p:nvSpPr>
                <p:cNvPr id="51" name="Rectangle 50"/>
                <p:cNvSpPr/>
                <p:nvPr/>
              </p:nvSpPr>
              <p:spPr bwMode="auto">
                <a:xfrm>
                  <a:off x="1230312" y="6013539"/>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flipH="1">
                  <a:off x="1420812" y="5312237"/>
                  <a:ext cx="609600" cy="7013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37910"/>
                </a:xfrm>
                <a:prstGeom prst="rect">
                  <a:avLst/>
                </a:prstGeom>
                <a:noFill/>
              </p:spPr>
              <p:txBody>
                <a:bodyPr wrap="square" rtlCol="0">
                  <a:spAutoFit/>
                </a:bodyPr>
                <a:lstStyle/>
                <a:p>
                  <a:r>
                    <a:rPr lang="en-US" sz="1000" b="1" noProof="1">
                      <a:solidFill>
                        <a:srgbClr val="0D0D0D"/>
                      </a:solidFill>
                    </a:rPr>
                    <a:t>p:currency</a:t>
                  </a:r>
                </a:p>
              </p:txBody>
            </p: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3" y="3393707"/>
              <a:ext cx="1670399"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2" y="4852515"/>
              <a:ext cx="1257300" cy="679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70"/>
              <a:ext cx="1479020"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70"/>
              <a:ext cx="1339219" cy="59599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2413030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dirty="0"/>
              <a:t>Update: </a:t>
            </a:r>
            <a:r>
              <a:rPr lang="en-US" dirty="0" smtClean="0"/>
              <a:t>delete</a:t>
            </a:r>
            <a:endParaRPr lang="en-US" dirty="0"/>
          </a:p>
        </p:txBody>
      </p:sp>
      <p:sp>
        <p:nvSpPr>
          <p:cNvPr id="138242" name="Text Box 2"/>
          <p:cNvSpPr txBox="1">
            <a:spLocks noChangeArrowheads="1"/>
          </p:cNvSpPr>
          <p:nvPr/>
        </p:nvSpPr>
        <p:spPr bwMode="auto">
          <a:xfrm>
            <a:off x="71438" y="1260475"/>
            <a:ext cx="99202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DELETE {?x p:currency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WHERE  {?isbn a:price ?x. ?x rdf:value ?price. ?x p:currency ?currency.}</a:t>
            </a:r>
          </a:p>
        </p:txBody>
      </p:sp>
      <p:grpSp>
        <p:nvGrpSpPr>
          <p:cNvPr id="2" name="Group 91"/>
          <p:cNvGrpSpPr/>
          <p:nvPr/>
        </p:nvGrpSpPr>
        <p:grpSpPr>
          <a:xfrm>
            <a:off x="87312" y="3774746"/>
            <a:ext cx="8959800" cy="3410227"/>
            <a:chOff x="87312" y="3393707"/>
            <a:chExt cx="8959800" cy="3410227"/>
          </a:xfrm>
        </p:grpSpPr>
        <p:sp>
          <p:nvSpPr>
            <p:cNvPr id="7" name="TextBox 6"/>
            <p:cNvSpPr txBox="1"/>
            <p:nvPr/>
          </p:nvSpPr>
          <p:spPr>
            <a:xfrm>
              <a:off x="5421312" y="3397887"/>
              <a:ext cx="762000" cy="237910"/>
            </a:xfrm>
            <a:prstGeom prst="rect">
              <a:avLst/>
            </a:prstGeom>
            <a:noFill/>
          </p:spPr>
          <p:txBody>
            <a:bodyPr wrap="square" rtlCol="0">
              <a:spAutoFit/>
            </a:bodyPr>
            <a:lstStyle/>
            <a:p>
              <a:r>
                <a:rPr lang="en-US" sz="1000" b="1" noProof="1">
                  <a:solidFill>
                    <a:srgbClr val="0D0D0D"/>
                  </a:solidFill>
                </a:rPr>
                <a:t>a:name</a:t>
              </a:r>
            </a:p>
          </p:txBody>
        </p:sp>
        <p:sp>
          <p:nvSpPr>
            <p:cNvPr id="8" name="Oval 7"/>
            <p:cNvSpPr/>
            <p:nvPr/>
          </p:nvSpPr>
          <p:spPr bwMode="auto">
            <a:xfrm>
              <a:off x="6226426" y="4517968"/>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9" name="Straight Arrow Connector 8"/>
            <p:cNvCxnSpPr>
              <a:stCxn id="63" idx="7"/>
              <a:endCxn id="64" idx="1"/>
            </p:cNvCxnSpPr>
            <p:nvPr/>
          </p:nvCxnSpPr>
          <p:spPr bwMode="auto">
            <a:xfrm flipV="1">
              <a:off x="5136511" y="3512662"/>
              <a:ext cx="1510001" cy="2368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17968"/>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nvGrpSpPr>
            <p:cNvPr id="3" name="Group 55"/>
            <p:cNvGrpSpPr/>
            <p:nvPr/>
          </p:nvGrpSpPr>
          <p:grpSpPr>
            <a:xfrm>
              <a:off x="87312" y="5532437"/>
              <a:ext cx="3930600" cy="1271497"/>
              <a:chOff x="87312" y="5532437"/>
              <a:chExt cx="3930600" cy="1271497"/>
            </a:xfrm>
          </p:grpSpPr>
          <p:grpSp>
            <p:nvGrpSpPr>
              <p:cNvPr id="4" name="Group 30"/>
              <p:cNvGrpSpPr/>
              <p:nvPr/>
            </p:nvGrpSpPr>
            <p:grpSpPr>
              <a:xfrm>
                <a:off x="87312" y="5532437"/>
                <a:ext cx="1416000" cy="1271497"/>
                <a:chOff x="849312" y="4999037"/>
                <a:chExt cx="1416000" cy="1271497"/>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33</a:t>
                  </a:r>
                </a:p>
              </p:txBody>
            </p:sp>
            <p:cxnSp>
              <p:nvCxnSpPr>
                <p:cNvPr id="24" name="Straight Arrow Connector 23"/>
                <p:cNvCxnSpPr>
                  <a:stCxn id="10" idx="4"/>
                  <a:endCxn id="19"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9" name="TextBox 2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5" name="Group 31"/>
              <p:cNvGrpSpPr/>
              <p:nvPr/>
            </p:nvGrpSpPr>
            <p:grpSpPr>
              <a:xfrm>
                <a:off x="2601912" y="5532437"/>
                <a:ext cx="1416000" cy="1271497"/>
                <a:chOff x="849312" y="4999037"/>
                <a:chExt cx="1416000" cy="1271497"/>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50</a:t>
                  </a:r>
                </a:p>
              </p:txBody>
            </p:sp>
            <p:cxnSp>
              <p:nvCxnSpPr>
                <p:cNvPr id="37" name="Straight Arrow Connector 36"/>
                <p:cNvCxnSpPr>
                  <a:stCxn id="33" idx="4"/>
                  <a:endCxn id="35"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9" name="TextBox 38"/>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grpSp>
          <p:nvGrpSpPr>
            <p:cNvPr id="6" name="Group 56"/>
            <p:cNvGrpSpPr/>
            <p:nvPr/>
          </p:nvGrpSpPr>
          <p:grpSpPr>
            <a:xfrm>
              <a:off x="5116512" y="5532437"/>
              <a:ext cx="3930600" cy="1271497"/>
              <a:chOff x="5116512" y="5532437"/>
              <a:chExt cx="3930600" cy="1271497"/>
            </a:xfrm>
          </p:grpSpPr>
          <p:grpSp>
            <p:nvGrpSpPr>
              <p:cNvPr id="11" name="Group 39"/>
              <p:cNvGrpSpPr/>
              <p:nvPr/>
            </p:nvGrpSpPr>
            <p:grpSpPr>
              <a:xfrm>
                <a:off x="5116512" y="5532437"/>
                <a:ext cx="1416000" cy="1271497"/>
                <a:chOff x="849312" y="4999037"/>
                <a:chExt cx="1416000" cy="1271497"/>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60</a:t>
                  </a:r>
                </a:p>
              </p:txBody>
            </p:sp>
            <p:cxnSp>
              <p:nvCxnSpPr>
                <p:cNvPr id="45" name="Straight Arrow Connector 44"/>
                <p:cNvCxnSpPr>
                  <a:stCxn id="41" idx="4"/>
                  <a:endCxn id="43"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nvGrpSpPr>
              <p:cNvPr id="13" name="Group 47"/>
              <p:cNvGrpSpPr/>
              <p:nvPr/>
            </p:nvGrpSpPr>
            <p:grpSpPr>
              <a:xfrm>
                <a:off x="7631112" y="5532437"/>
                <a:ext cx="1416000" cy="1271497"/>
                <a:chOff x="849312" y="4999037"/>
                <a:chExt cx="1416000" cy="1271497"/>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noProof="1">
                      <a:solidFill>
                        <a:srgbClr val="0D0D0D"/>
                      </a:solidFill>
                    </a:rPr>
                    <a:t>78</a:t>
                  </a:r>
                </a:p>
              </p:txBody>
            </p:sp>
            <p:cxnSp>
              <p:nvCxnSpPr>
                <p:cNvPr id="53" name="Straight Arrow Connector 52"/>
                <p:cNvCxnSpPr>
                  <a:stCxn id="49" idx="4"/>
                  <a:endCxn id="51" idx="0"/>
                </p:cNvCxnSpPr>
                <p:nvPr/>
              </p:nvCxnSpPr>
              <p:spPr bwMode="auto">
                <a:xfrm flipH="1">
                  <a:off x="1420812" y="5312237"/>
                  <a:ext cx="609600" cy="70130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5" name="TextBox 54"/>
                <p:cNvSpPr txBox="1"/>
                <p:nvPr/>
              </p:nvSpPr>
              <p:spPr>
                <a:xfrm>
                  <a:off x="849312" y="5455287"/>
                  <a:ext cx="914400" cy="237910"/>
                </a:xfrm>
                <a:prstGeom prst="rect">
                  <a:avLst/>
                </a:prstGeom>
                <a:noFill/>
              </p:spPr>
              <p:txBody>
                <a:bodyPr wrap="square" rtlCol="0">
                  <a:spAutoFit/>
                </a:bodyPr>
                <a:lstStyle/>
                <a:p>
                  <a:pPr algn="r"/>
                  <a:r>
                    <a:rPr lang="en-US" sz="1000" b="1" noProof="1">
                      <a:solidFill>
                        <a:srgbClr val="0D0D0D"/>
                      </a:solidFill>
                    </a:rPr>
                    <a:t>rdf:value</a:t>
                  </a: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4" name="Rectangle 63"/>
            <p:cNvSpPr/>
            <p:nvPr/>
          </p:nvSpPr>
          <p:spPr bwMode="auto">
            <a:xfrm>
              <a:off x="6646512" y="3393707"/>
              <a:ext cx="1670401" cy="23791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cxnSp>
          <p:nvCxnSpPr>
            <p:cNvPr id="65" name="Straight Arrow Connector 64"/>
            <p:cNvCxnSpPr>
              <a:stCxn id="12" idx="4"/>
              <a:endCxn id="10" idx="0"/>
            </p:cNvCxnSpPr>
            <p:nvPr/>
          </p:nvCxnSpPr>
          <p:spPr bwMode="auto">
            <a:xfrm flipH="1">
              <a:off x="1268413" y="4852516"/>
              <a:ext cx="1257299"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a:off x="2525712" y="4852516"/>
              <a:ext cx="1257301"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72" name="TextBox 71"/>
            <p:cNvSpPr txBox="1"/>
            <p:nvPr/>
          </p:nvSpPr>
          <p:spPr>
            <a:xfrm>
              <a:off x="11541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73" name="Straight Arrow Connector 72"/>
            <p:cNvCxnSpPr>
              <a:stCxn id="8" idx="4"/>
              <a:endCxn id="49" idx="0"/>
            </p:cNvCxnSpPr>
            <p:nvPr/>
          </p:nvCxnSpPr>
          <p:spPr bwMode="auto">
            <a:xfrm>
              <a:off x="7554912" y="4852516"/>
              <a:ext cx="1257301"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flipH="1">
              <a:off x="6297613" y="4852516"/>
              <a:ext cx="1257299" cy="67992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37910"/>
            </a:xfrm>
            <a:prstGeom prst="rect">
              <a:avLst/>
            </a:prstGeom>
            <a:noFill/>
          </p:spPr>
          <p:txBody>
            <a:bodyPr wrap="square" rtlCol="0">
              <a:spAutoFit/>
            </a:bodyPr>
            <a:lstStyle/>
            <a:p>
              <a:r>
                <a:rPr lang="en-US" sz="1000" b="1" noProof="1">
                  <a:solidFill>
                    <a:srgbClr val="0D0D0D"/>
                  </a:solidFill>
                </a:rPr>
                <a:t>a:price</a:t>
              </a:r>
            </a:p>
          </p:txBody>
        </p:sp>
        <p:sp>
          <p:nvSpPr>
            <p:cNvPr id="80" name="TextBox 79"/>
            <p:cNvSpPr txBox="1"/>
            <p:nvPr/>
          </p:nvSpPr>
          <p:spPr>
            <a:xfrm>
              <a:off x="6183312" y="4999037"/>
              <a:ext cx="762000" cy="237910"/>
            </a:xfrm>
            <a:prstGeom prst="rect">
              <a:avLst/>
            </a:prstGeom>
            <a:noFill/>
          </p:spPr>
          <p:txBody>
            <a:bodyPr wrap="square" rtlCol="0">
              <a:spAutoFit/>
            </a:bodyPr>
            <a:lstStyle/>
            <a:p>
              <a:pPr algn="r"/>
              <a:r>
                <a:rPr lang="en-US" sz="1000" b="1" noProof="1">
                  <a:solidFill>
                    <a:srgbClr val="0D0D0D"/>
                  </a:solidFill>
                </a:rPr>
                <a:t>a:price</a:t>
              </a:r>
            </a:p>
          </p:txBody>
        </p:sp>
        <p:cxnSp>
          <p:nvCxnSpPr>
            <p:cNvPr id="81" name="Straight Arrow Connector 80"/>
            <p:cNvCxnSpPr>
              <a:stCxn id="8" idx="1"/>
              <a:endCxn id="63" idx="5"/>
            </p:cNvCxnSpPr>
            <p:nvPr/>
          </p:nvCxnSpPr>
          <p:spPr bwMode="auto">
            <a:xfrm flipH="1" flipV="1">
              <a:off x="5136511" y="3970969"/>
              <a:ext cx="1479020"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flipV="1">
              <a:off x="3465093" y="3970969"/>
              <a:ext cx="1339219" cy="5959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37910"/>
            </a:xfrm>
            <a:prstGeom prst="rect">
              <a:avLst/>
            </a:prstGeom>
            <a:noFill/>
          </p:spPr>
          <p:txBody>
            <a:bodyPr wrap="square" rtlCol="0">
              <a:spAutoFit/>
            </a:bodyPr>
            <a:lstStyle/>
            <a:p>
              <a:r>
                <a:rPr lang="en-US" sz="1000" b="1" noProof="1">
                  <a:solidFill>
                    <a:srgbClr val="0D0D0D"/>
                  </a:solidFill>
                </a:rPr>
                <a:t>a:author</a:t>
              </a:r>
            </a:p>
          </p:txBody>
        </p:sp>
        <p:sp>
          <p:nvSpPr>
            <p:cNvPr id="89" name="TextBox 88"/>
            <p:cNvSpPr txBox="1"/>
            <p:nvPr/>
          </p:nvSpPr>
          <p:spPr>
            <a:xfrm>
              <a:off x="3440112" y="4084637"/>
              <a:ext cx="762000" cy="237910"/>
            </a:xfrm>
            <a:prstGeom prst="rect">
              <a:avLst/>
            </a:prstGeom>
            <a:noFill/>
          </p:spPr>
          <p:txBody>
            <a:bodyPr wrap="square" rtlCol="0">
              <a:spAutoFit/>
            </a:bodyPr>
            <a:lstStyle/>
            <a:p>
              <a:r>
                <a:rPr lang="en-US" sz="1000" b="1" noProof="1">
                  <a:solidFill>
                    <a:srgbClr val="0D0D0D"/>
                  </a:solidFill>
                </a:rPr>
                <a:t>a:author</a:t>
              </a:r>
            </a:p>
          </p:txBody>
        </p:sp>
      </p:grpSp>
    </p:spTree>
    <p:extLst>
      <p:ext uri="{BB962C8B-B14F-4D97-AF65-F5344CB8AC3E}">
        <p14:creationId xmlns:p14="http://schemas.microsoft.com/office/powerpoint/2010/main" val="15409242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SPARQL as 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47" y="5989709"/>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4998" y="5989709"/>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09"/>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300" y="4515740"/>
            <a:ext cx="1385981" cy="1659352"/>
            <a:chOff x="8344352" y="4515733"/>
            <a:chExt cx="1385983" cy="1659373"/>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49" y="4930036"/>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61"/>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41"/>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132" tIns="45567" rIns="91132" bIns="45567"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55"/>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6" name="Straight Arrow Connector 75"/>
          <p:cNvCxnSpPr>
            <a:stCxn id="48" idx="0"/>
            <a:endCxn id="91" idx="5"/>
          </p:cNvCxnSpPr>
          <p:nvPr/>
        </p:nvCxnSpPr>
        <p:spPr bwMode="auto">
          <a:xfrm flipH="1" flipV="1">
            <a:off x="5750018" y="3222208"/>
            <a:ext cx="2594283" cy="185004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26" y="4675747"/>
            <a:ext cx="665277" cy="288989"/>
          </a:xfrm>
          <a:prstGeom prst="rect">
            <a:avLst/>
          </a:prstGeom>
          <a:noFill/>
        </p:spPr>
        <p:txBody>
          <a:bodyPr wrap="none" lIns="91132" tIns="45567" rIns="91132" bIns="45567"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132" tIns="45567" rIns="91132" bIns="45567"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132" tIns="45567" rIns="91132" bIns="45567" rtlCol="0">
            <a:spAutoFit/>
          </a:bodyPr>
          <a:lstStyle/>
          <a:p>
            <a:r>
              <a:rPr lang="en-US" sz="1400" b="1" noProof="1">
                <a:solidFill>
                  <a:srgbClr val="000000"/>
                </a:solidFill>
              </a:rPr>
              <a:t>NLP Techniques</a:t>
            </a:r>
          </a:p>
        </p:txBody>
      </p:sp>
      <p:sp>
        <p:nvSpPr>
          <p:cNvPr id="152" name="TextBox 151"/>
          <p:cNvSpPr txBox="1"/>
          <p:nvPr/>
        </p:nvSpPr>
        <p:spPr>
          <a:xfrm rot="1192782">
            <a:off x="1890961" y="2324907"/>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154" name="TextBox 153"/>
          <p:cNvSpPr txBox="1"/>
          <p:nvPr/>
        </p:nvSpPr>
        <p:spPr>
          <a:xfrm rot="20494382">
            <a:off x="6238499" y="2304368"/>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1</a:t>
            </a:r>
            <a:r>
              <a:rPr lang="en-US" sz="3200" baseline="33000"/>
              <a:t>st</a:t>
            </a:r>
            <a:r>
              <a:rPr lang="en-US" sz="3200"/>
              <a:t>:</a:t>
            </a:r>
            <a:r>
              <a:rPr lang="en-US"/>
              <a:t> export your data as a set of </a:t>
            </a:r>
            <a:r>
              <a:rPr lang="en-US" i="1" u="sng"/>
              <a:t>relations</a:t>
            </a:r>
          </a:p>
        </p:txBody>
      </p:sp>
      <p:grpSp>
        <p:nvGrpSpPr>
          <p:cNvPr id="2" name="Group 58"/>
          <p:cNvGrpSpPr/>
          <p:nvPr/>
        </p:nvGrpSpPr>
        <p:grpSpPr>
          <a:xfrm>
            <a:off x="239712" y="1304177"/>
            <a:ext cx="9643691" cy="5282356"/>
            <a:chOff x="239712" y="1304170"/>
            <a:chExt cx="9643691" cy="5282351"/>
          </a:xfrm>
        </p:grpSpPr>
        <p:sp>
          <p:nvSpPr>
            <p:cNvPr id="5" name="Oval 4"/>
            <p:cNvSpPr/>
            <p:nvPr/>
          </p:nvSpPr>
          <p:spPr bwMode="auto">
            <a:xfrm>
              <a:off x="5192712" y="1556921"/>
              <a:ext cx="4648200" cy="483435"/>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4506912" y="36274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7173912" y="41608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2144712" y="6176050"/>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5" name="Oval 14"/>
            <p:cNvSpPr/>
            <p:nvPr/>
          </p:nvSpPr>
          <p:spPr bwMode="auto">
            <a:xfrm>
              <a:off x="5127275" y="6109368"/>
              <a:ext cx="4756128" cy="47715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91440" tIns="45720" rIns="91440" bIns="45720" numCol="1" rtlCol="0" anchor="ctr" anchorCtr="0" compatLnSpc="1">
              <a:prstTxWarp prst="textNoShape">
                <a:avLst/>
              </a:prstTxWarp>
              <a:spAutoFit/>
            </a:bodyPr>
            <a:lstStyle/>
            <a:p>
              <a:pPr algn="ctr"/>
              <a:r>
                <a:rPr lang="en-US" sz="1800" b="1" noProof="1">
                  <a:solidFill>
                    <a:srgbClr val="0D0D0D"/>
                  </a:solidFill>
                </a:rPr>
                <a:t>http://www.amitavghosh.com</a:t>
              </a:r>
            </a:p>
          </p:txBody>
        </p:sp>
        <p:sp>
          <p:nvSpPr>
            <p:cNvPr id="16" name="Rectangle 15"/>
            <p:cNvSpPr/>
            <p:nvPr/>
          </p:nvSpPr>
          <p:spPr bwMode="auto">
            <a:xfrm>
              <a:off x="239712" y="14570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The Glass Palace</a:t>
              </a:r>
            </a:p>
          </p:txBody>
        </p:sp>
        <p:sp>
          <p:nvSpPr>
            <p:cNvPr id="17" name="Rectangle 16"/>
            <p:cNvSpPr/>
            <p:nvPr/>
          </p:nvSpPr>
          <p:spPr bwMode="auto">
            <a:xfrm>
              <a:off x="239712" y="1999605"/>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2000</a:t>
              </a:r>
            </a:p>
          </p:txBody>
        </p:sp>
        <p:sp>
          <p:nvSpPr>
            <p:cNvPr id="18" name="Rectangle 17"/>
            <p:cNvSpPr/>
            <p:nvPr/>
          </p:nvSpPr>
          <p:spPr bwMode="auto">
            <a:xfrm>
              <a:off x="239712" y="33874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London</a:t>
              </a:r>
            </a:p>
          </p:txBody>
        </p:sp>
        <p:sp>
          <p:nvSpPr>
            <p:cNvPr id="19" name="Rectangle 18"/>
            <p:cNvSpPr/>
            <p:nvPr/>
          </p:nvSpPr>
          <p:spPr bwMode="auto">
            <a:xfrm>
              <a:off x="239712" y="3971681"/>
              <a:ext cx="2438400" cy="34379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dirty="0">
                  <a:solidFill>
                    <a:srgbClr val="0D0D0D"/>
                  </a:solidFill>
                </a:rPr>
                <a:t>Harper Collins</a:t>
              </a:r>
            </a:p>
          </p:txBody>
        </p:sp>
        <p:cxnSp>
          <p:nvCxnSpPr>
            <p:cNvPr id="21" name="Curved Connector 20"/>
            <p:cNvCxnSpPr>
              <a:stCxn id="5" idx="4"/>
              <a:endCxn id="7" idx="6"/>
            </p:cNvCxnSpPr>
            <p:nvPr/>
          </p:nvCxnSpPr>
          <p:spPr bwMode="auto">
            <a:xfrm rot="5400000">
              <a:off x="5446921" y="1786146"/>
              <a:ext cx="1815682" cy="23241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2" name="Curved Connector 21"/>
            <p:cNvCxnSpPr>
              <a:stCxn id="5" idx="4"/>
              <a:endCxn id="8" idx="0"/>
            </p:cNvCxnSpPr>
            <p:nvPr/>
          </p:nvCxnSpPr>
          <p:spPr bwMode="auto">
            <a:xfrm rot="5400000">
              <a:off x="6456571" y="3100595"/>
              <a:ext cx="2120482" cy="1400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7" name="Curved Connector 26"/>
            <p:cNvCxnSpPr>
              <a:stCxn id="8" idx="4"/>
              <a:endCxn id="10" idx="0"/>
            </p:cNvCxnSpPr>
            <p:nvPr/>
          </p:nvCxnSpPr>
          <p:spPr bwMode="auto">
            <a:xfrm rot="5400000">
              <a:off x="4661356" y="3320594"/>
              <a:ext cx="1558012" cy="415290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0" name="Curved Connector 29"/>
            <p:cNvCxnSpPr>
              <a:stCxn id="8" idx="4"/>
              <a:endCxn id="15" idx="0"/>
            </p:cNvCxnSpPr>
            <p:nvPr/>
          </p:nvCxnSpPr>
          <p:spPr bwMode="auto">
            <a:xfrm rot="5400000">
              <a:off x="6765411" y="5357966"/>
              <a:ext cx="1491332" cy="1147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7" name="Straight Arrow Connector 36"/>
            <p:cNvCxnSpPr>
              <a:stCxn id="7" idx="2"/>
              <a:endCxn id="18" idx="3"/>
            </p:cNvCxnSpPr>
            <p:nvPr/>
          </p:nvCxnSpPr>
          <p:spPr bwMode="auto">
            <a:xfrm flipH="1" flipV="1">
              <a:off x="2678112" y="3559376"/>
              <a:ext cx="1828800" cy="2966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8" name="Straight Arrow Connector 37"/>
            <p:cNvCxnSpPr>
              <a:stCxn id="7" idx="2"/>
              <a:endCxn id="19" idx="3"/>
            </p:cNvCxnSpPr>
            <p:nvPr/>
          </p:nvCxnSpPr>
          <p:spPr bwMode="auto">
            <a:xfrm flipH="1">
              <a:off x="2678112" y="3856038"/>
              <a:ext cx="1828800" cy="2875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 idx="2"/>
              <a:endCxn id="16" idx="3"/>
            </p:cNvCxnSpPr>
            <p:nvPr/>
          </p:nvCxnSpPr>
          <p:spPr bwMode="auto">
            <a:xfrm flipH="1" flipV="1">
              <a:off x="2678112" y="1628976"/>
              <a:ext cx="2514600" cy="1696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4" name="Straight Arrow Connector 43"/>
            <p:cNvCxnSpPr>
              <a:stCxn id="5" idx="2"/>
              <a:endCxn id="17" idx="3"/>
            </p:cNvCxnSpPr>
            <p:nvPr/>
          </p:nvCxnSpPr>
          <p:spPr bwMode="auto">
            <a:xfrm flipH="1">
              <a:off x="2678112" y="1798639"/>
              <a:ext cx="2514600" cy="372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38339">
              <a:off x="3573030" y="1304170"/>
              <a:ext cx="806859" cy="343790"/>
            </a:xfrm>
            <a:prstGeom prst="rect">
              <a:avLst/>
            </a:prstGeom>
            <a:noFill/>
          </p:spPr>
          <p:txBody>
            <a:bodyPr wrap="none" rtlCol="0">
              <a:spAutoFit/>
            </a:bodyPr>
            <a:lstStyle/>
            <a:p>
              <a:r>
                <a:rPr lang="en-US" sz="1800" b="1" noProof="1">
                  <a:solidFill>
                    <a:srgbClr val="0D0D0D"/>
                  </a:solidFill>
                </a:rPr>
                <a:t>a:title</a:t>
              </a:r>
            </a:p>
          </p:txBody>
        </p:sp>
        <p:sp>
          <p:nvSpPr>
            <p:cNvPr id="51" name="TextBox 50"/>
            <p:cNvSpPr txBox="1"/>
            <p:nvPr/>
          </p:nvSpPr>
          <p:spPr>
            <a:xfrm rot="21215795">
              <a:off x="3603176" y="1989970"/>
              <a:ext cx="870147" cy="343790"/>
            </a:xfrm>
            <a:prstGeom prst="rect">
              <a:avLst/>
            </a:prstGeom>
            <a:noFill/>
          </p:spPr>
          <p:txBody>
            <a:bodyPr wrap="none" rtlCol="0">
              <a:spAutoFit/>
            </a:bodyPr>
            <a:lstStyle/>
            <a:p>
              <a:r>
                <a:rPr lang="en-US" sz="1800" b="1" noProof="1">
                  <a:solidFill>
                    <a:srgbClr val="0D0D0D"/>
                  </a:solidFill>
                </a:rPr>
                <a:t>a:year</a:t>
              </a:r>
            </a:p>
          </p:txBody>
        </p:sp>
        <p:sp>
          <p:nvSpPr>
            <p:cNvPr id="52" name="TextBox 51"/>
            <p:cNvSpPr txBox="1"/>
            <p:nvPr/>
          </p:nvSpPr>
          <p:spPr>
            <a:xfrm rot="610119">
              <a:off x="3181067" y="3285571"/>
              <a:ext cx="811498" cy="343790"/>
            </a:xfrm>
            <a:prstGeom prst="rect">
              <a:avLst/>
            </a:prstGeom>
            <a:noFill/>
          </p:spPr>
          <p:txBody>
            <a:bodyPr wrap="none" rtlCol="0">
              <a:spAutoFit/>
            </a:bodyPr>
            <a:lstStyle/>
            <a:p>
              <a:r>
                <a:rPr lang="en-US" sz="1800" b="1" noProof="1">
                  <a:solidFill>
                    <a:srgbClr val="0D0D0D"/>
                  </a:solidFill>
                </a:rPr>
                <a:t>a:city</a:t>
              </a:r>
            </a:p>
          </p:txBody>
        </p:sp>
        <p:sp>
          <p:nvSpPr>
            <p:cNvPr id="53" name="TextBox 52"/>
            <p:cNvSpPr txBox="1"/>
            <p:nvPr/>
          </p:nvSpPr>
          <p:spPr>
            <a:xfrm rot="21074880">
              <a:off x="3053706" y="3967174"/>
              <a:ext cx="1259593" cy="343790"/>
            </a:xfrm>
            <a:prstGeom prst="rect">
              <a:avLst/>
            </a:prstGeom>
            <a:noFill/>
          </p:spPr>
          <p:txBody>
            <a:bodyPr wrap="none" rtlCol="0">
              <a:spAutoFit/>
            </a:bodyPr>
            <a:lstStyle/>
            <a:p>
              <a:r>
                <a:rPr lang="en-US" sz="1800" b="1" noProof="1">
                  <a:solidFill>
                    <a:srgbClr val="0D0D0D"/>
                  </a:solidFill>
                </a:rPr>
                <a:t>a:p_name</a:t>
              </a:r>
            </a:p>
          </p:txBody>
        </p:sp>
        <p:sp>
          <p:nvSpPr>
            <p:cNvPr id="54" name="TextBox 53"/>
            <p:cNvSpPr txBox="1"/>
            <p:nvPr/>
          </p:nvSpPr>
          <p:spPr>
            <a:xfrm>
              <a:off x="5116512" y="4999037"/>
              <a:ext cx="995618" cy="343790"/>
            </a:xfrm>
            <a:prstGeom prst="rect">
              <a:avLst/>
            </a:prstGeom>
            <a:noFill/>
          </p:spPr>
          <p:txBody>
            <a:bodyPr wrap="none" rtlCol="0">
              <a:spAutoFit/>
            </a:bodyPr>
            <a:lstStyle/>
            <a:p>
              <a:r>
                <a:rPr lang="en-US" sz="1800" b="1" noProof="1">
                  <a:solidFill>
                    <a:srgbClr val="0D0D0D"/>
                  </a:solidFill>
                </a:rPr>
                <a:t>a:name</a:t>
              </a:r>
            </a:p>
          </p:txBody>
        </p:sp>
        <p:sp>
          <p:nvSpPr>
            <p:cNvPr id="55" name="TextBox 54"/>
            <p:cNvSpPr txBox="1"/>
            <p:nvPr/>
          </p:nvSpPr>
          <p:spPr>
            <a:xfrm>
              <a:off x="7687004" y="5151436"/>
              <a:ext cx="1535939" cy="343790"/>
            </a:xfrm>
            <a:prstGeom prst="rect">
              <a:avLst/>
            </a:prstGeom>
            <a:noFill/>
          </p:spPr>
          <p:txBody>
            <a:bodyPr wrap="none" rtlCol="0">
              <a:spAutoFit/>
            </a:bodyPr>
            <a:lstStyle/>
            <a:p>
              <a:r>
                <a:rPr lang="en-US" sz="1800" b="1" noProof="1">
                  <a:solidFill>
                    <a:srgbClr val="0D0D0D"/>
                  </a:solidFill>
                </a:rPr>
                <a:t>a:homepage</a:t>
              </a:r>
            </a:p>
          </p:txBody>
        </p:sp>
        <p:sp>
          <p:nvSpPr>
            <p:cNvPr id="56" name="TextBox 55"/>
            <p:cNvSpPr txBox="1"/>
            <p:nvPr/>
          </p:nvSpPr>
          <p:spPr>
            <a:xfrm>
              <a:off x="7666222" y="3475037"/>
              <a:ext cx="1108387" cy="343790"/>
            </a:xfrm>
            <a:prstGeom prst="rect">
              <a:avLst/>
            </a:prstGeom>
            <a:noFill/>
          </p:spPr>
          <p:txBody>
            <a:bodyPr wrap="none" rtlCol="0">
              <a:spAutoFit/>
            </a:bodyPr>
            <a:lstStyle/>
            <a:p>
              <a:r>
                <a:rPr lang="en-US" sz="1800" b="1" noProof="1">
                  <a:solidFill>
                    <a:srgbClr val="0D0D0D"/>
                  </a:solidFill>
                </a:rPr>
                <a:t>a:author</a:t>
              </a:r>
            </a:p>
          </p:txBody>
        </p:sp>
        <p:sp>
          <p:nvSpPr>
            <p:cNvPr id="57" name="TextBox 56"/>
            <p:cNvSpPr txBox="1"/>
            <p:nvPr/>
          </p:nvSpPr>
          <p:spPr>
            <a:xfrm rot="20242754">
              <a:off x="5534026" y="3102839"/>
              <a:ext cx="1422729" cy="343790"/>
            </a:xfrm>
            <a:prstGeom prst="rect">
              <a:avLst/>
            </a:prstGeom>
            <a:noFill/>
          </p:spPr>
          <p:txBody>
            <a:bodyPr wrap="none" rtlCol="0">
              <a:spAutoFit/>
            </a:bodyPr>
            <a:lstStyle/>
            <a:p>
              <a:r>
                <a:rPr lang="en-US" sz="1800" b="1" noProof="1">
                  <a:solidFill>
                    <a:srgbClr val="0D0D0D"/>
                  </a:solidFill>
                </a:rPr>
                <a:t>a:publisher</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SPARQL 1.1 </a:t>
            </a:r>
            <a:r>
              <a:rPr lang="en-US" dirty="0"/>
              <a:t>as 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47" y="5989709"/>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4998" y="5989709"/>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09"/>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300" y="4515740"/>
            <a:ext cx="1385981" cy="1659352"/>
            <a:chOff x="8344352" y="4515733"/>
            <a:chExt cx="1385983" cy="1659373"/>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49" y="4930036"/>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61"/>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41"/>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132" tIns="45567" rIns="91132" bIns="45567"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55"/>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6" name="Straight Arrow Connector 75"/>
          <p:cNvCxnSpPr>
            <a:stCxn id="48" idx="0"/>
            <a:endCxn id="91" idx="5"/>
          </p:cNvCxnSpPr>
          <p:nvPr/>
        </p:nvCxnSpPr>
        <p:spPr bwMode="auto">
          <a:xfrm flipH="1" flipV="1">
            <a:off x="5750018" y="3222208"/>
            <a:ext cx="2594283" cy="1850047"/>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26" y="4675747"/>
            <a:ext cx="665277" cy="288989"/>
          </a:xfrm>
          <a:prstGeom prst="rect">
            <a:avLst/>
          </a:prstGeom>
          <a:noFill/>
        </p:spPr>
        <p:txBody>
          <a:bodyPr wrap="none" lIns="91132" tIns="45567" rIns="91132" bIns="45567"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132" tIns="45567" rIns="91132" bIns="45567"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132" tIns="45567" rIns="91132" bIns="45567" rtlCol="0">
            <a:spAutoFit/>
          </a:bodyPr>
          <a:lstStyle/>
          <a:p>
            <a:r>
              <a:rPr lang="en-US" sz="1400" b="1" noProof="1">
                <a:solidFill>
                  <a:srgbClr val="000000"/>
                </a:solidFill>
              </a:rPr>
              <a:t>NLP Techniques</a:t>
            </a:r>
          </a:p>
        </p:txBody>
      </p:sp>
      <p:sp>
        <p:nvSpPr>
          <p:cNvPr id="152" name="TextBox 151"/>
          <p:cNvSpPr txBox="1"/>
          <p:nvPr/>
        </p:nvSpPr>
        <p:spPr>
          <a:xfrm rot="1192782">
            <a:off x="1890961" y="2324907"/>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154" name="TextBox 153"/>
          <p:cNvSpPr txBox="1"/>
          <p:nvPr/>
        </p:nvSpPr>
        <p:spPr>
          <a:xfrm rot="20494382">
            <a:off x="6238499" y="2304368"/>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60" name="TextBox 59"/>
          <p:cNvSpPr txBox="1"/>
          <p:nvPr/>
        </p:nvSpPr>
        <p:spPr>
          <a:xfrm rot="1206292">
            <a:off x="1900567" y="2658905"/>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
        <p:nvSpPr>
          <p:cNvPr id="61" name="TextBox 60"/>
          <p:cNvSpPr txBox="1"/>
          <p:nvPr/>
        </p:nvSpPr>
        <p:spPr>
          <a:xfrm rot="20451556">
            <a:off x="6478491" y="2657554"/>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Remember the Direct Mapping issue?</a:t>
            </a:r>
            <a:endParaRPr lang="en-US" dirty="0"/>
          </a:p>
        </p:txBody>
      </p:sp>
      <p:grpSp>
        <p:nvGrpSpPr>
          <p:cNvPr id="4"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cxnSp>
        <p:nvCxnSpPr>
          <p:cNvPr id="52"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71760" y="1183369"/>
            <a:ext cx="5649913" cy="3083505"/>
            <a:chOff x="4278312" y="3547057"/>
            <a:chExt cx="5649913" cy="3083505"/>
          </a:xfrm>
        </p:grpSpPr>
        <p:grpSp>
          <p:nvGrpSpPr>
            <p:cNvPr id="54" name="Group 53"/>
            <p:cNvGrpSpPr/>
            <p:nvPr/>
          </p:nvGrpSpPr>
          <p:grpSpPr>
            <a:xfrm>
              <a:off x="5525892" y="5071057"/>
              <a:ext cx="4402333" cy="1559505"/>
              <a:chOff x="5525892" y="5071057"/>
              <a:chExt cx="4402333" cy="1559505"/>
            </a:xfrm>
          </p:grpSpPr>
          <p:sp>
            <p:nvSpPr>
              <p:cNvPr id="71" name="Oval 70"/>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cxnSp>
            <p:nvCxnSpPr>
              <p:cNvPr id="72" name="Straight Arrow Connector 71"/>
              <p:cNvCxnSpPr>
                <a:stCxn id="71" idx="6"/>
                <a:endCxn id="107" idx="2"/>
              </p:cNvCxnSpPr>
              <p:nvPr/>
            </p:nvCxnSpPr>
            <p:spPr bwMode="auto">
              <a:xfrm flipV="1">
                <a:off x="9024487" y="5308967"/>
                <a:ext cx="593382" cy="2366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nvGrpSpPr>
              <p:cNvPr id="73" name="Group 72"/>
              <p:cNvGrpSpPr/>
              <p:nvPr/>
            </p:nvGrpSpPr>
            <p:grpSpPr>
              <a:xfrm>
                <a:off x="5525892" y="5071057"/>
                <a:ext cx="4402333" cy="1559505"/>
                <a:chOff x="5525892" y="5071057"/>
                <a:chExt cx="4402333" cy="1559505"/>
              </a:xfrm>
            </p:grpSpPr>
            <p:sp>
              <p:nvSpPr>
                <p:cNvPr id="74" name="Rectangle 73"/>
                <p:cNvSpPr/>
                <p:nvPr/>
              </p:nvSpPr>
              <p:spPr bwMode="auto">
                <a:xfrm>
                  <a:off x="5525892" y="6392652"/>
                  <a:ext cx="12067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endParaRPr lang="en-US" sz="1000" b="1" noProof="1">
                    <a:solidFill>
                      <a:srgbClr val="0D0D0D"/>
                    </a:solidFill>
                    <a:latin typeface="Arial" charset="0"/>
                  </a:endParaRPr>
                </a:p>
              </p:txBody>
            </p:sp>
            <p:cxnSp>
              <p:nvCxnSpPr>
                <p:cNvPr id="101" name="Curved Connector 100"/>
                <p:cNvCxnSpPr>
                  <a:stCxn id="71" idx="4"/>
                  <a:endCxn id="74" idx="0"/>
                </p:cNvCxnSpPr>
                <p:nvPr/>
              </p:nvCxnSpPr>
              <p:spPr bwMode="auto">
                <a:xfrm rot="5400000">
                  <a:off x="6790821" y="4997186"/>
                  <a:ext cx="733917" cy="205701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102" name="Curved Connector 101"/>
                <p:cNvCxnSpPr>
                  <a:stCxn id="71" idx="4"/>
                  <a:endCxn id="106" idx="0"/>
                </p:cNvCxnSpPr>
                <p:nvPr/>
              </p:nvCxnSpPr>
              <p:spPr bwMode="auto">
                <a:xfrm rot="5400000">
                  <a:off x="7817512" y="6023878"/>
                  <a:ext cx="733917" cy="3633"/>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sp>
              <p:nvSpPr>
                <p:cNvPr id="103" name="TextBox 102"/>
                <p:cNvSpPr txBox="1"/>
                <p:nvPr/>
              </p:nvSpPr>
              <p:spPr>
                <a:xfrm>
                  <a:off x="6335713" y="5684837"/>
                  <a:ext cx="1371600" cy="237910"/>
                </a:xfrm>
                <a:prstGeom prst="rect">
                  <a:avLst/>
                </a:prstGeom>
                <a:noFill/>
              </p:spPr>
              <p:txBody>
                <a:bodyPr wrap="square" rtlCol="0">
                  <a:spAutoFit/>
                </a:bodyPr>
                <a:lstStyle/>
                <a:p>
                  <a:r>
                    <a:rPr lang="en-US" sz="1000" b="1" noProof="1">
                      <a:solidFill>
                        <a:srgbClr val="0D0D0D"/>
                      </a:solidFill>
                    </a:rPr>
                    <a:t>&lt;Person#Name&gt;</a:t>
                  </a:r>
                </a:p>
              </p:txBody>
            </p:sp>
            <p:sp>
              <p:nvSpPr>
                <p:cNvPr id="104" name="TextBox 103"/>
                <p:cNvSpPr txBox="1"/>
                <p:nvPr/>
              </p:nvSpPr>
              <p:spPr>
                <a:xfrm>
                  <a:off x="8240712" y="5922715"/>
                  <a:ext cx="1524000" cy="237910"/>
                </a:xfrm>
                <a:prstGeom prst="rect">
                  <a:avLst/>
                </a:prstGeom>
                <a:noFill/>
              </p:spPr>
              <p:txBody>
                <a:bodyPr wrap="square" rtlCol="0">
                  <a:spAutoFit/>
                </a:bodyPr>
                <a:lstStyle/>
                <a:p>
                  <a:r>
                    <a:rPr lang="en-US" sz="1000" b="1" noProof="1">
                      <a:solidFill>
                        <a:srgbClr val="0D0D0D"/>
                      </a:solidFill>
                    </a:rPr>
                    <a:t>&lt;Person#Homepage&gt;</a:t>
                  </a:r>
                </a:p>
              </p:txBody>
            </p:sp>
            <p:sp>
              <p:nvSpPr>
                <p:cNvPr id="105" name="TextBox 104"/>
                <p:cNvSpPr txBox="1"/>
                <p:nvPr/>
              </p:nvSpPr>
              <p:spPr>
                <a:xfrm>
                  <a:off x="7438795" y="5429024"/>
                  <a:ext cx="1524000" cy="237910"/>
                </a:xfrm>
                <a:prstGeom prst="rect">
                  <a:avLst/>
                </a:prstGeom>
                <a:noFill/>
              </p:spPr>
              <p:txBody>
                <a:bodyPr wrap="square" rtlCol="0">
                  <a:spAutoFit/>
                </a:bodyPr>
                <a:lstStyle/>
                <a:p>
                  <a:r>
                    <a:rPr lang="en-US" sz="1000" b="1" noProof="1">
                      <a:solidFill>
                        <a:srgbClr val="0D0D0D"/>
                      </a:solidFill>
                    </a:rPr>
                    <a:t>&lt;Person/ID-id_xyz&gt;</a:t>
                  </a:r>
                </a:p>
              </p:txBody>
            </p:sp>
            <p:sp>
              <p:nvSpPr>
                <p:cNvPr id="106" name="Rectangle 105"/>
                <p:cNvSpPr/>
                <p:nvPr/>
              </p:nvSpPr>
              <p:spPr bwMode="auto">
                <a:xfrm>
                  <a:off x="7115854" y="6392652"/>
                  <a:ext cx="213359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endParaRPr lang="en-US" sz="1000" b="1" noProof="1">
                    <a:solidFill>
                      <a:srgbClr val="0D0D0D"/>
                    </a:solidFill>
                    <a:latin typeface="Arial" charset="0"/>
                  </a:endParaRPr>
                </a:p>
              </p:txBody>
            </p:sp>
            <p:sp>
              <p:nvSpPr>
                <p:cNvPr id="107" name="Rectangle 106"/>
                <p:cNvSpPr/>
                <p:nvPr/>
              </p:nvSpPr>
              <p:spPr bwMode="auto">
                <a:xfrm>
                  <a:off x="9307512" y="5071057"/>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108" name="TextBox 107"/>
                <p:cNvSpPr txBox="1"/>
                <p:nvPr/>
              </p:nvSpPr>
              <p:spPr>
                <a:xfrm rot="20232856">
                  <a:off x="8900798" y="5376854"/>
                  <a:ext cx="987383" cy="237910"/>
                </a:xfrm>
                <a:prstGeom prst="rect">
                  <a:avLst/>
                </a:prstGeom>
                <a:noFill/>
              </p:spPr>
              <p:txBody>
                <a:bodyPr wrap="square" rtlCol="0">
                  <a:spAutoFit/>
                </a:bodyPr>
                <a:lstStyle/>
                <a:p>
                  <a:r>
                    <a:rPr lang="en-US" sz="1000" b="1" noProof="1">
                      <a:solidFill>
                        <a:srgbClr val="0D0D0D"/>
                      </a:solidFill>
                    </a:rPr>
                    <a:t>&lt;Person#ID&gt;</a:t>
                  </a:r>
                </a:p>
              </p:txBody>
            </p:sp>
          </p:grpSp>
        </p:grpSp>
        <p:grpSp>
          <p:nvGrpSpPr>
            <p:cNvPr id="55" name="Group 54"/>
            <p:cNvGrpSpPr/>
            <p:nvPr/>
          </p:nvGrpSpPr>
          <p:grpSpPr>
            <a:xfrm>
              <a:off x="4278312" y="3547057"/>
              <a:ext cx="5631185" cy="1886205"/>
              <a:chOff x="4278312" y="3547057"/>
              <a:chExt cx="5631185" cy="1886205"/>
            </a:xfrm>
          </p:grpSpPr>
          <p:sp>
            <p:nvSpPr>
              <p:cNvPr id="58" name="Oval 57"/>
              <p:cNvSpPr/>
              <p:nvPr/>
            </p:nvSpPr>
            <p:spPr bwMode="auto">
              <a:xfrm>
                <a:off x="6823757" y="4096148"/>
                <a:ext cx="2725058" cy="334548"/>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latin typeface="Arial" charset="0"/>
                  </a:rPr>
                  <a:t>&lt;Book/ISBN-0006511409&gt;</a:t>
                </a:r>
              </a:p>
            </p:txBody>
          </p:sp>
          <p:sp>
            <p:nvSpPr>
              <p:cNvPr id="59" name="Rectangle 58"/>
              <p:cNvSpPr/>
              <p:nvPr/>
            </p:nvSpPr>
            <p:spPr bwMode="auto">
              <a:xfrm>
                <a:off x="4278312" y="3978155"/>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endParaRPr lang="en-US" sz="1000" b="1" dirty="0">
                  <a:solidFill>
                    <a:srgbClr val="0D0D0D"/>
                  </a:solidFill>
                  <a:latin typeface="Arial" charset="0"/>
                </a:endParaRPr>
              </a:p>
            </p:txBody>
          </p:sp>
          <p:sp>
            <p:nvSpPr>
              <p:cNvPr id="60" name="Rectangle 59"/>
              <p:cNvSpPr/>
              <p:nvPr/>
            </p:nvSpPr>
            <p:spPr bwMode="auto">
              <a:xfrm>
                <a:off x="4278312" y="4328996"/>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endParaRPr lang="en-US" sz="1000" b="1" dirty="0">
                  <a:solidFill>
                    <a:srgbClr val="0D0D0D"/>
                  </a:solidFill>
                  <a:latin typeface="Arial" charset="0"/>
                </a:endParaRPr>
              </a:p>
            </p:txBody>
          </p:sp>
          <p:cxnSp>
            <p:nvCxnSpPr>
              <p:cNvPr id="61" name="Curved Connector 60"/>
              <p:cNvCxnSpPr>
                <a:stCxn id="58" idx="4"/>
              </p:cNvCxnSpPr>
              <p:nvPr/>
            </p:nvCxnSpPr>
            <p:spPr bwMode="auto">
              <a:xfrm rot="5400000">
                <a:off x="7684607" y="4931582"/>
                <a:ext cx="1002567" cy="794"/>
              </a:xfrm>
              <a:prstGeom prst="curvedConnector3">
                <a:avLst>
                  <a:gd name="adj1" fmla="val 50000"/>
                </a:avLst>
              </a:prstGeom>
              <a:solidFill>
                <a:srgbClr val="00B8FF"/>
              </a:solidFill>
              <a:ln w="12700" cap="flat" cmpd="sng" algn="ctr">
                <a:solidFill>
                  <a:schemeClr val="tx1"/>
                </a:solidFill>
                <a:prstDash val="solid"/>
                <a:round/>
                <a:headEnd type="none"/>
                <a:tailEnd type="stealth" w="lg" len="med"/>
              </a:ln>
              <a:effectLst/>
            </p:spPr>
          </p:cxnSp>
          <p:cxnSp>
            <p:nvCxnSpPr>
              <p:cNvPr id="62" name="Straight Arrow Connector 61"/>
              <p:cNvCxnSpPr>
                <a:stCxn id="58" idx="2"/>
                <a:endCxn id="60" idx="3"/>
              </p:cNvCxnSpPr>
              <p:nvPr/>
            </p:nvCxnSpPr>
            <p:spPr bwMode="auto">
              <a:xfrm flipH="1">
                <a:off x="5789871" y="4263422"/>
                <a:ext cx="1033886" cy="184530"/>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3" name="TextBox 62"/>
              <p:cNvSpPr txBox="1"/>
              <p:nvPr/>
            </p:nvSpPr>
            <p:spPr>
              <a:xfrm rot="346954">
                <a:off x="5905021" y="3978048"/>
                <a:ext cx="1060827" cy="237910"/>
              </a:xfrm>
              <a:prstGeom prst="rect">
                <a:avLst/>
              </a:prstGeom>
              <a:noFill/>
            </p:spPr>
            <p:txBody>
              <a:bodyPr wrap="square" rtlCol="0">
                <a:spAutoFit/>
              </a:bodyPr>
              <a:lstStyle/>
              <a:p>
                <a:r>
                  <a:rPr lang="en-US" sz="1000" b="1" noProof="1">
                    <a:solidFill>
                      <a:srgbClr val="0D0D0D"/>
                    </a:solidFill>
                  </a:rPr>
                  <a:t>&lt;Book#Title&gt;</a:t>
                </a:r>
              </a:p>
            </p:txBody>
          </p:sp>
          <p:sp>
            <p:nvSpPr>
              <p:cNvPr id="64" name="TextBox 63"/>
              <p:cNvSpPr txBox="1"/>
              <p:nvPr/>
            </p:nvSpPr>
            <p:spPr>
              <a:xfrm rot="21077710">
                <a:off x="5843127" y="4324230"/>
                <a:ext cx="1153594" cy="237910"/>
              </a:xfrm>
              <a:prstGeom prst="rect">
                <a:avLst/>
              </a:prstGeom>
              <a:noFill/>
            </p:spPr>
            <p:txBody>
              <a:bodyPr wrap="square" rtlCol="0">
                <a:spAutoFit/>
              </a:bodyPr>
              <a:lstStyle/>
              <a:p>
                <a:r>
                  <a:rPr lang="en-US" sz="1000" b="1" noProof="1">
                    <a:solidFill>
                      <a:srgbClr val="0D0D0D"/>
                    </a:solidFill>
                  </a:rPr>
                  <a:t>&lt;Book#Year&gt;</a:t>
                </a:r>
              </a:p>
            </p:txBody>
          </p:sp>
          <p:sp>
            <p:nvSpPr>
              <p:cNvPr id="65" name="TextBox 64"/>
              <p:cNvSpPr txBox="1"/>
              <p:nvPr/>
            </p:nvSpPr>
            <p:spPr>
              <a:xfrm>
                <a:off x="8164512" y="4846637"/>
                <a:ext cx="1412304" cy="237910"/>
              </a:xfrm>
              <a:prstGeom prst="rect">
                <a:avLst/>
              </a:prstGeom>
              <a:noFill/>
            </p:spPr>
            <p:txBody>
              <a:bodyPr wrap="square" rtlCol="0">
                <a:spAutoFit/>
              </a:bodyPr>
              <a:lstStyle/>
              <a:p>
                <a:r>
                  <a:rPr lang="en-US" sz="1000" b="1" noProof="1">
                    <a:solidFill>
                      <a:srgbClr val="0D0D0D"/>
                    </a:solidFill>
                  </a:rPr>
                  <a:t>&lt;Book#ref-Author&gt;</a:t>
                </a:r>
              </a:p>
            </p:txBody>
          </p:sp>
          <p:sp>
            <p:nvSpPr>
              <p:cNvPr id="66" name="Rectangle 65"/>
              <p:cNvSpPr/>
              <p:nvPr/>
            </p:nvSpPr>
            <p:spPr bwMode="auto">
              <a:xfrm>
                <a:off x="5429917" y="3547057"/>
                <a:ext cx="1511559"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0006511409X</a:t>
                </a:r>
                <a:endParaRPr lang="en-US" sz="1000" b="1" dirty="0">
                  <a:solidFill>
                    <a:srgbClr val="0D0D0D"/>
                  </a:solidFill>
                  <a:latin typeface="Arial" charset="0"/>
                </a:endParaRPr>
              </a:p>
            </p:txBody>
          </p:sp>
          <p:cxnSp>
            <p:nvCxnSpPr>
              <p:cNvPr id="67" name="Straight Arrow Connector 66"/>
              <p:cNvCxnSpPr>
                <a:stCxn id="58" idx="0"/>
                <a:endCxn id="66" idx="3"/>
              </p:cNvCxnSpPr>
              <p:nvPr/>
            </p:nvCxnSpPr>
            <p:spPr bwMode="auto">
              <a:xfrm flipH="1" flipV="1">
                <a:off x="6941476" y="3666012"/>
                <a:ext cx="1244811" cy="430135"/>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sp>
            <p:nvSpPr>
              <p:cNvPr id="68" name="TextBox 67"/>
              <p:cNvSpPr txBox="1"/>
              <p:nvPr/>
            </p:nvSpPr>
            <p:spPr>
              <a:xfrm rot="1202243">
                <a:off x="6988939" y="3678309"/>
                <a:ext cx="1153594" cy="237910"/>
              </a:xfrm>
              <a:prstGeom prst="rect">
                <a:avLst/>
              </a:prstGeom>
              <a:noFill/>
            </p:spPr>
            <p:txBody>
              <a:bodyPr wrap="square" rtlCol="0">
                <a:spAutoFit/>
              </a:bodyPr>
              <a:lstStyle/>
              <a:p>
                <a:r>
                  <a:rPr lang="en-US" sz="1000" b="1" noProof="1">
                    <a:solidFill>
                      <a:srgbClr val="0D0D0D"/>
                    </a:solidFill>
                  </a:rPr>
                  <a:t>&lt;Book#ISBN&gt;</a:t>
                </a:r>
              </a:p>
            </p:txBody>
          </p:sp>
          <p:sp>
            <p:nvSpPr>
              <p:cNvPr id="69" name="Rectangle 68"/>
              <p:cNvSpPr/>
              <p:nvPr/>
            </p:nvSpPr>
            <p:spPr bwMode="auto">
              <a:xfrm>
                <a:off x="9288784" y="3559633"/>
                <a:ext cx="620713" cy="23791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id_xyz</a:t>
                </a:r>
                <a:endParaRPr lang="en-US" sz="1000" b="1" dirty="0">
                  <a:solidFill>
                    <a:srgbClr val="0D0D0D"/>
                  </a:solidFill>
                  <a:latin typeface="Arial" charset="0"/>
                </a:endParaRPr>
              </a:p>
            </p:txBody>
          </p:sp>
          <p:sp>
            <p:nvSpPr>
              <p:cNvPr id="70" name="TextBox 69"/>
              <p:cNvSpPr txBox="1"/>
              <p:nvPr/>
            </p:nvSpPr>
            <p:spPr>
              <a:xfrm rot="20280577">
                <a:off x="8109124" y="3621650"/>
                <a:ext cx="1412304" cy="237910"/>
              </a:xfrm>
              <a:prstGeom prst="rect">
                <a:avLst/>
              </a:prstGeom>
              <a:noFill/>
            </p:spPr>
            <p:txBody>
              <a:bodyPr wrap="square" rtlCol="0">
                <a:spAutoFit/>
              </a:bodyPr>
              <a:lstStyle/>
              <a:p>
                <a:r>
                  <a:rPr lang="en-US" sz="1000" b="1" noProof="1">
                    <a:solidFill>
                      <a:srgbClr val="0D0D0D"/>
                    </a:solidFill>
                  </a:rPr>
                  <a:t>&lt;Book#Author&gt;</a:t>
                </a:r>
              </a:p>
            </p:txBody>
          </p:sp>
        </p:grpSp>
        <p:cxnSp>
          <p:nvCxnSpPr>
            <p:cNvPr id="56" name="Straight Arrow Connector 55"/>
            <p:cNvCxnSpPr/>
            <p:nvPr/>
          </p:nvCxnSpPr>
          <p:spPr bwMode="auto">
            <a:xfrm flipV="1">
              <a:off x="8186286" y="3678588"/>
              <a:ext cx="1102498" cy="423438"/>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cxnSp>
          <p:nvCxnSpPr>
            <p:cNvPr id="57" name="Straight Arrow Connector 56"/>
            <p:cNvCxnSpPr/>
            <p:nvPr/>
          </p:nvCxnSpPr>
          <p:spPr bwMode="auto">
            <a:xfrm flipH="1" flipV="1">
              <a:off x="5789871" y="4097110"/>
              <a:ext cx="1033886" cy="166312"/>
            </a:xfrm>
            <a:prstGeom prst="straightConnector1">
              <a:avLst/>
            </a:prstGeom>
            <a:solidFill>
              <a:srgbClr val="00B8FF"/>
            </a:solidFill>
            <a:ln w="12700" cap="flat" cmpd="sng" algn="ctr">
              <a:solidFill>
                <a:schemeClr val="tx1"/>
              </a:solidFill>
              <a:prstDash val="solid"/>
              <a:round/>
              <a:headEnd type="none" w="med" len="med"/>
              <a:tailEnd type="stealth" w="lg" len="med"/>
            </a:ln>
            <a:effectLst/>
          </p:spPr>
        </p:cxnSp>
      </p:grpSp>
      <p:sp>
        <p:nvSpPr>
          <p:cNvPr id="51" name="Text Box 2"/>
          <p:cNvSpPr txBox="1">
            <a:spLocks noChangeArrowheads="1"/>
          </p:cNvSpPr>
          <p:nvPr/>
        </p:nvSpPr>
        <p:spPr bwMode="auto">
          <a:xfrm>
            <a:off x="132702" y="3941313"/>
            <a:ext cx="4831445" cy="3429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CONSTRUCT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?id a:title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a:year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a:author _:x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_:x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a:homepage ?hp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WHERE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?book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&lt;Book#ISBN&gt;       ?isbn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&lt;Book#Title&gt;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&lt;Book#Year&gt;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&lt;Book#ref-Author&gt; ?author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&lt;Person#Name&gt;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&lt;Person#Homepage&gt; ?homepage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a:t>
            </a:r>
            <a:r>
              <a:rPr lang="en-US" sz="1200" b="1" noProof="1">
                <a:solidFill>
                  <a:schemeClr val="tx1"/>
                </a:solidFill>
                <a:latin typeface="Courier New" charset="0"/>
                <a:ea typeface="msmincho" charset="0"/>
                <a:cs typeface="msmincho" charset="0"/>
              </a:rPr>
              <a:t>(IRI(fn:concat("http://...",?isbn)) AS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(IRI(?homepage) AS ?hp)</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5822" y="3131777"/>
            <a:ext cx="4824288" cy="1258887"/>
          </a:xfrm>
          <a:solidFill>
            <a:schemeClr val="tx1">
              <a:alpha val="21000"/>
            </a:schemeClr>
          </a:solidFill>
        </p:spPr>
        <p:txBody>
          <a:bodyPr>
            <a:normAutofit/>
          </a:bodyPr>
          <a:lstStyle/>
          <a:p>
            <a:r>
              <a:rPr lang="en-US" sz="6600" dirty="0">
                <a:solidFill>
                  <a:schemeClr val="bg1"/>
                </a:solidFill>
              </a:rPr>
              <a:t>Vocabularies</a:t>
            </a:r>
          </a:p>
        </p:txBody>
      </p:sp>
      <p:sp>
        <p:nvSpPr>
          <p:cNvPr id="4"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t>Indy Reading Coalition</a:t>
            </a:r>
            <a:r>
              <a:rPr lang="en-US" sz="1100" i="1" dirty="0">
                <a:solidFill>
                  <a:srgbClr val="FFFFFF"/>
                </a:solidFill>
                <a:latin typeface="Lucida Sans Unicode"/>
                <a:ea typeface="msmincho" charset="0"/>
                <a:cs typeface="msmincho" charset="0"/>
              </a:rPr>
              <a:t>”, </a:t>
            </a:r>
            <a:r>
              <a:rPr lang="en-US" sz="1100" i="1" dirty="0" err="1">
                <a:solidFill>
                  <a:srgbClr val="FFFFFF"/>
                </a:solidFill>
                <a:latin typeface="Lucida Sans Unicode"/>
                <a:ea typeface="msmincho" charset="0"/>
                <a:cs typeface="msmincho" charset="0"/>
              </a:rPr>
              <a:t>Wordpress.com</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Data integration needs agreements on</a:t>
            </a:r>
          </a:p>
          <a:p>
            <a:pPr lvl="1"/>
            <a:r>
              <a:rPr lang="en-US" dirty="0" smtClean="0"/>
              <a:t>terms </a:t>
            </a:r>
          </a:p>
          <a:p>
            <a:pPr lvl="2"/>
            <a:r>
              <a:rPr lang="en-US" dirty="0" smtClean="0"/>
              <a:t>“translator”, “author”</a:t>
            </a:r>
          </a:p>
          <a:p>
            <a:pPr lvl="1"/>
            <a:r>
              <a:rPr lang="en-US" dirty="0" smtClean="0"/>
              <a:t>categories used </a:t>
            </a:r>
          </a:p>
          <a:p>
            <a:pPr lvl="2"/>
            <a:r>
              <a:rPr lang="en-US" dirty="0" smtClean="0"/>
              <a:t>“Person”, “literature”</a:t>
            </a:r>
          </a:p>
          <a:p>
            <a:pPr lvl="1"/>
            <a:r>
              <a:rPr lang="en-US" dirty="0" smtClean="0"/>
              <a:t>relationships among those </a:t>
            </a:r>
          </a:p>
          <a:p>
            <a:pPr lvl="2"/>
            <a:r>
              <a:rPr lang="en-US" dirty="0" smtClean="0"/>
              <a:t>“an author is also a Person…”, “historical fiction is a narrower term than fiction”</a:t>
            </a:r>
          </a:p>
          <a:p>
            <a:pPr lvl="2"/>
            <a:r>
              <a:rPr lang="en-US" dirty="0" smtClean="0"/>
              <a:t>ie,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There is a need for “languages” to define such vocabularies</a:t>
            </a:r>
          </a:p>
          <a:p>
            <a:pPr lvl="1"/>
            <a:r>
              <a:rPr lang="en-US" dirty="0" smtClean="0"/>
              <a:t>to define those vocabularies</a:t>
            </a:r>
          </a:p>
          <a:p>
            <a:pPr lvl="1"/>
            <a:r>
              <a:rPr lang="en-US" dirty="0" smtClean="0"/>
              <a:t>to assign clear “semantics” on how new relationships can be deduced</a:t>
            </a:r>
          </a:p>
        </p:txBody>
      </p:sp>
      <p:sp>
        <p:nvSpPr>
          <p:cNvPr id="3" name="Title 2"/>
          <p:cNvSpPr>
            <a:spLocks noGrp="1"/>
          </p:cNvSpPr>
          <p:nvPr>
            <p:ph type="title"/>
          </p:nvPr>
        </p:nvSpPr>
        <p:spPr/>
        <p:txBody>
          <a:bodyPr/>
          <a:lstStyle/>
          <a:p>
            <a:r>
              <a:rPr lang="en-US" dirty="0" smtClean="0"/>
              <a:t>Vocabularies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Indeed RDFS </a:t>
            </a:r>
            <a:r>
              <a:rPr lang="en-US" i="1" dirty="0" smtClean="0"/>
              <a:t>is </a:t>
            </a:r>
            <a:r>
              <a:rPr lang="en-US" dirty="0" smtClean="0"/>
              <a:t>such framework:</a:t>
            </a:r>
          </a:p>
          <a:p>
            <a:pPr lvl="1"/>
            <a:r>
              <a:rPr lang="en-US" dirty="0" smtClean="0"/>
              <a:t>there is typing, subtyping</a:t>
            </a:r>
          </a:p>
          <a:p>
            <a:pPr lvl="1"/>
            <a:r>
              <a:rPr lang="en-US" dirty="0" smtClean="0"/>
              <a:t>properties can be put in a hierarchy</a:t>
            </a:r>
          </a:p>
          <a:p>
            <a:pPr lvl="1"/>
            <a:r>
              <a:rPr lang="en-US" dirty="0" smtClean="0"/>
              <a:t>datatypes can be defined</a:t>
            </a:r>
          </a:p>
          <a:p>
            <a:r>
              <a:rPr lang="en-US" dirty="0" smtClean="0"/>
              <a:t>RDFS is enough for many vocabularies</a:t>
            </a:r>
          </a:p>
          <a:p>
            <a:pPr lvl="1"/>
            <a:r>
              <a:rPr lang="en-US" dirty="0" smtClean="0"/>
              <a:t>we have seen some of those…</a:t>
            </a:r>
          </a:p>
          <a:p>
            <a:r>
              <a:rPr lang="en-US" dirty="0" smtClean="0"/>
              <a:t>But not for all!</a:t>
            </a:r>
          </a:p>
          <a:p>
            <a:pPr lvl="1"/>
            <a:endParaRPr lang="en-US" dirty="0"/>
          </a:p>
        </p:txBody>
      </p:sp>
      <p:sp>
        <p:nvSpPr>
          <p:cNvPr id="2" name="Title 1"/>
          <p:cNvSpPr>
            <a:spLocks noGrp="1"/>
          </p:cNvSpPr>
          <p:nvPr>
            <p:ph type="title"/>
          </p:nvPr>
        </p:nvSpPr>
        <p:spPr/>
        <p:txBody>
          <a:bodyPr/>
          <a:lstStyle/>
          <a:p>
            <a:r>
              <a:rPr lang="en-US" dirty="0" smtClean="0"/>
              <a:t>But what about RDFS?</a:t>
            </a: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 re-use thesauri, glossaries, etc: </a:t>
            </a:r>
            <a:r>
              <a:rPr lang="en-US" dirty="0" smtClean="0">
                <a:solidFill>
                  <a:srgbClr val="800000"/>
                </a:solidFill>
              </a:rPr>
              <a:t>SKOS</a:t>
            </a:r>
          </a:p>
          <a:p>
            <a:r>
              <a:rPr lang="en-US" dirty="0" smtClean="0"/>
              <a:t>To define more complex vocabularies with a strong logical underpinning: </a:t>
            </a:r>
            <a:r>
              <a:rPr lang="en-US" dirty="0" smtClean="0">
                <a:solidFill>
                  <a:srgbClr val="800000"/>
                </a:solidFill>
              </a:rPr>
              <a:t>OWL</a:t>
            </a:r>
          </a:p>
          <a:p>
            <a:r>
              <a:rPr lang="en-US" dirty="0" smtClean="0"/>
              <a:t>Generic framework to define rules on terms and data: </a:t>
            </a:r>
            <a:r>
              <a:rPr lang="en-US" dirty="0" smtClean="0">
                <a:solidFill>
                  <a:srgbClr val="800000"/>
                </a:solidFill>
              </a:rPr>
              <a:t>RIF</a:t>
            </a:r>
            <a:endParaRPr lang="en-US" dirty="0">
              <a:solidFill>
                <a:srgbClr val="800000"/>
              </a:solidFill>
            </a:endParaRPr>
          </a:p>
        </p:txBody>
      </p:sp>
      <p:sp>
        <p:nvSpPr>
          <p:cNvPr id="2" name="Title 1"/>
          <p:cNvSpPr>
            <a:spLocks noGrp="1"/>
          </p:cNvSpPr>
          <p:nvPr>
            <p:ph type="title"/>
          </p:nvPr>
        </p:nvSpPr>
        <p:spPr/>
        <p:txBody>
          <a:bodyPr/>
          <a:lstStyle/>
          <a:p>
            <a:r>
              <a:rPr lang="en-US" dirty="0" smtClean="0"/>
              <a:t>Three technologies have emerged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42370" name="Rectangle 1"/>
          <p:cNvSpPr>
            <a:spLocks noGrp="1" noChangeArrowheads="1"/>
          </p:cNvSpPr>
          <p:nvPr>
            <p:ph type="title" idx="4294967295"/>
          </p:nvPr>
        </p:nvSpPr>
        <p:spPr>
          <a:xfrm>
            <a:off x="0" y="3192475"/>
            <a:ext cx="9074150" cy="1258887"/>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FFFFFF"/>
                </a:solidFill>
              </a:rPr>
              <a:t>Thesauri, glossaries</a:t>
            </a:r>
            <a:br>
              <a:rPr lang="en-US" sz="6000" dirty="0">
                <a:solidFill>
                  <a:srgbClr val="FFFFFF"/>
                </a:solidFill>
              </a:rPr>
            </a:br>
            <a:r>
              <a:rPr lang="en-US" sz="6000" dirty="0">
                <a:solidFill>
                  <a:srgbClr val="FFFFFF"/>
                </a:solidFill>
              </a:rPr>
              <a:t>(SKOS)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a:t>scarletgreen</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9" name="Rectangle 2"/>
          <p:cNvSpPr>
            <a:spLocks noGrp="1" noChangeArrowheads="1"/>
          </p:cNvSpPr>
          <p:nvPr>
            <p:ph idx="1"/>
          </p:nvPr>
        </p:nvSpPr>
        <p:spPr/>
        <p:txBody>
          <a:bodyPr/>
          <a:lstStyle/>
          <a:p>
            <a:r>
              <a:rPr lang="en-US" smtClean="0"/>
              <a:t>Represent and share classifications, glossaries, thesauri, etc</a:t>
            </a:r>
          </a:p>
          <a:p>
            <a:pPr lvl="1"/>
            <a:r>
              <a:rPr lang="en-US" smtClean="0"/>
              <a:t>for example:</a:t>
            </a:r>
          </a:p>
          <a:p>
            <a:pPr lvl="2"/>
            <a:r>
              <a:rPr lang="en-US" smtClean="0"/>
              <a:t>Dewey Decimal Classification, Art and Architecture Thesaurus, ACM classification of keywords and terms…</a:t>
            </a:r>
          </a:p>
          <a:p>
            <a:pPr lvl="2"/>
            <a:r>
              <a:rPr lang="en-US" smtClean="0"/>
              <a:t>classification/formalization of Web 2.0 type tags</a:t>
            </a:r>
          </a:p>
          <a:p>
            <a:r>
              <a:rPr lang="en-US" smtClean="0"/>
              <a:t>Define classes and properties to add those structures to an RDF universe</a:t>
            </a:r>
          </a:p>
          <a:p>
            <a:pPr lvl="1"/>
            <a:r>
              <a:rPr lang="en-US" smtClean="0"/>
              <a:t>allow for a quick port of this traditional data, combine it with other data</a:t>
            </a:r>
            <a:endParaRPr lang="en-US"/>
          </a:p>
        </p:txBody>
      </p:sp>
      <p:sp>
        <p:nvSpPr>
          <p:cNvPr id="444418" name="Rectangle 1"/>
          <p:cNvSpPr>
            <a:spLocks noGrp="1" noChangeArrowheads="1"/>
          </p:cNvSpPr>
          <p:nvPr>
            <p:ph type="title"/>
          </p:nvPr>
        </p:nvSpPr>
        <p:spPr/>
        <p:txBody>
          <a:bodyPr/>
          <a:lstStyle/>
          <a:p>
            <a:r>
              <a:rPr lang="en-US" smtClean="0"/>
              <a:t>SKOS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the term “Fiction”, as defined by the Library of Congress</a:t>
            </a:r>
            <a:endParaRPr lang="en-US" dirty="0"/>
          </a:p>
        </p:txBody>
      </p:sp>
      <p:pic>
        <p:nvPicPr>
          <p:cNvPr id="4" name="Picture 3"/>
          <p:cNvPicPr>
            <a:picLocks noChangeAspect="1"/>
          </p:cNvPicPr>
          <p:nvPr/>
        </p:nvPicPr>
        <p:blipFill>
          <a:blip r:embed="rId2"/>
          <a:stretch>
            <a:fillRect/>
          </a:stretch>
        </p:blipFill>
        <p:spPr>
          <a:xfrm>
            <a:off x="1360006" y="1410809"/>
            <a:ext cx="7423689" cy="58659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idx="1"/>
          </p:nvPr>
        </p:nvSpPr>
        <p:spPr/>
        <p:txBody>
          <a:bodyPr/>
          <a:lstStyle/>
          <a:p>
            <a:r>
              <a:rPr lang="en-US" dirty="0" smtClean="0"/>
              <a:t>Relations form a graph</a:t>
            </a:r>
          </a:p>
          <a:p>
            <a:pPr lvl="1"/>
            <a:r>
              <a:rPr lang="en-US" dirty="0" smtClean="0"/>
              <a:t>the nodes refer to the “real” data or contain some literal</a:t>
            </a:r>
          </a:p>
          <a:p>
            <a:pPr lvl="1"/>
            <a:r>
              <a:rPr lang="en-US" dirty="0" smtClean="0"/>
              <a:t>how the graph is represented in machine is immaterial for now</a:t>
            </a:r>
          </a:p>
        </p:txBody>
      </p:sp>
      <p:sp>
        <p:nvSpPr>
          <p:cNvPr id="51203" name="Rectangle 1"/>
          <p:cNvSpPr>
            <a:spLocks noGrp="1" noChangeArrowheads="1"/>
          </p:cNvSpPr>
          <p:nvPr>
            <p:ph type="title"/>
          </p:nvPr>
        </p:nvSpPr>
        <p:spPr/>
        <p:txBody>
          <a:bodyPr>
            <a:normAutofit fontScale="90000"/>
          </a:bodyPr>
          <a:lstStyle/>
          <a:p>
            <a:r>
              <a:rPr lang="en-US" smtClean="0"/>
              <a:t>Some notes on the exporting the data</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the term “Fiction”, as defined by the Library of Congress</a:t>
            </a:r>
            <a:endParaRPr lang="en-US" dirty="0"/>
          </a:p>
        </p:txBody>
      </p:sp>
      <p:pic>
        <p:nvPicPr>
          <p:cNvPr id="4" name="Picture 3"/>
          <p:cNvPicPr>
            <a:picLocks noChangeAspect="1"/>
          </p:cNvPicPr>
          <p:nvPr/>
        </p:nvPicPr>
        <p:blipFill>
          <a:blip r:embed="rId2"/>
          <a:stretch>
            <a:fillRect/>
          </a:stretch>
        </p:blipFill>
        <p:spPr>
          <a:xfrm>
            <a:off x="1358639" y="1417638"/>
            <a:ext cx="7427129" cy="5868670"/>
          </a:xfrm>
          <a:prstGeom prst="rect">
            <a:avLst/>
          </a:prstGeom>
        </p:spPr>
      </p:pic>
      <p:sp>
        <p:nvSpPr>
          <p:cNvPr id="8" name="Oval 7"/>
          <p:cNvSpPr/>
          <p:nvPr/>
        </p:nvSpPr>
        <p:spPr bwMode="auto">
          <a:xfrm>
            <a:off x="1447290" y="4639563"/>
            <a:ext cx="91440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9" name="Oval 8"/>
          <p:cNvSpPr/>
          <p:nvPr/>
        </p:nvSpPr>
        <p:spPr bwMode="auto">
          <a:xfrm>
            <a:off x="1479579" y="5499289"/>
            <a:ext cx="12192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10" name="Oval 9"/>
          <p:cNvSpPr/>
          <p:nvPr/>
        </p:nvSpPr>
        <p:spPr bwMode="auto">
          <a:xfrm>
            <a:off x="1491200" y="5064474"/>
            <a:ext cx="5334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11" name="Oval 10"/>
          <p:cNvSpPr/>
          <p:nvPr/>
        </p:nvSpPr>
        <p:spPr bwMode="auto">
          <a:xfrm>
            <a:off x="1535113" y="5750274"/>
            <a:ext cx="11430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
        <p:nvSpPr>
          <p:cNvPr id="12" name="Oval 11"/>
          <p:cNvSpPr/>
          <p:nvPr/>
        </p:nvSpPr>
        <p:spPr bwMode="auto">
          <a:xfrm>
            <a:off x="1458053" y="6218241"/>
            <a:ext cx="129540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structure of the LOC page is fairly typical</a:t>
            </a:r>
          </a:p>
          <a:p>
            <a:pPr lvl="1"/>
            <a:r>
              <a:rPr lang="en-US" dirty="0" smtClean="0"/>
              <a:t>label, alternate label, narrower, broader, …</a:t>
            </a:r>
          </a:p>
          <a:p>
            <a:pPr lvl="1"/>
            <a:r>
              <a:rPr lang="en-US" dirty="0" smtClean="0"/>
              <a:t>there is even an ISO standard for these</a:t>
            </a:r>
          </a:p>
          <a:p>
            <a:r>
              <a:rPr lang="en-US" dirty="0" smtClean="0"/>
              <a:t>SKOS provides a basic structure to create an RDF representation of these</a:t>
            </a:r>
            <a:endParaRPr lang="en-US" dirty="0"/>
          </a:p>
        </p:txBody>
      </p:sp>
      <p:sp>
        <p:nvSpPr>
          <p:cNvPr id="2" name="Title 1"/>
          <p:cNvSpPr>
            <a:spLocks noGrp="1"/>
          </p:cNvSpPr>
          <p:nvPr>
            <p:ph type="title"/>
          </p:nvPr>
        </p:nvSpPr>
        <p:spPr/>
        <p:txBody>
          <a:bodyPr>
            <a:normAutofit/>
          </a:bodyPr>
          <a:lstStyle/>
          <a:p>
            <a:r>
              <a:rPr lang="en-US" dirty="0" smtClean="0"/>
              <a:t>Thesauri have identical structures…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LOC’s “Fiction” in SKOS/RDF</a:t>
            </a:r>
            <a:endParaRPr lang="en-US" dirty="0"/>
          </a:p>
        </p:txBody>
      </p:sp>
      <p:sp>
        <p:nvSpPr>
          <p:cNvPr id="4" name="Oval 3"/>
          <p:cNvSpPr/>
          <p:nvPr/>
        </p:nvSpPr>
        <p:spPr bwMode="auto">
          <a:xfrm>
            <a:off x="3744913" y="1493837"/>
            <a:ext cx="2482494" cy="47715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r>
              <a:rPr lang="en-US" sz="1800" b="1" i="1" noProof="1">
                <a:solidFill>
                  <a:srgbClr val="800000"/>
                </a:solidFill>
              </a:rPr>
              <a:t>skos:Concept</a:t>
            </a:r>
          </a:p>
        </p:txBody>
      </p:sp>
      <p:sp>
        <p:nvSpPr>
          <p:cNvPr id="6" name="Rectangle 5"/>
          <p:cNvSpPr/>
          <p:nvPr/>
        </p:nvSpPr>
        <p:spPr bwMode="auto">
          <a:xfrm>
            <a:off x="8295386" y="1951037"/>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Fiction</a:t>
            </a:r>
          </a:p>
        </p:txBody>
      </p:sp>
      <p:sp>
        <p:nvSpPr>
          <p:cNvPr id="7" name="Rectangle 6"/>
          <p:cNvSpPr/>
          <p:nvPr/>
        </p:nvSpPr>
        <p:spPr bwMode="auto">
          <a:xfrm>
            <a:off x="8415567" y="4659718"/>
            <a:ext cx="1402961"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pPr algn="ctr"/>
            <a:r>
              <a:rPr lang="en-US" sz="1800" b="1" dirty="0">
                <a:solidFill>
                  <a:schemeClr val="tx1"/>
                </a:solidFill>
              </a:rPr>
              <a:t>Metafiction</a:t>
            </a:r>
          </a:p>
        </p:txBody>
      </p:sp>
      <p:sp>
        <p:nvSpPr>
          <p:cNvPr id="8" name="Rectangle 7"/>
          <p:cNvSpPr/>
          <p:nvPr/>
        </p:nvSpPr>
        <p:spPr bwMode="auto">
          <a:xfrm>
            <a:off x="8316913" y="5878919"/>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Novels</a:t>
            </a:r>
          </a:p>
        </p:txBody>
      </p:sp>
      <p:sp>
        <p:nvSpPr>
          <p:cNvPr id="10" name="Rectangle 9"/>
          <p:cNvSpPr/>
          <p:nvPr/>
        </p:nvSpPr>
        <p:spPr bwMode="auto">
          <a:xfrm>
            <a:off x="21017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Literature</a:t>
            </a:r>
          </a:p>
        </p:txBody>
      </p:sp>
      <p:sp>
        <p:nvSpPr>
          <p:cNvPr id="11" name="Rectangle 10"/>
          <p:cNvSpPr/>
          <p:nvPr/>
        </p:nvSpPr>
        <p:spPr bwMode="auto">
          <a:xfrm>
            <a:off x="239713" y="6058551"/>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Allegories</a:t>
            </a:r>
          </a:p>
        </p:txBody>
      </p:sp>
      <p:sp>
        <p:nvSpPr>
          <p:cNvPr id="12" name="Rectangle 11"/>
          <p:cNvSpPr/>
          <p:nvPr/>
        </p:nvSpPr>
        <p:spPr bwMode="auto">
          <a:xfrm>
            <a:off x="321308" y="6768454"/>
            <a:ext cx="2147305"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pPr algn="ctr"/>
            <a:r>
              <a:rPr lang="en-US" sz="1800" b="1" dirty="0">
                <a:solidFill>
                  <a:schemeClr val="tx1"/>
                </a:solidFill>
              </a:rPr>
              <a:t>Adventure stories</a:t>
            </a:r>
          </a:p>
        </p:txBody>
      </p:sp>
      <p:cxnSp>
        <p:nvCxnSpPr>
          <p:cNvPr id="14" name="Straight Arrow Connector 13"/>
          <p:cNvCxnSpPr>
            <a:stCxn id="5" idx="2"/>
            <a:endCxn id="76" idx="6"/>
          </p:cNvCxnSpPr>
          <p:nvPr/>
        </p:nvCxnSpPr>
        <p:spPr bwMode="auto">
          <a:xfrm rot="10800000">
            <a:off x="1552244" y="3713648"/>
            <a:ext cx="1125868" cy="15240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3569404" y="4584907"/>
            <a:ext cx="1885047" cy="92442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8" name="Straight Arrow Connector 17"/>
          <p:cNvCxnSpPr>
            <a:stCxn id="5" idx="4"/>
            <a:endCxn id="44" idx="0"/>
          </p:cNvCxnSpPr>
          <p:nvPr/>
        </p:nvCxnSpPr>
        <p:spPr bwMode="auto">
          <a:xfrm rot="5400000">
            <a:off x="3528833" y="5254200"/>
            <a:ext cx="2594945" cy="295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1" name="Straight Arrow Connector 20"/>
          <p:cNvCxnSpPr>
            <a:stCxn id="5" idx="0"/>
            <a:endCxn id="4" idx="4"/>
          </p:cNvCxnSpPr>
          <p:nvPr/>
        </p:nvCxnSpPr>
        <p:spPr bwMode="auto">
          <a:xfrm rot="5400000" flipH="1" flipV="1">
            <a:off x="4151957" y="2793201"/>
            <a:ext cx="1656447" cy="1202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6658219" y="2060149"/>
            <a:ext cx="1576616" cy="1697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7" name="Straight Arrow Connector 26"/>
          <p:cNvCxnSpPr>
            <a:stCxn id="5" idx="5"/>
            <a:endCxn id="7" idx="1"/>
          </p:cNvCxnSpPr>
          <p:nvPr/>
        </p:nvCxnSpPr>
        <p:spPr bwMode="auto">
          <a:xfrm rot="16200000" flipH="1">
            <a:off x="7109266" y="3523113"/>
            <a:ext cx="794662" cy="181787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33" name="Straight Arrow Connector 32"/>
          <p:cNvCxnSpPr>
            <a:stCxn id="5" idx="5"/>
            <a:endCxn id="8" idx="1"/>
          </p:cNvCxnSpPr>
          <p:nvPr/>
        </p:nvCxnSpPr>
        <p:spPr bwMode="auto">
          <a:xfrm rot="16200000" flipH="1">
            <a:off x="6450359" y="4182019"/>
            <a:ext cx="2013862" cy="171925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5400000">
            <a:off x="4495145" y="2657675"/>
            <a:ext cx="1295400" cy="339324"/>
          </a:xfrm>
          <a:prstGeom prst="rect">
            <a:avLst/>
          </a:prstGeom>
          <a:noFill/>
        </p:spPr>
        <p:txBody>
          <a:bodyPr wrap="square" lIns="91132" tIns="45567" rIns="91132" bIns="45567" rtlCol="0">
            <a:spAutoFit/>
          </a:bodyPr>
          <a:lstStyle/>
          <a:p>
            <a:pPr algn="ctr"/>
            <a:r>
              <a:rPr lang="en-US" sz="1800" noProof="1">
                <a:solidFill>
                  <a:schemeClr val="accent1">
                    <a:lumMod val="50000"/>
                  </a:schemeClr>
                </a:solidFill>
              </a:rPr>
              <a:t>rdf:type</a:t>
            </a:r>
          </a:p>
        </p:txBody>
      </p:sp>
      <p:sp>
        <p:nvSpPr>
          <p:cNvPr id="37" name="TextBox 36"/>
          <p:cNvSpPr txBox="1"/>
          <p:nvPr/>
        </p:nvSpPr>
        <p:spPr>
          <a:xfrm rot="19022078">
            <a:off x="6392351" y="2708677"/>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38" name="TextBox 37"/>
          <p:cNvSpPr txBox="1"/>
          <p:nvPr/>
        </p:nvSpPr>
        <p:spPr>
          <a:xfrm rot="2967997">
            <a:off x="6980248" y="4945309"/>
            <a:ext cx="1532015" cy="339324"/>
          </a:xfrm>
          <a:prstGeom prst="rect">
            <a:avLst/>
          </a:prstGeom>
          <a:noFill/>
        </p:spPr>
        <p:txBody>
          <a:bodyPr wrap="none" lIns="91132" tIns="45567" rIns="91132" bIns="45567" rtlCol="0">
            <a:spAutoFit/>
          </a:bodyPr>
          <a:lstStyle/>
          <a:p>
            <a:pPr algn="ctr"/>
            <a:r>
              <a:rPr lang="en-US" sz="1800" noProof="1">
                <a:solidFill>
                  <a:srgbClr val="6B0003"/>
                </a:solidFill>
              </a:rPr>
              <a:t>skos:altLabel</a:t>
            </a:r>
          </a:p>
        </p:txBody>
      </p:sp>
      <p:sp>
        <p:nvSpPr>
          <p:cNvPr id="39" name="TextBox 38"/>
          <p:cNvSpPr txBox="1"/>
          <p:nvPr/>
        </p:nvSpPr>
        <p:spPr>
          <a:xfrm rot="17796329">
            <a:off x="3521665" y="4790686"/>
            <a:ext cx="1634245" cy="339324"/>
          </a:xfrm>
          <a:prstGeom prst="rect">
            <a:avLst/>
          </a:prstGeom>
          <a:noFill/>
        </p:spPr>
        <p:txBody>
          <a:bodyPr wrap="none" lIns="91132" tIns="45567" rIns="91132" bIns="45567" rtlCol="0">
            <a:spAutoFit/>
          </a:bodyPr>
          <a:lstStyle/>
          <a:p>
            <a:pPr algn="ctr"/>
            <a:r>
              <a:rPr lang="en-US" sz="1800" noProof="1">
                <a:solidFill>
                  <a:srgbClr val="6B0003"/>
                </a:solidFill>
              </a:rPr>
              <a:t>skos:narrower</a:t>
            </a:r>
          </a:p>
        </p:txBody>
      </p:sp>
      <p:sp>
        <p:nvSpPr>
          <p:cNvPr id="40" name="TextBox 39"/>
          <p:cNvSpPr txBox="1"/>
          <p:nvPr/>
        </p:nvSpPr>
        <p:spPr>
          <a:xfrm rot="1408478">
            <a:off x="6924042" y="4142631"/>
            <a:ext cx="1532015" cy="339324"/>
          </a:xfrm>
          <a:prstGeom prst="rect">
            <a:avLst/>
          </a:prstGeom>
          <a:noFill/>
        </p:spPr>
        <p:txBody>
          <a:bodyPr wrap="none" lIns="91132" tIns="45567" rIns="91132" bIns="45567" rtlCol="0">
            <a:spAutoFit/>
          </a:bodyPr>
          <a:lstStyle/>
          <a:p>
            <a:pPr algn="ctr"/>
            <a:r>
              <a:rPr lang="en-US" sz="1800" noProof="1">
                <a:solidFill>
                  <a:srgbClr val="6B0003"/>
                </a:solidFill>
              </a:rPr>
              <a:t>skos:altLabel</a:t>
            </a:r>
          </a:p>
        </p:txBody>
      </p:sp>
      <p:sp>
        <p:nvSpPr>
          <p:cNvPr id="41" name="TextBox 40"/>
          <p:cNvSpPr txBox="1"/>
          <p:nvPr/>
        </p:nvSpPr>
        <p:spPr>
          <a:xfrm rot="16523929">
            <a:off x="4206033" y="5123284"/>
            <a:ext cx="1634245" cy="339324"/>
          </a:xfrm>
          <a:prstGeom prst="rect">
            <a:avLst/>
          </a:prstGeom>
          <a:noFill/>
        </p:spPr>
        <p:txBody>
          <a:bodyPr wrap="none" lIns="91132" tIns="45567" rIns="91132" bIns="45567" rtlCol="0">
            <a:spAutoFit/>
          </a:bodyPr>
          <a:lstStyle/>
          <a:p>
            <a:pPr algn="ctr"/>
            <a:r>
              <a:rPr lang="en-US" sz="1800" noProof="1">
                <a:solidFill>
                  <a:srgbClr val="6B0003"/>
                </a:solidFill>
              </a:rPr>
              <a:t>skos:narrower</a:t>
            </a:r>
          </a:p>
        </p:txBody>
      </p:sp>
      <p:sp>
        <p:nvSpPr>
          <p:cNvPr id="42" name="TextBox 41"/>
          <p:cNvSpPr txBox="1"/>
          <p:nvPr/>
        </p:nvSpPr>
        <p:spPr>
          <a:xfrm rot="492967">
            <a:off x="1417909" y="3407559"/>
            <a:ext cx="1519053" cy="339324"/>
          </a:xfrm>
          <a:prstGeom prst="rect">
            <a:avLst/>
          </a:prstGeom>
          <a:noFill/>
        </p:spPr>
        <p:txBody>
          <a:bodyPr wrap="none" lIns="91132" tIns="45567" rIns="91132" bIns="45567" rtlCol="0">
            <a:spAutoFit/>
          </a:bodyPr>
          <a:lstStyle/>
          <a:p>
            <a:pPr algn="ctr"/>
            <a:r>
              <a:rPr lang="en-US" sz="1800" noProof="1">
                <a:solidFill>
                  <a:srgbClr val="6B0003"/>
                </a:solidFill>
              </a:rPr>
              <a:t>skos:broader</a:t>
            </a:r>
          </a:p>
        </p:txBody>
      </p:sp>
      <p:sp>
        <p:nvSpPr>
          <p:cNvPr id="44" name="Oval 43"/>
          <p:cNvSpPr/>
          <p:nvPr/>
        </p:nvSpPr>
        <p:spPr bwMode="auto">
          <a:xfrm>
            <a:off x="4221208" y="6699539"/>
            <a:ext cx="9144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cxnSp>
        <p:nvCxnSpPr>
          <p:cNvPr id="46" name="Straight Arrow Connector 45"/>
          <p:cNvCxnSpPr>
            <a:stCxn id="44" idx="2"/>
            <a:endCxn id="12" idx="3"/>
          </p:cNvCxnSpPr>
          <p:nvPr/>
        </p:nvCxnSpPr>
        <p:spPr bwMode="auto">
          <a:xfrm rot="10800000">
            <a:off x="2468608" y="6938148"/>
            <a:ext cx="17526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49" name="Oval 48"/>
          <p:cNvSpPr/>
          <p:nvPr/>
        </p:nvSpPr>
        <p:spPr bwMode="auto">
          <a:xfrm>
            <a:off x="3516313" y="5989637"/>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cxnSp>
        <p:nvCxnSpPr>
          <p:cNvPr id="51" name="Straight Arrow Connector 50"/>
          <p:cNvCxnSpPr>
            <a:stCxn id="49" idx="2"/>
            <a:endCxn id="11" idx="3"/>
          </p:cNvCxnSpPr>
          <p:nvPr/>
        </p:nvCxnSpPr>
        <p:spPr bwMode="auto">
          <a:xfrm rot="10800000">
            <a:off x="1839913" y="6228249"/>
            <a:ext cx="16764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0" name="TextBox 69"/>
          <p:cNvSpPr txBox="1"/>
          <p:nvPr/>
        </p:nvSpPr>
        <p:spPr>
          <a:xfrm>
            <a:off x="2611430" y="6619410"/>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71" name="TextBox 70"/>
          <p:cNvSpPr txBox="1"/>
          <p:nvPr/>
        </p:nvSpPr>
        <p:spPr>
          <a:xfrm>
            <a:off x="1839912" y="5904476"/>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cxnSp>
        <p:nvCxnSpPr>
          <p:cNvPr id="80" name="Straight Arrow Connector 79"/>
          <p:cNvCxnSpPr>
            <a:stCxn id="76" idx="0"/>
            <a:endCxn id="10" idx="2"/>
          </p:cNvCxnSpPr>
          <p:nvPr/>
        </p:nvCxnSpPr>
        <p:spPr bwMode="auto">
          <a:xfrm rot="16200000" flipV="1">
            <a:off x="176361" y="2632554"/>
            <a:ext cx="1676400" cy="85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70066" y="2462386"/>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5" name="Oval 4"/>
          <p:cNvSpPr/>
          <p:nvPr/>
        </p:nvSpPr>
        <p:spPr bwMode="auto">
          <a:xfrm>
            <a:off x="2678147" y="3627437"/>
            <a:ext cx="4592039"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t" anchorCtr="0" compatLnSpc="1">
            <a:prstTxWarp prst="textNoShape">
              <a:avLst/>
            </a:prstTxWarp>
            <a:spAutoFit/>
          </a:bodyPr>
          <a:lstStyle/>
          <a:p>
            <a:r>
              <a:rPr lang="en-US" sz="1800" b="1" i="1" noProof="1">
                <a:solidFill>
                  <a:schemeClr val="tx1"/>
                </a:solidFill>
              </a:rPr>
              <a:t>http://id.loc.gov/…#concept</a:t>
            </a:r>
          </a:p>
        </p:txBody>
      </p:sp>
      <p:sp>
        <p:nvSpPr>
          <p:cNvPr id="76" name="Oval 75"/>
          <p:cNvSpPr/>
          <p:nvPr/>
        </p:nvSpPr>
        <p:spPr bwMode="auto">
          <a:xfrm>
            <a:off x="485444" y="3475040"/>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of the LOC graph</a:t>
            </a:r>
            <a:endParaRPr lang="en-US" dirty="0"/>
          </a:p>
        </p:txBody>
      </p:sp>
      <p:sp>
        <p:nvSpPr>
          <p:cNvPr id="4" name="Oval 3"/>
          <p:cNvSpPr/>
          <p:nvPr/>
        </p:nvSpPr>
        <p:spPr bwMode="auto">
          <a:xfrm>
            <a:off x="3687247" y="1874837"/>
            <a:ext cx="2482494" cy="477154"/>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r>
              <a:rPr lang="en-US" sz="1800" b="1" i="1" noProof="1">
                <a:solidFill>
                  <a:srgbClr val="800000"/>
                </a:solidFill>
              </a:rPr>
              <a:t>skos:Concept</a:t>
            </a:r>
          </a:p>
        </p:txBody>
      </p:sp>
      <p:sp>
        <p:nvSpPr>
          <p:cNvPr id="6" name="Rectangle 5"/>
          <p:cNvSpPr/>
          <p:nvPr/>
        </p:nvSpPr>
        <p:spPr bwMode="auto">
          <a:xfrm>
            <a:off x="7783547" y="1951037"/>
            <a:ext cx="2057249"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ctr" anchorCtr="1" compatLnSpc="1">
            <a:prstTxWarp prst="textNoShape">
              <a:avLst/>
            </a:prstTxWarp>
            <a:spAutoFit/>
          </a:bodyPr>
          <a:lstStyle/>
          <a:p>
            <a:pPr algn="ctr"/>
            <a:r>
              <a:rPr lang="en-US" sz="1800" b="1" dirty="0">
                <a:solidFill>
                  <a:schemeClr val="tx1"/>
                </a:solidFill>
              </a:rPr>
              <a:t>Historical Fiction</a:t>
            </a:r>
          </a:p>
        </p:txBody>
      </p:sp>
      <p:sp>
        <p:nvSpPr>
          <p:cNvPr id="10" name="Rectangle 9"/>
          <p:cNvSpPr/>
          <p:nvPr/>
        </p:nvSpPr>
        <p:spPr bwMode="auto">
          <a:xfrm>
            <a:off x="27808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dirty="0">
                <a:solidFill>
                  <a:schemeClr val="tx1"/>
                </a:solidFill>
              </a:rPr>
              <a:t>Fiction</a:t>
            </a:r>
          </a:p>
        </p:txBody>
      </p:sp>
      <p:sp>
        <p:nvSpPr>
          <p:cNvPr id="11" name="Rectangle 10"/>
          <p:cNvSpPr/>
          <p:nvPr/>
        </p:nvSpPr>
        <p:spPr bwMode="auto">
          <a:xfrm>
            <a:off x="239712" y="6058551"/>
            <a:ext cx="2209800" cy="339324"/>
          </a:xfrm>
          <a:prstGeom prst="rect">
            <a:avLst/>
          </a:prstGeom>
          <a:solidFill>
            <a:srgbClr val="FFFF00"/>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ctr" anchorCtr="1" compatLnSpc="1">
            <a:prstTxWarp prst="textNoShape">
              <a:avLst/>
            </a:prstTxWarp>
            <a:spAutoFit/>
          </a:bodyPr>
          <a:lstStyle/>
          <a:p>
            <a:pPr algn="ctr"/>
            <a:r>
              <a:rPr lang="en-US" sz="1800" b="1" dirty="0">
                <a:solidFill>
                  <a:schemeClr val="tx1"/>
                </a:solidFill>
              </a:rPr>
              <a:t>The Glass Palace</a:t>
            </a:r>
          </a:p>
        </p:txBody>
      </p:sp>
      <p:cxnSp>
        <p:nvCxnSpPr>
          <p:cNvPr id="14" name="Straight Arrow Connector 13"/>
          <p:cNvCxnSpPr>
            <a:stCxn id="5" idx="2"/>
            <a:endCxn id="76" idx="6"/>
          </p:cNvCxnSpPr>
          <p:nvPr/>
        </p:nvCxnSpPr>
        <p:spPr bwMode="auto">
          <a:xfrm rot="10800000">
            <a:off x="1611593" y="3713614"/>
            <a:ext cx="2707306" cy="22860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4024106" y="5085213"/>
            <a:ext cx="1808847" cy="1588"/>
          </a:xfrm>
          <a:prstGeom prst="straightConnector1">
            <a:avLst/>
          </a:prstGeom>
          <a:solidFill>
            <a:srgbClr val="00B8FF"/>
          </a:solidFill>
          <a:ln w="25400" cap="flat" cmpd="sng" algn="ctr">
            <a:solidFill>
              <a:srgbClr val="800000"/>
            </a:solidFill>
            <a:prstDash val="solid"/>
            <a:round/>
            <a:headEnd type="triangle" w="med" len="med"/>
            <a:tailEnd type="none" w="lg" len="med"/>
          </a:ln>
          <a:effectLst/>
        </p:spPr>
      </p:cxnSp>
      <p:cxnSp>
        <p:nvCxnSpPr>
          <p:cNvPr id="21" name="Straight Arrow Connector 20"/>
          <p:cNvCxnSpPr>
            <a:stCxn id="5" idx="0"/>
            <a:endCxn id="4" idx="4"/>
          </p:cNvCxnSpPr>
          <p:nvPr/>
        </p:nvCxnSpPr>
        <p:spPr bwMode="auto">
          <a:xfrm rot="5400000" flipH="1" flipV="1">
            <a:off x="4252675" y="3027814"/>
            <a:ext cx="1351647" cy="158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5745127" y="1735124"/>
            <a:ext cx="1652815" cy="24239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16200000">
            <a:off x="4110517" y="2886275"/>
            <a:ext cx="1295400" cy="339324"/>
          </a:xfrm>
          <a:prstGeom prst="rect">
            <a:avLst/>
          </a:prstGeom>
          <a:noFill/>
        </p:spPr>
        <p:txBody>
          <a:bodyPr wrap="square" lIns="91132" tIns="45567" rIns="91132" bIns="45567" rtlCol="0">
            <a:spAutoFit/>
          </a:bodyPr>
          <a:lstStyle/>
          <a:p>
            <a:pPr algn="ctr"/>
            <a:r>
              <a:rPr lang="en-US" sz="1800" b="1" noProof="1">
                <a:solidFill>
                  <a:schemeClr val="accent1">
                    <a:lumMod val="50000"/>
                  </a:schemeClr>
                </a:solidFill>
              </a:rPr>
              <a:t>rdf:type</a:t>
            </a:r>
          </a:p>
        </p:txBody>
      </p:sp>
      <p:sp>
        <p:nvSpPr>
          <p:cNvPr id="37" name="TextBox 36"/>
          <p:cNvSpPr txBox="1"/>
          <p:nvPr/>
        </p:nvSpPr>
        <p:spPr>
          <a:xfrm rot="19591149">
            <a:off x="5832231" y="2546424"/>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39" name="TextBox 38"/>
          <p:cNvSpPr txBox="1"/>
          <p:nvPr/>
        </p:nvSpPr>
        <p:spPr>
          <a:xfrm rot="16200000">
            <a:off x="4102239" y="4907962"/>
            <a:ext cx="1339053" cy="339324"/>
          </a:xfrm>
          <a:prstGeom prst="rect">
            <a:avLst/>
          </a:prstGeom>
          <a:noFill/>
        </p:spPr>
        <p:txBody>
          <a:bodyPr wrap="none" lIns="91132" tIns="45567" rIns="91132" bIns="45567" rtlCol="0">
            <a:spAutoFit/>
          </a:bodyPr>
          <a:lstStyle/>
          <a:p>
            <a:pPr algn="ctr"/>
            <a:r>
              <a:rPr lang="en-US" sz="1800" b="1" noProof="1">
                <a:solidFill>
                  <a:srgbClr val="000000"/>
                </a:solidFill>
              </a:rPr>
              <a:t>dc:subject</a:t>
            </a:r>
          </a:p>
        </p:txBody>
      </p:sp>
      <p:sp>
        <p:nvSpPr>
          <p:cNvPr id="42" name="TextBox 41"/>
          <p:cNvSpPr txBox="1"/>
          <p:nvPr/>
        </p:nvSpPr>
        <p:spPr>
          <a:xfrm rot="251825">
            <a:off x="2005992" y="3463723"/>
            <a:ext cx="1519053" cy="339324"/>
          </a:xfrm>
          <a:prstGeom prst="rect">
            <a:avLst/>
          </a:prstGeom>
          <a:noFill/>
        </p:spPr>
        <p:txBody>
          <a:bodyPr wrap="none" lIns="91132" tIns="45567" rIns="91132" bIns="45567" rtlCol="0">
            <a:spAutoFit/>
          </a:bodyPr>
          <a:lstStyle/>
          <a:p>
            <a:pPr algn="ctr"/>
            <a:r>
              <a:rPr lang="en-US" sz="1800" noProof="1">
                <a:solidFill>
                  <a:srgbClr val="6B0003"/>
                </a:solidFill>
              </a:rPr>
              <a:t>skos:broader</a:t>
            </a:r>
          </a:p>
        </p:txBody>
      </p:sp>
      <p:sp>
        <p:nvSpPr>
          <p:cNvPr id="49" name="Oval 48"/>
          <p:cNvSpPr/>
          <p:nvPr/>
        </p:nvSpPr>
        <p:spPr bwMode="auto">
          <a:xfrm>
            <a:off x="3516312" y="5989637"/>
            <a:ext cx="2824364" cy="477154"/>
          </a:xfrm>
          <a:prstGeom prst="ellipse">
            <a:avLst/>
          </a:prstGeom>
          <a:solidFill>
            <a:srgbClr val="FFFF00"/>
          </a:solidFill>
          <a:ln w="9525" cap="flat" cmpd="sng" algn="ctr">
            <a:solidFill>
              <a:srgbClr val="FFFF00"/>
            </a:solidFill>
            <a:prstDash val="solid"/>
            <a:round/>
            <a:headEnd type="none" w="med" len="med"/>
            <a:tailEnd type="none" w="med" len="med"/>
          </a:ln>
          <a:effectLst>
            <a:outerShdw blurRad="50800" dist="50800" dir="2700000">
              <a:srgbClr val="000000">
                <a:alpha val="43000"/>
              </a:srgbClr>
            </a:outerShdw>
          </a:effectLst>
        </p:spPr>
        <p:txBody>
          <a:bodyPr vert="horz" wrap="none" lIns="91132" tIns="45567" rIns="91132" bIns="45567" numCol="1" rtlCol="0" anchor="t" anchorCtr="0" compatLnSpc="1">
            <a:prstTxWarp prst="textNoShape">
              <a:avLst/>
            </a:prstTxWarp>
            <a:spAutoFit/>
          </a:bodyPr>
          <a:lstStyle/>
          <a:p>
            <a:r>
              <a:rPr lang="en-US" sz="1800" b="1" i="1" noProof="1">
                <a:solidFill>
                  <a:schemeClr val="tx1"/>
                </a:solidFill>
              </a:rPr>
              <a:t>http:.//…/isbn/…</a:t>
            </a:r>
          </a:p>
        </p:txBody>
      </p:sp>
      <p:cxnSp>
        <p:nvCxnSpPr>
          <p:cNvPr id="51" name="Straight Arrow Connector 50"/>
          <p:cNvCxnSpPr>
            <a:stCxn id="49" idx="2"/>
            <a:endCxn id="11" idx="3"/>
          </p:cNvCxnSpPr>
          <p:nvPr/>
        </p:nvCxnSpPr>
        <p:spPr bwMode="auto">
          <a:xfrm rot="10800000">
            <a:off x="2449513" y="6228249"/>
            <a:ext cx="10668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6" name="Oval 75"/>
          <p:cNvSpPr/>
          <p:nvPr/>
        </p:nvSpPr>
        <p:spPr bwMode="auto">
          <a:xfrm>
            <a:off x="544788" y="3475040"/>
            <a:ext cx="10668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cxnSp>
        <p:nvCxnSpPr>
          <p:cNvPr id="80" name="Straight Arrow Connector 79"/>
          <p:cNvCxnSpPr>
            <a:stCxn id="76" idx="0"/>
            <a:endCxn id="10" idx="2"/>
          </p:cNvCxnSpPr>
          <p:nvPr/>
        </p:nvCxnSpPr>
        <p:spPr bwMode="auto">
          <a:xfrm rot="5400000" flipH="1" flipV="1">
            <a:off x="239988" y="2636837"/>
            <a:ext cx="1676400" cy="1588"/>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99366" y="2453315"/>
            <a:ext cx="1685978" cy="339324"/>
          </a:xfrm>
          <a:prstGeom prst="rect">
            <a:avLst/>
          </a:prstGeom>
          <a:noFill/>
        </p:spPr>
        <p:txBody>
          <a:bodyPr wrap="none" lIns="91132" tIns="45567" rIns="91132" bIns="45567" rtlCol="0">
            <a:spAutoFit/>
          </a:bodyPr>
          <a:lstStyle/>
          <a:p>
            <a:pPr algn="ctr"/>
            <a:r>
              <a:rPr lang="en-US" sz="1800" noProof="1">
                <a:solidFill>
                  <a:srgbClr val="6B0003"/>
                </a:solidFill>
              </a:rPr>
              <a:t>skos:prefLabel</a:t>
            </a:r>
          </a:p>
        </p:txBody>
      </p:sp>
      <p:sp>
        <p:nvSpPr>
          <p:cNvPr id="5" name="Oval 4"/>
          <p:cNvSpPr/>
          <p:nvPr/>
        </p:nvSpPr>
        <p:spPr bwMode="auto">
          <a:xfrm>
            <a:off x="4318894" y="3703638"/>
            <a:ext cx="1219200" cy="477154"/>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132" tIns="45567" rIns="91132" bIns="45567" numCol="1" rtlCol="0" anchor="t" anchorCtr="0" compatLnSpc="1">
            <a:prstTxWarp prst="textNoShape">
              <a:avLst/>
            </a:prstTxWarp>
            <a:spAutoFit/>
          </a:bodyPr>
          <a:lstStyle/>
          <a:p>
            <a:endParaRPr lang="en-US" sz="1800" b="1" i="1" dirty="0">
              <a:solidFill>
                <a:schemeClr val="tx1"/>
              </a:solidFill>
            </a:endParaRPr>
          </a:p>
        </p:txBody>
      </p:sp>
      <p:sp>
        <p:nvSpPr>
          <p:cNvPr id="58" name="TextBox 57"/>
          <p:cNvSpPr txBox="1"/>
          <p:nvPr/>
        </p:nvSpPr>
        <p:spPr>
          <a:xfrm>
            <a:off x="2543568" y="5891664"/>
            <a:ext cx="941296" cy="339324"/>
          </a:xfrm>
          <a:prstGeom prst="rect">
            <a:avLst/>
          </a:prstGeom>
          <a:noFill/>
        </p:spPr>
        <p:txBody>
          <a:bodyPr wrap="none" lIns="91132" tIns="45567" rIns="91132" bIns="45567" rtlCol="0">
            <a:spAutoFit/>
          </a:bodyPr>
          <a:lstStyle/>
          <a:p>
            <a:pPr algn="ctr"/>
            <a:r>
              <a:rPr lang="en-US" sz="1800" b="1" noProof="1">
                <a:solidFill>
                  <a:srgbClr val="000000"/>
                </a:solidFill>
              </a:rPr>
              <a:t>dc:title</a:t>
            </a:r>
          </a:p>
        </p:txBody>
      </p:sp>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1"/>
          <p:cNvSpPr>
            <a:spLocks noGrp="1" noChangeArrowheads="1"/>
          </p:cNvSpPr>
          <p:nvPr>
            <p:ph type="title"/>
          </p:nvPr>
        </p:nvSpPr>
        <p:spPr/>
        <p:txBody>
          <a:bodyPr/>
          <a:lstStyle/>
          <a:p>
            <a:r>
              <a:rPr lang="en-US" smtClean="0"/>
              <a:t>Same serialized</a:t>
            </a:r>
            <a:endParaRPr lang="en-US"/>
          </a:p>
        </p:txBody>
      </p:sp>
      <p:sp>
        <p:nvSpPr>
          <p:cNvPr id="222210" name="Text Box 2"/>
          <p:cNvSpPr txBox="1">
            <a:spLocks noChangeArrowheads="1"/>
          </p:cNvSpPr>
          <p:nvPr/>
        </p:nvSpPr>
        <p:spPr bwMode="auto">
          <a:xfrm>
            <a:off x="195263" y="1814547"/>
            <a:ext cx="9645650" cy="44037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&lt;http://…/isbn/000651409X&gt;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dc:title "The Glass Palace"@en;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dc:subject &lt;http://id.loc.gov/authorities/sh85061165#concept&gt;;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&lt;http://id.loc.gov/authorities/sh85061165#concept&gt;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    skos:Concept;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skos:prefLabel "Historical Fiction"@en;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skos:broader &lt;http://id.loc.gov/authorities/sh85048050#concept&gt;;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&lt;http://id.loc.gov/authorities/sh85048050#concept&gt;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 skos:Concept;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skos:prefLabel "Fiction"@en;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skos:narrower &lt;http://id.loc.gov/authorities/sh85061165#concept&gt;;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9" name="Rectangle 2"/>
          <p:cNvSpPr>
            <a:spLocks noGrp="1" noChangeArrowheads="1"/>
          </p:cNvSpPr>
          <p:nvPr>
            <p:ph idx="1"/>
          </p:nvPr>
        </p:nvSpPr>
        <p:spPr/>
        <p:txBody>
          <a:bodyPr/>
          <a:lstStyle/>
          <a:p>
            <a:r>
              <a:rPr lang="en-US" dirty="0" smtClean="0"/>
              <a:t>Classes and Properties:</a:t>
            </a:r>
          </a:p>
          <a:p>
            <a:pPr lvl="1"/>
            <a:r>
              <a:rPr lang="en-US" dirty="0" smtClean="0"/>
              <a:t>Basic description (Concept, </a:t>
            </a:r>
            <a:r>
              <a:rPr lang="en-US" dirty="0" err="1" smtClean="0"/>
              <a:t>ConceptScheme</a:t>
            </a:r>
            <a:r>
              <a:rPr lang="en-US" dirty="0" smtClean="0"/>
              <a:t>,…)</a:t>
            </a:r>
          </a:p>
          <a:p>
            <a:pPr lvl="1"/>
            <a:r>
              <a:rPr lang="en-US" dirty="0" smtClean="0"/>
              <a:t>Labeling (</a:t>
            </a:r>
            <a:r>
              <a:rPr lang="en-US" dirty="0" err="1" smtClean="0"/>
              <a:t>prefLabel</a:t>
            </a:r>
            <a:r>
              <a:rPr lang="en-US" dirty="0" smtClean="0"/>
              <a:t>, </a:t>
            </a:r>
            <a:r>
              <a:rPr lang="en-US" dirty="0" err="1" smtClean="0"/>
              <a:t>altLabel</a:t>
            </a:r>
            <a:r>
              <a:rPr lang="en-US" dirty="0" smtClean="0"/>
              <a:t>,…)</a:t>
            </a:r>
          </a:p>
          <a:p>
            <a:pPr lvl="1"/>
            <a:r>
              <a:rPr lang="en-US" dirty="0" smtClean="0"/>
              <a:t>Documentation (definition, </a:t>
            </a:r>
            <a:r>
              <a:rPr lang="en-US" dirty="0" err="1" smtClean="0"/>
              <a:t>historyNote</a:t>
            </a:r>
            <a:r>
              <a:rPr lang="en-US" dirty="0" smtClean="0"/>
              <a:t>,…)</a:t>
            </a:r>
          </a:p>
          <a:p>
            <a:pPr lvl="1"/>
            <a:r>
              <a:rPr lang="en-US" dirty="0" smtClean="0"/>
              <a:t>Semantic relations (broader, narrower, related,…)</a:t>
            </a:r>
          </a:p>
          <a:p>
            <a:pPr lvl="1"/>
            <a:r>
              <a:rPr lang="en-US" dirty="0" smtClean="0"/>
              <a:t>Collections (Collection, </a:t>
            </a:r>
            <a:r>
              <a:rPr lang="en-US" dirty="0" err="1" smtClean="0"/>
              <a:t>OrderedCollection</a:t>
            </a:r>
            <a:r>
              <a:rPr lang="en-US" dirty="0" smtClean="0"/>
              <a:t>,…)</a:t>
            </a:r>
          </a:p>
          <a:p>
            <a:pPr lvl="1"/>
            <a:r>
              <a:rPr lang="en-US" dirty="0" smtClean="0"/>
              <a:t>Concept mappings (</a:t>
            </a:r>
            <a:r>
              <a:rPr lang="en-US" dirty="0" err="1" smtClean="0"/>
              <a:t>broadMatch</a:t>
            </a:r>
            <a:r>
              <a:rPr lang="en-US" dirty="0" smtClean="0"/>
              <a:t>, </a:t>
            </a:r>
            <a:r>
              <a:rPr lang="en-US" dirty="0" err="1" smtClean="0"/>
              <a:t>narrowMatch</a:t>
            </a:r>
            <a:r>
              <a:rPr lang="en-US" dirty="0" smtClean="0"/>
              <a:t>,…)</a:t>
            </a:r>
            <a:endParaRPr lang="en-US" dirty="0"/>
          </a:p>
        </p:txBody>
      </p:sp>
      <p:sp>
        <p:nvSpPr>
          <p:cNvPr id="454658" name="Rectangle 1"/>
          <p:cNvSpPr>
            <a:spLocks noGrp="1" noChangeArrowheads="1"/>
          </p:cNvSpPr>
          <p:nvPr>
            <p:ph type="title"/>
          </p:nvPr>
        </p:nvSpPr>
        <p:spPr/>
        <p:txBody>
          <a:bodyPr/>
          <a:lstStyle/>
          <a:p>
            <a:r>
              <a:rPr lang="en-US" dirty="0" smtClean="0"/>
              <a:t>SKOS terms overview</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SKOS provides a simple bridge between the “print world” and the (Semantic) Web</a:t>
            </a:r>
          </a:p>
          <a:p>
            <a:r>
              <a:rPr lang="en-US" dirty="0" smtClean="0"/>
              <a:t>Thesauri, glossaries, etc, from the library community can be made available</a:t>
            </a:r>
          </a:p>
          <a:p>
            <a:pPr lvl="1"/>
            <a:r>
              <a:rPr lang="en-US" dirty="0" smtClean="0"/>
              <a:t>LOC is a good example</a:t>
            </a:r>
          </a:p>
          <a:p>
            <a:r>
              <a:rPr lang="en-US" dirty="0" smtClean="0"/>
              <a:t>SKOS can also be used to organize, eg, tags, annotate other vocabularies, …</a:t>
            </a:r>
            <a:endParaRPr lang="en-US" dirty="0"/>
          </a:p>
        </p:txBody>
      </p:sp>
      <p:sp>
        <p:nvSpPr>
          <p:cNvPr id="2" name="Title 1"/>
          <p:cNvSpPr>
            <a:spLocks noGrp="1"/>
          </p:cNvSpPr>
          <p:nvPr>
            <p:ph type="title"/>
          </p:nvPr>
        </p:nvSpPr>
        <p:spPr/>
        <p:txBody>
          <a:bodyPr/>
          <a:lstStyle/>
          <a:p>
            <a:r>
              <a:rPr lang="en-US" dirty="0" smtClean="0"/>
              <a:t>Importance of SKOS</a:t>
            </a:r>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Anybody in the World can refer to common concepts</a:t>
            </a:r>
          </a:p>
          <a:p>
            <a:pPr lvl="1"/>
            <a:r>
              <a:rPr lang="en-US" dirty="0" smtClean="0"/>
              <a:t>they mean the same for everybody</a:t>
            </a:r>
          </a:p>
          <a:p>
            <a:r>
              <a:rPr lang="en-US" dirty="0" smtClean="0"/>
              <a:t>Applications may exploit the relationships among concepts</a:t>
            </a:r>
          </a:p>
          <a:p>
            <a:pPr lvl="1"/>
            <a:r>
              <a:rPr lang="en-US" dirty="0" smtClean="0"/>
              <a:t>eg, SPARQL queries may be issued on the library </a:t>
            </a:r>
            <a:r>
              <a:rPr lang="en-US" noProof="1" smtClean="0"/>
              <a:t>data+LOC</a:t>
            </a:r>
          </a:p>
        </p:txBody>
      </p:sp>
      <p:sp>
        <p:nvSpPr>
          <p:cNvPr id="2" name="Title 1"/>
          <p:cNvSpPr>
            <a:spLocks noGrp="1"/>
          </p:cNvSpPr>
          <p:nvPr>
            <p:ph type="title"/>
          </p:nvPr>
        </p:nvSpPr>
        <p:spPr/>
        <p:txBody>
          <a:bodyPr/>
          <a:lstStyle/>
          <a:p>
            <a:r>
              <a:rPr lang="en-US" dirty="0" smtClean="0"/>
              <a:t>Importance of SKOS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9250" name="Rectangle 1"/>
          <p:cNvSpPr>
            <a:spLocks noGrp="1" noChangeArrowheads="1"/>
          </p:cNvSpPr>
          <p:nvPr>
            <p:ph type="title" idx="4294967295"/>
          </p:nvPr>
        </p:nvSpPr>
        <p:spPr>
          <a:xfrm>
            <a:off x="143768" y="2915741"/>
            <a:ext cx="9074150" cy="1800200"/>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FFFFFF"/>
                </a:solidFill>
              </a:rPr>
              <a:t>Ontologies</a:t>
            </a:r>
            <a:br>
              <a:rPr lang="en-US" sz="6000" dirty="0">
                <a:solidFill>
                  <a:srgbClr val="FFFFFF"/>
                </a:solidFill>
              </a:rPr>
            </a:br>
            <a:r>
              <a:rPr lang="en-US" sz="6000" dirty="0">
                <a:solidFill>
                  <a:srgbClr val="FFFFFF"/>
                </a:solidFill>
              </a:rPr>
              <a:t>(OWL)</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err="1"/>
              <a:t>Rickydavid</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SKOS may be used to provide simple vocabularies</a:t>
            </a:r>
          </a:p>
          <a:p>
            <a:r>
              <a:rPr lang="en-US" dirty="0" smtClean="0"/>
              <a:t>But it is not a complete solution</a:t>
            </a:r>
          </a:p>
          <a:p>
            <a:pPr lvl="1"/>
            <a:r>
              <a:rPr lang="en-US" dirty="0" smtClean="0"/>
              <a:t>it concentrates on the concepts only</a:t>
            </a:r>
          </a:p>
          <a:p>
            <a:pPr lvl="1"/>
            <a:r>
              <a:rPr lang="en-US" dirty="0" smtClean="0"/>
              <a:t>no characterization of properties in general</a:t>
            </a:r>
          </a:p>
          <a:p>
            <a:pPr lvl="1"/>
            <a:r>
              <a:rPr lang="en-US" dirty="0" smtClean="0"/>
              <a:t>simple from a logical perspective</a:t>
            </a:r>
          </a:p>
          <a:p>
            <a:pPr lvl="2"/>
            <a:r>
              <a:rPr lang="en-US" dirty="0" smtClean="0"/>
              <a:t>i.e., only a few inferences are possible</a:t>
            </a:r>
            <a:endParaRPr lang="en-US" dirty="0"/>
          </a:p>
        </p:txBody>
      </p:sp>
      <p:sp>
        <p:nvSpPr>
          <p:cNvPr id="3" name="Title 2"/>
          <p:cNvSpPr>
            <a:spLocks noGrp="1"/>
          </p:cNvSpPr>
          <p:nvPr>
            <p:ph type="title"/>
          </p:nvPr>
        </p:nvSpPr>
        <p:spPr/>
        <p:txBody>
          <a:bodyPr/>
          <a:lstStyle/>
          <a:p>
            <a:r>
              <a:rPr lang="en-US" dirty="0" smtClean="0"/>
              <a:t>SKOS is not enough…</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2" name="Picture 2"/>
          <p:cNvPicPr>
            <a:picLocks noChangeAspect="1" noChangeArrowheads="1"/>
          </p:cNvPicPr>
          <p:nvPr/>
        </p:nvPicPr>
        <p:blipFill>
          <a:blip r:embed="rId3"/>
          <a:srcRect/>
          <a:stretch>
            <a:fillRect/>
          </a:stretch>
        </p:blipFill>
        <p:spPr bwMode="auto">
          <a:xfrm>
            <a:off x="2736056" y="-1"/>
            <a:ext cx="4536504" cy="7555939"/>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p:cNvSpPr>
            <a:spLocks noGrp="1" noChangeArrowheads="1"/>
          </p:cNvSpPr>
          <p:nvPr>
            <p:ph idx="1"/>
          </p:nvPr>
        </p:nvSpPr>
        <p:spPr/>
        <p:txBody>
          <a:bodyPr>
            <a:normAutofit/>
          </a:bodyPr>
          <a:lstStyle/>
          <a:p>
            <a:r>
              <a:rPr lang="en-US" dirty="0" smtClean="0"/>
              <a:t>Complex applications may want more possibilities:</a:t>
            </a:r>
          </a:p>
          <a:p>
            <a:pPr lvl="1"/>
            <a:r>
              <a:rPr lang="en-US" dirty="0" smtClean="0"/>
              <a:t>characterization of properties </a:t>
            </a:r>
          </a:p>
          <a:p>
            <a:pPr lvl="1"/>
            <a:r>
              <a:rPr lang="en-US" dirty="0" smtClean="0"/>
              <a:t>identification of objects with different URI-</a:t>
            </a:r>
            <a:r>
              <a:rPr lang="en-US" dirty="0" err="1" smtClean="0"/>
              <a:t>s</a:t>
            </a:r>
            <a:endParaRPr lang="en-US" dirty="0" smtClean="0"/>
          </a:p>
          <a:p>
            <a:pPr lvl="1"/>
            <a:r>
              <a:rPr lang="en-US" dirty="0" smtClean="0"/>
              <a:t>disjointness or equivalence of classes</a:t>
            </a:r>
          </a:p>
          <a:p>
            <a:pPr lvl="1"/>
            <a:r>
              <a:rPr lang="en-US" dirty="0" smtClean="0"/>
              <a:t>construct classes, not only name them</a:t>
            </a:r>
          </a:p>
          <a:p>
            <a:pPr lvl="1"/>
            <a:r>
              <a:rPr lang="en-US" dirty="0" smtClean="0"/>
              <a:t>more complex classification schemes</a:t>
            </a:r>
          </a:p>
          <a:p>
            <a:pPr lvl="1"/>
            <a:r>
              <a:rPr lang="en-US" dirty="0" smtClean="0"/>
              <a:t>can a program reason about some terms? E.g.:</a:t>
            </a:r>
          </a:p>
          <a:p>
            <a:pPr lvl="2"/>
            <a:r>
              <a:rPr lang="en-US" dirty="0" smtClean="0"/>
              <a:t>“if «Person» resources «A» and «B» have the same «foaf:email» property, then «A» and «B» are identical”</a:t>
            </a:r>
          </a:p>
          <a:p>
            <a:pPr lvl="1"/>
            <a:r>
              <a:rPr lang="en-US" dirty="0" smtClean="0"/>
              <a:t>etc.</a:t>
            </a:r>
            <a:endParaRPr lang="en-US" dirty="0"/>
          </a:p>
        </p:txBody>
      </p:sp>
      <p:sp>
        <p:nvSpPr>
          <p:cNvPr id="311298" name="Rectangle 1"/>
          <p:cNvSpPr>
            <a:spLocks noGrp="1" noChangeArrowheads="1"/>
          </p:cNvSpPr>
          <p:nvPr>
            <p:ph type="title"/>
          </p:nvPr>
        </p:nvSpPr>
        <p:spPr/>
        <p:txBody>
          <a:bodyPr/>
          <a:lstStyle/>
          <a:p>
            <a:r>
              <a:rPr lang="en-US" dirty="0" smtClean="0"/>
              <a:t>Application may want more…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2"/>
          <p:cNvSpPr>
            <a:spLocks noGrp="1" noChangeArrowheads="1"/>
          </p:cNvSpPr>
          <p:nvPr>
            <p:ph idx="1"/>
          </p:nvPr>
        </p:nvSpPr>
        <p:spPr>
          <a:xfrm>
            <a:off x="239748" y="1493837"/>
            <a:ext cx="9524999" cy="1081940"/>
          </a:xfrm>
        </p:spPr>
        <p:txBody>
          <a:bodyPr/>
          <a:lstStyle/>
          <a:p>
            <a:r>
              <a:rPr lang="en-US" dirty="0" smtClean="0"/>
              <a:t>The term ontologies is used in this respect:</a:t>
            </a:r>
            <a:endParaRPr lang="en-US" dirty="0"/>
          </a:p>
        </p:txBody>
      </p:sp>
      <p:sp>
        <p:nvSpPr>
          <p:cNvPr id="313346" name="Rectangle 1"/>
          <p:cNvSpPr>
            <a:spLocks noGrp="1" noChangeArrowheads="1"/>
          </p:cNvSpPr>
          <p:nvPr>
            <p:ph type="title"/>
          </p:nvPr>
        </p:nvSpPr>
        <p:spPr/>
        <p:txBody>
          <a:bodyPr/>
          <a:lstStyle/>
          <a:p>
            <a:r>
              <a:rPr lang="en-US" smtClean="0"/>
              <a:t>Ontologies (cont.)</a:t>
            </a:r>
            <a:endParaRPr lang="en-US"/>
          </a:p>
        </p:txBody>
      </p:sp>
      <p:sp>
        <p:nvSpPr>
          <p:cNvPr id="152580" name="Text Box 4"/>
          <p:cNvSpPr txBox="1">
            <a:spLocks noChangeArrowheads="1"/>
          </p:cNvSpPr>
          <p:nvPr/>
        </p:nvSpPr>
        <p:spPr bwMode="auto">
          <a:xfrm>
            <a:off x="323852" y="2160588"/>
            <a:ext cx="9288463" cy="855662"/>
          </a:xfrm>
          <a:prstGeom prst="rect">
            <a:avLst/>
          </a:prstGeom>
          <a:solidFill>
            <a:srgbClr val="FFFF66"/>
          </a:solidFill>
          <a:ln w="9525">
            <a:noFill/>
            <a:round/>
            <a:headEnd/>
            <a:tailEnd/>
          </a:ln>
          <a:effectLst>
            <a:outerShdw blurRad="63500" dist="101823" dir="2700000" algn="ctr" rotWithShape="0">
              <a:srgbClr val="C0C0C0"/>
            </a:outerShdw>
          </a:effectLst>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a:solidFill>
                  <a:srgbClr val="000000"/>
                </a:solidFill>
                <a:latin typeface="Helvetica Neue"/>
                <a:ea typeface="msmincho" charset="0"/>
                <a:cs typeface="Helvetica Neue"/>
              </a:rPr>
              <a:t>“defines the concepts and relationships used to </a:t>
            </a:r>
            <a:r>
              <a:rPr lang="en-US" dirty="0" smtClean="0">
                <a:solidFill>
                  <a:srgbClr val="000000"/>
                </a:solidFill>
                <a:latin typeface="Helvetica Neue"/>
                <a:ea typeface="msmincho" charset="0"/>
                <a:cs typeface="Helvetica Neue"/>
              </a:rPr>
              <a:t>describe</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Helvetica Neue"/>
                <a:ea typeface="msmincho" charset="0"/>
                <a:cs typeface="Helvetica Neue"/>
              </a:rPr>
              <a:t> and represent </a:t>
            </a:r>
            <a:r>
              <a:rPr lang="en-US" dirty="0">
                <a:solidFill>
                  <a:srgbClr val="000000"/>
                </a:solidFill>
                <a:latin typeface="Helvetica Neue"/>
                <a:ea typeface="msmincho" charset="0"/>
                <a:cs typeface="Helvetica Neue"/>
              </a:rPr>
              <a:t>an area of knowledge”</a:t>
            </a:r>
          </a:p>
        </p:txBody>
      </p:sp>
      <p:sp>
        <p:nvSpPr>
          <p:cNvPr id="6" name="Rectangle 2"/>
          <p:cNvSpPr txBox="1">
            <a:spLocks noChangeArrowheads="1"/>
          </p:cNvSpPr>
          <p:nvPr/>
        </p:nvSpPr>
        <p:spPr>
          <a:xfrm>
            <a:off x="239747" y="3322642"/>
            <a:ext cx="9524999" cy="3810000"/>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The term ontologies is used in this respect:</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err="1">
                <a:solidFill>
                  <a:schemeClr val="bg1">
                    <a:lumMod val="50000"/>
                  </a:schemeClr>
                </a:solidFill>
                <a:latin typeface="Helvetica Neue"/>
                <a:cs typeface="Helvetica Neue"/>
              </a:rPr>
              <a:t>Ie</a:t>
            </a:r>
            <a:r>
              <a:rPr lang="en-US" sz="3000" dirty="0">
                <a:solidFill>
                  <a:schemeClr val="bg1">
                    <a:lumMod val="50000"/>
                  </a:schemeClr>
                </a:solidFill>
                <a:latin typeface="Helvetica Neue"/>
                <a:cs typeface="Helvetica Neue"/>
              </a:rPr>
              <a:t>, there is a need for Web Ontology Languages</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a:solidFill>
                  <a:schemeClr val="bg1">
                    <a:lumMod val="50000"/>
                  </a:schemeClr>
                </a:solidFill>
                <a:latin typeface="Helvetica Neue"/>
                <a:cs typeface="Helvetica Neue"/>
              </a:rPr>
              <a:t>RDFS can be considered as a simple ontology language</a:t>
            </a: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pPr>
            <a:r>
              <a:rPr lang="en-US" sz="3000" dirty="0">
                <a:solidFill>
                  <a:schemeClr val="bg1">
                    <a:lumMod val="50000"/>
                  </a:schemeClr>
                </a:solidFill>
                <a:latin typeface="Helvetica Neue"/>
                <a:cs typeface="Helvetica Neue"/>
              </a:rPr>
              <a:t>Languages should be a compromise between</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a:solidFill>
                  <a:schemeClr val="bg1">
                    <a:lumMod val="50000"/>
                  </a:schemeClr>
                </a:solidFill>
                <a:latin typeface="Helvetica Neue"/>
                <a:cs typeface="Helvetica Neue"/>
              </a:rPr>
              <a:t>rich semantics for meaningful applications</a:t>
            </a:r>
          </a:p>
          <a:p>
            <a:pPr marL="1142298" lvl="1" indent="-281257" defTabSz="911368" fontAlgn="auto" hangingPunct="1">
              <a:lnSpc>
                <a:spcPct val="100000"/>
              </a:lnSpc>
              <a:spcBef>
                <a:spcPts val="661"/>
              </a:spcBef>
              <a:spcAft>
                <a:spcPts val="0"/>
              </a:spcAft>
              <a:buClr>
                <a:schemeClr val="bg1">
                  <a:lumMod val="50000"/>
                </a:schemeClr>
              </a:buClr>
              <a:buSzPct val="68000"/>
              <a:buFont typeface="Wingdings" charset="2"/>
              <a:buChar char="§"/>
            </a:pPr>
            <a:r>
              <a:rPr lang="en-US" sz="3000" dirty="0">
                <a:solidFill>
                  <a:schemeClr val="bg1">
                    <a:lumMod val="50000"/>
                  </a:schemeClr>
                </a:solidFill>
                <a:latin typeface="Helvetica Neue"/>
                <a:cs typeface="Helvetica Neue"/>
              </a:rPr>
              <a:t>feasibility, </a:t>
            </a:r>
            <a:r>
              <a:rPr lang="en-US" sz="3000" dirty="0" err="1">
                <a:solidFill>
                  <a:schemeClr val="bg1">
                    <a:lumMod val="50000"/>
                  </a:schemeClr>
                </a:solidFill>
                <a:latin typeface="Helvetica Neue"/>
                <a:cs typeface="Helvetica Neue"/>
              </a:rPr>
              <a:t>implementability</a:t>
            </a:r>
            <a:endParaRPr lang="en-US" sz="3000" dirty="0">
              <a:solidFill>
                <a:schemeClr val="bg1">
                  <a:lumMod val="50000"/>
                </a:schemeClr>
              </a:solidFill>
              <a:latin typeface="Helvetica Neue"/>
              <a:cs typeface="Helvetica Neue"/>
            </a:endParaRPr>
          </a:p>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endParaRPr lang="en-US" sz="3000"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Grp="1" noChangeArrowheads="1"/>
          </p:cNvSpPr>
          <p:nvPr>
            <p:ph idx="1"/>
          </p:nvPr>
        </p:nvSpPr>
        <p:spPr/>
        <p:txBody>
          <a:bodyPr/>
          <a:lstStyle/>
          <a:p>
            <a:r>
              <a:rPr lang="en-US" dirty="0" smtClean="0"/>
              <a:t>OWL is an extra layer, a bit like RDF Schemas</a:t>
            </a:r>
          </a:p>
          <a:p>
            <a:pPr lvl="1"/>
            <a:r>
              <a:rPr lang="en-US" dirty="0" smtClean="0"/>
              <a:t>own namespace, own terms</a:t>
            </a:r>
          </a:p>
          <a:p>
            <a:pPr lvl="1"/>
            <a:r>
              <a:rPr lang="en-US" dirty="0" smtClean="0"/>
              <a:t>it relies on RDF Schemas</a:t>
            </a:r>
          </a:p>
          <a:p>
            <a:r>
              <a:rPr lang="en-US" dirty="0" smtClean="0"/>
              <a:t>It is a separate recommendation</a:t>
            </a:r>
          </a:p>
          <a:p>
            <a:pPr lvl="1"/>
            <a:r>
              <a:rPr lang="en-US" dirty="0" smtClean="0"/>
              <a:t>actually… there is a 2004 version of OWL (“OWL 1”)</a:t>
            </a:r>
          </a:p>
          <a:p>
            <a:pPr lvl="1"/>
            <a:r>
              <a:rPr lang="en-US" dirty="0" smtClean="0"/>
              <a:t>and there is an update (“OWL 2”) published in 2009</a:t>
            </a:r>
          </a:p>
          <a:p>
            <a:pPr lvl="1"/>
            <a:r>
              <a:rPr lang="en-US" dirty="0" smtClean="0"/>
              <a:t>this tutorial presupposes OWL 2</a:t>
            </a:r>
          </a:p>
        </p:txBody>
      </p:sp>
      <p:sp>
        <p:nvSpPr>
          <p:cNvPr id="315394" name="Rectangle 1"/>
          <p:cNvSpPr>
            <a:spLocks noGrp="1" noChangeArrowheads="1"/>
          </p:cNvSpPr>
          <p:nvPr>
            <p:ph type="title"/>
          </p:nvPr>
        </p:nvSpPr>
        <p:spPr/>
        <p:txBody>
          <a:bodyPr/>
          <a:lstStyle/>
          <a:p>
            <a:r>
              <a:rPr lang="en-US" smtClean="0"/>
              <a:t>Web Ontology Language =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idx="1"/>
          </p:nvPr>
        </p:nvSpPr>
        <p:spPr/>
        <p:txBody>
          <a:bodyPr/>
          <a:lstStyle/>
          <a:p>
            <a:r>
              <a:rPr lang="en-US" smtClean="0"/>
              <a:t>OWL is a large set of additional terms</a:t>
            </a:r>
          </a:p>
          <a:p>
            <a:r>
              <a:rPr lang="en-US" smtClean="0"/>
              <a:t>We will not cover the whole thing here…</a:t>
            </a:r>
            <a:endParaRPr lang="en-US"/>
          </a:p>
        </p:txBody>
      </p:sp>
      <p:sp>
        <p:nvSpPr>
          <p:cNvPr id="317442" name="Rectangle 1"/>
          <p:cNvSpPr>
            <a:spLocks noGrp="1" noChangeArrowheads="1"/>
          </p:cNvSpPr>
          <p:nvPr>
            <p:ph type="title"/>
          </p:nvPr>
        </p:nvSpPr>
        <p:spPr/>
        <p:txBody>
          <a:bodyPr/>
          <a:lstStyle/>
          <a:p>
            <a:r>
              <a:rPr lang="en-US" smtClean="0"/>
              <a:t>OWL is complex…</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2"/>
          <p:cNvSpPr>
            <a:spLocks noGrp="1" noChangeArrowheads="1"/>
          </p:cNvSpPr>
          <p:nvPr>
            <p:ph idx="1"/>
          </p:nvPr>
        </p:nvSpPr>
        <p:spPr/>
        <p:txBody>
          <a:bodyPr/>
          <a:lstStyle/>
          <a:p>
            <a:r>
              <a:rPr lang="en-US" smtClean="0"/>
              <a:t>For classes:</a:t>
            </a:r>
          </a:p>
          <a:p>
            <a:pPr lvl="1"/>
            <a:r>
              <a:rPr lang="en-US" smtClean="0"/>
              <a:t>owl:equivalentClass: two classes have the same individuals</a:t>
            </a:r>
          </a:p>
          <a:p>
            <a:pPr lvl="1"/>
            <a:r>
              <a:rPr lang="en-US" smtClean="0"/>
              <a:t>owl:disjointWith: no individuals in common</a:t>
            </a:r>
          </a:p>
          <a:p>
            <a:r>
              <a:rPr lang="en-US" smtClean="0"/>
              <a:t>For properties:</a:t>
            </a:r>
          </a:p>
          <a:p>
            <a:pPr lvl="1"/>
            <a:r>
              <a:rPr lang="en-US" smtClean="0"/>
              <a:t>owl:equivalentProperty</a:t>
            </a:r>
          </a:p>
          <a:p>
            <a:pPr lvl="2"/>
            <a:r>
              <a:rPr lang="en-US" smtClean="0"/>
              <a:t>remember the a:author vs. f:auteur?</a:t>
            </a:r>
          </a:p>
          <a:p>
            <a:pPr lvl="1"/>
            <a:r>
              <a:rPr lang="en-US" smtClean="0"/>
              <a:t>owl:propertyDisjointWith</a:t>
            </a:r>
            <a:endParaRPr lang="en-US"/>
          </a:p>
        </p:txBody>
      </p:sp>
      <p:sp>
        <p:nvSpPr>
          <p:cNvPr id="319490"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idx="1"/>
          </p:nvPr>
        </p:nvSpPr>
        <p:spPr/>
        <p:txBody>
          <a:bodyPr/>
          <a:lstStyle/>
          <a:p>
            <a:r>
              <a:rPr lang="en-US" smtClean="0"/>
              <a:t>For individuals:</a:t>
            </a:r>
          </a:p>
          <a:p>
            <a:pPr lvl="1"/>
            <a:r>
              <a:rPr lang="en-US" smtClean="0"/>
              <a:t>owl:sameAs: two URIs refer to the same concept (“individual”)</a:t>
            </a:r>
          </a:p>
          <a:p>
            <a:pPr lvl="1"/>
            <a:r>
              <a:rPr lang="en-US" smtClean="0"/>
              <a:t>owl:differentFrom: negation of owl:sameAs</a:t>
            </a:r>
            <a:endParaRPr lang="en-US"/>
          </a:p>
        </p:txBody>
      </p:sp>
      <p:sp>
        <p:nvSpPr>
          <p:cNvPr id="321538" name="Rectangle 1"/>
          <p:cNvSpPr>
            <a:spLocks noGrp="1" noChangeArrowheads="1"/>
          </p:cNvSpPr>
          <p:nvPr>
            <p:ph type="title"/>
          </p:nvPr>
        </p:nvSpPr>
        <p:spPr/>
        <p:txBody>
          <a:bodyPr/>
          <a:lstStyle/>
          <a:p>
            <a:r>
              <a:rPr lang="en-US" smtClean="0"/>
              <a:t>Term equivalences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Other example: connecting to French</a:t>
            </a:r>
          </a:p>
        </p:txBody>
      </p:sp>
      <p:grpSp>
        <p:nvGrpSpPr>
          <p:cNvPr id="2" name="Group 15"/>
          <p:cNvGrpSpPr/>
          <p:nvPr/>
        </p:nvGrpSpPr>
        <p:grpSpPr>
          <a:xfrm>
            <a:off x="658812" y="4618077"/>
            <a:ext cx="8676772" cy="533645"/>
            <a:chOff x="773112" y="6134957"/>
            <a:chExt cx="8676772" cy="533644"/>
          </a:xfrm>
        </p:grpSpPr>
        <p:sp>
          <p:nvSpPr>
            <p:cNvPr id="5" name="TextBox 4"/>
            <p:cNvSpPr txBox="1"/>
            <p:nvPr/>
          </p:nvSpPr>
          <p:spPr>
            <a:xfrm>
              <a:off x="3973512" y="6134957"/>
              <a:ext cx="2286000" cy="328665"/>
            </a:xfrm>
            <a:prstGeom prst="rect">
              <a:avLst/>
            </a:prstGeom>
            <a:noFill/>
          </p:spPr>
          <p:txBody>
            <a:bodyPr wrap="square" rtlCol="0">
              <a:spAutoFit/>
            </a:bodyPr>
            <a:lstStyle/>
            <a:p>
              <a:pPr algn="ctr"/>
              <a:r>
                <a:rPr lang="en-US" sz="1700" b="1" noProof="1">
                  <a:solidFill>
                    <a:schemeClr val="accent2">
                      <a:lumMod val="75000"/>
                    </a:schemeClr>
                  </a:solidFill>
                </a:rPr>
                <a:t>owl:equivalentClass</a:t>
              </a:r>
            </a:p>
          </p:txBody>
        </p:sp>
        <p:sp>
          <p:nvSpPr>
            <p:cNvPr id="6" name="Oval 5"/>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a:Novel</a:t>
              </a:r>
            </a:p>
          </p:txBody>
        </p:sp>
        <p:sp>
          <p:nvSpPr>
            <p:cNvPr id="9" name="Oval 8"/>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f:Roman</a:t>
              </a:r>
            </a:p>
          </p:txBody>
        </p:sp>
        <p:cxnSp>
          <p:nvCxnSpPr>
            <p:cNvPr id="10" name="Straight Arrow Connector 9"/>
            <p:cNvCxnSpPr>
              <a:stCxn id="9" idx="2"/>
              <a:endCxn id="6"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3" name="Group 16"/>
          <p:cNvGrpSpPr/>
          <p:nvPr/>
        </p:nvGrpSpPr>
        <p:grpSpPr>
          <a:xfrm>
            <a:off x="658812" y="2332076"/>
            <a:ext cx="8676772" cy="533645"/>
            <a:chOff x="773112" y="6134957"/>
            <a:chExt cx="8676772" cy="533644"/>
          </a:xfrm>
        </p:grpSpPr>
        <p:sp>
          <p:nvSpPr>
            <p:cNvPr id="18" name="TextBox 17"/>
            <p:cNvSpPr txBox="1"/>
            <p:nvPr/>
          </p:nvSpPr>
          <p:spPr>
            <a:xfrm>
              <a:off x="3821112" y="6134957"/>
              <a:ext cx="2743200" cy="328665"/>
            </a:xfrm>
            <a:prstGeom prst="rect">
              <a:avLst/>
            </a:prstGeom>
            <a:noFill/>
          </p:spPr>
          <p:txBody>
            <a:bodyPr wrap="square" rtlCol="0">
              <a:spAutoFit/>
            </a:bodyPr>
            <a:lstStyle/>
            <a:p>
              <a:pPr algn="ctr"/>
              <a:r>
                <a:rPr lang="en-US" sz="1700" b="1" noProof="1">
                  <a:solidFill>
                    <a:schemeClr val="accent2">
                      <a:lumMod val="75000"/>
                    </a:schemeClr>
                  </a:solidFill>
                </a:rPr>
                <a:t>owl:equivalentProperty</a:t>
              </a:r>
            </a:p>
          </p:txBody>
        </p:sp>
        <p:sp>
          <p:nvSpPr>
            <p:cNvPr id="19" name="Oval 18"/>
            <p:cNvSpPr/>
            <p:nvPr/>
          </p:nvSpPr>
          <p:spPr bwMode="auto">
            <a:xfrm>
              <a:off x="773112" y="62064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a:author</a:t>
              </a:r>
            </a:p>
          </p:txBody>
        </p:sp>
        <p:sp>
          <p:nvSpPr>
            <p:cNvPr id="20" name="Oval 19"/>
            <p:cNvSpPr/>
            <p:nvPr/>
          </p:nvSpPr>
          <p:spPr bwMode="auto">
            <a:xfrm>
              <a:off x="6792912" y="6206436"/>
              <a:ext cx="2656972" cy="4621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f:auteur</a:t>
              </a:r>
            </a:p>
          </p:txBody>
        </p:sp>
        <p:cxnSp>
          <p:nvCxnSpPr>
            <p:cNvPr id="21" name="Straight Arrow Connector 20"/>
            <p:cNvCxnSpPr>
              <a:stCxn id="20" idx="2"/>
              <a:endCxn id="19" idx="6"/>
            </p:cNvCxnSpPr>
            <p:nvPr/>
          </p:nvCxnSpPr>
          <p:spPr bwMode="auto">
            <a:xfrm flipH="1">
              <a:off x="3430084" y="6437519"/>
              <a:ext cx="3362828" cy="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2"/>
          <p:cNvSpPr>
            <a:spLocks noGrp="1" noChangeArrowheads="1"/>
          </p:cNvSpPr>
          <p:nvPr>
            <p:ph idx="1"/>
          </p:nvPr>
        </p:nvSpPr>
        <p:spPr>
          <a:xfrm>
            <a:off x="504031" y="1341438"/>
            <a:ext cx="9072563" cy="1216695"/>
          </a:xfrm>
        </p:spPr>
        <p:txBody>
          <a:bodyPr/>
          <a:lstStyle/>
          <a:p>
            <a:r>
              <a:rPr lang="en-US" dirty="0" smtClean="0"/>
              <a:t>Linking our example of Amsterdam from one data set (</a:t>
            </a:r>
            <a:r>
              <a:rPr lang="en-US" dirty="0" err="1" smtClean="0"/>
              <a:t>DBpedia</a:t>
            </a:r>
            <a:r>
              <a:rPr lang="en-US" dirty="0" smtClean="0"/>
              <a:t>) to the other (</a:t>
            </a:r>
            <a:r>
              <a:rPr lang="en-US" dirty="0" err="1" smtClean="0"/>
              <a:t>Geonames</a:t>
            </a:r>
            <a:r>
              <a:rPr lang="en-US" dirty="0" smtClean="0"/>
              <a:t>):</a:t>
            </a:r>
            <a:endParaRPr lang="en-US" dirty="0"/>
          </a:p>
        </p:txBody>
      </p:sp>
      <p:sp>
        <p:nvSpPr>
          <p:cNvPr id="325634" name="Rectangle 1"/>
          <p:cNvSpPr>
            <a:spLocks noGrp="1" noChangeArrowheads="1"/>
          </p:cNvSpPr>
          <p:nvPr>
            <p:ph type="title"/>
          </p:nvPr>
        </p:nvSpPr>
        <p:spPr/>
        <p:txBody>
          <a:bodyPr/>
          <a:lstStyle/>
          <a:p>
            <a:r>
              <a:rPr lang="en-US" smtClean="0"/>
              <a:t>Typical usage of owl:sameAs</a:t>
            </a:r>
            <a:endParaRPr lang="en-US"/>
          </a:p>
        </p:txBody>
      </p:sp>
      <p:sp>
        <p:nvSpPr>
          <p:cNvPr id="158723" name="Rectangle 3"/>
          <p:cNvSpPr>
            <a:spLocks noChangeArrowheads="1"/>
          </p:cNvSpPr>
          <p:nvPr/>
        </p:nvSpPr>
        <p:spPr bwMode="auto">
          <a:xfrm>
            <a:off x="1457327" y="2952785"/>
            <a:ext cx="7129463" cy="647117"/>
          </a:xfrm>
          <a:prstGeom prst="rect">
            <a:avLst/>
          </a:prstGeom>
          <a:solidFill>
            <a:schemeClr val="accent1">
              <a:lumMod val="20000"/>
              <a:lumOff val="80000"/>
            </a:schemeClr>
          </a:solidFill>
          <a:ln w="12600">
            <a:noFill/>
            <a:miter lim="800000"/>
            <a:headEnd/>
            <a:tailEnd/>
          </a:ln>
          <a:effectLst>
            <a:outerShdw blurRad="63500" dist="101823" dir="2700000" algn="ctr" rotWithShape="0">
              <a:srgbClr val="C0C0C0"/>
            </a:outerShdw>
          </a:effectLst>
        </p:spPr>
        <p:txBody>
          <a:bodyPr lIns="89696" tIns="46645" rIns="89696" bIns="46645">
            <a:prstTxWarp prst="textNoShape">
              <a:avLst/>
            </a:prstTxWarp>
            <a:spAutoFit/>
          </a:bodyPr>
          <a:lstStyle/>
          <a:p>
            <a:pPr>
              <a:lnSpc>
                <a:spcPct val="94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900" b="1" dirty="0">
                <a:solidFill>
                  <a:srgbClr val="000000"/>
                </a:solidFill>
                <a:latin typeface="Courier New" charset="0"/>
                <a:ea typeface="msmincho" charset="0"/>
                <a:cs typeface="msmincho" charset="0"/>
              </a:rPr>
              <a:t>&lt;http://</a:t>
            </a:r>
            <a:r>
              <a:rPr lang="en-US" sz="1900" b="1" dirty="0" err="1">
                <a:solidFill>
                  <a:srgbClr val="000000"/>
                </a:solidFill>
                <a:latin typeface="Courier New" charset="0"/>
                <a:ea typeface="msmincho" charset="0"/>
                <a:cs typeface="msmincho" charset="0"/>
              </a:rPr>
              <a:t>dbpedia.org</a:t>
            </a:r>
            <a:r>
              <a:rPr lang="en-US" sz="1900" b="1" dirty="0">
                <a:solidFill>
                  <a:srgbClr val="000000"/>
                </a:solidFill>
                <a:latin typeface="Courier New" charset="0"/>
                <a:ea typeface="msmincho" charset="0"/>
                <a:cs typeface="msmincho" charset="0"/>
              </a:rPr>
              <a:t>/resource/Amsterdam&gt;</a:t>
            </a:r>
            <a:br>
              <a:rPr lang="en-US" sz="1900" b="1" dirty="0">
                <a:solidFill>
                  <a:srgbClr val="000000"/>
                </a:solidFill>
                <a:latin typeface="Courier New" charset="0"/>
                <a:ea typeface="msmincho" charset="0"/>
                <a:cs typeface="msmincho" charset="0"/>
              </a:rPr>
            </a:br>
            <a:r>
              <a:rPr lang="en-US" sz="1900" b="1" dirty="0">
                <a:solidFill>
                  <a:srgbClr val="000000"/>
                </a:solidFill>
                <a:latin typeface="Courier New" charset="0"/>
                <a:ea typeface="msmincho" charset="0"/>
                <a:cs typeface="msmincho" charset="0"/>
              </a:rPr>
              <a:t>  </a:t>
            </a:r>
            <a:r>
              <a:rPr lang="en-US" sz="1900" b="1" dirty="0" err="1">
                <a:solidFill>
                  <a:srgbClr val="B84700"/>
                </a:solidFill>
                <a:latin typeface="Courier New" charset="0"/>
                <a:ea typeface="msmincho" charset="0"/>
                <a:cs typeface="msmincho" charset="0"/>
              </a:rPr>
              <a:t>owl:sameAs</a:t>
            </a:r>
            <a:r>
              <a:rPr lang="en-US" sz="1900" b="1" dirty="0">
                <a:solidFill>
                  <a:srgbClr val="000000"/>
                </a:solidFill>
                <a:latin typeface="Courier New" charset="0"/>
                <a:ea typeface="msmincho" charset="0"/>
                <a:cs typeface="msmincho" charset="0"/>
              </a:rPr>
              <a:t> &lt;http://sws.geonames.org/2759793&gt;;</a:t>
            </a:r>
          </a:p>
        </p:txBody>
      </p:sp>
      <p:sp>
        <p:nvSpPr>
          <p:cNvPr id="6" name="Rectangle 2"/>
          <p:cNvSpPr txBox="1">
            <a:spLocks noChangeArrowheads="1"/>
          </p:cNvSpPr>
          <p:nvPr/>
        </p:nvSpPr>
        <p:spPr>
          <a:xfrm>
            <a:off x="504031" y="4468144"/>
            <a:ext cx="9072563" cy="1216695"/>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This is the main mechanism of “Linking” in the Linked Open Data project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idx="1"/>
          </p:nvPr>
        </p:nvSpPr>
        <p:spPr/>
        <p:txBody>
          <a:bodyPr/>
          <a:lstStyle/>
          <a:p>
            <a:r>
              <a:rPr lang="en-US" dirty="0" smtClean="0"/>
              <a:t>In OWL, one can characterize the behavior of properties (symmetric, transitive, functional, inverse functional, reflexive, irreflexive, …)</a:t>
            </a:r>
          </a:p>
          <a:p>
            <a:r>
              <a:rPr lang="en-US" dirty="0" smtClean="0"/>
              <a:t>OWL also separates data and object properties</a:t>
            </a:r>
          </a:p>
          <a:p>
            <a:pPr lvl="1"/>
            <a:r>
              <a:rPr lang="en-US" dirty="0" smtClean="0"/>
              <a:t>“datatype property” means that its range are typed literals</a:t>
            </a:r>
            <a:endParaRPr lang="en-US" dirty="0"/>
          </a:p>
        </p:txBody>
      </p:sp>
      <p:sp>
        <p:nvSpPr>
          <p:cNvPr id="327682" name="Rectangle 1"/>
          <p:cNvSpPr>
            <a:spLocks noGrp="1" noChangeArrowheads="1"/>
          </p:cNvSpPr>
          <p:nvPr>
            <p:ph type="title"/>
          </p:nvPr>
        </p:nvSpPr>
        <p:spPr/>
        <p:txBody>
          <a:bodyPr/>
          <a:lstStyle/>
          <a:p>
            <a:r>
              <a:rPr lang="en-US" smtClean="0"/>
              <a:t>Property characterization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Rectangle 2"/>
          <p:cNvSpPr>
            <a:spLocks noGrp="1" noChangeArrowheads="1"/>
          </p:cNvSpPr>
          <p:nvPr>
            <p:ph idx="1"/>
          </p:nvPr>
        </p:nvSpPr>
        <p:spPr/>
        <p:txBody>
          <a:bodyPr/>
          <a:lstStyle/>
          <a:p>
            <a:r>
              <a:rPr lang="en-US" smtClean="0"/>
              <a:t>“foaf:email” may be defined as “inverse functional”</a:t>
            </a:r>
          </a:p>
          <a:p>
            <a:pPr lvl="1"/>
            <a:r>
              <a:rPr lang="en-US" smtClean="0"/>
              <a:t> i.e., two different subjects cannot have identical objects</a:t>
            </a:r>
            <a:endParaRPr lang="en-US"/>
          </a:p>
        </p:txBody>
      </p:sp>
      <p:sp>
        <p:nvSpPr>
          <p:cNvPr id="329730" name="Rectangle 1"/>
          <p:cNvSpPr>
            <a:spLocks noGrp="1" noChangeArrowheads="1"/>
          </p:cNvSpPr>
          <p:nvPr>
            <p:ph type="title"/>
          </p:nvPr>
        </p:nvSpPr>
        <p:spPr/>
        <p:txBody>
          <a:bodyPr/>
          <a:lstStyle/>
          <a:p>
            <a:r>
              <a:rPr lang="en-US" smtClean="0"/>
              <a:t>Characterization example</a:t>
            </a:r>
            <a:endParaRPr lang="en-US"/>
          </a:p>
        </p:txBody>
      </p:sp>
      <p:pic>
        <p:nvPicPr>
          <p:cNvPr id="329732" name="Picture 3"/>
          <p:cNvPicPr>
            <a:picLocks noChangeAspect="1" noChangeArrowheads="1"/>
          </p:cNvPicPr>
          <p:nvPr/>
        </p:nvPicPr>
        <p:blipFill>
          <a:blip r:embed="rId3"/>
          <a:srcRect/>
          <a:stretch>
            <a:fillRect/>
          </a:stretch>
        </p:blipFill>
        <p:spPr bwMode="auto">
          <a:xfrm>
            <a:off x="977900" y="3563973"/>
            <a:ext cx="8166100" cy="261302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
          <p:cNvSpPr>
            <a:spLocks noGrp="1" noChangeArrowheads="1"/>
          </p:cNvSpPr>
          <p:nvPr>
            <p:ph type="title"/>
          </p:nvPr>
        </p:nvSpPr>
        <p:spPr/>
        <p:txBody>
          <a:bodyPr>
            <a:normAutofit fontScale="90000"/>
          </a:bodyPr>
          <a:lstStyle/>
          <a:p>
            <a:r>
              <a:rPr lang="en-US" smtClean="0"/>
              <a:t>Another bookstore data </a:t>
            </a:r>
            <a:br>
              <a:rPr lang="en-US" smtClean="0"/>
            </a:br>
            <a:r>
              <a:rPr lang="en-US" smtClean="0"/>
              <a:t>(dataset “F”)</a:t>
            </a:r>
            <a:endParaRPr lang="en-US"/>
          </a:p>
        </p:txBody>
      </p:sp>
      <p:graphicFrame>
        <p:nvGraphicFramePr>
          <p:cNvPr id="5" name="Table 4"/>
          <p:cNvGraphicFramePr>
            <a:graphicFrameLocks noGrp="1"/>
          </p:cNvGraphicFramePr>
          <p:nvPr/>
        </p:nvGraphicFramePr>
        <p:xfrm>
          <a:off x="239713" y="1854517"/>
          <a:ext cx="9677400" cy="5085080"/>
        </p:xfrm>
        <a:graphic>
          <a:graphicData uri="http://schemas.openxmlformats.org/drawingml/2006/table">
            <a:tbl>
              <a:tblPr firstRow="1" bandRow="1">
                <a:tableStyleId>{9D7B26C5-4107-4FEC-AEDC-1716B250A1EF}</a:tableStyleId>
              </a:tblPr>
              <a:tblGrid>
                <a:gridCol w="381000"/>
                <a:gridCol w="2514600"/>
                <a:gridCol w="2438400"/>
                <a:gridCol w="1600200"/>
                <a:gridCol w="2743200"/>
              </a:tblGrid>
              <a:tr h="370840">
                <a:tc>
                  <a:txBody>
                    <a:bodyPr/>
                    <a:lstStyle/>
                    <a:p>
                      <a:endParaRPr lang="en-US" sz="1800" dirty="0"/>
                    </a:p>
                  </a:txBody>
                  <a:tcPr/>
                </a:tc>
                <a:tc>
                  <a:txBody>
                    <a:bodyPr/>
                    <a:lstStyle/>
                    <a:p>
                      <a:r>
                        <a:rPr lang="en-US" sz="1000" dirty="0" smtClean="0"/>
                        <a:t>A</a:t>
                      </a:r>
                      <a:endParaRPr lang="en-US" sz="1000" dirty="0"/>
                    </a:p>
                  </a:txBody>
                  <a:tcPr/>
                </a:tc>
                <a:tc>
                  <a:txBody>
                    <a:bodyPr/>
                    <a:lstStyle/>
                    <a:p>
                      <a:r>
                        <a:rPr lang="en-US" sz="1000" dirty="0" smtClean="0"/>
                        <a:t>B</a:t>
                      </a:r>
                      <a:endParaRPr lang="en-US" sz="1000" dirty="0"/>
                    </a:p>
                  </a:txBody>
                  <a:tcPr/>
                </a:tc>
                <a:tc>
                  <a:txBody>
                    <a:bodyPr/>
                    <a:lstStyle/>
                    <a:p>
                      <a:r>
                        <a:rPr lang="en-US" sz="1000" dirty="0" smtClean="0"/>
                        <a:t>C</a:t>
                      </a:r>
                      <a:endParaRPr lang="en-US" sz="1000" dirty="0"/>
                    </a:p>
                  </a:txBody>
                  <a:tcPr/>
                </a:tc>
                <a:tc>
                  <a:txBody>
                    <a:bodyPr/>
                    <a:lstStyle/>
                    <a:p>
                      <a:r>
                        <a:rPr lang="en-US" sz="1000" dirty="0" smtClean="0"/>
                        <a:t>D</a:t>
                      </a:r>
                      <a:endParaRPr lang="en-US" sz="1000" dirty="0"/>
                    </a:p>
                  </a:txBody>
                  <a:tcPr/>
                </a:tc>
              </a:tr>
              <a:tr h="370840">
                <a:tc>
                  <a:txBody>
                    <a:bodyPr/>
                    <a:lstStyle/>
                    <a:p>
                      <a:r>
                        <a:rPr lang="en-US" sz="1000" dirty="0" smtClean="0"/>
                        <a:t>1</a:t>
                      </a:r>
                      <a:endParaRPr lang="en-US" sz="1000" dirty="0"/>
                    </a:p>
                  </a:txBody>
                  <a:tcPr/>
                </a:tc>
                <a:tc>
                  <a:txBody>
                    <a:bodyPr/>
                    <a:lstStyle/>
                    <a:p>
                      <a:pPr algn="ctr"/>
                      <a:r>
                        <a:rPr lang="en-US" sz="1800" b="1" dirty="0" smtClean="0"/>
                        <a:t>ID</a:t>
                      </a:r>
                      <a:endParaRPr lang="en-US" sz="1800" b="1" dirty="0"/>
                    </a:p>
                  </a:txBody>
                  <a:tcPr/>
                </a:tc>
                <a:tc>
                  <a:txBody>
                    <a:bodyPr/>
                    <a:lstStyle/>
                    <a:p>
                      <a:pPr algn="ctr"/>
                      <a:r>
                        <a:rPr lang="fr-FR" sz="1800" b="1" noProof="0" dirty="0" smtClean="0"/>
                        <a:t>Titre</a:t>
                      </a:r>
                      <a:endParaRPr lang="fr-FR" sz="1800" b="1" noProof="0" dirty="0"/>
                    </a:p>
                  </a:txBody>
                  <a:tcPr/>
                </a:tc>
                <a:tc>
                  <a:txBody>
                    <a:bodyPr/>
                    <a:lstStyle/>
                    <a:p>
                      <a:pPr algn="ctr"/>
                      <a:r>
                        <a:rPr lang="fr-FR" sz="1800" b="1" noProof="0" dirty="0" smtClean="0"/>
                        <a:t>Traducteur</a:t>
                      </a:r>
                      <a:endParaRPr lang="fr-FR" sz="1800" b="1" noProof="0" dirty="0"/>
                    </a:p>
                  </a:txBody>
                  <a:tcPr/>
                </a:tc>
                <a:tc>
                  <a:txBody>
                    <a:bodyPr/>
                    <a:lstStyle/>
                    <a:p>
                      <a:pPr algn="ctr"/>
                      <a:r>
                        <a:rPr lang="fr-FR" sz="1800" b="1" noProof="0" dirty="0" smtClean="0"/>
                        <a:t>Original</a:t>
                      </a:r>
                      <a:endParaRPr lang="fr-FR" sz="1800" b="1" noProof="0" dirty="0"/>
                    </a:p>
                  </a:txBody>
                  <a:tcPr/>
                </a:tc>
              </a:tr>
              <a:tr h="370840">
                <a:tc>
                  <a:txBody>
                    <a:bodyPr/>
                    <a:lstStyle/>
                    <a:p>
                      <a:r>
                        <a:rPr lang="en-US" sz="1000" dirty="0" smtClean="0"/>
                        <a:t>2</a:t>
                      </a:r>
                      <a:endParaRPr lang="en-US" sz="1000" dirty="0"/>
                    </a:p>
                  </a:txBody>
                  <a:tcPr/>
                </a:tc>
                <a:tc>
                  <a:txBody>
                    <a:bodyPr/>
                    <a:lstStyle/>
                    <a:p>
                      <a:r>
                        <a:rPr lang="en-US" sz="1800" dirty="0" smtClean="0"/>
                        <a:t>ISBN 2020286682</a:t>
                      </a:r>
                      <a:endParaRPr lang="en-US" sz="1800" dirty="0"/>
                    </a:p>
                  </a:txBody>
                  <a:tcPr/>
                </a:tc>
                <a:tc>
                  <a:txBody>
                    <a:bodyPr/>
                    <a:lstStyle/>
                    <a:p>
                      <a:r>
                        <a:rPr lang="fr-FR" sz="1800" noProof="0" dirty="0" smtClean="0"/>
                        <a:t>Le Palais des Miroirs</a:t>
                      </a:r>
                      <a:endParaRPr lang="fr-FR" sz="1800" noProof="0" dirty="0"/>
                    </a:p>
                  </a:txBody>
                  <a:tcPr/>
                </a:tc>
                <a:tc>
                  <a:txBody>
                    <a:bodyPr/>
                    <a:lstStyle/>
                    <a:p>
                      <a:r>
                        <a:rPr lang="en-US" sz="1800" dirty="0" smtClean="0"/>
                        <a:t>$A12$</a:t>
                      </a:r>
                      <a:endParaRPr lang="en-US" sz="1800" dirty="0"/>
                    </a:p>
                  </a:txBody>
                  <a:tcPr/>
                </a:tc>
                <a:tc>
                  <a:txBody>
                    <a:bodyPr/>
                    <a:lstStyle/>
                    <a:p>
                      <a:r>
                        <a:rPr lang="en-US" sz="1800" dirty="0" smtClean="0"/>
                        <a:t>ISBN 0-00-6511409-X</a:t>
                      </a:r>
                      <a:endParaRPr lang="en-US" sz="1800" dirty="0"/>
                    </a:p>
                  </a:txBody>
                  <a:tcPr/>
                </a:tc>
              </a:tr>
              <a:tr h="365760">
                <a:tc>
                  <a:txBody>
                    <a:bodyPr/>
                    <a:lstStyle/>
                    <a:p>
                      <a:r>
                        <a:rPr lang="en-US" sz="1000" dirty="0" smtClean="0"/>
                        <a:t>3</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4</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r h="370840">
                <a:tc>
                  <a:txBody>
                    <a:bodyPr/>
                    <a:lstStyle/>
                    <a:p>
                      <a:r>
                        <a:rPr lang="en-US" sz="1000" dirty="0" smtClean="0"/>
                        <a:t>5</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6</a:t>
                      </a:r>
                      <a:endParaRPr lang="en-US" sz="1000" dirty="0"/>
                    </a:p>
                  </a:txBody>
                  <a:tcPr/>
                </a:tc>
                <a:tc>
                  <a:txBody>
                    <a:bodyPr/>
                    <a:lstStyle/>
                    <a:p>
                      <a:pPr algn="ctr"/>
                      <a:r>
                        <a:rPr lang="en-US" sz="1800" b="1" i="0" dirty="0" smtClean="0"/>
                        <a:t>ID</a:t>
                      </a:r>
                      <a:endParaRPr lang="en-US" sz="1800" b="1" i="0" dirty="0"/>
                    </a:p>
                  </a:txBody>
                  <a:tcPr/>
                </a:tc>
                <a:tc>
                  <a:txBody>
                    <a:bodyPr/>
                    <a:lstStyle/>
                    <a:p>
                      <a:pPr algn="ctr"/>
                      <a:r>
                        <a:rPr lang="fr-FR" sz="1800" b="1" i="0" noProof="0" dirty="0" smtClean="0"/>
                        <a:t>Auteur</a:t>
                      </a:r>
                      <a:endParaRPr lang="fr-FR" sz="1800" b="1" i="0" noProof="0" dirty="0"/>
                    </a:p>
                  </a:txBody>
                  <a:tcPr/>
                </a:tc>
                <a:tc>
                  <a:txBody>
                    <a:bodyPr/>
                    <a:lstStyle/>
                    <a:p>
                      <a:endParaRPr lang="en-US" sz="1800"/>
                    </a:p>
                  </a:txBody>
                  <a:tcPr/>
                </a:tc>
                <a:tc>
                  <a:txBody>
                    <a:bodyPr/>
                    <a:lstStyle/>
                    <a:p>
                      <a:endParaRPr lang="en-US" sz="1800"/>
                    </a:p>
                  </a:txBody>
                  <a:tcPr/>
                </a:tc>
              </a:tr>
              <a:tr h="640080">
                <a:tc>
                  <a:txBody>
                    <a:bodyPr/>
                    <a:lstStyle/>
                    <a:p>
                      <a:r>
                        <a:rPr lang="en-US" sz="1000" dirty="0" smtClean="0"/>
                        <a:t>7</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ISBN 0-00-6511409-X</a:t>
                      </a:r>
                    </a:p>
                  </a:txBody>
                  <a:tcPr/>
                </a:tc>
                <a:tc>
                  <a:txBody>
                    <a:bodyPr/>
                    <a:lstStyle/>
                    <a:p>
                      <a:r>
                        <a:rPr lang="en-US" sz="1800" dirty="0" smtClean="0"/>
                        <a:t>$A11$</a:t>
                      </a:r>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8</a:t>
                      </a:r>
                      <a:endParaRPr lang="en-US" sz="1000" dirty="0"/>
                    </a:p>
                  </a:txBody>
                  <a:tcPr/>
                </a:tc>
                <a:tc>
                  <a:txBody>
                    <a:bodyPr/>
                    <a:lstStyle/>
                    <a:p>
                      <a:endParaRPr lang="en-US" sz="1800"/>
                    </a:p>
                  </a:txBody>
                  <a:tcPr/>
                </a:tc>
                <a:tc>
                  <a:txBody>
                    <a:bodyPr/>
                    <a:lstStyle/>
                    <a:p>
                      <a:endParaRPr lang="en-US" sz="1800" dirty="0"/>
                    </a:p>
                  </a:txBody>
                  <a:tcPr/>
                </a:tc>
                <a:tc>
                  <a:txBody>
                    <a:bodyPr/>
                    <a:lstStyle/>
                    <a:p>
                      <a:endParaRPr lang="en-US" sz="1800"/>
                    </a:p>
                  </a:txBody>
                  <a:tcPr/>
                </a:tc>
                <a:tc>
                  <a:txBody>
                    <a:bodyPr/>
                    <a:lstStyle/>
                    <a:p>
                      <a:endParaRPr lang="en-US" sz="1800"/>
                    </a:p>
                  </a:txBody>
                  <a:tcPr/>
                </a:tc>
              </a:tr>
              <a:tr h="370840">
                <a:tc>
                  <a:txBody>
                    <a:bodyPr/>
                    <a:lstStyle/>
                    <a:p>
                      <a:r>
                        <a:rPr lang="en-US" sz="1000" dirty="0" smtClean="0"/>
                        <a:t>9</a:t>
                      </a:r>
                      <a:endParaRPr lang="en-US" sz="1000" dirty="0"/>
                    </a:p>
                  </a:txBody>
                  <a:tcPr/>
                </a:tc>
                <a:tc>
                  <a:txBody>
                    <a:bodyPr/>
                    <a:lstStyle/>
                    <a:p>
                      <a:endParaRPr lang="en-US" sz="180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10</a:t>
                      </a:r>
                      <a:endParaRPr lang="en-US" sz="1000" dirty="0"/>
                    </a:p>
                  </a:txBody>
                  <a:tcPr/>
                </a:tc>
                <a:tc>
                  <a:txBody>
                    <a:bodyPr/>
                    <a:lstStyle/>
                    <a:p>
                      <a:pPr algn="ctr"/>
                      <a:r>
                        <a:rPr lang="en-US" sz="1800" b="1" i="0" dirty="0" smtClean="0"/>
                        <a:t>Nom</a:t>
                      </a:r>
                      <a:endParaRPr lang="en-US" sz="1800" b="1" i="0" dirty="0"/>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11</a:t>
                      </a:r>
                      <a:endParaRPr lang="en-US" sz="1000" dirty="0"/>
                    </a:p>
                  </a:txBody>
                  <a:tcPr/>
                </a:tc>
                <a:tc>
                  <a:txBody>
                    <a:bodyPr/>
                    <a:lstStyle/>
                    <a:p>
                      <a:r>
                        <a:rPr lang="en-US" sz="1800" noProof="1" smtClean="0"/>
                        <a:t>Ghosh, Amitav</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a:p>
                  </a:txBody>
                  <a:tcPr/>
                </a:tc>
              </a:tr>
              <a:tr h="370840">
                <a:tc>
                  <a:txBody>
                    <a:bodyPr/>
                    <a:lstStyle/>
                    <a:p>
                      <a:r>
                        <a:rPr lang="en-US" sz="1000" dirty="0" smtClean="0"/>
                        <a:t>12</a:t>
                      </a:r>
                      <a:endParaRPr lang="en-US" sz="1000" dirty="0"/>
                    </a:p>
                  </a:txBody>
                  <a:tcPr/>
                </a:tc>
                <a:tc>
                  <a:txBody>
                    <a:bodyPr/>
                    <a:lstStyle/>
                    <a:p>
                      <a:r>
                        <a:rPr lang="en-US" sz="1800" noProof="1" smtClean="0"/>
                        <a:t>Besse, Christianne</a:t>
                      </a:r>
                      <a:endParaRPr lang="en-US" sz="1800" noProof="1"/>
                    </a:p>
                  </a:txBody>
                  <a:tcPr/>
                </a:tc>
                <a:tc>
                  <a:txBody>
                    <a:bodyPr/>
                    <a:lstStyle/>
                    <a:p>
                      <a:endParaRPr lang="en-US" sz="1800"/>
                    </a:p>
                  </a:txBody>
                  <a:tcPr/>
                </a:tc>
                <a:tc>
                  <a:txBody>
                    <a:bodyPr/>
                    <a:lstStyle/>
                    <a:p>
                      <a:endParaRPr lang="en-US" sz="1800"/>
                    </a:p>
                  </a:txBody>
                  <a:tcPr/>
                </a:tc>
                <a:tc>
                  <a:txBody>
                    <a:bodyPr/>
                    <a:lstStyle/>
                    <a:p>
                      <a:endParaRPr lang="en-US" sz="1800" dirty="0"/>
                    </a:p>
                  </a:txBody>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48"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35"/>
            <a:ext cx="94757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:email rdf:type owl:InverseFunctionalProperty.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48"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35"/>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idx="1"/>
          </p:nvPr>
        </p:nvSpPr>
        <p:spPr>
          <a:xfrm>
            <a:off x="239748" y="1493837"/>
            <a:ext cx="9524999" cy="5181601"/>
          </a:xfrm>
        </p:spPr>
        <p:txBody>
          <a:bodyPr/>
          <a:lstStyle/>
          <a:p>
            <a:r>
              <a:rPr lang="en-US" dirty="0" smtClean="0"/>
              <a:t>If the following holds in our triples:</a:t>
            </a:r>
            <a:endParaRPr lang="en-US" dirty="0"/>
          </a:p>
        </p:txBody>
      </p:sp>
      <p:sp>
        <p:nvSpPr>
          <p:cNvPr id="331778" name="Rectangle 1"/>
          <p:cNvSpPr>
            <a:spLocks noGrp="1" noChangeArrowheads="1"/>
          </p:cNvSpPr>
          <p:nvPr>
            <p:ph type="title"/>
          </p:nvPr>
        </p:nvSpPr>
        <p:spPr/>
        <p:txBody>
          <a:bodyPr/>
          <a:lstStyle/>
          <a:p>
            <a:r>
              <a:rPr lang="en-US" smtClean="0"/>
              <a:t>What this means is…</a:t>
            </a:r>
            <a:endParaRPr lang="en-US"/>
          </a:p>
        </p:txBody>
      </p:sp>
      <p:sp>
        <p:nvSpPr>
          <p:cNvPr id="161795" name="Text Box 3"/>
          <p:cNvSpPr txBox="1">
            <a:spLocks noChangeArrowheads="1"/>
          </p:cNvSpPr>
          <p:nvPr/>
        </p:nvSpPr>
        <p:spPr bwMode="auto">
          <a:xfrm>
            <a:off x="288925" y="2082835"/>
            <a:ext cx="9551988" cy="8588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:email rdf:type owl:InverseFunctionalProperty.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&lt;A&gt;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&lt;B&gt; :email </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mailto:a@b.c</a:t>
            </a:r>
            <a:r>
              <a:rPr lang="en-US" sz="1900" b="1" noProof="1">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t>
            </a:r>
          </a:p>
        </p:txBody>
      </p:sp>
      <p:sp>
        <p:nvSpPr>
          <p:cNvPr id="161797" name="Text Box 5"/>
          <p:cNvSpPr txBox="1">
            <a:spLocks noChangeArrowheads="1"/>
          </p:cNvSpPr>
          <p:nvPr/>
        </p:nvSpPr>
        <p:spPr bwMode="auto">
          <a:xfrm>
            <a:off x="288925" y="4414837"/>
            <a:ext cx="95519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&lt;A&gt; owl:sameAs &lt;B&gt;.</a:t>
            </a:r>
          </a:p>
        </p:txBody>
      </p:sp>
      <p:sp>
        <p:nvSpPr>
          <p:cNvPr id="331783" name="Text Box 6"/>
          <p:cNvSpPr txBox="1">
            <a:spLocks noChangeArrowheads="1"/>
          </p:cNvSpPr>
          <p:nvPr/>
        </p:nvSpPr>
        <p:spPr bwMode="auto">
          <a:xfrm>
            <a:off x="539752" y="3194050"/>
            <a:ext cx="9180513" cy="966787"/>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then, processed through OWL,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2"/>
          <p:cNvSpPr>
            <a:spLocks noGrp="1" noChangeArrowheads="1"/>
          </p:cNvSpPr>
          <p:nvPr>
            <p:ph idx="1"/>
          </p:nvPr>
        </p:nvSpPr>
        <p:spPr/>
        <p:txBody>
          <a:bodyPr/>
          <a:lstStyle/>
          <a:p>
            <a:r>
              <a:rPr lang="en-US" dirty="0" smtClean="0"/>
              <a:t>There may be an inverse relationship among properties, eg:</a:t>
            </a:r>
            <a:endParaRPr lang="en-US" dirty="0"/>
          </a:p>
        </p:txBody>
      </p:sp>
      <p:sp>
        <p:nvSpPr>
          <p:cNvPr id="333826" name="Rectangle 1"/>
          <p:cNvSpPr>
            <a:spLocks noGrp="1" noChangeArrowheads="1"/>
          </p:cNvSpPr>
          <p:nvPr>
            <p:ph type="title"/>
          </p:nvPr>
        </p:nvSpPr>
        <p:spPr/>
        <p:txBody>
          <a:bodyPr/>
          <a:lstStyle/>
          <a:p>
            <a:r>
              <a:rPr lang="en-US" dirty="0" smtClean="0"/>
              <a:t>Inverse properties</a:t>
            </a:r>
            <a:endParaRPr lang="en-US" dirty="0"/>
          </a:p>
        </p:txBody>
      </p:sp>
      <p:sp>
        <p:nvSpPr>
          <p:cNvPr id="162819" name="Text Box 3"/>
          <p:cNvSpPr txBox="1">
            <a:spLocks noChangeArrowheads="1"/>
          </p:cNvSpPr>
          <p:nvPr/>
        </p:nvSpPr>
        <p:spPr bwMode="auto">
          <a:xfrm>
            <a:off x="288925" y="3131766"/>
            <a:ext cx="9475788"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&lt;somebook&gt; ex:author &lt;somebody&gt;.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ex:author owl:inverseOf ex:authorOf.</a:t>
            </a:r>
          </a:p>
        </p:txBody>
      </p:sp>
      <p:sp>
        <p:nvSpPr>
          <p:cNvPr id="162820" name="Text Box 4"/>
          <p:cNvSpPr txBox="1">
            <a:spLocks noChangeArrowheads="1"/>
          </p:cNvSpPr>
          <p:nvPr/>
        </p:nvSpPr>
        <p:spPr bwMode="auto">
          <a:xfrm>
            <a:off x="288925" y="4859962"/>
            <a:ext cx="94757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&lt;somebody&gt; ex:authorOf &lt;somebook&gt;.</a:t>
            </a:r>
          </a:p>
        </p:txBody>
      </p:sp>
      <p:sp>
        <p:nvSpPr>
          <p:cNvPr id="333830" name="Text Box 5"/>
          <p:cNvSpPr txBox="1">
            <a:spLocks noChangeArrowheads="1"/>
          </p:cNvSpPr>
          <p:nvPr/>
        </p:nvSpPr>
        <p:spPr bwMode="auto">
          <a:xfrm>
            <a:off x="720725" y="4067869"/>
            <a:ext cx="5219700" cy="4873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yields, in OWL: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2"/>
          <p:cNvSpPr>
            <a:spLocks noGrp="1" noChangeArrowheads="1"/>
          </p:cNvSpPr>
          <p:nvPr>
            <p:ph idx="1"/>
          </p:nvPr>
        </p:nvSpPr>
        <p:spPr>
          <a:xfrm>
            <a:off x="504031" y="1343942"/>
            <a:ext cx="9072563" cy="2435895"/>
          </a:xfrm>
        </p:spPr>
        <p:txBody>
          <a:bodyPr>
            <a:normAutofit/>
          </a:bodyPr>
          <a:lstStyle/>
          <a:p>
            <a:r>
              <a:rPr lang="en-US" dirty="0" smtClean="0"/>
              <a:t>Properties, when applied one after the other, may be subsumed by yet another one:</a:t>
            </a:r>
          </a:p>
          <a:p>
            <a:pPr lvl="1"/>
            <a:r>
              <a:rPr lang="en-US" dirty="0" smtClean="0"/>
              <a:t>“if a person «P» was born in city «A» and «A» is in country «B» then «P» was born in country «B»”</a:t>
            </a:r>
          </a:p>
          <a:p>
            <a:pPr lvl="1"/>
            <a:r>
              <a:rPr lang="en-US" dirty="0" smtClean="0"/>
              <a:t>more formally:</a:t>
            </a:r>
            <a:endParaRPr lang="en-US" dirty="0"/>
          </a:p>
        </p:txBody>
      </p:sp>
      <p:sp>
        <p:nvSpPr>
          <p:cNvPr id="335874" name="Rectangle 1"/>
          <p:cNvSpPr>
            <a:spLocks noGrp="1" noChangeArrowheads="1"/>
          </p:cNvSpPr>
          <p:nvPr>
            <p:ph type="title"/>
          </p:nvPr>
        </p:nvSpPr>
        <p:spPr/>
        <p:txBody>
          <a:bodyPr/>
          <a:lstStyle/>
          <a:p>
            <a:r>
              <a:rPr lang="en-US" dirty="0" smtClean="0"/>
              <a:t>Property chains</a:t>
            </a:r>
            <a:endParaRPr lang="en-US" dirty="0"/>
          </a:p>
        </p:txBody>
      </p:sp>
      <p:sp>
        <p:nvSpPr>
          <p:cNvPr id="163843" name="Text Box 3"/>
          <p:cNvSpPr txBox="1">
            <a:spLocks noChangeArrowheads="1"/>
          </p:cNvSpPr>
          <p:nvPr/>
        </p:nvSpPr>
        <p:spPr bwMode="auto">
          <a:xfrm>
            <a:off x="323852" y="4087847"/>
            <a:ext cx="9517063" cy="6826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err="1">
                <a:solidFill>
                  <a:srgbClr val="000000"/>
                </a:solidFill>
                <a:latin typeface="Courier New" charset="0"/>
                <a:ea typeface="msmincho" charset="0"/>
                <a:cs typeface="msmincho" charset="0"/>
              </a:rPr>
              <a:t>ex:born_in_country</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owl:propertyChainAxiom</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ex:born_in_city</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ex:city_in_country</a:t>
            </a:r>
            <a:r>
              <a:rPr lang="en-US" sz="1800" b="1" dirty="0">
                <a:solidFill>
                  <a:srgbClr val="000000"/>
                </a:solidFill>
                <a:latin typeface="Courier New" charset="0"/>
                <a:ea typeface="msmincho" charset="0"/>
                <a:cs typeface="msmincho" charset="0"/>
              </a:rPr>
              <a:t>).</a:t>
            </a:r>
          </a:p>
        </p:txBody>
      </p:sp>
      <p:sp>
        <p:nvSpPr>
          <p:cNvPr id="6" name="Rectangle 2"/>
          <p:cNvSpPr txBox="1">
            <a:spLocks noChangeArrowheads="1"/>
          </p:cNvSpPr>
          <p:nvPr/>
        </p:nvSpPr>
        <p:spPr>
          <a:xfrm>
            <a:off x="615952" y="5075237"/>
            <a:ext cx="9072563" cy="2207295"/>
          </a:xfrm>
          <a:prstGeom prst="rect">
            <a:avLst/>
          </a:prstGeom>
        </p:spPr>
        <p:txBody>
          <a:bodyPr vert="horz" lIns="100436" tIns="50221" rIns="100436" bIns="50221">
            <a:normAutofit/>
          </a:bodyPr>
          <a:lstStyle/>
          <a:p>
            <a:pPr marL="301339" indent="-301339"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3500" dirty="0">
                <a:solidFill>
                  <a:srgbClr val="7F7F7F"/>
                </a:solidFill>
                <a:latin typeface="Helvetica Neue"/>
                <a:cs typeface="Helvetica Neue"/>
              </a:rPr>
              <a:t>More than two constituents can be used</a:t>
            </a:r>
            <a:endParaRPr lang="en-US" sz="3100" dirty="0">
              <a:solidFill>
                <a:srgbClr val="7F7F7F"/>
              </a:solidFill>
              <a:latin typeface="Helvetica Neue"/>
              <a:cs typeface="Helvetica Neue"/>
            </a:endParaRPr>
          </a:p>
          <a:p>
            <a:pPr marL="301339" indent="-301339"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3100" dirty="0">
                <a:solidFill>
                  <a:srgbClr val="7F7F7F"/>
                </a:solidFill>
                <a:latin typeface="Helvetica Neue"/>
                <a:cs typeface="Helvetica Neue"/>
              </a:rPr>
              <a:t>There are some restrictions to avoid “circular” specifications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idx="1"/>
          </p:nvPr>
        </p:nvSpPr>
        <p:spPr/>
        <p:txBody>
          <a:bodyPr/>
          <a:lstStyle/>
          <a:p>
            <a:r>
              <a:rPr lang="en-US" smtClean="0"/>
              <a:t>Inverse functional properties are important for identification of individuals</a:t>
            </a:r>
          </a:p>
          <a:p>
            <a:pPr lvl="1"/>
            <a:r>
              <a:rPr lang="en-US" smtClean="0"/>
              <a:t>think of the email examples</a:t>
            </a:r>
          </a:p>
          <a:p>
            <a:r>
              <a:rPr lang="en-US" smtClean="0"/>
              <a:t>But… identification based on one property may not be enough</a:t>
            </a:r>
            <a:endParaRPr lang="en-US"/>
          </a:p>
        </p:txBody>
      </p:sp>
      <p:sp>
        <p:nvSpPr>
          <p:cNvPr id="337922" name="Rectangle 1"/>
          <p:cNvSpPr>
            <a:spLocks noGrp="1" noChangeArrowheads="1"/>
          </p:cNvSpPr>
          <p:nvPr>
            <p:ph type="title"/>
          </p:nvPr>
        </p:nvSpPr>
        <p:spPr/>
        <p:txBody>
          <a:bodyPr/>
          <a:lstStyle/>
          <a:p>
            <a:r>
              <a:rPr lang="en-US" dirty="0" smtClean="0"/>
              <a:t>Keys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Rectangle 2"/>
          <p:cNvSpPr>
            <a:spLocks noGrp="1" noChangeArrowheads="1"/>
          </p:cNvSpPr>
          <p:nvPr>
            <p:ph idx="1"/>
          </p:nvPr>
        </p:nvSpPr>
        <p:spPr>
          <a:xfrm>
            <a:off x="360362" y="3017837"/>
            <a:ext cx="9358313" cy="4000501"/>
          </a:xfrm>
        </p:spPr>
        <p:txBody>
          <a:bodyPr/>
          <a:lstStyle/>
          <a:p>
            <a:r>
              <a:rPr lang="en-US" dirty="0" smtClean="0"/>
              <a:t>Identification is based on the identical values of two properties</a:t>
            </a:r>
          </a:p>
          <a:p>
            <a:r>
              <a:rPr lang="en-US" dirty="0" smtClean="0"/>
              <a:t>The rule applies to persons only</a:t>
            </a:r>
            <a:endParaRPr lang="en-US" dirty="0"/>
          </a:p>
        </p:txBody>
      </p:sp>
      <p:sp>
        <p:nvSpPr>
          <p:cNvPr id="339970" name="Rectangle 1"/>
          <p:cNvSpPr>
            <a:spLocks noGrp="1" noChangeArrowheads="1"/>
          </p:cNvSpPr>
          <p:nvPr>
            <p:ph type="title"/>
          </p:nvPr>
        </p:nvSpPr>
        <p:spPr/>
        <p:txBody>
          <a:bodyPr/>
          <a:lstStyle/>
          <a:p>
            <a:r>
              <a:rPr lang="en-US" dirty="0" smtClean="0"/>
              <a:t>Keys</a:t>
            </a:r>
            <a:endParaRPr lang="en-US" dirty="0"/>
          </a:p>
        </p:txBody>
      </p:sp>
      <p:sp>
        <p:nvSpPr>
          <p:cNvPr id="339972" name="Text Box 3"/>
          <p:cNvSpPr txBox="1">
            <a:spLocks noChangeArrowheads="1"/>
          </p:cNvSpPr>
          <p:nvPr/>
        </p:nvSpPr>
        <p:spPr bwMode="auto">
          <a:xfrm>
            <a:off x="973138" y="1619252"/>
            <a:ext cx="8567738" cy="855663"/>
          </a:xfrm>
          <a:prstGeom prst="rect">
            <a:avLst/>
          </a:prstGeom>
          <a:noFill/>
          <a:ln w="9525">
            <a:noFill/>
            <a:round/>
            <a:headEnd/>
            <a:tailEnd/>
          </a:ln>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“if two persons have the same emails </a:t>
            </a:r>
            <a:r>
              <a:rPr lang="en-US" i="1" u="sng" dirty="0">
                <a:solidFill>
                  <a:srgbClr val="7F7F7F"/>
                </a:solidFill>
                <a:latin typeface="Helvetica Neue"/>
                <a:ea typeface="msmincho" charset="0"/>
                <a:cs typeface="Helvetica Neue"/>
              </a:rPr>
              <a:t>and</a:t>
            </a:r>
            <a:r>
              <a:rPr lang="en-US" dirty="0">
                <a:solidFill>
                  <a:srgbClr val="7F7F7F"/>
                </a:solidFill>
                <a:latin typeface="Helvetica Neue"/>
                <a:ea typeface="msmincho" charset="0"/>
                <a:cs typeface="Helvetica Neue"/>
              </a:rPr>
              <a:t> the same</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homepages then they are identical”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
          <p:cNvSpPr>
            <a:spLocks noGrp="1" noChangeArrowheads="1"/>
          </p:cNvSpPr>
          <p:nvPr>
            <p:ph type="title"/>
          </p:nvPr>
        </p:nvSpPr>
        <p:spPr/>
        <p:txBody>
          <a:bodyPr/>
          <a:lstStyle/>
          <a:p>
            <a:r>
              <a:rPr lang="en-US" dirty="0" smtClean="0"/>
              <a:t>Previous rule in OWL</a:t>
            </a:r>
            <a:endParaRPr lang="en-US" dirty="0"/>
          </a:p>
        </p:txBody>
      </p:sp>
      <p:sp>
        <p:nvSpPr>
          <p:cNvPr id="166914" name="Text Box 2"/>
          <p:cNvSpPr txBox="1">
            <a:spLocks noChangeArrowheads="1"/>
          </p:cNvSpPr>
          <p:nvPr/>
        </p:nvSpPr>
        <p:spPr bwMode="auto">
          <a:xfrm>
            <a:off x="323852" y="2879727"/>
            <a:ext cx="9517063" cy="792163"/>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:Person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owl:hasKey</a:t>
            </a:r>
            <a:r>
              <a:rPr lang="en-US" sz="1800" b="1" dirty="0">
                <a:solidFill>
                  <a:srgbClr val="000000"/>
                </a:solidFill>
                <a:latin typeface="Courier New" charset="0"/>
                <a:ea typeface="msmincho" charset="0"/>
                <a:cs typeface="msmincho" charset="0"/>
              </a:rPr>
              <a:t> (:email :homepage)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
          <p:cNvSpPr>
            <a:spLocks noGrp="1" noChangeArrowheads="1"/>
          </p:cNvSpPr>
          <p:nvPr>
            <p:ph type="title"/>
          </p:nvPr>
        </p:nvSpPr>
        <p:spPr/>
        <p:txBody>
          <a:bodyPr/>
          <a:lstStyle/>
          <a:p>
            <a:r>
              <a:rPr lang="en-US" smtClean="0"/>
              <a:t>What it means is…</a:t>
            </a:r>
            <a:endParaRPr lang="en-US"/>
          </a:p>
        </p:txBody>
      </p:sp>
      <p:sp>
        <p:nvSpPr>
          <p:cNvPr id="344067" name="Text Box 2"/>
          <p:cNvSpPr txBox="1">
            <a:spLocks noChangeArrowheads="1"/>
          </p:cNvSpPr>
          <p:nvPr/>
        </p:nvSpPr>
        <p:spPr bwMode="auto">
          <a:xfrm>
            <a:off x="539752" y="1260477"/>
            <a:ext cx="450056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200" dirty="0">
                <a:solidFill>
                  <a:srgbClr val="7F7F7F"/>
                </a:solidFill>
                <a:latin typeface="Helvetica Neue"/>
                <a:ea typeface="msmincho" charset="0"/>
                <a:cs typeface="Helvetica Neue"/>
              </a:rPr>
              <a:t>If:</a:t>
            </a:r>
          </a:p>
        </p:txBody>
      </p:sp>
      <p:sp>
        <p:nvSpPr>
          <p:cNvPr id="167939" name="Text Box 3"/>
          <p:cNvSpPr txBox="1">
            <a:spLocks noChangeArrowheads="1"/>
          </p:cNvSpPr>
          <p:nvPr/>
        </p:nvSpPr>
        <p:spPr bwMode="auto">
          <a:xfrm>
            <a:off x="288925" y="1908175"/>
            <a:ext cx="9475788" cy="185102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:Person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:email    </a:t>
            </a:r>
            <a:r>
              <a:rPr lang="en-US" sz="19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mailto:a@b.c</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:homepage </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www.ex.org</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&lt;B&gt;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:Person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:email    </a:t>
            </a:r>
            <a:r>
              <a:rPr lang="en-US" sz="19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mailto:a@b.c</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:homepage </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www.ex.org</a:t>
            </a:r>
            <a:r>
              <a:rPr lang="en-US" sz="1900" b="1" dirty="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a:t>
            </a:r>
          </a:p>
        </p:txBody>
      </p:sp>
      <p:sp>
        <p:nvSpPr>
          <p:cNvPr id="167940" name="Text Box 4"/>
          <p:cNvSpPr txBox="1">
            <a:spLocks noChangeArrowheads="1"/>
          </p:cNvSpPr>
          <p:nvPr/>
        </p:nvSpPr>
        <p:spPr bwMode="auto">
          <a:xfrm>
            <a:off x="325439" y="5327650"/>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&lt;A&gt; owl:sameAs &lt;B&gt;.</a:t>
            </a:r>
          </a:p>
        </p:txBody>
      </p:sp>
      <p:sp>
        <p:nvSpPr>
          <p:cNvPr id="344070" name="Text Box 5"/>
          <p:cNvSpPr txBox="1">
            <a:spLocks noChangeArrowheads="1"/>
          </p:cNvSpPr>
          <p:nvPr/>
        </p:nvSpPr>
        <p:spPr bwMode="auto">
          <a:xfrm>
            <a:off x="539752" y="4068763"/>
            <a:ext cx="9180513" cy="966787"/>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then, processed through OWL,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ChangeArrowheads="1"/>
          </p:cNvSpPr>
          <p:nvPr>
            <p:ph idx="1"/>
          </p:nvPr>
        </p:nvSpPr>
        <p:spPr/>
        <p:txBody>
          <a:bodyPr/>
          <a:lstStyle/>
          <a:p>
            <a:r>
              <a:rPr lang="en-US" smtClean="0"/>
              <a:t>In RDFS, you can subclass existing classes… that’s all</a:t>
            </a:r>
          </a:p>
          <a:p>
            <a:r>
              <a:rPr lang="en-US" smtClean="0"/>
              <a:t>In OWL, you can construct classes from existing ones:</a:t>
            </a:r>
          </a:p>
          <a:p>
            <a:pPr lvl="1"/>
            <a:r>
              <a:rPr lang="en-US" smtClean="0"/>
              <a:t>enumerate its content</a:t>
            </a:r>
          </a:p>
          <a:p>
            <a:pPr lvl="1"/>
            <a:r>
              <a:rPr lang="en-US" smtClean="0"/>
              <a:t>through intersection, union, complement</a:t>
            </a:r>
          </a:p>
          <a:p>
            <a:pPr lvl="1"/>
            <a:r>
              <a:rPr lang="en-US" smtClean="0"/>
              <a:t>etc</a:t>
            </a:r>
            <a:endParaRPr lang="en-US"/>
          </a:p>
        </p:txBody>
      </p:sp>
      <p:sp>
        <p:nvSpPr>
          <p:cNvPr id="346114" name="Rectangle 1"/>
          <p:cNvSpPr>
            <a:spLocks noGrp="1" noChangeArrowheads="1"/>
          </p:cNvSpPr>
          <p:nvPr>
            <p:ph type="title"/>
          </p:nvPr>
        </p:nvSpPr>
        <p:spPr/>
        <p:txBody>
          <a:bodyPr/>
          <a:lstStyle/>
          <a:p>
            <a:r>
              <a:rPr lang="en-US" smtClean="0"/>
              <a:t>Classes in OWL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2</a:t>
            </a:r>
            <a:r>
              <a:rPr lang="en-US" baseline="33000" dirty="0" smtClean="0"/>
              <a:t>nd</a:t>
            </a:r>
            <a:r>
              <a:rPr lang="en-US" dirty="0" smtClean="0"/>
              <a:t>: export your second set of data</a:t>
            </a:r>
            <a:endParaRPr lang="en-US" i="1" u="sng" dirty="0"/>
          </a:p>
        </p:txBody>
      </p:sp>
      <p:grpSp>
        <p:nvGrpSpPr>
          <p:cNvPr id="2" name="Group 69"/>
          <p:cNvGrpSpPr/>
          <p:nvPr/>
        </p:nvGrpSpPr>
        <p:grpSpPr>
          <a:xfrm>
            <a:off x="544513" y="1490698"/>
            <a:ext cx="8839200" cy="4688098"/>
            <a:chOff x="544512" y="1490697"/>
            <a:chExt cx="8839200" cy="4688097"/>
          </a:xfrm>
        </p:grpSpPr>
        <p:sp>
          <p:nvSpPr>
            <p:cNvPr id="5" name="Oval 4"/>
            <p:cNvSpPr/>
            <p:nvPr/>
          </p:nvSpPr>
          <p:spPr bwMode="auto">
            <a:xfrm>
              <a:off x="696912" y="1490697"/>
              <a:ext cx="4267200" cy="483435"/>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http://…isbn/000651409X</a:t>
              </a:r>
            </a:p>
          </p:txBody>
        </p:sp>
        <p:sp>
          <p:nvSpPr>
            <p:cNvPr id="7" name="Oval 6"/>
            <p:cNvSpPr/>
            <p:nvPr/>
          </p:nvSpPr>
          <p:spPr bwMode="auto">
            <a:xfrm>
              <a:off x="1415001" y="38560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6945312" y="44656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544512" y="52254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Ghosh, Amitav</a:t>
              </a:r>
            </a:p>
          </p:txBody>
        </p:sp>
        <p:sp>
          <p:nvSpPr>
            <p:cNvPr id="18" name="Rectangle 17"/>
            <p:cNvSpPr/>
            <p:nvPr/>
          </p:nvSpPr>
          <p:spPr bwMode="auto">
            <a:xfrm>
              <a:off x="6792912" y="5835004"/>
              <a:ext cx="24384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rgbClr val="0D0D0D"/>
                  </a:solidFill>
                </a:rPr>
                <a:t>Besse, Christianne</a:t>
              </a:r>
            </a:p>
          </p:txBody>
        </p:sp>
        <p:sp>
          <p:nvSpPr>
            <p:cNvPr id="19" name="Rectangle 18"/>
            <p:cNvSpPr/>
            <p:nvPr/>
          </p:nvSpPr>
          <p:spPr bwMode="auto">
            <a:xfrm>
              <a:off x="6792912" y="1644005"/>
              <a:ext cx="2590800" cy="34379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800" b="1" dirty="0">
                  <a:solidFill>
                    <a:srgbClr val="0D0D0D"/>
                  </a:solidFill>
                </a:rPr>
                <a:t>Le palais des miroirs</a:t>
              </a:r>
            </a:p>
          </p:txBody>
        </p:sp>
        <p:cxnSp>
          <p:nvCxnSpPr>
            <p:cNvPr id="41" name="Straight Arrow Connector 40"/>
            <p:cNvCxnSpPr>
              <a:stCxn id="5" idx="4"/>
              <a:endCxn id="7" idx="0"/>
            </p:cNvCxnSpPr>
            <p:nvPr/>
          </p:nvCxnSpPr>
          <p:spPr bwMode="auto">
            <a:xfrm flipH="1">
              <a:off x="1757901" y="1974131"/>
              <a:ext cx="1072611" cy="188190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200734">
              <a:off x="4826424" y="2331680"/>
              <a:ext cx="1171123" cy="343790"/>
            </a:xfrm>
            <a:prstGeom prst="rect">
              <a:avLst/>
            </a:prstGeom>
            <a:noFill/>
          </p:spPr>
          <p:txBody>
            <a:bodyPr wrap="none" rtlCol="0">
              <a:spAutoFit/>
            </a:bodyPr>
            <a:lstStyle/>
            <a:p>
              <a:r>
                <a:rPr lang="en-US" sz="1800" b="1" noProof="1">
                  <a:solidFill>
                    <a:srgbClr val="0D0D0D"/>
                  </a:solidFill>
                </a:rPr>
                <a:t>f:original</a:t>
              </a:r>
            </a:p>
          </p:txBody>
        </p:sp>
        <p:sp>
          <p:nvSpPr>
            <p:cNvPr id="52" name="TextBox 51"/>
            <p:cNvSpPr txBox="1"/>
            <p:nvPr/>
          </p:nvSpPr>
          <p:spPr>
            <a:xfrm>
              <a:off x="1763712" y="4583513"/>
              <a:ext cx="831710" cy="343790"/>
            </a:xfrm>
            <a:prstGeom prst="rect">
              <a:avLst/>
            </a:prstGeom>
            <a:noFill/>
          </p:spPr>
          <p:txBody>
            <a:bodyPr wrap="none" rtlCol="0">
              <a:spAutoFit/>
            </a:bodyPr>
            <a:lstStyle/>
            <a:p>
              <a:r>
                <a:rPr lang="en-US" sz="1800" b="1" noProof="1">
                  <a:solidFill>
                    <a:srgbClr val="0D0D0D"/>
                  </a:solidFill>
                </a:rPr>
                <a:t>f:nom</a:t>
              </a:r>
            </a:p>
          </p:txBody>
        </p:sp>
        <p:sp>
          <p:nvSpPr>
            <p:cNvPr id="54" name="TextBox 53"/>
            <p:cNvSpPr txBox="1"/>
            <p:nvPr/>
          </p:nvSpPr>
          <p:spPr>
            <a:xfrm>
              <a:off x="6640512" y="3856037"/>
              <a:ext cx="1475965" cy="343790"/>
            </a:xfrm>
            <a:prstGeom prst="rect">
              <a:avLst/>
            </a:prstGeom>
            <a:noFill/>
          </p:spPr>
          <p:txBody>
            <a:bodyPr wrap="none" rtlCol="0">
              <a:spAutoFit/>
            </a:bodyPr>
            <a:lstStyle/>
            <a:p>
              <a:r>
                <a:rPr lang="en-US" sz="1800" b="1" noProof="1">
                  <a:solidFill>
                    <a:srgbClr val="0D0D0D"/>
                  </a:solidFill>
                </a:rPr>
                <a:t>f:traducteur</a:t>
              </a:r>
            </a:p>
          </p:txBody>
        </p:sp>
        <p:sp>
          <p:nvSpPr>
            <p:cNvPr id="56" name="TextBox 55"/>
            <p:cNvSpPr txBox="1"/>
            <p:nvPr/>
          </p:nvSpPr>
          <p:spPr>
            <a:xfrm>
              <a:off x="1306512" y="2754714"/>
              <a:ext cx="1045542" cy="343790"/>
            </a:xfrm>
            <a:prstGeom prst="rect">
              <a:avLst/>
            </a:prstGeom>
            <a:noFill/>
          </p:spPr>
          <p:txBody>
            <a:bodyPr wrap="none" rtlCol="0">
              <a:spAutoFit/>
            </a:bodyPr>
            <a:lstStyle/>
            <a:p>
              <a:r>
                <a:rPr lang="en-US" sz="1800" b="1" noProof="1">
                  <a:solidFill>
                    <a:srgbClr val="0D0D0D"/>
                  </a:solidFill>
                </a:rPr>
                <a:t>f:auteur</a:t>
              </a:r>
            </a:p>
          </p:txBody>
        </p:sp>
        <p:sp>
          <p:nvSpPr>
            <p:cNvPr id="57" name="TextBox 56"/>
            <p:cNvSpPr txBox="1"/>
            <p:nvPr/>
          </p:nvSpPr>
          <p:spPr>
            <a:xfrm rot="19602114">
              <a:off x="7015463" y="2417276"/>
              <a:ext cx="781566" cy="343790"/>
            </a:xfrm>
            <a:prstGeom prst="rect">
              <a:avLst/>
            </a:prstGeom>
            <a:noFill/>
          </p:spPr>
          <p:txBody>
            <a:bodyPr wrap="none" rtlCol="0">
              <a:spAutoFit/>
            </a:bodyPr>
            <a:lstStyle/>
            <a:p>
              <a:r>
                <a:rPr lang="en-US" sz="1800" b="1" noProof="1">
                  <a:solidFill>
                    <a:srgbClr val="0D0D0D"/>
                  </a:solidFill>
                </a:rPr>
                <a:t>f:titre</a:t>
              </a:r>
            </a:p>
          </p:txBody>
        </p:sp>
        <p:sp>
          <p:nvSpPr>
            <p:cNvPr id="28" name="Oval 27"/>
            <p:cNvSpPr/>
            <p:nvPr/>
          </p:nvSpPr>
          <p:spPr bwMode="auto">
            <a:xfrm>
              <a:off x="4125912" y="3243297"/>
              <a:ext cx="4038600" cy="48343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800" b="1" noProof="1">
                  <a:solidFill>
                    <a:schemeClr val="tx1">
                      <a:lumMod val="95000"/>
                      <a:lumOff val="5000"/>
                    </a:schemeClr>
                  </a:solidFill>
                </a:rPr>
                <a:t>http://…isbn/2020386682</a:t>
              </a:r>
            </a:p>
          </p:txBody>
        </p:sp>
        <p:cxnSp>
          <p:nvCxnSpPr>
            <p:cNvPr id="34" name="Straight Arrow Connector 33"/>
            <p:cNvCxnSpPr>
              <a:stCxn id="7" idx="4"/>
              <a:endCxn id="10" idx="0"/>
            </p:cNvCxnSpPr>
            <p:nvPr/>
          </p:nvCxnSpPr>
          <p:spPr bwMode="auto">
            <a:xfrm>
              <a:off x="1757901" y="4313238"/>
              <a:ext cx="5811" cy="91216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8" idx="4"/>
              <a:endCxn id="8" idx="1"/>
            </p:cNvCxnSpPr>
            <p:nvPr/>
          </p:nvCxnSpPr>
          <p:spPr bwMode="auto">
            <a:xfrm>
              <a:off x="6145212" y="3726731"/>
              <a:ext cx="900534" cy="805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8" idx="5"/>
              <a:endCxn id="18" idx="0"/>
            </p:cNvCxnSpPr>
            <p:nvPr/>
          </p:nvCxnSpPr>
          <p:spPr bwMode="auto">
            <a:xfrm>
              <a:off x="7530678" y="4855882"/>
              <a:ext cx="481434" cy="9791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7" name="Straight Arrow Connector 46"/>
            <p:cNvCxnSpPr>
              <a:stCxn id="28" idx="0"/>
              <a:endCxn id="19" idx="2"/>
            </p:cNvCxnSpPr>
            <p:nvPr/>
          </p:nvCxnSpPr>
          <p:spPr bwMode="auto">
            <a:xfrm flipV="1">
              <a:off x="6145212" y="1987795"/>
              <a:ext cx="1943100" cy="12555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8" name="Straight Arrow Connector 57"/>
            <p:cNvCxnSpPr>
              <a:stCxn id="28" idx="0"/>
              <a:endCxn id="5" idx="5"/>
            </p:cNvCxnSpPr>
            <p:nvPr/>
          </p:nvCxnSpPr>
          <p:spPr bwMode="auto">
            <a:xfrm flipH="1" flipV="1">
              <a:off x="4339195" y="1903335"/>
              <a:ext cx="1806017" cy="1339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4" name="TextBox 63"/>
            <p:cNvSpPr txBox="1"/>
            <p:nvPr/>
          </p:nvSpPr>
          <p:spPr>
            <a:xfrm>
              <a:off x="7783512" y="4987433"/>
              <a:ext cx="831710" cy="343790"/>
            </a:xfrm>
            <a:prstGeom prst="rect">
              <a:avLst/>
            </a:prstGeom>
            <a:noFill/>
          </p:spPr>
          <p:txBody>
            <a:bodyPr wrap="none" rtlCol="0">
              <a:spAutoFit/>
            </a:bodyPr>
            <a:lstStyle/>
            <a:p>
              <a:r>
                <a:rPr lang="en-US" sz="1800" b="1" noProof="1">
                  <a:solidFill>
                    <a:srgbClr val="0D0D0D"/>
                  </a:solidFill>
                </a:rPr>
                <a:t>f:nom</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2"/>
          <p:cNvSpPr>
            <a:spLocks noGrp="1" noChangeArrowheads="1"/>
          </p:cNvSpPr>
          <p:nvPr>
            <p:ph idx="1"/>
          </p:nvPr>
        </p:nvSpPr>
        <p:spPr/>
        <p:txBody>
          <a:bodyPr/>
          <a:lstStyle/>
          <a:p>
            <a:r>
              <a:rPr lang="en-US" dirty="0" smtClean="0"/>
              <a:t>OWL makes a stronger conceptual distinction between classes and individuals</a:t>
            </a:r>
          </a:p>
          <a:p>
            <a:pPr lvl="1"/>
            <a:r>
              <a:rPr lang="en-US" dirty="0" smtClean="0"/>
              <a:t>there is a separate term for </a:t>
            </a:r>
            <a:r>
              <a:rPr lang="en-US" noProof="1" smtClean="0"/>
              <a:t>owl:Class</a:t>
            </a:r>
            <a:r>
              <a:rPr lang="en-US" dirty="0" smtClean="0"/>
              <a:t>, to make the difference</a:t>
            </a:r>
          </a:p>
          <a:p>
            <a:pPr lvl="1"/>
            <a:r>
              <a:rPr lang="en-US" dirty="0" smtClean="0"/>
              <a:t>individuals are separated into a special class called </a:t>
            </a:r>
            <a:r>
              <a:rPr lang="en-US" noProof="1" smtClean="0"/>
              <a:t>owl:Thing</a:t>
            </a:r>
          </a:p>
          <a:p>
            <a:r>
              <a:rPr lang="en-US" dirty="0" smtClean="0"/>
              <a:t>Eg, a precise classification would be:</a:t>
            </a:r>
            <a:endParaRPr lang="en-US" dirty="0"/>
          </a:p>
        </p:txBody>
      </p:sp>
      <p:sp>
        <p:nvSpPr>
          <p:cNvPr id="348162" name="Rectangle 1"/>
          <p:cNvSpPr>
            <a:spLocks noGrp="1" noChangeArrowheads="1"/>
          </p:cNvSpPr>
          <p:nvPr>
            <p:ph type="title"/>
          </p:nvPr>
        </p:nvSpPr>
        <p:spPr/>
        <p:txBody>
          <a:bodyPr/>
          <a:lstStyle/>
          <a:p>
            <a:r>
              <a:rPr lang="en-US" smtClean="0"/>
              <a:t>Classes in OWL (cont)</a:t>
            </a:r>
            <a:endParaRPr lang="en-US"/>
          </a:p>
        </p:txBody>
      </p:sp>
      <p:sp>
        <p:nvSpPr>
          <p:cNvPr id="169987" name="Text Box 3"/>
          <p:cNvSpPr txBox="1">
            <a:spLocks noChangeArrowheads="1"/>
          </p:cNvSpPr>
          <p:nvPr/>
        </p:nvSpPr>
        <p:spPr bwMode="auto">
          <a:xfrm>
            <a:off x="325439" y="5197475"/>
            <a:ext cx="9439274"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ex:Person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&lt;uri-for-Amitav-Ghosh&gt;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owl:Person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2"/>
          <p:cNvSpPr>
            <a:spLocks noGrp="1" noChangeArrowheads="1"/>
          </p:cNvSpPr>
          <p:nvPr>
            <p:ph idx="1"/>
          </p:nvPr>
        </p:nvSpPr>
        <p:spPr/>
        <p:txBody>
          <a:bodyPr/>
          <a:lstStyle/>
          <a:p>
            <a:r>
              <a:rPr lang="en-US" smtClean="0"/>
              <a:t>The OWL solution, where possible content is explicitly listed:</a:t>
            </a:r>
            <a:endParaRPr lang="en-US"/>
          </a:p>
        </p:txBody>
      </p:sp>
      <p:sp>
        <p:nvSpPr>
          <p:cNvPr id="350210" name="Rectangle 1"/>
          <p:cNvSpPr>
            <a:spLocks noGrp="1" noChangeArrowheads="1"/>
          </p:cNvSpPr>
          <p:nvPr>
            <p:ph type="title"/>
          </p:nvPr>
        </p:nvSpPr>
        <p:spPr/>
        <p:txBody>
          <a:bodyPr/>
          <a:lstStyle/>
          <a:p>
            <a:r>
              <a:rPr lang="en-US" smtClean="0"/>
              <a:t>OWL classes can be “enumerated”</a:t>
            </a:r>
            <a:endParaRPr lang="en-US"/>
          </a:p>
        </p:txBody>
      </p:sp>
      <p:pic>
        <p:nvPicPr>
          <p:cNvPr id="350212" name="Picture 3"/>
          <p:cNvPicPr>
            <a:picLocks noChangeAspect="1" noChangeArrowheads="1"/>
          </p:cNvPicPr>
          <p:nvPr/>
        </p:nvPicPr>
        <p:blipFill>
          <a:blip r:embed="rId3"/>
          <a:srcRect/>
          <a:stretch>
            <a:fillRect/>
          </a:stretch>
        </p:blipFill>
        <p:spPr bwMode="auto">
          <a:xfrm>
            <a:off x="1046162" y="2678112"/>
            <a:ext cx="8132763" cy="4665662"/>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
          <p:cNvSpPr>
            <a:spLocks noGrp="1" noChangeArrowheads="1"/>
          </p:cNvSpPr>
          <p:nvPr>
            <p:ph type="title"/>
          </p:nvPr>
        </p:nvSpPr>
        <p:spPr/>
        <p:txBody>
          <a:bodyPr/>
          <a:lstStyle/>
          <a:p>
            <a:r>
              <a:rPr lang="en-US" smtClean="0"/>
              <a:t>Same serialized</a:t>
            </a:r>
            <a:endParaRPr lang="en-US"/>
          </a:p>
        </p:txBody>
      </p:sp>
      <p:sp>
        <p:nvSpPr>
          <p:cNvPr id="172035" name="Text Box 3"/>
          <p:cNvSpPr txBox="1">
            <a:spLocks noChangeArrowheads="1"/>
          </p:cNvSpPr>
          <p:nvPr/>
        </p:nvSpPr>
        <p:spPr bwMode="auto">
          <a:xfrm>
            <a:off x="358775" y="1630362"/>
            <a:ext cx="9405938"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="Currency"&gt;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owl:oneOf</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rdf:parseType</a:t>
            </a:r>
            <a:r>
              <a:rPr lang="en-US" sz="1800" b="1" dirty="0">
                <a:solidFill>
                  <a:srgbClr val="000000"/>
                </a:solidFill>
                <a:latin typeface="Courier New" charset="0"/>
                <a:ea typeface="msmincho" charset="0"/>
                <a:cs typeface="msmincho" charset="0"/>
              </a:rPr>
              <a:t>="Collection"&gt;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owl:Thing</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owl:Thing</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owl:Thing</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owl:oneOf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&gt;</a:t>
            </a:r>
          </a:p>
        </p:txBody>
      </p:sp>
      <p:sp>
        <p:nvSpPr>
          <p:cNvPr id="172036" name="Text Box 4"/>
          <p:cNvSpPr txBox="1">
            <a:spLocks noChangeArrowheads="1"/>
          </p:cNvSpPr>
          <p:nvPr/>
        </p:nvSpPr>
        <p:spPr bwMode="auto">
          <a:xfrm>
            <a:off x="395294" y="3978275"/>
            <a:ext cx="9369423"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owl:oneOf (:€ :£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2"/>
          <p:cNvSpPr>
            <a:spLocks noGrp="1" noChangeArrowheads="1"/>
          </p:cNvSpPr>
          <p:nvPr>
            <p:ph idx="1"/>
          </p:nvPr>
        </p:nvSpPr>
        <p:spPr/>
        <p:txBody>
          <a:bodyPr/>
          <a:lstStyle/>
          <a:p>
            <a:r>
              <a:rPr lang="en-US" smtClean="0"/>
              <a:t>Essentially, like a set-theoretical union:</a:t>
            </a:r>
            <a:endParaRPr lang="en-US"/>
          </a:p>
        </p:txBody>
      </p:sp>
      <p:sp>
        <p:nvSpPr>
          <p:cNvPr id="354306" name="Rectangle 1"/>
          <p:cNvSpPr>
            <a:spLocks noGrp="1" noChangeArrowheads="1"/>
          </p:cNvSpPr>
          <p:nvPr>
            <p:ph type="title"/>
          </p:nvPr>
        </p:nvSpPr>
        <p:spPr/>
        <p:txBody>
          <a:bodyPr/>
          <a:lstStyle/>
          <a:p>
            <a:r>
              <a:rPr lang="en-US" smtClean="0"/>
              <a:t>Union of classes</a:t>
            </a:r>
            <a:endParaRPr lang="en-US"/>
          </a:p>
        </p:txBody>
      </p:sp>
      <p:pic>
        <p:nvPicPr>
          <p:cNvPr id="354308" name="Picture 3"/>
          <p:cNvPicPr>
            <a:picLocks noChangeAspect="1" noChangeArrowheads="1"/>
          </p:cNvPicPr>
          <p:nvPr/>
        </p:nvPicPr>
        <p:blipFill>
          <a:blip r:embed="rId3"/>
          <a:srcRect/>
          <a:stretch>
            <a:fillRect/>
          </a:stretch>
        </p:blipFill>
        <p:spPr bwMode="auto">
          <a:xfrm>
            <a:off x="361950" y="2433673"/>
            <a:ext cx="9105900" cy="454977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2"/>
          <p:cNvSpPr>
            <a:spLocks noGrp="1" noChangeArrowheads="1"/>
          </p:cNvSpPr>
          <p:nvPr>
            <p:ph idx="1"/>
          </p:nvPr>
        </p:nvSpPr>
        <p:spPr/>
        <p:txBody>
          <a:bodyPr/>
          <a:lstStyle/>
          <a:p>
            <a:r>
              <a:rPr lang="en-US" smtClean="0"/>
              <a:t>Other possibilities: complementOf, intersectionOf, …</a:t>
            </a:r>
            <a:endParaRPr lang="en-US"/>
          </a:p>
        </p:txBody>
      </p:sp>
      <p:sp>
        <p:nvSpPr>
          <p:cNvPr id="356354" name="Rectangle 1"/>
          <p:cNvSpPr>
            <a:spLocks noGrp="1" noChangeArrowheads="1"/>
          </p:cNvSpPr>
          <p:nvPr>
            <p:ph type="title"/>
          </p:nvPr>
        </p:nvSpPr>
        <p:spPr/>
        <p:txBody>
          <a:bodyPr/>
          <a:lstStyle/>
          <a:p>
            <a:r>
              <a:rPr lang="en-US" smtClean="0"/>
              <a:t>Same serialized</a:t>
            </a:r>
            <a:endParaRPr lang="en-US"/>
          </a:p>
        </p:txBody>
      </p:sp>
      <p:sp>
        <p:nvSpPr>
          <p:cNvPr id="174083" name="Text Box 3"/>
          <p:cNvSpPr txBox="1">
            <a:spLocks noChangeArrowheads="1"/>
          </p:cNvSpPr>
          <p:nvPr/>
        </p:nvSpPr>
        <p:spPr bwMode="auto">
          <a:xfrm>
            <a:off x="287339" y="1425575"/>
            <a:ext cx="9477374"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rdf:ID</a:t>
            </a:r>
            <a:r>
              <a:rPr lang="en-US" sz="1800" b="1" dirty="0">
                <a:solidFill>
                  <a:srgbClr val="000000"/>
                </a:solidFill>
                <a:latin typeface="Courier New" charset="0"/>
                <a:ea typeface="msmincho" charset="0"/>
                <a:cs typeface="msmincho" charset="0"/>
              </a:rPr>
              <a:t>="Literature"&gt;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owl:unionOf</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rdf:parseType</a:t>
            </a:r>
            <a:r>
              <a:rPr lang="en-US" sz="1800" b="1" dirty="0">
                <a:solidFill>
                  <a:srgbClr val="000000"/>
                </a:solidFill>
                <a:latin typeface="Courier New" charset="0"/>
                <a:ea typeface="msmincho" charset="0"/>
                <a:cs typeface="msmincho" charset="0"/>
              </a:rPr>
              <a:t>="Collection"&gt;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="#Novel"/&gt;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Short_Story</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="#Poetry"/&gt;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owl:unionOf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&gt;</a:t>
            </a:r>
          </a:p>
        </p:txBody>
      </p:sp>
      <p:sp>
        <p:nvSpPr>
          <p:cNvPr id="174084" name="Text Box 4"/>
          <p:cNvSpPr txBox="1">
            <a:spLocks noChangeArrowheads="1"/>
          </p:cNvSpPr>
          <p:nvPr/>
        </p:nvSpPr>
        <p:spPr bwMode="auto">
          <a:xfrm>
            <a:off x="323852" y="3773490"/>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:Novel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t>
            </a:r>
            <a:r>
              <a:rPr lang="en-US" sz="1800" b="1" dirty="0" err="1">
                <a:solidFill>
                  <a:srgbClr val="000000"/>
                </a:solidFill>
                <a:latin typeface="Courier New" charset="0"/>
                <a:ea typeface="msmincho" charset="0"/>
                <a:cs typeface="msmincho" charset="0"/>
              </a:rPr>
              <a:t>Short_Story</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:Poetry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:Literature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owl:unionOf</a:t>
            </a:r>
            <a:r>
              <a:rPr lang="en-US" sz="1800" b="1" dirty="0">
                <a:solidFill>
                  <a:srgbClr val="000000"/>
                </a:solidFill>
                <a:latin typeface="Courier New" charset="0"/>
                <a:ea typeface="msmincho" charset="0"/>
                <a:cs typeface="msmincho" charset="0"/>
              </a:rPr>
              <a:t> (:Novel :</a:t>
            </a:r>
            <a:r>
              <a:rPr lang="en-US" sz="1800" b="1" dirty="0" err="1">
                <a:solidFill>
                  <a:srgbClr val="000000"/>
                </a:solidFill>
                <a:latin typeface="Courier New" charset="0"/>
                <a:ea typeface="msmincho" charset="0"/>
                <a:cs typeface="msmincho" charset="0"/>
              </a:rPr>
              <a:t>Short_Story</a:t>
            </a:r>
            <a:r>
              <a:rPr lang="en-US" sz="1800" b="1" dirty="0">
                <a:solidFill>
                  <a:srgbClr val="000000"/>
                </a:solidFill>
                <a:latin typeface="Courier New" charset="0"/>
                <a:ea typeface="msmincho" charset="0"/>
                <a:cs typeface="msmincho" charset="0"/>
              </a:rPr>
              <a:t> :Poetry).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1"/>
          <p:cNvSpPr>
            <a:spLocks noGrp="1" noChangeArrowheads="1"/>
          </p:cNvSpPr>
          <p:nvPr>
            <p:ph type="title"/>
          </p:nvPr>
        </p:nvSpPr>
        <p:spPr/>
        <p:txBody>
          <a:bodyPr/>
          <a:lstStyle/>
          <a:p>
            <a:r>
              <a:rPr lang="en-US" smtClean="0"/>
              <a:t>For example…</a:t>
            </a:r>
            <a:endParaRPr lang="en-US"/>
          </a:p>
        </p:txBody>
      </p:sp>
      <p:sp>
        <p:nvSpPr>
          <p:cNvPr id="358403" name="Text Box 2"/>
          <p:cNvSpPr txBox="1">
            <a:spLocks noChangeArrowheads="1"/>
          </p:cNvSpPr>
          <p:nvPr/>
        </p:nvSpPr>
        <p:spPr bwMode="auto">
          <a:xfrm>
            <a:off x="539752" y="1366837"/>
            <a:ext cx="450056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If:</a:t>
            </a:r>
          </a:p>
        </p:txBody>
      </p:sp>
      <p:sp>
        <p:nvSpPr>
          <p:cNvPr id="175107" name="Text Box 3"/>
          <p:cNvSpPr txBox="1">
            <a:spLocks noChangeArrowheads="1"/>
          </p:cNvSpPr>
          <p:nvPr/>
        </p:nvSpPr>
        <p:spPr bwMode="auto">
          <a:xfrm>
            <a:off x="288925" y="1908210"/>
            <a:ext cx="9475788"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:Novel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:Short_Story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:Poetry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:Literature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owl:unionOf (:Novel :Short_Story :Poetry).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&lt;myWork&gt; rdf:type :Novel .</a:t>
            </a:r>
          </a:p>
        </p:txBody>
      </p:sp>
      <p:sp>
        <p:nvSpPr>
          <p:cNvPr id="175108" name="Text Box 4"/>
          <p:cNvSpPr txBox="1">
            <a:spLocks noChangeArrowheads="1"/>
          </p:cNvSpPr>
          <p:nvPr/>
        </p:nvSpPr>
        <p:spPr bwMode="auto">
          <a:xfrm>
            <a:off x="325439" y="5580069"/>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&lt;myWork&gt; rdf:type :Literature .</a:t>
            </a:r>
          </a:p>
        </p:txBody>
      </p:sp>
      <p:sp>
        <p:nvSpPr>
          <p:cNvPr id="358406" name="Text Box 5"/>
          <p:cNvSpPr txBox="1">
            <a:spLocks noChangeArrowheads="1"/>
          </p:cNvSpPr>
          <p:nvPr/>
        </p:nvSpPr>
        <p:spPr bwMode="auto">
          <a:xfrm>
            <a:off x="539752" y="4606931"/>
            <a:ext cx="9180513"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then the following holds, too: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
          <p:cNvSpPr>
            <a:spLocks noGrp="1" noChangeArrowheads="1"/>
          </p:cNvSpPr>
          <p:nvPr>
            <p:ph type="title"/>
          </p:nvPr>
        </p:nvSpPr>
        <p:spPr/>
        <p:txBody>
          <a:bodyPr/>
          <a:lstStyle/>
          <a:p>
            <a:r>
              <a:rPr lang="en-US" smtClean="0"/>
              <a:t>It can be a bit more complicated…</a:t>
            </a:r>
            <a:endParaRPr lang="en-US"/>
          </a:p>
        </p:txBody>
      </p:sp>
      <p:sp>
        <p:nvSpPr>
          <p:cNvPr id="360451" name="Text Box 2"/>
          <p:cNvSpPr txBox="1">
            <a:spLocks noChangeArrowheads="1"/>
          </p:cNvSpPr>
          <p:nvPr/>
        </p:nvSpPr>
        <p:spPr bwMode="auto">
          <a:xfrm>
            <a:off x="539752" y="1347788"/>
            <a:ext cx="450056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If:</a:t>
            </a:r>
          </a:p>
        </p:txBody>
      </p:sp>
      <p:sp>
        <p:nvSpPr>
          <p:cNvPr id="176131" name="Text Box 3"/>
          <p:cNvSpPr txBox="1">
            <a:spLocks noChangeArrowheads="1"/>
          </p:cNvSpPr>
          <p:nvPr/>
        </p:nvSpPr>
        <p:spPr bwMode="auto">
          <a:xfrm>
            <a:off x="288925" y="2016160"/>
            <a:ext cx="9475788"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:Novel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:Short_Story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:Poetry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:Literature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owl:unionOf (:Novel :Short_Story :Poetry).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fr:Roman owl:equivalentClass :Novel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&lt;myWork&gt; rdf:type fr:Roman .</a:t>
            </a:r>
          </a:p>
        </p:txBody>
      </p:sp>
      <p:sp>
        <p:nvSpPr>
          <p:cNvPr id="176132" name="Text Box 4"/>
          <p:cNvSpPr txBox="1">
            <a:spLocks noChangeArrowheads="1"/>
          </p:cNvSpPr>
          <p:nvPr/>
        </p:nvSpPr>
        <p:spPr bwMode="auto">
          <a:xfrm>
            <a:off x="288925" y="6372231"/>
            <a:ext cx="9475788"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&lt;myWork&gt; rdf:type :Literature .</a:t>
            </a:r>
          </a:p>
        </p:txBody>
      </p:sp>
      <p:sp>
        <p:nvSpPr>
          <p:cNvPr id="360454" name="Text Box 5"/>
          <p:cNvSpPr txBox="1">
            <a:spLocks noChangeArrowheads="1"/>
          </p:cNvSpPr>
          <p:nvPr/>
        </p:nvSpPr>
        <p:spPr bwMode="auto">
          <a:xfrm>
            <a:off x="539752" y="4946650"/>
            <a:ext cx="9180513" cy="966787"/>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then, through the combination of different terms, the following still holds: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2"/>
          <p:cNvSpPr>
            <a:spLocks noGrp="1" noChangeArrowheads="1"/>
          </p:cNvSpPr>
          <p:nvPr>
            <p:ph idx="1"/>
          </p:nvPr>
        </p:nvSpPr>
        <p:spPr/>
        <p:txBody>
          <a:bodyPr/>
          <a:lstStyle/>
          <a:p>
            <a:r>
              <a:rPr lang="en-US" smtClean="0"/>
              <a:t>The OWL features listed so far are already fairly powerful</a:t>
            </a:r>
          </a:p>
          <a:p>
            <a:r>
              <a:rPr lang="en-US" smtClean="0"/>
              <a:t>E.g., various databases can be linked via owl:sameAs, functional or inverse functional properties, etc.</a:t>
            </a:r>
          </a:p>
          <a:p>
            <a:r>
              <a:rPr lang="en-US" smtClean="0"/>
              <a:t>Many inferred relationship can be found using a traditional rule engine</a:t>
            </a:r>
            <a:endParaRPr lang="en-US"/>
          </a:p>
        </p:txBody>
      </p:sp>
      <p:sp>
        <p:nvSpPr>
          <p:cNvPr id="362498" name="Rectangle 1"/>
          <p:cNvSpPr>
            <a:spLocks noGrp="1" noChangeArrowheads="1"/>
          </p:cNvSpPr>
          <p:nvPr>
            <p:ph type="title"/>
          </p:nvPr>
        </p:nvSpPr>
        <p:spPr/>
        <p:txBody>
          <a:bodyPr/>
          <a:lstStyle/>
          <a:p>
            <a:r>
              <a:rPr lang="en-US" smtClean="0"/>
              <a:t>What we have so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2"/>
          <p:cNvSpPr>
            <a:spLocks noGrp="1" noChangeArrowheads="1"/>
          </p:cNvSpPr>
          <p:nvPr>
            <p:ph idx="1"/>
          </p:nvPr>
        </p:nvSpPr>
        <p:spPr/>
        <p:txBody>
          <a:bodyPr/>
          <a:lstStyle/>
          <a:p>
            <a:r>
              <a:rPr lang="en-US" dirty="0" smtClean="0"/>
              <a:t>Very large vocabularies might require even more complex features</a:t>
            </a:r>
          </a:p>
          <a:p>
            <a:pPr lvl="1"/>
            <a:r>
              <a:rPr lang="en-US" dirty="0" smtClean="0"/>
              <a:t>typical usage example: definition of all concepts in a health care environment</a:t>
            </a:r>
          </a:p>
          <a:p>
            <a:pPr lvl="1"/>
            <a:r>
              <a:rPr lang="en-US" dirty="0" smtClean="0"/>
              <a:t>some major issues</a:t>
            </a:r>
          </a:p>
          <a:p>
            <a:pPr lvl="2"/>
            <a:r>
              <a:rPr lang="en-US" dirty="0" smtClean="0"/>
              <a:t>the way classes (i.e., “concepts”) are defined</a:t>
            </a:r>
          </a:p>
          <a:p>
            <a:pPr lvl="2"/>
            <a:r>
              <a:rPr lang="en-US" dirty="0" smtClean="0"/>
              <a:t>handling of datatypes</a:t>
            </a:r>
          </a:p>
          <a:p>
            <a:r>
              <a:rPr lang="en-US" dirty="0" smtClean="0"/>
              <a:t>OWL includes those extra features but… the inference engines become (much) more complex </a:t>
            </a:r>
            <a:r>
              <a:rPr lang="en-US" dirty="0" smtClean="0">
                <a:sym typeface="Wingdings"/>
              </a:rPr>
              <a:t></a:t>
            </a:r>
            <a:endParaRPr lang="en-US" dirty="0"/>
          </a:p>
        </p:txBody>
      </p:sp>
      <p:sp>
        <p:nvSpPr>
          <p:cNvPr id="364546" name="Rectangle 1"/>
          <p:cNvSpPr>
            <a:spLocks noGrp="1" noChangeArrowheads="1"/>
          </p:cNvSpPr>
          <p:nvPr>
            <p:ph type="title"/>
          </p:nvPr>
        </p:nvSpPr>
        <p:spPr/>
        <p:txBody>
          <a:bodyPr/>
          <a:lstStyle/>
          <a:p>
            <a:r>
              <a:rPr lang="en-US" smtClean="0"/>
              <a:t>However… that may not be enough</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2"/>
          <p:cNvSpPr>
            <a:spLocks noGrp="1" noChangeArrowheads="1"/>
          </p:cNvSpPr>
          <p:nvPr>
            <p:ph idx="1"/>
          </p:nvPr>
        </p:nvSpPr>
        <p:spPr/>
        <p:txBody>
          <a:bodyPr>
            <a:normAutofit/>
          </a:bodyPr>
          <a:lstStyle/>
          <a:p>
            <a:r>
              <a:rPr lang="en-US" dirty="0" smtClean="0"/>
              <a:t>Classes are created by restricting the property values on a </a:t>
            </a:r>
            <a:r>
              <a:rPr lang="en-US" noProof="1" smtClean="0"/>
              <a:t>(super)class</a:t>
            </a:r>
          </a:p>
          <a:p>
            <a:r>
              <a:rPr lang="en-US" dirty="0" smtClean="0"/>
              <a:t>For example: how would I characterize a “listed price”?</a:t>
            </a:r>
          </a:p>
          <a:p>
            <a:pPr lvl="1"/>
            <a:r>
              <a:rPr lang="en-US" dirty="0" smtClean="0"/>
              <a:t>it is a price (which may be a general term), but one that is given in one of the “allowed” currencies (€, £, or $)</a:t>
            </a:r>
          </a:p>
          <a:p>
            <a:pPr lvl="1"/>
            <a:r>
              <a:rPr lang="en-US" dirty="0" smtClean="0"/>
              <a:t>more formally:</a:t>
            </a:r>
          </a:p>
          <a:p>
            <a:pPr lvl="2"/>
            <a:r>
              <a:rPr lang="en-US" dirty="0" smtClean="0"/>
              <a:t>the value of “</a:t>
            </a:r>
            <a:r>
              <a:rPr lang="en-US" noProof="1" smtClean="0"/>
              <a:t>p:currency</a:t>
            </a:r>
            <a:r>
              <a:rPr lang="en-US" dirty="0" smtClean="0"/>
              <a:t>”, when applied to a resource on listed price, must take one of those values…</a:t>
            </a:r>
          </a:p>
          <a:p>
            <a:pPr lvl="2"/>
            <a:r>
              <a:rPr lang="en-US" dirty="0" smtClean="0"/>
              <a:t>…thereby defining the class of “listed price”</a:t>
            </a:r>
            <a:endParaRPr lang="en-US" dirty="0"/>
          </a:p>
        </p:txBody>
      </p:sp>
      <p:sp>
        <p:nvSpPr>
          <p:cNvPr id="366594" name="Rectangle 1"/>
          <p:cNvSpPr>
            <a:spLocks noGrp="1" noChangeArrowheads="1"/>
          </p:cNvSpPr>
          <p:nvPr>
            <p:ph type="title"/>
          </p:nvPr>
        </p:nvSpPr>
        <p:spPr/>
        <p:txBody>
          <a:bodyPr/>
          <a:lstStyle/>
          <a:p>
            <a:r>
              <a:rPr lang="en-US" smtClean="0"/>
              <a:t>Property value restrictions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3</a:t>
            </a:r>
            <a:r>
              <a:rPr lang="en-US" baseline="33000"/>
              <a:t>rd</a:t>
            </a:r>
            <a:r>
              <a:rPr lang="en-US"/>
              <a:t>: start merging your data</a:t>
            </a:r>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83"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70509" y="4524734"/>
            <a:ext cx="823218"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6" name="TextBox 15"/>
          <p:cNvSpPr txBox="1"/>
          <p:nvPr/>
        </p:nvSpPr>
        <p:spPr>
          <a:xfrm rot="19602114">
            <a:off x="8400674" y="490759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71"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58"/>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45" y="6422740"/>
            <a:ext cx="647701"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a:p>
        </p:txBody>
      </p:sp>
      <p:sp>
        <p:nvSpPr>
          <p:cNvPr id="28" name="Rectangle 27"/>
          <p:cNvSpPr/>
          <p:nvPr/>
        </p:nvSpPr>
        <p:spPr bwMode="auto">
          <a:xfrm>
            <a:off x="239747"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77"/>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76"/>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148" y="1448663"/>
            <a:ext cx="663265"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43" name="TextBox 42"/>
          <p:cNvSpPr txBox="1"/>
          <p:nvPr/>
        </p:nvSpPr>
        <p:spPr>
          <a:xfrm rot="21215795">
            <a:off x="2558864" y="1804277"/>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5" name="TextBox 44"/>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7" name="TextBox 46"/>
          <p:cNvSpPr txBox="1"/>
          <p:nvPr/>
        </p:nvSpPr>
        <p:spPr>
          <a:xfrm>
            <a:off x="3120236"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2"/>
          <p:cNvSpPr>
            <a:spLocks noGrp="1" noChangeArrowheads="1"/>
          </p:cNvSpPr>
          <p:nvPr>
            <p:ph idx="1"/>
          </p:nvPr>
        </p:nvSpPr>
        <p:spPr/>
        <p:txBody>
          <a:bodyPr/>
          <a:lstStyle/>
          <a:p>
            <a:r>
              <a:rPr lang="en-US" smtClean="0"/>
              <a:t>Defines a class of type owl:Restriction with a</a:t>
            </a:r>
          </a:p>
          <a:p>
            <a:pPr lvl="1"/>
            <a:r>
              <a:rPr lang="en-US" smtClean="0"/>
              <a:t>reference to the property that is constrained</a:t>
            </a:r>
          </a:p>
          <a:p>
            <a:pPr lvl="1"/>
            <a:r>
              <a:rPr lang="en-US" smtClean="0"/>
              <a:t>definition of the constraint itself</a:t>
            </a:r>
          </a:p>
          <a:p>
            <a:r>
              <a:rPr lang="en-US" smtClean="0"/>
              <a:t>One can, e.g., subclass from this node when defining a particular class</a:t>
            </a:r>
            <a:endParaRPr lang="en-US"/>
          </a:p>
        </p:txBody>
      </p:sp>
      <p:sp>
        <p:nvSpPr>
          <p:cNvPr id="368642" name="Rectangle 1"/>
          <p:cNvSpPr>
            <a:spLocks noGrp="1" noChangeArrowheads="1"/>
          </p:cNvSpPr>
          <p:nvPr>
            <p:ph type="title"/>
          </p:nvPr>
        </p:nvSpPr>
        <p:spPr/>
        <p:txBody>
          <a:bodyPr/>
          <a:lstStyle/>
          <a:p>
            <a:r>
              <a:rPr lang="en-US" smtClean="0"/>
              <a:t>Restrictions formally</a:t>
            </a:r>
            <a:endParaRPr lang="en-US"/>
          </a:p>
        </p:txBody>
      </p:sp>
      <p:sp>
        <p:nvSpPr>
          <p:cNvPr id="180227" name="Text Box 3"/>
          <p:cNvSpPr txBox="1">
            <a:spLocks noChangeArrowheads="1"/>
          </p:cNvSpPr>
          <p:nvPr/>
        </p:nvSpPr>
        <p:spPr bwMode="auto">
          <a:xfrm>
            <a:off x="323852" y="4895851"/>
            <a:ext cx="9517063"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:Listed_Price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1"/>
          <p:cNvSpPr>
            <a:spLocks noGrp="1" noChangeArrowheads="1"/>
          </p:cNvSpPr>
          <p:nvPr>
            <p:ph type="title"/>
          </p:nvPr>
        </p:nvSpPr>
        <p:spPr/>
        <p:txBody>
          <a:bodyPr/>
          <a:lstStyle/>
          <a:p>
            <a:r>
              <a:rPr lang="en-US" smtClean="0"/>
              <a:t>Possible usage…</a:t>
            </a:r>
            <a:endParaRPr lang="en-US"/>
          </a:p>
        </p:txBody>
      </p:sp>
      <p:sp>
        <p:nvSpPr>
          <p:cNvPr id="370691" name="Text Box 2"/>
          <p:cNvSpPr txBox="1">
            <a:spLocks noChangeArrowheads="1"/>
          </p:cNvSpPr>
          <p:nvPr/>
        </p:nvSpPr>
        <p:spPr bwMode="auto">
          <a:xfrm>
            <a:off x="544512" y="1401761"/>
            <a:ext cx="4500563"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If:</a:t>
            </a:r>
          </a:p>
        </p:txBody>
      </p:sp>
      <p:sp>
        <p:nvSpPr>
          <p:cNvPr id="181251" name="Text Box 3"/>
          <p:cNvSpPr txBox="1">
            <a:spLocks noChangeArrowheads="1"/>
          </p:cNvSpPr>
          <p:nvPr/>
        </p:nvSpPr>
        <p:spPr bwMode="auto">
          <a:xfrm>
            <a:off x="325439" y="5940429"/>
            <a:ext cx="9439274"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&lt;someCurrency&gt; rdf:type :Currency .</a:t>
            </a:r>
          </a:p>
        </p:txBody>
      </p:sp>
      <p:sp>
        <p:nvSpPr>
          <p:cNvPr id="370693" name="Text Box 4"/>
          <p:cNvSpPr txBox="1">
            <a:spLocks noChangeArrowheads="1"/>
          </p:cNvSpPr>
          <p:nvPr/>
        </p:nvSpPr>
        <p:spPr bwMode="auto">
          <a:xfrm>
            <a:off x="539752" y="5064124"/>
            <a:ext cx="9180513"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then the following holds:</a:t>
            </a:r>
          </a:p>
        </p:txBody>
      </p:sp>
      <p:sp>
        <p:nvSpPr>
          <p:cNvPr id="181253" name="Text Box 5"/>
          <p:cNvSpPr txBox="1">
            <a:spLocks noChangeArrowheads="1"/>
          </p:cNvSpPr>
          <p:nvPr/>
        </p:nvSpPr>
        <p:spPr bwMode="auto">
          <a:xfrm>
            <a:off x="323852" y="2052673"/>
            <a:ext cx="9440863"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:Listed_Price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:Price rdf:type :Listed_Price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:Price p:currency &lt;someCurrency&gt;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2"/>
          <p:cNvSpPr>
            <a:spLocks noGrp="1" noChangeArrowheads="1"/>
          </p:cNvSpPr>
          <p:nvPr>
            <p:ph idx="1"/>
          </p:nvPr>
        </p:nvSpPr>
        <p:spPr/>
        <p:txBody>
          <a:bodyPr/>
          <a:lstStyle/>
          <a:p>
            <a:r>
              <a:rPr lang="en-US" noProof="1" smtClean="0"/>
              <a:t>owl:allValuesFrom</a:t>
            </a:r>
            <a:r>
              <a:rPr lang="en-US" dirty="0" smtClean="0"/>
              <a:t> could be replaced by:</a:t>
            </a:r>
          </a:p>
          <a:p>
            <a:pPr lvl="1"/>
            <a:r>
              <a:rPr lang="en-US" noProof="1" smtClean="0"/>
              <a:t>owl:someValuesFrom</a:t>
            </a:r>
          </a:p>
          <a:p>
            <a:pPr lvl="2"/>
            <a:r>
              <a:rPr lang="en-US" dirty="0" smtClean="0"/>
              <a:t>e.g., I could have said: there should be a price given in at least one of those currencies</a:t>
            </a:r>
          </a:p>
          <a:p>
            <a:pPr lvl="1"/>
            <a:r>
              <a:rPr lang="en-US" noProof="1" smtClean="0"/>
              <a:t>owl:hasValue</a:t>
            </a:r>
            <a:r>
              <a:rPr lang="en-US" dirty="0" smtClean="0"/>
              <a:t>, when restricted to one specific value</a:t>
            </a:r>
          </a:p>
          <a:p>
            <a:pPr lvl="1"/>
            <a:r>
              <a:rPr lang="en-US" noProof="1" smtClean="0"/>
              <a:t>owl:hasSelf</a:t>
            </a:r>
            <a:r>
              <a:rPr lang="en-US" dirty="0" smtClean="0"/>
              <a:t>, for local reflexivity</a:t>
            </a:r>
            <a:endParaRPr lang="en-US" dirty="0"/>
          </a:p>
        </p:txBody>
      </p:sp>
      <p:sp>
        <p:nvSpPr>
          <p:cNvPr id="372738" name="Rectangle 1"/>
          <p:cNvSpPr>
            <a:spLocks noGrp="1" noChangeArrowheads="1"/>
          </p:cNvSpPr>
          <p:nvPr>
            <p:ph type="title"/>
          </p:nvPr>
        </p:nvSpPr>
        <p:spPr/>
        <p:txBody>
          <a:bodyPr/>
          <a:lstStyle/>
          <a:p>
            <a:r>
              <a:rPr lang="en-US" smtClean="0"/>
              <a:t>Other restrictions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2"/>
          <p:cNvSpPr>
            <a:spLocks noGrp="1" noChangeArrowheads="1"/>
          </p:cNvSpPr>
          <p:nvPr>
            <p:ph idx="1"/>
          </p:nvPr>
        </p:nvSpPr>
        <p:spPr/>
        <p:txBody>
          <a:bodyPr/>
          <a:lstStyle/>
          <a:p>
            <a:r>
              <a:rPr lang="en-US" smtClean="0"/>
              <a:t>In a property restriction, the goal was to restrict the possible values of a property</a:t>
            </a:r>
          </a:p>
          <a:p>
            <a:r>
              <a:rPr lang="en-US" smtClean="0"/>
              <a:t>In a cardinality restriction, the number of relations with that property is restricted</a:t>
            </a:r>
          </a:p>
          <a:p>
            <a:pPr lvl="1"/>
            <a:r>
              <a:rPr lang="en-US" smtClean="0"/>
              <a:t>“a book being on offer” could be characterized as having at least one price property (i.e., the price of the book has been established)</a:t>
            </a:r>
            <a:endParaRPr lang="en-US"/>
          </a:p>
        </p:txBody>
      </p:sp>
      <p:sp>
        <p:nvSpPr>
          <p:cNvPr id="374786" name="Rectangle 1"/>
          <p:cNvSpPr>
            <a:spLocks noGrp="1" noChangeArrowheads="1"/>
          </p:cNvSpPr>
          <p:nvPr>
            <p:ph type="title"/>
          </p:nvPr>
        </p:nvSpPr>
        <p:spPr/>
        <p:txBody>
          <a:bodyPr>
            <a:normAutofit/>
          </a:bodyPr>
          <a:lstStyle/>
          <a:p>
            <a:r>
              <a:rPr lang="en-US" smtClean="0"/>
              <a:t>Similar concept: cardinality restriction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Rectangle 2"/>
          <p:cNvSpPr>
            <a:spLocks noGrp="1" noChangeArrowheads="1"/>
          </p:cNvSpPr>
          <p:nvPr>
            <p:ph idx="1"/>
          </p:nvPr>
        </p:nvSpPr>
        <p:spPr>
          <a:xfrm>
            <a:off x="504031" y="3779836"/>
            <a:ext cx="9336881" cy="3007071"/>
          </a:xfrm>
        </p:spPr>
        <p:txBody>
          <a:bodyPr/>
          <a:lstStyle/>
          <a:p>
            <a:r>
              <a:rPr lang="en-US" dirty="0" smtClean="0"/>
              <a:t>could also be “</a:t>
            </a:r>
            <a:r>
              <a:rPr lang="en-US" dirty="0" err="1" smtClean="0"/>
              <a:t>owl:cardinality</a:t>
            </a:r>
            <a:r>
              <a:rPr lang="en-US" dirty="0" smtClean="0"/>
              <a:t>” or “</a:t>
            </a:r>
            <a:r>
              <a:rPr lang="en-US" dirty="0" err="1" smtClean="0"/>
              <a:t>owl:maxCardinality</a:t>
            </a:r>
            <a:r>
              <a:rPr lang="en-US" dirty="0" smtClean="0"/>
              <a:t>”</a:t>
            </a:r>
            <a:endParaRPr lang="en-US" dirty="0"/>
          </a:p>
        </p:txBody>
      </p:sp>
      <p:sp>
        <p:nvSpPr>
          <p:cNvPr id="376834" name="Rectangle 1"/>
          <p:cNvSpPr>
            <a:spLocks noGrp="1" noChangeArrowheads="1"/>
          </p:cNvSpPr>
          <p:nvPr>
            <p:ph type="title"/>
          </p:nvPr>
        </p:nvSpPr>
        <p:spPr/>
        <p:txBody>
          <a:bodyPr/>
          <a:lstStyle/>
          <a:p>
            <a:r>
              <a:rPr lang="en-US" smtClean="0"/>
              <a:t>Cardinality restriction</a:t>
            </a:r>
            <a:endParaRPr lang="en-US"/>
          </a:p>
        </p:txBody>
      </p:sp>
      <p:sp>
        <p:nvSpPr>
          <p:cNvPr id="184323" name="Text Box 3"/>
          <p:cNvSpPr txBox="1">
            <a:spLocks noChangeArrowheads="1"/>
          </p:cNvSpPr>
          <p:nvPr/>
        </p:nvSpPr>
        <p:spPr bwMode="auto">
          <a:xfrm>
            <a:off x="323852" y="1806580"/>
            <a:ext cx="9517063" cy="1439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:Book_on_sale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p:price;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owl:minCardinality	"1"^^xsd:integer.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2"/>
          <p:cNvSpPr>
            <a:spLocks noGrp="1" noChangeArrowheads="1"/>
          </p:cNvSpPr>
          <p:nvPr>
            <p:ph idx="1"/>
          </p:nvPr>
        </p:nvSpPr>
        <p:spPr/>
        <p:txBody>
          <a:bodyPr/>
          <a:lstStyle/>
          <a:p>
            <a:r>
              <a:rPr lang="en-US" dirty="0" smtClean="0"/>
              <a:t>Combining cardinality and the “all value” restriction</a:t>
            </a:r>
          </a:p>
          <a:p>
            <a:pPr lvl="1"/>
            <a:r>
              <a:rPr lang="en-US" dirty="0" smtClean="0"/>
              <a:t>“there should be exactly two listed price tags with currency value”</a:t>
            </a:r>
            <a:endParaRPr lang="en-US" dirty="0"/>
          </a:p>
        </p:txBody>
      </p:sp>
      <p:sp>
        <p:nvSpPr>
          <p:cNvPr id="378882" name="Rectangle 1"/>
          <p:cNvSpPr>
            <a:spLocks noGrp="1" noChangeArrowheads="1"/>
          </p:cNvSpPr>
          <p:nvPr>
            <p:ph type="title"/>
          </p:nvPr>
        </p:nvSpPr>
        <p:spPr/>
        <p:txBody>
          <a:bodyPr/>
          <a:lstStyle/>
          <a:p>
            <a:r>
              <a:rPr lang="en-US" dirty="0" smtClean="0"/>
              <a:t>Qualified Cardinality Restriction</a:t>
            </a:r>
            <a:endParaRPr lang="en-US" dirty="0"/>
          </a:p>
        </p:txBody>
      </p:sp>
      <p:sp>
        <p:nvSpPr>
          <p:cNvPr id="185347" name="Text Box 3"/>
          <p:cNvSpPr txBox="1">
            <a:spLocks noChangeArrowheads="1"/>
          </p:cNvSpPr>
          <p:nvPr/>
        </p:nvSpPr>
        <p:spPr bwMode="auto">
          <a:xfrm>
            <a:off x="239713" y="4008473"/>
            <a:ext cx="9601200"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:Listed_Price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owl:onClass                :Currency;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owl:qualifiedCardinality   "2"^^xsd:integer.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1" name="Rectangle 2"/>
          <p:cNvSpPr>
            <a:spLocks noGrp="1" noChangeArrowheads="1"/>
          </p:cNvSpPr>
          <p:nvPr>
            <p:ph idx="1"/>
          </p:nvPr>
        </p:nvSpPr>
        <p:spPr/>
        <p:txBody>
          <a:bodyPr/>
          <a:lstStyle/>
          <a:p>
            <a:r>
              <a:rPr lang="en-US" dirty="0" smtClean="0"/>
              <a:t>RDF Literals can have a datatypes, OWL adopts those</a:t>
            </a:r>
          </a:p>
          <a:p>
            <a:r>
              <a:rPr lang="en-US" dirty="0" smtClean="0"/>
              <a:t>But more complex vocabularies require datatypes “restrictions”; eg, numeric intervals</a:t>
            </a:r>
          </a:p>
          <a:p>
            <a:pPr lvl="1"/>
            <a:r>
              <a:rPr lang="en-US" dirty="0" smtClean="0"/>
              <a:t>“I am interested in a price range between €5 and €15”</a:t>
            </a:r>
          </a:p>
        </p:txBody>
      </p:sp>
      <p:sp>
        <p:nvSpPr>
          <p:cNvPr id="380930" name="Rectangle 1"/>
          <p:cNvSpPr>
            <a:spLocks noGrp="1" noChangeArrowheads="1"/>
          </p:cNvSpPr>
          <p:nvPr>
            <p:ph type="title"/>
          </p:nvPr>
        </p:nvSpPr>
        <p:spPr/>
        <p:txBody>
          <a:bodyPr/>
          <a:lstStyle/>
          <a:p>
            <a:r>
              <a:rPr lang="en-US" dirty="0" smtClean="0"/>
              <a:t>Datatypes in OWL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9" name="Rectangle 2"/>
          <p:cNvSpPr>
            <a:spLocks noGrp="1" noChangeArrowheads="1"/>
          </p:cNvSpPr>
          <p:nvPr>
            <p:ph idx="1"/>
          </p:nvPr>
        </p:nvSpPr>
        <p:spPr/>
        <p:txBody>
          <a:bodyPr/>
          <a:lstStyle/>
          <a:p>
            <a:r>
              <a:rPr lang="en-US" dirty="0" smtClean="0"/>
              <a:t>For each datatype, there are possible restriction “facets”: min and max for numeric types, length for strings, etc</a:t>
            </a:r>
          </a:p>
          <a:p>
            <a:r>
              <a:rPr lang="en-US" dirty="0" smtClean="0"/>
              <a:t>These facets can be used to define new datatypes</a:t>
            </a:r>
            <a:endParaRPr lang="en-US" dirty="0"/>
          </a:p>
        </p:txBody>
      </p:sp>
      <p:sp>
        <p:nvSpPr>
          <p:cNvPr id="382978" name="Rectangle 1"/>
          <p:cNvSpPr>
            <a:spLocks noGrp="1" noChangeArrowheads="1"/>
          </p:cNvSpPr>
          <p:nvPr>
            <p:ph type="title"/>
          </p:nvPr>
        </p:nvSpPr>
        <p:spPr/>
        <p:txBody>
          <a:bodyPr/>
          <a:lstStyle/>
          <a:p>
            <a:r>
              <a:rPr lang="en-US" dirty="0" smtClean="0"/>
              <a:t>Datatype restrictions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3"/>
          <p:cNvSpPr>
            <a:spLocks noGrp="1" noChangeArrowheads="1"/>
          </p:cNvSpPr>
          <p:nvPr>
            <p:ph idx="1"/>
          </p:nvPr>
        </p:nvSpPr>
        <p:spPr/>
        <p:txBody>
          <a:bodyPr/>
          <a:lstStyle/>
          <a:p>
            <a:r>
              <a:rPr lang="en-US" dirty="0" smtClean="0"/>
              <a:t>The possible facets depend on the datatype: </a:t>
            </a:r>
            <a:r>
              <a:rPr lang="en-US" dirty="0" err="1" smtClean="0"/>
              <a:t>xsd:pattern</a:t>
            </a:r>
            <a:r>
              <a:rPr lang="en-US" dirty="0" smtClean="0"/>
              <a:t>, </a:t>
            </a:r>
            <a:r>
              <a:rPr lang="en-US" dirty="0" err="1" smtClean="0"/>
              <a:t>xsd:length</a:t>
            </a:r>
            <a:r>
              <a:rPr lang="en-US" dirty="0" smtClean="0"/>
              <a:t>, </a:t>
            </a:r>
            <a:r>
              <a:rPr lang="en-US" dirty="0" err="1" smtClean="0"/>
              <a:t>xsd:maxLength</a:t>
            </a:r>
            <a:r>
              <a:rPr lang="en-US" dirty="0" smtClean="0"/>
              <a:t>, …</a:t>
            </a:r>
            <a:endParaRPr lang="en-US" dirty="0"/>
          </a:p>
        </p:txBody>
      </p:sp>
      <p:sp>
        <p:nvSpPr>
          <p:cNvPr id="385026" name="Rectangle 1"/>
          <p:cNvSpPr>
            <a:spLocks noGrp="1" noChangeArrowheads="1"/>
          </p:cNvSpPr>
          <p:nvPr>
            <p:ph type="title"/>
          </p:nvPr>
        </p:nvSpPr>
        <p:spPr/>
        <p:txBody>
          <a:bodyPr/>
          <a:lstStyle/>
          <a:p>
            <a:r>
              <a:rPr lang="en-US" smtClean="0"/>
              <a:t>Definition of a numeric interval</a:t>
            </a:r>
            <a:endParaRPr lang="en-US"/>
          </a:p>
        </p:txBody>
      </p:sp>
      <p:sp>
        <p:nvSpPr>
          <p:cNvPr id="188418" name="Text Box 2"/>
          <p:cNvSpPr txBox="1">
            <a:spLocks noChangeArrowheads="1"/>
          </p:cNvSpPr>
          <p:nvPr/>
        </p:nvSpPr>
        <p:spPr bwMode="auto">
          <a:xfrm>
            <a:off x="287339" y="1476410"/>
            <a:ext cx="9553574"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:AllowedPrice rdf:type rdfs:Datatype;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owl:onDatatype xsd:float;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owl:withRestriction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 xsd:minInclusive 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 xsd:maxExclusive 15.0 ]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1"/>
          <p:cNvSpPr>
            <a:spLocks noGrp="1" noChangeArrowheads="1"/>
          </p:cNvSpPr>
          <p:nvPr>
            <p:ph type="title"/>
          </p:nvPr>
        </p:nvSpPr>
        <p:spPr/>
        <p:txBody>
          <a:bodyPr>
            <a:normAutofit/>
          </a:bodyPr>
          <a:lstStyle/>
          <a:p>
            <a:r>
              <a:rPr lang="en-US" dirty="0" smtClean="0"/>
              <a:t>Typical usage of datatype restrictions</a:t>
            </a:r>
            <a:endParaRPr lang="en-US" dirty="0"/>
          </a:p>
        </p:txBody>
      </p:sp>
      <p:sp>
        <p:nvSpPr>
          <p:cNvPr id="189442" name="Text Box 2"/>
          <p:cNvSpPr txBox="1">
            <a:spLocks noChangeArrowheads="1"/>
          </p:cNvSpPr>
          <p:nvPr/>
        </p:nvSpPr>
        <p:spPr bwMode="auto">
          <a:xfrm>
            <a:off x="323852" y="1476377"/>
            <a:ext cx="9440863" cy="3240088"/>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t>
            </a:r>
            <a:r>
              <a:rPr lang="en-US" sz="1800" b="1" noProof="1">
                <a:solidFill>
                  <a:srgbClr val="000000"/>
                </a:solidFill>
                <a:latin typeface="Courier New" charset="0"/>
                <a:ea typeface="msmincho" charset="0"/>
                <a:cs typeface="msmincho" charset="0"/>
              </a:rPr>
              <a:t>Affordable_book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p:price_value;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a:t>
            </a:r>
            <a:r>
              <a:rPr lang="en-US" sz="1800" b="1" noProof="1">
                <a:solidFill>
                  <a:srgbClr val="993366"/>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rdf:type rdfs:Datatype;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owl:onDatatype xsd:float;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owl:withRestriction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 xsd:minInclusive 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 xsd:maxExclusive 15.0 ]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993366"/>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
        <p:nvSpPr>
          <p:cNvPr id="387076" name="Text Box 3"/>
          <p:cNvSpPr txBox="1">
            <a:spLocks noChangeArrowheads="1"/>
          </p:cNvSpPr>
          <p:nvPr/>
        </p:nvSpPr>
        <p:spPr bwMode="auto">
          <a:xfrm>
            <a:off x="252413" y="5400709"/>
            <a:ext cx="9647238" cy="966789"/>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i.e.: an affordable book’s price is between 5.0 and 15.0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3</a:t>
            </a:r>
            <a:r>
              <a:rPr lang="en-US" baseline="33000" dirty="0"/>
              <a:t>rd</a:t>
            </a:r>
            <a:r>
              <a:rPr lang="en-US" dirty="0"/>
              <a:t>: start merging your </a:t>
            </a:r>
            <a:r>
              <a:rPr lang="en-US" dirty="0" smtClean="0"/>
              <a:t>data (cont)</a:t>
            </a:r>
            <a:endParaRPr lang="en-US" dirty="0"/>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6" name="Oval 5"/>
          <p:cNvSpPr/>
          <p:nvPr/>
        </p:nvSpPr>
        <p:spPr bwMode="auto">
          <a:xfrm>
            <a:off x="5192713"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4605502" y="65230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5" y="690308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1" y="4456555"/>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 idx="4"/>
            <a:endCxn id="6" idx="0"/>
          </p:cNvCxnSpPr>
          <p:nvPr/>
        </p:nvCxnSpPr>
        <p:spPr bwMode="auto">
          <a:xfrm rot="5400000">
            <a:off x="4950083"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85684" y="4497350"/>
            <a:ext cx="758616"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3" name="TextBox 12"/>
          <p:cNvSpPr txBox="1"/>
          <p:nvPr/>
        </p:nvSpPr>
        <p:spPr>
          <a:xfrm>
            <a:off x="4887912" y="6186949"/>
            <a:ext cx="617604"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4" name="TextBox 13"/>
          <p:cNvSpPr txBox="1"/>
          <p:nvPr/>
        </p:nvSpPr>
        <p:spPr>
          <a:xfrm>
            <a:off x="8212645" y="5762278"/>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5" name="TextBox 14"/>
          <p:cNvSpPr txBox="1"/>
          <p:nvPr/>
        </p:nvSpPr>
        <p:spPr>
          <a:xfrm>
            <a:off x="5726113" y="499903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6" name="TextBox 15"/>
          <p:cNvSpPr txBox="1"/>
          <p:nvPr/>
        </p:nvSpPr>
        <p:spPr>
          <a:xfrm rot="19602114">
            <a:off x="8400674" y="490759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4" y="5635925"/>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71" y="4446154"/>
            <a:ext cx="698187"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58"/>
            <a:ext cx="1328938"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45" y="6422740"/>
            <a:ext cx="571501"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7" name="Oval 26"/>
          <p:cNvSpPr/>
          <p:nvPr/>
        </p:nvSpPr>
        <p:spPr bwMode="auto">
          <a:xfrm>
            <a:off x="3973515"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8" name="Rectangle 27"/>
          <p:cNvSpPr/>
          <p:nvPr/>
        </p:nvSpPr>
        <p:spPr bwMode="auto">
          <a:xfrm>
            <a:off x="239747" y="4694237"/>
            <a:ext cx="1670399"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25" idx="4"/>
            <a:endCxn id="26" idx="6"/>
          </p:cNvCxnSpPr>
          <p:nvPr/>
        </p:nvCxnSpPr>
        <p:spPr bwMode="auto">
          <a:xfrm rot="5400000">
            <a:off x="3894713" y="1612836"/>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8" y="1593977"/>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8" y="1713476"/>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205" y="1448465"/>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43" name="TextBox 42"/>
          <p:cNvSpPr txBox="1"/>
          <p:nvPr/>
        </p:nvSpPr>
        <p:spPr>
          <a:xfrm rot="21215795">
            <a:off x="2558864" y="1821515"/>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4" name="TextBox 43"/>
          <p:cNvSpPr txBox="1"/>
          <p:nvPr/>
        </p:nvSpPr>
        <p:spPr>
          <a:xfrm rot="610119">
            <a:off x="2284341" y="2664957"/>
            <a:ext cx="557098"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5" name="TextBox 44"/>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6" name="TextBox 45"/>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7" name="TextBox 46"/>
          <p:cNvSpPr txBox="1"/>
          <p:nvPr/>
        </p:nvSpPr>
        <p:spPr>
          <a:xfrm>
            <a:off x="3120236"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8" name="TextBox 47"/>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9" name="TextBox 48"/>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2" name="Freeform 51"/>
          <p:cNvSpPr/>
          <p:nvPr/>
        </p:nvSpPr>
        <p:spPr bwMode="auto">
          <a:xfrm>
            <a:off x="3734661" y="1237752"/>
            <a:ext cx="3108870" cy="936383"/>
          </a:xfrm>
          <a:custGeom>
            <a:avLst/>
            <a:gdLst>
              <a:gd name="connsiteX0" fmla="*/ 258305 w 3108870"/>
              <a:gd name="connsiteY0" fmla="*/ 86104 h 936383"/>
              <a:gd name="connsiteX1" fmla="*/ 150678 w 3108870"/>
              <a:gd name="connsiteY1" fmla="*/ 107630 h 936383"/>
              <a:gd name="connsiteX2" fmla="*/ 118390 w 3108870"/>
              <a:gd name="connsiteY2" fmla="*/ 118393 h 936383"/>
              <a:gd name="connsiteX3" fmla="*/ 64576 w 3108870"/>
              <a:gd name="connsiteY3" fmla="*/ 172208 h 936383"/>
              <a:gd name="connsiteX4" fmla="*/ 21525 w 3108870"/>
              <a:gd name="connsiteY4" fmla="*/ 236787 h 936383"/>
              <a:gd name="connsiteX5" fmla="*/ 0 w 3108870"/>
              <a:gd name="connsiteY5" fmla="*/ 269076 h 936383"/>
              <a:gd name="connsiteX6" fmla="*/ 10763 w 3108870"/>
              <a:gd name="connsiteY6" fmla="*/ 430521 h 936383"/>
              <a:gd name="connsiteX7" fmla="*/ 21525 w 3108870"/>
              <a:gd name="connsiteY7" fmla="*/ 462810 h 936383"/>
              <a:gd name="connsiteX8" fmla="*/ 53814 w 3108870"/>
              <a:gd name="connsiteY8" fmla="*/ 484336 h 936383"/>
              <a:gd name="connsiteX9" fmla="*/ 107627 w 3108870"/>
              <a:gd name="connsiteY9" fmla="*/ 548914 h 936383"/>
              <a:gd name="connsiteX10" fmla="*/ 139915 w 3108870"/>
              <a:gd name="connsiteY10" fmla="*/ 570440 h 936383"/>
              <a:gd name="connsiteX11" fmla="*/ 182966 w 3108870"/>
              <a:gd name="connsiteY11" fmla="*/ 613492 h 936383"/>
              <a:gd name="connsiteX12" fmla="*/ 204492 w 3108870"/>
              <a:gd name="connsiteY12" fmla="*/ 645781 h 936383"/>
              <a:gd name="connsiteX13" fmla="*/ 290593 w 3108870"/>
              <a:gd name="connsiteY13" fmla="*/ 678070 h 936383"/>
              <a:gd name="connsiteX14" fmla="*/ 398220 w 3108870"/>
              <a:gd name="connsiteY14" fmla="*/ 731885 h 936383"/>
              <a:gd name="connsiteX15" fmla="*/ 527373 w 3108870"/>
              <a:gd name="connsiteY15" fmla="*/ 774937 h 936383"/>
              <a:gd name="connsiteX16" fmla="*/ 559661 w 3108870"/>
              <a:gd name="connsiteY16" fmla="*/ 785700 h 936383"/>
              <a:gd name="connsiteX17" fmla="*/ 688814 w 3108870"/>
              <a:gd name="connsiteY17" fmla="*/ 807226 h 936383"/>
              <a:gd name="connsiteX18" fmla="*/ 753390 w 3108870"/>
              <a:gd name="connsiteY18" fmla="*/ 817990 h 936383"/>
              <a:gd name="connsiteX19" fmla="*/ 828729 w 3108870"/>
              <a:gd name="connsiteY19" fmla="*/ 839516 h 936383"/>
              <a:gd name="connsiteX20" fmla="*/ 871780 w 3108870"/>
              <a:gd name="connsiteY20" fmla="*/ 861042 h 936383"/>
              <a:gd name="connsiteX21" fmla="*/ 957881 w 3108870"/>
              <a:gd name="connsiteY21" fmla="*/ 871805 h 936383"/>
              <a:gd name="connsiteX22" fmla="*/ 1108559 w 3108870"/>
              <a:gd name="connsiteY22" fmla="*/ 893331 h 936383"/>
              <a:gd name="connsiteX23" fmla="*/ 1205424 w 3108870"/>
              <a:gd name="connsiteY23" fmla="*/ 904094 h 936383"/>
              <a:gd name="connsiteX24" fmla="*/ 1291525 w 3108870"/>
              <a:gd name="connsiteY24" fmla="*/ 914857 h 936383"/>
              <a:gd name="connsiteX25" fmla="*/ 1872712 w 3108870"/>
              <a:gd name="connsiteY25" fmla="*/ 936383 h 936383"/>
              <a:gd name="connsiteX26" fmla="*/ 2690678 w 3108870"/>
              <a:gd name="connsiteY26" fmla="*/ 925620 h 936383"/>
              <a:gd name="connsiteX27" fmla="*/ 2733729 w 3108870"/>
              <a:gd name="connsiteY27" fmla="*/ 914857 h 936383"/>
              <a:gd name="connsiteX28" fmla="*/ 2852119 w 3108870"/>
              <a:gd name="connsiteY28" fmla="*/ 850279 h 936383"/>
              <a:gd name="connsiteX29" fmla="*/ 2884407 w 3108870"/>
              <a:gd name="connsiteY29" fmla="*/ 817990 h 936383"/>
              <a:gd name="connsiteX30" fmla="*/ 2916695 w 3108870"/>
              <a:gd name="connsiteY30" fmla="*/ 796463 h 936383"/>
              <a:gd name="connsiteX31" fmla="*/ 3024322 w 3108870"/>
              <a:gd name="connsiteY31" fmla="*/ 678070 h 936383"/>
              <a:gd name="connsiteX32" fmla="*/ 3088898 w 3108870"/>
              <a:gd name="connsiteY32" fmla="*/ 570440 h 936383"/>
              <a:gd name="connsiteX33" fmla="*/ 3088898 w 3108870"/>
              <a:gd name="connsiteY33" fmla="*/ 376706 h 936383"/>
              <a:gd name="connsiteX34" fmla="*/ 3067373 w 3108870"/>
              <a:gd name="connsiteY34" fmla="*/ 333654 h 936383"/>
              <a:gd name="connsiteX35" fmla="*/ 3056610 w 3108870"/>
              <a:gd name="connsiteY35" fmla="*/ 301365 h 936383"/>
              <a:gd name="connsiteX36" fmla="*/ 3035085 w 3108870"/>
              <a:gd name="connsiteY36" fmla="*/ 269076 h 936383"/>
              <a:gd name="connsiteX37" fmla="*/ 3013559 w 3108870"/>
              <a:gd name="connsiteY37" fmla="*/ 226023 h 936383"/>
              <a:gd name="connsiteX38" fmla="*/ 3002797 w 3108870"/>
              <a:gd name="connsiteY38" fmla="*/ 182971 h 936383"/>
              <a:gd name="connsiteX39" fmla="*/ 2948983 w 3108870"/>
              <a:gd name="connsiteY39" fmla="*/ 150682 h 936383"/>
              <a:gd name="connsiteX40" fmla="*/ 2916695 w 3108870"/>
              <a:gd name="connsiteY40" fmla="*/ 129156 h 936383"/>
              <a:gd name="connsiteX41" fmla="*/ 2766017 w 3108870"/>
              <a:gd name="connsiteY41" fmla="*/ 64578 h 936383"/>
              <a:gd name="connsiteX42" fmla="*/ 2690678 w 3108870"/>
              <a:gd name="connsiteY42" fmla="*/ 32289 h 936383"/>
              <a:gd name="connsiteX43" fmla="*/ 2561525 w 3108870"/>
              <a:gd name="connsiteY43" fmla="*/ 10763 h 936383"/>
              <a:gd name="connsiteX44" fmla="*/ 2098729 w 3108870"/>
              <a:gd name="connsiteY44" fmla="*/ 0 h 936383"/>
              <a:gd name="connsiteX45" fmla="*/ 613475 w 3108870"/>
              <a:gd name="connsiteY45" fmla="*/ 10763 h 936383"/>
              <a:gd name="connsiteX46" fmla="*/ 419746 w 3108870"/>
              <a:gd name="connsiteY46" fmla="*/ 21526 h 936383"/>
              <a:gd name="connsiteX47" fmla="*/ 355170 w 3108870"/>
              <a:gd name="connsiteY47" fmla="*/ 43052 h 936383"/>
              <a:gd name="connsiteX48" fmla="*/ 247542 w 3108870"/>
              <a:gd name="connsiteY48" fmla="*/ 96867 h 936383"/>
              <a:gd name="connsiteX49" fmla="*/ 204492 w 3108870"/>
              <a:gd name="connsiteY49" fmla="*/ 118393 h 9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08870" h="936383">
                <a:moveTo>
                  <a:pt x="258305" y="86104"/>
                </a:moveTo>
                <a:cubicBezTo>
                  <a:pt x="222429" y="93279"/>
                  <a:pt x="186327" y="99403"/>
                  <a:pt x="150678" y="107630"/>
                </a:cubicBezTo>
                <a:cubicBezTo>
                  <a:pt x="139624" y="110181"/>
                  <a:pt x="127466" y="111586"/>
                  <a:pt x="118390" y="118393"/>
                </a:cubicBezTo>
                <a:cubicBezTo>
                  <a:pt x="98095" y="133614"/>
                  <a:pt x="78647" y="151100"/>
                  <a:pt x="64576" y="172208"/>
                </a:cubicBezTo>
                <a:lnTo>
                  <a:pt x="21525" y="236787"/>
                </a:lnTo>
                <a:lnTo>
                  <a:pt x="0" y="269076"/>
                </a:lnTo>
                <a:cubicBezTo>
                  <a:pt x="3588" y="322891"/>
                  <a:pt x="4807" y="376916"/>
                  <a:pt x="10763" y="430521"/>
                </a:cubicBezTo>
                <a:cubicBezTo>
                  <a:pt x="12016" y="441797"/>
                  <a:pt x="14438" y="453951"/>
                  <a:pt x="21525" y="462810"/>
                </a:cubicBezTo>
                <a:cubicBezTo>
                  <a:pt x="29606" y="472911"/>
                  <a:pt x="43051" y="477161"/>
                  <a:pt x="53814" y="484336"/>
                </a:cubicBezTo>
                <a:cubicBezTo>
                  <a:pt x="74979" y="516085"/>
                  <a:pt x="76551" y="523016"/>
                  <a:pt x="107627" y="548914"/>
                </a:cubicBezTo>
                <a:cubicBezTo>
                  <a:pt x="117564" y="557195"/>
                  <a:pt x="130094" y="562022"/>
                  <a:pt x="139915" y="570440"/>
                </a:cubicBezTo>
                <a:cubicBezTo>
                  <a:pt x="155324" y="583648"/>
                  <a:pt x="169759" y="598083"/>
                  <a:pt x="182966" y="613492"/>
                </a:cubicBezTo>
                <a:cubicBezTo>
                  <a:pt x="191384" y="623313"/>
                  <a:pt x="194555" y="637500"/>
                  <a:pt x="204492" y="645781"/>
                </a:cubicBezTo>
                <a:cubicBezTo>
                  <a:pt x="228613" y="665882"/>
                  <a:pt x="261627" y="670828"/>
                  <a:pt x="290593" y="678070"/>
                </a:cubicBezTo>
                <a:cubicBezTo>
                  <a:pt x="361178" y="748657"/>
                  <a:pt x="300611" y="704771"/>
                  <a:pt x="398220" y="731885"/>
                </a:cubicBezTo>
                <a:cubicBezTo>
                  <a:pt x="441944" y="744031"/>
                  <a:pt x="484322" y="760586"/>
                  <a:pt x="527373" y="774937"/>
                </a:cubicBezTo>
                <a:cubicBezTo>
                  <a:pt x="538136" y="778525"/>
                  <a:pt x="548430" y="784096"/>
                  <a:pt x="559661" y="785700"/>
                </a:cubicBezTo>
                <a:cubicBezTo>
                  <a:pt x="703995" y="806320"/>
                  <a:pt x="573431" y="786246"/>
                  <a:pt x="688814" y="807226"/>
                </a:cubicBezTo>
                <a:cubicBezTo>
                  <a:pt x="710284" y="811130"/>
                  <a:pt x="732127" y="813083"/>
                  <a:pt x="753390" y="817990"/>
                </a:cubicBezTo>
                <a:cubicBezTo>
                  <a:pt x="778839" y="823863"/>
                  <a:pt x="804184" y="830590"/>
                  <a:pt x="828729" y="839516"/>
                </a:cubicBezTo>
                <a:cubicBezTo>
                  <a:pt x="843807" y="844999"/>
                  <a:pt x="856215" y="857151"/>
                  <a:pt x="871780" y="861042"/>
                </a:cubicBezTo>
                <a:cubicBezTo>
                  <a:pt x="899840" y="868057"/>
                  <a:pt x="929223" y="867897"/>
                  <a:pt x="957881" y="871805"/>
                </a:cubicBezTo>
                <a:lnTo>
                  <a:pt x="1108559" y="893331"/>
                </a:lnTo>
                <a:cubicBezTo>
                  <a:pt x="1140773" y="897533"/>
                  <a:pt x="1173159" y="900298"/>
                  <a:pt x="1205424" y="904094"/>
                </a:cubicBezTo>
                <a:cubicBezTo>
                  <a:pt x="1234150" y="907474"/>
                  <a:pt x="1262701" y="912455"/>
                  <a:pt x="1291525" y="914857"/>
                </a:cubicBezTo>
                <a:cubicBezTo>
                  <a:pt x="1487184" y="931162"/>
                  <a:pt x="1673360" y="931137"/>
                  <a:pt x="1872712" y="936383"/>
                </a:cubicBezTo>
                <a:lnTo>
                  <a:pt x="2690678" y="925620"/>
                </a:lnTo>
                <a:cubicBezTo>
                  <a:pt x="2705465" y="925250"/>
                  <a:pt x="2719696" y="919535"/>
                  <a:pt x="2733729" y="914857"/>
                </a:cubicBezTo>
                <a:cubicBezTo>
                  <a:pt x="2773663" y="901545"/>
                  <a:pt x="2822217" y="880182"/>
                  <a:pt x="2852119" y="850279"/>
                </a:cubicBezTo>
                <a:cubicBezTo>
                  <a:pt x="2862882" y="839516"/>
                  <a:pt x="2872714" y="827734"/>
                  <a:pt x="2884407" y="817990"/>
                </a:cubicBezTo>
                <a:cubicBezTo>
                  <a:pt x="2894344" y="809709"/>
                  <a:pt x="2906960" y="804981"/>
                  <a:pt x="2916695" y="796463"/>
                </a:cubicBezTo>
                <a:cubicBezTo>
                  <a:pt x="2946583" y="770310"/>
                  <a:pt x="3002579" y="709698"/>
                  <a:pt x="3024322" y="678070"/>
                </a:cubicBezTo>
                <a:cubicBezTo>
                  <a:pt x="3048024" y="643593"/>
                  <a:pt x="3088898" y="570440"/>
                  <a:pt x="3088898" y="570440"/>
                </a:cubicBezTo>
                <a:cubicBezTo>
                  <a:pt x="3103027" y="485668"/>
                  <a:pt x="3108870" y="483228"/>
                  <a:pt x="3088898" y="376706"/>
                </a:cubicBezTo>
                <a:cubicBezTo>
                  <a:pt x="3085941" y="360936"/>
                  <a:pt x="3073693" y="348401"/>
                  <a:pt x="3067373" y="333654"/>
                </a:cubicBezTo>
                <a:cubicBezTo>
                  <a:pt x="3062904" y="323226"/>
                  <a:pt x="3061684" y="311513"/>
                  <a:pt x="3056610" y="301365"/>
                </a:cubicBezTo>
                <a:cubicBezTo>
                  <a:pt x="3050825" y="289795"/>
                  <a:pt x="3041503" y="280307"/>
                  <a:pt x="3035085" y="269076"/>
                </a:cubicBezTo>
                <a:cubicBezTo>
                  <a:pt x="3027125" y="255145"/>
                  <a:pt x="3020734" y="240374"/>
                  <a:pt x="3013559" y="226023"/>
                </a:cubicBezTo>
                <a:cubicBezTo>
                  <a:pt x="3009972" y="211672"/>
                  <a:pt x="3012423" y="194202"/>
                  <a:pt x="3002797" y="182971"/>
                </a:cubicBezTo>
                <a:cubicBezTo>
                  <a:pt x="2989183" y="167088"/>
                  <a:pt x="2966722" y="161769"/>
                  <a:pt x="2948983" y="150682"/>
                </a:cubicBezTo>
                <a:cubicBezTo>
                  <a:pt x="2938014" y="143826"/>
                  <a:pt x="2928051" y="135350"/>
                  <a:pt x="2916695" y="129156"/>
                </a:cubicBezTo>
                <a:cubicBezTo>
                  <a:pt x="2797524" y="64152"/>
                  <a:pt x="2870068" y="104599"/>
                  <a:pt x="2766017" y="64578"/>
                </a:cubicBezTo>
                <a:cubicBezTo>
                  <a:pt x="2740516" y="54770"/>
                  <a:pt x="2716598" y="40929"/>
                  <a:pt x="2690678" y="32289"/>
                </a:cubicBezTo>
                <a:cubicBezTo>
                  <a:pt x="2671386" y="25858"/>
                  <a:pt x="2572605" y="11206"/>
                  <a:pt x="2561525" y="10763"/>
                </a:cubicBezTo>
                <a:cubicBezTo>
                  <a:pt x="2407341" y="4595"/>
                  <a:pt x="2252994" y="3588"/>
                  <a:pt x="2098729" y="0"/>
                </a:cubicBezTo>
                <a:lnTo>
                  <a:pt x="613475" y="10763"/>
                </a:lnTo>
                <a:cubicBezTo>
                  <a:pt x="548804" y="11592"/>
                  <a:pt x="483922" y="13504"/>
                  <a:pt x="419746" y="21526"/>
                </a:cubicBezTo>
                <a:cubicBezTo>
                  <a:pt x="397231" y="24340"/>
                  <a:pt x="355170" y="43052"/>
                  <a:pt x="355170" y="43052"/>
                </a:cubicBezTo>
                <a:cubicBezTo>
                  <a:pt x="250957" y="121213"/>
                  <a:pt x="383540" y="28865"/>
                  <a:pt x="247542" y="96867"/>
                </a:cubicBezTo>
                <a:lnTo>
                  <a:pt x="204492" y="118393"/>
                </a:lnTo>
              </a:path>
            </a:pathLst>
          </a:custGeom>
          <a:noFill/>
          <a:ln w="889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54" name="Freeform 53"/>
          <p:cNvSpPr/>
          <p:nvPr/>
        </p:nvSpPr>
        <p:spPr bwMode="auto">
          <a:xfrm>
            <a:off x="4659315" y="3602913"/>
            <a:ext cx="2933706" cy="710359"/>
          </a:xfrm>
          <a:custGeom>
            <a:avLst/>
            <a:gdLst>
              <a:gd name="connsiteX0" fmla="*/ 594988 w 2933706"/>
              <a:gd name="connsiteY0" fmla="*/ 53815 h 710359"/>
              <a:gd name="connsiteX1" fmla="*/ 315158 w 2933706"/>
              <a:gd name="connsiteY1" fmla="*/ 75341 h 710359"/>
              <a:gd name="connsiteX2" fmla="*/ 293632 w 2933706"/>
              <a:gd name="connsiteY2" fmla="*/ 96867 h 710359"/>
              <a:gd name="connsiteX3" fmla="*/ 239819 w 2933706"/>
              <a:gd name="connsiteY3" fmla="*/ 107630 h 710359"/>
              <a:gd name="connsiteX4" fmla="*/ 196768 w 2933706"/>
              <a:gd name="connsiteY4" fmla="*/ 129156 h 710359"/>
              <a:gd name="connsiteX5" fmla="*/ 153717 w 2933706"/>
              <a:gd name="connsiteY5" fmla="*/ 139919 h 710359"/>
              <a:gd name="connsiteX6" fmla="*/ 78378 w 2933706"/>
              <a:gd name="connsiteY6" fmla="*/ 172208 h 710359"/>
              <a:gd name="connsiteX7" fmla="*/ 56853 w 2933706"/>
              <a:gd name="connsiteY7" fmla="*/ 430521 h 710359"/>
              <a:gd name="connsiteX8" fmla="*/ 153717 w 2933706"/>
              <a:gd name="connsiteY8" fmla="*/ 516625 h 710359"/>
              <a:gd name="connsiteX9" fmla="*/ 282870 w 2933706"/>
              <a:gd name="connsiteY9" fmla="*/ 591966 h 710359"/>
              <a:gd name="connsiteX10" fmla="*/ 487361 w 2933706"/>
              <a:gd name="connsiteY10" fmla="*/ 656544 h 710359"/>
              <a:gd name="connsiteX11" fmla="*/ 562700 w 2933706"/>
              <a:gd name="connsiteY11" fmla="*/ 678070 h 710359"/>
              <a:gd name="connsiteX12" fmla="*/ 831768 w 2933706"/>
              <a:gd name="connsiteY12" fmla="*/ 699596 h 710359"/>
              <a:gd name="connsiteX13" fmla="*/ 1725073 w 2933706"/>
              <a:gd name="connsiteY13" fmla="*/ 710359 h 710359"/>
              <a:gd name="connsiteX14" fmla="*/ 2478463 w 2933706"/>
              <a:gd name="connsiteY14" fmla="*/ 699596 h 710359"/>
              <a:gd name="connsiteX15" fmla="*/ 2532277 w 2933706"/>
              <a:gd name="connsiteY15" fmla="*/ 688833 h 710359"/>
              <a:gd name="connsiteX16" fmla="*/ 2575327 w 2933706"/>
              <a:gd name="connsiteY16" fmla="*/ 656544 h 710359"/>
              <a:gd name="connsiteX17" fmla="*/ 2618378 w 2933706"/>
              <a:gd name="connsiteY17" fmla="*/ 645781 h 710359"/>
              <a:gd name="connsiteX18" fmla="*/ 2661429 w 2933706"/>
              <a:gd name="connsiteY18" fmla="*/ 624255 h 710359"/>
              <a:gd name="connsiteX19" fmla="*/ 2736768 w 2933706"/>
              <a:gd name="connsiteY19" fmla="*/ 570440 h 710359"/>
              <a:gd name="connsiteX20" fmla="*/ 2758294 w 2933706"/>
              <a:gd name="connsiteY20" fmla="*/ 548914 h 710359"/>
              <a:gd name="connsiteX21" fmla="*/ 2822870 w 2933706"/>
              <a:gd name="connsiteY21" fmla="*/ 516625 h 710359"/>
              <a:gd name="connsiteX22" fmla="*/ 2908971 w 2933706"/>
              <a:gd name="connsiteY22" fmla="*/ 419758 h 710359"/>
              <a:gd name="connsiteX23" fmla="*/ 2908971 w 2933706"/>
              <a:gd name="connsiteY23" fmla="*/ 279838 h 710359"/>
              <a:gd name="connsiteX24" fmla="*/ 2876683 w 2933706"/>
              <a:gd name="connsiteY24" fmla="*/ 247549 h 710359"/>
              <a:gd name="connsiteX25" fmla="*/ 2801344 w 2933706"/>
              <a:gd name="connsiteY25" fmla="*/ 172208 h 710359"/>
              <a:gd name="connsiteX26" fmla="*/ 2715243 w 2933706"/>
              <a:gd name="connsiteY26" fmla="*/ 139919 h 710359"/>
              <a:gd name="connsiteX27" fmla="*/ 2639904 w 2933706"/>
              <a:gd name="connsiteY27" fmla="*/ 107630 h 710359"/>
              <a:gd name="connsiteX28" fmla="*/ 2553802 w 2933706"/>
              <a:gd name="connsiteY28" fmla="*/ 86104 h 710359"/>
              <a:gd name="connsiteX29" fmla="*/ 2467700 w 2933706"/>
              <a:gd name="connsiteY29" fmla="*/ 53815 h 710359"/>
              <a:gd name="connsiteX30" fmla="*/ 2284734 w 2933706"/>
              <a:gd name="connsiteY30" fmla="*/ 21526 h 710359"/>
              <a:gd name="connsiteX31" fmla="*/ 2187870 w 2933706"/>
              <a:gd name="connsiteY31" fmla="*/ 10763 h 710359"/>
              <a:gd name="connsiteX32" fmla="*/ 1466768 w 2933706"/>
              <a:gd name="connsiteY32" fmla="*/ 0 h 710359"/>
              <a:gd name="connsiteX33" fmla="*/ 788717 w 2933706"/>
              <a:gd name="connsiteY33" fmla="*/ 10763 h 710359"/>
              <a:gd name="connsiteX34" fmla="*/ 605751 w 2933706"/>
              <a:gd name="connsiteY34" fmla="*/ 43052 h 710359"/>
              <a:gd name="connsiteX35" fmla="*/ 519649 w 2933706"/>
              <a:gd name="connsiteY35" fmla="*/ 43052 h 7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33706" h="710359">
                <a:moveTo>
                  <a:pt x="594988" y="53815"/>
                </a:moveTo>
                <a:cubicBezTo>
                  <a:pt x="593644" y="53905"/>
                  <a:pt x="340582" y="69474"/>
                  <a:pt x="315158" y="75341"/>
                </a:cubicBezTo>
                <a:cubicBezTo>
                  <a:pt x="305270" y="77623"/>
                  <a:pt x="302959" y="92870"/>
                  <a:pt x="293632" y="96867"/>
                </a:cubicBezTo>
                <a:cubicBezTo>
                  <a:pt x="276818" y="104073"/>
                  <a:pt x="257757" y="104042"/>
                  <a:pt x="239819" y="107630"/>
                </a:cubicBezTo>
                <a:cubicBezTo>
                  <a:pt x="225469" y="114805"/>
                  <a:pt x="211791" y="123522"/>
                  <a:pt x="196768" y="129156"/>
                </a:cubicBezTo>
                <a:cubicBezTo>
                  <a:pt x="182918" y="134350"/>
                  <a:pt x="167313" y="134092"/>
                  <a:pt x="153717" y="139919"/>
                </a:cubicBezTo>
                <a:cubicBezTo>
                  <a:pt x="49660" y="184516"/>
                  <a:pt x="201974" y="141308"/>
                  <a:pt x="78378" y="172208"/>
                </a:cubicBezTo>
                <a:cubicBezTo>
                  <a:pt x="0" y="250589"/>
                  <a:pt x="9471" y="225190"/>
                  <a:pt x="56853" y="430521"/>
                </a:cubicBezTo>
                <a:cubicBezTo>
                  <a:pt x="60558" y="446576"/>
                  <a:pt x="134772" y="504784"/>
                  <a:pt x="153717" y="516625"/>
                </a:cubicBezTo>
                <a:cubicBezTo>
                  <a:pt x="195981" y="543041"/>
                  <a:pt x="235587" y="576205"/>
                  <a:pt x="282870" y="591966"/>
                </a:cubicBezTo>
                <a:cubicBezTo>
                  <a:pt x="599388" y="697475"/>
                  <a:pt x="352499" y="619763"/>
                  <a:pt x="487361" y="656544"/>
                </a:cubicBezTo>
                <a:cubicBezTo>
                  <a:pt x="512559" y="663416"/>
                  <a:pt x="537251" y="672197"/>
                  <a:pt x="562700" y="678070"/>
                </a:cubicBezTo>
                <a:cubicBezTo>
                  <a:pt x="643249" y="696659"/>
                  <a:pt x="766124" y="698309"/>
                  <a:pt x="831768" y="699596"/>
                </a:cubicBezTo>
                <a:lnTo>
                  <a:pt x="1725073" y="710359"/>
                </a:lnTo>
                <a:lnTo>
                  <a:pt x="2478463" y="699596"/>
                </a:lnTo>
                <a:cubicBezTo>
                  <a:pt x="2496750" y="699108"/>
                  <a:pt x="2515560" y="696263"/>
                  <a:pt x="2532277" y="688833"/>
                </a:cubicBezTo>
                <a:cubicBezTo>
                  <a:pt x="2548669" y="681548"/>
                  <a:pt x="2559283" y="664566"/>
                  <a:pt x="2575327" y="656544"/>
                </a:cubicBezTo>
                <a:cubicBezTo>
                  <a:pt x="2588557" y="649929"/>
                  <a:pt x="2604528" y="650975"/>
                  <a:pt x="2618378" y="645781"/>
                </a:cubicBezTo>
                <a:cubicBezTo>
                  <a:pt x="2633401" y="640147"/>
                  <a:pt x="2647079" y="631430"/>
                  <a:pt x="2661429" y="624255"/>
                </a:cubicBezTo>
                <a:cubicBezTo>
                  <a:pt x="2731939" y="553743"/>
                  <a:pt x="2651773" y="627105"/>
                  <a:pt x="2736768" y="570440"/>
                </a:cubicBezTo>
                <a:cubicBezTo>
                  <a:pt x="2745211" y="564811"/>
                  <a:pt x="2749689" y="554292"/>
                  <a:pt x="2758294" y="548914"/>
                </a:cubicBezTo>
                <a:cubicBezTo>
                  <a:pt x="2778702" y="536159"/>
                  <a:pt x="2802846" y="529975"/>
                  <a:pt x="2822870" y="516625"/>
                </a:cubicBezTo>
                <a:cubicBezTo>
                  <a:pt x="2842408" y="503599"/>
                  <a:pt x="2905358" y="424093"/>
                  <a:pt x="2908971" y="419758"/>
                </a:cubicBezTo>
                <a:cubicBezTo>
                  <a:pt x="2927095" y="365387"/>
                  <a:pt x="2933706" y="360229"/>
                  <a:pt x="2908971" y="279838"/>
                </a:cubicBezTo>
                <a:cubicBezTo>
                  <a:pt x="2904495" y="265290"/>
                  <a:pt x="2886588" y="259106"/>
                  <a:pt x="2876683" y="247549"/>
                </a:cubicBezTo>
                <a:cubicBezTo>
                  <a:pt x="2844395" y="209878"/>
                  <a:pt x="2847983" y="195528"/>
                  <a:pt x="2801344" y="172208"/>
                </a:cubicBezTo>
                <a:cubicBezTo>
                  <a:pt x="2773928" y="158500"/>
                  <a:pt x="2743703" y="151303"/>
                  <a:pt x="2715243" y="139919"/>
                </a:cubicBezTo>
                <a:cubicBezTo>
                  <a:pt x="2689875" y="129772"/>
                  <a:pt x="2665824" y="116270"/>
                  <a:pt x="2639904" y="107630"/>
                </a:cubicBezTo>
                <a:cubicBezTo>
                  <a:pt x="2611838" y="98275"/>
                  <a:pt x="2582039" y="94928"/>
                  <a:pt x="2553802" y="86104"/>
                </a:cubicBezTo>
                <a:cubicBezTo>
                  <a:pt x="2524545" y="76961"/>
                  <a:pt x="2496779" y="63508"/>
                  <a:pt x="2467700" y="53815"/>
                </a:cubicBezTo>
                <a:cubicBezTo>
                  <a:pt x="2420752" y="38165"/>
                  <a:pt x="2305666" y="24380"/>
                  <a:pt x="2284734" y="21526"/>
                </a:cubicBezTo>
                <a:cubicBezTo>
                  <a:pt x="2252545" y="17136"/>
                  <a:pt x="2220345" y="11618"/>
                  <a:pt x="2187870" y="10763"/>
                </a:cubicBezTo>
                <a:cubicBezTo>
                  <a:pt x="1947559" y="4439"/>
                  <a:pt x="1707135" y="3588"/>
                  <a:pt x="1466768" y="0"/>
                </a:cubicBezTo>
                <a:lnTo>
                  <a:pt x="788717" y="10763"/>
                </a:lnTo>
                <a:cubicBezTo>
                  <a:pt x="670639" y="14089"/>
                  <a:pt x="729886" y="28448"/>
                  <a:pt x="605751" y="43052"/>
                </a:cubicBezTo>
                <a:cubicBezTo>
                  <a:pt x="577247" y="46405"/>
                  <a:pt x="548350" y="43052"/>
                  <a:pt x="519649" y="43052"/>
                </a:cubicBezTo>
              </a:path>
            </a:pathLst>
          </a:custGeom>
          <a:noFill/>
          <a:ln w="88900" cap="flat" cmpd="sng" algn="ctr">
            <a:solidFill>
              <a:srgbClr val="FF0000"/>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55" name="TextBox 54"/>
          <p:cNvSpPr txBox="1"/>
          <p:nvPr/>
        </p:nvSpPr>
        <p:spPr>
          <a:xfrm>
            <a:off x="6259512" y="2484437"/>
            <a:ext cx="2337760" cy="531428"/>
          </a:xfrm>
          <a:prstGeom prst="rect">
            <a:avLst/>
          </a:prstGeom>
          <a:noFill/>
        </p:spPr>
        <p:txBody>
          <a:bodyPr wrap="none" lIns="91132" tIns="45567" rIns="91132" bIns="45567" rtlCol="0">
            <a:spAutoFit/>
          </a:bodyPr>
          <a:lstStyle/>
          <a:p>
            <a:r>
              <a:rPr lang="en-US" sz="3200" b="1" i="1" dirty="0">
                <a:solidFill>
                  <a:srgbClr val="800000"/>
                </a:solidFill>
              </a:rPr>
              <a:t>Same URI!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2"/>
          <p:cNvSpPr>
            <a:spLocks noGrp="1" noChangeArrowheads="1"/>
          </p:cNvSpPr>
          <p:nvPr>
            <p:ph idx="1"/>
          </p:nvPr>
        </p:nvSpPr>
        <p:spPr/>
        <p:txBody>
          <a:bodyPr>
            <a:normAutofit/>
          </a:bodyPr>
          <a:lstStyle/>
          <a:p>
            <a:r>
              <a:rPr lang="en-US" dirty="0" smtClean="0"/>
              <a:t>The combination of class constructions with various restrictions is extremely powerful</a:t>
            </a:r>
          </a:p>
          <a:p>
            <a:r>
              <a:rPr lang="en-US" dirty="0" smtClean="0"/>
              <a:t>What we have so far follows the same logic as before</a:t>
            </a:r>
          </a:p>
          <a:p>
            <a:pPr lvl="1"/>
            <a:r>
              <a:rPr lang="en-US" dirty="0" smtClean="0"/>
              <a:t>extend the basic RDF and RDFS possibilities with new features</a:t>
            </a:r>
          </a:p>
          <a:p>
            <a:pPr lvl="1"/>
            <a:r>
              <a:rPr lang="en-US" dirty="0" smtClean="0"/>
              <a:t>define their semantics, ie, what they “mean” in terms of relationships</a:t>
            </a:r>
          </a:p>
          <a:p>
            <a:pPr lvl="1"/>
            <a:r>
              <a:rPr lang="en-US" dirty="0" smtClean="0"/>
              <a:t>expect to infer new relationships based on those</a:t>
            </a:r>
          </a:p>
          <a:p>
            <a:r>
              <a:rPr lang="en-US" dirty="0" smtClean="0"/>
              <a:t>However… a full inference procedure is hard </a:t>
            </a:r>
            <a:r>
              <a:rPr lang="en-US" dirty="0" smtClean="0">
                <a:sym typeface="Wingdings"/>
              </a:rPr>
              <a:t></a:t>
            </a:r>
            <a:r>
              <a:rPr lang="en-US" dirty="0" smtClean="0"/>
              <a:t> </a:t>
            </a:r>
          </a:p>
          <a:p>
            <a:pPr lvl="1"/>
            <a:r>
              <a:rPr lang="en-US" dirty="0" smtClean="0"/>
              <a:t>not implementable with simple rule engines, for example</a:t>
            </a:r>
            <a:endParaRPr lang="en-US" dirty="0"/>
          </a:p>
        </p:txBody>
      </p:sp>
      <p:sp>
        <p:nvSpPr>
          <p:cNvPr id="389122" name="Rectangle 1"/>
          <p:cNvSpPr>
            <a:spLocks noGrp="1" noChangeArrowheads="1"/>
          </p:cNvSpPr>
          <p:nvPr>
            <p:ph type="title"/>
          </p:nvPr>
        </p:nvSpPr>
        <p:spPr/>
        <p:txBody>
          <a:bodyPr/>
          <a:lstStyle/>
          <a:p>
            <a:r>
              <a:rPr lang="en-US" smtClean="0"/>
              <a:t>But: OWL is hard!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Rectangle 2"/>
          <p:cNvSpPr>
            <a:spLocks noGrp="1" noChangeArrowheads="1"/>
          </p:cNvSpPr>
          <p:nvPr>
            <p:ph idx="1"/>
          </p:nvPr>
        </p:nvSpPr>
        <p:spPr/>
        <p:txBody>
          <a:bodyPr/>
          <a:lstStyle/>
          <a:p>
            <a:r>
              <a:rPr lang="en-US" dirty="0" smtClean="0"/>
              <a:t>OWL species comes to the fore:</a:t>
            </a:r>
          </a:p>
          <a:p>
            <a:pPr lvl="1"/>
            <a:r>
              <a:rPr lang="en-US" dirty="0" smtClean="0"/>
              <a:t>restricting which terms can be used and under what circumstances (restrictions)</a:t>
            </a:r>
          </a:p>
          <a:p>
            <a:pPr lvl="1"/>
            <a:r>
              <a:rPr lang="en-US" dirty="0" smtClean="0"/>
              <a:t>if one abides to those restrictions, then simpler inference engines can be used</a:t>
            </a:r>
          </a:p>
          <a:p>
            <a:r>
              <a:rPr lang="en-US" dirty="0" smtClean="0"/>
              <a:t>They reflect compromises: expressiveness vs. implementability</a:t>
            </a:r>
            <a:endParaRPr lang="en-US" dirty="0"/>
          </a:p>
        </p:txBody>
      </p:sp>
      <p:sp>
        <p:nvSpPr>
          <p:cNvPr id="391170" name="Rectangle 1"/>
          <p:cNvSpPr>
            <a:spLocks noGrp="1" noChangeArrowheads="1"/>
          </p:cNvSpPr>
          <p:nvPr>
            <p:ph type="title"/>
          </p:nvPr>
        </p:nvSpPr>
        <p:spPr/>
        <p:txBody>
          <a:bodyPr/>
          <a:lstStyle/>
          <a:p>
            <a:r>
              <a:rPr lang="en-US" smtClean="0"/>
              <a:t>OWL “species” or profiles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OWL Species</a:t>
            </a:r>
            <a:endParaRPr lang="en-US" dirty="0"/>
          </a:p>
        </p:txBody>
      </p:sp>
      <p:grpSp>
        <p:nvGrpSpPr>
          <p:cNvPr id="3" name="Group 17"/>
          <p:cNvGrpSpPr/>
          <p:nvPr/>
        </p:nvGrpSpPr>
        <p:grpSpPr>
          <a:xfrm>
            <a:off x="1154113" y="1685148"/>
            <a:ext cx="7924800" cy="5142689"/>
            <a:chOff x="1154112" y="1685148"/>
            <a:chExt cx="7924800" cy="5142689"/>
          </a:xfrm>
        </p:grpSpPr>
        <p:sp>
          <p:nvSpPr>
            <p:cNvPr id="4" name="Oval 3"/>
            <p:cNvSpPr/>
            <p:nvPr/>
          </p:nvSpPr>
          <p:spPr bwMode="auto">
            <a:xfrm>
              <a:off x="1154112" y="1685148"/>
              <a:ext cx="7924800" cy="5142689"/>
            </a:xfrm>
            <a:prstGeom prst="ellipse">
              <a:avLst/>
            </a:prstGeom>
            <a:solidFill>
              <a:srgbClr val="EFAA29"/>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5" name="Oval 4"/>
            <p:cNvSpPr/>
            <p:nvPr/>
          </p:nvSpPr>
          <p:spPr bwMode="auto">
            <a:xfrm>
              <a:off x="2182812" y="2352708"/>
              <a:ext cx="5867400" cy="3807568"/>
            </a:xfrm>
            <a:prstGeom prst="ellipse">
              <a:avLst/>
            </a:prstGeom>
            <a:solidFill>
              <a:srgbClr val="19E858"/>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9" name="TextBox 8"/>
            <p:cNvSpPr txBox="1"/>
            <p:nvPr/>
          </p:nvSpPr>
          <p:spPr>
            <a:xfrm>
              <a:off x="4176792" y="1798637"/>
              <a:ext cx="1995086" cy="540423"/>
            </a:xfrm>
            <a:prstGeom prst="rect">
              <a:avLst/>
            </a:prstGeom>
            <a:noFill/>
          </p:spPr>
          <p:txBody>
            <a:bodyPr wrap="none" rtlCol="0">
              <a:spAutoFit/>
            </a:bodyPr>
            <a:lstStyle/>
            <a:p>
              <a:r>
                <a:rPr lang="en-US" sz="3200" b="1" dirty="0">
                  <a:solidFill>
                    <a:srgbClr val="16165D"/>
                  </a:solidFill>
                </a:rPr>
                <a:t>OWL Full</a:t>
              </a:r>
            </a:p>
          </p:txBody>
        </p:sp>
        <p:sp>
          <p:nvSpPr>
            <p:cNvPr id="10" name="TextBox 9"/>
            <p:cNvSpPr txBox="1"/>
            <p:nvPr/>
          </p:nvSpPr>
          <p:spPr>
            <a:xfrm>
              <a:off x="4248326" y="2562609"/>
              <a:ext cx="1805506" cy="540423"/>
            </a:xfrm>
            <a:prstGeom prst="rect">
              <a:avLst/>
            </a:prstGeom>
            <a:noFill/>
          </p:spPr>
          <p:txBody>
            <a:bodyPr wrap="none" rtlCol="0">
              <a:spAutoFit/>
            </a:bodyPr>
            <a:lstStyle/>
            <a:p>
              <a:r>
                <a:rPr lang="en-US" sz="3200" b="1" dirty="0">
                  <a:solidFill>
                    <a:srgbClr val="16165D"/>
                  </a:solidFill>
                </a:rPr>
                <a:t>OWL DL</a:t>
              </a:r>
            </a:p>
          </p:txBody>
        </p:sp>
        <p:grpSp>
          <p:nvGrpSpPr>
            <p:cNvPr id="14" name="Group 13"/>
            <p:cNvGrpSpPr/>
            <p:nvPr/>
          </p:nvGrpSpPr>
          <p:grpSpPr>
            <a:xfrm>
              <a:off x="2678112" y="3094037"/>
              <a:ext cx="1878767" cy="1219200"/>
              <a:chOff x="2830512" y="3627437"/>
              <a:chExt cx="1878767" cy="1219200"/>
            </a:xfrm>
          </p:grpSpPr>
          <p:sp>
            <p:nvSpPr>
              <p:cNvPr id="6" name="Oval 5"/>
              <p:cNvSpPr/>
              <p:nvPr/>
            </p:nvSpPr>
            <p:spPr bwMode="auto">
              <a:xfrm>
                <a:off x="2830512" y="36274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1" name="TextBox 10"/>
              <p:cNvSpPr txBox="1"/>
              <p:nvPr/>
            </p:nvSpPr>
            <p:spPr>
              <a:xfrm>
                <a:off x="2914533" y="3971323"/>
                <a:ext cx="1786993" cy="540423"/>
              </a:xfrm>
              <a:prstGeom prst="rect">
                <a:avLst/>
              </a:prstGeom>
              <a:noFill/>
            </p:spPr>
            <p:txBody>
              <a:bodyPr wrap="none" rtlCol="0">
                <a:spAutoFit/>
              </a:bodyPr>
              <a:lstStyle/>
              <a:p>
                <a:r>
                  <a:rPr lang="en-US" sz="3200" b="1" dirty="0">
                    <a:solidFill>
                      <a:srgbClr val="16165D"/>
                    </a:solidFill>
                  </a:rPr>
                  <a:t>OWL EL</a:t>
                </a:r>
              </a:p>
            </p:txBody>
          </p:sp>
        </p:grpSp>
        <p:grpSp>
          <p:nvGrpSpPr>
            <p:cNvPr id="15" name="Group 14"/>
            <p:cNvGrpSpPr/>
            <p:nvPr/>
          </p:nvGrpSpPr>
          <p:grpSpPr>
            <a:xfrm>
              <a:off x="6488112" y="3017837"/>
              <a:ext cx="1878767" cy="1219200"/>
              <a:chOff x="5447545" y="3170237"/>
              <a:chExt cx="1878767" cy="1219200"/>
            </a:xfrm>
          </p:grpSpPr>
          <p:sp>
            <p:nvSpPr>
              <p:cNvPr id="7" name="Oval 6"/>
              <p:cNvSpPr/>
              <p:nvPr/>
            </p:nvSpPr>
            <p:spPr bwMode="auto">
              <a:xfrm>
                <a:off x="5447545" y="31702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2" name="TextBox 11"/>
              <p:cNvSpPr txBox="1"/>
              <p:nvPr/>
            </p:nvSpPr>
            <p:spPr>
              <a:xfrm>
                <a:off x="5518742" y="3514123"/>
                <a:ext cx="1805506" cy="540423"/>
              </a:xfrm>
              <a:prstGeom prst="rect">
                <a:avLst/>
              </a:prstGeom>
              <a:noFill/>
            </p:spPr>
            <p:txBody>
              <a:bodyPr wrap="none" rtlCol="0">
                <a:spAutoFit/>
              </a:bodyPr>
              <a:lstStyle/>
              <a:p>
                <a:r>
                  <a:rPr lang="en-US" sz="3200" b="1" dirty="0">
                    <a:solidFill>
                      <a:srgbClr val="16165D"/>
                    </a:solidFill>
                  </a:rPr>
                  <a:t>OWL RL</a:t>
                </a:r>
              </a:p>
            </p:txBody>
          </p:sp>
        </p:grpSp>
        <p:grpSp>
          <p:nvGrpSpPr>
            <p:cNvPr id="16" name="Group 15"/>
            <p:cNvGrpSpPr/>
            <p:nvPr/>
          </p:nvGrpSpPr>
          <p:grpSpPr>
            <a:xfrm>
              <a:off x="4278312" y="4694237"/>
              <a:ext cx="1893590" cy="1219200"/>
              <a:chOff x="5192712" y="4618037"/>
              <a:chExt cx="1893590" cy="1219200"/>
            </a:xfrm>
          </p:grpSpPr>
          <p:sp>
            <p:nvSpPr>
              <p:cNvPr id="8" name="Oval 7"/>
              <p:cNvSpPr/>
              <p:nvPr/>
            </p:nvSpPr>
            <p:spPr bwMode="auto">
              <a:xfrm>
                <a:off x="5192712" y="46180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3" name="TextBox 12"/>
              <p:cNvSpPr txBox="1"/>
              <p:nvPr/>
            </p:nvSpPr>
            <p:spPr>
              <a:xfrm>
                <a:off x="5256896" y="4961923"/>
                <a:ext cx="1829406" cy="540423"/>
              </a:xfrm>
              <a:prstGeom prst="rect">
                <a:avLst/>
              </a:prstGeom>
              <a:noFill/>
            </p:spPr>
            <p:txBody>
              <a:bodyPr wrap="none" rtlCol="0">
                <a:spAutoFit/>
              </a:bodyPr>
              <a:lstStyle/>
              <a:p>
                <a:r>
                  <a:rPr lang="en-US" sz="3200" b="1" dirty="0">
                    <a:solidFill>
                      <a:srgbClr val="16165D"/>
                    </a:solidFill>
                  </a:rPr>
                  <a:t>OWL QL</a:t>
                </a:r>
              </a:p>
            </p:txBody>
          </p:sp>
        </p:grpSp>
      </p:grpSp>
    </p:spTree>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9" name="Rectangle 2"/>
          <p:cNvSpPr>
            <a:spLocks noGrp="1" noChangeArrowheads="1"/>
          </p:cNvSpPr>
          <p:nvPr>
            <p:ph idx="1"/>
          </p:nvPr>
        </p:nvSpPr>
        <p:spPr/>
        <p:txBody>
          <a:bodyPr>
            <a:normAutofit/>
          </a:bodyPr>
          <a:lstStyle/>
          <a:p>
            <a:r>
              <a:rPr lang="en-US" dirty="0" smtClean="0"/>
              <a:t>No constraints on any of the constructs</a:t>
            </a:r>
          </a:p>
          <a:p>
            <a:pPr lvl="1"/>
            <a:r>
              <a:rPr lang="en-US" noProof="1" smtClean="0"/>
              <a:t>owl:Class</a:t>
            </a:r>
            <a:r>
              <a:rPr lang="en-US" dirty="0" smtClean="0"/>
              <a:t> is equivalent to </a:t>
            </a:r>
            <a:r>
              <a:rPr lang="en-US" noProof="1" smtClean="0"/>
              <a:t>rdfs:Class</a:t>
            </a:r>
          </a:p>
          <a:p>
            <a:pPr lvl="1"/>
            <a:r>
              <a:rPr lang="en-US" noProof="1" smtClean="0"/>
              <a:t>owl:Thing</a:t>
            </a:r>
            <a:r>
              <a:rPr lang="en-US" dirty="0" smtClean="0"/>
              <a:t> is equivalent to </a:t>
            </a:r>
            <a:r>
              <a:rPr lang="en-US" noProof="1" smtClean="0"/>
              <a:t>rdfs:Resource</a:t>
            </a:r>
          </a:p>
          <a:p>
            <a:pPr lvl="1"/>
            <a:r>
              <a:rPr lang="en-US" dirty="0" smtClean="0"/>
              <a:t>this means that:</a:t>
            </a:r>
          </a:p>
          <a:p>
            <a:pPr lvl="2"/>
            <a:r>
              <a:rPr lang="en-US" dirty="0" smtClean="0"/>
              <a:t>Class can also be an individual, a URI can denote a property as well as a Class</a:t>
            </a:r>
          </a:p>
          <a:p>
            <a:pPr lvl="3"/>
            <a:r>
              <a:rPr lang="en-US" dirty="0" smtClean="0"/>
              <a:t>e.g., it is possible to talk about class of classes, apply properties on them</a:t>
            </a:r>
          </a:p>
          <a:p>
            <a:pPr lvl="2"/>
            <a:r>
              <a:rPr lang="en-US" dirty="0" smtClean="0"/>
              <a:t>etc.</a:t>
            </a:r>
          </a:p>
          <a:p>
            <a:r>
              <a:rPr lang="en-US" dirty="0" smtClean="0"/>
              <a:t>Extension of RDFS in all respects</a:t>
            </a:r>
          </a:p>
          <a:p>
            <a:r>
              <a:rPr lang="en-US" dirty="0" smtClean="0"/>
              <a:t>But: an OWL Full ontology may be, eg, inconsistent!</a:t>
            </a:r>
            <a:endParaRPr lang="en-US" dirty="0"/>
          </a:p>
        </p:txBody>
      </p:sp>
      <p:sp>
        <p:nvSpPr>
          <p:cNvPr id="393218" name="Rectangle 1"/>
          <p:cNvSpPr>
            <a:spLocks noGrp="1" noChangeArrowheads="1"/>
          </p:cNvSpPr>
          <p:nvPr>
            <p:ph type="title"/>
          </p:nvPr>
        </p:nvSpPr>
        <p:spPr/>
        <p:txBody>
          <a:bodyPr/>
          <a:lstStyle/>
          <a:p>
            <a:r>
              <a:rPr lang="en-US" smtClean="0"/>
              <a:t>OWL Full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7" name="Rectangle 2"/>
          <p:cNvSpPr>
            <a:spLocks noGrp="1" noChangeArrowheads="1"/>
          </p:cNvSpPr>
          <p:nvPr>
            <p:ph idx="1"/>
          </p:nvPr>
        </p:nvSpPr>
        <p:spPr/>
        <p:txBody>
          <a:bodyPr/>
          <a:lstStyle/>
          <a:p>
            <a:r>
              <a:rPr lang="en-US" dirty="0" smtClean="0"/>
              <a:t>Here is a syntactically valid but inconsistent ontology:</a:t>
            </a:r>
            <a:endParaRPr lang="en-US" dirty="0"/>
          </a:p>
        </p:txBody>
      </p:sp>
      <p:sp>
        <p:nvSpPr>
          <p:cNvPr id="395266" name="Rectangle 1"/>
          <p:cNvSpPr>
            <a:spLocks noGrp="1" noChangeArrowheads="1"/>
          </p:cNvSpPr>
          <p:nvPr>
            <p:ph type="title"/>
          </p:nvPr>
        </p:nvSpPr>
        <p:spPr/>
        <p:txBody>
          <a:bodyPr>
            <a:normAutofit fontScale="90000"/>
          </a:bodyPr>
          <a:lstStyle/>
          <a:p>
            <a:r>
              <a:rPr lang="en-US" smtClean="0"/>
              <a:t>Example for a possible OWL Full problem</a:t>
            </a:r>
            <a:endParaRPr lang="en-US"/>
          </a:p>
        </p:txBody>
      </p:sp>
      <p:sp>
        <p:nvSpPr>
          <p:cNvPr id="193539" name="Text Box 3"/>
          <p:cNvSpPr txBox="1">
            <a:spLocks noChangeArrowheads="1"/>
          </p:cNvSpPr>
          <p:nvPr/>
        </p:nvSpPr>
        <p:spPr bwMode="auto">
          <a:xfrm>
            <a:off x="287339" y="2692404"/>
            <a:ext cx="9477374" cy="25177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owl:equivalentClass</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owl:Restriction</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owl:onProperty</a:t>
            </a:r>
            <a:r>
              <a:rPr lang="en-US" sz="1800" b="1" dirty="0">
                <a:solidFill>
                  <a:srgbClr val="DC23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rdf:type</a:t>
            </a:r>
            <a:r>
              <a:rPr lang="en-US" sz="1800" b="1" dirty="0">
                <a:solidFill>
                  <a:srgbClr val="DC23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owl:allValuesFrom</a:t>
            </a:r>
            <a:r>
              <a:rPr lang="en-US" sz="1800" b="1" dirty="0">
                <a:solidFill>
                  <a:srgbClr val="000000"/>
                </a:solidFill>
                <a:latin typeface="Courier New" charset="0"/>
                <a:ea typeface="msmincho" charset="0"/>
                <a:cs typeface="msmincho" charset="0"/>
              </a:rPr>
              <a:t> :B.</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:B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owl:complementOf</a:t>
            </a:r>
            <a:r>
              <a:rPr lang="en-US" sz="1800" b="1" dirty="0">
                <a:solidFill>
                  <a:srgbClr val="000000"/>
                </a:solidFill>
                <a:latin typeface="Courier New" charset="0"/>
                <a:ea typeface="msmincho" charset="0"/>
                <a:cs typeface="msmincho" charset="0"/>
              </a:rPr>
              <a:t> :A.</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:C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 .</a:t>
            </a:r>
          </a:p>
        </p:txBody>
      </p:sp>
      <p:sp>
        <p:nvSpPr>
          <p:cNvPr id="395269" name="Text Box 4"/>
          <p:cNvSpPr txBox="1">
            <a:spLocks noChangeArrowheads="1"/>
          </p:cNvSpPr>
          <p:nvPr/>
        </p:nvSpPr>
        <p:spPr bwMode="auto">
          <a:xfrm>
            <a:off x="395288" y="5724531"/>
            <a:ext cx="8999538" cy="1035050"/>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if </a:t>
            </a:r>
            <a:r>
              <a:rPr lang="en-US" sz="3000" b="1" dirty="0" err="1">
                <a:solidFill>
                  <a:srgbClr val="7F7F7F"/>
                </a:solidFill>
                <a:latin typeface="Helvetica Neue"/>
                <a:ea typeface="msmincho" charset="0"/>
                <a:cs typeface="Helvetica Neue"/>
              </a:rPr>
              <a:t>c</a:t>
            </a:r>
            <a:r>
              <a:rPr lang="en-US" sz="3000" dirty="0">
                <a:solidFill>
                  <a:srgbClr val="7F7F7F"/>
                </a:solidFill>
                <a:latin typeface="Helvetica Neue"/>
                <a:ea typeface="msmincho" charset="0"/>
                <a:cs typeface="Helvetica Neue"/>
              </a:rPr>
              <a:t> is of type </a:t>
            </a:r>
            <a:r>
              <a:rPr lang="en-US" sz="3000" b="1" dirty="0">
                <a:solidFill>
                  <a:srgbClr val="7F7F7F"/>
                </a:solidFill>
                <a:latin typeface="Helvetica Neue"/>
                <a:ea typeface="msmincho" charset="0"/>
                <a:cs typeface="Helvetica Neue"/>
              </a:rPr>
              <a:t>A</a:t>
            </a:r>
            <a:r>
              <a:rPr lang="en-US" sz="3000" dirty="0">
                <a:solidFill>
                  <a:srgbClr val="7F7F7F"/>
                </a:solidFill>
                <a:latin typeface="Helvetica Neue"/>
                <a:ea typeface="msmincho" charset="0"/>
                <a:cs typeface="Helvetica Neue"/>
              </a:rPr>
              <a:t> then it must be in </a:t>
            </a:r>
            <a:r>
              <a:rPr lang="en-US" sz="3000" b="1" dirty="0">
                <a:solidFill>
                  <a:srgbClr val="7F7F7F"/>
                </a:solidFill>
                <a:latin typeface="Helvetica Neue"/>
                <a:ea typeface="msmincho" charset="0"/>
                <a:cs typeface="Helvetica Neue"/>
              </a:rPr>
              <a:t>B</a:t>
            </a:r>
            <a:r>
              <a:rPr lang="en-US" sz="3000" dirty="0">
                <a:solidFill>
                  <a:srgbClr val="7F7F7F"/>
                </a:solidFill>
                <a:latin typeface="Helvetica Neue"/>
                <a:ea typeface="msmincho" charset="0"/>
                <a:cs typeface="Helvetica Neue"/>
              </a:rPr>
              <a:t>, but then it is in the complement of </a:t>
            </a:r>
            <a:r>
              <a:rPr lang="en-US" sz="3000" b="1" dirty="0">
                <a:solidFill>
                  <a:srgbClr val="7F7F7F"/>
                </a:solidFill>
                <a:latin typeface="Helvetica Neue"/>
                <a:ea typeface="msmincho" charset="0"/>
                <a:cs typeface="Helvetica Neue"/>
              </a:rPr>
              <a:t>A</a:t>
            </a:r>
            <a:r>
              <a:rPr lang="en-US" sz="3000" dirty="0">
                <a:solidFill>
                  <a:srgbClr val="7F7F7F"/>
                </a:solidFill>
                <a:latin typeface="Helvetica Neue"/>
                <a:ea typeface="msmincho" charset="0"/>
                <a:cs typeface="Helvetica Neue"/>
              </a:rPr>
              <a:t>, ie, it is not of type </a:t>
            </a:r>
            <a:r>
              <a:rPr lang="en-US" sz="3000" b="1" dirty="0">
                <a:solidFill>
                  <a:srgbClr val="7F7F7F"/>
                </a:solidFill>
                <a:latin typeface="Helvetica Neue"/>
                <a:ea typeface="msmincho" charset="0"/>
                <a:cs typeface="Helvetica Neue"/>
              </a:rPr>
              <a:t>A</a:t>
            </a:r>
            <a:r>
              <a:rPr lang="en-US" sz="3000" dirty="0">
                <a:solidFill>
                  <a:srgbClr val="7F7F7F"/>
                </a:solidFill>
                <a:latin typeface="Helvetica Neue"/>
                <a:ea typeface="msmincho" charset="0"/>
                <a:cs typeface="Helvetica Neue"/>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2"/>
          <p:cNvSpPr>
            <a:spLocks noGrp="1" noChangeArrowheads="1"/>
          </p:cNvSpPr>
          <p:nvPr>
            <p:ph idx="1"/>
          </p:nvPr>
        </p:nvSpPr>
        <p:spPr/>
        <p:txBody>
          <a:bodyPr/>
          <a:lstStyle/>
          <a:p>
            <a:r>
              <a:rPr lang="en-US" dirty="0" smtClean="0"/>
              <a:t>Nevertheless OWL Full is important</a:t>
            </a:r>
          </a:p>
          <a:p>
            <a:pPr lvl="1"/>
            <a:r>
              <a:rPr lang="en-US" dirty="0" smtClean="0"/>
              <a:t>it gives a generic framework to express many things</a:t>
            </a:r>
          </a:p>
          <a:p>
            <a:r>
              <a:rPr lang="en-US" dirty="0" smtClean="0"/>
              <a:t>Some application just need to express and interchange terms (with possible scruffiness)</a:t>
            </a:r>
          </a:p>
          <a:p>
            <a:r>
              <a:rPr lang="en-US" dirty="0" smtClean="0"/>
              <a:t>Applications may control what terms are used and how</a:t>
            </a:r>
          </a:p>
          <a:p>
            <a:pPr lvl="1"/>
            <a:r>
              <a:rPr lang="en-US" dirty="0" smtClean="0"/>
              <a:t>in fact, they may define their own sub-language via, eg, a vocabulary (eg, SKOS!)</a:t>
            </a:r>
          </a:p>
          <a:p>
            <a:pPr lvl="1"/>
            <a:r>
              <a:rPr lang="en-US" dirty="0" smtClean="0"/>
              <a:t>thereby ensuring a manageable inference procedure</a:t>
            </a:r>
            <a:endParaRPr lang="en-US" dirty="0"/>
          </a:p>
        </p:txBody>
      </p:sp>
      <p:sp>
        <p:nvSpPr>
          <p:cNvPr id="397314" name="Rectangle 1"/>
          <p:cNvSpPr>
            <a:spLocks noGrp="1" noChangeArrowheads="1"/>
          </p:cNvSpPr>
          <p:nvPr>
            <p:ph type="title"/>
          </p:nvPr>
        </p:nvSpPr>
        <p:spPr/>
        <p:txBody>
          <a:bodyPr/>
          <a:lstStyle/>
          <a:p>
            <a:r>
              <a:rPr lang="en-US" smtClean="0"/>
              <a:t>OWL Full usage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Rectangle 2"/>
          <p:cNvSpPr>
            <a:spLocks noGrp="1" noChangeArrowheads="1"/>
          </p:cNvSpPr>
          <p:nvPr>
            <p:ph idx="1"/>
          </p:nvPr>
        </p:nvSpPr>
        <p:spPr/>
        <p:txBody>
          <a:bodyPr/>
          <a:lstStyle/>
          <a:p>
            <a:r>
              <a:rPr lang="en-US" dirty="0" smtClean="0"/>
              <a:t>A number of restrictions are defined</a:t>
            </a:r>
          </a:p>
          <a:p>
            <a:pPr lvl="1"/>
            <a:r>
              <a:rPr lang="en-US" dirty="0" smtClean="0"/>
              <a:t>RDFS and OWL terms are reserved</a:t>
            </a:r>
          </a:p>
          <a:p>
            <a:pPr lvl="2"/>
            <a:r>
              <a:rPr lang="en-US" dirty="0" smtClean="0"/>
              <a:t>no statements on RDFS and OWL resources</a:t>
            </a:r>
          </a:p>
          <a:p>
            <a:pPr lvl="1"/>
            <a:r>
              <a:rPr lang="en-US" dirty="0" smtClean="0"/>
              <a:t>user’s object properties must be among individuals only</a:t>
            </a:r>
          </a:p>
          <a:p>
            <a:pPr lvl="1"/>
            <a:r>
              <a:rPr lang="en-US" dirty="0" smtClean="0"/>
              <a:t>no characterization of datatype properties</a:t>
            </a:r>
          </a:p>
          <a:p>
            <a:pPr lvl="1"/>
            <a:r>
              <a:rPr lang="en-US" dirty="0" smtClean="0"/>
              <a:t>the same symbol, when used for an individual and a class does not mean full identity</a:t>
            </a:r>
          </a:p>
          <a:p>
            <a:pPr lvl="1"/>
            <a:r>
              <a:rPr lang="en-US" dirty="0" smtClean="0"/>
              <a:t>…</a:t>
            </a:r>
          </a:p>
          <a:p>
            <a:r>
              <a:rPr lang="en-US" dirty="0" smtClean="0"/>
              <a:t>But: well known inference algorithms exist!</a:t>
            </a:r>
            <a:endParaRPr lang="en-US" dirty="0"/>
          </a:p>
        </p:txBody>
      </p:sp>
      <p:sp>
        <p:nvSpPr>
          <p:cNvPr id="399362" name="Rectangle 1"/>
          <p:cNvSpPr>
            <a:spLocks noGrp="1" noChangeArrowheads="1"/>
          </p:cNvSpPr>
          <p:nvPr>
            <p:ph type="title"/>
          </p:nvPr>
        </p:nvSpPr>
        <p:spPr/>
        <p:txBody>
          <a:bodyPr/>
          <a:lstStyle/>
          <a:p>
            <a:r>
              <a:rPr lang="en-US" smtClean="0"/>
              <a:t>OWL DL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2" name="Rectangle 3"/>
          <p:cNvSpPr>
            <a:spLocks noGrp="1" noChangeArrowheads="1"/>
          </p:cNvSpPr>
          <p:nvPr>
            <p:ph idx="1"/>
          </p:nvPr>
        </p:nvSpPr>
        <p:spPr/>
        <p:txBody>
          <a:bodyPr/>
          <a:lstStyle/>
          <a:p>
            <a:r>
              <a:rPr lang="en-US" dirty="0" smtClean="0"/>
              <a:t>Given the statement:</a:t>
            </a:r>
            <a:endParaRPr lang="en-US" dirty="0"/>
          </a:p>
        </p:txBody>
      </p:sp>
      <p:sp>
        <p:nvSpPr>
          <p:cNvPr id="401410" name="Rectangle 1"/>
          <p:cNvSpPr>
            <a:spLocks noGrp="1" noChangeArrowheads="1"/>
          </p:cNvSpPr>
          <p:nvPr>
            <p:ph type="title"/>
          </p:nvPr>
        </p:nvSpPr>
        <p:spPr/>
        <p:txBody>
          <a:bodyPr/>
          <a:lstStyle/>
          <a:p>
            <a:r>
              <a:rPr lang="en-US" smtClean="0"/>
              <a:t>Examples for restrictions</a:t>
            </a:r>
            <a:endParaRPr lang="en-US"/>
          </a:p>
        </p:txBody>
      </p:sp>
      <p:sp>
        <p:nvSpPr>
          <p:cNvPr id="196610" name="Text Box 2"/>
          <p:cNvSpPr txBox="1">
            <a:spLocks noChangeArrowheads="1"/>
          </p:cNvSpPr>
          <p:nvPr/>
        </p:nvSpPr>
        <p:spPr bwMode="auto">
          <a:xfrm>
            <a:off x="315946" y="4319588"/>
            <a:ext cx="9448801" cy="1289049"/>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&lt;A&gt; ex:something &lt;B&gt;. </a:t>
            </a:r>
            <a:r>
              <a:rPr lang="en-US" sz="1800" b="1" dirty="0">
                <a:solidFill>
                  <a:srgbClr val="000000"/>
                </a:solidFill>
                <a:latin typeface="Courier New" charset="0"/>
                <a:ea typeface="msmincho" charset="0"/>
                <a:cs typeface="msmincho" charset="0"/>
              </a:rPr>
              <a:t>	# properties are for individuals only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&lt;q&gt; ex:something &lt;s&gt;.</a:t>
            </a:r>
            <a:r>
              <a:rPr lang="en-US" sz="1800" b="1" dirty="0">
                <a:solidFill>
                  <a:srgbClr val="000000"/>
                </a:solidFill>
                <a:latin typeface="Courier New" charset="0"/>
                <a:ea typeface="msmincho" charset="0"/>
                <a:cs typeface="msmincho" charset="0"/>
              </a:rPr>
              <a:t>	# same property cannot be used as object…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&lt;p&gt; ex:something "54".</a:t>
            </a:r>
            <a:r>
              <a:rPr lang="en-US" sz="1800" b="1" dirty="0">
                <a:solidFill>
                  <a:srgbClr val="000000"/>
                </a:solidFill>
                <a:latin typeface="Courier New" charset="0"/>
                <a:ea typeface="msmincho" charset="0"/>
                <a:cs typeface="msmincho" charset="0"/>
              </a:rPr>
              <a:t>	# … and datatype property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p:txBody>
      </p:sp>
      <p:sp>
        <p:nvSpPr>
          <p:cNvPr id="196613" name="Text Box 5"/>
          <p:cNvSpPr txBox="1">
            <a:spLocks noChangeArrowheads="1"/>
          </p:cNvSpPr>
          <p:nvPr/>
        </p:nvSpPr>
        <p:spPr bwMode="auto">
          <a:xfrm>
            <a:off x="315913" y="2427287"/>
            <a:ext cx="9448800"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&lt;q&gt; rdf:type &lt;A&gt;.	  	# A is a class, q is an 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t>
            </a:r>
          </a:p>
        </p:txBody>
      </p:sp>
      <p:sp>
        <p:nvSpPr>
          <p:cNvPr id="7" name="Text Box 4"/>
          <p:cNvSpPr txBox="1">
            <a:spLocks noChangeArrowheads="1"/>
          </p:cNvSpPr>
          <p:nvPr/>
        </p:nvSpPr>
        <p:spPr bwMode="auto">
          <a:xfrm>
            <a:off x="392112" y="3430587"/>
            <a:ext cx="8999538" cy="1035050"/>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the followings are not “legal” OWL DL: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2"/>
          <p:cNvSpPr>
            <a:spLocks noGrp="1" noChangeArrowheads="1"/>
          </p:cNvSpPr>
          <p:nvPr>
            <p:ph idx="1"/>
          </p:nvPr>
        </p:nvSpPr>
        <p:spPr/>
        <p:txBody>
          <a:bodyPr/>
          <a:lstStyle/>
          <a:p>
            <a:r>
              <a:rPr lang="en-US" dirty="0" smtClean="0"/>
              <a:t>Same symbol may be used both for a class and an instance</a:t>
            </a:r>
          </a:p>
          <a:p>
            <a:r>
              <a:rPr lang="en-US" dirty="0" smtClean="0"/>
              <a:t>But not all “natural” inferences can be drawn </a:t>
            </a:r>
          </a:p>
          <a:p>
            <a:pPr lvl="1"/>
            <a:r>
              <a:rPr lang="en-US" dirty="0" smtClean="0"/>
              <a:t>eg, although the following is ok:  </a:t>
            </a:r>
            <a:endParaRPr lang="en-US" dirty="0"/>
          </a:p>
        </p:txBody>
      </p:sp>
      <p:sp>
        <p:nvSpPr>
          <p:cNvPr id="403458" name="Rectangle 1"/>
          <p:cNvSpPr>
            <a:spLocks noGrp="1" noChangeArrowheads="1"/>
          </p:cNvSpPr>
          <p:nvPr>
            <p:ph type="title"/>
          </p:nvPr>
        </p:nvSpPr>
        <p:spPr/>
        <p:txBody>
          <a:bodyPr>
            <a:normAutofit fontScale="90000"/>
          </a:bodyPr>
          <a:lstStyle/>
          <a:p>
            <a:r>
              <a:rPr lang="en-US" dirty="0" smtClean="0"/>
              <a:t>Example for restriction on conceptual identity</a:t>
            </a:r>
            <a:endParaRPr lang="en-US" dirty="0"/>
          </a:p>
        </p:txBody>
      </p:sp>
      <p:sp>
        <p:nvSpPr>
          <p:cNvPr id="197635" name="Text Box 3"/>
          <p:cNvSpPr txBox="1">
            <a:spLocks noChangeArrowheads="1"/>
          </p:cNvSpPr>
          <p:nvPr/>
        </p:nvSpPr>
        <p:spPr bwMode="auto">
          <a:xfrm>
            <a:off x="392113" y="4084637"/>
            <a:ext cx="9477374"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q rdf:type A.</a:t>
            </a:r>
            <a:r>
              <a:rPr lang="en-US" sz="1800" b="1" dirty="0">
                <a:solidFill>
                  <a:srgbClr val="000000"/>
                </a:solidFill>
                <a:latin typeface="Courier New" charset="0"/>
                <a:ea typeface="msmincho" charset="0"/>
                <a:cs typeface="msmincho" charset="0"/>
              </a:rPr>
              <a:t>		# A is a class, </a:t>
            </a:r>
            <a:r>
              <a:rPr lang="en-US" sz="1800" b="1" noProof="1">
                <a:solidFill>
                  <a:srgbClr val="000000"/>
                </a:solidFill>
                <a:latin typeface="Courier New" charset="0"/>
                <a:ea typeface="msmincho" charset="0"/>
                <a:cs typeface="msmincho" charset="0"/>
              </a:rPr>
              <a:t>q</a:t>
            </a:r>
            <a:r>
              <a:rPr lang="en-US" sz="1800" b="1" dirty="0">
                <a:solidFill>
                  <a:srgbClr val="000000"/>
                </a:solidFill>
                <a:latin typeface="Courier New" charset="0"/>
                <a:ea typeface="msmincho" charset="0"/>
                <a:cs typeface="msmincho" charset="0"/>
              </a:rPr>
              <a:t> is an 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 owl:sameAs B.</a:t>
            </a:r>
            <a:r>
              <a:rPr lang="en-US" sz="1800" b="1" dirty="0">
                <a:solidFill>
                  <a:srgbClr val="000000"/>
                </a:solidFill>
                <a:latin typeface="Courier New" charset="0"/>
                <a:ea typeface="msmincho" charset="0"/>
                <a:cs typeface="msmincho" charset="0"/>
              </a:rPr>
              <a:t>		# A and B are equals </a:t>
            </a:r>
            <a:r>
              <a:rPr lang="en-US" sz="1800" b="1" i="1" u="sng" dirty="0">
                <a:solidFill>
                  <a:srgbClr val="000000"/>
                </a:solidFill>
                <a:latin typeface="Courier New" charset="0"/>
                <a:ea typeface="msmincho" charset="0"/>
                <a:cs typeface="msmincho" charset="0"/>
              </a:rPr>
              <a:t>as individuals</a:t>
            </a:r>
          </a:p>
        </p:txBody>
      </p:sp>
      <p:sp>
        <p:nvSpPr>
          <p:cNvPr id="197636" name="Text Box 4"/>
          <p:cNvSpPr txBox="1">
            <a:spLocks noChangeArrowheads="1"/>
          </p:cNvSpPr>
          <p:nvPr/>
        </p:nvSpPr>
        <p:spPr bwMode="auto">
          <a:xfrm>
            <a:off x="323852" y="5976941"/>
            <a:ext cx="9440863" cy="431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q rdf:type B.</a:t>
            </a:r>
          </a:p>
        </p:txBody>
      </p:sp>
      <p:sp>
        <p:nvSpPr>
          <p:cNvPr id="403462" name="Text Box 5"/>
          <p:cNvSpPr txBox="1">
            <a:spLocks noChangeArrowheads="1"/>
          </p:cNvSpPr>
          <p:nvPr/>
        </p:nvSpPr>
        <p:spPr bwMode="auto">
          <a:xfrm>
            <a:off x="647700" y="5003800"/>
            <a:ext cx="8999538" cy="544513"/>
          </a:xfrm>
          <a:prstGeom prst="rect">
            <a:avLst/>
          </a:prstGeom>
          <a:noFill/>
          <a:ln w="9525">
            <a:noFill/>
            <a:round/>
            <a:headEnd/>
            <a:tailEnd/>
          </a:ln>
        </p:spPr>
        <p:txBody>
          <a:bodyPr lIns="89696" tIns="97078" rIns="89696" bIns="44849">
            <a:prstTxWarp prst="textNoShape">
              <a:avLst/>
            </a:prstTxWarp>
          </a:bodyPr>
          <a:lstStyle/>
          <a:p>
            <a:pPr>
              <a:buClr>
                <a:srgbClr val="800000"/>
              </a:buCl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2500" dirty="0">
                <a:solidFill>
                  <a:srgbClr val="7F7F7F"/>
                </a:solidFill>
                <a:latin typeface="Helvetica Neue"/>
                <a:ea typeface="msmincho" charset="0"/>
                <a:cs typeface="Helvetica Neue"/>
              </a:rPr>
              <a:t>when using OWL DL, this does </a:t>
            </a:r>
            <a:r>
              <a:rPr lang="en-US" sz="2500" i="1" u="sng" dirty="0">
                <a:solidFill>
                  <a:srgbClr val="7F7F7F"/>
                </a:solidFill>
                <a:latin typeface="Helvetica Neue"/>
                <a:ea typeface="msmincho" charset="0"/>
                <a:cs typeface="Helvetica Neue"/>
              </a:rPr>
              <a:t>not</a:t>
            </a:r>
            <a:r>
              <a:rPr lang="en-US" sz="2500" dirty="0">
                <a:solidFill>
                  <a:srgbClr val="7F7F7F"/>
                </a:solidFill>
                <a:latin typeface="Helvetica Neue"/>
                <a:ea typeface="msmincho" charset="0"/>
                <a:cs typeface="Helvetica Neue"/>
              </a:rPr>
              <a:t> yield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7" name="Rectangle 2"/>
          <p:cNvSpPr>
            <a:spLocks noGrp="1" noChangeArrowheads="1"/>
          </p:cNvSpPr>
          <p:nvPr>
            <p:ph idx="1"/>
          </p:nvPr>
        </p:nvSpPr>
        <p:spPr/>
        <p:txBody>
          <a:bodyPr/>
          <a:lstStyle/>
          <a:p>
            <a:r>
              <a:rPr lang="en-US" smtClean="0"/>
              <a:t>An area in knowledge representation</a:t>
            </a:r>
          </a:p>
          <a:p>
            <a:pPr lvl="1"/>
            <a:r>
              <a:rPr lang="en-US" smtClean="0"/>
              <a:t>a special type of “structured” First Order Logic (logic with safety guards…)</a:t>
            </a:r>
          </a:p>
          <a:p>
            <a:pPr lvl="1"/>
            <a:r>
              <a:rPr lang="en-US" smtClean="0"/>
              <a:t>formalism based on “concepts” (i.e., classes), “roles” (i.e., properties), and “individuals”</a:t>
            </a:r>
            <a:endParaRPr lang="en-US"/>
          </a:p>
        </p:txBody>
      </p:sp>
      <p:sp>
        <p:nvSpPr>
          <p:cNvPr id="405506" name="Rectangle 1"/>
          <p:cNvSpPr>
            <a:spLocks noGrp="1" noChangeArrowheads="1"/>
          </p:cNvSpPr>
          <p:nvPr>
            <p:ph type="title"/>
          </p:nvPr>
        </p:nvSpPr>
        <p:spPr/>
        <p:txBody>
          <a:bodyPr/>
          <a:lstStyle/>
          <a:p>
            <a:r>
              <a:rPr lang="en-US" smtClean="0"/>
              <a:t>“DL” stands for “Description Logic”</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3</a:t>
            </a:r>
            <a:r>
              <a:rPr lang="en-US" baseline="33000"/>
              <a:t>rd</a:t>
            </a:r>
            <a:r>
              <a:rPr lang="en-US"/>
              <a:t>: start merging your data</a:t>
            </a:r>
          </a:p>
        </p:txBody>
      </p:sp>
      <p:grpSp>
        <p:nvGrpSpPr>
          <p:cNvPr id="2" name="Group 50"/>
          <p:cNvGrpSpPr/>
          <p:nvPr/>
        </p:nvGrpSpPr>
        <p:grpSpPr>
          <a:xfrm>
            <a:off x="239713" y="1436389"/>
            <a:ext cx="9627268" cy="5700463"/>
            <a:chOff x="239712" y="1436353"/>
            <a:chExt cx="9627268" cy="5700464"/>
          </a:xfrm>
        </p:grpSpPr>
        <p:sp>
          <p:nvSpPr>
            <p:cNvPr id="42" name="TextBox 41"/>
            <p:cNvSpPr txBox="1"/>
            <p:nvPr/>
          </p:nvSpPr>
          <p:spPr>
            <a:xfrm rot="238339">
              <a:off x="2547204" y="1436353"/>
              <a:ext cx="587248" cy="237910"/>
            </a:xfrm>
            <a:prstGeom prst="rect">
              <a:avLst/>
            </a:prstGeom>
            <a:noFill/>
          </p:spPr>
          <p:txBody>
            <a:bodyPr wrap="square" rtlCol="0">
              <a:spAutoFit/>
            </a:bodyPr>
            <a:lstStyle/>
            <a:p>
              <a:r>
                <a:rPr lang="en-US" sz="1000" b="1" noProof="1">
                  <a:solidFill>
                    <a:srgbClr val="0D0D0D"/>
                  </a:solidFill>
                </a:rPr>
                <a:t>a:title</a:t>
              </a:r>
            </a:p>
          </p:txBody>
        </p:sp>
        <p:grpSp>
          <p:nvGrpSpPr>
            <p:cNvPr id="3" name="Group 69"/>
            <p:cNvGrpSpPr/>
            <p:nvPr/>
          </p:nvGrpSpPr>
          <p:grpSpPr>
            <a:xfrm>
              <a:off x="239712" y="1465444"/>
              <a:ext cx="9627268" cy="5671373"/>
              <a:chOff x="239712" y="1465444"/>
              <a:chExt cx="9627268" cy="5671373"/>
            </a:xfrm>
          </p:grpSpPr>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 name="Rectangle 7"/>
              <p:cNvSpPr/>
              <p:nvPr/>
            </p:nvSpPr>
            <p:spPr bwMode="auto">
              <a:xfrm>
                <a:off x="4605497" y="651885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9" name="Rectangle 8"/>
              <p:cNvSpPr/>
              <p:nvPr/>
            </p:nvSpPr>
            <p:spPr bwMode="auto">
              <a:xfrm>
                <a:off x="8164512" y="6898907"/>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10" name="Rectangle 9"/>
              <p:cNvSpPr/>
              <p:nvPr/>
            </p:nvSpPr>
            <p:spPr bwMode="auto">
              <a:xfrm>
                <a:off x="8262770" y="4452375"/>
                <a:ext cx="1604210" cy="23791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000" b="1" dirty="0">
                    <a:solidFill>
                      <a:srgbClr val="0D0D0D"/>
                    </a:solidFill>
                  </a:rPr>
                  <a:t>Le palais des miroirs</a:t>
                </a:r>
              </a:p>
            </p:txBody>
          </p:sp>
          <p:cxnSp>
            <p:nvCxnSpPr>
              <p:cNvPr id="11" name="Straight Arrow Connector 10"/>
              <p:cNvCxnSpPr>
                <a:stCxn id="50" idx="4"/>
                <a:endCxn id="6" idx="0"/>
              </p:cNvCxnSpPr>
              <p:nvPr/>
            </p:nvCxnSpPr>
            <p:spPr bwMode="auto">
              <a:xfrm flipH="1">
                <a:off x="5418305" y="1898707"/>
                <a:ext cx="798094" cy="37861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a:off x="7554912" y="3170237"/>
                <a:ext cx="762000" cy="237910"/>
              </a:xfrm>
              <a:prstGeom prst="rect">
                <a:avLst/>
              </a:prstGeom>
              <a:noFill/>
            </p:spPr>
            <p:txBody>
              <a:bodyPr wrap="square" rtlCol="0">
                <a:spAutoFit/>
              </a:bodyPr>
              <a:lstStyle/>
              <a:p>
                <a:r>
                  <a:rPr lang="en-US" sz="1000" b="1" noProof="1">
                    <a:solidFill>
                      <a:srgbClr val="0D0D0D"/>
                    </a:solidFill>
                  </a:rPr>
                  <a:t>f:original</a:t>
                </a:r>
              </a:p>
            </p:txBody>
          </p:sp>
          <p:sp>
            <p:nvSpPr>
              <p:cNvPr id="13" name="TextBox 12"/>
              <p:cNvSpPr txBox="1"/>
              <p:nvPr/>
            </p:nvSpPr>
            <p:spPr>
              <a:xfrm>
                <a:off x="4887912" y="6186949"/>
                <a:ext cx="541404" cy="229550"/>
              </a:xfrm>
              <a:prstGeom prst="rect">
                <a:avLst/>
              </a:prstGeom>
              <a:noFill/>
            </p:spPr>
            <p:txBody>
              <a:bodyPr wrap="square" rtlCol="0">
                <a:spAutoFit/>
              </a:bodyPr>
              <a:lstStyle/>
              <a:p>
                <a:r>
                  <a:rPr lang="en-US" sz="1000" b="1" noProof="1">
                    <a:solidFill>
                      <a:srgbClr val="0D0D0D"/>
                    </a:solidFill>
                  </a:rPr>
                  <a:t>f:nom</a:t>
                </a: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a:solidFill>
                      <a:srgbClr val="0D0D0D"/>
                    </a:solidFill>
                  </a:rPr>
                  <a:t>f:traducteur</a:t>
                </a:r>
              </a:p>
            </p:txBody>
          </p:sp>
          <p:sp>
            <p:nvSpPr>
              <p:cNvPr id="15" name="TextBox 14"/>
              <p:cNvSpPr txBox="1"/>
              <p:nvPr/>
            </p:nvSpPr>
            <p:spPr>
              <a:xfrm>
                <a:off x="5878512" y="3779837"/>
                <a:ext cx="762000" cy="237910"/>
              </a:xfrm>
              <a:prstGeom prst="rect">
                <a:avLst/>
              </a:prstGeom>
              <a:noFill/>
            </p:spPr>
            <p:txBody>
              <a:bodyPr wrap="square" rtlCol="0">
                <a:spAutoFit/>
              </a:bodyPr>
              <a:lstStyle/>
              <a:p>
                <a:r>
                  <a:rPr lang="en-US" sz="1000" b="1" noProof="1">
                    <a:solidFill>
                      <a:srgbClr val="0D0D0D"/>
                    </a:solidFill>
                  </a:rPr>
                  <a:t>f:auteur</a:t>
                </a:r>
              </a:p>
            </p:txBody>
          </p:sp>
          <p:sp>
            <p:nvSpPr>
              <p:cNvPr id="16" name="TextBox 15"/>
              <p:cNvSpPr txBox="1"/>
              <p:nvPr/>
            </p:nvSpPr>
            <p:spPr>
              <a:xfrm rot="19602114">
                <a:off x="8400639" y="4903412"/>
                <a:ext cx="675917" cy="237910"/>
              </a:xfrm>
              <a:prstGeom prst="rect">
                <a:avLst/>
              </a:prstGeom>
              <a:noFill/>
            </p:spPr>
            <p:txBody>
              <a:bodyPr wrap="square" rtlCol="0">
                <a:spAutoFit/>
              </a:bodyPr>
              <a:lstStyle/>
              <a:p>
                <a:r>
                  <a:rPr lang="en-US" sz="1000" b="1" noProof="1">
                    <a:solidFill>
                      <a:srgbClr val="0D0D0D"/>
                    </a:solidFill>
                  </a:rPr>
                  <a:t>f:titre</a:t>
                </a:r>
              </a:p>
            </p:txBody>
          </p:sp>
          <p:sp>
            <p:nvSpPr>
              <p:cNvPr id="17" name="Oval 16"/>
              <p:cNvSpPr/>
              <p:nvPr/>
            </p:nvSpPr>
            <p:spPr bwMode="auto">
              <a:xfrm>
                <a:off x="6558296" y="5378414"/>
                <a:ext cx="2656972" cy="334548"/>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6" idx="4"/>
                <a:endCxn id="8" idx="0"/>
              </p:cNvCxnSpPr>
              <p:nvPr/>
            </p:nvCxnSpPr>
            <p:spPr bwMode="auto">
              <a:xfrm flipH="1">
                <a:off x="5407602" y="5951730"/>
                <a:ext cx="10702" cy="56712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a:off x="7886782" y="5712962"/>
                <a:ext cx="592457" cy="44426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a:off x="8798275" y="6345945"/>
                <a:ext cx="168342" cy="5529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flipV="1">
                <a:off x="7886782" y="4690285"/>
                <a:ext cx="1178094" cy="6881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0" idx="5"/>
              </p:cNvCxnSpPr>
              <p:nvPr/>
            </p:nvCxnSpPr>
            <p:spPr bwMode="auto">
              <a:xfrm flipH="1" flipV="1">
                <a:off x="7155779" y="1849714"/>
                <a:ext cx="731003" cy="35287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571501" cy="237910"/>
              </a:xfrm>
              <a:prstGeom prst="rect">
                <a:avLst/>
              </a:prstGeom>
              <a:noFill/>
            </p:spPr>
            <p:txBody>
              <a:bodyPr wrap="square" rtlCol="0">
                <a:spAutoFit/>
              </a:bodyPr>
              <a:lstStyle/>
              <a:p>
                <a:r>
                  <a:rPr lang="en-US" sz="1000" b="1" noProof="1">
                    <a:solidFill>
                      <a:srgbClr val="0D0D0D"/>
                    </a:solidFill>
                  </a:rPr>
                  <a:t>f:nom</a:t>
                </a: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28" name="Rectangle 27"/>
              <p:cNvSpPr/>
              <p:nvPr/>
            </p:nvSpPr>
            <p:spPr bwMode="auto">
              <a:xfrm>
                <a:off x="239712" y="4690057"/>
                <a:ext cx="1670399" cy="23791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9" name="Oval 28"/>
              <p:cNvSpPr/>
              <p:nvPr/>
            </p:nvSpPr>
            <p:spPr bwMode="auto">
              <a:xfrm>
                <a:off x="2068512" y="4840759"/>
                <a:ext cx="3079800" cy="33454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0" name="Rectangle 29"/>
              <p:cNvSpPr/>
              <p:nvPr/>
            </p:nvSpPr>
            <p:spPr bwMode="auto">
              <a:xfrm>
                <a:off x="239712" y="1465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31" name="Rectangle 30"/>
              <p:cNvSpPr/>
              <p:nvPr/>
            </p:nvSpPr>
            <p:spPr bwMode="auto">
              <a:xfrm>
                <a:off x="239712" y="1846444"/>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2000</a:t>
                </a:r>
              </a:p>
            </p:txBody>
          </p:sp>
          <p:sp>
            <p:nvSpPr>
              <p:cNvPr id="32" name="Rectangle 31"/>
              <p:cNvSpPr/>
              <p:nvPr/>
            </p:nvSpPr>
            <p:spPr bwMode="auto">
              <a:xfrm>
                <a:off x="239712" y="27156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London</a:t>
                </a:r>
              </a:p>
            </p:txBody>
          </p:sp>
          <p:sp>
            <p:nvSpPr>
              <p:cNvPr id="33" name="Rectangle 32"/>
              <p:cNvSpPr/>
              <p:nvPr/>
            </p:nvSpPr>
            <p:spPr bwMode="auto">
              <a:xfrm>
                <a:off x="239712" y="3115816"/>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4" name="Curved Connector 20"/>
              <p:cNvCxnSpPr>
                <a:stCxn id="50" idx="3"/>
                <a:endCxn id="26" idx="6"/>
              </p:cNvCxnSpPr>
              <p:nvPr/>
            </p:nvCxnSpPr>
            <p:spPr bwMode="auto">
              <a:xfrm rot="5400000">
                <a:off x="3856053" y="1626373"/>
                <a:ext cx="1197624"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50" idx="3"/>
                <a:endCxn id="27" idx="6"/>
              </p:cNvCxnSpPr>
              <p:nvPr/>
            </p:nvCxnSpPr>
            <p:spPr bwMode="auto">
              <a:xfrm rot="5400000">
                <a:off x="4045403" y="2247623"/>
                <a:ext cx="1629523"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3" y="3479237"/>
                <a:ext cx="2898600" cy="1210819"/>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flipH="1" flipV="1">
                <a:off x="1910111" y="2844113"/>
                <a:ext cx="1252801"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flipH="1">
                <a:off x="1910111" y="3047338"/>
                <a:ext cx="1252801"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50" idx="2"/>
                <a:endCxn id="30" idx="3"/>
              </p:cNvCxnSpPr>
              <p:nvPr/>
            </p:nvCxnSpPr>
            <p:spPr bwMode="auto">
              <a:xfrm flipH="1" flipV="1">
                <a:off x="1910111" y="1593941"/>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0" idx="2"/>
                <a:endCxn id="31" idx="3"/>
              </p:cNvCxnSpPr>
              <p:nvPr/>
            </p:nvCxnSpPr>
            <p:spPr bwMode="auto">
              <a:xfrm flipH="1">
                <a:off x="1910111"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3" name="TextBox 42"/>
              <p:cNvSpPr txBox="1"/>
              <p:nvPr/>
            </p:nvSpPr>
            <p:spPr>
              <a:xfrm rot="21215795">
                <a:off x="2558864" y="1843045"/>
                <a:ext cx="565992" cy="229550"/>
              </a:xfrm>
              <a:prstGeom prst="rect">
                <a:avLst/>
              </a:prstGeom>
              <a:noFill/>
            </p:spPr>
            <p:txBody>
              <a:bodyPr wrap="square" rtlCol="0">
                <a:spAutoFit/>
              </a:bodyPr>
              <a:lstStyle/>
              <a:p>
                <a:r>
                  <a:rPr lang="en-US" sz="1000" b="1" noProof="1">
                    <a:solidFill>
                      <a:srgbClr val="0D0D0D"/>
                    </a:solidFill>
                  </a:rPr>
                  <a:t>a:year</a:t>
                </a:r>
              </a:p>
            </p:txBody>
          </p:sp>
          <p:sp>
            <p:nvSpPr>
              <p:cNvPr id="44" name="TextBox 43"/>
              <p:cNvSpPr txBox="1"/>
              <p:nvPr/>
            </p:nvSpPr>
            <p:spPr>
              <a:xfrm rot="610119">
                <a:off x="2284446" y="2659589"/>
                <a:ext cx="543645" cy="237910"/>
              </a:xfrm>
              <a:prstGeom prst="rect">
                <a:avLst/>
              </a:prstGeom>
              <a:noFill/>
            </p:spPr>
            <p:txBody>
              <a:bodyPr wrap="square" rtlCol="0">
                <a:spAutoFit/>
              </a:bodyPr>
              <a:lstStyle/>
              <a:p>
                <a:r>
                  <a:rPr lang="en-US" sz="1000" b="1" noProof="1">
                    <a:solidFill>
                      <a:srgbClr val="0D0D0D"/>
                    </a:solidFill>
                  </a:rPr>
                  <a:t>a:city</a:t>
                </a:r>
              </a:p>
            </p:txBody>
          </p:sp>
          <p:sp>
            <p:nvSpPr>
              <p:cNvPr id="45" name="TextBox 44"/>
              <p:cNvSpPr txBox="1"/>
              <p:nvPr/>
            </p:nvSpPr>
            <p:spPr>
              <a:xfrm rot="21074880">
                <a:off x="2183932" y="3122271"/>
                <a:ext cx="829823" cy="237910"/>
              </a:xfrm>
              <a:prstGeom prst="rect">
                <a:avLst/>
              </a:prstGeom>
              <a:noFill/>
            </p:spPr>
            <p:txBody>
              <a:bodyPr wrap="square" rtlCol="0">
                <a:spAutoFit/>
              </a:bodyPr>
              <a:lstStyle/>
              <a:p>
                <a:r>
                  <a:rPr lang="en-US" sz="1000" b="1" noProof="1">
                    <a:solidFill>
                      <a:srgbClr val="0D0D0D"/>
                    </a:solidFill>
                  </a:rPr>
                  <a:t>a:p_name</a:t>
                </a:r>
              </a:p>
            </p:txBody>
          </p:sp>
          <p:sp>
            <p:nvSpPr>
              <p:cNvPr id="46" name="TextBox 45"/>
              <p:cNvSpPr txBox="1"/>
              <p:nvPr/>
            </p:nvSpPr>
            <p:spPr>
              <a:xfrm>
                <a:off x="1109776" y="3779837"/>
                <a:ext cx="653936" cy="237910"/>
              </a:xfrm>
              <a:prstGeom prst="rect">
                <a:avLst/>
              </a:prstGeom>
              <a:noFill/>
            </p:spPr>
            <p:txBody>
              <a:bodyPr wrap="square" rtlCol="0">
                <a:spAutoFit/>
              </a:bodyPr>
              <a:lstStyle/>
              <a:p>
                <a:r>
                  <a:rPr lang="en-US" sz="1000" b="1" noProof="1">
                    <a:solidFill>
                      <a:srgbClr val="0D0D0D"/>
                    </a:solidFill>
                  </a:rPr>
                  <a:t>a:name</a:t>
                </a:r>
              </a:p>
            </p:txBody>
          </p:sp>
          <p:sp>
            <p:nvSpPr>
              <p:cNvPr id="47" name="TextBox 46"/>
              <p:cNvSpPr txBox="1"/>
              <p:nvPr/>
            </p:nvSpPr>
            <p:spPr>
              <a:xfrm>
                <a:off x="3120201" y="3932237"/>
                <a:ext cx="1005711" cy="237910"/>
              </a:xfrm>
              <a:prstGeom prst="rect">
                <a:avLst/>
              </a:prstGeom>
              <a:noFill/>
            </p:spPr>
            <p:txBody>
              <a:bodyPr wrap="square" rtlCol="0">
                <a:spAutoFit/>
              </a:bodyPr>
              <a:lstStyle/>
              <a:p>
                <a:r>
                  <a:rPr lang="en-US" sz="1000" b="1" noProof="1">
                    <a:solidFill>
                      <a:srgbClr val="0D0D0D"/>
                    </a:solidFill>
                  </a:rPr>
                  <a:t>a:homepage</a:t>
                </a:r>
              </a:p>
            </p:txBody>
          </p:sp>
          <p:sp>
            <p:nvSpPr>
              <p:cNvPr id="48" name="TextBox 47"/>
              <p:cNvSpPr txBox="1"/>
              <p:nvPr/>
            </p:nvSpPr>
            <p:spPr>
              <a:xfrm>
                <a:off x="4278312" y="3017837"/>
                <a:ext cx="706748" cy="237910"/>
              </a:xfrm>
              <a:prstGeom prst="rect">
                <a:avLst/>
              </a:prstGeom>
              <a:noFill/>
            </p:spPr>
            <p:txBody>
              <a:bodyPr wrap="square" rtlCol="0">
                <a:spAutoFit/>
              </a:bodyPr>
              <a:lstStyle/>
              <a:p>
                <a:r>
                  <a:rPr lang="en-US" sz="1000" b="1" noProof="1">
                    <a:solidFill>
                      <a:srgbClr val="0D0D0D"/>
                    </a:solidFill>
                  </a:rPr>
                  <a:t>a:author</a:t>
                </a:r>
              </a:p>
            </p:txBody>
          </p:sp>
          <p:sp>
            <p:nvSpPr>
              <p:cNvPr id="49" name="TextBox 48"/>
              <p:cNvSpPr txBox="1"/>
              <p:nvPr/>
            </p:nvSpPr>
            <p:spPr>
              <a:xfrm rot="20242754">
                <a:off x="3903794" y="2530167"/>
                <a:ext cx="900086" cy="237910"/>
              </a:xfrm>
              <a:prstGeom prst="rect">
                <a:avLst/>
              </a:prstGeom>
              <a:noFill/>
            </p:spPr>
            <p:txBody>
              <a:bodyPr wrap="square" rtlCol="0">
                <a:spAutoFit/>
              </a:bodyPr>
              <a:lstStyle/>
              <a:p>
                <a:r>
                  <a:rPr lang="en-US" sz="1000" b="1" noProof="1">
                    <a:solidFill>
                      <a:srgbClr val="0D0D0D"/>
                    </a:solidFill>
                  </a:rPr>
                  <a:t>a:publisher</a:t>
                </a:r>
              </a:p>
            </p:txBody>
          </p:sp>
          <p:cxnSp>
            <p:nvCxnSpPr>
              <p:cNvPr id="62" name="Straight Arrow Connector 61"/>
              <p:cNvCxnSpPr>
                <a:stCxn id="27" idx="4"/>
                <a:endCxn id="29" idx="0"/>
              </p:cNvCxnSpPr>
              <p:nvPr/>
            </p:nvCxnSpPr>
            <p:spPr bwMode="auto">
              <a:xfrm flipH="1">
                <a:off x="3608412" y="3635837"/>
                <a:ext cx="600000" cy="120492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Oval 49"/>
              <p:cNvSpPr/>
              <p:nvPr/>
            </p:nvSpPr>
            <p:spPr bwMode="auto">
              <a:xfrm>
                <a:off x="4887912" y="1564159"/>
                <a:ext cx="2656972" cy="33454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Rectangle 2"/>
          <p:cNvSpPr>
            <a:spLocks noGrp="1" noChangeArrowheads="1"/>
          </p:cNvSpPr>
          <p:nvPr>
            <p:ph idx="1"/>
          </p:nvPr>
        </p:nvSpPr>
        <p:spPr/>
        <p:txBody>
          <a:bodyPr/>
          <a:lstStyle/>
          <a:p>
            <a:r>
              <a:rPr lang="en-US" dirty="0" smtClean="0"/>
              <a:t>OWL DL can be interpreted as a variant of Description Logic</a:t>
            </a:r>
          </a:p>
          <a:p>
            <a:pPr lvl="1"/>
            <a:r>
              <a:rPr lang="en-US" dirty="0" smtClean="0"/>
              <a:t>for connoisseurs: OWL (2) DL ≈ </a:t>
            </a:r>
            <a:r>
              <a:rPr lang="en-US" dirty="0" smtClean="0">
                <a:latin typeface="Apple Chancery"/>
              </a:rPr>
              <a:t>SROIQ </a:t>
            </a:r>
            <a:r>
              <a:rPr lang="en-US" dirty="0" smtClean="0"/>
              <a:t>(D)</a:t>
            </a:r>
          </a:p>
          <a:p>
            <a:r>
              <a:rPr lang="en-US" dirty="0" smtClean="0"/>
              <a:t>Hence the results of this  particular area of logic are directly applicable</a:t>
            </a:r>
            <a:endParaRPr lang="en-US" dirty="0"/>
          </a:p>
        </p:txBody>
      </p:sp>
      <p:sp>
        <p:nvSpPr>
          <p:cNvPr id="407554" name="Rectangle 1"/>
          <p:cNvSpPr>
            <a:spLocks noGrp="1" noChangeArrowheads="1"/>
          </p:cNvSpPr>
          <p:nvPr>
            <p:ph type="title"/>
          </p:nvPr>
        </p:nvSpPr>
        <p:spPr/>
        <p:txBody>
          <a:bodyPr/>
          <a:lstStyle/>
          <a:p>
            <a:r>
              <a:rPr lang="en-US" smtClean="0"/>
              <a:t>OWL DL and Description Logic</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3" name="Rectangle 2"/>
          <p:cNvSpPr>
            <a:spLocks noGrp="1" noChangeArrowheads="1"/>
          </p:cNvSpPr>
          <p:nvPr>
            <p:ph idx="1"/>
          </p:nvPr>
        </p:nvSpPr>
        <p:spPr/>
        <p:txBody>
          <a:bodyPr/>
          <a:lstStyle/>
          <a:p>
            <a:r>
              <a:rPr lang="en-US" smtClean="0"/>
              <a:t>Traditional DL has its own terminology:</a:t>
            </a:r>
          </a:p>
          <a:p>
            <a:pPr lvl="1"/>
            <a:r>
              <a:rPr lang="en-US" smtClean="0"/>
              <a:t>named objects or concepts ⇔ definition of classes, relationships among classes</a:t>
            </a:r>
          </a:p>
          <a:p>
            <a:pPr lvl="1"/>
            <a:r>
              <a:rPr lang="en-US" smtClean="0"/>
              <a:t>roles ⇔ properties</a:t>
            </a:r>
          </a:p>
          <a:p>
            <a:pPr lvl="1"/>
            <a:r>
              <a:rPr lang="en-US" smtClean="0"/>
              <a:t>(terminological) axioms ⇔ subclass and subproperty relationships</a:t>
            </a:r>
          </a:p>
          <a:p>
            <a:pPr lvl="1"/>
            <a:r>
              <a:rPr lang="en-US" smtClean="0"/>
              <a:t>facts or assertions ⇔ statements on individuals (owl:Thing-s)</a:t>
            </a:r>
            <a:endParaRPr lang="en-US"/>
          </a:p>
        </p:txBody>
      </p:sp>
      <p:sp>
        <p:nvSpPr>
          <p:cNvPr id="409602" name="Rectangle 1"/>
          <p:cNvSpPr>
            <a:spLocks noGrp="1" noChangeArrowheads="1"/>
          </p:cNvSpPr>
          <p:nvPr>
            <p:ph type="title"/>
          </p:nvPr>
        </p:nvSpPr>
        <p:spPr/>
        <p:txBody>
          <a:bodyPr/>
          <a:lstStyle/>
          <a:p>
            <a:r>
              <a:rPr lang="en-US" smtClean="0"/>
              <a:t>Description Logic Formalism</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2"/>
          <p:cNvSpPr>
            <a:spLocks noGrp="1" noChangeArrowheads="1"/>
          </p:cNvSpPr>
          <p:nvPr>
            <p:ph idx="1"/>
          </p:nvPr>
        </p:nvSpPr>
        <p:spPr/>
        <p:txBody>
          <a:bodyPr/>
          <a:lstStyle/>
          <a:p>
            <a:r>
              <a:rPr lang="en-US" smtClean="0"/>
              <a:t>There is also a compact mathematical notation for axioms, assertions, etc:</a:t>
            </a:r>
          </a:p>
          <a:p>
            <a:pPr lvl="1"/>
            <a:r>
              <a:rPr lang="en-US" smtClean="0"/>
              <a:t>Literature ≣ Novel ⊔ Short_Story ⊔ Poetry</a:t>
            </a:r>
          </a:p>
          <a:p>
            <a:pPr lvl="1"/>
            <a:r>
              <a:rPr lang="en-US" smtClean="0"/>
              <a:t>Listed_Price ⊑ ∀currency.Currencies</a:t>
            </a:r>
          </a:p>
          <a:p>
            <a:r>
              <a:rPr lang="en-US" smtClean="0"/>
              <a:t>You may see these in papers, books…</a:t>
            </a:r>
            <a:endParaRPr lang="en-US"/>
          </a:p>
        </p:txBody>
      </p:sp>
      <p:sp>
        <p:nvSpPr>
          <p:cNvPr id="411650" name="Rectangle 1"/>
          <p:cNvSpPr>
            <a:spLocks noGrp="1" noChangeArrowheads="1"/>
          </p:cNvSpPr>
          <p:nvPr>
            <p:ph type="title"/>
          </p:nvPr>
        </p:nvSpPr>
        <p:spPr/>
        <p:txBody>
          <a:bodyPr/>
          <a:lstStyle/>
          <a:p>
            <a:r>
              <a:rPr lang="en-US" smtClean="0"/>
              <a:t>Description Logic Formalism</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9" name="Rectangle 2"/>
          <p:cNvSpPr>
            <a:spLocks noGrp="1" noChangeArrowheads="1"/>
          </p:cNvSpPr>
          <p:nvPr>
            <p:ph idx="1"/>
          </p:nvPr>
        </p:nvSpPr>
        <p:spPr/>
        <p:txBody>
          <a:bodyPr>
            <a:normAutofit/>
          </a:bodyPr>
          <a:lstStyle/>
          <a:p>
            <a:r>
              <a:rPr lang="en-US" dirty="0" smtClean="0"/>
              <a:t>Abiding to the restrictions means that very large ontologies can be developed that require precise procedures</a:t>
            </a:r>
          </a:p>
          <a:p>
            <a:pPr lvl="1"/>
            <a:r>
              <a:rPr lang="en-US" dirty="0" smtClean="0"/>
              <a:t>eg, in the medical domain, biological research, energy industry, financial services (eg, XBRL), etc</a:t>
            </a:r>
          </a:p>
          <a:p>
            <a:pPr lvl="1"/>
            <a:r>
              <a:rPr lang="en-US" dirty="0" smtClean="0"/>
              <a:t>the number of classes and properties described this way can go up to the many thousands</a:t>
            </a:r>
          </a:p>
          <a:p>
            <a:r>
              <a:rPr lang="en-US" dirty="0" smtClean="0"/>
              <a:t>OWL DL has become a language of choice to define and manage formal ontologies in general</a:t>
            </a:r>
          </a:p>
          <a:p>
            <a:pPr lvl="1"/>
            <a:r>
              <a:rPr lang="en-US" dirty="0" smtClean="0"/>
              <a:t>even if their usage is not necessarily on the Web </a:t>
            </a:r>
            <a:endParaRPr lang="en-US" dirty="0"/>
          </a:p>
        </p:txBody>
      </p:sp>
      <p:sp>
        <p:nvSpPr>
          <p:cNvPr id="413698" name="Rectangle 1"/>
          <p:cNvSpPr>
            <a:spLocks noGrp="1" noChangeArrowheads="1"/>
          </p:cNvSpPr>
          <p:nvPr>
            <p:ph type="title"/>
          </p:nvPr>
        </p:nvSpPr>
        <p:spPr/>
        <p:txBody>
          <a:bodyPr/>
          <a:lstStyle/>
          <a:p>
            <a:r>
              <a:rPr lang="en-US" smtClean="0"/>
              <a:t>OWL DL usage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8" name="Rectangle 2"/>
          <p:cNvSpPr>
            <a:spLocks noGrp="1" noChangeArrowheads="1"/>
          </p:cNvSpPr>
          <p:nvPr>
            <p:ph idx="1"/>
          </p:nvPr>
        </p:nvSpPr>
        <p:spPr/>
        <p:txBody>
          <a:bodyPr/>
          <a:lstStyle/>
          <a:p>
            <a:r>
              <a:rPr lang="en-US" smtClean="0"/>
              <a:t>Further restrictions on how terms can be used and what inferences can be expected</a:t>
            </a:r>
            <a:endParaRPr lang="en-US"/>
          </a:p>
        </p:txBody>
      </p:sp>
      <p:sp>
        <p:nvSpPr>
          <p:cNvPr id="415747" name="Rectangle 1"/>
          <p:cNvSpPr>
            <a:spLocks noGrp="1" noChangeArrowheads="1"/>
          </p:cNvSpPr>
          <p:nvPr>
            <p:ph type="title"/>
          </p:nvPr>
        </p:nvSpPr>
        <p:spPr/>
        <p:txBody>
          <a:bodyPr/>
          <a:lstStyle/>
          <a:p>
            <a:r>
              <a:rPr lang="en-US" dirty="0" smtClean="0"/>
              <a:t>OWL also defines “profiles”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2"/>
          <p:cNvSpPr>
            <a:spLocks noGrp="1" noChangeArrowheads="1"/>
          </p:cNvSpPr>
          <p:nvPr>
            <p:ph idx="1"/>
          </p:nvPr>
        </p:nvSpPr>
        <p:spPr/>
        <p:txBody>
          <a:bodyPr>
            <a:normAutofit lnSpcReduction="10000"/>
          </a:bodyPr>
          <a:lstStyle/>
          <a:p>
            <a:r>
              <a:rPr lang="en-US" dirty="0" smtClean="0"/>
              <a:t>Goal: classification and instance queries in polynomial time</a:t>
            </a:r>
          </a:p>
          <a:p>
            <a:r>
              <a:rPr lang="en-US" dirty="0" smtClean="0"/>
              <a:t>Suitable for </a:t>
            </a:r>
          </a:p>
          <a:p>
            <a:pPr lvl="1"/>
            <a:r>
              <a:rPr lang="en-US" dirty="0" smtClean="0"/>
              <a:t>very large number of classes and/or properties</a:t>
            </a:r>
          </a:p>
          <a:p>
            <a:pPr lvl="1"/>
            <a:r>
              <a:rPr lang="en-US" dirty="0" smtClean="0"/>
              <a:t>not require complex expressions  </a:t>
            </a:r>
          </a:p>
          <a:p>
            <a:pPr lvl="2"/>
            <a:r>
              <a:rPr lang="en-US" dirty="0" smtClean="0"/>
              <a:t>eg: SNOMED</a:t>
            </a:r>
          </a:p>
          <a:p>
            <a:r>
              <a:rPr lang="en-US" dirty="0" smtClean="0"/>
              <a:t>Some excluded features (beyond those of DL)</a:t>
            </a:r>
          </a:p>
          <a:p>
            <a:pPr lvl="1"/>
            <a:r>
              <a:rPr lang="en-US" dirty="0" smtClean="0"/>
              <a:t>no cardinality restrictions, fewer property restrictions</a:t>
            </a:r>
          </a:p>
          <a:p>
            <a:pPr lvl="1"/>
            <a:r>
              <a:rPr lang="en-US" dirty="0" smtClean="0"/>
              <a:t>no inverse, reflexive, disjoint, symmetric, asymmetric, functional or inverse functional properties</a:t>
            </a:r>
          </a:p>
          <a:p>
            <a:pPr lvl="1"/>
            <a:r>
              <a:rPr lang="en-US" dirty="0" smtClean="0"/>
              <a:t>class disjunction</a:t>
            </a:r>
          </a:p>
          <a:p>
            <a:pPr lvl="1"/>
            <a:r>
              <a:rPr lang="en-US" dirty="0" smtClean="0"/>
              <a:t>…</a:t>
            </a:r>
            <a:endParaRPr lang="en-US" dirty="0"/>
          </a:p>
        </p:txBody>
      </p:sp>
      <p:sp>
        <p:nvSpPr>
          <p:cNvPr id="417795" name="Rectangle 1"/>
          <p:cNvSpPr>
            <a:spLocks noGrp="1" noChangeArrowheads="1"/>
          </p:cNvSpPr>
          <p:nvPr>
            <p:ph type="title"/>
          </p:nvPr>
        </p:nvSpPr>
        <p:spPr/>
        <p:txBody>
          <a:bodyPr/>
          <a:lstStyle/>
          <a:p>
            <a:r>
              <a:rPr lang="en-US" dirty="0" smtClean="0"/>
              <a:t>OWL profiles: EL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4" name="Rectangle 2"/>
          <p:cNvSpPr>
            <a:spLocks noGrp="1" noChangeArrowheads="1"/>
          </p:cNvSpPr>
          <p:nvPr>
            <p:ph idx="1"/>
          </p:nvPr>
        </p:nvSpPr>
        <p:spPr/>
        <p:txBody>
          <a:bodyPr>
            <a:normAutofit/>
          </a:bodyPr>
          <a:lstStyle/>
          <a:p>
            <a:r>
              <a:rPr lang="en-US" dirty="0" smtClean="0"/>
              <a:t>Goal: conjunctive queries on top of relational databases (essentially: query rewriting to SQL)</a:t>
            </a:r>
          </a:p>
          <a:p>
            <a:r>
              <a:rPr lang="en-US" dirty="0" smtClean="0"/>
              <a:t>Suitable for </a:t>
            </a:r>
          </a:p>
          <a:p>
            <a:pPr lvl="1"/>
            <a:r>
              <a:rPr lang="en-US" dirty="0" smtClean="0"/>
              <a:t>lightweight ontologies, but large data</a:t>
            </a:r>
          </a:p>
          <a:p>
            <a:r>
              <a:rPr lang="en-US" dirty="0" smtClean="0"/>
              <a:t>Some excluded features (beyond those of DL)</a:t>
            </a:r>
          </a:p>
          <a:p>
            <a:pPr lvl="1"/>
            <a:r>
              <a:rPr lang="en-US" dirty="0" smtClean="0"/>
              <a:t>functional and inverse functional properties, </a:t>
            </a:r>
            <a:r>
              <a:rPr lang="en-US" dirty="0" err="1" smtClean="0"/>
              <a:t>sameAs</a:t>
            </a:r>
            <a:r>
              <a:rPr lang="en-US" dirty="0" smtClean="0"/>
              <a:t>, keys</a:t>
            </a:r>
          </a:p>
          <a:p>
            <a:pPr lvl="1"/>
            <a:r>
              <a:rPr lang="en-US" dirty="0" smtClean="0"/>
              <a:t>fewer property restrictions</a:t>
            </a:r>
          </a:p>
          <a:p>
            <a:pPr lvl="1"/>
            <a:r>
              <a:rPr lang="en-US" dirty="0" smtClean="0"/>
              <a:t>no cardinality restrictions</a:t>
            </a:r>
          </a:p>
          <a:p>
            <a:pPr lvl="1"/>
            <a:r>
              <a:rPr lang="en-US" dirty="0" smtClean="0"/>
              <a:t>transitive properties, property chains</a:t>
            </a:r>
          </a:p>
          <a:p>
            <a:pPr lvl="1"/>
            <a:r>
              <a:rPr lang="en-US" dirty="0" smtClean="0"/>
              <a:t>…</a:t>
            </a:r>
            <a:endParaRPr lang="en-US" dirty="0"/>
          </a:p>
        </p:txBody>
      </p:sp>
      <p:sp>
        <p:nvSpPr>
          <p:cNvPr id="419843" name="Rectangle 1"/>
          <p:cNvSpPr>
            <a:spLocks noGrp="1" noChangeArrowheads="1"/>
          </p:cNvSpPr>
          <p:nvPr>
            <p:ph type="title"/>
          </p:nvPr>
        </p:nvSpPr>
        <p:spPr/>
        <p:txBody>
          <a:bodyPr/>
          <a:lstStyle/>
          <a:p>
            <a:r>
              <a:rPr lang="en-US" dirty="0" smtClean="0"/>
              <a:t>OWL profiles: QL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Rectangle 2"/>
          <p:cNvSpPr>
            <a:spLocks noGrp="1" noChangeArrowheads="1"/>
          </p:cNvSpPr>
          <p:nvPr>
            <p:ph idx="1"/>
          </p:nvPr>
        </p:nvSpPr>
        <p:spPr/>
        <p:txBody>
          <a:bodyPr>
            <a:normAutofit/>
          </a:bodyPr>
          <a:lstStyle/>
          <a:p>
            <a:r>
              <a:rPr lang="en-US" dirty="0" smtClean="0"/>
              <a:t>Goal: polynomial reasoning on top of rule engines</a:t>
            </a:r>
          </a:p>
          <a:p>
            <a:r>
              <a:rPr lang="en-US" dirty="0" smtClean="0"/>
              <a:t>Suitable for </a:t>
            </a:r>
          </a:p>
          <a:p>
            <a:pPr lvl="1"/>
            <a:r>
              <a:rPr lang="en-US" dirty="0" smtClean="0"/>
              <a:t>relatively lightweight ontologies, but large data</a:t>
            </a:r>
          </a:p>
          <a:p>
            <a:r>
              <a:rPr lang="en-US" dirty="0" smtClean="0"/>
              <a:t>Some excluded features</a:t>
            </a:r>
          </a:p>
          <a:p>
            <a:pPr lvl="1"/>
            <a:r>
              <a:rPr lang="en-US" dirty="0" smtClean="0"/>
              <a:t>fewer property restrictions</a:t>
            </a:r>
          </a:p>
          <a:p>
            <a:pPr lvl="1"/>
            <a:r>
              <a:rPr lang="en-US" dirty="0" smtClean="0"/>
              <a:t>fewer cardinality restrictions (at most 0/1)</a:t>
            </a:r>
          </a:p>
          <a:p>
            <a:pPr lvl="1"/>
            <a:r>
              <a:rPr lang="en-US" dirty="0" smtClean="0"/>
              <a:t>constraints on class expressions (union, intersections, etc) when used in subclass expressions</a:t>
            </a:r>
          </a:p>
          <a:p>
            <a:pPr lvl="1"/>
            <a:r>
              <a:rPr lang="en-US" dirty="0" smtClean="0"/>
              <a:t>no datatype restrictions </a:t>
            </a:r>
          </a:p>
          <a:p>
            <a:pPr lvl="1"/>
            <a:r>
              <a:rPr lang="en-US" dirty="0" smtClean="0"/>
              <a:t>…</a:t>
            </a:r>
            <a:endParaRPr lang="en-US" dirty="0"/>
          </a:p>
        </p:txBody>
      </p:sp>
      <p:sp>
        <p:nvSpPr>
          <p:cNvPr id="421891" name="Rectangle 1"/>
          <p:cNvSpPr>
            <a:spLocks noGrp="1" noChangeArrowheads="1"/>
          </p:cNvSpPr>
          <p:nvPr>
            <p:ph type="title"/>
          </p:nvPr>
        </p:nvSpPr>
        <p:spPr/>
        <p:txBody>
          <a:bodyPr/>
          <a:lstStyle/>
          <a:p>
            <a:r>
              <a:rPr lang="en-US" dirty="0" smtClean="0"/>
              <a:t>OWL profiles: RL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2"/>
          <p:cNvSpPr>
            <a:spLocks noGrp="1" noChangeArrowheads="1"/>
          </p:cNvSpPr>
          <p:nvPr>
            <p:ph idx="1"/>
          </p:nvPr>
        </p:nvSpPr>
        <p:spPr/>
        <p:txBody>
          <a:bodyPr/>
          <a:lstStyle/>
          <a:p>
            <a:r>
              <a:rPr lang="en-US" dirty="0" smtClean="0"/>
              <a:t>Goal: to be implementable through rule engines</a:t>
            </a:r>
          </a:p>
          <a:p>
            <a:r>
              <a:rPr lang="en-US" dirty="0" smtClean="0"/>
              <a:t>Usage follows a similar approach to RDFS</a:t>
            </a:r>
            <a:r>
              <a:rPr lang="en-US" smtClean="0"/>
              <a:t>:</a:t>
            </a:r>
          </a:p>
          <a:p>
            <a:pPr lvl="1"/>
            <a:r>
              <a:rPr lang="en-US" smtClean="0"/>
              <a:t>merge </a:t>
            </a:r>
            <a:r>
              <a:rPr lang="en-US" dirty="0" smtClean="0"/>
              <a:t>the ontology and the instance data into an RDF </a:t>
            </a:r>
            <a:r>
              <a:rPr lang="en-US" smtClean="0"/>
              <a:t>graph </a:t>
            </a:r>
          </a:p>
          <a:p>
            <a:pPr lvl="1"/>
            <a:r>
              <a:rPr lang="en-US" dirty="0" smtClean="0"/>
              <a:t>use the rule engine to add new triples (as long as it is possible)</a:t>
            </a:r>
          </a:p>
          <a:p>
            <a:r>
              <a:rPr lang="en-US" dirty="0" smtClean="0"/>
              <a:t>This application model is very important for RDF based applications</a:t>
            </a:r>
            <a:endParaRPr lang="en-US" dirty="0"/>
          </a:p>
        </p:txBody>
      </p:sp>
      <p:sp>
        <p:nvSpPr>
          <p:cNvPr id="423939" name="Rectangle 1"/>
          <p:cNvSpPr>
            <a:spLocks noGrp="1" noChangeArrowheads="1"/>
          </p:cNvSpPr>
          <p:nvPr>
            <p:ph type="title"/>
          </p:nvPr>
        </p:nvSpPr>
        <p:spPr/>
        <p:txBody>
          <a:bodyPr/>
          <a:lstStyle/>
          <a:p>
            <a:r>
              <a:rPr lang="en-US" dirty="0" smtClean="0"/>
              <a:t>Some more on OWL RL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8" name="Rectangle 2"/>
          <p:cNvSpPr>
            <a:spLocks noGrp="1" noChangeArrowheads="1"/>
          </p:cNvSpPr>
          <p:nvPr>
            <p:ph idx="1"/>
          </p:nvPr>
        </p:nvSpPr>
        <p:spPr/>
        <p:txBody>
          <a:bodyPr>
            <a:normAutofit/>
          </a:bodyPr>
          <a:lstStyle/>
          <a:p>
            <a:r>
              <a:rPr lang="en-US" dirty="0" smtClean="0"/>
              <a:t>Many features are available:</a:t>
            </a:r>
          </a:p>
          <a:p>
            <a:pPr lvl="1"/>
            <a:r>
              <a:rPr lang="en-US" dirty="0" smtClean="0"/>
              <a:t>identity of classes, instances, properties</a:t>
            </a:r>
          </a:p>
          <a:p>
            <a:pPr lvl="1"/>
            <a:r>
              <a:rPr lang="en-US" noProof="1" smtClean="0"/>
              <a:t>subproperties</a:t>
            </a:r>
            <a:r>
              <a:rPr lang="en-US" dirty="0" smtClean="0"/>
              <a:t>, subclasses, domains, ranges</a:t>
            </a:r>
          </a:p>
          <a:p>
            <a:pPr lvl="1"/>
            <a:r>
              <a:rPr lang="en-US" dirty="0" smtClean="0"/>
              <a:t>union and intersection of classes (though with some restrictions)</a:t>
            </a:r>
          </a:p>
          <a:p>
            <a:pPr lvl="1"/>
            <a:r>
              <a:rPr lang="en-US" dirty="0" smtClean="0"/>
              <a:t>property characterizations (functional, symmetric, etc)</a:t>
            </a:r>
          </a:p>
          <a:p>
            <a:pPr lvl="1"/>
            <a:r>
              <a:rPr lang="en-US" dirty="0" smtClean="0"/>
              <a:t>property chains</a:t>
            </a:r>
          </a:p>
          <a:p>
            <a:pPr lvl="1"/>
            <a:r>
              <a:rPr lang="en-US" dirty="0" smtClean="0"/>
              <a:t>keys</a:t>
            </a:r>
          </a:p>
          <a:p>
            <a:pPr lvl="1"/>
            <a:r>
              <a:rPr lang="en-US" dirty="0" smtClean="0"/>
              <a:t>some property restrictions (but not all inferences are possible)</a:t>
            </a:r>
          </a:p>
          <a:p>
            <a:r>
              <a:rPr lang="en-US" dirty="0" smtClean="0"/>
              <a:t>All examples so far could be inferred with OWL RL!</a:t>
            </a:r>
            <a:endParaRPr lang="en-US" dirty="0"/>
          </a:p>
        </p:txBody>
      </p:sp>
      <p:sp>
        <p:nvSpPr>
          <p:cNvPr id="425987" name="Rectangle 1"/>
          <p:cNvSpPr>
            <a:spLocks noGrp="1" noChangeArrowheads="1"/>
          </p:cNvSpPr>
          <p:nvPr>
            <p:ph type="title"/>
          </p:nvPr>
        </p:nvSpPr>
        <p:spPr/>
        <p:txBody>
          <a:bodyPr/>
          <a:lstStyle/>
          <a:p>
            <a:r>
              <a:rPr lang="en-US" smtClean="0"/>
              <a:t>What can be done in OWL RL?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p:txBody>
          <a:bodyPr tIns="42195"/>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4900" dirty="0"/>
              <a:t>Introduction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idx="1"/>
          </p:nvPr>
        </p:nvSpPr>
        <p:spPr/>
        <p:txBody>
          <a:bodyPr/>
          <a:lstStyle/>
          <a:p>
            <a:r>
              <a:rPr lang="en-US" smtClean="0"/>
              <a:t>User of data “F” can now ask queries like:</a:t>
            </a:r>
          </a:p>
          <a:p>
            <a:pPr lvl="1"/>
            <a:r>
              <a:rPr lang="en-US" smtClean="0"/>
              <a:t>“give me the title of the original”</a:t>
            </a:r>
          </a:p>
          <a:p>
            <a:pPr lvl="2"/>
            <a:r>
              <a:rPr lang="en-US" smtClean="0"/>
              <a:t>well, … « donnes-moi le titre de l’original »</a:t>
            </a:r>
          </a:p>
          <a:p>
            <a:r>
              <a:rPr lang="en-US" smtClean="0"/>
              <a:t>This information is not in the dataset “F”…</a:t>
            </a:r>
          </a:p>
          <a:p>
            <a:r>
              <a:rPr lang="en-US" smtClean="0"/>
              <a:t>…but can be retrieved by merging with dataset “A”!</a:t>
            </a:r>
            <a:endParaRPr lang="en-US"/>
          </a:p>
        </p:txBody>
      </p:sp>
      <p:sp>
        <p:nvSpPr>
          <p:cNvPr id="65539" name="Rectangle 1"/>
          <p:cNvSpPr>
            <a:spLocks noGrp="1" noChangeArrowheads="1"/>
          </p:cNvSpPr>
          <p:nvPr>
            <p:ph type="title"/>
          </p:nvPr>
        </p:nvSpPr>
        <p:spPr/>
        <p:txBody>
          <a:bodyPr/>
          <a:lstStyle/>
          <a:p>
            <a:r>
              <a:rPr lang="en-US" smtClean="0"/>
              <a:t>Start making queries…</a:t>
            </a:r>
            <a:endParaRPr lang="en-US"/>
          </a:p>
        </p:txBody>
      </p:sp>
      <p:sp>
        <p:nvSpPr>
          <p:cNvPr id="5" name="Rectangle 4"/>
          <p:cNvSpPr/>
          <p:nvPr/>
        </p:nvSpPr>
        <p:spPr bwMode="auto">
          <a:xfrm>
            <a:off x="6869113" y="4999036"/>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a:p>
        </p:txBody>
      </p:sp>
      <p:grpSp>
        <p:nvGrpSpPr>
          <p:cNvPr id="2" name="Group 5"/>
          <p:cNvGrpSpPr/>
          <p:nvPr/>
        </p:nvGrpSpPr>
        <p:grpSpPr>
          <a:xfrm>
            <a:off x="6945313" y="5020166"/>
            <a:ext cx="2438400" cy="1639504"/>
            <a:chOff x="239712" y="983157"/>
            <a:chExt cx="9677400" cy="6506811"/>
          </a:xfrm>
        </p:grpSpPr>
        <p:sp>
          <p:nvSpPr>
            <p:cNvPr id="7" name="Oval 6"/>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4605498" y="6165708"/>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312901" y="6545761"/>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1" name="Rectangle 10"/>
            <p:cNvSpPr/>
            <p:nvPr/>
          </p:nvSpPr>
          <p:spPr bwMode="auto">
            <a:xfrm>
              <a:off x="8262769" y="4099227"/>
              <a:ext cx="1604211"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cxnSp>
          <p:nvCxnSpPr>
            <p:cNvPr id="12" name="Straight Arrow Connector 11"/>
            <p:cNvCxnSpPr>
              <a:stCxn id="36" idx="4"/>
              <a:endCxn id="7" idx="0"/>
            </p:cNvCxnSpPr>
            <p:nvPr/>
          </p:nvCxnSpPr>
          <p:spPr bwMode="auto">
            <a:xfrm flipH="1">
              <a:off x="5418305" y="2395304"/>
              <a:ext cx="798093" cy="328953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3" name="Oval 12"/>
            <p:cNvSpPr/>
            <p:nvPr/>
          </p:nvSpPr>
          <p:spPr bwMode="auto">
            <a:xfrm>
              <a:off x="6558295" y="4966236"/>
              <a:ext cx="2656971" cy="1158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noProof="1">
                <a:solidFill>
                  <a:schemeClr val="tx1">
                    <a:lumMod val="95000"/>
                    <a:lumOff val="5000"/>
                  </a:schemeClr>
                </a:solidFill>
              </a:endParaRPr>
            </a:p>
          </p:txBody>
        </p:sp>
        <p:cxnSp>
          <p:nvCxnSpPr>
            <p:cNvPr id="14" name="Straight Arrow Connector 13"/>
            <p:cNvCxnSpPr>
              <a:stCxn id="7" idx="4"/>
              <a:endCxn id="9" idx="0"/>
            </p:cNvCxnSpPr>
            <p:nvPr/>
          </p:nvCxnSpPr>
          <p:spPr bwMode="auto">
            <a:xfrm flipH="1">
              <a:off x="5407603" y="5951732"/>
              <a:ext cx="10702"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5" name="Straight Arrow Connector 14"/>
            <p:cNvCxnSpPr>
              <a:stCxn id="13" idx="4"/>
              <a:endCxn id="8" idx="1"/>
            </p:cNvCxnSpPr>
            <p:nvPr/>
          </p:nvCxnSpPr>
          <p:spPr bwMode="auto">
            <a:xfrm>
              <a:off x="7886780" y="6125145"/>
              <a:ext cx="592460" cy="320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6" name="Straight Arrow Connector 15"/>
            <p:cNvCxnSpPr>
              <a:stCxn id="8" idx="5"/>
              <a:endCxn id="10" idx="0"/>
            </p:cNvCxnSpPr>
            <p:nvPr/>
          </p:nvCxnSpPr>
          <p:spPr bwMode="auto">
            <a:xfrm>
              <a:off x="8798272" y="6345946"/>
              <a:ext cx="316735" cy="19981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7" name="Straight Arrow Connector 16"/>
            <p:cNvCxnSpPr>
              <a:stCxn id="13" idx="0"/>
              <a:endCxn id="11" idx="2"/>
            </p:cNvCxnSpPr>
            <p:nvPr/>
          </p:nvCxnSpPr>
          <p:spPr bwMode="auto">
            <a:xfrm>
              <a:off x="7886780" y="4966236"/>
              <a:ext cx="1178094" cy="77198"/>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8" name="Straight Arrow Connector 17"/>
            <p:cNvCxnSpPr>
              <a:stCxn id="13" idx="0"/>
              <a:endCxn id="36" idx="5"/>
            </p:cNvCxnSpPr>
            <p:nvPr/>
          </p:nvCxnSpPr>
          <p:spPr bwMode="auto">
            <a:xfrm flipH="1" flipV="1">
              <a:off x="7155778" y="2200861"/>
              <a:ext cx="731003" cy="276537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9" name="Oval 18"/>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239712" y="4336906"/>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2" name="Oval 21"/>
            <p:cNvSpPr/>
            <p:nvPr/>
          </p:nvSpPr>
          <p:spPr bwMode="auto">
            <a:xfrm>
              <a:off x="2068514" y="4344164"/>
              <a:ext cx="3079802" cy="132773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3" name="Rectangle 22"/>
            <p:cNvSpPr/>
            <p:nvPr/>
          </p:nvSpPr>
          <p:spPr bwMode="auto">
            <a:xfrm>
              <a:off x="239712" y="983157"/>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4" name="Rectangle 23"/>
            <p:cNvSpPr/>
            <p:nvPr/>
          </p:nvSpPr>
          <p:spPr bwMode="auto">
            <a:xfrm>
              <a:off x="239712" y="1651660"/>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5" name="Rectangle 24"/>
            <p:cNvSpPr/>
            <p:nvPr/>
          </p:nvSpPr>
          <p:spPr bwMode="auto">
            <a:xfrm>
              <a:off x="239712" y="2334114"/>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6" name="Rectangle 25"/>
            <p:cNvSpPr/>
            <p:nvPr/>
          </p:nvSpPr>
          <p:spPr bwMode="auto">
            <a:xfrm>
              <a:off x="239712" y="2925734"/>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7" name="Curved Connector 20"/>
            <p:cNvCxnSpPr>
              <a:stCxn id="36" idx="3"/>
              <a:endCxn id="19" idx="6"/>
            </p:cNvCxnSpPr>
            <p:nvPr/>
          </p:nvCxnSpPr>
          <p:spPr bwMode="auto">
            <a:xfrm rot="5400000">
              <a:off x="4031629" y="1801945"/>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8" name="Curved Connector 34"/>
            <p:cNvCxnSpPr>
              <a:stCxn id="36" idx="3"/>
              <a:endCxn id="20" idx="6"/>
            </p:cNvCxnSpPr>
            <p:nvPr/>
          </p:nvCxnSpPr>
          <p:spPr bwMode="auto">
            <a:xfrm rot="5400000">
              <a:off x="4220979" y="2423194"/>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9" name="Curved Connector 35"/>
            <p:cNvCxnSpPr>
              <a:stCxn id="20" idx="2"/>
              <a:endCxn id="21" idx="0"/>
            </p:cNvCxnSpPr>
            <p:nvPr/>
          </p:nvCxnSpPr>
          <p:spPr bwMode="auto">
            <a:xfrm rot="10800000" flipV="1">
              <a:off x="1074912" y="3479234"/>
              <a:ext cx="2898600" cy="85766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30" name="Straight Arrow Connector 29"/>
            <p:cNvCxnSpPr>
              <a:stCxn id="19" idx="2"/>
              <a:endCxn id="25" idx="3"/>
            </p:cNvCxnSpPr>
            <p:nvPr/>
          </p:nvCxnSpPr>
          <p:spPr bwMode="auto">
            <a:xfrm flipH="1" flipV="1">
              <a:off x="1910111" y="2844088"/>
              <a:ext cx="1252799" cy="20324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1" name="Straight Arrow Connector 30"/>
            <p:cNvCxnSpPr>
              <a:stCxn id="19" idx="2"/>
              <a:endCxn id="26" idx="3"/>
            </p:cNvCxnSpPr>
            <p:nvPr/>
          </p:nvCxnSpPr>
          <p:spPr bwMode="auto">
            <a:xfrm flipH="1">
              <a:off x="1910111" y="3047337"/>
              <a:ext cx="1252799" cy="388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2" name="Straight Arrow Connector 31"/>
            <p:cNvCxnSpPr>
              <a:stCxn id="36" idx="2"/>
              <a:endCxn id="23" idx="3"/>
            </p:cNvCxnSpPr>
            <p:nvPr/>
          </p:nvCxnSpPr>
          <p:spPr bwMode="auto">
            <a:xfrm flipH="1" flipV="1">
              <a:off x="1910111" y="1493132"/>
              <a:ext cx="2977801" cy="23830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3" name="Straight Arrow Connector 32"/>
            <p:cNvCxnSpPr>
              <a:stCxn id="36" idx="2"/>
              <a:endCxn id="24" idx="3"/>
            </p:cNvCxnSpPr>
            <p:nvPr/>
          </p:nvCxnSpPr>
          <p:spPr bwMode="auto">
            <a:xfrm flipH="1">
              <a:off x="1910111" y="1731436"/>
              <a:ext cx="2977801" cy="43019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4" name="TextBox 33"/>
            <p:cNvSpPr txBox="1"/>
            <p:nvPr/>
          </p:nvSpPr>
          <p:spPr>
            <a:xfrm>
              <a:off x="3120202" y="3932236"/>
              <a:ext cx="1005713" cy="944207"/>
            </a:xfrm>
            <a:prstGeom prst="rect">
              <a:avLst/>
            </a:prstGeom>
            <a:noFill/>
          </p:spPr>
          <p:txBody>
            <a:bodyPr wrap="square" rtlCol="0">
              <a:spAutoFit/>
            </a:bodyPr>
            <a:lstStyle/>
            <a:p>
              <a:endParaRPr lang="en-US" sz="1000" noProof="1">
                <a:solidFill>
                  <a:srgbClr val="0D0D0D"/>
                </a:solidFill>
              </a:endParaRPr>
            </a:p>
          </p:txBody>
        </p:sp>
        <p:cxnSp>
          <p:nvCxnSpPr>
            <p:cNvPr id="35" name="Straight Arrow Connector 34"/>
            <p:cNvCxnSpPr>
              <a:stCxn id="20" idx="4"/>
              <a:endCxn id="22" idx="0"/>
            </p:cNvCxnSpPr>
            <p:nvPr/>
          </p:nvCxnSpPr>
          <p:spPr bwMode="auto">
            <a:xfrm flipH="1">
              <a:off x="3608417" y="3635839"/>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6" name="Oval 35"/>
            <p:cNvSpPr/>
            <p:nvPr/>
          </p:nvSpPr>
          <p:spPr bwMode="auto">
            <a:xfrm>
              <a:off x="4887913" y="1067567"/>
              <a:ext cx="2656971" cy="1327737"/>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5" name="Rectangle 2"/>
          <p:cNvSpPr>
            <a:spLocks noGrp="1" noChangeArrowheads="1"/>
          </p:cNvSpPr>
          <p:nvPr>
            <p:ph idx="1"/>
          </p:nvPr>
        </p:nvSpPr>
        <p:spPr>
          <a:xfrm>
            <a:off x="504031" y="1343942"/>
            <a:ext cx="9072563" cy="1140495"/>
          </a:xfrm>
        </p:spPr>
        <p:txBody>
          <a:bodyPr>
            <a:normAutofit/>
          </a:bodyPr>
          <a:lstStyle/>
          <a:p>
            <a:r>
              <a:rPr lang="en-US" dirty="0" smtClean="0"/>
              <a:t>There are restrictions on what can be a sub and superclass. Eg, the following is not manageable:</a:t>
            </a:r>
            <a:endParaRPr lang="en-US" dirty="0"/>
          </a:p>
        </p:txBody>
      </p:sp>
      <p:sp>
        <p:nvSpPr>
          <p:cNvPr id="428034" name="Rectangle 1"/>
          <p:cNvSpPr>
            <a:spLocks noGrp="1" noChangeArrowheads="1"/>
          </p:cNvSpPr>
          <p:nvPr>
            <p:ph type="title"/>
          </p:nvPr>
        </p:nvSpPr>
        <p:spPr/>
        <p:txBody>
          <a:bodyPr/>
          <a:lstStyle/>
          <a:p>
            <a:r>
              <a:rPr lang="en-US" smtClean="0"/>
              <a:t>What cannot be done in OWL RL?</a:t>
            </a:r>
            <a:endParaRPr lang="en-US"/>
          </a:p>
        </p:txBody>
      </p:sp>
      <p:sp>
        <p:nvSpPr>
          <p:cNvPr id="209923" name="Text Box 3"/>
          <p:cNvSpPr txBox="1">
            <a:spLocks noChangeArrowheads="1"/>
          </p:cNvSpPr>
          <p:nvPr/>
        </p:nvSpPr>
        <p:spPr bwMode="auto">
          <a:xfrm>
            <a:off x="323852" y="2555877"/>
            <a:ext cx="9440863" cy="1071564"/>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B rdf:type owl:Class;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owl:unionOf (P Q 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 rdfs:subClassOf B .</a:t>
            </a:r>
          </a:p>
        </p:txBody>
      </p:sp>
      <p:sp>
        <p:nvSpPr>
          <p:cNvPr id="6" name="Rectangle 2"/>
          <p:cNvSpPr txBox="1">
            <a:spLocks noChangeArrowheads="1"/>
          </p:cNvSpPr>
          <p:nvPr/>
        </p:nvSpPr>
        <p:spPr>
          <a:xfrm>
            <a:off x="620712" y="3779837"/>
            <a:ext cx="9072563" cy="3276600"/>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3000" dirty="0">
                <a:solidFill>
                  <a:srgbClr val="7F7F7F"/>
                </a:solidFill>
                <a:latin typeface="Helvetica Neue"/>
                <a:cs typeface="Helvetica Neue"/>
              </a:rPr>
              <a:t>Some features are not available or are restricted:</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dirty="0" smtClean="0">
                <a:solidFill>
                  <a:srgbClr val="7F7F7F"/>
                </a:solidFill>
                <a:latin typeface="Helvetica Neue"/>
                <a:cs typeface="Helvetica Neue"/>
              </a:rPr>
              <a:t>not all datatypes are available</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dirty="0">
                <a:solidFill>
                  <a:srgbClr val="7F7F7F"/>
                </a:solidFill>
                <a:latin typeface="Helvetica Neue"/>
                <a:cs typeface="Helvetica Neue"/>
              </a:rPr>
              <a:t>no datatype restrictions</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baseline="0" dirty="0" smtClean="0">
                <a:solidFill>
                  <a:srgbClr val="7F7F7F"/>
                </a:solidFill>
                <a:latin typeface="Helvetica Neue"/>
                <a:cs typeface="Helvetica Neue"/>
              </a:rPr>
              <a:t>no</a:t>
            </a:r>
            <a:r>
              <a:rPr lang="en-US" dirty="0" smtClean="0">
                <a:solidFill>
                  <a:srgbClr val="7F7F7F"/>
                </a:solidFill>
                <a:latin typeface="Helvetica Neue"/>
                <a:cs typeface="Helvetica Neue"/>
              </a:rPr>
              <a:t> minimum or exact cardinality restrictions</a:t>
            </a:r>
          </a:p>
          <a:p>
            <a:pPr marL="1041876" lvl="1" indent="-301370" defTabSz="911368" fontAlgn="auto" hangingPunct="1">
              <a:lnSpc>
                <a:spcPct val="100000"/>
              </a:lnSpc>
              <a:spcBef>
                <a:spcPts val="661"/>
              </a:spcBef>
              <a:spcAft>
                <a:spcPts val="0"/>
              </a:spcAft>
              <a:buClr>
                <a:schemeClr val="bg1">
                  <a:lumMod val="50000"/>
                </a:schemeClr>
              </a:buClr>
              <a:buSzPct val="76000"/>
              <a:buFont typeface="Wingdings" charset="2"/>
              <a:buChar char="§"/>
            </a:pPr>
            <a:r>
              <a:rPr lang="en-US" dirty="0">
                <a:solidFill>
                  <a:srgbClr val="7F7F7F"/>
                </a:solidFill>
                <a:latin typeface="Helvetica Neue"/>
                <a:cs typeface="Helvetica Neue"/>
              </a:rPr>
              <a:t>maximum cardinality only 0 or </a:t>
            </a:r>
            <a:r>
              <a:rPr lang="en-US" dirty="0" smtClean="0">
                <a:solidFill>
                  <a:srgbClr val="7F7F7F"/>
                </a:solidFill>
                <a:latin typeface="Helvetica Neue"/>
                <a:cs typeface="Helvetica Neue"/>
              </a:rPr>
              <a:t>1</a:t>
            </a:r>
            <a:endParaRPr lang="en-US" dirty="0">
              <a:solidFill>
                <a:srgbClr val="7F7F7F"/>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3" name="Rectangle 2"/>
          <p:cNvSpPr>
            <a:spLocks noGrp="1" noChangeArrowheads="1"/>
          </p:cNvSpPr>
          <p:nvPr>
            <p:ph idx="1"/>
          </p:nvPr>
        </p:nvSpPr>
        <p:spPr/>
        <p:txBody>
          <a:bodyPr/>
          <a:lstStyle/>
          <a:p>
            <a:r>
              <a:rPr lang="en-US" dirty="0" smtClean="0"/>
              <a:t>Some “natural” conclusions cannot be drawn, eg:</a:t>
            </a:r>
            <a:endParaRPr lang="en-US" dirty="0"/>
          </a:p>
        </p:txBody>
      </p:sp>
      <p:sp>
        <p:nvSpPr>
          <p:cNvPr id="430082" name="Rectangle 1"/>
          <p:cNvSpPr>
            <a:spLocks noGrp="1" noChangeArrowheads="1"/>
          </p:cNvSpPr>
          <p:nvPr>
            <p:ph type="title"/>
          </p:nvPr>
        </p:nvSpPr>
        <p:spPr/>
        <p:txBody>
          <a:bodyPr/>
          <a:lstStyle/>
          <a:p>
            <a:r>
              <a:rPr lang="en-US" smtClean="0"/>
              <a:t>What cannot be done in OWL RL?</a:t>
            </a:r>
            <a:endParaRPr lang="en-US"/>
          </a:p>
        </p:txBody>
      </p:sp>
      <p:sp>
        <p:nvSpPr>
          <p:cNvPr id="210947" name="Text Box 3"/>
          <p:cNvSpPr txBox="1">
            <a:spLocks noChangeArrowheads="1"/>
          </p:cNvSpPr>
          <p:nvPr/>
        </p:nvSpPr>
        <p:spPr bwMode="auto">
          <a:xfrm>
            <a:off x="315911" y="2427287"/>
            <a:ext cx="9517063"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owl:Class</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owl:intersectionOf</a:t>
            </a:r>
            <a:r>
              <a:rPr lang="en-US" sz="1800" b="1" dirty="0">
                <a:solidFill>
                  <a:srgbClr val="000000"/>
                </a:solidFill>
                <a:latin typeface="Courier New" charset="0"/>
                <a:ea typeface="msmincho" charset="0"/>
                <a:cs typeface="msmincho" charset="0"/>
              </a:rPr>
              <a:t> (U V S).</a:t>
            </a:r>
          </a:p>
        </p:txBody>
      </p:sp>
      <p:sp>
        <p:nvSpPr>
          <p:cNvPr id="430085" name="Text Box 4"/>
          <p:cNvSpPr txBox="1">
            <a:spLocks noChangeArrowheads="1"/>
          </p:cNvSpPr>
          <p:nvPr/>
        </p:nvSpPr>
        <p:spPr bwMode="auto">
          <a:xfrm>
            <a:off x="696912" y="3322639"/>
            <a:ext cx="8459788" cy="544513"/>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does </a:t>
            </a:r>
            <a:r>
              <a:rPr lang="en-US" sz="3000" i="1" dirty="0">
                <a:solidFill>
                  <a:srgbClr val="7F7F7F"/>
                </a:solidFill>
                <a:latin typeface="Helvetica Neue"/>
                <a:ea typeface="msmincho" charset="0"/>
                <a:cs typeface="Helvetica Neue"/>
              </a:rPr>
              <a:t>not</a:t>
            </a:r>
            <a:r>
              <a:rPr lang="en-US" sz="3000" dirty="0">
                <a:solidFill>
                  <a:srgbClr val="7F7F7F"/>
                </a:solidFill>
                <a:latin typeface="Helvetica Neue"/>
                <a:ea typeface="msmincho" charset="0"/>
                <a:cs typeface="Helvetica Neue"/>
              </a:rPr>
              <a:t> yield:</a:t>
            </a:r>
          </a:p>
        </p:txBody>
      </p:sp>
      <p:sp>
        <p:nvSpPr>
          <p:cNvPr id="210949" name="Text Box 5"/>
          <p:cNvSpPr txBox="1">
            <a:spLocks noChangeArrowheads="1"/>
          </p:cNvSpPr>
          <p:nvPr/>
        </p:nvSpPr>
        <p:spPr bwMode="auto">
          <a:xfrm>
            <a:off x="392111" y="4084672"/>
            <a:ext cx="9517063" cy="43973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A </a:t>
            </a:r>
            <a:r>
              <a:rPr lang="en-US" sz="1800" b="1" dirty="0" err="1">
                <a:solidFill>
                  <a:srgbClr val="000000"/>
                </a:solidFill>
                <a:latin typeface="Courier New" charset="0"/>
                <a:ea typeface="msmincho" charset="0"/>
                <a:cs typeface="msmincho" charset="0"/>
              </a:rPr>
              <a:t>rdfs:subClassOf</a:t>
            </a:r>
            <a:r>
              <a:rPr lang="en-US" sz="1800" b="1" dirty="0">
                <a:solidFill>
                  <a:srgbClr val="000000"/>
                </a:solidFill>
                <a:latin typeface="Courier New" charset="0"/>
                <a:ea typeface="msmincho" charset="0"/>
                <a:cs typeface="msmincho" charset="0"/>
              </a:rPr>
              <a:t> U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1" name="Rectangle 2"/>
          <p:cNvSpPr>
            <a:spLocks noGrp="1" noChangeArrowheads="1"/>
          </p:cNvSpPr>
          <p:nvPr>
            <p:ph idx="1"/>
          </p:nvPr>
        </p:nvSpPr>
        <p:spPr/>
        <p:txBody>
          <a:bodyPr/>
          <a:lstStyle/>
          <a:p>
            <a:r>
              <a:rPr lang="en-US" smtClean="0"/>
              <a:t>OWL constructs in RDF can be fairly verbose</a:t>
            </a:r>
          </a:p>
          <a:p>
            <a:r>
              <a:rPr lang="en-US" smtClean="0"/>
              <a:t>There are alternative syntaxes to express ontologies</a:t>
            </a:r>
          </a:p>
          <a:p>
            <a:pPr lvl="1"/>
            <a:r>
              <a:rPr lang="en-US" smtClean="0"/>
              <a:t>direct XML encoding of ontologies (OWL/XML)</a:t>
            </a:r>
          </a:p>
          <a:p>
            <a:pPr lvl="1"/>
            <a:r>
              <a:rPr lang="en-US" smtClean="0"/>
              <a:t>“functional” syntax</a:t>
            </a:r>
          </a:p>
          <a:p>
            <a:pPr lvl="1"/>
            <a:r>
              <a:rPr lang="en-US" smtClean="0"/>
              <a:t>“Manchester” syntax</a:t>
            </a:r>
          </a:p>
          <a:p>
            <a:r>
              <a:rPr lang="en-US" smtClean="0"/>
              <a:t>The official exchange syntax is RDF (RDF/XML) </a:t>
            </a:r>
          </a:p>
          <a:p>
            <a:pPr lvl="1"/>
            <a:r>
              <a:rPr lang="en-US" smtClean="0"/>
              <a:t>all other syntaxes are optional for tools</a:t>
            </a:r>
            <a:endParaRPr lang="en-US"/>
          </a:p>
        </p:txBody>
      </p:sp>
      <p:sp>
        <p:nvSpPr>
          <p:cNvPr id="432130" name="Rectangle 1"/>
          <p:cNvSpPr>
            <a:spLocks noGrp="1" noChangeArrowheads="1"/>
          </p:cNvSpPr>
          <p:nvPr>
            <p:ph type="title"/>
          </p:nvPr>
        </p:nvSpPr>
        <p:spPr/>
        <p:txBody>
          <a:bodyPr/>
          <a:lstStyle/>
          <a:p>
            <a:r>
              <a:rPr lang="en-US" dirty="0" smtClean="0"/>
              <a:t>Alternative syntaxes for OWL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1"/>
          <p:cNvSpPr>
            <a:spLocks noGrp="1" noChangeArrowheads="1"/>
          </p:cNvSpPr>
          <p:nvPr>
            <p:ph type="title"/>
          </p:nvPr>
        </p:nvSpPr>
        <p:spPr/>
        <p:txBody>
          <a:bodyPr/>
          <a:lstStyle/>
          <a:p>
            <a:r>
              <a:rPr lang="en-US" dirty="0" smtClean="0"/>
              <a:t>Functional syntax example</a:t>
            </a:r>
            <a:endParaRPr lang="en-US" dirty="0"/>
          </a:p>
        </p:txBody>
      </p:sp>
      <p:sp>
        <p:nvSpPr>
          <p:cNvPr id="212994" name="Text Box 2"/>
          <p:cNvSpPr txBox="1">
            <a:spLocks noChangeArrowheads="1"/>
          </p:cNvSpPr>
          <p:nvPr/>
        </p:nvSpPr>
        <p:spPr bwMode="auto">
          <a:xfrm>
            <a:off x="323852" y="5303837"/>
            <a:ext cx="9440863"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Declaration(NamedIndividual(:£))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Declaration(NamedIndividual(:€))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Declaration(NamedIndividual(:$))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Declaration(Class(:Currency))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EquivalentClasses(:Currency one of(:€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SubClassOf(my:Listed_Price AllValuesFrom(p:currency my:Currency))</a:t>
            </a:r>
          </a:p>
        </p:txBody>
      </p:sp>
      <p:sp>
        <p:nvSpPr>
          <p:cNvPr id="212995" name="Text Box 3"/>
          <p:cNvSpPr txBox="1">
            <a:spLocks noChangeArrowheads="1"/>
          </p:cNvSpPr>
          <p:nvPr/>
        </p:nvSpPr>
        <p:spPr bwMode="auto">
          <a:xfrm>
            <a:off x="323852" y="1377953"/>
            <a:ext cx="9440863" cy="324008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my:Currency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owl:oneOf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my:Listed_Price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my:Currency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p:txBody>
      </p:sp>
      <p:sp>
        <p:nvSpPr>
          <p:cNvPr id="434181" name="Text Box 4"/>
          <p:cNvSpPr txBox="1">
            <a:spLocks noChangeArrowheads="1"/>
          </p:cNvSpPr>
          <p:nvPr/>
        </p:nvSpPr>
        <p:spPr bwMode="auto">
          <a:xfrm>
            <a:off x="539750" y="4694241"/>
            <a:ext cx="7920038"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is equal to: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1"/>
          <p:cNvSpPr>
            <a:spLocks noGrp="1" noChangeArrowheads="1"/>
          </p:cNvSpPr>
          <p:nvPr>
            <p:ph type="title"/>
          </p:nvPr>
        </p:nvSpPr>
        <p:spPr/>
        <p:txBody>
          <a:bodyPr/>
          <a:lstStyle/>
          <a:p>
            <a:r>
              <a:rPr lang="en-US" smtClean="0"/>
              <a:t>Manchester syntax example</a:t>
            </a:r>
            <a:endParaRPr lang="en-US"/>
          </a:p>
        </p:txBody>
      </p:sp>
      <p:sp>
        <p:nvSpPr>
          <p:cNvPr id="214018" name="Text Box 2"/>
          <p:cNvSpPr txBox="1">
            <a:spLocks noChangeArrowheads="1"/>
          </p:cNvSpPr>
          <p:nvPr/>
        </p:nvSpPr>
        <p:spPr bwMode="auto">
          <a:xfrm>
            <a:off x="360398" y="5380037"/>
            <a:ext cx="9480549" cy="18716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Individual: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Individual: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Individual: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Class: my:Currency EquivalentTo {:€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Class: my:Listed_Price that p:currency only my:Currency</a:t>
            </a:r>
          </a:p>
        </p:txBody>
      </p:sp>
      <p:sp>
        <p:nvSpPr>
          <p:cNvPr id="214019" name="Text Box 3"/>
          <p:cNvSpPr txBox="1">
            <a:spLocks noChangeArrowheads="1"/>
          </p:cNvSpPr>
          <p:nvPr/>
        </p:nvSpPr>
        <p:spPr bwMode="auto">
          <a:xfrm>
            <a:off x="323852" y="1377953"/>
            <a:ext cx="9517063" cy="3240087"/>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owl:Thing.</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my:Currency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owl:oneOf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my:Listed_Price rdf:type owl:Class;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rdfs:subClassOf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rdf:type          	owl:Restriction;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owl:onProperty    	p:currency;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owl:allValuesFrom	my:Currency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p:txBody>
      </p:sp>
      <p:sp>
        <p:nvSpPr>
          <p:cNvPr id="436229" name="Text Box 4"/>
          <p:cNvSpPr txBox="1">
            <a:spLocks noChangeArrowheads="1"/>
          </p:cNvSpPr>
          <p:nvPr/>
        </p:nvSpPr>
        <p:spPr bwMode="auto">
          <a:xfrm>
            <a:off x="539750" y="4716467"/>
            <a:ext cx="7920038" cy="544512"/>
          </a:xfrm>
          <a:prstGeom prst="rect">
            <a:avLst/>
          </a:prstGeom>
          <a:noFill/>
          <a:ln w="9525">
            <a:noFill/>
            <a:round/>
            <a:headEnd/>
            <a:tailEnd/>
          </a:ln>
        </p:spPr>
        <p:txBody>
          <a:bodyPr lIns="89696" tIns="9707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3000" dirty="0">
                <a:solidFill>
                  <a:srgbClr val="7F7F7F"/>
                </a:solidFill>
                <a:latin typeface="Helvetica Neue"/>
                <a:ea typeface="msmincho" charset="0"/>
                <a:cs typeface="Helvetica Neue"/>
              </a:rPr>
              <a:t>is equal to: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2"/>
          <p:cNvSpPr>
            <a:spLocks noGrp="1" noChangeArrowheads="1"/>
          </p:cNvSpPr>
          <p:nvPr>
            <p:ph idx="1"/>
          </p:nvPr>
        </p:nvSpPr>
        <p:spPr/>
        <p:txBody>
          <a:bodyPr/>
          <a:lstStyle/>
          <a:p>
            <a:r>
              <a:rPr lang="en-US" dirty="0" smtClean="0"/>
              <a:t>The hard work is to create the ontologies</a:t>
            </a:r>
          </a:p>
          <a:p>
            <a:pPr lvl="1"/>
            <a:r>
              <a:rPr lang="en-US" dirty="0" smtClean="0"/>
              <a:t>requires a good knowledge of the area to be described</a:t>
            </a:r>
          </a:p>
          <a:p>
            <a:pPr lvl="1"/>
            <a:r>
              <a:rPr lang="en-US" dirty="0" smtClean="0"/>
              <a:t>some communities have good expertise already (e.g., librarians)</a:t>
            </a:r>
          </a:p>
          <a:p>
            <a:pPr lvl="1"/>
            <a:r>
              <a:rPr lang="en-US" dirty="0" smtClean="0"/>
              <a:t>OWL is just a tool to formalize ontologies</a:t>
            </a:r>
          </a:p>
          <a:p>
            <a:pPr lvl="1"/>
            <a:r>
              <a:rPr lang="en-US" dirty="0" smtClean="0"/>
              <a:t>large scale ontologies are often developed in a community process</a:t>
            </a:r>
          </a:p>
          <a:p>
            <a:pPr lvl="1">
              <a:buNone/>
            </a:pPr>
            <a:endParaRPr lang="en-US" dirty="0" smtClean="0"/>
          </a:p>
        </p:txBody>
      </p:sp>
      <p:sp>
        <p:nvSpPr>
          <p:cNvPr id="438274" name="Rectangle 1"/>
          <p:cNvSpPr>
            <a:spLocks noGrp="1" noChangeArrowheads="1"/>
          </p:cNvSpPr>
          <p:nvPr>
            <p:ph type="title"/>
          </p:nvPr>
        </p:nvSpPr>
        <p:spPr/>
        <p:txBody>
          <a:bodyPr/>
          <a:lstStyle/>
          <a:p>
            <a:r>
              <a:rPr lang="en-US" smtClean="0"/>
              <a:t>Ontology development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2"/>
          <p:cNvSpPr>
            <a:spLocks noGrp="1" noChangeArrowheads="1"/>
          </p:cNvSpPr>
          <p:nvPr>
            <p:ph idx="1"/>
          </p:nvPr>
        </p:nvSpPr>
        <p:spPr/>
        <p:txBody>
          <a:bodyPr/>
          <a:lstStyle/>
          <a:p>
            <a:r>
              <a:rPr lang="en-US" dirty="0" smtClean="0"/>
              <a:t>Ontologies should be shared and reused</a:t>
            </a:r>
          </a:p>
          <a:p>
            <a:pPr lvl="1"/>
            <a:r>
              <a:rPr lang="en-US" dirty="0" smtClean="0"/>
              <a:t>can be via the simple namespace mechanisms…</a:t>
            </a:r>
          </a:p>
          <a:p>
            <a:pPr lvl="1"/>
            <a:r>
              <a:rPr lang="en-US" dirty="0" smtClean="0"/>
              <a:t>…or via explicit imports</a:t>
            </a:r>
          </a:p>
          <a:p>
            <a:r>
              <a:rPr lang="en-US" dirty="0" smtClean="0"/>
              <a:t>Applications can also be developed with very small ontologies, though</a:t>
            </a:r>
            <a:endParaRPr lang="en-US" dirty="0"/>
          </a:p>
        </p:txBody>
      </p:sp>
      <p:sp>
        <p:nvSpPr>
          <p:cNvPr id="438274" name="Rectangle 1"/>
          <p:cNvSpPr>
            <a:spLocks noGrp="1" noChangeArrowheads="1"/>
          </p:cNvSpPr>
          <p:nvPr>
            <p:ph type="title"/>
          </p:nvPr>
        </p:nvSpPr>
        <p:spPr/>
        <p:txBody>
          <a:bodyPr/>
          <a:lstStyle/>
          <a:p>
            <a:r>
              <a:rPr lang="en-US" dirty="0" smtClean="0"/>
              <a:t>Ontology development (cont.)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3" name="Rectangle 2"/>
          <p:cNvSpPr>
            <a:spLocks noGrp="1" noChangeArrowheads="1"/>
          </p:cNvSpPr>
          <p:nvPr>
            <p:ph idx="1"/>
          </p:nvPr>
        </p:nvSpPr>
        <p:spPr/>
        <p:txBody>
          <a:bodyPr>
            <a:normAutofit/>
          </a:bodyPr>
          <a:lstStyle/>
          <a:p>
            <a:r>
              <a:rPr lang="en-US" smtClean="0"/>
              <a:t>eClassOwl: eBusiness ontology for products and services, 75,000 classes and 5,500 properties</a:t>
            </a:r>
          </a:p>
          <a:p>
            <a:r>
              <a:rPr lang="en-US" smtClean="0"/>
              <a:t>National Cancer Institute’s ontology: about 58,000 classes</a:t>
            </a:r>
          </a:p>
          <a:p>
            <a:r>
              <a:rPr lang="en-US" smtClean="0"/>
              <a:t>Open Biomedical Ontologies Foundry: a collection of ontologies, including the Gene Ontology to describe gene and gene product attributes in any organism or  protein sequence and annotation terminology and data (UniProt)</a:t>
            </a:r>
          </a:p>
          <a:p>
            <a:r>
              <a:rPr lang="en-US" smtClean="0"/>
              <a:t>BioPAX: for biological pathway data</a:t>
            </a:r>
            <a:endParaRPr lang="en-US"/>
          </a:p>
        </p:txBody>
      </p:sp>
      <p:sp>
        <p:nvSpPr>
          <p:cNvPr id="440322" name="Rectangle 1"/>
          <p:cNvSpPr>
            <a:spLocks noGrp="1" noChangeArrowheads="1"/>
          </p:cNvSpPr>
          <p:nvPr>
            <p:ph type="title"/>
          </p:nvPr>
        </p:nvSpPr>
        <p:spPr/>
        <p:txBody>
          <a:bodyPr/>
          <a:lstStyle/>
          <a:p>
            <a:r>
              <a:rPr lang="en-US" smtClean="0"/>
              <a:t>Ontologies examples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87426" name="Rectangle 1"/>
          <p:cNvSpPr>
            <a:spLocks noGrp="1" noChangeArrowheads="1"/>
          </p:cNvSpPr>
          <p:nvPr>
            <p:ph type="title" idx="4294967295"/>
          </p:nvPr>
        </p:nvSpPr>
        <p:spPr>
          <a:xfrm>
            <a:off x="1079877" y="2339678"/>
            <a:ext cx="4824289" cy="1944215"/>
          </a:xfrm>
          <a:solidFill>
            <a:schemeClr val="tx1">
              <a:alpha val="18000"/>
            </a:schemeClr>
          </a:solidFill>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6000" dirty="0">
                <a:solidFill>
                  <a:srgbClr val="0000FF"/>
                </a:solidFill>
              </a:rPr>
              <a:t>Rules</a:t>
            </a:r>
            <a:br>
              <a:rPr lang="en-US" sz="6000" dirty="0">
                <a:solidFill>
                  <a:srgbClr val="0000FF"/>
                </a:solidFill>
              </a:rPr>
            </a:br>
            <a:r>
              <a:rPr lang="en-US" sz="4000" dirty="0">
                <a:solidFill>
                  <a:srgbClr val="0000FF"/>
                </a:solidFill>
              </a:rPr>
              <a:t>(RIF)</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chemeClr val="tx1"/>
                </a:solidFill>
                <a:latin typeface="Lucida Sans Unicode"/>
                <a:ea typeface="msmincho" charset="0"/>
                <a:cs typeface="msmincho" charset="0"/>
              </a:rPr>
              <a:t>Photo credit </a:t>
            </a:r>
            <a:r>
              <a:rPr lang="en-US" sz="1100" i="1" dirty="0" smtClean="0">
                <a:solidFill>
                  <a:schemeClr val="tx1"/>
                </a:solidFill>
                <a:latin typeface="Lucida Sans Unicode"/>
                <a:ea typeface="msmincho" charset="0"/>
                <a:cs typeface="msmincho" charset="0"/>
              </a:rPr>
              <a:t>“</a:t>
            </a:r>
            <a:r>
              <a:rPr lang="en-US" sz="1100" i="1" dirty="0" err="1" smtClean="0">
                <a:solidFill>
                  <a:schemeClr val="tx1"/>
                </a:solidFill>
              </a:rPr>
              <a:t>Lili.chin</a:t>
            </a:r>
            <a:r>
              <a:rPr lang="en-US" sz="1100" i="1" dirty="0" smtClean="0">
                <a:solidFill>
                  <a:schemeClr val="tx1"/>
                </a:solidFill>
                <a:latin typeface="Lucida Sans Unicode"/>
                <a:ea typeface="msmincho" charset="0"/>
                <a:cs typeface="msmincho" charset="0"/>
              </a:rPr>
              <a:t>”</a:t>
            </a:r>
            <a:r>
              <a:rPr lang="en-US" sz="1100" i="1" dirty="0">
                <a:solidFill>
                  <a:schemeClr val="tx1"/>
                </a:solidFill>
                <a:latin typeface="Lucida Sans Unicode"/>
                <a:ea typeface="msmincho" charset="0"/>
                <a:cs typeface="msmincho" charset="0"/>
              </a:rPr>
              <a:t>, Flickr</a:t>
            </a:r>
            <a:endParaRPr lang="en-US" sz="1100" i="1" dirty="0">
              <a:solidFill>
                <a:schemeClr val="tx1"/>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3" name="Rectangle 2"/>
          <p:cNvSpPr>
            <a:spLocks noGrp="1" noChangeArrowheads="1"/>
          </p:cNvSpPr>
          <p:nvPr>
            <p:ph idx="1"/>
          </p:nvPr>
        </p:nvSpPr>
        <p:spPr>
          <a:xfrm>
            <a:off x="349252" y="1444660"/>
            <a:ext cx="9720263" cy="5573713"/>
          </a:xfrm>
        </p:spPr>
        <p:txBody>
          <a:bodyPr/>
          <a:lstStyle/>
          <a:p>
            <a:r>
              <a:rPr lang="en-US" dirty="0" smtClean="0"/>
              <a:t>Some conditions may be complicated in ontologies (ie, OWL)</a:t>
            </a:r>
          </a:p>
          <a:p>
            <a:pPr lvl="1"/>
            <a:r>
              <a:rPr lang="en-US" dirty="0" smtClean="0"/>
              <a:t>e.g., Horn rules: (P1 &amp; P2 &amp; …) → C</a:t>
            </a:r>
          </a:p>
          <a:p>
            <a:r>
              <a:rPr lang="en-US" dirty="0" smtClean="0"/>
              <a:t>In many cases applications just want 2-3 rules to complete integration</a:t>
            </a:r>
          </a:p>
          <a:p>
            <a:r>
              <a:rPr lang="en-US" dirty="0" smtClean="0"/>
              <a:t>I.e., rules may be an alternative to (OWL based) ontologies</a:t>
            </a:r>
          </a:p>
        </p:txBody>
      </p:sp>
      <p:sp>
        <p:nvSpPr>
          <p:cNvPr id="491522" name="Rectangle 1"/>
          <p:cNvSpPr>
            <a:spLocks noGrp="1" noChangeArrowheads="1"/>
          </p:cNvSpPr>
          <p:nvPr>
            <p:ph type="title"/>
          </p:nvPr>
        </p:nvSpPr>
        <p:spPr/>
        <p:txBody>
          <a:bodyPr/>
          <a:lstStyle/>
          <a:p>
            <a:r>
              <a:rPr lang="en-US" smtClean="0"/>
              <a:t>Why rules on the Semantic Web?</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idx="1"/>
          </p:nvPr>
        </p:nvSpPr>
        <p:spPr/>
        <p:txBody>
          <a:bodyPr>
            <a:normAutofit/>
          </a:bodyPr>
          <a:lstStyle/>
          <a:p>
            <a:r>
              <a:rPr lang="en-US" smtClean="0"/>
              <a:t>We “feel” that a:author and f:auteur should be the same</a:t>
            </a:r>
          </a:p>
          <a:p>
            <a:r>
              <a:rPr lang="en-US" smtClean="0"/>
              <a:t>But an automatic merge doest not know that!</a:t>
            </a:r>
          </a:p>
          <a:p>
            <a:r>
              <a:rPr lang="en-US" smtClean="0"/>
              <a:t>Let us add some extra information to the merged data:</a:t>
            </a:r>
          </a:p>
          <a:p>
            <a:pPr lvl="1"/>
            <a:r>
              <a:rPr lang="en-US" smtClean="0"/>
              <a:t>a:author same as f:auteur</a:t>
            </a:r>
          </a:p>
          <a:p>
            <a:pPr lvl="1"/>
            <a:r>
              <a:rPr lang="en-US" smtClean="0"/>
              <a:t>both identify a “Person”</a:t>
            </a:r>
          </a:p>
          <a:p>
            <a:pPr lvl="1"/>
            <a:r>
              <a:rPr lang="en-US" smtClean="0"/>
              <a:t>a term that a community may have already defined:</a:t>
            </a:r>
          </a:p>
          <a:p>
            <a:pPr lvl="2"/>
            <a:r>
              <a:rPr lang="en-US" smtClean="0"/>
              <a:t>a “Person” is uniquely identified by his/her name and, say, homepage</a:t>
            </a:r>
          </a:p>
          <a:p>
            <a:pPr lvl="2"/>
            <a:r>
              <a:rPr lang="en-US" smtClean="0"/>
              <a:t>it can be used as a “category” for certain type of resources</a:t>
            </a:r>
            <a:endParaRPr lang="en-US"/>
          </a:p>
        </p:txBody>
      </p:sp>
      <p:sp>
        <p:nvSpPr>
          <p:cNvPr id="67587" name="Rectangle 1"/>
          <p:cNvSpPr>
            <a:spLocks noGrp="1" noChangeArrowheads="1"/>
          </p:cNvSpPr>
          <p:nvPr>
            <p:ph type="title"/>
          </p:nvPr>
        </p:nvSpPr>
        <p:spPr/>
        <p:txBody>
          <a:bodyPr/>
          <a:lstStyle/>
          <a:p>
            <a:r>
              <a:rPr lang="en-US" smtClean="0"/>
              <a:t>However, more can be achieved…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5" name="Rectangle 2"/>
          <p:cNvSpPr>
            <a:spLocks noGrp="1" noChangeArrowheads="1"/>
          </p:cNvSpPr>
          <p:nvPr>
            <p:ph idx="1"/>
          </p:nvPr>
        </p:nvSpPr>
        <p:spPr/>
        <p:txBody>
          <a:bodyPr/>
          <a:lstStyle/>
          <a:p>
            <a:r>
              <a:rPr lang="en-US" dirty="0" smtClean="0"/>
              <a:t>There is also a long history of rule languages and rule-based systems</a:t>
            </a:r>
          </a:p>
          <a:p>
            <a:pPr lvl="1"/>
            <a:r>
              <a:rPr lang="en-US" dirty="0" smtClean="0"/>
              <a:t>e.g., logic programming (Prolog), production rules</a:t>
            </a:r>
          </a:p>
          <a:p>
            <a:r>
              <a:rPr lang="en-US" dirty="0" smtClean="0"/>
              <a:t>Lots of small and large rule systems (from mail filters to expert systems)</a:t>
            </a:r>
          </a:p>
          <a:p>
            <a:r>
              <a:rPr lang="en-US" dirty="0" smtClean="0"/>
              <a:t>Hundreds of niche markets</a:t>
            </a:r>
            <a:endParaRPr lang="en-US" dirty="0"/>
          </a:p>
        </p:txBody>
      </p:sp>
      <p:sp>
        <p:nvSpPr>
          <p:cNvPr id="489474" name="Rectangle 1"/>
          <p:cNvSpPr>
            <a:spLocks noGrp="1" noChangeArrowheads="1"/>
          </p:cNvSpPr>
          <p:nvPr>
            <p:ph type="title"/>
          </p:nvPr>
        </p:nvSpPr>
        <p:spPr/>
        <p:txBody>
          <a:bodyPr/>
          <a:lstStyle/>
          <a:p>
            <a:r>
              <a:rPr lang="en-US" smtClean="0"/>
              <a:t>Rules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Rectangle 2"/>
          <p:cNvSpPr>
            <a:spLocks noGrp="1" noChangeArrowheads="1"/>
          </p:cNvSpPr>
          <p:nvPr>
            <p:ph idx="1"/>
          </p:nvPr>
        </p:nvSpPr>
        <p:spPr/>
        <p:txBody>
          <a:bodyPr/>
          <a:lstStyle/>
          <a:p>
            <a:r>
              <a:rPr lang="en-US" dirty="0" smtClean="0"/>
              <a:t>An example from our bookshop integration:</a:t>
            </a:r>
          </a:p>
          <a:p>
            <a:pPr lvl="1"/>
            <a:r>
              <a:rPr lang="en-US" dirty="0" smtClean="0"/>
              <a:t>“I buy a novel with over 500 pages if it costs less than €20”</a:t>
            </a:r>
          </a:p>
          <a:p>
            <a:pPr lvl="1"/>
            <a:r>
              <a:rPr lang="en-US" dirty="0" smtClean="0"/>
              <a:t>something like (in an ad-hoc syntax):</a:t>
            </a:r>
            <a:endParaRPr lang="en-US" dirty="0"/>
          </a:p>
        </p:txBody>
      </p:sp>
      <p:sp>
        <p:nvSpPr>
          <p:cNvPr id="493570" name="Rectangle 1"/>
          <p:cNvSpPr>
            <a:spLocks noGrp="1" noChangeArrowheads="1"/>
          </p:cNvSpPr>
          <p:nvPr>
            <p:ph type="title"/>
          </p:nvPr>
        </p:nvSpPr>
        <p:spPr/>
        <p:txBody>
          <a:bodyPr/>
          <a:lstStyle/>
          <a:p>
            <a:r>
              <a:rPr lang="en-US" smtClean="0"/>
              <a:t>Things you may want to express</a:t>
            </a:r>
            <a:endParaRPr lang="en-US"/>
          </a:p>
        </p:txBody>
      </p:sp>
      <p:sp>
        <p:nvSpPr>
          <p:cNvPr id="242691" name="Text Box 3"/>
          <p:cNvSpPr txBox="1">
            <a:spLocks noChangeArrowheads="1"/>
          </p:cNvSpPr>
          <p:nvPr/>
        </p:nvSpPr>
        <p:spPr bwMode="auto">
          <a:xfrm>
            <a:off x="287339" y="3743325"/>
            <a:ext cx="9477374" cy="316071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rdf:type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p:currency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rdf:value  ?z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?n &gt; "500"^^xsd:integer.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?z &lt;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 p:buys ?x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Things you may want to express</a:t>
            </a:r>
            <a:endParaRPr lang="en-US" dirty="0"/>
          </a:p>
        </p:txBody>
      </p:sp>
      <p:grpSp>
        <p:nvGrpSpPr>
          <p:cNvPr id="2" name="Group 47"/>
          <p:cNvGrpSpPr/>
          <p:nvPr/>
        </p:nvGrpSpPr>
        <p:grpSpPr>
          <a:xfrm>
            <a:off x="392112" y="2472637"/>
            <a:ext cx="4785985" cy="2779156"/>
            <a:chOff x="392112" y="2472637"/>
            <a:chExt cx="4785985" cy="2779156"/>
          </a:xfrm>
        </p:grpSpPr>
        <p:sp>
          <p:nvSpPr>
            <p:cNvPr id="7" name="Oval 6"/>
            <p:cNvSpPr/>
            <p:nvPr/>
          </p:nvSpPr>
          <p:spPr bwMode="auto">
            <a:xfrm>
              <a:off x="3026269" y="2472637"/>
              <a:ext cx="1447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p:Novel</a:t>
              </a:r>
            </a:p>
          </p:txBody>
        </p:sp>
        <p:sp>
          <p:nvSpPr>
            <p:cNvPr id="12" name="Hexagon 11"/>
            <p:cNvSpPr/>
            <p:nvPr/>
          </p:nvSpPr>
          <p:spPr>
            <a:xfrm>
              <a:off x="392112" y="3551236"/>
              <a:ext cx="615752" cy="530821"/>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?x</a:t>
              </a:r>
            </a:p>
          </p:txBody>
        </p:sp>
        <p:sp>
          <p:nvSpPr>
            <p:cNvPr id="13" name="Hexagon 12"/>
            <p:cNvSpPr/>
            <p:nvPr/>
          </p:nvSpPr>
          <p:spPr>
            <a:xfrm>
              <a:off x="3440798" y="3199019"/>
              <a:ext cx="618743" cy="533400"/>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?n</a:t>
              </a:r>
            </a:p>
          </p:txBody>
        </p:sp>
        <p:cxnSp>
          <p:nvCxnSpPr>
            <p:cNvPr id="15" name="Straight Arrow Connector 14"/>
            <p:cNvCxnSpPr>
              <a:stCxn id="7" idx="2"/>
              <a:endCxn id="12" idx="0"/>
            </p:cNvCxnSpPr>
            <p:nvPr/>
          </p:nvCxnSpPr>
          <p:spPr bwMode="auto">
            <a:xfrm flipH="1">
              <a:off x="1007864" y="2703720"/>
              <a:ext cx="2018406" cy="1112927"/>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nvGrpSpPr>
            <p:cNvPr id="3" name="Group 23"/>
            <p:cNvGrpSpPr/>
            <p:nvPr/>
          </p:nvGrpSpPr>
          <p:grpSpPr>
            <a:xfrm>
              <a:off x="2297112" y="3996637"/>
              <a:ext cx="2880985" cy="1255156"/>
              <a:chOff x="2297112" y="3996637"/>
              <a:chExt cx="2880985" cy="1255156"/>
            </a:xfrm>
          </p:grpSpPr>
          <p:sp>
            <p:nvSpPr>
              <p:cNvPr id="9" name="Oval 8"/>
              <p:cNvSpPr/>
              <p:nvPr/>
            </p:nvSpPr>
            <p:spPr bwMode="auto">
              <a:xfrm>
                <a:off x="2297112" y="4350170"/>
                <a:ext cx="4572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700" b="1" noProof="1">
                  <a:solidFill>
                    <a:schemeClr val="tx1">
                      <a:lumMod val="95000"/>
                      <a:lumOff val="5000"/>
                    </a:schemeClr>
                  </a:solidFill>
                </a:endParaRPr>
              </a:p>
            </p:txBody>
          </p:sp>
          <p:grpSp>
            <p:nvGrpSpPr>
              <p:cNvPr id="5" name="Group 16"/>
              <p:cNvGrpSpPr/>
              <p:nvPr/>
            </p:nvGrpSpPr>
            <p:grpSpPr>
              <a:xfrm>
                <a:off x="3973512" y="3996637"/>
                <a:ext cx="1204585" cy="1255156"/>
                <a:chOff x="3973512" y="3996637"/>
                <a:chExt cx="1204585" cy="1255156"/>
              </a:xfrm>
            </p:grpSpPr>
            <p:sp>
              <p:nvSpPr>
                <p:cNvPr id="8" name="Oval 7"/>
                <p:cNvSpPr/>
                <p:nvPr/>
              </p:nvSpPr>
              <p:spPr bwMode="auto">
                <a:xfrm>
                  <a:off x="3973512" y="3996637"/>
                  <a:ext cx="685800"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a:t>
                  </a:r>
                </a:p>
              </p:txBody>
            </p:sp>
            <p:sp>
              <p:nvSpPr>
                <p:cNvPr id="11" name="Hexagon 10"/>
                <p:cNvSpPr/>
                <p:nvPr/>
              </p:nvSpPr>
              <p:spPr>
                <a:xfrm>
                  <a:off x="4033506" y="4694236"/>
                  <a:ext cx="646766" cy="557557"/>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?z</a:t>
                  </a:r>
                </a:p>
              </p:txBody>
            </p:sp>
            <p:sp>
              <p:nvSpPr>
                <p:cNvPr id="16" name="TextBox 15"/>
                <p:cNvSpPr txBox="1"/>
                <p:nvPr/>
              </p:nvSpPr>
              <p:spPr>
                <a:xfrm>
                  <a:off x="4574396" y="4838751"/>
                  <a:ext cx="603701" cy="284437"/>
                </a:xfrm>
                <a:prstGeom prst="rect">
                  <a:avLst/>
                </a:prstGeom>
                <a:noFill/>
              </p:spPr>
              <p:txBody>
                <a:bodyPr wrap="none" rtlCol="0">
                  <a:spAutoFit/>
                </a:bodyPr>
                <a:lstStyle/>
                <a:p>
                  <a:r>
                    <a:rPr lang="en-US" sz="1400" dirty="0">
                      <a:solidFill>
                        <a:srgbClr val="000000"/>
                      </a:solidFill>
                      <a:latin typeface="Gill Sans MT"/>
                      <a:cs typeface="Gill Sans MT"/>
                    </a:rPr>
                    <a:t>?</a:t>
                  </a:r>
                  <a:r>
                    <a:rPr lang="en-US" sz="1400" noProof="1">
                      <a:solidFill>
                        <a:srgbClr val="000000"/>
                      </a:solidFill>
                      <a:latin typeface="Gill Sans MT"/>
                      <a:cs typeface="Gill Sans MT"/>
                    </a:rPr>
                    <a:t>z</a:t>
                  </a:r>
                  <a:r>
                    <a:rPr lang="en-US" sz="1400" dirty="0">
                      <a:solidFill>
                        <a:srgbClr val="000000"/>
                      </a:solidFill>
                      <a:latin typeface="Gill Sans MT"/>
                      <a:cs typeface="Gill Sans MT"/>
                    </a:rPr>
                    <a:t>&lt;20</a:t>
                  </a:r>
                </a:p>
              </p:txBody>
            </p:sp>
          </p:grpSp>
          <p:cxnSp>
            <p:nvCxnSpPr>
              <p:cNvPr id="18" name="Straight Arrow Connector 17"/>
              <p:cNvCxnSpPr>
                <a:endCxn id="9" idx="6"/>
              </p:cNvCxnSpPr>
              <p:nvPr/>
            </p:nvCxnSpPr>
            <p:spPr bwMode="auto">
              <a:xfrm flipH="1" flipV="1">
                <a:off x="2754312" y="4581253"/>
                <a:ext cx="1295400" cy="34158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21" name="Straight Arrow Connector 20"/>
              <p:cNvCxnSpPr>
                <a:stCxn id="8" idx="2"/>
                <a:endCxn id="9" idx="6"/>
              </p:cNvCxnSpPr>
              <p:nvPr/>
            </p:nvCxnSpPr>
            <p:spPr bwMode="auto">
              <a:xfrm flipH="1">
                <a:off x="2754312" y="4227720"/>
                <a:ext cx="1219200" cy="353533"/>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25" name="TextBox 24"/>
            <p:cNvSpPr txBox="1"/>
            <p:nvPr/>
          </p:nvSpPr>
          <p:spPr>
            <a:xfrm>
              <a:off x="4027140" y="3322637"/>
              <a:ext cx="708372" cy="284437"/>
            </a:xfrm>
            <a:prstGeom prst="rect">
              <a:avLst/>
            </a:prstGeom>
            <a:noFill/>
          </p:spPr>
          <p:txBody>
            <a:bodyPr wrap="none" rtlCol="0">
              <a:spAutoFit/>
            </a:bodyPr>
            <a:lstStyle/>
            <a:p>
              <a:r>
                <a:rPr lang="en-US" sz="1400" dirty="0">
                  <a:solidFill>
                    <a:srgbClr val="000000"/>
                  </a:solidFill>
                  <a:latin typeface="Gill Sans MT"/>
                  <a:cs typeface="Gill Sans MT"/>
                </a:rPr>
                <a:t>?</a:t>
              </a:r>
              <a:r>
                <a:rPr lang="en-US" sz="1400" noProof="1">
                  <a:solidFill>
                    <a:srgbClr val="000000"/>
                  </a:solidFill>
                  <a:latin typeface="Gill Sans MT"/>
                  <a:cs typeface="Gill Sans MT"/>
                </a:rPr>
                <a:t>n</a:t>
              </a:r>
              <a:r>
                <a:rPr lang="en-US" sz="1400" dirty="0">
                  <a:solidFill>
                    <a:srgbClr val="000000"/>
                  </a:solidFill>
                  <a:latin typeface="Gill Sans MT"/>
                  <a:cs typeface="Gill Sans MT"/>
                </a:rPr>
                <a:t>&gt;500</a:t>
              </a:r>
            </a:p>
          </p:txBody>
        </p:sp>
        <p:cxnSp>
          <p:nvCxnSpPr>
            <p:cNvPr id="30" name="Straight Arrow Connector 29"/>
            <p:cNvCxnSpPr>
              <a:stCxn id="9" idx="2"/>
              <a:endCxn id="12" idx="0"/>
            </p:cNvCxnSpPr>
            <p:nvPr/>
          </p:nvCxnSpPr>
          <p:spPr bwMode="auto">
            <a:xfrm flipH="1" flipV="1">
              <a:off x="1007864" y="3816646"/>
              <a:ext cx="1289248" cy="764606"/>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33" name="Straight Arrow Connector 32"/>
            <p:cNvCxnSpPr>
              <a:endCxn id="12" idx="0"/>
            </p:cNvCxnSpPr>
            <p:nvPr/>
          </p:nvCxnSpPr>
          <p:spPr bwMode="auto">
            <a:xfrm flipH="1">
              <a:off x="1007864" y="3475037"/>
              <a:ext cx="2432248" cy="34161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sp>
          <p:nvSpPr>
            <p:cNvPr id="36" name="TextBox 35"/>
            <p:cNvSpPr txBox="1"/>
            <p:nvPr/>
          </p:nvSpPr>
          <p:spPr>
            <a:xfrm rot="19835693">
              <a:off x="1315444" y="2968448"/>
              <a:ext cx="1219200" cy="328665"/>
            </a:xfrm>
            <a:prstGeom prst="rect">
              <a:avLst/>
            </a:prstGeom>
            <a:noFill/>
          </p:spPr>
          <p:txBody>
            <a:bodyPr wrap="square" rtlCol="0">
              <a:spAutoFit/>
            </a:bodyPr>
            <a:lstStyle/>
            <a:p>
              <a:pPr algn="ctr"/>
              <a:r>
                <a:rPr lang="en-US" sz="1700" b="1" noProof="1">
                  <a:solidFill>
                    <a:schemeClr val="accent2">
                      <a:lumMod val="75000"/>
                    </a:schemeClr>
                  </a:solidFill>
                </a:rPr>
                <a:t>rdf:type</a:t>
              </a:r>
            </a:p>
          </p:txBody>
        </p:sp>
        <p:sp>
          <p:nvSpPr>
            <p:cNvPr id="37" name="TextBox 36"/>
            <p:cNvSpPr txBox="1"/>
            <p:nvPr/>
          </p:nvSpPr>
          <p:spPr>
            <a:xfrm rot="21123985">
              <a:off x="1458674" y="3323159"/>
              <a:ext cx="1981200" cy="328665"/>
            </a:xfrm>
            <a:prstGeom prst="rect">
              <a:avLst/>
            </a:prstGeom>
            <a:noFill/>
          </p:spPr>
          <p:txBody>
            <a:bodyPr wrap="square" rtlCol="0">
              <a:spAutoFit/>
            </a:bodyPr>
            <a:lstStyle/>
            <a:p>
              <a:pPr algn="ctr"/>
              <a:r>
                <a:rPr lang="en-US" sz="1700" b="1" noProof="1">
                  <a:solidFill>
                    <a:schemeClr val="accent2">
                      <a:lumMod val="75000"/>
                    </a:schemeClr>
                  </a:solidFill>
                </a:rPr>
                <a:t>p:page_number</a:t>
              </a:r>
            </a:p>
          </p:txBody>
        </p:sp>
        <p:sp>
          <p:nvSpPr>
            <p:cNvPr id="41" name="TextBox 40"/>
            <p:cNvSpPr txBox="1"/>
            <p:nvPr/>
          </p:nvSpPr>
          <p:spPr>
            <a:xfrm rot="1867865">
              <a:off x="1336514" y="3962682"/>
              <a:ext cx="928030" cy="328665"/>
            </a:xfrm>
            <a:prstGeom prst="rect">
              <a:avLst/>
            </a:prstGeom>
            <a:noFill/>
          </p:spPr>
          <p:txBody>
            <a:bodyPr wrap="square" rtlCol="0">
              <a:spAutoFit/>
            </a:bodyPr>
            <a:lstStyle/>
            <a:p>
              <a:pPr algn="ctr"/>
              <a:r>
                <a:rPr lang="en-US" sz="1700" b="1" noProof="1">
                  <a:solidFill>
                    <a:schemeClr val="accent2">
                      <a:lumMod val="75000"/>
                    </a:schemeClr>
                  </a:solidFill>
                </a:rPr>
                <a:t>p:price</a:t>
              </a:r>
            </a:p>
          </p:txBody>
        </p:sp>
        <p:sp>
          <p:nvSpPr>
            <p:cNvPr id="42" name="TextBox 41"/>
            <p:cNvSpPr txBox="1"/>
            <p:nvPr/>
          </p:nvSpPr>
          <p:spPr>
            <a:xfrm rot="910712">
              <a:off x="2617706" y="4681915"/>
              <a:ext cx="1371600" cy="328665"/>
            </a:xfrm>
            <a:prstGeom prst="rect">
              <a:avLst/>
            </a:prstGeom>
            <a:noFill/>
          </p:spPr>
          <p:txBody>
            <a:bodyPr wrap="square" rtlCol="0">
              <a:spAutoFit/>
            </a:bodyPr>
            <a:lstStyle/>
            <a:p>
              <a:pPr algn="ctr"/>
              <a:r>
                <a:rPr lang="en-US" sz="1700" b="1" noProof="1">
                  <a:solidFill>
                    <a:schemeClr val="accent2">
                      <a:lumMod val="75000"/>
                    </a:schemeClr>
                  </a:solidFill>
                </a:rPr>
                <a:t>rdf:value</a:t>
              </a:r>
            </a:p>
          </p:txBody>
        </p:sp>
        <p:sp>
          <p:nvSpPr>
            <p:cNvPr id="43" name="TextBox 42"/>
            <p:cNvSpPr txBox="1"/>
            <p:nvPr/>
          </p:nvSpPr>
          <p:spPr>
            <a:xfrm rot="20568855">
              <a:off x="2662728" y="4108294"/>
              <a:ext cx="1371600" cy="328665"/>
            </a:xfrm>
            <a:prstGeom prst="rect">
              <a:avLst/>
            </a:prstGeom>
            <a:noFill/>
          </p:spPr>
          <p:txBody>
            <a:bodyPr wrap="square" rtlCol="0">
              <a:spAutoFit/>
            </a:bodyPr>
            <a:lstStyle/>
            <a:p>
              <a:pPr algn="ctr"/>
              <a:r>
                <a:rPr lang="en-US" sz="1700" b="1" noProof="1">
                  <a:solidFill>
                    <a:schemeClr val="accent2">
                      <a:lumMod val="75000"/>
                    </a:schemeClr>
                  </a:solidFill>
                </a:rPr>
                <a:t>p:currency</a:t>
              </a:r>
            </a:p>
          </p:txBody>
        </p:sp>
      </p:grpSp>
      <p:grpSp>
        <p:nvGrpSpPr>
          <p:cNvPr id="6" name="Group 53"/>
          <p:cNvGrpSpPr/>
          <p:nvPr/>
        </p:nvGrpSpPr>
        <p:grpSpPr>
          <a:xfrm>
            <a:off x="6945313" y="3458399"/>
            <a:ext cx="2743200" cy="777908"/>
            <a:chOff x="6335712" y="3392198"/>
            <a:chExt cx="2743200" cy="777908"/>
          </a:xfrm>
        </p:grpSpPr>
        <p:sp>
          <p:nvSpPr>
            <p:cNvPr id="14" name="TextBox 13"/>
            <p:cNvSpPr txBox="1"/>
            <p:nvPr/>
          </p:nvSpPr>
          <p:spPr>
            <a:xfrm>
              <a:off x="7153914" y="3495037"/>
              <a:ext cx="1219200" cy="328665"/>
            </a:xfrm>
            <a:prstGeom prst="rect">
              <a:avLst/>
            </a:prstGeom>
            <a:noFill/>
          </p:spPr>
          <p:txBody>
            <a:bodyPr wrap="square" rtlCol="0">
              <a:spAutoFit/>
            </a:bodyPr>
            <a:lstStyle/>
            <a:p>
              <a:pPr algn="ctr"/>
              <a:r>
                <a:rPr lang="en-US" sz="1700" b="1" noProof="1">
                  <a:solidFill>
                    <a:schemeClr val="accent2">
                      <a:lumMod val="75000"/>
                    </a:schemeClr>
                  </a:solidFill>
                </a:rPr>
                <a:t>p:buys</a:t>
              </a:r>
            </a:p>
          </p:txBody>
        </p:sp>
        <p:sp>
          <p:nvSpPr>
            <p:cNvPr id="49" name="Hexagon 48"/>
            <p:cNvSpPr/>
            <p:nvPr/>
          </p:nvSpPr>
          <p:spPr>
            <a:xfrm>
              <a:off x="85455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noProof="1">
                  <a:solidFill>
                    <a:schemeClr val="tx1"/>
                  </a:solidFill>
                </a:rPr>
                <a:t>?x</a:t>
              </a:r>
            </a:p>
          </p:txBody>
        </p:sp>
        <p:sp>
          <p:nvSpPr>
            <p:cNvPr id="50" name="Oval 49"/>
            <p:cNvSpPr/>
            <p:nvPr/>
          </p:nvSpPr>
          <p:spPr bwMode="auto">
            <a:xfrm>
              <a:off x="6335712" y="3392198"/>
              <a:ext cx="685800" cy="777908"/>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me</a:t>
              </a:r>
            </a:p>
          </p:txBody>
        </p:sp>
        <p:cxnSp>
          <p:nvCxnSpPr>
            <p:cNvPr id="51" name="Straight Arrow Connector 50"/>
            <p:cNvCxnSpPr>
              <a:endCxn id="50" idx="6"/>
            </p:cNvCxnSpPr>
            <p:nvPr/>
          </p:nvCxnSpPr>
          <p:spPr bwMode="auto">
            <a:xfrm flipH="1">
              <a:off x="7021512" y="3779836"/>
              <a:ext cx="1524002" cy="1316"/>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57" name="Notched Right Arrow 56"/>
          <p:cNvSpPr/>
          <p:nvPr/>
        </p:nvSpPr>
        <p:spPr>
          <a:xfrm>
            <a:off x="5345113" y="3627440"/>
            <a:ext cx="1219200" cy="457201"/>
          </a:xfrm>
          <a:prstGeom prst="notchedRightArrow">
            <a:avLst/>
          </a:prstGeom>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Tree>
    <p:extLst>
      <p:ext uri="{BB962C8B-B14F-4D97-AF65-F5344CB8AC3E}">
        <p14:creationId xmlns:p14="http://schemas.microsoft.com/office/powerpoint/2010/main" val="4006112942"/>
      </p:ext>
    </p:extLst>
  </p:cSld>
  <p:clrMapOvr>
    <a:masterClrMapping/>
  </p:clrMapOvr>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goals of the RIF work:</a:t>
            </a:r>
          </a:p>
          <a:p>
            <a:pPr lvl="1"/>
            <a:r>
              <a:rPr lang="en-US" dirty="0" smtClean="0"/>
              <a:t>define simple rule </a:t>
            </a:r>
            <a:r>
              <a:rPr lang="en-US" noProof="1" smtClean="0"/>
              <a:t>language(s)  for the (Semantic) Web</a:t>
            </a:r>
          </a:p>
          <a:p>
            <a:pPr lvl="1"/>
            <a:r>
              <a:rPr lang="en-US" noProof="1" smtClean="0"/>
              <a:t>define interchange formats for rule based systems</a:t>
            </a:r>
          </a:p>
          <a:p>
            <a:r>
              <a:rPr lang="en-US" noProof="1" smtClean="0"/>
              <a:t>RIF defines several “dialects” of languages</a:t>
            </a:r>
          </a:p>
          <a:p>
            <a:endParaRPr lang="en-US" noProof="1"/>
          </a:p>
        </p:txBody>
      </p:sp>
      <p:sp>
        <p:nvSpPr>
          <p:cNvPr id="2" name="Title 1"/>
          <p:cNvSpPr>
            <a:spLocks noGrp="1"/>
          </p:cNvSpPr>
          <p:nvPr>
            <p:ph type="title"/>
          </p:nvPr>
        </p:nvSpPr>
        <p:spPr/>
        <p:txBody>
          <a:bodyPr/>
          <a:lstStyle/>
          <a:p>
            <a:r>
              <a:rPr lang="en-US" dirty="0" smtClean="0"/>
              <a:t>RIF (Rule Interchange Format)</a:t>
            </a:r>
            <a:endParaRPr 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Rectangle 2"/>
          <p:cNvSpPr>
            <a:spLocks noGrp="1" noChangeArrowheads="1"/>
          </p:cNvSpPr>
          <p:nvPr>
            <p:ph idx="1"/>
          </p:nvPr>
        </p:nvSpPr>
        <p:spPr/>
        <p:txBody>
          <a:bodyPr/>
          <a:lstStyle/>
          <a:p>
            <a:r>
              <a:rPr lang="en-US" dirty="0" smtClean="0"/>
              <a:t>The simplest RIF “dialect”</a:t>
            </a:r>
          </a:p>
          <a:p>
            <a:r>
              <a:rPr lang="en-US" dirty="0" smtClean="0"/>
              <a:t>A Core document is</a:t>
            </a:r>
          </a:p>
          <a:p>
            <a:pPr lvl="1"/>
            <a:r>
              <a:rPr lang="en-US" dirty="0" smtClean="0"/>
              <a:t>some directives like import, prefix settings for URI-</a:t>
            </a:r>
            <a:r>
              <a:rPr lang="en-US" dirty="0" err="1" smtClean="0"/>
              <a:t>s</a:t>
            </a:r>
            <a:r>
              <a:rPr lang="en-US" dirty="0" smtClean="0"/>
              <a:t>, etc</a:t>
            </a:r>
          </a:p>
          <a:p>
            <a:pPr lvl="1"/>
            <a:r>
              <a:rPr lang="en-US" dirty="0" smtClean="0"/>
              <a:t>a sequence of logical implications</a:t>
            </a:r>
          </a:p>
          <a:p>
            <a:r>
              <a:rPr lang="en-US" dirty="0" smtClean="0"/>
              <a:t>RIF is not bound to RDF only</a:t>
            </a:r>
          </a:p>
          <a:p>
            <a:pPr lvl="1"/>
            <a:r>
              <a:rPr lang="en-US" dirty="0" smtClean="0"/>
              <a:t>eg, relationships may involve more than 2 entities</a:t>
            </a:r>
          </a:p>
        </p:txBody>
      </p:sp>
      <p:sp>
        <p:nvSpPr>
          <p:cNvPr id="526338" name="Rectangle 1"/>
          <p:cNvSpPr>
            <a:spLocks noGrp="1" noChangeArrowheads="1"/>
          </p:cNvSpPr>
          <p:nvPr>
            <p:ph type="title"/>
          </p:nvPr>
        </p:nvSpPr>
        <p:spPr/>
        <p:txBody>
          <a:bodyPr/>
          <a:lstStyle/>
          <a:p>
            <a:r>
              <a:rPr lang="en-US" dirty="0" smtClean="0"/>
              <a:t>RIF Core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1"/>
          <p:cNvSpPr>
            <a:spLocks noGrp="1" noChangeArrowheads="1"/>
          </p:cNvSpPr>
          <p:nvPr>
            <p:ph type="title"/>
          </p:nvPr>
        </p:nvSpPr>
        <p:spPr/>
        <p:txBody>
          <a:bodyPr/>
          <a:lstStyle/>
          <a:p>
            <a:r>
              <a:rPr lang="en-US" smtClean="0"/>
              <a:t>RIF Core example</a:t>
            </a:r>
            <a:endParaRPr lang="en-US"/>
          </a:p>
        </p:txBody>
      </p:sp>
      <p:sp>
        <p:nvSpPr>
          <p:cNvPr id="260098" name="Text Box 2"/>
          <p:cNvSpPr txBox="1">
            <a:spLocks noChangeArrowheads="1"/>
          </p:cNvSpPr>
          <p:nvPr/>
        </p:nvSpPr>
        <p:spPr bwMode="auto">
          <a:xfrm>
            <a:off x="163547" y="1439867"/>
            <a:ext cx="9677399" cy="34798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Document(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Prefix(cpt http://example.com/concepts#)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Prefix(ppl http://example.com/people#)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Prefix(bks http://example.com/books#)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Group</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Forall ?Buyer ?Item ?Seller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cpt:buy(?Buyer ?Item ?Seller):- cpt:sell(?Seller ?Item ?Buyer)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cpt:sell(ppl:John bks:LeRif ppl:Mary)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528388" name="Text Box 3"/>
          <p:cNvSpPr txBox="1">
            <a:spLocks noChangeArrowheads="1"/>
          </p:cNvSpPr>
          <p:nvPr/>
        </p:nvSpPr>
        <p:spPr bwMode="auto">
          <a:xfrm>
            <a:off x="179387" y="5400710"/>
            <a:ext cx="9180513" cy="487363"/>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smtClean="0">
                <a:solidFill>
                  <a:srgbClr val="7F7F7F"/>
                </a:solidFill>
                <a:latin typeface="Helvetica Neue"/>
                <a:ea typeface="msmincho" charset="0"/>
                <a:cs typeface="Helvetica Neue"/>
              </a:rPr>
              <a:t>This infers </a:t>
            </a:r>
            <a:r>
              <a:rPr lang="en-US" dirty="0">
                <a:solidFill>
                  <a:srgbClr val="7F7F7F"/>
                </a:solidFill>
                <a:latin typeface="Helvetica Neue"/>
                <a:ea typeface="msmincho" charset="0"/>
                <a:cs typeface="Helvetica Neue"/>
              </a:rPr>
              <a:t>the following relationship:</a:t>
            </a:r>
          </a:p>
        </p:txBody>
      </p:sp>
      <p:sp>
        <p:nvSpPr>
          <p:cNvPr id="260100" name="Text Box 4"/>
          <p:cNvSpPr txBox="1">
            <a:spLocks noChangeArrowheads="1"/>
          </p:cNvSpPr>
          <p:nvPr/>
        </p:nvSpPr>
        <p:spPr bwMode="auto">
          <a:xfrm>
            <a:off x="239713" y="6119813"/>
            <a:ext cx="9601200"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cpt:buy(ppl:Mary bks:LeRif ppl:John)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Formally: definite Horn without function symbols, a.k.a. “</a:t>
            </a:r>
            <a:r>
              <a:rPr lang="en-US" dirty="0" err="1" smtClean="0"/>
              <a:t>Datalog</a:t>
            </a:r>
            <a:r>
              <a:rPr lang="en-US" dirty="0" smtClean="0"/>
              <a:t>”</a:t>
            </a:r>
          </a:p>
          <a:p>
            <a:pPr lvl="1"/>
            <a:r>
              <a:rPr lang="en-US" dirty="0" smtClean="0"/>
              <a:t>e.g., p(</a:t>
            </a:r>
            <a:r>
              <a:rPr lang="en-US" dirty="0" err="1" smtClean="0"/>
              <a:t>a,b,c</a:t>
            </a:r>
            <a:r>
              <a:rPr lang="en-US" dirty="0" smtClean="0"/>
              <a:t>) is fine, but p(f(a),</a:t>
            </a:r>
            <a:r>
              <a:rPr lang="en-US" dirty="0" err="1" smtClean="0"/>
              <a:t>b,c</a:t>
            </a:r>
            <a:r>
              <a:rPr lang="en-US" dirty="0" smtClean="0"/>
              <a:t>) is not</a:t>
            </a:r>
          </a:p>
          <a:p>
            <a:r>
              <a:rPr lang="en-US" dirty="0" smtClean="0"/>
              <a:t>Includes some extra features</a:t>
            </a:r>
          </a:p>
          <a:p>
            <a:pPr lvl="1"/>
            <a:r>
              <a:rPr lang="en-US" dirty="0" smtClean="0"/>
              <a:t>built-in datatypes and predicates</a:t>
            </a:r>
          </a:p>
          <a:p>
            <a:pPr lvl="1"/>
            <a:r>
              <a:rPr lang="en-US" dirty="0" smtClean="0"/>
              <a:t>notion of “local names”, a bit like </a:t>
            </a:r>
            <a:r>
              <a:rPr lang="en-US" noProof="1" smtClean="0"/>
              <a:t>RDF’s</a:t>
            </a:r>
            <a:r>
              <a:rPr lang="en-US" dirty="0" smtClean="0"/>
              <a:t> blank nodes</a:t>
            </a:r>
          </a:p>
          <a:p>
            <a:pPr lvl="1"/>
            <a:r>
              <a:rPr lang="en-US" dirty="0" smtClean="0"/>
              <a:t>…</a:t>
            </a:r>
          </a:p>
          <a:p>
            <a:pPr>
              <a:buNone/>
            </a:pPr>
            <a:endParaRPr lang="en-US" dirty="0"/>
          </a:p>
        </p:txBody>
      </p:sp>
      <p:sp>
        <p:nvSpPr>
          <p:cNvPr id="2" name="Title 1"/>
          <p:cNvSpPr>
            <a:spLocks noGrp="1"/>
          </p:cNvSpPr>
          <p:nvPr>
            <p:ph type="title"/>
          </p:nvPr>
        </p:nvSpPr>
        <p:spPr/>
        <p:txBody>
          <a:bodyPr/>
          <a:lstStyle/>
          <a:p>
            <a:r>
              <a:rPr lang="en-US" dirty="0" smtClean="0"/>
              <a:t>Expressivity of RIF Core</a:t>
            </a:r>
            <a:endParaRPr lang="en-US" dirty="0"/>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2"/>
          <p:cNvSpPr>
            <a:spLocks noGrp="1" noChangeArrowheads="1"/>
          </p:cNvSpPr>
          <p:nvPr>
            <p:ph idx="1"/>
          </p:nvPr>
        </p:nvSpPr>
        <p:spPr/>
        <p:txBody>
          <a:bodyPr>
            <a:normAutofit/>
          </a:bodyPr>
          <a:lstStyle/>
          <a:p>
            <a:r>
              <a:rPr lang="en-US" dirty="0" smtClean="0"/>
              <a:t>There are also “safeness measures”</a:t>
            </a:r>
          </a:p>
          <a:p>
            <a:pPr lvl="1"/>
            <a:r>
              <a:rPr lang="en-US" dirty="0" smtClean="0"/>
              <a:t>eg, variable in a consequent should be in the antecedent</a:t>
            </a:r>
          </a:p>
          <a:p>
            <a:pPr lvl="2"/>
            <a:r>
              <a:rPr lang="en-US" dirty="0" smtClean="0"/>
              <a:t>this secures a straightforward implementation strategy (“forward chaining”)</a:t>
            </a:r>
          </a:p>
          <a:p>
            <a:r>
              <a:rPr lang="en-US" dirty="0" smtClean="0"/>
              <a:t>RIF Core is the simplest rule dialect</a:t>
            </a:r>
          </a:p>
          <a:p>
            <a:pPr lvl="1"/>
            <a:r>
              <a:rPr lang="en-US" dirty="0" smtClean="0"/>
              <a:t>but covers a large percentage of RDF related use cases…</a:t>
            </a:r>
          </a:p>
          <a:p>
            <a:pPr>
              <a:buNone/>
            </a:pPr>
            <a:endParaRPr lang="en-US" dirty="0" smtClean="0"/>
          </a:p>
          <a:p>
            <a:endParaRPr lang="en-US" dirty="0"/>
          </a:p>
        </p:txBody>
      </p:sp>
      <p:sp>
        <p:nvSpPr>
          <p:cNvPr id="530434" name="Rectangle 1"/>
          <p:cNvSpPr>
            <a:spLocks noGrp="1" noChangeArrowheads="1"/>
          </p:cNvSpPr>
          <p:nvPr>
            <p:ph type="title"/>
          </p:nvPr>
        </p:nvSpPr>
        <p:spPr/>
        <p:txBody>
          <a:bodyPr/>
          <a:lstStyle/>
          <a:p>
            <a:r>
              <a:rPr lang="en-US" dirty="0" smtClean="0"/>
              <a:t>Expressivity of RIF Core</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Rectangle 2"/>
          <p:cNvSpPr>
            <a:spLocks noGrp="1" noChangeArrowheads="1"/>
          </p:cNvSpPr>
          <p:nvPr>
            <p:ph idx="1"/>
          </p:nvPr>
        </p:nvSpPr>
        <p:spPr/>
        <p:txBody>
          <a:bodyPr/>
          <a:lstStyle/>
          <a:p>
            <a:r>
              <a:rPr lang="en-US" dirty="0" smtClean="0"/>
              <a:t>RIF defines</a:t>
            </a:r>
          </a:p>
          <a:p>
            <a:pPr lvl="1"/>
            <a:r>
              <a:rPr lang="en-US" dirty="0" smtClean="0"/>
              <a:t>a “presentation syntax”</a:t>
            </a:r>
          </a:p>
          <a:p>
            <a:pPr lvl="2"/>
            <a:r>
              <a:rPr lang="en-US" dirty="0" smtClean="0"/>
              <a:t>a bit like the functional syntax for OWL</a:t>
            </a:r>
          </a:p>
          <a:p>
            <a:pPr lvl="1"/>
            <a:r>
              <a:rPr lang="en-US" dirty="0" smtClean="0"/>
              <a:t>a standard XML syntax to encode and exchange the rules</a:t>
            </a:r>
          </a:p>
          <a:p>
            <a:pPr lvl="1"/>
            <a:r>
              <a:rPr lang="en-US" dirty="0" smtClean="0"/>
              <a:t>there is a draft for expressing Core in RDF</a:t>
            </a:r>
          </a:p>
          <a:p>
            <a:pPr lvl="2"/>
            <a:r>
              <a:rPr lang="en-US" dirty="0" smtClean="0"/>
              <a:t>just like OWL is represented in RDF </a:t>
            </a:r>
          </a:p>
        </p:txBody>
      </p:sp>
      <p:sp>
        <p:nvSpPr>
          <p:cNvPr id="526338" name="Rectangle 1"/>
          <p:cNvSpPr>
            <a:spLocks noGrp="1" noChangeArrowheads="1"/>
          </p:cNvSpPr>
          <p:nvPr>
            <p:ph type="title"/>
          </p:nvPr>
        </p:nvSpPr>
        <p:spPr/>
        <p:txBody>
          <a:bodyPr/>
          <a:lstStyle/>
          <a:p>
            <a:r>
              <a:rPr lang="en-US" dirty="0" smtClean="0"/>
              <a:t>RIF Syntaxes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Rectangle 2"/>
          <p:cNvSpPr>
            <a:spLocks noGrp="1" noChangeArrowheads="1"/>
          </p:cNvSpPr>
          <p:nvPr>
            <p:ph idx="1"/>
          </p:nvPr>
        </p:nvSpPr>
        <p:spPr/>
        <p:txBody>
          <a:bodyPr/>
          <a:lstStyle/>
          <a:p>
            <a:r>
              <a:rPr lang="en-US" dirty="0" smtClean="0"/>
              <a:t>Typical scenario:</a:t>
            </a:r>
          </a:p>
          <a:p>
            <a:pPr lvl="1"/>
            <a:r>
              <a:rPr lang="en-US" dirty="0" smtClean="0"/>
              <a:t>the “data” of the application is available in RDF</a:t>
            </a:r>
          </a:p>
          <a:p>
            <a:pPr lvl="1"/>
            <a:r>
              <a:rPr lang="en-US" dirty="0" smtClean="0"/>
              <a:t>rules on that data is described using RIF</a:t>
            </a:r>
          </a:p>
          <a:p>
            <a:pPr lvl="1"/>
            <a:r>
              <a:rPr lang="en-US" dirty="0" smtClean="0"/>
              <a:t>the two sets are “bound” (eg, RIF “imports” the data)</a:t>
            </a:r>
          </a:p>
          <a:p>
            <a:pPr lvl="2"/>
            <a:r>
              <a:rPr lang="en-US" dirty="0" smtClean="0"/>
              <a:t>if RIF is encoded in RDF, the two sets may be in the same file</a:t>
            </a:r>
          </a:p>
          <a:p>
            <a:pPr lvl="1"/>
            <a:r>
              <a:rPr lang="en-US" dirty="0" smtClean="0"/>
              <a:t>a RIF processor produces new relationships</a:t>
            </a:r>
          </a:p>
        </p:txBody>
      </p:sp>
      <p:sp>
        <p:nvSpPr>
          <p:cNvPr id="532482" name="Rectangle 1"/>
          <p:cNvSpPr>
            <a:spLocks noGrp="1" noChangeArrowheads="1"/>
          </p:cNvSpPr>
          <p:nvPr>
            <p:ph type="title"/>
          </p:nvPr>
        </p:nvSpPr>
        <p:spPr/>
        <p:txBody>
          <a:bodyPr/>
          <a:lstStyle/>
          <a:p>
            <a:r>
              <a:rPr lang="en-US" dirty="0" smtClean="0"/>
              <a:t>What about RDF and RIF?</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7250113" y="5380037"/>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69635"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3</a:t>
            </a:r>
            <a:r>
              <a:rPr lang="en-US" sz="3200" baseline="33000"/>
              <a:t>rd</a:t>
            </a:r>
            <a:r>
              <a:rPr lang="en-US"/>
              <a:t> revisited: use the extra knowledge</a:t>
            </a:r>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47" y="2179637"/>
            <a:ext cx="761999"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846639"/>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428911"/>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3753" y="2671577"/>
            <a:ext cx="632101"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51165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540776" y="3423740"/>
            <a:ext cx="409472" cy="742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163884" y="3999442"/>
            <a:ext cx="12292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036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grpSp>
        <p:nvGrpSpPr>
          <p:cNvPr id="2" name="Group 66"/>
          <p:cNvGrpSpPr/>
          <p:nvPr/>
        </p:nvGrpSpPr>
        <p:grpSpPr>
          <a:xfrm>
            <a:off x="7326313" y="5401167"/>
            <a:ext cx="2438400" cy="1639502"/>
            <a:chOff x="239712" y="983160"/>
            <a:chExt cx="9677400" cy="6506805"/>
          </a:xfrm>
        </p:grpSpPr>
        <p:sp>
          <p:nvSpPr>
            <p:cNvPr id="68" name="Oval 67"/>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9" name="Oval 68"/>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70" name="Rectangle 69"/>
            <p:cNvSpPr/>
            <p:nvPr/>
          </p:nvSpPr>
          <p:spPr bwMode="auto">
            <a:xfrm>
              <a:off x="4605502" y="6165709"/>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1" name="Rectangle 70"/>
            <p:cNvSpPr/>
            <p:nvPr/>
          </p:nvSpPr>
          <p:spPr bwMode="auto">
            <a:xfrm>
              <a:off x="8312906" y="6545758"/>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72" name="Rectangle 71"/>
            <p:cNvSpPr/>
            <p:nvPr/>
          </p:nvSpPr>
          <p:spPr bwMode="auto">
            <a:xfrm>
              <a:off x="8262769" y="4099227"/>
              <a:ext cx="1604206" cy="94420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b="1" dirty="0">
                <a:solidFill>
                  <a:srgbClr val="0D0D0D"/>
                </a:solidFill>
              </a:endParaRPr>
            </a:p>
          </p:txBody>
        </p:sp>
        <p:cxnSp>
          <p:nvCxnSpPr>
            <p:cNvPr id="73" name="Straight Arrow Connector 72"/>
            <p:cNvCxnSpPr>
              <a:stCxn id="109" idx="4"/>
              <a:endCxn id="68" idx="0"/>
            </p:cNvCxnSpPr>
            <p:nvPr/>
          </p:nvCxnSpPr>
          <p:spPr bwMode="auto">
            <a:xfrm flipH="1">
              <a:off x="5418305" y="2395303"/>
              <a:ext cx="798093" cy="328953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79" name="Oval 78"/>
            <p:cNvSpPr/>
            <p:nvPr/>
          </p:nvSpPr>
          <p:spPr bwMode="auto">
            <a:xfrm>
              <a:off x="6558295" y="4966232"/>
              <a:ext cx="2656971" cy="115891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800" b="1" noProof="1">
                <a:solidFill>
                  <a:schemeClr val="tx1">
                    <a:lumMod val="95000"/>
                    <a:lumOff val="5000"/>
                  </a:schemeClr>
                </a:solidFill>
              </a:endParaRPr>
            </a:p>
          </p:txBody>
        </p:sp>
        <p:cxnSp>
          <p:nvCxnSpPr>
            <p:cNvPr id="80" name="Straight Arrow Connector 79"/>
            <p:cNvCxnSpPr>
              <a:stCxn id="68" idx="4"/>
              <a:endCxn id="70" idx="0"/>
            </p:cNvCxnSpPr>
            <p:nvPr/>
          </p:nvCxnSpPr>
          <p:spPr bwMode="auto">
            <a:xfrm flipH="1">
              <a:off x="5407607" y="5951733"/>
              <a:ext cx="10698" cy="21397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1" name="Straight Arrow Connector 80"/>
            <p:cNvCxnSpPr>
              <a:stCxn id="79" idx="4"/>
              <a:endCxn id="69" idx="1"/>
            </p:cNvCxnSpPr>
            <p:nvPr/>
          </p:nvCxnSpPr>
          <p:spPr bwMode="auto">
            <a:xfrm>
              <a:off x="7886780" y="6125141"/>
              <a:ext cx="592460" cy="3208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2" name="Straight Arrow Connector 81"/>
            <p:cNvCxnSpPr>
              <a:stCxn id="69" idx="5"/>
              <a:endCxn id="71" idx="0"/>
            </p:cNvCxnSpPr>
            <p:nvPr/>
          </p:nvCxnSpPr>
          <p:spPr bwMode="auto">
            <a:xfrm>
              <a:off x="8798272" y="6345947"/>
              <a:ext cx="316739" cy="19981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3" name="Straight Arrow Connector 82"/>
            <p:cNvCxnSpPr>
              <a:stCxn id="79" idx="0"/>
              <a:endCxn id="72" idx="2"/>
            </p:cNvCxnSpPr>
            <p:nvPr/>
          </p:nvCxnSpPr>
          <p:spPr bwMode="auto">
            <a:xfrm>
              <a:off x="7886780" y="4966232"/>
              <a:ext cx="1178094" cy="7720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4" name="Straight Arrow Connector 83"/>
            <p:cNvCxnSpPr>
              <a:stCxn id="79" idx="0"/>
              <a:endCxn id="109" idx="5"/>
            </p:cNvCxnSpPr>
            <p:nvPr/>
          </p:nvCxnSpPr>
          <p:spPr bwMode="auto">
            <a:xfrm flipH="1" flipV="1">
              <a:off x="7155778" y="2200860"/>
              <a:ext cx="731003" cy="2765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86" name="Oval 8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7" name="Oval 8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8" name="Rectangle 87"/>
            <p:cNvSpPr/>
            <p:nvPr/>
          </p:nvSpPr>
          <p:spPr bwMode="auto">
            <a:xfrm>
              <a:off x="239712" y="4336910"/>
              <a:ext cx="1670400" cy="94420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89" name="Oval 88"/>
            <p:cNvSpPr/>
            <p:nvPr/>
          </p:nvSpPr>
          <p:spPr bwMode="auto">
            <a:xfrm>
              <a:off x="2068514" y="4344164"/>
              <a:ext cx="3079802" cy="1327738"/>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rgbClr val="0D0D0D"/>
                </a:solidFill>
              </a:endParaRPr>
            </a:p>
          </p:txBody>
        </p:sp>
        <p:sp>
          <p:nvSpPr>
            <p:cNvPr id="90" name="Rectangle 89"/>
            <p:cNvSpPr/>
            <p:nvPr/>
          </p:nvSpPr>
          <p:spPr bwMode="auto">
            <a:xfrm>
              <a:off x="239712" y="983160"/>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1" name="Rectangle 90"/>
            <p:cNvSpPr/>
            <p:nvPr/>
          </p:nvSpPr>
          <p:spPr bwMode="auto">
            <a:xfrm>
              <a:off x="239712" y="1651659"/>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2" name="Rectangle 91"/>
            <p:cNvSpPr/>
            <p:nvPr/>
          </p:nvSpPr>
          <p:spPr bwMode="auto">
            <a:xfrm>
              <a:off x="239712" y="2334121"/>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sp>
          <p:nvSpPr>
            <p:cNvPr id="93" name="Rectangle 92"/>
            <p:cNvSpPr/>
            <p:nvPr/>
          </p:nvSpPr>
          <p:spPr bwMode="auto">
            <a:xfrm>
              <a:off x="239712" y="2925734"/>
              <a:ext cx="1670399" cy="1019946"/>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b="1" dirty="0">
                <a:solidFill>
                  <a:srgbClr val="0D0D0D"/>
                </a:solidFill>
              </a:endParaRPr>
            </a:p>
          </p:txBody>
        </p:sp>
        <p:cxnSp>
          <p:nvCxnSpPr>
            <p:cNvPr id="94" name="Curved Connector 20"/>
            <p:cNvCxnSpPr>
              <a:stCxn id="109" idx="3"/>
              <a:endCxn id="86" idx="6"/>
            </p:cNvCxnSpPr>
            <p:nvPr/>
          </p:nvCxnSpPr>
          <p:spPr bwMode="auto">
            <a:xfrm rot="5400000">
              <a:off x="4031629" y="1801944"/>
              <a:ext cx="846478" cy="1644306"/>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5" name="Curved Connector 34"/>
            <p:cNvCxnSpPr>
              <a:stCxn id="109" idx="3"/>
              <a:endCxn id="87" idx="6"/>
            </p:cNvCxnSpPr>
            <p:nvPr/>
          </p:nvCxnSpPr>
          <p:spPr bwMode="auto">
            <a:xfrm rot="5400000">
              <a:off x="4220978" y="2423192"/>
              <a:ext cx="1278377" cy="833708"/>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6" name="Curved Connector 35"/>
            <p:cNvCxnSpPr>
              <a:stCxn id="87" idx="2"/>
              <a:endCxn id="88" idx="0"/>
            </p:cNvCxnSpPr>
            <p:nvPr/>
          </p:nvCxnSpPr>
          <p:spPr bwMode="auto">
            <a:xfrm rot="10800000" flipV="1">
              <a:off x="1074912" y="3479237"/>
              <a:ext cx="2898600" cy="857673"/>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7" name="Straight Arrow Connector 96"/>
            <p:cNvCxnSpPr>
              <a:stCxn id="86" idx="2"/>
              <a:endCxn id="92" idx="3"/>
            </p:cNvCxnSpPr>
            <p:nvPr/>
          </p:nvCxnSpPr>
          <p:spPr bwMode="auto">
            <a:xfrm flipH="1" flipV="1">
              <a:off x="1910111" y="2844096"/>
              <a:ext cx="1252799" cy="20324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8" name="Straight Arrow Connector 97"/>
            <p:cNvCxnSpPr>
              <a:stCxn id="86" idx="2"/>
              <a:endCxn id="93" idx="3"/>
            </p:cNvCxnSpPr>
            <p:nvPr/>
          </p:nvCxnSpPr>
          <p:spPr bwMode="auto">
            <a:xfrm flipH="1">
              <a:off x="1910111" y="3047337"/>
              <a:ext cx="1252799" cy="3883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9" name="Straight Arrow Connector 98"/>
            <p:cNvCxnSpPr>
              <a:stCxn id="109" idx="2"/>
              <a:endCxn id="90" idx="3"/>
            </p:cNvCxnSpPr>
            <p:nvPr/>
          </p:nvCxnSpPr>
          <p:spPr bwMode="auto">
            <a:xfrm flipH="1" flipV="1">
              <a:off x="1910111" y="1493135"/>
              <a:ext cx="2977801" cy="238301"/>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00" name="Straight Arrow Connector 99"/>
            <p:cNvCxnSpPr>
              <a:stCxn id="109" idx="2"/>
              <a:endCxn id="91" idx="3"/>
            </p:cNvCxnSpPr>
            <p:nvPr/>
          </p:nvCxnSpPr>
          <p:spPr bwMode="auto">
            <a:xfrm flipH="1">
              <a:off x="1910111" y="1731436"/>
              <a:ext cx="2977801" cy="43019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5" name="TextBox 104"/>
            <p:cNvSpPr txBox="1"/>
            <p:nvPr/>
          </p:nvSpPr>
          <p:spPr>
            <a:xfrm>
              <a:off x="3120202" y="3932240"/>
              <a:ext cx="1005709" cy="944207"/>
            </a:xfrm>
            <a:prstGeom prst="rect">
              <a:avLst/>
            </a:prstGeom>
            <a:noFill/>
          </p:spPr>
          <p:txBody>
            <a:bodyPr wrap="square" rtlCol="0">
              <a:spAutoFit/>
            </a:bodyPr>
            <a:lstStyle/>
            <a:p>
              <a:endParaRPr lang="en-US" sz="1000" b="1" noProof="1">
                <a:solidFill>
                  <a:srgbClr val="0D0D0D"/>
                </a:solidFill>
              </a:endParaRPr>
            </a:p>
          </p:txBody>
        </p:sp>
        <p:cxnSp>
          <p:nvCxnSpPr>
            <p:cNvPr id="108" name="Straight Arrow Connector 107"/>
            <p:cNvCxnSpPr>
              <a:stCxn id="87" idx="4"/>
              <a:endCxn id="89" idx="0"/>
            </p:cNvCxnSpPr>
            <p:nvPr/>
          </p:nvCxnSpPr>
          <p:spPr bwMode="auto">
            <a:xfrm flipH="1">
              <a:off x="3608417" y="3635838"/>
              <a:ext cx="599994" cy="70832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9" name="Oval 108"/>
            <p:cNvSpPr/>
            <p:nvPr/>
          </p:nvSpPr>
          <p:spPr bwMode="auto">
            <a:xfrm>
              <a:off x="4887913" y="1067564"/>
              <a:ext cx="2656971" cy="132773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b="1" noProof="1">
                <a:solidFill>
                  <a:schemeClr val="tx1">
                    <a:lumMod val="95000"/>
                    <a:lumOff val="5000"/>
                  </a:schemeClr>
                </a:solidFill>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Rectangle 2"/>
          <p:cNvSpPr>
            <a:spLocks noGrp="1" noChangeArrowheads="1"/>
          </p:cNvSpPr>
          <p:nvPr>
            <p:ph idx="1"/>
          </p:nvPr>
        </p:nvSpPr>
        <p:spPr/>
        <p:txBody>
          <a:bodyPr/>
          <a:lstStyle/>
          <a:p>
            <a:r>
              <a:rPr lang="en-US" dirty="0" smtClean="0"/>
              <a:t>Some technical issues should be settled:</a:t>
            </a:r>
          </a:p>
          <a:p>
            <a:pPr lvl="1"/>
            <a:r>
              <a:rPr lang="en-US" dirty="0" smtClean="0"/>
              <a:t>RDF facts/triples have to be representable in RIF</a:t>
            </a:r>
          </a:p>
          <a:p>
            <a:pPr lvl="1"/>
            <a:r>
              <a:rPr lang="en-US" dirty="0" smtClean="0"/>
              <a:t>various constructions (typing, datatypes, lists) should be aligned</a:t>
            </a:r>
          </a:p>
          <a:p>
            <a:pPr lvl="1"/>
            <a:r>
              <a:rPr lang="en-US" dirty="0" smtClean="0"/>
              <a:t>the formal semantics of the two worlds should be compatible</a:t>
            </a:r>
          </a:p>
          <a:p>
            <a:r>
              <a:rPr lang="en-US" dirty="0" smtClean="0"/>
              <a:t>There is a separate document that brings these together</a:t>
            </a:r>
            <a:endParaRPr lang="en-US" dirty="0"/>
          </a:p>
        </p:txBody>
      </p:sp>
      <p:sp>
        <p:nvSpPr>
          <p:cNvPr id="532482" name="Rectangle 1"/>
          <p:cNvSpPr>
            <a:spLocks noGrp="1" noChangeArrowheads="1"/>
          </p:cNvSpPr>
          <p:nvPr>
            <p:ph type="title"/>
          </p:nvPr>
        </p:nvSpPr>
        <p:spPr/>
        <p:txBody>
          <a:bodyPr/>
          <a:lstStyle/>
          <a:p>
            <a:r>
              <a:rPr lang="en-US" dirty="0" smtClean="0"/>
              <a:t>To make RIF/RDF work</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45" y="1444627"/>
            <a:ext cx="9358313" cy="582612"/>
          </a:xfrm>
        </p:spPr>
        <p:txBody>
          <a:bodyPr>
            <a:normAutofit/>
          </a:bodyPr>
          <a:lstStyle/>
          <a:p>
            <a:r>
              <a:rPr lang="en-US" dirty="0" smtClean="0"/>
              <a:t>RIF has a “frame-based” syntax:</a:t>
            </a:r>
          </a:p>
          <a:p>
            <a:pPr lvl="1">
              <a:buNone/>
            </a:pPr>
            <a:endParaRPr lang="en-US" dirty="0"/>
          </a:p>
        </p:txBody>
      </p:sp>
      <p:sp>
        <p:nvSpPr>
          <p:cNvPr id="2" name="Title 1"/>
          <p:cNvSpPr>
            <a:spLocks noGrp="1"/>
          </p:cNvSpPr>
          <p:nvPr>
            <p:ph type="title"/>
          </p:nvPr>
        </p:nvSpPr>
        <p:spPr/>
        <p:txBody>
          <a:bodyPr/>
          <a:lstStyle/>
          <a:p>
            <a:r>
              <a:rPr lang="en-US" dirty="0" smtClean="0"/>
              <a:t>Expressing RDF triples in RIF</a:t>
            </a:r>
            <a:endParaRPr lang="en-US" dirty="0"/>
          </a:p>
        </p:txBody>
      </p:sp>
      <p:sp>
        <p:nvSpPr>
          <p:cNvPr id="5" name="Text Box 3"/>
          <p:cNvSpPr txBox="1">
            <a:spLocks noChangeArrowheads="1"/>
          </p:cNvSpPr>
          <p:nvPr/>
        </p:nvSpPr>
        <p:spPr bwMode="auto">
          <a:xfrm>
            <a:off x="344348" y="2357841"/>
            <a:ext cx="9420366" cy="5334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s[p-&gt;x q-&gt;z]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
        <p:nvSpPr>
          <p:cNvPr id="6" name="Text Box 3"/>
          <p:cNvSpPr txBox="1">
            <a:spLocks noChangeArrowheads="1"/>
          </p:cNvSpPr>
          <p:nvPr/>
        </p:nvSpPr>
        <p:spPr bwMode="auto">
          <a:xfrm>
            <a:off x="344348" y="4135046"/>
            <a:ext cx="9420366" cy="762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 p 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s q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
        <p:nvSpPr>
          <p:cNvPr id="8" name="Content Placeholder 2"/>
          <p:cNvSpPr txBox="1">
            <a:spLocks/>
          </p:cNvSpPr>
          <p:nvPr/>
        </p:nvSpPr>
        <p:spPr>
          <a:xfrm>
            <a:off x="392111" y="3246440"/>
            <a:ext cx="9358313" cy="582612"/>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This is used to represent the RDF triples:</a:t>
            </a:r>
          </a:p>
          <a:p>
            <a:pPr marL="602761" lvl="1" indent="-301370" defTabSz="911368" fontAlgn="auto" hangingPunct="1">
              <a:lnSpc>
                <a:spcPct val="100000"/>
              </a:lnSpc>
              <a:spcBef>
                <a:spcPts val="551"/>
              </a:spcBef>
              <a:spcAft>
                <a:spcPts val="0"/>
              </a:spcAft>
              <a:buClr>
                <a:schemeClr val="accent2"/>
              </a:buClr>
              <a:buSzPct val="76000"/>
              <a:defRPr/>
            </a:pPr>
            <a:endParaRPr lang="en-US" sz="2500" dirty="0">
              <a:solidFill>
                <a:srgbClr val="7F7F7F"/>
              </a:solidFill>
              <a:latin typeface="Helvetica Neue"/>
              <a:cs typeface="Helvetica Neue"/>
            </a:endParaRPr>
          </a:p>
        </p:txBody>
      </p:sp>
      <p:sp>
        <p:nvSpPr>
          <p:cNvPr id="9" name="Content Placeholder 2"/>
          <p:cNvSpPr txBox="1">
            <a:spLocks/>
          </p:cNvSpPr>
          <p:nvPr/>
        </p:nvSpPr>
        <p:spPr>
          <a:xfrm>
            <a:off x="392111" y="5380043"/>
            <a:ext cx="9358313" cy="582612"/>
          </a:xfrm>
          <a:prstGeom prst="rect">
            <a:avLst/>
          </a:prstGeom>
        </p:spPr>
        <p:txBody>
          <a:bodyPr vert="horz" lIns="100447" tIns="50226" rIns="100447" bIns="50226">
            <a:normAutofit/>
          </a:bodyPr>
          <a:lstStyle/>
          <a:p>
            <a:pPr marL="301370" indent="-301370" defTabSz="911368" fontAlgn="auto" hangingPunct="1">
              <a:lnSpc>
                <a:spcPct val="100000"/>
              </a:lnSpc>
              <a:spcBef>
                <a:spcPts val="661"/>
              </a:spcBef>
              <a:spcAft>
                <a:spcPts val="0"/>
              </a:spcAft>
              <a:buClr>
                <a:schemeClr val="bg1">
                  <a:lumMod val="50000"/>
                </a:schemeClr>
              </a:buClr>
              <a:buSzPct val="76000"/>
              <a:buFont typeface="Wingdings 3"/>
              <a:buChar char=""/>
              <a:defRPr/>
            </a:pPr>
            <a:r>
              <a:rPr lang="en-US" sz="2900" dirty="0">
                <a:solidFill>
                  <a:srgbClr val="7F7F7F"/>
                </a:solidFill>
                <a:latin typeface="Helvetica Neue"/>
                <a:cs typeface="Helvetica Neue"/>
              </a:rPr>
              <a:t>The rest is fairly obvious</a:t>
            </a:r>
          </a:p>
          <a:p>
            <a:pPr marL="602761" lvl="1" indent="-301370" defTabSz="911368" fontAlgn="auto" hangingPunct="1">
              <a:lnSpc>
                <a:spcPct val="100000"/>
              </a:lnSpc>
              <a:spcBef>
                <a:spcPts val="551"/>
              </a:spcBef>
              <a:spcAft>
                <a:spcPts val="0"/>
              </a:spcAft>
              <a:buClr>
                <a:schemeClr val="accent2"/>
              </a:buClr>
              <a:buSzPct val="76000"/>
              <a:defRPr/>
            </a:pPr>
            <a:endParaRPr lang="en-US" sz="2500" dirty="0">
              <a:solidFill>
                <a:srgbClr val="7F7F7F"/>
              </a:solidFill>
              <a:latin typeface="Helvetica Neue"/>
              <a:cs typeface="Helvetica Neue"/>
            </a:endParaRPr>
          </a:p>
        </p:txBody>
      </p:sp>
    </p:spTree>
  </p:cSld>
  <p:clrMapOvr>
    <a:masterClrMapping/>
  </p:clrMapOvr>
  <p:timing>
    <p:tnLst>
      <p:par>
        <p:cTn xmlns:p14="http://schemas.microsoft.com/office/powerpoint/2010/mai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1"/>
          <p:cNvSpPr>
            <a:spLocks noGrp="1" noChangeArrowheads="1"/>
          </p:cNvSpPr>
          <p:nvPr>
            <p:ph type="title"/>
          </p:nvPr>
        </p:nvSpPr>
        <p:spPr/>
        <p:txBody>
          <a:bodyPr/>
          <a:lstStyle/>
          <a:p>
            <a:r>
              <a:rPr lang="en-US" dirty="0" smtClean="0"/>
              <a:t>RIF/RDF harmonization</a:t>
            </a:r>
            <a:endParaRPr lang="en-US" dirty="0"/>
          </a:p>
        </p:txBody>
      </p:sp>
      <p:sp>
        <p:nvSpPr>
          <p:cNvPr id="6" name="TextBox 5"/>
          <p:cNvSpPr txBox="1"/>
          <p:nvPr/>
        </p:nvSpPr>
        <p:spPr>
          <a:xfrm>
            <a:off x="784225" y="2255837"/>
            <a:ext cx="1752600"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s p o .</a:t>
            </a:r>
          </a:p>
        </p:txBody>
      </p:sp>
      <p:sp>
        <p:nvSpPr>
          <p:cNvPr id="7" name="TextBox 6"/>
          <p:cNvSpPr txBox="1"/>
          <p:nvPr/>
        </p:nvSpPr>
        <p:spPr>
          <a:xfrm>
            <a:off x="5203825" y="2255837"/>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8" name="TextBox 7"/>
          <p:cNvSpPr txBox="1"/>
          <p:nvPr/>
        </p:nvSpPr>
        <p:spPr>
          <a:xfrm>
            <a:off x="6956425" y="2255837"/>
            <a:ext cx="1981200"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s[p-&gt;o]</a:t>
            </a:r>
          </a:p>
        </p:txBody>
      </p:sp>
      <p:sp>
        <p:nvSpPr>
          <p:cNvPr id="9" name="TextBox 8"/>
          <p:cNvSpPr txBox="1"/>
          <p:nvPr/>
        </p:nvSpPr>
        <p:spPr>
          <a:xfrm>
            <a:off x="784225" y="3172209"/>
            <a:ext cx="2743200"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s rdf:type A </a:t>
            </a:r>
            <a:r>
              <a:rPr lang="en-US" sz="3200" dirty="0">
                <a:solidFill>
                  <a:srgbClr val="7F7F7F"/>
                </a:solidFill>
                <a:latin typeface="Helvetica Neue"/>
                <a:cs typeface="Helvetica Neue"/>
              </a:rPr>
              <a:t>.</a:t>
            </a:r>
          </a:p>
        </p:txBody>
      </p:sp>
      <p:sp>
        <p:nvSpPr>
          <p:cNvPr id="11" name="TextBox 10"/>
          <p:cNvSpPr txBox="1"/>
          <p:nvPr/>
        </p:nvSpPr>
        <p:spPr>
          <a:xfrm>
            <a:off x="708025" y="4086608"/>
            <a:ext cx="44196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(A B C)</a:t>
            </a:r>
          </a:p>
        </p:txBody>
      </p:sp>
      <p:sp>
        <p:nvSpPr>
          <p:cNvPr id="12" name="TextBox 11"/>
          <p:cNvSpPr txBox="1"/>
          <p:nvPr/>
        </p:nvSpPr>
        <p:spPr>
          <a:xfrm>
            <a:off x="708025" y="4924809"/>
            <a:ext cx="22098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datatypes</a:t>
            </a:r>
          </a:p>
        </p:txBody>
      </p:sp>
      <p:sp>
        <p:nvSpPr>
          <p:cNvPr id="15" name="TextBox 14"/>
          <p:cNvSpPr txBox="1"/>
          <p:nvPr/>
        </p:nvSpPr>
        <p:spPr>
          <a:xfrm>
            <a:off x="6956425" y="3170237"/>
            <a:ext cx="17526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A # B </a:t>
            </a:r>
          </a:p>
        </p:txBody>
      </p:sp>
      <p:sp>
        <p:nvSpPr>
          <p:cNvPr id="16" name="TextBox 15"/>
          <p:cNvSpPr txBox="1"/>
          <p:nvPr/>
        </p:nvSpPr>
        <p:spPr>
          <a:xfrm>
            <a:off x="5203825" y="3170237"/>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17" name="TextBox 16"/>
          <p:cNvSpPr txBox="1"/>
          <p:nvPr/>
        </p:nvSpPr>
        <p:spPr>
          <a:xfrm>
            <a:off x="6956425" y="4084636"/>
            <a:ext cx="2655888" cy="531428"/>
          </a:xfrm>
          <a:prstGeom prst="rect">
            <a:avLst/>
          </a:prstGeom>
          <a:noFill/>
        </p:spPr>
        <p:txBody>
          <a:bodyPr wrap="square" lIns="91132" tIns="45567" rIns="91132" bIns="45567" rtlCol="0">
            <a:spAutoFit/>
          </a:bodyPr>
          <a:lstStyle/>
          <a:p>
            <a:r>
              <a:rPr lang="en-US" sz="3200" noProof="1">
                <a:solidFill>
                  <a:srgbClr val="7F7F7F"/>
                </a:solidFill>
                <a:latin typeface="Helvetica Neue"/>
                <a:cs typeface="Helvetica Neue"/>
              </a:rPr>
              <a:t>List(A B C)</a:t>
            </a:r>
          </a:p>
        </p:txBody>
      </p:sp>
      <p:sp>
        <p:nvSpPr>
          <p:cNvPr id="18" name="TextBox 17"/>
          <p:cNvSpPr txBox="1"/>
          <p:nvPr/>
        </p:nvSpPr>
        <p:spPr>
          <a:xfrm>
            <a:off x="5203825" y="4084636"/>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19" name="TextBox 18"/>
          <p:cNvSpPr txBox="1"/>
          <p:nvPr/>
        </p:nvSpPr>
        <p:spPr>
          <a:xfrm>
            <a:off x="6956425" y="4922837"/>
            <a:ext cx="2209800" cy="531428"/>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datatypes</a:t>
            </a:r>
          </a:p>
        </p:txBody>
      </p:sp>
      <p:sp>
        <p:nvSpPr>
          <p:cNvPr id="20" name="TextBox 19"/>
          <p:cNvSpPr txBox="1"/>
          <p:nvPr/>
        </p:nvSpPr>
        <p:spPr>
          <a:xfrm>
            <a:off x="5203825" y="4922837"/>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
        <p:nvSpPr>
          <p:cNvPr id="21" name="TextBox 20"/>
          <p:cNvSpPr txBox="1"/>
          <p:nvPr/>
        </p:nvSpPr>
        <p:spPr>
          <a:xfrm>
            <a:off x="2830513" y="1417636"/>
            <a:ext cx="1143000" cy="531428"/>
          </a:xfrm>
          <a:prstGeom prst="rect">
            <a:avLst/>
          </a:prstGeom>
          <a:noFill/>
        </p:spPr>
        <p:txBody>
          <a:bodyPr wrap="square" lIns="91132" tIns="45567" rIns="91132" bIns="45567" rtlCol="0">
            <a:spAutoFit/>
          </a:bodyPr>
          <a:lstStyle/>
          <a:p>
            <a:r>
              <a:rPr lang="en-US" sz="3200" b="1" dirty="0">
                <a:solidFill>
                  <a:srgbClr val="7F7F7F"/>
                </a:solidFill>
                <a:latin typeface="Helvetica Neue"/>
                <a:cs typeface="Helvetica Neue"/>
              </a:rPr>
              <a:t>RDF</a:t>
            </a:r>
          </a:p>
        </p:txBody>
      </p:sp>
      <p:sp>
        <p:nvSpPr>
          <p:cNvPr id="22" name="TextBox 21"/>
          <p:cNvSpPr txBox="1"/>
          <p:nvPr/>
        </p:nvSpPr>
        <p:spPr>
          <a:xfrm>
            <a:off x="7250113" y="1417636"/>
            <a:ext cx="1143000" cy="531428"/>
          </a:xfrm>
          <a:prstGeom prst="rect">
            <a:avLst/>
          </a:prstGeom>
          <a:noFill/>
        </p:spPr>
        <p:txBody>
          <a:bodyPr wrap="square" lIns="91132" tIns="45567" rIns="91132" bIns="45567" rtlCol="0">
            <a:spAutoFit/>
          </a:bodyPr>
          <a:lstStyle/>
          <a:p>
            <a:r>
              <a:rPr lang="en-US" sz="3200" b="1" dirty="0">
                <a:solidFill>
                  <a:srgbClr val="7F7F7F"/>
                </a:solidFill>
                <a:latin typeface="Helvetica Neue"/>
                <a:cs typeface="Helvetica Neue"/>
              </a:rPr>
              <a:t>RIF</a:t>
            </a:r>
          </a:p>
        </p:txBody>
      </p:sp>
      <p:sp>
        <p:nvSpPr>
          <p:cNvPr id="23" name="TextBox 22"/>
          <p:cNvSpPr txBox="1"/>
          <p:nvPr/>
        </p:nvSpPr>
        <p:spPr>
          <a:xfrm>
            <a:off x="696913" y="5686845"/>
            <a:ext cx="3352800" cy="959853"/>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_:a </a:t>
            </a:r>
          </a:p>
          <a:p>
            <a:r>
              <a:rPr lang="en-US" sz="3200" dirty="0">
                <a:solidFill>
                  <a:srgbClr val="7F7F7F"/>
                </a:solidFill>
                <a:latin typeface="Helvetica Neue"/>
                <a:cs typeface="Helvetica Neue"/>
              </a:rPr>
              <a:t>(blank nodes)</a:t>
            </a:r>
          </a:p>
        </p:txBody>
      </p:sp>
      <p:sp>
        <p:nvSpPr>
          <p:cNvPr id="24" name="TextBox 23"/>
          <p:cNvSpPr txBox="1"/>
          <p:nvPr/>
        </p:nvSpPr>
        <p:spPr>
          <a:xfrm>
            <a:off x="6945311" y="5684873"/>
            <a:ext cx="3135313" cy="959853"/>
          </a:xfrm>
          <a:prstGeom prst="rect">
            <a:avLst/>
          </a:prstGeom>
          <a:noFill/>
        </p:spPr>
        <p:txBody>
          <a:bodyPr wrap="square" lIns="91132" tIns="45567" rIns="91132" bIns="45567" rtlCol="0">
            <a:spAutoFit/>
          </a:bodyPr>
          <a:lstStyle/>
          <a:p>
            <a:r>
              <a:rPr lang="en-US" sz="3200" dirty="0">
                <a:solidFill>
                  <a:srgbClr val="7F7F7F"/>
                </a:solidFill>
                <a:latin typeface="Helvetica Neue"/>
                <a:cs typeface="Helvetica Neue"/>
              </a:rPr>
              <a:t>_a </a:t>
            </a:r>
          </a:p>
          <a:p>
            <a:r>
              <a:rPr lang="en-US" sz="3200" dirty="0">
                <a:solidFill>
                  <a:srgbClr val="7F7F7F"/>
                </a:solidFill>
                <a:latin typeface="Helvetica Neue"/>
                <a:cs typeface="Helvetica Neue"/>
              </a:rPr>
              <a:t>(local names)</a:t>
            </a:r>
          </a:p>
        </p:txBody>
      </p:sp>
      <p:sp>
        <p:nvSpPr>
          <p:cNvPr id="25" name="TextBox 24"/>
          <p:cNvSpPr txBox="1"/>
          <p:nvPr/>
        </p:nvSpPr>
        <p:spPr>
          <a:xfrm>
            <a:off x="5192713" y="5991609"/>
            <a:ext cx="914400" cy="531428"/>
          </a:xfrm>
          <a:prstGeom prst="rect">
            <a:avLst/>
          </a:prstGeom>
          <a:noFill/>
        </p:spPr>
        <p:txBody>
          <a:bodyPr wrap="square" lIns="91132" tIns="45567" rIns="91132" bIns="45567" rtlCol="0">
            <a:spAutoFit/>
          </a:bodyPr>
          <a:lstStyle/>
          <a:p>
            <a:pPr algn="ctr"/>
            <a:r>
              <a:rPr lang="en-US" sz="3200" noProof="1">
                <a:solidFill>
                  <a:srgbClr val="7F7F7F"/>
                </a:solidFill>
                <a:latin typeface="Helvetica Neue"/>
                <a:cs typeface="Helvetica Neue"/>
                <a:sym typeface="Wingdings"/>
              </a:rPr>
              <a:t></a:t>
            </a:r>
            <a:endParaRPr lang="en-US" sz="3200" noProof="1">
              <a:solidFill>
                <a:srgbClr val="7F7F7F"/>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1"/>
          <p:cNvSpPr>
            <a:spLocks noGrp="1" noChangeArrowheads="1"/>
          </p:cNvSpPr>
          <p:nvPr>
            <p:ph type="title"/>
          </p:nvPr>
        </p:nvSpPr>
        <p:spPr/>
        <p:txBody>
          <a:bodyPr>
            <a:normAutofit fontScale="90000"/>
          </a:bodyPr>
          <a:lstStyle/>
          <a:p>
            <a:r>
              <a:rPr lang="en-US" smtClean="0"/>
              <a:t>Remember the what we wanted from Rules?</a:t>
            </a:r>
            <a:endParaRPr lang="en-US"/>
          </a:p>
        </p:txBody>
      </p:sp>
      <p:sp>
        <p:nvSpPr>
          <p:cNvPr id="6" name="Text Box 3"/>
          <p:cNvSpPr txBox="1">
            <a:spLocks noChangeArrowheads="1"/>
          </p:cNvSpPr>
          <p:nvPr/>
        </p:nvSpPr>
        <p:spPr bwMode="auto">
          <a:xfrm>
            <a:off x="239713" y="2484437"/>
            <a:ext cx="9601200" cy="32004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rdf:type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p:currency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rdf:value  ?z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?n &gt; "500"^^xsd:integer.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?z &lt;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 p:buys ?x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noProof="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normAutofit fontScale="90000"/>
          </a:bodyPr>
          <a:lstStyle/>
          <a:p>
            <a:r>
              <a:rPr lang="en-US" dirty="0" smtClean="0"/>
              <a:t>The same with RIF Presentation syntax</a:t>
            </a:r>
            <a:endParaRPr lang="en-US" dirty="0"/>
          </a:p>
        </p:txBody>
      </p:sp>
      <p:sp>
        <p:nvSpPr>
          <p:cNvPr id="268290" name="Text Box 2"/>
          <p:cNvSpPr txBox="1">
            <a:spLocks noChangeArrowheads="1"/>
          </p:cNvSpPr>
          <p:nvPr/>
        </p:nvSpPr>
        <p:spPr bwMode="auto">
          <a:xfrm>
            <a:off x="239713" y="2497137"/>
            <a:ext cx="9525000" cy="37973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Document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Prefix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Group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rdf:type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External(pred:numeric-greater-than(?n "500"^^xsd:integer))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3" y="1354139"/>
            <a:ext cx="9525000" cy="28067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pred:numeric-greater-than(?n "500"^^xsd:integer)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39713" y="4348052"/>
            <a:ext cx="9525000" cy="1641621"/>
            <a:chOff x="239712" y="4348017"/>
            <a:chExt cx="9525000" cy="1641621"/>
          </a:xfrm>
        </p:grpSpPr>
        <p:sp>
          <p:nvSpPr>
            <p:cNvPr id="4" name="Text Box 2"/>
            <p:cNvSpPr txBox="1">
              <a:spLocks noChangeArrowheads="1"/>
            </p:cNvSpPr>
            <p:nvPr/>
          </p:nvSpPr>
          <p:spPr bwMode="auto">
            <a:xfrm>
              <a:off x="239712" y="5011738"/>
              <a:ext cx="9525000" cy="9779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&lt;http://…/isbn/…&gt; a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"600"^^xsd:integer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 rdf:value "15.0"^^xsd:double ; p:currency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6" name="TextBox 5"/>
            <p:cNvSpPr txBox="1"/>
            <p:nvPr/>
          </p:nvSpPr>
          <p:spPr>
            <a:xfrm>
              <a:off x="696912" y="4348017"/>
              <a:ext cx="2652217" cy="476541"/>
            </a:xfrm>
            <a:prstGeom prst="rect">
              <a:avLst/>
            </a:prstGeom>
            <a:noFill/>
          </p:spPr>
          <p:txBody>
            <a:bodyPr wrap="none" rtlCol="0">
              <a:spAutoFit/>
            </a:bodyPr>
            <a:lstStyle/>
            <a:p>
              <a:r>
                <a:rPr lang="en-US" dirty="0" smtClean="0">
                  <a:solidFill>
                    <a:srgbClr val="7F7F7F"/>
                  </a:solidFill>
                  <a:latin typeface="Helvetica Neue"/>
                  <a:cs typeface="Helvetica Neue"/>
                </a:rPr>
                <a:t>combined with:</a:t>
              </a:r>
              <a:endParaRPr lang="en-US" dirty="0">
                <a:solidFill>
                  <a:srgbClr val="7F7F7F"/>
                </a:solidFill>
                <a:latin typeface="Helvetica Neue"/>
                <a:cs typeface="Helvetica Neue"/>
              </a:endParaRPr>
            </a:p>
          </p:txBody>
        </p:sp>
      </p:grpSp>
      <p:sp>
        <p:nvSpPr>
          <p:cNvPr id="544770" name="Rectangle 1"/>
          <p:cNvSpPr>
            <a:spLocks noGrp="1" noChangeArrowheads="1"/>
          </p:cNvSpPr>
          <p:nvPr>
            <p:ph type="title"/>
          </p:nvPr>
        </p:nvSpPr>
        <p:spPr/>
        <p:txBody>
          <a:bodyPr/>
          <a:lstStyle/>
          <a:p>
            <a:r>
              <a:rPr lang="en-US" smtClean="0"/>
              <a:t>Discovering new relationships…</a:t>
            </a:r>
            <a:endParaRPr lang="en-US" dirty="0"/>
          </a:p>
        </p:txBody>
      </p:sp>
      <p:sp>
        <p:nvSpPr>
          <p:cNvPr id="268290" name="Text Box 2"/>
          <p:cNvSpPr txBox="1">
            <a:spLocks noChangeArrowheads="1"/>
          </p:cNvSpPr>
          <p:nvPr/>
        </p:nvSpPr>
        <p:spPr bwMode="auto">
          <a:xfrm>
            <a:off x="239713" y="1354139"/>
            <a:ext cx="9525000" cy="28067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_abc[p:currency-&gt;p:€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pred:numeric-greater-than(?n "500"^^xsd:integer)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3" y="1354139"/>
            <a:ext cx="9525000" cy="28067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Forall ?x ?n ?z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&lt;me&gt;[p:buys-&gt;?x]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 #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?x[p:page_number-&gt;?n p:price-&gt;_abc]</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_abc[p:currency-&gt;p:€ rdf:value-&gt;?z]</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pred:numeric-greater-than(?n "500"^^xsd:integer)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External( pred:numeric-less-than(?z "20.0"^^xsd:double)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grpSp>
        <p:nvGrpSpPr>
          <p:cNvPr id="2" name="Group 8"/>
          <p:cNvGrpSpPr/>
          <p:nvPr/>
        </p:nvGrpSpPr>
        <p:grpSpPr>
          <a:xfrm>
            <a:off x="239713" y="4348052"/>
            <a:ext cx="9525000" cy="1641621"/>
            <a:chOff x="239712" y="4348017"/>
            <a:chExt cx="9525000" cy="1641621"/>
          </a:xfrm>
        </p:grpSpPr>
        <p:sp>
          <p:nvSpPr>
            <p:cNvPr id="4" name="Text Box 2"/>
            <p:cNvSpPr txBox="1">
              <a:spLocks noChangeArrowheads="1"/>
            </p:cNvSpPr>
            <p:nvPr/>
          </p:nvSpPr>
          <p:spPr bwMode="auto">
            <a:xfrm>
              <a:off x="239712" y="5011738"/>
              <a:ext cx="9525000" cy="9779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&lt;http://…/isbn/…&gt; a p:Novel;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p:page_number "600"^^xsd:integer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p:price [ rdf:value "15.0"^^xsd:double ; p:currency :€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6" name="TextBox 5"/>
            <p:cNvSpPr txBox="1"/>
            <p:nvPr/>
          </p:nvSpPr>
          <p:spPr>
            <a:xfrm>
              <a:off x="696912" y="4348017"/>
              <a:ext cx="2652217" cy="476541"/>
            </a:xfrm>
            <a:prstGeom prst="rect">
              <a:avLst/>
            </a:prstGeom>
            <a:noFill/>
          </p:spPr>
          <p:txBody>
            <a:bodyPr wrap="none" rtlCol="0">
              <a:spAutoFit/>
            </a:bodyPr>
            <a:lstStyle/>
            <a:p>
              <a:r>
                <a:rPr lang="en-US" dirty="0" smtClean="0">
                  <a:solidFill>
                    <a:srgbClr val="7F7F7F"/>
                  </a:solidFill>
                  <a:latin typeface="Helvetica Neue"/>
                  <a:cs typeface="Helvetica Neue"/>
                </a:rPr>
                <a:t>combined with:</a:t>
              </a:r>
              <a:endParaRPr lang="en-US" dirty="0">
                <a:solidFill>
                  <a:srgbClr val="7F7F7F"/>
                </a:solidFill>
                <a:latin typeface="Helvetica Neue"/>
                <a:cs typeface="Helvetica Neue"/>
              </a:endParaRPr>
            </a:p>
          </p:txBody>
        </p:sp>
      </p:grpSp>
      <p:grpSp>
        <p:nvGrpSpPr>
          <p:cNvPr id="3" name="Group 7"/>
          <p:cNvGrpSpPr/>
          <p:nvPr/>
        </p:nvGrpSpPr>
        <p:grpSpPr>
          <a:xfrm>
            <a:off x="239713" y="6176823"/>
            <a:ext cx="9525000" cy="943119"/>
            <a:chOff x="239712" y="6176818"/>
            <a:chExt cx="9525000" cy="943119"/>
          </a:xfrm>
        </p:grpSpPr>
        <p:sp>
          <p:nvSpPr>
            <p:cNvPr id="5" name="Text Box 2"/>
            <p:cNvSpPr txBox="1">
              <a:spLocks noChangeArrowheads="1"/>
            </p:cNvSpPr>
            <p:nvPr/>
          </p:nvSpPr>
          <p:spPr bwMode="auto">
            <a:xfrm>
              <a:off x="239712" y="6751637"/>
              <a:ext cx="9525000" cy="3683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&lt;me&gt; p:buys &lt;http://…/isbn/…&gt;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p:txBody>
        </p:sp>
        <p:sp>
          <p:nvSpPr>
            <p:cNvPr id="7" name="TextBox 6"/>
            <p:cNvSpPr txBox="1"/>
            <p:nvPr/>
          </p:nvSpPr>
          <p:spPr>
            <a:xfrm>
              <a:off x="773112" y="6176818"/>
              <a:ext cx="1208743" cy="476541"/>
            </a:xfrm>
            <a:prstGeom prst="rect">
              <a:avLst/>
            </a:prstGeom>
            <a:noFill/>
          </p:spPr>
          <p:txBody>
            <a:bodyPr wrap="none" rtlCol="0">
              <a:spAutoFit/>
            </a:bodyPr>
            <a:lstStyle/>
            <a:p>
              <a:r>
                <a:rPr lang="en-US" dirty="0" smtClean="0">
                  <a:solidFill>
                    <a:srgbClr val="7F7F7F"/>
                  </a:solidFill>
                  <a:latin typeface="Helvetica Neue"/>
                  <a:cs typeface="Helvetica Neue"/>
                </a:rPr>
                <a:t>yields:</a:t>
              </a:r>
              <a:endParaRPr lang="en-US" dirty="0">
                <a:solidFill>
                  <a:srgbClr val="7F7F7F"/>
                </a:solidFill>
                <a:latin typeface="Helvetica Neue"/>
                <a:cs typeface="Helvetica Neue"/>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9" name="Rectangle 2"/>
          <p:cNvSpPr>
            <a:spLocks noGrp="1" noChangeArrowheads="1"/>
          </p:cNvSpPr>
          <p:nvPr>
            <p:ph idx="1"/>
          </p:nvPr>
        </p:nvSpPr>
        <p:spPr/>
        <p:txBody>
          <a:bodyPr/>
          <a:lstStyle/>
          <a:p>
            <a:r>
              <a:rPr lang="en-US" dirty="0" smtClean="0"/>
              <a:t>The RIF Presentation syntax is… only syntax</a:t>
            </a:r>
          </a:p>
          <a:p>
            <a:r>
              <a:rPr lang="en-US" dirty="0" smtClean="0"/>
              <a:t>It can express more than what RDF needs</a:t>
            </a:r>
          </a:p>
          <a:p>
            <a:r>
              <a:rPr lang="en-US" dirty="0" smtClean="0"/>
              <a:t>Hopefully, a syntax will emerge with</a:t>
            </a:r>
          </a:p>
          <a:p>
            <a:pPr lvl="1"/>
            <a:r>
              <a:rPr lang="en-US" dirty="0" smtClean="0"/>
              <a:t>close to one of the RDF syntaxes with a better integration of rules</a:t>
            </a:r>
          </a:p>
          <a:p>
            <a:pPr lvl="1"/>
            <a:r>
              <a:rPr lang="en-US" dirty="0" smtClean="0"/>
              <a:t>can be mapped on Core implementations</a:t>
            </a:r>
            <a:endParaRPr lang="en-US" dirty="0"/>
          </a:p>
        </p:txBody>
      </p:sp>
      <p:sp>
        <p:nvSpPr>
          <p:cNvPr id="546818" name="Rectangle 1"/>
          <p:cNvSpPr>
            <a:spLocks noGrp="1" noChangeArrowheads="1"/>
          </p:cNvSpPr>
          <p:nvPr>
            <p:ph type="title"/>
          </p:nvPr>
        </p:nvSpPr>
        <p:spPr/>
        <p:txBody>
          <a:bodyPr/>
          <a:lstStyle/>
          <a:p>
            <a:r>
              <a:rPr lang="en-US" smtClean="0"/>
              <a:t>A word on the syntax</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OWL concentrates on “taxonomic reasoning”</a:t>
            </a:r>
          </a:p>
          <a:p>
            <a:pPr lvl="1"/>
            <a:r>
              <a:rPr lang="en-US" dirty="0" smtClean="0"/>
              <a:t>i.e., if you have large knowledge bases, ontologies, use OWL</a:t>
            </a:r>
          </a:p>
          <a:p>
            <a:r>
              <a:rPr lang="en-US" dirty="0" smtClean="0"/>
              <a:t>Rules concentrate on reasoning problems within the data</a:t>
            </a:r>
          </a:p>
          <a:p>
            <a:pPr lvl="1"/>
            <a:r>
              <a:rPr lang="en-US" dirty="0" smtClean="0"/>
              <a:t>i.e., if your knowledge base is simple but lots of data, use rules</a:t>
            </a:r>
          </a:p>
          <a:p>
            <a:r>
              <a:rPr lang="en-US" dirty="0" smtClean="0"/>
              <a:t>But these are thumb rules only…</a:t>
            </a:r>
          </a:p>
          <a:p>
            <a:pPr lvl="1"/>
            <a:endParaRPr lang="en-US" dirty="0"/>
          </a:p>
        </p:txBody>
      </p:sp>
      <p:sp>
        <p:nvSpPr>
          <p:cNvPr id="2" name="Title 1"/>
          <p:cNvSpPr>
            <a:spLocks noGrp="1"/>
          </p:cNvSpPr>
          <p:nvPr>
            <p:ph type="title"/>
          </p:nvPr>
        </p:nvSpPr>
        <p:spPr/>
        <p:txBody>
          <a:bodyPr/>
          <a:lstStyle/>
          <a:p>
            <a:r>
              <a:rPr lang="en-US" dirty="0" smtClean="0"/>
              <a:t>RIF vs. OWL?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idx="1"/>
          </p:nvPr>
        </p:nvSpPr>
        <p:spPr>
          <a:xfrm>
            <a:off x="239711" y="1444660"/>
            <a:ext cx="9644063" cy="5573713"/>
          </a:xfrm>
        </p:spPr>
        <p:txBody>
          <a:bodyPr/>
          <a:lstStyle/>
          <a:p>
            <a:r>
              <a:rPr lang="en-US" dirty="0" smtClean="0"/>
              <a:t>User of dataset “F” can now query:</a:t>
            </a:r>
          </a:p>
          <a:p>
            <a:pPr lvl="1"/>
            <a:r>
              <a:rPr lang="en-US" dirty="0" smtClean="0"/>
              <a:t>“</a:t>
            </a:r>
            <a:r>
              <a:rPr lang="fr-FR" dirty="0" smtClean="0"/>
              <a:t>donnes</a:t>
            </a:r>
            <a:r>
              <a:rPr lang="en-US" dirty="0" smtClean="0"/>
              <a:t>-</a:t>
            </a:r>
            <a:r>
              <a:rPr lang="en-US" dirty="0" err="1" smtClean="0"/>
              <a:t>moi</a:t>
            </a:r>
            <a:r>
              <a:rPr lang="en-US" dirty="0" smtClean="0"/>
              <a:t> la page </a:t>
            </a:r>
            <a:r>
              <a:rPr lang="en-US" dirty="0" err="1" smtClean="0"/>
              <a:t>d’accueil</a:t>
            </a:r>
            <a:r>
              <a:rPr lang="en-US" dirty="0" smtClean="0"/>
              <a:t> de </a:t>
            </a:r>
            <a:r>
              <a:rPr lang="en-US" dirty="0" err="1" smtClean="0"/>
              <a:t>l’auteur</a:t>
            </a:r>
            <a:r>
              <a:rPr lang="en-US" dirty="0" smtClean="0"/>
              <a:t> de </a:t>
            </a:r>
            <a:r>
              <a:rPr lang="en-US" dirty="0" err="1" smtClean="0"/>
              <a:t>l’original</a:t>
            </a:r>
            <a:r>
              <a:rPr lang="en-US" dirty="0" smtClean="0"/>
              <a:t>”</a:t>
            </a:r>
          </a:p>
          <a:p>
            <a:pPr lvl="2"/>
            <a:r>
              <a:rPr lang="en-US" dirty="0" smtClean="0"/>
              <a:t>well… “give me the home page of the original’s ‘auteur’”</a:t>
            </a:r>
          </a:p>
          <a:p>
            <a:r>
              <a:rPr lang="en-US" dirty="0" smtClean="0"/>
              <a:t>The information is not in datasets “F” or “A”…</a:t>
            </a:r>
          </a:p>
          <a:p>
            <a:r>
              <a:rPr lang="en-US" dirty="0" smtClean="0"/>
              <a:t>…but was made available by:</a:t>
            </a:r>
          </a:p>
          <a:p>
            <a:pPr lvl="1"/>
            <a:r>
              <a:rPr lang="en-US" dirty="0" smtClean="0"/>
              <a:t>merging datasets “A” and datasets “F”</a:t>
            </a:r>
          </a:p>
          <a:p>
            <a:pPr lvl="1"/>
            <a:r>
              <a:rPr lang="en-US" dirty="0" smtClean="0"/>
              <a:t>adding three simple extra statements as an extra “glue”</a:t>
            </a:r>
            <a:endParaRPr lang="en-US" dirty="0"/>
          </a:p>
        </p:txBody>
      </p:sp>
      <p:sp>
        <p:nvSpPr>
          <p:cNvPr id="71683" name="Rectangle 1"/>
          <p:cNvSpPr>
            <a:spLocks noGrp="1" noChangeArrowheads="1"/>
          </p:cNvSpPr>
          <p:nvPr>
            <p:ph type="title"/>
          </p:nvPr>
        </p:nvSpPr>
        <p:spPr/>
        <p:txBody>
          <a:bodyPr/>
          <a:lstStyle/>
          <a:p>
            <a:r>
              <a:rPr lang="en-US" smtClean="0"/>
              <a:t>Start making richer queries!</a:t>
            </a:r>
            <a:endParaRPr lang="en-US"/>
          </a:p>
        </p:txBody>
      </p:sp>
      <p:grpSp>
        <p:nvGrpSpPr>
          <p:cNvPr id="2" name="Group 4"/>
          <p:cNvGrpSpPr/>
          <p:nvPr/>
        </p:nvGrpSpPr>
        <p:grpSpPr>
          <a:xfrm>
            <a:off x="5726113" y="5529078"/>
            <a:ext cx="4038600" cy="1679841"/>
            <a:chOff x="5878512" y="5376608"/>
            <a:chExt cx="4038600" cy="1679829"/>
          </a:xfrm>
        </p:grpSpPr>
        <p:sp>
          <p:nvSpPr>
            <p:cNvPr id="6" name="Rectangle 5"/>
            <p:cNvSpPr/>
            <p:nvPr/>
          </p:nvSpPr>
          <p:spPr bwMode="auto">
            <a:xfrm>
              <a:off x="5878512" y="5380037"/>
              <a:ext cx="40386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84"/>
            <p:cNvGrpSpPr/>
            <p:nvPr/>
          </p:nvGrpSpPr>
          <p:grpSpPr>
            <a:xfrm>
              <a:off x="6107112" y="5376608"/>
              <a:ext cx="3744910" cy="1633331"/>
              <a:chOff x="239712" y="1155470"/>
              <a:chExt cx="9840913" cy="4292130"/>
            </a:xfrm>
          </p:grpSpPr>
          <p:sp>
            <p:nvSpPr>
              <p:cNvPr id="8" name="Oval 7"/>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8476415" y="4344018"/>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0" name="Rectangle 9"/>
              <p:cNvSpPr/>
              <p:nvPr/>
            </p:nvSpPr>
            <p:spPr bwMode="auto">
              <a:xfrm>
                <a:off x="8240711" y="1905620"/>
                <a:ext cx="1604210" cy="62518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fr-FR" sz="1000" dirty="0">
                  <a:solidFill>
                    <a:srgbClr val="0D0D0D"/>
                  </a:solidFill>
                </a:endParaRPr>
              </a:p>
            </p:txBody>
          </p:sp>
          <p:sp>
            <p:nvSpPr>
              <p:cNvPr id="11" name="Oval 10"/>
              <p:cNvSpPr/>
              <p:nvPr/>
            </p:nvSpPr>
            <p:spPr bwMode="auto">
              <a:xfrm>
                <a:off x="6488111" y="2739667"/>
                <a:ext cx="2656972" cy="879132"/>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cxnSp>
            <p:nvCxnSpPr>
              <p:cNvPr id="12" name="Straight Arrow Connector 11"/>
              <p:cNvCxnSpPr>
                <a:stCxn id="11" idx="4"/>
                <a:endCxn id="8" idx="1"/>
              </p:cNvCxnSpPr>
              <p:nvPr/>
            </p:nvCxnSpPr>
            <p:spPr bwMode="auto">
              <a:xfrm>
                <a:off x="7816599" y="3618799"/>
                <a:ext cx="642587" cy="42872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5"/>
                <a:endCxn id="9" idx="0"/>
              </p:cNvCxnSpPr>
              <p:nvPr/>
            </p:nvCxnSpPr>
            <p:spPr bwMode="auto">
              <a:xfrm>
                <a:off x="8778222" y="4236247"/>
                <a:ext cx="500299" cy="10777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11" idx="0"/>
                <a:endCxn id="10" idx="2"/>
              </p:cNvCxnSpPr>
              <p:nvPr/>
            </p:nvCxnSpPr>
            <p:spPr bwMode="auto">
              <a:xfrm flipV="1">
                <a:off x="7816599" y="2530805"/>
                <a:ext cx="1226218" cy="2088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5" name="Straight Arrow Connector 14"/>
              <p:cNvCxnSpPr>
                <a:stCxn id="11" idx="0"/>
                <a:endCxn id="32" idx="5"/>
              </p:cNvCxnSpPr>
              <p:nvPr/>
            </p:nvCxnSpPr>
            <p:spPr bwMode="auto">
              <a:xfrm flipH="1" flipV="1">
                <a:off x="7155781" y="2042253"/>
                <a:ext cx="660818" cy="697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6" name="Oval 1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7" name="Oval 16"/>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239712" y="4496419"/>
                <a:ext cx="1670400" cy="625185"/>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19" name="Oval 18"/>
              <p:cNvSpPr/>
              <p:nvPr/>
            </p:nvSpPr>
            <p:spPr bwMode="auto">
              <a:xfrm>
                <a:off x="2068511" y="4568468"/>
                <a:ext cx="3079801" cy="879132"/>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0D0D0D"/>
                  </a:solidFill>
                </a:endParaRPr>
              </a:p>
            </p:txBody>
          </p:sp>
          <p:sp>
            <p:nvSpPr>
              <p:cNvPr id="20" name="Rectangle 19"/>
              <p:cNvSpPr/>
              <p:nvPr/>
            </p:nvSpPr>
            <p:spPr bwMode="auto">
              <a:xfrm>
                <a:off x="239712" y="1155470"/>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1" name="Rectangle 20"/>
              <p:cNvSpPr/>
              <p:nvPr/>
            </p:nvSpPr>
            <p:spPr bwMode="auto">
              <a:xfrm>
                <a:off x="239712" y="1555676"/>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2" name="Rectangle 21"/>
              <p:cNvSpPr/>
              <p:nvPr/>
            </p:nvSpPr>
            <p:spPr bwMode="auto">
              <a:xfrm>
                <a:off x="239712" y="2506437"/>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sp>
            <p:nvSpPr>
              <p:cNvPr id="23" name="Rectangle 22"/>
              <p:cNvSpPr/>
              <p:nvPr/>
            </p:nvSpPr>
            <p:spPr bwMode="auto">
              <a:xfrm>
                <a:off x="239712" y="2906633"/>
                <a:ext cx="1670399" cy="67533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200" dirty="0">
                  <a:solidFill>
                    <a:srgbClr val="0D0D0D"/>
                  </a:solidFill>
                </a:endParaRPr>
              </a:p>
            </p:txBody>
          </p:sp>
          <p:cxnSp>
            <p:nvCxnSpPr>
              <p:cNvPr id="24" name="Curved Connector 20"/>
              <p:cNvCxnSpPr>
                <a:stCxn id="32" idx="3"/>
                <a:endCxn id="16" idx="6"/>
              </p:cNvCxnSpPr>
              <p:nvPr/>
            </p:nvCxnSpPr>
            <p:spPr bwMode="auto">
              <a:xfrm rot="5400000">
                <a:off x="3952322" y="1722642"/>
                <a:ext cx="1005085" cy="16443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5" name="Curved Connector 34"/>
              <p:cNvCxnSpPr>
                <a:stCxn id="32" idx="3"/>
                <a:endCxn id="17" idx="6"/>
              </p:cNvCxnSpPr>
              <p:nvPr/>
            </p:nvCxnSpPr>
            <p:spPr bwMode="auto">
              <a:xfrm rot="5400000">
                <a:off x="4141676" y="2343892"/>
                <a:ext cx="1436984" cy="833707"/>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6" name="Curved Connector 35"/>
              <p:cNvCxnSpPr>
                <a:stCxn id="17" idx="2"/>
                <a:endCxn id="18" idx="0"/>
              </p:cNvCxnSpPr>
              <p:nvPr/>
            </p:nvCxnSpPr>
            <p:spPr bwMode="auto">
              <a:xfrm rot="10800000" flipV="1">
                <a:off x="1074917" y="3479237"/>
                <a:ext cx="2898598" cy="1017182"/>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7" name="Straight Arrow Connector 26"/>
              <p:cNvCxnSpPr>
                <a:stCxn id="16" idx="2"/>
                <a:endCxn id="22" idx="3"/>
              </p:cNvCxnSpPr>
              <p:nvPr/>
            </p:nvCxnSpPr>
            <p:spPr bwMode="auto">
              <a:xfrm flipH="1" flipV="1">
                <a:off x="1910111" y="2844104"/>
                <a:ext cx="1252801" cy="2032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8" name="Straight Arrow Connector 27"/>
              <p:cNvCxnSpPr>
                <a:stCxn id="16" idx="2"/>
                <a:endCxn id="23" idx="3"/>
              </p:cNvCxnSpPr>
              <p:nvPr/>
            </p:nvCxnSpPr>
            <p:spPr bwMode="auto">
              <a:xfrm flipH="1">
                <a:off x="1910111" y="3047337"/>
                <a:ext cx="1252801" cy="1969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32" idx="2"/>
                <a:endCxn id="20" idx="3"/>
              </p:cNvCxnSpPr>
              <p:nvPr/>
            </p:nvCxnSpPr>
            <p:spPr bwMode="auto">
              <a:xfrm flipH="1" flipV="1">
                <a:off x="1910111" y="1493137"/>
                <a:ext cx="2977803" cy="23829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0" name="Straight Arrow Connector 29"/>
              <p:cNvCxnSpPr>
                <a:stCxn id="32" idx="2"/>
                <a:endCxn id="21" idx="3"/>
              </p:cNvCxnSpPr>
              <p:nvPr/>
            </p:nvCxnSpPr>
            <p:spPr bwMode="auto">
              <a:xfrm flipH="1">
                <a:off x="1910111" y="1731433"/>
                <a:ext cx="2977803" cy="16191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1" name="Straight Arrow Connector 30"/>
              <p:cNvCxnSpPr>
                <a:stCxn id="17" idx="4"/>
                <a:endCxn id="19" idx="0"/>
              </p:cNvCxnSpPr>
              <p:nvPr/>
            </p:nvCxnSpPr>
            <p:spPr bwMode="auto">
              <a:xfrm flipH="1">
                <a:off x="3608411" y="3635839"/>
                <a:ext cx="600002" cy="9326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2" name="Oval 31"/>
              <p:cNvSpPr/>
              <p:nvPr/>
            </p:nvSpPr>
            <p:spPr bwMode="auto">
              <a:xfrm>
                <a:off x="4887913" y="1291868"/>
                <a:ext cx="2656972" cy="879132"/>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chemeClr val="tx1">
                      <a:lumMod val="95000"/>
                      <a:lumOff val="5000"/>
                    </a:schemeClr>
                  </a:solidFill>
                </a:endParaRPr>
              </a:p>
            </p:txBody>
          </p:sp>
          <p:sp>
            <p:nvSpPr>
              <p:cNvPr id="33" name="Oval 32"/>
              <p:cNvSpPr/>
              <p:nvPr/>
            </p:nvSpPr>
            <p:spPr bwMode="auto">
              <a:xfrm>
                <a:off x="5116511" y="3559878"/>
                <a:ext cx="2047373" cy="879132"/>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endParaRPr lang="en-US" sz="1000" noProof="1">
                  <a:solidFill>
                    <a:srgbClr val="CFD20F"/>
                  </a:solidFill>
                </a:endParaRPr>
              </a:p>
            </p:txBody>
          </p:sp>
          <p:cxnSp>
            <p:nvCxnSpPr>
              <p:cNvPr id="34" name="Straight Arrow Connector 33"/>
              <p:cNvCxnSpPr>
                <a:stCxn id="17" idx="5"/>
                <a:endCxn id="33" idx="2"/>
              </p:cNvCxnSpPr>
              <p:nvPr/>
            </p:nvCxnSpPr>
            <p:spPr bwMode="auto">
              <a:xfrm>
                <a:off x="4374511" y="3589972"/>
                <a:ext cx="742000" cy="40947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8" idx="2"/>
                <a:endCxn id="33" idx="6"/>
              </p:cNvCxnSpPr>
              <p:nvPr/>
            </p:nvCxnSpPr>
            <p:spPr bwMode="auto">
              <a:xfrm flipH="1" flipV="1">
                <a:off x="7163884" y="3999444"/>
                <a:ext cx="1229228" cy="14244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Using rules vs. ontologies may largely depend on</a:t>
            </a:r>
          </a:p>
          <a:p>
            <a:pPr lvl="1"/>
            <a:r>
              <a:rPr lang="en-US" dirty="0" smtClean="0"/>
              <a:t>available tools</a:t>
            </a:r>
          </a:p>
          <a:p>
            <a:pPr lvl="1"/>
            <a:r>
              <a:rPr lang="en-US" dirty="0" smtClean="0"/>
              <a:t>personal technical experience and expertise</a:t>
            </a:r>
          </a:p>
          <a:p>
            <a:pPr lvl="1"/>
            <a:r>
              <a:rPr lang="en-US" dirty="0" smtClean="0"/>
              <a:t>taste…</a:t>
            </a:r>
            <a:endParaRPr lang="en-US" dirty="0"/>
          </a:p>
        </p:txBody>
      </p:sp>
      <p:sp>
        <p:nvSpPr>
          <p:cNvPr id="2" name="Title 1"/>
          <p:cNvSpPr>
            <a:spLocks noGrp="1"/>
          </p:cNvSpPr>
          <p:nvPr>
            <p:ph type="title"/>
          </p:nvPr>
        </p:nvSpPr>
        <p:spPr/>
        <p:txBody>
          <a:bodyPr/>
          <a:lstStyle/>
          <a:p>
            <a:r>
              <a:rPr lang="en-US" dirty="0" smtClean="0"/>
              <a:t>At the end of the day…</a:t>
            </a: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2"/>
          <p:cNvSpPr>
            <a:spLocks noGrp="1" noChangeArrowheads="1"/>
          </p:cNvSpPr>
          <p:nvPr>
            <p:ph idx="1"/>
          </p:nvPr>
        </p:nvSpPr>
        <p:spPr/>
        <p:txBody>
          <a:bodyPr/>
          <a:lstStyle/>
          <a:p>
            <a:r>
              <a:rPr lang="en-US" dirty="0" smtClean="0"/>
              <a:t>OWL RL stands for “Rule Language”…</a:t>
            </a:r>
          </a:p>
          <a:p>
            <a:r>
              <a:rPr lang="en-US" dirty="0" smtClean="0"/>
              <a:t>OWL RL is in the intersection of RIF Core and OWL</a:t>
            </a:r>
          </a:p>
          <a:p>
            <a:pPr lvl="1"/>
            <a:r>
              <a:rPr lang="en-US" dirty="0" smtClean="0"/>
              <a:t>inferences in OWL RL can be expressed with rules</a:t>
            </a:r>
          </a:p>
          <a:p>
            <a:pPr lvl="2"/>
            <a:r>
              <a:rPr lang="en-US" dirty="0" smtClean="0"/>
              <a:t>the rules are precisely described in the OWL specification</a:t>
            </a:r>
          </a:p>
          <a:p>
            <a:pPr lvl="1"/>
            <a:r>
              <a:rPr lang="en-US" dirty="0" smtClean="0"/>
              <a:t>there are OWL RL implementations that are based on RIF</a:t>
            </a:r>
            <a:endParaRPr lang="en-US" dirty="0"/>
          </a:p>
        </p:txBody>
      </p:sp>
      <p:sp>
        <p:nvSpPr>
          <p:cNvPr id="550914" name="Rectangle 1"/>
          <p:cNvSpPr>
            <a:spLocks noGrp="1" noChangeArrowheads="1"/>
          </p:cNvSpPr>
          <p:nvPr>
            <p:ph type="title"/>
          </p:nvPr>
        </p:nvSpPr>
        <p:spPr/>
        <p:txBody>
          <a:bodyPr/>
          <a:lstStyle/>
          <a:p>
            <a:r>
              <a:rPr lang="en-US" dirty="0" smtClean="0"/>
              <a:t>What about OWL RL?</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Rectangle 2"/>
          <p:cNvSpPr>
            <a:spLocks noGrp="1" noChangeArrowheads="1"/>
          </p:cNvSpPr>
          <p:nvPr>
            <p:ph idx="1"/>
          </p:nvPr>
        </p:nvSpPr>
        <p:spPr/>
        <p:txBody>
          <a:bodyPr/>
          <a:lstStyle/>
          <a:p>
            <a:r>
              <a:rPr lang="en-US" dirty="0" smtClean="0"/>
              <a:t>Applications may want to </a:t>
            </a:r>
            <a:r>
              <a:rPr lang="en-US" i="1" u="sng" dirty="0" smtClean="0"/>
              <a:t>exchange </a:t>
            </a:r>
            <a:r>
              <a:rPr lang="en-US" dirty="0" smtClean="0"/>
              <a:t>their rules:</a:t>
            </a:r>
          </a:p>
          <a:p>
            <a:pPr lvl="1"/>
            <a:r>
              <a:rPr lang="en-US" dirty="0" smtClean="0"/>
              <a:t>negotiate </a:t>
            </a:r>
            <a:r>
              <a:rPr lang="en-US" dirty="0" err="1" smtClean="0"/>
              <a:t>eBusiness</a:t>
            </a:r>
            <a:r>
              <a:rPr lang="en-US" dirty="0" smtClean="0"/>
              <a:t> contracts across platforms: supply vendor-neutral representation of your business rules so that others may find you</a:t>
            </a:r>
          </a:p>
          <a:p>
            <a:pPr lvl="1"/>
            <a:r>
              <a:rPr lang="en-US" dirty="0" smtClean="0"/>
              <a:t>describe privacy requirements and policies, and let clients “merge” those (e.g., when paying with a credit card)</a:t>
            </a:r>
          </a:p>
        </p:txBody>
      </p:sp>
      <p:sp>
        <p:nvSpPr>
          <p:cNvPr id="495618" name="Rectangle 1"/>
          <p:cNvSpPr>
            <a:spLocks noGrp="1" noChangeArrowheads="1"/>
          </p:cNvSpPr>
          <p:nvPr>
            <p:ph type="title"/>
          </p:nvPr>
        </p:nvSpPr>
        <p:spPr/>
        <p:txBody>
          <a:bodyPr/>
          <a:lstStyle/>
          <a:p>
            <a:r>
              <a:rPr lang="en-US" dirty="0" smtClean="0"/>
              <a:t>Why other RIF dialects?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 an ideal world</a:t>
            </a:r>
            <a:endParaRPr lang="en-US" dirty="0"/>
          </a:p>
        </p:txBody>
      </p:sp>
      <p:grpSp>
        <p:nvGrpSpPr>
          <p:cNvPr id="2" name="Group 40"/>
          <p:cNvGrpSpPr/>
          <p:nvPr/>
        </p:nvGrpSpPr>
        <p:grpSpPr>
          <a:xfrm>
            <a:off x="239713" y="1493842"/>
            <a:ext cx="9525000" cy="5410200"/>
            <a:chOff x="392112" y="1493837"/>
            <a:chExt cx="9525000" cy="5410200"/>
          </a:xfrm>
        </p:grpSpPr>
        <p:sp>
          <p:nvSpPr>
            <p:cNvPr id="4" name="Rectangle 3"/>
            <p:cNvSpPr/>
            <p:nvPr/>
          </p:nvSpPr>
          <p:spPr>
            <a:xfrm>
              <a:off x="4049712" y="3170237"/>
              <a:ext cx="2286000" cy="16764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10000"/>
            </a:bodyPr>
            <a:lstStyle/>
            <a:p>
              <a:pPr algn="ctr"/>
              <a:r>
                <a:rPr lang="en-US" dirty="0" smtClean="0"/>
                <a:t>Universal RULE exchange format and language</a:t>
              </a:r>
              <a:endParaRPr lang="en-US" dirty="0"/>
            </a:p>
          </p:txBody>
        </p:sp>
        <p:sp>
          <p:nvSpPr>
            <p:cNvPr id="6" name="Oval 5"/>
            <p:cNvSpPr/>
            <p:nvPr/>
          </p:nvSpPr>
          <p:spPr>
            <a:xfrm>
              <a:off x="1077912" y="20272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#8</a:t>
              </a:r>
            </a:p>
          </p:txBody>
        </p:sp>
        <p:sp>
          <p:nvSpPr>
            <p:cNvPr id="7" name="Oval 6"/>
            <p:cNvSpPr/>
            <p:nvPr/>
          </p:nvSpPr>
          <p:spPr>
            <a:xfrm>
              <a:off x="6945312" y="20272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#2</a:t>
              </a:r>
            </a:p>
          </p:txBody>
        </p:sp>
        <p:sp>
          <p:nvSpPr>
            <p:cNvPr id="9" name="Oval 8"/>
            <p:cNvSpPr/>
            <p:nvPr/>
          </p:nvSpPr>
          <p:spPr>
            <a:xfrm>
              <a:off x="392112" y="3683319"/>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#7</a:t>
              </a:r>
            </a:p>
          </p:txBody>
        </p:sp>
        <p:sp>
          <p:nvSpPr>
            <p:cNvPr id="10" name="Oval 9"/>
            <p:cNvSpPr/>
            <p:nvPr/>
          </p:nvSpPr>
          <p:spPr>
            <a:xfrm>
              <a:off x="1077912" y="53800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#6</a:t>
              </a:r>
            </a:p>
          </p:txBody>
        </p:sp>
        <p:sp>
          <p:nvSpPr>
            <p:cNvPr id="11" name="Oval 10"/>
            <p:cNvSpPr/>
            <p:nvPr/>
          </p:nvSpPr>
          <p:spPr>
            <a:xfrm>
              <a:off x="3973512" y="62182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#5</a:t>
              </a:r>
            </a:p>
          </p:txBody>
        </p:sp>
        <p:sp>
          <p:nvSpPr>
            <p:cNvPr id="12" name="Oval 11"/>
            <p:cNvSpPr/>
            <p:nvPr/>
          </p:nvSpPr>
          <p:spPr>
            <a:xfrm>
              <a:off x="6945312" y="53800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#4</a:t>
              </a:r>
            </a:p>
          </p:txBody>
        </p:sp>
        <p:sp>
          <p:nvSpPr>
            <p:cNvPr id="13" name="Oval 12"/>
            <p:cNvSpPr/>
            <p:nvPr/>
          </p:nvSpPr>
          <p:spPr>
            <a:xfrm>
              <a:off x="7478712" y="3657914"/>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#3</a:t>
              </a:r>
            </a:p>
          </p:txBody>
        </p:sp>
        <p:sp>
          <p:nvSpPr>
            <p:cNvPr id="14" name="Oval 13"/>
            <p:cNvSpPr/>
            <p:nvPr/>
          </p:nvSpPr>
          <p:spPr>
            <a:xfrm>
              <a:off x="3973512" y="1493837"/>
              <a:ext cx="2438400" cy="685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92500"/>
            </a:bodyPr>
            <a:lstStyle/>
            <a:p>
              <a:pPr algn="ctr"/>
              <a:r>
                <a:rPr lang="en-US" sz="1700" dirty="0"/>
                <a:t>Rule system #1</a:t>
              </a:r>
            </a:p>
          </p:txBody>
        </p:sp>
        <p:cxnSp>
          <p:nvCxnSpPr>
            <p:cNvPr id="16" name="Straight Arrow Connector 15"/>
            <p:cNvCxnSpPr>
              <a:stCxn id="4" idx="0"/>
              <a:endCxn id="14" idx="4"/>
            </p:cNvCxnSpPr>
            <p:nvPr/>
          </p:nvCxnSpPr>
          <p:spPr>
            <a:xfrm rot="5400000" flipH="1" flipV="1">
              <a:off x="4697412" y="2674937"/>
              <a:ext cx="990600" cy="158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7" idx="3"/>
            </p:cNvCxnSpPr>
            <p:nvPr/>
          </p:nvCxnSpPr>
          <p:spPr>
            <a:xfrm flipV="1">
              <a:off x="6335712" y="2612604"/>
              <a:ext cx="966695" cy="55763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3"/>
              <a:endCxn id="13" idx="2"/>
            </p:cNvCxnSpPr>
            <p:nvPr/>
          </p:nvCxnSpPr>
          <p:spPr>
            <a:xfrm flipV="1">
              <a:off x="6335712" y="4000814"/>
              <a:ext cx="1143000" cy="762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2" idx="1"/>
            </p:cNvCxnSpPr>
            <p:nvPr/>
          </p:nvCxnSpPr>
          <p:spPr>
            <a:xfrm>
              <a:off x="6335712" y="4846637"/>
              <a:ext cx="966695" cy="63383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4" idx="2"/>
              <a:endCxn id="11" idx="0"/>
            </p:cNvCxnSpPr>
            <p:nvPr/>
          </p:nvCxnSpPr>
          <p:spPr>
            <a:xfrm rot="5400000">
              <a:off x="4506912" y="5532437"/>
              <a:ext cx="1371600" cy="158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 idx="1"/>
              <a:endCxn id="9" idx="6"/>
            </p:cNvCxnSpPr>
            <p:nvPr/>
          </p:nvCxnSpPr>
          <p:spPr>
            <a:xfrm rot="10800000" flipV="1">
              <a:off x="2830512" y="4008437"/>
              <a:ext cx="1219200" cy="17782"/>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6" idx="5"/>
            </p:cNvCxnSpPr>
            <p:nvPr/>
          </p:nvCxnSpPr>
          <p:spPr>
            <a:xfrm rot="10800000">
              <a:off x="3159218" y="2612605"/>
              <a:ext cx="890495" cy="557633"/>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0" idx="7"/>
            </p:cNvCxnSpPr>
            <p:nvPr/>
          </p:nvCxnSpPr>
          <p:spPr>
            <a:xfrm rot="5400000" flipH="1" flipV="1">
              <a:off x="3287548" y="4718307"/>
              <a:ext cx="633833" cy="890495"/>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2"/>
          <p:cNvSpPr>
            <a:spLocks noGrp="1" noChangeArrowheads="1"/>
          </p:cNvSpPr>
          <p:nvPr>
            <p:ph idx="1"/>
          </p:nvPr>
        </p:nvSpPr>
        <p:spPr/>
        <p:txBody>
          <a:bodyPr/>
          <a:lstStyle/>
          <a:p>
            <a:r>
              <a:rPr lang="en-US" smtClean="0"/>
              <a:t>Rule based systems can be very different</a:t>
            </a:r>
          </a:p>
          <a:p>
            <a:pPr lvl="1"/>
            <a:r>
              <a:rPr lang="en-US" smtClean="0"/>
              <a:t>different rule semantics (based on various type of model theories, on proof systems, etc)</a:t>
            </a:r>
          </a:p>
          <a:p>
            <a:pPr lvl="1"/>
            <a:r>
              <a:rPr lang="en-US" smtClean="0"/>
              <a:t>production rule systems, with procedural references, state transitions, etc</a:t>
            </a:r>
          </a:p>
          <a:p>
            <a:r>
              <a:rPr lang="en-US" smtClean="0"/>
              <a:t>Such universal exchange format is not feasible</a:t>
            </a:r>
          </a:p>
          <a:p>
            <a:r>
              <a:rPr lang="en-US" smtClean="0"/>
              <a:t>The idea is to define “cores” for a family of languages with “variants” </a:t>
            </a:r>
            <a:endParaRPr lang="en-US"/>
          </a:p>
        </p:txBody>
      </p:sp>
      <p:sp>
        <p:nvSpPr>
          <p:cNvPr id="501762" name="Rectangle 1"/>
          <p:cNvSpPr>
            <a:spLocks noGrp="1" noChangeArrowheads="1"/>
          </p:cNvSpPr>
          <p:nvPr>
            <p:ph type="title"/>
          </p:nvPr>
        </p:nvSpPr>
        <p:spPr/>
        <p:txBody>
          <a:bodyPr/>
          <a:lstStyle/>
          <a:p>
            <a:r>
              <a:rPr lang="en-US" smtClean="0"/>
              <a:t>In the real World…</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partial interchange…</a:t>
            </a:r>
            <a:endParaRPr lang="en-US" dirty="0"/>
          </a:p>
        </p:txBody>
      </p:sp>
      <p:sp>
        <p:nvSpPr>
          <p:cNvPr id="4" name="Rectangle 3"/>
          <p:cNvSpPr/>
          <p:nvPr/>
        </p:nvSpPr>
        <p:spPr>
          <a:xfrm>
            <a:off x="3897313" y="3779840"/>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lIns="91132" tIns="45567" rIns="91132" bIns="45567" rtlCol="0" anchor="ctr">
            <a:normAutofit/>
          </a:bodyPr>
          <a:lstStyle/>
          <a:p>
            <a:pPr algn="ctr"/>
            <a:r>
              <a:rPr lang="en-US" dirty="0" smtClean="0"/>
              <a:t>“Core”</a:t>
            </a:r>
            <a:endParaRPr lang="en-US" dirty="0"/>
          </a:p>
        </p:txBody>
      </p:sp>
      <p:grpSp>
        <p:nvGrpSpPr>
          <p:cNvPr id="2" name="Group 37"/>
          <p:cNvGrpSpPr/>
          <p:nvPr/>
        </p:nvGrpSpPr>
        <p:grpSpPr>
          <a:xfrm>
            <a:off x="392113" y="3892875"/>
            <a:ext cx="2438400" cy="1066800"/>
            <a:chOff x="239712" y="3470845"/>
            <a:chExt cx="2438400" cy="1066800"/>
          </a:xfrm>
        </p:grpSpPr>
        <p:sp>
          <p:nvSpPr>
            <p:cNvPr id="9" name="Oval 8"/>
            <p:cNvSpPr/>
            <p:nvPr/>
          </p:nvSpPr>
          <p:spPr>
            <a:xfrm>
              <a:off x="239712" y="3470845"/>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#4</a:t>
              </a:r>
            </a:p>
          </p:txBody>
        </p:sp>
        <p:sp>
          <p:nvSpPr>
            <p:cNvPr id="36" name="Rectangle 35"/>
            <p:cNvSpPr/>
            <p:nvPr/>
          </p:nvSpPr>
          <p:spPr>
            <a:xfrm>
              <a:off x="773112" y="3561396"/>
              <a:ext cx="1306487" cy="269489"/>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55000" lnSpcReduction="20000"/>
            </a:bodyPr>
            <a:lstStyle/>
            <a:p>
              <a:pPr algn="ctr"/>
              <a:endParaRPr lang="en-US" dirty="0"/>
            </a:p>
          </p:txBody>
        </p:sp>
      </p:grpSp>
      <p:grpSp>
        <p:nvGrpSpPr>
          <p:cNvPr id="5" name="Group 38"/>
          <p:cNvGrpSpPr/>
          <p:nvPr/>
        </p:nvGrpSpPr>
        <p:grpSpPr>
          <a:xfrm>
            <a:off x="3841763" y="5684837"/>
            <a:ext cx="2438400" cy="1066800"/>
            <a:chOff x="239712" y="3398837"/>
            <a:chExt cx="2438400" cy="1066800"/>
          </a:xfrm>
        </p:grpSpPr>
        <p:sp>
          <p:nvSpPr>
            <p:cNvPr id="40" name="Oval 39"/>
            <p:cNvSpPr/>
            <p:nvPr/>
          </p:nvSpPr>
          <p:spPr>
            <a:xfrm>
              <a:off x="239712" y="3398837"/>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#3</a:t>
              </a:r>
            </a:p>
          </p:txBody>
        </p:sp>
        <p:sp>
          <p:nvSpPr>
            <p:cNvPr id="41" name="Rectangle 40"/>
            <p:cNvSpPr/>
            <p:nvPr/>
          </p:nvSpPr>
          <p:spPr>
            <a:xfrm>
              <a:off x="773112" y="3561396"/>
              <a:ext cx="1333871" cy="236697"/>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7500" lnSpcReduction="20000"/>
            </a:bodyPr>
            <a:lstStyle/>
            <a:p>
              <a:pPr algn="ctr"/>
              <a:endParaRPr lang="en-US" dirty="0"/>
            </a:p>
          </p:txBody>
        </p:sp>
      </p:grpSp>
      <p:grpSp>
        <p:nvGrpSpPr>
          <p:cNvPr id="6" name="Group 41"/>
          <p:cNvGrpSpPr/>
          <p:nvPr/>
        </p:nvGrpSpPr>
        <p:grpSpPr>
          <a:xfrm>
            <a:off x="7250113" y="3852119"/>
            <a:ext cx="2438400" cy="1066800"/>
            <a:chOff x="239712" y="3398837"/>
            <a:chExt cx="2438400" cy="1066800"/>
          </a:xfrm>
        </p:grpSpPr>
        <p:sp>
          <p:nvSpPr>
            <p:cNvPr id="43" name="Oval 42"/>
            <p:cNvSpPr/>
            <p:nvPr/>
          </p:nvSpPr>
          <p:spPr>
            <a:xfrm>
              <a:off x="239712" y="3398837"/>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#2</a:t>
              </a:r>
            </a:p>
          </p:txBody>
        </p:sp>
        <p:sp>
          <p:nvSpPr>
            <p:cNvPr id="44" name="Rectangle 43"/>
            <p:cNvSpPr/>
            <p:nvPr/>
          </p:nvSpPr>
          <p:spPr>
            <a:xfrm>
              <a:off x="773112" y="3561396"/>
              <a:ext cx="1289247" cy="197481"/>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32500" lnSpcReduction="20000"/>
            </a:bodyPr>
            <a:lstStyle/>
            <a:p>
              <a:pPr algn="ctr"/>
              <a:endParaRPr lang="en-US" dirty="0"/>
            </a:p>
          </p:txBody>
        </p:sp>
      </p:grpSp>
      <p:grpSp>
        <p:nvGrpSpPr>
          <p:cNvPr id="7" name="Group 44"/>
          <p:cNvGrpSpPr/>
          <p:nvPr/>
        </p:nvGrpSpPr>
        <p:grpSpPr>
          <a:xfrm>
            <a:off x="3841763" y="1570037"/>
            <a:ext cx="2438400" cy="1066800"/>
            <a:chOff x="239712" y="3398837"/>
            <a:chExt cx="2438400" cy="1066800"/>
          </a:xfrm>
        </p:grpSpPr>
        <p:sp>
          <p:nvSpPr>
            <p:cNvPr id="46" name="Oval 45"/>
            <p:cNvSpPr/>
            <p:nvPr/>
          </p:nvSpPr>
          <p:spPr>
            <a:xfrm>
              <a:off x="239712" y="3398837"/>
              <a:ext cx="2438400" cy="1066800"/>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b" anchorCtr="1">
              <a:noAutofit/>
            </a:bodyPr>
            <a:lstStyle/>
            <a:p>
              <a:pPr algn="ctr"/>
              <a:r>
                <a:rPr lang="en-US" sz="1700" dirty="0"/>
                <a:t>Rule system #1</a:t>
              </a:r>
            </a:p>
          </p:txBody>
        </p:sp>
        <p:sp>
          <p:nvSpPr>
            <p:cNvPr id="47" name="Rectangle 46"/>
            <p:cNvSpPr/>
            <p:nvPr/>
          </p:nvSpPr>
          <p:spPr>
            <a:xfrm>
              <a:off x="773112" y="3561396"/>
              <a:ext cx="1333871" cy="247041"/>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55000" lnSpcReduction="20000"/>
            </a:bodyPr>
            <a:lstStyle/>
            <a:p>
              <a:pPr algn="ctr"/>
              <a:endParaRPr lang="en-US" dirty="0"/>
            </a:p>
          </p:txBody>
        </p:sp>
      </p:grpSp>
      <p:cxnSp>
        <p:nvCxnSpPr>
          <p:cNvPr id="26" name="Straight Arrow Connector 25"/>
          <p:cNvCxnSpPr>
            <a:stCxn id="4" idx="2"/>
            <a:endCxn id="41" idx="0"/>
          </p:cNvCxnSpPr>
          <p:nvPr/>
        </p:nvCxnSpPr>
        <p:spPr>
          <a:xfrm>
            <a:off x="5040312" y="4465640"/>
            <a:ext cx="1786" cy="1381756"/>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3"/>
            <a:endCxn id="44" idx="1"/>
          </p:cNvCxnSpPr>
          <p:nvPr/>
        </p:nvCxnSpPr>
        <p:spPr>
          <a:xfrm flipV="1">
            <a:off x="6183313" y="4113419"/>
            <a:ext cx="1600200" cy="9321"/>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 idx="1"/>
            <a:endCxn id="36" idx="3"/>
          </p:cNvCxnSpPr>
          <p:nvPr/>
        </p:nvCxnSpPr>
        <p:spPr>
          <a:xfrm flipH="1" flipV="1">
            <a:off x="2232023" y="4118194"/>
            <a:ext cx="1665313" cy="4569"/>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 idx="0"/>
            <a:endCxn id="47" idx="2"/>
          </p:cNvCxnSpPr>
          <p:nvPr/>
        </p:nvCxnSpPr>
        <p:spPr>
          <a:xfrm flipV="1">
            <a:off x="5040312" y="1979638"/>
            <a:ext cx="1786" cy="1800202"/>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RIF “dialects”…</a:t>
            </a:r>
            <a:endParaRPr lang="en-US" dirty="0"/>
          </a:p>
        </p:txBody>
      </p:sp>
      <p:sp>
        <p:nvSpPr>
          <p:cNvPr id="241" name="Content Placeholder 240"/>
          <p:cNvSpPr>
            <a:spLocks noGrp="1"/>
          </p:cNvSpPr>
          <p:nvPr>
            <p:ph idx="4294967295"/>
          </p:nvPr>
        </p:nvSpPr>
        <p:spPr>
          <a:xfrm>
            <a:off x="0" y="6640548"/>
            <a:ext cx="9074150" cy="644525"/>
          </a:xfrm>
        </p:spPr>
        <p:txBody>
          <a:bodyPr/>
          <a:lstStyle/>
          <a:p>
            <a:r>
              <a:rPr lang="en-US" dirty="0" smtClean="0"/>
              <a:t>Possible dialects: F-logic, fuzzy logic, …</a:t>
            </a:r>
            <a:endParaRPr lang="en-US" dirty="0"/>
          </a:p>
        </p:txBody>
      </p:sp>
      <p:grpSp>
        <p:nvGrpSpPr>
          <p:cNvPr id="9" name="Group 8"/>
          <p:cNvGrpSpPr/>
          <p:nvPr/>
        </p:nvGrpSpPr>
        <p:grpSpPr>
          <a:xfrm>
            <a:off x="925513" y="1352590"/>
            <a:ext cx="8305800" cy="5312035"/>
            <a:chOff x="925512" y="1215467"/>
            <a:chExt cx="8305800" cy="5312036"/>
          </a:xfrm>
        </p:grpSpPr>
        <p:sp>
          <p:nvSpPr>
            <p:cNvPr id="246" name="TextBox 245"/>
            <p:cNvSpPr txBox="1"/>
            <p:nvPr/>
          </p:nvSpPr>
          <p:spPr>
            <a:xfrm>
              <a:off x="4278312" y="1215467"/>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#1</a:t>
              </a:r>
            </a:p>
          </p:txBody>
        </p:sp>
        <p:sp>
          <p:nvSpPr>
            <p:cNvPr id="4" name="Rectangle 3"/>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a:bodyPr>
            <a:lstStyle/>
            <a:p>
              <a:pPr algn="ctr"/>
              <a:r>
                <a:rPr lang="en-US" dirty="0" smtClean="0"/>
                <a:t>“Core”</a:t>
              </a:r>
              <a:endParaRPr lang="en-US" dirty="0"/>
            </a:p>
          </p:txBody>
        </p:sp>
        <p:grpSp>
          <p:nvGrpSpPr>
            <p:cNvPr id="2" name="Group 238"/>
            <p:cNvGrpSpPr/>
            <p:nvPr/>
          </p:nvGrpSpPr>
          <p:grpSpPr>
            <a:xfrm>
              <a:off x="4278312" y="5635067"/>
              <a:ext cx="1676400" cy="533400"/>
              <a:chOff x="4278312" y="5837237"/>
              <a:chExt cx="1676400" cy="533400"/>
            </a:xfrm>
          </p:grpSpPr>
          <p:sp>
            <p:nvSpPr>
              <p:cNvPr id="23" name="Rectangle 22"/>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grpSp>
          <p:nvGrpSpPr>
            <p:cNvPr id="5" name="Group 33"/>
            <p:cNvGrpSpPr/>
            <p:nvPr/>
          </p:nvGrpSpPr>
          <p:grpSpPr>
            <a:xfrm>
              <a:off x="7554912" y="3658954"/>
              <a:ext cx="1676400" cy="990600"/>
              <a:chOff x="2220912" y="5684837"/>
              <a:chExt cx="1676400" cy="990600"/>
            </a:xfrm>
          </p:grpSpPr>
          <p:sp>
            <p:nvSpPr>
              <p:cNvPr id="25" name="Rectangle 24"/>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7" name="Rectangle 26"/>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grpSp>
          <p:nvGrpSpPr>
            <p:cNvPr id="6" name="Group 237"/>
            <p:cNvGrpSpPr/>
            <p:nvPr/>
          </p:nvGrpSpPr>
          <p:grpSpPr>
            <a:xfrm>
              <a:off x="4202112" y="1520267"/>
              <a:ext cx="1676400" cy="685800"/>
              <a:chOff x="4202112" y="1722437"/>
              <a:chExt cx="1676400" cy="685800"/>
            </a:xfrm>
          </p:grpSpPr>
          <p:sp>
            <p:nvSpPr>
              <p:cNvPr id="28" name="Rectangle 27"/>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0" name="Rectangle 29"/>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cxnSp>
          <p:nvCxnSpPr>
            <p:cNvPr id="20" name="Straight Arrow Connector 19"/>
            <p:cNvCxnSpPr>
              <a:stCxn id="4" idx="3"/>
            </p:cNvCxnSpPr>
            <p:nvPr/>
          </p:nvCxnSpPr>
          <p:spPr>
            <a:xfrm>
              <a:off x="6183312" y="3920567"/>
              <a:ext cx="1524000" cy="5087"/>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 idx="0"/>
            </p:cNvCxnSpPr>
            <p:nvPr/>
          </p:nvCxnSpPr>
          <p:spPr>
            <a:xfrm rot="5400000" flipH="1" flipV="1">
              <a:off x="4240212" y="2777567"/>
              <a:ext cx="1600200" cy="1588"/>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4" idx="2"/>
            </p:cNvCxnSpPr>
            <p:nvPr/>
          </p:nvCxnSpPr>
          <p:spPr>
            <a:xfrm rot="5400000">
              <a:off x="4316412" y="4987367"/>
              <a:ext cx="1447800" cy="1588"/>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grpSp>
          <p:nvGrpSpPr>
            <p:cNvPr id="7" name="Group 242"/>
            <p:cNvGrpSpPr/>
            <p:nvPr/>
          </p:nvGrpSpPr>
          <p:grpSpPr>
            <a:xfrm>
              <a:off x="925512" y="3653867"/>
              <a:ext cx="1676400" cy="1105789"/>
              <a:chOff x="925512" y="3856037"/>
              <a:chExt cx="1676400" cy="1105789"/>
            </a:xfrm>
          </p:grpSpPr>
          <p:grpSp>
            <p:nvGrpSpPr>
              <p:cNvPr id="8" name="Group 236"/>
              <p:cNvGrpSpPr/>
              <p:nvPr/>
            </p:nvGrpSpPr>
            <p:grpSpPr>
              <a:xfrm>
                <a:off x="925512" y="3856037"/>
                <a:ext cx="1676400" cy="762000"/>
                <a:chOff x="925512" y="3856037"/>
                <a:chExt cx="1676400" cy="762000"/>
              </a:xfrm>
            </p:grpSpPr>
            <p:sp>
              <p:nvSpPr>
                <p:cNvPr id="22" name="Rectangle 21"/>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1" name="Rectangle 20"/>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92500" lnSpcReduction="20000"/>
                </a:bodyPr>
                <a:lstStyle/>
                <a:p>
                  <a:pPr algn="ctr"/>
                  <a:endParaRPr lang="en-US" dirty="0"/>
                </a:p>
              </p:txBody>
            </p:sp>
          </p:grpSp>
          <p:sp>
            <p:nvSpPr>
              <p:cNvPr id="242" name="TextBox 241"/>
              <p:cNvSpPr txBox="1"/>
              <p:nvPr/>
            </p:nvSpPr>
            <p:spPr>
              <a:xfrm>
                <a:off x="1001712" y="4618036"/>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#3</a:t>
                </a:r>
              </a:p>
            </p:txBody>
          </p:sp>
        </p:grpSp>
        <p:sp>
          <p:nvSpPr>
            <p:cNvPr id="244" name="TextBox 243"/>
            <p:cNvSpPr txBox="1"/>
            <p:nvPr/>
          </p:nvSpPr>
          <p:spPr>
            <a:xfrm>
              <a:off x="4354512" y="6183713"/>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#3</a:t>
              </a:r>
            </a:p>
          </p:txBody>
        </p:sp>
        <p:sp>
          <p:nvSpPr>
            <p:cNvPr id="245" name="TextBox 244"/>
            <p:cNvSpPr txBox="1"/>
            <p:nvPr/>
          </p:nvSpPr>
          <p:spPr>
            <a:xfrm>
              <a:off x="7646358" y="4644467"/>
              <a:ext cx="1524000" cy="343790"/>
            </a:xfrm>
            <a:prstGeom prst="rect">
              <a:avLst/>
            </a:prstGeom>
            <a:noFill/>
          </p:spPr>
          <p:txBody>
            <a:bodyPr wrap="square" rtlCol="0">
              <a:spAutoFit/>
            </a:bodyPr>
            <a:lstStyle/>
            <a:p>
              <a:pPr algn="ctr"/>
              <a:r>
                <a:rPr lang="en-US" sz="1800" dirty="0">
                  <a:solidFill>
                    <a:srgbClr val="7F7F7F"/>
                  </a:solidFill>
                  <a:latin typeface="Helvetica Neue"/>
                  <a:cs typeface="Helvetica Neue"/>
                </a:rPr>
                <a:t>Dialect #2</a:t>
              </a:r>
            </a:p>
          </p:txBody>
        </p:sp>
        <p:cxnSp>
          <p:nvCxnSpPr>
            <p:cNvPr id="29" name="Straight Arrow Connector 28"/>
            <p:cNvCxnSpPr>
              <a:stCxn id="4" idx="1"/>
            </p:cNvCxnSpPr>
            <p:nvPr/>
          </p:nvCxnSpPr>
          <p:spPr>
            <a:xfrm rot="10800000">
              <a:off x="2449512" y="3920567"/>
              <a:ext cx="1447800" cy="1588"/>
            </a:xfrm>
            <a:prstGeom prst="straightConnector1">
              <a:avLst/>
            </a:prstGeom>
            <a:ln w="38100" cmpd="sng">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Tree>
  </p:cSld>
  <p:clrMapOvr>
    <a:masterClrMapping/>
  </p:clrMapOvr>
  <p:timing>
    <p:tnLst>
      <p:par>
        <p:cTn xmlns:p14="http://schemas.microsoft.com/office/powerpoint/2010/mai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272674" y="2479954"/>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8" name="Freeform 87"/>
          <p:cNvSpPr/>
          <p:nvPr/>
        </p:nvSpPr>
        <p:spPr>
          <a:xfrm>
            <a:off x="2915047" y="4377273"/>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7" name="Freeform 86"/>
          <p:cNvSpPr/>
          <p:nvPr/>
        </p:nvSpPr>
        <p:spPr>
          <a:xfrm>
            <a:off x="5801030"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6" name="Freeform 85"/>
          <p:cNvSpPr/>
          <p:nvPr/>
        </p:nvSpPr>
        <p:spPr>
          <a:xfrm>
            <a:off x="2754347" y="1564509"/>
            <a:ext cx="4500447" cy="22055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p:cNvSpPr>
            <a:spLocks noGrp="1" noChangeArrowheads="1"/>
          </p:cNvSpPr>
          <p:nvPr>
            <p:ph idx="1"/>
          </p:nvPr>
        </p:nvSpPr>
        <p:spPr/>
        <p:txBody>
          <a:bodyPr/>
          <a:lstStyle/>
          <a:p>
            <a:r>
              <a:rPr lang="en-US" smtClean="0"/>
              <a:t>Using, e.g., the “Person”, the dataset can be combined with other sources</a:t>
            </a:r>
          </a:p>
          <a:p>
            <a:r>
              <a:rPr lang="en-US" smtClean="0"/>
              <a:t>For example, data in Wikipedia can be extracted using dedicated tools</a:t>
            </a:r>
          </a:p>
          <a:p>
            <a:pPr lvl="1"/>
            <a:r>
              <a:rPr lang="en-US" smtClean="0"/>
              <a:t>e.g., the “</a:t>
            </a:r>
            <a:r>
              <a:rPr lang="en-US" smtClean="0">
                <a:hlinkClick r:id="rId3"/>
              </a:rPr>
              <a:t>dbpedia</a:t>
            </a:r>
            <a:r>
              <a:rPr lang="en-US" smtClean="0"/>
              <a:t>” project can extract the “infobox” information from Wikipedia already… </a:t>
            </a:r>
            <a:endParaRPr lang="en-US"/>
          </a:p>
        </p:txBody>
      </p:sp>
      <p:sp>
        <p:nvSpPr>
          <p:cNvPr id="73731" name="Rectangle 1"/>
          <p:cNvSpPr>
            <a:spLocks noGrp="1" noChangeArrowheads="1"/>
          </p:cNvSpPr>
          <p:nvPr>
            <p:ph type="title"/>
          </p:nvPr>
        </p:nvSpPr>
        <p:spPr/>
        <p:txBody>
          <a:bodyPr/>
          <a:lstStyle/>
          <a:p>
            <a:r>
              <a:rPr lang="en-US" smtClean="0"/>
              <a:t>Combine with different datasets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272674" y="2485482"/>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8" name="Freeform 87"/>
          <p:cNvSpPr/>
          <p:nvPr/>
        </p:nvSpPr>
        <p:spPr>
          <a:xfrm>
            <a:off x="2915047" y="4377273"/>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7" name="Freeform 86"/>
          <p:cNvSpPr/>
          <p:nvPr/>
        </p:nvSpPr>
        <p:spPr>
          <a:xfrm>
            <a:off x="5801030"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6" name="Freeform 85"/>
          <p:cNvSpPr/>
          <p:nvPr/>
        </p:nvSpPr>
        <p:spPr>
          <a:xfrm>
            <a:off x="2754347" y="1570037"/>
            <a:ext cx="4500447" cy="22055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ln w="952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a:ln w="9525" cmpd="sng"/>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ln w="3175" cmpd="sng"/>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a:ln w="3175" cmpd="sng">
              <a:noFill/>
            </a:ln>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cxnSp>
        <p:nvCxnSpPr>
          <p:cNvPr id="39" name="Straight Arrow Connector 38"/>
          <p:cNvCxnSpPr>
            <a:stCxn id="19" idx="0"/>
            <a:endCxn id="29" idx="5"/>
          </p:cNvCxnSpPr>
          <p:nvPr/>
        </p:nvCxnSpPr>
        <p:spPr>
          <a:xfrm rot="16200000" flipV="1">
            <a:off x="2228535" y="2729083"/>
            <a:ext cx="884230" cy="1669134"/>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9" idx="1"/>
            <a:endCxn id="30" idx="6"/>
          </p:cNvCxnSpPr>
          <p:nvPr/>
        </p:nvCxnSpPr>
        <p:spPr>
          <a:xfrm rot="10800000" flipV="1">
            <a:off x="1458913" y="4124916"/>
            <a:ext cx="1694384" cy="10974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8" idx="0"/>
            <a:endCxn id="31" idx="7"/>
          </p:cNvCxnSpPr>
          <p:nvPr/>
        </p:nvCxnSpPr>
        <p:spPr>
          <a:xfrm flipH="1">
            <a:off x="2205924" y="4244067"/>
            <a:ext cx="1299294" cy="79891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a:endCxn id="32" idx="4"/>
          </p:cNvCxnSpPr>
          <p:nvPr/>
        </p:nvCxnSpPr>
        <p:spPr>
          <a:xfrm rot="10800000">
            <a:off x="3744918" y="2403476"/>
            <a:ext cx="784075"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1" idx="3"/>
            <a:endCxn id="33" idx="4"/>
          </p:cNvCxnSpPr>
          <p:nvPr/>
        </p:nvCxnSpPr>
        <p:spPr>
          <a:xfrm flipV="1">
            <a:off x="5232833" y="2403476"/>
            <a:ext cx="950483"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23" idx="3"/>
            <a:endCxn id="34" idx="3"/>
          </p:cNvCxnSpPr>
          <p:nvPr/>
        </p:nvCxnSpPr>
        <p:spPr>
          <a:xfrm flipV="1">
            <a:off x="6640547" y="3654970"/>
            <a:ext cx="994429" cy="507317"/>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3" idx="3"/>
            <a:endCxn id="35" idx="1"/>
          </p:cNvCxnSpPr>
          <p:nvPr/>
        </p:nvCxnSpPr>
        <p:spPr>
          <a:xfrm>
            <a:off x="6640547" y="4162256"/>
            <a:ext cx="1223029" cy="880725"/>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26" idx="1"/>
            <a:endCxn id="36" idx="0"/>
          </p:cNvCxnSpPr>
          <p:nvPr/>
        </p:nvCxnSpPr>
        <p:spPr>
          <a:xfrm rot="10800000" flipV="1">
            <a:off x="3592548" y="4708756"/>
            <a:ext cx="1000461" cy="12808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5" idx="3"/>
            <a:endCxn id="37" idx="0"/>
          </p:cNvCxnSpPr>
          <p:nvPr/>
        </p:nvCxnSpPr>
        <p:spPr>
          <a:xfrm>
            <a:off x="5264822" y="4708756"/>
            <a:ext cx="689890" cy="904643"/>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14" idx="0"/>
            <a:endCxn id="38" idx="0"/>
          </p:cNvCxnSpPr>
          <p:nvPr/>
        </p:nvCxnSpPr>
        <p:spPr>
          <a:xfrm>
            <a:off x="4912936" y="4796935"/>
            <a:ext cx="508411" cy="1802308"/>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p:cNvSpPr/>
          <p:nvPr/>
        </p:nvSpPr>
        <p:spPr>
          <a:xfrm>
            <a:off x="272674" y="2479954"/>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8" name="Freeform 87"/>
          <p:cNvSpPr/>
          <p:nvPr/>
        </p:nvSpPr>
        <p:spPr>
          <a:xfrm>
            <a:off x="2915047" y="4377273"/>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7" name="Freeform 86"/>
          <p:cNvSpPr/>
          <p:nvPr/>
        </p:nvSpPr>
        <p:spPr>
          <a:xfrm>
            <a:off x="5801030"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solidFill>
            <a:schemeClr val="accent4">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86" name="Freeform 85"/>
          <p:cNvSpPr/>
          <p:nvPr/>
        </p:nvSpPr>
        <p:spPr>
          <a:xfrm>
            <a:off x="2754347" y="1564509"/>
            <a:ext cx="4500447" cy="22055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The role of dialects</a:t>
            </a:r>
            <a:endParaRPr lang="en-US" dirty="0"/>
          </a:p>
        </p:txBody>
      </p:sp>
      <p:grpSp>
        <p:nvGrpSpPr>
          <p:cNvPr id="3" name="Group 27"/>
          <p:cNvGrpSpPr/>
          <p:nvPr/>
        </p:nvGrpSpPr>
        <p:grpSpPr>
          <a:xfrm>
            <a:off x="3153297" y="3140397"/>
            <a:ext cx="3487216" cy="1864192"/>
            <a:chOff x="1077912" y="1981514"/>
            <a:chExt cx="3487216" cy="1864192"/>
          </a:xfrm>
        </p:grpSpPr>
        <p:grpSp>
          <p:nvGrpSpPr>
            <p:cNvPr id="4" name="Group 4"/>
            <p:cNvGrpSpPr/>
            <p:nvPr/>
          </p:nvGrpSpPr>
          <p:grpSpPr>
            <a:xfrm>
              <a:off x="1077912" y="2179637"/>
              <a:ext cx="3487216" cy="1666069"/>
              <a:chOff x="925512" y="1520267"/>
              <a:chExt cx="8305800" cy="5327466"/>
            </a:xfrm>
          </p:grpSpPr>
          <p:sp>
            <p:nvSpPr>
              <p:cNvPr id="6" name="Rectangle 5"/>
              <p:cNvSpPr/>
              <p:nvPr/>
            </p:nvSpPr>
            <p:spPr>
              <a:xfrm>
                <a:off x="3897312" y="3577667"/>
                <a:ext cx="2286000" cy="6858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40000" lnSpcReduction="20000"/>
              </a:bodyPr>
              <a:lstStyle/>
              <a:p>
                <a:pPr algn="ctr"/>
                <a:r>
                  <a:rPr lang="en-US" dirty="0" smtClean="0"/>
                  <a:t>“Core”</a:t>
                </a:r>
                <a:endParaRPr lang="en-US" dirty="0"/>
              </a:p>
            </p:txBody>
          </p:sp>
          <p:grpSp>
            <p:nvGrpSpPr>
              <p:cNvPr id="5" name="Group 238"/>
              <p:cNvGrpSpPr/>
              <p:nvPr/>
            </p:nvGrpSpPr>
            <p:grpSpPr>
              <a:xfrm>
                <a:off x="4278312" y="5635067"/>
                <a:ext cx="1676400" cy="533400"/>
                <a:chOff x="4278312" y="5837237"/>
                <a:chExt cx="1676400" cy="533400"/>
              </a:xfrm>
            </p:grpSpPr>
            <p:sp>
              <p:nvSpPr>
                <p:cNvPr id="25" name="Rectangle 24"/>
                <p:cNvSpPr/>
                <p:nvPr/>
              </p:nvSpPr>
              <p:spPr>
                <a:xfrm>
                  <a:off x="4278312" y="5837237"/>
                  <a:ext cx="16764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7" name="Group 33"/>
              <p:cNvGrpSpPr/>
              <p:nvPr/>
            </p:nvGrpSpPr>
            <p:grpSpPr>
              <a:xfrm>
                <a:off x="7554912" y="3658954"/>
                <a:ext cx="1676400" cy="990600"/>
                <a:chOff x="2220912" y="5684837"/>
                <a:chExt cx="1676400" cy="990600"/>
              </a:xfrm>
            </p:grpSpPr>
            <p:sp>
              <p:nvSpPr>
                <p:cNvPr id="23" name="Rectangle 22"/>
                <p:cNvSpPr/>
                <p:nvPr/>
              </p:nvSpPr>
              <p:spPr>
                <a:xfrm>
                  <a:off x="2220912" y="5684837"/>
                  <a:ext cx="16764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grpSp>
            <p:nvGrpSpPr>
              <p:cNvPr id="8" name="Group 237"/>
              <p:cNvGrpSpPr/>
              <p:nvPr/>
            </p:nvGrpSpPr>
            <p:grpSpPr>
              <a:xfrm>
                <a:off x="4202112" y="1520267"/>
                <a:ext cx="1676400" cy="685800"/>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cxnSp>
            <p:nvCxnSpPr>
              <p:cNvPr id="10" name="Straight Arrow Connector 9"/>
              <p:cNvCxnSpPr>
                <a:stCxn id="6" idx="3"/>
              </p:cNvCxnSpPr>
              <p:nvPr/>
            </p:nvCxnSpPr>
            <p:spPr>
              <a:xfrm>
                <a:off x="6183312" y="3920567"/>
                <a:ext cx="1524000" cy="5087"/>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rot="5400000" flipH="1" flipV="1">
                <a:off x="4240212" y="2777567"/>
                <a:ext cx="16002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rot="5400000">
                <a:off x="4316412" y="49873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nvGrpSpPr>
              <p:cNvPr id="9" name="Group 242"/>
              <p:cNvGrpSpPr/>
              <p:nvPr/>
            </p:nvGrpSpPr>
            <p:grpSpPr>
              <a:xfrm>
                <a:off x="925512" y="3653867"/>
                <a:ext cx="1676400" cy="1426020"/>
                <a:chOff x="925512" y="3856037"/>
                <a:chExt cx="1676400" cy="1426020"/>
              </a:xfrm>
            </p:grpSpPr>
            <p:grpSp>
              <p:nvGrpSpPr>
                <p:cNvPr id="13" name="Group 236"/>
                <p:cNvGrpSpPr/>
                <p:nvPr/>
              </p:nvGrpSpPr>
              <p:grpSpPr>
                <a:xfrm>
                  <a:off x="925512" y="3856037"/>
                  <a:ext cx="1676400" cy="762000"/>
                  <a:chOff x="925512" y="3856037"/>
                  <a:chExt cx="1676400" cy="762000"/>
                </a:xfrm>
              </p:grpSpPr>
              <p:sp>
                <p:nvSpPr>
                  <p:cNvPr id="19" name="Rectangle 18"/>
                  <p:cNvSpPr/>
                  <p:nvPr/>
                </p:nvSpPr>
                <p:spPr>
                  <a:xfrm>
                    <a:off x="925512" y="3856037"/>
                    <a:ext cx="1676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18" name="TextBox 17"/>
                <p:cNvSpPr txBox="1"/>
                <p:nvPr/>
              </p:nvSpPr>
              <p:spPr>
                <a:xfrm>
                  <a:off x="1001711" y="4618038"/>
                  <a:ext cx="1524001" cy="664019"/>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grpSp>
          <p:sp>
            <p:nvSpPr>
              <p:cNvPr id="14" name="TextBox 13"/>
              <p:cNvSpPr txBox="1"/>
              <p:nvPr/>
            </p:nvSpPr>
            <p:spPr>
              <a:xfrm>
                <a:off x="4354512" y="6183715"/>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#3</a:t>
                </a:r>
              </a:p>
            </p:txBody>
          </p:sp>
          <p:sp>
            <p:nvSpPr>
              <p:cNvPr id="15" name="TextBox 14"/>
              <p:cNvSpPr txBox="1"/>
              <p:nvPr/>
            </p:nvSpPr>
            <p:spPr>
              <a:xfrm>
                <a:off x="7646358" y="4644470"/>
                <a:ext cx="1524003" cy="664018"/>
              </a:xfrm>
              <a:prstGeom prst="rect">
                <a:avLst/>
              </a:prstGeom>
              <a:noFill/>
            </p:spPr>
            <p:txBody>
              <a:bodyPr wrap="square" rtlCol="0">
                <a:spAutoFit/>
              </a:bodyPr>
              <a:lstStyle/>
              <a:p>
                <a:pPr algn="ctr"/>
                <a:r>
                  <a:rPr lang="en-US" sz="800" dirty="0">
                    <a:solidFill>
                      <a:srgbClr val="000000"/>
                    </a:solidFill>
                    <a:latin typeface="Gill Sans MT"/>
                    <a:cs typeface="Gill Sans MT"/>
                  </a:rPr>
                  <a:t>Dialect #2</a:t>
                </a:r>
              </a:p>
            </p:txBody>
          </p:sp>
          <p:cxnSp>
            <p:nvCxnSpPr>
              <p:cNvPr id="16" name="Straight Arrow Connector 15"/>
              <p:cNvCxnSpPr>
                <a:stCxn id="6" idx="1"/>
              </p:cNvCxnSpPr>
              <p:nvPr/>
            </p:nvCxnSpPr>
            <p:spPr>
              <a:xfrm rot="10800000">
                <a:off x="2449512" y="3920567"/>
                <a:ext cx="1447800" cy="1588"/>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27" name="TextBox 26"/>
            <p:cNvSpPr txBox="1"/>
            <p:nvPr/>
          </p:nvSpPr>
          <p:spPr>
            <a:xfrm>
              <a:off x="2495235" y="1981514"/>
              <a:ext cx="639857" cy="207660"/>
            </a:xfrm>
            <a:prstGeom prst="rect">
              <a:avLst/>
            </a:prstGeom>
            <a:noFill/>
          </p:spPr>
          <p:txBody>
            <a:bodyPr wrap="square" rtlCol="0">
              <a:spAutoFit/>
            </a:bodyPr>
            <a:lstStyle/>
            <a:p>
              <a:pPr algn="ctr"/>
              <a:r>
                <a:rPr lang="en-US" sz="800" dirty="0">
                  <a:solidFill>
                    <a:srgbClr val="000000"/>
                  </a:solidFill>
                  <a:latin typeface="Gill Sans MT"/>
                  <a:cs typeface="Gill Sans MT"/>
                </a:rPr>
                <a:t>Dialect #1</a:t>
              </a:r>
            </a:p>
          </p:txBody>
        </p:sp>
      </p:grpSp>
      <p:sp>
        <p:nvSpPr>
          <p:cNvPr id="29" name="Oval 28"/>
          <p:cNvSpPr/>
          <p:nvPr/>
        </p:nvSpPr>
        <p:spPr>
          <a:xfrm>
            <a:off x="925513" y="2865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3" y="4084638"/>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3" y="4999039"/>
            <a:ext cx="11430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#10</a:t>
            </a:r>
            <a:endParaRPr lang="en-US" dirty="0"/>
          </a:p>
        </p:txBody>
      </p:sp>
      <p:sp>
        <p:nvSpPr>
          <p:cNvPr id="32" name="Oval 31"/>
          <p:cNvSpPr/>
          <p:nvPr/>
        </p:nvSpPr>
        <p:spPr>
          <a:xfrm>
            <a:off x="32115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3" y="210344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#2</a:t>
            </a:r>
            <a:endParaRPr lang="en-US" dirty="0"/>
          </a:p>
        </p:txBody>
      </p:sp>
      <p:sp>
        <p:nvSpPr>
          <p:cNvPr id="34" name="Oval 33"/>
          <p:cNvSpPr/>
          <p:nvPr/>
        </p:nvSpPr>
        <p:spPr>
          <a:xfrm>
            <a:off x="7478712" y="33988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3" y="4999039"/>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#4</a:t>
            </a:r>
            <a:endParaRPr lang="en-US" dirty="0"/>
          </a:p>
        </p:txBody>
      </p:sp>
      <p:sp>
        <p:nvSpPr>
          <p:cNvPr id="36" name="Oval 35"/>
          <p:cNvSpPr/>
          <p:nvPr/>
        </p:nvSpPr>
        <p:spPr>
          <a:xfrm>
            <a:off x="3059113" y="5989643"/>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3" y="5613402"/>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3" y="65992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lIns="91132" tIns="45567" rIns="91132" bIns="45567" rtlCol="0" anchor="ctr">
            <a:normAutofit fontScale="25000" lnSpcReduction="20000"/>
          </a:bodyPr>
          <a:lstStyle/>
          <a:p>
            <a:pPr algn="ctr"/>
            <a:r>
              <a:rPr lang="en-US" dirty="0" smtClean="0"/>
              <a:t>Rule system #6</a:t>
            </a:r>
            <a:endParaRPr lang="en-US" dirty="0"/>
          </a:p>
        </p:txBody>
      </p:sp>
      <p:cxnSp>
        <p:nvCxnSpPr>
          <p:cNvPr id="39" name="Straight Arrow Connector 38"/>
          <p:cNvCxnSpPr>
            <a:stCxn id="19" idx="0"/>
            <a:endCxn id="29" idx="5"/>
          </p:cNvCxnSpPr>
          <p:nvPr/>
        </p:nvCxnSpPr>
        <p:spPr>
          <a:xfrm rot="16200000" flipV="1">
            <a:off x="2228535" y="2729083"/>
            <a:ext cx="884230" cy="1669134"/>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9" idx="1"/>
            <a:endCxn id="30" idx="6"/>
          </p:cNvCxnSpPr>
          <p:nvPr/>
        </p:nvCxnSpPr>
        <p:spPr>
          <a:xfrm rot="10800000" flipV="1">
            <a:off x="1458913" y="4124916"/>
            <a:ext cx="1694384" cy="10974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8" idx="0"/>
            <a:endCxn id="31" idx="7"/>
          </p:cNvCxnSpPr>
          <p:nvPr/>
        </p:nvCxnSpPr>
        <p:spPr>
          <a:xfrm flipH="1">
            <a:off x="2205924" y="4244067"/>
            <a:ext cx="1299294" cy="798910"/>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a:endCxn id="32" idx="4"/>
          </p:cNvCxnSpPr>
          <p:nvPr/>
        </p:nvCxnSpPr>
        <p:spPr>
          <a:xfrm rot="10800000">
            <a:off x="3744918" y="2403476"/>
            <a:ext cx="784075"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1" idx="3"/>
            <a:endCxn id="33" idx="4"/>
          </p:cNvCxnSpPr>
          <p:nvPr/>
        </p:nvCxnSpPr>
        <p:spPr>
          <a:xfrm flipV="1">
            <a:off x="5232833" y="2403476"/>
            <a:ext cx="950483"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23" idx="3"/>
            <a:endCxn id="34" idx="3"/>
          </p:cNvCxnSpPr>
          <p:nvPr/>
        </p:nvCxnSpPr>
        <p:spPr>
          <a:xfrm flipV="1">
            <a:off x="6640547" y="3654970"/>
            <a:ext cx="994429" cy="507317"/>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3" idx="3"/>
            <a:endCxn id="35" idx="1"/>
          </p:cNvCxnSpPr>
          <p:nvPr/>
        </p:nvCxnSpPr>
        <p:spPr>
          <a:xfrm>
            <a:off x="6640547" y="4162256"/>
            <a:ext cx="1223029" cy="880725"/>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26" idx="1"/>
            <a:endCxn id="36" idx="0"/>
          </p:cNvCxnSpPr>
          <p:nvPr/>
        </p:nvCxnSpPr>
        <p:spPr>
          <a:xfrm rot="10800000" flipV="1">
            <a:off x="3592548" y="4708756"/>
            <a:ext cx="1000461" cy="12808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5" idx="3"/>
            <a:endCxn id="37" idx="0"/>
          </p:cNvCxnSpPr>
          <p:nvPr/>
        </p:nvCxnSpPr>
        <p:spPr>
          <a:xfrm>
            <a:off x="5264822" y="4708756"/>
            <a:ext cx="689890" cy="904643"/>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14" idx="0"/>
            <a:endCxn id="38" idx="0"/>
          </p:cNvCxnSpPr>
          <p:nvPr/>
        </p:nvCxnSpPr>
        <p:spPr>
          <a:xfrm>
            <a:off x="4912936" y="4796935"/>
            <a:ext cx="508411" cy="1802308"/>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91" name="Shape 90"/>
          <p:cNvCxnSpPr>
            <a:stCxn id="35" idx="2"/>
            <a:endCxn id="6" idx="3"/>
          </p:cNvCxnSpPr>
          <p:nvPr/>
        </p:nvCxnSpPr>
        <p:spPr>
          <a:xfrm rot="10800000">
            <a:off x="5360800" y="4089172"/>
            <a:ext cx="2346514" cy="1059885"/>
          </a:xfrm>
          <a:prstGeom prst="curvedConnector3">
            <a:avLst>
              <a:gd name="adj1" fmla="val 79008"/>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2" name="Shape 91"/>
          <p:cNvCxnSpPr>
            <a:stCxn id="33" idx="4"/>
            <a:endCxn id="6" idx="3"/>
          </p:cNvCxnSpPr>
          <p:nvPr/>
        </p:nvCxnSpPr>
        <p:spPr>
          <a:xfrm rot="5400000">
            <a:off x="4929208" y="2835070"/>
            <a:ext cx="1685696" cy="822514"/>
          </a:xfrm>
          <a:prstGeom prst="curvedConnector2">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9" name="Shape 90"/>
          <p:cNvCxnSpPr>
            <a:stCxn id="36" idx="0"/>
            <a:endCxn id="6" idx="1"/>
          </p:cNvCxnSpPr>
          <p:nvPr/>
        </p:nvCxnSpPr>
        <p:spPr>
          <a:xfrm rot="5400000" flipH="1" flipV="1">
            <a:off x="3046530" y="4635157"/>
            <a:ext cx="1900466" cy="808503"/>
          </a:xfrm>
          <a:prstGeom prst="curvedConnector2">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2" name="Shape 101"/>
          <p:cNvCxnSpPr/>
          <p:nvPr/>
        </p:nvCxnSpPr>
        <p:spPr>
          <a:xfrm>
            <a:off x="1992312" y="3010957"/>
            <a:ext cx="2408703" cy="1073715"/>
          </a:xfrm>
          <a:prstGeom prst="curvedConnector3">
            <a:avLst>
              <a:gd name="adj1" fmla="val 61810"/>
            </a:avLst>
          </a:prstGeom>
          <a:ln w="28575"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Rectangle 2"/>
          <p:cNvSpPr>
            <a:spLocks noGrp="1" noChangeArrowheads="1"/>
          </p:cNvSpPr>
          <p:nvPr>
            <p:ph idx="1"/>
          </p:nvPr>
        </p:nvSpPr>
        <p:spPr/>
        <p:txBody>
          <a:bodyPr/>
          <a:lstStyle/>
          <a:p>
            <a:r>
              <a:rPr lang="en-US" dirty="0" smtClean="0"/>
              <a:t>Even this model does not completely work</a:t>
            </a:r>
          </a:p>
          <a:p>
            <a:r>
              <a:rPr lang="en-US" dirty="0" smtClean="0"/>
              <a:t>The gap between production rules and “traditional” logic systems is too large</a:t>
            </a:r>
          </a:p>
          <a:p>
            <a:r>
              <a:rPr lang="en-US" dirty="0" smtClean="0"/>
              <a:t>A hierarchy of cores is necessary:</a:t>
            </a:r>
          </a:p>
          <a:p>
            <a:pPr lvl="1"/>
            <a:r>
              <a:rPr lang="en-US" dirty="0" smtClean="0"/>
              <a:t>a Basic Logic Dialect and Production Rule Dialect as “cores” for families of languages</a:t>
            </a:r>
          </a:p>
          <a:p>
            <a:pPr lvl="1"/>
            <a:r>
              <a:rPr lang="en-US" dirty="0" smtClean="0"/>
              <a:t>the common RIF Core binding these two</a:t>
            </a:r>
            <a:endParaRPr lang="en-US" dirty="0"/>
          </a:p>
        </p:txBody>
      </p:sp>
      <p:sp>
        <p:nvSpPr>
          <p:cNvPr id="516098" name="Rectangle 1"/>
          <p:cNvSpPr>
            <a:spLocks noGrp="1" noChangeArrowheads="1"/>
          </p:cNvSpPr>
          <p:nvPr>
            <p:ph type="title"/>
          </p:nvPr>
        </p:nvSpPr>
        <p:spPr/>
        <p:txBody>
          <a:bodyPr/>
          <a:lstStyle/>
          <a:p>
            <a:r>
              <a:rPr lang="en-US" smtClean="0"/>
              <a:t>However…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8" name="Rectangle 2"/>
          <p:cNvSpPr>
            <a:spLocks noGrp="1" noChangeArrowheads="1"/>
          </p:cNvSpPr>
          <p:nvPr>
            <p:ph idx="1"/>
          </p:nvPr>
        </p:nvSpPr>
        <p:spPr/>
        <p:txBody>
          <a:bodyPr/>
          <a:lstStyle/>
          <a:p>
            <a:r>
              <a:rPr lang="en-US" dirty="0" smtClean="0"/>
              <a:t>The “BLD (Basic Logic Dialect)” is of the form:</a:t>
            </a:r>
          </a:p>
          <a:p>
            <a:pPr lvl="1"/>
            <a:r>
              <a:rPr lang="en-US" dirty="0" smtClean="0"/>
              <a:t>“if condition true then this is true”</a:t>
            </a:r>
          </a:p>
          <a:p>
            <a:pPr lvl="1"/>
            <a:r>
              <a:rPr lang="en-US" dirty="0" smtClean="0"/>
              <a:t>conditions may include functions, hierarchies</a:t>
            </a:r>
          </a:p>
          <a:p>
            <a:r>
              <a:rPr lang="en-US" dirty="0" smtClean="0"/>
              <a:t>The “PLD (Production Logic Dialect)” is of the form:</a:t>
            </a:r>
          </a:p>
          <a:p>
            <a:pPr lvl="1"/>
            <a:r>
              <a:rPr lang="en-US" dirty="0" smtClean="0"/>
              <a:t>“if condition is true then do something”</a:t>
            </a:r>
          </a:p>
          <a:p>
            <a:r>
              <a:rPr lang="en-US" dirty="0" smtClean="0"/>
              <a:t>The “Core”: shared subset of major language</a:t>
            </a:r>
          </a:p>
        </p:txBody>
      </p:sp>
      <p:sp>
        <p:nvSpPr>
          <p:cNvPr id="518147" name="Rectangle 1"/>
          <p:cNvSpPr>
            <a:spLocks noGrp="1" noChangeArrowheads="1"/>
          </p:cNvSpPr>
          <p:nvPr>
            <p:ph type="title"/>
          </p:nvPr>
        </p:nvSpPr>
        <p:spPr/>
        <p:txBody>
          <a:bodyPr/>
          <a:lstStyle/>
          <a:p>
            <a:r>
              <a:rPr lang="en-US" smtClean="0"/>
              <a:t>Schematically…</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85"/>
          <p:cNvSpPr/>
          <p:nvPr/>
        </p:nvSpPr>
        <p:spPr>
          <a:xfrm>
            <a:off x="6107113" y="1528856"/>
            <a:ext cx="3581400" cy="1755146"/>
          </a:xfrm>
          <a:custGeom>
            <a:avLst/>
            <a:gdLst>
              <a:gd name="connsiteX0" fmla="*/ 264143 w 4500447"/>
              <a:gd name="connsiteY0" fmla="*/ 223501 h 2205546"/>
              <a:gd name="connsiteX1" fmla="*/ 182868 w 4500447"/>
              <a:gd name="connsiteY1" fmla="*/ 284456 h 2205546"/>
              <a:gd name="connsiteX2" fmla="*/ 172709 w 4500447"/>
              <a:gd name="connsiteY2" fmla="*/ 314933 h 2205546"/>
              <a:gd name="connsiteX3" fmla="*/ 121912 w 4500447"/>
              <a:gd name="connsiteY3" fmla="*/ 365729 h 2205546"/>
              <a:gd name="connsiteX4" fmla="*/ 91434 w 4500447"/>
              <a:gd name="connsiteY4" fmla="*/ 406365 h 2205546"/>
              <a:gd name="connsiteX5" fmla="*/ 71115 w 4500447"/>
              <a:gd name="connsiteY5" fmla="*/ 477479 h 2205546"/>
              <a:gd name="connsiteX6" fmla="*/ 60956 w 4500447"/>
              <a:gd name="connsiteY6" fmla="*/ 528275 h 2205546"/>
              <a:gd name="connsiteX7" fmla="*/ 40637 w 4500447"/>
              <a:gd name="connsiteY7" fmla="*/ 568912 h 2205546"/>
              <a:gd name="connsiteX8" fmla="*/ 10159 w 4500447"/>
              <a:gd name="connsiteY8" fmla="*/ 741617 h 2205546"/>
              <a:gd name="connsiteX9" fmla="*/ 0 w 4500447"/>
              <a:gd name="connsiteY9" fmla="*/ 883845 h 2205546"/>
              <a:gd name="connsiteX10" fmla="*/ 20318 w 4500447"/>
              <a:gd name="connsiteY10" fmla="*/ 1015914 h 2205546"/>
              <a:gd name="connsiteX11" fmla="*/ 60956 w 4500447"/>
              <a:gd name="connsiteY11" fmla="*/ 1107347 h 2205546"/>
              <a:gd name="connsiteX12" fmla="*/ 81275 w 4500447"/>
              <a:gd name="connsiteY12" fmla="*/ 1158142 h 2205546"/>
              <a:gd name="connsiteX13" fmla="*/ 111753 w 4500447"/>
              <a:gd name="connsiteY13" fmla="*/ 1198779 h 2205546"/>
              <a:gd name="connsiteX14" fmla="*/ 132071 w 4500447"/>
              <a:gd name="connsiteY14" fmla="*/ 1249575 h 2205546"/>
              <a:gd name="connsiteX15" fmla="*/ 182868 w 4500447"/>
              <a:gd name="connsiteY15" fmla="*/ 1310530 h 2205546"/>
              <a:gd name="connsiteX16" fmla="*/ 203187 w 4500447"/>
              <a:gd name="connsiteY16" fmla="*/ 1341007 h 2205546"/>
              <a:gd name="connsiteX17" fmla="*/ 243824 w 4500447"/>
              <a:gd name="connsiteY17" fmla="*/ 1432439 h 2205546"/>
              <a:gd name="connsiteX18" fmla="*/ 264143 w 4500447"/>
              <a:gd name="connsiteY18" fmla="*/ 1452758 h 2205546"/>
              <a:gd name="connsiteX19" fmla="*/ 325099 w 4500447"/>
              <a:gd name="connsiteY19" fmla="*/ 1564508 h 2205546"/>
              <a:gd name="connsiteX20" fmla="*/ 386055 w 4500447"/>
              <a:gd name="connsiteY20" fmla="*/ 1625463 h 2205546"/>
              <a:gd name="connsiteX21" fmla="*/ 426693 w 4500447"/>
              <a:gd name="connsiteY21" fmla="*/ 1645781 h 2205546"/>
              <a:gd name="connsiteX22" fmla="*/ 497808 w 4500447"/>
              <a:gd name="connsiteY22" fmla="*/ 1686418 h 2205546"/>
              <a:gd name="connsiteX23" fmla="*/ 558765 w 4500447"/>
              <a:gd name="connsiteY23" fmla="*/ 1737214 h 2205546"/>
              <a:gd name="connsiteX24" fmla="*/ 629880 w 4500447"/>
              <a:gd name="connsiteY24" fmla="*/ 1767691 h 2205546"/>
              <a:gd name="connsiteX25" fmla="*/ 690836 w 4500447"/>
              <a:gd name="connsiteY25" fmla="*/ 1808328 h 2205546"/>
              <a:gd name="connsiteX26" fmla="*/ 721314 w 4500447"/>
              <a:gd name="connsiteY26" fmla="*/ 1818487 h 2205546"/>
              <a:gd name="connsiteX27" fmla="*/ 812749 w 4500447"/>
              <a:gd name="connsiteY27" fmla="*/ 1859123 h 2205546"/>
              <a:gd name="connsiteX28" fmla="*/ 843227 w 4500447"/>
              <a:gd name="connsiteY28" fmla="*/ 1879442 h 2205546"/>
              <a:gd name="connsiteX29" fmla="*/ 883864 w 4500447"/>
              <a:gd name="connsiteY29" fmla="*/ 1889601 h 2205546"/>
              <a:gd name="connsiteX30" fmla="*/ 985458 w 4500447"/>
              <a:gd name="connsiteY30" fmla="*/ 1909919 h 2205546"/>
              <a:gd name="connsiteX31" fmla="*/ 1056573 w 4500447"/>
              <a:gd name="connsiteY31" fmla="*/ 1930237 h 2205546"/>
              <a:gd name="connsiteX32" fmla="*/ 1107370 w 4500447"/>
              <a:gd name="connsiteY32" fmla="*/ 1940397 h 2205546"/>
              <a:gd name="connsiteX33" fmla="*/ 1137848 w 4500447"/>
              <a:gd name="connsiteY33" fmla="*/ 1950556 h 2205546"/>
              <a:gd name="connsiteX34" fmla="*/ 1178486 w 4500447"/>
              <a:gd name="connsiteY34" fmla="*/ 1960715 h 2205546"/>
              <a:gd name="connsiteX35" fmla="*/ 1259760 w 4500447"/>
              <a:gd name="connsiteY35" fmla="*/ 1991192 h 2205546"/>
              <a:gd name="connsiteX36" fmla="*/ 1300398 w 4500447"/>
              <a:gd name="connsiteY36" fmla="*/ 2011511 h 2205546"/>
              <a:gd name="connsiteX37" fmla="*/ 1351195 w 4500447"/>
              <a:gd name="connsiteY37" fmla="*/ 2021670 h 2205546"/>
              <a:gd name="connsiteX38" fmla="*/ 1422310 w 4500447"/>
              <a:gd name="connsiteY38" fmla="*/ 2041988 h 2205546"/>
              <a:gd name="connsiteX39" fmla="*/ 1462948 w 4500447"/>
              <a:gd name="connsiteY39" fmla="*/ 2052147 h 2205546"/>
              <a:gd name="connsiteX40" fmla="*/ 1493426 w 4500447"/>
              <a:gd name="connsiteY40" fmla="*/ 2072466 h 2205546"/>
              <a:gd name="connsiteX41" fmla="*/ 1615338 w 4500447"/>
              <a:gd name="connsiteY41" fmla="*/ 2102943 h 2205546"/>
              <a:gd name="connsiteX42" fmla="*/ 1777888 w 4500447"/>
              <a:gd name="connsiteY42" fmla="*/ 2143580 h 2205546"/>
              <a:gd name="connsiteX43" fmla="*/ 1818525 w 4500447"/>
              <a:gd name="connsiteY43" fmla="*/ 2163898 h 2205546"/>
              <a:gd name="connsiteX44" fmla="*/ 1950597 w 4500447"/>
              <a:gd name="connsiteY44" fmla="*/ 2174057 h 2205546"/>
              <a:gd name="connsiteX45" fmla="*/ 2042031 w 4500447"/>
              <a:gd name="connsiteY45" fmla="*/ 2184216 h 2205546"/>
              <a:gd name="connsiteX46" fmla="*/ 2102987 w 4500447"/>
              <a:gd name="connsiteY46" fmla="*/ 2194375 h 2205546"/>
              <a:gd name="connsiteX47" fmla="*/ 2174103 w 4500447"/>
              <a:gd name="connsiteY47" fmla="*/ 2204534 h 2205546"/>
              <a:gd name="connsiteX48" fmla="*/ 2610955 w 4500447"/>
              <a:gd name="connsiteY48" fmla="*/ 2194375 h 2205546"/>
              <a:gd name="connsiteX49" fmla="*/ 2702390 w 4500447"/>
              <a:gd name="connsiteY49" fmla="*/ 2163898 h 2205546"/>
              <a:gd name="connsiteX50" fmla="*/ 2783664 w 4500447"/>
              <a:gd name="connsiteY50" fmla="*/ 2123261 h 2205546"/>
              <a:gd name="connsiteX51" fmla="*/ 2824302 w 4500447"/>
              <a:gd name="connsiteY51" fmla="*/ 2102943 h 2205546"/>
              <a:gd name="connsiteX52" fmla="*/ 2885258 w 4500447"/>
              <a:gd name="connsiteY52" fmla="*/ 2062306 h 2205546"/>
              <a:gd name="connsiteX53" fmla="*/ 2925895 w 4500447"/>
              <a:gd name="connsiteY53" fmla="*/ 2031829 h 2205546"/>
              <a:gd name="connsiteX54" fmla="*/ 3047808 w 4500447"/>
              <a:gd name="connsiteY54" fmla="*/ 1981033 h 2205546"/>
              <a:gd name="connsiteX55" fmla="*/ 3108764 w 4500447"/>
              <a:gd name="connsiteY55" fmla="*/ 1940397 h 2205546"/>
              <a:gd name="connsiteX56" fmla="*/ 3159561 w 4500447"/>
              <a:gd name="connsiteY56" fmla="*/ 1930237 h 2205546"/>
              <a:gd name="connsiteX57" fmla="*/ 3220517 w 4500447"/>
              <a:gd name="connsiteY57" fmla="*/ 1909919 h 2205546"/>
              <a:gd name="connsiteX58" fmla="*/ 3250995 w 4500447"/>
              <a:gd name="connsiteY58" fmla="*/ 1889601 h 2205546"/>
              <a:gd name="connsiteX59" fmla="*/ 3311951 w 4500447"/>
              <a:gd name="connsiteY59" fmla="*/ 1859123 h 2205546"/>
              <a:gd name="connsiteX60" fmla="*/ 3383067 w 4500447"/>
              <a:gd name="connsiteY60" fmla="*/ 1838805 h 2205546"/>
              <a:gd name="connsiteX61" fmla="*/ 3423704 w 4500447"/>
              <a:gd name="connsiteY61" fmla="*/ 1808328 h 2205546"/>
              <a:gd name="connsiteX62" fmla="*/ 3565935 w 4500447"/>
              <a:gd name="connsiteY62" fmla="*/ 1747373 h 2205546"/>
              <a:gd name="connsiteX63" fmla="*/ 3657369 w 4500447"/>
              <a:gd name="connsiteY63" fmla="*/ 1716895 h 2205546"/>
              <a:gd name="connsiteX64" fmla="*/ 3789441 w 4500447"/>
              <a:gd name="connsiteY64" fmla="*/ 1645781 h 2205546"/>
              <a:gd name="connsiteX65" fmla="*/ 4023106 w 4500447"/>
              <a:gd name="connsiteY65" fmla="*/ 1523872 h 2205546"/>
              <a:gd name="connsiteX66" fmla="*/ 4063744 w 4500447"/>
              <a:gd name="connsiteY66" fmla="*/ 1493394 h 2205546"/>
              <a:gd name="connsiteX67" fmla="*/ 4114541 w 4500447"/>
              <a:gd name="connsiteY67" fmla="*/ 1432439 h 2205546"/>
              <a:gd name="connsiteX68" fmla="*/ 4155178 w 4500447"/>
              <a:gd name="connsiteY68" fmla="*/ 1391803 h 2205546"/>
              <a:gd name="connsiteX69" fmla="*/ 4195815 w 4500447"/>
              <a:gd name="connsiteY69" fmla="*/ 1341007 h 2205546"/>
              <a:gd name="connsiteX70" fmla="*/ 4277090 w 4500447"/>
              <a:gd name="connsiteY70" fmla="*/ 1259734 h 2205546"/>
              <a:gd name="connsiteX71" fmla="*/ 4378684 w 4500447"/>
              <a:gd name="connsiteY71" fmla="*/ 1117506 h 2205546"/>
              <a:gd name="connsiteX72" fmla="*/ 4409162 w 4500447"/>
              <a:gd name="connsiteY72" fmla="*/ 1046392 h 2205546"/>
              <a:gd name="connsiteX73" fmla="*/ 4449799 w 4500447"/>
              <a:gd name="connsiteY73" fmla="*/ 954959 h 2205546"/>
              <a:gd name="connsiteX74" fmla="*/ 4490437 w 4500447"/>
              <a:gd name="connsiteY74" fmla="*/ 833050 h 2205546"/>
              <a:gd name="connsiteX75" fmla="*/ 4480278 w 4500447"/>
              <a:gd name="connsiteY75" fmla="*/ 365729 h 2205546"/>
              <a:gd name="connsiteX76" fmla="*/ 4470118 w 4500447"/>
              <a:gd name="connsiteY76" fmla="*/ 304774 h 2205546"/>
              <a:gd name="connsiteX77" fmla="*/ 4419321 w 4500447"/>
              <a:gd name="connsiteY77" fmla="*/ 223501 h 2205546"/>
              <a:gd name="connsiteX78" fmla="*/ 4378684 w 4500447"/>
              <a:gd name="connsiteY78" fmla="*/ 142228 h 2205546"/>
              <a:gd name="connsiteX79" fmla="*/ 4327887 w 4500447"/>
              <a:gd name="connsiteY79" fmla="*/ 121909 h 2205546"/>
              <a:gd name="connsiteX80" fmla="*/ 4297409 w 4500447"/>
              <a:gd name="connsiteY80" fmla="*/ 101591 h 2205546"/>
              <a:gd name="connsiteX81" fmla="*/ 4145019 w 4500447"/>
              <a:gd name="connsiteY81" fmla="*/ 50795 h 2205546"/>
              <a:gd name="connsiteX82" fmla="*/ 4104381 w 4500447"/>
              <a:gd name="connsiteY82" fmla="*/ 30477 h 2205546"/>
              <a:gd name="connsiteX83" fmla="*/ 3931672 w 4500447"/>
              <a:gd name="connsiteY83" fmla="*/ 0 h 2205546"/>
              <a:gd name="connsiteX84" fmla="*/ 2214740 w 4500447"/>
              <a:gd name="connsiteY84" fmla="*/ 10159 h 2205546"/>
              <a:gd name="connsiteX85" fmla="*/ 1909959 w 4500447"/>
              <a:gd name="connsiteY85" fmla="*/ 20318 h 2205546"/>
              <a:gd name="connsiteX86" fmla="*/ 1564541 w 4500447"/>
              <a:gd name="connsiteY86" fmla="*/ 30477 h 2205546"/>
              <a:gd name="connsiteX87" fmla="*/ 1361354 w 4500447"/>
              <a:gd name="connsiteY87" fmla="*/ 50795 h 2205546"/>
              <a:gd name="connsiteX88" fmla="*/ 1320717 w 4500447"/>
              <a:gd name="connsiteY88" fmla="*/ 60954 h 2205546"/>
              <a:gd name="connsiteX89" fmla="*/ 1168326 w 4500447"/>
              <a:gd name="connsiteY89" fmla="*/ 81273 h 2205546"/>
              <a:gd name="connsiteX90" fmla="*/ 1056573 w 4500447"/>
              <a:gd name="connsiteY90" fmla="*/ 111750 h 2205546"/>
              <a:gd name="connsiteX91" fmla="*/ 1015936 w 4500447"/>
              <a:gd name="connsiteY91" fmla="*/ 132068 h 2205546"/>
              <a:gd name="connsiteX92" fmla="*/ 894023 w 4500447"/>
              <a:gd name="connsiteY92" fmla="*/ 152387 h 2205546"/>
              <a:gd name="connsiteX93" fmla="*/ 822908 w 4500447"/>
              <a:gd name="connsiteY93" fmla="*/ 172705 h 2205546"/>
              <a:gd name="connsiteX94" fmla="*/ 670518 w 4500447"/>
              <a:gd name="connsiteY94" fmla="*/ 193023 h 2205546"/>
              <a:gd name="connsiteX95" fmla="*/ 538446 w 4500447"/>
              <a:gd name="connsiteY95" fmla="*/ 213342 h 2205546"/>
              <a:gd name="connsiteX96" fmla="*/ 264143 w 4500447"/>
              <a:gd name="connsiteY96" fmla="*/ 223501 h 22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500447" h="2205546">
                <a:moveTo>
                  <a:pt x="264143" y="223501"/>
                </a:moveTo>
                <a:cubicBezTo>
                  <a:pt x="204880" y="235353"/>
                  <a:pt x="220454" y="246870"/>
                  <a:pt x="182868" y="284456"/>
                </a:cubicBezTo>
                <a:cubicBezTo>
                  <a:pt x="179482" y="294615"/>
                  <a:pt x="179134" y="306366"/>
                  <a:pt x="172709" y="314933"/>
                </a:cubicBezTo>
                <a:cubicBezTo>
                  <a:pt x="158341" y="334089"/>
                  <a:pt x="137821" y="347832"/>
                  <a:pt x="121912" y="365729"/>
                </a:cubicBezTo>
                <a:cubicBezTo>
                  <a:pt x="110663" y="378384"/>
                  <a:pt x="101593" y="392820"/>
                  <a:pt x="91434" y="406365"/>
                </a:cubicBezTo>
                <a:cubicBezTo>
                  <a:pt x="84661" y="430070"/>
                  <a:pt x="77094" y="453562"/>
                  <a:pt x="71115" y="477479"/>
                </a:cubicBezTo>
                <a:cubicBezTo>
                  <a:pt x="66927" y="494231"/>
                  <a:pt x="66416" y="511894"/>
                  <a:pt x="60956" y="528275"/>
                </a:cubicBezTo>
                <a:cubicBezTo>
                  <a:pt x="56167" y="542642"/>
                  <a:pt x="47410" y="555366"/>
                  <a:pt x="40637" y="568912"/>
                </a:cubicBezTo>
                <a:cubicBezTo>
                  <a:pt x="29427" y="624960"/>
                  <a:pt x="15630" y="684175"/>
                  <a:pt x="10159" y="741617"/>
                </a:cubicBezTo>
                <a:cubicBezTo>
                  <a:pt x="5653" y="788933"/>
                  <a:pt x="3386" y="836436"/>
                  <a:pt x="0" y="883845"/>
                </a:cubicBezTo>
                <a:cubicBezTo>
                  <a:pt x="6773" y="927868"/>
                  <a:pt x="10656" y="972434"/>
                  <a:pt x="20318" y="1015914"/>
                </a:cubicBezTo>
                <a:cubicBezTo>
                  <a:pt x="27010" y="1046027"/>
                  <a:pt x="48469" y="1079253"/>
                  <a:pt x="60956" y="1107347"/>
                </a:cubicBezTo>
                <a:cubicBezTo>
                  <a:pt x="68363" y="1124011"/>
                  <a:pt x="72419" y="1142201"/>
                  <a:pt x="81275" y="1158142"/>
                </a:cubicBezTo>
                <a:cubicBezTo>
                  <a:pt x="89498" y="1172943"/>
                  <a:pt x="103530" y="1183978"/>
                  <a:pt x="111753" y="1198779"/>
                </a:cubicBezTo>
                <a:cubicBezTo>
                  <a:pt x="120609" y="1214720"/>
                  <a:pt x="123915" y="1233264"/>
                  <a:pt x="132071" y="1249575"/>
                </a:cubicBezTo>
                <a:cubicBezTo>
                  <a:pt x="150986" y="1287404"/>
                  <a:pt x="154787" y="1276833"/>
                  <a:pt x="182868" y="1310530"/>
                </a:cubicBezTo>
                <a:cubicBezTo>
                  <a:pt x="190685" y="1319910"/>
                  <a:pt x="197726" y="1330086"/>
                  <a:pt x="203187" y="1341007"/>
                </a:cubicBezTo>
                <a:cubicBezTo>
                  <a:pt x="220785" y="1376201"/>
                  <a:pt x="222281" y="1400125"/>
                  <a:pt x="243824" y="1432439"/>
                </a:cubicBezTo>
                <a:cubicBezTo>
                  <a:pt x="249137" y="1440409"/>
                  <a:pt x="259215" y="1444545"/>
                  <a:pt x="264143" y="1452758"/>
                </a:cubicBezTo>
                <a:cubicBezTo>
                  <a:pt x="274853" y="1470607"/>
                  <a:pt x="302245" y="1538798"/>
                  <a:pt x="325099" y="1564508"/>
                </a:cubicBezTo>
                <a:cubicBezTo>
                  <a:pt x="344189" y="1585984"/>
                  <a:pt x="360354" y="1612613"/>
                  <a:pt x="386055" y="1625463"/>
                </a:cubicBezTo>
                <a:lnTo>
                  <a:pt x="426693" y="1645781"/>
                </a:lnTo>
                <a:cubicBezTo>
                  <a:pt x="495121" y="1714209"/>
                  <a:pt x="415947" y="1645489"/>
                  <a:pt x="497808" y="1686418"/>
                </a:cubicBezTo>
                <a:cubicBezTo>
                  <a:pt x="587829" y="1731427"/>
                  <a:pt x="502873" y="1699953"/>
                  <a:pt x="558765" y="1737214"/>
                </a:cubicBezTo>
                <a:cubicBezTo>
                  <a:pt x="583872" y="1753952"/>
                  <a:pt x="602789" y="1758661"/>
                  <a:pt x="629880" y="1767691"/>
                </a:cubicBezTo>
                <a:cubicBezTo>
                  <a:pt x="650199" y="1781237"/>
                  <a:pt x="669489" y="1796469"/>
                  <a:pt x="690836" y="1808328"/>
                </a:cubicBezTo>
                <a:cubicBezTo>
                  <a:pt x="700197" y="1813529"/>
                  <a:pt x="711736" y="1813698"/>
                  <a:pt x="721314" y="1818487"/>
                </a:cubicBezTo>
                <a:cubicBezTo>
                  <a:pt x="809192" y="1862424"/>
                  <a:pt x="735200" y="1839737"/>
                  <a:pt x="812749" y="1859123"/>
                </a:cubicBezTo>
                <a:cubicBezTo>
                  <a:pt x="822908" y="1865896"/>
                  <a:pt x="832004" y="1874632"/>
                  <a:pt x="843227" y="1879442"/>
                </a:cubicBezTo>
                <a:cubicBezTo>
                  <a:pt x="856061" y="1884942"/>
                  <a:pt x="870439" y="1885765"/>
                  <a:pt x="883864" y="1889601"/>
                </a:cubicBezTo>
                <a:cubicBezTo>
                  <a:pt x="954790" y="1909865"/>
                  <a:pt x="864093" y="1892582"/>
                  <a:pt x="985458" y="1909919"/>
                </a:cubicBezTo>
                <a:cubicBezTo>
                  <a:pt x="1019400" y="1921233"/>
                  <a:pt x="1018301" y="1921732"/>
                  <a:pt x="1056573" y="1930237"/>
                </a:cubicBezTo>
                <a:cubicBezTo>
                  <a:pt x="1073429" y="1933983"/>
                  <a:pt x="1090618" y="1936209"/>
                  <a:pt x="1107370" y="1940397"/>
                </a:cubicBezTo>
                <a:cubicBezTo>
                  <a:pt x="1117759" y="1942994"/>
                  <a:pt x="1127551" y="1947614"/>
                  <a:pt x="1137848" y="1950556"/>
                </a:cubicBezTo>
                <a:cubicBezTo>
                  <a:pt x="1151274" y="1954392"/>
                  <a:pt x="1164940" y="1957329"/>
                  <a:pt x="1178486" y="1960715"/>
                </a:cubicBezTo>
                <a:cubicBezTo>
                  <a:pt x="1291632" y="2017286"/>
                  <a:pt x="1149095" y="1949693"/>
                  <a:pt x="1259760" y="1991192"/>
                </a:cubicBezTo>
                <a:cubicBezTo>
                  <a:pt x="1273941" y="1996510"/>
                  <a:pt x="1286030" y="2006722"/>
                  <a:pt x="1300398" y="2011511"/>
                </a:cubicBezTo>
                <a:cubicBezTo>
                  <a:pt x="1316780" y="2016971"/>
                  <a:pt x="1334443" y="2017482"/>
                  <a:pt x="1351195" y="2021670"/>
                </a:cubicBezTo>
                <a:cubicBezTo>
                  <a:pt x="1375112" y="2027649"/>
                  <a:pt x="1398525" y="2035501"/>
                  <a:pt x="1422310" y="2041988"/>
                </a:cubicBezTo>
                <a:cubicBezTo>
                  <a:pt x="1435781" y="2045662"/>
                  <a:pt x="1449402" y="2048761"/>
                  <a:pt x="1462948" y="2052147"/>
                </a:cubicBezTo>
                <a:cubicBezTo>
                  <a:pt x="1473107" y="2058920"/>
                  <a:pt x="1481843" y="2068605"/>
                  <a:pt x="1493426" y="2072466"/>
                </a:cubicBezTo>
                <a:cubicBezTo>
                  <a:pt x="1533164" y="2085712"/>
                  <a:pt x="1615338" y="2102943"/>
                  <a:pt x="1615338" y="2102943"/>
                </a:cubicBezTo>
                <a:cubicBezTo>
                  <a:pt x="1717130" y="2164016"/>
                  <a:pt x="1610628" y="2110128"/>
                  <a:pt x="1777888" y="2143580"/>
                </a:cubicBezTo>
                <a:cubicBezTo>
                  <a:pt x="1792738" y="2146550"/>
                  <a:pt x="1803611" y="2161266"/>
                  <a:pt x="1818525" y="2163898"/>
                </a:cubicBezTo>
                <a:cubicBezTo>
                  <a:pt x="1862007" y="2171571"/>
                  <a:pt x="1906624" y="2170060"/>
                  <a:pt x="1950597" y="2174057"/>
                </a:cubicBezTo>
                <a:cubicBezTo>
                  <a:pt x="1981137" y="2176833"/>
                  <a:pt x="2011634" y="2180163"/>
                  <a:pt x="2042031" y="2184216"/>
                </a:cubicBezTo>
                <a:cubicBezTo>
                  <a:pt x="2062449" y="2186938"/>
                  <a:pt x="2082628" y="2191243"/>
                  <a:pt x="2102987" y="2194375"/>
                </a:cubicBezTo>
                <a:cubicBezTo>
                  <a:pt x="2126655" y="2198016"/>
                  <a:pt x="2150398" y="2201148"/>
                  <a:pt x="2174103" y="2204534"/>
                </a:cubicBezTo>
                <a:cubicBezTo>
                  <a:pt x="2319720" y="2201148"/>
                  <a:pt x="2465727" y="2205546"/>
                  <a:pt x="2610955" y="2194375"/>
                </a:cubicBezTo>
                <a:cubicBezTo>
                  <a:pt x="2642987" y="2191911"/>
                  <a:pt x="2672683" y="2176130"/>
                  <a:pt x="2702390" y="2163898"/>
                </a:cubicBezTo>
                <a:cubicBezTo>
                  <a:pt x="2730398" y="2152366"/>
                  <a:pt x="2756573" y="2136806"/>
                  <a:pt x="2783664" y="2123261"/>
                </a:cubicBezTo>
                <a:cubicBezTo>
                  <a:pt x="2797210" y="2116488"/>
                  <a:pt x="2811701" y="2111344"/>
                  <a:pt x="2824302" y="2102943"/>
                </a:cubicBezTo>
                <a:cubicBezTo>
                  <a:pt x="2844621" y="2089397"/>
                  <a:pt x="2865252" y="2076310"/>
                  <a:pt x="2885258" y="2062306"/>
                </a:cubicBezTo>
                <a:cubicBezTo>
                  <a:pt x="2899129" y="2052596"/>
                  <a:pt x="2911376" y="2040540"/>
                  <a:pt x="2925895" y="2031829"/>
                </a:cubicBezTo>
                <a:cubicBezTo>
                  <a:pt x="3071749" y="1944318"/>
                  <a:pt x="2903320" y="2053274"/>
                  <a:pt x="3047808" y="1981033"/>
                </a:cubicBezTo>
                <a:cubicBezTo>
                  <a:pt x="3069650" y="1970112"/>
                  <a:pt x="3086533" y="1950502"/>
                  <a:pt x="3108764" y="1940397"/>
                </a:cubicBezTo>
                <a:cubicBezTo>
                  <a:pt x="3124484" y="1933252"/>
                  <a:pt x="3142902" y="1934780"/>
                  <a:pt x="3159561" y="1930237"/>
                </a:cubicBezTo>
                <a:cubicBezTo>
                  <a:pt x="3180224" y="1924602"/>
                  <a:pt x="3200945" y="1918617"/>
                  <a:pt x="3220517" y="1909919"/>
                </a:cubicBezTo>
                <a:cubicBezTo>
                  <a:pt x="3231675" y="1904960"/>
                  <a:pt x="3240322" y="1895531"/>
                  <a:pt x="3250995" y="1889601"/>
                </a:cubicBezTo>
                <a:cubicBezTo>
                  <a:pt x="3270853" y="1878569"/>
                  <a:pt x="3290748" y="1867278"/>
                  <a:pt x="3311951" y="1859123"/>
                </a:cubicBezTo>
                <a:cubicBezTo>
                  <a:pt x="3334962" y="1850273"/>
                  <a:pt x="3359362" y="1845578"/>
                  <a:pt x="3383067" y="1838805"/>
                </a:cubicBezTo>
                <a:cubicBezTo>
                  <a:pt x="3396613" y="1828646"/>
                  <a:pt x="3409185" y="1817039"/>
                  <a:pt x="3423704" y="1808328"/>
                </a:cubicBezTo>
                <a:cubicBezTo>
                  <a:pt x="3468208" y="1781626"/>
                  <a:pt x="3517305" y="1764536"/>
                  <a:pt x="3565935" y="1747373"/>
                </a:cubicBezTo>
                <a:cubicBezTo>
                  <a:pt x="3596230" y="1736681"/>
                  <a:pt x="3627288" y="1728175"/>
                  <a:pt x="3657369" y="1716895"/>
                </a:cubicBezTo>
                <a:cubicBezTo>
                  <a:pt x="3788546" y="1667705"/>
                  <a:pt x="3671410" y="1709335"/>
                  <a:pt x="3789441" y="1645781"/>
                </a:cubicBezTo>
                <a:cubicBezTo>
                  <a:pt x="3916290" y="1577480"/>
                  <a:pt x="3841472" y="1660096"/>
                  <a:pt x="4023106" y="1523872"/>
                </a:cubicBezTo>
                <a:cubicBezTo>
                  <a:pt x="4036652" y="1513713"/>
                  <a:pt x="4051771" y="1505367"/>
                  <a:pt x="4063744" y="1493394"/>
                </a:cubicBezTo>
                <a:cubicBezTo>
                  <a:pt x="4082446" y="1474692"/>
                  <a:pt x="4096847" y="1452098"/>
                  <a:pt x="4114541" y="1432439"/>
                </a:cubicBezTo>
                <a:cubicBezTo>
                  <a:pt x="4127356" y="1418200"/>
                  <a:pt x="4142451" y="1406120"/>
                  <a:pt x="4155178" y="1391803"/>
                </a:cubicBezTo>
                <a:cubicBezTo>
                  <a:pt x="4169584" y="1375597"/>
                  <a:pt x="4181107" y="1356940"/>
                  <a:pt x="4195815" y="1341007"/>
                </a:cubicBezTo>
                <a:cubicBezTo>
                  <a:pt x="4221802" y="1312855"/>
                  <a:pt x="4253568" y="1289976"/>
                  <a:pt x="4277090" y="1259734"/>
                </a:cubicBezTo>
                <a:cubicBezTo>
                  <a:pt x="4314386" y="1211783"/>
                  <a:pt x="4351835" y="1171202"/>
                  <a:pt x="4378684" y="1117506"/>
                </a:cubicBezTo>
                <a:cubicBezTo>
                  <a:pt x="4390218" y="1094439"/>
                  <a:pt x="4398490" y="1069870"/>
                  <a:pt x="4409162" y="1046392"/>
                </a:cubicBezTo>
                <a:cubicBezTo>
                  <a:pt x="4431292" y="997706"/>
                  <a:pt x="4431496" y="1009868"/>
                  <a:pt x="4449799" y="954959"/>
                </a:cubicBezTo>
                <a:cubicBezTo>
                  <a:pt x="4500447" y="803016"/>
                  <a:pt x="4442233" y="953554"/>
                  <a:pt x="4490437" y="833050"/>
                </a:cubicBezTo>
                <a:cubicBezTo>
                  <a:pt x="4487051" y="677276"/>
                  <a:pt x="4486266" y="521424"/>
                  <a:pt x="4480278" y="365729"/>
                </a:cubicBezTo>
                <a:cubicBezTo>
                  <a:pt x="4479486" y="345146"/>
                  <a:pt x="4477158" y="324132"/>
                  <a:pt x="4470118" y="304774"/>
                </a:cubicBezTo>
                <a:cubicBezTo>
                  <a:pt x="4458408" y="272572"/>
                  <a:pt x="4435104" y="252436"/>
                  <a:pt x="4419321" y="223501"/>
                </a:cubicBezTo>
                <a:cubicBezTo>
                  <a:pt x="4404817" y="196911"/>
                  <a:pt x="4406806" y="153477"/>
                  <a:pt x="4378684" y="142228"/>
                </a:cubicBezTo>
                <a:cubicBezTo>
                  <a:pt x="4361752" y="135455"/>
                  <a:pt x="4344198" y="130065"/>
                  <a:pt x="4327887" y="121909"/>
                </a:cubicBezTo>
                <a:cubicBezTo>
                  <a:pt x="4316966" y="116449"/>
                  <a:pt x="4308525" y="106643"/>
                  <a:pt x="4297409" y="101591"/>
                </a:cubicBezTo>
                <a:cubicBezTo>
                  <a:pt x="4184849" y="50429"/>
                  <a:pt x="4250943" y="89312"/>
                  <a:pt x="4145019" y="50795"/>
                </a:cubicBezTo>
                <a:cubicBezTo>
                  <a:pt x="4130786" y="45619"/>
                  <a:pt x="4118943" y="34637"/>
                  <a:pt x="4104381" y="30477"/>
                </a:cubicBezTo>
                <a:cubicBezTo>
                  <a:pt x="4054350" y="16183"/>
                  <a:pt x="3984942" y="7610"/>
                  <a:pt x="3931672" y="0"/>
                </a:cubicBezTo>
                <a:lnTo>
                  <a:pt x="2214740" y="10159"/>
                </a:lnTo>
                <a:cubicBezTo>
                  <a:pt x="2113095" y="11181"/>
                  <a:pt x="2011559" y="17143"/>
                  <a:pt x="1909959" y="20318"/>
                </a:cubicBezTo>
                <a:lnTo>
                  <a:pt x="1564541" y="30477"/>
                </a:lnTo>
                <a:cubicBezTo>
                  <a:pt x="1440384" y="55307"/>
                  <a:pt x="1600079" y="25667"/>
                  <a:pt x="1361354" y="50795"/>
                </a:cubicBezTo>
                <a:cubicBezTo>
                  <a:pt x="1347468" y="52257"/>
                  <a:pt x="1334408" y="58216"/>
                  <a:pt x="1320717" y="60954"/>
                </a:cubicBezTo>
                <a:cubicBezTo>
                  <a:pt x="1263705" y="72356"/>
                  <a:pt x="1229331" y="74495"/>
                  <a:pt x="1168326" y="81273"/>
                </a:cubicBezTo>
                <a:cubicBezTo>
                  <a:pt x="1136604" y="89203"/>
                  <a:pt x="1083140" y="102089"/>
                  <a:pt x="1056573" y="111750"/>
                </a:cubicBezTo>
                <a:cubicBezTo>
                  <a:pt x="1042340" y="116925"/>
                  <a:pt x="1030303" y="127279"/>
                  <a:pt x="1015936" y="132068"/>
                </a:cubicBezTo>
                <a:cubicBezTo>
                  <a:pt x="990658" y="140494"/>
                  <a:pt x="914282" y="148704"/>
                  <a:pt x="894023" y="152387"/>
                </a:cubicBezTo>
                <a:cubicBezTo>
                  <a:pt x="772333" y="174512"/>
                  <a:pt x="920829" y="150946"/>
                  <a:pt x="822908" y="172705"/>
                </a:cubicBezTo>
                <a:cubicBezTo>
                  <a:pt x="777306" y="182838"/>
                  <a:pt x="714537" y="188132"/>
                  <a:pt x="670518" y="193023"/>
                </a:cubicBezTo>
                <a:cubicBezTo>
                  <a:pt x="614092" y="207130"/>
                  <a:pt x="613095" y="209307"/>
                  <a:pt x="538446" y="213342"/>
                </a:cubicBezTo>
                <a:cubicBezTo>
                  <a:pt x="443703" y="218463"/>
                  <a:pt x="323406" y="211649"/>
                  <a:pt x="264143" y="223501"/>
                </a:cubicBezTo>
                <a:close/>
              </a:path>
            </a:pathLst>
          </a:cu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132" tIns="45567" rIns="91132" bIns="45567" rtlCol="0" anchor="ctr"/>
          <a:lstStyle/>
          <a:p>
            <a:pPr algn="ctr"/>
            <a:endParaRPr lang="en-US"/>
          </a:p>
        </p:txBody>
      </p:sp>
      <p:sp>
        <p:nvSpPr>
          <p:cNvPr id="2" name="Title 1"/>
          <p:cNvSpPr>
            <a:spLocks noGrp="1"/>
          </p:cNvSpPr>
          <p:nvPr>
            <p:ph type="title"/>
          </p:nvPr>
        </p:nvSpPr>
        <p:spPr/>
        <p:txBody>
          <a:bodyPr/>
          <a:lstStyle/>
          <a:p>
            <a:r>
              <a:rPr lang="en-US" dirty="0" smtClean="0"/>
              <a:t>Hierarchy of cores</a:t>
            </a:r>
            <a:endParaRPr lang="en-US" dirty="0"/>
          </a:p>
        </p:txBody>
      </p:sp>
      <p:sp>
        <p:nvSpPr>
          <p:cNvPr id="6" name="Rectangle 5"/>
          <p:cNvSpPr/>
          <p:nvPr/>
        </p:nvSpPr>
        <p:spPr>
          <a:xfrm>
            <a:off x="3135313" y="4228879"/>
            <a:ext cx="1143000" cy="5334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lIns="91132" tIns="45567" rIns="91132" bIns="45567" rtlCol="0" anchor="b" anchorCtr="1">
            <a:normAutofit/>
          </a:bodyPr>
          <a:lstStyle/>
          <a:p>
            <a:pPr algn="ctr"/>
            <a:r>
              <a:rPr lang="en-US" sz="1700" dirty="0"/>
              <a:t>RIF PLD</a:t>
            </a:r>
          </a:p>
        </p:txBody>
      </p:sp>
      <p:grpSp>
        <p:nvGrpSpPr>
          <p:cNvPr id="3" name="Group 56"/>
          <p:cNvGrpSpPr/>
          <p:nvPr/>
        </p:nvGrpSpPr>
        <p:grpSpPr>
          <a:xfrm>
            <a:off x="163513" y="3619279"/>
            <a:ext cx="3116504" cy="2667000"/>
            <a:chOff x="272669" y="2479954"/>
            <a:chExt cx="3785665" cy="3239646"/>
          </a:xfrm>
          <a:solidFill>
            <a:schemeClr val="accent4">
              <a:lumMod val="40000"/>
              <a:lumOff val="60000"/>
            </a:schemeClr>
          </a:solidFill>
        </p:grpSpPr>
        <p:sp>
          <p:nvSpPr>
            <p:cNvPr id="89" name="Freeform 88"/>
            <p:cNvSpPr/>
            <p:nvPr/>
          </p:nvSpPr>
          <p:spPr>
            <a:xfrm>
              <a:off x="272669" y="2479954"/>
              <a:ext cx="3785665" cy="3239646"/>
            </a:xfrm>
            <a:custGeom>
              <a:avLst/>
              <a:gdLst>
                <a:gd name="connsiteX0" fmla="*/ 966773 w 3785665"/>
                <a:gd name="connsiteY0" fmla="*/ 120788 h 3239646"/>
                <a:gd name="connsiteX1" fmla="*/ 1088685 w 3785665"/>
                <a:gd name="connsiteY1" fmla="*/ 141106 h 3239646"/>
                <a:gd name="connsiteX2" fmla="*/ 1119163 w 3785665"/>
                <a:gd name="connsiteY2" fmla="*/ 151265 h 3239646"/>
                <a:gd name="connsiteX3" fmla="*/ 1230916 w 3785665"/>
                <a:gd name="connsiteY3" fmla="*/ 161424 h 3239646"/>
                <a:gd name="connsiteX4" fmla="*/ 1271554 w 3785665"/>
                <a:gd name="connsiteY4" fmla="*/ 171583 h 3239646"/>
                <a:gd name="connsiteX5" fmla="*/ 1342669 w 3785665"/>
                <a:gd name="connsiteY5" fmla="*/ 181742 h 3239646"/>
                <a:gd name="connsiteX6" fmla="*/ 1393466 w 3785665"/>
                <a:gd name="connsiteY6" fmla="*/ 202061 h 3239646"/>
                <a:gd name="connsiteX7" fmla="*/ 1464582 w 3785665"/>
                <a:gd name="connsiteY7" fmla="*/ 212220 h 3239646"/>
                <a:gd name="connsiteX8" fmla="*/ 1556016 w 3785665"/>
                <a:gd name="connsiteY8" fmla="*/ 232538 h 3239646"/>
                <a:gd name="connsiteX9" fmla="*/ 1606813 w 3785665"/>
                <a:gd name="connsiteY9" fmla="*/ 242697 h 3239646"/>
                <a:gd name="connsiteX10" fmla="*/ 1698247 w 3785665"/>
                <a:gd name="connsiteY10" fmla="*/ 273175 h 3239646"/>
                <a:gd name="connsiteX11" fmla="*/ 1799840 w 3785665"/>
                <a:gd name="connsiteY11" fmla="*/ 293493 h 3239646"/>
                <a:gd name="connsiteX12" fmla="*/ 1921753 w 3785665"/>
                <a:gd name="connsiteY12" fmla="*/ 334130 h 3239646"/>
                <a:gd name="connsiteX13" fmla="*/ 1982709 w 3785665"/>
                <a:gd name="connsiteY13" fmla="*/ 354448 h 3239646"/>
                <a:gd name="connsiteX14" fmla="*/ 2063984 w 3785665"/>
                <a:gd name="connsiteY14" fmla="*/ 374766 h 3239646"/>
                <a:gd name="connsiteX15" fmla="*/ 2104621 w 3785665"/>
                <a:gd name="connsiteY15" fmla="*/ 384925 h 3239646"/>
                <a:gd name="connsiteX16" fmla="*/ 2206215 w 3785665"/>
                <a:gd name="connsiteY16" fmla="*/ 425562 h 3239646"/>
                <a:gd name="connsiteX17" fmla="*/ 2287490 w 3785665"/>
                <a:gd name="connsiteY17" fmla="*/ 466199 h 3239646"/>
                <a:gd name="connsiteX18" fmla="*/ 2328127 w 3785665"/>
                <a:gd name="connsiteY18" fmla="*/ 486517 h 3239646"/>
                <a:gd name="connsiteX19" fmla="*/ 2368765 w 3785665"/>
                <a:gd name="connsiteY19" fmla="*/ 506835 h 3239646"/>
                <a:gd name="connsiteX20" fmla="*/ 2399243 w 3785665"/>
                <a:gd name="connsiteY20" fmla="*/ 527153 h 3239646"/>
                <a:gd name="connsiteX21" fmla="*/ 2541474 w 3785665"/>
                <a:gd name="connsiteY21" fmla="*/ 588108 h 3239646"/>
                <a:gd name="connsiteX22" fmla="*/ 2653227 w 3785665"/>
                <a:gd name="connsiteY22" fmla="*/ 669381 h 3239646"/>
                <a:gd name="connsiteX23" fmla="*/ 2673545 w 3785665"/>
                <a:gd name="connsiteY23" fmla="*/ 699859 h 3239646"/>
                <a:gd name="connsiteX24" fmla="*/ 2775139 w 3785665"/>
                <a:gd name="connsiteY24" fmla="*/ 760814 h 3239646"/>
                <a:gd name="connsiteX25" fmla="*/ 2825936 w 3785665"/>
                <a:gd name="connsiteY25" fmla="*/ 791291 h 3239646"/>
                <a:gd name="connsiteX26" fmla="*/ 2846255 w 3785665"/>
                <a:gd name="connsiteY26" fmla="*/ 811610 h 3239646"/>
                <a:gd name="connsiteX27" fmla="*/ 2958007 w 3785665"/>
                <a:gd name="connsiteY27" fmla="*/ 862405 h 3239646"/>
                <a:gd name="connsiteX28" fmla="*/ 2978326 w 3785665"/>
                <a:gd name="connsiteY28" fmla="*/ 882724 h 3239646"/>
                <a:gd name="connsiteX29" fmla="*/ 3008804 w 3785665"/>
                <a:gd name="connsiteY29" fmla="*/ 892883 h 3239646"/>
                <a:gd name="connsiteX30" fmla="*/ 3059601 w 3785665"/>
                <a:gd name="connsiteY30" fmla="*/ 923360 h 3239646"/>
                <a:gd name="connsiteX31" fmla="*/ 3140876 w 3785665"/>
                <a:gd name="connsiteY31" fmla="*/ 984315 h 3239646"/>
                <a:gd name="connsiteX32" fmla="*/ 3181513 w 3785665"/>
                <a:gd name="connsiteY32" fmla="*/ 1014792 h 3239646"/>
                <a:gd name="connsiteX33" fmla="*/ 3222151 w 3785665"/>
                <a:gd name="connsiteY33" fmla="*/ 1035111 h 3239646"/>
                <a:gd name="connsiteX34" fmla="*/ 3293266 w 3785665"/>
                <a:gd name="connsiteY34" fmla="*/ 1085906 h 3239646"/>
                <a:gd name="connsiteX35" fmla="*/ 3313585 w 3785665"/>
                <a:gd name="connsiteY35" fmla="*/ 1106225 h 3239646"/>
                <a:gd name="connsiteX36" fmla="*/ 3384701 w 3785665"/>
                <a:gd name="connsiteY36" fmla="*/ 1146861 h 3239646"/>
                <a:gd name="connsiteX37" fmla="*/ 3415179 w 3785665"/>
                <a:gd name="connsiteY37" fmla="*/ 1177339 h 3239646"/>
                <a:gd name="connsiteX38" fmla="*/ 3445657 w 3785665"/>
                <a:gd name="connsiteY38" fmla="*/ 1197657 h 3239646"/>
                <a:gd name="connsiteX39" fmla="*/ 3506613 w 3785665"/>
                <a:gd name="connsiteY39" fmla="*/ 1258612 h 3239646"/>
                <a:gd name="connsiteX40" fmla="*/ 3537091 w 3785665"/>
                <a:gd name="connsiteY40" fmla="*/ 1289089 h 3239646"/>
                <a:gd name="connsiteX41" fmla="*/ 3557410 w 3785665"/>
                <a:gd name="connsiteY41" fmla="*/ 1309408 h 3239646"/>
                <a:gd name="connsiteX42" fmla="*/ 3587888 w 3785665"/>
                <a:gd name="connsiteY42" fmla="*/ 1329726 h 3239646"/>
                <a:gd name="connsiteX43" fmla="*/ 3608207 w 3785665"/>
                <a:gd name="connsiteY43" fmla="*/ 1370363 h 3239646"/>
                <a:gd name="connsiteX44" fmla="*/ 3628525 w 3785665"/>
                <a:gd name="connsiteY44" fmla="*/ 1400840 h 3239646"/>
                <a:gd name="connsiteX45" fmla="*/ 3659003 w 3785665"/>
                <a:gd name="connsiteY45" fmla="*/ 1471954 h 3239646"/>
                <a:gd name="connsiteX46" fmla="*/ 3699641 w 3785665"/>
                <a:gd name="connsiteY46" fmla="*/ 1522750 h 3239646"/>
                <a:gd name="connsiteX47" fmla="*/ 3719959 w 3785665"/>
                <a:gd name="connsiteY47" fmla="*/ 1553227 h 3239646"/>
                <a:gd name="connsiteX48" fmla="*/ 3730119 w 3785665"/>
                <a:gd name="connsiteY48" fmla="*/ 1583705 h 3239646"/>
                <a:gd name="connsiteX49" fmla="*/ 3780916 w 3785665"/>
                <a:gd name="connsiteY49" fmla="*/ 1664978 h 3239646"/>
                <a:gd name="connsiteX50" fmla="*/ 3750438 w 3785665"/>
                <a:gd name="connsiteY50" fmla="*/ 1776728 h 3239646"/>
                <a:gd name="connsiteX51" fmla="*/ 3719959 w 3785665"/>
                <a:gd name="connsiteY51" fmla="*/ 1797047 h 3239646"/>
                <a:gd name="connsiteX52" fmla="*/ 3669163 w 3785665"/>
                <a:gd name="connsiteY52" fmla="*/ 1858002 h 3239646"/>
                <a:gd name="connsiteX53" fmla="*/ 3628525 w 3785665"/>
                <a:gd name="connsiteY53" fmla="*/ 1888479 h 3239646"/>
                <a:gd name="connsiteX54" fmla="*/ 3577728 w 3785665"/>
                <a:gd name="connsiteY54" fmla="*/ 1939275 h 3239646"/>
                <a:gd name="connsiteX55" fmla="*/ 3547250 w 3785665"/>
                <a:gd name="connsiteY55" fmla="*/ 1969752 h 3239646"/>
                <a:gd name="connsiteX56" fmla="*/ 3506613 w 3785665"/>
                <a:gd name="connsiteY56" fmla="*/ 2020548 h 3239646"/>
                <a:gd name="connsiteX57" fmla="*/ 3486294 w 3785665"/>
                <a:gd name="connsiteY57" fmla="*/ 2061185 h 3239646"/>
                <a:gd name="connsiteX58" fmla="*/ 3405019 w 3785665"/>
                <a:gd name="connsiteY58" fmla="*/ 2122139 h 3239646"/>
                <a:gd name="connsiteX59" fmla="*/ 3344063 w 3785665"/>
                <a:gd name="connsiteY59" fmla="*/ 2172935 h 3239646"/>
                <a:gd name="connsiteX60" fmla="*/ 3293266 w 3785665"/>
                <a:gd name="connsiteY60" fmla="*/ 2244049 h 3239646"/>
                <a:gd name="connsiteX61" fmla="*/ 3201832 w 3785665"/>
                <a:gd name="connsiteY61" fmla="*/ 2315163 h 3239646"/>
                <a:gd name="connsiteX62" fmla="*/ 3110398 w 3785665"/>
                <a:gd name="connsiteY62" fmla="*/ 2447232 h 3239646"/>
                <a:gd name="connsiteX63" fmla="*/ 3079920 w 3785665"/>
                <a:gd name="connsiteY63" fmla="*/ 2477710 h 3239646"/>
                <a:gd name="connsiteX64" fmla="*/ 3049442 w 3785665"/>
                <a:gd name="connsiteY64" fmla="*/ 2538664 h 3239646"/>
                <a:gd name="connsiteX65" fmla="*/ 2937689 w 3785665"/>
                <a:gd name="connsiteY65" fmla="*/ 2640256 h 3239646"/>
                <a:gd name="connsiteX66" fmla="*/ 2846255 w 3785665"/>
                <a:gd name="connsiteY66" fmla="*/ 2701211 h 3239646"/>
                <a:gd name="connsiteX67" fmla="*/ 2825936 w 3785665"/>
                <a:gd name="connsiteY67" fmla="*/ 2731688 h 3239646"/>
                <a:gd name="connsiteX68" fmla="*/ 2724342 w 3785665"/>
                <a:gd name="connsiteY68" fmla="*/ 2792643 h 3239646"/>
                <a:gd name="connsiteX69" fmla="*/ 2673545 w 3785665"/>
                <a:gd name="connsiteY69" fmla="*/ 2823121 h 3239646"/>
                <a:gd name="connsiteX70" fmla="*/ 2612589 w 3785665"/>
                <a:gd name="connsiteY70" fmla="*/ 2873916 h 3239646"/>
                <a:gd name="connsiteX71" fmla="*/ 2571952 w 3785665"/>
                <a:gd name="connsiteY71" fmla="*/ 2894235 h 3239646"/>
                <a:gd name="connsiteX72" fmla="*/ 2541474 w 3785665"/>
                <a:gd name="connsiteY72" fmla="*/ 2924712 h 3239646"/>
                <a:gd name="connsiteX73" fmla="*/ 2470358 w 3785665"/>
                <a:gd name="connsiteY73" fmla="*/ 2955189 h 3239646"/>
                <a:gd name="connsiteX74" fmla="*/ 2419561 w 3785665"/>
                <a:gd name="connsiteY74" fmla="*/ 2985667 h 3239646"/>
                <a:gd name="connsiteX75" fmla="*/ 2358605 w 3785665"/>
                <a:gd name="connsiteY75" fmla="*/ 3016144 h 3239646"/>
                <a:gd name="connsiteX76" fmla="*/ 2328127 w 3785665"/>
                <a:gd name="connsiteY76" fmla="*/ 3046622 h 3239646"/>
                <a:gd name="connsiteX77" fmla="*/ 2165577 w 3785665"/>
                <a:gd name="connsiteY77" fmla="*/ 3117736 h 3239646"/>
                <a:gd name="connsiteX78" fmla="*/ 2104621 w 3785665"/>
                <a:gd name="connsiteY78" fmla="*/ 3148213 h 3239646"/>
                <a:gd name="connsiteX79" fmla="*/ 2033506 w 3785665"/>
                <a:gd name="connsiteY79" fmla="*/ 3168532 h 3239646"/>
                <a:gd name="connsiteX80" fmla="*/ 1911593 w 3785665"/>
                <a:gd name="connsiteY80" fmla="*/ 3199009 h 3239646"/>
                <a:gd name="connsiteX81" fmla="*/ 1870956 w 3785665"/>
                <a:gd name="connsiteY81" fmla="*/ 3209168 h 3239646"/>
                <a:gd name="connsiteX82" fmla="*/ 1820159 w 3785665"/>
                <a:gd name="connsiteY82" fmla="*/ 3219327 h 3239646"/>
                <a:gd name="connsiteX83" fmla="*/ 1779522 w 3785665"/>
                <a:gd name="connsiteY83" fmla="*/ 3229486 h 3239646"/>
                <a:gd name="connsiteX84" fmla="*/ 1667769 w 3785665"/>
                <a:gd name="connsiteY84" fmla="*/ 3239646 h 3239646"/>
                <a:gd name="connsiteX85" fmla="*/ 1037888 w 3785665"/>
                <a:gd name="connsiteY85" fmla="*/ 3229486 h 3239646"/>
                <a:gd name="connsiteX86" fmla="*/ 936295 w 3785665"/>
                <a:gd name="connsiteY86" fmla="*/ 3199009 h 3239646"/>
                <a:gd name="connsiteX87" fmla="*/ 834701 w 3785665"/>
                <a:gd name="connsiteY87" fmla="*/ 3168532 h 3239646"/>
                <a:gd name="connsiteX88" fmla="*/ 733108 w 3785665"/>
                <a:gd name="connsiteY88" fmla="*/ 3066940 h 3239646"/>
                <a:gd name="connsiteX89" fmla="*/ 682311 w 3785665"/>
                <a:gd name="connsiteY89" fmla="*/ 3016144 h 3239646"/>
                <a:gd name="connsiteX90" fmla="*/ 621355 w 3785665"/>
                <a:gd name="connsiteY90" fmla="*/ 2975508 h 3239646"/>
                <a:gd name="connsiteX91" fmla="*/ 560399 w 3785665"/>
                <a:gd name="connsiteY91" fmla="*/ 2914553 h 3239646"/>
                <a:gd name="connsiteX92" fmla="*/ 489283 w 3785665"/>
                <a:gd name="connsiteY92" fmla="*/ 2863757 h 3239646"/>
                <a:gd name="connsiteX93" fmla="*/ 458805 w 3785665"/>
                <a:gd name="connsiteY93" fmla="*/ 2853598 h 3239646"/>
                <a:gd name="connsiteX94" fmla="*/ 306415 w 3785665"/>
                <a:gd name="connsiteY94" fmla="*/ 2691052 h 3239646"/>
                <a:gd name="connsiteX95" fmla="*/ 265777 w 3785665"/>
                <a:gd name="connsiteY95" fmla="*/ 2650415 h 3239646"/>
                <a:gd name="connsiteX96" fmla="*/ 255618 w 3785665"/>
                <a:gd name="connsiteY96" fmla="*/ 2619938 h 3239646"/>
                <a:gd name="connsiteX97" fmla="*/ 235299 w 3785665"/>
                <a:gd name="connsiteY97" fmla="*/ 2579301 h 3239646"/>
                <a:gd name="connsiteX98" fmla="*/ 225140 w 3785665"/>
                <a:gd name="connsiteY98" fmla="*/ 2528505 h 3239646"/>
                <a:gd name="connsiteX99" fmla="*/ 184502 w 3785665"/>
                <a:gd name="connsiteY99" fmla="*/ 2437073 h 3239646"/>
                <a:gd name="connsiteX100" fmla="*/ 154024 w 3785665"/>
                <a:gd name="connsiteY100" fmla="*/ 2376118 h 3239646"/>
                <a:gd name="connsiteX101" fmla="*/ 133705 w 3785665"/>
                <a:gd name="connsiteY101" fmla="*/ 2315163 h 3239646"/>
                <a:gd name="connsiteX102" fmla="*/ 103227 w 3785665"/>
                <a:gd name="connsiteY102" fmla="*/ 2233890 h 3239646"/>
                <a:gd name="connsiteX103" fmla="*/ 82909 w 3785665"/>
                <a:gd name="connsiteY103" fmla="*/ 2142458 h 3239646"/>
                <a:gd name="connsiteX104" fmla="*/ 32112 w 3785665"/>
                <a:gd name="connsiteY104" fmla="*/ 2020548 h 3239646"/>
                <a:gd name="connsiteX105" fmla="*/ 21952 w 3785665"/>
                <a:gd name="connsiteY105" fmla="*/ 1990071 h 3239646"/>
                <a:gd name="connsiteX106" fmla="*/ 1634 w 3785665"/>
                <a:gd name="connsiteY106" fmla="*/ 1817365 h 3239646"/>
                <a:gd name="connsiteX107" fmla="*/ 32112 w 3785665"/>
                <a:gd name="connsiteY107" fmla="*/ 1319567 h 3239646"/>
                <a:gd name="connsiteX108" fmla="*/ 42271 w 3785665"/>
                <a:gd name="connsiteY108" fmla="*/ 1136702 h 3239646"/>
                <a:gd name="connsiteX109" fmla="*/ 82909 w 3785665"/>
                <a:gd name="connsiteY109" fmla="*/ 994474 h 3239646"/>
                <a:gd name="connsiteX110" fmla="*/ 103227 w 3785665"/>
                <a:gd name="connsiteY110" fmla="*/ 923360 h 3239646"/>
                <a:gd name="connsiteX111" fmla="*/ 164183 w 3785665"/>
                <a:gd name="connsiteY111" fmla="*/ 730336 h 3239646"/>
                <a:gd name="connsiteX112" fmla="*/ 184502 w 3785665"/>
                <a:gd name="connsiteY112" fmla="*/ 638904 h 3239646"/>
                <a:gd name="connsiteX113" fmla="*/ 204821 w 3785665"/>
                <a:gd name="connsiteY113" fmla="*/ 405244 h 3239646"/>
                <a:gd name="connsiteX114" fmla="*/ 214980 w 3785665"/>
                <a:gd name="connsiteY114" fmla="*/ 344289 h 3239646"/>
                <a:gd name="connsiteX115" fmla="*/ 235299 w 3785665"/>
                <a:gd name="connsiteY115" fmla="*/ 293493 h 3239646"/>
                <a:gd name="connsiteX116" fmla="*/ 245458 w 3785665"/>
                <a:gd name="connsiteY116" fmla="*/ 252856 h 3239646"/>
                <a:gd name="connsiteX117" fmla="*/ 286096 w 3785665"/>
                <a:gd name="connsiteY117" fmla="*/ 171583 h 3239646"/>
                <a:gd name="connsiteX118" fmla="*/ 296255 w 3785665"/>
                <a:gd name="connsiteY118" fmla="*/ 141106 h 3239646"/>
                <a:gd name="connsiteX119" fmla="*/ 418167 w 3785665"/>
                <a:gd name="connsiteY119" fmla="*/ 90310 h 3239646"/>
                <a:gd name="connsiteX120" fmla="*/ 458805 w 3785665"/>
                <a:gd name="connsiteY120" fmla="*/ 80151 h 3239646"/>
                <a:gd name="connsiteX121" fmla="*/ 509602 w 3785665"/>
                <a:gd name="connsiteY121" fmla="*/ 69992 h 3239646"/>
                <a:gd name="connsiteX122" fmla="*/ 540080 w 3785665"/>
                <a:gd name="connsiteY122" fmla="*/ 59833 h 3239646"/>
                <a:gd name="connsiteX123" fmla="*/ 733108 w 3785665"/>
                <a:gd name="connsiteY123" fmla="*/ 39514 h 3239646"/>
                <a:gd name="connsiteX124" fmla="*/ 976932 w 3785665"/>
                <a:gd name="connsiteY124" fmla="*/ 80151 h 3239646"/>
                <a:gd name="connsiteX125" fmla="*/ 997251 w 3785665"/>
                <a:gd name="connsiteY125" fmla="*/ 110628 h 3239646"/>
                <a:gd name="connsiteX126" fmla="*/ 1017570 w 3785665"/>
                <a:gd name="connsiteY126" fmla="*/ 141106 h 3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85665" h="3239646">
                  <a:moveTo>
                    <a:pt x="966773" y="120788"/>
                  </a:moveTo>
                  <a:cubicBezTo>
                    <a:pt x="1038225" y="144605"/>
                    <a:pt x="952582" y="118423"/>
                    <a:pt x="1088685" y="141106"/>
                  </a:cubicBezTo>
                  <a:cubicBezTo>
                    <a:pt x="1099248" y="142866"/>
                    <a:pt x="1108562" y="149751"/>
                    <a:pt x="1119163" y="151265"/>
                  </a:cubicBezTo>
                  <a:cubicBezTo>
                    <a:pt x="1156192" y="156555"/>
                    <a:pt x="1193665" y="158038"/>
                    <a:pt x="1230916" y="161424"/>
                  </a:cubicBezTo>
                  <a:cubicBezTo>
                    <a:pt x="1244462" y="164810"/>
                    <a:pt x="1257816" y="169085"/>
                    <a:pt x="1271554" y="171583"/>
                  </a:cubicBezTo>
                  <a:cubicBezTo>
                    <a:pt x="1295113" y="175866"/>
                    <a:pt x="1319438" y="175934"/>
                    <a:pt x="1342669" y="181742"/>
                  </a:cubicBezTo>
                  <a:cubicBezTo>
                    <a:pt x="1360361" y="186165"/>
                    <a:pt x="1375774" y="197638"/>
                    <a:pt x="1393466" y="202061"/>
                  </a:cubicBezTo>
                  <a:cubicBezTo>
                    <a:pt x="1416697" y="207869"/>
                    <a:pt x="1441046" y="207807"/>
                    <a:pt x="1464582" y="212220"/>
                  </a:cubicBezTo>
                  <a:cubicBezTo>
                    <a:pt x="1495269" y="217974"/>
                    <a:pt x="1525488" y="225996"/>
                    <a:pt x="1556016" y="232538"/>
                  </a:cubicBezTo>
                  <a:cubicBezTo>
                    <a:pt x="1572900" y="236156"/>
                    <a:pt x="1589957" y="238951"/>
                    <a:pt x="1606813" y="242697"/>
                  </a:cubicBezTo>
                  <a:cubicBezTo>
                    <a:pt x="1679850" y="258927"/>
                    <a:pt x="1615276" y="245518"/>
                    <a:pt x="1698247" y="273175"/>
                  </a:cubicBezTo>
                  <a:cubicBezTo>
                    <a:pt x="1728556" y="283278"/>
                    <a:pt x="1769830" y="288492"/>
                    <a:pt x="1799840" y="293493"/>
                  </a:cubicBezTo>
                  <a:cubicBezTo>
                    <a:pt x="1891476" y="339309"/>
                    <a:pt x="1777806" y="286149"/>
                    <a:pt x="1921753" y="334130"/>
                  </a:cubicBezTo>
                  <a:cubicBezTo>
                    <a:pt x="1942072" y="340903"/>
                    <a:pt x="1962115" y="348564"/>
                    <a:pt x="1982709" y="354448"/>
                  </a:cubicBezTo>
                  <a:cubicBezTo>
                    <a:pt x="2009560" y="362119"/>
                    <a:pt x="2036892" y="367993"/>
                    <a:pt x="2063984" y="374766"/>
                  </a:cubicBezTo>
                  <a:lnTo>
                    <a:pt x="2104621" y="384925"/>
                  </a:lnTo>
                  <a:cubicBezTo>
                    <a:pt x="2235427" y="450328"/>
                    <a:pt x="2030468" y="350243"/>
                    <a:pt x="2206215" y="425562"/>
                  </a:cubicBezTo>
                  <a:cubicBezTo>
                    <a:pt x="2234055" y="437493"/>
                    <a:pt x="2260398" y="452653"/>
                    <a:pt x="2287490" y="466199"/>
                  </a:cubicBezTo>
                  <a:lnTo>
                    <a:pt x="2328127" y="486517"/>
                  </a:lnTo>
                  <a:cubicBezTo>
                    <a:pt x="2341673" y="493290"/>
                    <a:pt x="2356164" y="498434"/>
                    <a:pt x="2368765" y="506835"/>
                  </a:cubicBezTo>
                  <a:cubicBezTo>
                    <a:pt x="2378924" y="513608"/>
                    <a:pt x="2388085" y="522194"/>
                    <a:pt x="2399243" y="527153"/>
                  </a:cubicBezTo>
                  <a:cubicBezTo>
                    <a:pt x="2457038" y="552839"/>
                    <a:pt x="2486150" y="543849"/>
                    <a:pt x="2541474" y="588108"/>
                  </a:cubicBezTo>
                  <a:cubicBezTo>
                    <a:pt x="2611340" y="644000"/>
                    <a:pt x="2574229" y="616717"/>
                    <a:pt x="2653227" y="669381"/>
                  </a:cubicBezTo>
                  <a:cubicBezTo>
                    <a:pt x="2660000" y="679540"/>
                    <a:pt x="2664356" y="691819"/>
                    <a:pt x="2673545" y="699859"/>
                  </a:cubicBezTo>
                  <a:cubicBezTo>
                    <a:pt x="2716641" y="737567"/>
                    <a:pt x="2731552" y="736599"/>
                    <a:pt x="2775139" y="760814"/>
                  </a:cubicBezTo>
                  <a:cubicBezTo>
                    <a:pt x="2792400" y="770403"/>
                    <a:pt x="2809868" y="779814"/>
                    <a:pt x="2825936" y="791291"/>
                  </a:cubicBezTo>
                  <a:cubicBezTo>
                    <a:pt x="2833730" y="796858"/>
                    <a:pt x="2838132" y="806533"/>
                    <a:pt x="2846255" y="811610"/>
                  </a:cubicBezTo>
                  <a:cubicBezTo>
                    <a:pt x="2880593" y="833071"/>
                    <a:pt x="2920581" y="847435"/>
                    <a:pt x="2958007" y="862405"/>
                  </a:cubicBezTo>
                  <a:cubicBezTo>
                    <a:pt x="2964780" y="869178"/>
                    <a:pt x="2970113" y="877796"/>
                    <a:pt x="2978326" y="882724"/>
                  </a:cubicBezTo>
                  <a:cubicBezTo>
                    <a:pt x="2987509" y="888234"/>
                    <a:pt x="2999226" y="888094"/>
                    <a:pt x="3008804" y="892883"/>
                  </a:cubicBezTo>
                  <a:cubicBezTo>
                    <a:pt x="3026466" y="901713"/>
                    <a:pt x="3043366" y="912121"/>
                    <a:pt x="3059601" y="923360"/>
                  </a:cubicBezTo>
                  <a:cubicBezTo>
                    <a:pt x="3087444" y="942636"/>
                    <a:pt x="3113784" y="963997"/>
                    <a:pt x="3140876" y="984315"/>
                  </a:cubicBezTo>
                  <a:cubicBezTo>
                    <a:pt x="3154422" y="994474"/>
                    <a:pt x="3166369" y="1007220"/>
                    <a:pt x="3181513" y="1014792"/>
                  </a:cubicBezTo>
                  <a:cubicBezTo>
                    <a:pt x="3195059" y="1021565"/>
                    <a:pt x="3209827" y="1026308"/>
                    <a:pt x="3222151" y="1035111"/>
                  </a:cubicBezTo>
                  <a:cubicBezTo>
                    <a:pt x="3318252" y="1103753"/>
                    <a:pt x="3181894" y="1030221"/>
                    <a:pt x="3293266" y="1085906"/>
                  </a:cubicBezTo>
                  <a:cubicBezTo>
                    <a:pt x="3300039" y="1092679"/>
                    <a:pt x="3306105" y="1100241"/>
                    <a:pt x="3313585" y="1106225"/>
                  </a:cubicBezTo>
                  <a:cubicBezTo>
                    <a:pt x="3337517" y="1125371"/>
                    <a:pt x="3356891" y="1132957"/>
                    <a:pt x="3384701" y="1146861"/>
                  </a:cubicBezTo>
                  <a:cubicBezTo>
                    <a:pt x="3394860" y="1157020"/>
                    <a:pt x="3404142" y="1168141"/>
                    <a:pt x="3415179" y="1177339"/>
                  </a:cubicBezTo>
                  <a:cubicBezTo>
                    <a:pt x="3424559" y="1185156"/>
                    <a:pt x="3436531" y="1189545"/>
                    <a:pt x="3445657" y="1197657"/>
                  </a:cubicBezTo>
                  <a:cubicBezTo>
                    <a:pt x="3467134" y="1216747"/>
                    <a:pt x="3486294" y="1238294"/>
                    <a:pt x="3506613" y="1258612"/>
                  </a:cubicBezTo>
                  <a:lnTo>
                    <a:pt x="3537091" y="1289089"/>
                  </a:lnTo>
                  <a:cubicBezTo>
                    <a:pt x="3543864" y="1295862"/>
                    <a:pt x="3549440" y="1304095"/>
                    <a:pt x="3557410" y="1309408"/>
                  </a:cubicBezTo>
                  <a:lnTo>
                    <a:pt x="3587888" y="1329726"/>
                  </a:lnTo>
                  <a:cubicBezTo>
                    <a:pt x="3594661" y="1343272"/>
                    <a:pt x="3600693" y="1357214"/>
                    <a:pt x="3608207" y="1370363"/>
                  </a:cubicBezTo>
                  <a:cubicBezTo>
                    <a:pt x="3614265" y="1380964"/>
                    <a:pt x="3623065" y="1389919"/>
                    <a:pt x="3628525" y="1400840"/>
                  </a:cubicBezTo>
                  <a:cubicBezTo>
                    <a:pt x="3640059" y="1423907"/>
                    <a:pt x="3647469" y="1448887"/>
                    <a:pt x="3659003" y="1471954"/>
                  </a:cubicBezTo>
                  <a:cubicBezTo>
                    <a:pt x="3679848" y="1513643"/>
                    <a:pt x="3674444" y="1491254"/>
                    <a:pt x="3699641" y="1522750"/>
                  </a:cubicBezTo>
                  <a:cubicBezTo>
                    <a:pt x="3707268" y="1532284"/>
                    <a:pt x="3714499" y="1542306"/>
                    <a:pt x="3719959" y="1553227"/>
                  </a:cubicBezTo>
                  <a:cubicBezTo>
                    <a:pt x="3724748" y="1562805"/>
                    <a:pt x="3725900" y="1573862"/>
                    <a:pt x="3730119" y="1583705"/>
                  </a:cubicBezTo>
                  <a:cubicBezTo>
                    <a:pt x="3748713" y="1627089"/>
                    <a:pt x="3751747" y="1626086"/>
                    <a:pt x="3780916" y="1664978"/>
                  </a:cubicBezTo>
                  <a:cubicBezTo>
                    <a:pt x="3770757" y="1702228"/>
                    <a:pt x="3766619" y="1741671"/>
                    <a:pt x="3750438" y="1776728"/>
                  </a:cubicBezTo>
                  <a:cubicBezTo>
                    <a:pt x="3745321" y="1787814"/>
                    <a:pt x="3728593" y="1788413"/>
                    <a:pt x="3719959" y="1797047"/>
                  </a:cubicBezTo>
                  <a:cubicBezTo>
                    <a:pt x="3625904" y="1891100"/>
                    <a:pt x="3785665" y="1758146"/>
                    <a:pt x="3669163" y="1858002"/>
                  </a:cubicBezTo>
                  <a:cubicBezTo>
                    <a:pt x="3656307" y="1869021"/>
                    <a:pt x="3641180" y="1877230"/>
                    <a:pt x="3628525" y="1888479"/>
                  </a:cubicBezTo>
                  <a:cubicBezTo>
                    <a:pt x="3610628" y="1904387"/>
                    <a:pt x="3594660" y="1922343"/>
                    <a:pt x="3577728" y="1939275"/>
                  </a:cubicBezTo>
                  <a:cubicBezTo>
                    <a:pt x="3567569" y="1949434"/>
                    <a:pt x="3556225" y="1958533"/>
                    <a:pt x="3547250" y="1969752"/>
                  </a:cubicBezTo>
                  <a:cubicBezTo>
                    <a:pt x="3533704" y="1986684"/>
                    <a:pt x="3518641" y="2002506"/>
                    <a:pt x="3506613" y="2020548"/>
                  </a:cubicBezTo>
                  <a:cubicBezTo>
                    <a:pt x="3498212" y="2033149"/>
                    <a:pt x="3496267" y="2049788"/>
                    <a:pt x="3486294" y="2061185"/>
                  </a:cubicBezTo>
                  <a:cubicBezTo>
                    <a:pt x="3446391" y="2106787"/>
                    <a:pt x="3442036" y="2091292"/>
                    <a:pt x="3405019" y="2122139"/>
                  </a:cubicBezTo>
                  <a:cubicBezTo>
                    <a:pt x="3326796" y="2187324"/>
                    <a:pt x="3419734" y="2122489"/>
                    <a:pt x="3344063" y="2172935"/>
                  </a:cubicBezTo>
                  <a:cubicBezTo>
                    <a:pt x="3323521" y="2214019"/>
                    <a:pt x="3328569" y="2214630"/>
                    <a:pt x="3293266" y="2244049"/>
                  </a:cubicBezTo>
                  <a:cubicBezTo>
                    <a:pt x="3263604" y="2268767"/>
                    <a:pt x="3201832" y="2315163"/>
                    <a:pt x="3201832" y="2315163"/>
                  </a:cubicBezTo>
                  <a:cubicBezTo>
                    <a:pt x="3175156" y="2359623"/>
                    <a:pt x="3146802" y="2410828"/>
                    <a:pt x="3110398" y="2447232"/>
                  </a:cubicBezTo>
                  <a:cubicBezTo>
                    <a:pt x="3100239" y="2457391"/>
                    <a:pt x="3087890" y="2465756"/>
                    <a:pt x="3079920" y="2477710"/>
                  </a:cubicBezTo>
                  <a:cubicBezTo>
                    <a:pt x="3067319" y="2496611"/>
                    <a:pt x="3063477" y="2520802"/>
                    <a:pt x="3049442" y="2538664"/>
                  </a:cubicBezTo>
                  <a:cubicBezTo>
                    <a:pt x="2986758" y="2618442"/>
                    <a:pt x="2991370" y="2601914"/>
                    <a:pt x="2937689" y="2640256"/>
                  </a:cubicBezTo>
                  <a:cubicBezTo>
                    <a:pt x="2863615" y="2693163"/>
                    <a:pt x="2932140" y="2649679"/>
                    <a:pt x="2846255" y="2701211"/>
                  </a:cubicBezTo>
                  <a:cubicBezTo>
                    <a:pt x="2839482" y="2711370"/>
                    <a:pt x="2835125" y="2723648"/>
                    <a:pt x="2825936" y="2731688"/>
                  </a:cubicBezTo>
                  <a:cubicBezTo>
                    <a:pt x="2782824" y="2769410"/>
                    <a:pt x="2767941" y="2768422"/>
                    <a:pt x="2724342" y="2792643"/>
                  </a:cubicBezTo>
                  <a:cubicBezTo>
                    <a:pt x="2707081" y="2802232"/>
                    <a:pt x="2690290" y="2812656"/>
                    <a:pt x="2673545" y="2823121"/>
                  </a:cubicBezTo>
                  <a:cubicBezTo>
                    <a:pt x="2544559" y="2903736"/>
                    <a:pt x="2753547" y="2773232"/>
                    <a:pt x="2612589" y="2873916"/>
                  </a:cubicBezTo>
                  <a:cubicBezTo>
                    <a:pt x="2600265" y="2882719"/>
                    <a:pt x="2584276" y="2885432"/>
                    <a:pt x="2571952" y="2894235"/>
                  </a:cubicBezTo>
                  <a:cubicBezTo>
                    <a:pt x="2560261" y="2902586"/>
                    <a:pt x="2553794" y="2917320"/>
                    <a:pt x="2541474" y="2924712"/>
                  </a:cubicBezTo>
                  <a:cubicBezTo>
                    <a:pt x="2519359" y="2937981"/>
                    <a:pt x="2493426" y="2943655"/>
                    <a:pt x="2470358" y="2955189"/>
                  </a:cubicBezTo>
                  <a:cubicBezTo>
                    <a:pt x="2452696" y="2964020"/>
                    <a:pt x="2436896" y="2976212"/>
                    <a:pt x="2419561" y="2985667"/>
                  </a:cubicBezTo>
                  <a:cubicBezTo>
                    <a:pt x="2399618" y="2996545"/>
                    <a:pt x="2378924" y="3005985"/>
                    <a:pt x="2358605" y="3016144"/>
                  </a:cubicBezTo>
                  <a:cubicBezTo>
                    <a:pt x="2348446" y="3026303"/>
                    <a:pt x="2340447" y="3039230"/>
                    <a:pt x="2328127" y="3046622"/>
                  </a:cubicBezTo>
                  <a:cubicBezTo>
                    <a:pt x="2232126" y="3104222"/>
                    <a:pt x="2238491" y="3099508"/>
                    <a:pt x="2165577" y="3117736"/>
                  </a:cubicBezTo>
                  <a:cubicBezTo>
                    <a:pt x="2145258" y="3127895"/>
                    <a:pt x="2125380" y="3138987"/>
                    <a:pt x="2104621" y="3148213"/>
                  </a:cubicBezTo>
                  <a:cubicBezTo>
                    <a:pt x="2080990" y="3158715"/>
                    <a:pt x="2058334" y="3161084"/>
                    <a:pt x="2033506" y="3168532"/>
                  </a:cubicBezTo>
                  <a:cubicBezTo>
                    <a:pt x="1897741" y="3209262"/>
                    <a:pt x="2046831" y="3171962"/>
                    <a:pt x="1911593" y="3199009"/>
                  </a:cubicBezTo>
                  <a:cubicBezTo>
                    <a:pt x="1897902" y="3201747"/>
                    <a:pt x="1884586" y="3206139"/>
                    <a:pt x="1870956" y="3209168"/>
                  </a:cubicBezTo>
                  <a:cubicBezTo>
                    <a:pt x="1854100" y="3212914"/>
                    <a:pt x="1837015" y="3215581"/>
                    <a:pt x="1820159" y="3219327"/>
                  </a:cubicBezTo>
                  <a:cubicBezTo>
                    <a:pt x="1806529" y="3222356"/>
                    <a:pt x="1793362" y="3227641"/>
                    <a:pt x="1779522" y="3229486"/>
                  </a:cubicBezTo>
                  <a:cubicBezTo>
                    <a:pt x="1742445" y="3234430"/>
                    <a:pt x="1705020" y="3236259"/>
                    <a:pt x="1667769" y="3239646"/>
                  </a:cubicBezTo>
                  <a:lnTo>
                    <a:pt x="1037888" y="3229486"/>
                  </a:lnTo>
                  <a:cubicBezTo>
                    <a:pt x="998484" y="3228310"/>
                    <a:pt x="972207" y="3212476"/>
                    <a:pt x="936295" y="3199009"/>
                  </a:cubicBezTo>
                  <a:cubicBezTo>
                    <a:pt x="907565" y="3188236"/>
                    <a:pt x="858245" y="3175258"/>
                    <a:pt x="834701" y="3168532"/>
                  </a:cubicBezTo>
                  <a:lnTo>
                    <a:pt x="733108" y="3066940"/>
                  </a:lnTo>
                  <a:cubicBezTo>
                    <a:pt x="716176" y="3050008"/>
                    <a:pt x="702235" y="3029426"/>
                    <a:pt x="682311" y="3016144"/>
                  </a:cubicBezTo>
                  <a:cubicBezTo>
                    <a:pt x="661992" y="3002599"/>
                    <a:pt x="640115" y="2991141"/>
                    <a:pt x="621355" y="2975508"/>
                  </a:cubicBezTo>
                  <a:cubicBezTo>
                    <a:pt x="599280" y="2957113"/>
                    <a:pt x="581758" y="2933775"/>
                    <a:pt x="560399" y="2914553"/>
                  </a:cubicBezTo>
                  <a:cubicBezTo>
                    <a:pt x="554646" y="2909375"/>
                    <a:pt x="501651" y="2869941"/>
                    <a:pt x="489283" y="2863757"/>
                  </a:cubicBezTo>
                  <a:cubicBezTo>
                    <a:pt x="479705" y="2858968"/>
                    <a:pt x="468964" y="2856984"/>
                    <a:pt x="458805" y="2853598"/>
                  </a:cubicBezTo>
                  <a:cubicBezTo>
                    <a:pt x="377349" y="2755853"/>
                    <a:pt x="426709" y="2811344"/>
                    <a:pt x="306415" y="2691052"/>
                  </a:cubicBezTo>
                  <a:lnTo>
                    <a:pt x="265777" y="2650415"/>
                  </a:lnTo>
                  <a:cubicBezTo>
                    <a:pt x="262391" y="2640256"/>
                    <a:pt x="259836" y="2629781"/>
                    <a:pt x="255618" y="2619938"/>
                  </a:cubicBezTo>
                  <a:cubicBezTo>
                    <a:pt x="249652" y="2606018"/>
                    <a:pt x="240088" y="2593668"/>
                    <a:pt x="235299" y="2579301"/>
                  </a:cubicBezTo>
                  <a:cubicBezTo>
                    <a:pt x="229839" y="2562920"/>
                    <a:pt x="230102" y="2545044"/>
                    <a:pt x="225140" y="2528505"/>
                  </a:cubicBezTo>
                  <a:cubicBezTo>
                    <a:pt x="209388" y="2476001"/>
                    <a:pt x="204512" y="2483763"/>
                    <a:pt x="184502" y="2437073"/>
                  </a:cubicBezTo>
                  <a:cubicBezTo>
                    <a:pt x="159265" y="2378187"/>
                    <a:pt x="193073" y="2434691"/>
                    <a:pt x="154024" y="2376118"/>
                  </a:cubicBezTo>
                  <a:cubicBezTo>
                    <a:pt x="147251" y="2355800"/>
                    <a:pt x="141659" y="2335049"/>
                    <a:pt x="133705" y="2315163"/>
                  </a:cubicBezTo>
                  <a:cubicBezTo>
                    <a:pt x="127497" y="2299644"/>
                    <a:pt x="108533" y="2255114"/>
                    <a:pt x="103227" y="2233890"/>
                  </a:cubicBezTo>
                  <a:cubicBezTo>
                    <a:pt x="98399" y="2214579"/>
                    <a:pt x="90731" y="2163317"/>
                    <a:pt x="82909" y="2142458"/>
                  </a:cubicBezTo>
                  <a:cubicBezTo>
                    <a:pt x="67451" y="2101238"/>
                    <a:pt x="46035" y="2062312"/>
                    <a:pt x="32112" y="2020548"/>
                  </a:cubicBezTo>
                  <a:lnTo>
                    <a:pt x="21952" y="1990071"/>
                  </a:lnTo>
                  <a:cubicBezTo>
                    <a:pt x="16246" y="1950127"/>
                    <a:pt x="1007" y="1850599"/>
                    <a:pt x="1634" y="1817365"/>
                  </a:cubicBezTo>
                  <a:cubicBezTo>
                    <a:pt x="8650" y="1445490"/>
                    <a:pt x="0" y="1512222"/>
                    <a:pt x="32112" y="1319567"/>
                  </a:cubicBezTo>
                  <a:cubicBezTo>
                    <a:pt x="35498" y="1258612"/>
                    <a:pt x="35273" y="1197349"/>
                    <a:pt x="42271" y="1136702"/>
                  </a:cubicBezTo>
                  <a:cubicBezTo>
                    <a:pt x="47558" y="1090883"/>
                    <a:pt x="69272" y="1038792"/>
                    <a:pt x="82909" y="994474"/>
                  </a:cubicBezTo>
                  <a:cubicBezTo>
                    <a:pt x="90159" y="970911"/>
                    <a:pt x="95874" y="946891"/>
                    <a:pt x="103227" y="923360"/>
                  </a:cubicBezTo>
                  <a:cubicBezTo>
                    <a:pt x="130712" y="835410"/>
                    <a:pt x="140072" y="821955"/>
                    <a:pt x="164183" y="730336"/>
                  </a:cubicBezTo>
                  <a:cubicBezTo>
                    <a:pt x="172129" y="700143"/>
                    <a:pt x="177729" y="669381"/>
                    <a:pt x="184502" y="638904"/>
                  </a:cubicBezTo>
                  <a:cubicBezTo>
                    <a:pt x="198751" y="382452"/>
                    <a:pt x="181804" y="531840"/>
                    <a:pt x="204821" y="405244"/>
                  </a:cubicBezTo>
                  <a:cubicBezTo>
                    <a:pt x="208506" y="384978"/>
                    <a:pt x="209560" y="364162"/>
                    <a:pt x="214980" y="344289"/>
                  </a:cubicBezTo>
                  <a:cubicBezTo>
                    <a:pt x="219778" y="326695"/>
                    <a:pt x="229532" y="310794"/>
                    <a:pt x="235299" y="293493"/>
                  </a:cubicBezTo>
                  <a:cubicBezTo>
                    <a:pt x="239714" y="280247"/>
                    <a:pt x="240088" y="265744"/>
                    <a:pt x="245458" y="252856"/>
                  </a:cubicBezTo>
                  <a:cubicBezTo>
                    <a:pt x="257108" y="224897"/>
                    <a:pt x="276518" y="200318"/>
                    <a:pt x="286096" y="171583"/>
                  </a:cubicBezTo>
                  <a:cubicBezTo>
                    <a:pt x="289482" y="161424"/>
                    <a:pt x="289399" y="149332"/>
                    <a:pt x="296255" y="141106"/>
                  </a:cubicBezTo>
                  <a:cubicBezTo>
                    <a:pt x="329402" y="101331"/>
                    <a:pt x="369665" y="102435"/>
                    <a:pt x="418167" y="90310"/>
                  </a:cubicBezTo>
                  <a:cubicBezTo>
                    <a:pt x="431713" y="86924"/>
                    <a:pt x="445113" y="82889"/>
                    <a:pt x="458805" y="80151"/>
                  </a:cubicBezTo>
                  <a:cubicBezTo>
                    <a:pt x="475737" y="76765"/>
                    <a:pt x="492850" y="74180"/>
                    <a:pt x="509602" y="69992"/>
                  </a:cubicBezTo>
                  <a:cubicBezTo>
                    <a:pt x="519991" y="67395"/>
                    <a:pt x="529544" y="61749"/>
                    <a:pt x="540080" y="59833"/>
                  </a:cubicBezTo>
                  <a:cubicBezTo>
                    <a:pt x="584469" y="51763"/>
                    <a:pt x="695548" y="42929"/>
                    <a:pt x="733108" y="39514"/>
                  </a:cubicBezTo>
                  <a:cubicBezTo>
                    <a:pt x="891297" y="47047"/>
                    <a:pt x="910137" y="0"/>
                    <a:pt x="976932" y="80151"/>
                  </a:cubicBezTo>
                  <a:cubicBezTo>
                    <a:pt x="984749" y="89531"/>
                    <a:pt x="989623" y="101094"/>
                    <a:pt x="997251" y="110628"/>
                  </a:cubicBezTo>
                  <a:cubicBezTo>
                    <a:pt x="1019964" y="139019"/>
                    <a:pt x="1017570" y="119361"/>
                    <a:pt x="1017570" y="141106"/>
                  </a:cubicBezTo>
                </a:path>
              </a:pathLst>
            </a:cu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 name="Group 236"/>
            <p:cNvGrpSpPr/>
            <p:nvPr/>
          </p:nvGrpSpPr>
          <p:grpSpPr>
            <a:xfrm>
              <a:off x="3153296" y="4005765"/>
              <a:ext cx="703842" cy="238302"/>
              <a:chOff x="925512" y="3856037"/>
              <a:chExt cx="1676400" cy="762000"/>
            </a:xfrm>
            <a:grpFill/>
          </p:grpSpPr>
          <p:sp>
            <p:nvSpPr>
              <p:cNvPr id="19" name="Rectangle 18"/>
              <p:cNvSpPr/>
              <p:nvPr/>
            </p:nvSpPr>
            <p:spPr>
              <a:xfrm>
                <a:off x="925512" y="3856037"/>
                <a:ext cx="1676400" cy="762000"/>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0" name="Rectangle 19"/>
              <p:cNvSpPr/>
              <p:nvPr/>
            </p:nvSpPr>
            <p:spPr>
              <a:xfrm>
                <a:off x="1077912" y="3932237"/>
                <a:ext cx="1371600" cy="381000"/>
              </a:xfrm>
              <a:prstGeom prst="rect">
                <a:avLst/>
              </a:prstGeom>
              <a:grpFill/>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29" name="Oval 28"/>
            <p:cNvSpPr/>
            <p:nvPr/>
          </p:nvSpPr>
          <p:spPr>
            <a:xfrm>
              <a:off x="925512" y="28654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#9</a:t>
              </a:r>
              <a:endParaRPr lang="en-US" dirty="0"/>
            </a:p>
          </p:txBody>
        </p:sp>
        <p:sp>
          <p:nvSpPr>
            <p:cNvPr id="30" name="Oval 29"/>
            <p:cNvSpPr/>
            <p:nvPr/>
          </p:nvSpPr>
          <p:spPr>
            <a:xfrm>
              <a:off x="392112" y="40846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#8</a:t>
              </a:r>
              <a:endParaRPr lang="en-US" dirty="0"/>
            </a:p>
          </p:txBody>
        </p:sp>
        <p:sp>
          <p:nvSpPr>
            <p:cNvPr id="31" name="Oval 30"/>
            <p:cNvSpPr/>
            <p:nvPr/>
          </p:nvSpPr>
          <p:spPr>
            <a:xfrm>
              <a:off x="1230312" y="4999037"/>
              <a:ext cx="11430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#10</a:t>
              </a:r>
              <a:endParaRPr lang="en-US" dirty="0"/>
            </a:p>
          </p:txBody>
        </p:sp>
        <p:cxnSp>
          <p:nvCxnSpPr>
            <p:cNvPr id="39" name="Straight Arrow Connector 38"/>
            <p:cNvCxnSpPr>
              <a:stCxn id="19" idx="0"/>
              <a:endCxn id="29" idx="5"/>
            </p:cNvCxnSpPr>
            <p:nvPr/>
          </p:nvCxnSpPr>
          <p:spPr>
            <a:xfrm rot="16200000" flipV="1">
              <a:off x="2228535" y="2729083"/>
              <a:ext cx="884230" cy="1669134"/>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9" idx="1"/>
              <a:endCxn id="30" idx="6"/>
            </p:cNvCxnSpPr>
            <p:nvPr/>
          </p:nvCxnSpPr>
          <p:spPr>
            <a:xfrm rot="10800000" flipV="1">
              <a:off x="1458912" y="4124916"/>
              <a:ext cx="1694384" cy="109740"/>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31" idx="7"/>
            </p:cNvCxnSpPr>
            <p:nvPr/>
          </p:nvCxnSpPr>
          <p:spPr>
            <a:xfrm rot="16200000" flipH="1" flipV="1">
              <a:off x="2456115" y="3993873"/>
              <a:ext cx="798910" cy="1299296"/>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grpSp>
        <p:nvGrpSpPr>
          <p:cNvPr id="5" name="Group 54"/>
          <p:cNvGrpSpPr/>
          <p:nvPr/>
        </p:nvGrpSpPr>
        <p:grpSpPr>
          <a:xfrm>
            <a:off x="6411913" y="1717684"/>
            <a:ext cx="3124200" cy="1291995"/>
            <a:chOff x="3211512" y="2103437"/>
            <a:chExt cx="3505200" cy="1449555"/>
          </a:xfrm>
        </p:grpSpPr>
        <p:grpSp>
          <p:nvGrpSpPr>
            <p:cNvPr id="7" name="Group 237"/>
            <p:cNvGrpSpPr/>
            <p:nvPr/>
          </p:nvGrpSpPr>
          <p:grpSpPr>
            <a:xfrm>
              <a:off x="4528987" y="3338520"/>
              <a:ext cx="703842" cy="214472"/>
              <a:chOff x="4202112" y="1722437"/>
              <a:chExt cx="1676400" cy="685800"/>
            </a:xfrm>
          </p:grpSpPr>
          <p:sp>
            <p:nvSpPr>
              <p:cNvPr id="21" name="Rectangle 20"/>
              <p:cNvSpPr/>
              <p:nvPr/>
            </p:nvSpPr>
            <p:spPr>
              <a:xfrm>
                <a:off x="4202112" y="1722437"/>
                <a:ext cx="16764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2" name="Rectangle 21"/>
              <p:cNvSpPr/>
              <p:nvPr/>
            </p:nvSpPr>
            <p:spPr>
              <a:xfrm>
                <a:off x="4354512" y="1798637"/>
                <a:ext cx="1371600" cy="3810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32" name="Oval 31"/>
            <p:cNvSpPr/>
            <p:nvPr/>
          </p:nvSpPr>
          <p:spPr>
            <a:xfrm>
              <a:off x="3211512" y="2103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#1</a:t>
              </a:r>
              <a:endParaRPr lang="en-US" dirty="0"/>
            </a:p>
          </p:txBody>
        </p:sp>
        <p:sp>
          <p:nvSpPr>
            <p:cNvPr id="33" name="Oval 32"/>
            <p:cNvSpPr/>
            <p:nvPr/>
          </p:nvSpPr>
          <p:spPr>
            <a:xfrm>
              <a:off x="5649912" y="2103437"/>
              <a:ext cx="1066800" cy="300038"/>
            </a:xfrm>
            <a:prstGeom prst="ellipse">
              <a:avLst/>
            </a:prstGeom>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#2</a:t>
              </a:r>
              <a:endParaRPr lang="en-US" dirty="0"/>
            </a:p>
          </p:txBody>
        </p:sp>
        <p:cxnSp>
          <p:nvCxnSpPr>
            <p:cNvPr id="56" name="Straight Arrow Connector 55"/>
            <p:cNvCxnSpPr>
              <a:stCxn id="21" idx="1"/>
              <a:endCxn id="32" idx="4"/>
            </p:cNvCxnSpPr>
            <p:nvPr/>
          </p:nvCxnSpPr>
          <p:spPr>
            <a:xfrm rot="10800000">
              <a:off x="3744913" y="2403476"/>
              <a:ext cx="784075"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21" idx="3"/>
              <a:endCxn id="33" idx="4"/>
            </p:cNvCxnSpPr>
            <p:nvPr/>
          </p:nvCxnSpPr>
          <p:spPr>
            <a:xfrm flipV="1">
              <a:off x="5232829" y="2403475"/>
              <a:ext cx="950483" cy="1042281"/>
            </a:xfrm>
            <a:prstGeom prst="straightConnector1">
              <a:avLst/>
            </a:prstGeom>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grpSp>
        <p:nvGrpSpPr>
          <p:cNvPr id="8" name="Group 59"/>
          <p:cNvGrpSpPr/>
          <p:nvPr/>
        </p:nvGrpSpPr>
        <p:grpSpPr>
          <a:xfrm>
            <a:off x="6945312" y="3619278"/>
            <a:ext cx="2976338" cy="2055628"/>
            <a:chOff x="5800995" y="3159495"/>
            <a:chExt cx="3368451" cy="2326444"/>
          </a:xfrm>
          <a:solidFill>
            <a:schemeClr val="accent4">
              <a:lumMod val="40000"/>
              <a:lumOff val="60000"/>
            </a:schemeClr>
          </a:solidFill>
        </p:grpSpPr>
        <p:sp>
          <p:nvSpPr>
            <p:cNvPr id="87" name="Freeform 86"/>
            <p:cNvSpPr/>
            <p:nvPr/>
          </p:nvSpPr>
          <p:spPr>
            <a:xfrm>
              <a:off x="5800995" y="3159495"/>
              <a:ext cx="3368451" cy="2326444"/>
            </a:xfrm>
            <a:custGeom>
              <a:avLst/>
              <a:gdLst>
                <a:gd name="connsiteX0" fmla="*/ 1076892 w 3368451"/>
                <a:gd name="connsiteY0" fmla="*/ 2082625 h 2326444"/>
                <a:gd name="connsiteX1" fmla="*/ 1107370 w 3368451"/>
                <a:gd name="connsiteY1" fmla="*/ 2102943 h 2326444"/>
                <a:gd name="connsiteX2" fmla="*/ 1208963 w 3368451"/>
                <a:gd name="connsiteY2" fmla="*/ 2143580 h 2326444"/>
                <a:gd name="connsiteX3" fmla="*/ 1249601 w 3368451"/>
                <a:gd name="connsiteY3" fmla="*/ 2163898 h 2326444"/>
                <a:gd name="connsiteX4" fmla="*/ 1828684 w 3368451"/>
                <a:gd name="connsiteY4" fmla="*/ 2245171 h 2326444"/>
                <a:gd name="connsiteX5" fmla="*/ 1869322 w 3368451"/>
                <a:gd name="connsiteY5" fmla="*/ 2255330 h 2326444"/>
                <a:gd name="connsiteX6" fmla="*/ 2031872 w 3368451"/>
                <a:gd name="connsiteY6" fmla="*/ 2275648 h 2326444"/>
                <a:gd name="connsiteX7" fmla="*/ 2133465 w 3368451"/>
                <a:gd name="connsiteY7" fmla="*/ 2295967 h 2326444"/>
                <a:gd name="connsiteX8" fmla="*/ 2275696 w 3368451"/>
                <a:gd name="connsiteY8" fmla="*/ 2316285 h 2326444"/>
                <a:gd name="connsiteX9" fmla="*/ 2692230 w 3368451"/>
                <a:gd name="connsiteY9" fmla="*/ 2326444 h 2326444"/>
                <a:gd name="connsiteX10" fmla="*/ 2773505 w 3368451"/>
                <a:gd name="connsiteY10" fmla="*/ 2316285 h 2326444"/>
                <a:gd name="connsiteX11" fmla="*/ 2854780 w 3368451"/>
                <a:gd name="connsiteY11" fmla="*/ 2275648 h 2326444"/>
                <a:gd name="connsiteX12" fmla="*/ 2976692 w 3368451"/>
                <a:gd name="connsiteY12" fmla="*/ 2214694 h 2326444"/>
                <a:gd name="connsiteX13" fmla="*/ 3017330 w 3368451"/>
                <a:gd name="connsiteY13" fmla="*/ 2194375 h 2326444"/>
                <a:gd name="connsiteX14" fmla="*/ 3047808 w 3368451"/>
                <a:gd name="connsiteY14" fmla="*/ 2163898 h 2326444"/>
                <a:gd name="connsiteX15" fmla="*/ 3139242 w 3368451"/>
                <a:gd name="connsiteY15" fmla="*/ 2082625 h 2326444"/>
                <a:gd name="connsiteX16" fmla="*/ 3179879 w 3368451"/>
                <a:gd name="connsiteY16" fmla="*/ 2021670 h 2326444"/>
                <a:gd name="connsiteX17" fmla="*/ 3200198 w 3368451"/>
                <a:gd name="connsiteY17" fmla="*/ 1981033 h 2326444"/>
                <a:gd name="connsiteX18" fmla="*/ 3230676 w 3368451"/>
                <a:gd name="connsiteY18" fmla="*/ 1960715 h 2326444"/>
                <a:gd name="connsiteX19" fmla="*/ 3281473 w 3368451"/>
                <a:gd name="connsiteY19" fmla="*/ 1869283 h 2326444"/>
                <a:gd name="connsiteX20" fmla="*/ 3322110 w 3368451"/>
                <a:gd name="connsiteY20" fmla="*/ 1777850 h 2326444"/>
                <a:gd name="connsiteX21" fmla="*/ 3332270 w 3368451"/>
                <a:gd name="connsiteY21" fmla="*/ 1737214 h 2326444"/>
                <a:gd name="connsiteX22" fmla="*/ 3322110 w 3368451"/>
                <a:gd name="connsiteY22" fmla="*/ 1147983 h 2326444"/>
                <a:gd name="connsiteX23" fmla="*/ 3311951 w 3368451"/>
                <a:gd name="connsiteY23" fmla="*/ 954959 h 2326444"/>
                <a:gd name="connsiteX24" fmla="*/ 3301792 w 3368451"/>
                <a:gd name="connsiteY24" fmla="*/ 894005 h 2326444"/>
                <a:gd name="connsiteX25" fmla="*/ 3291632 w 3368451"/>
                <a:gd name="connsiteY25" fmla="*/ 782254 h 2326444"/>
                <a:gd name="connsiteX26" fmla="*/ 3250995 w 3368451"/>
                <a:gd name="connsiteY26" fmla="*/ 700981 h 2326444"/>
                <a:gd name="connsiteX27" fmla="*/ 3240835 w 3368451"/>
                <a:gd name="connsiteY27" fmla="*/ 670503 h 2326444"/>
                <a:gd name="connsiteX28" fmla="*/ 3220517 w 3368451"/>
                <a:gd name="connsiteY28" fmla="*/ 629867 h 2326444"/>
                <a:gd name="connsiteX29" fmla="*/ 3200198 w 3368451"/>
                <a:gd name="connsiteY29" fmla="*/ 558753 h 2326444"/>
                <a:gd name="connsiteX30" fmla="*/ 3190039 w 3368451"/>
                <a:gd name="connsiteY30" fmla="*/ 528275 h 2326444"/>
                <a:gd name="connsiteX31" fmla="*/ 3149401 w 3368451"/>
                <a:gd name="connsiteY31" fmla="*/ 447002 h 2326444"/>
                <a:gd name="connsiteX32" fmla="*/ 3139242 w 3368451"/>
                <a:gd name="connsiteY32" fmla="*/ 416525 h 2326444"/>
                <a:gd name="connsiteX33" fmla="*/ 3088445 w 3368451"/>
                <a:gd name="connsiteY33" fmla="*/ 345411 h 2326444"/>
                <a:gd name="connsiteX34" fmla="*/ 2986851 w 3368451"/>
                <a:gd name="connsiteY34" fmla="*/ 213342 h 2326444"/>
                <a:gd name="connsiteX35" fmla="*/ 2946214 w 3368451"/>
                <a:gd name="connsiteY35" fmla="*/ 172705 h 2326444"/>
                <a:gd name="connsiteX36" fmla="*/ 2885258 w 3368451"/>
                <a:gd name="connsiteY36" fmla="*/ 132069 h 2326444"/>
                <a:gd name="connsiteX37" fmla="*/ 2864939 w 3368451"/>
                <a:gd name="connsiteY37" fmla="*/ 111750 h 2326444"/>
                <a:gd name="connsiteX38" fmla="*/ 2732867 w 3368451"/>
                <a:gd name="connsiteY38" fmla="*/ 30477 h 2326444"/>
                <a:gd name="connsiteX39" fmla="*/ 2702389 w 3368451"/>
                <a:gd name="connsiteY39" fmla="*/ 20318 h 2326444"/>
                <a:gd name="connsiteX40" fmla="*/ 2651593 w 3368451"/>
                <a:gd name="connsiteY40" fmla="*/ 10159 h 2326444"/>
                <a:gd name="connsiteX41" fmla="*/ 2610955 w 3368451"/>
                <a:gd name="connsiteY41" fmla="*/ 0 h 2326444"/>
                <a:gd name="connsiteX42" fmla="*/ 1849003 w 3368451"/>
                <a:gd name="connsiteY42" fmla="*/ 10159 h 2326444"/>
                <a:gd name="connsiteX43" fmla="*/ 1727091 w 3368451"/>
                <a:gd name="connsiteY43" fmla="*/ 30477 h 2326444"/>
                <a:gd name="connsiteX44" fmla="*/ 1615338 w 3368451"/>
                <a:gd name="connsiteY44" fmla="*/ 40636 h 2326444"/>
                <a:gd name="connsiteX45" fmla="*/ 1574700 w 3368451"/>
                <a:gd name="connsiteY45" fmla="*/ 50795 h 2326444"/>
                <a:gd name="connsiteX46" fmla="*/ 1523904 w 3368451"/>
                <a:gd name="connsiteY46" fmla="*/ 60954 h 2326444"/>
                <a:gd name="connsiteX47" fmla="*/ 1442629 w 3368451"/>
                <a:gd name="connsiteY47" fmla="*/ 81273 h 2326444"/>
                <a:gd name="connsiteX48" fmla="*/ 1401991 w 3368451"/>
                <a:gd name="connsiteY48" fmla="*/ 91432 h 2326444"/>
                <a:gd name="connsiteX49" fmla="*/ 1361354 w 3368451"/>
                <a:gd name="connsiteY49" fmla="*/ 111750 h 2326444"/>
                <a:gd name="connsiteX50" fmla="*/ 1330876 w 3368451"/>
                <a:gd name="connsiteY50" fmla="*/ 121909 h 2326444"/>
                <a:gd name="connsiteX51" fmla="*/ 1188645 w 3368451"/>
                <a:gd name="connsiteY51" fmla="*/ 152387 h 2326444"/>
                <a:gd name="connsiteX52" fmla="*/ 1087051 w 3368451"/>
                <a:gd name="connsiteY52" fmla="*/ 193023 h 2326444"/>
                <a:gd name="connsiteX53" fmla="*/ 1005776 w 3368451"/>
                <a:gd name="connsiteY53" fmla="*/ 203183 h 2326444"/>
                <a:gd name="connsiteX54" fmla="*/ 965139 w 3368451"/>
                <a:gd name="connsiteY54" fmla="*/ 223501 h 2326444"/>
                <a:gd name="connsiteX55" fmla="*/ 934661 w 3368451"/>
                <a:gd name="connsiteY55" fmla="*/ 233660 h 2326444"/>
                <a:gd name="connsiteX56" fmla="*/ 812748 w 3368451"/>
                <a:gd name="connsiteY56" fmla="*/ 304774 h 2326444"/>
                <a:gd name="connsiteX57" fmla="*/ 660358 w 3368451"/>
                <a:gd name="connsiteY57" fmla="*/ 365729 h 2326444"/>
                <a:gd name="connsiteX58" fmla="*/ 599402 w 3368451"/>
                <a:gd name="connsiteY58" fmla="*/ 406365 h 2326444"/>
                <a:gd name="connsiteX59" fmla="*/ 579083 w 3368451"/>
                <a:gd name="connsiteY59" fmla="*/ 426684 h 2326444"/>
                <a:gd name="connsiteX60" fmla="*/ 507968 w 3368451"/>
                <a:gd name="connsiteY60" fmla="*/ 457161 h 2326444"/>
                <a:gd name="connsiteX61" fmla="*/ 447011 w 3368451"/>
                <a:gd name="connsiteY61" fmla="*/ 497798 h 2326444"/>
                <a:gd name="connsiteX62" fmla="*/ 406374 w 3368451"/>
                <a:gd name="connsiteY62" fmla="*/ 507957 h 2326444"/>
                <a:gd name="connsiteX63" fmla="*/ 325099 w 3368451"/>
                <a:gd name="connsiteY63" fmla="*/ 548594 h 2326444"/>
                <a:gd name="connsiteX64" fmla="*/ 304780 w 3368451"/>
                <a:gd name="connsiteY64" fmla="*/ 579071 h 2326444"/>
                <a:gd name="connsiteX65" fmla="*/ 213346 w 3368451"/>
                <a:gd name="connsiteY65" fmla="*/ 629867 h 2326444"/>
                <a:gd name="connsiteX66" fmla="*/ 193027 w 3368451"/>
                <a:gd name="connsiteY66" fmla="*/ 660344 h 2326444"/>
                <a:gd name="connsiteX67" fmla="*/ 162549 w 3368451"/>
                <a:gd name="connsiteY67" fmla="*/ 680662 h 2326444"/>
                <a:gd name="connsiteX68" fmla="*/ 121912 w 3368451"/>
                <a:gd name="connsiteY68" fmla="*/ 741617 h 2326444"/>
                <a:gd name="connsiteX69" fmla="*/ 101593 w 3368451"/>
                <a:gd name="connsiteY69" fmla="*/ 772095 h 2326444"/>
                <a:gd name="connsiteX70" fmla="*/ 81274 w 3368451"/>
                <a:gd name="connsiteY70" fmla="*/ 812731 h 2326444"/>
                <a:gd name="connsiteX71" fmla="*/ 50796 w 3368451"/>
                <a:gd name="connsiteY71" fmla="*/ 853368 h 2326444"/>
                <a:gd name="connsiteX72" fmla="*/ 30478 w 3368451"/>
                <a:gd name="connsiteY72" fmla="*/ 904164 h 2326444"/>
                <a:gd name="connsiteX73" fmla="*/ 0 w 3368451"/>
                <a:gd name="connsiteY73" fmla="*/ 1026073 h 2326444"/>
                <a:gd name="connsiteX74" fmla="*/ 20318 w 3368451"/>
                <a:gd name="connsiteY74" fmla="*/ 1229256 h 2326444"/>
                <a:gd name="connsiteX75" fmla="*/ 71115 w 3368451"/>
                <a:gd name="connsiteY75" fmla="*/ 1320689 h 2326444"/>
                <a:gd name="connsiteX76" fmla="*/ 101593 w 3368451"/>
                <a:gd name="connsiteY76" fmla="*/ 1391803 h 2326444"/>
                <a:gd name="connsiteX77" fmla="*/ 121912 w 3368451"/>
                <a:gd name="connsiteY77" fmla="*/ 1422280 h 2326444"/>
                <a:gd name="connsiteX78" fmla="*/ 142231 w 3368451"/>
                <a:gd name="connsiteY78" fmla="*/ 1473076 h 2326444"/>
                <a:gd name="connsiteX79" fmla="*/ 172709 w 3368451"/>
                <a:gd name="connsiteY79" fmla="*/ 1503553 h 2326444"/>
                <a:gd name="connsiteX80" fmla="*/ 223506 w 3368451"/>
                <a:gd name="connsiteY80" fmla="*/ 1584826 h 2326444"/>
                <a:gd name="connsiteX81" fmla="*/ 304780 w 3368451"/>
                <a:gd name="connsiteY81" fmla="*/ 1686418 h 2326444"/>
                <a:gd name="connsiteX82" fmla="*/ 335258 w 3368451"/>
                <a:gd name="connsiteY82" fmla="*/ 1696577 h 2326444"/>
                <a:gd name="connsiteX83" fmla="*/ 365737 w 3368451"/>
                <a:gd name="connsiteY83" fmla="*/ 1727055 h 2326444"/>
                <a:gd name="connsiteX84" fmla="*/ 426693 w 3368451"/>
                <a:gd name="connsiteY84" fmla="*/ 1767691 h 2326444"/>
                <a:gd name="connsiteX85" fmla="*/ 457171 w 3368451"/>
                <a:gd name="connsiteY85" fmla="*/ 1798169 h 2326444"/>
                <a:gd name="connsiteX86" fmla="*/ 477490 w 3368451"/>
                <a:gd name="connsiteY86" fmla="*/ 1828646 h 2326444"/>
                <a:gd name="connsiteX87" fmla="*/ 518127 w 3368451"/>
                <a:gd name="connsiteY87" fmla="*/ 1848964 h 2326444"/>
                <a:gd name="connsiteX88" fmla="*/ 579083 w 3368451"/>
                <a:gd name="connsiteY88" fmla="*/ 1889601 h 2326444"/>
                <a:gd name="connsiteX89" fmla="*/ 619721 w 3368451"/>
                <a:gd name="connsiteY89" fmla="*/ 1920078 h 2326444"/>
                <a:gd name="connsiteX90" fmla="*/ 650199 w 3368451"/>
                <a:gd name="connsiteY90" fmla="*/ 1930237 h 2326444"/>
                <a:gd name="connsiteX91" fmla="*/ 690836 w 3368451"/>
                <a:gd name="connsiteY91" fmla="*/ 1950556 h 2326444"/>
                <a:gd name="connsiteX92" fmla="*/ 731474 w 3368451"/>
                <a:gd name="connsiteY92" fmla="*/ 1960715 h 2326444"/>
                <a:gd name="connsiteX93" fmla="*/ 792430 w 3368451"/>
                <a:gd name="connsiteY93" fmla="*/ 1981033 h 2326444"/>
                <a:gd name="connsiteX94" fmla="*/ 833067 w 3368451"/>
                <a:gd name="connsiteY94" fmla="*/ 1991192 h 2326444"/>
                <a:gd name="connsiteX95" fmla="*/ 883864 w 3368451"/>
                <a:gd name="connsiteY95" fmla="*/ 2001351 h 2326444"/>
                <a:gd name="connsiteX96" fmla="*/ 944820 w 3368451"/>
                <a:gd name="connsiteY96" fmla="*/ 2021670 h 2326444"/>
                <a:gd name="connsiteX97" fmla="*/ 975298 w 3368451"/>
                <a:gd name="connsiteY97" fmla="*/ 2031829 h 2326444"/>
                <a:gd name="connsiteX98" fmla="*/ 1005776 w 3368451"/>
                <a:gd name="connsiteY98" fmla="*/ 2041988 h 2326444"/>
                <a:gd name="connsiteX99" fmla="*/ 1036254 w 3368451"/>
                <a:gd name="connsiteY99" fmla="*/ 2052147 h 2326444"/>
                <a:gd name="connsiteX100" fmla="*/ 1056573 w 3368451"/>
                <a:gd name="connsiteY100" fmla="*/ 2072466 h 2326444"/>
                <a:gd name="connsiteX101" fmla="*/ 1127689 w 3368451"/>
                <a:gd name="connsiteY101" fmla="*/ 2113102 h 232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68451" h="2326444">
                  <a:moveTo>
                    <a:pt x="1076892" y="2082625"/>
                  </a:moveTo>
                  <a:cubicBezTo>
                    <a:pt x="1087051" y="2089398"/>
                    <a:pt x="1096449" y="2097483"/>
                    <a:pt x="1107370" y="2102943"/>
                  </a:cubicBezTo>
                  <a:cubicBezTo>
                    <a:pt x="1283769" y="2191140"/>
                    <a:pt x="1114388" y="2103048"/>
                    <a:pt x="1208963" y="2143580"/>
                  </a:cubicBezTo>
                  <a:cubicBezTo>
                    <a:pt x="1222883" y="2149546"/>
                    <a:pt x="1234656" y="2161448"/>
                    <a:pt x="1249601" y="2163898"/>
                  </a:cubicBezTo>
                  <a:cubicBezTo>
                    <a:pt x="1441953" y="2195430"/>
                    <a:pt x="1635852" y="2216721"/>
                    <a:pt x="1828684" y="2245171"/>
                  </a:cubicBezTo>
                  <a:cubicBezTo>
                    <a:pt x="1842497" y="2247209"/>
                    <a:pt x="1855499" y="2253355"/>
                    <a:pt x="1869322" y="2255330"/>
                  </a:cubicBezTo>
                  <a:cubicBezTo>
                    <a:pt x="2211193" y="2304167"/>
                    <a:pt x="1804318" y="2237724"/>
                    <a:pt x="2031872" y="2275648"/>
                  </a:cubicBezTo>
                  <a:cubicBezTo>
                    <a:pt x="2087304" y="2294126"/>
                    <a:pt x="2046747" y="2282626"/>
                    <a:pt x="2133465" y="2295967"/>
                  </a:cubicBezTo>
                  <a:cubicBezTo>
                    <a:pt x="2174165" y="2302228"/>
                    <a:pt x="2236524" y="2314686"/>
                    <a:pt x="2275696" y="2316285"/>
                  </a:cubicBezTo>
                  <a:cubicBezTo>
                    <a:pt x="2414466" y="2321949"/>
                    <a:pt x="2553385" y="2323058"/>
                    <a:pt x="2692230" y="2326444"/>
                  </a:cubicBezTo>
                  <a:cubicBezTo>
                    <a:pt x="2719322" y="2323058"/>
                    <a:pt x="2747445" y="2324429"/>
                    <a:pt x="2773505" y="2316285"/>
                  </a:cubicBezTo>
                  <a:cubicBezTo>
                    <a:pt x="2802416" y="2307251"/>
                    <a:pt x="2826045" y="2285226"/>
                    <a:pt x="2854780" y="2275648"/>
                  </a:cubicBezTo>
                  <a:cubicBezTo>
                    <a:pt x="3007981" y="2224583"/>
                    <a:pt x="2819154" y="2293463"/>
                    <a:pt x="2976692" y="2214694"/>
                  </a:cubicBezTo>
                  <a:cubicBezTo>
                    <a:pt x="2990238" y="2207921"/>
                    <a:pt x="3005006" y="2203178"/>
                    <a:pt x="3017330" y="2194375"/>
                  </a:cubicBezTo>
                  <a:cubicBezTo>
                    <a:pt x="3029021" y="2186024"/>
                    <a:pt x="3036771" y="2173095"/>
                    <a:pt x="3047808" y="2163898"/>
                  </a:cubicBezTo>
                  <a:cubicBezTo>
                    <a:pt x="3093614" y="2125728"/>
                    <a:pt x="3089847" y="2156717"/>
                    <a:pt x="3139242" y="2082625"/>
                  </a:cubicBezTo>
                  <a:cubicBezTo>
                    <a:pt x="3152788" y="2062307"/>
                    <a:pt x="3167315" y="2042610"/>
                    <a:pt x="3179879" y="2021670"/>
                  </a:cubicBezTo>
                  <a:cubicBezTo>
                    <a:pt x="3187671" y="2008684"/>
                    <a:pt x="3190503" y="1992667"/>
                    <a:pt x="3200198" y="1981033"/>
                  </a:cubicBezTo>
                  <a:cubicBezTo>
                    <a:pt x="3208015" y="1971653"/>
                    <a:pt x="3220517" y="1967488"/>
                    <a:pt x="3230676" y="1960715"/>
                  </a:cubicBezTo>
                  <a:cubicBezTo>
                    <a:pt x="3246139" y="1934943"/>
                    <a:pt x="3269815" y="1898428"/>
                    <a:pt x="3281473" y="1869283"/>
                  </a:cubicBezTo>
                  <a:cubicBezTo>
                    <a:pt x="3317745" y="1778606"/>
                    <a:pt x="3283019" y="1836489"/>
                    <a:pt x="3322110" y="1777850"/>
                  </a:cubicBezTo>
                  <a:cubicBezTo>
                    <a:pt x="3325497" y="1764305"/>
                    <a:pt x="3329772" y="1750951"/>
                    <a:pt x="3332270" y="1737214"/>
                  </a:cubicBezTo>
                  <a:cubicBezTo>
                    <a:pt x="3368451" y="1538227"/>
                    <a:pt x="3331968" y="1378005"/>
                    <a:pt x="3322110" y="1147983"/>
                  </a:cubicBezTo>
                  <a:cubicBezTo>
                    <a:pt x="3319351" y="1083612"/>
                    <a:pt x="3317089" y="1019184"/>
                    <a:pt x="3311951" y="954959"/>
                  </a:cubicBezTo>
                  <a:cubicBezTo>
                    <a:pt x="3310308" y="934426"/>
                    <a:pt x="3304199" y="914462"/>
                    <a:pt x="3301792" y="894005"/>
                  </a:cubicBezTo>
                  <a:cubicBezTo>
                    <a:pt x="3297422" y="856857"/>
                    <a:pt x="3298525" y="819017"/>
                    <a:pt x="3291632" y="782254"/>
                  </a:cubicBezTo>
                  <a:cubicBezTo>
                    <a:pt x="3281085" y="726003"/>
                    <a:pt x="3271852" y="742693"/>
                    <a:pt x="3250995" y="700981"/>
                  </a:cubicBezTo>
                  <a:cubicBezTo>
                    <a:pt x="3246206" y="691403"/>
                    <a:pt x="3245054" y="680346"/>
                    <a:pt x="3240835" y="670503"/>
                  </a:cubicBezTo>
                  <a:cubicBezTo>
                    <a:pt x="3234869" y="656583"/>
                    <a:pt x="3226483" y="643787"/>
                    <a:pt x="3220517" y="629867"/>
                  </a:cubicBezTo>
                  <a:cubicBezTo>
                    <a:pt x="3210075" y="605504"/>
                    <a:pt x="3207565" y="584536"/>
                    <a:pt x="3200198" y="558753"/>
                  </a:cubicBezTo>
                  <a:cubicBezTo>
                    <a:pt x="3197256" y="548456"/>
                    <a:pt x="3194470" y="538024"/>
                    <a:pt x="3190039" y="528275"/>
                  </a:cubicBezTo>
                  <a:cubicBezTo>
                    <a:pt x="3177505" y="500701"/>
                    <a:pt x="3158979" y="475737"/>
                    <a:pt x="3149401" y="447002"/>
                  </a:cubicBezTo>
                  <a:cubicBezTo>
                    <a:pt x="3146015" y="436843"/>
                    <a:pt x="3144031" y="426103"/>
                    <a:pt x="3139242" y="416525"/>
                  </a:cubicBezTo>
                  <a:cubicBezTo>
                    <a:pt x="3131260" y="400562"/>
                    <a:pt x="3096117" y="356151"/>
                    <a:pt x="3088445" y="345411"/>
                  </a:cubicBezTo>
                  <a:cubicBezTo>
                    <a:pt x="3048617" y="289654"/>
                    <a:pt x="3059602" y="286093"/>
                    <a:pt x="2986851" y="213342"/>
                  </a:cubicBezTo>
                  <a:cubicBezTo>
                    <a:pt x="2973305" y="199796"/>
                    <a:pt x="2961173" y="184672"/>
                    <a:pt x="2946214" y="172705"/>
                  </a:cubicBezTo>
                  <a:cubicBezTo>
                    <a:pt x="2927145" y="157450"/>
                    <a:pt x="2902525" y="149336"/>
                    <a:pt x="2885258" y="132069"/>
                  </a:cubicBezTo>
                  <a:cubicBezTo>
                    <a:pt x="2878485" y="125296"/>
                    <a:pt x="2872212" y="117983"/>
                    <a:pt x="2864939" y="111750"/>
                  </a:cubicBezTo>
                  <a:cubicBezTo>
                    <a:pt x="2821545" y="74556"/>
                    <a:pt x="2790157" y="49573"/>
                    <a:pt x="2732867" y="30477"/>
                  </a:cubicBezTo>
                  <a:cubicBezTo>
                    <a:pt x="2722708" y="27091"/>
                    <a:pt x="2712778" y="22915"/>
                    <a:pt x="2702389" y="20318"/>
                  </a:cubicBezTo>
                  <a:cubicBezTo>
                    <a:pt x="2685637" y="16130"/>
                    <a:pt x="2668449" y="13905"/>
                    <a:pt x="2651593" y="10159"/>
                  </a:cubicBezTo>
                  <a:cubicBezTo>
                    <a:pt x="2637963" y="7130"/>
                    <a:pt x="2624501" y="3386"/>
                    <a:pt x="2610955" y="0"/>
                  </a:cubicBezTo>
                  <a:lnTo>
                    <a:pt x="1849003" y="10159"/>
                  </a:lnTo>
                  <a:cubicBezTo>
                    <a:pt x="1787876" y="11650"/>
                    <a:pt x="1781839" y="23634"/>
                    <a:pt x="1727091" y="30477"/>
                  </a:cubicBezTo>
                  <a:cubicBezTo>
                    <a:pt x="1689975" y="35116"/>
                    <a:pt x="1652589" y="37250"/>
                    <a:pt x="1615338" y="40636"/>
                  </a:cubicBezTo>
                  <a:cubicBezTo>
                    <a:pt x="1601792" y="44022"/>
                    <a:pt x="1588330" y="47766"/>
                    <a:pt x="1574700" y="50795"/>
                  </a:cubicBezTo>
                  <a:cubicBezTo>
                    <a:pt x="1557844" y="54541"/>
                    <a:pt x="1540729" y="57071"/>
                    <a:pt x="1523904" y="60954"/>
                  </a:cubicBezTo>
                  <a:cubicBezTo>
                    <a:pt x="1496694" y="67233"/>
                    <a:pt x="1469721" y="74500"/>
                    <a:pt x="1442629" y="81273"/>
                  </a:cubicBezTo>
                  <a:lnTo>
                    <a:pt x="1401991" y="91432"/>
                  </a:lnTo>
                  <a:cubicBezTo>
                    <a:pt x="1388445" y="98205"/>
                    <a:pt x="1375274" y="105784"/>
                    <a:pt x="1361354" y="111750"/>
                  </a:cubicBezTo>
                  <a:cubicBezTo>
                    <a:pt x="1351511" y="115968"/>
                    <a:pt x="1341208" y="119091"/>
                    <a:pt x="1330876" y="121909"/>
                  </a:cubicBezTo>
                  <a:cubicBezTo>
                    <a:pt x="1251311" y="143609"/>
                    <a:pt x="1261144" y="140304"/>
                    <a:pt x="1188645" y="152387"/>
                  </a:cubicBezTo>
                  <a:cubicBezTo>
                    <a:pt x="1151043" y="171187"/>
                    <a:pt x="1130990" y="183608"/>
                    <a:pt x="1087051" y="193023"/>
                  </a:cubicBezTo>
                  <a:cubicBezTo>
                    <a:pt x="1060355" y="198744"/>
                    <a:pt x="1032868" y="199796"/>
                    <a:pt x="1005776" y="203183"/>
                  </a:cubicBezTo>
                  <a:cubicBezTo>
                    <a:pt x="992230" y="209956"/>
                    <a:pt x="979059" y="217535"/>
                    <a:pt x="965139" y="223501"/>
                  </a:cubicBezTo>
                  <a:cubicBezTo>
                    <a:pt x="955296" y="227719"/>
                    <a:pt x="944110" y="228621"/>
                    <a:pt x="934661" y="233660"/>
                  </a:cubicBezTo>
                  <a:cubicBezTo>
                    <a:pt x="893150" y="255799"/>
                    <a:pt x="857984" y="291850"/>
                    <a:pt x="812748" y="304774"/>
                  </a:cubicBezTo>
                  <a:cubicBezTo>
                    <a:pt x="749301" y="322901"/>
                    <a:pt x="718481" y="326981"/>
                    <a:pt x="660358" y="365729"/>
                  </a:cubicBezTo>
                  <a:cubicBezTo>
                    <a:pt x="640039" y="379274"/>
                    <a:pt x="616669" y="389098"/>
                    <a:pt x="599402" y="406365"/>
                  </a:cubicBezTo>
                  <a:cubicBezTo>
                    <a:pt x="592629" y="413138"/>
                    <a:pt x="587053" y="421371"/>
                    <a:pt x="579083" y="426684"/>
                  </a:cubicBezTo>
                  <a:cubicBezTo>
                    <a:pt x="553976" y="443422"/>
                    <a:pt x="535059" y="448131"/>
                    <a:pt x="507968" y="457161"/>
                  </a:cubicBezTo>
                  <a:cubicBezTo>
                    <a:pt x="487649" y="470707"/>
                    <a:pt x="468853" y="486877"/>
                    <a:pt x="447011" y="497798"/>
                  </a:cubicBezTo>
                  <a:cubicBezTo>
                    <a:pt x="434522" y="504042"/>
                    <a:pt x="418863" y="501713"/>
                    <a:pt x="406374" y="507957"/>
                  </a:cubicBezTo>
                  <a:cubicBezTo>
                    <a:pt x="302755" y="559765"/>
                    <a:pt x="424890" y="523645"/>
                    <a:pt x="325099" y="548594"/>
                  </a:cubicBezTo>
                  <a:cubicBezTo>
                    <a:pt x="318326" y="558753"/>
                    <a:pt x="314050" y="571125"/>
                    <a:pt x="304780" y="579071"/>
                  </a:cubicBezTo>
                  <a:cubicBezTo>
                    <a:pt x="286922" y="594378"/>
                    <a:pt x="236422" y="618329"/>
                    <a:pt x="213346" y="629867"/>
                  </a:cubicBezTo>
                  <a:cubicBezTo>
                    <a:pt x="206573" y="640026"/>
                    <a:pt x="201661" y="651711"/>
                    <a:pt x="193027" y="660344"/>
                  </a:cubicBezTo>
                  <a:cubicBezTo>
                    <a:pt x="184393" y="668978"/>
                    <a:pt x="169322" y="670503"/>
                    <a:pt x="162549" y="680662"/>
                  </a:cubicBezTo>
                  <a:cubicBezTo>
                    <a:pt x="110067" y="759385"/>
                    <a:pt x="198429" y="690607"/>
                    <a:pt x="121912" y="741617"/>
                  </a:cubicBezTo>
                  <a:cubicBezTo>
                    <a:pt x="115139" y="751776"/>
                    <a:pt x="107651" y="761494"/>
                    <a:pt x="101593" y="772095"/>
                  </a:cubicBezTo>
                  <a:cubicBezTo>
                    <a:pt x="94079" y="785244"/>
                    <a:pt x="89301" y="799889"/>
                    <a:pt x="81274" y="812731"/>
                  </a:cubicBezTo>
                  <a:cubicBezTo>
                    <a:pt x="72300" y="827089"/>
                    <a:pt x="59019" y="838567"/>
                    <a:pt x="50796" y="853368"/>
                  </a:cubicBezTo>
                  <a:cubicBezTo>
                    <a:pt x="41940" y="869309"/>
                    <a:pt x="36245" y="886864"/>
                    <a:pt x="30478" y="904164"/>
                  </a:cubicBezTo>
                  <a:cubicBezTo>
                    <a:pt x="11680" y="960559"/>
                    <a:pt x="10606" y="973041"/>
                    <a:pt x="0" y="1026073"/>
                  </a:cubicBezTo>
                  <a:cubicBezTo>
                    <a:pt x="6773" y="1093801"/>
                    <a:pt x="11514" y="1161762"/>
                    <a:pt x="20318" y="1229256"/>
                  </a:cubicBezTo>
                  <a:cubicBezTo>
                    <a:pt x="24859" y="1264068"/>
                    <a:pt x="54961" y="1293767"/>
                    <a:pt x="71115" y="1320689"/>
                  </a:cubicBezTo>
                  <a:cubicBezTo>
                    <a:pt x="134545" y="1426403"/>
                    <a:pt x="59547" y="1307713"/>
                    <a:pt x="101593" y="1391803"/>
                  </a:cubicBezTo>
                  <a:cubicBezTo>
                    <a:pt x="107053" y="1402724"/>
                    <a:pt x="116451" y="1411359"/>
                    <a:pt x="121912" y="1422280"/>
                  </a:cubicBezTo>
                  <a:cubicBezTo>
                    <a:pt x="130068" y="1438591"/>
                    <a:pt x="132566" y="1457612"/>
                    <a:pt x="142231" y="1473076"/>
                  </a:cubicBezTo>
                  <a:cubicBezTo>
                    <a:pt x="149846" y="1485259"/>
                    <a:pt x="164089" y="1492059"/>
                    <a:pt x="172709" y="1503553"/>
                  </a:cubicBezTo>
                  <a:cubicBezTo>
                    <a:pt x="273726" y="1638240"/>
                    <a:pt x="152501" y="1492520"/>
                    <a:pt x="223506" y="1584826"/>
                  </a:cubicBezTo>
                  <a:cubicBezTo>
                    <a:pt x="249948" y="1619200"/>
                    <a:pt x="263638" y="1672705"/>
                    <a:pt x="304780" y="1686418"/>
                  </a:cubicBezTo>
                  <a:lnTo>
                    <a:pt x="335258" y="1696577"/>
                  </a:lnTo>
                  <a:cubicBezTo>
                    <a:pt x="345418" y="1706736"/>
                    <a:pt x="354396" y="1718234"/>
                    <a:pt x="365737" y="1727055"/>
                  </a:cubicBezTo>
                  <a:cubicBezTo>
                    <a:pt x="385013" y="1742047"/>
                    <a:pt x="409426" y="1750424"/>
                    <a:pt x="426693" y="1767691"/>
                  </a:cubicBezTo>
                  <a:cubicBezTo>
                    <a:pt x="436852" y="1777850"/>
                    <a:pt x="447973" y="1787132"/>
                    <a:pt x="457171" y="1798169"/>
                  </a:cubicBezTo>
                  <a:cubicBezTo>
                    <a:pt x="464988" y="1807549"/>
                    <a:pt x="468110" y="1820830"/>
                    <a:pt x="477490" y="1828646"/>
                  </a:cubicBezTo>
                  <a:cubicBezTo>
                    <a:pt x="489124" y="1838341"/>
                    <a:pt x="504581" y="1842191"/>
                    <a:pt x="518127" y="1848964"/>
                  </a:cubicBezTo>
                  <a:cubicBezTo>
                    <a:pt x="559527" y="1890364"/>
                    <a:pt x="513480" y="1848600"/>
                    <a:pt x="579083" y="1889601"/>
                  </a:cubicBezTo>
                  <a:cubicBezTo>
                    <a:pt x="593442" y="1898575"/>
                    <a:pt x="605020" y="1911678"/>
                    <a:pt x="619721" y="1920078"/>
                  </a:cubicBezTo>
                  <a:cubicBezTo>
                    <a:pt x="629019" y="1925391"/>
                    <a:pt x="640356" y="1926019"/>
                    <a:pt x="650199" y="1930237"/>
                  </a:cubicBezTo>
                  <a:cubicBezTo>
                    <a:pt x="664119" y="1936203"/>
                    <a:pt x="676656" y="1945238"/>
                    <a:pt x="690836" y="1950556"/>
                  </a:cubicBezTo>
                  <a:cubicBezTo>
                    <a:pt x="703910" y="1955459"/>
                    <a:pt x="718100" y="1956703"/>
                    <a:pt x="731474" y="1960715"/>
                  </a:cubicBezTo>
                  <a:cubicBezTo>
                    <a:pt x="751988" y="1966869"/>
                    <a:pt x="771652" y="1975839"/>
                    <a:pt x="792430" y="1981033"/>
                  </a:cubicBezTo>
                  <a:cubicBezTo>
                    <a:pt x="805976" y="1984419"/>
                    <a:pt x="819437" y="1988163"/>
                    <a:pt x="833067" y="1991192"/>
                  </a:cubicBezTo>
                  <a:cubicBezTo>
                    <a:pt x="849923" y="1994938"/>
                    <a:pt x="867205" y="1996808"/>
                    <a:pt x="883864" y="2001351"/>
                  </a:cubicBezTo>
                  <a:cubicBezTo>
                    <a:pt x="904527" y="2006986"/>
                    <a:pt x="924501" y="2014897"/>
                    <a:pt x="944820" y="2021670"/>
                  </a:cubicBezTo>
                  <a:lnTo>
                    <a:pt x="975298" y="2031829"/>
                  </a:lnTo>
                  <a:lnTo>
                    <a:pt x="1005776" y="2041988"/>
                  </a:lnTo>
                  <a:lnTo>
                    <a:pt x="1036254" y="2052147"/>
                  </a:lnTo>
                  <a:cubicBezTo>
                    <a:pt x="1043027" y="2058920"/>
                    <a:pt x="1048779" y="2066899"/>
                    <a:pt x="1056573" y="2072466"/>
                  </a:cubicBezTo>
                  <a:cubicBezTo>
                    <a:pt x="1083308" y="2091562"/>
                    <a:pt x="1101426" y="2099971"/>
                    <a:pt x="1127689" y="2113102"/>
                  </a:cubicBezTo>
                </a:path>
              </a:pathLst>
            </a:cu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 name="Group 33"/>
            <p:cNvGrpSpPr/>
            <p:nvPr/>
          </p:nvGrpSpPr>
          <p:grpSpPr>
            <a:xfrm>
              <a:off x="5936670" y="4007356"/>
              <a:ext cx="703842" cy="309792"/>
              <a:chOff x="2220912" y="5684837"/>
              <a:chExt cx="1676400" cy="990600"/>
            </a:xfrm>
            <a:grpFill/>
          </p:grpSpPr>
          <p:sp>
            <p:nvSpPr>
              <p:cNvPr id="23" name="Rectangle 22"/>
              <p:cNvSpPr/>
              <p:nvPr/>
            </p:nvSpPr>
            <p:spPr>
              <a:xfrm>
                <a:off x="2220912" y="5684837"/>
                <a:ext cx="1676400" cy="990600"/>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ectangle 23"/>
              <p:cNvSpPr/>
              <p:nvPr/>
            </p:nvSpPr>
            <p:spPr>
              <a:xfrm>
                <a:off x="2373312" y="5761037"/>
                <a:ext cx="1371600" cy="381000"/>
              </a:xfrm>
              <a:prstGeom prst="rect">
                <a:avLst/>
              </a:prstGeom>
              <a:grpFill/>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34" name="Oval 33"/>
            <p:cNvSpPr/>
            <p:nvPr/>
          </p:nvSpPr>
          <p:spPr>
            <a:xfrm>
              <a:off x="7478712" y="33988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#3</a:t>
              </a:r>
              <a:endParaRPr lang="en-US" dirty="0"/>
            </a:p>
          </p:txBody>
        </p:sp>
        <p:sp>
          <p:nvSpPr>
            <p:cNvPr id="35" name="Oval 34"/>
            <p:cNvSpPr/>
            <p:nvPr/>
          </p:nvSpPr>
          <p:spPr>
            <a:xfrm>
              <a:off x="7707312" y="49990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#4</a:t>
              </a:r>
              <a:endParaRPr lang="en-US" dirty="0"/>
            </a:p>
          </p:txBody>
        </p:sp>
        <p:cxnSp>
          <p:nvCxnSpPr>
            <p:cNvPr id="64" name="Straight Arrow Connector 63"/>
            <p:cNvCxnSpPr>
              <a:stCxn id="23" idx="3"/>
              <a:endCxn id="34" idx="3"/>
            </p:cNvCxnSpPr>
            <p:nvPr/>
          </p:nvCxnSpPr>
          <p:spPr>
            <a:xfrm flipV="1">
              <a:off x="6640512" y="3654935"/>
              <a:ext cx="994429" cy="507317"/>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23" idx="3"/>
              <a:endCxn id="35" idx="1"/>
            </p:cNvCxnSpPr>
            <p:nvPr/>
          </p:nvCxnSpPr>
          <p:spPr>
            <a:xfrm>
              <a:off x="6640512" y="4162252"/>
              <a:ext cx="1223029" cy="880725"/>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grpSp>
        <p:nvGrpSpPr>
          <p:cNvPr id="10" name="Group 57"/>
          <p:cNvGrpSpPr/>
          <p:nvPr/>
        </p:nvGrpSpPr>
        <p:grpSpPr>
          <a:xfrm>
            <a:off x="2982913" y="5067079"/>
            <a:ext cx="3048000" cy="2217958"/>
            <a:chOff x="2915047" y="4377238"/>
            <a:chExt cx="3729174" cy="2713633"/>
          </a:xfrm>
          <a:solidFill>
            <a:schemeClr val="accent4">
              <a:lumMod val="40000"/>
              <a:lumOff val="60000"/>
            </a:schemeClr>
          </a:solidFill>
        </p:grpSpPr>
        <p:sp>
          <p:nvSpPr>
            <p:cNvPr id="88" name="Freeform 87"/>
            <p:cNvSpPr/>
            <p:nvPr/>
          </p:nvSpPr>
          <p:spPr>
            <a:xfrm>
              <a:off x="2915047" y="4377238"/>
              <a:ext cx="3729174" cy="2713633"/>
            </a:xfrm>
            <a:custGeom>
              <a:avLst/>
              <a:gdLst>
                <a:gd name="connsiteX0" fmla="*/ 1697302 w 3729174"/>
                <a:gd name="connsiteY0" fmla="*/ 11513 h 2713633"/>
                <a:gd name="connsiteX1" fmla="*/ 1575390 w 3729174"/>
                <a:gd name="connsiteY1" fmla="*/ 21672 h 2713633"/>
                <a:gd name="connsiteX2" fmla="*/ 1534753 w 3729174"/>
                <a:gd name="connsiteY2" fmla="*/ 31832 h 2713633"/>
                <a:gd name="connsiteX3" fmla="*/ 1402681 w 3729174"/>
                <a:gd name="connsiteY3" fmla="*/ 41991 h 2713633"/>
                <a:gd name="connsiteX4" fmla="*/ 1321406 w 3729174"/>
                <a:gd name="connsiteY4" fmla="*/ 52150 h 2713633"/>
                <a:gd name="connsiteX5" fmla="*/ 1250291 w 3729174"/>
                <a:gd name="connsiteY5" fmla="*/ 92787 h 2713633"/>
                <a:gd name="connsiteX6" fmla="*/ 1219813 w 3729174"/>
                <a:gd name="connsiteY6" fmla="*/ 102946 h 2713633"/>
                <a:gd name="connsiteX7" fmla="*/ 1189334 w 3729174"/>
                <a:gd name="connsiteY7" fmla="*/ 123264 h 2713633"/>
                <a:gd name="connsiteX8" fmla="*/ 1148697 w 3729174"/>
                <a:gd name="connsiteY8" fmla="*/ 143582 h 2713633"/>
                <a:gd name="connsiteX9" fmla="*/ 1108060 w 3729174"/>
                <a:gd name="connsiteY9" fmla="*/ 174060 h 2713633"/>
                <a:gd name="connsiteX10" fmla="*/ 1077581 w 3729174"/>
                <a:gd name="connsiteY10" fmla="*/ 194378 h 2713633"/>
                <a:gd name="connsiteX11" fmla="*/ 1036944 w 3729174"/>
                <a:gd name="connsiteY11" fmla="*/ 265492 h 2713633"/>
                <a:gd name="connsiteX12" fmla="*/ 1006466 w 3729174"/>
                <a:gd name="connsiteY12" fmla="*/ 295969 h 2713633"/>
                <a:gd name="connsiteX13" fmla="*/ 965829 w 3729174"/>
                <a:gd name="connsiteY13" fmla="*/ 326447 h 2713633"/>
                <a:gd name="connsiteX14" fmla="*/ 915032 w 3729174"/>
                <a:gd name="connsiteY14" fmla="*/ 387402 h 2713633"/>
                <a:gd name="connsiteX15" fmla="*/ 813438 w 3729174"/>
                <a:gd name="connsiteY15" fmla="*/ 519471 h 2713633"/>
                <a:gd name="connsiteX16" fmla="*/ 752482 w 3729174"/>
                <a:gd name="connsiteY16" fmla="*/ 621062 h 2713633"/>
                <a:gd name="connsiteX17" fmla="*/ 711845 w 3729174"/>
                <a:gd name="connsiteY17" fmla="*/ 692176 h 2713633"/>
                <a:gd name="connsiteX18" fmla="*/ 681366 w 3729174"/>
                <a:gd name="connsiteY18" fmla="*/ 732813 h 2713633"/>
                <a:gd name="connsiteX19" fmla="*/ 650888 w 3729174"/>
                <a:gd name="connsiteY19" fmla="*/ 793768 h 2713633"/>
                <a:gd name="connsiteX20" fmla="*/ 610251 w 3729174"/>
                <a:gd name="connsiteY20" fmla="*/ 864882 h 2713633"/>
                <a:gd name="connsiteX21" fmla="*/ 589932 w 3729174"/>
                <a:gd name="connsiteY21" fmla="*/ 905518 h 2713633"/>
                <a:gd name="connsiteX22" fmla="*/ 559454 w 3729174"/>
                <a:gd name="connsiteY22" fmla="*/ 935996 h 2713633"/>
                <a:gd name="connsiteX23" fmla="*/ 539135 w 3729174"/>
                <a:gd name="connsiteY23" fmla="*/ 976632 h 2713633"/>
                <a:gd name="connsiteX24" fmla="*/ 508657 w 3729174"/>
                <a:gd name="connsiteY24" fmla="*/ 1017269 h 2713633"/>
                <a:gd name="connsiteX25" fmla="*/ 478179 w 3729174"/>
                <a:gd name="connsiteY25" fmla="*/ 1078224 h 2713633"/>
                <a:gd name="connsiteX26" fmla="*/ 457861 w 3729174"/>
                <a:gd name="connsiteY26" fmla="*/ 1118860 h 2713633"/>
                <a:gd name="connsiteX27" fmla="*/ 427382 w 3729174"/>
                <a:gd name="connsiteY27" fmla="*/ 1159497 h 2713633"/>
                <a:gd name="connsiteX28" fmla="*/ 407064 w 3729174"/>
                <a:gd name="connsiteY28" fmla="*/ 1200134 h 2713633"/>
                <a:gd name="connsiteX29" fmla="*/ 386745 w 3729174"/>
                <a:gd name="connsiteY29" fmla="*/ 1230611 h 2713633"/>
                <a:gd name="connsiteX30" fmla="*/ 305470 w 3729174"/>
                <a:gd name="connsiteY30" fmla="*/ 1342362 h 2713633"/>
                <a:gd name="connsiteX31" fmla="*/ 244514 w 3729174"/>
                <a:gd name="connsiteY31" fmla="*/ 1413476 h 2713633"/>
                <a:gd name="connsiteX32" fmla="*/ 214036 w 3729174"/>
                <a:gd name="connsiteY32" fmla="*/ 1433794 h 2713633"/>
                <a:gd name="connsiteX33" fmla="*/ 153080 w 3729174"/>
                <a:gd name="connsiteY33" fmla="*/ 1484590 h 2713633"/>
                <a:gd name="connsiteX34" fmla="*/ 132761 w 3729174"/>
                <a:gd name="connsiteY34" fmla="*/ 1515067 h 2713633"/>
                <a:gd name="connsiteX35" fmla="*/ 92124 w 3729174"/>
                <a:gd name="connsiteY35" fmla="*/ 1545544 h 2713633"/>
                <a:gd name="connsiteX36" fmla="*/ 51486 w 3729174"/>
                <a:gd name="connsiteY36" fmla="*/ 1626818 h 2713633"/>
                <a:gd name="connsiteX37" fmla="*/ 41327 w 3729174"/>
                <a:gd name="connsiteY37" fmla="*/ 1677613 h 2713633"/>
                <a:gd name="connsiteX38" fmla="*/ 10849 w 3729174"/>
                <a:gd name="connsiteY38" fmla="*/ 1769046 h 2713633"/>
                <a:gd name="connsiteX39" fmla="*/ 51486 w 3729174"/>
                <a:gd name="connsiteY39" fmla="*/ 2155093 h 2713633"/>
                <a:gd name="connsiteX40" fmla="*/ 132761 w 3729174"/>
                <a:gd name="connsiteY40" fmla="*/ 2266844 h 2713633"/>
                <a:gd name="connsiteX41" fmla="*/ 193717 w 3729174"/>
                <a:gd name="connsiteY41" fmla="*/ 2327799 h 2713633"/>
                <a:gd name="connsiteX42" fmla="*/ 264833 w 3729174"/>
                <a:gd name="connsiteY42" fmla="*/ 2368435 h 2713633"/>
                <a:gd name="connsiteX43" fmla="*/ 305470 w 3729174"/>
                <a:gd name="connsiteY43" fmla="*/ 2409072 h 2713633"/>
                <a:gd name="connsiteX44" fmla="*/ 366426 w 3729174"/>
                <a:gd name="connsiteY44" fmla="*/ 2439549 h 2713633"/>
                <a:gd name="connsiteX45" fmla="*/ 417223 w 3729174"/>
                <a:gd name="connsiteY45" fmla="*/ 2470027 h 2713633"/>
                <a:gd name="connsiteX46" fmla="*/ 498498 w 3729174"/>
                <a:gd name="connsiteY46" fmla="*/ 2520823 h 2713633"/>
                <a:gd name="connsiteX47" fmla="*/ 579773 w 3729174"/>
                <a:gd name="connsiteY47" fmla="*/ 2551300 h 2713633"/>
                <a:gd name="connsiteX48" fmla="*/ 640729 w 3729174"/>
                <a:gd name="connsiteY48" fmla="*/ 2571618 h 2713633"/>
                <a:gd name="connsiteX49" fmla="*/ 711845 w 3729174"/>
                <a:gd name="connsiteY49" fmla="*/ 2602096 h 2713633"/>
                <a:gd name="connsiteX50" fmla="*/ 742323 w 3729174"/>
                <a:gd name="connsiteY50" fmla="*/ 2622414 h 2713633"/>
                <a:gd name="connsiteX51" fmla="*/ 854076 w 3729174"/>
                <a:gd name="connsiteY51" fmla="*/ 2652891 h 2713633"/>
                <a:gd name="connsiteX52" fmla="*/ 955669 w 3729174"/>
                <a:gd name="connsiteY52" fmla="*/ 2663051 h 2713633"/>
                <a:gd name="connsiteX53" fmla="*/ 1016625 w 3729174"/>
                <a:gd name="connsiteY53" fmla="*/ 2673210 h 2713633"/>
                <a:gd name="connsiteX54" fmla="*/ 1605868 w 3729174"/>
                <a:gd name="connsiteY54" fmla="*/ 2683369 h 2713633"/>
                <a:gd name="connsiteX55" fmla="*/ 1646506 w 3729174"/>
                <a:gd name="connsiteY55" fmla="*/ 2693528 h 2713633"/>
                <a:gd name="connsiteX56" fmla="*/ 3160250 w 3729174"/>
                <a:gd name="connsiteY56" fmla="*/ 2693528 h 2713633"/>
                <a:gd name="connsiteX57" fmla="*/ 3231366 w 3729174"/>
                <a:gd name="connsiteY57" fmla="*/ 2673210 h 2713633"/>
                <a:gd name="connsiteX58" fmla="*/ 3383756 w 3729174"/>
                <a:gd name="connsiteY58" fmla="*/ 2622414 h 2713633"/>
                <a:gd name="connsiteX59" fmla="*/ 3434553 w 3729174"/>
                <a:gd name="connsiteY59" fmla="*/ 2591937 h 2713633"/>
                <a:gd name="connsiteX60" fmla="*/ 3475190 w 3729174"/>
                <a:gd name="connsiteY60" fmla="*/ 2571618 h 2713633"/>
                <a:gd name="connsiteX61" fmla="*/ 3546306 w 3729174"/>
                <a:gd name="connsiteY61" fmla="*/ 2490345 h 2713633"/>
                <a:gd name="connsiteX62" fmla="*/ 3597103 w 3729174"/>
                <a:gd name="connsiteY62" fmla="*/ 2429390 h 2713633"/>
                <a:gd name="connsiteX63" fmla="*/ 3698696 w 3729174"/>
                <a:gd name="connsiteY63" fmla="*/ 2246526 h 2713633"/>
                <a:gd name="connsiteX64" fmla="*/ 3729174 w 3729174"/>
                <a:gd name="connsiteY64" fmla="*/ 2114457 h 2713633"/>
                <a:gd name="connsiteX65" fmla="*/ 3719015 w 3729174"/>
                <a:gd name="connsiteY65" fmla="*/ 1464271 h 2713633"/>
                <a:gd name="connsiteX66" fmla="*/ 3688537 w 3729174"/>
                <a:gd name="connsiteY66" fmla="*/ 1342362 h 2713633"/>
                <a:gd name="connsiteX67" fmla="*/ 3658059 w 3729174"/>
                <a:gd name="connsiteY67" fmla="*/ 1250929 h 2713633"/>
                <a:gd name="connsiteX68" fmla="*/ 3647900 w 3729174"/>
                <a:gd name="connsiteY68" fmla="*/ 1210293 h 2713633"/>
                <a:gd name="connsiteX69" fmla="*/ 3627581 w 3729174"/>
                <a:gd name="connsiteY69" fmla="*/ 1159497 h 2713633"/>
                <a:gd name="connsiteX70" fmla="*/ 3556465 w 3729174"/>
                <a:gd name="connsiteY70" fmla="*/ 976632 h 2713633"/>
                <a:gd name="connsiteX71" fmla="*/ 3515828 w 3729174"/>
                <a:gd name="connsiteY71" fmla="*/ 935996 h 2713633"/>
                <a:gd name="connsiteX72" fmla="*/ 3465031 w 3729174"/>
                <a:gd name="connsiteY72" fmla="*/ 875041 h 2713633"/>
                <a:gd name="connsiteX73" fmla="*/ 3424394 w 3729174"/>
                <a:gd name="connsiteY73" fmla="*/ 834404 h 2713633"/>
                <a:gd name="connsiteX74" fmla="*/ 3343119 w 3729174"/>
                <a:gd name="connsiteY74" fmla="*/ 763290 h 2713633"/>
                <a:gd name="connsiteX75" fmla="*/ 3200888 w 3729174"/>
                <a:gd name="connsiteY75" fmla="*/ 682017 h 2713633"/>
                <a:gd name="connsiteX76" fmla="*/ 3160250 w 3729174"/>
                <a:gd name="connsiteY76" fmla="*/ 661699 h 2713633"/>
                <a:gd name="connsiteX77" fmla="*/ 3129772 w 3729174"/>
                <a:gd name="connsiteY77" fmla="*/ 641380 h 2713633"/>
                <a:gd name="connsiteX78" fmla="*/ 3048497 w 3729174"/>
                <a:gd name="connsiteY78" fmla="*/ 600744 h 2713633"/>
                <a:gd name="connsiteX79" fmla="*/ 2987541 w 3729174"/>
                <a:gd name="connsiteY79" fmla="*/ 570266 h 2713633"/>
                <a:gd name="connsiteX80" fmla="*/ 2875788 w 3729174"/>
                <a:gd name="connsiteY80" fmla="*/ 519471 h 2713633"/>
                <a:gd name="connsiteX81" fmla="*/ 2835151 w 3729174"/>
                <a:gd name="connsiteY81" fmla="*/ 509312 h 2713633"/>
                <a:gd name="connsiteX82" fmla="*/ 2753876 w 3729174"/>
                <a:gd name="connsiteY82" fmla="*/ 448357 h 2713633"/>
                <a:gd name="connsiteX83" fmla="*/ 2733557 w 3729174"/>
                <a:gd name="connsiteY83" fmla="*/ 428038 h 2713633"/>
                <a:gd name="connsiteX84" fmla="*/ 2652282 w 3729174"/>
                <a:gd name="connsiteY84" fmla="*/ 387402 h 2713633"/>
                <a:gd name="connsiteX85" fmla="*/ 2611645 w 3729174"/>
                <a:gd name="connsiteY85" fmla="*/ 346765 h 2713633"/>
                <a:gd name="connsiteX86" fmla="*/ 2510051 w 3729174"/>
                <a:gd name="connsiteY86" fmla="*/ 224855 h 2713633"/>
                <a:gd name="connsiteX87" fmla="*/ 2449095 w 3729174"/>
                <a:gd name="connsiteY87" fmla="*/ 184219 h 2713633"/>
                <a:gd name="connsiteX88" fmla="*/ 2408458 w 3729174"/>
                <a:gd name="connsiteY88" fmla="*/ 174060 h 2713633"/>
                <a:gd name="connsiteX89" fmla="*/ 2388139 w 3729174"/>
                <a:gd name="connsiteY89" fmla="*/ 143582 h 2713633"/>
                <a:gd name="connsiteX90" fmla="*/ 2276386 w 3729174"/>
                <a:gd name="connsiteY90" fmla="*/ 92787 h 2713633"/>
                <a:gd name="connsiteX91" fmla="*/ 2235749 w 3729174"/>
                <a:gd name="connsiteY91" fmla="*/ 82627 h 2713633"/>
                <a:gd name="connsiteX92" fmla="*/ 2174792 w 3729174"/>
                <a:gd name="connsiteY92" fmla="*/ 62309 h 2713633"/>
                <a:gd name="connsiteX93" fmla="*/ 2134155 w 3729174"/>
                <a:gd name="connsiteY93" fmla="*/ 52150 h 2713633"/>
                <a:gd name="connsiteX94" fmla="*/ 2083358 w 3729174"/>
                <a:gd name="connsiteY94" fmla="*/ 41991 h 2713633"/>
                <a:gd name="connsiteX95" fmla="*/ 1971605 w 3729174"/>
                <a:gd name="connsiteY95" fmla="*/ 11513 h 2713633"/>
                <a:gd name="connsiteX96" fmla="*/ 1758259 w 3729174"/>
                <a:gd name="connsiteY96" fmla="*/ 1354 h 2713633"/>
                <a:gd name="connsiteX97" fmla="*/ 1616028 w 3729174"/>
                <a:gd name="connsiteY97" fmla="*/ 1354 h 27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729174" h="2713633">
                  <a:moveTo>
                    <a:pt x="1697302" y="11513"/>
                  </a:moveTo>
                  <a:cubicBezTo>
                    <a:pt x="1656665" y="14899"/>
                    <a:pt x="1615853" y="16614"/>
                    <a:pt x="1575390" y="21672"/>
                  </a:cubicBezTo>
                  <a:cubicBezTo>
                    <a:pt x="1561535" y="23404"/>
                    <a:pt x="1548620" y="30201"/>
                    <a:pt x="1534753" y="31832"/>
                  </a:cubicBezTo>
                  <a:cubicBezTo>
                    <a:pt x="1490901" y="36991"/>
                    <a:pt x="1446636" y="37805"/>
                    <a:pt x="1402681" y="41991"/>
                  </a:cubicBezTo>
                  <a:cubicBezTo>
                    <a:pt x="1375501" y="44579"/>
                    <a:pt x="1348498" y="48764"/>
                    <a:pt x="1321406" y="52150"/>
                  </a:cubicBezTo>
                  <a:cubicBezTo>
                    <a:pt x="1235459" y="73636"/>
                    <a:pt x="1322923" y="44366"/>
                    <a:pt x="1250291" y="92787"/>
                  </a:cubicBezTo>
                  <a:cubicBezTo>
                    <a:pt x="1241381" y="98727"/>
                    <a:pt x="1229391" y="98157"/>
                    <a:pt x="1219813" y="102946"/>
                  </a:cubicBezTo>
                  <a:cubicBezTo>
                    <a:pt x="1208892" y="108406"/>
                    <a:pt x="1199935" y="117206"/>
                    <a:pt x="1189334" y="123264"/>
                  </a:cubicBezTo>
                  <a:cubicBezTo>
                    <a:pt x="1176185" y="130778"/>
                    <a:pt x="1161539" y="135555"/>
                    <a:pt x="1148697" y="143582"/>
                  </a:cubicBezTo>
                  <a:cubicBezTo>
                    <a:pt x="1134339" y="152556"/>
                    <a:pt x="1121838" y="164219"/>
                    <a:pt x="1108060" y="174060"/>
                  </a:cubicBezTo>
                  <a:cubicBezTo>
                    <a:pt x="1098124" y="181157"/>
                    <a:pt x="1087741" y="187605"/>
                    <a:pt x="1077581" y="194378"/>
                  </a:cubicBezTo>
                  <a:cubicBezTo>
                    <a:pt x="1065158" y="219224"/>
                    <a:pt x="1054896" y="243950"/>
                    <a:pt x="1036944" y="265492"/>
                  </a:cubicBezTo>
                  <a:cubicBezTo>
                    <a:pt x="1027746" y="276529"/>
                    <a:pt x="1017374" y="286619"/>
                    <a:pt x="1006466" y="295969"/>
                  </a:cubicBezTo>
                  <a:cubicBezTo>
                    <a:pt x="993610" y="306988"/>
                    <a:pt x="977802" y="314474"/>
                    <a:pt x="965829" y="326447"/>
                  </a:cubicBezTo>
                  <a:cubicBezTo>
                    <a:pt x="947127" y="345149"/>
                    <a:pt x="932604" y="367634"/>
                    <a:pt x="915032" y="387402"/>
                  </a:cubicBezTo>
                  <a:cubicBezTo>
                    <a:pt x="864805" y="443906"/>
                    <a:pt x="865515" y="415322"/>
                    <a:pt x="813438" y="519471"/>
                  </a:cubicBezTo>
                  <a:cubicBezTo>
                    <a:pt x="772059" y="602226"/>
                    <a:pt x="817869" y="514810"/>
                    <a:pt x="752482" y="621062"/>
                  </a:cubicBezTo>
                  <a:cubicBezTo>
                    <a:pt x="738173" y="644314"/>
                    <a:pt x="726503" y="669143"/>
                    <a:pt x="711845" y="692176"/>
                  </a:cubicBezTo>
                  <a:cubicBezTo>
                    <a:pt x="702754" y="706461"/>
                    <a:pt x="690078" y="718294"/>
                    <a:pt x="681366" y="732813"/>
                  </a:cubicBezTo>
                  <a:cubicBezTo>
                    <a:pt x="669678" y="752292"/>
                    <a:pt x="661658" y="773767"/>
                    <a:pt x="650888" y="793768"/>
                  </a:cubicBezTo>
                  <a:cubicBezTo>
                    <a:pt x="637944" y="817807"/>
                    <a:pt x="623325" y="840914"/>
                    <a:pt x="610251" y="864882"/>
                  </a:cubicBezTo>
                  <a:cubicBezTo>
                    <a:pt x="602999" y="878177"/>
                    <a:pt x="598735" y="893195"/>
                    <a:pt x="589932" y="905518"/>
                  </a:cubicBezTo>
                  <a:cubicBezTo>
                    <a:pt x="581581" y="917209"/>
                    <a:pt x="567805" y="924305"/>
                    <a:pt x="559454" y="935996"/>
                  </a:cubicBezTo>
                  <a:cubicBezTo>
                    <a:pt x="550651" y="948319"/>
                    <a:pt x="547162" y="963790"/>
                    <a:pt x="539135" y="976632"/>
                  </a:cubicBezTo>
                  <a:cubicBezTo>
                    <a:pt x="530161" y="990990"/>
                    <a:pt x="518816" y="1003723"/>
                    <a:pt x="508657" y="1017269"/>
                  </a:cubicBezTo>
                  <a:cubicBezTo>
                    <a:pt x="490031" y="1073148"/>
                    <a:pt x="509690" y="1023080"/>
                    <a:pt x="478179" y="1078224"/>
                  </a:cubicBezTo>
                  <a:cubicBezTo>
                    <a:pt x="470665" y="1091373"/>
                    <a:pt x="465888" y="1106018"/>
                    <a:pt x="457861" y="1118860"/>
                  </a:cubicBezTo>
                  <a:cubicBezTo>
                    <a:pt x="448887" y="1133218"/>
                    <a:pt x="436356" y="1145138"/>
                    <a:pt x="427382" y="1159497"/>
                  </a:cubicBezTo>
                  <a:cubicBezTo>
                    <a:pt x="419355" y="1172339"/>
                    <a:pt x="414578" y="1186985"/>
                    <a:pt x="407064" y="1200134"/>
                  </a:cubicBezTo>
                  <a:cubicBezTo>
                    <a:pt x="401006" y="1210735"/>
                    <a:pt x="393842" y="1220676"/>
                    <a:pt x="386745" y="1230611"/>
                  </a:cubicBezTo>
                  <a:cubicBezTo>
                    <a:pt x="359973" y="1268091"/>
                    <a:pt x="334244" y="1306395"/>
                    <a:pt x="305470" y="1342362"/>
                  </a:cubicBezTo>
                  <a:cubicBezTo>
                    <a:pt x="294722" y="1355796"/>
                    <a:pt x="264319" y="1397632"/>
                    <a:pt x="244514" y="1413476"/>
                  </a:cubicBezTo>
                  <a:cubicBezTo>
                    <a:pt x="234980" y="1421103"/>
                    <a:pt x="223416" y="1425978"/>
                    <a:pt x="214036" y="1433794"/>
                  </a:cubicBezTo>
                  <a:cubicBezTo>
                    <a:pt x="135804" y="1498985"/>
                    <a:pt x="228758" y="1434137"/>
                    <a:pt x="153080" y="1484590"/>
                  </a:cubicBezTo>
                  <a:cubicBezTo>
                    <a:pt x="146307" y="1494749"/>
                    <a:pt x="141395" y="1506434"/>
                    <a:pt x="132761" y="1515067"/>
                  </a:cubicBezTo>
                  <a:cubicBezTo>
                    <a:pt x="120788" y="1527039"/>
                    <a:pt x="102083" y="1531851"/>
                    <a:pt x="92124" y="1545544"/>
                  </a:cubicBezTo>
                  <a:cubicBezTo>
                    <a:pt x="74309" y="1570040"/>
                    <a:pt x="51486" y="1626818"/>
                    <a:pt x="51486" y="1626818"/>
                  </a:cubicBezTo>
                  <a:cubicBezTo>
                    <a:pt x="48100" y="1643750"/>
                    <a:pt x="46071" y="1661010"/>
                    <a:pt x="41327" y="1677613"/>
                  </a:cubicBezTo>
                  <a:cubicBezTo>
                    <a:pt x="32501" y="1708503"/>
                    <a:pt x="10849" y="1769046"/>
                    <a:pt x="10849" y="1769046"/>
                  </a:cubicBezTo>
                  <a:cubicBezTo>
                    <a:pt x="16442" y="1858539"/>
                    <a:pt x="0" y="2041825"/>
                    <a:pt x="51486" y="2155093"/>
                  </a:cubicBezTo>
                  <a:cubicBezTo>
                    <a:pt x="69714" y="2195194"/>
                    <a:pt x="103958" y="2235423"/>
                    <a:pt x="132761" y="2266844"/>
                  </a:cubicBezTo>
                  <a:cubicBezTo>
                    <a:pt x="152178" y="2288026"/>
                    <a:pt x="168768" y="2313543"/>
                    <a:pt x="193717" y="2327799"/>
                  </a:cubicBezTo>
                  <a:cubicBezTo>
                    <a:pt x="217422" y="2341344"/>
                    <a:pt x="242752" y="2352377"/>
                    <a:pt x="264833" y="2368435"/>
                  </a:cubicBezTo>
                  <a:cubicBezTo>
                    <a:pt x="280326" y="2379702"/>
                    <a:pt x="289776" y="2398087"/>
                    <a:pt x="305470" y="2409072"/>
                  </a:cubicBezTo>
                  <a:cubicBezTo>
                    <a:pt x="324080" y="2422099"/>
                    <a:pt x="346483" y="2428671"/>
                    <a:pt x="366426" y="2439549"/>
                  </a:cubicBezTo>
                  <a:cubicBezTo>
                    <a:pt x="383761" y="2449004"/>
                    <a:pt x="400406" y="2459678"/>
                    <a:pt x="417223" y="2470027"/>
                  </a:cubicBezTo>
                  <a:cubicBezTo>
                    <a:pt x="444432" y="2486771"/>
                    <a:pt x="468584" y="2509606"/>
                    <a:pt x="498498" y="2520823"/>
                  </a:cubicBezTo>
                  <a:lnTo>
                    <a:pt x="579773" y="2551300"/>
                  </a:lnTo>
                  <a:cubicBezTo>
                    <a:pt x="599943" y="2558503"/>
                    <a:pt x="620739" y="2563930"/>
                    <a:pt x="640729" y="2571618"/>
                  </a:cubicBezTo>
                  <a:cubicBezTo>
                    <a:pt x="664801" y="2580876"/>
                    <a:pt x="688777" y="2590562"/>
                    <a:pt x="711845" y="2602096"/>
                  </a:cubicBezTo>
                  <a:cubicBezTo>
                    <a:pt x="722766" y="2607556"/>
                    <a:pt x="731165" y="2617455"/>
                    <a:pt x="742323" y="2622414"/>
                  </a:cubicBezTo>
                  <a:cubicBezTo>
                    <a:pt x="772958" y="2636029"/>
                    <a:pt x="819930" y="2648338"/>
                    <a:pt x="854076" y="2652891"/>
                  </a:cubicBezTo>
                  <a:cubicBezTo>
                    <a:pt x="887811" y="2657389"/>
                    <a:pt x="921899" y="2658830"/>
                    <a:pt x="955669" y="2663051"/>
                  </a:cubicBezTo>
                  <a:cubicBezTo>
                    <a:pt x="976109" y="2665606"/>
                    <a:pt x="996036" y="2672567"/>
                    <a:pt x="1016625" y="2673210"/>
                  </a:cubicBezTo>
                  <a:cubicBezTo>
                    <a:pt x="1212973" y="2679346"/>
                    <a:pt x="1409454" y="2679983"/>
                    <a:pt x="1605868" y="2683369"/>
                  </a:cubicBezTo>
                  <a:cubicBezTo>
                    <a:pt x="1619414" y="2686755"/>
                    <a:pt x="1632553" y="2693001"/>
                    <a:pt x="1646506" y="2693528"/>
                  </a:cubicBezTo>
                  <a:cubicBezTo>
                    <a:pt x="2179301" y="2713633"/>
                    <a:pt x="2597857" y="2699152"/>
                    <a:pt x="3160250" y="2693528"/>
                  </a:cubicBezTo>
                  <a:cubicBezTo>
                    <a:pt x="3183955" y="2686755"/>
                    <a:pt x="3207977" y="2681006"/>
                    <a:pt x="3231366" y="2673210"/>
                  </a:cubicBezTo>
                  <a:cubicBezTo>
                    <a:pt x="3427047" y="2607984"/>
                    <a:pt x="3207008" y="2672912"/>
                    <a:pt x="3383756" y="2622414"/>
                  </a:cubicBezTo>
                  <a:cubicBezTo>
                    <a:pt x="3400688" y="2612255"/>
                    <a:pt x="3417292" y="2601526"/>
                    <a:pt x="3434553" y="2591937"/>
                  </a:cubicBezTo>
                  <a:cubicBezTo>
                    <a:pt x="3447792" y="2584582"/>
                    <a:pt x="3463074" y="2580705"/>
                    <a:pt x="3475190" y="2571618"/>
                  </a:cubicBezTo>
                  <a:cubicBezTo>
                    <a:pt x="3509414" y="2545950"/>
                    <a:pt x="3520586" y="2522494"/>
                    <a:pt x="3546306" y="2490345"/>
                  </a:cubicBezTo>
                  <a:cubicBezTo>
                    <a:pt x="3562829" y="2469692"/>
                    <a:pt x="3582432" y="2451397"/>
                    <a:pt x="3597103" y="2429390"/>
                  </a:cubicBezTo>
                  <a:cubicBezTo>
                    <a:pt x="3605382" y="2416972"/>
                    <a:pt x="3683046" y="2287215"/>
                    <a:pt x="3698696" y="2246526"/>
                  </a:cubicBezTo>
                  <a:cubicBezTo>
                    <a:pt x="3717798" y="2196862"/>
                    <a:pt x="3720707" y="2165259"/>
                    <a:pt x="3729174" y="2114457"/>
                  </a:cubicBezTo>
                  <a:cubicBezTo>
                    <a:pt x="3725788" y="1897728"/>
                    <a:pt x="3725295" y="1680935"/>
                    <a:pt x="3719015" y="1464271"/>
                  </a:cubicBezTo>
                  <a:cubicBezTo>
                    <a:pt x="3718272" y="1438626"/>
                    <a:pt x="3693253" y="1359654"/>
                    <a:pt x="3688537" y="1342362"/>
                  </a:cubicBezTo>
                  <a:cubicBezTo>
                    <a:pt x="3652015" y="1208451"/>
                    <a:pt x="3712219" y="1413406"/>
                    <a:pt x="3658059" y="1250929"/>
                  </a:cubicBezTo>
                  <a:cubicBezTo>
                    <a:pt x="3653644" y="1237683"/>
                    <a:pt x="3652315" y="1223539"/>
                    <a:pt x="3647900" y="1210293"/>
                  </a:cubicBezTo>
                  <a:cubicBezTo>
                    <a:pt x="3642133" y="1192992"/>
                    <a:pt x="3632944" y="1176927"/>
                    <a:pt x="3627581" y="1159497"/>
                  </a:cubicBezTo>
                  <a:cubicBezTo>
                    <a:pt x="3608991" y="1099081"/>
                    <a:pt x="3604956" y="1025122"/>
                    <a:pt x="3556465" y="976632"/>
                  </a:cubicBezTo>
                  <a:lnTo>
                    <a:pt x="3515828" y="935996"/>
                  </a:lnTo>
                  <a:cubicBezTo>
                    <a:pt x="3492535" y="866115"/>
                    <a:pt x="3526537" y="948846"/>
                    <a:pt x="3465031" y="875041"/>
                  </a:cubicBezTo>
                  <a:cubicBezTo>
                    <a:pt x="3423351" y="825026"/>
                    <a:pt x="3493166" y="857327"/>
                    <a:pt x="3424394" y="834404"/>
                  </a:cubicBezTo>
                  <a:cubicBezTo>
                    <a:pt x="3394400" y="804411"/>
                    <a:pt x="3379090" y="785272"/>
                    <a:pt x="3343119" y="763290"/>
                  </a:cubicBezTo>
                  <a:cubicBezTo>
                    <a:pt x="3296526" y="734817"/>
                    <a:pt x="3249728" y="706436"/>
                    <a:pt x="3200888" y="682017"/>
                  </a:cubicBezTo>
                  <a:cubicBezTo>
                    <a:pt x="3187342" y="675244"/>
                    <a:pt x="3173399" y="669213"/>
                    <a:pt x="3160250" y="661699"/>
                  </a:cubicBezTo>
                  <a:cubicBezTo>
                    <a:pt x="3149649" y="655641"/>
                    <a:pt x="3140491" y="647227"/>
                    <a:pt x="3129772" y="641380"/>
                  </a:cubicBezTo>
                  <a:cubicBezTo>
                    <a:pt x="3103181" y="626876"/>
                    <a:pt x="3075589" y="614290"/>
                    <a:pt x="3048497" y="600744"/>
                  </a:cubicBezTo>
                  <a:lnTo>
                    <a:pt x="2987541" y="570266"/>
                  </a:lnTo>
                  <a:cubicBezTo>
                    <a:pt x="2947615" y="550303"/>
                    <a:pt x="2920330" y="535668"/>
                    <a:pt x="2875788" y="519471"/>
                  </a:cubicBezTo>
                  <a:cubicBezTo>
                    <a:pt x="2862666" y="514700"/>
                    <a:pt x="2848697" y="512698"/>
                    <a:pt x="2835151" y="509312"/>
                  </a:cubicBezTo>
                  <a:cubicBezTo>
                    <a:pt x="2788553" y="462714"/>
                    <a:pt x="2845778" y="517282"/>
                    <a:pt x="2753876" y="448357"/>
                  </a:cubicBezTo>
                  <a:cubicBezTo>
                    <a:pt x="2746213" y="442610"/>
                    <a:pt x="2741037" y="434022"/>
                    <a:pt x="2733557" y="428038"/>
                  </a:cubicBezTo>
                  <a:cubicBezTo>
                    <a:pt x="2703123" y="403691"/>
                    <a:pt x="2691686" y="403163"/>
                    <a:pt x="2652282" y="387402"/>
                  </a:cubicBezTo>
                  <a:cubicBezTo>
                    <a:pt x="2638736" y="373856"/>
                    <a:pt x="2623612" y="361724"/>
                    <a:pt x="2611645" y="346765"/>
                  </a:cubicBezTo>
                  <a:cubicBezTo>
                    <a:pt x="2568810" y="293223"/>
                    <a:pt x="2572103" y="266222"/>
                    <a:pt x="2510051" y="224855"/>
                  </a:cubicBezTo>
                  <a:cubicBezTo>
                    <a:pt x="2489732" y="211310"/>
                    <a:pt x="2472786" y="190142"/>
                    <a:pt x="2449095" y="184219"/>
                  </a:cubicBezTo>
                  <a:lnTo>
                    <a:pt x="2408458" y="174060"/>
                  </a:lnTo>
                  <a:cubicBezTo>
                    <a:pt x="2401685" y="163901"/>
                    <a:pt x="2398142" y="150584"/>
                    <a:pt x="2388139" y="143582"/>
                  </a:cubicBezTo>
                  <a:cubicBezTo>
                    <a:pt x="2360393" y="124161"/>
                    <a:pt x="2313287" y="103330"/>
                    <a:pt x="2276386" y="92787"/>
                  </a:cubicBezTo>
                  <a:cubicBezTo>
                    <a:pt x="2262961" y="88951"/>
                    <a:pt x="2249123" y="86639"/>
                    <a:pt x="2235749" y="82627"/>
                  </a:cubicBezTo>
                  <a:cubicBezTo>
                    <a:pt x="2215234" y="76473"/>
                    <a:pt x="2195571" y="67504"/>
                    <a:pt x="2174792" y="62309"/>
                  </a:cubicBezTo>
                  <a:cubicBezTo>
                    <a:pt x="2161246" y="58923"/>
                    <a:pt x="2147785" y="55179"/>
                    <a:pt x="2134155" y="52150"/>
                  </a:cubicBezTo>
                  <a:cubicBezTo>
                    <a:pt x="2117299" y="48404"/>
                    <a:pt x="2100017" y="46534"/>
                    <a:pt x="2083358" y="41991"/>
                  </a:cubicBezTo>
                  <a:cubicBezTo>
                    <a:pt x="2038055" y="29636"/>
                    <a:pt x="2017577" y="15049"/>
                    <a:pt x="1971605" y="11513"/>
                  </a:cubicBezTo>
                  <a:cubicBezTo>
                    <a:pt x="1900619" y="6053"/>
                    <a:pt x="1829426" y="3387"/>
                    <a:pt x="1758259" y="1354"/>
                  </a:cubicBezTo>
                  <a:cubicBezTo>
                    <a:pt x="1710868" y="0"/>
                    <a:pt x="1663438" y="1354"/>
                    <a:pt x="1616028" y="1354"/>
                  </a:cubicBezTo>
                </a:path>
              </a:pathLst>
            </a:custGeom>
            <a:grp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238"/>
            <p:cNvGrpSpPr/>
            <p:nvPr/>
          </p:nvGrpSpPr>
          <p:grpSpPr>
            <a:xfrm>
              <a:off x="4560980" y="4625350"/>
              <a:ext cx="703842" cy="166811"/>
              <a:chOff x="4278312" y="5837237"/>
              <a:chExt cx="1676400" cy="533400"/>
            </a:xfrm>
            <a:grpFill/>
          </p:grpSpPr>
          <p:sp>
            <p:nvSpPr>
              <p:cNvPr id="25" name="Rectangle 24"/>
              <p:cNvSpPr/>
              <p:nvPr/>
            </p:nvSpPr>
            <p:spPr>
              <a:xfrm>
                <a:off x="4278312" y="5837237"/>
                <a:ext cx="1676400" cy="533400"/>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Rectangle 25"/>
              <p:cNvSpPr/>
              <p:nvPr/>
            </p:nvSpPr>
            <p:spPr>
              <a:xfrm>
                <a:off x="4354512" y="5913437"/>
                <a:ext cx="1371600" cy="381000"/>
              </a:xfrm>
              <a:prstGeom prst="rect">
                <a:avLst/>
              </a:prstGeom>
              <a:grpFill/>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rtlCol="0" anchor="ctr">
                <a:normAutofit fontScale="25000" lnSpcReduction="20000"/>
              </a:bodyPr>
              <a:lstStyle/>
              <a:p>
                <a:pPr algn="ctr"/>
                <a:endParaRPr lang="en-US" dirty="0"/>
              </a:p>
            </p:txBody>
          </p:sp>
        </p:grpSp>
        <p:sp>
          <p:nvSpPr>
            <p:cNvPr id="36" name="Oval 35"/>
            <p:cNvSpPr/>
            <p:nvPr/>
          </p:nvSpPr>
          <p:spPr>
            <a:xfrm>
              <a:off x="3059112" y="59896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#7</a:t>
              </a:r>
              <a:endParaRPr lang="en-US" dirty="0"/>
            </a:p>
          </p:txBody>
        </p:sp>
        <p:sp>
          <p:nvSpPr>
            <p:cNvPr id="37" name="Oval 36"/>
            <p:cNvSpPr/>
            <p:nvPr/>
          </p:nvSpPr>
          <p:spPr>
            <a:xfrm>
              <a:off x="5421312" y="5613399"/>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#5</a:t>
              </a:r>
              <a:endParaRPr lang="en-US" dirty="0"/>
            </a:p>
          </p:txBody>
        </p:sp>
        <p:sp>
          <p:nvSpPr>
            <p:cNvPr id="38" name="Oval 37"/>
            <p:cNvSpPr/>
            <p:nvPr/>
          </p:nvSpPr>
          <p:spPr>
            <a:xfrm>
              <a:off x="4887912" y="6599237"/>
              <a:ext cx="1066800" cy="300038"/>
            </a:xfrm>
            <a:prstGeom prst="ellipse">
              <a:avLst/>
            </a:prstGeom>
            <a:grpFill/>
            <a:effectLst>
              <a:outerShdw blurRad="50800" dist="50800" dir="2700000" algn="tl" rotWithShape="0">
                <a:srgbClr val="000000">
                  <a:alpha val="40000"/>
                </a:srgbClr>
              </a:outerShdw>
            </a:effectLst>
          </p:spPr>
          <p:style>
            <a:lnRef idx="1">
              <a:schemeClr val="accent6"/>
            </a:lnRef>
            <a:fillRef idx="2">
              <a:schemeClr val="accent6"/>
            </a:fillRef>
            <a:effectRef idx="1">
              <a:schemeClr val="accent6"/>
            </a:effectRef>
            <a:fontRef idx="minor">
              <a:schemeClr val="dk1"/>
            </a:fontRef>
          </p:style>
          <p:txBody>
            <a:bodyPr rtlCol="0" anchor="ctr">
              <a:normAutofit fontScale="25000" lnSpcReduction="20000"/>
            </a:bodyPr>
            <a:lstStyle/>
            <a:p>
              <a:pPr algn="ctr"/>
              <a:r>
                <a:rPr lang="en-US" dirty="0" smtClean="0"/>
                <a:t>Rule system #6</a:t>
              </a:r>
              <a:endParaRPr lang="en-US" dirty="0"/>
            </a:p>
          </p:txBody>
        </p:sp>
        <p:cxnSp>
          <p:nvCxnSpPr>
            <p:cNvPr id="74" name="Straight Arrow Connector 73"/>
            <p:cNvCxnSpPr>
              <a:stCxn id="26" idx="1"/>
              <a:endCxn id="36" idx="0"/>
            </p:cNvCxnSpPr>
            <p:nvPr/>
          </p:nvCxnSpPr>
          <p:spPr>
            <a:xfrm rot="10800000" flipV="1">
              <a:off x="3592513" y="4708755"/>
              <a:ext cx="1000461" cy="1280881"/>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25" idx="3"/>
              <a:endCxn id="37" idx="0"/>
            </p:cNvCxnSpPr>
            <p:nvPr/>
          </p:nvCxnSpPr>
          <p:spPr>
            <a:xfrm>
              <a:off x="5264822" y="4708756"/>
              <a:ext cx="689890" cy="904643"/>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38" idx="0"/>
            </p:cNvCxnSpPr>
            <p:nvPr/>
          </p:nvCxnSpPr>
          <p:spPr>
            <a:xfrm rot="16200000" flipH="1">
              <a:off x="4265953" y="5443877"/>
              <a:ext cx="1802306" cy="508413"/>
            </a:xfrm>
            <a:prstGeom prst="straightConnector1">
              <a:avLst/>
            </a:prstGeom>
            <a:grpFill/>
            <a:ln w="28575" cmpd="sng">
              <a:headEnd type="arrow" w="sm" len="sm"/>
              <a:tailEnd type="arrow" w="sm" len="sm"/>
            </a:ln>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6183313" y="3466881"/>
            <a:ext cx="1219200" cy="533400"/>
          </a:xfrm>
          <a:prstGeom prst="rect">
            <a:avLst/>
          </a:prstGeom>
          <a:effectLst>
            <a:outerShdw blurRad="50800" dist="50800" dir="2700000" algn="tl" rotWithShape="0">
              <a:srgbClr val="000000">
                <a:alpha val="40000"/>
              </a:srgbClr>
            </a:outerShdw>
          </a:effectLst>
        </p:spPr>
        <p:style>
          <a:lnRef idx="1">
            <a:schemeClr val="accent5"/>
          </a:lnRef>
          <a:fillRef idx="2">
            <a:schemeClr val="accent5"/>
          </a:fillRef>
          <a:effectRef idx="1">
            <a:schemeClr val="accent5"/>
          </a:effectRef>
          <a:fontRef idx="minor">
            <a:schemeClr val="dk1"/>
          </a:fontRef>
        </p:style>
        <p:txBody>
          <a:bodyPr lIns="91132" tIns="45567" rIns="91132" bIns="45567" rtlCol="0" anchor="b" anchorCtr="1">
            <a:normAutofit/>
          </a:bodyPr>
          <a:lstStyle/>
          <a:p>
            <a:pPr algn="ctr"/>
            <a:r>
              <a:rPr lang="en-US" sz="1700" dirty="0"/>
              <a:t>RIF BLD</a:t>
            </a:r>
          </a:p>
        </p:txBody>
      </p:sp>
      <p:cxnSp>
        <p:nvCxnSpPr>
          <p:cNvPr id="66" name="Straight Arrow Connector 65"/>
          <p:cNvCxnSpPr>
            <a:stCxn id="63" idx="0"/>
          </p:cNvCxnSpPr>
          <p:nvPr/>
        </p:nvCxnSpPr>
        <p:spPr>
          <a:xfrm rot="5400000" flipH="1" flipV="1">
            <a:off x="7117784" y="2684814"/>
            <a:ext cx="457201" cy="1106939"/>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3" idx="2"/>
          </p:cNvCxnSpPr>
          <p:nvPr/>
        </p:nvCxnSpPr>
        <p:spPr>
          <a:xfrm rot="16200000" flipH="1">
            <a:off x="6900485" y="3892741"/>
            <a:ext cx="368163" cy="583236"/>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3251544" y="2476282"/>
            <a:ext cx="1407803" cy="314585"/>
          </a:xfrm>
          <a:prstGeom prst="rect">
            <a:avLst/>
          </a:prstGeom>
        </p:spPr>
        <p:style>
          <a:lnRef idx="1">
            <a:schemeClr val="accent2"/>
          </a:lnRef>
          <a:fillRef idx="3">
            <a:schemeClr val="accent2"/>
          </a:fillRef>
          <a:effectRef idx="2">
            <a:schemeClr val="accent2"/>
          </a:effectRef>
          <a:fontRef idx="minor">
            <a:schemeClr val="lt1"/>
          </a:fontRef>
        </p:style>
        <p:txBody>
          <a:bodyPr lIns="91132" tIns="45567" rIns="91132" bIns="45567" rtlCol="0" anchor="ctr">
            <a:normAutofit lnSpcReduction="10000"/>
          </a:bodyPr>
          <a:lstStyle/>
          <a:p>
            <a:pPr algn="ctr"/>
            <a:r>
              <a:rPr lang="en-US" sz="1700" dirty="0"/>
              <a:t>RIF Core</a:t>
            </a:r>
          </a:p>
        </p:txBody>
      </p:sp>
      <p:cxnSp>
        <p:nvCxnSpPr>
          <p:cNvPr id="71" name="Straight Arrow Connector 70"/>
          <p:cNvCxnSpPr>
            <a:stCxn id="69" idx="3"/>
            <a:endCxn id="111" idx="1"/>
          </p:cNvCxnSpPr>
          <p:nvPr/>
        </p:nvCxnSpPr>
        <p:spPr>
          <a:xfrm>
            <a:off x="4659313" y="2633572"/>
            <a:ext cx="1676400" cy="981179"/>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9" idx="2"/>
            <a:endCxn id="118" idx="0"/>
          </p:cNvCxnSpPr>
          <p:nvPr/>
        </p:nvCxnSpPr>
        <p:spPr>
          <a:xfrm rot="5400000">
            <a:off x="3110209" y="3418157"/>
            <a:ext cx="1472461" cy="217945"/>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1"/>
          </p:cNvCxnSpPr>
          <p:nvPr/>
        </p:nvCxnSpPr>
        <p:spPr>
          <a:xfrm rot="10800000" flipV="1">
            <a:off x="2824674" y="4495582"/>
            <a:ext cx="310643" cy="379806"/>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p:cNvCxnSpPr>
          <p:nvPr/>
        </p:nvCxnSpPr>
        <p:spPr>
          <a:xfrm>
            <a:off x="4278312" y="4495580"/>
            <a:ext cx="337525" cy="774292"/>
          </a:xfrm>
          <a:prstGeom prst="straightConnector1">
            <a:avLst/>
          </a:prstGeom>
          <a:ln w="28575" cmpd="sng">
            <a:solidFill>
              <a:srgbClr val="000090"/>
            </a:solidFill>
            <a:prstDash val="sysDot"/>
            <a:headEnd type="arrow" w="sm" len="sm"/>
            <a:tailEnd type="arrow" w="sm" len="sm"/>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335714" y="3507521"/>
            <a:ext cx="959784" cy="214472"/>
          </a:xfrm>
          <a:prstGeom prst="rect">
            <a:avLst/>
          </a:prstGeom>
        </p:spPr>
        <p:style>
          <a:lnRef idx="1">
            <a:schemeClr val="accent2"/>
          </a:lnRef>
          <a:fillRef idx="3">
            <a:schemeClr val="accent2"/>
          </a:fillRef>
          <a:effectRef idx="2">
            <a:schemeClr val="accent2"/>
          </a:effectRef>
          <a:fontRef idx="minor">
            <a:schemeClr val="lt1"/>
          </a:fontRef>
        </p:style>
        <p:txBody>
          <a:bodyPr lIns="91132" tIns="45567" rIns="91132" bIns="45567" rtlCol="0" anchor="ctr">
            <a:normAutofit fontScale="40000" lnSpcReduction="20000"/>
          </a:bodyPr>
          <a:lstStyle/>
          <a:p>
            <a:pPr algn="ctr"/>
            <a:endParaRPr lang="en-US" dirty="0"/>
          </a:p>
        </p:txBody>
      </p:sp>
      <p:sp>
        <p:nvSpPr>
          <p:cNvPr id="118" name="Rectangle 117"/>
          <p:cNvSpPr/>
          <p:nvPr/>
        </p:nvSpPr>
        <p:spPr>
          <a:xfrm>
            <a:off x="3257579" y="4263325"/>
            <a:ext cx="959784" cy="214472"/>
          </a:xfrm>
          <a:prstGeom prst="rect">
            <a:avLst/>
          </a:prstGeom>
        </p:spPr>
        <p:style>
          <a:lnRef idx="1">
            <a:schemeClr val="accent2"/>
          </a:lnRef>
          <a:fillRef idx="3">
            <a:schemeClr val="accent2"/>
          </a:fillRef>
          <a:effectRef idx="2">
            <a:schemeClr val="accent2"/>
          </a:effectRef>
          <a:fontRef idx="minor">
            <a:schemeClr val="lt1"/>
          </a:fontRef>
        </p:style>
        <p:txBody>
          <a:bodyPr lIns="91132" tIns="45567" rIns="91132" bIns="45567" rtlCol="0" anchor="ctr">
            <a:normAutofit fontScale="40000" lnSpcReduction="20000"/>
          </a:bodyPr>
          <a:lstStyle/>
          <a:p>
            <a:pPr algn="ct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3"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 rough division of features...</a:t>
            </a:r>
          </a:p>
        </p:txBody>
      </p:sp>
      <p:pic>
        <p:nvPicPr>
          <p:cNvPr id="522244" name="Picture 2"/>
          <p:cNvPicPr>
            <a:picLocks noChangeAspect="1" noChangeArrowheads="1"/>
          </p:cNvPicPr>
          <p:nvPr/>
        </p:nvPicPr>
        <p:blipFill>
          <a:blip r:embed="rId3"/>
          <a:srcRect/>
          <a:stretch>
            <a:fillRect/>
          </a:stretch>
        </p:blipFill>
        <p:spPr bwMode="auto">
          <a:xfrm>
            <a:off x="1296988" y="1943104"/>
            <a:ext cx="7480300" cy="4179888"/>
          </a:xfrm>
          <a:prstGeom prst="rect">
            <a:avLst/>
          </a:prstGeom>
          <a:noFill/>
          <a:ln w="9525">
            <a:noFill/>
            <a:round/>
            <a:headEnd/>
            <a:tailEnd/>
          </a:ln>
        </p:spPr>
      </p:pic>
      <p:sp>
        <p:nvSpPr>
          <p:cNvPr id="522245" name="Text Box 3"/>
          <p:cNvSpPr txBox="1">
            <a:spLocks noChangeArrowheads="1"/>
          </p:cNvSpPr>
          <p:nvPr/>
        </p:nvSpPr>
        <p:spPr bwMode="auto">
          <a:xfrm>
            <a:off x="430213" y="7285038"/>
            <a:ext cx="3390900" cy="317500"/>
          </a:xfrm>
          <a:prstGeom prst="rect">
            <a:avLst/>
          </a:prstGeom>
          <a:noFill/>
          <a:ln w="9525">
            <a:noFill/>
            <a:round/>
            <a:headEnd/>
            <a:tailEnd/>
          </a:ln>
        </p:spPr>
        <p:txBody>
          <a:bodyPr wrap="none" lIns="89696" tIns="6770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1000" dirty="0">
                <a:solidFill>
                  <a:srgbClr val="000000"/>
                </a:solidFill>
                <a:latin typeface="Helvetica Neue"/>
                <a:ea typeface="msmincho" charset="0"/>
                <a:cs typeface="Helvetica Neue"/>
              </a:rPr>
              <a:t>Courtesy of </a:t>
            </a:r>
            <a:r>
              <a:rPr lang="en-US" sz="1000" dirty="0" err="1">
                <a:solidFill>
                  <a:srgbClr val="000000"/>
                </a:solidFill>
                <a:latin typeface="Helvetica Neue"/>
                <a:ea typeface="msmincho" charset="0"/>
                <a:cs typeface="Helvetica Neue"/>
              </a:rPr>
              <a:t>Sandro</a:t>
            </a:r>
            <a:r>
              <a:rPr lang="en-US" sz="1000" dirty="0">
                <a:solidFill>
                  <a:srgbClr val="000000"/>
                </a:solidFill>
                <a:latin typeface="Helvetica Neue"/>
                <a:ea typeface="msmincho" charset="0"/>
                <a:cs typeface="Helvetica Neue"/>
              </a:rPr>
              <a:t> Hawke, W3C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63512" y="1490359"/>
            <a:ext cx="4962258" cy="2715820"/>
            <a:chOff x="4278312" y="3538866"/>
            <a:chExt cx="5664009" cy="3099887"/>
          </a:xfrm>
        </p:grpSpPr>
        <p:grpSp>
          <p:nvGrpSpPr>
            <p:cNvPr id="76" name="Group 40"/>
            <p:cNvGrpSpPr/>
            <p:nvPr/>
          </p:nvGrpSpPr>
          <p:grpSpPr>
            <a:xfrm>
              <a:off x="4278312" y="3538866"/>
              <a:ext cx="5576120" cy="3099887"/>
              <a:chOff x="4278312" y="3538866"/>
              <a:chExt cx="5576120" cy="3099887"/>
            </a:xfrm>
          </p:grpSpPr>
          <p:grpSp>
            <p:nvGrpSpPr>
              <p:cNvPr id="80" name="Group 54"/>
              <p:cNvGrpSpPr/>
              <p:nvPr/>
            </p:nvGrpSpPr>
            <p:grpSpPr>
              <a:xfrm>
                <a:off x="4278312" y="3969859"/>
                <a:ext cx="5576120" cy="2668894"/>
                <a:chOff x="4278312" y="3969859"/>
                <a:chExt cx="5576120" cy="2668894"/>
              </a:xfrm>
            </p:grpSpPr>
            <p:sp>
              <p:nvSpPr>
                <p:cNvPr id="84" name="Oval 83"/>
                <p:cNvSpPr/>
                <p:nvPr/>
              </p:nvSpPr>
              <p:spPr bwMode="auto">
                <a:xfrm>
                  <a:off x="6725673" y="4084632"/>
                  <a:ext cx="2934046" cy="357581"/>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chemeClr val="tx1">
                          <a:lumMod val="95000"/>
                          <a:lumOff val="5000"/>
                        </a:schemeClr>
                      </a:solidFill>
                      <a:latin typeface="Arial" charset="0"/>
                    </a:rPr>
                    <a:t>&lt;Book/ISBN=0006511409&gt;</a:t>
                  </a:r>
                </a:p>
              </p:txBody>
            </p:sp>
            <p:sp>
              <p:nvSpPr>
                <p:cNvPr id="85" name="Oval 84"/>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sp>
              <p:nvSpPr>
                <p:cNvPr id="86" name="Rectangle 85"/>
                <p:cNvSpPr/>
                <p:nvPr/>
              </p:nvSpPr>
              <p:spPr bwMode="auto">
                <a:xfrm>
                  <a:off x="5525892" y="6384461"/>
                  <a:ext cx="120675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Ghosh, Amitav</a:t>
                  </a:r>
                  <a:endParaRPr lang="en-US" sz="900" b="1" noProof="1">
                    <a:solidFill>
                      <a:srgbClr val="0D0D0D"/>
                    </a:solidFill>
                    <a:latin typeface="Arial" charset="0"/>
                  </a:endParaRPr>
                </a:p>
              </p:txBody>
            </p:sp>
            <p:sp>
              <p:nvSpPr>
                <p:cNvPr id="87" name="Rectangle 86"/>
                <p:cNvSpPr/>
                <p:nvPr/>
              </p:nvSpPr>
              <p:spPr bwMode="auto">
                <a:xfrm>
                  <a:off x="4278312" y="4052312"/>
                  <a:ext cx="151155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The Glass Palace</a:t>
                  </a:r>
                  <a:endParaRPr lang="en-US" sz="900" b="1" dirty="0">
                    <a:solidFill>
                      <a:srgbClr val="0D0D0D"/>
                    </a:solidFill>
                    <a:latin typeface="Arial" charset="0"/>
                  </a:endParaRPr>
                </a:p>
              </p:txBody>
            </p:sp>
            <p:sp>
              <p:nvSpPr>
                <p:cNvPr id="88" name="Rectangle 87"/>
                <p:cNvSpPr/>
                <p:nvPr/>
              </p:nvSpPr>
              <p:spPr bwMode="auto">
                <a:xfrm>
                  <a:off x="4278312" y="4320807"/>
                  <a:ext cx="151155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2000</a:t>
                  </a:r>
                  <a:endParaRPr lang="en-US" sz="900" b="1" dirty="0">
                    <a:solidFill>
                      <a:srgbClr val="0D0D0D"/>
                    </a:solidFill>
                    <a:latin typeface="Arial" charset="0"/>
                  </a:endParaRPr>
                </a:p>
              </p:txBody>
            </p:sp>
            <p:cxnSp>
              <p:nvCxnSpPr>
                <p:cNvPr id="89" name="Curved Connector 88"/>
                <p:cNvCxnSpPr>
                  <a:stCxn id="84" idx="4"/>
                  <a:endCxn id="85" idx="0"/>
                </p:cNvCxnSpPr>
                <p:nvPr/>
              </p:nvCxnSpPr>
              <p:spPr bwMode="auto">
                <a:xfrm rot="5400000">
                  <a:off x="7694364" y="4934136"/>
                  <a:ext cx="990256" cy="641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0" name="Curved Connector 89"/>
                <p:cNvCxnSpPr>
                  <a:stCxn id="85" idx="4"/>
                  <a:endCxn id="86" idx="0"/>
                </p:cNvCxnSpPr>
                <p:nvPr/>
              </p:nvCxnSpPr>
              <p:spPr bwMode="auto">
                <a:xfrm rot="5400000">
                  <a:off x="6794918" y="4993092"/>
                  <a:ext cx="725725" cy="2057015"/>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1" name="Curved Connector 90"/>
                <p:cNvCxnSpPr>
                  <a:stCxn id="85" idx="4"/>
                  <a:endCxn id="100" idx="0"/>
                </p:cNvCxnSpPr>
                <p:nvPr/>
              </p:nvCxnSpPr>
              <p:spPr bwMode="auto">
                <a:xfrm rot="5400000">
                  <a:off x="7821608" y="6019781"/>
                  <a:ext cx="725725" cy="363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2" name="Straight Arrow Connector 91"/>
                <p:cNvCxnSpPr>
                  <a:stCxn id="84" idx="2"/>
                  <a:endCxn id="87" idx="3"/>
                </p:cNvCxnSpPr>
                <p:nvPr/>
              </p:nvCxnSpPr>
              <p:spPr bwMode="auto">
                <a:xfrm flipH="1" flipV="1">
                  <a:off x="5789870" y="4179458"/>
                  <a:ext cx="935803" cy="8396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93" name="Straight Arrow Connector 92"/>
                <p:cNvCxnSpPr>
                  <a:stCxn id="84" idx="2"/>
                  <a:endCxn id="88" idx="3"/>
                </p:cNvCxnSpPr>
                <p:nvPr/>
              </p:nvCxnSpPr>
              <p:spPr bwMode="auto">
                <a:xfrm flipH="1">
                  <a:off x="5789870" y="4263423"/>
                  <a:ext cx="935803"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94" name="TextBox 93"/>
                <p:cNvSpPr txBox="1"/>
                <p:nvPr/>
              </p:nvSpPr>
              <p:spPr>
                <a:xfrm rot="238339">
                  <a:off x="5764164" y="3969859"/>
                  <a:ext cx="1060827" cy="254292"/>
                </a:xfrm>
                <a:prstGeom prst="rect">
                  <a:avLst/>
                </a:prstGeom>
                <a:noFill/>
              </p:spPr>
              <p:txBody>
                <a:bodyPr wrap="square" rtlCol="0">
                  <a:spAutoFit/>
                </a:bodyPr>
                <a:lstStyle/>
                <a:p>
                  <a:r>
                    <a:rPr lang="en-US" sz="900" b="1" noProof="1">
                      <a:solidFill>
                        <a:srgbClr val="0D0D0D"/>
                      </a:solidFill>
                    </a:rPr>
                    <a:t>&lt;Book#Title&gt;</a:t>
                  </a:r>
                </a:p>
              </p:txBody>
            </p:sp>
            <p:sp>
              <p:nvSpPr>
                <p:cNvPr id="95" name="TextBox 94"/>
                <p:cNvSpPr txBox="1"/>
                <p:nvPr/>
              </p:nvSpPr>
              <p:spPr>
                <a:xfrm rot="20818348">
                  <a:off x="5681927" y="4424304"/>
                  <a:ext cx="1153594" cy="254292"/>
                </a:xfrm>
                <a:prstGeom prst="rect">
                  <a:avLst/>
                </a:prstGeom>
                <a:noFill/>
              </p:spPr>
              <p:txBody>
                <a:bodyPr wrap="square" rtlCol="0">
                  <a:spAutoFit/>
                </a:bodyPr>
                <a:lstStyle/>
                <a:p>
                  <a:r>
                    <a:rPr lang="en-US" sz="900" b="1" noProof="1">
                      <a:solidFill>
                        <a:srgbClr val="0D0D0D"/>
                      </a:solidFill>
                    </a:rPr>
                    <a:t>&lt;Book#Year&gt;</a:t>
                  </a:r>
                </a:p>
              </p:txBody>
            </p:sp>
            <p:sp>
              <p:nvSpPr>
                <p:cNvPr id="96" name="TextBox 95"/>
                <p:cNvSpPr txBox="1"/>
                <p:nvPr/>
              </p:nvSpPr>
              <p:spPr>
                <a:xfrm>
                  <a:off x="6335713" y="5684837"/>
                  <a:ext cx="1371601" cy="254292"/>
                </a:xfrm>
                <a:prstGeom prst="rect">
                  <a:avLst/>
                </a:prstGeom>
                <a:noFill/>
              </p:spPr>
              <p:txBody>
                <a:bodyPr wrap="square" rtlCol="0">
                  <a:spAutoFit/>
                </a:bodyPr>
                <a:lstStyle/>
                <a:p>
                  <a:r>
                    <a:rPr lang="en-US" sz="900" b="1" noProof="1">
                      <a:solidFill>
                        <a:srgbClr val="0D0D0D"/>
                      </a:solidFill>
                    </a:rPr>
                    <a:t>&lt;Person#Name&gt;</a:t>
                  </a:r>
                </a:p>
              </p:txBody>
            </p:sp>
            <p:sp>
              <p:nvSpPr>
                <p:cNvPr id="97" name="TextBox 96"/>
                <p:cNvSpPr txBox="1"/>
                <p:nvPr/>
              </p:nvSpPr>
              <p:spPr>
                <a:xfrm>
                  <a:off x="8240712" y="5922715"/>
                  <a:ext cx="1613720" cy="254292"/>
                </a:xfrm>
                <a:prstGeom prst="rect">
                  <a:avLst/>
                </a:prstGeom>
                <a:noFill/>
              </p:spPr>
              <p:txBody>
                <a:bodyPr wrap="square" rtlCol="0">
                  <a:spAutoFit/>
                </a:bodyPr>
                <a:lstStyle/>
                <a:p>
                  <a:r>
                    <a:rPr lang="en-US" sz="900" b="1" noProof="1">
                      <a:solidFill>
                        <a:srgbClr val="0D0D0D"/>
                      </a:solidFill>
                    </a:rPr>
                    <a:t>&lt;Person#Homepage&gt;</a:t>
                  </a:r>
                </a:p>
              </p:txBody>
            </p:sp>
            <p:sp>
              <p:nvSpPr>
                <p:cNvPr id="98" name="TextBox 97"/>
                <p:cNvSpPr txBox="1"/>
                <p:nvPr/>
              </p:nvSpPr>
              <p:spPr>
                <a:xfrm>
                  <a:off x="8164512" y="4846639"/>
                  <a:ext cx="1219200" cy="254292"/>
                </a:xfrm>
                <a:prstGeom prst="rect">
                  <a:avLst/>
                </a:prstGeom>
                <a:noFill/>
              </p:spPr>
              <p:txBody>
                <a:bodyPr wrap="square" rtlCol="0">
                  <a:spAutoFit/>
                </a:bodyPr>
                <a:lstStyle/>
                <a:p>
                  <a:r>
                    <a:rPr lang="en-US" sz="900" b="1" noProof="1">
                      <a:solidFill>
                        <a:srgbClr val="0D0D0D"/>
                      </a:solidFill>
                    </a:rPr>
                    <a:t>&lt;Book#Author&gt;</a:t>
                  </a:r>
                </a:p>
              </p:txBody>
            </p:sp>
            <p:sp>
              <p:nvSpPr>
                <p:cNvPr id="99" name="TextBox 98"/>
                <p:cNvSpPr txBox="1"/>
                <p:nvPr/>
              </p:nvSpPr>
              <p:spPr>
                <a:xfrm>
                  <a:off x="7463730" y="5429027"/>
                  <a:ext cx="1640322" cy="254292"/>
                </a:xfrm>
                <a:prstGeom prst="rect">
                  <a:avLst/>
                </a:prstGeom>
                <a:noFill/>
              </p:spPr>
              <p:txBody>
                <a:bodyPr wrap="square" rtlCol="0">
                  <a:spAutoFit/>
                </a:bodyPr>
                <a:lstStyle/>
                <a:p>
                  <a:r>
                    <a:rPr lang="en-US" sz="900" b="1" noProof="1">
                      <a:solidFill>
                        <a:srgbClr val="0D0D0D"/>
                      </a:solidFill>
                    </a:rPr>
                    <a:t>&lt;Person/ID=id_xyz&gt;</a:t>
                  </a:r>
                </a:p>
              </p:txBody>
            </p:sp>
            <p:sp>
              <p:nvSpPr>
                <p:cNvPr id="100" name="Rectangle 99"/>
                <p:cNvSpPr/>
                <p:nvPr/>
              </p:nvSpPr>
              <p:spPr bwMode="auto">
                <a:xfrm>
                  <a:off x="7115853" y="6384461"/>
                  <a:ext cx="213359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http://www.amitavghosh.com</a:t>
                  </a:r>
                  <a:endParaRPr lang="en-US" sz="900" b="1" noProof="1">
                    <a:solidFill>
                      <a:srgbClr val="0D0D0D"/>
                    </a:solidFill>
                    <a:latin typeface="Arial" charset="0"/>
                  </a:endParaRPr>
                </a:p>
              </p:txBody>
            </p:sp>
          </p:grpSp>
          <p:sp>
            <p:nvSpPr>
              <p:cNvPr id="81" name="Rectangle 80"/>
              <p:cNvSpPr/>
              <p:nvPr/>
            </p:nvSpPr>
            <p:spPr bwMode="auto">
              <a:xfrm>
                <a:off x="5421312" y="3538866"/>
                <a:ext cx="1511558" cy="25429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0006511409X</a:t>
                </a:r>
                <a:endParaRPr lang="en-US" sz="900" b="1" dirty="0">
                  <a:solidFill>
                    <a:srgbClr val="0D0D0D"/>
                  </a:solidFill>
                  <a:latin typeface="Arial" charset="0"/>
                </a:endParaRPr>
              </a:p>
            </p:txBody>
          </p:sp>
          <p:cxnSp>
            <p:nvCxnSpPr>
              <p:cNvPr id="82" name="Straight Arrow Connector 81"/>
              <p:cNvCxnSpPr>
                <a:stCxn id="84" idx="0"/>
                <a:endCxn id="81" idx="2"/>
              </p:cNvCxnSpPr>
              <p:nvPr/>
            </p:nvCxnSpPr>
            <p:spPr bwMode="auto">
              <a:xfrm flipH="1" flipV="1">
                <a:off x="6177091" y="3793157"/>
                <a:ext cx="2015605" cy="2914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3" name="TextBox 82"/>
              <p:cNvSpPr txBox="1"/>
              <p:nvPr/>
            </p:nvSpPr>
            <p:spPr>
              <a:xfrm rot="446567">
                <a:off x="6954132" y="3782806"/>
                <a:ext cx="1153594" cy="254291"/>
              </a:xfrm>
              <a:prstGeom prst="rect">
                <a:avLst/>
              </a:prstGeom>
              <a:noFill/>
            </p:spPr>
            <p:txBody>
              <a:bodyPr wrap="square" rtlCol="0">
                <a:spAutoFit/>
              </a:bodyPr>
              <a:lstStyle/>
              <a:p>
                <a:r>
                  <a:rPr lang="en-US" sz="900" b="1" noProof="1">
                    <a:solidFill>
                      <a:srgbClr val="0D0D0D"/>
                    </a:solidFill>
                  </a:rPr>
                  <a:t>&lt;Book#ISBN&gt;</a:t>
                </a:r>
              </a:p>
            </p:txBody>
          </p:sp>
        </p:grpSp>
        <p:sp>
          <p:nvSpPr>
            <p:cNvPr id="77" name="Rectangle 76"/>
            <p:cNvSpPr/>
            <p:nvPr/>
          </p:nvSpPr>
          <p:spPr bwMode="auto">
            <a:xfrm>
              <a:off x="9307512" y="5066838"/>
              <a:ext cx="620713" cy="24635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id_xyz</a:t>
              </a:r>
              <a:endParaRPr lang="en-US" sz="900" b="1" dirty="0">
                <a:solidFill>
                  <a:srgbClr val="0D0D0D"/>
                </a:solidFill>
                <a:latin typeface="Arial" charset="0"/>
              </a:endParaRPr>
            </a:p>
          </p:txBody>
        </p:sp>
        <p:cxnSp>
          <p:nvCxnSpPr>
            <p:cNvPr id="78" name="Straight Arrow Connector 77"/>
            <p:cNvCxnSpPr>
              <a:stCxn id="85" idx="6"/>
              <a:endCxn id="77" idx="2"/>
            </p:cNvCxnSpPr>
            <p:nvPr/>
          </p:nvCxnSpPr>
          <p:spPr bwMode="auto">
            <a:xfrm flipV="1">
              <a:off x="9024487" y="5313188"/>
              <a:ext cx="593383" cy="232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rot="20232856">
              <a:off x="8852228" y="5393184"/>
              <a:ext cx="1090093" cy="254291"/>
            </a:xfrm>
            <a:prstGeom prst="rect">
              <a:avLst/>
            </a:prstGeom>
            <a:noFill/>
          </p:spPr>
          <p:txBody>
            <a:bodyPr wrap="square" rtlCol="0">
              <a:spAutoFit/>
            </a:bodyPr>
            <a:lstStyle/>
            <a:p>
              <a:r>
                <a:rPr lang="en-US" sz="900" b="1" noProof="1">
                  <a:solidFill>
                    <a:srgbClr val="0D0D0D"/>
                  </a:solidFill>
                </a:rPr>
                <a:t>&lt;Person#ID&gt;</a:t>
              </a:r>
            </a:p>
          </p:txBody>
        </p:sp>
      </p:grpSp>
      <p:sp>
        <p:nvSpPr>
          <p:cNvPr id="3" name="Title 2"/>
          <p:cNvSpPr>
            <a:spLocks noGrp="1"/>
          </p:cNvSpPr>
          <p:nvPr>
            <p:ph type="title"/>
          </p:nvPr>
        </p:nvSpPr>
        <p:spPr/>
        <p:txBody>
          <a:bodyPr>
            <a:normAutofit/>
          </a:bodyPr>
          <a:lstStyle/>
          <a:p>
            <a:r>
              <a:rPr lang="en-US" dirty="0" smtClean="0"/>
              <a:t>Remember this?</a:t>
            </a:r>
            <a:endParaRPr lang="en-US" dirty="0"/>
          </a:p>
        </p:txBody>
      </p:sp>
      <p:grpSp>
        <p:nvGrpSpPr>
          <p:cNvPr id="4"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51" name="Text Box 2"/>
          <p:cNvSpPr txBox="1">
            <a:spLocks noChangeArrowheads="1"/>
          </p:cNvSpPr>
          <p:nvPr/>
        </p:nvSpPr>
        <p:spPr bwMode="auto">
          <a:xfrm>
            <a:off x="132702" y="3941313"/>
            <a:ext cx="4831445" cy="3429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CONSTRUCT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?id a:title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a:year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a:author _:x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_:x a:name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a:homepage ?hp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WHERE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?book</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&lt;Book#ISBN&gt;   ?isbn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&lt;Book#Title&gt;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&lt;Book#Year&gt;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&lt;Book#Author&gt; ?author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&lt;Person#Name&gt;     ?name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&lt;Person#Homepage&gt; ?homepage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a:t>
            </a:r>
            <a:r>
              <a:rPr lang="en-US" sz="1200" b="1" noProof="1">
                <a:solidFill>
                  <a:srgbClr val="FF0000"/>
                </a:solidFill>
                <a:latin typeface="Courier New" charset="0"/>
                <a:ea typeface="msmincho" charset="0"/>
                <a:cs typeface="msmincho" charset="0"/>
              </a:rPr>
              <a:t>(IRI(fn:concat("http://...",?isbn)) AS ?id)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BIND </a:t>
            </a:r>
            <a:r>
              <a:rPr lang="en-US" sz="1200" b="1" noProof="1">
                <a:solidFill>
                  <a:srgbClr val="FF0000"/>
                </a:solidFill>
                <a:latin typeface="Courier New" charset="0"/>
                <a:ea typeface="msmincho" charset="0"/>
                <a:cs typeface="msmincho" charset="0"/>
              </a:rPr>
              <a:t>(IRI(?homepage) AS ?hp)</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p:txBody>
      </p:sp>
      <p:cxnSp>
        <p:nvCxnSpPr>
          <p:cNvPr id="52"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534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163547" y="1490359"/>
            <a:ext cx="4973879" cy="2715820"/>
            <a:chOff x="4278312" y="3538866"/>
            <a:chExt cx="5677274" cy="3099887"/>
          </a:xfrm>
        </p:grpSpPr>
        <p:grpSp>
          <p:nvGrpSpPr>
            <p:cNvPr id="76" name="Group 40"/>
            <p:cNvGrpSpPr/>
            <p:nvPr/>
          </p:nvGrpSpPr>
          <p:grpSpPr>
            <a:xfrm>
              <a:off x="4278312" y="3538866"/>
              <a:ext cx="5588003" cy="3099887"/>
              <a:chOff x="4278312" y="3538866"/>
              <a:chExt cx="5588003" cy="3099887"/>
            </a:xfrm>
          </p:grpSpPr>
          <p:grpSp>
            <p:nvGrpSpPr>
              <p:cNvPr id="80" name="Group 54"/>
              <p:cNvGrpSpPr/>
              <p:nvPr/>
            </p:nvGrpSpPr>
            <p:grpSpPr>
              <a:xfrm>
                <a:off x="4278312" y="3969859"/>
                <a:ext cx="5588003" cy="2668894"/>
                <a:chOff x="4278312" y="3969859"/>
                <a:chExt cx="5588003" cy="2668894"/>
              </a:xfrm>
            </p:grpSpPr>
            <p:sp>
              <p:nvSpPr>
                <p:cNvPr id="84" name="Oval 83"/>
                <p:cNvSpPr/>
                <p:nvPr/>
              </p:nvSpPr>
              <p:spPr bwMode="auto">
                <a:xfrm>
                  <a:off x="6725673" y="4084632"/>
                  <a:ext cx="2934045" cy="357581"/>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chemeClr val="tx1">
                          <a:lumMod val="95000"/>
                          <a:lumOff val="5000"/>
                        </a:schemeClr>
                      </a:solidFill>
                      <a:latin typeface="Arial" charset="0"/>
                    </a:rPr>
                    <a:t>&lt;Book/ISBN=0006511409&gt;</a:t>
                  </a:r>
                </a:p>
              </p:txBody>
            </p:sp>
            <p:sp>
              <p:nvSpPr>
                <p:cNvPr id="85" name="Oval 84"/>
                <p:cNvSpPr/>
                <p:nvPr/>
              </p:nvSpPr>
              <p:spPr bwMode="auto">
                <a:xfrm>
                  <a:off x="7348086" y="5432469"/>
                  <a:ext cx="1676400" cy="226267"/>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endParaRPr lang="en-US" dirty="0">
                    <a:solidFill>
                      <a:schemeClr val="bg1"/>
                    </a:solidFill>
                    <a:latin typeface="Arial" charset="0"/>
                  </a:endParaRPr>
                </a:p>
              </p:txBody>
            </p:sp>
            <p:sp>
              <p:nvSpPr>
                <p:cNvPr id="86" name="Rectangle 85"/>
                <p:cNvSpPr/>
                <p:nvPr/>
              </p:nvSpPr>
              <p:spPr bwMode="auto">
                <a:xfrm>
                  <a:off x="5525892" y="6384461"/>
                  <a:ext cx="1206759"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Ghosh, Amitav</a:t>
                  </a:r>
                  <a:endParaRPr lang="en-US" sz="900" b="1" noProof="1">
                    <a:solidFill>
                      <a:srgbClr val="0D0D0D"/>
                    </a:solidFill>
                    <a:latin typeface="Arial" charset="0"/>
                  </a:endParaRPr>
                </a:p>
              </p:txBody>
            </p:sp>
            <p:sp>
              <p:nvSpPr>
                <p:cNvPr id="87" name="Rectangle 86"/>
                <p:cNvSpPr/>
                <p:nvPr/>
              </p:nvSpPr>
              <p:spPr bwMode="auto">
                <a:xfrm>
                  <a:off x="4278312" y="4052312"/>
                  <a:ext cx="1511559"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The Glass Palace</a:t>
                  </a:r>
                  <a:endParaRPr lang="en-US" sz="900" b="1" dirty="0">
                    <a:solidFill>
                      <a:srgbClr val="0D0D0D"/>
                    </a:solidFill>
                    <a:latin typeface="Arial" charset="0"/>
                  </a:endParaRPr>
                </a:p>
              </p:txBody>
            </p:sp>
            <p:sp>
              <p:nvSpPr>
                <p:cNvPr id="88" name="Rectangle 87"/>
                <p:cNvSpPr/>
                <p:nvPr/>
              </p:nvSpPr>
              <p:spPr bwMode="auto">
                <a:xfrm>
                  <a:off x="4278312" y="4320807"/>
                  <a:ext cx="1511559"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2000</a:t>
                  </a:r>
                  <a:endParaRPr lang="en-US" sz="900" b="1" dirty="0">
                    <a:solidFill>
                      <a:srgbClr val="0D0D0D"/>
                    </a:solidFill>
                    <a:latin typeface="Arial" charset="0"/>
                  </a:endParaRPr>
                </a:p>
              </p:txBody>
            </p:sp>
            <p:cxnSp>
              <p:nvCxnSpPr>
                <p:cNvPr id="89" name="Curved Connector 88"/>
                <p:cNvCxnSpPr>
                  <a:stCxn id="84" idx="4"/>
                  <a:endCxn id="85" idx="0"/>
                </p:cNvCxnSpPr>
                <p:nvPr/>
              </p:nvCxnSpPr>
              <p:spPr bwMode="auto">
                <a:xfrm rot="5400000">
                  <a:off x="7694363" y="4934136"/>
                  <a:ext cx="990256" cy="641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0" name="Curved Connector 89"/>
                <p:cNvCxnSpPr>
                  <a:stCxn id="85" idx="4"/>
                  <a:endCxn id="86" idx="0"/>
                </p:cNvCxnSpPr>
                <p:nvPr/>
              </p:nvCxnSpPr>
              <p:spPr bwMode="auto">
                <a:xfrm rot="5400000">
                  <a:off x="6794917" y="4993092"/>
                  <a:ext cx="725725" cy="205701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1" name="Curved Connector 90"/>
                <p:cNvCxnSpPr>
                  <a:stCxn id="85" idx="4"/>
                  <a:endCxn id="100" idx="0"/>
                </p:cNvCxnSpPr>
                <p:nvPr/>
              </p:nvCxnSpPr>
              <p:spPr bwMode="auto">
                <a:xfrm rot="5400000">
                  <a:off x="7821608" y="6019783"/>
                  <a:ext cx="725725" cy="363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2" name="Straight Arrow Connector 91"/>
                <p:cNvCxnSpPr>
                  <a:stCxn id="84" idx="2"/>
                  <a:endCxn id="87" idx="3"/>
                </p:cNvCxnSpPr>
                <p:nvPr/>
              </p:nvCxnSpPr>
              <p:spPr bwMode="auto">
                <a:xfrm flipH="1" flipV="1">
                  <a:off x="5789871" y="4179458"/>
                  <a:ext cx="935803" cy="8396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93" name="Straight Arrow Connector 92"/>
                <p:cNvCxnSpPr>
                  <a:stCxn id="84" idx="2"/>
                  <a:endCxn id="88" idx="3"/>
                </p:cNvCxnSpPr>
                <p:nvPr/>
              </p:nvCxnSpPr>
              <p:spPr bwMode="auto">
                <a:xfrm flipH="1">
                  <a:off x="5789871" y="4263423"/>
                  <a:ext cx="935803" cy="18453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94" name="TextBox 93"/>
                <p:cNvSpPr txBox="1"/>
                <p:nvPr/>
              </p:nvSpPr>
              <p:spPr>
                <a:xfrm rot="238339">
                  <a:off x="5764164" y="3969859"/>
                  <a:ext cx="1060827" cy="254292"/>
                </a:xfrm>
                <a:prstGeom prst="rect">
                  <a:avLst/>
                </a:prstGeom>
                <a:noFill/>
              </p:spPr>
              <p:txBody>
                <a:bodyPr wrap="square" rtlCol="0">
                  <a:spAutoFit/>
                </a:bodyPr>
                <a:lstStyle/>
                <a:p>
                  <a:r>
                    <a:rPr lang="en-US" sz="900" b="1" noProof="1">
                      <a:solidFill>
                        <a:srgbClr val="0D0D0D"/>
                      </a:solidFill>
                    </a:rPr>
                    <a:t>&lt;Book#Title&gt;</a:t>
                  </a:r>
                </a:p>
              </p:txBody>
            </p:sp>
            <p:sp>
              <p:nvSpPr>
                <p:cNvPr id="95" name="TextBox 94"/>
                <p:cNvSpPr txBox="1"/>
                <p:nvPr/>
              </p:nvSpPr>
              <p:spPr>
                <a:xfrm rot="20818348">
                  <a:off x="5681927" y="4424304"/>
                  <a:ext cx="1153594" cy="254292"/>
                </a:xfrm>
                <a:prstGeom prst="rect">
                  <a:avLst/>
                </a:prstGeom>
                <a:noFill/>
              </p:spPr>
              <p:txBody>
                <a:bodyPr wrap="square" rtlCol="0">
                  <a:spAutoFit/>
                </a:bodyPr>
                <a:lstStyle/>
                <a:p>
                  <a:r>
                    <a:rPr lang="en-US" sz="900" b="1" noProof="1">
                      <a:solidFill>
                        <a:srgbClr val="0D0D0D"/>
                      </a:solidFill>
                    </a:rPr>
                    <a:t>&lt;Book#Year&gt;</a:t>
                  </a:r>
                </a:p>
              </p:txBody>
            </p:sp>
            <p:sp>
              <p:nvSpPr>
                <p:cNvPr id="96" name="TextBox 95"/>
                <p:cNvSpPr txBox="1"/>
                <p:nvPr/>
              </p:nvSpPr>
              <p:spPr>
                <a:xfrm>
                  <a:off x="6335713" y="5684837"/>
                  <a:ext cx="1371602" cy="254292"/>
                </a:xfrm>
                <a:prstGeom prst="rect">
                  <a:avLst/>
                </a:prstGeom>
                <a:noFill/>
              </p:spPr>
              <p:txBody>
                <a:bodyPr wrap="square" rtlCol="0">
                  <a:spAutoFit/>
                </a:bodyPr>
                <a:lstStyle/>
                <a:p>
                  <a:r>
                    <a:rPr lang="en-US" sz="900" b="1" noProof="1">
                      <a:solidFill>
                        <a:srgbClr val="0D0D0D"/>
                      </a:solidFill>
                    </a:rPr>
                    <a:t>&lt;Person#Name&gt;</a:t>
                  </a:r>
                </a:p>
              </p:txBody>
            </p:sp>
            <p:sp>
              <p:nvSpPr>
                <p:cNvPr id="97" name="TextBox 96"/>
                <p:cNvSpPr txBox="1"/>
                <p:nvPr/>
              </p:nvSpPr>
              <p:spPr>
                <a:xfrm>
                  <a:off x="8240712" y="5922715"/>
                  <a:ext cx="1625603" cy="254292"/>
                </a:xfrm>
                <a:prstGeom prst="rect">
                  <a:avLst/>
                </a:prstGeom>
                <a:noFill/>
              </p:spPr>
              <p:txBody>
                <a:bodyPr wrap="square" rtlCol="0">
                  <a:spAutoFit/>
                </a:bodyPr>
                <a:lstStyle/>
                <a:p>
                  <a:r>
                    <a:rPr lang="en-US" sz="900" b="1" noProof="1">
                      <a:solidFill>
                        <a:srgbClr val="0D0D0D"/>
                      </a:solidFill>
                    </a:rPr>
                    <a:t>&lt;Person#Homepage&gt;</a:t>
                  </a:r>
                </a:p>
              </p:txBody>
            </p:sp>
            <p:sp>
              <p:nvSpPr>
                <p:cNvPr id="98" name="TextBox 97"/>
                <p:cNvSpPr txBox="1"/>
                <p:nvPr/>
              </p:nvSpPr>
              <p:spPr>
                <a:xfrm>
                  <a:off x="8164511" y="4846639"/>
                  <a:ext cx="1219200" cy="254292"/>
                </a:xfrm>
                <a:prstGeom prst="rect">
                  <a:avLst/>
                </a:prstGeom>
                <a:noFill/>
              </p:spPr>
              <p:txBody>
                <a:bodyPr wrap="square" rtlCol="0">
                  <a:spAutoFit/>
                </a:bodyPr>
                <a:lstStyle/>
                <a:p>
                  <a:r>
                    <a:rPr lang="en-US" sz="900" b="1" noProof="1">
                      <a:solidFill>
                        <a:srgbClr val="0D0D0D"/>
                      </a:solidFill>
                    </a:rPr>
                    <a:t>&lt;Book#Author&gt;</a:t>
                  </a:r>
                </a:p>
              </p:txBody>
            </p:sp>
            <p:sp>
              <p:nvSpPr>
                <p:cNvPr id="99" name="TextBox 98"/>
                <p:cNvSpPr txBox="1"/>
                <p:nvPr/>
              </p:nvSpPr>
              <p:spPr>
                <a:xfrm>
                  <a:off x="7463730" y="5429027"/>
                  <a:ext cx="1640323" cy="254292"/>
                </a:xfrm>
                <a:prstGeom prst="rect">
                  <a:avLst/>
                </a:prstGeom>
                <a:noFill/>
              </p:spPr>
              <p:txBody>
                <a:bodyPr wrap="square" rtlCol="0">
                  <a:spAutoFit/>
                </a:bodyPr>
                <a:lstStyle/>
                <a:p>
                  <a:r>
                    <a:rPr lang="en-US" sz="900" b="1" noProof="1">
                      <a:solidFill>
                        <a:srgbClr val="0D0D0D"/>
                      </a:solidFill>
                    </a:rPr>
                    <a:t>&lt;Person/ID=id_xyz&gt;</a:t>
                  </a:r>
                </a:p>
              </p:txBody>
            </p:sp>
            <p:sp>
              <p:nvSpPr>
                <p:cNvPr id="100" name="Rectangle 99"/>
                <p:cNvSpPr/>
                <p:nvPr/>
              </p:nvSpPr>
              <p:spPr bwMode="auto">
                <a:xfrm>
                  <a:off x="7115854" y="6384461"/>
                  <a:ext cx="2133598" cy="25429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noProof="1">
                      <a:solidFill>
                        <a:srgbClr val="0D0D0D"/>
                      </a:solidFill>
                    </a:rPr>
                    <a:t>http://www.amitavghosh.com</a:t>
                  </a:r>
                  <a:endParaRPr lang="en-US" sz="900" b="1" noProof="1">
                    <a:solidFill>
                      <a:srgbClr val="0D0D0D"/>
                    </a:solidFill>
                    <a:latin typeface="Arial" charset="0"/>
                  </a:endParaRPr>
                </a:p>
              </p:txBody>
            </p:sp>
          </p:grpSp>
          <p:sp>
            <p:nvSpPr>
              <p:cNvPr id="81" name="Rectangle 80"/>
              <p:cNvSpPr/>
              <p:nvPr/>
            </p:nvSpPr>
            <p:spPr bwMode="auto">
              <a:xfrm>
                <a:off x="5421312" y="3538866"/>
                <a:ext cx="1511559" cy="25429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0006511409X</a:t>
                </a:r>
                <a:endParaRPr lang="en-US" sz="900" b="1" dirty="0">
                  <a:solidFill>
                    <a:srgbClr val="0D0D0D"/>
                  </a:solidFill>
                  <a:latin typeface="Arial" charset="0"/>
                </a:endParaRPr>
              </a:p>
            </p:txBody>
          </p:sp>
          <p:cxnSp>
            <p:nvCxnSpPr>
              <p:cNvPr id="82" name="Straight Arrow Connector 81"/>
              <p:cNvCxnSpPr>
                <a:stCxn id="84" idx="0"/>
                <a:endCxn id="81" idx="2"/>
              </p:cNvCxnSpPr>
              <p:nvPr/>
            </p:nvCxnSpPr>
            <p:spPr bwMode="auto">
              <a:xfrm flipH="1" flipV="1">
                <a:off x="6177091" y="3793157"/>
                <a:ext cx="2015604" cy="2914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3" name="TextBox 82"/>
              <p:cNvSpPr txBox="1"/>
              <p:nvPr/>
            </p:nvSpPr>
            <p:spPr>
              <a:xfrm rot="446567">
                <a:off x="6954131" y="3782806"/>
                <a:ext cx="1153594" cy="254291"/>
              </a:xfrm>
              <a:prstGeom prst="rect">
                <a:avLst/>
              </a:prstGeom>
              <a:noFill/>
            </p:spPr>
            <p:txBody>
              <a:bodyPr wrap="square" rtlCol="0">
                <a:spAutoFit/>
              </a:bodyPr>
              <a:lstStyle/>
              <a:p>
                <a:r>
                  <a:rPr lang="en-US" sz="900" b="1" noProof="1">
                    <a:solidFill>
                      <a:srgbClr val="0D0D0D"/>
                    </a:solidFill>
                  </a:rPr>
                  <a:t>&lt;Book#ISBN&gt;</a:t>
                </a:r>
              </a:p>
            </p:txBody>
          </p:sp>
        </p:grpSp>
        <p:sp>
          <p:nvSpPr>
            <p:cNvPr id="77" name="Rectangle 76"/>
            <p:cNvSpPr/>
            <p:nvPr/>
          </p:nvSpPr>
          <p:spPr bwMode="auto">
            <a:xfrm>
              <a:off x="9307513" y="5066838"/>
              <a:ext cx="620713" cy="24635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spAutoFit/>
            </a:bodyPr>
            <a:lstStyle/>
            <a:p>
              <a:pPr algn="ctr"/>
              <a:r>
                <a:rPr lang="en-US" sz="900" b="1" dirty="0">
                  <a:solidFill>
                    <a:srgbClr val="0D0D0D"/>
                  </a:solidFill>
                </a:rPr>
                <a:t>id_xyz</a:t>
              </a:r>
              <a:endParaRPr lang="en-US" sz="900" b="1" dirty="0">
                <a:solidFill>
                  <a:srgbClr val="0D0D0D"/>
                </a:solidFill>
                <a:latin typeface="Arial" charset="0"/>
              </a:endParaRPr>
            </a:p>
          </p:txBody>
        </p:sp>
        <p:cxnSp>
          <p:nvCxnSpPr>
            <p:cNvPr id="78" name="Straight Arrow Connector 77"/>
            <p:cNvCxnSpPr>
              <a:stCxn id="85" idx="6"/>
              <a:endCxn id="77" idx="2"/>
            </p:cNvCxnSpPr>
            <p:nvPr/>
          </p:nvCxnSpPr>
          <p:spPr bwMode="auto">
            <a:xfrm flipV="1">
              <a:off x="9024486" y="5313188"/>
              <a:ext cx="593384" cy="2324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rot="20232856">
              <a:off x="8851689" y="5390511"/>
              <a:ext cx="1103897" cy="254291"/>
            </a:xfrm>
            <a:prstGeom prst="rect">
              <a:avLst/>
            </a:prstGeom>
            <a:noFill/>
          </p:spPr>
          <p:txBody>
            <a:bodyPr wrap="square" rtlCol="0">
              <a:spAutoFit/>
            </a:bodyPr>
            <a:lstStyle/>
            <a:p>
              <a:r>
                <a:rPr lang="en-US" sz="900" b="1" noProof="1">
                  <a:solidFill>
                    <a:srgbClr val="0D0D0D"/>
                  </a:solidFill>
                </a:rPr>
                <a:t>&lt;Person#ID&gt;</a:t>
              </a:r>
            </a:p>
          </p:txBody>
        </p:sp>
      </p:grpSp>
      <p:sp>
        <p:nvSpPr>
          <p:cNvPr id="3" name="Title 2"/>
          <p:cNvSpPr>
            <a:spLocks noGrp="1"/>
          </p:cNvSpPr>
          <p:nvPr>
            <p:ph type="title"/>
          </p:nvPr>
        </p:nvSpPr>
        <p:spPr/>
        <p:txBody>
          <a:bodyPr>
            <a:normAutofit/>
          </a:bodyPr>
          <a:lstStyle/>
          <a:p>
            <a:r>
              <a:rPr lang="en-US" dirty="0" smtClean="0"/>
              <a:t>Same with RIF Core</a:t>
            </a:r>
            <a:endParaRPr lang="en-US" dirty="0"/>
          </a:p>
        </p:txBody>
      </p:sp>
      <p:grpSp>
        <p:nvGrpSpPr>
          <p:cNvPr id="4" name="Group 31"/>
          <p:cNvGrpSpPr/>
          <p:nvPr/>
        </p:nvGrpSpPr>
        <p:grpSpPr>
          <a:xfrm>
            <a:off x="4763300" y="4537040"/>
            <a:ext cx="5208473" cy="2678558"/>
            <a:chOff x="4430712" y="3989887"/>
            <a:chExt cx="5236882" cy="2693165"/>
          </a:xfrm>
        </p:grpSpPr>
        <p:sp>
          <p:nvSpPr>
            <p:cNvPr id="33" name="Oval 32"/>
            <p:cNvSpPr/>
            <p:nvPr/>
          </p:nvSpPr>
          <p:spPr bwMode="auto">
            <a:xfrm>
              <a:off x="6934559" y="4095236"/>
              <a:ext cx="2501771"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34" name="Oval 33"/>
            <p:cNvSpPr/>
            <p:nvPr/>
          </p:nvSpPr>
          <p:spPr bwMode="auto">
            <a:xfrm>
              <a:off x="8014832" y="5432469"/>
              <a:ext cx="339401" cy="22626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34"/>
            <p:cNvSpPr/>
            <p:nvPr/>
          </p:nvSpPr>
          <p:spPr bwMode="auto">
            <a:xfrm>
              <a:off x="5389086" y="6395260"/>
              <a:ext cx="1206760"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36" name="Oval 35"/>
            <p:cNvSpPr/>
            <p:nvPr/>
          </p:nvSpPr>
          <p:spPr bwMode="auto">
            <a:xfrm>
              <a:off x="6701610" y="6346679"/>
              <a:ext cx="2965984" cy="33637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37" name="Rectangle 36"/>
            <p:cNvSpPr/>
            <p:nvPr/>
          </p:nvSpPr>
          <p:spPr bwMode="auto">
            <a:xfrm>
              <a:off x="4430712" y="4059852"/>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The Glass Palace</a:t>
              </a:r>
            </a:p>
          </p:txBody>
        </p:sp>
        <p:sp>
          <p:nvSpPr>
            <p:cNvPr id="39" name="Rectangle 38"/>
            <p:cNvSpPr/>
            <p:nvPr/>
          </p:nvSpPr>
          <p:spPr bwMode="auto">
            <a:xfrm>
              <a:off x="4430712" y="4328347"/>
              <a:ext cx="1359159" cy="239208"/>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000" b="1" dirty="0">
                  <a:solidFill>
                    <a:srgbClr val="0D0D0D"/>
                  </a:solidFill>
                </a:rPr>
                <a:t>2000</a:t>
              </a:r>
            </a:p>
          </p:txBody>
        </p:sp>
        <p:cxnSp>
          <p:nvCxnSpPr>
            <p:cNvPr id="41" name="Curved Connector 40"/>
            <p:cNvCxnSpPr>
              <a:stCxn id="33" idx="4"/>
              <a:endCxn id="34" idx="0"/>
            </p:cNvCxnSpPr>
            <p:nvPr/>
          </p:nvCxnSpPr>
          <p:spPr bwMode="auto">
            <a:xfrm rot="5400000">
              <a:off x="7684558" y="4931583"/>
              <a:ext cx="1000861" cy="911"/>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2" name="Curved Connector 41"/>
            <p:cNvCxnSpPr>
              <a:stCxn id="34" idx="4"/>
              <a:endCxn id="35" idx="0"/>
            </p:cNvCxnSpPr>
            <p:nvPr/>
          </p:nvCxnSpPr>
          <p:spPr bwMode="auto">
            <a:xfrm rot="5400000">
              <a:off x="6720237" y="4930965"/>
              <a:ext cx="736525" cy="2192067"/>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3" name="Curved Connector 42"/>
            <p:cNvCxnSpPr>
              <a:stCxn id="34" idx="4"/>
              <a:endCxn id="36" idx="0"/>
            </p:cNvCxnSpPr>
            <p:nvPr/>
          </p:nvCxnSpPr>
          <p:spPr bwMode="auto">
            <a:xfrm rot="16200000" flipH="1">
              <a:off x="7840596" y="6002672"/>
              <a:ext cx="687944" cy="7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44" name="Straight Arrow Connector 43"/>
            <p:cNvCxnSpPr>
              <a:stCxn id="33" idx="2"/>
              <a:endCxn id="37" idx="3"/>
            </p:cNvCxnSpPr>
            <p:nvPr/>
          </p:nvCxnSpPr>
          <p:spPr bwMode="auto">
            <a:xfrm flipH="1" flipV="1">
              <a:off x="5789871" y="4179456"/>
              <a:ext cx="1144688" cy="8396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33" idx="2"/>
              <a:endCxn id="39" idx="3"/>
            </p:cNvCxnSpPr>
            <p:nvPr/>
          </p:nvCxnSpPr>
          <p:spPr bwMode="auto">
            <a:xfrm flipH="1">
              <a:off x="5789871" y="4263422"/>
              <a:ext cx="1144688" cy="18452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rot="238339">
              <a:off x="6072351" y="3989887"/>
              <a:ext cx="560882" cy="239208"/>
            </a:xfrm>
            <a:prstGeom prst="rect">
              <a:avLst/>
            </a:prstGeom>
            <a:noFill/>
          </p:spPr>
          <p:txBody>
            <a:bodyPr wrap="square" rtlCol="0">
              <a:spAutoFit/>
            </a:bodyPr>
            <a:lstStyle/>
            <a:p>
              <a:r>
                <a:rPr lang="en-US" sz="1000" b="1" noProof="1">
                  <a:solidFill>
                    <a:srgbClr val="0D0D0D"/>
                  </a:solidFill>
                </a:rPr>
                <a:t>a:title</a:t>
              </a:r>
            </a:p>
          </p:txBody>
        </p:sp>
        <p:sp>
          <p:nvSpPr>
            <p:cNvPr id="47" name="TextBox 46"/>
            <p:cNvSpPr txBox="1"/>
            <p:nvPr/>
          </p:nvSpPr>
          <p:spPr>
            <a:xfrm rot="21215795">
              <a:off x="6106894" y="4324757"/>
              <a:ext cx="691192" cy="239208"/>
            </a:xfrm>
            <a:prstGeom prst="rect">
              <a:avLst/>
            </a:prstGeom>
            <a:noFill/>
          </p:spPr>
          <p:txBody>
            <a:bodyPr wrap="square" rtlCol="0">
              <a:spAutoFit/>
            </a:bodyPr>
            <a:lstStyle/>
            <a:p>
              <a:r>
                <a:rPr lang="en-US" sz="1000" b="1" noProof="1">
                  <a:solidFill>
                    <a:srgbClr val="0D0D0D"/>
                  </a:solidFill>
                </a:rPr>
                <a:t>a:year</a:t>
              </a:r>
            </a:p>
          </p:txBody>
        </p:sp>
        <p:sp>
          <p:nvSpPr>
            <p:cNvPr id="48" name="TextBox 47"/>
            <p:cNvSpPr txBox="1"/>
            <p:nvPr/>
          </p:nvSpPr>
          <p:spPr>
            <a:xfrm>
              <a:off x="6996629" y="5779179"/>
              <a:ext cx="710683" cy="239208"/>
            </a:xfrm>
            <a:prstGeom prst="rect">
              <a:avLst/>
            </a:prstGeom>
            <a:noFill/>
          </p:spPr>
          <p:txBody>
            <a:bodyPr wrap="square" rtlCol="0">
              <a:spAutoFit/>
            </a:bodyPr>
            <a:lstStyle/>
            <a:p>
              <a:r>
                <a:rPr lang="en-US" sz="1000" b="1" noProof="1">
                  <a:solidFill>
                    <a:srgbClr val="0D0D0D"/>
                  </a:solidFill>
                </a:rPr>
                <a:t>a:name</a:t>
              </a:r>
            </a:p>
          </p:txBody>
        </p:sp>
        <p:sp>
          <p:nvSpPr>
            <p:cNvPr id="49" name="TextBox 48"/>
            <p:cNvSpPr txBox="1"/>
            <p:nvPr/>
          </p:nvSpPr>
          <p:spPr>
            <a:xfrm>
              <a:off x="8268760" y="5922715"/>
              <a:ext cx="1038752" cy="239208"/>
            </a:xfrm>
            <a:prstGeom prst="rect">
              <a:avLst/>
            </a:prstGeom>
            <a:noFill/>
          </p:spPr>
          <p:txBody>
            <a:bodyPr wrap="square" rtlCol="0">
              <a:spAutoFit/>
            </a:bodyPr>
            <a:lstStyle/>
            <a:p>
              <a:r>
                <a:rPr lang="en-US" sz="1000" b="1" noProof="1">
                  <a:solidFill>
                    <a:srgbClr val="0D0D0D"/>
                  </a:solidFill>
                </a:rPr>
                <a:t>a:homepage</a:t>
              </a:r>
            </a:p>
          </p:txBody>
        </p:sp>
        <p:sp>
          <p:nvSpPr>
            <p:cNvPr id="50" name="TextBox 49"/>
            <p:cNvSpPr txBox="1"/>
            <p:nvPr/>
          </p:nvSpPr>
          <p:spPr>
            <a:xfrm>
              <a:off x="8258475" y="5093069"/>
              <a:ext cx="820437" cy="239208"/>
            </a:xfrm>
            <a:prstGeom prst="rect">
              <a:avLst/>
            </a:prstGeom>
            <a:noFill/>
          </p:spPr>
          <p:txBody>
            <a:bodyPr wrap="square" rtlCol="0">
              <a:spAutoFit/>
            </a:bodyPr>
            <a:lstStyle/>
            <a:p>
              <a:r>
                <a:rPr lang="en-US" sz="1000" b="1" noProof="1">
                  <a:solidFill>
                    <a:srgbClr val="0D0D0D"/>
                  </a:solidFill>
                </a:rPr>
                <a:t>a:author</a:t>
              </a:r>
            </a:p>
          </p:txBody>
        </p:sp>
      </p:grpSp>
      <p:sp>
        <p:nvSpPr>
          <p:cNvPr id="51" name="Text Box 2"/>
          <p:cNvSpPr txBox="1">
            <a:spLocks noChangeArrowheads="1"/>
          </p:cNvSpPr>
          <p:nvPr/>
        </p:nvSpPr>
        <p:spPr bwMode="auto">
          <a:xfrm>
            <a:off x="132702" y="3941313"/>
            <a:ext cx="4679045" cy="342900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?id[a:year-&gt;?year a:title-&gt;?title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a:author-&gt;?author]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?book[&lt;Book#ISBN&gt;   -&gt; ?isbn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&lt;Book#Title&gt;  -&gt; ?title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&lt;Book#Year&gt;   -&gt; ?year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&lt;Book#Author&gt; -&gt; ?author]</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r>
              <a:rPr lang="en-US" sz="1200" b="1" noProof="1">
                <a:solidFill>
                  <a:srgbClr val="FF0000"/>
                </a:solidFill>
                <a:latin typeface="Courier New" charset="0"/>
                <a:ea typeface="msmincho" charset="0"/>
                <a:cs typeface="msmincho" charset="0"/>
              </a:rPr>
              <a:t>External(pred:iri-string(?id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FF0000"/>
                </a:solidFill>
                <a:latin typeface="Courier New" charset="0"/>
                <a:ea typeface="msmincho" charset="0"/>
                <a:cs typeface="msmincho" charset="0"/>
              </a:rPr>
              <a:t>      External(func:concat("http://..." ?isbn))))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?author[a:name-&gt;?name a:homepage-&gt;?hp]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And(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?author[&lt;Person#Name&gt;     -&gt; ?name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&lt;Person#Homepage&gt; -&gt; ?homepage]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r>
              <a:rPr lang="en-US" sz="1200" b="1" noProof="1">
                <a:solidFill>
                  <a:srgbClr val="FF0000"/>
                </a:solidFill>
                <a:latin typeface="Courier New" charset="0"/>
                <a:ea typeface="msmincho" charset="0"/>
                <a:cs typeface="msmincho" charset="0"/>
              </a:rPr>
              <a:t>External(pred:iri-string(?hp ?homepage))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200" b="1" noProof="1">
                <a:solidFill>
                  <a:srgbClr val="000000"/>
                </a:solidFill>
                <a:latin typeface="Courier New" charset="0"/>
                <a:ea typeface="msmincho" charset="0"/>
                <a:cs typeface="msmincho" charset="0"/>
              </a:rPr>
              <a:t>)</a:t>
            </a:r>
          </a:p>
        </p:txBody>
      </p:sp>
      <p:cxnSp>
        <p:nvCxnSpPr>
          <p:cNvPr id="52" name="Curved Connector 63"/>
          <p:cNvCxnSpPr/>
          <p:nvPr/>
        </p:nvCxnSpPr>
        <p:spPr>
          <a:xfrm>
            <a:off x="5192715" y="2560637"/>
            <a:ext cx="3533556" cy="1697676"/>
          </a:xfrm>
          <a:prstGeom prst="curvedConnector2">
            <a:avLst/>
          </a:prstGeom>
          <a:ln w="2222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ppt_x</p:attrName>
                                        </p:attrNameLst>
                                      </p:cBhvr>
                                      <p:tavLst>
                                        <p:tav tm="0">
                                          <p:val>
                                            <p:strVal val="#ppt_x-.2"/>
                                          </p:val>
                                        </p:tav>
                                        <p:tav tm="100000">
                                          <p:val>
                                            <p:strVal val="#ppt_x"/>
                                          </p:val>
                                        </p:tav>
                                      </p:tavLst>
                                    </p:anim>
                                    <p:anim calcmode="lin" valueType="num">
                                      <p:cBhvr>
                                        <p:cTn id="8" dur="1000" fill="hold"/>
                                        <p:tgtEl>
                                          <p:spTgt spid="5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Question: how does SPARQL queries and vocabularies work together?</a:t>
            </a:r>
          </a:p>
          <a:p>
            <a:pPr lvl="1"/>
            <a:r>
              <a:rPr lang="en-US" dirty="0" smtClean="0"/>
              <a:t>RDFS, OWL, and RIF produce new relationships</a:t>
            </a:r>
          </a:p>
          <a:p>
            <a:pPr lvl="1"/>
            <a:r>
              <a:rPr lang="en-US" dirty="0" smtClean="0"/>
              <a:t>on what data do we query?</a:t>
            </a:r>
          </a:p>
          <a:p>
            <a:r>
              <a:rPr lang="en-US" dirty="0" smtClean="0"/>
              <a:t>Answer: in current SPARQL, that is not defined </a:t>
            </a:r>
            <a:r>
              <a:rPr lang="en-US" dirty="0" smtClean="0">
                <a:sym typeface="Wingdings"/>
              </a:rPr>
              <a:t></a:t>
            </a:r>
            <a:endParaRPr lang="en-US" dirty="0" smtClean="0"/>
          </a:p>
          <a:p>
            <a:r>
              <a:rPr lang="en-US" dirty="0" smtClean="0"/>
              <a:t>But, in SPARQL 1.1 it is…</a:t>
            </a:r>
            <a:r>
              <a:rPr lang="en-US" dirty="0" smtClean="0">
                <a:sym typeface="Wingdings"/>
              </a:rPr>
              <a:t></a:t>
            </a:r>
            <a:endParaRPr lang="en-US" dirty="0"/>
          </a:p>
        </p:txBody>
      </p:sp>
      <p:sp>
        <p:nvSpPr>
          <p:cNvPr id="4" name="Title 3"/>
          <p:cNvSpPr>
            <a:spLocks noGrp="1"/>
          </p:cNvSpPr>
          <p:nvPr>
            <p:ph type="title"/>
          </p:nvPr>
        </p:nvSpPr>
        <p:spPr/>
        <p:txBody>
          <a:bodyPr/>
          <a:lstStyle/>
          <a:p>
            <a:r>
              <a:rPr lang="en-US" dirty="0" smtClean="0"/>
              <a:t>Vocabularies and SPARQL</a:t>
            </a:r>
            <a:endParaRPr lang="en-US"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p:cNvCxnSpPr/>
          <p:nvPr/>
        </p:nvCxnSpPr>
        <p:spPr bwMode="auto">
          <a:xfrm rot="16200000" flipH="1">
            <a:off x="2068513" y="4084637"/>
            <a:ext cx="5562600" cy="76200"/>
          </a:xfrm>
          <a:prstGeom prst="line">
            <a:avLst/>
          </a:prstGeom>
          <a:solidFill>
            <a:srgbClr val="00B8FF"/>
          </a:solidFill>
          <a:ln w="31750" cap="flat" cmpd="sng" algn="ctr">
            <a:solidFill>
              <a:schemeClr val="tx1">
                <a:alpha val="36000"/>
              </a:schemeClr>
            </a:solidFill>
            <a:prstDash val="dash"/>
            <a:round/>
            <a:headEnd type="none" w="med" len="med"/>
            <a:tailEnd type="none" w="med" len="med"/>
          </a:ln>
          <a:effectLst/>
        </p:spPr>
      </p:cxnSp>
      <p:sp>
        <p:nvSpPr>
          <p:cNvPr id="4" name="Title 3"/>
          <p:cNvSpPr>
            <a:spLocks noGrp="1"/>
          </p:cNvSpPr>
          <p:nvPr>
            <p:ph type="title"/>
          </p:nvPr>
        </p:nvSpPr>
        <p:spPr/>
        <p:txBody>
          <a:bodyPr/>
          <a:lstStyle/>
          <a:p>
            <a:r>
              <a:rPr lang="en-US" dirty="0" smtClean="0"/>
              <a:t>SPARQL 1.1 and RDFS/OWL/RIF</a:t>
            </a:r>
            <a:endParaRPr lang="en-US" dirty="0"/>
          </a:p>
        </p:txBody>
      </p:sp>
      <p:grpSp>
        <p:nvGrpSpPr>
          <p:cNvPr id="2" name="Group 32"/>
          <p:cNvGrpSpPr/>
          <p:nvPr/>
        </p:nvGrpSpPr>
        <p:grpSpPr>
          <a:xfrm>
            <a:off x="6269711" y="4084636"/>
            <a:ext cx="3577213" cy="798568"/>
            <a:chOff x="6411912" y="5595934"/>
            <a:chExt cx="3352801" cy="798568"/>
          </a:xfrm>
        </p:grpSpPr>
        <p:grpSp>
          <p:nvGrpSpPr>
            <p:cNvPr id="3" name="Group 27"/>
            <p:cNvGrpSpPr/>
            <p:nvPr/>
          </p:nvGrpSpPr>
          <p:grpSpPr>
            <a:xfrm>
              <a:off x="6411912" y="5595934"/>
              <a:ext cx="3352801" cy="337736"/>
              <a:chOff x="6259512" y="4008437"/>
              <a:chExt cx="3352801" cy="337736"/>
            </a:xfrm>
          </p:grpSpPr>
          <p:sp>
            <p:nvSpPr>
              <p:cNvPr id="20" name="Freeform 44"/>
              <p:cNvSpPr>
                <a:spLocks/>
              </p:cNvSpPr>
              <p:nvPr/>
            </p:nvSpPr>
            <p:spPr bwMode="auto">
              <a:xfrm>
                <a:off x="6259512" y="40084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0080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21" name="TextBox 20"/>
              <p:cNvSpPr txBox="1"/>
              <p:nvPr/>
            </p:nvSpPr>
            <p:spPr>
              <a:xfrm>
                <a:off x="6635073" y="4017508"/>
                <a:ext cx="2977240" cy="328665"/>
              </a:xfrm>
              <a:prstGeom prst="rect">
                <a:avLst/>
              </a:prstGeom>
              <a:noFill/>
            </p:spPr>
            <p:txBody>
              <a:bodyPr wrap="square" rtlCol="0">
                <a:spAutoFit/>
              </a:bodyPr>
              <a:lstStyle/>
              <a:p>
                <a:r>
                  <a:rPr lang="en-US" sz="1700" b="1" dirty="0">
                    <a:solidFill>
                      <a:schemeClr val="tx1"/>
                    </a:solidFill>
                  </a:rPr>
                  <a:t>RDF Data with extra triples</a:t>
                </a:r>
              </a:p>
            </p:txBody>
          </p:sp>
        </p:grpSp>
        <p:grpSp>
          <p:nvGrpSpPr>
            <p:cNvPr id="5" name="Group 28"/>
            <p:cNvGrpSpPr/>
            <p:nvPr/>
          </p:nvGrpSpPr>
          <p:grpSpPr>
            <a:xfrm>
              <a:off x="6411912" y="6065837"/>
              <a:ext cx="2122722" cy="328665"/>
              <a:chOff x="3973512" y="2921854"/>
              <a:chExt cx="2122722" cy="328665"/>
            </a:xfrm>
          </p:grpSpPr>
          <p:sp>
            <p:nvSpPr>
              <p:cNvPr id="30" name="Freeform 44"/>
              <p:cNvSpPr>
                <a:spLocks/>
              </p:cNvSpPr>
              <p:nvPr/>
            </p:nvSpPr>
            <p:spPr bwMode="auto">
              <a:xfrm>
                <a:off x="3973512" y="29281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FF66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31" name="TextBox 30"/>
              <p:cNvSpPr txBox="1"/>
              <p:nvPr/>
            </p:nvSpPr>
            <p:spPr>
              <a:xfrm>
                <a:off x="4343634" y="2921854"/>
                <a:ext cx="1752600" cy="328665"/>
              </a:xfrm>
              <a:prstGeom prst="rect">
                <a:avLst/>
              </a:prstGeom>
              <a:noFill/>
            </p:spPr>
            <p:txBody>
              <a:bodyPr wrap="square" rtlCol="0">
                <a:spAutoFit/>
              </a:bodyPr>
              <a:lstStyle/>
              <a:p>
                <a:r>
                  <a:rPr lang="en-US" sz="1700" b="1" dirty="0">
                    <a:solidFill>
                      <a:schemeClr val="tx1"/>
                    </a:solidFill>
                  </a:rPr>
                  <a:t>SPARQL Pattern</a:t>
                </a:r>
              </a:p>
            </p:txBody>
          </p:sp>
        </p:grpSp>
      </p:grpSp>
      <p:grpSp>
        <p:nvGrpSpPr>
          <p:cNvPr id="6" name="Group 47"/>
          <p:cNvGrpSpPr/>
          <p:nvPr/>
        </p:nvGrpSpPr>
        <p:grpSpPr>
          <a:xfrm>
            <a:off x="6399797" y="2179637"/>
            <a:ext cx="1577225" cy="1676400"/>
            <a:chOff x="6399792" y="2179637"/>
            <a:chExt cx="1577225" cy="1676400"/>
          </a:xfrm>
        </p:grpSpPr>
        <p:grpSp>
          <p:nvGrpSpPr>
            <p:cNvPr id="9" name="Group 44"/>
            <p:cNvGrpSpPr/>
            <p:nvPr/>
          </p:nvGrpSpPr>
          <p:grpSpPr>
            <a:xfrm>
              <a:off x="6918917" y="2484437"/>
              <a:ext cx="703865" cy="685800"/>
              <a:chOff x="6918917" y="2484437"/>
              <a:chExt cx="703865" cy="685800"/>
            </a:xfrm>
          </p:grpSpPr>
          <p:sp>
            <p:nvSpPr>
              <p:cNvPr id="35" name="Freeform 37"/>
              <p:cNvSpPr>
                <a:spLocks/>
              </p:cNvSpPr>
              <p:nvPr/>
            </p:nvSpPr>
            <p:spPr bwMode="auto">
              <a:xfrm flipH="1">
                <a:off x="7193613" y="2484437"/>
                <a:ext cx="429169" cy="402179"/>
              </a:xfrm>
              <a:custGeom>
                <a:avLst/>
                <a:gdLst/>
                <a:ahLst/>
                <a:cxnLst>
                  <a:cxn ang="0">
                    <a:pos x="4725" y="1045"/>
                  </a:cxn>
                  <a:cxn ang="0">
                    <a:pos x="5732" y="1170"/>
                  </a:cxn>
                  <a:cxn ang="0">
                    <a:pos x="6866" y="307"/>
                  </a:cxn>
                  <a:cxn ang="0">
                    <a:pos x="7710" y="740"/>
                  </a:cxn>
                  <a:cxn ang="0">
                    <a:pos x="7467" y="2079"/>
                  </a:cxn>
                  <a:cxn ang="0">
                    <a:pos x="8069" y="2853"/>
                  </a:cxn>
                  <a:cxn ang="0">
                    <a:pos x="9519" y="2979"/>
                  </a:cxn>
                  <a:cxn ang="0">
                    <a:pos x="9817" y="3887"/>
                  </a:cxn>
                  <a:cxn ang="0">
                    <a:pos x="8781" y="4858"/>
                  </a:cxn>
                  <a:cxn ang="0">
                    <a:pos x="8684" y="5868"/>
                  </a:cxn>
                  <a:cxn ang="0">
                    <a:pos x="9519" y="6866"/>
                  </a:cxn>
                  <a:cxn ang="0">
                    <a:pos x="9079" y="7711"/>
                  </a:cxn>
                  <a:cxn ang="0">
                    <a:pos x="7674" y="7542"/>
                  </a:cxn>
                  <a:cxn ang="0">
                    <a:pos x="6936" y="8106"/>
                  </a:cxn>
                  <a:cxn ang="0">
                    <a:pos x="6866" y="9519"/>
                  </a:cxn>
                  <a:cxn ang="0">
                    <a:pos x="5929" y="9817"/>
                  </a:cxn>
                  <a:cxn ang="0">
                    <a:pos x="5029" y="8745"/>
                  </a:cxn>
                  <a:cxn ang="0">
                    <a:pos x="4022" y="8648"/>
                  </a:cxn>
                  <a:cxn ang="0">
                    <a:pos x="2979" y="9519"/>
                  </a:cxn>
                  <a:cxn ang="0">
                    <a:pos x="2115" y="9080"/>
                  </a:cxn>
                  <a:cxn ang="0">
                    <a:pos x="2115" y="7440"/>
                  </a:cxn>
                  <a:cxn ang="0">
                    <a:pos x="1539" y="6667"/>
                  </a:cxn>
                  <a:cxn ang="0">
                    <a:pos x="307" y="6866"/>
                  </a:cxn>
                  <a:cxn ang="0">
                    <a:pos x="0" y="5930"/>
                  </a:cxn>
                  <a:cxn ang="0">
                    <a:pos x="1072" y="4923"/>
                  </a:cxn>
                  <a:cxn ang="0">
                    <a:pos x="1207" y="3924"/>
                  </a:cxn>
                  <a:cxn ang="0">
                    <a:pos x="307" y="2979"/>
                  </a:cxn>
                  <a:cxn ang="0">
                    <a:pos x="740" y="2079"/>
                  </a:cxn>
                  <a:cxn ang="0">
                    <a:pos x="2017" y="2447"/>
                  </a:cxn>
                  <a:cxn ang="0">
                    <a:pos x="2717" y="1846"/>
                  </a:cxn>
                  <a:cxn ang="0">
                    <a:pos x="2979" y="307"/>
                  </a:cxn>
                  <a:cxn ang="0">
                    <a:pos x="3887" y="0"/>
                  </a:cxn>
                  <a:cxn ang="0">
                    <a:pos x="4725" y="104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solidFill>
                <a:srgbClr val="000090"/>
              </a:solidFill>
              <a:ln w="3175">
                <a:noFill/>
                <a:prstDash val="solid"/>
                <a:round/>
                <a:headEnd/>
                <a:tailEnd/>
              </a:ln>
            </p:spPr>
            <p:txBody>
              <a:bodyPr>
                <a:prstTxWarp prst="textNoShape">
                  <a:avLst/>
                </a:prstTxWarp>
              </a:bodyPr>
              <a:lstStyle/>
              <a:p>
                <a:endParaRPr lang="en-US"/>
              </a:p>
            </p:txBody>
          </p:sp>
          <p:sp>
            <p:nvSpPr>
              <p:cNvPr id="36" name="Freeform 38"/>
              <p:cNvSpPr>
                <a:spLocks/>
              </p:cNvSpPr>
              <p:nvPr/>
            </p:nvSpPr>
            <p:spPr bwMode="auto">
              <a:xfrm flipH="1">
                <a:off x="6918917" y="2762818"/>
                <a:ext cx="433363" cy="407419"/>
              </a:xfrm>
              <a:custGeom>
                <a:avLst/>
                <a:gdLst/>
                <a:ahLst/>
                <a:cxnLst>
                  <a:cxn ang="0">
                    <a:pos x="2914" y="1675"/>
                  </a:cxn>
                  <a:cxn ang="0">
                    <a:pos x="3887" y="1269"/>
                  </a:cxn>
                  <a:cxn ang="0">
                    <a:pos x="4453" y="0"/>
                  </a:cxn>
                  <a:cxn ang="0">
                    <a:pos x="5426" y="0"/>
                  </a:cxn>
                  <a:cxn ang="0">
                    <a:pos x="5829" y="1269"/>
                  </a:cxn>
                  <a:cxn ang="0">
                    <a:pos x="6728" y="1638"/>
                  </a:cxn>
                  <a:cxn ang="0">
                    <a:pos x="8069" y="1036"/>
                  </a:cxn>
                  <a:cxn ang="0">
                    <a:pos x="8779" y="1748"/>
                  </a:cxn>
                  <a:cxn ang="0">
                    <a:pos x="8303" y="3050"/>
                  </a:cxn>
                  <a:cxn ang="0">
                    <a:pos x="8671" y="3987"/>
                  </a:cxn>
                  <a:cxn ang="0">
                    <a:pos x="9915" y="4490"/>
                  </a:cxn>
                  <a:cxn ang="0">
                    <a:pos x="9915" y="5427"/>
                  </a:cxn>
                  <a:cxn ang="0">
                    <a:pos x="8611" y="5930"/>
                  </a:cxn>
                  <a:cxn ang="0">
                    <a:pos x="8241" y="6802"/>
                  </a:cxn>
                  <a:cxn ang="0">
                    <a:pos x="8843" y="8070"/>
                  </a:cxn>
                  <a:cxn ang="0">
                    <a:pos x="8177" y="8808"/>
                  </a:cxn>
                  <a:cxn ang="0">
                    <a:pos x="6863" y="8279"/>
                  </a:cxn>
                  <a:cxn ang="0">
                    <a:pos x="5929" y="8648"/>
                  </a:cxn>
                  <a:cxn ang="0">
                    <a:pos x="5460" y="9953"/>
                  </a:cxn>
                  <a:cxn ang="0">
                    <a:pos x="4453" y="9953"/>
                  </a:cxn>
                  <a:cxn ang="0">
                    <a:pos x="3716" y="8513"/>
                  </a:cxn>
                  <a:cxn ang="0">
                    <a:pos x="2844" y="8107"/>
                  </a:cxn>
                  <a:cxn ang="0">
                    <a:pos x="1846" y="8845"/>
                  </a:cxn>
                  <a:cxn ang="0">
                    <a:pos x="1142" y="8145"/>
                  </a:cxn>
                  <a:cxn ang="0">
                    <a:pos x="1609" y="6765"/>
                  </a:cxn>
                  <a:cxn ang="0">
                    <a:pos x="1241" y="5866"/>
                  </a:cxn>
                  <a:cxn ang="0">
                    <a:pos x="0" y="5427"/>
                  </a:cxn>
                  <a:cxn ang="0">
                    <a:pos x="0" y="4453"/>
                  </a:cxn>
                  <a:cxn ang="0">
                    <a:pos x="1241" y="4159"/>
                  </a:cxn>
                  <a:cxn ang="0">
                    <a:pos x="1539" y="3287"/>
                  </a:cxn>
                  <a:cxn ang="0">
                    <a:pos x="1035" y="1847"/>
                  </a:cxn>
                  <a:cxn ang="0">
                    <a:pos x="1711" y="1143"/>
                  </a:cxn>
                  <a:cxn ang="0">
                    <a:pos x="2914" y="167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solidFill>
                <a:srgbClr val="02CC99"/>
              </a:solidFill>
              <a:ln w="3175">
                <a:noFill/>
                <a:prstDash val="solid"/>
                <a:round/>
                <a:headEnd/>
                <a:tailEnd/>
              </a:ln>
            </p:spPr>
            <p:txBody>
              <a:bodyPr>
                <a:prstTxWarp prst="textNoShape">
                  <a:avLst/>
                </a:prstTxWarp>
              </a:bodyPr>
              <a:lstStyle/>
              <a:p>
                <a:endParaRPr lang="en-US"/>
              </a:p>
            </p:txBody>
          </p:sp>
          <p:sp>
            <p:nvSpPr>
              <p:cNvPr id="37" name="Freeform 39"/>
              <p:cNvSpPr>
                <a:spLocks/>
              </p:cNvSpPr>
              <p:nvPr/>
            </p:nvSpPr>
            <p:spPr bwMode="auto">
              <a:xfrm flipH="1">
                <a:off x="7360667" y="2640985"/>
                <a:ext cx="95060" cy="90392"/>
              </a:xfrm>
              <a:custGeom>
                <a:avLst/>
                <a:gdLst/>
                <a:ahLst/>
                <a:cxnLst>
                  <a:cxn ang="0">
                    <a:pos x="962" y="6"/>
                  </a:cxn>
                  <a:cxn ang="0">
                    <a:pos x="834" y="26"/>
                  </a:cxn>
                  <a:cxn ang="0">
                    <a:pos x="712" y="61"/>
                  </a:cxn>
                  <a:cxn ang="0">
                    <a:pos x="596" y="112"/>
                  </a:cxn>
                  <a:cxn ang="0">
                    <a:pos x="485" y="179"/>
                  </a:cxn>
                  <a:cxn ang="0">
                    <a:pos x="380" y="262"/>
                  </a:cxn>
                  <a:cxn ang="0">
                    <a:pos x="280" y="360"/>
                  </a:cxn>
                  <a:cxn ang="0">
                    <a:pos x="194" y="464"/>
                  </a:cxn>
                  <a:cxn ang="0">
                    <a:pos x="124" y="573"/>
                  </a:cxn>
                  <a:cxn ang="0">
                    <a:pos x="69" y="689"/>
                  </a:cxn>
                  <a:cxn ang="0">
                    <a:pos x="31" y="810"/>
                  </a:cxn>
                  <a:cxn ang="0">
                    <a:pos x="8" y="936"/>
                  </a:cxn>
                  <a:cxn ang="0">
                    <a:pos x="0" y="1069"/>
                  </a:cxn>
                  <a:cxn ang="0">
                    <a:pos x="8" y="1210"/>
                  </a:cxn>
                  <a:cxn ang="0">
                    <a:pos x="31" y="1344"/>
                  </a:cxn>
                  <a:cxn ang="0">
                    <a:pos x="69" y="1473"/>
                  </a:cxn>
                  <a:cxn ang="0">
                    <a:pos x="124" y="1595"/>
                  </a:cxn>
                  <a:cxn ang="0">
                    <a:pos x="194" y="1711"/>
                  </a:cxn>
                  <a:cxn ang="0">
                    <a:pos x="280" y="1822"/>
                  </a:cxn>
                  <a:cxn ang="0">
                    <a:pos x="380" y="1925"/>
                  </a:cxn>
                  <a:cxn ang="0">
                    <a:pos x="485" y="2012"/>
                  </a:cxn>
                  <a:cxn ang="0">
                    <a:pos x="596" y="2084"/>
                  </a:cxn>
                  <a:cxn ang="0">
                    <a:pos x="712" y="2138"/>
                  </a:cxn>
                  <a:cxn ang="0">
                    <a:pos x="834" y="2176"/>
                  </a:cxn>
                  <a:cxn ang="0">
                    <a:pos x="962" y="2197"/>
                  </a:cxn>
                  <a:cxn ang="0">
                    <a:pos x="1096" y="2201"/>
                  </a:cxn>
                  <a:cxn ang="0">
                    <a:pos x="1233" y="2191"/>
                  </a:cxn>
                  <a:cxn ang="0">
                    <a:pos x="1364" y="2162"/>
                  </a:cxn>
                  <a:cxn ang="0">
                    <a:pos x="1489" y="2118"/>
                  </a:cxn>
                  <a:cxn ang="0">
                    <a:pos x="1607" y="2058"/>
                  </a:cxn>
                  <a:cxn ang="0">
                    <a:pos x="1719" y="1980"/>
                  </a:cxn>
                  <a:cxn ang="0">
                    <a:pos x="1827" y="1886"/>
                  </a:cxn>
                  <a:cxn ang="0">
                    <a:pos x="1925" y="1779"/>
                  </a:cxn>
                  <a:cxn ang="0">
                    <a:pos x="2007" y="1665"/>
                  </a:cxn>
                  <a:cxn ang="0">
                    <a:pos x="2072" y="1547"/>
                  </a:cxn>
                  <a:cxn ang="0">
                    <a:pos x="2122" y="1422"/>
                  </a:cxn>
                  <a:cxn ang="0">
                    <a:pos x="2156" y="1291"/>
                  </a:cxn>
                  <a:cxn ang="0">
                    <a:pos x="2174" y="1154"/>
                  </a:cxn>
                  <a:cxn ang="0">
                    <a:pos x="2176" y="1015"/>
                  </a:cxn>
                  <a:cxn ang="0">
                    <a:pos x="2161" y="885"/>
                  </a:cxn>
                  <a:cxn ang="0">
                    <a:pos x="2131" y="761"/>
                  </a:cxn>
                  <a:cxn ang="0">
                    <a:pos x="2083" y="642"/>
                  </a:cxn>
                  <a:cxn ang="0">
                    <a:pos x="2021" y="529"/>
                  </a:cxn>
                  <a:cxn ang="0">
                    <a:pos x="1943" y="422"/>
                  </a:cxn>
                  <a:cxn ang="0">
                    <a:pos x="1848" y="319"/>
                  </a:cxn>
                  <a:cxn ang="0">
                    <a:pos x="1741" y="227"/>
                  </a:cxn>
                  <a:cxn ang="0">
                    <a:pos x="1630" y="150"/>
                  </a:cxn>
                  <a:cxn ang="0">
                    <a:pos x="1513" y="90"/>
                  </a:cxn>
                  <a:cxn ang="0">
                    <a:pos x="1389" y="45"/>
                  </a:cxn>
                  <a:cxn ang="0">
                    <a:pos x="1260" y="15"/>
                  </a:cxn>
                  <a:cxn ang="0">
                    <a:pos x="1125" y="2"/>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accent1"/>
              </a:solidFill>
              <a:ln w="3175">
                <a:noFill/>
                <a:prstDash val="solid"/>
                <a:round/>
                <a:headEnd/>
                <a:tailEnd/>
              </a:ln>
            </p:spPr>
            <p:txBody>
              <a:bodyPr>
                <a:prstTxWarp prst="textNoShape">
                  <a:avLst/>
                </a:prstTxWarp>
              </a:bodyPr>
              <a:lstStyle/>
              <a:p>
                <a:endParaRPr lang="en-US"/>
              </a:p>
            </p:txBody>
          </p:sp>
          <p:sp>
            <p:nvSpPr>
              <p:cNvPr id="38" name="Freeform 40"/>
              <p:cNvSpPr>
                <a:spLocks/>
              </p:cNvSpPr>
              <p:nvPr/>
            </p:nvSpPr>
            <p:spPr bwMode="auto">
              <a:xfrm flipH="1">
                <a:off x="7078153" y="2917895"/>
                <a:ext cx="95759" cy="90392"/>
              </a:xfrm>
              <a:custGeom>
                <a:avLst/>
                <a:gdLst/>
                <a:ahLst/>
                <a:cxnLst>
                  <a:cxn ang="0">
                    <a:pos x="481" y="164"/>
                  </a:cxn>
                  <a:cxn ang="0">
                    <a:pos x="395" y="230"/>
                  </a:cxn>
                  <a:cxn ang="0">
                    <a:pos x="318" y="302"/>
                  </a:cxn>
                  <a:cxn ang="0">
                    <a:pos x="249" y="381"/>
                  </a:cxn>
                  <a:cxn ang="0">
                    <a:pos x="188" y="466"/>
                  </a:cxn>
                  <a:cxn ang="0">
                    <a:pos x="135" y="556"/>
                  </a:cxn>
                  <a:cxn ang="0">
                    <a:pos x="90" y="654"/>
                  </a:cxn>
                  <a:cxn ang="0">
                    <a:pos x="52" y="758"/>
                  </a:cxn>
                  <a:cxn ang="0">
                    <a:pos x="23" y="865"/>
                  </a:cxn>
                  <a:cxn ang="0">
                    <a:pos x="6" y="970"/>
                  </a:cxn>
                  <a:cxn ang="0">
                    <a:pos x="0" y="1075"/>
                  </a:cxn>
                  <a:cxn ang="0">
                    <a:pos x="6" y="1178"/>
                  </a:cxn>
                  <a:cxn ang="0">
                    <a:pos x="22" y="1279"/>
                  </a:cxn>
                  <a:cxn ang="0">
                    <a:pos x="50" y="1378"/>
                  </a:cxn>
                  <a:cxn ang="0">
                    <a:pos x="90" y="1475"/>
                  </a:cxn>
                  <a:cxn ang="0">
                    <a:pos x="140" y="1572"/>
                  </a:cxn>
                  <a:cxn ang="0">
                    <a:pos x="192" y="1668"/>
                  </a:cxn>
                  <a:cxn ang="0">
                    <a:pos x="251" y="1759"/>
                  </a:cxn>
                  <a:cxn ang="0">
                    <a:pos x="316" y="1843"/>
                  </a:cxn>
                  <a:cxn ang="0">
                    <a:pos x="388" y="1918"/>
                  </a:cxn>
                  <a:cxn ang="0">
                    <a:pos x="467" y="1985"/>
                  </a:cxn>
                  <a:cxn ang="0">
                    <a:pos x="554" y="2045"/>
                  </a:cxn>
                  <a:cxn ang="0">
                    <a:pos x="648" y="2095"/>
                  </a:cxn>
                  <a:cxn ang="0">
                    <a:pos x="747" y="2138"/>
                  </a:cxn>
                  <a:cxn ang="0">
                    <a:pos x="853" y="2172"/>
                  </a:cxn>
                  <a:cxn ang="0">
                    <a:pos x="959" y="2194"/>
                  </a:cxn>
                  <a:cxn ang="0">
                    <a:pos x="1065" y="2204"/>
                  </a:cxn>
                  <a:cxn ang="0">
                    <a:pos x="1172" y="2202"/>
                  </a:cxn>
                  <a:cxn ang="0">
                    <a:pos x="1278" y="2188"/>
                  </a:cxn>
                  <a:cxn ang="0">
                    <a:pos x="1385" y="2163"/>
                  </a:cxn>
                  <a:cxn ang="0">
                    <a:pos x="1493" y="2125"/>
                  </a:cxn>
                  <a:cxn ang="0">
                    <a:pos x="1601" y="2076"/>
                  </a:cxn>
                  <a:cxn ang="0">
                    <a:pos x="1778" y="1960"/>
                  </a:cxn>
                  <a:cxn ang="0">
                    <a:pos x="1942" y="1813"/>
                  </a:cxn>
                  <a:cxn ang="0">
                    <a:pos x="2065" y="1652"/>
                  </a:cxn>
                  <a:cxn ang="0">
                    <a:pos x="2145" y="1478"/>
                  </a:cxn>
                  <a:cxn ang="0">
                    <a:pos x="2185" y="1290"/>
                  </a:cxn>
                  <a:cxn ang="0">
                    <a:pos x="2182" y="1089"/>
                  </a:cxn>
                  <a:cxn ang="0">
                    <a:pos x="2138" y="873"/>
                  </a:cxn>
                  <a:cxn ang="0">
                    <a:pos x="2052" y="644"/>
                  </a:cxn>
                  <a:cxn ang="0">
                    <a:pos x="1984" y="513"/>
                  </a:cxn>
                  <a:cxn ang="0">
                    <a:pos x="1925" y="425"/>
                  </a:cxn>
                  <a:cxn ang="0">
                    <a:pos x="1859" y="345"/>
                  </a:cxn>
                  <a:cxn ang="0">
                    <a:pos x="1786" y="273"/>
                  </a:cxn>
                  <a:cxn ang="0">
                    <a:pos x="1704" y="209"/>
                  </a:cxn>
                  <a:cxn ang="0">
                    <a:pos x="1616" y="152"/>
                  </a:cxn>
                  <a:cxn ang="0">
                    <a:pos x="1519" y="105"/>
                  </a:cxn>
                  <a:cxn ang="0">
                    <a:pos x="1415" y="65"/>
                  </a:cxn>
                  <a:cxn ang="0">
                    <a:pos x="1307" y="34"/>
                  </a:cxn>
                  <a:cxn ang="0">
                    <a:pos x="1199" y="12"/>
                  </a:cxn>
                  <a:cxn ang="0">
                    <a:pos x="1093" y="1"/>
                  </a:cxn>
                  <a:cxn ang="0">
                    <a:pos x="987" y="1"/>
                  </a:cxn>
                  <a:cxn ang="0">
                    <a:pos x="883" y="12"/>
                  </a:cxn>
                  <a:cxn ang="0">
                    <a:pos x="779" y="33"/>
                  </a:cxn>
                  <a:cxn ang="0">
                    <a:pos x="676" y="64"/>
                  </a:cxn>
                  <a:cxn ang="0">
                    <a:pos x="575" y="106"/>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bg1"/>
              </a:solidFill>
              <a:ln w="3175">
                <a:noFill/>
                <a:prstDash val="solid"/>
                <a:round/>
                <a:headEnd/>
                <a:tailEnd/>
              </a:ln>
            </p:spPr>
            <p:txBody>
              <a:bodyPr>
                <a:prstTxWarp prst="textNoShape">
                  <a:avLst/>
                </a:prstTxWarp>
              </a:bodyPr>
              <a:lstStyle/>
              <a:p>
                <a:endParaRPr lang="en-US"/>
              </a:p>
            </p:txBody>
          </p:sp>
        </p:grpSp>
        <p:sp>
          <p:nvSpPr>
            <p:cNvPr id="60" name="Bent Arrow 59"/>
            <p:cNvSpPr/>
            <p:nvPr/>
          </p:nvSpPr>
          <p:spPr bwMode="auto">
            <a:xfrm rot="5400000">
              <a:off x="6350205" y="2229224"/>
              <a:ext cx="1676400" cy="1577225"/>
            </a:xfrm>
            <a:prstGeom prst="bentArrow">
              <a:avLst>
                <a:gd name="adj1" fmla="val 5515"/>
                <a:gd name="adj2" fmla="val 10428"/>
                <a:gd name="adj3" fmla="val 25000"/>
                <a:gd name="adj4" fmla="val 43750"/>
              </a:avLst>
            </a:prstGeom>
            <a:solidFill>
              <a:srgbClr val="01800D"/>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0" name="Group 46"/>
          <p:cNvGrpSpPr/>
          <p:nvPr/>
        </p:nvGrpSpPr>
        <p:grpSpPr>
          <a:xfrm>
            <a:off x="6107112" y="5075241"/>
            <a:ext cx="1788606" cy="1478280"/>
            <a:chOff x="6107112" y="5075237"/>
            <a:chExt cx="1788606" cy="1478280"/>
          </a:xfrm>
        </p:grpSpPr>
        <p:grpSp>
          <p:nvGrpSpPr>
            <p:cNvPr id="11" name="Group 45"/>
            <p:cNvGrpSpPr/>
            <p:nvPr/>
          </p:nvGrpSpPr>
          <p:grpSpPr>
            <a:xfrm>
              <a:off x="6918917" y="5465308"/>
              <a:ext cx="703865" cy="685800"/>
              <a:chOff x="6918917" y="5465308"/>
              <a:chExt cx="703865" cy="685800"/>
            </a:xfrm>
          </p:grpSpPr>
          <p:sp>
            <p:nvSpPr>
              <p:cNvPr id="40" name="Freeform 37"/>
              <p:cNvSpPr>
                <a:spLocks/>
              </p:cNvSpPr>
              <p:nvPr/>
            </p:nvSpPr>
            <p:spPr bwMode="auto">
              <a:xfrm flipH="1" flipV="1">
                <a:off x="7193613" y="5748929"/>
                <a:ext cx="429169" cy="402179"/>
              </a:xfrm>
              <a:custGeom>
                <a:avLst/>
                <a:gdLst/>
                <a:ahLst/>
                <a:cxnLst>
                  <a:cxn ang="0">
                    <a:pos x="4725" y="1045"/>
                  </a:cxn>
                  <a:cxn ang="0">
                    <a:pos x="5732" y="1170"/>
                  </a:cxn>
                  <a:cxn ang="0">
                    <a:pos x="6866" y="307"/>
                  </a:cxn>
                  <a:cxn ang="0">
                    <a:pos x="7710" y="740"/>
                  </a:cxn>
                  <a:cxn ang="0">
                    <a:pos x="7467" y="2079"/>
                  </a:cxn>
                  <a:cxn ang="0">
                    <a:pos x="8069" y="2853"/>
                  </a:cxn>
                  <a:cxn ang="0">
                    <a:pos x="9519" y="2979"/>
                  </a:cxn>
                  <a:cxn ang="0">
                    <a:pos x="9817" y="3887"/>
                  </a:cxn>
                  <a:cxn ang="0">
                    <a:pos x="8781" y="4858"/>
                  </a:cxn>
                  <a:cxn ang="0">
                    <a:pos x="8684" y="5868"/>
                  </a:cxn>
                  <a:cxn ang="0">
                    <a:pos x="9519" y="6866"/>
                  </a:cxn>
                  <a:cxn ang="0">
                    <a:pos x="9079" y="7711"/>
                  </a:cxn>
                  <a:cxn ang="0">
                    <a:pos x="7674" y="7542"/>
                  </a:cxn>
                  <a:cxn ang="0">
                    <a:pos x="6936" y="8106"/>
                  </a:cxn>
                  <a:cxn ang="0">
                    <a:pos x="6866" y="9519"/>
                  </a:cxn>
                  <a:cxn ang="0">
                    <a:pos x="5929" y="9817"/>
                  </a:cxn>
                  <a:cxn ang="0">
                    <a:pos x="5029" y="8745"/>
                  </a:cxn>
                  <a:cxn ang="0">
                    <a:pos x="4022" y="8648"/>
                  </a:cxn>
                  <a:cxn ang="0">
                    <a:pos x="2979" y="9519"/>
                  </a:cxn>
                  <a:cxn ang="0">
                    <a:pos x="2115" y="9080"/>
                  </a:cxn>
                  <a:cxn ang="0">
                    <a:pos x="2115" y="7440"/>
                  </a:cxn>
                  <a:cxn ang="0">
                    <a:pos x="1539" y="6667"/>
                  </a:cxn>
                  <a:cxn ang="0">
                    <a:pos x="307" y="6866"/>
                  </a:cxn>
                  <a:cxn ang="0">
                    <a:pos x="0" y="5930"/>
                  </a:cxn>
                  <a:cxn ang="0">
                    <a:pos x="1072" y="4923"/>
                  </a:cxn>
                  <a:cxn ang="0">
                    <a:pos x="1207" y="3924"/>
                  </a:cxn>
                  <a:cxn ang="0">
                    <a:pos x="307" y="2979"/>
                  </a:cxn>
                  <a:cxn ang="0">
                    <a:pos x="740" y="2079"/>
                  </a:cxn>
                  <a:cxn ang="0">
                    <a:pos x="2017" y="2447"/>
                  </a:cxn>
                  <a:cxn ang="0">
                    <a:pos x="2717" y="1846"/>
                  </a:cxn>
                  <a:cxn ang="0">
                    <a:pos x="2979" y="307"/>
                  </a:cxn>
                  <a:cxn ang="0">
                    <a:pos x="3887" y="0"/>
                  </a:cxn>
                  <a:cxn ang="0">
                    <a:pos x="4725" y="104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solidFill>
                <a:srgbClr val="FF6500"/>
              </a:solidFill>
              <a:ln w="3175">
                <a:noFill/>
                <a:prstDash val="solid"/>
                <a:round/>
                <a:headEnd/>
                <a:tailEnd/>
              </a:ln>
            </p:spPr>
            <p:txBody>
              <a:bodyPr>
                <a:prstTxWarp prst="textNoShape">
                  <a:avLst/>
                </a:prstTxWarp>
              </a:bodyPr>
              <a:lstStyle/>
              <a:p>
                <a:endParaRPr lang="en-US"/>
              </a:p>
            </p:txBody>
          </p:sp>
          <p:sp>
            <p:nvSpPr>
              <p:cNvPr id="41" name="Freeform 38"/>
              <p:cNvSpPr>
                <a:spLocks/>
              </p:cNvSpPr>
              <p:nvPr/>
            </p:nvSpPr>
            <p:spPr bwMode="auto">
              <a:xfrm flipH="1" flipV="1">
                <a:off x="6918917" y="5465308"/>
                <a:ext cx="433362" cy="407419"/>
              </a:xfrm>
              <a:custGeom>
                <a:avLst/>
                <a:gdLst/>
                <a:ahLst/>
                <a:cxnLst>
                  <a:cxn ang="0">
                    <a:pos x="2914" y="1675"/>
                  </a:cxn>
                  <a:cxn ang="0">
                    <a:pos x="3887" y="1269"/>
                  </a:cxn>
                  <a:cxn ang="0">
                    <a:pos x="4453" y="0"/>
                  </a:cxn>
                  <a:cxn ang="0">
                    <a:pos x="5426" y="0"/>
                  </a:cxn>
                  <a:cxn ang="0">
                    <a:pos x="5829" y="1269"/>
                  </a:cxn>
                  <a:cxn ang="0">
                    <a:pos x="6728" y="1638"/>
                  </a:cxn>
                  <a:cxn ang="0">
                    <a:pos x="8069" y="1036"/>
                  </a:cxn>
                  <a:cxn ang="0">
                    <a:pos x="8779" y="1748"/>
                  </a:cxn>
                  <a:cxn ang="0">
                    <a:pos x="8303" y="3050"/>
                  </a:cxn>
                  <a:cxn ang="0">
                    <a:pos x="8671" y="3987"/>
                  </a:cxn>
                  <a:cxn ang="0">
                    <a:pos x="9915" y="4490"/>
                  </a:cxn>
                  <a:cxn ang="0">
                    <a:pos x="9915" y="5427"/>
                  </a:cxn>
                  <a:cxn ang="0">
                    <a:pos x="8611" y="5930"/>
                  </a:cxn>
                  <a:cxn ang="0">
                    <a:pos x="8241" y="6802"/>
                  </a:cxn>
                  <a:cxn ang="0">
                    <a:pos x="8843" y="8070"/>
                  </a:cxn>
                  <a:cxn ang="0">
                    <a:pos x="8177" y="8808"/>
                  </a:cxn>
                  <a:cxn ang="0">
                    <a:pos x="6863" y="8279"/>
                  </a:cxn>
                  <a:cxn ang="0">
                    <a:pos x="5929" y="8648"/>
                  </a:cxn>
                  <a:cxn ang="0">
                    <a:pos x="5460" y="9953"/>
                  </a:cxn>
                  <a:cxn ang="0">
                    <a:pos x="4453" y="9953"/>
                  </a:cxn>
                  <a:cxn ang="0">
                    <a:pos x="3716" y="8513"/>
                  </a:cxn>
                  <a:cxn ang="0">
                    <a:pos x="2844" y="8107"/>
                  </a:cxn>
                  <a:cxn ang="0">
                    <a:pos x="1846" y="8845"/>
                  </a:cxn>
                  <a:cxn ang="0">
                    <a:pos x="1142" y="8145"/>
                  </a:cxn>
                  <a:cxn ang="0">
                    <a:pos x="1609" y="6765"/>
                  </a:cxn>
                  <a:cxn ang="0">
                    <a:pos x="1241" y="5866"/>
                  </a:cxn>
                  <a:cxn ang="0">
                    <a:pos x="0" y="5427"/>
                  </a:cxn>
                  <a:cxn ang="0">
                    <a:pos x="0" y="4453"/>
                  </a:cxn>
                  <a:cxn ang="0">
                    <a:pos x="1241" y="4159"/>
                  </a:cxn>
                  <a:cxn ang="0">
                    <a:pos x="1539" y="3287"/>
                  </a:cxn>
                  <a:cxn ang="0">
                    <a:pos x="1035" y="1847"/>
                  </a:cxn>
                  <a:cxn ang="0">
                    <a:pos x="1711" y="1143"/>
                  </a:cxn>
                  <a:cxn ang="0">
                    <a:pos x="2914" y="167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solidFill>
                <a:srgbClr val="01800D"/>
              </a:solidFill>
              <a:ln w="3175">
                <a:noFill/>
                <a:prstDash val="solid"/>
                <a:round/>
                <a:headEnd/>
                <a:tailEnd/>
              </a:ln>
            </p:spPr>
            <p:txBody>
              <a:bodyPr>
                <a:prstTxWarp prst="textNoShape">
                  <a:avLst/>
                </a:prstTxWarp>
              </a:bodyPr>
              <a:lstStyle/>
              <a:p>
                <a:endParaRPr lang="en-US"/>
              </a:p>
            </p:txBody>
          </p:sp>
          <p:sp>
            <p:nvSpPr>
              <p:cNvPr id="42" name="Freeform 39"/>
              <p:cNvSpPr>
                <a:spLocks/>
              </p:cNvSpPr>
              <p:nvPr/>
            </p:nvSpPr>
            <p:spPr bwMode="auto">
              <a:xfrm flipH="1" flipV="1">
                <a:off x="7360668" y="5904168"/>
                <a:ext cx="95060" cy="90392"/>
              </a:xfrm>
              <a:custGeom>
                <a:avLst/>
                <a:gdLst/>
                <a:ahLst/>
                <a:cxnLst>
                  <a:cxn ang="0">
                    <a:pos x="962" y="6"/>
                  </a:cxn>
                  <a:cxn ang="0">
                    <a:pos x="834" y="26"/>
                  </a:cxn>
                  <a:cxn ang="0">
                    <a:pos x="712" y="61"/>
                  </a:cxn>
                  <a:cxn ang="0">
                    <a:pos x="596" y="112"/>
                  </a:cxn>
                  <a:cxn ang="0">
                    <a:pos x="485" y="179"/>
                  </a:cxn>
                  <a:cxn ang="0">
                    <a:pos x="380" y="262"/>
                  </a:cxn>
                  <a:cxn ang="0">
                    <a:pos x="280" y="360"/>
                  </a:cxn>
                  <a:cxn ang="0">
                    <a:pos x="194" y="464"/>
                  </a:cxn>
                  <a:cxn ang="0">
                    <a:pos x="124" y="573"/>
                  </a:cxn>
                  <a:cxn ang="0">
                    <a:pos x="69" y="689"/>
                  </a:cxn>
                  <a:cxn ang="0">
                    <a:pos x="31" y="810"/>
                  </a:cxn>
                  <a:cxn ang="0">
                    <a:pos x="8" y="936"/>
                  </a:cxn>
                  <a:cxn ang="0">
                    <a:pos x="0" y="1069"/>
                  </a:cxn>
                  <a:cxn ang="0">
                    <a:pos x="8" y="1210"/>
                  </a:cxn>
                  <a:cxn ang="0">
                    <a:pos x="31" y="1344"/>
                  </a:cxn>
                  <a:cxn ang="0">
                    <a:pos x="69" y="1473"/>
                  </a:cxn>
                  <a:cxn ang="0">
                    <a:pos x="124" y="1595"/>
                  </a:cxn>
                  <a:cxn ang="0">
                    <a:pos x="194" y="1711"/>
                  </a:cxn>
                  <a:cxn ang="0">
                    <a:pos x="280" y="1822"/>
                  </a:cxn>
                  <a:cxn ang="0">
                    <a:pos x="380" y="1925"/>
                  </a:cxn>
                  <a:cxn ang="0">
                    <a:pos x="485" y="2012"/>
                  </a:cxn>
                  <a:cxn ang="0">
                    <a:pos x="596" y="2084"/>
                  </a:cxn>
                  <a:cxn ang="0">
                    <a:pos x="712" y="2138"/>
                  </a:cxn>
                  <a:cxn ang="0">
                    <a:pos x="834" y="2176"/>
                  </a:cxn>
                  <a:cxn ang="0">
                    <a:pos x="962" y="2197"/>
                  </a:cxn>
                  <a:cxn ang="0">
                    <a:pos x="1096" y="2201"/>
                  </a:cxn>
                  <a:cxn ang="0">
                    <a:pos x="1233" y="2191"/>
                  </a:cxn>
                  <a:cxn ang="0">
                    <a:pos x="1364" y="2162"/>
                  </a:cxn>
                  <a:cxn ang="0">
                    <a:pos x="1489" y="2118"/>
                  </a:cxn>
                  <a:cxn ang="0">
                    <a:pos x="1607" y="2058"/>
                  </a:cxn>
                  <a:cxn ang="0">
                    <a:pos x="1719" y="1980"/>
                  </a:cxn>
                  <a:cxn ang="0">
                    <a:pos x="1827" y="1886"/>
                  </a:cxn>
                  <a:cxn ang="0">
                    <a:pos x="1925" y="1779"/>
                  </a:cxn>
                  <a:cxn ang="0">
                    <a:pos x="2007" y="1665"/>
                  </a:cxn>
                  <a:cxn ang="0">
                    <a:pos x="2072" y="1547"/>
                  </a:cxn>
                  <a:cxn ang="0">
                    <a:pos x="2122" y="1422"/>
                  </a:cxn>
                  <a:cxn ang="0">
                    <a:pos x="2156" y="1291"/>
                  </a:cxn>
                  <a:cxn ang="0">
                    <a:pos x="2174" y="1154"/>
                  </a:cxn>
                  <a:cxn ang="0">
                    <a:pos x="2176" y="1015"/>
                  </a:cxn>
                  <a:cxn ang="0">
                    <a:pos x="2161" y="885"/>
                  </a:cxn>
                  <a:cxn ang="0">
                    <a:pos x="2131" y="761"/>
                  </a:cxn>
                  <a:cxn ang="0">
                    <a:pos x="2083" y="642"/>
                  </a:cxn>
                  <a:cxn ang="0">
                    <a:pos x="2021" y="529"/>
                  </a:cxn>
                  <a:cxn ang="0">
                    <a:pos x="1943" y="422"/>
                  </a:cxn>
                  <a:cxn ang="0">
                    <a:pos x="1848" y="319"/>
                  </a:cxn>
                  <a:cxn ang="0">
                    <a:pos x="1741" y="227"/>
                  </a:cxn>
                  <a:cxn ang="0">
                    <a:pos x="1630" y="150"/>
                  </a:cxn>
                  <a:cxn ang="0">
                    <a:pos x="1513" y="90"/>
                  </a:cxn>
                  <a:cxn ang="0">
                    <a:pos x="1389" y="45"/>
                  </a:cxn>
                  <a:cxn ang="0">
                    <a:pos x="1260" y="15"/>
                  </a:cxn>
                  <a:cxn ang="0">
                    <a:pos x="1125" y="2"/>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accent1"/>
              </a:solidFill>
              <a:ln w="3175">
                <a:noFill/>
                <a:prstDash val="solid"/>
                <a:round/>
                <a:headEnd/>
                <a:tailEnd/>
              </a:ln>
            </p:spPr>
            <p:txBody>
              <a:bodyPr>
                <a:prstTxWarp prst="textNoShape">
                  <a:avLst/>
                </a:prstTxWarp>
              </a:bodyPr>
              <a:lstStyle/>
              <a:p>
                <a:endParaRPr lang="en-US"/>
              </a:p>
            </p:txBody>
          </p:sp>
          <p:sp>
            <p:nvSpPr>
              <p:cNvPr id="43" name="Freeform 40"/>
              <p:cNvSpPr>
                <a:spLocks/>
              </p:cNvSpPr>
              <p:nvPr/>
            </p:nvSpPr>
            <p:spPr bwMode="auto">
              <a:xfrm flipH="1" flipV="1">
                <a:off x="7087370" y="5623821"/>
                <a:ext cx="95759" cy="90392"/>
              </a:xfrm>
              <a:custGeom>
                <a:avLst/>
                <a:gdLst/>
                <a:ahLst/>
                <a:cxnLst>
                  <a:cxn ang="0">
                    <a:pos x="481" y="164"/>
                  </a:cxn>
                  <a:cxn ang="0">
                    <a:pos x="395" y="230"/>
                  </a:cxn>
                  <a:cxn ang="0">
                    <a:pos x="318" y="302"/>
                  </a:cxn>
                  <a:cxn ang="0">
                    <a:pos x="249" y="381"/>
                  </a:cxn>
                  <a:cxn ang="0">
                    <a:pos x="188" y="466"/>
                  </a:cxn>
                  <a:cxn ang="0">
                    <a:pos x="135" y="556"/>
                  </a:cxn>
                  <a:cxn ang="0">
                    <a:pos x="90" y="654"/>
                  </a:cxn>
                  <a:cxn ang="0">
                    <a:pos x="52" y="758"/>
                  </a:cxn>
                  <a:cxn ang="0">
                    <a:pos x="23" y="865"/>
                  </a:cxn>
                  <a:cxn ang="0">
                    <a:pos x="6" y="970"/>
                  </a:cxn>
                  <a:cxn ang="0">
                    <a:pos x="0" y="1075"/>
                  </a:cxn>
                  <a:cxn ang="0">
                    <a:pos x="6" y="1178"/>
                  </a:cxn>
                  <a:cxn ang="0">
                    <a:pos x="22" y="1279"/>
                  </a:cxn>
                  <a:cxn ang="0">
                    <a:pos x="50" y="1378"/>
                  </a:cxn>
                  <a:cxn ang="0">
                    <a:pos x="90" y="1475"/>
                  </a:cxn>
                  <a:cxn ang="0">
                    <a:pos x="140" y="1572"/>
                  </a:cxn>
                  <a:cxn ang="0">
                    <a:pos x="192" y="1668"/>
                  </a:cxn>
                  <a:cxn ang="0">
                    <a:pos x="251" y="1759"/>
                  </a:cxn>
                  <a:cxn ang="0">
                    <a:pos x="316" y="1843"/>
                  </a:cxn>
                  <a:cxn ang="0">
                    <a:pos x="388" y="1918"/>
                  </a:cxn>
                  <a:cxn ang="0">
                    <a:pos x="467" y="1985"/>
                  </a:cxn>
                  <a:cxn ang="0">
                    <a:pos x="554" y="2045"/>
                  </a:cxn>
                  <a:cxn ang="0">
                    <a:pos x="648" y="2095"/>
                  </a:cxn>
                  <a:cxn ang="0">
                    <a:pos x="747" y="2138"/>
                  </a:cxn>
                  <a:cxn ang="0">
                    <a:pos x="853" y="2172"/>
                  </a:cxn>
                  <a:cxn ang="0">
                    <a:pos x="959" y="2194"/>
                  </a:cxn>
                  <a:cxn ang="0">
                    <a:pos x="1065" y="2204"/>
                  </a:cxn>
                  <a:cxn ang="0">
                    <a:pos x="1172" y="2202"/>
                  </a:cxn>
                  <a:cxn ang="0">
                    <a:pos x="1278" y="2188"/>
                  </a:cxn>
                  <a:cxn ang="0">
                    <a:pos x="1385" y="2163"/>
                  </a:cxn>
                  <a:cxn ang="0">
                    <a:pos x="1493" y="2125"/>
                  </a:cxn>
                  <a:cxn ang="0">
                    <a:pos x="1601" y="2076"/>
                  </a:cxn>
                  <a:cxn ang="0">
                    <a:pos x="1778" y="1960"/>
                  </a:cxn>
                  <a:cxn ang="0">
                    <a:pos x="1942" y="1813"/>
                  </a:cxn>
                  <a:cxn ang="0">
                    <a:pos x="2065" y="1652"/>
                  </a:cxn>
                  <a:cxn ang="0">
                    <a:pos x="2145" y="1478"/>
                  </a:cxn>
                  <a:cxn ang="0">
                    <a:pos x="2185" y="1290"/>
                  </a:cxn>
                  <a:cxn ang="0">
                    <a:pos x="2182" y="1089"/>
                  </a:cxn>
                  <a:cxn ang="0">
                    <a:pos x="2138" y="873"/>
                  </a:cxn>
                  <a:cxn ang="0">
                    <a:pos x="2052" y="644"/>
                  </a:cxn>
                  <a:cxn ang="0">
                    <a:pos x="1984" y="513"/>
                  </a:cxn>
                  <a:cxn ang="0">
                    <a:pos x="1925" y="425"/>
                  </a:cxn>
                  <a:cxn ang="0">
                    <a:pos x="1859" y="345"/>
                  </a:cxn>
                  <a:cxn ang="0">
                    <a:pos x="1786" y="273"/>
                  </a:cxn>
                  <a:cxn ang="0">
                    <a:pos x="1704" y="209"/>
                  </a:cxn>
                  <a:cxn ang="0">
                    <a:pos x="1616" y="152"/>
                  </a:cxn>
                  <a:cxn ang="0">
                    <a:pos x="1519" y="105"/>
                  </a:cxn>
                  <a:cxn ang="0">
                    <a:pos x="1415" y="65"/>
                  </a:cxn>
                  <a:cxn ang="0">
                    <a:pos x="1307" y="34"/>
                  </a:cxn>
                  <a:cxn ang="0">
                    <a:pos x="1199" y="12"/>
                  </a:cxn>
                  <a:cxn ang="0">
                    <a:pos x="1093" y="1"/>
                  </a:cxn>
                  <a:cxn ang="0">
                    <a:pos x="987" y="1"/>
                  </a:cxn>
                  <a:cxn ang="0">
                    <a:pos x="883" y="12"/>
                  </a:cxn>
                  <a:cxn ang="0">
                    <a:pos x="779" y="33"/>
                  </a:cxn>
                  <a:cxn ang="0">
                    <a:pos x="676" y="64"/>
                  </a:cxn>
                  <a:cxn ang="0">
                    <a:pos x="575" y="106"/>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accent1"/>
              </a:solidFill>
              <a:ln w="3175">
                <a:noFill/>
                <a:prstDash val="solid"/>
                <a:round/>
                <a:headEnd/>
                <a:tailEnd/>
              </a:ln>
            </p:spPr>
            <p:txBody>
              <a:bodyPr>
                <a:prstTxWarp prst="textNoShape">
                  <a:avLst/>
                </a:prstTxWarp>
              </a:bodyPr>
              <a:lstStyle/>
              <a:p>
                <a:endParaRPr lang="en-US"/>
              </a:p>
            </p:txBody>
          </p:sp>
        </p:grpSp>
        <p:sp>
          <p:nvSpPr>
            <p:cNvPr id="61" name="Bent Arrow 60"/>
            <p:cNvSpPr/>
            <p:nvPr/>
          </p:nvSpPr>
          <p:spPr bwMode="auto">
            <a:xfrm rot="10800000">
              <a:off x="6107112" y="5075237"/>
              <a:ext cx="1788606" cy="1478280"/>
            </a:xfrm>
            <a:prstGeom prst="bentArrow">
              <a:avLst>
                <a:gd name="adj1" fmla="val 5515"/>
                <a:gd name="adj2" fmla="val 10428"/>
                <a:gd name="adj3" fmla="val 25000"/>
                <a:gd name="adj4" fmla="val 43750"/>
              </a:avLst>
            </a:prstGeom>
            <a:solidFill>
              <a:srgbClr val="6600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a:p>
          </p:txBody>
        </p:sp>
      </p:grpSp>
      <p:sp>
        <p:nvSpPr>
          <p:cNvPr id="62" name="TextBox 61"/>
          <p:cNvSpPr txBox="1"/>
          <p:nvPr/>
        </p:nvSpPr>
        <p:spPr>
          <a:xfrm>
            <a:off x="8058318" y="2408273"/>
            <a:ext cx="1869906" cy="476541"/>
          </a:xfrm>
          <a:prstGeom prst="rect">
            <a:avLst/>
          </a:prstGeom>
          <a:noFill/>
        </p:spPr>
        <p:txBody>
          <a:bodyPr wrap="square" lIns="91132" tIns="45567" rIns="91132" bIns="45567" rtlCol="0">
            <a:spAutoFit/>
          </a:bodyPr>
          <a:lstStyle/>
          <a:p>
            <a:r>
              <a:rPr lang="en-US" dirty="0" smtClean="0">
                <a:solidFill>
                  <a:srgbClr val="000000"/>
                </a:solidFill>
              </a:rPr>
              <a:t>entailment</a:t>
            </a:r>
            <a:endParaRPr lang="en-US" dirty="0">
              <a:solidFill>
                <a:srgbClr val="000000"/>
              </a:solidFill>
            </a:endParaRPr>
          </a:p>
        </p:txBody>
      </p:sp>
      <p:sp>
        <p:nvSpPr>
          <p:cNvPr id="63" name="TextBox 62"/>
          <p:cNvSpPr txBox="1"/>
          <p:nvPr/>
        </p:nvSpPr>
        <p:spPr>
          <a:xfrm>
            <a:off x="8058318" y="5284497"/>
            <a:ext cx="1869906" cy="851413"/>
          </a:xfrm>
          <a:prstGeom prst="rect">
            <a:avLst/>
          </a:prstGeom>
          <a:noFill/>
        </p:spPr>
        <p:txBody>
          <a:bodyPr wrap="square" lIns="91132" tIns="45567" rIns="91132" bIns="45567" rtlCol="0">
            <a:spAutoFit/>
          </a:bodyPr>
          <a:lstStyle/>
          <a:p>
            <a:r>
              <a:rPr lang="en-US" dirty="0" smtClean="0">
                <a:solidFill>
                  <a:srgbClr val="000000"/>
                </a:solidFill>
              </a:rPr>
              <a:t>pattern matching</a:t>
            </a:r>
            <a:endParaRPr lang="en-US" dirty="0">
              <a:solidFill>
                <a:srgbClr val="000000"/>
              </a:solidFill>
            </a:endParaRPr>
          </a:p>
        </p:txBody>
      </p:sp>
      <p:sp>
        <p:nvSpPr>
          <p:cNvPr id="65" name="Freeform 122"/>
          <p:cNvSpPr>
            <a:spLocks/>
          </p:cNvSpPr>
          <p:nvPr/>
        </p:nvSpPr>
        <p:spPr bwMode="auto">
          <a:xfrm>
            <a:off x="544513" y="3521376"/>
            <a:ext cx="609600" cy="1690402"/>
          </a:xfrm>
          <a:custGeom>
            <a:avLst/>
            <a:gdLst/>
            <a:ahLst/>
            <a:cxnLst>
              <a:cxn ang="0">
                <a:pos x="4558" y="3551"/>
              </a:cxn>
              <a:cxn ang="0">
                <a:pos x="4932" y="3676"/>
              </a:cxn>
              <a:cxn ang="0">
                <a:pos x="5287" y="3900"/>
              </a:cxn>
              <a:cxn ang="0">
                <a:pos x="5619" y="4220"/>
              </a:cxn>
              <a:cxn ang="0">
                <a:pos x="5880" y="4585"/>
              </a:cxn>
              <a:cxn ang="0">
                <a:pos x="6049" y="4967"/>
              </a:cxn>
              <a:cxn ang="0">
                <a:pos x="6127" y="5370"/>
              </a:cxn>
              <a:cxn ang="0">
                <a:pos x="6122" y="9793"/>
              </a:cxn>
              <a:cxn ang="0">
                <a:pos x="6053" y="10109"/>
              </a:cxn>
              <a:cxn ang="0">
                <a:pos x="5917" y="10397"/>
              </a:cxn>
              <a:cxn ang="0">
                <a:pos x="5715" y="10660"/>
              </a:cxn>
              <a:cxn ang="0">
                <a:pos x="5455" y="10883"/>
              </a:cxn>
              <a:cxn ang="0">
                <a:pos x="5145" y="11056"/>
              </a:cxn>
              <a:cxn ang="0">
                <a:pos x="4787" y="11178"/>
              </a:cxn>
              <a:cxn ang="0">
                <a:pos x="1424" y="11201"/>
              </a:cxn>
              <a:cxn ang="0">
                <a:pos x="1026" y="11058"/>
              </a:cxn>
              <a:cxn ang="0">
                <a:pos x="719" y="10901"/>
              </a:cxn>
              <a:cxn ang="0">
                <a:pos x="456" y="10714"/>
              </a:cxn>
              <a:cxn ang="0">
                <a:pos x="247" y="10503"/>
              </a:cxn>
              <a:cxn ang="0">
                <a:pos x="101" y="10281"/>
              </a:cxn>
              <a:cxn ang="0">
                <a:pos x="19" y="10047"/>
              </a:cxn>
              <a:cxn ang="0">
                <a:pos x="1" y="5453"/>
              </a:cxn>
              <a:cxn ang="0">
                <a:pos x="57" y="4978"/>
              </a:cxn>
              <a:cxn ang="0">
                <a:pos x="208" y="4560"/>
              </a:cxn>
              <a:cxn ang="0">
                <a:pos x="453" y="4201"/>
              </a:cxn>
              <a:cxn ang="0">
                <a:pos x="789" y="3904"/>
              </a:cxn>
              <a:cxn ang="0">
                <a:pos x="1194" y="3691"/>
              </a:cxn>
              <a:cxn ang="0">
                <a:pos x="1670" y="3564"/>
              </a:cxn>
              <a:cxn ang="0">
                <a:pos x="2212" y="3522"/>
              </a:cxn>
              <a:cxn ang="0">
                <a:pos x="2312" y="3514"/>
              </a:cxn>
              <a:cxn ang="0">
                <a:pos x="2617" y="3511"/>
              </a:cxn>
              <a:cxn ang="0">
                <a:pos x="2686" y="3430"/>
              </a:cxn>
              <a:cxn ang="0">
                <a:pos x="2402" y="3322"/>
              </a:cxn>
              <a:cxn ang="0">
                <a:pos x="2117" y="3158"/>
              </a:cxn>
              <a:cxn ang="0">
                <a:pos x="1869" y="2950"/>
              </a:cxn>
              <a:cxn ang="0">
                <a:pos x="1660" y="2699"/>
              </a:cxn>
              <a:cxn ang="0">
                <a:pos x="1506" y="2420"/>
              </a:cxn>
              <a:cxn ang="0">
                <a:pos x="1408" y="2123"/>
              </a:cxn>
              <a:cxn ang="0">
                <a:pos x="1367" y="1804"/>
              </a:cxn>
              <a:cxn ang="0">
                <a:pos x="1390" y="1427"/>
              </a:cxn>
              <a:cxn ang="0">
                <a:pos x="1493" y="1068"/>
              </a:cxn>
              <a:cxn ang="0">
                <a:pos x="1676" y="742"/>
              </a:cxn>
              <a:cxn ang="0">
                <a:pos x="1940" y="448"/>
              </a:cxn>
              <a:cxn ang="0">
                <a:pos x="2247" y="219"/>
              </a:cxn>
              <a:cxn ang="0">
                <a:pos x="2588" y="71"/>
              </a:cxn>
              <a:cxn ang="0">
                <a:pos x="2962" y="4"/>
              </a:cxn>
              <a:cxn ang="0">
                <a:pos x="3356" y="18"/>
              </a:cxn>
              <a:cxn ang="0">
                <a:pos x="3721" y="111"/>
              </a:cxn>
              <a:cxn ang="0">
                <a:pos x="4053" y="287"/>
              </a:cxn>
              <a:cxn ang="0">
                <a:pos x="4353" y="542"/>
              </a:cxn>
              <a:cxn ang="0">
                <a:pos x="4588" y="847"/>
              </a:cxn>
              <a:cxn ang="0">
                <a:pos x="4745" y="1184"/>
              </a:cxn>
              <a:cxn ang="0">
                <a:pos x="4820" y="1555"/>
              </a:cxn>
              <a:cxn ang="0">
                <a:pos x="4818" y="1917"/>
              </a:cxn>
              <a:cxn ang="0">
                <a:pos x="4752" y="2240"/>
              </a:cxn>
              <a:cxn ang="0">
                <a:pos x="4624" y="2541"/>
              </a:cxn>
              <a:cxn ang="0">
                <a:pos x="4431" y="2824"/>
              </a:cxn>
              <a:cxn ang="0">
                <a:pos x="4192" y="3066"/>
              </a:cxn>
              <a:cxn ang="0">
                <a:pos x="3919" y="3252"/>
              </a:cxn>
              <a:cxn ang="0">
                <a:pos x="3611" y="3381"/>
              </a:cxn>
              <a:cxn ang="0">
                <a:pos x="3466" y="3480"/>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lIns="91132" tIns="45567" rIns="91132" bIns="45567">
            <a:prstTxWarp prst="textNoShape">
              <a:avLst/>
            </a:prstTxWarp>
          </a:bodyPr>
          <a:lstStyle/>
          <a:p>
            <a:endParaRPr lang="en-US"/>
          </a:p>
        </p:txBody>
      </p:sp>
      <p:sp>
        <p:nvSpPr>
          <p:cNvPr id="67" name="Notched Right Arrow 66"/>
          <p:cNvSpPr/>
          <p:nvPr/>
        </p:nvSpPr>
        <p:spPr bwMode="auto">
          <a:xfrm rot="20493927">
            <a:off x="1505727" y="2913824"/>
            <a:ext cx="4722116" cy="484632"/>
          </a:xfrm>
          <a:prstGeom prst="notchedRightArrow">
            <a:avLst>
              <a:gd name="adj1" fmla="val 23956"/>
              <a:gd name="adj2" fmla="val 4940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132" tIns="45567" rIns="91132" bIns="45567" numCol="1" rtlCol="0" anchor="t" anchorCtr="0" compatLnSpc="1">
            <a:prstTxWarp prst="textNoShape">
              <a:avLst/>
            </a:prstTxWarp>
          </a:bodyPr>
          <a:lstStyle/>
          <a:p>
            <a:endParaRPr lang="en-US">
              <a:solidFill>
                <a:schemeClr val="bg1"/>
              </a:solidFill>
              <a:latin typeface="Arial" charset="0"/>
            </a:endParaRPr>
          </a:p>
        </p:txBody>
      </p:sp>
      <p:sp>
        <p:nvSpPr>
          <p:cNvPr id="69" name="Notched Right Arrow 68"/>
          <p:cNvSpPr/>
          <p:nvPr/>
        </p:nvSpPr>
        <p:spPr bwMode="auto">
          <a:xfrm rot="1106073" flipH="1">
            <a:off x="1414381" y="5276024"/>
            <a:ext cx="4722116" cy="484632"/>
          </a:xfrm>
          <a:prstGeom prst="notchedRightArrow">
            <a:avLst>
              <a:gd name="adj1" fmla="val 23956"/>
              <a:gd name="adj2" fmla="val 4940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132" tIns="45567" rIns="91132" bIns="45567" numCol="1" rtlCol="0" anchor="t" anchorCtr="0" compatLnSpc="1">
            <a:prstTxWarp prst="textNoShape">
              <a:avLst/>
            </a:prstTxWarp>
          </a:bodyPr>
          <a:lstStyle/>
          <a:p>
            <a:endParaRPr lang="en-US">
              <a:solidFill>
                <a:schemeClr val="bg1"/>
              </a:solidFill>
              <a:latin typeface="Arial" charset="0"/>
            </a:endParaRPr>
          </a:p>
        </p:txBody>
      </p:sp>
      <p:grpSp>
        <p:nvGrpSpPr>
          <p:cNvPr id="13" name="Group 31"/>
          <p:cNvGrpSpPr/>
          <p:nvPr/>
        </p:nvGrpSpPr>
        <p:grpSpPr>
          <a:xfrm>
            <a:off x="1687547" y="1922183"/>
            <a:ext cx="2590799" cy="1243065"/>
            <a:chOff x="3516312" y="2027237"/>
            <a:chExt cx="2590799" cy="1243065"/>
          </a:xfrm>
        </p:grpSpPr>
        <p:grpSp>
          <p:nvGrpSpPr>
            <p:cNvPr id="14" name="Group 21"/>
            <p:cNvGrpSpPr/>
            <p:nvPr/>
          </p:nvGrpSpPr>
          <p:grpSpPr>
            <a:xfrm>
              <a:off x="3516312" y="2027237"/>
              <a:ext cx="1819729" cy="328665"/>
              <a:chOff x="3973512" y="1951037"/>
              <a:chExt cx="1819729" cy="328665"/>
            </a:xfrm>
          </p:grpSpPr>
          <p:sp>
            <p:nvSpPr>
              <p:cNvPr id="7" name="Freeform 44"/>
              <p:cNvSpPr>
                <a:spLocks/>
              </p:cNvSpPr>
              <p:nvPr/>
            </p:nvSpPr>
            <p:spPr bwMode="auto">
              <a:xfrm>
                <a:off x="3973512" y="19510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chemeClr val="accent1"/>
              </a:solidFill>
              <a:ln w="3175">
                <a:solidFill>
                  <a:schemeClr val="tx1"/>
                </a:solidFill>
                <a:prstDash val="solid"/>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8" name="TextBox 7"/>
              <p:cNvSpPr txBox="1"/>
              <p:nvPr/>
            </p:nvSpPr>
            <p:spPr>
              <a:xfrm>
                <a:off x="4345441" y="1951037"/>
                <a:ext cx="1447800" cy="328665"/>
              </a:xfrm>
              <a:prstGeom prst="rect">
                <a:avLst/>
              </a:prstGeom>
              <a:noFill/>
            </p:spPr>
            <p:txBody>
              <a:bodyPr wrap="square" rtlCol="0">
                <a:spAutoFit/>
              </a:bodyPr>
              <a:lstStyle/>
              <a:p>
                <a:r>
                  <a:rPr lang="en-US" sz="1700" b="1" dirty="0">
                    <a:solidFill>
                      <a:schemeClr val="tx1"/>
                    </a:solidFill>
                  </a:rPr>
                  <a:t>RDF Data</a:t>
                </a:r>
              </a:p>
            </p:txBody>
          </p:sp>
        </p:grpSp>
        <p:grpSp>
          <p:nvGrpSpPr>
            <p:cNvPr id="15" name="Group 22"/>
            <p:cNvGrpSpPr/>
            <p:nvPr/>
          </p:nvGrpSpPr>
          <p:grpSpPr>
            <a:xfrm>
              <a:off x="3516312" y="2484437"/>
              <a:ext cx="2590799" cy="559658"/>
              <a:chOff x="3973512" y="2470902"/>
              <a:chExt cx="2590799" cy="559658"/>
            </a:xfrm>
          </p:grpSpPr>
          <p:sp>
            <p:nvSpPr>
              <p:cNvPr id="12" name="TextBox 11"/>
              <p:cNvSpPr txBox="1"/>
              <p:nvPr/>
            </p:nvSpPr>
            <p:spPr>
              <a:xfrm>
                <a:off x="4345440" y="2477357"/>
                <a:ext cx="2218871" cy="553203"/>
              </a:xfrm>
              <a:prstGeom prst="rect">
                <a:avLst/>
              </a:prstGeom>
              <a:noFill/>
            </p:spPr>
            <p:txBody>
              <a:bodyPr wrap="square" rtlCol="0">
                <a:spAutoFit/>
              </a:bodyPr>
              <a:lstStyle/>
              <a:p>
                <a:r>
                  <a:rPr lang="en-US" sz="1700" b="1" dirty="0">
                    <a:solidFill>
                      <a:schemeClr val="tx1"/>
                    </a:solidFill>
                  </a:rPr>
                  <a:t>RDFS/OWL/RIF data</a:t>
                </a:r>
              </a:p>
            </p:txBody>
          </p:sp>
          <p:sp>
            <p:nvSpPr>
              <p:cNvPr id="17" name="Freeform 44"/>
              <p:cNvSpPr>
                <a:spLocks/>
              </p:cNvSpPr>
              <p:nvPr/>
            </p:nvSpPr>
            <p:spPr bwMode="auto">
              <a:xfrm>
                <a:off x="3973512" y="24709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grpSp>
        <p:grpSp>
          <p:nvGrpSpPr>
            <p:cNvPr id="16" name="Group 23"/>
            <p:cNvGrpSpPr/>
            <p:nvPr/>
          </p:nvGrpSpPr>
          <p:grpSpPr>
            <a:xfrm>
              <a:off x="3516312" y="2941637"/>
              <a:ext cx="2286000" cy="328665"/>
              <a:chOff x="3973512" y="2921854"/>
              <a:chExt cx="2286000" cy="328665"/>
            </a:xfrm>
          </p:grpSpPr>
          <p:sp>
            <p:nvSpPr>
              <p:cNvPr id="18" name="Freeform 44"/>
              <p:cNvSpPr>
                <a:spLocks/>
              </p:cNvSpPr>
              <p:nvPr/>
            </p:nvSpPr>
            <p:spPr bwMode="auto">
              <a:xfrm>
                <a:off x="3973512" y="29281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FF66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19" name="TextBox 18"/>
              <p:cNvSpPr txBox="1"/>
              <p:nvPr/>
            </p:nvSpPr>
            <p:spPr>
              <a:xfrm>
                <a:off x="4343634" y="2921854"/>
                <a:ext cx="1915878" cy="328665"/>
              </a:xfrm>
              <a:prstGeom prst="rect">
                <a:avLst/>
              </a:prstGeom>
              <a:noFill/>
            </p:spPr>
            <p:txBody>
              <a:bodyPr wrap="square" rtlCol="0">
                <a:spAutoFit/>
              </a:bodyPr>
              <a:lstStyle/>
              <a:p>
                <a:r>
                  <a:rPr lang="en-US" sz="1700" b="1" dirty="0">
                    <a:solidFill>
                      <a:schemeClr val="tx1"/>
                    </a:solidFill>
                  </a:rPr>
                  <a:t>SPARQL Pattern</a:t>
                </a:r>
              </a:p>
            </p:txBody>
          </p:sp>
        </p:grpSp>
      </p:grpSp>
      <p:grpSp>
        <p:nvGrpSpPr>
          <p:cNvPr id="22" name="Group 24"/>
          <p:cNvGrpSpPr/>
          <p:nvPr/>
        </p:nvGrpSpPr>
        <p:grpSpPr>
          <a:xfrm>
            <a:off x="1687517" y="5380037"/>
            <a:ext cx="1819729" cy="553203"/>
            <a:chOff x="3973512" y="1951037"/>
            <a:chExt cx="1819729" cy="553203"/>
          </a:xfrm>
        </p:grpSpPr>
        <p:sp>
          <p:nvSpPr>
            <p:cNvPr id="26" name="Freeform 44"/>
            <p:cNvSpPr>
              <a:spLocks/>
            </p:cNvSpPr>
            <p:nvPr/>
          </p:nvSpPr>
          <p:spPr bwMode="auto">
            <a:xfrm>
              <a:off x="3973512" y="19510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660066"/>
            </a:solidFill>
            <a:ln w="3175">
              <a:solidFill>
                <a:schemeClr val="tx1"/>
              </a:solidFill>
              <a:prstDash val="solid"/>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27" name="TextBox 26"/>
            <p:cNvSpPr txBox="1"/>
            <p:nvPr/>
          </p:nvSpPr>
          <p:spPr>
            <a:xfrm>
              <a:off x="4345441" y="1951037"/>
              <a:ext cx="1447800" cy="553203"/>
            </a:xfrm>
            <a:prstGeom prst="rect">
              <a:avLst/>
            </a:prstGeom>
            <a:noFill/>
          </p:spPr>
          <p:txBody>
            <a:bodyPr wrap="square" rtlCol="0">
              <a:spAutoFit/>
            </a:bodyPr>
            <a:lstStyle/>
            <a:p>
              <a:r>
                <a:rPr lang="en-US" sz="1700" b="1" dirty="0">
                  <a:solidFill>
                    <a:schemeClr val="tx1"/>
                  </a:solidFill>
                </a:rPr>
                <a:t>Query result</a:t>
              </a:r>
            </a:p>
          </p:txBody>
        </p:sp>
      </p:grpSp>
      <p:sp>
        <p:nvSpPr>
          <p:cNvPr id="72" name="TextBox 71"/>
          <p:cNvSpPr txBox="1"/>
          <p:nvPr/>
        </p:nvSpPr>
        <p:spPr>
          <a:xfrm>
            <a:off x="4887912" y="1417672"/>
            <a:ext cx="5221859" cy="440215"/>
          </a:xfrm>
          <a:prstGeom prst="rect">
            <a:avLst/>
          </a:prstGeom>
          <a:noFill/>
        </p:spPr>
        <p:txBody>
          <a:bodyPr wrap="none" lIns="91132" tIns="45567" rIns="91132" bIns="45567" rtlCol="0">
            <a:spAutoFit/>
          </a:bodyPr>
          <a:lstStyle/>
          <a:p>
            <a:r>
              <a:rPr lang="en-US" sz="2500" b="1" i="1" dirty="0">
                <a:solidFill>
                  <a:srgbClr val="000000"/>
                </a:solidFill>
              </a:rPr>
              <a:t>SPARQL Engine with entailment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849313" y="4008437"/>
            <a:ext cx="5334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4481" y="2663769"/>
            <a:ext cx="543645"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40"/>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http://dbpedia.org/../Amitav_Ghosh</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26" y="4261947"/>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132" tIns="45567" rIns="91132" bIns="45567"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132" tIns="45567" rIns="91132" bIns="45567" rtlCol="0">
            <a:spAutoFit/>
          </a:bodyPr>
          <a:lstStyle/>
          <a:p>
            <a:r>
              <a:rPr lang="en-US" sz="1000" b="1" noProof="1">
                <a:solidFill>
                  <a:srgbClr val="0D0D0D"/>
                </a:solidFill>
              </a:rPr>
              <a:t>w:reference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SPARQL 1.1 </a:t>
            </a:r>
            <a:r>
              <a:rPr lang="en-US" dirty="0"/>
              <a:t>as a unifying point</a:t>
            </a:r>
          </a:p>
        </p:txBody>
      </p:sp>
      <p:grpSp>
        <p:nvGrpSpPr>
          <p:cNvPr id="2" name="Group 33"/>
          <p:cNvGrpSpPr/>
          <p:nvPr/>
        </p:nvGrpSpPr>
        <p:grpSpPr>
          <a:xfrm>
            <a:off x="315913" y="4430076"/>
            <a:ext cx="1447800" cy="1254761"/>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3" name="Group 91"/>
          <p:cNvGrpSpPr/>
          <p:nvPr/>
        </p:nvGrpSpPr>
        <p:grpSpPr>
          <a:xfrm>
            <a:off x="3668713" y="2636841"/>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SPARQL Processor</a:t>
              </a:r>
            </a:p>
          </p:txBody>
        </p:sp>
      </p:grpSp>
      <p:grpSp>
        <p:nvGrpSpPr>
          <p:cNvPr id="4" name="Group 40"/>
          <p:cNvGrpSpPr/>
          <p:nvPr/>
        </p:nvGrpSpPr>
        <p:grpSpPr>
          <a:xfrm>
            <a:off x="2335247" y="5989709"/>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a:solidFill>
                    <a:srgbClr val="00664D"/>
                  </a:solidFill>
                </a:rPr>
                <a:t>HTML</a:t>
              </a:r>
            </a:p>
          </p:txBody>
        </p:sp>
      </p:grpSp>
      <p:grpSp>
        <p:nvGrpSpPr>
          <p:cNvPr id="6" name="Group 42"/>
          <p:cNvGrpSpPr/>
          <p:nvPr/>
        </p:nvGrpSpPr>
        <p:grpSpPr>
          <a:xfrm>
            <a:off x="4154998" y="5989709"/>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a:solidFill>
                    <a:srgbClr val="00664D"/>
                  </a:solidFill>
                </a:rPr>
                <a:t>Unstructured Text</a:t>
              </a:r>
            </a:p>
          </p:txBody>
        </p:sp>
      </p:grpSp>
      <p:grpSp>
        <p:nvGrpSpPr>
          <p:cNvPr id="9" name="Group 44"/>
          <p:cNvGrpSpPr/>
          <p:nvPr/>
        </p:nvGrpSpPr>
        <p:grpSpPr>
          <a:xfrm>
            <a:off x="6631145" y="5989709"/>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a:solidFill>
                    <a:srgbClr val="00664D"/>
                  </a:solidFill>
                </a:rPr>
                <a:t>XML/XHTML</a:t>
              </a:r>
            </a:p>
          </p:txBody>
        </p:sp>
      </p:grpSp>
      <p:grpSp>
        <p:nvGrpSpPr>
          <p:cNvPr id="10" name="Group 48"/>
          <p:cNvGrpSpPr/>
          <p:nvPr/>
        </p:nvGrpSpPr>
        <p:grpSpPr>
          <a:xfrm>
            <a:off x="8344300" y="4515740"/>
            <a:ext cx="1385981" cy="1659352"/>
            <a:chOff x="8344352" y="4515733"/>
            <a:chExt cx="1385983" cy="1659373"/>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48462" y="5684837"/>
              <a:ext cx="1081873" cy="490269"/>
            </a:xfrm>
            <a:prstGeom prst="rect">
              <a:avLst/>
            </a:prstGeom>
            <a:noFill/>
          </p:spPr>
          <p:txBody>
            <a:bodyPr wrap="none" rtlCol="0">
              <a:spAutoFit/>
            </a:bodyPr>
            <a:lstStyle/>
            <a:p>
              <a:pPr algn="ctr"/>
              <a:r>
                <a:rPr lang="en-US" sz="1400" b="1" dirty="0">
                  <a:solidFill>
                    <a:srgbClr val="00664D"/>
                  </a:solidFill>
                </a:rPr>
                <a:t>Relational</a:t>
              </a:r>
            </a:p>
            <a:p>
              <a:pPr algn="ctr"/>
              <a:r>
                <a:rPr lang="en-US" sz="1400" b="1" dirty="0">
                  <a:solidFill>
                    <a:srgbClr val="00664D"/>
                  </a:solidFill>
                </a:rPr>
                <a:t>Database</a:t>
              </a:r>
            </a:p>
          </p:txBody>
        </p:sp>
        <p:sp>
          <p:nvSpPr>
            <p:cNvPr id="48" name="TextBox 47"/>
            <p:cNvSpPr txBox="1"/>
            <p:nvPr/>
          </p:nvSpPr>
          <p:spPr>
            <a:xfrm rot="16200000">
              <a:off x="7930049" y="4930036"/>
              <a:ext cx="1113044" cy="284437"/>
            </a:xfrm>
            <a:prstGeom prst="rect">
              <a:avLst/>
            </a:prstGeom>
            <a:noFill/>
          </p:spPr>
          <p:txBody>
            <a:bodyPr wrap="none" rtlCol="0">
              <a:spAutoFit/>
            </a:bodyPr>
            <a:lstStyle/>
            <a:p>
              <a:r>
                <a:rPr lang="en-US" sz="1400" b="1" dirty="0">
                  <a:solidFill>
                    <a:srgbClr val="000000"/>
                  </a:solidFill>
                </a:rPr>
                <a:t>SQL</a:t>
              </a:r>
              <a:r>
                <a:rPr lang="en-US" sz="1400" b="1" dirty="0">
                  <a:solidFill>
                    <a:srgbClr val="000000"/>
                  </a:solidFill>
                  <a:sym typeface="Wingdings"/>
                </a:rPr>
                <a:t>RDF</a:t>
              </a:r>
              <a:endParaRPr lang="en-US" sz="1400" b="1" dirty="0">
                <a:solidFill>
                  <a:srgbClr val="000000"/>
                </a:solidFill>
              </a:endParaRPr>
            </a:p>
          </p:txBody>
        </p:sp>
      </p:grpSp>
      <p:grpSp>
        <p:nvGrpSpPr>
          <p:cNvPr id="11" name="Group 54"/>
          <p:cNvGrpSpPr/>
          <p:nvPr/>
        </p:nvGrpSpPr>
        <p:grpSpPr>
          <a:xfrm>
            <a:off x="8420551" y="1344844"/>
            <a:ext cx="1420355" cy="1749197"/>
            <a:chOff x="8268157" y="1646235"/>
            <a:chExt cx="1420355"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a:solidFill>
                    <a:srgbClr val="00664D"/>
                  </a:solidFill>
                </a:rPr>
                <a:t>Database</a:t>
              </a:r>
            </a:p>
          </p:txBody>
        </p:sp>
        <p:sp>
          <p:nvSpPr>
            <p:cNvPr id="51" name="TextBox 50"/>
            <p:cNvSpPr txBox="1"/>
            <p:nvPr/>
          </p:nvSpPr>
          <p:spPr>
            <a:xfrm rot="16200000">
              <a:off x="7535777" y="2378615"/>
              <a:ext cx="1749197" cy="284437"/>
            </a:xfrm>
            <a:prstGeom prst="rect">
              <a:avLst/>
            </a:prstGeom>
            <a:noFill/>
          </p:spPr>
          <p:txBody>
            <a:bodyPr wrap="none" rtlCol="0">
              <a:spAutoFit/>
            </a:bodyPr>
            <a:lstStyle/>
            <a:p>
              <a:r>
                <a:rPr lang="en-US" sz="1400" b="1" dirty="0">
                  <a:solidFill>
                    <a:srgbClr val="000000"/>
                  </a:solidFill>
                </a:rPr>
                <a:t>SPARQL Endpoint</a:t>
              </a:r>
            </a:p>
          </p:txBody>
        </p:sp>
      </p:grpSp>
      <p:grpSp>
        <p:nvGrpSpPr>
          <p:cNvPr id="12" name="Group 55"/>
          <p:cNvGrpSpPr/>
          <p:nvPr/>
        </p:nvGrpSpPr>
        <p:grpSpPr>
          <a:xfrm>
            <a:off x="91385" y="1341438"/>
            <a:ext cx="1443732" cy="1749197"/>
            <a:chOff x="147220" y="1636861"/>
            <a:chExt cx="1443732" cy="1749197"/>
          </a:xfrm>
        </p:grpSpPr>
        <p:grpSp>
          <p:nvGrpSpPr>
            <p:cNvPr id="1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a:solidFill>
                      <a:schemeClr val="accent1">
                        <a:lumMod val="50000"/>
                      </a:schemeClr>
                    </a:solidFill>
                  </a:rPr>
                  <a:t>Triple store</a:t>
                </a:r>
              </a:p>
            </p:txBody>
          </p:sp>
        </p:grpSp>
        <p:sp>
          <p:nvSpPr>
            <p:cNvPr id="54" name="TextBox 53"/>
            <p:cNvSpPr txBox="1"/>
            <p:nvPr/>
          </p:nvSpPr>
          <p:spPr>
            <a:xfrm rot="16200000">
              <a:off x="574135" y="2369241"/>
              <a:ext cx="1749197" cy="284437"/>
            </a:xfrm>
            <a:prstGeom prst="rect">
              <a:avLst/>
            </a:prstGeom>
            <a:noFill/>
          </p:spPr>
          <p:txBody>
            <a:bodyPr wrap="none" rtlCol="0">
              <a:spAutoFit/>
            </a:bodyPr>
            <a:lstStyle/>
            <a:p>
              <a:r>
                <a:rPr lang="en-US" sz="1400" b="1" dirty="0">
                  <a:solidFill>
                    <a:srgbClr val="000000"/>
                  </a:solidFill>
                </a:rPr>
                <a:t>SPARQL Endpoint</a:t>
              </a:r>
            </a:p>
          </p:txBody>
        </p:sp>
      </p:grpSp>
      <p:sp>
        <p:nvSpPr>
          <p:cNvPr id="57" name="TextBox 56"/>
          <p:cNvSpPr txBox="1"/>
          <p:nvPr/>
        </p:nvSpPr>
        <p:spPr>
          <a:xfrm>
            <a:off x="315912" y="5761042"/>
            <a:ext cx="1154675" cy="288959"/>
          </a:xfrm>
          <a:prstGeom prst="rect">
            <a:avLst/>
          </a:prstGeom>
          <a:noFill/>
        </p:spPr>
        <p:txBody>
          <a:bodyPr wrap="none" lIns="91132" tIns="45567" rIns="91132" bIns="45567" rtlCol="0">
            <a:spAutoFit/>
          </a:bodyPr>
          <a:lstStyle/>
          <a:p>
            <a:r>
              <a:rPr lang="en-US" sz="1400" b="1" dirty="0">
                <a:solidFill>
                  <a:srgbClr val="00664D"/>
                </a:solidFill>
              </a:rPr>
              <a:t>RDF Graph</a:t>
            </a:r>
          </a:p>
        </p:txBody>
      </p:sp>
      <p:cxnSp>
        <p:nvCxnSpPr>
          <p:cNvPr id="59" name="Straight Arrow Connector 58"/>
          <p:cNvCxnSpPr>
            <a:stCxn id="8" idx="0"/>
          </p:cNvCxnSpPr>
          <p:nvPr/>
        </p:nvCxnSpPr>
        <p:spPr bwMode="auto">
          <a:xfrm rot="5400000" flipH="1" flipV="1">
            <a:off x="2239963"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55"/>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3"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6" name="Straight Arrow Connector 75"/>
          <p:cNvCxnSpPr>
            <a:stCxn id="48" idx="0"/>
            <a:endCxn id="91" idx="5"/>
          </p:cNvCxnSpPr>
          <p:nvPr/>
        </p:nvCxnSpPr>
        <p:spPr bwMode="auto">
          <a:xfrm flipH="1" flipV="1">
            <a:off x="5750018" y="3222208"/>
            <a:ext cx="2594283" cy="1850047"/>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79" name="Straight Arrow Connector 78"/>
          <p:cNvCxnSpPr>
            <a:stCxn id="54" idx="2"/>
            <a:endCxn id="91" idx="2"/>
          </p:cNvCxnSpPr>
          <p:nvPr/>
        </p:nvCxnSpPr>
        <p:spPr bwMode="auto">
          <a:xfrm>
            <a:off x="1535117" y="2216036"/>
            <a:ext cx="2133596" cy="763705"/>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82" name="Straight Arrow Connector 81"/>
          <p:cNvCxnSpPr>
            <a:stCxn id="51" idx="0"/>
            <a:endCxn id="91" idx="6"/>
          </p:cNvCxnSpPr>
          <p:nvPr/>
        </p:nvCxnSpPr>
        <p:spPr bwMode="auto">
          <a:xfrm flipH="1">
            <a:off x="6107113" y="2219442"/>
            <a:ext cx="2313438" cy="760299"/>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0" name="Straight Arrow Connector 109"/>
          <p:cNvCxnSpPr>
            <a:stCxn id="91" idx="0"/>
            <a:endCxn id="119" idx="4"/>
          </p:cNvCxnSpPr>
          <p:nvPr/>
        </p:nvCxnSpPr>
        <p:spPr bwMode="auto">
          <a:xfrm rot="5400000" flipH="1" flipV="1">
            <a:off x="4545018" y="2293937"/>
            <a:ext cx="685800" cy="1588"/>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3" name="Straight Arrow Connector 112"/>
          <p:cNvCxnSpPr>
            <a:endCxn id="119" idx="2"/>
          </p:cNvCxnSpPr>
          <p:nvPr/>
        </p:nvCxnSpPr>
        <p:spPr bwMode="auto">
          <a:xfrm flipV="1">
            <a:off x="1535113" y="1646236"/>
            <a:ext cx="25908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cxnSp>
        <p:nvCxnSpPr>
          <p:cNvPr id="116" name="Straight Arrow Connector 115"/>
          <p:cNvCxnSpPr>
            <a:endCxn id="119" idx="6"/>
          </p:cNvCxnSpPr>
          <p:nvPr/>
        </p:nvCxnSpPr>
        <p:spPr bwMode="auto">
          <a:xfrm rot="10800000">
            <a:off x="5649913" y="1646236"/>
            <a:ext cx="2743200" cy="457201"/>
          </a:xfrm>
          <a:prstGeom prst="straightConnector1">
            <a:avLst/>
          </a:prstGeom>
          <a:solidFill>
            <a:srgbClr val="00B8FF"/>
          </a:solidFill>
          <a:ln w="25400" cap="flat" cmpd="sng" algn="ctr">
            <a:solidFill>
              <a:schemeClr val="tx1"/>
            </a:solidFill>
            <a:prstDash val="solid"/>
            <a:round/>
            <a:headEnd type="triangle" w="lg" len="med"/>
            <a:tailEnd type="triangle" w="lg" len="med"/>
          </a:ln>
          <a:effectLst/>
        </p:spPr>
      </p:cxnSp>
      <p:grpSp>
        <p:nvGrpSpPr>
          <p:cNvPr id="14" name="Group 129"/>
          <p:cNvGrpSpPr/>
          <p:nvPr/>
        </p:nvGrpSpPr>
        <p:grpSpPr>
          <a:xfrm>
            <a:off x="4125913"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algn="ctr"/>
              <a:r>
                <a:rPr lang="en-US" sz="1700" b="1" dirty="0">
                  <a:solidFill>
                    <a:srgbClr val="800000"/>
                  </a:solidFill>
                </a:rPr>
                <a:t>Application</a:t>
              </a: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49" name="TextBox 148"/>
          <p:cNvSpPr txBox="1"/>
          <p:nvPr/>
        </p:nvSpPr>
        <p:spPr>
          <a:xfrm rot="18136226">
            <a:off x="2946526" y="4675747"/>
            <a:ext cx="665277" cy="288989"/>
          </a:xfrm>
          <a:prstGeom prst="rect">
            <a:avLst/>
          </a:prstGeom>
          <a:noFill/>
        </p:spPr>
        <p:txBody>
          <a:bodyPr wrap="none" lIns="91132" tIns="45567" rIns="91132" bIns="45567" rtlCol="0">
            <a:spAutoFit/>
          </a:bodyPr>
          <a:lstStyle/>
          <a:p>
            <a:r>
              <a:rPr lang="en-US" sz="1400" b="1" noProof="1">
                <a:solidFill>
                  <a:srgbClr val="000000"/>
                </a:solidFill>
              </a:rPr>
              <a:t>RDFa</a:t>
            </a:r>
          </a:p>
        </p:txBody>
      </p:sp>
      <p:sp>
        <p:nvSpPr>
          <p:cNvPr id="150" name="TextBox 149"/>
          <p:cNvSpPr txBox="1"/>
          <p:nvPr/>
        </p:nvSpPr>
        <p:spPr>
          <a:xfrm rot="3212084">
            <a:off x="5927677" y="4745557"/>
            <a:ext cx="1419978" cy="288989"/>
          </a:xfrm>
          <a:prstGeom prst="rect">
            <a:avLst/>
          </a:prstGeom>
          <a:noFill/>
        </p:spPr>
        <p:txBody>
          <a:bodyPr wrap="none" lIns="91132" tIns="45567" rIns="91132" bIns="45567" rtlCol="0">
            <a:spAutoFit/>
          </a:bodyPr>
          <a:lstStyle/>
          <a:p>
            <a:r>
              <a:rPr lang="en-US" sz="1400" b="1" noProof="1">
                <a:solidFill>
                  <a:srgbClr val="000000"/>
                </a:solidFill>
              </a:rPr>
              <a:t>GRDDL, RDFa</a:t>
            </a:r>
          </a:p>
        </p:txBody>
      </p:sp>
      <p:sp>
        <p:nvSpPr>
          <p:cNvPr id="151" name="TextBox 150"/>
          <p:cNvSpPr txBox="1"/>
          <p:nvPr/>
        </p:nvSpPr>
        <p:spPr>
          <a:xfrm rot="16200000">
            <a:off x="3921619" y="4660511"/>
            <a:ext cx="1607426" cy="288989"/>
          </a:xfrm>
          <a:prstGeom prst="rect">
            <a:avLst/>
          </a:prstGeom>
          <a:noFill/>
        </p:spPr>
        <p:txBody>
          <a:bodyPr wrap="none" lIns="91132" tIns="45567" rIns="91132" bIns="45567" rtlCol="0">
            <a:spAutoFit/>
          </a:bodyPr>
          <a:lstStyle/>
          <a:p>
            <a:r>
              <a:rPr lang="en-US" sz="1400" b="1" noProof="1">
                <a:solidFill>
                  <a:srgbClr val="000000"/>
                </a:solidFill>
              </a:rPr>
              <a:t>NLP Techniques</a:t>
            </a:r>
          </a:p>
        </p:txBody>
      </p:sp>
      <p:sp>
        <p:nvSpPr>
          <p:cNvPr id="152" name="TextBox 151"/>
          <p:cNvSpPr txBox="1"/>
          <p:nvPr/>
        </p:nvSpPr>
        <p:spPr>
          <a:xfrm rot="1192782">
            <a:off x="1890961" y="2324907"/>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154" name="TextBox 153"/>
          <p:cNvSpPr txBox="1"/>
          <p:nvPr/>
        </p:nvSpPr>
        <p:spPr>
          <a:xfrm rot="20494382">
            <a:off x="6238499" y="2304368"/>
            <a:ext cx="1852905" cy="288959"/>
          </a:xfrm>
          <a:prstGeom prst="rect">
            <a:avLst/>
          </a:prstGeom>
          <a:noFill/>
        </p:spPr>
        <p:txBody>
          <a:bodyPr wrap="none" lIns="91132" tIns="45567" rIns="91132" bIns="45567" rtlCol="0">
            <a:spAutoFit/>
          </a:bodyPr>
          <a:lstStyle/>
          <a:p>
            <a:r>
              <a:rPr lang="en-US" sz="1400" b="1" dirty="0">
                <a:solidFill>
                  <a:srgbClr val="000000"/>
                </a:solidFill>
              </a:rPr>
              <a:t>SPARQL Construct</a:t>
            </a:r>
          </a:p>
        </p:txBody>
      </p:sp>
      <p:sp>
        <p:nvSpPr>
          <p:cNvPr id="60" name="TextBox 59"/>
          <p:cNvSpPr txBox="1"/>
          <p:nvPr/>
        </p:nvSpPr>
        <p:spPr>
          <a:xfrm rot="1206292">
            <a:off x="1900567" y="2658905"/>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
        <p:nvSpPr>
          <p:cNvPr id="61" name="TextBox 60"/>
          <p:cNvSpPr txBox="1"/>
          <p:nvPr/>
        </p:nvSpPr>
        <p:spPr>
          <a:xfrm rot="20451556">
            <a:off x="6478491" y="2657554"/>
            <a:ext cx="1607505" cy="288959"/>
          </a:xfrm>
          <a:prstGeom prst="rect">
            <a:avLst/>
          </a:prstGeom>
          <a:noFill/>
        </p:spPr>
        <p:txBody>
          <a:bodyPr wrap="none" lIns="91132" tIns="45567" rIns="91132" bIns="45567" rtlCol="0">
            <a:spAutoFit/>
          </a:bodyPr>
          <a:lstStyle/>
          <a:p>
            <a:r>
              <a:rPr lang="en-US" sz="1400" b="1" dirty="0">
                <a:solidFill>
                  <a:srgbClr val="000000"/>
                </a:solidFill>
              </a:rPr>
              <a:t>SPARQL Update</a:t>
            </a:r>
          </a:p>
        </p:txBody>
      </p:sp>
      <p:sp>
        <p:nvSpPr>
          <p:cNvPr id="63" name="Arc 62"/>
          <p:cNvSpPr/>
          <p:nvPr/>
        </p:nvSpPr>
        <p:spPr>
          <a:xfrm rot="2895240">
            <a:off x="468313" y="3015563"/>
            <a:ext cx="381000" cy="381000"/>
          </a:xfrm>
          <a:prstGeom prst="arc">
            <a:avLst>
              <a:gd name="adj1" fmla="val 16200000"/>
              <a:gd name="adj2" fmla="val 10785553"/>
            </a:avLst>
          </a:prstGeom>
          <a:ln w="28575" cmpd="sng">
            <a:solidFill>
              <a:srgbClr val="005500"/>
            </a:solidFill>
            <a:tailEnd type="arrow"/>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64" name="Arc 63"/>
          <p:cNvSpPr/>
          <p:nvPr/>
        </p:nvSpPr>
        <p:spPr>
          <a:xfrm rot="2895240">
            <a:off x="9004986" y="6144311"/>
            <a:ext cx="381000" cy="381000"/>
          </a:xfrm>
          <a:prstGeom prst="arc">
            <a:avLst>
              <a:gd name="adj1" fmla="val 16200000"/>
              <a:gd name="adj2" fmla="val 10785553"/>
            </a:avLst>
          </a:prstGeom>
          <a:ln w="28575" cmpd="sng">
            <a:solidFill>
              <a:srgbClr val="005500"/>
            </a:solidFill>
            <a:tailEnd type="arrow"/>
          </a:ln>
          <a:effectLst/>
        </p:spPr>
        <p:style>
          <a:lnRef idx="2">
            <a:schemeClr val="accent1"/>
          </a:lnRef>
          <a:fillRef idx="0">
            <a:schemeClr val="accent1"/>
          </a:fillRef>
          <a:effectRef idx="1">
            <a:schemeClr val="accent1"/>
          </a:effectRef>
          <a:fontRef idx="minor">
            <a:schemeClr val="tx1"/>
          </a:fontRef>
        </p:style>
        <p:txBody>
          <a:bodyPr lIns="91132" tIns="45567" rIns="91132" bIns="45567" rtlCol="0" anchor="ctr"/>
          <a:lstStyle/>
          <a:p>
            <a:pPr algn="ctr"/>
            <a:endParaRPr lang="en-US"/>
          </a:p>
        </p:txBody>
      </p:sp>
      <p:sp>
        <p:nvSpPr>
          <p:cNvPr id="66" name="TextBox 65"/>
          <p:cNvSpPr txBox="1"/>
          <p:nvPr/>
        </p:nvSpPr>
        <p:spPr>
          <a:xfrm>
            <a:off x="8621746" y="6599240"/>
            <a:ext cx="1175225" cy="288959"/>
          </a:xfrm>
          <a:prstGeom prst="rect">
            <a:avLst/>
          </a:prstGeom>
          <a:noFill/>
        </p:spPr>
        <p:txBody>
          <a:bodyPr wrap="none" lIns="91132" tIns="45567" rIns="91132" bIns="45567" rtlCol="0">
            <a:spAutoFit/>
          </a:bodyPr>
          <a:lstStyle/>
          <a:p>
            <a:r>
              <a:rPr lang="en-US" sz="1400" b="1" noProof="1">
                <a:solidFill>
                  <a:srgbClr val="000000"/>
                </a:solidFill>
              </a:rPr>
              <a:t>Inferencing</a:t>
            </a:r>
          </a:p>
        </p:txBody>
      </p:sp>
      <p:sp>
        <p:nvSpPr>
          <p:cNvPr id="67" name="TextBox 66"/>
          <p:cNvSpPr txBox="1"/>
          <p:nvPr/>
        </p:nvSpPr>
        <p:spPr>
          <a:xfrm>
            <a:off x="76419" y="3398842"/>
            <a:ext cx="1175225" cy="288959"/>
          </a:xfrm>
          <a:prstGeom prst="rect">
            <a:avLst/>
          </a:prstGeom>
          <a:noFill/>
        </p:spPr>
        <p:txBody>
          <a:bodyPr wrap="none" lIns="91132" tIns="45567" rIns="91132" bIns="45567" rtlCol="0">
            <a:spAutoFit/>
          </a:bodyPr>
          <a:lstStyle/>
          <a:p>
            <a:r>
              <a:rPr lang="en-US" sz="1400" b="1" noProof="1">
                <a:solidFill>
                  <a:srgbClr val="000000"/>
                </a:solidFill>
              </a:rPr>
              <a:t>Inferencing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3191863"/>
            <a:ext cx="9072563" cy="1259946"/>
          </a:xfrm>
        </p:spPr>
        <p:txBody>
          <a:bodyPr>
            <a:normAutofit fontScale="90000"/>
          </a:bodyPr>
          <a:lstStyle/>
          <a:p>
            <a:r>
              <a:rPr lang="en-US" sz="6000" dirty="0" smtClean="0">
                <a:solidFill>
                  <a:schemeClr val="bg1"/>
                </a:solidFill>
              </a:rPr>
              <a:t>What have we achieved?</a:t>
            </a:r>
            <a:br>
              <a:rPr lang="en-US" sz="6000" dirty="0" smtClean="0">
                <a:solidFill>
                  <a:schemeClr val="bg1"/>
                </a:solidFill>
              </a:rPr>
            </a:br>
            <a:r>
              <a:rPr lang="en-US" sz="4400" dirty="0" smtClean="0">
                <a:solidFill>
                  <a:schemeClr val="bg1"/>
                </a:solidFill>
              </a:rPr>
              <a:t>(putting all together)</a:t>
            </a:r>
            <a:endParaRPr lang="en-US" sz="4400" dirty="0">
              <a:solidFill>
                <a:schemeClr val="bg1"/>
              </a:solidFill>
            </a:endParaRPr>
          </a:p>
        </p:txBody>
      </p:sp>
    </p:spTree>
    <p:extLst>
      <p:ext uri="{BB962C8B-B14F-4D97-AF65-F5344CB8AC3E}">
        <p14:creationId xmlns:p14="http://schemas.microsoft.com/office/powerpoint/2010/main" val="976072434"/>
      </p:ext>
    </p:extLst>
  </p:cSld>
  <p:clrMapOvr>
    <a:masterClrMapping/>
  </p:clrMapOvr>
  <p:timing>
    <p:tnLst>
      <p:par>
        <p:cTn xmlns:p14="http://schemas.microsoft.com/office/powerpoint/2010/mai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Remember the integration example?</a:t>
            </a:r>
            <a:endParaRPr lang="en-US" dirty="0"/>
          </a:p>
        </p:txBody>
      </p:sp>
      <p:grpSp>
        <p:nvGrpSpPr>
          <p:cNvPr id="2" name="Group 57"/>
          <p:cNvGrpSpPr/>
          <p:nvPr/>
        </p:nvGrpSpPr>
        <p:grpSpPr>
          <a:xfrm>
            <a:off x="1955386" y="1417639"/>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48"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3"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3" y="2797970"/>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3" y="5560221"/>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6" y="6980236"/>
            <a:ext cx="2607647" cy="325594"/>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Data in various formats</a:t>
            </a:r>
          </a:p>
        </p:txBody>
      </p:sp>
      <p:sp>
        <p:nvSpPr>
          <p:cNvPr id="65" name="TextBox 64"/>
          <p:cNvSpPr txBox="1"/>
          <p:nvPr/>
        </p:nvSpPr>
        <p:spPr>
          <a:xfrm>
            <a:off x="239746" y="5242410"/>
            <a:ext cx="3867689" cy="325594"/>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Data represented in abstract format</a:t>
            </a:r>
          </a:p>
        </p:txBody>
      </p:sp>
      <p:sp>
        <p:nvSpPr>
          <p:cNvPr id="66" name="TextBox 65"/>
          <p:cNvSpPr txBox="1"/>
          <p:nvPr/>
        </p:nvSpPr>
        <p:spPr>
          <a:xfrm>
            <a:off x="239716" y="2468036"/>
            <a:ext cx="1492803" cy="325594"/>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Applications</a:t>
            </a:r>
          </a:p>
        </p:txBody>
      </p:sp>
      <p:sp>
        <p:nvSpPr>
          <p:cNvPr id="67" name="Up-Down Arrow 66"/>
          <p:cNvSpPr/>
          <p:nvPr/>
        </p:nvSpPr>
        <p:spPr bwMode="auto">
          <a:xfrm>
            <a:off x="8240713" y="5075243"/>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68" name="Up-Down Arrow 67"/>
          <p:cNvSpPr/>
          <p:nvPr/>
        </p:nvSpPr>
        <p:spPr bwMode="auto">
          <a:xfrm>
            <a:off x="8240713" y="2332040"/>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132" tIns="45567" rIns="91132" bIns="45567" numCol="1" rtlCol="0" anchor="t" anchorCtr="0" compatLnSpc="1">
            <a:prstTxWarp prst="textNoShape">
              <a:avLst/>
            </a:prstTxWarp>
          </a:bodyPr>
          <a:lstStyle/>
          <a:p>
            <a:endParaRPr lang="en-US" b="1"/>
          </a:p>
        </p:txBody>
      </p:sp>
      <p:sp>
        <p:nvSpPr>
          <p:cNvPr id="69" name="TextBox 68"/>
          <p:cNvSpPr txBox="1"/>
          <p:nvPr/>
        </p:nvSpPr>
        <p:spPr>
          <a:xfrm>
            <a:off x="8545512" y="5075272"/>
            <a:ext cx="1020699" cy="780795"/>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Map,</a:t>
            </a:r>
          </a:p>
          <a:p>
            <a:r>
              <a:rPr lang="en-US" sz="1700" b="1" dirty="0">
                <a:solidFill>
                  <a:schemeClr val="tx1">
                    <a:lumMod val="95000"/>
                    <a:lumOff val="5000"/>
                  </a:schemeClr>
                </a:solidFill>
              </a:rPr>
              <a:t>Expose,</a:t>
            </a:r>
          </a:p>
          <a:p>
            <a:r>
              <a:rPr lang="en-US" sz="1700" b="1" dirty="0">
                <a:solidFill>
                  <a:schemeClr val="tx1">
                    <a:lumMod val="95000"/>
                    <a:lumOff val="5000"/>
                  </a:schemeClr>
                </a:solidFill>
              </a:rPr>
              <a:t>…</a:t>
            </a:r>
          </a:p>
        </p:txBody>
      </p:sp>
      <p:sp>
        <p:nvSpPr>
          <p:cNvPr id="70" name="TextBox 69"/>
          <p:cNvSpPr txBox="1"/>
          <p:nvPr/>
        </p:nvSpPr>
        <p:spPr>
          <a:xfrm>
            <a:off x="8545547" y="2332071"/>
            <a:ext cx="1323229" cy="780795"/>
          </a:xfrm>
          <a:prstGeom prst="rect">
            <a:avLst/>
          </a:prstGeom>
          <a:noFill/>
        </p:spPr>
        <p:txBody>
          <a:bodyPr wrap="none" lIns="91132" tIns="45567" rIns="91132" bIns="45567" rtlCol="0">
            <a:spAutoFit/>
          </a:bodyPr>
          <a:lstStyle/>
          <a:p>
            <a:r>
              <a:rPr lang="en-US" sz="1700" b="1" dirty="0">
                <a:solidFill>
                  <a:schemeClr val="tx1">
                    <a:lumMod val="95000"/>
                    <a:lumOff val="5000"/>
                  </a:schemeClr>
                </a:solidFill>
              </a:rPr>
              <a:t>Manipulate</a:t>
            </a:r>
          </a:p>
          <a:p>
            <a:r>
              <a:rPr lang="en-US" sz="1700" b="1" dirty="0">
                <a:solidFill>
                  <a:schemeClr val="tx1">
                    <a:lumMod val="95000"/>
                    <a:lumOff val="5000"/>
                  </a:schemeClr>
                </a:solidFill>
              </a:rPr>
              <a:t>Query</a:t>
            </a:r>
          </a:p>
          <a:p>
            <a:r>
              <a:rPr lang="en-US" sz="1700" b="1" dirty="0">
                <a:solidFill>
                  <a:schemeClr val="tx1">
                    <a:lumMod val="95000"/>
                    <a:lumOff val="5000"/>
                  </a:schemeClr>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Same with what we learned</a:t>
            </a:r>
            <a:endParaRPr lang="en-US" dirty="0"/>
          </a:p>
        </p:txBody>
      </p:sp>
      <p:grpSp>
        <p:nvGrpSpPr>
          <p:cNvPr id="45" name="Group 44"/>
          <p:cNvGrpSpPr/>
          <p:nvPr/>
        </p:nvGrpSpPr>
        <p:grpSpPr>
          <a:xfrm>
            <a:off x="239714" y="1417637"/>
            <a:ext cx="9754127" cy="5888202"/>
            <a:chOff x="239712" y="1417637"/>
            <a:chExt cx="9754127" cy="5888202"/>
          </a:xfrm>
        </p:grpSpPr>
        <p:grpSp>
          <p:nvGrpSpPr>
            <p:cNvPr id="2"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607667" cy="325602"/>
            </a:xfrm>
            <a:prstGeom prst="rect">
              <a:avLst/>
            </a:prstGeom>
            <a:noFill/>
          </p:spPr>
          <p:txBody>
            <a:bodyPr wrap="none" rtlCol="0">
              <a:spAutoFit/>
            </a:bodyPr>
            <a:lstStyle/>
            <a:p>
              <a:r>
                <a:rPr lang="en-US" sz="1700" b="1" dirty="0">
                  <a:solidFill>
                    <a:schemeClr val="tx1">
                      <a:lumMod val="95000"/>
                      <a:lumOff val="5000"/>
                    </a:schemeClr>
                  </a:solidFill>
                </a:rPr>
                <a:t>Data in various formats</a:t>
              </a:r>
            </a:p>
          </p:txBody>
        </p:sp>
        <p:sp>
          <p:nvSpPr>
            <p:cNvPr id="65" name="TextBox 64"/>
            <p:cNvSpPr txBox="1"/>
            <p:nvPr/>
          </p:nvSpPr>
          <p:spPr>
            <a:xfrm>
              <a:off x="239712" y="5242410"/>
              <a:ext cx="7888623" cy="325602"/>
            </a:xfrm>
            <a:prstGeom prst="rect">
              <a:avLst/>
            </a:prstGeom>
            <a:noFill/>
          </p:spPr>
          <p:txBody>
            <a:bodyPr wrap="none" rtlCol="0">
              <a:spAutoFit/>
            </a:bodyPr>
            <a:lstStyle/>
            <a:p>
              <a:r>
                <a:rPr lang="en-US" sz="1700" b="1" dirty="0">
                  <a:solidFill>
                    <a:schemeClr val="tx1">
                      <a:lumMod val="95000"/>
                      <a:lumOff val="5000"/>
                    </a:schemeClr>
                  </a:solidFill>
                </a:rPr>
                <a:t>Data represented in RDF with extra knowledge (RDFS, SKOS, RIF, OWL,…)</a:t>
              </a:r>
            </a:p>
          </p:txBody>
        </p:sp>
        <p:sp>
          <p:nvSpPr>
            <p:cNvPr id="66" name="TextBox 65"/>
            <p:cNvSpPr txBox="1"/>
            <p:nvPr/>
          </p:nvSpPr>
          <p:spPr>
            <a:xfrm>
              <a:off x="239712" y="2476677"/>
              <a:ext cx="1490206" cy="328665"/>
            </a:xfrm>
            <a:prstGeom prst="rect">
              <a:avLst/>
            </a:prstGeom>
            <a:noFill/>
          </p:spPr>
          <p:txBody>
            <a:bodyPr wrap="none" rtlCol="0">
              <a:spAutoFit/>
            </a:bodyPr>
            <a:lstStyle/>
            <a:p>
              <a:r>
                <a:rPr lang="en-US" sz="1700" b="1" dirty="0">
                  <a:solidFill>
                    <a:schemeClr val="tx1">
                      <a:lumMod val="95000"/>
                      <a:lumOff val="5000"/>
                    </a:schemeClr>
                  </a:solidFill>
                </a:rPr>
                <a:t>Applications</a:t>
              </a: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9" name="TextBox 68"/>
            <p:cNvSpPr txBox="1"/>
            <p:nvPr/>
          </p:nvSpPr>
          <p:spPr>
            <a:xfrm>
              <a:off x="8545512" y="5075238"/>
              <a:ext cx="996130" cy="780803"/>
            </a:xfrm>
            <a:prstGeom prst="rect">
              <a:avLst/>
            </a:prstGeom>
            <a:noFill/>
          </p:spPr>
          <p:txBody>
            <a:bodyPr wrap="none" rtlCol="0">
              <a:spAutoFit/>
            </a:bodyPr>
            <a:lstStyle/>
            <a:p>
              <a:r>
                <a:rPr lang="en-US" sz="1700" b="1" dirty="0">
                  <a:solidFill>
                    <a:schemeClr val="tx1">
                      <a:lumMod val="95000"/>
                      <a:lumOff val="5000"/>
                    </a:schemeClr>
                  </a:solidFill>
                </a:rPr>
                <a:t>R2RML</a:t>
              </a:r>
              <a:r>
                <a:rPr lang="en-US" sz="1700" b="1" dirty="0" smtClean="0">
                  <a:solidFill>
                    <a:schemeClr val="tx1">
                      <a:lumMod val="95000"/>
                      <a:lumOff val="5000"/>
                    </a:schemeClr>
                  </a:solidFill>
                </a:rPr>
                <a:t>, </a:t>
              </a:r>
              <a:endParaRPr lang="en-US" sz="1700" b="1" dirty="0">
                <a:solidFill>
                  <a:schemeClr val="tx1">
                    <a:lumMod val="95000"/>
                    <a:lumOff val="5000"/>
                  </a:schemeClr>
                </a:solidFill>
              </a:endParaRPr>
            </a:p>
            <a:p>
              <a:r>
                <a:rPr lang="en-US" sz="1700" b="1" dirty="0">
                  <a:solidFill>
                    <a:schemeClr val="tx1">
                      <a:lumMod val="95000"/>
                      <a:lumOff val="5000"/>
                    </a:schemeClr>
                  </a:solidFill>
                </a:rPr>
                <a:t>RDFa,</a:t>
              </a:r>
            </a:p>
            <a:p>
              <a:r>
                <a:rPr lang="en-US" sz="1700" b="1" dirty="0">
                  <a:solidFill>
                    <a:schemeClr val="tx1">
                      <a:lumMod val="95000"/>
                      <a:lumOff val="5000"/>
                    </a:schemeClr>
                  </a:solidFill>
                </a:rPr>
                <a:t>…</a:t>
              </a:r>
            </a:p>
          </p:txBody>
        </p:sp>
        <p:sp>
          <p:nvSpPr>
            <p:cNvPr id="70" name="TextBox 69"/>
            <p:cNvSpPr txBox="1"/>
            <p:nvPr/>
          </p:nvSpPr>
          <p:spPr>
            <a:xfrm>
              <a:off x="8545512" y="2332037"/>
              <a:ext cx="1448327" cy="1008404"/>
            </a:xfrm>
            <a:prstGeom prst="rect">
              <a:avLst/>
            </a:prstGeom>
            <a:noFill/>
          </p:spPr>
          <p:txBody>
            <a:bodyPr wrap="none" rtlCol="0">
              <a:spAutoFit/>
            </a:bodyPr>
            <a:lstStyle/>
            <a:p>
              <a:r>
                <a:rPr lang="en-US" sz="1700" b="1" dirty="0" err="1" smtClean="0">
                  <a:solidFill>
                    <a:schemeClr val="tx1">
                      <a:lumMod val="95000"/>
                      <a:lumOff val="5000"/>
                    </a:schemeClr>
                  </a:solidFill>
                </a:rPr>
                <a:t>RESTful</a:t>
              </a:r>
              <a:r>
                <a:rPr lang="en-US" sz="1700" b="1" dirty="0" smtClean="0">
                  <a:solidFill>
                    <a:schemeClr val="tx1">
                      <a:lumMod val="95000"/>
                      <a:lumOff val="5000"/>
                    </a:schemeClr>
                  </a:solidFill>
                </a:rPr>
                <a:t> API</a:t>
              </a:r>
            </a:p>
            <a:p>
              <a:r>
                <a:rPr lang="en-US" sz="1700" b="1" dirty="0" smtClean="0">
                  <a:solidFill>
                    <a:schemeClr val="tx1">
                      <a:lumMod val="95000"/>
                      <a:lumOff val="5000"/>
                    </a:schemeClr>
                  </a:solidFill>
                </a:rPr>
                <a:t>SPARQL</a:t>
              </a:r>
              <a:r>
                <a:rPr lang="en-US" sz="1700" b="1" dirty="0">
                  <a:solidFill>
                    <a:schemeClr val="tx1">
                      <a:lumMod val="95000"/>
                      <a:lumOff val="5000"/>
                    </a:schemeClr>
                  </a:solidFill>
                </a:rPr>
                <a:t>,</a:t>
              </a:r>
            </a:p>
            <a:p>
              <a:r>
                <a:rPr lang="en-US" sz="1700" b="1" dirty="0">
                  <a:solidFill>
                    <a:schemeClr val="tx1">
                      <a:lumMod val="95000"/>
                      <a:lumOff val="5000"/>
                    </a:schemeClr>
                  </a:solidFill>
                </a:rPr>
                <a:t>Inferences</a:t>
              </a:r>
            </a:p>
            <a:p>
              <a:r>
                <a:rPr lang="en-US" sz="1700" b="1" dirty="0">
                  <a:solidFill>
                    <a:schemeClr val="tx1">
                      <a:lumMod val="95000"/>
                      <a:lumOff val="5000"/>
                    </a:schemeClr>
                  </a:solidFill>
                </a:rPr>
                <a:t>…</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Remember the integration example?</a:t>
            </a:r>
          </a:p>
        </p:txBody>
      </p:sp>
      <p:grpSp>
        <p:nvGrpSpPr>
          <p:cNvPr id="46" name="Group 45"/>
          <p:cNvGrpSpPr/>
          <p:nvPr/>
        </p:nvGrpSpPr>
        <p:grpSpPr>
          <a:xfrm>
            <a:off x="1583928" y="1547624"/>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031776" cy="332827"/>
            </a:xfrm>
            <a:prstGeom prst="rect">
              <a:avLst/>
            </a:prstGeom>
            <a:noFill/>
          </p:spPr>
          <p:txBody>
            <a:bodyPr wrap="none" rtlCol="0">
              <a:spAutoFit/>
            </a:bodyPr>
            <a:lstStyle/>
            <a:p>
              <a:r>
                <a:rPr lang="en-US" sz="1400" b="1" dirty="0">
                  <a:solidFill>
                    <a:schemeClr val="accent5"/>
                  </a:solidFill>
                </a:rPr>
                <a:t>Query and Update</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233711" y="2226405"/>
                <a:ext cx="1393763" cy="503741"/>
              </a:xfrm>
              <a:prstGeom prst="rect">
                <a:avLst/>
              </a:prstGeom>
              <a:noFill/>
            </p:spPr>
            <p:txBody>
              <a:bodyPr wrap="square" rtlCol="0">
                <a:spAutoFit/>
              </a:bodyPr>
              <a:lstStyle/>
              <a:p>
                <a:pPr algn="ctr"/>
                <a:r>
                  <a:rPr lang="en-US" sz="1200" b="1" dirty="0">
                    <a:solidFill>
                      <a:schemeClr val="tx2">
                        <a:lumMod val="90000"/>
                        <a:lumOff val="10000"/>
                      </a:schemeClr>
                    </a:solidFill>
                  </a:rPr>
                  <a:t>Web of Data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Common “Graph” Format &amp;</a:t>
                </a:r>
              </a:p>
              <a:p>
                <a:pPr algn="ctr"/>
                <a:r>
                  <a:rPr lang="en-US" sz="1800" b="1" dirty="0">
                    <a:solidFill>
                      <a:schemeClr val="tx2">
                        <a:lumMod val="90000"/>
                        <a:lumOff val="10000"/>
                      </a:schemeClr>
                    </a:solidFill>
                  </a:rPr>
                  <a:t>Common Vocabularies</a:t>
                </a:r>
              </a:p>
            </p:txBody>
          </p:sp>
        </p:grpSp>
        <p:sp>
          <p:nvSpPr>
            <p:cNvPr id="56" name="TextBox 55"/>
            <p:cNvSpPr txBox="1"/>
            <p:nvPr/>
          </p:nvSpPr>
          <p:spPr>
            <a:xfrm>
              <a:off x="4484645" y="4057790"/>
              <a:ext cx="1208322" cy="332827"/>
            </a:xfrm>
            <a:prstGeom prst="rect">
              <a:avLst/>
            </a:prstGeom>
            <a:noFill/>
          </p:spPr>
          <p:txBody>
            <a:bodyPr wrap="none" rtlCol="0">
              <a:spAutoFit/>
            </a:bodyPr>
            <a:lstStyle/>
            <a:p>
              <a:r>
                <a:rPr lang="en-US" sz="1400" b="1" dirty="0">
                  <a:solidFill>
                    <a:srgbClr val="0F3661"/>
                  </a:solidFill>
                </a:rPr>
                <a:t>“</a:t>
              </a:r>
              <a:r>
                <a:rPr lang="en-US" sz="1400" b="1" dirty="0">
                  <a:solidFill>
                    <a:schemeClr val="accent5"/>
                  </a:solidFill>
                </a:rPr>
                <a:t>Bridges</a:t>
              </a:r>
              <a:r>
                <a:rPr lang="en-US" sz="1400" b="1" dirty="0">
                  <a:solidFill>
                    <a:srgbClr val="0F3661"/>
                  </a:solidFill>
                </a:rPr>
                <a:t>”</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3282661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The same with what we learned</a:t>
            </a:r>
            <a:endParaRPr lang="en-US" dirty="0"/>
          </a:p>
        </p:txBody>
      </p:sp>
      <p:grpSp>
        <p:nvGrpSpPr>
          <p:cNvPr id="46" name="Group 45"/>
          <p:cNvGrpSpPr/>
          <p:nvPr/>
        </p:nvGrpSpPr>
        <p:grpSpPr>
          <a:xfrm>
            <a:off x="1583928" y="1547624"/>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597129" cy="332827"/>
            </a:xfrm>
            <a:prstGeom prst="rect">
              <a:avLst/>
            </a:prstGeom>
            <a:noFill/>
          </p:spPr>
          <p:txBody>
            <a:bodyPr wrap="none" rtlCol="0">
              <a:spAutoFit/>
            </a:bodyPr>
            <a:lstStyle/>
            <a:p>
              <a:r>
                <a:rPr lang="en-US" sz="1400" b="1" dirty="0">
                  <a:solidFill>
                    <a:schemeClr val="accent5"/>
                  </a:solidFill>
                </a:rPr>
                <a:t>SPARQL, </a:t>
              </a:r>
              <a:r>
                <a:rPr lang="en-US" sz="1400" b="1" dirty="0" err="1" smtClean="0">
                  <a:solidFill>
                    <a:schemeClr val="accent5"/>
                  </a:solidFill>
                </a:rPr>
                <a:t>RESTful</a:t>
              </a:r>
              <a:r>
                <a:rPr lang="en-US" sz="1400" b="1" dirty="0" smtClean="0">
                  <a:solidFill>
                    <a:schemeClr val="accent5"/>
                  </a:solidFill>
                </a:rPr>
                <a:t> API</a:t>
              </a:r>
              <a:r>
                <a:rPr lang="en-US" sz="1400" b="1" dirty="0">
                  <a:solidFill>
                    <a:schemeClr val="accent5"/>
                  </a:solidFill>
                </a:rPr>
                <a:t>-s</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144962" y="2226405"/>
                <a:ext cx="1566770" cy="503741"/>
              </a:xfrm>
              <a:prstGeom prst="rect">
                <a:avLst/>
              </a:prstGeom>
              <a:noFill/>
            </p:spPr>
            <p:txBody>
              <a:bodyPr wrap="square" rtlCol="0">
                <a:spAutoFit/>
              </a:bodyPr>
              <a:lstStyle/>
              <a:p>
                <a:pPr algn="ctr"/>
                <a:r>
                  <a:rPr lang="en-US" sz="1200" b="1" dirty="0">
                    <a:solidFill>
                      <a:schemeClr val="tx2">
                        <a:lumMod val="90000"/>
                        <a:lumOff val="10000"/>
                      </a:schemeClr>
                    </a:solidFill>
                  </a:rPr>
                  <a:t>Semantic Web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RDF Graph with vocabularies in RDFS, SKOS, OWL, RIF, …</a:t>
                </a:r>
              </a:p>
            </p:txBody>
          </p:sp>
        </p:grpSp>
        <p:sp>
          <p:nvSpPr>
            <p:cNvPr id="56" name="TextBox 55"/>
            <p:cNvSpPr txBox="1"/>
            <p:nvPr/>
          </p:nvSpPr>
          <p:spPr>
            <a:xfrm>
              <a:off x="4377218" y="3962465"/>
              <a:ext cx="1651563" cy="552151"/>
            </a:xfrm>
            <a:prstGeom prst="rect">
              <a:avLst/>
            </a:prstGeom>
            <a:noFill/>
          </p:spPr>
          <p:txBody>
            <a:bodyPr wrap="none" rtlCol="0">
              <a:spAutoFit/>
            </a:bodyPr>
            <a:lstStyle/>
            <a:p>
              <a:r>
                <a:rPr lang="en-US" sz="1400" b="1" dirty="0">
                  <a:solidFill>
                    <a:srgbClr val="0F3661"/>
                  </a:solidFill>
                </a:rPr>
                <a:t>RDFa, </a:t>
              </a:r>
              <a:r>
                <a:rPr lang="en-US" sz="1400" b="1" dirty="0" err="1" smtClean="0">
                  <a:solidFill>
                    <a:srgbClr val="0F3661"/>
                  </a:solidFill>
                </a:rPr>
                <a:t>μData</a:t>
              </a:r>
              <a:r>
                <a:rPr lang="en-US" sz="1400" b="1" dirty="0">
                  <a:solidFill>
                    <a:srgbClr val="0F3661"/>
                  </a:solidFill>
                </a:rPr>
                <a:t>, </a:t>
              </a:r>
              <a:endParaRPr lang="en-US" sz="1400" b="1" dirty="0" smtClean="0">
                <a:solidFill>
                  <a:srgbClr val="0F3661"/>
                </a:solidFill>
              </a:endParaRPr>
            </a:p>
            <a:p>
              <a:r>
                <a:rPr lang="en-US" sz="1400" b="1" dirty="0" smtClean="0">
                  <a:solidFill>
                    <a:srgbClr val="0F3661"/>
                  </a:solidFill>
                </a:rPr>
                <a:t>R2RML</a:t>
              </a:r>
              <a:r>
                <a:rPr lang="en-US" sz="1400" b="1" dirty="0">
                  <a:solidFill>
                    <a:srgbClr val="0F3661"/>
                  </a:solidFill>
                </a:rPr>
                <a:t>, DM …</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806613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0" y="3778078"/>
            <a:ext cx="9177576" cy="1259946"/>
          </a:xfrm>
          <a:prstGeom prst="rect">
            <a:avLst/>
          </a:prstGeom>
          <a:noFill/>
        </p:spPr>
        <p:txBody>
          <a:bodyPr vert="horz" lIns="100490" tIns="50247" rIns="100490" bIns="50247" anchor="ctr">
            <a:normAutofit fontScale="775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0" i="0" kern="1200">
                <a:solidFill>
                  <a:srgbClr val="000000"/>
                </a:solidFill>
                <a:effectLst>
                  <a:outerShdw blurRad="31750" dist="25400" dir="5400000" algn="tl" rotWithShape="0">
                    <a:srgbClr val="000000">
                      <a:alpha val="25000"/>
                    </a:srgbClr>
                  </a:outerShdw>
                </a:effectLst>
                <a:latin typeface="Helvetica Neue Light"/>
                <a:ea typeface="+mj-ea"/>
                <a:cs typeface="Helvetica Neue Light"/>
              </a:defRPr>
            </a:lvl1pPr>
          </a:lstStyle>
          <a:p>
            <a:pPr defTabSz="502404" fontAlgn="auto">
              <a:lnSpc>
                <a:spcPct val="100000"/>
              </a:lnSpc>
              <a:spcAft>
                <a:spcPts val="0"/>
              </a:spcAft>
              <a:buClrTx/>
              <a:buSzTx/>
            </a:pPr>
            <a:r>
              <a:rPr lang="en-US" sz="6000" b="1" dirty="0">
                <a:ln w="19050">
                  <a:solidFill>
                    <a:srgbClr val="464646">
                      <a:tint val="1000"/>
                    </a:srgbClr>
                  </a:solidFill>
                  <a:prstDash val="solid"/>
                </a:ln>
                <a:solidFill>
                  <a:srgbClr val="EB641B"/>
                </a:solidFill>
                <a:effectLst>
                  <a:outerShdw blurRad="50000" dist="50800" dir="7500000" algn="tl">
                    <a:srgbClr val="000000">
                      <a:shade val="5000"/>
                      <a:alpha val="35000"/>
                    </a:srgbClr>
                  </a:outerShdw>
                </a:effectLst>
              </a:rPr>
              <a:t>What else may be on the horizon?</a:t>
            </a:r>
          </a:p>
        </p:txBody>
      </p:sp>
    </p:spTree>
    <p:extLst>
      <p:ext uri="{BB962C8B-B14F-4D97-AF65-F5344CB8AC3E}">
        <p14:creationId xmlns:p14="http://schemas.microsoft.com/office/powerpoint/2010/main" val="100019312"/>
      </p:ext>
    </p:extLst>
  </p:cSld>
  <p:clrMapOvr>
    <a:masterClrMapping/>
  </p:clrMapOvr>
  <p:timing>
    <p:tnLst>
      <p:par>
        <p:cTn xmlns:p14="http://schemas.microsoft.com/office/powerpoint/2010/mai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3" name="Rectangle 2"/>
          <p:cNvSpPr>
            <a:spLocks noGrp="1" noChangeArrowheads="1"/>
          </p:cNvSpPr>
          <p:nvPr>
            <p:ph idx="1"/>
          </p:nvPr>
        </p:nvSpPr>
        <p:spPr/>
        <p:txBody>
          <a:bodyPr>
            <a:normAutofit/>
          </a:bodyPr>
          <a:lstStyle/>
          <a:p>
            <a:r>
              <a:rPr lang="en-US" dirty="0" smtClean="0"/>
              <a:t>Quality constraints on graphs</a:t>
            </a:r>
          </a:p>
          <a:p>
            <a:pPr lvl="1"/>
            <a:r>
              <a:rPr lang="en-US" dirty="0" smtClean="0"/>
              <a:t>“may I be sure that certain patterns are present in a graph?”</a:t>
            </a:r>
          </a:p>
          <a:p>
            <a:r>
              <a:rPr lang="en-US" dirty="0" smtClean="0"/>
              <a:t>Quality control of the content of the graphs</a:t>
            </a:r>
          </a:p>
          <a:p>
            <a:pPr lvl="1"/>
            <a:r>
              <a:rPr lang="en-US" dirty="0" smtClean="0"/>
              <a:t>are links really what they should be?</a:t>
            </a:r>
          </a:p>
          <a:p>
            <a:r>
              <a:rPr lang="en-US" dirty="0" smtClean="0"/>
              <a:t>User interfaces for exploring large datasets</a:t>
            </a:r>
          </a:p>
          <a:p>
            <a:r>
              <a:rPr lang="en-US" dirty="0" smtClean="0"/>
              <a:t>Access control issues on a Web of Data</a:t>
            </a:r>
          </a:p>
        </p:txBody>
      </p:sp>
      <p:sp>
        <p:nvSpPr>
          <p:cNvPr id="563202" name="Rectangle 1"/>
          <p:cNvSpPr>
            <a:spLocks noGrp="1" noChangeArrowheads="1"/>
          </p:cNvSpPr>
          <p:nvPr>
            <p:ph type="title"/>
          </p:nvPr>
        </p:nvSpPr>
        <p:spPr/>
        <p:txBody>
          <a:bodyPr/>
          <a:lstStyle/>
          <a:p>
            <a:r>
              <a:rPr lang="en-US" dirty="0" smtClean="0"/>
              <a:t>Some items, issues, questions,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3" name="Rectangle 2"/>
          <p:cNvSpPr>
            <a:spLocks noGrp="1" noChangeArrowheads="1"/>
          </p:cNvSpPr>
          <p:nvPr>
            <p:ph idx="1"/>
          </p:nvPr>
        </p:nvSpPr>
        <p:spPr/>
        <p:txBody>
          <a:bodyPr>
            <a:normAutofit/>
          </a:bodyPr>
          <a:lstStyle/>
          <a:p>
            <a:r>
              <a:rPr lang="en-US" dirty="0" smtClean="0"/>
              <a:t>Ontology merging, alignment, term equivalences, versioning, development, …</a:t>
            </a:r>
          </a:p>
          <a:p>
            <a:r>
              <a:rPr lang="en-US" dirty="0" smtClean="0"/>
              <a:t>Scaling:</a:t>
            </a:r>
          </a:p>
          <a:p>
            <a:pPr lvl="1"/>
            <a:r>
              <a:rPr lang="en-US" dirty="0" smtClean="0"/>
              <a:t>what does it mean to “reason” and “infer” on graphs with millions of triples?</a:t>
            </a:r>
          </a:p>
          <a:p>
            <a:pPr lvl="1"/>
            <a:r>
              <a:rPr lang="en-US" dirty="0"/>
              <a:t>h</a:t>
            </a:r>
            <a:r>
              <a:rPr lang="en-US" dirty="0" smtClean="0"/>
              <a:t>ow can one systematically “explore” a huge Web of Data</a:t>
            </a:r>
            <a:endParaRPr lang="en-US" dirty="0"/>
          </a:p>
        </p:txBody>
      </p:sp>
      <p:sp>
        <p:nvSpPr>
          <p:cNvPr id="563202" name="Rectangle 1"/>
          <p:cNvSpPr>
            <a:spLocks noGrp="1" noChangeArrowheads="1"/>
          </p:cNvSpPr>
          <p:nvPr>
            <p:ph type="title"/>
          </p:nvPr>
        </p:nvSpPr>
        <p:spPr/>
        <p:txBody>
          <a:bodyPr/>
          <a:lstStyle/>
          <a:p>
            <a:r>
              <a:rPr lang="en-US" dirty="0" smtClean="0"/>
              <a:t>Some items, issues, questions, …</a:t>
            </a:r>
            <a:endParaRPr lang="en-US" dirty="0"/>
          </a:p>
        </p:txBody>
      </p:sp>
    </p:spTree>
    <p:extLst>
      <p:ext uri="{BB962C8B-B14F-4D97-AF65-F5344CB8AC3E}">
        <p14:creationId xmlns:p14="http://schemas.microsoft.com/office/powerpoint/2010/main" val="8554366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Rectangle 2"/>
          <p:cNvSpPr>
            <a:spLocks noGrp="1" noChangeArrowheads="1"/>
          </p:cNvSpPr>
          <p:nvPr>
            <p:ph idx="1"/>
          </p:nvPr>
        </p:nvSpPr>
        <p:spPr/>
        <p:txBody>
          <a:bodyPr>
            <a:normAutofit/>
          </a:bodyPr>
          <a:lstStyle/>
          <a:p>
            <a:r>
              <a:rPr lang="en-US" dirty="0" smtClean="0"/>
              <a:t>Naming:</a:t>
            </a:r>
          </a:p>
          <a:p>
            <a:pPr lvl="1"/>
            <a:r>
              <a:rPr lang="en-US" dirty="0"/>
              <a:t>t</a:t>
            </a:r>
            <a:r>
              <a:rPr lang="en-US" dirty="0" smtClean="0"/>
              <a:t>he SW infrastructure relies on unique naming of “things” via URI-s</a:t>
            </a:r>
          </a:p>
          <a:p>
            <a:pPr lvl="1"/>
            <a:r>
              <a:rPr lang="en-US" dirty="0"/>
              <a:t>l</a:t>
            </a:r>
            <a:r>
              <a:rPr lang="en-US" dirty="0" smtClean="0"/>
              <a:t>ots of discussions are happening that touch upon general Web architecture, too</a:t>
            </a:r>
          </a:p>
          <a:p>
            <a:pPr lvl="2"/>
            <a:r>
              <a:rPr lang="en-US" dirty="0" smtClean="0"/>
              <a:t>HTTP URI-s or other URN-s?	</a:t>
            </a:r>
          </a:p>
          <a:p>
            <a:pPr lvl="2"/>
            <a:r>
              <a:rPr lang="en-US" dirty="0" smtClean="0"/>
              <a:t>URI-s for “informational resources” and “non informational resources”</a:t>
            </a:r>
          </a:p>
          <a:p>
            <a:pPr lvl="2"/>
            <a:r>
              <a:rPr lang="en-US" dirty="0" smtClean="0"/>
              <a:t>how to ensure that URI-s used on the SW are dereferencable</a:t>
            </a:r>
          </a:p>
          <a:p>
            <a:pPr lvl="2"/>
            <a:r>
              <a:rPr lang="en-US" dirty="0" smtClean="0"/>
              <a:t>etc.</a:t>
            </a:r>
            <a:endParaRPr lang="en-US" dirty="0"/>
          </a:p>
        </p:txBody>
      </p:sp>
      <p:sp>
        <p:nvSpPr>
          <p:cNvPr id="567298" name="Rectangle 1"/>
          <p:cNvSpPr>
            <a:spLocks noGrp="1" noChangeArrowheads="1"/>
          </p:cNvSpPr>
          <p:nvPr>
            <p:ph type="title"/>
          </p:nvPr>
        </p:nvSpPr>
        <p:spPr/>
        <p:txBody>
          <a:bodyPr/>
          <a:lstStyle/>
          <a:p>
            <a:r>
              <a:rPr lang="en-US" dirty="0"/>
              <a:t>Some items, issues, questions,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65"/>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7620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4481" y="2663769"/>
            <a:ext cx="543645"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40"/>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26" y="4261947"/>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86" y="6353862"/>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93"/>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132" tIns="45567" rIns="91132" bIns="45567"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132" tIns="45567" rIns="91132" bIns="45567" rtlCol="0">
            <a:spAutoFit/>
          </a:bodyPr>
          <a:lstStyle/>
          <a:p>
            <a:r>
              <a:rPr lang="en-US" sz="1000" b="1" noProof="1">
                <a:solidFill>
                  <a:srgbClr val="0D0D0D"/>
                </a:solidFill>
              </a:rPr>
              <a:t>w:reference</a:t>
            </a:r>
          </a:p>
        </p:txBody>
      </p:sp>
      <p:sp>
        <p:nvSpPr>
          <p:cNvPr id="143" name="TextBox 142"/>
          <p:cNvSpPr txBox="1"/>
          <p:nvPr/>
        </p:nvSpPr>
        <p:spPr>
          <a:xfrm>
            <a:off x="3592513" y="6674487"/>
            <a:ext cx="9906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7" name="TextBox 146"/>
          <p:cNvSpPr txBox="1"/>
          <p:nvPr/>
        </p:nvSpPr>
        <p:spPr>
          <a:xfrm>
            <a:off x="7554912" y="4465637"/>
            <a:ext cx="882298" cy="229550"/>
          </a:xfrm>
          <a:prstGeom prst="rect">
            <a:avLst/>
          </a:prstGeom>
          <a:noFill/>
        </p:spPr>
        <p:txBody>
          <a:bodyPr wrap="square" lIns="91132" tIns="45567" rIns="91132" bIns="45567" rtlCol="0">
            <a:spAutoFit/>
          </a:bodyPr>
          <a:lstStyle/>
          <a:p>
            <a:r>
              <a:rPr lang="en-US" sz="1000" b="1" noProof="1">
                <a:solidFill>
                  <a:srgbClr val="0D0D0D"/>
                </a:solidFill>
              </a:rPr>
              <a:t>w:isbn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7" name="Rectangle 2"/>
          <p:cNvSpPr>
            <a:spLocks noGrp="1" noChangeArrowheads="1"/>
          </p:cNvSpPr>
          <p:nvPr>
            <p:ph idx="1"/>
          </p:nvPr>
        </p:nvSpPr>
        <p:spPr/>
        <p:txBody>
          <a:bodyPr>
            <a:normAutofit/>
          </a:bodyPr>
          <a:lstStyle/>
          <a:p>
            <a:r>
              <a:rPr lang="en-US" dirty="0" smtClean="0"/>
              <a:t>A different aspect of naming: what is the URI for a specific entity (regardless of the technical details)</a:t>
            </a:r>
          </a:p>
          <a:p>
            <a:pPr lvl="1"/>
            <a:r>
              <a:rPr lang="en-US" dirty="0" smtClean="0"/>
              <a:t>what is the unique URI for, e.g., Bach’s Well-Tempered Clavier?</a:t>
            </a:r>
          </a:p>
          <a:p>
            <a:pPr lvl="2"/>
            <a:r>
              <a:rPr lang="en-US" dirty="0" smtClean="0"/>
              <a:t>obviously important for music ontologies an data</a:t>
            </a:r>
          </a:p>
          <a:p>
            <a:pPr lvl="1"/>
            <a:r>
              <a:rPr lang="en-US" dirty="0" smtClean="0"/>
              <a:t>who has the authority or the means to define and maintain such URI-</a:t>
            </a:r>
            <a:r>
              <a:rPr lang="en-US" dirty="0" err="1" smtClean="0"/>
              <a:t>s</a:t>
            </a:r>
            <a:r>
              <a:rPr lang="en-US" dirty="0" smtClean="0"/>
              <a:t>? </a:t>
            </a:r>
          </a:p>
          <a:p>
            <a:pPr lvl="1"/>
            <a:r>
              <a:rPr lang="en-US" dirty="0" smtClean="0"/>
              <a:t>should we define characterizing properties for these and use </a:t>
            </a:r>
            <a:r>
              <a:rPr lang="en-US" noProof="1" smtClean="0"/>
              <a:t>owl:sameAs</a:t>
            </a:r>
            <a:r>
              <a:rPr lang="en-US" dirty="0" smtClean="0"/>
              <a:t> instead of a URI? </a:t>
            </a:r>
          </a:p>
          <a:p>
            <a:r>
              <a:rPr lang="en-US" dirty="0" smtClean="0"/>
              <a:t>The traditional library community may be of a big help in this area</a:t>
            </a:r>
            <a:endParaRPr lang="en-US" dirty="0"/>
          </a:p>
        </p:txBody>
      </p:sp>
      <p:sp>
        <p:nvSpPr>
          <p:cNvPr id="569346" name="Rectangle 1"/>
          <p:cNvSpPr>
            <a:spLocks noGrp="1" noChangeArrowheads="1"/>
          </p:cNvSpPr>
          <p:nvPr>
            <p:ph type="title"/>
          </p:nvPr>
        </p:nvSpPr>
        <p:spPr/>
        <p:txBody>
          <a:bodyPr/>
          <a:lstStyle/>
          <a:p>
            <a:r>
              <a:rPr lang="en-US" dirty="0"/>
              <a:t>Some items, issues, questions,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2"/>
          <p:cNvSpPr>
            <a:spLocks noGrp="1" noChangeArrowheads="1"/>
          </p:cNvSpPr>
          <p:nvPr>
            <p:ph idx="1"/>
          </p:nvPr>
        </p:nvSpPr>
        <p:spPr/>
        <p:txBody>
          <a:bodyPr>
            <a:normAutofit/>
          </a:bodyPr>
          <a:lstStyle/>
          <a:p>
            <a:r>
              <a:rPr lang="en-US" dirty="0" smtClean="0"/>
              <a:t>Uncertainty:</a:t>
            </a:r>
          </a:p>
          <a:p>
            <a:pPr lvl="1"/>
            <a:r>
              <a:rPr lang="en-US" dirty="0" smtClean="0"/>
              <a:t>Fuzzy logic</a:t>
            </a:r>
          </a:p>
          <a:p>
            <a:pPr lvl="2"/>
            <a:r>
              <a:rPr lang="en-US" dirty="0" smtClean="0"/>
              <a:t>look at alternatives of Description Logic based on fuzzy logic</a:t>
            </a:r>
          </a:p>
          <a:p>
            <a:pPr lvl="2"/>
            <a:r>
              <a:rPr lang="en-US" dirty="0" smtClean="0"/>
              <a:t>alternatively, extend RDF(S) with fuzzy notions</a:t>
            </a:r>
          </a:p>
          <a:p>
            <a:pPr lvl="1"/>
            <a:r>
              <a:rPr lang="en-US" dirty="0" smtClean="0"/>
              <a:t>Probabilistic statements</a:t>
            </a:r>
          </a:p>
          <a:p>
            <a:pPr lvl="2"/>
            <a:r>
              <a:rPr lang="en-US" dirty="0" smtClean="0"/>
              <a:t>have an OWL class membership with a specific probability</a:t>
            </a:r>
          </a:p>
          <a:p>
            <a:pPr lvl="2"/>
            <a:r>
              <a:rPr lang="en-US" dirty="0" smtClean="0"/>
              <a:t>combine reasoners with Bayesian networks</a:t>
            </a:r>
          </a:p>
          <a:p>
            <a:pPr lvl="1"/>
            <a:r>
              <a:rPr lang="en-US" dirty="0" smtClean="0"/>
              <a:t>A W3C Incubator Group has issued a report on the current status, possibilities, directions, etc.</a:t>
            </a:r>
          </a:p>
          <a:p>
            <a:pPr lvl="1"/>
            <a:r>
              <a:rPr lang="en-US" dirty="0"/>
              <a:t>p</a:t>
            </a:r>
            <a:r>
              <a:rPr lang="en-US" dirty="0" smtClean="0"/>
              <a:t>ossible RIF dialect for fuzzy logic, for example?</a:t>
            </a:r>
            <a:endParaRPr lang="en-US" dirty="0"/>
          </a:p>
        </p:txBody>
      </p:sp>
      <p:sp>
        <p:nvSpPr>
          <p:cNvPr id="565250" name="Rectangle 1"/>
          <p:cNvSpPr>
            <a:spLocks noGrp="1" noChangeArrowheads="1"/>
          </p:cNvSpPr>
          <p:nvPr>
            <p:ph type="title"/>
          </p:nvPr>
        </p:nvSpPr>
        <p:spPr/>
        <p:txBody>
          <a:bodyPr/>
          <a:lstStyle/>
          <a:p>
            <a:r>
              <a:rPr lang="en-US" dirty="0"/>
              <a:t>Some items, issues, questions,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73442" name="Rectangle 1"/>
          <p:cNvSpPr>
            <a:spLocks noGrp="1" noChangeArrowheads="1"/>
          </p:cNvSpPr>
          <p:nvPr>
            <p:ph type="title" idx="4294967295"/>
          </p:nvPr>
        </p:nvSpPr>
        <p:spPr>
          <a:xfrm>
            <a:off x="431800" y="611188"/>
            <a:ext cx="9648825" cy="1260475"/>
          </a:xfrm>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5400" dirty="0">
                <a:solidFill>
                  <a:schemeClr val="bg1"/>
                </a:solidFill>
              </a:rPr>
              <a:t>Available documents, </a:t>
            </a:r>
            <a:r>
              <a:rPr lang="en-US" sz="5400" dirty="0">
                <a:solidFill>
                  <a:srgbClr val="FFFFFF"/>
                </a:solidFill>
              </a:rPr>
              <a:t>resources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940" tIns="74689" rIns="98940" bIns="49472">
            <a:prstTxWarp prst="textNoShape">
              <a:avLst/>
            </a:prstTxWarp>
          </a:bodyPr>
          <a:lstStyle/>
          <a:p>
            <a:pPr defTabSz="501675" fontAlgn="auto" hangingPunct="1">
              <a:lnSpc>
                <a:spcPct val="100000"/>
              </a:lnSpc>
              <a:spcBef>
                <a:spcPts val="0"/>
              </a:spcBef>
              <a:spcAft>
                <a:spcPts val="0"/>
              </a:spcAft>
              <a:buClrTx/>
              <a:buSzTx/>
              <a:tabLst>
                <a:tab pos="0" algn="l"/>
                <a:tab pos="788911" algn="l"/>
                <a:tab pos="1579561" algn="l"/>
                <a:tab pos="2370213" algn="l"/>
                <a:tab pos="3160864" algn="l"/>
                <a:tab pos="3951523" algn="l"/>
                <a:tab pos="4742176" algn="l"/>
                <a:tab pos="5532828" algn="l"/>
                <a:tab pos="6323476" algn="l"/>
                <a:tab pos="7114133" algn="l"/>
                <a:tab pos="7904791" algn="l"/>
                <a:tab pos="8695440" algn="l"/>
                <a:tab pos="9486093" algn="l"/>
                <a:tab pos="10276752" algn="l"/>
                <a:tab pos="11067402" algn="l"/>
                <a:tab pos="11858055" algn="l"/>
              </a:tabLst>
            </a:pPr>
            <a:r>
              <a:rPr lang="en-US" sz="1100" i="1" dirty="0">
                <a:solidFill>
                  <a:srgbClr val="FFFFFF"/>
                </a:solidFill>
                <a:latin typeface="Lucida Sans Unicode"/>
                <a:ea typeface="msmincho" charset="0"/>
                <a:cs typeface="msmincho" charset="0"/>
              </a:rPr>
              <a:t>Photo credit </a:t>
            </a:r>
            <a:r>
              <a:rPr lang="en-US" sz="1100" i="1" dirty="0" smtClean="0">
                <a:solidFill>
                  <a:srgbClr val="FFFFFF"/>
                </a:solidFill>
                <a:latin typeface="Lucida Sans Unicode"/>
                <a:ea typeface="msmincho" charset="0"/>
                <a:cs typeface="msmincho" charset="0"/>
              </a:rPr>
              <a:t>“</a:t>
            </a:r>
            <a:r>
              <a:rPr lang="en-US" sz="1100" i="1" dirty="0" err="1" smtClean="0"/>
              <a:t>Abizern</a:t>
            </a:r>
            <a:r>
              <a:rPr lang="en-US" sz="1100" i="1" dirty="0" smtClean="0">
                <a:solidFill>
                  <a:srgbClr val="FFFFFF"/>
                </a:solidFill>
                <a:latin typeface="Lucida Sans Unicode"/>
                <a:ea typeface="msmincho" charset="0"/>
                <a:cs typeface="msmincho" charset="0"/>
              </a:rPr>
              <a:t>”</a:t>
            </a:r>
            <a:r>
              <a:rPr lang="en-US" sz="1100" i="1" dirty="0">
                <a:solidFill>
                  <a:srgbClr val="FFFFFF"/>
                </a:solidFill>
                <a:latin typeface="Lucida Sans Unicode"/>
                <a:ea typeface="msmincho" charset="0"/>
                <a:cs typeface="msmincho" charset="0"/>
              </a:rPr>
              <a:t>, Flickr</a:t>
            </a:r>
            <a:endParaRPr lang="en-US" sz="1100" i="1" dirty="0">
              <a:solidFill>
                <a:srgbClr val="FFFFFF"/>
              </a:solidFill>
              <a:latin typeface="Lucida Sans Unicode"/>
              <a:ea typeface="msmincho" charset="0"/>
              <a:cs typeface="msmincho" charset="0"/>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2"/>
          <p:cNvSpPr>
            <a:spLocks noGrp="1" noChangeArrowheads="1"/>
          </p:cNvSpPr>
          <p:nvPr>
            <p:ph idx="1"/>
          </p:nvPr>
        </p:nvSpPr>
        <p:spPr/>
        <p:txBody>
          <a:bodyPr/>
          <a:lstStyle/>
          <a:p>
            <a:r>
              <a:rPr lang="en-US" dirty="0" smtClean="0"/>
              <a:t>The “RDF Primer” and the “OWL Guide” give a formal introduction to RDF(S) and OWL</a:t>
            </a:r>
          </a:p>
          <a:p>
            <a:r>
              <a:rPr lang="en-US" dirty="0" smtClean="0"/>
              <a:t>SKOS has its separate “SKOS Primer”</a:t>
            </a:r>
          </a:p>
          <a:p>
            <a:r>
              <a:rPr lang="en-US" dirty="0" smtClean="0"/>
              <a:t>GRDDL Primer and RDFa Primer have been published; RIF Primer is on its way</a:t>
            </a:r>
          </a:p>
          <a:p>
            <a:r>
              <a:rPr lang="en-US" dirty="0" smtClean="0"/>
              <a:t>The W3C </a:t>
            </a:r>
            <a:r>
              <a:rPr lang="en-US" dirty="0" smtClean="0">
                <a:hlinkClick r:id="rId3"/>
              </a:rPr>
              <a:t>Semantic Web Activity Wiki </a:t>
            </a:r>
            <a:r>
              <a:rPr lang="en-US" dirty="0" smtClean="0"/>
              <a:t>has links to all the specifications</a:t>
            </a:r>
            <a:endParaRPr lang="en-US" dirty="0"/>
          </a:p>
        </p:txBody>
      </p:sp>
      <p:sp>
        <p:nvSpPr>
          <p:cNvPr id="575490" name="Rectangle 1"/>
          <p:cNvSpPr>
            <a:spLocks noGrp="1" noChangeArrowheads="1"/>
          </p:cNvSpPr>
          <p:nvPr>
            <p:ph type="title"/>
          </p:nvPr>
        </p:nvSpPr>
        <p:spPr/>
        <p:txBody>
          <a:bodyPr>
            <a:normAutofit fontScale="90000"/>
          </a:bodyPr>
          <a:lstStyle/>
          <a:p>
            <a:r>
              <a:rPr lang="en-US" smtClean="0"/>
              <a:t>Available specifications: </a:t>
            </a:r>
            <a:br>
              <a:rPr lang="en-US" smtClean="0"/>
            </a:br>
            <a:r>
              <a:rPr lang="en-US" smtClean="0"/>
              <a:t>Primers, Guides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2"/>
          <p:cNvSpPr>
            <a:spLocks noGrp="1" noChangeArrowheads="1"/>
          </p:cNvSpPr>
          <p:nvPr>
            <p:ph idx="1"/>
          </p:nvPr>
        </p:nvSpPr>
        <p:spPr/>
        <p:txBody>
          <a:bodyPr>
            <a:normAutofit/>
          </a:bodyPr>
          <a:lstStyle/>
          <a:p>
            <a:r>
              <a:rPr lang="en-US" dirty="0" smtClean="0"/>
              <a:t>There are also a number “core vocabularies”</a:t>
            </a:r>
          </a:p>
          <a:p>
            <a:pPr lvl="1"/>
            <a:r>
              <a:rPr lang="en-US" dirty="0" smtClean="0"/>
              <a:t>Dublin Core: about information resources, digital libraries, with extensions for rights, permissions, digital right management</a:t>
            </a:r>
          </a:p>
          <a:p>
            <a:pPr lvl="1"/>
            <a:r>
              <a:rPr lang="en-US" dirty="0" smtClean="0"/>
              <a:t>FOAF: about people and their organizations</a:t>
            </a:r>
          </a:p>
          <a:p>
            <a:pPr lvl="1"/>
            <a:r>
              <a:rPr lang="en-US" dirty="0" smtClean="0"/>
              <a:t>DOAP: on the descriptions of software projects</a:t>
            </a:r>
          </a:p>
          <a:p>
            <a:pPr lvl="1"/>
            <a:r>
              <a:rPr lang="en-US" dirty="0" smtClean="0"/>
              <a:t>SIOC: Semantically-Interlinked Online Communities</a:t>
            </a:r>
          </a:p>
          <a:p>
            <a:pPr lvl="1"/>
            <a:r>
              <a:rPr lang="en-US" dirty="0" smtClean="0"/>
              <a:t>vCard in RDF</a:t>
            </a:r>
          </a:p>
          <a:p>
            <a:pPr lvl="1"/>
            <a:r>
              <a:rPr lang="en-US" dirty="0" smtClean="0"/>
              <a:t>…</a:t>
            </a:r>
          </a:p>
          <a:p>
            <a:r>
              <a:rPr lang="en-US" dirty="0" smtClean="0"/>
              <a:t>One should never forget: ontologies/vocabularies must be shared and reused!</a:t>
            </a:r>
            <a:endParaRPr lang="en-US" dirty="0"/>
          </a:p>
        </p:txBody>
      </p:sp>
      <p:sp>
        <p:nvSpPr>
          <p:cNvPr id="577538" name="Rectangle 1"/>
          <p:cNvSpPr>
            <a:spLocks noGrp="1" noChangeArrowheads="1"/>
          </p:cNvSpPr>
          <p:nvPr>
            <p:ph type="title"/>
          </p:nvPr>
        </p:nvSpPr>
        <p:spPr/>
        <p:txBody>
          <a:bodyPr/>
          <a:lstStyle/>
          <a:p>
            <a:r>
              <a:rPr lang="en-US" smtClean="0"/>
              <a:t>“Core” vocabularies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7" name="Rectangle 2"/>
          <p:cNvSpPr>
            <a:spLocks noGrp="1" noChangeArrowheads="1"/>
          </p:cNvSpPr>
          <p:nvPr>
            <p:ph idx="1"/>
          </p:nvPr>
        </p:nvSpPr>
        <p:spPr>
          <a:xfrm>
            <a:off x="504031" y="1574065"/>
            <a:ext cx="9072563" cy="4798095"/>
          </a:xfrm>
        </p:spPr>
        <p:txBody>
          <a:bodyPr>
            <a:normAutofit fontScale="92500" lnSpcReduction="10000"/>
          </a:bodyPr>
          <a:lstStyle/>
          <a:p>
            <a:r>
              <a:rPr lang="en-US" dirty="0" smtClean="0"/>
              <a:t>T. Heath and C. </a:t>
            </a:r>
            <a:r>
              <a:rPr lang="en-US" dirty="0" err="1" smtClean="0"/>
              <a:t>Bizer</a:t>
            </a:r>
            <a:r>
              <a:rPr lang="en-US" dirty="0" smtClean="0"/>
              <a:t>: </a:t>
            </a:r>
            <a:r>
              <a:rPr lang="en-US" i="1" dirty="0" smtClean="0"/>
              <a:t>Linked Data: Evolving the Web into a Global Data Space</a:t>
            </a:r>
            <a:r>
              <a:rPr lang="en-US" dirty="0" smtClean="0"/>
              <a:t>, 2011</a:t>
            </a:r>
          </a:p>
          <a:p>
            <a:r>
              <a:rPr lang="en-US" dirty="0" smtClean="0"/>
              <a:t>M. Watson: </a:t>
            </a:r>
            <a:r>
              <a:rPr lang="en-US" i="1" dirty="0" smtClean="0"/>
              <a:t>Practical Semantic Web and Linked data Applications</a:t>
            </a:r>
            <a:r>
              <a:rPr lang="en-US" dirty="0" smtClean="0"/>
              <a:t>, 2010</a:t>
            </a:r>
          </a:p>
          <a:p>
            <a:r>
              <a:rPr lang="en-US" dirty="0" smtClean="0"/>
              <a:t>P</a:t>
            </a:r>
            <a:r>
              <a:rPr lang="en-US" dirty="0"/>
              <a:t>. </a:t>
            </a:r>
            <a:r>
              <a:rPr lang="en-US" dirty="0" err="1"/>
              <a:t>Hitzler</a:t>
            </a:r>
            <a:r>
              <a:rPr lang="en-US" dirty="0"/>
              <a:t>, R. Sebastian, </a:t>
            </a:r>
            <a:r>
              <a:rPr lang="en-US" dirty="0" smtClean="0"/>
              <a:t>and M</a:t>
            </a:r>
            <a:r>
              <a:rPr lang="en-US" dirty="0"/>
              <a:t>. </a:t>
            </a:r>
            <a:r>
              <a:rPr lang="en-US" dirty="0" err="1"/>
              <a:t>Krötzsch</a:t>
            </a:r>
            <a:r>
              <a:rPr lang="en-US" dirty="0"/>
              <a:t>: </a:t>
            </a:r>
            <a:r>
              <a:rPr lang="en-US" i="1" dirty="0"/>
              <a:t>Foundation of Semantic Web Technologies</a:t>
            </a:r>
            <a:r>
              <a:rPr lang="en-US" dirty="0"/>
              <a:t>, </a:t>
            </a:r>
            <a:r>
              <a:rPr lang="en-US" dirty="0" smtClean="0"/>
              <a:t>2009</a:t>
            </a:r>
          </a:p>
          <a:p>
            <a:r>
              <a:rPr lang="en-US" dirty="0" smtClean="0"/>
              <a:t>G. </a:t>
            </a:r>
            <a:r>
              <a:rPr lang="en-US" dirty="0" err="1" smtClean="0"/>
              <a:t>Antoniu</a:t>
            </a:r>
            <a:r>
              <a:rPr lang="en-US" dirty="0" smtClean="0"/>
              <a:t> and F. van </a:t>
            </a:r>
            <a:r>
              <a:rPr lang="en-US" dirty="0" err="1" smtClean="0"/>
              <a:t>Harmelen</a:t>
            </a:r>
            <a:r>
              <a:rPr lang="en-US" dirty="0" smtClean="0"/>
              <a:t>: </a:t>
            </a:r>
            <a:r>
              <a:rPr lang="en-US" i="1" dirty="0" smtClean="0"/>
              <a:t>Semantic Web Primer, 2nd edition,</a:t>
            </a:r>
            <a:r>
              <a:rPr lang="en-US" dirty="0" smtClean="0"/>
              <a:t> 2008</a:t>
            </a:r>
          </a:p>
          <a:p>
            <a:r>
              <a:rPr lang="en-US" dirty="0" smtClean="0"/>
              <a:t>D. </a:t>
            </a:r>
            <a:r>
              <a:rPr lang="en-US" dirty="0" err="1" smtClean="0"/>
              <a:t>Allemang</a:t>
            </a:r>
            <a:r>
              <a:rPr lang="en-US" dirty="0" smtClean="0"/>
              <a:t> and J. </a:t>
            </a:r>
            <a:r>
              <a:rPr lang="en-US" dirty="0" err="1" smtClean="0"/>
              <a:t>Hendler</a:t>
            </a:r>
            <a:r>
              <a:rPr lang="en-US" dirty="0" smtClean="0"/>
              <a:t>: </a:t>
            </a:r>
            <a:r>
              <a:rPr lang="en-US" i="1" dirty="0" smtClean="0"/>
              <a:t>Semantic Web for the Working </a:t>
            </a:r>
            <a:r>
              <a:rPr lang="en-US" i="1" dirty="0" err="1" smtClean="0"/>
              <a:t>Ontologist</a:t>
            </a:r>
            <a:r>
              <a:rPr lang="en-US" dirty="0" smtClean="0"/>
              <a:t>, 2008</a:t>
            </a:r>
          </a:p>
          <a:p>
            <a:r>
              <a:rPr lang="en-US" dirty="0" smtClean="0"/>
              <a:t>…</a:t>
            </a:r>
            <a:endParaRPr lang="en-US" dirty="0"/>
          </a:p>
        </p:txBody>
      </p:sp>
      <p:sp>
        <p:nvSpPr>
          <p:cNvPr id="579586" name="Rectangle 1"/>
          <p:cNvSpPr>
            <a:spLocks noGrp="1" noChangeArrowheads="1"/>
          </p:cNvSpPr>
          <p:nvPr>
            <p:ph type="title"/>
          </p:nvPr>
        </p:nvSpPr>
        <p:spPr/>
        <p:txBody>
          <a:bodyPr/>
          <a:lstStyle/>
          <a:p>
            <a:r>
              <a:rPr lang="en-US" dirty="0" smtClean="0"/>
              <a:t>Some books</a:t>
            </a:r>
            <a:endParaRPr lang="en-US" dirty="0"/>
          </a:p>
        </p:txBody>
      </p:sp>
      <p:sp>
        <p:nvSpPr>
          <p:cNvPr id="579588" name="Text Box 3"/>
          <p:cNvSpPr txBox="1">
            <a:spLocks noChangeArrowheads="1"/>
          </p:cNvSpPr>
          <p:nvPr/>
        </p:nvSpPr>
        <p:spPr bwMode="auto">
          <a:xfrm>
            <a:off x="468318" y="6294437"/>
            <a:ext cx="8880475" cy="855663"/>
          </a:xfrm>
          <a:prstGeom prst="rect">
            <a:avLst/>
          </a:prstGeom>
          <a:noFill/>
          <a:ln w="9525">
            <a:noFill/>
            <a:round/>
            <a:headEnd/>
            <a:tailEnd/>
          </a:ln>
        </p:spPr>
        <p:txBody>
          <a:bodyPr wrap="none"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7F7F7F"/>
                </a:solidFill>
                <a:latin typeface="Helvetica Neue"/>
                <a:ea typeface="msmincho" charset="0"/>
                <a:cs typeface="Helvetica Neue"/>
              </a:rPr>
              <a:t>See the separate </a:t>
            </a:r>
            <a:r>
              <a:rPr lang="en-US" dirty="0">
                <a:solidFill>
                  <a:srgbClr val="7F7F7F"/>
                </a:solidFill>
                <a:latin typeface="Helvetica Neue"/>
                <a:ea typeface="msmincho" charset="0"/>
                <a:cs typeface="Helvetica Neue"/>
                <a:hlinkClick r:id="rId3"/>
              </a:rPr>
              <a:t>Wiki page collecting book </a:t>
            </a:r>
            <a:r>
              <a:rPr lang="en-US" dirty="0" smtClean="0">
                <a:solidFill>
                  <a:srgbClr val="7F7F7F"/>
                </a:solidFill>
                <a:latin typeface="Helvetica Neue"/>
                <a:ea typeface="msmincho" charset="0"/>
                <a:cs typeface="Helvetica Neue"/>
                <a:hlinkClick r:id="rId3"/>
              </a:rPr>
              <a:t>references</a:t>
            </a:r>
            <a:endParaRPr lang="en-US" dirty="0">
              <a:solidFill>
                <a:srgbClr val="7F7F7F"/>
              </a:solidFill>
              <a:latin typeface="Helvetica Neue"/>
              <a:ea typeface="msmincho" charset="0"/>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2"/>
          <p:cNvSpPr>
            <a:spLocks noGrp="1" noChangeArrowheads="1"/>
          </p:cNvSpPr>
          <p:nvPr>
            <p:ph idx="1"/>
          </p:nvPr>
        </p:nvSpPr>
        <p:spPr/>
        <p:txBody>
          <a:bodyPr/>
          <a:lstStyle/>
          <a:p>
            <a:r>
              <a:rPr lang="en-US" dirty="0" smtClean="0"/>
              <a:t>Planet RDF aggregates a number of SW blogs:</a:t>
            </a:r>
          </a:p>
          <a:p>
            <a:pPr lvl="1"/>
            <a:r>
              <a:rPr lang="en-US" dirty="0" smtClean="0">
                <a:hlinkClick r:id="rId3"/>
              </a:rPr>
              <a:t>http://planetrdf.com/</a:t>
            </a:r>
            <a:endParaRPr lang="en-US" dirty="0" smtClean="0"/>
          </a:p>
          <a:p>
            <a:r>
              <a:rPr lang="en-US" dirty="0" smtClean="0"/>
              <a:t>Semantic Web Interest Group</a:t>
            </a:r>
          </a:p>
          <a:p>
            <a:pPr lvl="1"/>
            <a:r>
              <a:rPr lang="en-US" dirty="0" smtClean="0"/>
              <a:t>a forum developers with a publicly archived mailing list, and a constant IRC presence on </a:t>
            </a:r>
            <a:r>
              <a:rPr lang="en-US" dirty="0" err="1" smtClean="0"/>
              <a:t>freenode.net#swig</a:t>
            </a:r>
            <a:endParaRPr lang="en-US" dirty="0" smtClean="0"/>
          </a:p>
          <a:p>
            <a:pPr lvl="1"/>
            <a:r>
              <a:rPr lang="en-US" dirty="0" smtClean="0"/>
              <a:t>anybody can sign up on the list</a:t>
            </a:r>
          </a:p>
          <a:p>
            <a:pPr lvl="2"/>
            <a:r>
              <a:rPr lang="en-US" dirty="0" smtClean="0">
                <a:hlinkClick r:id="rId4"/>
              </a:rPr>
              <a:t>http://www.w3.org/2001/sw/interest/</a:t>
            </a:r>
            <a:endParaRPr lang="en-US" dirty="0" smtClean="0"/>
          </a:p>
          <a:p>
            <a:r>
              <a:rPr lang="en-US" dirty="0" smtClean="0"/>
              <a:t>Linked Data mailing list</a:t>
            </a:r>
          </a:p>
          <a:p>
            <a:pPr lvl="1"/>
            <a:r>
              <a:rPr lang="en-US" dirty="0" smtClean="0"/>
              <a:t>a forum concentrating on linked data with a public archive</a:t>
            </a:r>
          </a:p>
          <a:p>
            <a:pPr lvl="1"/>
            <a:r>
              <a:rPr lang="en-US" dirty="0" smtClean="0"/>
              <a:t>anybody can sign up on the list</a:t>
            </a:r>
          </a:p>
          <a:p>
            <a:pPr lvl="2"/>
            <a:r>
              <a:rPr lang="en-US" dirty="0">
                <a:hlinkClick r:id="rId5"/>
              </a:rPr>
              <a:t>http://lists.w3.org/Archives/Public/public-lod/</a:t>
            </a:r>
            <a:endParaRPr lang="en-US" dirty="0"/>
          </a:p>
        </p:txBody>
      </p:sp>
      <p:sp>
        <p:nvSpPr>
          <p:cNvPr id="581634" name="Rectangle 1"/>
          <p:cNvSpPr>
            <a:spLocks noGrp="1" noChangeArrowheads="1"/>
          </p:cNvSpPr>
          <p:nvPr>
            <p:ph type="title"/>
          </p:nvPr>
        </p:nvSpPr>
        <p:spPr/>
        <p:txBody>
          <a:bodyPr/>
          <a:lstStyle/>
          <a:p>
            <a:r>
              <a:rPr lang="en-US" smtClean="0"/>
              <a:t>Further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3"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Great community…</a:t>
            </a:r>
          </a:p>
        </p:txBody>
      </p:sp>
      <p:sp>
        <p:nvSpPr>
          <p:cNvPr id="583682" name="Slide Number Placeholder 2"/>
          <p:cNvSpPr>
            <a:spLocks noGrp="1"/>
          </p:cNvSpPr>
          <p:nvPr>
            <p:ph type="sldNum" sz="quarter" idx="4294967295"/>
          </p:nvPr>
        </p:nvSpPr>
        <p:spPr>
          <a:xfrm>
            <a:off x="7734300" y="71438"/>
            <a:ext cx="2346325" cy="519112"/>
          </a:xfrm>
          <a:prstGeom prst="rect">
            <a:avLst/>
          </a:prstGeom>
          <a:noFill/>
        </p:spPr>
        <p:txBody>
          <a:bodyPr lIns="91141" tIns="45572" rIns="91141" bIns="45572"/>
          <a:lstStyle/>
          <a:p>
            <a:fld id="{33A87905-7866-F540-AB80-903209AE34D6}" type="slidenum">
              <a:rPr lang="en-US" smtClean="0"/>
              <a:pPr/>
              <a:t>367</a:t>
            </a:fld>
            <a:endParaRPr lang="en-US" smtClean="0"/>
          </a:p>
        </p:txBody>
      </p:sp>
      <p:pic>
        <p:nvPicPr>
          <p:cNvPr id="583684" name="Picture 2"/>
          <p:cNvPicPr>
            <a:picLocks noChangeAspect="1" noChangeArrowheads="1"/>
          </p:cNvPicPr>
          <p:nvPr/>
        </p:nvPicPr>
        <p:blipFill>
          <a:blip r:embed="rId3"/>
          <a:srcRect/>
          <a:stretch>
            <a:fillRect/>
          </a:stretch>
        </p:blipFill>
        <p:spPr bwMode="auto">
          <a:xfrm>
            <a:off x="1230312" y="1417636"/>
            <a:ext cx="7409083" cy="5553076"/>
          </a:xfrm>
          <a:prstGeom prst="rect">
            <a:avLst/>
          </a:prstGeom>
          <a:noFill/>
          <a:ln w="9525">
            <a:noFill/>
            <a:round/>
            <a:headEnd/>
            <a:tailEnd/>
          </a:ln>
        </p:spPr>
      </p:pic>
      <p:sp>
        <p:nvSpPr>
          <p:cNvPr id="583685" name="Text Box 3"/>
          <p:cNvSpPr txBox="1">
            <a:spLocks noChangeArrowheads="1"/>
          </p:cNvSpPr>
          <p:nvPr/>
        </p:nvSpPr>
        <p:spPr bwMode="auto">
          <a:xfrm>
            <a:off x="490543" y="7307264"/>
            <a:ext cx="8131175" cy="290512"/>
          </a:xfrm>
          <a:prstGeom prst="rect">
            <a:avLst/>
          </a:prstGeom>
          <a:noFill/>
          <a:ln w="9525">
            <a:noFill/>
            <a:round/>
            <a:headEnd/>
            <a:tailEnd/>
          </a:ln>
        </p:spPr>
        <p:txBody>
          <a:bodyPr wrap="none" lIns="89696" tIns="6770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1000" i="1" dirty="0">
                <a:solidFill>
                  <a:srgbClr val="7F7F7F"/>
                </a:solidFill>
                <a:latin typeface="Helvetica Neue"/>
                <a:ea typeface="msmincho" charset="0"/>
                <a:cs typeface="Helvetica Neue"/>
              </a:rPr>
              <a:t>From a presentation given by David </a:t>
            </a:r>
            <a:r>
              <a:rPr lang="en-US" sz="1000" i="1" dirty="0" err="1">
                <a:solidFill>
                  <a:srgbClr val="7F7F7F"/>
                </a:solidFill>
                <a:latin typeface="Helvetica Neue"/>
                <a:ea typeface="msmincho" charset="0"/>
                <a:cs typeface="Helvetica Neue"/>
              </a:rPr>
              <a:t>Norheim</a:t>
            </a:r>
            <a:r>
              <a:rPr lang="en-US" sz="1000" i="1" dirty="0">
                <a:solidFill>
                  <a:srgbClr val="7F7F7F"/>
                </a:solidFill>
                <a:latin typeface="Helvetica Neue"/>
                <a:ea typeface="msmincho" charset="0"/>
                <a:cs typeface="Helvetica Neue"/>
              </a:rPr>
              <a:t>, </a:t>
            </a:r>
            <a:r>
              <a:rPr lang="en-US" sz="1000" i="1" dirty="0" err="1">
                <a:solidFill>
                  <a:srgbClr val="7F7F7F"/>
                </a:solidFill>
                <a:latin typeface="Helvetica Neue"/>
                <a:ea typeface="msmincho" charset="0"/>
                <a:cs typeface="Helvetica Neue"/>
              </a:rPr>
              <a:t>Computas</a:t>
            </a:r>
            <a:r>
              <a:rPr lang="en-US" sz="1000" i="1" dirty="0">
                <a:solidFill>
                  <a:srgbClr val="7F7F7F"/>
                </a:solidFill>
                <a:latin typeface="Helvetica Neue"/>
                <a:ea typeface="msmincho" charset="0"/>
                <a:cs typeface="Helvetica Neue"/>
              </a:rPr>
              <a:t> AS, ESTC2008 Conference, Vienna, Austria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8" name="Rectangle 2"/>
          <p:cNvSpPr>
            <a:spLocks noGrp="1" noChangeArrowheads="1"/>
          </p:cNvSpPr>
          <p:nvPr>
            <p:ph idx="1"/>
          </p:nvPr>
        </p:nvSpPr>
        <p:spPr>
          <a:xfrm>
            <a:off x="5040312" y="1493837"/>
            <a:ext cx="4896545" cy="5334000"/>
          </a:xfrm>
        </p:spPr>
        <p:txBody>
          <a:bodyPr>
            <a:normAutofit/>
          </a:bodyPr>
          <a:lstStyle/>
          <a:p>
            <a:pPr marL="430374" indent="-322781">
              <a:buSzPct val="45000"/>
              <a:buFont typeface="Wingdings" charset="2"/>
              <a:buChar char=""/>
              <a:tabLst>
                <a:tab pos="721503" algn="l"/>
                <a:tab pos="1443000" algn="l"/>
                <a:tab pos="2164504" algn="l"/>
                <a:tab pos="2886007" algn="l"/>
                <a:tab pos="3607509" algn="l"/>
                <a:tab pos="4329015" algn="l"/>
                <a:tab pos="5050518" algn="l"/>
              </a:tabLst>
            </a:pPr>
            <a:r>
              <a:rPr lang="en-US" dirty="0">
                <a:solidFill>
                  <a:srgbClr val="7F7F7F"/>
                </a:solidFill>
              </a:rPr>
              <a:t>Categories: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Triple Stores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Inference engines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Converters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Search engines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Middleware</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CMS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Semantic Web browsers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Development environments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Semantic Wikis</a:t>
            </a:r>
          </a:p>
          <a:p>
            <a:pPr marL="860739" lvl="1" indent="-286385">
              <a:buSzPct val="45000"/>
              <a:buFont typeface="Wingdings" charset="2"/>
              <a:buChar char=""/>
              <a:tabLst>
                <a:tab pos="721503" algn="l"/>
                <a:tab pos="1443000" algn="l"/>
                <a:tab pos="2164504" algn="l"/>
                <a:tab pos="2886007" algn="l"/>
                <a:tab pos="3607509" algn="l"/>
                <a:tab pos="4329015" algn="l"/>
                <a:tab pos="5050518" algn="l"/>
              </a:tabLst>
            </a:pPr>
            <a:r>
              <a:rPr lang="en-US" sz="2400" dirty="0"/>
              <a:t>…</a:t>
            </a:r>
          </a:p>
        </p:txBody>
      </p:sp>
      <p:sp>
        <p:nvSpPr>
          <p:cNvPr id="589827" name="Rectangle 1"/>
          <p:cNvSpPr>
            <a:spLocks noGrp="1" noChangeArrowheads="1"/>
          </p:cNvSpPr>
          <p:nvPr>
            <p:ph type="title"/>
          </p:nvPr>
        </p:nvSpPr>
        <p:spPr/>
        <p:txBody>
          <a:bodyPr tIns="35162">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Lots of Tools (</a:t>
            </a:r>
            <a:r>
              <a:rPr lang="en-US" i="1" u="sng"/>
              <a:t>not</a:t>
            </a:r>
            <a:r>
              <a:rPr lang="en-US"/>
              <a:t> an exhaustive list!)</a:t>
            </a:r>
          </a:p>
        </p:txBody>
      </p:sp>
      <p:sp>
        <p:nvSpPr>
          <p:cNvPr id="589829" name="Rectangle 3"/>
          <p:cNvSpPr>
            <a:spLocks noGrp="1" noChangeArrowheads="1"/>
          </p:cNvSpPr>
          <p:nvPr>
            <p:ph idx="13"/>
          </p:nvPr>
        </p:nvSpPr>
        <p:spPr>
          <a:xfrm>
            <a:off x="287784" y="1493837"/>
            <a:ext cx="4648200" cy="5334000"/>
          </a:xfrm>
        </p:spPr>
        <p:txBody>
          <a:bodyPr>
            <a:normAutofit lnSpcReduction="10000"/>
          </a:bodyPr>
          <a:lstStyle/>
          <a:p>
            <a:pPr marL="430374" indent="-322781">
              <a:buSzPct val="45000"/>
              <a:buFont typeface="Wingdings" charset="2"/>
              <a:buChar char=""/>
              <a:tabLst>
                <a:tab pos="721503" algn="l"/>
                <a:tab pos="1443000" algn="l"/>
                <a:tab pos="2164504" algn="l"/>
                <a:tab pos="2886007" algn="l"/>
                <a:tab pos="3607509" algn="l"/>
                <a:tab pos="4329015" algn="l"/>
              </a:tabLst>
            </a:pPr>
            <a:r>
              <a:rPr lang="en-US" sz="3200" dirty="0"/>
              <a:t>Some names:</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Jena, </a:t>
            </a:r>
            <a:r>
              <a:rPr lang="en-US" sz="2000" dirty="0" err="1"/>
              <a:t>AllegroGraph</a:t>
            </a:r>
            <a:r>
              <a:rPr lang="en-US" sz="2000" dirty="0"/>
              <a:t>, </a:t>
            </a:r>
            <a:r>
              <a:rPr lang="en-US" sz="2000" dirty="0" err="1"/>
              <a:t>Mulgara</a:t>
            </a:r>
            <a:r>
              <a:rPr lang="en-US" sz="2000" dirty="0"/>
              <a:t>, Sesame, </a:t>
            </a:r>
            <a:r>
              <a:rPr lang="en-US" sz="2000" dirty="0" err="1"/>
              <a:t>flickurl</a:t>
            </a:r>
            <a:r>
              <a:rPr lang="en-US" sz="2000" dirty="0"/>
              <a:t>, 4Store, </a:t>
            </a:r>
            <a:r>
              <a:rPr lang="en-US" sz="2000" dirty="0" err="1"/>
              <a:t>Stardog</a:t>
            </a:r>
            <a:r>
              <a:rPr lang="en-US" sz="2000" dirty="0"/>
              <a:t>,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err="1"/>
              <a:t>TopBraid</a:t>
            </a:r>
            <a:r>
              <a:rPr lang="en-US" sz="2000" dirty="0"/>
              <a:t> Suite, Virtuoso environment, Falcon, </a:t>
            </a:r>
            <a:r>
              <a:rPr lang="en-US" sz="2000" dirty="0" err="1"/>
              <a:t>Drupal</a:t>
            </a:r>
            <a:r>
              <a:rPr lang="en-US" sz="2000" dirty="0"/>
              <a:t> 7, Redland, Pellet,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Disco, Oracle 11g, </a:t>
            </a:r>
            <a:r>
              <a:rPr lang="en-US" sz="2000" dirty="0" err="1"/>
              <a:t>RacerPro</a:t>
            </a:r>
            <a:r>
              <a:rPr lang="en-US" sz="2000" dirty="0"/>
              <a:t>, IODT, </a:t>
            </a:r>
            <a:r>
              <a:rPr lang="en-US" sz="2000" dirty="0" err="1"/>
              <a:t>Ontobroker</a:t>
            </a:r>
            <a:r>
              <a:rPr lang="en-US" sz="2000" dirty="0"/>
              <a:t>, OWLIM, </a:t>
            </a:r>
            <a:r>
              <a:rPr lang="en-US" sz="2000" dirty="0" err="1"/>
              <a:t>Talis</a:t>
            </a:r>
            <a:r>
              <a:rPr lang="en-US" sz="2000" dirty="0"/>
              <a:t> Platform,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RDF Gateway, </a:t>
            </a:r>
            <a:r>
              <a:rPr lang="en-US" sz="2000" dirty="0" err="1"/>
              <a:t>RDFLib</a:t>
            </a:r>
            <a:r>
              <a:rPr lang="en-US" sz="2000" dirty="0"/>
              <a:t>, Open </a:t>
            </a:r>
            <a:r>
              <a:rPr lang="en-US" sz="2000" dirty="0" err="1"/>
              <a:t>Anzo</a:t>
            </a:r>
            <a:r>
              <a:rPr lang="en-US" sz="2000" dirty="0"/>
              <a:t>, </a:t>
            </a:r>
            <a:r>
              <a:rPr lang="en-US" sz="2000" dirty="0" err="1"/>
              <a:t>DartGrid</a:t>
            </a:r>
            <a:r>
              <a:rPr lang="en-US" sz="2000" dirty="0"/>
              <a:t>, </a:t>
            </a:r>
            <a:r>
              <a:rPr lang="en-US" sz="2000" dirty="0" err="1"/>
              <a:t>Zitgist</a:t>
            </a:r>
            <a:r>
              <a:rPr lang="en-US" sz="2000" dirty="0"/>
              <a:t>, </a:t>
            </a:r>
            <a:r>
              <a:rPr lang="en-US" sz="2000" dirty="0" err="1"/>
              <a:t>Ontotext</a:t>
            </a:r>
            <a:r>
              <a:rPr lang="en-US" sz="2000" dirty="0"/>
              <a:t>, Protégé, …</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err="1"/>
              <a:t>Thetus</a:t>
            </a:r>
            <a:r>
              <a:rPr lang="en-US" sz="2000" dirty="0"/>
              <a:t> publisher, </a:t>
            </a:r>
            <a:r>
              <a:rPr lang="en-US" sz="2000" dirty="0" err="1"/>
              <a:t>SemanticWorks</a:t>
            </a:r>
            <a:r>
              <a:rPr lang="en-US" sz="2000" dirty="0"/>
              <a:t>, SWI-Prolog, </a:t>
            </a:r>
            <a:r>
              <a:rPr lang="en-US" sz="2000" dirty="0" err="1"/>
              <a:t>RDFStore</a:t>
            </a:r>
            <a:r>
              <a:rPr lang="en-US" sz="2000" dirty="0"/>
              <a:t>…</a:t>
            </a:r>
          </a:p>
          <a:p>
            <a:pPr marL="860739" lvl="1" indent="-286385">
              <a:buSzPct val="45000"/>
              <a:buFont typeface="Wingdings" charset="2"/>
              <a:buChar char=""/>
              <a:tabLst>
                <a:tab pos="721503" algn="l"/>
                <a:tab pos="1443000" algn="l"/>
                <a:tab pos="2164504" algn="l"/>
                <a:tab pos="2886007" algn="l"/>
                <a:tab pos="3607509" algn="l"/>
                <a:tab pos="4329015" algn="l"/>
              </a:tabLst>
            </a:pPr>
            <a:r>
              <a:rPr lang="en-US" sz="2000" dirty="0"/>
              <a:t>…</a:t>
            </a:r>
          </a:p>
        </p:txBody>
      </p:sp>
      <p:sp>
        <p:nvSpPr>
          <p:cNvPr id="2" name="TextBox 1"/>
          <p:cNvSpPr txBox="1"/>
          <p:nvPr/>
        </p:nvSpPr>
        <p:spPr>
          <a:xfrm>
            <a:off x="791840" y="6732201"/>
            <a:ext cx="8424936" cy="476541"/>
          </a:xfrm>
          <a:prstGeom prst="rect">
            <a:avLst/>
          </a:prstGeom>
          <a:noFill/>
        </p:spPr>
        <p:txBody>
          <a:bodyPr wrap="square" lIns="91132" tIns="45567" rIns="91132" bIns="45567" rtlCol="0">
            <a:spAutoFit/>
          </a:bodyPr>
          <a:lstStyle/>
          <a:p>
            <a:r>
              <a:rPr lang="en-US" dirty="0" smtClean="0">
                <a:solidFill>
                  <a:schemeClr val="bg1">
                    <a:lumMod val="50000"/>
                  </a:schemeClr>
                </a:solidFill>
                <a:latin typeface="Helvetica Neue"/>
                <a:cs typeface="Helvetica Neue"/>
              </a:rPr>
              <a:t>More on </a:t>
            </a:r>
            <a:r>
              <a:rPr lang="en-US" dirty="0" smtClean="0">
                <a:solidFill>
                  <a:schemeClr val="bg1">
                    <a:lumMod val="50000"/>
                  </a:schemeClr>
                </a:solidFill>
                <a:latin typeface="Helvetica Neue"/>
                <a:cs typeface="Helvetica Neue"/>
                <a:hlinkClick r:id="rId3"/>
              </a:rPr>
              <a:t>http://www.w3.org/2001/sw/wiki/Tools</a:t>
            </a:r>
            <a:endParaRPr lang="en-US" dirty="0">
              <a:solidFill>
                <a:schemeClr val="bg1">
                  <a:lumMod val="50000"/>
                </a:schemeClr>
              </a:solidFill>
              <a:latin typeface="Helvetica Neue"/>
              <a:cs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1"/>
          <p:cNvSpPr>
            <a:spLocks noGrp="1" noChangeArrowheads="1"/>
          </p:cNvSpPr>
          <p:nvPr>
            <p:ph type="title"/>
          </p:nvPr>
        </p:nvSpPr>
        <p:spPr/>
        <p:txBody>
          <a:bodyPr/>
          <a:lstStyle/>
          <a:p>
            <a:r>
              <a:rPr lang="en-US" smtClean="0"/>
              <a:t>Deployment, applications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8" y="2737565"/>
            <a:ext cx="3164418" cy="14750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smtClean="0"/>
              <a:t>Merge with Wikipedia data</a:t>
            </a:r>
            <a:endParaRPr lang="en-US" dirty="0"/>
          </a:p>
        </p:txBody>
      </p:sp>
      <p:sp>
        <p:nvSpPr>
          <p:cNvPr id="6" name="Oval 5"/>
          <p:cNvSpPr/>
          <p:nvPr/>
        </p:nvSpPr>
        <p:spPr bwMode="auto">
          <a:xfrm>
            <a:off x="8393113" y="4008438"/>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8" name="Rectangle 7"/>
          <p:cNvSpPr/>
          <p:nvPr/>
        </p:nvSpPr>
        <p:spPr bwMode="auto">
          <a:xfrm>
            <a:off x="8240715" y="45418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Besse, Christianne</a:t>
            </a:r>
          </a:p>
        </p:txBody>
      </p:sp>
      <p:sp>
        <p:nvSpPr>
          <p:cNvPr id="9" name="Rectangle 8"/>
          <p:cNvSpPr/>
          <p:nvPr/>
        </p:nvSpPr>
        <p:spPr bwMode="auto">
          <a:xfrm>
            <a:off x="8240715" y="2103437"/>
            <a:ext cx="1604210"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fr-FR" sz="1000" b="1" dirty="0">
                <a:solidFill>
                  <a:srgbClr val="0D0D0D"/>
                </a:solidFill>
              </a:rPr>
              <a:t>Le palais des miroirs</a:t>
            </a:r>
          </a:p>
        </p:txBody>
      </p:sp>
      <p:sp>
        <p:nvSpPr>
          <p:cNvPr id="11" name="TextBox 10"/>
          <p:cNvSpPr txBox="1"/>
          <p:nvPr/>
        </p:nvSpPr>
        <p:spPr>
          <a:xfrm>
            <a:off x="7402513" y="2179637"/>
            <a:ext cx="762000" cy="229550"/>
          </a:xfrm>
          <a:prstGeom prst="rect">
            <a:avLst/>
          </a:prstGeom>
          <a:noFill/>
        </p:spPr>
        <p:txBody>
          <a:bodyPr wrap="square" lIns="91132" tIns="45567" rIns="91132" bIns="45567" rtlCol="0">
            <a:spAutoFit/>
          </a:bodyPr>
          <a:lstStyle/>
          <a:p>
            <a:r>
              <a:rPr lang="en-US" sz="1000" b="1" noProof="1">
                <a:solidFill>
                  <a:srgbClr val="0D0D0D"/>
                </a:solidFill>
              </a:rPr>
              <a:t>f:original</a:t>
            </a:r>
          </a:p>
        </p:txBody>
      </p:sp>
      <p:sp>
        <p:nvSpPr>
          <p:cNvPr id="12" name="TextBox 11"/>
          <p:cNvSpPr txBox="1"/>
          <p:nvPr/>
        </p:nvSpPr>
        <p:spPr>
          <a:xfrm>
            <a:off x="773113" y="4008437"/>
            <a:ext cx="6096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13" name="TextBox 12"/>
          <p:cNvSpPr txBox="1"/>
          <p:nvPr/>
        </p:nvSpPr>
        <p:spPr>
          <a:xfrm>
            <a:off x="8316915" y="3551237"/>
            <a:ext cx="889632" cy="229550"/>
          </a:xfrm>
          <a:prstGeom prst="rect">
            <a:avLst/>
          </a:prstGeom>
          <a:noFill/>
        </p:spPr>
        <p:txBody>
          <a:bodyPr wrap="square" lIns="91132" tIns="45567" rIns="91132" bIns="45567" rtlCol="0">
            <a:spAutoFit/>
          </a:bodyPr>
          <a:lstStyle/>
          <a:p>
            <a:r>
              <a:rPr lang="en-US" sz="1000" b="1" noProof="1">
                <a:solidFill>
                  <a:srgbClr val="0D0D0D"/>
                </a:solidFill>
              </a:rPr>
              <a:t>f:traducteur</a:t>
            </a:r>
          </a:p>
        </p:txBody>
      </p:sp>
      <p:sp>
        <p:nvSpPr>
          <p:cNvPr id="14" name="TextBox 13"/>
          <p:cNvSpPr txBox="1"/>
          <p:nvPr/>
        </p:nvSpPr>
        <p:spPr>
          <a:xfrm>
            <a:off x="4811713" y="3169286"/>
            <a:ext cx="685800" cy="229550"/>
          </a:xfrm>
          <a:prstGeom prst="rect">
            <a:avLst/>
          </a:prstGeom>
          <a:noFill/>
        </p:spPr>
        <p:txBody>
          <a:bodyPr wrap="square" lIns="91132" tIns="45567" rIns="91132" bIns="45567" rtlCol="0">
            <a:spAutoFit/>
          </a:bodyPr>
          <a:lstStyle/>
          <a:p>
            <a:r>
              <a:rPr lang="en-US" sz="1000" b="1" noProof="1">
                <a:solidFill>
                  <a:srgbClr val="0D0D0D"/>
                </a:solidFill>
              </a:rPr>
              <a:t>f:auteur</a:t>
            </a:r>
          </a:p>
        </p:txBody>
      </p:sp>
      <p:sp>
        <p:nvSpPr>
          <p:cNvPr id="15" name="TextBox 14"/>
          <p:cNvSpPr txBox="1"/>
          <p:nvPr/>
        </p:nvSpPr>
        <p:spPr>
          <a:xfrm rot="19874736">
            <a:off x="7867276" y="2498732"/>
            <a:ext cx="675917" cy="229550"/>
          </a:xfrm>
          <a:prstGeom prst="rect">
            <a:avLst/>
          </a:prstGeom>
          <a:noFill/>
        </p:spPr>
        <p:txBody>
          <a:bodyPr wrap="square" lIns="91132" tIns="45567" rIns="91132" bIns="45567" rtlCol="0">
            <a:spAutoFit/>
          </a:bodyPr>
          <a:lstStyle/>
          <a:p>
            <a:r>
              <a:rPr lang="en-US" sz="1000" b="1" noProof="1">
                <a:solidFill>
                  <a:srgbClr val="0D0D0D"/>
                </a:solidFill>
              </a:rPr>
              <a:t>f:titre</a:t>
            </a: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http://…isbn/2020386682</a:t>
            </a:r>
          </a:p>
        </p:txBody>
      </p:sp>
      <p:cxnSp>
        <p:nvCxnSpPr>
          <p:cNvPr id="18" name="Straight Arrow Connector 17"/>
          <p:cNvCxnSpPr>
            <a:stCxn id="16" idx="4"/>
            <a:endCxn id="6" idx="1"/>
          </p:cNvCxnSpPr>
          <p:nvPr/>
        </p:nvCxnSpPr>
        <p:spPr bwMode="auto">
          <a:xfrm rot="16200000" flipH="1">
            <a:off x="7784449"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78"/>
            <a:ext cx="305593"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317" y="2062339"/>
            <a:ext cx="684849"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52"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3" y="4160837"/>
            <a:ext cx="533400" cy="229550"/>
          </a:xfrm>
          <a:prstGeom prst="rect">
            <a:avLst/>
          </a:prstGeom>
          <a:noFill/>
        </p:spPr>
        <p:txBody>
          <a:bodyPr wrap="square" lIns="91132" tIns="45567" rIns="91132" bIns="45567" rtlCol="0">
            <a:spAutoFit/>
          </a:bodyPr>
          <a:lstStyle/>
          <a:p>
            <a:r>
              <a:rPr lang="en-US" sz="1000" b="1" noProof="1">
                <a:solidFill>
                  <a:srgbClr val="0D0D0D"/>
                </a:solidFill>
              </a:rPr>
              <a:t>f:nom</a:t>
            </a: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4" name="Oval 23"/>
          <p:cNvSpPr/>
          <p:nvPr/>
        </p:nvSpPr>
        <p:spPr bwMode="auto">
          <a:xfrm>
            <a:off x="3973515"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t" anchorCtr="0" compatLnSpc="1">
            <a:prstTxWarp prst="textNoShape">
              <a:avLst/>
            </a:prstTxWarp>
          </a:bodyPr>
          <a:lstStyle/>
          <a:p>
            <a:endParaRPr lang="en-US" b="1"/>
          </a:p>
        </p:txBody>
      </p:sp>
      <p:sp>
        <p:nvSpPr>
          <p:cNvPr id="25" name="Rectangle 24"/>
          <p:cNvSpPr/>
          <p:nvPr/>
        </p:nvSpPr>
        <p:spPr bwMode="auto">
          <a:xfrm>
            <a:off x="239747" y="4694237"/>
            <a:ext cx="1670399"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Ghosh, Amitav</a:t>
            </a:r>
          </a:p>
        </p:txBody>
      </p:sp>
      <p:sp>
        <p:nvSpPr>
          <p:cNvPr id="26" name="Oval 25"/>
          <p:cNvSpPr/>
          <p:nvPr/>
        </p:nvSpPr>
        <p:spPr bwMode="auto">
          <a:xfrm>
            <a:off x="2068515"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http://www.amitavghosh.com</a:t>
            </a:r>
          </a:p>
        </p:txBody>
      </p:sp>
      <p:sp>
        <p:nvSpPr>
          <p:cNvPr id="27" name="Rectangle 26"/>
          <p:cNvSpPr/>
          <p:nvPr/>
        </p:nvSpPr>
        <p:spPr bwMode="auto">
          <a:xfrm>
            <a:off x="239747" y="1465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The Glass Palace</a:t>
            </a:r>
          </a:p>
        </p:txBody>
      </p:sp>
      <p:sp>
        <p:nvSpPr>
          <p:cNvPr id="28" name="Rectangle 27"/>
          <p:cNvSpPr/>
          <p:nvPr/>
        </p:nvSpPr>
        <p:spPr bwMode="auto">
          <a:xfrm>
            <a:off x="239747" y="1846479"/>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2000</a:t>
            </a:r>
          </a:p>
        </p:txBody>
      </p:sp>
      <p:sp>
        <p:nvSpPr>
          <p:cNvPr id="29" name="Rectangle 28"/>
          <p:cNvSpPr/>
          <p:nvPr/>
        </p:nvSpPr>
        <p:spPr bwMode="auto">
          <a:xfrm>
            <a:off x="239747" y="27156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London</a:t>
            </a:r>
          </a:p>
        </p:txBody>
      </p:sp>
      <p:sp>
        <p:nvSpPr>
          <p:cNvPr id="30" name="Rectangle 29"/>
          <p:cNvSpPr/>
          <p:nvPr/>
        </p:nvSpPr>
        <p:spPr bwMode="auto">
          <a:xfrm>
            <a:off x="239747" y="3115851"/>
            <a:ext cx="1670399"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200" b="1" dirty="0">
                <a:solidFill>
                  <a:srgbClr val="0D0D0D"/>
                </a:solidFill>
              </a:rPr>
              <a:t>Harper Collins</a:t>
            </a:r>
          </a:p>
        </p:txBody>
      </p:sp>
      <p:cxnSp>
        <p:nvCxnSpPr>
          <p:cNvPr id="31" name="Curved Connector 20"/>
          <p:cNvCxnSpPr>
            <a:stCxn id="47" idx="3"/>
            <a:endCxn id="23" idx="6"/>
          </p:cNvCxnSpPr>
          <p:nvPr/>
        </p:nvCxnSpPr>
        <p:spPr bwMode="auto">
          <a:xfrm rot="5400000">
            <a:off x="3853979" y="1624331"/>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6" y="2245579"/>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46" y="1593940"/>
            <a:ext cx="2977801"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46" y="1731433"/>
            <a:ext cx="2977801"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5" y="1396622"/>
            <a:ext cx="587248" cy="229550"/>
          </a:xfrm>
          <a:prstGeom prst="rect">
            <a:avLst/>
          </a:prstGeom>
          <a:noFill/>
        </p:spPr>
        <p:txBody>
          <a:bodyPr wrap="square" lIns="91132" tIns="45567" rIns="91132" bIns="45567" rtlCol="0">
            <a:spAutoFit/>
          </a:bodyPr>
          <a:lstStyle/>
          <a:p>
            <a:r>
              <a:rPr lang="en-US" sz="1000" b="1" noProof="1">
                <a:solidFill>
                  <a:srgbClr val="0D0D0D"/>
                </a:solidFill>
              </a:rPr>
              <a:t>a:title</a:t>
            </a:r>
          </a:p>
        </p:txBody>
      </p:sp>
      <p:sp>
        <p:nvSpPr>
          <p:cNvPr id="39" name="TextBox 38"/>
          <p:cNvSpPr txBox="1"/>
          <p:nvPr/>
        </p:nvSpPr>
        <p:spPr>
          <a:xfrm rot="21319586">
            <a:off x="2558864" y="1851210"/>
            <a:ext cx="565992" cy="229550"/>
          </a:xfrm>
          <a:prstGeom prst="rect">
            <a:avLst/>
          </a:prstGeom>
          <a:noFill/>
        </p:spPr>
        <p:txBody>
          <a:bodyPr wrap="square" lIns="91132" tIns="45567" rIns="91132" bIns="45567" rtlCol="0">
            <a:spAutoFit/>
          </a:bodyPr>
          <a:lstStyle/>
          <a:p>
            <a:r>
              <a:rPr lang="en-US" sz="1000" b="1" noProof="1">
                <a:solidFill>
                  <a:srgbClr val="0D0D0D"/>
                </a:solidFill>
              </a:rPr>
              <a:t>a:year</a:t>
            </a:r>
          </a:p>
        </p:txBody>
      </p:sp>
      <p:sp>
        <p:nvSpPr>
          <p:cNvPr id="40" name="TextBox 39"/>
          <p:cNvSpPr txBox="1"/>
          <p:nvPr/>
        </p:nvSpPr>
        <p:spPr>
          <a:xfrm rot="610119">
            <a:off x="2284481" y="2663769"/>
            <a:ext cx="543645" cy="229550"/>
          </a:xfrm>
          <a:prstGeom prst="rect">
            <a:avLst/>
          </a:prstGeom>
          <a:noFill/>
        </p:spPr>
        <p:txBody>
          <a:bodyPr wrap="square" lIns="91132" tIns="45567" rIns="91132" bIns="45567" rtlCol="0">
            <a:spAutoFit/>
          </a:bodyPr>
          <a:lstStyle/>
          <a:p>
            <a:r>
              <a:rPr lang="en-US" sz="1000" b="1" noProof="1">
                <a:solidFill>
                  <a:srgbClr val="0D0D0D"/>
                </a:solidFill>
              </a:rPr>
              <a:t>a:city</a:t>
            </a:r>
          </a:p>
        </p:txBody>
      </p:sp>
      <p:sp>
        <p:nvSpPr>
          <p:cNvPr id="41" name="TextBox 40"/>
          <p:cNvSpPr txBox="1"/>
          <p:nvPr/>
        </p:nvSpPr>
        <p:spPr>
          <a:xfrm rot="21074880">
            <a:off x="2183967" y="3126451"/>
            <a:ext cx="829823" cy="229550"/>
          </a:xfrm>
          <a:prstGeom prst="rect">
            <a:avLst/>
          </a:prstGeom>
          <a:noFill/>
        </p:spPr>
        <p:txBody>
          <a:bodyPr wrap="square" lIns="91132" tIns="45567" rIns="91132" bIns="45567" rtlCol="0">
            <a:spAutoFit/>
          </a:bodyPr>
          <a:lstStyle/>
          <a:p>
            <a:r>
              <a:rPr lang="en-US" sz="1000" b="1" noProof="1">
                <a:solidFill>
                  <a:srgbClr val="0D0D0D"/>
                </a:solidFill>
              </a:rPr>
              <a:t>a:p_name</a:t>
            </a:r>
          </a:p>
        </p:txBody>
      </p:sp>
      <p:sp>
        <p:nvSpPr>
          <p:cNvPr id="42" name="TextBox 41"/>
          <p:cNvSpPr txBox="1"/>
          <p:nvPr/>
        </p:nvSpPr>
        <p:spPr>
          <a:xfrm>
            <a:off x="1109779" y="3779837"/>
            <a:ext cx="653936" cy="229550"/>
          </a:xfrm>
          <a:prstGeom prst="rect">
            <a:avLst/>
          </a:prstGeom>
          <a:noFill/>
        </p:spPr>
        <p:txBody>
          <a:bodyPr wrap="square" lIns="91132" tIns="45567" rIns="91132" bIns="45567" rtlCol="0">
            <a:spAutoFit/>
          </a:bodyPr>
          <a:lstStyle/>
          <a:p>
            <a:r>
              <a:rPr lang="en-US" sz="1000" b="1" noProof="1">
                <a:solidFill>
                  <a:srgbClr val="0D0D0D"/>
                </a:solidFill>
              </a:rPr>
              <a:t>a:name</a:t>
            </a:r>
          </a:p>
        </p:txBody>
      </p:sp>
      <p:sp>
        <p:nvSpPr>
          <p:cNvPr id="43" name="TextBox 42"/>
          <p:cNvSpPr txBox="1"/>
          <p:nvPr/>
        </p:nvSpPr>
        <p:spPr>
          <a:xfrm>
            <a:off x="3135347" y="3932237"/>
            <a:ext cx="1005711" cy="229550"/>
          </a:xfrm>
          <a:prstGeom prst="rect">
            <a:avLst/>
          </a:prstGeom>
          <a:noFill/>
        </p:spPr>
        <p:txBody>
          <a:bodyPr wrap="square" lIns="91132" tIns="45567" rIns="91132" bIns="45567" rtlCol="0">
            <a:spAutoFit/>
          </a:bodyPr>
          <a:lstStyle/>
          <a:p>
            <a:r>
              <a:rPr lang="en-US" sz="1000" b="1" noProof="1">
                <a:solidFill>
                  <a:srgbClr val="0D0D0D"/>
                </a:solidFill>
              </a:rPr>
              <a:t>a:homepage</a:t>
            </a:r>
          </a:p>
        </p:txBody>
      </p:sp>
      <p:sp>
        <p:nvSpPr>
          <p:cNvPr id="44" name="TextBox 43"/>
          <p:cNvSpPr txBox="1"/>
          <p:nvPr/>
        </p:nvSpPr>
        <p:spPr>
          <a:xfrm>
            <a:off x="4278312" y="3017837"/>
            <a:ext cx="706748" cy="229550"/>
          </a:xfrm>
          <a:prstGeom prst="rect">
            <a:avLst/>
          </a:prstGeom>
          <a:noFill/>
        </p:spPr>
        <p:txBody>
          <a:bodyPr wrap="square" lIns="91132" tIns="45567" rIns="91132" bIns="45567" rtlCol="0">
            <a:spAutoFit/>
          </a:bodyPr>
          <a:lstStyle/>
          <a:p>
            <a:r>
              <a:rPr lang="en-US" sz="1000" b="1" noProof="1">
                <a:solidFill>
                  <a:srgbClr val="0D0D0D"/>
                </a:solidFill>
              </a:rPr>
              <a:t>a:author</a:t>
            </a:r>
          </a:p>
        </p:txBody>
      </p:sp>
      <p:sp>
        <p:nvSpPr>
          <p:cNvPr id="45" name="TextBox 44"/>
          <p:cNvSpPr txBox="1"/>
          <p:nvPr/>
        </p:nvSpPr>
        <p:spPr>
          <a:xfrm rot="20242754">
            <a:off x="3903794" y="2534347"/>
            <a:ext cx="900086" cy="229550"/>
          </a:xfrm>
          <a:prstGeom prst="rect">
            <a:avLst/>
          </a:prstGeom>
          <a:noFill/>
        </p:spPr>
        <p:txBody>
          <a:bodyPr wrap="square" lIns="91132" tIns="45567" rIns="91132" bIns="45567" rtlCol="0">
            <a:spAutoFit/>
          </a:bodyPr>
          <a:lstStyle/>
          <a:p>
            <a:r>
              <a:rPr lang="en-US" sz="1000" b="1" noProof="1">
                <a:solidFill>
                  <a:srgbClr val="0D0D0D"/>
                </a:solidFill>
              </a:rPr>
              <a:t>a:publisher</a:t>
            </a:r>
          </a:p>
        </p:txBody>
      </p:sp>
      <p:cxnSp>
        <p:nvCxnSpPr>
          <p:cNvPr id="46" name="Straight Arrow Connector 45"/>
          <p:cNvCxnSpPr>
            <a:stCxn id="24" idx="4"/>
            <a:endCxn id="26" idx="0"/>
          </p:cNvCxnSpPr>
          <p:nvPr/>
        </p:nvCxnSpPr>
        <p:spPr bwMode="auto">
          <a:xfrm rot="5400000">
            <a:off x="3379215"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9"/>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chemeClr val="tx1">
                    <a:lumMod val="95000"/>
                    <a:lumOff val="5000"/>
                  </a:schemeClr>
                </a:solidFill>
              </a:rPr>
              <a:t>http://…isbn/000651409X</a:t>
            </a: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CFD20F"/>
                </a:solidFill>
              </a:rPr>
              <a:t>http://…foaf/Person</a:t>
            </a:r>
          </a:p>
        </p:txBody>
      </p:sp>
      <p:cxnSp>
        <p:nvCxnSpPr>
          <p:cNvPr id="59" name="Straight Arrow Connector 58"/>
          <p:cNvCxnSpPr>
            <a:stCxn id="24" idx="5"/>
            <a:endCxn id="58" idx="2"/>
          </p:cNvCxnSpPr>
          <p:nvPr/>
        </p:nvCxnSpPr>
        <p:spPr bwMode="auto">
          <a:xfrm rot="16200000" flipH="1">
            <a:off x="4464576" y="3499940"/>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66" name="TextBox 65"/>
          <p:cNvSpPr txBox="1"/>
          <p:nvPr/>
        </p:nvSpPr>
        <p:spPr>
          <a:xfrm>
            <a:off x="4659312" y="35512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85" name="Oval 84"/>
          <p:cNvSpPr/>
          <p:nvPr/>
        </p:nvSpPr>
        <p:spPr bwMode="auto">
          <a:xfrm>
            <a:off x="1916113"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http://dbpedia.org/../Amitav_Ghosh</a:t>
            </a:r>
          </a:p>
        </p:txBody>
      </p:sp>
      <p:sp>
        <p:nvSpPr>
          <p:cNvPr id="101" name="Oval 100"/>
          <p:cNvSpPr/>
          <p:nvPr/>
        </p:nvSpPr>
        <p:spPr bwMode="auto">
          <a:xfrm>
            <a:off x="354015"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http://dbpedia.org/../The_Hungry_Tide</a:t>
            </a:r>
          </a:p>
        </p:txBody>
      </p:sp>
      <p:sp>
        <p:nvSpPr>
          <p:cNvPr id="102" name="Oval 101"/>
          <p:cNvSpPr/>
          <p:nvPr/>
        </p:nvSpPr>
        <p:spPr bwMode="auto">
          <a:xfrm>
            <a:off x="76202" y="6886047"/>
            <a:ext cx="4430713"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http://dbpedia.org/../The_Calcutta_Chromosome</a:t>
            </a:r>
          </a:p>
        </p:txBody>
      </p:sp>
      <p:sp>
        <p:nvSpPr>
          <p:cNvPr id="103" name="Oval 102"/>
          <p:cNvSpPr/>
          <p:nvPr/>
        </p:nvSpPr>
        <p:spPr bwMode="auto">
          <a:xfrm>
            <a:off x="5573715" y="59716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http://dbpedia.org/../Kolkata</a:t>
            </a: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000" b="1" noProof="1">
                <a:solidFill>
                  <a:srgbClr val="0D0D0D"/>
                </a:solidFill>
              </a:rPr>
              <a:t>http://dbpedia.org/../The_Glass_Palace</a:t>
            </a:r>
          </a:p>
        </p:txBody>
      </p:sp>
      <p:cxnSp>
        <p:nvCxnSpPr>
          <p:cNvPr id="106" name="Straight Arrow Connector 105"/>
          <p:cNvCxnSpPr>
            <a:stCxn id="85" idx="2"/>
            <a:endCxn id="25" idx="2"/>
          </p:cNvCxnSpPr>
          <p:nvPr/>
        </p:nvCxnSpPr>
        <p:spPr bwMode="auto">
          <a:xfrm rot="10800000">
            <a:off x="1074912" y="4923789"/>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826" y="4261947"/>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1" name="Straight Arrow Connector 120"/>
          <p:cNvCxnSpPr>
            <a:stCxn id="85" idx="5"/>
            <a:endCxn id="103" idx="1"/>
          </p:cNvCxnSpPr>
          <p:nvPr/>
        </p:nvCxnSpPr>
        <p:spPr bwMode="auto">
          <a:xfrm rot="16200000" flipH="1">
            <a:off x="5370575" y="5208524"/>
            <a:ext cx="152753" cy="14681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86" y="6353862"/>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93"/>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lIns="91132" tIns="45567" rIns="91132" bIns="45567" rtlCol="0">
            <a:spAutoFit/>
          </a:bodyPr>
          <a:lstStyle/>
          <a:p>
            <a:r>
              <a:rPr lang="en-US" sz="1000" b="1" noProof="1">
                <a:solidFill>
                  <a:srgbClr val="0D0D0D"/>
                </a:solidFill>
              </a:rPr>
              <a:t>r:type</a:t>
            </a:r>
          </a:p>
        </p:txBody>
      </p:sp>
      <p:sp>
        <p:nvSpPr>
          <p:cNvPr id="141" name="TextBox 140"/>
          <p:cNvSpPr txBox="1"/>
          <p:nvPr/>
        </p:nvSpPr>
        <p:spPr>
          <a:xfrm>
            <a:off x="729017" y="5151437"/>
            <a:ext cx="882298" cy="229550"/>
          </a:xfrm>
          <a:prstGeom prst="rect">
            <a:avLst/>
          </a:prstGeom>
          <a:noFill/>
        </p:spPr>
        <p:txBody>
          <a:bodyPr wrap="square" lIns="91132" tIns="45567" rIns="91132" bIns="45567" rtlCol="0">
            <a:spAutoFit/>
          </a:bodyPr>
          <a:lstStyle/>
          <a:p>
            <a:r>
              <a:rPr lang="en-US" sz="1000" b="1" noProof="1">
                <a:solidFill>
                  <a:srgbClr val="0D0D0D"/>
                </a:solidFill>
              </a:rPr>
              <a:t>foaf:name</a:t>
            </a:r>
          </a:p>
        </p:txBody>
      </p:sp>
      <p:sp>
        <p:nvSpPr>
          <p:cNvPr id="142" name="TextBox 141"/>
          <p:cNvSpPr txBox="1"/>
          <p:nvPr/>
        </p:nvSpPr>
        <p:spPr>
          <a:xfrm>
            <a:off x="2754313" y="5151437"/>
            <a:ext cx="914400" cy="229550"/>
          </a:xfrm>
          <a:prstGeom prst="rect">
            <a:avLst/>
          </a:prstGeom>
          <a:noFill/>
        </p:spPr>
        <p:txBody>
          <a:bodyPr wrap="square" lIns="91132" tIns="45567" rIns="91132" bIns="45567" rtlCol="0">
            <a:spAutoFit/>
          </a:bodyPr>
          <a:lstStyle/>
          <a:p>
            <a:r>
              <a:rPr lang="en-US" sz="1000" b="1" noProof="1">
                <a:solidFill>
                  <a:srgbClr val="0D0D0D"/>
                </a:solidFill>
              </a:rPr>
              <a:t>w:reference</a:t>
            </a:r>
          </a:p>
        </p:txBody>
      </p:sp>
      <p:sp>
        <p:nvSpPr>
          <p:cNvPr id="143" name="TextBox 142"/>
          <p:cNvSpPr txBox="1"/>
          <p:nvPr/>
        </p:nvSpPr>
        <p:spPr>
          <a:xfrm>
            <a:off x="3592513" y="6674487"/>
            <a:ext cx="9144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4" name="TextBox 143"/>
          <p:cNvSpPr txBox="1"/>
          <p:nvPr/>
        </p:nvSpPr>
        <p:spPr>
          <a:xfrm>
            <a:off x="5224817" y="5379087"/>
            <a:ext cx="958498"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5" name="TextBox 144"/>
          <p:cNvSpPr txBox="1"/>
          <p:nvPr/>
        </p:nvSpPr>
        <p:spPr>
          <a:xfrm>
            <a:off x="3516313" y="5988687"/>
            <a:ext cx="990600" cy="229550"/>
          </a:xfrm>
          <a:prstGeom prst="rect">
            <a:avLst/>
          </a:prstGeom>
          <a:noFill/>
        </p:spPr>
        <p:txBody>
          <a:bodyPr wrap="square" lIns="91132" tIns="45567" rIns="91132" bIns="45567" rtlCol="0">
            <a:spAutoFit/>
          </a:bodyPr>
          <a:lstStyle/>
          <a:p>
            <a:r>
              <a:rPr lang="en-US" sz="1000" b="1" noProof="1">
                <a:solidFill>
                  <a:srgbClr val="0D0D0D"/>
                </a:solidFill>
              </a:rPr>
              <a:t>w:author_of</a:t>
            </a:r>
          </a:p>
        </p:txBody>
      </p:sp>
      <p:sp>
        <p:nvSpPr>
          <p:cNvPr id="146" name="TextBox 145"/>
          <p:cNvSpPr txBox="1"/>
          <p:nvPr/>
        </p:nvSpPr>
        <p:spPr>
          <a:xfrm>
            <a:off x="5224817" y="5684837"/>
            <a:ext cx="882298" cy="229550"/>
          </a:xfrm>
          <a:prstGeom prst="rect">
            <a:avLst/>
          </a:prstGeom>
          <a:noFill/>
        </p:spPr>
        <p:txBody>
          <a:bodyPr wrap="square" lIns="91132" tIns="45567" rIns="91132" bIns="45567" rtlCol="0">
            <a:spAutoFit/>
          </a:bodyPr>
          <a:lstStyle/>
          <a:p>
            <a:r>
              <a:rPr lang="en-US" sz="1000" b="1" noProof="1">
                <a:solidFill>
                  <a:srgbClr val="0D0D0D"/>
                </a:solidFill>
              </a:rPr>
              <a:t>w:born_in</a:t>
            </a:r>
          </a:p>
        </p:txBody>
      </p:sp>
      <p:sp>
        <p:nvSpPr>
          <p:cNvPr id="147" name="TextBox 146"/>
          <p:cNvSpPr txBox="1"/>
          <p:nvPr/>
        </p:nvSpPr>
        <p:spPr>
          <a:xfrm>
            <a:off x="7554912" y="4465637"/>
            <a:ext cx="882298" cy="229550"/>
          </a:xfrm>
          <a:prstGeom prst="rect">
            <a:avLst/>
          </a:prstGeom>
          <a:noFill/>
        </p:spPr>
        <p:txBody>
          <a:bodyPr wrap="square" lIns="91132" tIns="45567" rIns="91132" bIns="45567" rtlCol="0">
            <a:spAutoFit/>
          </a:bodyPr>
          <a:lstStyle/>
          <a:p>
            <a:r>
              <a:rPr lang="en-US" sz="1000" b="1" noProof="1">
                <a:solidFill>
                  <a:srgbClr val="0D0D0D"/>
                </a:solidFill>
              </a:rPr>
              <a:t>w:isbn</a:t>
            </a:r>
          </a:p>
        </p:txBody>
      </p:sp>
      <p:pic>
        <p:nvPicPr>
          <p:cNvPr id="148" name="Picture 147"/>
          <p:cNvPicPr>
            <a:picLocks noChangeAspect="1"/>
          </p:cNvPicPr>
          <p:nvPr/>
        </p:nvPicPr>
        <p:blipFill>
          <a:blip r:embed="rId3"/>
          <a:stretch>
            <a:fillRect/>
          </a:stretch>
        </p:blipFill>
        <p:spPr>
          <a:xfrm>
            <a:off x="7097713" y="6415788"/>
            <a:ext cx="1257300" cy="782321"/>
          </a:xfrm>
          <a:prstGeom prst="rect">
            <a:avLst/>
          </a:prstGeom>
        </p:spPr>
      </p:pic>
      <p:cxnSp>
        <p:nvCxnSpPr>
          <p:cNvPr id="149" name="Curved Connector 34"/>
          <p:cNvCxnSpPr>
            <a:stCxn id="103" idx="5"/>
            <a:endCxn id="148" idx="3"/>
          </p:cNvCxnSpPr>
          <p:nvPr/>
        </p:nvCxnSpPr>
        <p:spPr bwMode="auto">
          <a:xfrm rot="5400000">
            <a:off x="8454160" y="6148017"/>
            <a:ext cx="559749" cy="758044"/>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53" name="Curved Connector 34"/>
          <p:cNvCxnSpPr>
            <a:stCxn id="103" idx="3"/>
            <a:endCxn id="148" idx="1"/>
          </p:cNvCxnSpPr>
          <p:nvPr/>
        </p:nvCxnSpPr>
        <p:spPr bwMode="auto">
          <a:xfrm rot="16200000" flipH="1">
            <a:off x="6359466" y="6068667"/>
            <a:ext cx="559749" cy="916744"/>
          </a:xfrm>
          <a:prstGeom prst="curvedConnector2">
            <a:avLst/>
          </a:prstGeom>
          <a:solidFill>
            <a:srgbClr val="00B8FF"/>
          </a:solidFill>
          <a:ln w="19050" cap="flat" cmpd="sng" algn="ctr">
            <a:solidFill>
              <a:schemeClr val="tx1"/>
            </a:solidFill>
            <a:prstDash val="solid"/>
            <a:round/>
            <a:headEnd type="none"/>
            <a:tailEnd type="triangle" w="lg" len="med"/>
          </a:ln>
          <a:effectLst/>
        </p:spPr>
      </p:cxnSp>
      <p:sp>
        <p:nvSpPr>
          <p:cNvPr id="158" name="TextBox 157"/>
          <p:cNvSpPr txBox="1"/>
          <p:nvPr/>
        </p:nvSpPr>
        <p:spPr>
          <a:xfrm>
            <a:off x="5802312" y="6523037"/>
            <a:ext cx="882298" cy="229550"/>
          </a:xfrm>
          <a:prstGeom prst="rect">
            <a:avLst/>
          </a:prstGeom>
          <a:noFill/>
        </p:spPr>
        <p:txBody>
          <a:bodyPr wrap="square" lIns="91132" tIns="45567" rIns="91132" bIns="45567" rtlCol="0">
            <a:spAutoFit/>
          </a:bodyPr>
          <a:lstStyle/>
          <a:p>
            <a:r>
              <a:rPr lang="en-US" sz="1000" b="1" noProof="1">
                <a:solidFill>
                  <a:srgbClr val="0D0D0D"/>
                </a:solidFill>
              </a:rPr>
              <a:t>w:long</a:t>
            </a:r>
          </a:p>
        </p:txBody>
      </p:sp>
      <p:sp>
        <p:nvSpPr>
          <p:cNvPr id="159" name="TextBox 158"/>
          <p:cNvSpPr txBox="1"/>
          <p:nvPr/>
        </p:nvSpPr>
        <p:spPr>
          <a:xfrm>
            <a:off x="9002712" y="6522087"/>
            <a:ext cx="882298" cy="229550"/>
          </a:xfrm>
          <a:prstGeom prst="rect">
            <a:avLst/>
          </a:prstGeom>
          <a:noFill/>
        </p:spPr>
        <p:txBody>
          <a:bodyPr wrap="square" lIns="91132" tIns="45567" rIns="91132" bIns="45567" rtlCol="0">
            <a:spAutoFit/>
          </a:bodyPr>
          <a:lstStyle/>
          <a:p>
            <a:r>
              <a:rPr lang="en-US" sz="1000" b="1" noProof="1">
                <a:solidFill>
                  <a:srgbClr val="0D0D0D"/>
                </a:solidFill>
              </a:rPr>
              <a:t>w:lat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See the separate slide set…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98018" name="Rectangle 1"/>
          <p:cNvSpPr>
            <a:spLocks noGrp="1" noChangeArrowheads="1"/>
          </p:cNvSpPr>
          <p:nvPr>
            <p:ph type="title" idx="4294967295"/>
          </p:nvPr>
        </p:nvSpPr>
        <p:spPr>
          <a:xfrm>
            <a:off x="1511920" y="611485"/>
            <a:ext cx="4320232" cy="1258887"/>
          </a:xfrm>
        </p:spPr>
        <p:txBody>
          <a:bodyPr/>
          <a:lstStyle/>
          <a:p>
            <a:r>
              <a:rPr lang="en-US" sz="6000" dirty="0" smtClean="0">
                <a:solidFill>
                  <a:schemeClr val="bg1"/>
                </a:solidFill>
              </a:rPr>
              <a:t>Conclusions</a:t>
            </a:r>
            <a:endParaRPr lang="en-US" sz="6000" dirty="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smtClean="0"/>
              <a:t>Data</a:t>
            </a:r>
            <a:r>
              <a:rPr lang="en-US" dirty="0" smtClean="0"/>
              <a:t> on the Web is a major challenge</a:t>
            </a:r>
          </a:p>
          <a:p>
            <a:pPr lvl="1"/>
            <a:r>
              <a:rPr lang="en-US" dirty="0"/>
              <a:t>t</a:t>
            </a:r>
            <a:r>
              <a:rPr lang="en-US" dirty="0" smtClean="0"/>
              <a:t>echnologies are needed to use them, to interact with them, to integrate them</a:t>
            </a:r>
          </a:p>
          <a:p>
            <a:r>
              <a:rPr lang="en-US" dirty="0" smtClean="0"/>
              <a:t>Semantic Web technologies, Linked Data principles and practices, etc., should play a major role in publishing and using Data on the Web</a:t>
            </a:r>
            <a:endParaRPr lang="en-US" dirty="0"/>
          </a:p>
        </p:txBody>
      </p:sp>
      <p:sp>
        <p:nvSpPr>
          <p:cNvPr id="3" name="Title 2"/>
          <p:cNvSpPr>
            <a:spLocks noGrp="1"/>
          </p:cNvSpPr>
          <p:nvPr>
            <p:ph type="title"/>
          </p:nvPr>
        </p:nvSpPr>
        <p:spPr/>
        <p:txBody>
          <a:bodyPr/>
          <a:lstStyle/>
          <a:p>
            <a:r>
              <a:rPr lang="en-US" dirty="0" smtClean="0"/>
              <a:t>To remember…</a:t>
            </a:r>
            <a:endParaRPr lang="en-US" dirty="0"/>
          </a:p>
        </p:txBody>
      </p:sp>
    </p:spTree>
    <p:extLst>
      <p:ext uri="{BB962C8B-B14F-4D97-AF65-F5344CB8AC3E}">
        <p14:creationId xmlns:p14="http://schemas.microsoft.com/office/powerpoint/2010/main" val="4220807672"/>
      </p:ext>
    </p:extLst>
  </p:cSld>
  <p:clrMapOvr>
    <a:masterClrMapping/>
  </p:clrMapOvr>
  <p:timing>
    <p:tnLst>
      <p:par>
        <p:cTn xmlns:p14="http://schemas.microsoft.com/office/powerpoint/2010/mai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Lot remain to be done…</a:t>
            </a:r>
            <a:endParaRPr lang="en-US" dirty="0"/>
          </a:p>
        </p:txBody>
      </p:sp>
      <p:sp>
        <p:nvSpPr>
          <p:cNvPr id="2" name="Content Placeholder 1"/>
          <p:cNvSpPr>
            <a:spLocks noGrp="1"/>
          </p:cNvSpPr>
          <p:nvPr>
            <p:ph sz="quarter" idx="4294967295"/>
          </p:nvPr>
        </p:nvSpPr>
        <p:spPr>
          <a:xfrm>
            <a:off x="6125380" y="2164658"/>
            <a:ext cx="3955245" cy="3748339"/>
          </a:xfrm>
        </p:spPr>
        <p:txBody>
          <a:bodyPr>
            <a:normAutofit/>
          </a:bodyPr>
          <a:lstStyle/>
          <a:p>
            <a:r>
              <a:rPr lang="en-US" dirty="0" smtClean="0"/>
              <a:t>Lots of issues to be solved</a:t>
            </a:r>
          </a:p>
          <a:p>
            <a:r>
              <a:rPr lang="en-US" dirty="0" smtClean="0"/>
              <a:t>But… W3C needs experts! </a:t>
            </a:r>
          </a:p>
          <a:p>
            <a:pPr lvl="1"/>
            <a:r>
              <a:rPr lang="en-US" dirty="0"/>
              <a:t>c</a:t>
            </a:r>
            <a:r>
              <a:rPr lang="en-US" dirty="0" smtClean="0"/>
              <a:t>onsider joining W3C, as well as the work done there!</a:t>
            </a:r>
            <a:endParaRPr lang="en-US" dirty="0"/>
          </a:p>
        </p:txBody>
      </p:sp>
      <p:pic>
        <p:nvPicPr>
          <p:cNvPr id="9" name="Picture 8" descr="w3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1" y="1762713"/>
            <a:ext cx="6036489" cy="4767337"/>
          </a:xfrm>
          <a:prstGeom prst="rect">
            <a:avLst/>
          </a:prstGeom>
        </p:spPr>
      </p:pic>
    </p:spTree>
    <p:extLst>
      <p:ext uri="{BB962C8B-B14F-4D97-AF65-F5344CB8AC3E}">
        <p14:creationId xmlns:p14="http://schemas.microsoft.com/office/powerpoint/2010/main" val="2606258687"/>
      </p:ext>
    </p:extLst>
  </p:cSld>
  <p:clrMapOvr>
    <a:masterClrMapping/>
  </p:clrMapOvr>
  <p:timing>
    <p:tnLst>
      <p:par>
        <p:cTn xmlns:p14="http://schemas.microsoft.com/office/powerpoint/2010/mai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Text Box 2"/>
          <p:cNvSpPr txBox="1">
            <a:spLocks noChangeArrowheads="1"/>
          </p:cNvSpPr>
          <p:nvPr/>
        </p:nvSpPr>
        <p:spPr bwMode="auto">
          <a:xfrm>
            <a:off x="252412" y="4967323"/>
            <a:ext cx="9180513" cy="1062037"/>
          </a:xfrm>
          <a:prstGeom prst="rect">
            <a:avLst/>
          </a:prstGeom>
          <a:noFill/>
          <a:ln w="9525">
            <a:noFill/>
            <a:round/>
            <a:headEnd/>
            <a:tailEnd/>
          </a:ln>
        </p:spPr>
        <p:txBody>
          <a:bodyPr lIns="89696" tIns="84033"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2400" dirty="0">
                <a:solidFill>
                  <a:srgbClr val="7F7F7F"/>
                </a:solidFill>
                <a:latin typeface="Helvetica Neue"/>
                <a:ea typeface="msmincho" charset="0"/>
                <a:cs typeface="Helvetica Neue"/>
              </a:rPr>
              <a:t>These slides are also available on the Web:</a:t>
            </a: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endParaRPr lang="en-US" sz="2400" dirty="0">
              <a:solidFill>
                <a:srgbClr val="7F7F7F"/>
              </a:solidFill>
              <a:latin typeface="Helvetica Neue"/>
              <a:ea typeface="msmincho" charset="0"/>
              <a:cs typeface="Helvetica Neue"/>
            </a:endParaRPr>
          </a:p>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sz="2400" dirty="0">
                <a:solidFill>
                  <a:srgbClr val="7F7F7F"/>
                </a:solidFill>
                <a:latin typeface="Helvetica Neue"/>
                <a:ea typeface="msmincho" charset="0"/>
                <a:cs typeface="Helvetica Neue"/>
              </a:rPr>
              <a:t>    http://www.w3.org/People/Ivan/CorePresentations/SWTutorial/</a:t>
            </a:r>
          </a:p>
        </p:txBody>
      </p:sp>
      <p:pic>
        <p:nvPicPr>
          <p:cNvPr id="602117" name="Picture 3"/>
          <p:cNvPicPr>
            <a:picLocks noChangeAspect="1" noChangeArrowheads="1"/>
          </p:cNvPicPr>
          <p:nvPr/>
        </p:nvPicPr>
        <p:blipFill>
          <a:blip r:embed="rId3"/>
          <a:srcRect/>
          <a:stretch>
            <a:fillRect/>
          </a:stretch>
        </p:blipFill>
        <p:spPr bwMode="auto">
          <a:xfrm>
            <a:off x="8767763" y="4995865"/>
            <a:ext cx="952500" cy="333375"/>
          </a:xfrm>
          <a:prstGeom prst="rect">
            <a:avLst/>
          </a:prstGeom>
          <a:noFill/>
          <a:ln w="9525">
            <a:noFill/>
            <a:round/>
            <a:headEnd/>
            <a:tailEnd/>
          </a:ln>
        </p:spPr>
      </p:pic>
      <p:sp>
        <p:nvSpPr>
          <p:cNvPr id="5" name="Title 4"/>
          <p:cNvSpPr>
            <a:spLocks noGrp="1"/>
          </p:cNvSpPr>
          <p:nvPr>
            <p:ph type="title"/>
          </p:nvPr>
        </p:nvSpPr>
        <p:spPr/>
        <p:txBody>
          <a:bodyPr/>
          <a:lstStyle/>
          <a:p>
            <a:r>
              <a:rPr lang="en-US" dirty="0" smtClean="0"/>
              <a:t>Thank you for your attention</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idx="1"/>
          </p:nvPr>
        </p:nvSpPr>
        <p:spPr/>
        <p:txBody>
          <a:bodyPr/>
          <a:lstStyle/>
          <a:p>
            <a:r>
              <a:rPr lang="en-US" smtClean="0"/>
              <a:t>It may look like it but, in fact, it should not be…</a:t>
            </a:r>
          </a:p>
          <a:p>
            <a:r>
              <a:rPr lang="en-US" smtClean="0"/>
              <a:t>What happened via automatic means is done every day by Web users!</a:t>
            </a:r>
          </a:p>
          <a:p>
            <a:r>
              <a:rPr lang="en-US" smtClean="0"/>
              <a:t>The difference: a bit of extra rigour so that machines could do this, too</a:t>
            </a:r>
            <a:endParaRPr lang="en-US"/>
          </a:p>
        </p:txBody>
      </p:sp>
      <p:sp>
        <p:nvSpPr>
          <p:cNvPr id="81922" name="Rectangle 1"/>
          <p:cNvSpPr>
            <a:spLocks noGrp="1" noChangeArrowheads="1"/>
          </p:cNvSpPr>
          <p:nvPr>
            <p:ph type="title"/>
          </p:nvPr>
        </p:nvSpPr>
        <p:spPr/>
        <p:txBody>
          <a:bodyPr/>
          <a:lstStyle/>
          <a:p>
            <a:r>
              <a:rPr lang="en-US" smtClean="0"/>
              <a:t>Is that surprising?</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idx="1"/>
          </p:nvPr>
        </p:nvSpPr>
        <p:spPr/>
        <p:txBody>
          <a:bodyPr>
            <a:normAutofit/>
          </a:bodyPr>
          <a:lstStyle/>
          <a:p>
            <a:r>
              <a:rPr lang="en-US" dirty="0" smtClean="0"/>
              <a:t>We could add extra knowledge to the merged datasets</a:t>
            </a:r>
          </a:p>
          <a:p>
            <a:pPr lvl="1"/>
            <a:r>
              <a:rPr lang="en-US" dirty="0" smtClean="0"/>
              <a:t>e.g., a full classification of various types of library data</a:t>
            </a:r>
          </a:p>
          <a:p>
            <a:pPr lvl="1"/>
            <a:r>
              <a:rPr lang="en-US" dirty="0" smtClean="0"/>
              <a:t>geographical information</a:t>
            </a:r>
          </a:p>
          <a:p>
            <a:pPr lvl="1"/>
            <a:r>
              <a:rPr lang="en-US" dirty="0" smtClean="0"/>
              <a:t>etc.</a:t>
            </a:r>
          </a:p>
          <a:p>
            <a:r>
              <a:rPr lang="en-US" dirty="0" smtClean="0"/>
              <a:t>This is where ontologies, extra rules, </a:t>
            </a:r>
            <a:r>
              <a:rPr lang="en-US" dirty="0" err="1" smtClean="0"/>
              <a:t>etc</a:t>
            </a:r>
            <a:r>
              <a:rPr lang="en-US" dirty="0" smtClean="0"/>
              <a:t>, come in</a:t>
            </a:r>
          </a:p>
          <a:p>
            <a:pPr lvl="1"/>
            <a:r>
              <a:rPr lang="en-US" dirty="0" smtClean="0"/>
              <a:t>ontologies/rule sets can be relatively simple and small, or huge, or anything in between…</a:t>
            </a:r>
          </a:p>
          <a:p>
            <a:r>
              <a:rPr lang="en-US" dirty="0" smtClean="0"/>
              <a:t>Even more powerful queries can be asked as a result</a:t>
            </a:r>
            <a:endParaRPr lang="en-US" dirty="0"/>
          </a:p>
        </p:txBody>
      </p:sp>
      <p:sp>
        <p:nvSpPr>
          <p:cNvPr id="86019" name="Rectangle 1"/>
          <p:cNvSpPr>
            <a:spLocks noGrp="1" noChangeArrowheads="1"/>
          </p:cNvSpPr>
          <p:nvPr>
            <p:ph type="title"/>
          </p:nvPr>
        </p:nvSpPr>
        <p:spPr/>
        <p:txBody>
          <a:bodyPr>
            <a:normAutofit/>
          </a:bodyPr>
          <a:lstStyle/>
          <a:p>
            <a:r>
              <a:rPr lang="en-US" smtClean="0"/>
              <a:t>It could become even more powerful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ec1.png">
            <a:hlinkClick r:id="rId3"/>
          </p:cNvPr>
          <p:cNvPicPr>
            <a:picLocks noChangeAspect="1"/>
          </p:cNvPicPr>
          <p:nvPr/>
        </p:nvPicPr>
        <p:blipFill>
          <a:blip r:embed="rId4"/>
          <a:srcRect/>
          <a:stretch>
            <a:fillRect/>
          </a:stretch>
        </p:blipFill>
        <p:spPr bwMode="auto">
          <a:xfrm>
            <a:off x="27631" y="4097"/>
            <a:ext cx="10052993" cy="7555578"/>
          </a:xfrm>
          <a:prstGeom prst="rect">
            <a:avLst/>
          </a:prstGeom>
          <a:noFill/>
          <a:ln w="9525">
            <a:noFill/>
            <a:miter lim="800000"/>
            <a:headEnd/>
            <a:tailEnd/>
          </a:ln>
        </p:spPr>
      </p:pic>
    </p:spTree>
    <p:extLst>
      <p:ext uri="{BB962C8B-B14F-4D97-AF65-F5344CB8AC3E}">
        <p14:creationId xmlns:p14="http://schemas.microsoft.com/office/powerpoint/2010/main" val="1016959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What did we do</a:t>
            </a:r>
            <a:r>
              <a:rPr lang="en-US" dirty="0" smtClean="0"/>
              <a:t>?</a:t>
            </a:r>
            <a:endParaRPr lang="en-US" dirty="0"/>
          </a:p>
        </p:txBody>
      </p:sp>
      <p:grpSp>
        <p:nvGrpSpPr>
          <p:cNvPr id="45" name="Group 44"/>
          <p:cNvGrpSpPr/>
          <p:nvPr/>
        </p:nvGrpSpPr>
        <p:grpSpPr>
          <a:xfrm>
            <a:off x="239713" y="1417637"/>
            <a:ext cx="9629048" cy="5888202"/>
            <a:chOff x="239712" y="1417637"/>
            <a:chExt cx="9629049" cy="5888202"/>
          </a:xfrm>
        </p:grpSpPr>
        <p:grpSp>
          <p:nvGrpSpPr>
            <p:cNvPr id="2"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607667" cy="325602"/>
            </a:xfrm>
            <a:prstGeom prst="rect">
              <a:avLst/>
            </a:prstGeom>
            <a:noFill/>
          </p:spPr>
          <p:txBody>
            <a:bodyPr wrap="none" rtlCol="0">
              <a:spAutoFit/>
            </a:bodyPr>
            <a:lstStyle/>
            <a:p>
              <a:r>
                <a:rPr lang="en-US" sz="1700" b="1" dirty="0">
                  <a:solidFill>
                    <a:schemeClr val="tx1">
                      <a:lumMod val="95000"/>
                      <a:lumOff val="5000"/>
                    </a:schemeClr>
                  </a:solidFill>
                </a:rPr>
                <a:t>Data in various formats</a:t>
              </a:r>
            </a:p>
          </p:txBody>
        </p:sp>
        <p:sp>
          <p:nvSpPr>
            <p:cNvPr id="65" name="TextBox 64"/>
            <p:cNvSpPr txBox="1"/>
            <p:nvPr/>
          </p:nvSpPr>
          <p:spPr>
            <a:xfrm>
              <a:off x="239712" y="5242410"/>
              <a:ext cx="3867709" cy="325602"/>
            </a:xfrm>
            <a:prstGeom prst="rect">
              <a:avLst/>
            </a:prstGeom>
            <a:noFill/>
          </p:spPr>
          <p:txBody>
            <a:bodyPr wrap="none" rtlCol="0">
              <a:spAutoFit/>
            </a:bodyPr>
            <a:lstStyle/>
            <a:p>
              <a:r>
                <a:rPr lang="en-US" sz="1700" b="1" dirty="0">
                  <a:solidFill>
                    <a:schemeClr val="tx1">
                      <a:lumMod val="95000"/>
                      <a:lumOff val="5000"/>
                    </a:schemeClr>
                  </a:solidFill>
                </a:rPr>
                <a:t>Data represented in abstract format</a:t>
              </a:r>
            </a:p>
          </p:txBody>
        </p:sp>
        <p:sp>
          <p:nvSpPr>
            <p:cNvPr id="66" name="TextBox 65"/>
            <p:cNvSpPr txBox="1"/>
            <p:nvPr/>
          </p:nvSpPr>
          <p:spPr>
            <a:xfrm>
              <a:off x="239712" y="2476677"/>
              <a:ext cx="1490206" cy="328665"/>
            </a:xfrm>
            <a:prstGeom prst="rect">
              <a:avLst/>
            </a:prstGeom>
            <a:noFill/>
          </p:spPr>
          <p:txBody>
            <a:bodyPr wrap="none" rtlCol="0">
              <a:spAutoFit/>
            </a:bodyPr>
            <a:lstStyle/>
            <a:p>
              <a:r>
                <a:rPr lang="en-US" sz="1700" b="1" dirty="0">
                  <a:solidFill>
                    <a:schemeClr val="tx1">
                      <a:lumMod val="95000"/>
                      <a:lumOff val="5000"/>
                    </a:schemeClr>
                  </a:solidFill>
                </a:rPr>
                <a:t>Applications</a:t>
              </a: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69" name="TextBox 68"/>
            <p:cNvSpPr txBox="1"/>
            <p:nvPr/>
          </p:nvSpPr>
          <p:spPr>
            <a:xfrm>
              <a:off x="8545512" y="5075238"/>
              <a:ext cx="1020720" cy="780803"/>
            </a:xfrm>
            <a:prstGeom prst="rect">
              <a:avLst/>
            </a:prstGeom>
            <a:noFill/>
          </p:spPr>
          <p:txBody>
            <a:bodyPr wrap="none" rtlCol="0">
              <a:spAutoFit/>
            </a:bodyPr>
            <a:lstStyle/>
            <a:p>
              <a:r>
                <a:rPr lang="en-US" sz="1700" b="1" dirty="0">
                  <a:solidFill>
                    <a:schemeClr val="tx1">
                      <a:lumMod val="95000"/>
                      <a:lumOff val="5000"/>
                    </a:schemeClr>
                  </a:solidFill>
                </a:rPr>
                <a:t>Map,</a:t>
              </a:r>
            </a:p>
            <a:p>
              <a:r>
                <a:rPr lang="en-US" sz="1700" b="1" dirty="0">
                  <a:solidFill>
                    <a:schemeClr val="tx1">
                      <a:lumMod val="95000"/>
                      <a:lumOff val="5000"/>
                    </a:schemeClr>
                  </a:solidFill>
                </a:rPr>
                <a:t>Expose,</a:t>
              </a:r>
            </a:p>
            <a:p>
              <a:r>
                <a:rPr lang="en-US" sz="1700" b="1" dirty="0">
                  <a:solidFill>
                    <a:schemeClr val="tx1">
                      <a:lumMod val="95000"/>
                      <a:lumOff val="5000"/>
                    </a:schemeClr>
                  </a:solidFill>
                </a:rPr>
                <a:t>…</a:t>
              </a:r>
            </a:p>
          </p:txBody>
        </p:sp>
        <p:sp>
          <p:nvSpPr>
            <p:cNvPr id="70" name="TextBox 69"/>
            <p:cNvSpPr txBox="1"/>
            <p:nvPr/>
          </p:nvSpPr>
          <p:spPr>
            <a:xfrm>
              <a:off x="8545512" y="2332037"/>
              <a:ext cx="1323249" cy="780803"/>
            </a:xfrm>
            <a:prstGeom prst="rect">
              <a:avLst/>
            </a:prstGeom>
            <a:noFill/>
          </p:spPr>
          <p:txBody>
            <a:bodyPr wrap="none" rtlCol="0">
              <a:spAutoFit/>
            </a:bodyPr>
            <a:lstStyle/>
            <a:p>
              <a:r>
                <a:rPr lang="en-US" sz="1700" b="1" dirty="0">
                  <a:solidFill>
                    <a:schemeClr val="tx1">
                      <a:lumMod val="95000"/>
                      <a:lumOff val="5000"/>
                    </a:schemeClr>
                  </a:solidFill>
                </a:rPr>
                <a:t>Manipulate</a:t>
              </a:r>
            </a:p>
            <a:p>
              <a:r>
                <a:rPr lang="en-US" sz="1700" b="1" dirty="0">
                  <a:solidFill>
                    <a:schemeClr val="tx1">
                      <a:lumMod val="95000"/>
                      <a:lumOff val="5000"/>
                    </a:schemeClr>
                  </a:solidFill>
                </a:rPr>
                <a:t>Query</a:t>
              </a:r>
            </a:p>
            <a:p>
              <a:r>
                <a:rPr lang="en-US" sz="1700" b="1" dirty="0">
                  <a:solidFill>
                    <a:schemeClr val="tx1">
                      <a:lumMod val="95000"/>
                      <a:lumOff val="5000"/>
                    </a:schemeClr>
                  </a:solidFill>
                </a:rPr>
                <a:t>…</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What did we do? </a:t>
            </a:r>
            <a:r>
              <a:rPr lang="en-US" dirty="0" smtClean="0"/>
              <a:t>(alternate view)</a:t>
            </a:r>
            <a:endParaRPr lang="en-US" dirty="0"/>
          </a:p>
        </p:txBody>
      </p:sp>
      <p:grpSp>
        <p:nvGrpSpPr>
          <p:cNvPr id="46" name="Group 45"/>
          <p:cNvGrpSpPr/>
          <p:nvPr/>
        </p:nvGrpSpPr>
        <p:grpSpPr>
          <a:xfrm>
            <a:off x="1583928" y="1547624"/>
            <a:ext cx="6779081" cy="5833751"/>
            <a:chOff x="502633" y="64718"/>
            <a:chExt cx="7932384" cy="6826227"/>
          </a:xfrm>
        </p:grpSpPr>
        <p:sp>
          <p:nvSpPr>
            <p:cNvPr id="48" name="TextBox 47"/>
            <p:cNvSpPr txBox="1"/>
            <p:nvPr/>
          </p:nvSpPr>
          <p:spPr>
            <a:xfrm>
              <a:off x="826539" y="2683506"/>
              <a:ext cx="1348342" cy="332827"/>
            </a:xfrm>
            <a:prstGeom prst="rect">
              <a:avLst/>
            </a:prstGeom>
            <a:noFill/>
          </p:spPr>
          <p:txBody>
            <a:bodyPr wrap="none" rtlCol="0">
              <a:spAutoFit/>
            </a:bodyPr>
            <a:lstStyle/>
            <a:p>
              <a:pPr algn="r"/>
              <a:r>
                <a:rPr lang="en-US" sz="1400" b="1" noProof="1">
                  <a:solidFill>
                    <a:schemeClr val="accent5"/>
                  </a:solidFill>
                </a:rPr>
                <a:t>Inferencing</a:t>
              </a:r>
            </a:p>
          </p:txBody>
        </p:sp>
        <p:sp>
          <p:nvSpPr>
            <p:cNvPr id="49" name="TextBox 48"/>
            <p:cNvSpPr txBox="1"/>
            <p:nvPr/>
          </p:nvSpPr>
          <p:spPr>
            <a:xfrm>
              <a:off x="4484645" y="1335805"/>
              <a:ext cx="2031776" cy="332827"/>
            </a:xfrm>
            <a:prstGeom prst="rect">
              <a:avLst/>
            </a:prstGeom>
            <a:noFill/>
          </p:spPr>
          <p:txBody>
            <a:bodyPr wrap="none" rtlCol="0">
              <a:spAutoFit/>
            </a:bodyPr>
            <a:lstStyle/>
            <a:p>
              <a:r>
                <a:rPr lang="en-US" sz="1400" b="1" dirty="0">
                  <a:solidFill>
                    <a:schemeClr val="accent5"/>
                  </a:solidFill>
                </a:rPr>
                <a:t>Query and Update</a:t>
              </a:r>
            </a:p>
          </p:txBody>
        </p:sp>
        <p:sp>
          <p:nvSpPr>
            <p:cNvPr id="51" name="Curved Right Arrow 50"/>
            <p:cNvSpPr/>
            <p:nvPr/>
          </p:nvSpPr>
          <p:spPr>
            <a:xfrm>
              <a:off x="2174881" y="2600573"/>
              <a:ext cx="774723" cy="668404"/>
            </a:xfrm>
            <a:prstGeom prst="curvedRightArrow">
              <a:avLst>
                <a:gd name="adj1" fmla="val 11197"/>
                <a:gd name="adj2" fmla="val 50000"/>
                <a:gd name="adj3" fmla="val 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Up-Down Arrow 51"/>
            <p:cNvSpPr/>
            <p:nvPr/>
          </p:nvSpPr>
          <p:spPr>
            <a:xfrm>
              <a:off x="4183889" y="3884374"/>
              <a:ext cx="275362" cy="72074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 36"/>
            <p:cNvGrpSpPr/>
            <p:nvPr/>
          </p:nvGrpSpPr>
          <p:grpSpPr>
            <a:xfrm>
              <a:off x="3118430" y="64718"/>
              <a:ext cx="2406281" cy="1071588"/>
              <a:chOff x="5727454" y="2176923"/>
              <a:chExt cx="2406281" cy="1071588"/>
            </a:xfrm>
          </p:grpSpPr>
          <p:sp>
            <p:nvSpPr>
              <p:cNvPr id="107" name="Process 106"/>
              <p:cNvSpPr/>
              <p:nvPr/>
            </p:nvSpPr>
            <p:spPr>
              <a:xfrm>
                <a:off x="5727454" y="2176923"/>
                <a:ext cx="2406281" cy="107158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8" name="TextBox 107"/>
              <p:cNvSpPr txBox="1"/>
              <p:nvPr/>
            </p:nvSpPr>
            <p:spPr>
              <a:xfrm>
                <a:off x="6233711" y="2226405"/>
                <a:ext cx="1393763" cy="503741"/>
              </a:xfrm>
              <a:prstGeom prst="rect">
                <a:avLst/>
              </a:prstGeom>
              <a:noFill/>
            </p:spPr>
            <p:txBody>
              <a:bodyPr wrap="square" rtlCol="0">
                <a:spAutoFit/>
              </a:bodyPr>
              <a:lstStyle/>
              <a:p>
                <a:pPr algn="ctr"/>
                <a:r>
                  <a:rPr lang="en-US" sz="1200" b="1" dirty="0">
                    <a:solidFill>
                      <a:schemeClr val="tx2">
                        <a:lumMod val="90000"/>
                        <a:lumOff val="10000"/>
                      </a:schemeClr>
                    </a:solidFill>
                  </a:rPr>
                  <a:t>Web of Data Applications</a:t>
                </a:r>
              </a:p>
            </p:txBody>
          </p:sp>
          <p:grpSp>
            <p:nvGrpSpPr>
              <p:cNvPr id="109" name="Group 34"/>
              <p:cNvGrpSpPr/>
              <p:nvPr/>
            </p:nvGrpSpPr>
            <p:grpSpPr>
              <a:xfrm>
                <a:off x="5756332" y="2788057"/>
                <a:ext cx="2348524" cy="398838"/>
                <a:chOff x="5760470" y="2788057"/>
                <a:chExt cx="2348524" cy="398838"/>
              </a:xfrm>
            </p:grpSpPr>
            <p:sp>
              <p:nvSpPr>
                <p:cNvPr id="110" name="TextBox 109"/>
                <p:cNvSpPr txBox="1"/>
                <p:nvPr/>
              </p:nvSpPr>
              <p:spPr>
                <a:xfrm>
                  <a:off x="7077809" y="2788057"/>
                  <a:ext cx="1031185" cy="39883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Browser Applications</a:t>
                  </a:r>
                </a:p>
              </p:txBody>
            </p:sp>
            <p:sp>
              <p:nvSpPr>
                <p:cNvPr id="111" name="TextBox 110"/>
                <p:cNvSpPr txBox="1"/>
                <p:nvPr/>
              </p:nvSpPr>
              <p:spPr>
                <a:xfrm>
                  <a:off x="5760470" y="2788057"/>
                  <a:ext cx="1031185" cy="39883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900" b="1" dirty="0">
                      <a:solidFill>
                        <a:schemeClr val="tx1"/>
                      </a:solidFill>
                    </a:rPr>
                    <a:t>Stand Alone Applications</a:t>
                  </a:r>
                </a:p>
              </p:txBody>
            </p:sp>
          </p:grpSp>
        </p:grpSp>
        <p:grpSp>
          <p:nvGrpSpPr>
            <p:cNvPr id="55" name="Group 53"/>
            <p:cNvGrpSpPr/>
            <p:nvPr/>
          </p:nvGrpSpPr>
          <p:grpSpPr>
            <a:xfrm>
              <a:off x="2949604" y="1733690"/>
              <a:ext cx="2743932" cy="2176604"/>
              <a:chOff x="2949604" y="1673827"/>
              <a:chExt cx="2743932" cy="2176604"/>
            </a:xfrm>
          </p:grpSpPr>
          <p:pic>
            <p:nvPicPr>
              <p:cNvPr id="105" name="Picture 104" descr="cloud07b.png"/>
              <p:cNvPicPr>
                <a:picLocks noChangeAspect="1"/>
              </p:cNvPicPr>
              <p:nvPr/>
            </p:nvPicPr>
            <p:blipFill>
              <a:blip r:embed="rId3">
                <a:alphaModFix amt="82000"/>
              </a:blip>
              <a:stretch>
                <a:fillRect/>
              </a:stretch>
            </p:blipFill>
            <p:spPr>
              <a:xfrm>
                <a:off x="2949604" y="1673827"/>
                <a:ext cx="2743932" cy="2176604"/>
              </a:xfrm>
              <a:prstGeom prst="rect">
                <a:avLst/>
              </a:prstGeom>
            </p:spPr>
          </p:pic>
          <p:sp>
            <p:nvSpPr>
              <p:cNvPr id="106" name="TextBox 105"/>
              <p:cNvSpPr txBox="1"/>
              <p:nvPr/>
            </p:nvSpPr>
            <p:spPr>
              <a:xfrm>
                <a:off x="3076486" y="2300130"/>
                <a:ext cx="2503536" cy="1243015"/>
              </a:xfrm>
              <a:prstGeom prst="rect">
                <a:avLst/>
              </a:prstGeom>
              <a:noFill/>
            </p:spPr>
            <p:txBody>
              <a:bodyPr wrap="square" rtlCol="0">
                <a:spAutoFit/>
              </a:bodyPr>
              <a:lstStyle/>
              <a:p>
                <a:pPr algn="ctr"/>
                <a:r>
                  <a:rPr lang="en-US" sz="1800" b="1" dirty="0">
                    <a:solidFill>
                      <a:schemeClr val="tx2">
                        <a:lumMod val="90000"/>
                        <a:lumOff val="10000"/>
                      </a:schemeClr>
                    </a:solidFill>
                  </a:rPr>
                  <a:t>Common “Graph” Format &amp;</a:t>
                </a:r>
              </a:p>
              <a:p>
                <a:pPr algn="ctr"/>
                <a:r>
                  <a:rPr lang="en-US" sz="1800" b="1" dirty="0">
                    <a:solidFill>
                      <a:schemeClr val="tx2">
                        <a:lumMod val="90000"/>
                        <a:lumOff val="10000"/>
                      </a:schemeClr>
                    </a:solidFill>
                  </a:rPr>
                  <a:t>Common Vocabularies</a:t>
                </a:r>
              </a:p>
            </p:txBody>
          </p:sp>
        </p:grpSp>
        <p:sp>
          <p:nvSpPr>
            <p:cNvPr id="56" name="TextBox 55"/>
            <p:cNvSpPr txBox="1"/>
            <p:nvPr/>
          </p:nvSpPr>
          <p:spPr>
            <a:xfrm>
              <a:off x="4484645" y="4057790"/>
              <a:ext cx="1208322" cy="332827"/>
            </a:xfrm>
            <a:prstGeom prst="rect">
              <a:avLst/>
            </a:prstGeom>
            <a:noFill/>
          </p:spPr>
          <p:txBody>
            <a:bodyPr wrap="none" rtlCol="0">
              <a:spAutoFit/>
            </a:bodyPr>
            <a:lstStyle/>
            <a:p>
              <a:r>
                <a:rPr lang="en-US" sz="1400" b="1" dirty="0">
                  <a:solidFill>
                    <a:srgbClr val="0F3661"/>
                  </a:solidFill>
                </a:rPr>
                <a:t>“</a:t>
              </a:r>
              <a:r>
                <a:rPr lang="en-US" sz="1400" b="1" dirty="0">
                  <a:solidFill>
                    <a:schemeClr val="accent5"/>
                  </a:solidFill>
                </a:rPr>
                <a:t>Bridges</a:t>
              </a:r>
              <a:r>
                <a:rPr lang="en-US" sz="1400" b="1" dirty="0">
                  <a:solidFill>
                    <a:srgbClr val="0F3661"/>
                  </a:solidFill>
                </a:rPr>
                <a:t>”</a:t>
              </a:r>
            </a:p>
          </p:txBody>
        </p:sp>
        <p:sp>
          <p:nvSpPr>
            <p:cNvPr id="57" name="Up-Down Arrow 56"/>
            <p:cNvSpPr/>
            <p:nvPr/>
          </p:nvSpPr>
          <p:spPr>
            <a:xfrm>
              <a:off x="4140164" y="1144946"/>
              <a:ext cx="275362" cy="708706"/>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3365608" y="6488667"/>
              <a:ext cx="2445309" cy="402278"/>
            </a:xfrm>
            <a:prstGeom prst="rect">
              <a:avLst/>
            </a:prstGeom>
            <a:noFill/>
          </p:spPr>
          <p:txBody>
            <a:bodyPr wrap="square" rtlCol="0">
              <a:spAutoFit/>
            </a:bodyPr>
            <a:lstStyle/>
            <a:p>
              <a:pPr algn="ctr"/>
              <a:r>
                <a:rPr lang="en-US" sz="1800" b="1" dirty="0">
                  <a:solidFill>
                    <a:schemeClr val="tx2">
                      <a:lumMod val="90000"/>
                      <a:lumOff val="10000"/>
                    </a:schemeClr>
                  </a:solidFill>
                </a:rPr>
                <a:t>Data on the Web</a:t>
              </a:r>
            </a:p>
          </p:txBody>
        </p:sp>
        <p:grpSp>
          <p:nvGrpSpPr>
            <p:cNvPr id="59" name="Group 58"/>
            <p:cNvGrpSpPr/>
            <p:nvPr/>
          </p:nvGrpSpPr>
          <p:grpSpPr>
            <a:xfrm>
              <a:off x="502633" y="4521383"/>
              <a:ext cx="2446971" cy="1941042"/>
              <a:chOff x="502633" y="4521383"/>
              <a:chExt cx="2446971" cy="1941042"/>
            </a:xfrm>
          </p:grpSpPr>
          <p:grpSp>
            <p:nvGrpSpPr>
              <p:cNvPr id="99" name="Group 52"/>
              <p:cNvGrpSpPr/>
              <p:nvPr/>
            </p:nvGrpSpPr>
            <p:grpSpPr>
              <a:xfrm>
                <a:off x="502633" y="4521383"/>
                <a:ext cx="2446971" cy="1941042"/>
                <a:chOff x="2949604" y="4248478"/>
                <a:chExt cx="2743932" cy="2176604"/>
              </a:xfrm>
            </p:grpSpPr>
            <p:pic>
              <p:nvPicPr>
                <p:cNvPr id="102" name="Picture 101"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103" name="Vertical Scroll 102"/>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4" name="Document 103"/>
                <p:cNvSpPr/>
                <p:nvPr/>
              </p:nvSpPr>
              <p:spPr>
                <a:xfrm>
                  <a:off x="3907526" y="5370530"/>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00" name="Magnetic Disk 99"/>
              <p:cNvSpPr/>
              <p:nvPr/>
            </p:nvSpPr>
            <p:spPr>
              <a:xfrm>
                <a:off x="2148961" y="5670735"/>
                <a:ext cx="315390" cy="497586"/>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1" name="Multidocument 100"/>
              <p:cNvSpPr/>
              <p:nvPr/>
            </p:nvSpPr>
            <p:spPr>
              <a:xfrm>
                <a:off x="897008" y="4935845"/>
                <a:ext cx="563552" cy="403023"/>
              </a:xfrm>
              <a:prstGeom prst="flowChartMultidocumen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grpSp>
          <p:nvGrpSpPr>
            <p:cNvPr id="61" name="Group 60"/>
            <p:cNvGrpSpPr/>
            <p:nvPr/>
          </p:nvGrpSpPr>
          <p:grpSpPr>
            <a:xfrm>
              <a:off x="3245340" y="4521383"/>
              <a:ext cx="2446971" cy="1941042"/>
              <a:chOff x="3245340" y="4521383"/>
              <a:chExt cx="2446971" cy="1941042"/>
            </a:xfrm>
          </p:grpSpPr>
          <p:grpSp>
            <p:nvGrpSpPr>
              <p:cNvPr id="93" name="Group 52"/>
              <p:cNvGrpSpPr/>
              <p:nvPr/>
            </p:nvGrpSpPr>
            <p:grpSpPr>
              <a:xfrm>
                <a:off x="3245340" y="4521383"/>
                <a:ext cx="2446971" cy="1941042"/>
                <a:chOff x="2949604" y="4248478"/>
                <a:chExt cx="2743932" cy="2176604"/>
              </a:xfrm>
            </p:grpSpPr>
            <p:pic>
              <p:nvPicPr>
                <p:cNvPr id="96" name="Picture 95"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7" name="Magnetic Disk 96"/>
                <p:cNvSpPr/>
                <p:nvPr/>
              </p:nvSpPr>
              <p:spPr>
                <a:xfrm>
                  <a:off x="3302319" y="4701999"/>
                  <a:ext cx="481263" cy="372142"/>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Document 97"/>
                <p:cNvSpPr/>
                <p:nvPr/>
              </p:nvSpPr>
              <p:spPr>
                <a:xfrm>
                  <a:off x="3783582" y="5351242"/>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94" name="Direct Access Storage 93"/>
              <p:cNvSpPr/>
              <p:nvPr/>
            </p:nvSpPr>
            <p:spPr>
              <a:xfrm>
                <a:off x="4612387" y="5853868"/>
                <a:ext cx="406064" cy="297467"/>
              </a:xfrm>
              <a:prstGeom prst="flowChartMagneticDru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Internal Storage 94"/>
              <p:cNvSpPr/>
              <p:nvPr/>
            </p:nvSpPr>
            <p:spPr>
              <a:xfrm>
                <a:off x="4849977" y="5185108"/>
                <a:ext cx="336947" cy="336893"/>
              </a:xfrm>
              <a:prstGeom prst="flowChartInternalStorag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62" name="Up-Down Arrow 61"/>
            <p:cNvSpPr/>
            <p:nvPr/>
          </p:nvSpPr>
          <p:spPr>
            <a:xfrm rot="2972012">
              <a:off x="2717845" y="3392399"/>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Down Arrow 70"/>
            <p:cNvSpPr/>
            <p:nvPr/>
          </p:nvSpPr>
          <p:spPr>
            <a:xfrm rot="18303808">
              <a:off x="6101466" y="3339407"/>
              <a:ext cx="275362" cy="1436769"/>
            </a:xfrm>
            <a:prstGeom prst="upDownArrow">
              <a:avLst>
                <a:gd name="adj1" fmla="val 15454"/>
                <a:gd name="adj2" fmla="val 475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p:cNvGrpSpPr/>
            <p:nvPr/>
          </p:nvGrpSpPr>
          <p:grpSpPr>
            <a:xfrm>
              <a:off x="5988046" y="4521383"/>
              <a:ext cx="2446971" cy="1941042"/>
              <a:chOff x="5988046" y="4521383"/>
              <a:chExt cx="2446971" cy="1941042"/>
            </a:xfrm>
          </p:grpSpPr>
          <p:grpSp>
            <p:nvGrpSpPr>
              <p:cNvPr id="73" name="Group 72"/>
              <p:cNvGrpSpPr/>
              <p:nvPr/>
            </p:nvGrpSpPr>
            <p:grpSpPr>
              <a:xfrm>
                <a:off x="5988046" y="4521383"/>
                <a:ext cx="2446971" cy="1941042"/>
                <a:chOff x="5988046" y="4521383"/>
                <a:chExt cx="2446971" cy="1941042"/>
              </a:xfrm>
            </p:grpSpPr>
            <p:grpSp>
              <p:nvGrpSpPr>
                <p:cNvPr id="88" name="Group 52"/>
                <p:cNvGrpSpPr/>
                <p:nvPr/>
              </p:nvGrpSpPr>
              <p:grpSpPr>
                <a:xfrm>
                  <a:off x="5988046" y="4521383"/>
                  <a:ext cx="2446971" cy="1941042"/>
                  <a:chOff x="2949604" y="4248478"/>
                  <a:chExt cx="2743932" cy="2176604"/>
                </a:xfrm>
              </p:grpSpPr>
              <p:pic>
                <p:nvPicPr>
                  <p:cNvPr id="90" name="Picture 89" descr="cloud07b.png"/>
                  <p:cNvPicPr>
                    <a:picLocks noChangeAspect="1"/>
                  </p:cNvPicPr>
                  <p:nvPr/>
                </p:nvPicPr>
                <p:blipFill>
                  <a:blip r:embed="rId3">
                    <a:alphaModFix amt="82000"/>
                  </a:blip>
                  <a:stretch>
                    <a:fillRect/>
                  </a:stretch>
                </p:blipFill>
                <p:spPr>
                  <a:xfrm>
                    <a:off x="2949604" y="4248478"/>
                    <a:ext cx="2743932" cy="2176604"/>
                  </a:xfrm>
                  <a:prstGeom prst="rect">
                    <a:avLst/>
                  </a:prstGeom>
                </p:spPr>
              </p:pic>
              <p:sp>
                <p:nvSpPr>
                  <p:cNvPr id="91" name="Vertical Scroll 90"/>
                  <p:cNvSpPr/>
                  <p:nvPr/>
                </p:nvSpPr>
                <p:spPr>
                  <a:xfrm>
                    <a:off x="4703311" y="4922629"/>
                    <a:ext cx="441158" cy="372143"/>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2" name="Document 91"/>
                  <p:cNvSpPr/>
                  <p:nvPr/>
                </p:nvSpPr>
                <p:spPr>
                  <a:xfrm>
                    <a:off x="4359005" y="5537314"/>
                    <a:ext cx="508000" cy="372142"/>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89" name="Multidocument 88"/>
                <p:cNvSpPr/>
                <p:nvPr/>
              </p:nvSpPr>
              <p:spPr>
                <a:xfrm>
                  <a:off x="6602391" y="5056177"/>
                  <a:ext cx="563552" cy="403023"/>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74" name="Group 73"/>
              <p:cNvGrpSpPr/>
              <p:nvPr/>
            </p:nvGrpSpPr>
            <p:grpSpPr>
              <a:xfrm>
                <a:off x="6602391" y="5687934"/>
                <a:ext cx="393414" cy="331868"/>
                <a:chOff x="825870" y="3910294"/>
                <a:chExt cx="393414" cy="331868"/>
              </a:xfrm>
            </p:grpSpPr>
            <p:sp>
              <p:nvSpPr>
                <p:cNvPr id="75" name="Vertical Scroll 74"/>
                <p:cNvSpPr/>
                <p:nvPr/>
              </p:nvSpPr>
              <p:spPr>
                <a:xfrm>
                  <a:off x="825870" y="3910294"/>
                  <a:ext cx="393414" cy="331868"/>
                </a:xfrm>
                <a:prstGeom prst="vertic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6" name="Group 33"/>
                <p:cNvGrpSpPr/>
                <p:nvPr/>
              </p:nvGrpSpPr>
              <p:grpSpPr>
                <a:xfrm>
                  <a:off x="905352" y="3996929"/>
                  <a:ext cx="231375" cy="200525"/>
                  <a:chOff x="4659312" y="2789237"/>
                  <a:chExt cx="1143000" cy="990600"/>
                </a:xfrm>
              </p:grpSpPr>
              <p:sp>
                <p:nvSpPr>
                  <p:cNvPr id="77" name="Oval 76"/>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8" name="Oval 77"/>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79" name="Oval 78"/>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0" name="Oval 79"/>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1" name="Oval 80"/>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sp>
                <p:nvSpPr>
                  <p:cNvPr id="82" name="Oval 81"/>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a:p>
                </p:txBody>
              </p:sp>
              <p:cxnSp>
                <p:nvCxnSpPr>
                  <p:cNvPr id="83" name="Straight Arrow Connector 82"/>
                  <p:cNvCxnSpPr>
                    <a:stCxn id="77" idx="6"/>
                    <a:endCxn id="79"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4" name="Straight Arrow Connector 83"/>
                  <p:cNvCxnSpPr>
                    <a:stCxn id="77" idx="5"/>
                    <a:endCxn id="80"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5" name="Straight Arrow Connector 84"/>
                  <p:cNvCxnSpPr>
                    <a:stCxn id="81" idx="7"/>
                    <a:endCxn id="78"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6" name="Straight Arrow Connector 85"/>
                  <p:cNvCxnSpPr>
                    <a:stCxn id="78" idx="5"/>
                    <a:endCxn id="82"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87" name="Straight Arrow Connector 29"/>
                  <p:cNvCxnSpPr>
                    <a:stCxn id="82" idx="7"/>
                    <a:endCxn id="79"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grpSp>
    </p:spTree>
    <p:extLst>
      <p:ext uri="{BB962C8B-B14F-4D97-AF65-F5344CB8AC3E}">
        <p14:creationId xmlns:p14="http://schemas.microsoft.com/office/powerpoint/2010/main" val="4738460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idx="1"/>
          </p:nvPr>
        </p:nvSpPr>
        <p:spPr/>
        <p:txBody>
          <a:bodyPr/>
          <a:lstStyle/>
          <a:p>
            <a:r>
              <a:rPr lang="en-US" smtClean="0"/>
              <a:t>… the graph representation is independent of the exact structures</a:t>
            </a:r>
          </a:p>
          <a:p>
            <a:r>
              <a:rPr lang="en-US" smtClean="0"/>
              <a:t>… a change in local database schema’s, XHTML structures, etc, do not affect the whole</a:t>
            </a:r>
          </a:p>
          <a:p>
            <a:pPr lvl="1"/>
            <a:r>
              <a:rPr lang="en-US" smtClean="0"/>
              <a:t>“schema independence”</a:t>
            </a:r>
          </a:p>
          <a:p>
            <a:r>
              <a:rPr lang="en-US" smtClean="0"/>
              <a:t>… new data, new connections can be added seamlessly</a:t>
            </a:r>
            <a:endParaRPr lang="en-US"/>
          </a:p>
        </p:txBody>
      </p:sp>
      <p:sp>
        <p:nvSpPr>
          <p:cNvPr id="90114" name="Rectangle 1"/>
          <p:cNvSpPr>
            <a:spLocks noGrp="1" noChangeArrowheads="1"/>
          </p:cNvSpPr>
          <p:nvPr>
            <p:ph type="title"/>
          </p:nvPr>
        </p:nvSpPr>
        <p:spPr/>
        <p:txBody>
          <a:bodyPr/>
          <a:lstStyle/>
          <a:p>
            <a:r>
              <a:rPr lang="en-US" smtClean="0"/>
              <a:t>The abstraction pays off because…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idx="1"/>
          </p:nvPr>
        </p:nvSpPr>
        <p:spPr/>
        <p:txBody>
          <a:bodyPr/>
          <a:lstStyle/>
          <a:p>
            <a:r>
              <a:rPr lang="en-US" smtClean="0"/>
              <a:t>Through URI-s we can link any data to any data</a:t>
            </a:r>
          </a:p>
          <a:p>
            <a:r>
              <a:rPr lang="en-US" smtClean="0"/>
              <a:t>The “network effect” is extended to the (Web) data</a:t>
            </a:r>
          </a:p>
          <a:p>
            <a:r>
              <a:rPr lang="en-US" smtClean="0"/>
              <a:t>“Mashup on steroids” become possible</a:t>
            </a:r>
            <a:endParaRPr lang="en-US"/>
          </a:p>
        </p:txBody>
      </p:sp>
      <p:sp>
        <p:nvSpPr>
          <p:cNvPr id="92163" name="Rectangle 1"/>
          <p:cNvSpPr>
            <a:spLocks noGrp="1" noChangeArrowheads="1"/>
          </p:cNvSpPr>
          <p:nvPr>
            <p:ph type="title"/>
          </p:nvPr>
        </p:nvSpPr>
        <p:spPr/>
        <p:txBody>
          <a:bodyPr/>
          <a:lstStyle/>
          <a:p>
            <a:r>
              <a:rPr lang="en-US" smtClean="0"/>
              <a:t>The network effect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idx="1"/>
          </p:nvPr>
        </p:nvSpPr>
        <p:spPr/>
        <p:txBody>
          <a:bodyPr/>
          <a:lstStyle/>
          <a:p>
            <a:r>
              <a:rPr lang="en-US" smtClean="0"/>
              <a:t>The Semantic Web provides technologies to make such integration possible! </a:t>
            </a:r>
          </a:p>
          <a:p>
            <a:r>
              <a:rPr lang="en-US" smtClean="0"/>
              <a:t>Hopefully you get a full picture at the end of the tutorial…</a:t>
            </a:r>
            <a:endParaRPr lang="en-US"/>
          </a:p>
        </p:txBody>
      </p:sp>
      <p:sp>
        <p:nvSpPr>
          <p:cNvPr id="94210" name="Rectangle 1"/>
          <p:cNvSpPr>
            <a:spLocks noGrp="1" noChangeArrowheads="1"/>
          </p:cNvSpPr>
          <p:nvPr>
            <p:ph type="title"/>
          </p:nvPr>
        </p:nvSpPr>
        <p:spPr/>
        <p:txBody>
          <a:bodyPr/>
          <a:lstStyle/>
          <a:p>
            <a:r>
              <a:rPr lang="en-US" smtClean="0"/>
              <a:t>So where is the Semantic Web?</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6258" name="Rectangle 1"/>
          <p:cNvSpPr>
            <a:spLocks noGrp="1" noChangeArrowheads="1"/>
          </p:cNvSpPr>
          <p:nvPr>
            <p:ph type="title" idx="4294967295"/>
          </p:nvPr>
        </p:nvSpPr>
        <p:spPr>
          <a:xfrm>
            <a:off x="0" y="3192494"/>
            <a:ext cx="9074150" cy="1258887"/>
          </a:xfrm>
        </p:spPr>
        <p:txBody>
          <a:bodyPr tIns="42195">
            <a:norm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7200" dirty="0">
                <a:solidFill>
                  <a:srgbClr val="FFFFFF"/>
                </a:solidFill>
              </a:rPr>
              <a:t>The Basis: RDF</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idx="1"/>
          </p:nvPr>
        </p:nvSpPr>
        <p:spPr/>
        <p:txBody>
          <a:bodyPr/>
          <a:lstStyle/>
          <a:p>
            <a:r>
              <a:rPr lang="en-US" smtClean="0"/>
              <a:t>Let us begin to formalize what we did!</a:t>
            </a:r>
          </a:p>
          <a:p>
            <a:pPr lvl="1"/>
            <a:r>
              <a:rPr lang="en-US" smtClean="0"/>
              <a:t>we “connected” the data…</a:t>
            </a:r>
          </a:p>
          <a:p>
            <a:pPr lvl="1"/>
            <a:r>
              <a:rPr lang="en-US" smtClean="0"/>
              <a:t>but a simple connection is not enough… data should be named somehow</a:t>
            </a:r>
          </a:p>
          <a:p>
            <a:pPr lvl="1"/>
            <a:r>
              <a:rPr lang="en-US" smtClean="0"/>
              <a:t>hence the RDF Triples: a labelled connection between two resources</a:t>
            </a:r>
            <a:endParaRPr lang="en-US"/>
          </a:p>
        </p:txBody>
      </p:sp>
      <p:sp>
        <p:nvSpPr>
          <p:cNvPr id="98306" name="Rectangle 1"/>
          <p:cNvSpPr>
            <a:spLocks noGrp="1" noChangeArrowheads="1"/>
          </p:cNvSpPr>
          <p:nvPr>
            <p:ph type="title"/>
          </p:nvPr>
        </p:nvSpPr>
        <p:spPr/>
        <p:txBody>
          <a:bodyPr/>
          <a:lstStyle/>
          <a:p>
            <a:r>
              <a:rPr lang="en-US" smtClean="0"/>
              <a:t>RDF triples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ChangeArrowheads="1"/>
          </p:cNvSpPr>
          <p:nvPr>
            <p:ph type="title"/>
          </p:nvPr>
        </p:nvSpPr>
        <p:spPr/>
        <p:txBody>
          <a:bodyPr/>
          <a:lstStyle/>
          <a:p>
            <a:r>
              <a:rPr lang="en-US" smtClean="0"/>
              <a:t>RDF triples (cont.)</a:t>
            </a:r>
            <a:endParaRPr lang="en-US"/>
          </a:p>
        </p:txBody>
      </p:sp>
      <p:sp>
        <p:nvSpPr>
          <p:cNvPr id="100355" name="Rectangle 2"/>
          <p:cNvSpPr>
            <a:spLocks noGrp="1" noChangeArrowheads="1"/>
          </p:cNvSpPr>
          <p:nvPr>
            <p:ph sz="quarter" idx="2"/>
          </p:nvPr>
        </p:nvSpPr>
        <p:spPr>
          <a:xfrm>
            <a:off x="504068" y="1458737"/>
            <a:ext cx="9076063" cy="2537123"/>
          </a:xfrm>
        </p:spPr>
        <p:txBody>
          <a:bodyPr>
            <a:normAutofit/>
          </a:bodyPr>
          <a:lstStyle/>
          <a:p>
            <a:r>
              <a:rPr lang="en-US" dirty="0" smtClean="0"/>
              <a:t>An RDF Triple (</a:t>
            </a:r>
            <a:r>
              <a:rPr lang="en-US" dirty="0" err="1" smtClean="0"/>
              <a:t>s,p,o</a:t>
            </a:r>
            <a:r>
              <a:rPr lang="en-US" dirty="0" smtClean="0"/>
              <a:t>) is such that:</a:t>
            </a:r>
          </a:p>
          <a:p>
            <a:pPr lvl="1"/>
            <a:r>
              <a:rPr lang="en-US" dirty="0" smtClean="0"/>
              <a:t>“</a:t>
            </a:r>
            <a:r>
              <a:rPr lang="en-US" dirty="0" err="1" smtClean="0"/>
              <a:t>s</a:t>
            </a:r>
            <a:r>
              <a:rPr lang="en-US" dirty="0" smtClean="0"/>
              <a:t>”, “p” are URI-</a:t>
            </a:r>
            <a:r>
              <a:rPr lang="en-US" dirty="0" err="1" smtClean="0"/>
              <a:t>s</a:t>
            </a:r>
            <a:r>
              <a:rPr lang="en-US" dirty="0" smtClean="0"/>
              <a:t>, ie, resources on the Web; “</a:t>
            </a:r>
            <a:r>
              <a:rPr lang="en-US" dirty="0" err="1" smtClean="0"/>
              <a:t>o</a:t>
            </a:r>
            <a:r>
              <a:rPr lang="en-US" dirty="0" smtClean="0"/>
              <a:t>” is a URI or a literal</a:t>
            </a:r>
          </a:p>
          <a:p>
            <a:pPr lvl="2"/>
            <a:r>
              <a:rPr lang="en-US" dirty="0" smtClean="0"/>
              <a:t>“</a:t>
            </a:r>
            <a:r>
              <a:rPr lang="en-US" dirty="0" err="1" smtClean="0"/>
              <a:t>s</a:t>
            </a:r>
            <a:r>
              <a:rPr lang="en-US" dirty="0" smtClean="0"/>
              <a:t>”, “p”, and “</a:t>
            </a:r>
            <a:r>
              <a:rPr lang="en-US" dirty="0" err="1" smtClean="0"/>
              <a:t>o</a:t>
            </a:r>
            <a:r>
              <a:rPr lang="en-US" dirty="0" smtClean="0"/>
              <a:t>” stand for “subject”, “property”, and “object”</a:t>
            </a:r>
          </a:p>
          <a:p>
            <a:pPr lvl="1"/>
            <a:r>
              <a:rPr lang="en-US" dirty="0" smtClean="0"/>
              <a:t>here is the complete triple:</a:t>
            </a:r>
            <a:endParaRPr lang="en-US" dirty="0"/>
          </a:p>
        </p:txBody>
      </p:sp>
      <p:sp>
        <p:nvSpPr>
          <p:cNvPr id="3" name="Content Placeholder 2"/>
          <p:cNvSpPr>
            <a:spLocks noGrp="1"/>
          </p:cNvSpPr>
          <p:nvPr>
            <p:ph sz="quarter" idx="4"/>
          </p:nvPr>
        </p:nvSpPr>
        <p:spPr/>
        <p:txBody>
          <a:bodyPr/>
          <a:lstStyle/>
          <a:p>
            <a:r>
              <a:rPr lang="en-US" i="1" u="sng" dirty="0"/>
              <a:t>RDF</a:t>
            </a:r>
            <a:r>
              <a:rPr lang="en-US" dirty="0"/>
              <a:t> is a general model for such triples (with machine readable formats like RDF/XML, Turtle, N3, </a:t>
            </a:r>
            <a:r>
              <a:rPr lang="en-US" dirty="0" err="1"/>
              <a:t>RDFa</a:t>
            </a:r>
            <a:r>
              <a:rPr lang="en-US" dirty="0"/>
              <a:t>, </a:t>
            </a:r>
            <a:r>
              <a:rPr lang="en-US" dirty="0" err="1" smtClean="0"/>
              <a:t>Json</a:t>
            </a:r>
            <a:r>
              <a:rPr lang="en-US" dirty="0" smtClean="0"/>
              <a:t>, …)</a:t>
            </a:r>
            <a:endParaRPr lang="en-US" dirty="0"/>
          </a:p>
        </p:txBody>
      </p:sp>
      <p:sp>
        <p:nvSpPr>
          <p:cNvPr id="46084" name="Text Box 4"/>
          <p:cNvSpPr txBox="1">
            <a:spLocks noChangeArrowheads="1"/>
          </p:cNvSpPr>
          <p:nvPr/>
        </p:nvSpPr>
        <p:spPr bwMode="auto">
          <a:xfrm>
            <a:off x="252413" y="4367214"/>
            <a:ext cx="9647238" cy="349250"/>
          </a:xfrm>
          <a:prstGeom prst="rect">
            <a:avLst/>
          </a:prstGeom>
          <a:solidFill>
            <a:schemeClr val="accent4">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(&lt;http://…isbn…6682&gt;, &lt;http://…/original&gt;, &lt;http://…isbn…409X&gt;)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idx="1"/>
          </p:nvPr>
        </p:nvSpPr>
        <p:spPr/>
        <p:txBody>
          <a:bodyPr/>
          <a:lstStyle/>
          <a:p>
            <a:r>
              <a:rPr lang="en-US" dirty="0" smtClean="0"/>
              <a:t>RDF triples are also referred to as “triplets”, or “statements”</a:t>
            </a:r>
          </a:p>
          <a:p>
            <a:r>
              <a:rPr lang="en-US" dirty="0" smtClean="0"/>
              <a:t>The “p” is sometimes referred to as “predicate”</a:t>
            </a:r>
            <a:endParaRPr lang="en-US" dirty="0"/>
          </a:p>
        </p:txBody>
      </p:sp>
      <p:sp>
        <p:nvSpPr>
          <p:cNvPr id="102402"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idx="1"/>
          </p:nvPr>
        </p:nvSpPr>
        <p:spPr/>
        <p:txBody>
          <a:bodyPr/>
          <a:lstStyle/>
          <a:p>
            <a:r>
              <a:rPr lang="en-US" dirty="0" smtClean="0"/>
              <a:t>Resources can use </a:t>
            </a:r>
            <a:r>
              <a:rPr lang="en-US" i="1" dirty="0" smtClean="0"/>
              <a:t>any </a:t>
            </a:r>
            <a:r>
              <a:rPr lang="en-US" dirty="0" smtClean="0"/>
              <a:t>URI</a:t>
            </a:r>
          </a:p>
          <a:p>
            <a:pPr lvl="1"/>
            <a:r>
              <a:rPr lang="en-US" b="1" dirty="0" smtClean="0">
                <a:latin typeface="Courier New"/>
                <a:cs typeface="Courier New"/>
              </a:rPr>
              <a:t>http://</a:t>
            </a:r>
            <a:r>
              <a:rPr lang="en-US" b="1" dirty="0" err="1" smtClean="0">
                <a:latin typeface="Courier New"/>
                <a:cs typeface="Courier New"/>
              </a:rPr>
              <a:t>www.example.org/file.html#home</a:t>
            </a:r>
            <a:r>
              <a:rPr lang="en-US" b="1" dirty="0" smtClean="0">
                <a:latin typeface="Courier New"/>
                <a:cs typeface="Courier New"/>
              </a:rPr>
              <a:t> </a:t>
            </a:r>
          </a:p>
          <a:p>
            <a:pPr lvl="1"/>
            <a:r>
              <a:rPr lang="en-US" b="1" dirty="0" smtClean="0">
                <a:latin typeface="Courier New"/>
                <a:cs typeface="Courier New"/>
              </a:rPr>
              <a:t>http://www.example.org/</a:t>
            </a:r>
            <a:r>
              <a:rPr lang="en-US" b="1" dirty="0" err="1" smtClean="0">
                <a:latin typeface="Courier New"/>
                <a:cs typeface="Courier New"/>
              </a:rPr>
              <a:t>f.xml#xpath</a:t>
            </a:r>
            <a:r>
              <a:rPr lang="en-US" b="1" dirty="0" smtClean="0">
                <a:latin typeface="Courier New"/>
                <a:cs typeface="Courier New"/>
              </a:rPr>
              <a:t>(//q[@a=b])</a:t>
            </a:r>
          </a:p>
          <a:p>
            <a:pPr lvl="1"/>
            <a:r>
              <a:rPr lang="en-US" b="1" dirty="0" smtClean="0">
                <a:latin typeface="Courier New"/>
                <a:cs typeface="Courier New"/>
              </a:rPr>
              <a:t>http://</a:t>
            </a:r>
            <a:r>
              <a:rPr lang="en-US" b="1" dirty="0" err="1" smtClean="0">
                <a:latin typeface="Courier New"/>
                <a:cs typeface="Courier New"/>
              </a:rPr>
              <a:t>www.example.org/form?a</a:t>
            </a:r>
            <a:r>
              <a:rPr lang="en-US" b="1" dirty="0" smtClean="0">
                <a:latin typeface="Courier New"/>
                <a:cs typeface="Courier New"/>
              </a:rPr>
              <a:t>=</a:t>
            </a:r>
            <a:r>
              <a:rPr lang="en-US" b="1" dirty="0" err="1" smtClean="0">
                <a:latin typeface="Courier New"/>
                <a:cs typeface="Courier New"/>
              </a:rPr>
              <a:t>b&amp;c</a:t>
            </a:r>
            <a:r>
              <a:rPr lang="en-US" b="1" dirty="0" smtClean="0">
                <a:latin typeface="Courier New"/>
                <a:cs typeface="Courier New"/>
              </a:rPr>
              <a:t>=</a:t>
            </a:r>
            <a:r>
              <a:rPr lang="en-US" b="1" dirty="0" err="1" smtClean="0">
                <a:latin typeface="Courier New"/>
                <a:cs typeface="Courier New"/>
              </a:rPr>
              <a:t>d</a:t>
            </a:r>
            <a:endParaRPr lang="en-US" b="1" dirty="0" smtClean="0">
              <a:latin typeface="Courier New"/>
              <a:cs typeface="Courier New"/>
            </a:endParaRPr>
          </a:p>
          <a:p>
            <a:r>
              <a:rPr lang="en-US" dirty="0" smtClean="0"/>
              <a:t>RDF triples form a directed, labeled graph (the best way to think about them!)</a:t>
            </a:r>
            <a:endParaRPr lang="en-US" dirty="0"/>
          </a:p>
        </p:txBody>
      </p:sp>
      <p:sp>
        <p:nvSpPr>
          <p:cNvPr id="104450" name="Rectangle 1"/>
          <p:cNvSpPr>
            <a:spLocks noGrp="1" noChangeArrowheads="1"/>
          </p:cNvSpPr>
          <p:nvPr>
            <p:ph type="title"/>
          </p:nvPr>
        </p:nvSpPr>
        <p:spPr/>
        <p:txBody>
          <a:bodyPr/>
          <a:lstStyle/>
          <a:p>
            <a:r>
              <a:rPr lang="en-US" smtClean="0"/>
              <a:t>RDF triples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ec1.png">
            <a:hlinkClick r:id="rId3"/>
          </p:cNvPr>
          <p:cNvPicPr>
            <a:picLocks noChangeAspect="1"/>
          </p:cNvPicPr>
          <p:nvPr/>
        </p:nvPicPr>
        <p:blipFill>
          <a:blip r:embed="rId4"/>
          <a:srcRect/>
          <a:stretch>
            <a:fillRect/>
          </a:stretch>
        </p:blipFill>
        <p:spPr bwMode="auto">
          <a:xfrm>
            <a:off x="0" y="4761"/>
            <a:ext cx="10080625" cy="7554914"/>
          </a:xfrm>
          <a:prstGeom prst="rect">
            <a:avLst/>
          </a:prstGeom>
          <a:noFill/>
          <a:ln w="9525">
            <a:noFill/>
            <a:miter lim="800000"/>
            <a:headEnd/>
            <a:tailEnd/>
          </a:ln>
        </p:spPr>
      </p:pic>
      <p:sp>
        <p:nvSpPr>
          <p:cNvPr id="6" name="Connector 5"/>
          <p:cNvSpPr/>
          <p:nvPr/>
        </p:nvSpPr>
        <p:spPr bwMode="auto">
          <a:xfrm>
            <a:off x="90838" y="3400313"/>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7" name="Connector 6"/>
          <p:cNvSpPr/>
          <p:nvPr/>
        </p:nvSpPr>
        <p:spPr bwMode="auto">
          <a:xfrm>
            <a:off x="90838" y="4552441"/>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8" name="Connector 7"/>
          <p:cNvSpPr/>
          <p:nvPr/>
        </p:nvSpPr>
        <p:spPr bwMode="auto">
          <a:xfrm>
            <a:off x="22840" y="4931966"/>
            <a:ext cx="6241608" cy="432048"/>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
        <p:nvSpPr>
          <p:cNvPr id="9" name="Connector 8"/>
          <p:cNvSpPr/>
          <p:nvPr/>
        </p:nvSpPr>
        <p:spPr bwMode="auto">
          <a:xfrm>
            <a:off x="15161" y="5940077"/>
            <a:ext cx="2501202" cy="379524"/>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411293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ChangeArrowheads="1"/>
          </p:cNvSpPr>
          <p:nvPr>
            <p:ph type="title"/>
          </p:nvPr>
        </p:nvSpPr>
        <p:spPr/>
        <p:txBody>
          <a:bodyPr tIns="35162">
            <a:normAutofit fontScale="90000"/>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 simple RDF example (in RDF/XML)</a:t>
            </a:r>
          </a:p>
        </p:txBody>
      </p:sp>
      <p:sp>
        <p:nvSpPr>
          <p:cNvPr id="13" name="Text Placeholder 12"/>
          <p:cNvSpPr>
            <a:spLocks noGrp="1"/>
          </p:cNvSpPr>
          <p:nvPr>
            <p:ph type="body" sz="half" idx="3"/>
          </p:nvPr>
        </p:nvSpPr>
        <p:spPr>
          <a:xfrm>
            <a:off x="500568" y="4922839"/>
            <a:ext cx="9076063" cy="1321115"/>
          </a:xfrm>
        </p:spPr>
        <p:txBody>
          <a:bodyPr>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&lt;f:titre xml:lang="fr"&gt;Le palais des mirroirs&lt;/f:titre&gt;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 rdf:resource="http://…/isbn/000651409X"/&gt;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06500" name="Text Box 3"/>
          <p:cNvSpPr txBox="1">
            <a:spLocks noChangeArrowheads="1"/>
          </p:cNvSpPr>
          <p:nvPr/>
        </p:nvSpPr>
        <p:spPr bwMode="auto">
          <a:xfrm>
            <a:off x="317500" y="6372229"/>
            <a:ext cx="8502650" cy="533400"/>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000000"/>
                </a:solidFill>
                <a:latin typeface="Helvetica Neue Light"/>
                <a:ea typeface="msmincho" charset="0"/>
                <a:cs typeface="Helvetica Neue Light"/>
              </a:rPr>
              <a:t>(Note: namespaces are used to simplify the URI-</a:t>
            </a:r>
            <a:r>
              <a:rPr lang="en-US" dirty="0" err="1">
                <a:solidFill>
                  <a:srgbClr val="000000"/>
                </a:solidFill>
                <a:latin typeface="Helvetica Neue Light"/>
                <a:ea typeface="msmincho" charset="0"/>
                <a:cs typeface="Helvetica Neue Light"/>
              </a:rPr>
              <a:t>s</a:t>
            </a:r>
            <a:r>
              <a:rPr lang="en-US" dirty="0">
                <a:solidFill>
                  <a:srgbClr val="000000"/>
                </a:solidFill>
                <a:latin typeface="Helvetica Neue Light"/>
                <a:ea typeface="msmincho" charset="0"/>
                <a:cs typeface="Helvetica Neue Light"/>
              </a:rPr>
              <a:t>)</a:t>
            </a:r>
          </a:p>
        </p:txBody>
      </p:sp>
      <p:grpSp>
        <p:nvGrpSpPr>
          <p:cNvPr id="2" name="Group 29"/>
          <p:cNvGrpSpPr/>
          <p:nvPr/>
        </p:nvGrpSpPr>
        <p:grpSpPr>
          <a:xfrm>
            <a:off x="1077913" y="1443955"/>
            <a:ext cx="7924800" cy="3311146"/>
            <a:chOff x="1077912" y="1324161"/>
            <a:chExt cx="7924800" cy="3311149"/>
          </a:xfrm>
        </p:grpSpPr>
        <p:sp>
          <p:nvSpPr>
            <p:cNvPr id="7" name="TextBox 6"/>
            <p:cNvSpPr txBox="1"/>
            <p:nvPr/>
          </p:nvSpPr>
          <p:spPr>
            <a:xfrm rot="2473353">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8" name="TextBox 7"/>
            <p:cNvSpPr txBox="1"/>
            <p:nvPr/>
          </p:nvSpPr>
          <p:spPr>
            <a:xfrm rot="19151461">
              <a:off x="2960343" y="2777265"/>
              <a:ext cx="780392" cy="328665"/>
            </a:xfrm>
            <a:prstGeom prst="rect">
              <a:avLst/>
            </a:prstGeom>
            <a:noFill/>
          </p:spPr>
          <p:txBody>
            <a:bodyPr wrap="square" rtlCol="0">
              <a:spAutoFit/>
            </a:bodyPr>
            <a:lstStyle/>
            <a:p>
              <a:r>
                <a:rPr lang="en-US" sz="1700" b="1" noProof="1">
                  <a:solidFill>
                    <a:srgbClr val="0D0D0D"/>
                  </a:solidFill>
                </a:rPr>
                <a:t>f:titre</a:t>
              </a:r>
            </a:p>
          </p:txBody>
        </p:sp>
        <p:sp>
          <p:nvSpPr>
            <p:cNvPr id="9" name="Oval 8"/>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0" name="Straight Arrow Connector 9"/>
            <p:cNvCxnSpPr>
              <a:stCxn id="9" idx="4"/>
              <a:endCxn id="6" idx="0"/>
            </p:cNvCxnSpPr>
            <p:nvPr/>
          </p:nvCxnSpPr>
          <p:spPr bwMode="auto">
            <a:xfrm flipH="1">
              <a:off x="2220912" y="2102070"/>
              <a:ext cx="2537938" cy="19252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 name="Straight Arrow Connector 10"/>
            <p:cNvCxnSpPr>
              <a:stCxn id="9"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 name="Rectangle 5"/>
            <p:cNvSpPr/>
            <p:nvPr/>
          </p:nvSpPr>
          <p:spPr bwMode="auto">
            <a:xfrm>
              <a:off x="1077912" y="402728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A simple RDF example (in Turtle)</a:t>
            </a:r>
          </a:p>
        </p:txBody>
      </p:sp>
      <p:sp>
        <p:nvSpPr>
          <p:cNvPr id="13" name="Text Placeholder 12"/>
          <p:cNvSpPr>
            <a:spLocks noGrp="1"/>
          </p:cNvSpPr>
          <p:nvPr>
            <p:ph type="body" sz="half" idx="3"/>
          </p:nvPr>
        </p:nvSpPr>
        <p:spPr>
          <a:xfrm>
            <a:off x="500568" y="4846673"/>
            <a:ext cx="9076063" cy="1397315"/>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f:titre "Le palais des mirroirs"@fr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f:original &lt;http://…/isbn/000651409X&gt; .</a:t>
            </a:r>
          </a:p>
          <a:p>
            <a:endParaRPr lang="en-US" dirty="0"/>
          </a:p>
        </p:txBody>
      </p:sp>
      <p:grpSp>
        <p:nvGrpSpPr>
          <p:cNvPr id="2" name="Group 4"/>
          <p:cNvGrpSpPr/>
          <p:nvPr/>
        </p:nvGrpSpPr>
        <p:grpSpPr>
          <a:xfrm>
            <a:off x="1077913" y="1443955"/>
            <a:ext cx="7924800" cy="3311146"/>
            <a:chOff x="1077912" y="1324161"/>
            <a:chExt cx="7924800" cy="3311149"/>
          </a:xfrm>
        </p:grpSpPr>
        <p:sp>
          <p:nvSpPr>
            <p:cNvPr id="6" name="TextBox 5"/>
            <p:cNvSpPr txBox="1"/>
            <p:nvPr/>
          </p:nvSpPr>
          <p:spPr>
            <a:xfrm rot="2143846">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7" name="TextBox 6"/>
            <p:cNvSpPr txBox="1"/>
            <p:nvPr/>
          </p:nvSpPr>
          <p:spPr>
            <a:xfrm rot="19151461">
              <a:off x="2952342" y="2757290"/>
              <a:ext cx="846210" cy="325602"/>
            </a:xfrm>
            <a:prstGeom prst="rect">
              <a:avLst/>
            </a:prstGeom>
            <a:noFill/>
          </p:spPr>
          <p:txBody>
            <a:bodyPr wrap="square" rtlCol="0">
              <a:spAutoFit/>
            </a:bodyPr>
            <a:lstStyle/>
            <a:p>
              <a:r>
                <a:rPr lang="en-US" sz="1700" b="1" noProof="1">
                  <a:solidFill>
                    <a:srgbClr val="0D0D0D"/>
                  </a:solidFill>
                </a:rPr>
                <a:t>f:titre</a:t>
              </a:r>
            </a:p>
          </p:txBody>
        </p:sp>
        <p:sp>
          <p:nvSpPr>
            <p:cNvPr id="8" name="Oval 7"/>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9" name="Straight Arrow Connector 8"/>
            <p:cNvCxnSpPr>
              <a:stCxn id="8" idx="4"/>
              <a:endCxn id="11" idx="0"/>
            </p:cNvCxnSpPr>
            <p:nvPr/>
          </p:nvCxnSpPr>
          <p:spPr bwMode="auto">
            <a:xfrm flipH="1">
              <a:off x="2220912" y="2102070"/>
              <a:ext cx="2537938" cy="19252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02728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dirty="0"/>
              <a:t>A simple RDF example (in</a:t>
            </a:r>
            <a:r>
              <a:rPr lang="en-US" dirty="0" smtClean="0"/>
              <a:t> RDFa)</a:t>
            </a:r>
            <a:endParaRPr lang="en-US" dirty="0"/>
          </a:p>
        </p:txBody>
      </p:sp>
      <p:sp>
        <p:nvSpPr>
          <p:cNvPr id="13" name="Text Placeholder 12"/>
          <p:cNvSpPr>
            <a:spLocks noGrp="1"/>
          </p:cNvSpPr>
          <p:nvPr>
            <p:ph type="body" sz="half" idx="3"/>
          </p:nvPr>
        </p:nvSpPr>
        <p:spPr>
          <a:xfrm>
            <a:off x="468347" y="4922836"/>
            <a:ext cx="9340379" cy="1828800"/>
          </a:xfrm>
        </p:spPr>
        <p:txBody>
          <a:bodyPr>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&lt;p </a:t>
            </a:r>
            <a:r>
              <a:rPr lang="en-US" noProof="1" smtClean="0">
                <a:solidFill>
                  <a:srgbClr val="800000"/>
                </a:solidFill>
                <a:latin typeface="Courier New" charset="0"/>
                <a:ea typeface="msmincho" charset="0"/>
                <a:cs typeface="msmincho" charset="0"/>
              </a:rPr>
              <a:t>about</a:t>
            </a:r>
            <a:r>
              <a:rPr lang="en-US" noProof="1" smtClean="0">
                <a:solidFill>
                  <a:srgbClr val="000000"/>
                </a:solidFill>
                <a:latin typeface="Courier New" charset="0"/>
                <a:ea typeface="msmincho" charset="0"/>
                <a:cs typeface="msmincho" charset="0"/>
              </a:rPr>
              <a:t>="http://…/isbn/2020386682"&gt;The book entitled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“&lt;span </a:t>
            </a:r>
            <a:r>
              <a:rPr lang="en-US" noProof="1" smtClean="0">
                <a:solidFill>
                  <a:srgbClr val="800000"/>
                </a:solidFill>
                <a:latin typeface="Courier New" charset="0"/>
                <a:ea typeface="msmincho" charset="0"/>
                <a:cs typeface="msmincho" charset="0"/>
              </a:rPr>
              <a:t>property</a:t>
            </a:r>
            <a:r>
              <a:rPr lang="en-US" noProof="1" smtClean="0">
                <a:solidFill>
                  <a:srgbClr val="000000"/>
                </a:solidFill>
                <a:latin typeface="Courier New" charset="0"/>
                <a:ea typeface="msmincho" charset="0"/>
                <a:cs typeface="msmincho" charset="0"/>
              </a:rPr>
              <a:t>="f:title" </a:t>
            </a:r>
            <a:r>
              <a:rPr lang="en-US" noProof="1" smtClean="0">
                <a:solidFill>
                  <a:srgbClr val="800000"/>
                </a:solidFill>
                <a:latin typeface="Courier New" charset="0"/>
                <a:ea typeface="msmincho" charset="0"/>
                <a:cs typeface="msmincho" charset="0"/>
              </a:rPr>
              <a:t>lang</a:t>
            </a:r>
            <a:r>
              <a:rPr lang="en-US" noProof="1" smtClean="0">
                <a:solidFill>
                  <a:srgbClr val="000000"/>
                </a:solidFill>
                <a:latin typeface="Courier New" charset="0"/>
                <a:ea typeface="msmincho" charset="0"/>
                <a:cs typeface="msmincho" charset="0"/>
              </a:rPr>
              <a:t>="fr"&gt;Le palais des mirroirs&lt;/span&gt;”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is the French translation of the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“&lt;span </a:t>
            </a:r>
            <a:r>
              <a:rPr lang="en-US" noProof="1" smtClean="0">
                <a:solidFill>
                  <a:srgbClr val="800000"/>
                </a:solidFill>
                <a:latin typeface="Courier New" charset="0"/>
                <a:ea typeface="msmincho" charset="0"/>
                <a:cs typeface="msmincho" charset="0"/>
              </a:rPr>
              <a:t>rel</a:t>
            </a:r>
            <a:r>
              <a:rPr lang="en-US" noProof="1" smtClean="0">
                <a:solidFill>
                  <a:srgbClr val="000000"/>
                </a:solidFill>
                <a:latin typeface="Courier New" charset="0"/>
                <a:ea typeface="msmincho" charset="0"/>
                <a:cs typeface="msmincho" charset="0"/>
              </a:rPr>
              <a:t>="f:original" </a:t>
            </a:r>
            <a:r>
              <a:rPr lang="en-US" noProof="1" smtClean="0">
                <a:solidFill>
                  <a:srgbClr val="800000"/>
                </a:solidFill>
                <a:latin typeface="Courier New" charset="0"/>
                <a:ea typeface="msmincho" charset="0"/>
                <a:cs typeface="msmincho" charset="0"/>
              </a:rPr>
              <a:t>resource</a:t>
            </a:r>
            <a:r>
              <a:rPr lang="en-US" noProof="1" smtClean="0">
                <a:solidFill>
                  <a:srgbClr val="000000"/>
                </a:solidFill>
                <a:latin typeface="Courier New" charset="0"/>
                <a:ea typeface="msmincho" charset="0"/>
                <a:cs typeface="msmincho" charset="0"/>
              </a:rPr>
              <a:t>="http://…/isbn/000651409X"&gt;Glass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Palace&lt;/span&gt;”&lt;/p&gt; .</a:t>
            </a:r>
          </a:p>
          <a:p>
            <a:endParaRPr lang="en-US" dirty="0"/>
          </a:p>
        </p:txBody>
      </p:sp>
      <p:grpSp>
        <p:nvGrpSpPr>
          <p:cNvPr id="2" name="Group 4"/>
          <p:cNvGrpSpPr/>
          <p:nvPr/>
        </p:nvGrpSpPr>
        <p:grpSpPr>
          <a:xfrm>
            <a:off x="1077913" y="1443955"/>
            <a:ext cx="7924800" cy="3311146"/>
            <a:chOff x="1077912" y="1324161"/>
            <a:chExt cx="7924800" cy="3311149"/>
          </a:xfrm>
        </p:grpSpPr>
        <p:sp>
          <p:nvSpPr>
            <p:cNvPr id="6" name="TextBox 5"/>
            <p:cNvSpPr txBox="1"/>
            <p:nvPr/>
          </p:nvSpPr>
          <p:spPr>
            <a:xfrm rot="2473353">
              <a:off x="5461135" y="2689911"/>
              <a:ext cx="1228902" cy="328665"/>
            </a:xfrm>
            <a:prstGeom prst="rect">
              <a:avLst/>
            </a:prstGeom>
            <a:noFill/>
          </p:spPr>
          <p:txBody>
            <a:bodyPr wrap="square" rtlCol="0">
              <a:spAutoFit/>
            </a:bodyPr>
            <a:lstStyle/>
            <a:p>
              <a:r>
                <a:rPr lang="en-US" sz="1700" b="1" noProof="1">
                  <a:solidFill>
                    <a:srgbClr val="0D0D0D"/>
                  </a:solidFill>
                </a:rPr>
                <a:t>f:original</a:t>
              </a:r>
            </a:p>
          </p:txBody>
        </p:sp>
        <p:sp>
          <p:nvSpPr>
            <p:cNvPr id="7" name="TextBox 6"/>
            <p:cNvSpPr txBox="1"/>
            <p:nvPr/>
          </p:nvSpPr>
          <p:spPr>
            <a:xfrm rot="19151461">
              <a:off x="2967353" y="2685426"/>
              <a:ext cx="722717" cy="550036"/>
            </a:xfrm>
            <a:prstGeom prst="rect">
              <a:avLst/>
            </a:prstGeom>
            <a:noFill/>
          </p:spPr>
          <p:txBody>
            <a:bodyPr wrap="square" rtlCol="0">
              <a:spAutoFit/>
            </a:bodyPr>
            <a:lstStyle/>
            <a:p>
              <a:r>
                <a:rPr lang="en-US" sz="1700" b="1" noProof="1">
                  <a:solidFill>
                    <a:srgbClr val="0D0D0D"/>
                  </a:solidFill>
                </a:rPr>
                <a:t>f:titre</a:t>
              </a:r>
            </a:p>
          </p:txBody>
        </p:sp>
        <p:sp>
          <p:nvSpPr>
            <p:cNvPr id="8" name="Oval 7"/>
            <p:cNvSpPr/>
            <p:nvPr/>
          </p:nvSpPr>
          <p:spPr bwMode="auto">
            <a:xfrm>
              <a:off x="2877187" y="1324161"/>
              <a:ext cx="3763325" cy="77790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9" name="Straight Arrow Connector 8"/>
            <p:cNvCxnSpPr>
              <a:stCxn id="8" idx="4"/>
              <a:endCxn id="11" idx="0"/>
            </p:cNvCxnSpPr>
            <p:nvPr/>
          </p:nvCxnSpPr>
          <p:spPr bwMode="auto">
            <a:xfrm flipH="1">
              <a:off x="2220912" y="2102070"/>
              <a:ext cx="2537938" cy="192521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a:off x="4758850" y="2102070"/>
              <a:ext cx="2415062" cy="17553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027282"/>
              <a:ext cx="2286000" cy="55320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2" name="Oval 11"/>
            <p:cNvSpPr/>
            <p:nvPr/>
          </p:nvSpPr>
          <p:spPr bwMode="auto">
            <a:xfrm>
              <a:off x="5345112" y="3857402"/>
              <a:ext cx="3657600"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idx="1"/>
          </p:nvPr>
        </p:nvSpPr>
        <p:spPr/>
        <p:txBody>
          <a:bodyPr/>
          <a:lstStyle/>
          <a:p>
            <a:r>
              <a:rPr lang="en-US" dirty="0" smtClean="0"/>
              <a:t>URIs made the merge possible</a:t>
            </a:r>
          </a:p>
          <a:p>
            <a:r>
              <a:rPr lang="en-US" dirty="0" smtClean="0"/>
              <a:t>URIs ground RDF into the Web</a:t>
            </a:r>
          </a:p>
          <a:p>
            <a:pPr lvl="1"/>
            <a:r>
              <a:rPr lang="en-US" dirty="0" smtClean="0"/>
              <a:t>information can be retrieved using existing tools</a:t>
            </a:r>
          </a:p>
          <a:p>
            <a:pPr lvl="1"/>
            <a:r>
              <a:rPr lang="en-US" dirty="0" smtClean="0"/>
              <a:t>this makes the “Semantic Web”, well… “Semantic </a:t>
            </a:r>
            <a:r>
              <a:rPr lang="en-US" i="1" u="sng" dirty="0" smtClean="0"/>
              <a:t>Web</a:t>
            </a:r>
            <a:r>
              <a:rPr lang="en-US" dirty="0" smtClean="0"/>
              <a:t>”</a:t>
            </a:r>
            <a:endParaRPr lang="en-US" dirty="0"/>
          </a:p>
        </p:txBody>
      </p:sp>
      <p:sp>
        <p:nvSpPr>
          <p:cNvPr id="110594" name="Rectangle 1"/>
          <p:cNvSpPr>
            <a:spLocks noGrp="1" noChangeArrowheads="1"/>
          </p:cNvSpPr>
          <p:nvPr>
            <p:ph type="title"/>
          </p:nvPr>
        </p:nvSpPr>
        <p:spPr/>
        <p:txBody>
          <a:bodyPr/>
          <a:lstStyle/>
          <a:p>
            <a:r>
              <a:rPr lang="en-US" smtClean="0"/>
              <a:t>URI-s play a fundamental role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RDF/XML principles</a:t>
            </a:r>
          </a:p>
        </p:txBody>
      </p:sp>
      <p:sp>
        <p:nvSpPr>
          <p:cNvPr id="15" name="Text Placeholder 14"/>
          <p:cNvSpPr>
            <a:spLocks noGrp="1"/>
          </p:cNvSpPr>
          <p:nvPr>
            <p:ph type="body" sz="half" idx="3"/>
          </p:nvPr>
        </p:nvSpPr>
        <p:spPr>
          <a:xfrm>
            <a:off x="504068" y="4645422"/>
            <a:ext cx="9076063" cy="2590800"/>
          </a:xfrm>
        </p:spPr>
        <p:txBody>
          <a:bodyPr>
            <a:normAutofit fontScale="850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original»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http://…/isbn/000651409X»</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original»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a:t>
            </a:r>
            <a:r>
              <a:rPr lang="en-US" dirty="0" err="1" smtClean="0">
                <a:solidFill>
                  <a:srgbClr val="000000"/>
                </a:solidFill>
                <a:latin typeface="Courier New" charset="0"/>
                <a:ea typeface="msmincho" charset="0"/>
                <a:cs typeface="msmincho" charset="0"/>
              </a:rPr>
              <a:t>titre</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Le </a:t>
            </a:r>
            <a:r>
              <a:rPr lang="en-US" dirty="0" err="1" smtClean="0">
                <a:solidFill>
                  <a:srgbClr val="000000"/>
                </a:solidFill>
                <a:latin typeface="Courier New" charset="0"/>
                <a:ea typeface="msmincho" charset="0"/>
                <a:cs typeface="msmincho" charset="0"/>
              </a:rPr>
              <a:t>palais</a:t>
            </a:r>
            <a:r>
              <a:rPr lang="en-US" dirty="0" smtClean="0">
                <a:solidFill>
                  <a:srgbClr val="000000"/>
                </a:solidFill>
                <a:latin typeface="Courier New" charset="0"/>
                <a:ea typeface="msmincho" charset="0"/>
                <a:cs typeface="msmincho" charset="0"/>
              </a:rPr>
              <a:t> des </a:t>
            </a:r>
            <a:r>
              <a:rPr lang="en-US" dirty="0" err="1" smtClean="0">
                <a:solidFill>
                  <a:srgbClr val="000000"/>
                </a:solidFill>
                <a:latin typeface="Courier New" charset="0"/>
                <a:ea typeface="msmincho" charset="0"/>
                <a:cs typeface="msmincho" charset="0"/>
              </a:rPr>
              <a:t>mirroirs</a:t>
            </a:r>
            <a:endParaRPr lang="en-US" dirty="0" smtClean="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a:t>
            </a:r>
            <a:r>
              <a:rPr lang="en-US" dirty="0" err="1" smtClean="0">
                <a:solidFill>
                  <a:srgbClr val="000000"/>
                </a:solidFill>
                <a:latin typeface="Courier New" charset="0"/>
                <a:ea typeface="msmincho" charset="0"/>
                <a:cs typeface="msmincho" charset="0"/>
              </a:rPr>
              <a:t>titre</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«/Element for http://…/isbn/2020386682»</a:t>
            </a:r>
          </a:p>
          <a:p>
            <a:endParaRPr lang="en-US" dirty="0"/>
          </a:p>
        </p:txBody>
      </p:sp>
      <p:sp>
        <p:nvSpPr>
          <p:cNvPr id="112644" name="Text Box 3"/>
          <p:cNvSpPr txBox="1">
            <a:spLocks noChangeArrowheads="1"/>
          </p:cNvSpPr>
          <p:nvPr/>
        </p:nvSpPr>
        <p:spPr bwMode="auto">
          <a:xfrm>
            <a:off x="179393" y="4022329"/>
            <a:ext cx="9718675" cy="909637"/>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chemeClr val="bg1">
                  <a:lumMod val="50000"/>
                </a:schemeClr>
              </a:buClr>
              <a:buSzPct val="45000"/>
              <a:buFont typeface="Wingdings" charset="2"/>
              <a:buChar cha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000000"/>
                </a:solidFill>
                <a:latin typeface="Helvetica Neue Light"/>
                <a:cs typeface="Helvetica Neue Light"/>
              </a:rPr>
              <a:t>Encode nodes and edges as elements or literals:</a:t>
            </a:r>
          </a:p>
        </p:txBody>
      </p:sp>
      <p:grpSp>
        <p:nvGrpSpPr>
          <p:cNvPr id="6" name="Group 4"/>
          <p:cNvGrpSpPr/>
          <p:nvPr/>
        </p:nvGrpSpPr>
        <p:grpSpPr>
          <a:xfrm>
            <a:off x="1077913" y="1427799"/>
            <a:ext cx="7924800" cy="2541352"/>
            <a:chOff x="1077912" y="1154364"/>
            <a:chExt cx="7924800" cy="3650738"/>
          </a:xfrm>
        </p:grpSpPr>
        <p:sp>
          <p:nvSpPr>
            <p:cNvPr id="7" name="TextBox 6"/>
            <p:cNvSpPr txBox="1"/>
            <p:nvPr/>
          </p:nvSpPr>
          <p:spPr>
            <a:xfrm rot="1304330">
              <a:off x="5461135" y="2618177"/>
              <a:ext cx="1228902" cy="472138"/>
            </a:xfrm>
            <a:prstGeom prst="rect">
              <a:avLst/>
            </a:prstGeom>
            <a:noFill/>
          </p:spPr>
          <p:txBody>
            <a:bodyPr wrap="square" rtlCol="0">
              <a:spAutoFit/>
            </a:bodyPr>
            <a:lstStyle/>
            <a:p>
              <a:r>
                <a:rPr lang="en-US" sz="1700" b="1" noProof="1">
                  <a:solidFill>
                    <a:srgbClr val="0D0D0D"/>
                  </a:solidFill>
                </a:rPr>
                <a:t>f:original</a:t>
              </a:r>
            </a:p>
          </p:txBody>
        </p:sp>
        <p:sp>
          <p:nvSpPr>
            <p:cNvPr id="8" name="TextBox 7"/>
            <p:cNvSpPr txBox="1"/>
            <p:nvPr/>
          </p:nvSpPr>
          <p:spPr>
            <a:xfrm rot="20054549">
              <a:off x="2945618" y="2642640"/>
              <a:ext cx="901528" cy="467738"/>
            </a:xfrm>
            <a:prstGeom prst="rect">
              <a:avLst/>
            </a:prstGeom>
            <a:noFill/>
          </p:spPr>
          <p:txBody>
            <a:bodyPr wrap="square" rtlCol="0">
              <a:spAutoFit/>
            </a:bodyPr>
            <a:lstStyle/>
            <a:p>
              <a:r>
                <a:rPr lang="en-US" sz="1700" b="1" noProof="1">
                  <a:solidFill>
                    <a:srgbClr val="0D0D0D"/>
                  </a:solidFill>
                </a:rPr>
                <a:t>f:titre</a:t>
              </a:r>
            </a:p>
          </p:txBody>
        </p:sp>
        <p:sp>
          <p:nvSpPr>
            <p:cNvPr id="9" name="Oval 8"/>
            <p:cNvSpPr/>
            <p:nvPr/>
          </p:nvSpPr>
          <p:spPr bwMode="auto">
            <a:xfrm>
              <a:off x="2877187" y="1154364"/>
              <a:ext cx="3763325" cy="11174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0" name="Straight Arrow Connector 9"/>
            <p:cNvCxnSpPr>
              <a:stCxn id="9" idx="4"/>
              <a:endCxn id="12" idx="0"/>
            </p:cNvCxnSpPr>
            <p:nvPr/>
          </p:nvCxnSpPr>
          <p:spPr bwMode="auto">
            <a:xfrm flipH="1">
              <a:off x="2220912" y="2271855"/>
              <a:ext cx="2537938" cy="16347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 name="Straight Arrow Connector 10"/>
            <p:cNvCxnSpPr>
              <a:stCxn id="9" idx="4"/>
              <a:endCxn id="13" idx="0"/>
            </p:cNvCxnSpPr>
            <p:nvPr/>
          </p:nvCxnSpPr>
          <p:spPr bwMode="auto">
            <a:xfrm>
              <a:off x="4758850" y="2271855"/>
              <a:ext cx="2415062" cy="141575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Rectangle 11"/>
            <p:cNvSpPr/>
            <p:nvPr/>
          </p:nvSpPr>
          <p:spPr bwMode="auto">
            <a:xfrm>
              <a:off x="1077912" y="3906569"/>
              <a:ext cx="2286000" cy="79469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13" name="Oval 12"/>
            <p:cNvSpPr/>
            <p:nvPr/>
          </p:nvSpPr>
          <p:spPr bwMode="auto">
            <a:xfrm>
              <a:off x="5345112" y="3687611"/>
              <a:ext cx="3657600" cy="11174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RDF/XML principles (cont.)</a:t>
            </a:r>
          </a:p>
        </p:txBody>
      </p:sp>
      <p:sp>
        <p:nvSpPr>
          <p:cNvPr id="19" name="Text Placeholder 18"/>
          <p:cNvSpPr>
            <a:spLocks noGrp="1"/>
          </p:cNvSpPr>
          <p:nvPr>
            <p:ph type="body" sz="half" idx="3"/>
          </p:nvPr>
        </p:nvSpPr>
        <p:spPr>
          <a:xfrm>
            <a:off x="239712" y="4905290"/>
            <a:ext cx="9612313" cy="2186915"/>
          </a:xfrm>
        </p:spPr>
        <p:txBody>
          <a:bodyPr>
            <a:normAutofit lnSpcReduction="1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rdf:RDF</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xmlns:rdf</a:t>
            </a:r>
            <a:r>
              <a:rPr lang="en-US" dirty="0" smtClean="0">
                <a:solidFill>
                  <a:srgbClr val="000000"/>
                </a:solidFill>
                <a:latin typeface="Courier New" charset="0"/>
                <a:ea typeface="msmincho" charset="0"/>
                <a:cs typeface="msmincho" charset="0"/>
              </a:rPr>
              <a:t>="http://www.w3.org/1999/02/22-rdf-syntax-ns#"&gt;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original»</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«/Element for </a:t>
            </a:r>
            <a:r>
              <a:rPr lang="en-US" dirty="0" err="1" smtClean="0">
                <a:solidFill>
                  <a:srgbClr val="000000"/>
                </a:solidFill>
                <a:latin typeface="Courier New" charset="0"/>
                <a:ea typeface="msmincho" charset="0"/>
                <a:cs typeface="msmincho" charset="0"/>
              </a:rPr>
              <a:t>f:original</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rdf:RDF</a:t>
            </a:r>
            <a:r>
              <a:rPr lang="en-US" dirty="0" smtClean="0">
                <a:solidFill>
                  <a:srgbClr val="000000"/>
                </a:solidFill>
                <a:latin typeface="Courier New" charset="0"/>
                <a:ea typeface="msmincho" charset="0"/>
                <a:cs typeface="msmincho" charset="0"/>
              </a:rPr>
              <a:t>&gt;</a:t>
            </a:r>
          </a:p>
          <a:p>
            <a:endParaRPr lang="en-US" dirty="0"/>
          </a:p>
        </p:txBody>
      </p:sp>
      <p:sp>
        <p:nvSpPr>
          <p:cNvPr id="114691" name="Text Box 2"/>
          <p:cNvSpPr txBox="1">
            <a:spLocks noChangeArrowheads="1"/>
          </p:cNvSpPr>
          <p:nvPr/>
        </p:nvSpPr>
        <p:spPr bwMode="auto">
          <a:xfrm>
            <a:off x="179393" y="4075957"/>
            <a:ext cx="9718675" cy="539750"/>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chemeClr val="bg1">
                  <a:lumMod val="50000"/>
                </a:schemeClr>
              </a:buClr>
              <a:buSzPct val="45000"/>
              <a:buFont typeface="Wingdings" charset="2"/>
              <a:buChar cha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000000"/>
                </a:solidFill>
                <a:latin typeface="Helvetica Neue Light"/>
                <a:cs typeface="Helvetica Neue Light"/>
              </a:rPr>
              <a:t>Encode the resources (i.e., the nodes):</a:t>
            </a:r>
          </a:p>
        </p:txBody>
      </p:sp>
      <p:grpSp>
        <p:nvGrpSpPr>
          <p:cNvPr id="14" name="Group 4"/>
          <p:cNvGrpSpPr/>
          <p:nvPr/>
        </p:nvGrpSpPr>
        <p:grpSpPr>
          <a:xfrm>
            <a:off x="1077913" y="1427799"/>
            <a:ext cx="7924800" cy="2541352"/>
            <a:chOff x="1077912" y="1154364"/>
            <a:chExt cx="7924800" cy="3650738"/>
          </a:xfrm>
        </p:grpSpPr>
        <p:sp>
          <p:nvSpPr>
            <p:cNvPr id="15" name="TextBox 14"/>
            <p:cNvSpPr txBox="1"/>
            <p:nvPr/>
          </p:nvSpPr>
          <p:spPr>
            <a:xfrm rot="1304330">
              <a:off x="5461135" y="2618177"/>
              <a:ext cx="1228902" cy="472138"/>
            </a:xfrm>
            <a:prstGeom prst="rect">
              <a:avLst/>
            </a:prstGeom>
            <a:noFill/>
          </p:spPr>
          <p:txBody>
            <a:bodyPr wrap="square" rtlCol="0">
              <a:spAutoFit/>
            </a:bodyPr>
            <a:lstStyle/>
            <a:p>
              <a:r>
                <a:rPr lang="en-US" sz="1700" b="1" noProof="1">
                  <a:solidFill>
                    <a:srgbClr val="0D0D0D"/>
                  </a:solidFill>
                </a:rPr>
                <a:t>f:original</a:t>
              </a:r>
            </a:p>
          </p:txBody>
        </p:sp>
        <p:sp>
          <p:nvSpPr>
            <p:cNvPr id="16" name="TextBox 15"/>
            <p:cNvSpPr txBox="1"/>
            <p:nvPr/>
          </p:nvSpPr>
          <p:spPr>
            <a:xfrm rot="20054549">
              <a:off x="2945618" y="2642640"/>
              <a:ext cx="901528" cy="467738"/>
            </a:xfrm>
            <a:prstGeom prst="rect">
              <a:avLst/>
            </a:prstGeom>
            <a:noFill/>
          </p:spPr>
          <p:txBody>
            <a:bodyPr wrap="square" rtlCol="0">
              <a:spAutoFit/>
            </a:bodyPr>
            <a:lstStyle/>
            <a:p>
              <a:r>
                <a:rPr lang="en-US" sz="1700" b="1" noProof="1">
                  <a:solidFill>
                    <a:srgbClr val="0D0D0D"/>
                  </a:solidFill>
                </a:rPr>
                <a:t>f:titre</a:t>
              </a:r>
            </a:p>
          </p:txBody>
        </p:sp>
        <p:sp>
          <p:nvSpPr>
            <p:cNvPr id="17" name="Oval 16"/>
            <p:cNvSpPr/>
            <p:nvPr/>
          </p:nvSpPr>
          <p:spPr bwMode="auto">
            <a:xfrm>
              <a:off x="2877187" y="1154364"/>
              <a:ext cx="3763325" cy="11174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8" name="Straight Arrow Connector 17"/>
            <p:cNvCxnSpPr>
              <a:stCxn id="17" idx="4"/>
              <a:endCxn id="21" idx="0"/>
            </p:cNvCxnSpPr>
            <p:nvPr/>
          </p:nvCxnSpPr>
          <p:spPr bwMode="auto">
            <a:xfrm flipH="1">
              <a:off x="2220912" y="2271855"/>
              <a:ext cx="2537938" cy="16347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7" idx="4"/>
              <a:endCxn id="22" idx="0"/>
            </p:cNvCxnSpPr>
            <p:nvPr/>
          </p:nvCxnSpPr>
          <p:spPr bwMode="auto">
            <a:xfrm>
              <a:off x="4758850" y="2271855"/>
              <a:ext cx="2415062" cy="141575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Rectangle 20"/>
            <p:cNvSpPr/>
            <p:nvPr/>
          </p:nvSpPr>
          <p:spPr bwMode="auto">
            <a:xfrm>
              <a:off x="1077912" y="3906569"/>
              <a:ext cx="2286000" cy="79469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22" name="Oval 21"/>
            <p:cNvSpPr/>
            <p:nvPr/>
          </p:nvSpPr>
          <p:spPr bwMode="auto">
            <a:xfrm>
              <a:off x="5345112" y="3687611"/>
              <a:ext cx="3657600" cy="11174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RDF/XML principles (cont.)</a:t>
            </a:r>
          </a:p>
        </p:txBody>
      </p:sp>
      <p:sp>
        <p:nvSpPr>
          <p:cNvPr id="15" name="Text Placeholder 14"/>
          <p:cNvSpPr>
            <a:spLocks noGrp="1"/>
          </p:cNvSpPr>
          <p:nvPr>
            <p:ph type="body" sz="half" idx="3"/>
          </p:nvPr>
        </p:nvSpPr>
        <p:spPr>
          <a:xfrm>
            <a:off x="392113" y="4945723"/>
            <a:ext cx="9296400" cy="2186915"/>
          </a:xfrm>
        </p:spPr>
        <p:txBody>
          <a:bodyPr>
            <a:normAutofit fontScale="925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noProof="1" smtClean="0">
                <a:solidFill>
                  <a:srgbClr val="000000"/>
                </a:solidFill>
                <a:latin typeface="Courier New" charset="0"/>
                <a:ea typeface="msmincho" charset="0"/>
                <a:cs typeface="msmincho" charset="0"/>
              </a:rPr>
              <a:t>rdf:RDF</a:t>
            </a:r>
            <a:r>
              <a:rPr lang="en-US" dirty="0" smtClean="0">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xmlns:rdf="http://www.w3.org/1999/02/22-rdf-syntax-ns#"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xmlns:f="http://www.editeur.fr""&gt;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&lt;rdf:Description rdf:about="http://…/isbn/2020386682"&gt;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&lt;rdf:RDF&gt;</a:t>
            </a:r>
          </a:p>
          <a:p>
            <a:endParaRPr lang="en-US" dirty="0"/>
          </a:p>
        </p:txBody>
      </p:sp>
      <p:sp>
        <p:nvSpPr>
          <p:cNvPr id="116739" name="Text Box 2"/>
          <p:cNvSpPr txBox="1">
            <a:spLocks noChangeArrowheads="1"/>
          </p:cNvSpPr>
          <p:nvPr/>
        </p:nvSpPr>
        <p:spPr bwMode="auto">
          <a:xfrm>
            <a:off x="179393" y="3924304"/>
            <a:ext cx="9718675" cy="909638"/>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chemeClr val="bg1">
                  <a:lumMod val="50000"/>
                </a:schemeClr>
              </a:buClr>
              <a:buSzPct val="45000"/>
              <a:buFont typeface="Wingdings" charset="2"/>
              <a:buChar cha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000000"/>
                </a:solidFill>
                <a:latin typeface="Helvetica Neue Light"/>
                <a:cs typeface="Helvetica Neue Light"/>
              </a:rPr>
              <a:t>Encode the properties (i.e., edges) in their own namespaces:</a:t>
            </a:r>
          </a:p>
        </p:txBody>
      </p:sp>
      <p:grpSp>
        <p:nvGrpSpPr>
          <p:cNvPr id="14" name="Group 4"/>
          <p:cNvGrpSpPr/>
          <p:nvPr/>
        </p:nvGrpSpPr>
        <p:grpSpPr>
          <a:xfrm>
            <a:off x="1077913" y="1427799"/>
            <a:ext cx="7924800" cy="2541352"/>
            <a:chOff x="1077912" y="1154364"/>
            <a:chExt cx="7924800" cy="3650738"/>
          </a:xfrm>
        </p:grpSpPr>
        <p:sp>
          <p:nvSpPr>
            <p:cNvPr id="16" name="TextBox 15"/>
            <p:cNvSpPr txBox="1"/>
            <p:nvPr/>
          </p:nvSpPr>
          <p:spPr>
            <a:xfrm rot="1304330">
              <a:off x="5461135" y="2618177"/>
              <a:ext cx="1228902" cy="472138"/>
            </a:xfrm>
            <a:prstGeom prst="rect">
              <a:avLst/>
            </a:prstGeom>
            <a:noFill/>
          </p:spPr>
          <p:txBody>
            <a:bodyPr wrap="square" rtlCol="0">
              <a:spAutoFit/>
            </a:bodyPr>
            <a:lstStyle/>
            <a:p>
              <a:r>
                <a:rPr lang="en-US" sz="1700" b="1" noProof="1">
                  <a:solidFill>
                    <a:srgbClr val="0D0D0D"/>
                  </a:solidFill>
                </a:rPr>
                <a:t>f:original</a:t>
              </a:r>
            </a:p>
          </p:txBody>
        </p:sp>
        <p:sp>
          <p:nvSpPr>
            <p:cNvPr id="17" name="TextBox 16"/>
            <p:cNvSpPr txBox="1"/>
            <p:nvPr/>
          </p:nvSpPr>
          <p:spPr>
            <a:xfrm rot="20054549">
              <a:off x="2945618" y="2642640"/>
              <a:ext cx="901528" cy="467738"/>
            </a:xfrm>
            <a:prstGeom prst="rect">
              <a:avLst/>
            </a:prstGeom>
            <a:noFill/>
          </p:spPr>
          <p:txBody>
            <a:bodyPr wrap="square" rtlCol="0">
              <a:spAutoFit/>
            </a:bodyPr>
            <a:lstStyle/>
            <a:p>
              <a:r>
                <a:rPr lang="en-US" sz="1700" b="1" noProof="1">
                  <a:solidFill>
                    <a:srgbClr val="0D0D0D"/>
                  </a:solidFill>
                </a:rPr>
                <a:t>f:titre</a:t>
              </a:r>
            </a:p>
          </p:txBody>
        </p:sp>
        <p:sp>
          <p:nvSpPr>
            <p:cNvPr id="18" name="Oval 17"/>
            <p:cNvSpPr/>
            <p:nvPr/>
          </p:nvSpPr>
          <p:spPr bwMode="auto">
            <a:xfrm>
              <a:off x="2877187" y="1154364"/>
              <a:ext cx="3763325" cy="11174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http://…isbn/2020386682</a:t>
              </a:r>
            </a:p>
          </p:txBody>
        </p:sp>
        <p:cxnSp>
          <p:nvCxnSpPr>
            <p:cNvPr id="19" name="Straight Arrow Connector 18"/>
            <p:cNvCxnSpPr>
              <a:stCxn id="18" idx="4"/>
              <a:endCxn id="21" idx="0"/>
            </p:cNvCxnSpPr>
            <p:nvPr/>
          </p:nvCxnSpPr>
          <p:spPr bwMode="auto">
            <a:xfrm flipH="1">
              <a:off x="2220912" y="2271855"/>
              <a:ext cx="2537938" cy="16347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8" idx="4"/>
              <a:endCxn id="22" idx="0"/>
            </p:cNvCxnSpPr>
            <p:nvPr/>
          </p:nvCxnSpPr>
          <p:spPr bwMode="auto">
            <a:xfrm>
              <a:off x="4758850" y="2271855"/>
              <a:ext cx="2415062" cy="1415756"/>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1" name="Rectangle 20"/>
            <p:cNvSpPr/>
            <p:nvPr/>
          </p:nvSpPr>
          <p:spPr bwMode="auto">
            <a:xfrm>
              <a:off x="1077912" y="3906569"/>
              <a:ext cx="2286000" cy="794695"/>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fr-FR" sz="1700" b="1" dirty="0">
                  <a:solidFill>
                    <a:srgbClr val="0D0D0D"/>
                  </a:solidFill>
                </a:rPr>
                <a:t>Le palais des miroirs</a:t>
              </a:r>
            </a:p>
          </p:txBody>
        </p:sp>
        <p:sp>
          <p:nvSpPr>
            <p:cNvPr id="22" name="Oval 21"/>
            <p:cNvSpPr/>
            <p:nvPr/>
          </p:nvSpPr>
          <p:spPr bwMode="auto">
            <a:xfrm>
              <a:off x="5345112" y="3687611"/>
              <a:ext cx="3657600" cy="11174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ChangeArrowheads="1"/>
          </p:cNvSpPr>
          <p:nvPr>
            <p:ph type="title"/>
          </p:nvPr>
        </p:nvSpPr>
        <p:spPr/>
        <p:txBody>
          <a:bodyPr>
            <a:normAutofit fontScale="90000"/>
          </a:bodyPr>
          <a:lstStyle/>
          <a:p>
            <a:r>
              <a:rPr lang="en-US" smtClean="0"/>
              <a:t>Examples of RDF/XML “simplifications”</a:t>
            </a:r>
            <a:endParaRPr lang="en-US"/>
          </a:p>
        </p:txBody>
      </p:sp>
      <p:sp>
        <p:nvSpPr>
          <p:cNvPr id="9" name="Text Placeholder 8"/>
          <p:cNvSpPr>
            <a:spLocks noGrp="1"/>
          </p:cNvSpPr>
          <p:nvPr>
            <p:ph type="body" sz="half" idx="3"/>
          </p:nvPr>
        </p:nvSpPr>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rdf:about="http://…/isbn/2020386682"&gt;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&lt;f:original rdf:resource="http://…/isbn/000651409X"/&gt;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Le palais des mirroirs</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&lt;/f:titre&gt;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18787" name="Rectangle 2"/>
          <p:cNvSpPr>
            <a:spLocks noGrp="1" noChangeArrowheads="1"/>
          </p:cNvSpPr>
          <p:nvPr>
            <p:ph sz="quarter" idx="2"/>
          </p:nvPr>
        </p:nvSpPr>
        <p:spPr/>
        <p:txBody>
          <a:bodyPr/>
          <a:lstStyle/>
          <a:p>
            <a:r>
              <a:rPr lang="en-US" dirty="0" smtClean="0"/>
              <a:t>Object references can be put into attributes</a:t>
            </a:r>
          </a:p>
          <a:p>
            <a:r>
              <a:rPr lang="en-US" dirty="0" smtClean="0"/>
              <a:t>Several properties on the same resource</a:t>
            </a:r>
            <a:endParaRPr lang="en-US" dirty="0"/>
          </a:p>
        </p:txBody>
      </p:sp>
      <p:sp>
        <p:nvSpPr>
          <p:cNvPr id="10" name="Content Placeholder 9"/>
          <p:cNvSpPr>
            <a:spLocks noGrp="1"/>
          </p:cNvSpPr>
          <p:nvPr>
            <p:ph sz="quarter" idx="4"/>
          </p:nvPr>
        </p:nvSpPr>
        <p:spPr/>
        <p:txBody>
          <a:bodyPr/>
          <a:lstStyle/>
          <a:p>
            <a:r>
              <a:rPr lang="en-US" dirty="0" smtClean="0"/>
              <a:t>There are other “simplification rules”, see the “RDF/XML Serialization” document for details</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idx="1"/>
          </p:nvPr>
        </p:nvSpPr>
        <p:spPr/>
        <p:txBody>
          <a:bodyPr/>
          <a:lstStyle/>
          <a:p>
            <a:r>
              <a:rPr lang="en-US" smtClean="0"/>
              <a:t>Consider the following statement:</a:t>
            </a:r>
          </a:p>
          <a:p>
            <a:pPr lvl="1"/>
            <a:r>
              <a:rPr lang="en-US" smtClean="0"/>
              <a:t>“the publisher is a «thing» that has a name and an address”</a:t>
            </a:r>
          </a:p>
          <a:p>
            <a:r>
              <a:rPr lang="en-US" smtClean="0"/>
              <a:t>Until now, nodes were identified with a URI. But…</a:t>
            </a:r>
          </a:p>
          <a:p>
            <a:r>
              <a:rPr lang="en-US" smtClean="0"/>
              <a:t>…what is the URI of «thing»?</a:t>
            </a:r>
            <a:endParaRPr lang="en-US"/>
          </a:p>
        </p:txBody>
      </p:sp>
      <p:sp>
        <p:nvSpPr>
          <p:cNvPr id="120834" name="Rectangle 1"/>
          <p:cNvSpPr>
            <a:spLocks noGrp="1" noChangeArrowheads="1"/>
          </p:cNvSpPr>
          <p:nvPr>
            <p:ph type="title"/>
          </p:nvPr>
        </p:nvSpPr>
        <p:spPr/>
        <p:txBody>
          <a:bodyPr/>
          <a:lstStyle/>
          <a:p>
            <a:r>
              <a:rPr lang="en-US" smtClean="0"/>
              <a:t>“Internal” nodes</a:t>
            </a:r>
            <a:endParaRPr lang="en-US"/>
          </a:p>
        </p:txBody>
      </p:sp>
      <p:grpSp>
        <p:nvGrpSpPr>
          <p:cNvPr id="2" name="Group 24"/>
          <p:cNvGrpSpPr/>
          <p:nvPr/>
        </p:nvGrpSpPr>
        <p:grpSpPr>
          <a:xfrm>
            <a:off x="468313" y="5191805"/>
            <a:ext cx="9144000" cy="1014464"/>
            <a:chOff x="620712" y="5191802"/>
            <a:chExt cx="9144000" cy="1014465"/>
          </a:xfrm>
        </p:grpSpPr>
        <p:sp>
          <p:nvSpPr>
            <p:cNvPr id="5" name="Oval 4"/>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6" name="Rectangle 5"/>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7" name="Rectangle 6"/>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8" name="Curved Connector 20"/>
            <p:cNvCxnSpPr>
              <a:stCxn id="14" idx="2"/>
              <a:endCxn id="5"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 name="Straight Arrow Connector 8"/>
            <p:cNvCxnSpPr>
              <a:stCxn id="5" idx="2"/>
              <a:endCxn id="6"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5" idx="2"/>
              <a:endCxn id="7"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TextBox 10"/>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2" name="TextBox 11"/>
            <p:cNvSpPr txBox="1"/>
            <p:nvPr/>
          </p:nvSpPr>
          <p:spPr>
            <a:xfrm rot="20860771">
              <a:off x="2523287" y="5822759"/>
              <a:ext cx="1390710" cy="325602"/>
            </a:xfrm>
            <a:prstGeom prst="rect">
              <a:avLst/>
            </a:prstGeom>
            <a:noFill/>
          </p:spPr>
          <p:txBody>
            <a:bodyPr wrap="square" rtlCol="0">
              <a:spAutoFit/>
            </a:bodyPr>
            <a:lstStyle/>
            <a:p>
              <a:r>
                <a:rPr lang="en-US" sz="1700" b="1" noProof="1">
                  <a:solidFill>
                    <a:srgbClr val="0D0D0D"/>
                  </a:solidFill>
                </a:rPr>
                <a:t>a:p_name</a:t>
              </a:r>
            </a:p>
          </p:txBody>
        </p:sp>
        <p:sp>
          <p:nvSpPr>
            <p:cNvPr id="13" name="TextBox 12"/>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4" name="Oval 13"/>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ChangeArrowheads="1"/>
          </p:cNvSpPr>
          <p:nvPr>
            <p:ph type="title"/>
          </p:nvPr>
        </p:nvSpPr>
        <p:spPr/>
        <p:txBody>
          <a:bodyPr/>
          <a:lstStyle/>
          <a:p>
            <a:r>
              <a:rPr lang="en-US" smtClean="0"/>
              <a:t>One solution: create an extra URI</a:t>
            </a:r>
            <a:endParaRPr lang="en-US"/>
          </a:p>
        </p:txBody>
      </p:sp>
      <p:sp>
        <p:nvSpPr>
          <p:cNvPr id="5" name="Text Placeholder 4"/>
          <p:cNvSpPr>
            <a:spLocks noGrp="1"/>
          </p:cNvSpPr>
          <p:nvPr>
            <p:ph type="body" sz="half" idx="3"/>
          </p:nvPr>
        </p:nvSpPr>
        <p:spPr/>
        <p:txBody>
          <a:bodyPr>
            <a:normAutofit lnSpcReduction="1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&lt;a:publisher rdf:resource="urn:uuid:f60ffb40-307d-…"/&gt;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 rdf:about="urn:uuid:f60ffb40-307d-…"&gt;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&lt;a:p_name&gt;HarpersCollins&lt;/a:p_name&gt;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&lt;a:city&gt;HarpersCollins&lt;/a:city&gt;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&lt;/rdf:Description&gt;</a:t>
            </a:r>
          </a:p>
          <a:p>
            <a:endParaRPr lang="en-US" dirty="0"/>
          </a:p>
        </p:txBody>
      </p:sp>
      <p:sp>
        <p:nvSpPr>
          <p:cNvPr id="122883" name="Rectangle 2"/>
          <p:cNvSpPr>
            <a:spLocks noGrp="1" noChangeArrowheads="1"/>
          </p:cNvSpPr>
          <p:nvPr>
            <p:ph sz="quarter" idx="2"/>
          </p:nvPr>
        </p:nvSpPr>
        <p:spPr/>
        <p:txBody>
          <a:bodyPr/>
          <a:lstStyle/>
          <a:p>
            <a:r>
              <a:rPr lang="en-US" dirty="0" smtClean="0"/>
              <a:t>The resource will be “visible” on the Web</a:t>
            </a:r>
          </a:p>
          <a:p>
            <a:pPr lvl="1"/>
            <a:r>
              <a:rPr lang="en-US" dirty="0" smtClean="0"/>
              <a:t>care should be taken to define unique URI-</a:t>
            </a:r>
            <a:r>
              <a:rPr lang="en-US" dirty="0" err="1" smtClean="0"/>
              <a:t>s</a:t>
            </a:r>
            <a:r>
              <a:rPr lang="en-US" dirty="0" smtClean="0"/>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Site editors roam the Web for new facts</a:t>
            </a:r>
          </a:p>
          <a:p>
            <a:pPr lvl="1"/>
            <a:r>
              <a:rPr lang="en-US" dirty="0" smtClean="0"/>
              <a:t>may discover further links while roaming </a:t>
            </a:r>
          </a:p>
          <a:p>
            <a:r>
              <a:rPr lang="en-US" dirty="0" smtClean="0"/>
              <a:t>They update the site manually</a:t>
            </a:r>
          </a:p>
          <a:p>
            <a:r>
              <a:rPr lang="en-US" dirty="0" smtClean="0"/>
              <a:t>And the site gets soon out-of-date </a:t>
            </a:r>
            <a:r>
              <a:rPr lang="en-US" dirty="0" smtClean="0">
                <a:sym typeface="Wingdings"/>
              </a:rPr>
              <a:t></a:t>
            </a:r>
            <a:r>
              <a:rPr lang="en-US" dirty="0" smtClean="0"/>
              <a:t> </a:t>
            </a:r>
            <a:endParaRPr lang="en-US" dirty="0"/>
          </a:p>
        </p:txBody>
      </p:sp>
      <p:sp>
        <p:nvSpPr>
          <p:cNvPr id="2" name="Title 1"/>
          <p:cNvSpPr>
            <a:spLocks noGrp="1"/>
          </p:cNvSpPr>
          <p:nvPr>
            <p:ph type="title"/>
          </p:nvPr>
        </p:nvSpPr>
        <p:spPr/>
        <p:txBody>
          <a:bodyPr/>
          <a:lstStyle/>
          <a:p>
            <a:r>
              <a:rPr lang="en-US" dirty="0" smtClean="0"/>
              <a:t>How to build such a site 1.</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ChangeArrowheads="1"/>
          </p:cNvSpPr>
          <p:nvPr>
            <p:ph type="title"/>
          </p:nvPr>
        </p:nvSpPr>
        <p:spPr/>
        <p:txBody>
          <a:bodyPr/>
          <a:lstStyle/>
          <a:p>
            <a:r>
              <a:rPr lang="en-US" i="1" dirty="0" smtClean="0"/>
              <a:t>Internal </a:t>
            </a:r>
            <a:r>
              <a:rPr lang="en-US" dirty="0" smtClean="0"/>
              <a:t>identifier (“blank nodes”)</a:t>
            </a:r>
            <a:endParaRPr lang="en-US" dirty="0"/>
          </a:p>
        </p:txBody>
      </p:sp>
      <p:sp>
        <p:nvSpPr>
          <p:cNvPr id="20" name="Text Placeholder 19"/>
          <p:cNvSpPr>
            <a:spLocks noGrp="1"/>
          </p:cNvSpPr>
          <p:nvPr>
            <p:ph type="body" sz="half" idx="3"/>
          </p:nvPr>
        </p:nvSpPr>
        <p:spPr/>
        <p:txBody>
          <a:bodyPr>
            <a:normAutofit fontScale="925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 </a:t>
            </a:r>
            <a:r>
              <a:rPr lang="en-US" dirty="0" err="1" smtClean="0">
                <a:solidFill>
                  <a:srgbClr val="DC2300"/>
                </a:solidFill>
                <a:latin typeface="Courier New" charset="0"/>
                <a:ea typeface="msmincho" charset="0"/>
                <a:cs typeface="msmincho" charset="0"/>
              </a:rPr>
              <a:t>rdf:nodeID</a:t>
            </a:r>
            <a:r>
              <a:rPr lang="en-US" dirty="0" smtClean="0">
                <a:solidFill>
                  <a:srgbClr val="DC2300"/>
                </a:solidFill>
                <a:latin typeface="Courier New" charset="0"/>
                <a:ea typeface="msmincho" charset="0"/>
                <a:cs typeface="msmincho" charset="0"/>
              </a:rPr>
              <a:t>="A234"</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DC2300"/>
                </a:solidFill>
                <a:latin typeface="Courier New" charset="0"/>
                <a:ea typeface="msmincho" charset="0"/>
                <a:cs typeface="msmincho" charset="0"/>
              </a:rPr>
              <a:t>rdf:nodeID</a:t>
            </a:r>
            <a:r>
              <a:rPr lang="en-US" dirty="0" smtClean="0">
                <a:solidFill>
                  <a:srgbClr val="DC2300"/>
                </a:solidFill>
                <a:latin typeface="Courier New" charset="0"/>
                <a:ea typeface="msmincho" charset="0"/>
                <a:cs typeface="msmincho" charset="0"/>
              </a:rPr>
              <a:t>="A234"</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a:city</a:t>
            </a:r>
            <a:r>
              <a:rPr lang="en-US" dirty="0" smtClean="0">
                <a:solidFill>
                  <a:srgbClr val="000000"/>
                </a:solidFill>
                <a:latin typeface="Courier New" charset="0"/>
                <a:ea typeface="msmincho" charset="0"/>
                <a:cs typeface="msmincho" charset="0"/>
              </a:rPr>
              <a:t>&gt;</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a:city</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9" name="Content Placeholder 18"/>
          <p:cNvSpPr>
            <a:spLocks noGrp="1"/>
          </p:cNvSpPr>
          <p:nvPr>
            <p:ph sz="quarter" idx="2"/>
          </p:nvPr>
        </p:nvSpPr>
        <p:spPr>
          <a:xfrm>
            <a:off x="468347" y="4981704"/>
            <a:ext cx="9076063" cy="1236536"/>
          </a:xfrm>
        </p:spPr>
        <p:txBody>
          <a:bodyPr/>
          <a:lstStyle/>
          <a:p>
            <a:r>
              <a:rPr lang="en-US" dirty="0" smtClean="0"/>
              <a:t>Internal = these resources are not visible outside</a:t>
            </a:r>
          </a:p>
        </p:txBody>
      </p:sp>
      <p:sp>
        <p:nvSpPr>
          <p:cNvPr id="21" name="Text Placeholder 20"/>
          <p:cNvSpPr>
            <a:spLocks noGrp="1"/>
          </p:cNvSpPr>
          <p:nvPr>
            <p:ph type="body" sz="half" idx="10"/>
          </p:nvPr>
        </p:nvSpPr>
        <p:spPr>
          <a:xfrm>
            <a:off x="544547" y="3627439"/>
            <a:ext cx="9076063" cy="844691"/>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&lt;http://…/isbn/2020386682&gt; </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 </a:t>
            </a:r>
            <a:r>
              <a:rPr lang="en-US" dirty="0" smtClean="0">
                <a:solidFill>
                  <a:srgbClr val="DC2300"/>
                </a:solidFill>
                <a:latin typeface="Courier New" charset="0"/>
                <a:ea typeface="msmincho" charset="0"/>
                <a:cs typeface="msmincho" charset="0"/>
              </a:rPr>
              <a:t>_:A234</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DC2300"/>
                </a:solidFill>
                <a:latin typeface="Courier New" charset="0"/>
                <a:ea typeface="msmincho" charset="0"/>
                <a:cs typeface="msmincho" charset="0"/>
              </a:rPr>
              <a:t>_:A234</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a:t>
            </a:r>
          </a:p>
          <a:p>
            <a:endParaRPr lang="en-US" dirty="0"/>
          </a:p>
        </p:txBody>
      </p:sp>
      <p:grpSp>
        <p:nvGrpSpPr>
          <p:cNvPr id="2" name="Group 6"/>
          <p:cNvGrpSpPr/>
          <p:nvPr/>
        </p:nvGrpSpPr>
        <p:grpSpPr>
          <a:xfrm>
            <a:off x="468313" y="5974164"/>
            <a:ext cx="9144000" cy="1014464"/>
            <a:chOff x="620712" y="5191802"/>
            <a:chExt cx="9144000" cy="1014465"/>
          </a:xfrm>
        </p:grpSpPr>
        <p:sp>
          <p:nvSpPr>
            <p:cNvPr id="9" name="Oval 8"/>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10" name="Rectangle 9"/>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11" name="Rectangle 10"/>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12" name="Curved Connector 20"/>
            <p:cNvCxnSpPr>
              <a:stCxn id="18" idx="2"/>
              <a:endCxn id="9"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3" name="Straight Arrow Connector 12"/>
            <p:cNvCxnSpPr>
              <a:stCxn id="9" idx="2"/>
              <a:endCxn id="10"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9" idx="2"/>
              <a:endCxn id="11"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5" name="TextBox 14"/>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6" name="TextBox 15"/>
            <p:cNvSpPr txBox="1"/>
            <p:nvPr/>
          </p:nvSpPr>
          <p:spPr>
            <a:xfrm rot="20860771">
              <a:off x="2590775" y="5815475"/>
              <a:ext cx="1322435" cy="325602"/>
            </a:xfrm>
            <a:prstGeom prst="rect">
              <a:avLst/>
            </a:prstGeom>
            <a:noFill/>
          </p:spPr>
          <p:txBody>
            <a:bodyPr wrap="square" rtlCol="0">
              <a:spAutoFit/>
            </a:bodyPr>
            <a:lstStyle/>
            <a:p>
              <a:r>
                <a:rPr lang="en-US" sz="1700" b="1" noProof="1">
                  <a:solidFill>
                    <a:srgbClr val="0D0D0D"/>
                  </a:solidFill>
                </a:rPr>
                <a:t>a:p_name</a:t>
              </a:r>
            </a:p>
          </p:txBody>
        </p:sp>
        <p:sp>
          <p:nvSpPr>
            <p:cNvPr id="17" name="TextBox 16"/>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8" name="Oval 17"/>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ChangeArrowheads="1"/>
          </p:cNvSpPr>
          <p:nvPr>
            <p:ph type="title"/>
          </p:nvPr>
        </p:nvSpPr>
        <p:spPr/>
        <p:txBody>
          <a:bodyPr/>
          <a:lstStyle/>
          <a:p>
            <a:r>
              <a:rPr lang="en-US" smtClean="0"/>
              <a:t>Blank nodes: the system can  do it</a:t>
            </a:r>
            <a:endParaRPr lang="en-US"/>
          </a:p>
        </p:txBody>
      </p:sp>
      <p:sp>
        <p:nvSpPr>
          <p:cNvPr id="17" name="Text Placeholder 16"/>
          <p:cNvSpPr>
            <a:spLocks noGrp="1"/>
          </p:cNvSpPr>
          <p:nvPr>
            <p:ph type="body" sz="half" idx="3"/>
          </p:nvPr>
        </p:nvSpPr>
        <p:spPr/>
        <p:txBody>
          <a:bodyPr>
            <a:normAutofit fontScale="92500" lnSpcReduction="2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26979" name="Rectangle 2"/>
          <p:cNvSpPr>
            <a:spLocks noGrp="1" noChangeArrowheads="1"/>
          </p:cNvSpPr>
          <p:nvPr>
            <p:ph sz="quarter" idx="2"/>
          </p:nvPr>
        </p:nvSpPr>
        <p:spPr/>
        <p:txBody>
          <a:bodyPr/>
          <a:lstStyle/>
          <a:p>
            <a:r>
              <a:rPr lang="en-US" smtClean="0"/>
              <a:t>Let the system create a “nodeID” internally (you do not really care about the name…)</a:t>
            </a:r>
            <a:endParaRPr lang="en-US"/>
          </a:p>
        </p:txBody>
      </p:sp>
      <p:grpSp>
        <p:nvGrpSpPr>
          <p:cNvPr id="6" name="Group 7"/>
          <p:cNvGrpSpPr/>
          <p:nvPr/>
        </p:nvGrpSpPr>
        <p:grpSpPr>
          <a:xfrm>
            <a:off x="468313" y="5974164"/>
            <a:ext cx="9144000" cy="1014464"/>
            <a:chOff x="620712" y="5191802"/>
            <a:chExt cx="9144000" cy="1014465"/>
          </a:xfrm>
        </p:grpSpPr>
        <p:sp>
          <p:nvSpPr>
            <p:cNvPr id="7" name="Oval 6"/>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8" name="Rectangle 7"/>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9" name="Rectangle 8"/>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10" name="Curved Connector 20"/>
            <p:cNvCxnSpPr>
              <a:stCxn id="16" idx="2"/>
              <a:endCxn id="7"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1" name="Straight Arrow Connector 10"/>
            <p:cNvCxnSpPr>
              <a:stCxn id="7" idx="2"/>
              <a:endCxn id="8"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 name="Straight Arrow Connector 11"/>
            <p:cNvCxnSpPr>
              <a:stCxn id="7" idx="2"/>
              <a:endCxn id="9"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3" name="TextBox 12"/>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4" name="TextBox 13"/>
            <p:cNvSpPr txBox="1"/>
            <p:nvPr/>
          </p:nvSpPr>
          <p:spPr>
            <a:xfrm rot="20860771">
              <a:off x="2575587" y="5817114"/>
              <a:ext cx="1337800" cy="325602"/>
            </a:xfrm>
            <a:prstGeom prst="rect">
              <a:avLst/>
            </a:prstGeom>
            <a:noFill/>
          </p:spPr>
          <p:txBody>
            <a:bodyPr wrap="square" rtlCol="0">
              <a:spAutoFit/>
            </a:bodyPr>
            <a:lstStyle/>
            <a:p>
              <a:r>
                <a:rPr lang="en-US" sz="1700" b="1" noProof="1">
                  <a:solidFill>
                    <a:srgbClr val="0D0D0D"/>
                  </a:solidFill>
                </a:rPr>
                <a:t>a:p_name</a:t>
              </a:r>
            </a:p>
          </p:txBody>
        </p:sp>
        <p:sp>
          <p:nvSpPr>
            <p:cNvPr id="15" name="TextBox 14"/>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6" name="Oval 15"/>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ChangeArrowheads="1"/>
          </p:cNvSpPr>
          <p:nvPr>
            <p:ph type="title"/>
          </p:nvPr>
        </p:nvSpPr>
        <p:spPr/>
        <p:txBody>
          <a:bodyPr/>
          <a:lstStyle/>
          <a:p>
            <a:r>
              <a:rPr lang="en-US" smtClean="0"/>
              <a:t>Same in Turtle</a:t>
            </a:r>
            <a:endParaRPr lang="en-US"/>
          </a:p>
        </p:txBody>
      </p:sp>
      <p:sp>
        <p:nvSpPr>
          <p:cNvPr id="19" name="Text Placeholder 18"/>
          <p:cNvSpPr>
            <a:spLocks noGrp="1"/>
          </p:cNvSpPr>
          <p:nvPr>
            <p:ph type="body" sz="half" idx="3"/>
          </p:nvPr>
        </p:nvSpPr>
        <p:spPr>
          <a:xfrm>
            <a:off x="504068" y="1874837"/>
            <a:ext cx="9076063" cy="144103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&lt;http://…/isbn/000651409X&gt; </a:t>
            </a:r>
            <a:r>
              <a:rPr lang="en-US" dirty="0" err="1" smtClean="0">
                <a:solidFill>
                  <a:srgbClr val="000000"/>
                </a:solidFill>
                <a:latin typeface="Courier New" charset="0"/>
                <a:ea typeface="msmincho" charset="0"/>
                <a:cs typeface="msmincho" charset="0"/>
              </a:rPr>
              <a:t>a:publisher</a:t>
            </a: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a:p_name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HarpersCollins</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a:t>
            </a:r>
          </a:p>
          <a:p>
            <a:endParaRPr lang="en-US" dirty="0"/>
          </a:p>
        </p:txBody>
      </p:sp>
      <p:grpSp>
        <p:nvGrpSpPr>
          <p:cNvPr id="7" name="Group 7"/>
          <p:cNvGrpSpPr/>
          <p:nvPr/>
        </p:nvGrpSpPr>
        <p:grpSpPr>
          <a:xfrm>
            <a:off x="468313" y="5974164"/>
            <a:ext cx="9144000" cy="1014464"/>
            <a:chOff x="620712" y="5191802"/>
            <a:chExt cx="9144000" cy="1014465"/>
          </a:xfrm>
        </p:grpSpPr>
        <p:sp>
          <p:nvSpPr>
            <p:cNvPr id="8" name="Oval 7"/>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endParaRPr lang="en-US" b="1"/>
            </a:p>
          </p:txBody>
        </p:sp>
        <p:sp>
          <p:nvSpPr>
            <p:cNvPr id="9" name="Rectangle 8"/>
            <p:cNvSpPr/>
            <p:nvPr/>
          </p:nvSpPr>
          <p:spPr bwMode="auto">
            <a:xfrm>
              <a:off x="620712" y="51918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London</a:t>
              </a:r>
            </a:p>
          </p:txBody>
        </p:sp>
        <p:sp>
          <p:nvSpPr>
            <p:cNvPr id="10" name="Rectangle 9"/>
            <p:cNvSpPr/>
            <p:nvPr/>
          </p:nvSpPr>
          <p:spPr bwMode="auto">
            <a:xfrm>
              <a:off x="620712" y="5877602"/>
              <a:ext cx="1670399" cy="328665"/>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dirty="0">
                  <a:solidFill>
                    <a:srgbClr val="0D0D0D"/>
                  </a:solidFill>
                </a:rPr>
                <a:t>Harper Collins</a:t>
              </a:r>
            </a:p>
          </p:txBody>
        </p:sp>
        <p:cxnSp>
          <p:nvCxnSpPr>
            <p:cNvPr id="11" name="Curved Connector 20"/>
            <p:cNvCxnSpPr>
              <a:stCxn id="17" idx="2"/>
              <a:endCxn id="8" idx="6"/>
            </p:cNvCxnSpPr>
            <p:nvPr/>
          </p:nvCxnSpPr>
          <p:spPr bwMode="auto">
            <a:xfrm rot="10800000">
              <a:off x="4519513" y="5689038"/>
              <a:ext cx="1359000" cy="2524"/>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2" name="Straight Arrow Connector 11"/>
            <p:cNvCxnSpPr>
              <a:stCxn id="8" idx="2"/>
              <a:endCxn id="9" idx="3"/>
            </p:cNvCxnSpPr>
            <p:nvPr/>
          </p:nvCxnSpPr>
          <p:spPr bwMode="auto">
            <a:xfrm flipH="1" flipV="1">
              <a:off x="2291111" y="5356135"/>
              <a:ext cx="1758601" cy="3329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2"/>
              <a:endCxn id="10" idx="3"/>
            </p:cNvCxnSpPr>
            <p:nvPr/>
          </p:nvCxnSpPr>
          <p:spPr bwMode="auto">
            <a:xfrm flipH="1">
              <a:off x="2291111" y="5689038"/>
              <a:ext cx="1758601"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 name="TextBox 13"/>
            <p:cNvSpPr txBox="1"/>
            <p:nvPr/>
          </p:nvSpPr>
          <p:spPr>
            <a:xfrm rot="610119">
              <a:off x="2927065" y="5221273"/>
              <a:ext cx="913959" cy="328665"/>
            </a:xfrm>
            <a:prstGeom prst="rect">
              <a:avLst/>
            </a:prstGeom>
            <a:noFill/>
          </p:spPr>
          <p:txBody>
            <a:bodyPr wrap="square" rtlCol="0">
              <a:spAutoFit/>
            </a:bodyPr>
            <a:lstStyle/>
            <a:p>
              <a:r>
                <a:rPr lang="en-US" sz="1700" b="1" noProof="1">
                  <a:solidFill>
                    <a:srgbClr val="0D0D0D"/>
                  </a:solidFill>
                </a:rPr>
                <a:t>a:city</a:t>
              </a:r>
            </a:p>
          </p:txBody>
        </p:sp>
        <p:sp>
          <p:nvSpPr>
            <p:cNvPr id="15" name="TextBox 14"/>
            <p:cNvSpPr txBox="1"/>
            <p:nvPr/>
          </p:nvSpPr>
          <p:spPr>
            <a:xfrm rot="20860771">
              <a:off x="2590775" y="5815475"/>
              <a:ext cx="1322435" cy="325602"/>
            </a:xfrm>
            <a:prstGeom prst="rect">
              <a:avLst/>
            </a:prstGeom>
            <a:noFill/>
          </p:spPr>
          <p:txBody>
            <a:bodyPr wrap="square" rtlCol="0">
              <a:spAutoFit/>
            </a:bodyPr>
            <a:lstStyle/>
            <a:p>
              <a:r>
                <a:rPr lang="en-US" sz="1700" b="1" noProof="1">
                  <a:solidFill>
                    <a:srgbClr val="0D0D0D"/>
                  </a:solidFill>
                </a:rPr>
                <a:t>a:p_name</a:t>
              </a:r>
            </a:p>
          </p:txBody>
        </p:sp>
        <p:sp>
          <p:nvSpPr>
            <p:cNvPr id="16" name="TextBox 15"/>
            <p:cNvSpPr txBox="1"/>
            <p:nvPr/>
          </p:nvSpPr>
          <p:spPr>
            <a:xfrm>
              <a:off x="4583112" y="5380037"/>
              <a:ext cx="1524000" cy="328665"/>
            </a:xfrm>
            <a:prstGeom prst="rect">
              <a:avLst/>
            </a:prstGeom>
            <a:noFill/>
          </p:spPr>
          <p:txBody>
            <a:bodyPr wrap="square" rtlCol="0">
              <a:spAutoFit/>
            </a:bodyPr>
            <a:lstStyle/>
            <a:p>
              <a:r>
                <a:rPr lang="en-US" sz="1700" b="1" noProof="1">
                  <a:solidFill>
                    <a:srgbClr val="0D0D0D"/>
                  </a:solidFill>
                </a:rPr>
                <a:t>a:publisher</a:t>
              </a:r>
            </a:p>
          </p:txBody>
        </p:sp>
        <p:sp>
          <p:nvSpPr>
            <p:cNvPr id="17" name="Oval 16"/>
            <p:cNvSpPr/>
            <p:nvPr/>
          </p:nvSpPr>
          <p:spPr bwMode="auto">
            <a:xfrm>
              <a:off x="5878512" y="5460479"/>
              <a:ext cx="3886200" cy="46216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ChangeArrowheads="1"/>
          </p:cNvSpPr>
          <p:nvPr>
            <p:ph idx="1"/>
          </p:nvPr>
        </p:nvSpPr>
        <p:spPr/>
        <p:txBody>
          <a:bodyPr>
            <a:normAutofit/>
          </a:bodyPr>
          <a:lstStyle/>
          <a:p>
            <a:r>
              <a:rPr lang="en-US" dirty="0" smtClean="0"/>
              <a:t>Blank nodes require attention when merging</a:t>
            </a:r>
          </a:p>
          <a:p>
            <a:pPr lvl="1"/>
            <a:r>
              <a:rPr lang="en-US" dirty="0" smtClean="0"/>
              <a:t>blanks nodes with identical </a:t>
            </a:r>
            <a:r>
              <a:rPr lang="en-US" dirty="0" err="1" smtClean="0"/>
              <a:t>nodeID-s</a:t>
            </a:r>
            <a:r>
              <a:rPr lang="en-US" dirty="0" smtClean="0"/>
              <a:t> in different graphs are </a:t>
            </a:r>
            <a:r>
              <a:rPr lang="en-US" i="1" u="sng" dirty="0" smtClean="0"/>
              <a:t>different</a:t>
            </a:r>
          </a:p>
          <a:p>
            <a:pPr lvl="1"/>
            <a:r>
              <a:rPr lang="en-US" dirty="0" smtClean="0"/>
              <a:t>implementations must be careful…</a:t>
            </a:r>
          </a:p>
          <a:p>
            <a:r>
              <a:rPr lang="en-US" dirty="0" smtClean="0"/>
              <a:t>Many applications prefer not to use blank nodes and define new URIs “on-the-fly”</a:t>
            </a:r>
          </a:p>
          <a:p>
            <a:r>
              <a:rPr lang="en-US" dirty="0" smtClean="0"/>
              <a:t>From a logic point of view, blank nodes represent an “existential” statement </a:t>
            </a:r>
          </a:p>
          <a:p>
            <a:pPr lvl="1"/>
            <a:r>
              <a:rPr lang="en-US" dirty="0" smtClean="0"/>
              <a:t>“there is a resource such that…”</a:t>
            </a:r>
            <a:endParaRPr lang="en-US" dirty="0"/>
          </a:p>
        </p:txBody>
      </p:sp>
      <p:sp>
        <p:nvSpPr>
          <p:cNvPr id="131074" name="Rectangle 1"/>
          <p:cNvSpPr>
            <a:spLocks noGrp="1" noChangeArrowheads="1"/>
          </p:cNvSpPr>
          <p:nvPr>
            <p:ph type="title"/>
          </p:nvPr>
        </p:nvSpPr>
        <p:spPr/>
        <p:txBody>
          <a:bodyPr>
            <a:normAutofit/>
          </a:bodyPr>
          <a:lstStyle/>
          <a:p>
            <a:r>
              <a:rPr lang="en-US" dirty="0" smtClean="0"/>
              <a:t>More on blank nodes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idx="1"/>
          </p:nvPr>
        </p:nvSpPr>
        <p:spPr/>
        <p:txBody>
          <a:bodyPr>
            <a:normAutofit/>
          </a:bodyPr>
          <a:lstStyle/>
          <a:p>
            <a:r>
              <a:rPr lang="en-US" dirty="0" smtClean="0"/>
              <a:t>For example, using </a:t>
            </a:r>
            <a:r>
              <a:rPr lang="en-US" dirty="0" err="1" smtClean="0"/>
              <a:t>Python+RDFLib</a:t>
            </a:r>
            <a:r>
              <a:rPr lang="en-US" dirty="0" smtClean="0"/>
              <a:t>:</a:t>
            </a:r>
          </a:p>
          <a:p>
            <a:pPr lvl="1"/>
            <a:r>
              <a:rPr lang="en-US" dirty="0" smtClean="0"/>
              <a:t>a “Graph” object is created</a:t>
            </a:r>
          </a:p>
          <a:p>
            <a:pPr lvl="1"/>
            <a:r>
              <a:rPr lang="en-US" dirty="0" smtClean="0"/>
              <a:t>the RDF file is parsed and results stored in the Graph</a:t>
            </a:r>
          </a:p>
          <a:p>
            <a:pPr lvl="1"/>
            <a:r>
              <a:rPr lang="en-US" dirty="0" smtClean="0"/>
              <a:t>the Graph offers methods to retrieve (or add):</a:t>
            </a:r>
          </a:p>
          <a:p>
            <a:pPr lvl="2"/>
            <a:r>
              <a:rPr lang="en-US" dirty="0" smtClean="0"/>
              <a:t>triples</a:t>
            </a:r>
          </a:p>
          <a:p>
            <a:pPr lvl="2"/>
            <a:r>
              <a:rPr lang="en-US" dirty="0" smtClean="0"/>
              <a:t>(</a:t>
            </a:r>
            <a:r>
              <a:rPr lang="en-US" dirty="0" err="1" smtClean="0"/>
              <a:t>property,object</a:t>
            </a:r>
            <a:r>
              <a:rPr lang="en-US" dirty="0" smtClean="0"/>
              <a:t>) pairs for a specific subject</a:t>
            </a:r>
          </a:p>
          <a:p>
            <a:pPr lvl="2"/>
            <a:r>
              <a:rPr lang="en-US" dirty="0" smtClean="0"/>
              <a:t>(</a:t>
            </a:r>
            <a:r>
              <a:rPr lang="en-US" dirty="0" err="1" smtClean="0"/>
              <a:t>subject,property</a:t>
            </a:r>
            <a:r>
              <a:rPr lang="en-US" dirty="0" smtClean="0"/>
              <a:t>) pairs for specific object</a:t>
            </a:r>
          </a:p>
          <a:p>
            <a:pPr lvl="2"/>
            <a:r>
              <a:rPr lang="en-US" dirty="0" smtClean="0"/>
              <a:t>etc.</a:t>
            </a:r>
          </a:p>
          <a:p>
            <a:pPr lvl="1"/>
            <a:r>
              <a:rPr lang="en-US" dirty="0" smtClean="0"/>
              <a:t>the rest is conventional programming…</a:t>
            </a:r>
          </a:p>
          <a:p>
            <a:r>
              <a:rPr lang="en-US" dirty="0" smtClean="0"/>
              <a:t>Similar tools exist </a:t>
            </a:r>
            <a:r>
              <a:rPr lang="en-US" smtClean="0"/>
              <a:t>in Java, </a:t>
            </a:r>
            <a:r>
              <a:rPr lang="en-US" dirty="0" smtClean="0"/>
              <a:t>PHP, etc.</a:t>
            </a:r>
            <a:endParaRPr lang="en-US" dirty="0"/>
          </a:p>
        </p:txBody>
      </p:sp>
      <p:sp>
        <p:nvSpPr>
          <p:cNvPr id="133122" name="Rectangle 1"/>
          <p:cNvSpPr>
            <a:spLocks noGrp="1" noChangeArrowheads="1"/>
          </p:cNvSpPr>
          <p:nvPr>
            <p:ph type="title"/>
          </p:nvPr>
        </p:nvSpPr>
        <p:spPr/>
        <p:txBody>
          <a:bodyPr/>
          <a:lstStyle/>
          <a:p>
            <a:r>
              <a:rPr lang="en-US" smtClean="0"/>
              <a:t>RDF in programming practice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p:txBody>
          <a:bodyPr/>
          <a:lstStyle/>
          <a:p>
            <a:r>
              <a:rPr lang="en-US" dirty="0" smtClean="0"/>
              <a:t>Python example using </a:t>
            </a:r>
            <a:r>
              <a:rPr lang="en-US" dirty="0" err="1" smtClean="0"/>
              <a:t>RDFLib</a:t>
            </a:r>
            <a:endParaRPr lang="en-US" dirty="0"/>
          </a:p>
        </p:txBody>
      </p:sp>
      <p:sp>
        <p:nvSpPr>
          <p:cNvPr id="4" name="Text Placeholder 3"/>
          <p:cNvSpPr>
            <a:spLocks noGrp="1"/>
          </p:cNvSpPr>
          <p:nvPr>
            <p:ph type="body" sz="half" idx="3"/>
          </p:nvPr>
        </p:nvSpPr>
        <p:spPr>
          <a:xfrm>
            <a:off x="500568" y="1941661"/>
            <a:ext cx="9076063" cy="2918302"/>
          </a:xfrm>
        </p:spPr>
        <p:txBody>
          <a:bodyPr>
            <a:normAutofit lnSpcReduction="10000"/>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create a graph from a file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graph = rdflib.Graph()</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graph.parse("</a:t>
            </a:r>
            <a:r>
              <a:rPr lang="en-US" noProof="1" smtClean="0">
                <a:solidFill>
                  <a:srgbClr val="000000"/>
                </a:solidFill>
                <a:latin typeface="Courier New" charset="0"/>
                <a:ea typeface="msmincho" charset="0"/>
                <a:cs typeface="msmincho" charset="0"/>
              </a:rPr>
              <a:t>filename.rdf</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 format=</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rdfxml</a:t>
            </a:r>
            <a:r>
              <a:rPr lang="en-US" noProof="1">
                <a:solidFill>
                  <a:srgbClr val="000000"/>
                </a:solidFill>
                <a:latin typeface="Courier New" charset="0"/>
                <a:ea typeface="msmincho" charset="0"/>
                <a:cs typeface="msmincho" charset="0"/>
              </a:rPr>
              <a:t>"</a:t>
            </a:r>
            <a:r>
              <a:rPr lang="en-US" noProof="1"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take subject with a known URI</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subject </a:t>
            </a:r>
            <a:r>
              <a:rPr lang="en-US" noProof="1">
                <a:solidFill>
                  <a:srgbClr val="000000"/>
                </a:solidFill>
                <a:latin typeface="Courier New" charset="0"/>
                <a:ea typeface="msmincho" charset="0"/>
                <a:cs typeface="msmincho" charset="0"/>
              </a:rPr>
              <a:t>= rdflib.URIRef("URI_of_Subject"</a:t>
            </a:r>
            <a:r>
              <a:rPr lang="en-US" noProof="1"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 process all properties and objects for this subject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a:t>
            </a:r>
            <a:r>
              <a:rPr lang="en-US" noProof="1">
                <a:solidFill>
                  <a:srgbClr val="000000"/>
                </a:solidFill>
                <a:latin typeface="Courier New" charset="0"/>
                <a:ea typeface="msmincho" charset="0"/>
                <a:cs typeface="msmincho" charset="0"/>
              </a:rPr>
              <a:t>for (s,p,o) in graph.triples((subject,None,None))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a:solidFill>
                  <a:srgbClr val="000000"/>
                </a:solidFill>
                <a:latin typeface="Courier New" charset="0"/>
                <a:ea typeface="msmincho" charset="0"/>
                <a:cs typeface="msmincho" charset="0"/>
              </a:rPr>
              <a:t> </a:t>
            </a:r>
            <a:r>
              <a:rPr lang="en-US" noProof="1" smtClean="0">
                <a:solidFill>
                  <a:srgbClr val="000000"/>
                </a:solidFill>
                <a:latin typeface="Courier New" charset="0"/>
                <a:ea typeface="msmincho" charset="0"/>
                <a:cs typeface="msmincho" charset="0"/>
              </a:rPr>
              <a:t>   do_something(p,o)</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noProof="1" smtClean="0">
                <a:solidFill>
                  <a:srgbClr val="000000"/>
                </a:solidFill>
                <a:latin typeface="Courier New" charset="0"/>
                <a:ea typeface="msmincho" charset="0"/>
                <a:cs typeface="msmincho" charset="0"/>
              </a:rPr>
              <a:t>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idx="1"/>
          </p:nvPr>
        </p:nvSpPr>
        <p:spPr/>
        <p:txBody>
          <a:bodyPr/>
          <a:lstStyle/>
          <a:p>
            <a:r>
              <a:rPr lang="en-US" dirty="0" smtClean="0"/>
              <a:t>Environments merge graphs automatically</a:t>
            </a:r>
          </a:p>
          <a:p>
            <a:pPr lvl="1"/>
            <a:r>
              <a:rPr lang="en-US" dirty="0" smtClean="0"/>
              <a:t>e.g., in </a:t>
            </a:r>
            <a:r>
              <a:rPr lang="en-US" dirty="0" err="1" smtClean="0"/>
              <a:t>Python+RDFLib</a:t>
            </a:r>
            <a:r>
              <a:rPr lang="en-US" dirty="0" smtClean="0"/>
              <a:t>, the Graph can load several files</a:t>
            </a:r>
          </a:p>
          <a:p>
            <a:pPr lvl="1"/>
            <a:r>
              <a:rPr lang="en-US" dirty="0" smtClean="0"/>
              <a:t>the load merges the new statements automatically</a:t>
            </a:r>
            <a:endParaRPr lang="en-US" dirty="0"/>
          </a:p>
        </p:txBody>
      </p:sp>
      <p:sp>
        <p:nvSpPr>
          <p:cNvPr id="137218" name="Rectangle 1"/>
          <p:cNvSpPr>
            <a:spLocks noGrp="1" noChangeArrowheads="1"/>
          </p:cNvSpPr>
          <p:nvPr>
            <p:ph type="title"/>
          </p:nvPr>
        </p:nvSpPr>
        <p:spPr/>
        <p:txBody>
          <a:bodyPr/>
          <a:lstStyle/>
          <a:p>
            <a:r>
              <a:rPr lang="en-US" smtClean="0"/>
              <a:t>Merge in practice</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87923"/>
            <a:ext cx="9864725" cy="1812925"/>
          </a:xfrm>
          <a:solidFill>
            <a:schemeClr val="bg2">
              <a:lumMod val="25000"/>
              <a:alpha val="36000"/>
            </a:schemeClr>
          </a:solidFill>
        </p:spPr>
        <p:txBody>
          <a:bodyPr>
            <a:normAutofit/>
          </a:bodyPr>
          <a:lstStyle/>
          <a:p>
            <a:r>
              <a:rPr lang="en-US" sz="5300" dirty="0">
                <a:solidFill>
                  <a:schemeClr val="bg1"/>
                </a:solidFill>
              </a:rPr>
              <a:t>One level higher up: </a:t>
            </a:r>
            <a:br>
              <a:rPr lang="en-US" sz="5300" dirty="0">
                <a:solidFill>
                  <a:schemeClr val="bg1"/>
                </a:solidFill>
              </a:rPr>
            </a:br>
            <a:r>
              <a:rPr lang="en-US" sz="5300" dirty="0">
                <a:solidFill>
                  <a:schemeClr val="bg1"/>
                </a:solidFill>
              </a:rPr>
              <a:t>RDFS, Datatypes</a:t>
            </a:r>
          </a:p>
        </p:txBody>
      </p:sp>
      <p:sp>
        <p:nvSpPr>
          <p:cNvPr id="3" name="Text Box 7"/>
          <p:cNvSpPr txBox="1">
            <a:spLocks noChangeArrowheads="1"/>
          </p:cNvSpPr>
          <p:nvPr/>
        </p:nvSpPr>
        <p:spPr bwMode="auto">
          <a:xfrm>
            <a:off x="-38537" y="7268117"/>
            <a:ext cx="9032311" cy="320236"/>
          </a:xfrm>
          <a:prstGeom prst="rect">
            <a:avLst/>
          </a:prstGeom>
          <a:noFill/>
          <a:ln w="9525">
            <a:noFill/>
            <a:round/>
            <a:headEnd/>
            <a:tailEnd/>
          </a:ln>
        </p:spPr>
        <p:txBody>
          <a:bodyPr wrap="none" lIns="98886" tIns="74650" rIns="98886" bIns="49446">
            <a:prstTxWarp prst="textNoShape">
              <a:avLst/>
            </a:prstTxWarp>
          </a:bodyPr>
          <a:lstStyle/>
          <a:p>
            <a:pPr defTabSz="501415" fontAlgn="auto" hangingPunct="1">
              <a:lnSpc>
                <a:spcPct val="100000"/>
              </a:lnSpc>
              <a:spcBef>
                <a:spcPts val="0"/>
              </a:spcBef>
              <a:spcAft>
                <a:spcPts val="0"/>
              </a:spcAft>
              <a:buClrTx/>
              <a:buSzTx/>
              <a:tabLst>
                <a:tab pos="0" algn="l"/>
                <a:tab pos="788502" algn="l"/>
                <a:tab pos="1578742" algn="l"/>
                <a:tab pos="2368985" algn="l"/>
                <a:tab pos="3159226" algn="l"/>
                <a:tab pos="3949477" algn="l"/>
                <a:tab pos="4739718" algn="l"/>
                <a:tab pos="5529961" algn="l"/>
                <a:tab pos="6320199" algn="l"/>
                <a:tab pos="7110447" algn="l"/>
                <a:tab pos="7900696" algn="l"/>
                <a:tab pos="8690934" algn="l"/>
                <a:tab pos="9481177" algn="l"/>
                <a:tab pos="10271427" algn="l"/>
                <a:tab pos="11061666" algn="l"/>
                <a:tab pos="11851910" algn="l"/>
              </a:tabLst>
            </a:pPr>
            <a:r>
              <a:rPr lang="en-US" sz="1100" i="1" dirty="0">
                <a:solidFill>
                  <a:srgbClr val="FFFFFF"/>
                </a:solidFill>
                <a:latin typeface="Lucida Sans Unicode"/>
                <a:ea typeface="msmincho" charset="0"/>
                <a:cs typeface="msmincho" charset="0"/>
              </a:rPr>
              <a:t>Nexus Simulation Credit Erich Bremmer</a:t>
            </a:r>
            <a:endParaRPr lang="en-US" sz="1100" i="1" dirty="0">
              <a:solidFill>
                <a:srgbClr val="FFFFFF"/>
              </a:solidFill>
              <a:latin typeface="Lucida Sans Unicode"/>
              <a:ea typeface="msmincho" charset="0"/>
              <a:cs typeface="msmincho" charset="0"/>
              <a:hlinkClick r:id="rId3"/>
            </a:endParaRPr>
          </a:p>
        </p:txBody>
      </p:sp>
    </p:spTree>
    <p:extLst>
      <p:ext uri="{BB962C8B-B14F-4D97-AF65-F5344CB8AC3E}">
        <p14:creationId xmlns:p14="http://schemas.microsoft.com/office/powerpoint/2010/main" val="148355436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idx="1"/>
          </p:nvPr>
        </p:nvSpPr>
        <p:spPr/>
        <p:txBody>
          <a:bodyPr/>
          <a:lstStyle/>
          <a:p>
            <a:r>
              <a:rPr lang="en-US" dirty="0" smtClean="0"/>
              <a:t>First step towards the “extra knowledge”:</a:t>
            </a:r>
          </a:p>
          <a:p>
            <a:pPr lvl="1"/>
            <a:r>
              <a:rPr lang="en-US" dirty="0" smtClean="0"/>
              <a:t>define the terms we can use</a:t>
            </a:r>
          </a:p>
          <a:p>
            <a:pPr lvl="1"/>
            <a:r>
              <a:rPr lang="en-US" dirty="0" smtClean="0"/>
              <a:t>what restrictions apply</a:t>
            </a:r>
          </a:p>
          <a:p>
            <a:pPr lvl="1"/>
            <a:r>
              <a:rPr lang="en-US" dirty="0" smtClean="0"/>
              <a:t>what extra relationships are there?</a:t>
            </a:r>
          </a:p>
          <a:p>
            <a:r>
              <a:rPr lang="en-US" dirty="0" smtClean="0"/>
              <a:t>Officially: “RDF Vocabulary Description Language”</a:t>
            </a:r>
          </a:p>
          <a:p>
            <a:pPr lvl="1"/>
            <a:r>
              <a:rPr lang="en-US" dirty="0" smtClean="0"/>
              <a:t>the term “Schema” is retained for historical reasons…</a:t>
            </a:r>
            <a:endParaRPr lang="en-US" dirty="0"/>
          </a:p>
        </p:txBody>
      </p:sp>
      <p:sp>
        <p:nvSpPr>
          <p:cNvPr id="141314" name="Rectangle 1"/>
          <p:cNvSpPr>
            <a:spLocks noGrp="1" noChangeArrowheads="1"/>
          </p:cNvSpPr>
          <p:nvPr>
            <p:ph type="title"/>
          </p:nvPr>
        </p:nvSpPr>
        <p:spPr/>
        <p:txBody>
          <a:bodyPr/>
          <a:lstStyle/>
          <a:p>
            <a:r>
              <a:rPr lang="en-US" smtClean="0"/>
              <a:t>Need for RDF schemas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idx="1"/>
          </p:nvPr>
        </p:nvSpPr>
        <p:spPr/>
        <p:txBody>
          <a:bodyPr>
            <a:normAutofit/>
          </a:bodyPr>
          <a:lstStyle/>
          <a:p>
            <a:r>
              <a:rPr lang="en-US" dirty="0" smtClean="0"/>
              <a:t>Think of well known traditional vocabularies:</a:t>
            </a:r>
          </a:p>
          <a:p>
            <a:pPr lvl="1"/>
            <a:r>
              <a:rPr lang="en-US" dirty="0" smtClean="0"/>
              <a:t>use the term “novel”</a:t>
            </a:r>
          </a:p>
          <a:p>
            <a:pPr lvl="1"/>
            <a:r>
              <a:rPr lang="en-US" dirty="0" smtClean="0"/>
              <a:t>“every novel is a fiction”</a:t>
            </a:r>
          </a:p>
          <a:p>
            <a:pPr lvl="1"/>
            <a:r>
              <a:rPr lang="en-US" dirty="0" smtClean="0"/>
              <a:t>“«The Glass Palace» is a novel”</a:t>
            </a:r>
          </a:p>
          <a:p>
            <a:pPr lvl="1"/>
            <a:r>
              <a:rPr lang="en-US" dirty="0" smtClean="0"/>
              <a:t>etc.</a:t>
            </a:r>
          </a:p>
          <a:p>
            <a:r>
              <a:rPr lang="en-US" dirty="0" smtClean="0"/>
              <a:t>RDFS defines resources and classes:</a:t>
            </a:r>
          </a:p>
          <a:p>
            <a:pPr lvl="1"/>
            <a:r>
              <a:rPr lang="en-US" dirty="0" smtClean="0"/>
              <a:t>everything in RDF is a “resource”</a:t>
            </a:r>
          </a:p>
          <a:p>
            <a:pPr lvl="1"/>
            <a:r>
              <a:rPr lang="en-US" dirty="0" smtClean="0"/>
              <a:t>“classes” are also resources, but…</a:t>
            </a:r>
          </a:p>
          <a:p>
            <a:pPr lvl="1"/>
            <a:r>
              <a:rPr lang="en-US" dirty="0" smtClean="0"/>
              <a:t>…they are also a collection of possible resources (i.e., “individuals”)</a:t>
            </a:r>
          </a:p>
          <a:p>
            <a:pPr lvl="2"/>
            <a:r>
              <a:rPr lang="en-US" dirty="0" smtClean="0"/>
              <a:t>“fiction”, “novel”, …</a:t>
            </a:r>
            <a:endParaRPr lang="en-US" dirty="0"/>
          </a:p>
        </p:txBody>
      </p:sp>
      <p:sp>
        <p:nvSpPr>
          <p:cNvPr id="143362" name="Rectangle 1"/>
          <p:cNvSpPr>
            <a:spLocks noGrp="1" noChangeArrowheads="1"/>
          </p:cNvSpPr>
          <p:nvPr>
            <p:ph type="title"/>
          </p:nvPr>
        </p:nvSpPr>
        <p:spPr/>
        <p:txBody>
          <a:bodyPr/>
          <a:lstStyle/>
          <a:p>
            <a:r>
              <a:rPr lang="en-US" smtClean="0"/>
              <a:t>Classes, resources, …</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Editors roam the Web for new data published on Web sites</a:t>
            </a:r>
          </a:p>
          <a:p>
            <a:r>
              <a:rPr lang="en-US" dirty="0" smtClean="0"/>
              <a:t>“Scrape” the sites with a program to extract the information</a:t>
            </a:r>
          </a:p>
          <a:p>
            <a:pPr lvl="1"/>
            <a:r>
              <a:rPr lang="en-US" dirty="0" err="1" smtClean="0"/>
              <a:t>Ie</a:t>
            </a:r>
            <a:r>
              <a:rPr lang="en-US" dirty="0" smtClean="0"/>
              <a:t>, write some code to incorporate the new data</a:t>
            </a:r>
          </a:p>
          <a:p>
            <a:r>
              <a:rPr lang="en-US" dirty="0" smtClean="0"/>
              <a:t>Easily get out of date again… </a:t>
            </a:r>
            <a:r>
              <a:rPr lang="en-US" dirty="0" smtClean="0">
                <a:sym typeface="Wingdings"/>
              </a:rPr>
              <a:t></a:t>
            </a:r>
            <a:endParaRPr lang="en-US" dirty="0"/>
          </a:p>
        </p:txBody>
      </p:sp>
      <p:sp>
        <p:nvSpPr>
          <p:cNvPr id="2" name="Title 1"/>
          <p:cNvSpPr>
            <a:spLocks noGrp="1"/>
          </p:cNvSpPr>
          <p:nvPr>
            <p:ph type="title"/>
          </p:nvPr>
        </p:nvSpPr>
        <p:spPr/>
        <p:txBody>
          <a:bodyPr/>
          <a:lstStyle/>
          <a:p>
            <a:r>
              <a:rPr lang="en-US" smtClean="0"/>
              <a:t>How to build such a site 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ChangeArrowheads="1"/>
          </p:cNvSpPr>
          <p:nvPr>
            <p:ph idx="1"/>
          </p:nvPr>
        </p:nvSpPr>
        <p:spPr/>
        <p:txBody>
          <a:bodyPr/>
          <a:lstStyle/>
          <a:p>
            <a:r>
              <a:rPr lang="en-US" dirty="0" smtClean="0"/>
              <a:t>Relationships are defined </a:t>
            </a:r>
            <a:r>
              <a:rPr lang="en-US" smtClean="0"/>
              <a:t>among resources:</a:t>
            </a:r>
            <a:endParaRPr lang="en-US" dirty="0" smtClean="0"/>
          </a:p>
          <a:p>
            <a:pPr lvl="1"/>
            <a:r>
              <a:rPr lang="en-US" dirty="0" smtClean="0"/>
              <a:t>“typing”: an individual belongs to a specific class </a:t>
            </a:r>
          </a:p>
          <a:p>
            <a:pPr lvl="2"/>
            <a:r>
              <a:rPr lang="en-US" dirty="0" smtClean="0"/>
              <a:t>“«The Glass Palace» is a novel”</a:t>
            </a:r>
          </a:p>
          <a:p>
            <a:pPr lvl="2"/>
            <a:r>
              <a:rPr lang="en-US" dirty="0" smtClean="0"/>
              <a:t>to be more precise: “«http://.../000651409X» is a novel”</a:t>
            </a:r>
          </a:p>
          <a:p>
            <a:pPr lvl="1"/>
            <a:r>
              <a:rPr lang="en-US" dirty="0" smtClean="0"/>
              <a:t>“subclassing”: all instances of one are also the instances of the other (“every novel is a fiction”)</a:t>
            </a:r>
          </a:p>
          <a:p>
            <a:r>
              <a:rPr lang="en-US" dirty="0" smtClean="0"/>
              <a:t>RDFS formalizes these notions in RDF</a:t>
            </a:r>
            <a:endParaRPr lang="en-US" dirty="0"/>
          </a:p>
        </p:txBody>
      </p:sp>
      <p:sp>
        <p:nvSpPr>
          <p:cNvPr id="145410" name="Rectangle 1"/>
          <p:cNvSpPr>
            <a:spLocks noGrp="1" noChangeArrowheads="1"/>
          </p:cNvSpPr>
          <p:nvPr>
            <p:ph type="title"/>
          </p:nvPr>
        </p:nvSpPr>
        <p:spPr/>
        <p:txBody>
          <a:bodyPr/>
          <a:lstStyle/>
          <a:p>
            <a:r>
              <a:rPr lang="en-US" smtClean="0"/>
              <a:t>Classes, resources, …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idx="1"/>
          </p:nvPr>
        </p:nvSpPr>
        <p:spPr>
          <a:xfrm>
            <a:off x="392111" y="4922838"/>
            <a:ext cx="9358313" cy="2068512"/>
          </a:xfrm>
        </p:spPr>
        <p:txBody>
          <a:bodyPr/>
          <a:lstStyle/>
          <a:p>
            <a:r>
              <a:rPr lang="en-US" dirty="0" smtClean="0"/>
              <a:t>RDFS defines the meaning of these terms</a:t>
            </a:r>
          </a:p>
          <a:p>
            <a:pPr lvl="1"/>
            <a:r>
              <a:rPr lang="en-US" dirty="0" smtClean="0"/>
              <a:t>(these are all special URI-</a:t>
            </a:r>
            <a:r>
              <a:rPr lang="en-US" dirty="0" err="1" smtClean="0"/>
              <a:t>s</a:t>
            </a:r>
            <a:r>
              <a:rPr lang="en-US" dirty="0" smtClean="0"/>
              <a:t>, we just use the namespace abbreviation)</a:t>
            </a:r>
            <a:endParaRPr lang="en-US" dirty="0"/>
          </a:p>
        </p:txBody>
      </p:sp>
      <p:sp>
        <p:nvSpPr>
          <p:cNvPr id="147458" name="Rectangle 1"/>
          <p:cNvSpPr>
            <a:spLocks noGrp="1" noChangeArrowheads="1"/>
          </p:cNvSpPr>
          <p:nvPr>
            <p:ph type="title"/>
          </p:nvPr>
        </p:nvSpPr>
        <p:spPr/>
        <p:txBody>
          <a:bodyPr/>
          <a:lstStyle/>
          <a:p>
            <a:r>
              <a:rPr lang="en-US" smtClean="0"/>
              <a:t>Classes, resources in RDF(S)</a:t>
            </a:r>
            <a:endParaRPr lang="en-US"/>
          </a:p>
        </p:txBody>
      </p:sp>
      <p:grpSp>
        <p:nvGrpSpPr>
          <p:cNvPr id="2" name="Group 29"/>
          <p:cNvGrpSpPr/>
          <p:nvPr/>
        </p:nvGrpSpPr>
        <p:grpSpPr>
          <a:xfrm>
            <a:off x="304806" y="1482037"/>
            <a:ext cx="9560872" cy="2372636"/>
            <a:chOff x="304800" y="1482037"/>
            <a:chExt cx="9560872" cy="2372636"/>
          </a:xfrm>
        </p:grpSpPr>
        <p:sp>
          <p:nvSpPr>
            <p:cNvPr id="6" name="TextBox 5"/>
            <p:cNvSpPr txBox="1"/>
            <p:nvPr/>
          </p:nvSpPr>
          <p:spPr>
            <a:xfrm>
              <a:off x="3973513" y="3151337"/>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sp>
          <p:nvSpPr>
            <p:cNvPr id="7" name="Oval 6"/>
            <p:cNvSpPr/>
            <p:nvPr/>
          </p:nvSpPr>
          <p:spPr bwMode="auto">
            <a:xfrm>
              <a:off x="5659940" y="3234637"/>
              <a:ext cx="2656972" cy="462164"/>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7" idx="2"/>
              <a:endCxn id="10" idx="6"/>
            </p:cNvCxnSpPr>
            <p:nvPr/>
          </p:nvCxnSpPr>
          <p:spPr bwMode="auto">
            <a:xfrm flipH="1">
              <a:off x="4049713" y="3465719"/>
              <a:ext cx="1610227" cy="0"/>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304800" y="3076765"/>
              <a:ext cx="3744913" cy="777908"/>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3" name="Oval 12"/>
            <p:cNvSpPr/>
            <p:nvPr/>
          </p:nvSpPr>
          <p:spPr bwMode="auto">
            <a:xfrm>
              <a:off x="7208700" y="1482037"/>
              <a:ext cx="2656972" cy="462164"/>
            </a:xfrm>
            <a:prstGeom prst="ellipse">
              <a:avLst/>
            </a:prstGeom>
            <a:solidFill>
              <a:srgbClr val="EFAA29"/>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algn="ctr"/>
              <a:r>
                <a:rPr lang="en-US" sz="1700" b="1" noProof="1">
                  <a:solidFill>
                    <a:schemeClr val="tx1">
                      <a:lumMod val="95000"/>
                      <a:lumOff val="5000"/>
                    </a:schemeClr>
                  </a:solidFill>
                </a:rPr>
                <a:t>rdfs:Class</a:t>
              </a:r>
            </a:p>
          </p:txBody>
        </p:sp>
        <p:cxnSp>
          <p:nvCxnSpPr>
            <p:cNvPr id="19" name="Straight Arrow Connector 18"/>
            <p:cNvCxnSpPr>
              <a:stCxn id="13" idx="4"/>
              <a:endCxn id="7" idx="0"/>
            </p:cNvCxnSpPr>
            <p:nvPr/>
          </p:nvCxnSpPr>
          <p:spPr bwMode="auto">
            <a:xfrm flipH="1">
              <a:off x="6988426" y="1944201"/>
              <a:ext cx="1548759" cy="1290436"/>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24" name="TextBox 23"/>
            <p:cNvSpPr txBox="1"/>
            <p:nvPr/>
          </p:nvSpPr>
          <p:spPr>
            <a:xfrm rot="19190151">
              <a:off x="6717307" y="2418481"/>
              <a:ext cx="1676400" cy="328665"/>
            </a:xfrm>
            <a:prstGeom prst="rect">
              <a:avLst/>
            </a:prstGeom>
            <a:noFill/>
          </p:spPr>
          <p:txBody>
            <a:bodyPr wrap="square" rtlCol="0">
              <a:spAutoFit/>
            </a:bodyPr>
            <a:lstStyle/>
            <a:p>
              <a:pPr algn="ctr"/>
              <a:r>
                <a:rPr lang="en-US" sz="1700" b="1" noProof="1">
                  <a:solidFill>
                    <a:schemeClr val="accent1">
                      <a:lumMod val="50000"/>
                    </a:schemeClr>
                  </a:solidFill>
                </a:rPr>
                <a:t>rdf:type</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
          <p:cNvSpPr>
            <a:spLocks noGrp="1" noChangeArrowheads="1"/>
          </p:cNvSpPr>
          <p:nvPr>
            <p:ph type="title"/>
          </p:nvPr>
        </p:nvSpPr>
        <p:spPr/>
        <p:txBody>
          <a:bodyPr/>
          <a:lstStyle/>
          <a:p>
            <a:r>
              <a:rPr lang="en-US" smtClean="0"/>
              <a:t>Schema example in RDF/XML</a:t>
            </a:r>
            <a:endParaRPr lang="en-US"/>
          </a:p>
        </p:txBody>
      </p:sp>
      <p:sp>
        <p:nvSpPr>
          <p:cNvPr id="9" name="Text Placeholder 8"/>
          <p:cNvSpPr>
            <a:spLocks noGrp="1"/>
          </p:cNvSpPr>
          <p:nvPr>
            <p:ph type="body" sz="half" idx="3"/>
          </p:nvPr>
        </p:nvSpPr>
        <p:spPr>
          <a:xfrm>
            <a:off x="468347" y="2255836"/>
            <a:ext cx="9076063" cy="121920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rdf:ID</a:t>
            </a:r>
            <a:r>
              <a:rPr lang="en-US" dirty="0" smtClean="0">
                <a:solidFill>
                  <a:srgbClr val="000000"/>
                </a:solidFill>
                <a:latin typeface="Courier New" charset="0"/>
                <a:ea typeface="msmincho" charset="0"/>
                <a:cs typeface="msmincho" charset="0"/>
              </a:rPr>
              <a:t>="Novel"&gt;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rdf:type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="http://www.w3.org/…/</a:t>
            </a:r>
            <a:r>
              <a:rPr lang="en-US" dirty="0" err="1" smtClean="0">
                <a:solidFill>
                  <a:srgbClr val="000000"/>
                </a:solidFill>
                <a:latin typeface="Courier New" charset="0"/>
                <a:ea typeface="msmincho" charset="0"/>
                <a:cs typeface="msmincho" charset="0"/>
              </a:rPr>
              <a:t>rdf-schema#Class</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49507" name="Rectangle 2"/>
          <p:cNvSpPr>
            <a:spLocks noGrp="1" noChangeArrowheads="1"/>
          </p:cNvSpPr>
          <p:nvPr>
            <p:ph sz="quarter" idx="2"/>
          </p:nvPr>
        </p:nvSpPr>
        <p:spPr/>
        <p:txBody>
          <a:bodyPr/>
          <a:lstStyle/>
          <a:p>
            <a:r>
              <a:rPr lang="en-US" smtClean="0"/>
              <a:t>The schema part:</a:t>
            </a:r>
            <a:endParaRPr lang="en-US"/>
          </a:p>
        </p:txBody>
      </p:sp>
      <p:sp>
        <p:nvSpPr>
          <p:cNvPr id="10" name="Content Placeholder 9"/>
          <p:cNvSpPr>
            <a:spLocks noGrp="1"/>
          </p:cNvSpPr>
          <p:nvPr>
            <p:ph sz="quarter" idx="4"/>
          </p:nvPr>
        </p:nvSpPr>
        <p:spPr>
          <a:xfrm>
            <a:off x="468312" y="3779837"/>
            <a:ext cx="9072563" cy="1581683"/>
          </a:xfrm>
        </p:spPr>
        <p:txBody>
          <a:bodyPr/>
          <a:lstStyle/>
          <a:p>
            <a:r>
              <a:rPr lang="en-US" dirty="0" smtClean="0"/>
              <a:t>The RDF data on a specific novel:</a:t>
            </a:r>
          </a:p>
          <a:p>
            <a:endParaRPr lang="en-US" dirty="0"/>
          </a:p>
        </p:txBody>
      </p:sp>
      <p:sp>
        <p:nvSpPr>
          <p:cNvPr id="11" name="Text Placeholder 8"/>
          <p:cNvSpPr txBox="1">
            <a:spLocks/>
          </p:cNvSpPr>
          <p:nvPr/>
        </p:nvSpPr>
        <p:spPr>
          <a:xfrm>
            <a:off x="544547" y="4770437"/>
            <a:ext cx="9076063" cy="12192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rdf:resource</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bookSchema.rdf#Novel</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p:txBody>
          <a:bodyPr/>
          <a:lstStyle/>
          <a:p>
            <a:r>
              <a:rPr lang="en-US" smtClean="0"/>
              <a:t>An aside: typed nodes in RDF/XML</a:t>
            </a:r>
            <a:endParaRPr lang="en-US"/>
          </a:p>
        </p:txBody>
      </p:sp>
      <p:sp>
        <p:nvSpPr>
          <p:cNvPr id="9" name="Text Placeholder 8"/>
          <p:cNvSpPr>
            <a:spLocks noGrp="1"/>
          </p:cNvSpPr>
          <p:nvPr>
            <p:ph type="body" sz="half" idx="3"/>
          </p:nvPr>
        </p:nvSpPr>
        <p:spPr>
          <a:xfrm>
            <a:off x="504068" y="2179637"/>
            <a:ext cx="9076063" cy="152400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rdf:about</a:t>
            </a:r>
            <a:r>
              <a:rPr lang="en-US" dirty="0" smtClean="0">
                <a:solidFill>
                  <a:srgbClr val="000000"/>
                </a:solidFill>
                <a:latin typeface="Courier New" charset="0"/>
                <a:ea typeface="msmincho" charset="0"/>
                <a:cs typeface="msmincho" charset="0"/>
              </a:rPr>
              <a:t>="http://..."&gt;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rdf:type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="http://..../</a:t>
            </a:r>
            <a:r>
              <a:rPr lang="en-US" dirty="0" err="1" smtClean="0">
                <a:solidFill>
                  <a:srgbClr val="000000"/>
                </a:solidFill>
                <a:latin typeface="Courier New" charset="0"/>
                <a:ea typeface="msmincho" charset="0"/>
                <a:cs typeface="msmincho" charset="0"/>
              </a:rPr>
              <a:t>something#ClassName</a:t>
            </a:r>
            <a:r>
              <a:rPr lang="en-US" noProof="1" smtClean="0">
                <a:solidFill>
                  <a:srgbClr val="000000"/>
                </a:solidFill>
                <a:latin typeface="Courier New" charset="0"/>
                <a:ea typeface="msmincho" charset="0"/>
                <a:cs typeface="msmincho" charset="0"/>
              </a:rPr>
              <a:t>"</a:t>
            </a:r>
            <a:r>
              <a:rPr lang="en-US" dirty="0" smtClean="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rdf:Description</a:t>
            </a:r>
            <a:r>
              <a:rPr lang="en-US" dirty="0" smtClean="0">
                <a:solidFill>
                  <a:srgbClr val="000000"/>
                </a:solidFill>
                <a:latin typeface="Courier New" charset="0"/>
                <a:ea typeface="msmincho" charset="0"/>
                <a:cs typeface="msmincho" charset="0"/>
              </a:rPr>
              <a:t>&gt;</a:t>
            </a:r>
          </a:p>
          <a:p>
            <a:endParaRPr lang="en-US" dirty="0"/>
          </a:p>
        </p:txBody>
      </p:sp>
      <p:sp>
        <p:nvSpPr>
          <p:cNvPr id="151555" name="Rectangle 2"/>
          <p:cNvSpPr>
            <a:spLocks noGrp="1" noChangeArrowheads="1"/>
          </p:cNvSpPr>
          <p:nvPr>
            <p:ph sz="quarter" idx="2"/>
          </p:nvPr>
        </p:nvSpPr>
        <p:spPr/>
        <p:txBody>
          <a:bodyPr/>
          <a:lstStyle/>
          <a:p>
            <a:r>
              <a:rPr lang="en-US" smtClean="0"/>
              <a:t>A frequent simplification rule: instead of</a:t>
            </a:r>
            <a:endParaRPr lang="en-US"/>
          </a:p>
        </p:txBody>
      </p:sp>
      <p:sp>
        <p:nvSpPr>
          <p:cNvPr id="151557" name="Text Box 4"/>
          <p:cNvSpPr txBox="1">
            <a:spLocks noChangeArrowheads="1"/>
          </p:cNvSpPr>
          <p:nvPr/>
        </p:nvSpPr>
        <p:spPr bwMode="auto">
          <a:xfrm>
            <a:off x="544511" y="3779838"/>
            <a:ext cx="900113" cy="4873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000000"/>
                </a:solidFill>
                <a:latin typeface="Helvetica Neue Light"/>
                <a:ea typeface="msmincho" charset="0"/>
                <a:cs typeface="Helvetica Neue Light"/>
              </a:rPr>
              <a:t>use:</a:t>
            </a:r>
          </a:p>
        </p:txBody>
      </p:sp>
      <p:sp>
        <p:nvSpPr>
          <p:cNvPr id="151559" name="Text Box 6"/>
          <p:cNvSpPr txBox="1">
            <a:spLocks noChangeArrowheads="1"/>
          </p:cNvSpPr>
          <p:nvPr/>
        </p:nvSpPr>
        <p:spPr bwMode="auto">
          <a:xfrm>
            <a:off x="544511" y="5532437"/>
            <a:ext cx="900113" cy="487362"/>
          </a:xfrm>
          <a:prstGeom prst="rect">
            <a:avLst/>
          </a:prstGeom>
          <a:noFill/>
          <a:ln w="9525">
            <a:noFill/>
            <a:round/>
            <a:headEnd/>
            <a:tailEnd/>
          </a:ln>
        </p:spPr>
        <p:txBody>
          <a:bodyPr lIns="89696" tIns="90558" rIns="89696" bIns="44849">
            <a:prstTxWarp prst="textNoShape">
              <a:avLst/>
            </a:prstTxWarp>
          </a:bodyPr>
          <a:lstStyle/>
          <a:p>
            <a:pPr>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pPr>
            <a:r>
              <a:rPr lang="en-US" dirty="0">
                <a:solidFill>
                  <a:srgbClr val="000000"/>
                </a:solidFill>
                <a:latin typeface="Helvetica Neue Light"/>
                <a:ea typeface="msmincho" charset="0"/>
                <a:cs typeface="Helvetica Neue Light"/>
              </a:rPr>
              <a:t>ie:</a:t>
            </a:r>
          </a:p>
        </p:txBody>
      </p:sp>
      <p:sp>
        <p:nvSpPr>
          <p:cNvPr id="11" name="Text Placeholder 8"/>
          <p:cNvSpPr txBox="1">
            <a:spLocks/>
          </p:cNvSpPr>
          <p:nvPr/>
        </p:nvSpPr>
        <p:spPr>
          <a:xfrm>
            <a:off x="544547" y="4313237"/>
            <a:ext cx="9076063" cy="10668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yourNameSpace:ClassName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yourNameSpace:ClassName</a:t>
            </a:r>
            <a:r>
              <a:rPr lang="en-US" sz="1800" b="1" dirty="0">
                <a:solidFill>
                  <a:srgbClr val="000000"/>
                </a:solidFill>
                <a:latin typeface="Courier New" charset="0"/>
                <a:ea typeface="msmincho" charset="0"/>
                <a:cs typeface="msmincho" charset="0"/>
              </a:rPr>
              <a:t>&gt;</a:t>
            </a:r>
          </a:p>
        </p:txBody>
      </p:sp>
      <p:sp>
        <p:nvSpPr>
          <p:cNvPr id="12" name="Text Placeholder 8"/>
          <p:cNvSpPr txBox="1">
            <a:spLocks/>
          </p:cNvSpPr>
          <p:nvPr/>
        </p:nvSpPr>
        <p:spPr>
          <a:xfrm>
            <a:off x="544547" y="6065837"/>
            <a:ext cx="9076063" cy="10668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a:Novel</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a:Novel</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ChangeArrowheads="1"/>
          </p:cNvSpPr>
          <p:nvPr>
            <p:ph idx="1"/>
          </p:nvPr>
        </p:nvSpPr>
        <p:spPr/>
        <p:txBody>
          <a:bodyPr>
            <a:normAutofit/>
          </a:bodyPr>
          <a:lstStyle/>
          <a:p>
            <a:r>
              <a:rPr lang="en-US" dirty="0" smtClean="0"/>
              <a:t>A resource may belong to several classes</a:t>
            </a:r>
          </a:p>
          <a:p>
            <a:pPr lvl="1"/>
            <a:r>
              <a:rPr lang="en-US" dirty="0" err="1" smtClean="0"/>
              <a:t>rdf:type</a:t>
            </a:r>
            <a:r>
              <a:rPr lang="en-US" dirty="0" smtClean="0"/>
              <a:t> is just a property…</a:t>
            </a:r>
          </a:p>
          <a:p>
            <a:pPr lvl="1"/>
            <a:r>
              <a:rPr lang="en-US" dirty="0" smtClean="0"/>
              <a:t>“«The Glass Palace» is a novel, but «The Glass Palace» is also an «inventory item»…”</a:t>
            </a:r>
          </a:p>
          <a:p>
            <a:pPr lvl="1"/>
            <a:r>
              <a:rPr lang="en-US" dirty="0" smtClean="0"/>
              <a:t>i.e., it is not like a datatype!</a:t>
            </a:r>
          </a:p>
          <a:p>
            <a:r>
              <a:rPr lang="en-US" dirty="0" smtClean="0"/>
              <a:t>The type information may be very important for applications</a:t>
            </a:r>
          </a:p>
          <a:p>
            <a:pPr lvl="1"/>
            <a:r>
              <a:rPr lang="en-US" dirty="0" smtClean="0"/>
              <a:t>e.g., it may be used for a categorization of possible nodes</a:t>
            </a:r>
          </a:p>
          <a:p>
            <a:pPr lvl="1"/>
            <a:r>
              <a:rPr lang="en-US" dirty="0" smtClean="0"/>
              <a:t>probably the most frequently used RDF property…</a:t>
            </a:r>
          </a:p>
          <a:p>
            <a:r>
              <a:rPr lang="en-US" dirty="0" smtClean="0"/>
              <a:t>(remember the “Person” in our example?)</a:t>
            </a:r>
            <a:endParaRPr lang="en-US" dirty="0"/>
          </a:p>
        </p:txBody>
      </p:sp>
      <p:sp>
        <p:nvSpPr>
          <p:cNvPr id="153602" name="Rectangle 1"/>
          <p:cNvSpPr>
            <a:spLocks noGrp="1" noChangeArrowheads="1"/>
          </p:cNvSpPr>
          <p:nvPr>
            <p:ph type="title"/>
          </p:nvPr>
        </p:nvSpPr>
        <p:spPr/>
        <p:txBody>
          <a:bodyPr/>
          <a:lstStyle/>
          <a:p>
            <a:r>
              <a:rPr lang="en-US" smtClean="0"/>
              <a:t>Further remarks on types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idx="1"/>
          </p:nvPr>
        </p:nvSpPr>
        <p:spPr>
          <a:xfrm>
            <a:off x="360362" y="5151472"/>
            <a:ext cx="9358313" cy="1866901"/>
          </a:xfrm>
        </p:spPr>
        <p:txBody>
          <a:bodyPr>
            <a:normAutofit/>
          </a:bodyPr>
          <a:lstStyle/>
          <a:p>
            <a:r>
              <a:rPr lang="en-US" dirty="0" smtClean="0"/>
              <a:t>is not in the original RDF data…</a:t>
            </a:r>
          </a:p>
          <a:p>
            <a:r>
              <a:rPr lang="en-US" dirty="0" smtClean="0"/>
              <a:t>…but can be inferred from the RDFS rules</a:t>
            </a:r>
          </a:p>
          <a:p>
            <a:r>
              <a:rPr lang="en-US" dirty="0" smtClean="0"/>
              <a:t>RDFS environments return that triple, too</a:t>
            </a:r>
            <a:endParaRPr lang="en-US" dirty="0"/>
          </a:p>
        </p:txBody>
      </p:sp>
      <p:sp>
        <p:nvSpPr>
          <p:cNvPr id="155650" name="Rectangle 1"/>
          <p:cNvSpPr>
            <a:spLocks noGrp="1" noChangeArrowheads="1"/>
          </p:cNvSpPr>
          <p:nvPr>
            <p:ph type="title"/>
          </p:nvPr>
        </p:nvSpPr>
        <p:spPr/>
        <p:txBody>
          <a:bodyPr/>
          <a:lstStyle/>
          <a:p>
            <a:r>
              <a:rPr lang="en-US" smtClean="0"/>
              <a:t>Inferred properties</a:t>
            </a:r>
            <a:endParaRPr lang="en-US"/>
          </a:p>
        </p:txBody>
      </p:sp>
      <p:sp>
        <p:nvSpPr>
          <p:cNvPr id="7" name="TextBox 6"/>
          <p:cNvSpPr txBox="1"/>
          <p:nvPr/>
        </p:nvSpPr>
        <p:spPr>
          <a:xfrm>
            <a:off x="3973513" y="3151340"/>
            <a:ext cx="1676400" cy="325594"/>
          </a:xfrm>
          <a:prstGeom prst="rect">
            <a:avLst/>
          </a:prstGeom>
          <a:noFill/>
        </p:spPr>
        <p:txBody>
          <a:bodyPr wrap="square" lIns="91132" tIns="45567" rIns="91132" bIns="45567" rtlCol="0">
            <a:spAutoFit/>
          </a:bodyPr>
          <a:lstStyle/>
          <a:p>
            <a:pPr algn="ctr"/>
            <a:r>
              <a:rPr lang="en-US" sz="1700" b="1" noProof="1">
                <a:solidFill>
                  <a:schemeClr val="accent1">
                    <a:lumMod val="50000"/>
                  </a:schemeClr>
                </a:solidFill>
              </a:rPr>
              <a:t>rdf:type</a:t>
            </a:r>
          </a:p>
        </p:txBody>
      </p:sp>
      <p:sp>
        <p:nvSpPr>
          <p:cNvPr id="8" name="Oval 7"/>
          <p:cNvSpPr/>
          <p:nvPr/>
        </p:nvSpPr>
        <p:spPr bwMode="auto">
          <a:xfrm>
            <a:off x="5659940" y="32367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700" b="1" noProof="1">
                <a:solidFill>
                  <a:schemeClr val="tx1">
                    <a:lumMod val="95000"/>
                    <a:lumOff val="5000"/>
                  </a:schemeClr>
                </a:solidFill>
              </a:rPr>
              <a:t>#Novel</a:t>
            </a:r>
          </a:p>
        </p:txBody>
      </p:sp>
      <p:cxnSp>
        <p:nvCxnSpPr>
          <p:cNvPr id="9" name="Straight Arrow Connector 8"/>
          <p:cNvCxnSpPr>
            <a:stCxn id="8" idx="2"/>
            <a:endCxn id="10" idx="6"/>
          </p:cNvCxnSpPr>
          <p:nvPr/>
        </p:nvCxnSpPr>
        <p:spPr bwMode="auto">
          <a:xfrm flipH="1" flipV="1">
            <a:off x="3952534" y="3465719"/>
            <a:ext cx="1707412" cy="2"/>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207615" y="3076776"/>
            <a:ext cx="3744913" cy="777896"/>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700" b="1" noProof="1">
                <a:solidFill>
                  <a:schemeClr val="tx1">
                    <a:lumMod val="95000"/>
                    <a:lumOff val="5000"/>
                  </a:schemeClr>
                </a:solidFill>
              </a:rPr>
              <a:t>http://…isbn/000651409X</a:t>
            </a:r>
          </a:p>
        </p:txBody>
      </p:sp>
      <p:sp>
        <p:nvSpPr>
          <p:cNvPr id="11" name="Oval 10"/>
          <p:cNvSpPr/>
          <p:nvPr/>
        </p:nvSpPr>
        <p:spPr bwMode="auto">
          <a:xfrm>
            <a:off x="7222504" y="1484198"/>
            <a:ext cx="2656972" cy="457846"/>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132" tIns="45567" rIns="91132" bIns="45567" numCol="1" rtlCol="0" anchor="ctr" anchorCtr="0" compatLnSpc="1">
            <a:prstTxWarp prst="textNoShape">
              <a:avLst/>
            </a:prstTxWarp>
            <a:spAutoFit/>
          </a:bodyPr>
          <a:lstStyle/>
          <a:p>
            <a:pPr algn="ctr"/>
            <a:r>
              <a:rPr lang="en-US" sz="1700" b="1" noProof="1">
                <a:solidFill>
                  <a:schemeClr val="tx1">
                    <a:lumMod val="95000"/>
                    <a:lumOff val="5000"/>
                  </a:schemeClr>
                </a:solidFill>
              </a:rPr>
              <a:t>#Fiction</a:t>
            </a:r>
          </a:p>
        </p:txBody>
      </p:sp>
      <p:cxnSp>
        <p:nvCxnSpPr>
          <p:cNvPr id="12" name="Straight Arrow Connector 11"/>
          <p:cNvCxnSpPr>
            <a:stCxn id="11" idx="4"/>
            <a:endCxn id="8" idx="0"/>
          </p:cNvCxnSpPr>
          <p:nvPr/>
        </p:nvCxnSpPr>
        <p:spPr bwMode="auto">
          <a:xfrm flipH="1">
            <a:off x="6988428" y="1942047"/>
            <a:ext cx="1562564" cy="1294753"/>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3" name="TextBox 12"/>
          <p:cNvSpPr txBox="1"/>
          <p:nvPr/>
        </p:nvSpPr>
        <p:spPr>
          <a:xfrm rot="19190151">
            <a:off x="6717307" y="2306217"/>
            <a:ext cx="1676400" cy="553194"/>
          </a:xfrm>
          <a:prstGeom prst="rect">
            <a:avLst/>
          </a:prstGeom>
          <a:noFill/>
        </p:spPr>
        <p:txBody>
          <a:bodyPr wrap="square" lIns="91132" tIns="45567" rIns="91132" bIns="45567" rtlCol="0">
            <a:spAutoFit/>
          </a:bodyPr>
          <a:lstStyle/>
          <a:p>
            <a:pPr algn="ctr"/>
            <a:r>
              <a:rPr lang="en-US" sz="1700" b="1" noProof="1">
                <a:solidFill>
                  <a:schemeClr val="accent1">
                    <a:lumMod val="50000"/>
                  </a:schemeClr>
                </a:solidFill>
              </a:rPr>
              <a:t>rdf:subClassOf</a:t>
            </a:r>
          </a:p>
        </p:txBody>
      </p:sp>
      <p:cxnSp>
        <p:nvCxnSpPr>
          <p:cNvPr id="14" name="Straight Arrow Connector 13"/>
          <p:cNvCxnSpPr>
            <a:stCxn id="11" idx="2"/>
            <a:endCxn id="10" idx="7"/>
          </p:cNvCxnSpPr>
          <p:nvPr/>
        </p:nvCxnSpPr>
        <p:spPr bwMode="auto">
          <a:xfrm flipH="1">
            <a:off x="3404101" y="1713121"/>
            <a:ext cx="3818406" cy="1477570"/>
          </a:xfrm>
          <a:prstGeom prst="straightConnector1">
            <a:avLst/>
          </a:prstGeom>
          <a:solidFill>
            <a:srgbClr val="00B8FF"/>
          </a:solidFill>
          <a:ln w="19050" cap="flat" cmpd="sng" algn="ctr">
            <a:solidFill>
              <a:schemeClr val="accent1">
                <a:lumMod val="50000"/>
              </a:schemeClr>
            </a:solidFill>
            <a:prstDash val="dash"/>
            <a:round/>
            <a:headEnd type="triangle" w="lg" len="med"/>
            <a:tailEnd type="none" w="lg" len="med"/>
          </a:ln>
          <a:effectLst/>
        </p:spPr>
      </p:cxnSp>
      <p:sp>
        <p:nvSpPr>
          <p:cNvPr id="17" name="TextBox 16"/>
          <p:cNvSpPr txBox="1"/>
          <p:nvPr/>
        </p:nvSpPr>
        <p:spPr>
          <a:xfrm rot="20256282">
            <a:off x="4350705" y="2239115"/>
            <a:ext cx="1676400" cy="325594"/>
          </a:xfrm>
          <a:prstGeom prst="rect">
            <a:avLst/>
          </a:prstGeom>
          <a:noFill/>
        </p:spPr>
        <p:txBody>
          <a:bodyPr wrap="square" lIns="91132" tIns="45567" rIns="91132" bIns="45567" rtlCol="0">
            <a:spAutoFit/>
          </a:bodyPr>
          <a:lstStyle/>
          <a:p>
            <a:pPr algn="ctr"/>
            <a:r>
              <a:rPr lang="en-US" sz="1700" b="1" noProof="1">
                <a:solidFill>
                  <a:schemeClr val="accent1">
                    <a:lumMod val="50000"/>
                  </a:schemeClr>
                </a:solidFill>
              </a:rPr>
              <a:t>rdf:type</a:t>
            </a:r>
          </a:p>
        </p:txBody>
      </p:sp>
      <p:sp>
        <p:nvSpPr>
          <p:cNvPr id="15" name="Text Placeholder 8"/>
          <p:cNvSpPr txBox="1">
            <a:spLocks/>
          </p:cNvSpPr>
          <p:nvPr/>
        </p:nvSpPr>
        <p:spPr>
          <a:xfrm>
            <a:off x="544547" y="4389436"/>
            <a:ext cx="9076063" cy="457201"/>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gn="ct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(&lt;http://…/isbn/000651409X&gt;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#Fiction)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idx="1"/>
          </p:nvPr>
        </p:nvSpPr>
        <p:spPr/>
        <p:txBody>
          <a:bodyPr/>
          <a:lstStyle/>
          <a:p>
            <a:r>
              <a:rPr lang="en-US" smtClean="0"/>
              <a:t>The RDF Semantics document has a list of (33) entailment rules:</a:t>
            </a:r>
          </a:p>
          <a:p>
            <a:pPr lvl="1"/>
            <a:r>
              <a:rPr lang="en-US" smtClean="0"/>
              <a:t>“if such and such triples are in the graph, add this and this”</a:t>
            </a:r>
          </a:p>
          <a:p>
            <a:pPr lvl="1"/>
            <a:r>
              <a:rPr lang="en-US" smtClean="0"/>
              <a:t>do that recursively until the graph does not change</a:t>
            </a:r>
          </a:p>
          <a:p>
            <a:r>
              <a:rPr lang="en-US" smtClean="0"/>
              <a:t>The relevant rule for our example:</a:t>
            </a:r>
            <a:endParaRPr lang="en-US"/>
          </a:p>
        </p:txBody>
      </p:sp>
      <p:sp>
        <p:nvSpPr>
          <p:cNvPr id="157698" name="Rectangle 1"/>
          <p:cNvSpPr>
            <a:spLocks noGrp="1" noChangeArrowheads="1"/>
          </p:cNvSpPr>
          <p:nvPr>
            <p:ph type="title"/>
          </p:nvPr>
        </p:nvSpPr>
        <p:spPr/>
        <p:txBody>
          <a:bodyPr/>
          <a:lstStyle/>
          <a:p>
            <a:r>
              <a:rPr lang="en-US" smtClean="0"/>
              <a:t>Inference: let us be formal…</a:t>
            </a:r>
            <a:endParaRPr lang="en-US"/>
          </a:p>
        </p:txBody>
      </p:sp>
      <p:sp>
        <p:nvSpPr>
          <p:cNvPr id="6" name="Text Placeholder 8"/>
          <p:cNvSpPr txBox="1">
            <a:spLocks/>
          </p:cNvSpPr>
          <p:nvPr/>
        </p:nvSpPr>
        <p:spPr>
          <a:xfrm>
            <a:off x="544547" y="4389437"/>
            <a:ext cx="9076063" cy="2057400"/>
          </a:xfrm>
          <a:prstGeom prst="rect">
            <a:avLst/>
          </a:prstGeom>
          <a:solidFill>
            <a:schemeClr val="accent1">
              <a:lumMod val="20000"/>
              <a:lumOff val="80000"/>
            </a:schemeClr>
          </a:solidFill>
          <a:ln>
            <a:noFill/>
          </a:ln>
          <a:effectLst>
            <a:outerShdw blurRad="50800" dist="88900" dir="2700000" algn="tl" rotWithShape="0">
              <a:srgbClr val="000000">
                <a:alpha val="43000"/>
              </a:srgbClr>
            </a:outerShdw>
          </a:effectLst>
        </p:spPr>
        <p:txBody>
          <a:bodyPr vert="horz" wrap="none" lIns="100425" tIns="50221" rIns="100436" bIns="50221" anchor="t" anchorCtr="0">
            <a:normAutofit/>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If:</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uuu</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rdfs:subClassOf</a:t>
            </a:r>
            <a:r>
              <a:rPr lang="en-US" sz="1800" b="1" dirty="0">
                <a:solidFill>
                  <a:srgbClr val="000000"/>
                </a:solidFill>
                <a:latin typeface="Courier New" charset="0"/>
                <a:ea typeface="msmincho" charset="0"/>
                <a:cs typeface="msmincho" charset="0"/>
              </a:rPr>
              <a:t> xxx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vvv</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uuu</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Then add:</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vvv</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xxx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ChangeArrowheads="1"/>
          </p:cNvSpPr>
          <p:nvPr>
            <p:ph idx="1"/>
          </p:nvPr>
        </p:nvSpPr>
        <p:spPr/>
        <p:txBody>
          <a:bodyPr/>
          <a:lstStyle/>
          <a:p>
            <a:r>
              <a:rPr lang="en-US" smtClean="0"/>
              <a:t>Property is a special class (rdf:Property)</a:t>
            </a:r>
          </a:p>
          <a:p>
            <a:pPr lvl="1"/>
            <a:r>
              <a:rPr lang="en-US" smtClean="0"/>
              <a:t>properties are also resources identified by URI-s</a:t>
            </a:r>
          </a:p>
          <a:p>
            <a:r>
              <a:rPr lang="en-US" smtClean="0"/>
              <a:t>There is also a possibility for a “sub-property”</a:t>
            </a:r>
          </a:p>
          <a:p>
            <a:pPr lvl="1"/>
            <a:r>
              <a:rPr lang="en-US" smtClean="0"/>
              <a:t>all resources bound by the “sub” are also bound by the other</a:t>
            </a:r>
          </a:p>
          <a:p>
            <a:r>
              <a:rPr lang="en-US" smtClean="0"/>
              <a:t>Range and domain of properties can be specified</a:t>
            </a:r>
          </a:p>
          <a:p>
            <a:pPr lvl="1"/>
            <a:r>
              <a:rPr lang="en-US" smtClean="0"/>
              <a:t>i.e., what type of resources serve as object and subject</a:t>
            </a:r>
            <a:endParaRPr lang="en-US"/>
          </a:p>
        </p:txBody>
      </p:sp>
      <p:sp>
        <p:nvSpPr>
          <p:cNvPr id="159746" name="Rectangle 1"/>
          <p:cNvSpPr>
            <a:spLocks noGrp="1" noChangeArrowheads="1"/>
          </p:cNvSpPr>
          <p:nvPr>
            <p:ph type="title"/>
          </p:nvPr>
        </p:nvSpPr>
        <p:spPr/>
        <p:txBody>
          <a:bodyPr/>
          <a:lstStyle/>
          <a:p>
            <a:r>
              <a:rPr lang="en-US" smtClean="0"/>
              <a:t>Properties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p:cNvSpPr>
            <a:spLocks noGrp="1" noChangeArrowheads="1"/>
          </p:cNvSpPr>
          <p:nvPr>
            <p:ph idx="1"/>
          </p:nvPr>
        </p:nvSpPr>
        <p:spPr>
          <a:xfrm>
            <a:off x="360362" y="1444660"/>
            <a:ext cx="9720263" cy="5573713"/>
          </a:xfrm>
        </p:spPr>
        <p:txBody>
          <a:bodyPr/>
          <a:lstStyle/>
          <a:p>
            <a:r>
              <a:rPr lang="en-US" dirty="0" smtClean="0"/>
              <a:t>Properties are also resources (named via URI–</a:t>
            </a:r>
            <a:r>
              <a:rPr lang="en-US" dirty="0" err="1" smtClean="0"/>
              <a:t>s</a:t>
            </a:r>
            <a:r>
              <a:rPr lang="en-US" dirty="0" smtClean="0"/>
              <a:t>)…</a:t>
            </a:r>
          </a:p>
          <a:p>
            <a:r>
              <a:rPr lang="en-US" dirty="0" smtClean="0"/>
              <a:t>So properties of properties can be expressed as… RDF properties</a:t>
            </a:r>
          </a:p>
          <a:p>
            <a:pPr lvl="1"/>
            <a:r>
              <a:rPr lang="en-US" dirty="0" smtClean="0"/>
              <a:t>this twists your mind a bit, but you can get used to it</a:t>
            </a:r>
          </a:p>
          <a:p>
            <a:r>
              <a:rPr lang="en-US" dirty="0" smtClean="0"/>
              <a:t>For example, (P </a:t>
            </a:r>
            <a:r>
              <a:rPr lang="en-US" dirty="0" err="1" smtClean="0"/>
              <a:t>rdfs:domain</a:t>
            </a:r>
            <a:r>
              <a:rPr lang="en-US" dirty="0" smtClean="0"/>
              <a:t> C) means:</a:t>
            </a:r>
          </a:p>
          <a:p>
            <a:pPr lvl="1"/>
            <a:r>
              <a:rPr lang="en-US" dirty="0" smtClean="0"/>
              <a:t>P is a property</a:t>
            </a:r>
          </a:p>
          <a:p>
            <a:pPr lvl="1"/>
            <a:r>
              <a:rPr lang="en-US" dirty="0" smtClean="0"/>
              <a:t>C is a class</a:t>
            </a:r>
          </a:p>
          <a:p>
            <a:pPr lvl="1"/>
            <a:r>
              <a:rPr lang="en-US" dirty="0" smtClean="0"/>
              <a:t>when using P, I can infer that the “subject” is of type C</a:t>
            </a:r>
            <a:endParaRPr lang="en-US" dirty="0"/>
          </a:p>
        </p:txBody>
      </p:sp>
      <p:sp>
        <p:nvSpPr>
          <p:cNvPr id="161794" name="Rectangle 1"/>
          <p:cNvSpPr>
            <a:spLocks noGrp="1" noChangeArrowheads="1"/>
          </p:cNvSpPr>
          <p:nvPr>
            <p:ph type="title"/>
          </p:nvPr>
        </p:nvSpPr>
        <p:spPr/>
        <p:txBody>
          <a:bodyPr/>
          <a:lstStyle/>
          <a:p>
            <a:r>
              <a:rPr lang="en-US" smtClean="0"/>
              <a:t>Properties (cont.)</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Grp="1" noChangeArrowheads="1"/>
          </p:cNvSpPr>
          <p:nvPr>
            <p:ph type="title"/>
          </p:nvPr>
        </p:nvSpPr>
        <p:spPr/>
        <p:txBody>
          <a:bodyPr tIns="35162"/>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a:t>Property specification example</a:t>
            </a:r>
          </a:p>
        </p:txBody>
      </p:sp>
      <p:pic>
        <p:nvPicPr>
          <p:cNvPr id="163843" name="Picture 2"/>
          <p:cNvPicPr>
            <a:picLocks noChangeAspect="1" noChangeArrowheads="1"/>
          </p:cNvPicPr>
          <p:nvPr/>
        </p:nvPicPr>
        <p:blipFill>
          <a:blip r:embed="rId3"/>
          <a:srcRect/>
          <a:stretch>
            <a:fillRect/>
          </a:stretch>
        </p:blipFill>
        <p:spPr bwMode="auto">
          <a:xfrm>
            <a:off x="468313" y="2019299"/>
            <a:ext cx="9005888" cy="3379788"/>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Editors roam the Web for new data via API-s</a:t>
            </a:r>
          </a:p>
          <a:p>
            <a:r>
              <a:rPr lang="en-US" dirty="0" smtClean="0"/>
              <a:t>Understand those…</a:t>
            </a:r>
          </a:p>
          <a:p>
            <a:pPr lvl="1"/>
            <a:r>
              <a:rPr lang="en-US" dirty="0" smtClean="0"/>
              <a:t>input, output arguments, datatypes used, </a:t>
            </a:r>
            <a:r>
              <a:rPr lang="en-US" dirty="0" err="1" smtClean="0"/>
              <a:t>etc</a:t>
            </a:r>
            <a:endParaRPr lang="en-US" dirty="0" smtClean="0"/>
          </a:p>
          <a:p>
            <a:r>
              <a:rPr lang="en-US" dirty="0" smtClean="0"/>
              <a:t>Write some code to incorporate the new data</a:t>
            </a:r>
          </a:p>
          <a:p>
            <a:r>
              <a:rPr lang="en-US" dirty="0" smtClean="0"/>
              <a:t>Easily get out of date again… </a:t>
            </a:r>
            <a:r>
              <a:rPr lang="en-US" dirty="0" smtClean="0">
                <a:sym typeface="Wingdings"/>
              </a:rPr>
              <a:t></a:t>
            </a:r>
            <a:endParaRPr lang="en-US" dirty="0"/>
          </a:p>
        </p:txBody>
      </p:sp>
      <p:sp>
        <p:nvSpPr>
          <p:cNvPr id="2" name="Title 1"/>
          <p:cNvSpPr>
            <a:spLocks noGrp="1"/>
          </p:cNvSpPr>
          <p:nvPr>
            <p:ph type="title"/>
          </p:nvPr>
        </p:nvSpPr>
        <p:spPr/>
        <p:txBody>
          <a:bodyPr/>
          <a:lstStyle/>
          <a:p>
            <a:r>
              <a:rPr lang="en-US" smtClean="0"/>
              <a:t>How to build such a site 3.</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
          <p:cNvSpPr>
            <a:spLocks noGrp="1" noChangeArrowheads="1"/>
          </p:cNvSpPr>
          <p:nvPr>
            <p:ph type="title"/>
          </p:nvPr>
        </p:nvSpPr>
        <p:spPr/>
        <p:txBody>
          <a:bodyPr/>
          <a:lstStyle/>
          <a:p>
            <a:r>
              <a:rPr lang="en-US" smtClean="0"/>
              <a:t>Property specification serialized</a:t>
            </a:r>
            <a:endParaRPr lang="en-US"/>
          </a:p>
        </p:txBody>
      </p:sp>
      <p:sp>
        <p:nvSpPr>
          <p:cNvPr id="7" name="Text Placeholder 6"/>
          <p:cNvSpPr>
            <a:spLocks noGrp="1"/>
          </p:cNvSpPr>
          <p:nvPr>
            <p:ph type="body" sz="half" idx="3"/>
          </p:nvPr>
        </p:nvSpPr>
        <p:spPr>
          <a:xfrm>
            <a:off x="500568" y="2255838"/>
            <a:ext cx="9076063" cy="160203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rdf:Property</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rdf:ID</a:t>
            </a:r>
            <a:r>
              <a:rPr lang="en-US" dirty="0" smtClean="0">
                <a:solidFill>
                  <a:srgbClr val="000000"/>
                </a:solidFill>
                <a:latin typeface="Courier New" charset="0"/>
                <a:ea typeface="msmincho" charset="0"/>
                <a:cs typeface="msmincho" charset="0"/>
              </a:rPr>
              <a:t>="title"&gt;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rdfs:domain</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="#Fiction"/&gt;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&lt;</a:t>
            </a:r>
            <a:r>
              <a:rPr lang="en-US" dirty="0" err="1" smtClean="0">
                <a:solidFill>
                  <a:srgbClr val="000000"/>
                </a:solidFill>
                <a:latin typeface="Courier New" charset="0"/>
                <a:ea typeface="msmincho" charset="0"/>
                <a:cs typeface="msmincho" charset="0"/>
              </a:rPr>
              <a:t>rdfs:range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rdf:resource</a:t>
            </a:r>
            <a:r>
              <a:rPr lang="en-US" dirty="0" smtClean="0">
                <a:solidFill>
                  <a:srgbClr val="000000"/>
                </a:solidFill>
                <a:latin typeface="Courier New" charset="0"/>
                <a:ea typeface="msmincho" charset="0"/>
                <a:cs typeface="msmincho" charset="0"/>
              </a:rPr>
              <a:t>="http://...#Literal"/&gt;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&lt;/</a:t>
            </a:r>
            <a:r>
              <a:rPr lang="en-US" dirty="0" err="1" smtClean="0">
                <a:solidFill>
                  <a:srgbClr val="000000"/>
                </a:solidFill>
                <a:latin typeface="Courier New" charset="0"/>
                <a:ea typeface="msmincho" charset="0"/>
                <a:cs typeface="msmincho" charset="0"/>
              </a:rPr>
              <a:t>rdf:Property</a:t>
            </a:r>
            <a:r>
              <a:rPr lang="en-US" dirty="0" smtClean="0">
                <a:solidFill>
                  <a:srgbClr val="000000"/>
                </a:solidFill>
                <a:latin typeface="Courier New" charset="0"/>
                <a:ea typeface="msmincho" charset="0"/>
                <a:cs typeface="msmincho" charset="0"/>
              </a:rPr>
              <a:t>&gt;</a:t>
            </a:r>
            <a:endParaRPr lang="en-US" dirty="0">
              <a:solidFill>
                <a:srgbClr val="000000"/>
              </a:solidFill>
              <a:latin typeface="Courier New" charset="0"/>
              <a:ea typeface="msmincho" charset="0"/>
              <a:cs typeface="msmincho" charset="0"/>
            </a:endParaRPr>
          </a:p>
        </p:txBody>
      </p:sp>
      <p:sp>
        <p:nvSpPr>
          <p:cNvPr id="165891" name="Rectangle 2"/>
          <p:cNvSpPr>
            <a:spLocks noGrp="1" noChangeArrowheads="1"/>
          </p:cNvSpPr>
          <p:nvPr>
            <p:ph sz="quarter" idx="2"/>
          </p:nvPr>
        </p:nvSpPr>
        <p:spPr>
          <a:xfrm>
            <a:off x="468347" y="1493837"/>
            <a:ext cx="9076063" cy="664978"/>
          </a:xfrm>
        </p:spPr>
        <p:txBody>
          <a:bodyPr/>
          <a:lstStyle/>
          <a:p>
            <a:r>
              <a:rPr lang="en-US" dirty="0" smtClean="0"/>
              <a:t>In RDF/XML:</a:t>
            </a:r>
            <a:endParaRPr lang="en-US" dirty="0"/>
          </a:p>
        </p:txBody>
      </p:sp>
      <p:sp>
        <p:nvSpPr>
          <p:cNvPr id="8" name="Text Placeholder 7"/>
          <p:cNvSpPr>
            <a:spLocks noGrp="1"/>
          </p:cNvSpPr>
          <p:nvPr>
            <p:ph type="body" sz="half" idx="10"/>
          </p:nvPr>
        </p:nvSpPr>
        <p:spPr>
          <a:xfrm>
            <a:off x="544547" y="5075237"/>
            <a:ext cx="9076063" cy="2013180"/>
          </a:xfrm>
        </p:spPr>
        <p:txBody>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:title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rdf:type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rdf:Property</a:t>
            </a:r>
            <a:r>
              <a:rPr lang="en-US" dirty="0" smtClean="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rdfs:domain</a:t>
            </a:r>
            <a:r>
              <a:rPr lang="en-US" dirty="0" smtClean="0">
                <a:solidFill>
                  <a:srgbClr val="000000"/>
                </a:solidFill>
                <a:latin typeface="Courier New" charset="0"/>
                <a:ea typeface="msmincho" charset="0"/>
                <a:cs typeface="msmincho" charset="0"/>
              </a:rPr>
              <a:t> :Fiction;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rdfs:range</a:t>
            </a:r>
            <a:r>
              <a:rPr lang="en-US" dirty="0" smtClean="0">
                <a:solidFill>
                  <a:srgbClr val="000000"/>
                </a:solidFill>
                <a:latin typeface="Courier New" charset="0"/>
                <a:ea typeface="msmincho" charset="0"/>
                <a:cs typeface="msmincho" charset="0"/>
              </a:rPr>
              <a:t>  </a:t>
            </a:r>
            <a:r>
              <a:rPr lang="en-US" dirty="0" err="1" smtClean="0">
                <a:solidFill>
                  <a:srgbClr val="000000"/>
                </a:solidFill>
                <a:latin typeface="Courier New" charset="0"/>
                <a:ea typeface="msmincho" charset="0"/>
                <a:cs typeface="msmincho" charset="0"/>
              </a:rPr>
              <a:t>rdfs:Literal</a:t>
            </a:r>
            <a:r>
              <a:rPr lang="en-US" dirty="0" smtClean="0">
                <a:solidFill>
                  <a:srgbClr val="000000"/>
                </a:solidFill>
                <a:latin typeface="Courier New" charset="0"/>
                <a:ea typeface="msmincho" charset="0"/>
                <a:cs typeface="msmincho" charset="0"/>
              </a:rPr>
              <a:t>.</a:t>
            </a:r>
          </a:p>
          <a:p>
            <a:endParaRPr lang="en-US" dirty="0"/>
          </a:p>
        </p:txBody>
      </p:sp>
      <p:sp>
        <p:nvSpPr>
          <p:cNvPr id="9" name="Rectangle 2"/>
          <p:cNvSpPr txBox="1">
            <a:spLocks noChangeArrowheads="1"/>
          </p:cNvSpPr>
          <p:nvPr/>
        </p:nvSpPr>
        <p:spPr>
          <a:xfrm>
            <a:off x="620747" y="4237037"/>
            <a:ext cx="9076063" cy="1236536"/>
          </a:xfrm>
          <a:prstGeom prst="rect">
            <a:avLst/>
          </a:prstGeom>
        </p:spPr>
        <p:txBody>
          <a:bodyPr vert="horz" lIns="100436" tIns="50221" rIns="100436" bIns="50221">
            <a:normAutofit/>
          </a:bodyPr>
          <a:lstStyle/>
          <a:p>
            <a:pPr marL="401797" indent="-281257" defTabSz="911368" fontAlgn="auto" hangingPunct="1">
              <a:lnSpc>
                <a:spcPct val="100000"/>
              </a:lnSpc>
              <a:spcBef>
                <a:spcPts val="661"/>
              </a:spcBef>
              <a:spcAft>
                <a:spcPts val="0"/>
              </a:spcAft>
              <a:buClr>
                <a:schemeClr val="bg1">
                  <a:lumMod val="50000"/>
                </a:schemeClr>
              </a:buClr>
              <a:buSzPct val="68000"/>
              <a:buFont typeface="Wingdings 3"/>
              <a:buChar char=""/>
              <a:defRPr/>
            </a:pPr>
            <a:r>
              <a:rPr lang="en-US" sz="3000" dirty="0">
                <a:solidFill>
                  <a:schemeClr val="bg1">
                    <a:lumMod val="50000"/>
                  </a:schemeClr>
                </a:solidFill>
                <a:latin typeface="Helvetica Neue"/>
                <a:cs typeface="Helvetica Neue"/>
              </a:rPr>
              <a:t>In Turtle: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idx="1"/>
          </p:nvPr>
        </p:nvSpPr>
        <p:spPr/>
        <p:txBody>
          <a:bodyPr/>
          <a:lstStyle/>
          <a:p>
            <a:r>
              <a:rPr lang="en-US" dirty="0" smtClean="0"/>
              <a:t>Again, new relations can be deduced. Indeed, if</a:t>
            </a:r>
            <a:endParaRPr lang="en-US" dirty="0"/>
          </a:p>
        </p:txBody>
      </p:sp>
      <p:sp>
        <p:nvSpPr>
          <p:cNvPr id="167938" name="Rectangle 1"/>
          <p:cNvSpPr>
            <a:spLocks noGrp="1" noChangeArrowheads="1"/>
          </p:cNvSpPr>
          <p:nvPr>
            <p:ph type="title"/>
          </p:nvPr>
        </p:nvSpPr>
        <p:spPr/>
        <p:txBody>
          <a:bodyPr/>
          <a:lstStyle/>
          <a:p>
            <a:r>
              <a:rPr lang="en-US" smtClean="0"/>
              <a:t>What does this mean?</a:t>
            </a:r>
            <a:endParaRPr lang="en-US"/>
          </a:p>
        </p:txBody>
      </p:sp>
      <p:sp>
        <p:nvSpPr>
          <p:cNvPr id="79875" name="Text Box 3"/>
          <p:cNvSpPr txBox="1">
            <a:spLocks noChangeArrowheads="1"/>
          </p:cNvSpPr>
          <p:nvPr/>
        </p:nvSpPr>
        <p:spPr bwMode="auto">
          <a:xfrm>
            <a:off x="288925" y="2530475"/>
            <a:ext cx="9475788"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:title</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rdf:Property</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DC2300"/>
                </a:solidFill>
                <a:latin typeface="Courier New" charset="0"/>
                <a:ea typeface="msmincho" charset="0"/>
                <a:cs typeface="msmincho" charset="0"/>
              </a:rPr>
              <a:t>rdfs:domain</a:t>
            </a:r>
            <a:r>
              <a:rPr lang="en-US" sz="1800" b="1" dirty="0">
                <a:solidFill>
                  <a:srgbClr val="DC2300"/>
                </a:solidFill>
                <a:latin typeface="Courier New" charset="0"/>
                <a:ea typeface="msmincho" charset="0"/>
                <a:cs typeface="msmincho" charset="0"/>
              </a:rPr>
              <a:t> :Fiction;</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rdfs:range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rdfs:Literal</a:t>
            </a:r>
            <a:r>
              <a:rPr lang="en-US" sz="1800" b="1" dirty="0">
                <a:solidFill>
                  <a:srgbClr val="000000"/>
                </a:solidFill>
                <a:latin typeface="Courier New" charset="0"/>
                <a:ea typeface="msmincho" charset="0"/>
                <a:cs typeface="msmincho" charset="0"/>
              </a:rPr>
              <a: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&lt;http://…/isbn/000651409X&gt; :title "The Glass Palace" .</a:t>
            </a:r>
          </a:p>
        </p:txBody>
      </p:sp>
      <p:sp>
        <p:nvSpPr>
          <p:cNvPr id="167941" name="Text Box 4"/>
          <p:cNvSpPr txBox="1">
            <a:spLocks noChangeArrowheads="1"/>
          </p:cNvSpPr>
          <p:nvPr/>
        </p:nvSpPr>
        <p:spPr bwMode="auto">
          <a:xfrm>
            <a:off x="503243" y="4687887"/>
            <a:ext cx="9185275" cy="539750"/>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rgbClr val="800000"/>
              </a:buClr>
              <a:buSzPct val="45000"/>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chemeClr val="bg1">
                    <a:lumMod val="50000"/>
                  </a:schemeClr>
                </a:solidFill>
                <a:latin typeface="Helvetica Neue"/>
                <a:cs typeface="Helvetica Neue"/>
              </a:rPr>
              <a:t>then the system can </a:t>
            </a:r>
            <a:r>
              <a:rPr lang="en-US" sz="3200" u="sng" dirty="0">
                <a:solidFill>
                  <a:schemeClr val="bg1">
                    <a:lumMod val="50000"/>
                  </a:schemeClr>
                </a:solidFill>
                <a:latin typeface="Helvetica Neue"/>
                <a:cs typeface="Helvetica Neue"/>
              </a:rPr>
              <a:t>infer</a:t>
            </a:r>
            <a:r>
              <a:rPr lang="en-US" sz="3200" dirty="0">
                <a:solidFill>
                  <a:schemeClr val="bg1">
                    <a:lumMod val="50000"/>
                  </a:schemeClr>
                </a:solidFill>
                <a:latin typeface="Helvetica Neue"/>
                <a:cs typeface="Helvetica Neue"/>
              </a:rPr>
              <a:t> that:</a:t>
            </a:r>
          </a:p>
        </p:txBody>
      </p:sp>
      <p:sp>
        <p:nvSpPr>
          <p:cNvPr id="79877" name="Text Box 5"/>
          <p:cNvSpPr txBox="1">
            <a:spLocks noChangeArrowheads="1"/>
          </p:cNvSpPr>
          <p:nvPr/>
        </p:nvSpPr>
        <p:spPr bwMode="auto">
          <a:xfrm>
            <a:off x="325439" y="5657851"/>
            <a:ext cx="9439274" cy="461963"/>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&lt;http://…/isbn/000651409X&gt; rdf:type </a:t>
            </a:r>
            <a:r>
              <a:rPr lang="en-US" sz="1800" b="1">
                <a:solidFill>
                  <a:srgbClr val="DC2300"/>
                </a:solidFill>
                <a:latin typeface="Courier New" charset="0"/>
                <a:ea typeface="msmincho" charset="0"/>
                <a:cs typeface="msmincho" charset="0"/>
              </a:rPr>
              <a:t>:Fiction</a:t>
            </a:r>
            <a:r>
              <a:rPr lang="en-US" sz="1800" b="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idx="1"/>
          </p:nvPr>
        </p:nvSpPr>
        <p:spPr/>
        <p:txBody>
          <a:bodyPr/>
          <a:lstStyle/>
          <a:p>
            <a:r>
              <a:rPr lang="en-US" dirty="0" smtClean="0"/>
              <a:t>Literals may have a data type</a:t>
            </a:r>
          </a:p>
          <a:p>
            <a:pPr lvl="1"/>
            <a:r>
              <a:rPr lang="en-US" dirty="0" smtClean="0"/>
              <a:t>floats, integers, </a:t>
            </a:r>
            <a:r>
              <a:rPr lang="en-US" dirty="0" err="1" smtClean="0"/>
              <a:t>booleans</a:t>
            </a:r>
            <a:r>
              <a:rPr lang="en-US" dirty="0" smtClean="0"/>
              <a:t>, etc., defined in XML Schemas</a:t>
            </a:r>
          </a:p>
          <a:p>
            <a:pPr lvl="1"/>
            <a:r>
              <a:rPr lang="en-US" dirty="0" smtClean="0"/>
              <a:t>full XML fragments</a:t>
            </a:r>
          </a:p>
          <a:p>
            <a:r>
              <a:rPr lang="en-US" dirty="0" smtClean="0"/>
              <a:t>(Natural) language can also be specified</a:t>
            </a:r>
            <a:endParaRPr lang="en-US" dirty="0"/>
          </a:p>
        </p:txBody>
      </p:sp>
      <p:sp>
        <p:nvSpPr>
          <p:cNvPr id="169986" name="Rectangle 1"/>
          <p:cNvSpPr>
            <a:spLocks noGrp="1" noChangeArrowheads="1"/>
          </p:cNvSpPr>
          <p:nvPr>
            <p:ph type="title"/>
          </p:nvPr>
        </p:nvSpPr>
        <p:spPr/>
        <p:txBody>
          <a:bodyPr/>
          <a:lstStyle/>
          <a:p>
            <a:r>
              <a:rPr lang="en-US" smtClean="0"/>
              <a:t>Literals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
          <p:cNvSpPr>
            <a:spLocks noGrp="1" noChangeArrowheads="1"/>
          </p:cNvSpPr>
          <p:nvPr>
            <p:ph type="title"/>
          </p:nvPr>
        </p:nvSpPr>
        <p:spPr/>
        <p:txBody>
          <a:bodyPr/>
          <a:lstStyle/>
          <a:p>
            <a:r>
              <a:rPr lang="en-US" dirty="0" smtClean="0"/>
              <a:t>Examples for datatypes</a:t>
            </a:r>
            <a:endParaRPr lang="en-US" dirty="0"/>
          </a:p>
        </p:txBody>
      </p:sp>
      <p:sp>
        <p:nvSpPr>
          <p:cNvPr id="81922" name="Text Box 2"/>
          <p:cNvSpPr txBox="1">
            <a:spLocks noChangeArrowheads="1"/>
          </p:cNvSpPr>
          <p:nvPr/>
        </p:nvSpPr>
        <p:spPr bwMode="auto">
          <a:xfrm>
            <a:off x="287339" y="1697038"/>
            <a:ext cx="9477374"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&lt;page_number rdf:datatype="http://...#integer"&gt;543&lt;/page_number&gt;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&lt;publ_date rdf:datatype="http://...#gYear"&gt;2000&lt;/publ_date&gt;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&lt;price rdf:datatype="http://...#float"&gt;6.99&lt;/price&gt;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&lt;/rdf:Description&gt;</a:t>
            </a:r>
          </a:p>
        </p:txBody>
      </p:sp>
      <p:sp>
        <p:nvSpPr>
          <p:cNvPr id="81923" name="Text Box 3"/>
          <p:cNvSpPr txBox="1">
            <a:spLocks noChangeArrowheads="1"/>
          </p:cNvSpPr>
          <p:nvPr/>
        </p:nvSpPr>
        <p:spPr bwMode="auto">
          <a:xfrm>
            <a:off x="323852" y="4181481"/>
            <a:ext cx="9440863"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:page_number "543"^^xsd:integer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:publ_date   "2000"^^xsd:gYear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:price       "6.99"^^xsd:float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a:solidFill>
                <a:srgbClr val="000000"/>
              </a:solidFill>
              <a:latin typeface="Courier New" charset="0"/>
              <a:ea typeface="msmincho" charset="0"/>
              <a:cs typeface="msmincho"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Grp="1" noChangeArrowheads="1"/>
          </p:cNvSpPr>
          <p:nvPr>
            <p:ph type="title"/>
          </p:nvPr>
        </p:nvSpPr>
        <p:spPr/>
        <p:txBody>
          <a:bodyPr/>
          <a:lstStyle/>
          <a:p>
            <a:r>
              <a:rPr lang="en-US" smtClean="0"/>
              <a:t>Examples for language tags</a:t>
            </a:r>
            <a:endParaRPr lang="en-US"/>
          </a:p>
        </p:txBody>
      </p:sp>
      <p:sp>
        <p:nvSpPr>
          <p:cNvPr id="82946" name="Text Box 2"/>
          <p:cNvSpPr txBox="1">
            <a:spLocks noChangeArrowheads="1"/>
          </p:cNvSpPr>
          <p:nvPr/>
        </p:nvSpPr>
        <p:spPr bwMode="auto">
          <a:xfrm>
            <a:off x="287339" y="1770067"/>
            <a:ext cx="9477374" cy="13128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endParaRPr lang="en-US" sz="1800" b="1" dirty="0">
              <a:solidFill>
                <a:srgbClr val="000000"/>
              </a:solidFill>
              <a:latin typeface="Courier New" charset="0"/>
              <a:ea typeface="msmincho" charset="0"/>
              <a:cs typeface="msmincho" charset="0"/>
            </a:endParaRP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 rdf:about="http://…/isbn/000651409X"&gt;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&lt;title xml:lang="en"&gt;The Glass Palace&lt;/title&gt;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&lt;fr:titre xml:lang="fr"&gt;</a:t>
            </a:r>
            <a:r>
              <a:rPr lang="fr-FR" sz="1800" b="1" noProof="1">
                <a:solidFill>
                  <a:srgbClr val="000000"/>
                </a:solidFill>
                <a:latin typeface="Courier New" charset="0"/>
                <a:ea typeface="msmincho" charset="0"/>
                <a:cs typeface="msmincho" charset="0"/>
              </a:rPr>
              <a:t>Le palais des mirroirs</a:t>
            </a:r>
            <a:r>
              <a:rPr lang="en-US" sz="1800" b="1" noProof="1">
                <a:solidFill>
                  <a:srgbClr val="000000"/>
                </a:solidFill>
                <a:latin typeface="Courier New" charset="0"/>
                <a:ea typeface="msmincho" charset="0"/>
                <a:cs typeface="msmincho" charset="0"/>
              </a:rPr>
              <a:t>&lt;/fr:titre&gt;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&lt;/rdf:Description&gt;</a:t>
            </a:r>
          </a:p>
        </p:txBody>
      </p:sp>
      <p:sp>
        <p:nvSpPr>
          <p:cNvPr id="82947" name="Text Box 3"/>
          <p:cNvSpPr txBox="1">
            <a:spLocks noChangeArrowheads="1"/>
          </p:cNvSpPr>
          <p:nvPr/>
        </p:nvSpPr>
        <p:spPr bwMode="auto">
          <a:xfrm>
            <a:off x="323852" y="4541838"/>
            <a:ext cx="9440863" cy="8318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:title     "The Glass Palace"@en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fr:titre   "Le palais des mirroirs"@fr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ChangeArrowheads="1"/>
          </p:cNvSpPr>
          <p:nvPr>
            <p:ph idx="1"/>
          </p:nvPr>
        </p:nvSpPr>
        <p:spPr/>
        <p:txBody>
          <a:bodyPr/>
          <a:lstStyle/>
          <a:p>
            <a:r>
              <a:rPr lang="en-US" smtClean="0"/>
              <a:t>XML Literals</a:t>
            </a:r>
          </a:p>
          <a:p>
            <a:pPr lvl="1"/>
            <a:r>
              <a:rPr lang="en-US" smtClean="0"/>
              <a:t>makes it possible to “include” XML vocabularies into RDF:</a:t>
            </a:r>
            <a:endParaRPr lang="en-US"/>
          </a:p>
        </p:txBody>
      </p:sp>
      <p:sp>
        <p:nvSpPr>
          <p:cNvPr id="176130" name="Rectangle 1"/>
          <p:cNvSpPr>
            <a:spLocks noGrp="1" noChangeArrowheads="1"/>
          </p:cNvSpPr>
          <p:nvPr>
            <p:ph type="title"/>
          </p:nvPr>
        </p:nvSpPr>
        <p:spPr/>
        <p:txBody>
          <a:bodyPr/>
          <a:lstStyle/>
          <a:p>
            <a:r>
              <a:rPr lang="en-US" smtClean="0"/>
              <a:t>XML literals in RDF/XML</a:t>
            </a:r>
            <a:endParaRPr lang="en-US"/>
          </a:p>
        </p:txBody>
      </p:sp>
      <p:sp>
        <p:nvSpPr>
          <p:cNvPr id="83971" name="Text Box 3"/>
          <p:cNvSpPr txBox="1">
            <a:spLocks noChangeArrowheads="1"/>
          </p:cNvSpPr>
          <p:nvPr/>
        </p:nvSpPr>
        <p:spPr bwMode="auto">
          <a:xfrm>
            <a:off x="287339" y="3060704"/>
            <a:ext cx="9477374" cy="25177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&lt;rdf:Description rdf:about="#Path"&gt;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&lt;axsvg:algorithmUsed rdf:parseType="Literal"&gt;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&lt;math xmlns="..."&gt;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&lt;apply&gt;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&lt;laplacian/&gt;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&lt;ci&gt;f&lt;/ci&gt;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&lt;/apply&gt;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&lt;/math&gt;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&lt;/axsvg:algorithmUsed&gt;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&lt;/rdf:Description/&gt;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idx="1"/>
          </p:nvPr>
        </p:nvSpPr>
        <p:spPr/>
        <p:txBody>
          <a:bodyPr/>
          <a:lstStyle/>
          <a:p>
            <a:r>
              <a:rPr lang="en-US" smtClean="0"/>
              <a:t>Remember the power of merge?</a:t>
            </a:r>
          </a:p>
          <a:p>
            <a:r>
              <a:rPr lang="en-US" smtClean="0"/>
              <a:t>We could have used, in our example:</a:t>
            </a:r>
          </a:p>
          <a:p>
            <a:pPr lvl="1"/>
            <a:r>
              <a:rPr lang="en-US" smtClean="0"/>
              <a:t>f:auteur is a subproperty of a:author and vice versa</a:t>
            </a:r>
            <a:br>
              <a:rPr lang="en-US" smtClean="0"/>
            </a:br>
            <a:r>
              <a:rPr lang="en-US" smtClean="0"/>
              <a:t>(although we will see other ways to do that…)</a:t>
            </a:r>
          </a:p>
          <a:p>
            <a:r>
              <a:rPr lang="en-US" smtClean="0"/>
              <a:t>Of course, in some cases, more complex knowledge is necessary (see later…)</a:t>
            </a:r>
            <a:endParaRPr lang="en-US"/>
          </a:p>
        </p:txBody>
      </p:sp>
      <p:sp>
        <p:nvSpPr>
          <p:cNvPr id="178178" name="Rectangle 1"/>
          <p:cNvSpPr>
            <a:spLocks noGrp="1" noChangeArrowheads="1"/>
          </p:cNvSpPr>
          <p:nvPr>
            <p:ph type="title"/>
          </p:nvPr>
        </p:nvSpPr>
        <p:spPr/>
        <p:txBody>
          <a:bodyPr/>
          <a:lstStyle/>
          <a:p>
            <a:r>
              <a:rPr lang="en-US" smtClean="0"/>
              <a:t>A bit of RDFS can take you far…</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748" y="1631097"/>
            <a:ext cx="9697108" cy="5181601"/>
          </a:xfrm>
        </p:spPr>
        <p:txBody>
          <a:bodyPr/>
          <a:lstStyle/>
          <a:p>
            <a:r>
              <a:rPr lang="en-US" dirty="0" smtClean="0"/>
              <a:t>RDFS makes it possible to define </a:t>
            </a:r>
            <a:r>
              <a:rPr lang="en-US" i="1" dirty="0" smtClean="0"/>
              <a:t>vocabularies</a:t>
            </a:r>
            <a:r>
              <a:rPr lang="en-US" dirty="0" smtClean="0"/>
              <a:t>:</a:t>
            </a:r>
          </a:p>
          <a:p>
            <a:pPr lvl="1"/>
            <a:r>
              <a:rPr lang="en-US" dirty="0" smtClean="0"/>
              <a:t>collection of properties and classes</a:t>
            </a:r>
          </a:p>
          <a:p>
            <a:pPr lvl="1"/>
            <a:r>
              <a:rPr lang="en-US" dirty="0" smtClean="0"/>
              <a:t>relationships among those and to </a:t>
            </a:r>
            <a:r>
              <a:rPr lang="en-US" i="1" dirty="0" smtClean="0"/>
              <a:t>terms in other vocabularies</a:t>
            </a:r>
          </a:p>
          <a:p>
            <a:r>
              <a:rPr lang="en-US" dirty="0" smtClean="0"/>
              <a:t>Some examples:</a:t>
            </a:r>
          </a:p>
          <a:p>
            <a:pPr lvl="1"/>
            <a:r>
              <a:rPr lang="en-US" dirty="0" smtClean="0"/>
              <a:t>Dublin Core terms: creator, date, …</a:t>
            </a:r>
          </a:p>
          <a:p>
            <a:pPr lvl="1"/>
            <a:r>
              <a:rPr lang="en-US" dirty="0" smtClean="0"/>
              <a:t>FOAF terms: characterization of persons</a:t>
            </a:r>
          </a:p>
          <a:p>
            <a:pPr lvl="1"/>
            <a:r>
              <a:rPr lang="en-US" dirty="0" smtClean="0"/>
              <a:t>Good Relations: </a:t>
            </a:r>
            <a:r>
              <a:rPr lang="en-US" dirty="0" err="1" smtClean="0"/>
              <a:t>eCommerce</a:t>
            </a:r>
            <a:r>
              <a:rPr lang="en-US" dirty="0" smtClean="0"/>
              <a:t> terms</a:t>
            </a:r>
          </a:p>
          <a:p>
            <a:pPr lvl="1"/>
            <a:r>
              <a:rPr lang="en-US" dirty="0" smtClean="0"/>
              <a:t>Creative Commons: copyright classes, license relations, …</a:t>
            </a:r>
          </a:p>
          <a:p>
            <a:pPr lvl="1"/>
            <a:r>
              <a:rPr lang="en-US" dirty="0" smtClean="0"/>
              <a:t>schema.org terms: events, organizations, places, reviews, …</a:t>
            </a:r>
          </a:p>
          <a:p>
            <a:pPr lvl="1"/>
            <a:r>
              <a:rPr lang="en-US" dirty="0"/>
              <a:t>…</a:t>
            </a:r>
          </a:p>
        </p:txBody>
      </p:sp>
      <p:sp>
        <p:nvSpPr>
          <p:cNvPr id="3" name="Title 2"/>
          <p:cNvSpPr>
            <a:spLocks noGrp="1"/>
          </p:cNvSpPr>
          <p:nvPr>
            <p:ph type="title"/>
          </p:nvPr>
        </p:nvSpPr>
        <p:spPr/>
        <p:txBody>
          <a:bodyPr/>
          <a:lstStyle/>
          <a:p>
            <a:r>
              <a:rPr lang="en-US" dirty="0" smtClean="0"/>
              <a:t>Vocabularies</a:t>
            </a:r>
            <a:endParaRPr lang="en-US" dirty="0"/>
          </a:p>
        </p:txBody>
      </p:sp>
    </p:spTree>
    <p:extLst>
      <p:ext uri="{BB962C8B-B14F-4D97-AF65-F5344CB8AC3E}">
        <p14:creationId xmlns:p14="http://schemas.microsoft.com/office/powerpoint/2010/main" val="7653812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0226" name="Rectangle 1"/>
          <p:cNvSpPr>
            <a:spLocks noGrp="1" noChangeArrowheads="1"/>
          </p:cNvSpPr>
          <p:nvPr>
            <p:ph type="title" idx="4294967295"/>
          </p:nvPr>
        </p:nvSpPr>
        <p:spPr>
          <a:xfrm>
            <a:off x="0" y="3192462"/>
            <a:ext cx="9074150" cy="1595486"/>
          </a:xfrm>
          <a:solidFill>
            <a:schemeClr val="bg1">
              <a:alpha val="28000"/>
            </a:schemeClr>
          </a:solidFill>
        </p:spPr>
        <p:txBody>
          <a:bodyPr tIns="42195">
            <a:noAutofit/>
          </a:bodyPr>
          <a:lstStyle/>
          <a:p>
            <a:pPr>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5400" dirty="0">
                <a:solidFill>
                  <a:srgbClr val="FFFFFF"/>
                </a:solidFill>
              </a:rPr>
              <a:t>Some predefined structures…</a:t>
            </a:r>
            <a:br>
              <a:rPr lang="en-US" sz="5400" dirty="0">
                <a:solidFill>
                  <a:srgbClr val="FFFFFF"/>
                </a:solidFill>
              </a:rPr>
            </a:br>
            <a:r>
              <a:rPr lang="en-US" sz="5400" dirty="0">
                <a:solidFill>
                  <a:srgbClr val="FFFFFF"/>
                </a:solidFill>
              </a:rPr>
              <a:t>(collections, containers)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idx="1"/>
          </p:nvPr>
        </p:nvSpPr>
        <p:spPr/>
        <p:txBody>
          <a:bodyPr/>
          <a:lstStyle/>
          <a:p>
            <a:r>
              <a:rPr lang="en-US" smtClean="0"/>
              <a:t>RDF(S) has some predefined classes and properties</a:t>
            </a:r>
          </a:p>
          <a:p>
            <a:r>
              <a:rPr lang="en-US" smtClean="0"/>
              <a:t>These are not new “concepts” in the RDF Model, just resources with an agreed semantics</a:t>
            </a:r>
          </a:p>
          <a:p>
            <a:r>
              <a:rPr lang="en-US" smtClean="0"/>
              <a:t>Examples:</a:t>
            </a:r>
          </a:p>
          <a:p>
            <a:pPr lvl="1"/>
            <a:r>
              <a:rPr lang="en-US" smtClean="0"/>
              <a:t>collections (a.k.a. lists)</a:t>
            </a:r>
          </a:p>
          <a:p>
            <a:pPr lvl="1"/>
            <a:r>
              <a:rPr lang="en-US" smtClean="0"/>
              <a:t>containers: sequence, bag, alternatives</a:t>
            </a:r>
          </a:p>
          <a:p>
            <a:pPr lvl="1"/>
            <a:r>
              <a:rPr lang="en-US" smtClean="0"/>
              <a:t>reification</a:t>
            </a:r>
          </a:p>
          <a:p>
            <a:pPr lvl="1"/>
            <a:r>
              <a:rPr lang="en-US" smtClean="0"/>
              <a:t>rdfs:comment, rdfs:seeAlso, rdf:value</a:t>
            </a:r>
            <a:endParaRPr lang="en-US"/>
          </a:p>
        </p:txBody>
      </p:sp>
      <p:sp>
        <p:nvSpPr>
          <p:cNvPr id="182274" name="Rectangle 1"/>
          <p:cNvSpPr>
            <a:spLocks noGrp="1" noChangeArrowheads="1"/>
          </p:cNvSpPr>
          <p:nvPr>
            <p:ph type="title"/>
          </p:nvPr>
        </p:nvSpPr>
        <p:spPr/>
        <p:txBody>
          <a:bodyPr/>
          <a:lstStyle/>
          <a:p>
            <a:r>
              <a:rPr lang="en-US" smtClean="0"/>
              <a:t>Predefined classes and properties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1" hangingPunct="1">
              <a:defRPr/>
            </a:pPr>
            <a:r>
              <a:rPr lang="en-US" dirty="0" smtClean="0"/>
              <a:t>Use external, public datasets</a:t>
            </a:r>
          </a:p>
          <a:p>
            <a:pPr lvl="1" eaLnBrk="1" hangingPunct="1">
              <a:defRPr/>
            </a:pPr>
            <a:r>
              <a:rPr lang="en-US" dirty="0" smtClean="0"/>
              <a:t>Wikipedia, </a:t>
            </a:r>
            <a:r>
              <a:rPr lang="en-US" dirty="0" err="1" smtClean="0"/>
              <a:t>MusicBrainz</a:t>
            </a:r>
            <a:r>
              <a:rPr lang="en-US" dirty="0" smtClean="0"/>
              <a:t>, …</a:t>
            </a:r>
          </a:p>
          <a:p>
            <a:pPr eaLnBrk="1" hangingPunct="1">
              <a:defRPr/>
            </a:pPr>
            <a:r>
              <a:rPr lang="en-US" dirty="0" smtClean="0"/>
              <a:t>They are available </a:t>
            </a:r>
            <a:r>
              <a:rPr lang="en-US" i="1" u="sng" dirty="0" smtClean="0"/>
              <a:t>as data </a:t>
            </a:r>
            <a:endParaRPr lang="en-US" dirty="0" smtClean="0"/>
          </a:p>
          <a:p>
            <a:pPr lvl="1" eaLnBrk="1" hangingPunct="1">
              <a:defRPr/>
            </a:pPr>
            <a:r>
              <a:rPr lang="en-US" dirty="0" smtClean="0"/>
              <a:t>not API-</a:t>
            </a:r>
            <a:r>
              <a:rPr lang="en-US" dirty="0" err="1" smtClean="0"/>
              <a:t>s</a:t>
            </a:r>
            <a:r>
              <a:rPr lang="en-US" dirty="0" smtClean="0"/>
              <a:t> or hidden on a Web site</a:t>
            </a:r>
          </a:p>
          <a:p>
            <a:pPr lvl="1" eaLnBrk="1" hangingPunct="1">
              <a:defRPr/>
            </a:pPr>
            <a:r>
              <a:rPr lang="en-US" dirty="0" smtClean="0"/>
              <a:t>data can be extracted using, e.g., HTTP requests or standard queries</a:t>
            </a:r>
          </a:p>
        </p:txBody>
      </p:sp>
      <p:sp>
        <p:nvSpPr>
          <p:cNvPr id="2" name="Title 1"/>
          <p:cNvSpPr>
            <a:spLocks noGrp="1"/>
          </p:cNvSpPr>
          <p:nvPr>
            <p:ph type="title"/>
          </p:nvPr>
        </p:nvSpPr>
        <p:spPr/>
        <p:txBody>
          <a:bodyPr/>
          <a:lstStyle/>
          <a:p>
            <a:pPr eaLnBrk="1" hangingPunct="1">
              <a:defRPr/>
            </a:pPr>
            <a:r>
              <a:rPr lang="en-US" dirty="0" smtClean="0"/>
              <a:t>The choice of the BBC</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2"/>
          <p:cNvSpPr>
            <a:spLocks noGrp="1" noChangeArrowheads="1"/>
          </p:cNvSpPr>
          <p:nvPr>
            <p:ph idx="1"/>
          </p:nvPr>
        </p:nvSpPr>
        <p:spPr/>
        <p:txBody>
          <a:bodyPr/>
          <a:lstStyle/>
          <a:p>
            <a:r>
              <a:rPr lang="en-US" smtClean="0"/>
              <a:t>We could have the following statement:</a:t>
            </a:r>
          </a:p>
          <a:p>
            <a:pPr lvl="1"/>
            <a:r>
              <a:rPr lang="en-US" smtClean="0"/>
              <a:t>“The book inventory is a «thing» that consists of </a:t>
            </a:r>
            <a:br>
              <a:rPr lang="en-US" smtClean="0"/>
            </a:br>
            <a:r>
              <a:rPr lang="en-US" smtClean="0"/>
              <a:t>&lt;http://…/isbn/000651409X&gt;, </a:t>
            </a:r>
            <a:br>
              <a:rPr lang="en-US" smtClean="0"/>
            </a:br>
            <a:r>
              <a:rPr lang="en-US" smtClean="0"/>
              <a:t>&lt;http://…/isbn/000XXXX&gt;, …”</a:t>
            </a:r>
          </a:p>
          <a:p>
            <a:r>
              <a:rPr lang="en-US" smtClean="0"/>
              <a:t>But we also want to express the constituents in this order</a:t>
            </a:r>
          </a:p>
          <a:p>
            <a:r>
              <a:rPr lang="en-US" smtClean="0"/>
              <a:t>Using blank nodes is not enough</a:t>
            </a:r>
            <a:endParaRPr lang="en-US"/>
          </a:p>
        </p:txBody>
      </p:sp>
      <p:sp>
        <p:nvSpPr>
          <p:cNvPr id="184322" name="Rectangle 1"/>
          <p:cNvSpPr>
            <a:spLocks noGrp="1" noChangeArrowheads="1"/>
          </p:cNvSpPr>
          <p:nvPr>
            <p:ph type="title"/>
          </p:nvPr>
        </p:nvSpPr>
        <p:spPr/>
        <p:txBody>
          <a:bodyPr/>
          <a:lstStyle/>
          <a:p>
            <a:r>
              <a:rPr lang="en-US" smtClean="0"/>
              <a:t>Collections (lists)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idx="1"/>
          </p:nvPr>
        </p:nvSpPr>
        <p:spPr/>
        <p:txBody>
          <a:bodyPr/>
          <a:lstStyle/>
          <a:p>
            <a:r>
              <a:rPr lang="en-US" smtClean="0"/>
              <a:t>Familiar structure for Lisp programmers…</a:t>
            </a:r>
            <a:endParaRPr lang="en-US"/>
          </a:p>
        </p:txBody>
      </p:sp>
      <p:sp>
        <p:nvSpPr>
          <p:cNvPr id="186370" name="Rectangle 1"/>
          <p:cNvSpPr>
            <a:spLocks noGrp="1" noChangeArrowheads="1"/>
          </p:cNvSpPr>
          <p:nvPr>
            <p:ph type="title"/>
          </p:nvPr>
        </p:nvSpPr>
        <p:spPr/>
        <p:txBody>
          <a:bodyPr/>
          <a:lstStyle/>
          <a:p>
            <a:r>
              <a:rPr lang="en-US" smtClean="0"/>
              <a:t>Collections (lists) (cont.)</a:t>
            </a:r>
            <a:endParaRPr lang="en-US"/>
          </a:p>
        </p:txBody>
      </p:sp>
      <p:pic>
        <p:nvPicPr>
          <p:cNvPr id="186372" name="Picture 3"/>
          <p:cNvPicPr>
            <a:picLocks noChangeAspect="1" noChangeArrowheads="1"/>
          </p:cNvPicPr>
          <p:nvPr/>
        </p:nvPicPr>
        <p:blipFill>
          <a:blip r:embed="rId3"/>
          <a:srcRect/>
          <a:stretch>
            <a:fillRect/>
          </a:stretch>
        </p:blipFill>
        <p:spPr bwMode="auto">
          <a:xfrm>
            <a:off x="327025" y="2257460"/>
            <a:ext cx="9105900" cy="479742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p:nvPr>
        </p:nvSpPr>
        <p:spPr/>
        <p:txBody>
          <a:bodyPr/>
          <a:lstStyle/>
          <a:p>
            <a:r>
              <a:rPr lang="en-US" smtClean="0"/>
              <a:t>The same in RDF/XML and Turtle</a:t>
            </a:r>
            <a:endParaRPr lang="en-US"/>
          </a:p>
        </p:txBody>
      </p:sp>
      <p:sp>
        <p:nvSpPr>
          <p:cNvPr id="90114" name="Text Box 2"/>
          <p:cNvSpPr txBox="1">
            <a:spLocks noChangeArrowheads="1"/>
          </p:cNvSpPr>
          <p:nvPr/>
        </p:nvSpPr>
        <p:spPr bwMode="auto">
          <a:xfrm>
            <a:off x="287339" y="1444660"/>
            <a:ext cx="9477374" cy="17938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="#Inventory"&gt;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rdf:parseType</a:t>
            </a:r>
            <a:r>
              <a:rPr lang="en-US" sz="1800" b="1" dirty="0">
                <a:solidFill>
                  <a:srgbClr val="000000"/>
                </a:solidFill>
                <a:latin typeface="Courier New" charset="0"/>
                <a:ea typeface="msmincho" charset="0"/>
                <a:cs typeface="msmincho" charset="0"/>
              </a:rPr>
              <a:t>="Collection"&gt;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/XXXX"/&gt;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/YYYY"/&gt;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&gt;</a:t>
            </a:r>
          </a:p>
        </p:txBody>
      </p:sp>
      <p:sp>
        <p:nvSpPr>
          <p:cNvPr id="90115" name="Text Box 3"/>
          <p:cNvSpPr txBox="1">
            <a:spLocks noChangeArrowheads="1"/>
          </p:cNvSpPr>
          <p:nvPr/>
        </p:nvSpPr>
        <p:spPr bwMode="auto">
          <a:xfrm>
            <a:off x="287339" y="3563938"/>
            <a:ext cx="9477374" cy="590550"/>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:Inventory </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(&lt;http://.../isbn/000651409X&gt; &lt;http://.../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/XXXX&gt; ...) .</a:t>
            </a:r>
          </a:p>
        </p:txBody>
      </p:sp>
      <p:pic>
        <p:nvPicPr>
          <p:cNvPr id="188421" name="Picture 4"/>
          <p:cNvPicPr>
            <a:picLocks noChangeAspect="1" noChangeArrowheads="1"/>
          </p:cNvPicPr>
          <p:nvPr/>
        </p:nvPicPr>
        <p:blipFill>
          <a:blip r:embed="rId3"/>
          <a:srcRect/>
          <a:stretch>
            <a:fillRect/>
          </a:stretch>
        </p:blipFill>
        <p:spPr bwMode="auto">
          <a:xfrm>
            <a:off x="503238" y="4572035"/>
            <a:ext cx="8999538" cy="2555875"/>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idx="1"/>
          </p:nvPr>
        </p:nvSpPr>
        <p:spPr/>
        <p:txBody>
          <a:bodyPr/>
          <a:lstStyle/>
          <a:p>
            <a:r>
              <a:rPr lang="en-US" smtClean="0"/>
              <a:t>Use the predefined:</a:t>
            </a:r>
          </a:p>
          <a:p>
            <a:pPr lvl="1"/>
            <a:r>
              <a:rPr lang="en-US" smtClean="0"/>
              <a:t>RDF Schema class Seq</a:t>
            </a:r>
          </a:p>
          <a:p>
            <a:pPr lvl="1"/>
            <a:r>
              <a:rPr lang="en-US" smtClean="0"/>
              <a:t>RDF properties rdf:_1, rdf:_2, …</a:t>
            </a:r>
          </a:p>
          <a:p>
            <a:r>
              <a:rPr lang="en-US" smtClean="0"/>
              <a:t>The agreed semantics is of a sequential containment</a:t>
            </a:r>
            <a:endParaRPr lang="en-US"/>
          </a:p>
        </p:txBody>
      </p:sp>
      <p:sp>
        <p:nvSpPr>
          <p:cNvPr id="190466" name="Rectangle 1"/>
          <p:cNvSpPr>
            <a:spLocks noGrp="1" noChangeArrowheads="1"/>
          </p:cNvSpPr>
          <p:nvPr>
            <p:ph type="title"/>
          </p:nvPr>
        </p:nvSpPr>
        <p:spPr/>
        <p:txBody>
          <a:bodyPr/>
          <a:lstStyle/>
          <a:p>
            <a:r>
              <a:rPr lang="en-US" smtClean="0"/>
              <a:t>Sequences</a:t>
            </a:r>
            <a:endParaRPr lang="en-US"/>
          </a:p>
        </p:txBody>
      </p:sp>
      <p:pic>
        <p:nvPicPr>
          <p:cNvPr id="190468" name="Picture 3"/>
          <p:cNvPicPr>
            <a:picLocks noChangeAspect="1" noChangeArrowheads="1"/>
          </p:cNvPicPr>
          <p:nvPr/>
        </p:nvPicPr>
        <p:blipFill>
          <a:blip r:embed="rId3"/>
          <a:srcRect/>
          <a:stretch>
            <a:fillRect/>
          </a:stretch>
        </p:blipFill>
        <p:spPr bwMode="auto">
          <a:xfrm>
            <a:off x="471487" y="3902110"/>
            <a:ext cx="8996363" cy="3262313"/>
          </a:xfrm>
          <a:prstGeom prst="rect">
            <a:avLst/>
          </a:prstGeom>
          <a:noFill/>
          <a:ln w="9525">
            <a:noFill/>
            <a:round/>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idx="1"/>
          </p:nvPr>
        </p:nvSpPr>
        <p:spPr>
          <a:xfrm>
            <a:off x="239748" y="1341443"/>
            <a:ext cx="9524999" cy="5181601"/>
          </a:xfrm>
        </p:spPr>
        <p:txBody>
          <a:bodyPr/>
          <a:lstStyle/>
          <a:p>
            <a:r>
              <a:rPr lang="en-US" dirty="0" smtClean="0"/>
              <a:t>In RDF/XML:</a:t>
            </a:r>
            <a:endParaRPr lang="en-US" dirty="0"/>
          </a:p>
        </p:txBody>
      </p:sp>
      <p:sp>
        <p:nvSpPr>
          <p:cNvPr id="192514" name="Rectangle 1"/>
          <p:cNvSpPr>
            <a:spLocks noGrp="1" noChangeArrowheads="1"/>
          </p:cNvSpPr>
          <p:nvPr>
            <p:ph type="title"/>
          </p:nvPr>
        </p:nvSpPr>
        <p:spPr/>
        <p:txBody>
          <a:bodyPr/>
          <a:lstStyle/>
          <a:p>
            <a:r>
              <a:rPr lang="en-US" smtClean="0"/>
              <a:t>Sequences serialized</a:t>
            </a:r>
            <a:endParaRPr lang="en-US"/>
          </a:p>
        </p:txBody>
      </p:sp>
      <p:sp>
        <p:nvSpPr>
          <p:cNvPr id="92163" name="Text Box 3"/>
          <p:cNvSpPr txBox="1">
            <a:spLocks noChangeArrowheads="1"/>
          </p:cNvSpPr>
          <p:nvPr/>
        </p:nvSpPr>
        <p:spPr bwMode="auto">
          <a:xfrm>
            <a:off x="252448" y="1965361"/>
            <a:ext cx="9512299" cy="22764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 rdf:about="#Inventory"&gt;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&lt;a:consistsOf&gt;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&lt;rdf:type rdf:resource="http:...rdf-syntax-ns#Seq"&gt;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&lt;rdf:_1 rdf:resource="http://.../isbn/000651409X"&gt;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&lt;/rdf:Description&gt;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  &lt;/a:consistsOf&gt;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noProof="1">
                <a:solidFill>
                  <a:srgbClr val="000000"/>
                </a:solidFill>
                <a:latin typeface="Courier New" charset="0"/>
                <a:ea typeface="msmincho" charset="0"/>
                <a:cs typeface="msmincho" charset="0"/>
              </a:rPr>
              <a:t>&lt;/rdf:Description/&gt;</a:t>
            </a:r>
          </a:p>
        </p:txBody>
      </p:sp>
      <p:sp>
        <p:nvSpPr>
          <p:cNvPr id="192517" name="Text Box 4"/>
          <p:cNvSpPr txBox="1">
            <a:spLocks noChangeArrowheads="1"/>
          </p:cNvSpPr>
          <p:nvPr/>
        </p:nvSpPr>
        <p:spPr bwMode="auto">
          <a:xfrm>
            <a:off x="179393" y="4529144"/>
            <a:ext cx="9718675" cy="539750"/>
          </a:xfrm>
          <a:prstGeom prst="rect">
            <a:avLst/>
          </a:prstGeom>
          <a:noFill/>
          <a:ln w="9525">
            <a:noFill/>
            <a:round/>
            <a:headEnd/>
            <a:tailEnd/>
          </a:ln>
        </p:spPr>
        <p:txBody>
          <a:bodyPr lIns="0" tIns="28134" rIns="0" bIns="0">
            <a:prstTxWarp prst="textNoShape">
              <a:avLst/>
            </a:prstTxWarp>
          </a:bodyPr>
          <a:lstStyle/>
          <a:p>
            <a:pPr marL="430374" indent="-322781">
              <a:lnSpc>
                <a:spcPct val="93000"/>
              </a:lnSpc>
              <a:spcAft>
                <a:spcPts val="1425"/>
              </a:spcAft>
              <a:buClr>
                <a:srgbClr val="800000"/>
              </a:buClr>
              <a:buSzPct val="45000"/>
              <a:tabLst>
                <a:tab pos="721503" algn="l"/>
                <a:tab pos="1443000" algn="l"/>
                <a:tab pos="2164504" algn="l"/>
                <a:tab pos="2886007" algn="l"/>
                <a:tab pos="3607509" algn="l"/>
                <a:tab pos="4329015" algn="l"/>
                <a:tab pos="5050518" algn="l"/>
                <a:tab pos="5772020" algn="l"/>
                <a:tab pos="6493519" algn="l"/>
                <a:tab pos="7215024" algn="l"/>
                <a:tab pos="7936524" algn="l"/>
                <a:tab pos="8658027" algn="l"/>
                <a:tab pos="9379531" algn="l"/>
              </a:tabLst>
            </a:pPr>
            <a:r>
              <a:rPr lang="en-US" sz="3200" dirty="0">
                <a:solidFill>
                  <a:srgbClr val="7F7F7F"/>
                </a:solidFill>
                <a:latin typeface="Helvetica Neue"/>
                <a:cs typeface="Helvetica Neue"/>
              </a:rPr>
              <a:t>In Turtle:</a:t>
            </a:r>
          </a:p>
        </p:txBody>
      </p:sp>
      <p:sp>
        <p:nvSpPr>
          <p:cNvPr id="92165" name="Text Box 5"/>
          <p:cNvSpPr txBox="1">
            <a:spLocks noChangeArrowheads="1"/>
          </p:cNvSpPr>
          <p:nvPr/>
        </p:nvSpPr>
        <p:spPr bwMode="auto">
          <a:xfrm>
            <a:off x="252448" y="5322888"/>
            <a:ext cx="9512299" cy="1554162"/>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:Inventory</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a:consistsOf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rdf:type &lt;http:...rdf-syntax-ns#Seq&gt;;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rdf:_1   &lt;http://.../isbn/000651409X&gt;;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a:solidFill>
                  <a:srgbClr val="000000"/>
                </a:solidFill>
                <a:latin typeface="Courier New" charset="0"/>
                <a:ea typeface="msmincho" charset="0"/>
                <a:cs typeface="msmincho" charset="0"/>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1"/>
          <p:cNvSpPr>
            <a:spLocks noGrp="1" noChangeArrowheads="1"/>
          </p:cNvSpPr>
          <p:nvPr>
            <p:ph type="title"/>
          </p:nvPr>
        </p:nvSpPr>
        <p:spPr/>
        <p:txBody>
          <a:bodyPr/>
          <a:lstStyle/>
          <a:p>
            <a:r>
              <a:rPr lang="en-US" smtClean="0"/>
              <a:t>Sequences (simplified RDF/XML)</a:t>
            </a:r>
            <a:endParaRPr lang="en-US"/>
          </a:p>
        </p:txBody>
      </p:sp>
      <p:sp>
        <p:nvSpPr>
          <p:cNvPr id="93186" name="Text Box 2"/>
          <p:cNvSpPr txBox="1">
            <a:spLocks noChangeArrowheads="1"/>
          </p:cNvSpPr>
          <p:nvPr/>
        </p:nvSpPr>
        <p:spPr bwMode="auto">
          <a:xfrm>
            <a:off x="252448" y="1684338"/>
            <a:ext cx="9588499" cy="2035175"/>
          </a:xfrm>
          <a:prstGeom prst="rect">
            <a:avLst/>
          </a:prstGeom>
          <a:solidFill>
            <a:schemeClr val="accent1">
              <a:lumMod val="20000"/>
              <a:lumOff val="80000"/>
            </a:schemeClr>
          </a:solidFill>
          <a:ln w="9525">
            <a:noFill/>
            <a:round/>
            <a:headEnd/>
            <a:tailEnd/>
          </a:ln>
          <a:effectLst>
            <a:outerShdw blurRad="63500" dist="101823" dir="2700000" algn="ctr" rotWithShape="0">
              <a:srgbClr val="C0C0C0"/>
            </a:outerShdw>
          </a:effectLst>
        </p:spPr>
        <p:txBody>
          <a:bodyPr wrap="none" lIns="89696" tIns="71976" rIns="89696" bIns="44849">
            <a:prstTxWarp prst="textNoShape">
              <a:avLst/>
            </a:prstTxWarp>
          </a:bodyPr>
          <a:lstStyle/>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rdf:about</a:t>
            </a:r>
            <a:r>
              <a:rPr lang="en-US" sz="1800" b="1" dirty="0">
                <a:solidFill>
                  <a:srgbClr val="000000"/>
                </a:solidFill>
                <a:latin typeface="Courier New" charset="0"/>
                <a:ea typeface="msmincho" charset="0"/>
                <a:cs typeface="msmincho" charset="0"/>
              </a:rPr>
              <a:t>="#Inventory"&gt;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rdf:Seq</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rdf:li</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rdf:resource</a:t>
            </a:r>
            <a:r>
              <a:rPr lang="en-US" sz="1800" b="1" dirty="0">
                <a:solidFill>
                  <a:srgbClr val="000000"/>
                </a:solidFill>
                <a:latin typeface="Courier New" charset="0"/>
                <a:ea typeface="msmincho" charset="0"/>
                <a:cs typeface="msmincho" charset="0"/>
              </a:rPr>
              <a:t>="http://.../isbn/000651409X"&gt;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rdf:Seq</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    &lt;/</a:t>
            </a:r>
            <a:r>
              <a:rPr lang="en-US" sz="1800" b="1" dirty="0" err="1">
                <a:solidFill>
                  <a:srgbClr val="000000"/>
                </a:solidFill>
                <a:latin typeface="Courier New" charset="0"/>
                <a:ea typeface="msmincho" charset="0"/>
                <a:cs typeface="msmincho" charset="0"/>
              </a:rPr>
              <a:t>a:consistsOf</a:t>
            </a:r>
            <a:r>
              <a:rPr lang="en-US" sz="1800" b="1" dirty="0">
                <a:solidFill>
                  <a:srgbClr val="000000"/>
                </a:solidFill>
                <a:latin typeface="Courier New" charset="0"/>
                <a:ea typeface="msmincho" charset="0"/>
                <a:cs typeface="msmincho" charset="0"/>
              </a:rPr>
              <a:t>&gt;</a:t>
            </a:r>
          </a:p>
          <a:p>
            <a:pPr>
              <a:lnSpc>
                <a:spcPct val="88000"/>
              </a:lnSpc>
              <a:tabLst>
                <a:tab pos="0" algn="l"/>
                <a:tab pos="715163" algn="l"/>
                <a:tab pos="1431928" algn="l"/>
                <a:tab pos="2148684" algn="l"/>
                <a:tab pos="2865440" algn="l"/>
                <a:tab pos="3582199" algn="l"/>
                <a:tab pos="4298952" algn="l"/>
                <a:tab pos="5015708" algn="l"/>
                <a:tab pos="5732465" algn="l"/>
                <a:tab pos="6449220" algn="l"/>
                <a:tab pos="7165977" algn="l"/>
                <a:tab pos="7882730" algn="l"/>
                <a:tab pos="8599484" algn="l"/>
                <a:tab pos="9316238" algn="l"/>
                <a:tab pos="10032996" algn="l"/>
                <a:tab pos="10749751" algn="l"/>
              </a:tabLst>
              <a:defRPr/>
            </a:pPr>
            <a:r>
              <a:rPr lang="en-US" sz="1800" b="1" dirty="0">
                <a:solidFill>
                  <a:srgbClr val="000000"/>
                </a:solidFill>
                <a:latin typeface="Courier New" charset="0"/>
                <a:ea typeface="msmincho" charset="0"/>
                <a:cs typeface="msmincho" charset="0"/>
              </a:rPr>
              <a:t>&lt;/</a:t>
            </a:r>
            <a:r>
              <a:rPr lang="en-US" sz="1800" b="1" dirty="0" err="1">
                <a:solidFill>
                  <a:srgbClr val="000000"/>
                </a:solidFill>
                <a:latin typeface="Courier New" charset="0"/>
                <a:ea typeface="msmincho" charset="0"/>
                <a:cs typeface="msmincho" charset="0"/>
              </a:rPr>
              <a:t>rdf:Description</a:t>
            </a:r>
            <a:r>
              <a:rPr lang="en-US" sz="1800" b="1" dirty="0">
                <a:solidFill>
                  <a:srgbClr val="000000"/>
                </a:solidFill>
                <a:latin typeface="Courier New" charset="0"/>
                <a:ea typeface="msmincho" charset="0"/>
                <a:cs typeface="msmincho" charset="0"/>
              </a:rPr>
              <a:t>/&gt;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ChangeArrowheads="1"/>
          </p:cNvSpPr>
          <p:nvPr>
            <p:ph idx="1"/>
          </p:nvPr>
        </p:nvSpPr>
        <p:spPr/>
        <p:txBody>
          <a:bodyPr>
            <a:normAutofit/>
          </a:bodyPr>
          <a:lstStyle/>
          <a:p>
            <a:r>
              <a:rPr lang="en-US" smtClean="0"/>
              <a:t>Also defined in RDFS</a:t>
            </a:r>
          </a:p>
          <a:p>
            <a:pPr lvl="1"/>
            <a:r>
              <a:rPr lang="en-US" smtClean="0"/>
              <a:t>rdf:Bag</a:t>
            </a:r>
          </a:p>
          <a:p>
            <a:pPr lvl="2"/>
            <a:r>
              <a:rPr lang="en-US" smtClean="0"/>
              <a:t>a general bag, no particular semantics attached</a:t>
            </a:r>
          </a:p>
          <a:p>
            <a:pPr lvl="1"/>
            <a:r>
              <a:rPr lang="en-US" smtClean="0"/>
              <a:t>rdf:Alt</a:t>
            </a:r>
          </a:p>
          <a:p>
            <a:pPr lvl="2"/>
            <a:r>
              <a:rPr lang="en-US" smtClean="0"/>
              <a:t>agreed semantics: only one of the constituents is “valid”</a:t>
            </a:r>
          </a:p>
          <a:p>
            <a:r>
              <a:rPr lang="en-US" smtClean="0"/>
              <a:t>Note: these containers are incompletely defined semantically; it is better not to use them…</a:t>
            </a:r>
          </a:p>
          <a:p>
            <a:pPr lvl="1"/>
            <a:r>
              <a:rPr lang="en-US" smtClean="0"/>
              <a:t>use repeated predicates for bags</a:t>
            </a:r>
          </a:p>
          <a:p>
            <a:pPr lvl="1"/>
            <a:r>
              <a:rPr lang="en-US" smtClean="0"/>
              <a:t>use lists for sequences   </a:t>
            </a:r>
            <a:endParaRPr lang="en-US"/>
          </a:p>
        </p:txBody>
      </p:sp>
      <p:sp>
        <p:nvSpPr>
          <p:cNvPr id="196610" name="Rectangle 1"/>
          <p:cNvSpPr>
            <a:spLocks noGrp="1" noChangeArrowheads="1"/>
          </p:cNvSpPr>
          <p:nvPr>
            <p:ph type="title"/>
          </p:nvPr>
        </p:nvSpPr>
        <p:spPr/>
        <p:txBody>
          <a:bodyPr/>
          <a:lstStyle/>
          <a:p>
            <a:r>
              <a:rPr lang="en-US" smtClean="0"/>
              <a:t>Other containers</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7784" y="3707829"/>
            <a:ext cx="9433047" cy="2025362"/>
          </a:xfrm>
          <a:prstGeom prst="rect">
            <a:avLst/>
          </a:prstGeom>
          <a:solidFill>
            <a:schemeClr val="bg1">
              <a:alpha val="52000"/>
            </a:schemeClr>
          </a:solidFill>
        </p:spPr>
        <p:txBody>
          <a:bodyPr wrap="square" lIns="100544" tIns="50275" rIns="100544" bIns="50275">
            <a:spAutoFit/>
          </a:bodyPr>
          <a:lstStyle/>
          <a:p>
            <a:pPr defTabSz="501623" fontAlgn="auto" hangingPunct="1">
              <a:lnSpc>
                <a:spcPct val="100000"/>
              </a:lnSpc>
              <a:spcBef>
                <a:spcPts val="0"/>
              </a:spcBef>
              <a:spcAft>
                <a:spcPts val="0"/>
              </a:spcAft>
              <a:buClrTx/>
              <a:buSzTx/>
            </a:pPr>
            <a:r>
              <a:rPr lang="en-US" sz="5300" b="1" dirty="0" smtClean="0">
                <a:ln w="1905"/>
                <a:solidFill>
                  <a:srgbClr val="0000FF"/>
                </a:solidFill>
                <a:effectLst>
                  <a:innerShdw blurRad="69850" dist="43180" dir="5400000">
                    <a:srgbClr val="000000">
                      <a:alpha val="65000"/>
                    </a:srgbClr>
                  </a:innerShdw>
                </a:effectLst>
                <a:latin typeface="Lucida Sans Unicode"/>
              </a:rPr>
              <a:t>RDF Data and Web Pages?</a:t>
            </a:r>
            <a:endParaRPr lang="en-US" sz="5300" b="1" dirty="0">
              <a:ln w="1905"/>
              <a:solidFill>
                <a:srgbClr val="0000FF"/>
              </a:solidFill>
              <a:effectLst>
                <a:innerShdw blurRad="69850" dist="43180" dir="5400000">
                  <a:srgbClr val="000000">
                    <a:alpha val="65000"/>
                  </a:srgbClr>
                </a:innerShdw>
              </a:effectLst>
              <a:latin typeface="Lucida Sans Unicode"/>
            </a:endParaRPr>
          </a:p>
          <a:p>
            <a:pPr defTabSz="501623" fontAlgn="auto" hangingPunct="1">
              <a:lnSpc>
                <a:spcPct val="100000"/>
              </a:lnSpc>
              <a:spcBef>
                <a:spcPts val="0"/>
              </a:spcBef>
              <a:spcAft>
                <a:spcPts val="0"/>
              </a:spcAft>
              <a:buClrTx/>
              <a:buSzTx/>
            </a:pPr>
            <a:r>
              <a:rPr lang="en-US" sz="3600" b="1" dirty="0">
                <a:ln w="1905"/>
                <a:solidFill>
                  <a:srgbClr val="0000FF"/>
                </a:solidFill>
                <a:effectLst>
                  <a:innerShdw blurRad="69850" dist="43180" dir="5400000">
                    <a:srgbClr val="000000">
                      <a:alpha val="65000"/>
                    </a:srgbClr>
                  </a:innerShdw>
                </a:effectLst>
                <a:latin typeface="Lucida Sans Unicode"/>
              </a:rPr>
              <a:t>(RDFa, microdata, microformats,</a:t>
            </a:r>
          </a:p>
          <a:p>
            <a:pPr defTabSz="501623" fontAlgn="auto" hangingPunct="1">
              <a:lnSpc>
                <a:spcPct val="100000"/>
              </a:lnSpc>
              <a:spcBef>
                <a:spcPts val="0"/>
              </a:spcBef>
              <a:spcAft>
                <a:spcPts val="0"/>
              </a:spcAft>
              <a:buClrTx/>
              <a:buSzTx/>
            </a:pPr>
            <a:r>
              <a:rPr lang="en-US" sz="3600" b="1" dirty="0">
                <a:ln w="1905"/>
                <a:solidFill>
                  <a:srgbClr val="0000FF"/>
                </a:solidFill>
                <a:effectLst>
                  <a:innerShdw blurRad="69850" dist="43180" dir="5400000">
                    <a:srgbClr val="000000">
                      <a:alpha val="65000"/>
                    </a:srgbClr>
                  </a:innerShdw>
                </a:effectLst>
                <a:latin typeface="Lucida Sans Unicode"/>
              </a:rPr>
              <a:t> </a:t>
            </a:r>
            <a:r>
              <a:rPr lang="en-US" sz="3600" b="1" dirty="0" smtClean="0">
                <a:ln w="1905"/>
                <a:solidFill>
                  <a:srgbClr val="0000FF"/>
                </a:solidFill>
                <a:effectLst>
                  <a:innerShdw blurRad="69850" dist="43180" dir="5400000">
                    <a:srgbClr val="000000">
                      <a:alpha val="65000"/>
                    </a:srgbClr>
                  </a:innerShdw>
                </a:effectLst>
                <a:latin typeface="Lucida Sans Unicode"/>
              </a:rPr>
              <a:t>GRDDL)</a:t>
            </a:r>
            <a:endParaRPr lang="en-US" sz="3600" b="1" dirty="0">
              <a:ln w="1905"/>
              <a:solidFill>
                <a:srgbClr val="0000FF"/>
              </a:solidFill>
              <a:effectLst>
                <a:innerShdw blurRad="69850" dist="43180" dir="5400000">
                  <a:srgbClr val="000000">
                    <a:alpha val="65000"/>
                  </a:srgbClr>
                </a:innerShdw>
              </a:effectLst>
              <a:latin typeface="Lucida Sans Unicode"/>
            </a:endParaRPr>
          </a:p>
        </p:txBody>
      </p:sp>
      <p:sp>
        <p:nvSpPr>
          <p:cNvPr id="3" name="Text Box 7"/>
          <p:cNvSpPr txBox="1">
            <a:spLocks noChangeArrowheads="1"/>
          </p:cNvSpPr>
          <p:nvPr/>
        </p:nvSpPr>
        <p:spPr bwMode="auto">
          <a:xfrm>
            <a:off x="7056536" y="7245072"/>
            <a:ext cx="2882967" cy="290512"/>
          </a:xfrm>
          <a:prstGeom prst="rect">
            <a:avLst/>
          </a:prstGeom>
          <a:noFill/>
          <a:ln w="9525">
            <a:noFill/>
            <a:round/>
            <a:headEnd/>
            <a:tailEnd/>
          </a:ln>
        </p:spPr>
        <p:txBody>
          <a:bodyPr wrap="none" lIns="89953" tIns="67897" rIns="89953" bIns="44978">
            <a:prstTxWarp prst="textNoShape">
              <a:avLst/>
            </a:prstTxWarp>
          </a:bodyPr>
          <a:lstStyle/>
          <a:p>
            <a:pPr algn="r">
              <a:tabLst>
                <a:tab pos="0" algn="l"/>
                <a:tab pos="717179" algn="l"/>
                <a:tab pos="1435943" algn="l"/>
                <a:tab pos="2154706" algn="l"/>
                <a:tab pos="2873473" algn="l"/>
                <a:tab pos="3592237" algn="l"/>
                <a:tab pos="4311003" algn="l"/>
                <a:tab pos="5029768" algn="l"/>
                <a:tab pos="5748533" algn="l"/>
                <a:tab pos="6467296" algn="l"/>
                <a:tab pos="7186062" algn="l"/>
                <a:tab pos="7904825" algn="l"/>
                <a:tab pos="8623591" algn="l"/>
                <a:tab pos="9342355" algn="l"/>
                <a:tab pos="10061121" algn="l"/>
                <a:tab pos="10779886" algn="l"/>
              </a:tabLst>
            </a:pPr>
            <a:r>
              <a:rPr lang="en-US" sz="1000" i="1" dirty="0" smtClean="0">
                <a:solidFill>
                  <a:schemeClr val="bg1"/>
                </a:solidFill>
                <a:ea typeface="msmincho" charset="0"/>
                <a:cs typeface="msmincho" charset="0"/>
              </a:rPr>
              <a:t>Photo credit “</a:t>
            </a:r>
            <a:r>
              <a:rPr lang="en-US" sz="1000" i="1" dirty="0" err="1" smtClean="0">
                <a:solidFill>
                  <a:schemeClr val="bg1"/>
                </a:solidFill>
                <a:ea typeface="msmincho" charset="0"/>
                <a:cs typeface="msmincho" charset="0"/>
              </a:rPr>
              <a:t>shetladd</a:t>
            </a:r>
            <a:r>
              <a:rPr lang="en-US" sz="1000" i="1" dirty="0" smtClean="0">
                <a:solidFill>
                  <a:schemeClr val="bg1"/>
                </a:solidFill>
                <a:ea typeface="msmincho" charset="0"/>
                <a:cs typeface="msmincho" charset="0"/>
              </a:rPr>
              <a:t>”, Flickr</a:t>
            </a:r>
            <a:endParaRPr lang="en-US" sz="1000" i="1" dirty="0">
              <a:solidFill>
                <a:schemeClr val="bg1"/>
              </a:solidFill>
              <a:ea typeface="msmincho" charset="0"/>
              <a:cs typeface="msmincho" charset="0"/>
              <a:hlinkClick r:id="rId3"/>
            </a:endParaRPr>
          </a:p>
        </p:txBody>
      </p:sp>
    </p:spTree>
    <p:extLst>
      <p:ext uri="{BB962C8B-B14F-4D97-AF65-F5344CB8AC3E}">
        <p14:creationId xmlns:p14="http://schemas.microsoft.com/office/powerpoint/2010/main" val="415217127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
          <p:cNvSpPr>
            <a:spLocks noGrp="1" noChangeArrowheads="1"/>
          </p:cNvSpPr>
          <p:nvPr>
            <p:ph idx="1"/>
          </p:nvPr>
        </p:nvSpPr>
        <p:spPr/>
        <p:txBody>
          <a:bodyPr>
            <a:normAutofit lnSpcReduction="10000"/>
          </a:bodyPr>
          <a:lstStyle/>
          <a:p>
            <a:r>
              <a:rPr lang="en-US" dirty="0" smtClean="0"/>
              <a:t>Obviously, a huge source of information</a:t>
            </a:r>
          </a:p>
          <a:p>
            <a:r>
              <a:rPr lang="en-US" dirty="0" smtClean="0"/>
              <a:t>By adding some “meta” information, the same source can be reused for, e.g., data integration, better mashups, etc.</a:t>
            </a:r>
          </a:p>
          <a:p>
            <a:pPr lvl="1"/>
            <a:r>
              <a:rPr lang="en-US" dirty="0" smtClean="0"/>
              <a:t>typical example: your personal information, like address, should be readable for humans and processable by machines</a:t>
            </a:r>
          </a:p>
          <a:p>
            <a:r>
              <a:rPr lang="en-US" dirty="0" smtClean="0"/>
              <a:t>Some solutions have emerged:</a:t>
            </a:r>
          </a:p>
          <a:p>
            <a:pPr lvl="1"/>
            <a:r>
              <a:rPr lang="en-US" dirty="0" smtClean="0"/>
              <a:t>use microformats and convert the content into RDF</a:t>
            </a:r>
          </a:p>
          <a:p>
            <a:pPr lvl="1"/>
            <a:r>
              <a:rPr lang="en-US" dirty="0" smtClean="0"/>
              <a:t>add extra statements in microdata, that can be converted to RDF</a:t>
            </a:r>
          </a:p>
          <a:p>
            <a:pPr lvl="1"/>
            <a:r>
              <a:rPr lang="en-US" dirty="0" smtClean="0"/>
              <a:t>add RDF statements directly into XHTML via RDFa</a:t>
            </a:r>
            <a:endParaRPr lang="en-US" dirty="0"/>
          </a:p>
        </p:txBody>
      </p:sp>
      <p:sp>
        <p:nvSpPr>
          <p:cNvPr id="202754" name="Rectangle 1"/>
          <p:cNvSpPr>
            <a:spLocks noGrp="1" noChangeArrowheads="1"/>
          </p:cNvSpPr>
          <p:nvPr>
            <p:ph type="title"/>
          </p:nvPr>
        </p:nvSpPr>
        <p:spPr/>
        <p:txBody>
          <a:bodyPr/>
          <a:lstStyle/>
          <a:p>
            <a:r>
              <a:rPr lang="en-US" smtClean="0"/>
              <a:t>RDF with  HTML</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ChangeArrowheads="1"/>
          </p:cNvSpPr>
          <p:nvPr>
            <p:ph idx="1"/>
          </p:nvPr>
        </p:nvSpPr>
        <p:spPr/>
        <p:txBody>
          <a:bodyPr/>
          <a:lstStyle/>
          <a:p>
            <a:r>
              <a:rPr lang="en-US" dirty="0" smtClean="0"/>
              <a:t>Not a Semantic Web specification per se</a:t>
            </a:r>
          </a:p>
          <a:p>
            <a:pPr lvl="1"/>
            <a:r>
              <a:rPr lang="en-US" dirty="0" smtClean="0"/>
              <a:t>there is a separate microformat community</a:t>
            </a:r>
          </a:p>
          <a:p>
            <a:r>
              <a:rPr lang="en-US" dirty="0" smtClean="0"/>
              <a:t>Approach: re-use (X)HTML attributes and elements to add “meta” information</a:t>
            </a:r>
          </a:p>
          <a:p>
            <a:pPr lvl="1"/>
            <a:r>
              <a:rPr lang="en-US" dirty="0" smtClean="0"/>
              <a:t>typically @</a:t>
            </a:r>
            <a:r>
              <a:rPr lang="en-US" dirty="0" err="1" smtClean="0"/>
              <a:t>abbr</a:t>
            </a:r>
            <a:r>
              <a:rPr lang="en-US" dirty="0" smtClean="0"/>
              <a:t>, @class, @title, …</a:t>
            </a:r>
          </a:p>
          <a:p>
            <a:pPr lvl="1"/>
            <a:r>
              <a:rPr lang="en-US" dirty="0" smtClean="0"/>
              <a:t>different agreements for different applications</a:t>
            </a:r>
          </a:p>
          <a:p>
            <a:r>
              <a:rPr lang="en-US" dirty="0" smtClean="0"/>
              <a:t>It is not a specification per se, rather a common methodology</a:t>
            </a:r>
          </a:p>
          <a:p>
            <a:pPr lvl="1"/>
            <a:r>
              <a:rPr lang="en-US" dirty="0" smtClean="0"/>
              <a:t>each vocabulary has its own, independent specification</a:t>
            </a:r>
            <a:endParaRPr lang="en-US" dirty="0"/>
          </a:p>
        </p:txBody>
      </p:sp>
      <p:sp>
        <p:nvSpPr>
          <p:cNvPr id="204802" name="Rectangle 1"/>
          <p:cNvSpPr>
            <a:spLocks noGrp="1" noChangeArrowheads="1"/>
          </p:cNvSpPr>
          <p:nvPr>
            <p:ph type="title"/>
          </p:nvPr>
        </p:nvSpPr>
        <p:spPr/>
        <p:txBody>
          <a:bodyPr/>
          <a:lstStyle/>
          <a:p>
            <a:r>
              <a:rPr lang="en-US" dirty="0" smtClean="0"/>
              <a:t>Microformats</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Concourse">
  <a:themeElements>
    <a:clrScheme name="Custom 16">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99CC"/>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14085</TotalTime>
  <Words>21250</Words>
  <Application>Microsoft Macintosh PowerPoint</Application>
  <PresentationFormat>Custom</PresentationFormat>
  <Paragraphs>3962</Paragraphs>
  <Slides>374</Slides>
  <Notes>271</Notes>
  <HiddenSlides>0</HiddenSlides>
  <MMClips>0</MMClips>
  <ScaleCrop>false</ScaleCrop>
  <HeadingPairs>
    <vt:vector size="6" baseType="variant">
      <vt:variant>
        <vt:lpstr>Theme</vt:lpstr>
      </vt:variant>
      <vt:variant>
        <vt:i4>7</vt:i4>
      </vt:variant>
      <vt:variant>
        <vt:lpstr>Slide Titles</vt:lpstr>
      </vt:variant>
      <vt:variant>
        <vt:i4>374</vt:i4>
      </vt:variant>
      <vt:variant>
        <vt:lpstr>Custom Shows</vt:lpstr>
      </vt:variant>
      <vt:variant>
        <vt:i4>2</vt:i4>
      </vt:variant>
    </vt:vector>
  </HeadingPairs>
  <TitlesOfParts>
    <vt:vector size="383" baseType="lpstr">
      <vt:lpstr>Concourse</vt:lpstr>
      <vt:lpstr>1_Concourse</vt:lpstr>
      <vt:lpstr>2_Concourse</vt:lpstr>
      <vt:lpstr>3_Concourse</vt:lpstr>
      <vt:lpstr>4_Concourse</vt:lpstr>
      <vt:lpstr>5_Concourse</vt:lpstr>
      <vt:lpstr>6_Concourse</vt:lpstr>
      <vt:lpstr>Tutorial on Semantic Web</vt:lpstr>
      <vt:lpstr>WARNING TO THE READER!</vt:lpstr>
      <vt:lpstr>Introduction</vt:lpstr>
      <vt:lpstr>PowerPoint Presentation</vt:lpstr>
      <vt:lpstr>PowerPoint Presentation</vt:lpstr>
      <vt:lpstr>How to build such a site 1.</vt:lpstr>
      <vt:lpstr>How to build such a site 2.</vt:lpstr>
      <vt:lpstr>How to build such a site 3.</vt:lpstr>
      <vt:lpstr>The choice of the BBC</vt:lpstr>
      <vt:lpstr>In short…</vt:lpstr>
      <vt:lpstr>And this is no secret…</vt:lpstr>
      <vt:lpstr>Data on the Web</vt:lpstr>
      <vt:lpstr>PowerPoint Presentation</vt:lpstr>
      <vt:lpstr>Imagine…</vt:lpstr>
      <vt:lpstr>PowerPoint Presentation</vt:lpstr>
      <vt:lpstr>Data on the Web is not enough…</vt:lpstr>
      <vt:lpstr>PowerPoint Presentation</vt:lpstr>
      <vt:lpstr>In what follows…</vt:lpstr>
      <vt:lpstr>The rough structure of data integration</vt:lpstr>
      <vt:lpstr>PowerPoint Presentation</vt:lpstr>
      <vt:lpstr>A simplified bookstore data  (dataset “A”)</vt:lpstr>
      <vt:lpstr>1st: export your data as a set of relations</vt:lpstr>
      <vt:lpstr>Some notes on the exporting the data</vt:lpstr>
      <vt:lpstr>PowerPoint Presentation</vt:lpstr>
      <vt:lpstr>Another bookstore data  (dataset “F”)</vt:lpstr>
      <vt:lpstr>2nd: export your second set of data</vt:lpstr>
      <vt:lpstr>3rd: start merging your data</vt:lpstr>
      <vt:lpstr>3rd: start merging your data (cont)</vt:lpstr>
      <vt:lpstr>3rd: start merging your data</vt:lpstr>
      <vt:lpstr>Start making queries…</vt:lpstr>
      <vt:lpstr>However, more can be achieved…</vt:lpstr>
      <vt:lpstr>3rd revisited: use the extra knowledge</vt:lpstr>
      <vt:lpstr>Start making richer queries!</vt:lpstr>
      <vt:lpstr>Combine with different datasets</vt:lpstr>
      <vt:lpstr>Merge with Wikipedia data</vt:lpstr>
      <vt:lpstr>Merge with Wikipedia data</vt:lpstr>
      <vt:lpstr>Merge with Wikipedia data</vt:lpstr>
      <vt:lpstr>Is that surprising?</vt:lpstr>
      <vt:lpstr>It could become even more powerful</vt:lpstr>
      <vt:lpstr>What did we do?</vt:lpstr>
      <vt:lpstr>What did we do? (alternate view)</vt:lpstr>
      <vt:lpstr>The abstraction pays off because…</vt:lpstr>
      <vt:lpstr>The network effect</vt:lpstr>
      <vt:lpstr>So where is the Semantic Web?</vt:lpstr>
      <vt:lpstr>The Basis: RDF</vt:lpstr>
      <vt:lpstr>RDF triples</vt:lpstr>
      <vt:lpstr>RDF triples (cont.)</vt:lpstr>
      <vt:lpstr>RDF triples (cont.)</vt:lpstr>
      <vt:lpstr>RDF triples (cont.)</vt:lpstr>
      <vt:lpstr>A simple RDF example (in RDF/XML)</vt:lpstr>
      <vt:lpstr>A simple RDF example (in Turtle)</vt:lpstr>
      <vt:lpstr>A simple RDF example (in RDFa)</vt:lpstr>
      <vt:lpstr>URI-s play a fundamental role</vt:lpstr>
      <vt:lpstr>RDF/XML principles</vt:lpstr>
      <vt:lpstr>RDF/XML principles (cont.)</vt:lpstr>
      <vt:lpstr>RDF/XML principles (cont.)</vt:lpstr>
      <vt:lpstr>Examples of RDF/XML “simplifications”</vt:lpstr>
      <vt:lpstr>“Internal” nodes</vt:lpstr>
      <vt:lpstr>One solution: create an extra URI</vt:lpstr>
      <vt:lpstr>Internal identifier (“blank nodes”)</vt:lpstr>
      <vt:lpstr>Blank nodes: the system can  do it</vt:lpstr>
      <vt:lpstr>Same in Turtle</vt:lpstr>
      <vt:lpstr>More on blank nodes</vt:lpstr>
      <vt:lpstr>RDF in programming practice</vt:lpstr>
      <vt:lpstr>Python example using RDFLib</vt:lpstr>
      <vt:lpstr>Merge in practice</vt:lpstr>
      <vt:lpstr>One level higher up:  RDFS, Datatypes</vt:lpstr>
      <vt:lpstr>Need for RDF schemas</vt:lpstr>
      <vt:lpstr>Classes, resources, …</vt:lpstr>
      <vt:lpstr>Classes, resources, … (cont.)</vt:lpstr>
      <vt:lpstr>Classes, resources in RDF(S)</vt:lpstr>
      <vt:lpstr>Schema example in RDF/XML</vt:lpstr>
      <vt:lpstr>An aside: typed nodes in RDF/XML</vt:lpstr>
      <vt:lpstr>Further remarks on types</vt:lpstr>
      <vt:lpstr>Inferred properties</vt:lpstr>
      <vt:lpstr>Inference: let us be formal…</vt:lpstr>
      <vt:lpstr>Properties</vt:lpstr>
      <vt:lpstr>Properties (cont.)</vt:lpstr>
      <vt:lpstr>Property specification example</vt:lpstr>
      <vt:lpstr>Property specification serialized</vt:lpstr>
      <vt:lpstr>What does this mean?</vt:lpstr>
      <vt:lpstr>Literals</vt:lpstr>
      <vt:lpstr>Examples for datatypes</vt:lpstr>
      <vt:lpstr>Examples for language tags</vt:lpstr>
      <vt:lpstr>XML literals in RDF/XML</vt:lpstr>
      <vt:lpstr>A bit of RDFS can take you far…</vt:lpstr>
      <vt:lpstr>Vocabularies</vt:lpstr>
      <vt:lpstr>Some predefined structures… (collections, containers)</vt:lpstr>
      <vt:lpstr>Predefined classes and properties</vt:lpstr>
      <vt:lpstr>Collections (lists)</vt:lpstr>
      <vt:lpstr>Collections (lists) (cont.)</vt:lpstr>
      <vt:lpstr>The same in RDF/XML and Turtle</vt:lpstr>
      <vt:lpstr>Sequences</vt:lpstr>
      <vt:lpstr>Sequences serialized</vt:lpstr>
      <vt:lpstr>Sequences (simplified RDF/XML)</vt:lpstr>
      <vt:lpstr>Other containers</vt:lpstr>
      <vt:lpstr>PowerPoint Presentation</vt:lpstr>
      <vt:lpstr>RDF with  HTML</vt:lpstr>
      <vt:lpstr>Microformats</vt:lpstr>
      <vt:lpstr>Microformat example: hCalendar</vt:lpstr>
      <vt:lpstr>Microformat example: hCalendar</vt:lpstr>
      <vt:lpstr>Behind the scenes…</vt:lpstr>
      <vt:lpstr>Microformat extraction</vt:lpstr>
      <vt:lpstr>So far so good, but…</vt:lpstr>
      <vt:lpstr>GRDDL: find the right transformation</vt:lpstr>
      <vt:lpstr>GRDDL: find the right transformation</vt:lpstr>
      <vt:lpstr>The GRDDL process: simple case</vt:lpstr>
      <vt:lpstr>The GRDDL process: merging case</vt:lpstr>
      <vt:lpstr>The GRDDL process: indirect case</vt:lpstr>
      <vt:lpstr>Microformats &amp; GRDDL: pros</vt:lpstr>
      <vt:lpstr>Microformats &amp; GRDDL: cons</vt:lpstr>
      <vt:lpstr>A more general solution: microdata and RDFa</vt:lpstr>
      <vt:lpstr>HTML+microdata or HTML+RDFa are becoming a major source of data on the Web!</vt:lpstr>
      <vt:lpstr>PowerPoint Presentation</vt:lpstr>
      <vt:lpstr>PowerPoint Presentation</vt:lpstr>
      <vt:lpstr>PowerPoint Presentation</vt:lpstr>
      <vt:lpstr>PowerPoint Presentation</vt:lpstr>
      <vt:lpstr>In a slightly more readable format…</vt:lpstr>
      <vt:lpstr>In a slightly more readable format…</vt:lpstr>
      <vt:lpstr>Yielding…</vt:lpstr>
      <vt:lpstr>PowerPoint Presentation</vt:lpstr>
      <vt:lpstr>PowerPoint Presentation</vt:lpstr>
      <vt:lpstr>PowerPoint Presentation</vt:lpstr>
      <vt:lpstr>PowerPoint Presentation</vt:lpstr>
      <vt:lpstr>In a slightly more readable format…</vt:lpstr>
      <vt:lpstr>Yielding…</vt:lpstr>
      <vt:lpstr>RDFa and microdata: similarities</vt:lpstr>
      <vt:lpstr>RDFa and microdata: differences</vt:lpstr>
      <vt:lpstr>Typical usage of structured data</vt:lpstr>
      <vt:lpstr>How to “assign” RDF data to resources?</vt:lpstr>
      <vt:lpstr>How to “assign” RDF data to resources?</vt:lpstr>
      <vt:lpstr>If I know the URI of the resource (photograph, publication, etc), how do I find the relevant RDF data? </vt:lpstr>
      <vt:lpstr>The data might be embedded</vt:lpstr>
      <vt:lpstr>Simple linkage</vt:lpstr>
      <vt:lpstr>POWDER</vt:lpstr>
      <vt:lpstr>A POWDER scenario: copyright for photos</vt:lpstr>
      <vt:lpstr>The gory details…</vt:lpstr>
      <vt:lpstr>The gory details…</vt:lpstr>
      <vt:lpstr>POWDER Service</vt:lpstr>
      <vt:lpstr>But there is a hidden “hiccup”</vt:lpstr>
      <vt:lpstr>If you want the OWL version…</vt:lpstr>
      <vt:lpstr>Consequences of the “hiccup”</vt:lpstr>
      <vt:lpstr>Other POWDER features</vt:lpstr>
      <vt:lpstr>Access to Relational Databases (Direct Mapping, R2RML)</vt:lpstr>
      <vt:lpstr>Relational Databases and RDF</vt:lpstr>
      <vt:lpstr>RDF provides a common “view”</vt:lpstr>
      <vt:lpstr>What is “export”?</vt:lpstr>
      <vt:lpstr>Simple export: Direct Mapping</vt:lpstr>
      <vt:lpstr>What DM processor does</vt:lpstr>
      <vt:lpstr>Back to the bookshop example</vt:lpstr>
      <vt:lpstr>Direct mapping of the bookshop tables</vt:lpstr>
      <vt:lpstr>Direct mapping of the bookshop tables</vt:lpstr>
      <vt:lpstr>Direct mapping of the bookshop tables</vt:lpstr>
      <vt:lpstr>Direct mapping of the bookshop tables</vt:lpstr>
      <vt:lpstr>Result of the Direct Mapping</vt:lpstr>
      <vt:lpstr>Direct graph must be transformed</vt:lpstr>
      <vt:lpstr>Pros and cons of Direct Mapping</vt:lpstr>
      <vt:lpstr>Enters R2RML</vt:lpstr>
      <vt:lpstr>What R2RML processor does</vt:lpstr>
      <vt:lpstr>Back to the bookshop example</vt:lpstr>
      <vt:lpstr>Back to the bookshop example</vt:lpstr>
      <vt:lpstr>Back to the bookshop example</vt:lpstr>
      <vt:lpstr>Back to the bookshop example</vt:lpstr>
      <vt:lpstr>Step 1: transform “Person Table”</vt:lpstr>
      <vt:lpstr>Step 2: transform “Book Table”</vt:lpstr>
      <vt:lpstr>Step 3: “bind” the two tables</vt:lpstr>
      <vt:lpstr>Further R2RML features</vt:lpstr>
      <vt:lpstr>Further R2RML features: logical table</vt:lpstr>
      <vt:lpstr>Further R2RML features: logical table</vt:lpstr>
      <vt:lpstr>Linked Data</vt:lpstr>
      <vt:lpstr>Linked Data “Project”</vt:lpstr>
      <vt:lpstr>Is your data 5 Star?</vt:lpstr>
      <vt:lpstr>Example data source: DBpedia</vt:lpstr>
      <vt:lpstr>Extracting structured data from Wikipedia</vt:lpstr>
      <vt:lpstr>Automatic links among open datasets</vt:lpstr>
      <vt:lpstr>The LOD “cloud”, March 2008</vt:lpstr>
      <vt:lpstr>The LOD “cloud”, September 2008</vt:lpstr>
      <vt:lpstr>The LOD “cloud”, March 2009</vt:lpstr>
      <vt:lpstr>The LOD “cloud”, June 2009</vt:lpstr>
      <vt:lpstr>The LOD “cloud”, September 2010</vt:lpstr>
      <vt:lpstr>The LOD “cloud”, September 2011</vt:lpstr>
      <vt:lpstr>Application specific portions of the cloud</vt:lpstr>
      <vt:lpstr>The importance of Linked Data</vt:lpstr>
      <vt:lpstr>Some things to remember if you publish data</vt:lpstr>
      <vt:lpstr>Read only vs. Read/Write</vt:lpstr>
      <vt:lpstr>Example: Simple Application Integration via Linked Data</vt:lpstr>
      <vt:lpstr>Example: Simple Application Integration via Linked Data</vt:lpstr>
      <vt:lpstr>Example: Simple Application Integration via Linked Data</vt:lpstr>
      <vt:lpstr>Linked Data Platform</vt:lpstr>
      <vt:lpstr>Provenance</vt:lpstr>
      <vt:lpstr>The goal is simple…</vt:lpstr>
      <vt:lpstr>…the solution is more complicated</vt:lpstr>
      <vt:lpstr>PowerPoint Presentation</vt:lpstr>
      <vt:lpstr>Query RDF:  (SPARQL)</vt:lpstr>
      <vt:lpstr>RDF data access</vt:lpstr>
      <vt:lpstr>Querying RDF graphs</vt:lpstr>
      <vt:lpstr>Querying RDF graphs</vt:lpstr>
      <vt:lpstr>Analyze the Python+RDFLib example</vt:lpstr>
      <vt:lpstr>General: graph patterns</vt:lpstr>
      <vt:lpstr>Our Python example in SPARQL</vt:lpstr>
      <vt:lpstr>Simple SPARQL example</vt:lpstr>
      <vt:lpstr>Simple SPARQL example</vt:lpstr>
      <vt:lpstr>Simple SPARQL example</vt:lpstr>
      <vt:lpstr>Simple SPARQL example</vt:lpstr>
      <vt:lpstr>Simple SPARQL example</vt:lpstr>
      <vt:lpstr>Pattern constraints</vt:lpstr>
      <vt:lpstr>Optional pattern</vt:lpstr>
      <vt:lpstr>Optional pattern</vt:lpstr>
      <vt:lpstr>Construct a new graph</vt:lpstr>
      <vt:lpstr>Construct a new graph</vt:lpstr>
      <vt:lpstr>Other SPARQL features</vt:lpstr>
      <vt:lpstr>SPARQL usage in practice</vt:lpstr>
      <vt:lpstr>Remote query/reply example</vt:lpstr>
      <vt:lpstr>SPARQL 1.1 Update</vt:lpstr>
      <vt:lpstr>Update: insert</vt:lpstr>
      <vt:lpstr>Update: insert</vt:lpstr>
      <vt:lpstr>Update: delete</vt:lpstr>
      <vt:lpstr>Update: delete</vt:lpstr>
      <vt:lpstr>SPARQL as a unifying point</vt:lpstr>
      <vt:lpstr>SPARQL 1.1 as a unifying point</vt:lpstr>
      <vt:lpstr>Remember the Direct Mapping issue?</vt:lpstr>
      <vt:lpstr>Vocabularies</vt:lpstr>
      <vt:lpstr>Vocabularies</vt:lpstr>
      <vt:lpstr>Vocabularies</vt:lpstr>
      <vt:lpstr>But what about RDFS?</vt:lpstr>
      <vt:lpstr>Three technologies have emerged</vt:lpstr>
      <vt:lpstr>Thesauri, glossaries (SKOS)</vt:lpstr>
      <vt:lpstr>SKOS</vt:lpstr>
      <vt:lpstr>Example: the term “Fiction”, as defined by the Library of Congress</vt:lpstr>
      <vt:lpstr>Example: the term “Fiction”, as defined by the Library of Congress</vt:lpstr>
      <vt:lpstr>Thesauri have identical structures…</vt:lpstr>
      <vt:lpstr>LOC’s “Fiction” in SKOS/RDF</vt:lpstr>
      <vt:lpstr>Usage of the LOC graph</vt:lpstr>
      <vt:lpstr>Same serialized</vt:lpstr>
      <vt:lpstr>SKOS terms overview</vt:lpstr>
      <vt:lpstr>Importance of SKOS</vt:lpstr>
      <vt:lpstr>Importance of SKOS</vt:lpstr>
      <vt:lpstr>Ontologies (OWL)</vt:lpstr>
      <vt:lpstr>SKOS is not enough…</vt:lpstr>
      <vt:lpstr>Application may want more…</vt:lpstr>
      <vt:lpstr>Ontologies (cont.)</vt:lpstr>
      <vt:lpstr>Web Ontology Language = OWL</vt:lpstr>
      <vt:lpstr>OWL is complex…</vt:lpstr>
      <vt:lpstr>Term equivalences</vt:lpstr>
      <vt:lpstr>Term equivalences</vt:lpstr>
      <vt:lpstr>Other example: connecting to French</vt:lpstr>
      <vt:lpstr>Typical usage of owl:sameAs</vt:lpstr>
      <vt:lpstr>Property characterization</vt:lpstr>
      <vt:lpstr>Characterization example</vt:lpstr>
      <vt:lpstr>What this means is…</vt:lpstr>
      <vt:lpstr>What this means is…</vt:lpstr>
      <vt:lpstr>What this means is…</vt:lpstr>
      <vt:lpstr>Inverse properties</vt:lpstr>
      <vt:lpstr>Property chains</vt:lpstr>
      <vt:lpstr>Keys</vt:lpstr>
      <vt:lpstr>Keys</vt:lpstr>
      <vt:lpstr>Previous rule in OWL</vt:lpstr>
      <vt:lpstr>What it means is…</vt:lpstr>
      <vt:lpstr>Classes in OWL</vt:lpstr>
      <vt:lpstr>Classes in OWL (cont)</vt:lpstr>
      <vt:lpstr>OWL classes can be “enumerated”</vt:lpstr>
      <vt:lpstr>Same serialized</vt:lpstr>
      <vt:lpstr>Union of classes</vt:lpstr>
      <vt:lpstr>Same serialized</vt:lpstr>
      <vt:lpstr>For example…</vt:lpstr>
      <vt:lpstr>It can be a bit more complicated…</vt:lpstr>
      <vt:lpstr>What we have so far…</vt:lpstr>
      <vt:lpstr>However… that may not be enough</vt:lpstr>
      <vt:lpstr>Property value restrictions</vt:lpstr>
      <vt:lpstr>Restrictions formally</vt:lpstr>
      <vt:lpstr>Possible usage…</vt:lpstr>
      <vt:lpstr>Other restrictions</vt:lpstr>
      <vt:lpstr>Similar concept: cardinality restriction</vt:lpstr>
      <vt:lpstr>Cardinality restriction</vt:lpstr>
      <vt:lpstr>Qualified Cardinality Restriction</vt:lpstr>
      <vt:lpstr>Datatypes in OWL</vt:lpstr>
      <vt:lpstr>Datatype restrictions</vt:lpstr>
      <vt:lpstr>Definition of a numeric interval</vt:lpstr>
      <vt:lpstr>Typical usage of datatype restrictions</vt:lpstr>
      <vt:lpstr>But: OWL is hard!</vt:lpstr>
      <vt:lpstr>OWL “species” or profiles</vt:lpstr>
      <vt:lpstr>OWL Species</vt:lpstr>
      <vt:lpstr>OWL Full</vt:lpstr>
      <vt:lpstr>Example for a possible OWL Full problem</vt:lpstr>
      <vt:lpstr>OWL Full usage</vt:lpstr>
      <vt:lpstr>OWL DL</vt:lpstr>
      <vt:lpstr>Examples for restrictions</vt:lpstr>
      <vt:lpstr>Example for restriction on conceptual identity</vt:lpstr>
      <vt:lpstr>“DL” stands for “Description Logic”</vt:lpstr>
      <vt:lpstr>OWL DL and Description Logic</vt:lpstr>
      <vt:lpstr>Description Logic Formalism</vt:lpstr>
      <vt:lpstr>Description Logic Formalism</vt:lpstr>
      <vt:lpstr>OWL DL usage</vt:lpstr>
      <vt:lpstr>OWL also defines “profiles”</vt:lpstr>
      <vt:lpstr>OWL profiles: EL</vt:lpstr>
      <vt:lpstr>OWL profiles: QL</vt:lpstr>
      <vt:lpstr>OWL profiles: RL</vt:lpstr>
      <vt:lpstr>Some more on OWL RL</vt:lpstr>
      <vt:lpstr>What can be done in OWL RL?</vt:lpstr>
      <vt:lpstr>What cannot be done in OWL RL?</vt:lpstr>
      <vt:lpstr>What cannot be done in OWL RL?</vt:lpstr>
      <vt:lpstr>Alternative syntaxes for OWL</vt:lpstr>
      <vt:lpstr>Functional syntax example</vt:lpstr>
      <vt:lpstr>Manchester syntax example</vt:lpstr>
      <vt:lpstr>Ontology development</vt:lpstr>
      <vt:lpstr>Ontology development (cont.)</vt:lpstr>
      <vt:lpstr>Ontologies examples</vt:lpstr>
      <vt:lpstr>Rules (RIF)</vt:lpstr>
      <vt:lpstr>Why rules on the Semantic Web?</vt:lpstr>
      <vt:lpstr>Rules</vt:lpstr>
      <vt:lpstr>Things you may want to express</vt:lpstr>
      <vt:lpstr>Things you may want to express</vt:lpstr>
      <vt:lpstr>RIF (Rule Interchange Format)</vt:lpstr>
      <vt:lpstr>RIF Core</vt:lpstr>
      <vt:lpstr>RIF Core example</vt:lpstr>
      <vt:lpstr>Expressivity of RIF Core</vt:lpstr>
      <vt:lpstr>Expressivity of RIF Core</vt:lpstr>
      <vt:lpstr>RIF Syntaxes</vt:lpstr>
      <vt:lpstr>What about RDF and RIF?</vt:lpstr>
      <vt:lpstr>To make RIF/RDF work</vt:lpstr>
      <vt:lpstr>Expressing RDF triples in RIF</vt:lpstr>
      <vt:lpstr>RIF/RDF harmonization</vt:lpstr>
      <vt:lpstr>Remember the what we wanted from Rules?</vt:lpstr>
      <vt:lpstr>The same with RIF Presentation syntax</vt:lpstr>
      <vt:lpstr>Discovering new relationships…</vt:lpstr>
      <vt:lpstr>Discovering new relationships…</vt:lpstr>
      <vt:lpstr>Discovering new relationships…</vt:lpstr>
      <vt:lpstr>A word on the syntax</vt:lpstr>
      <vt:lpstr>RIF vs. OWL?</vt:lpstr>
      <vt:lpstr>At the end of the day…</vt:lpstr>
      <vt:lpstr>What about OWL RL?</vt:lpstr>
      <vt:lpstr>Why other RIF dialects?</vt:lpstr>
      <vt:lpstr>In an ideal world</vt:lpstr>
      <vt:lpstr>In the real World…</vt:lpstr>
      <vt:lpstr>A partial interchange…</vt:lpstr>
      <vt:lpstr>RIF “dialects”…</vt:lpstr>
      <vt:lpstr>The role of dialects</vt:lpstr>
      <vt:lpstr>The role of dialects</vt:lpstr>
      <vt:lpstr>The role of dialects</vt:lpstr>
      <vt:lpstr>The role of dialects</vt:lpstr>
      <vt:lpstr>The role of dialects</vt:lpstr>
      <vt:lpstr>However…</vt:lpstr>
      <vt:lpstr>Schematically…</vt:lpstr>
      <vt:lpstr>Hierarchy of cores</vt:lpstr>
      <vt:lpstr>A rough division of features...</vt:lpstr>
      <vt:lpstr>Remember this?</vt:lpstr>
      <vt:lpstr>Same with RIF Core</vt:lpstr>
      <vt:lpstr>Vocabularies and SPARQL</vt:lpstr>
      <vt:lpstr>SPARQL 1.1 and RDFS/OWL/RIF</vt:lpstr>
      <vt:lpstr>SPARQL 1.1 as a unifying point</vt:lpstr>
      <vt:lpstr>What have we achieved? (putting all together)</vt:lpstr>
      <vt:lpstr>Remember the integration example?</vt:lpstr>
      <vt:lpstr>Same with what we learned</vt:lpstr>
      <vt:lpstr>Remember the integration example?</vt:lpstr>
      <vt:lpstr>The same with what we learned</vt:lpstr>
      <vt:lpstr>PowerPoint Presentation</vt:lpstr>
      <vt:lpstr>Some items, issues, questions, …</vt:lpstr>
      <vt:lpstr>Some items, issues, questions, …</vt:lpstr>
      <vt:lpstr>Some items, issues, questions, …</vt:lpstr>
      <vt:lpstr>Some items, issues, questions, …</vt:lpstr>
      <vt:lpstr>Some items, issues, questions, …</vt:lpstr>
      <vt:lpstr>Available documents, resources</vt:lpstr>
      <vt:lpstr>Available specifications:  Primers, Guides</vt:lpstr>
      <vt:lpstr>“Core” vocabularies</vt:lpstr>
      <vt:lpstr>Some books</vt:lpstr>
      <vt:lpstr>Further information</vt:lpstr>
      <vt:lpstr>Great community…</vt:lpstr>
      <vt:lpstr>Lots of Tools (not an exhaustive list!)</vt:lpstr>
      <vt:lpstr>Deployment, applications</vt:lpstr>
      <vt:lpstr>See the separate slide set…</vt:lpstr>
      <vt:lpstr>Conclusions</vt:lpstr>
      <vt:lpstr>To remember…</vt:lpstr>
      <vt:lpstr>Lot remain to be done…</vt:lpstr>
      <vt:lpstr>Thank you for your attention</vt:lpstr>
      <vt:lpstr>shorter version</vt:lpstr>
      <vt:lpstr>full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Tutorial on Semantic Web</dc:title>
  <cp:keywords>semantic web</cp:keywords>
  <dc:description>Full, cca. 4-5 hours’ worth of introductory tutorial to Semantic Web. The targeted audience is techies who have a good knowledge of the Web in general, have programming experience or at least minimal knowledge, have a knowledge in XML and want to understand what this beast is all about…
This is a generic slide set that should be adapted for a particular event. In particular, the separate set of Applications may be used to add application examples, intermixed with the technology part</dc:description>
  <cp:lastModifiedBy>Ivan Herman</cp:lastModifiedBy>
  <cp:revision>540</cp:revision>
  <cp:lastPrinted>1601-01-01T00:00:00Z</cp:lastPrinted>
  <dcterms:created xsi:type="dcterms:W3CDTF">2010-12-09T13:24:03Z</dcterms:created>
  <dcterms:modified xsi:type="dcterms:W3CDTF">2012-04-09T11:18:38Z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URI: ">
    <vt:lpwstr>http://creativecommons.org/licenses/by-nd/3.0/</vt:lpwstr>
  </property>
  <property fmtid="{D5CDD505-2E9C-101B-9397-08002B2CF9AE}" pid="3" name="Copyright:">
    <vt:lpwstr>Creative Commons Attribution 3.0  License</vt:lpwstr>
  </property>
</Properties>
</file>