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75" r:id="rId6"/>
    <p:sldId id="276" r:id="rId7"/>
    <p:sldId id="277" r:id="rId8"/>
    <p:sldId id="260" r:id="rId9"/>
    <p:sldId id="261" r:id="rId10"/>
    <p:sldId id="263" r:id="rId11"/>
    <p:sldId id="262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64" r:id="rId21"/>
    <p:sldId id="274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6" autoAdjust="0"/>
    <p:restoredTop sz="94652" autoAdjust="0"/>
  </p:normalViewPr>
  <p:slideViewPr>
    <p:cSldViewPr>
      <p:cViewPr>
        <p:scale>
          <a:sx n="66" d="100"/>
          <a:sy n="66" d="100"/>
        </p:scale>
        <p:origin x="-46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15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07F85-FB14-4BC6-AACC-3CD7EAE6E286}" type="datetimeFigureOut">
              <a:rPr lang="en-GB" smtClean="0"/>
              <a:t>16/05/2013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7341F-3FA0-49BF-AD9A-378D6911E2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108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7341F-3FA0-49BF-AD9A-378D6911E20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796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7341F-3FA0-49BF-AD9A-378D6911E204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796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E37C-D6D7-481B-9CF7-4E80668DD3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E37C-D6D7-481B-9CF7-4E80668DD3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E37C-D6D7-481B-9CF7-4E80668DD3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noProof="0" dirty="0" smtClean="0"/>
              <a:t>Click to edit Master title style</a:t>
            </a:r>
            <a:endParaRPr kumimoji="0"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 eaLnBrk="1" latinLnBrk="0" hangingPunct="1"/>
            <a:r>
              <a:rPr lang="en-US" noProof="0" dirty="0" smtClean="0"/>
              <a:t>Click to edit Master text styles</a:t>
            </a:r>
          </a:p>
          <a:p>
            <a:pPr lvl="1" eaLnBrk="1" latinLnBrk="0" hangingPunct="1"/>
            <a:r>
              <a:rPr lang="en-US" noProof="0" dirty="0" smtClean="0"/>
              <a:t>Second level</a:t>
            </a:r>
          </a:p>
          <a:p>
            <a:pPr lvl="2" eaLnBrk="1" latinLnBrk="0" hangingPunct="1"/>
            <a:r>
              <a:rPr lang="en-US" noProof="0" dirty="0" smtClean="0"/>
              <a:t>Third level</a:t>
            </a:r>
          </a:p>
          <a:p>
            <a:pPr lvl="3" eaLnBrk="1" latinLnBrk="0" hangingPunct="1"/>
            <a:r>
              <a:rPr lang="en-US" noProof="0" dirty="0" smtClean="0"/>
              <a:t>Fourth level</a:t>
            </a:r>
          </a:p>
          <a:p>
            <a:pPr lvl="4" eaLnBrk="1" latinLnBrk="0" hangingPunct="1"/>
            <a:r>
              <a:rPr lang="en-US" noProof="0" dirty="0" smtClean="0"/>
              <a:t>Fifth level</a:t>
            </a:r>
            <a:endParaRPr kumimoji="0"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E37C-D6D7-481B-9CF7-4E80668DD3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E37C-D6D7-481B-9CF7-4E80668DD3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E37C-D6D7-481B-9CF7-4E80668DD3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E37C-D6D7-481B-9CF7-4E80668DD3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E37C-D6D7-481B-9CF7-4E80668DD3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E37C-D6D7-481B-9CF7-4E80668DD3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E37C-D6D7-481B-9CF7-4E80668DD3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842E37C-D6D7-481B-9CF7-4E80668DD3E0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47708" y="361475"/>
            <a:ext cx="8229600" cy="11430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28800"/>
            <a:ext cx="8229600" cy="46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5456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b="1">
                <a:solidFill>
                  <a:schemeClr val="tx2">
                    <a:shade val="90000"/>
                  </a:schemeClr>
                </a:solidFill>
                <a:latin typeface="+mj-lt"/>
              </a:defRPr>
            </a:lvl1pPr>
          </a:lstStyle>
          <a:p>
            <a:r>
              <a:rPr lang="en-US" smtClean="0"/>
              <a:t>16 May 2013</a:t>
            </a:r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83768" y="6356350"/>
            <a:ext cx="4968552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ctr" eaLnBrk="1" latinLnBrk="0" hangingPunct="1">
              <a:defRPr kumimoji="0" sz="1200" b="1">
                <a:solidFill>
                  <a:schemeClr val="tx2">
                    <a:shade val="90000"/>
                  </a:schemeClr>
                </a:solidFill>
                <a:latin typeface="+mj-lt"/>
              </a:defRPr>
            </a:lvl1pPr>
          </a:lstStyle>
          <a:p>
            <a:r>
              <a:rPr lang="en-GB" smtClean="0"/>
              <a:t>Olaf-Michael Stefanov, JIAMCATT-2013 @ UNON, Nairobi, Kenya</a:t>
            </a:r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400" b="1">
                <a:solidFill>
                  <a:schemeClr val="tx2">
                    <a:shade val="90000"/>
                  </a:schemeClr>
                </a:solidFill>
                <a:latin typeface="+mj-lt"/>
              </a:defRPr>
            </a:lvl1pPr>
          </a:lstStyle>
          <a:p>
            <a:fld id="{8842E37C-D6D7-481B-9CF7-4E80668DD3E0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lang="en-US" sz="4800" b="1" kern="1200" cap="none" baseline="0" dirty="0">
          <a:ln w="635">
            <a:noFill/>
          </a:ln>
          <a:solidFill>
            <a:schemeClr val="accent4">
              <a:tint val="90000"/>
              <a:satMod val="125000"/>
            </a:schemeClr>
          </a:solidFill>
          <a:effectLst>
            <a:outerShdw blurRad="38100" dist="25400" dir="5400000" algn="tl" rotWithShape="0">
              <a:srgbClr val="000000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j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j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International/multilingualweb/lt/wiki/Main_Page" TargetMode="External"/><Relationship Id="rId2" Type="http://schemas.openxmlformats.org/officeDocument/2006/relationships/hyperlink" Target="http://www.w3.org/International/multilingualweb/l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xmlguru.cz/2013/05/docbook-and-its2" TargetMode="External"/><Relationship Id="rId5" Type="http://schemas.openxmlformats.org/officeDocument/2006/relationships/hyperlink" Target="http://htmlpreview.github.io/?https://raw.github.com/finnle/ITS-2.0-Testsuite/master/its2.0/testSuiteDashboard.html" TargetMode="External"/><Relationship Id="rId4" Type="http://schemas.openxmlformats.org/officeDocument/2006/relationships/hyperlink" Target="http://www.w3.org/TR/its20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.org/International/multilingualweb/l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ltilingualweb.eu/" TargetMode="External"/><Relationship Id="rId2" Type="http://schemas.openxmlformats.org/officeDocument/2006/relationships/hyperlink" Target="http://www.w3.org/Internationa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hyperlink" Target="http://www.w3.org/TR/its20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124744"/>
            <a:ext cx="7632848" cy="2651720"/>
          </a:xfrm>
        </p:spPr>
        <p:txBody>
          <a:bodyPr>
            <a:noAutofit/>
          </a:bodyPr>
          <a:lstStyle/>
          <a:p>
            <a:pPr algn="l"/>
            <a:r>
              <a:rPr lang="en-US" sz="6000" noProof="0" dirty="0" smtClean="0"/>
              <a:t>ITS 2.0</a:t>
            </a:r>
            <a:r>
              <a:rPr lang="en-US" sz="4800" noProof="0" dirty="0" smtClean="0"/>
              <a:t/>
            </a:r>
            <a:br>
              <a:rPr lang="en-US" sz="4800" noProof="0" dirty="0" smtClean="0"/>
            </a:br>
            <a:r>
              <a:rPr lang="en-US" sz="4400" dirty="0"/>
              <a:t>D</a:t>
            </a:r>
            <a:r>
              <a:rPr lang="en-US" sz="4400" noProof="0" dirty="0" smtClean="0"/>
              <a:t>rafting version 2 of the</a:t>
            </a:r>
            <a:r>
              <a:rPr lang="en-US" sz="4800" noProof="0" dirty="0" smtClean="0"/>
              <a:t> W3C</a:t>
            </a:r>
            <a:br>
              <a:rPr lang="en-US" sz="4800" noProof="0" dirty="0" smtClean="0"/>
            </a:br>
            <a:r>
              <a:rPr lang="en-US" sz="5400" noProof="0" dirty="0" smtClean="0">
                <a:solidFill>
                  <a:srgbClr val="FFFF00"/>
                </a:solidFill>
              </a:rPr>
              <a:t>I</a:t>
            </a:r>
            <a:r>
              <a:rPr lang="en-US" sz="4800" dirty="0"/>
              <a:t>nternationalization</a:t>
            </a:r>
            <a:r>
              <a:rPr lang="en-US" sz="4800" noProof="0" dirty="0" smtClean="0"/>
              <a:t> </a:t>
            </a:r>
            <a:r>
              <a:rPr lang="en-US" sz="5400" noProof="0" dirty="0" smtClean="0">
                <a:solidFill>
                  <a:srgbClr val="FFFF00"/>
                </a:solidFill>
              </a:rPr>
              <a:t>T</a:t>
            </a:r>
            <a:r>
              <a:rPr lang="en-US" sz="4800" noProof="0" dirty="0" smtClean="0"/>
              <a:t>ag </a:t>
            </a:r>
            <a:r>
              <a:rPr lang="en-US" sz="5400" noProof="0" dirty="0" smtClean="0">
                <a:solidFill>
                  <a:srgbClr val="FFFF00"/>
                </a:solidFill>
              </a:rPr>
              <a:t>S</a:t>
            </a:r>
            <a:r>
              <a:rPr lang="en-US" sz="4800" noProof="0" dirty="0" smtClean="0"/>
              <a:t>et standard – a status report</a:t>
            </a:r>
            <a:endParaRPr lang="en-US" sz="4800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4221088"/>
            <a:ext cx="7854696" cy="2232248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2700" i="1" noProof="0" dirty="0" smtClean="0"/>
              <a:t>A report by </a:t>
            </a:r>
            <a:r>
              <a:rPr lang="en-US" sz="2700" b="1" i="1" noProof="0" dirty="0" smtClean="0"/>
              <a:t>Olaf-Michael Stefanov</a:t>
            </a:r>
          </a:p>
          <a:p>
            <a:pPr algn="l"/>
            <a:r>
              <a:rPr lang="en-US" sz="2700" i="1" noProof="0" dirty="0" smtClean="0"/>
              <a:t>to the </a:t>
            </a:r>
            <a:r>
              <a:rPr lang="en-US" sz="2700" b="1" i="1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JIAMCATT</a:t>
            </a:r>
            <a:r>
              <a:rPr lang="en-US" sz="2700" b="1" i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700" b="1" i="1" noProof="0" dirty="0" smtClean="0"/>
              <a:t>community</a:t>
            </a:r>
          </a:p>
          <a:p>
            <a:pPr algn="l"/>
            <a:r>
              <a:rPr lang="en-US" sz="2700" b="1" i="1" noProof="0" dirty="0" smtClean="0"/>
              <a:t>with thanks </a:t>
            </a:r>
            <a:r>
              <a:rPr lang="en-US" sz="2700" i="1" noProof="0" dirty="0" smtClean="0"/>
              <a:t>to the </a:t>
            </a:r>
            <a:r>
              <a:rPr lang="en-US" sz="2700" b="1" i="1" dirty="0"/>
              <a:t>M</a:t>
            </a:r>
            <a:r>
              <a:rPr lang="en-US" sz="2700" b="1" i="1" noProof="0" dirty="0" smtClean="0"/>
              <a:t>LW-LT  ITS 2.0 chairs:</a:t>
            </a:r>
          </a:p>
          <a:p>
            <a:pPr algn="l"/>
            <a:r>
              <a:rPr lang="en-US" sz="2700" b="1" i="1" noProof="0" dirty="0" smtClean="0"/>
              <a:t>Davi</a:t>
            </a:r>
            <a:r>
              <a:rPr lang="en-US" sz="2800" b="1" i="1" noProof="0" dirty="0" smtClean="0"/>
              <a:t>d Filip, David Lewis, and Felix Sasaki</a:t>
            </a:r>
          </a:p>
          <a:p>
            <a:pPr algn="l"/>
            <a:r>
              <a:rPr lang="en-US" sz="2800" b="1" i="1" dirty="0"/>
              <a:t>a</a:t>
            </a:r>
            <a:r>
              <a:rPr lang="en-US" sz="2800" b="1" i="1" noProof="0" dirty="0" err="1" smtClean="0"/>
              <a:t>nd</a:t>
            </a:r>
            <a:r>
              <a:rPr lang="en-US" sz="2800" b="1" i="1" noProof="0" dirty="0" smtClean="0"/>
              <a:t> to all the members of the W3C MLW-LT Working Group</a:t>
            </a:r>
          </a:p>
          <a:p>
            <a:pPr algn="l"/>
            <a:endParaRPr lang="en-US" sz="2800" b="1" i="1" noProof="0" dirty="0" smtClean="0"/>
          </a:p>
          <a:p>
            <a:r>
              <a:rPr lang="en-US" sz="3800" b="1" noProof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United Nations Office at Nairobi, 15-17 May 2013</a:t>
            </a:r>
            <a:endParaRPr lang="en-US" sz="3800" b="1" noProof="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5375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/>
          <a:lstStyle/>
          <a:p>
            <a:r>
              <a:rPr lang="en-US" noProof="0" smtClean="0"/>
              <a:t>Data categories from ITS 1.0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8147248" cy="4434840"/>
          </a:xfrm>
        </p:spPr>
        <p:txBody>
          <a:bodyPr>
            <a:normAutofit/>
          </a:bodyPr>
          <a:lstStyle/>
          <a:p>
            <a:r>
              <a:rPr lang="en-US" sz="3200" noProof="0" smtClean="0"/>
              <a:t>Translate</a:t>
            </a:r>
          </a:p>
          <a:p>
            <a:r>
              <a:rPr lang="en-US" sz="3200" noProof="0" smtClean="0"/>
              <a:t>Localization Note</a:t>
            </a:r>
          </a:p>
          <a:p>
            <a:r>
              <a:rPr lang="en-US" sz="3200" noProof="0" smtClean="0"/>
              <a:t>Terminology</a:t>
            </a:r>
          </a:p>
          <a:p>
            <a:r>
              <a:rPr lang="en-US" sz="3200" i="1" noProof="0" smtClean="0"/>
              <a:t>Directionality</a:t>
            </a:r>
            <a:r>
              <a:rPr lang="en-US" sz="3200" noProof="0" smtClean="0"/>
              <a:t> * (may be replaced in HTML5)</a:t>
            </a:r>
          </a:p>
          <a:p>
            <a:r>
              <a:rPr lang="en-US" sz="3200" noProof="0" smtClean="0"/>
              <a:t>Language information</a:t>
            </a:r>
          </a:p>
          <a:p>
            <a:r>
              <a:rPr lang="en-US" sz="3200" noProof="0" smtClean="0"/>
              <a:t>Elements within text</a:t>
            </a:r>
          </a:p>
          <a:p>
            <a:pPr marL="0" indent="0">
              <a:buNone/>
            </a:pPr>
            <a:endParaRPr lang="en-US" sz="3200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E37C-D6D7-481B-9CF7-4E80668DD3E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350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/>
          <a:lstStyle/>
          <a:p>
            <a:r>
              <a:rPr lang="en-US" noProof="0" dirty="0" smtClean="0"/>
              <a:t>New Data categories in ITS 2.0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1920085"/>
            <a:ext cx="3682752" cy="4434840"/>
          </a:xfrm>
        </p:spPr>
        <p:txBody>
          <a:bodyPr>
            <a:normAutofit/>
          </a:bodyPr>
          <a:lstStyle/>
          <a:p>
            <a:r>
              <a:rPr lang="en-US" sz="3200" noProof="0" dirty="0" smtClean="0"/>
              <a:t>Domain</a:t>
            </a:r>
          </a:p>
          <a:p>
            <a:r>
              <a:rPr lang="en-US" sz="3200" noProof="0" dirty="0" smtClean="0"/>
              <a:t>Text Analysis</a:t>
            </a:r>
          </a:p>
          <a:p>
            <a:r>
              <a:rPr lang="en-US" sz="3200" noProof="0" dirty="0" smtClean="0"/>
              <a:t>Locale Filter</a:t>
            </a:r>
          </a:p>
          <a:p>
            <a:r>
              <a:rPr lang="en-US" sz="3200" noProof="0" dirty="0" smtClean="0"/>
              <a:t>Provenance</a:t>
            </a:r>
          </a:p>
          <a:p>
            <a:r>
              <a:rPr lang="en-US" sz="3200" noProof="0" dirty="0" smtClean="0"/>
              <a:t>External Resource</a:t>
            </a:r>
          </a:p>
          <a:p>
            <a:r>
              <a:rPr lang="en-US" sz="3200" noProof="0" dirty="0" smtClean="0"/>
              <a:t>Target Pointer</a:t>
            </a:r>
          </a:p>
          <a:p>
            <a:r>
              <a:rPr lang="en-US" sz="3200" noProof="0" dirty="0" smtClean="0"/>
              <a:t>Id Value</a:t>
            </a:r>
          </a:p>
          <a:p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3584" y="1920085"/>
            <a:ext cx="4834880" cy="4434840"/>
          </a:xfrm>
        </p:spPr>
        <p:txBody>
          <a:bodyPr>
            <a:normAutofit/>
          </a:bodyPr>
          <a:lstStyle/>
          <a:p>
            <a:r>
              <a:rPr lang="en-US" sz="3200" noProof="0" dirty="0" smtClean="0"/>
              <a:t>Preserve Space</a:t>
            </a:r>
          </a:p>
          <a:p>
            <a:r>
              <a:rPr lang="en-US" sz="3200" noProof="0" dirty="0" smtClean="0"/>
              <a:t>Localization Quality Issue</a:t>
            </a:r>
          </a:p>
          <a:p>
            <a:r>
              <a:rPr lang="en-US" sz="3200" noProof="0" dirty="0" smtClean="0"/>
              <a:t>Localization Quality Rating</a:t>
            </a:r>
          </a:p>
          <a:p>
            <a:r>
              <a:rPr lang="en-US" sz="3200" noProof="0" dirty="0" smtClean="0"/>
              <a:t>MT Confidence</a:t>
            </a:r>
          </a:p>
          <a:p>
            <a:r>
              <a:rPr lang="en-US" sz="3200" noProof="0" dirty="0" smtClean="0"/>
              <a:t>Allowed Characters</a:t>
            </a:r>
          </a:p>
          <a:p>
            <a:r>
              <a:rPr lang="en-US" sz="3200" noProof="0" dirty="0" smtClean="0"/>
              <a:t>Storage Size</a:t>
            </a:r>
          </a:p>
          <a:p>
            <a:endParaRPr lang="en-US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E37C-D6D7-481B-9CF7-4E80668DD3E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02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defined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 Data category:</a:t>
            </a:r>
          </a:p>
          <a:p>
            <a:pPr lvl="1"/>
            <a:r>
              <a:rPr lang="en-US" dirty="0" smtClean="0"/>
              <a:t>Default values</a:t>
            </a:r>
          </a:p>
          <a:p>
            <a:pPr lvl="1"/>
            <a:r>
              <a:rPr lang="en-US" dirty="0" smtClean="0"/>
              <a:t>Inheritance, whether ITS info is applicable to child elements</a:t>
            </a:r>
          </a:p>
          <a:p>
            <a:pPr lvl="1"/>
            <a:r>
              <a:rPr lang="en-US" dirty="0" smtClean="0"/>
              <a:t>Whether data category information applies locally, is provided through Global rules with additional rules about Global adding of information or Global pointing to existing information</a:t>
            </a:r>
          </a:p>
          <a:p>
            <a:r>
              <a:rPr lang="en-US" dirty="0" smtClean="0"/>
              <a:t>An ITS application is free to decide what pieces of content it uses, e.g. terminology, pointers, Id value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E37C-D6D7-481B-9CF7-4E80668DD3E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76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About the draft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draft text contains 93 blocks of Example code</a:t>
            </a:r>
          </a:p>
          <a:p>
            <a:r>
              <a:rPr lang="en-US" dirty="0" smtClean="0"/>
              <a:t>Describes relation to ITS 1.0 standard</a:t>
            </a:r>
          </a:p>
          <a:p>
            <a:r>
              <a:rPr lang="en-US" dirty="0" smtClean="0"/>
              <a:t>Motivation for ITS, including listing some typical problems</a:t>
            </a:r>
          </a:p>
          <a:p>
            <a:r>
              <a:rPr lang="en-US" dirty="0" smtClean="0"/>
              <a:t>Potential Users and Ways to use</a:t>
            </a:r>
          </a:p>
          <a:p>
            <a:r>
              <a:rPr lang="en-US" dirty="0" smtClean="0"/>
              <a:t>Support for legacy HTML content</a:t>
            </a:r>
          </a:p>
          <a:p>
            <a:r>
              <a:rPr lang="en-US" dirty="0" smtClean="0"/>
              <a:t>Several drafts actually formally published (for public review and feedback)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E37C-D6D7-481B-9CF7-4E80668DD3E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650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Defines basic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92" y="1628800"/>
            <a:ext cx="8435280" cy="4695800"/>
          </a:xfrm>
        </p:spPr>
        <p:txBody>
          <a:bodyPr/>
          <a:lstStyle/>
          <a:p>
            <a:r>
              <a:rPr lang="en-US" dirty="0" smtClean="0"/>
              <a:t>How to choose Local and Global markup approaches</a:t>
            </a:r>
          </a:p>
          <a:p>
            <a:r>
              <a:rPr lang="en-US" dirty="0" smtClean="0"/>
              <a:t>Overriding and Inheritance</a:t>
            </a:r>
          </a:p>
          <a:p>
            <a:r>
              <a:rPr lang="en-US" dirty="0" smtClean="0"/>
              <a:t>Adding information or pointing to existing information</a:t>
            </a:r>
          </a:p>
          <a:p>
            <a:endParaRPr lang="en-US" dirty="0" smtClean="0"/>
          </a:p>
          <a:p>
            <a:r>
              <a:rPr lang="en-US" dirty="0" smtClean="0"/>
              <a:t>Goes into considerable length on Notation and Terminology</a:t>
            </a:r>
          </a:p>
          <a:p>
            <a:r>
              <a:rPr lang="en-US" dirty="0" smtClean="0"/>
              <a:t>Defines Conformance types and classes</a:t>
            </a:r>
          </a:p>
          <a:p>
            <a:r>
              <a:rPr lang="en-US" dirty="0" smtClean="0"/>
              <a:t>Provides some 20 sections on processing of ITS information</a:t>
            </a:r>
          </a:p>
          <a:p>
            <a:r>
              <a:rPr lang="en-US" dirty="0" smtClean="0"/>
              <a:t>Has a section each, on using ITS in HTML and XHTML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E37C-D6D7-481B-9CF7-4E80668DD3E0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547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Describing Data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92" y="2060848"/>
            <a:ext cx="8435280" cy="426375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For each of the 20 Data Categories:</a:t>
            </a:r>
          </a:p>
          <a:p>
            <a:r>
              <a:rPr lang="en-US" sz="3600" dirty="0" smtClean="0"/>
              <a:t>provides a normative Definition section, and an</a:t>
            </a:r>
          </a:p>
          <a:p>
            <a:r>
              <a:rPr lang="en-US" sz="3600" dirty="0" smtClean="0"/>
              <a:t>Implementation section, with</a:t>
            </a:r>
          </a:p>
          <a:p>
            <a:pPr lvl="1"/>
            <a:r>
              <a:rPr lang="en-US" sz="3600" dirty="0" smtClean="0"/>
              <a:t>Examples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E37C-D6D7-481B-9CF7-4E80668DD3E0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43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35760"/>
          </a:xfrm>
        </p:spPr>
        <p:txBody>
          <a:bodyPr>
            <a:normAutofit/>
          </a:bodyPr>
          <a:lstStyle/>
          <a:p>
            <a:r>
              <a:rPr lang="en-US" sz="3200" dirty="0"/>
              <a:t>Clearly indicates precisely with sections are </a:t>
            </a:r>
            <a:r>
              <a:rPr lang="en-US" sz="3200" b="1" i="1" dirty="0">
                <a:solidFill>
                  <a:srgbClr val="FFFF00"/>
                </a:solidFill>
              </a:rPr>
              <a:t>informative</a:t>
            </a:r>
            <a:r>
              <a:rPr lang="en-US" sz="3200" dirty="0"/>
              <a:t>, </a:t>
            </a:r>
            <a:r>
              <a:rPr lang="en-US" sz="3200" b="1" i="1" dirty="0">
                <a:solidFill>
                  <a:srgbClr val="FFFF00"/>
                </a:solidFill>
              </a:rPr>
              <a:t>normative</a:t>
            </a:r>
            <a:r>
              <a:rPr lang="en-US" sz="3200" dirty="0"/>
              <a:t> and </a:t>
            </a:r>
            <a:r>
              <a:rPr lang="en-US" sz="3200" b="1" i="1" dirty="0">
                <a:solidFill>
                  <a:srgbClr val="FFFF00"/>
                </a:solidFill>
              </a:rPr>
              <a:t>non-normative</a:t>
            </a:r>
            <a:r>
              <a:rPr lang="en-US" sz="3200" dirty="0" smtClean="0"/>
              <a:t>.</a:t>
            </a:r>
          </a:p>
          <a:p>
            <a:endParaRPr lang="en-US" sz="3200" dirty="0" smtClean="0"/>
          </a:p>
          <a:p>
            <a:r>
              <a:rPr lang="en-US" sz="3200" dirty="0"/>
              <a:t>Provides 10 appendices, including Schemas for ITS, and List of ITS 2.0 Global Elements and Local </a:t>
            </a:r>
            <a:r>
              <a:rPr lang="en-US" sz="3200" dirty="0" smtClean="0"/>
              <a:t>Attributes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E37C-D6D7-481B-9CF7-4E80668DD3E0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0072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/>
          <a:lstStyle/>
          <a:p>
            <a:r>
              <a:rPr lang="en-US" dirty="0" smtClean="0"/>
              <a:t>Some development statistics from the drafting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399656"/>
          </a:xfrm>
        </p:spPr>
        <p:txBody>
          <a:bodyPr>
            <a:noAutofit/>
          </a:bodyPr>
          <a:lstStyle/>
          <a:p>
            <a:r>
              <a:rPr lang="en-US" sz="4000" dirty="0" smtClean="0"/>
              <a:t>Requirements gathering document:</a:t>
            </a:r>
          </a:p>
          <a:p>
            <a:pPr lvl="1"/>
            <a:r>
              <a:rPr lang="en-US" sz="3600" dirty="0" smtClean="0"/>
              <a:t>W3C public working draft</a:t>
            </a:r>
          </a:p>
          <a:p>
            <a:pPr lvl="1"/>
            <a:r>
              <a:rPr lang="en-US" sz="3600" dirty="0" smtClean="0"/>
              <a:t>Wiki version 21.000+ access </a:t>
            </a:r>
          </a:p>
          <a:p>
            <a:pPr marL="0" indent="0">
              <a:buNone/>
            </a:pPr>
            <a:endParaRPr lang="en-US" sz="4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E37C-D6D7-481B-9CF7-4E80668DD3E0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6260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708" y="361475"/>
            <a:ext cx="8229600" cy="979293"/>
          </a:xfrm>
        </p:spPr>
        <p:txBody>
          <a:bodyPr/>
          <a:lstStyle/>
          <a:p>
            <a:r>
              <a:rPr lang="en-US" smtClean="0"/>
              <a:t>Test suite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363272" cy="4695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started August 2012, driven by Trinity College Dublin (TCD) </a:t>
            </a:r>
          </a:p>
          <a:p>
            <a:pPr lvl="1"/>
            <a:r>
              <a:rPr lang="en-US" u="sng" dirty="0" smtClean="0"/>
              <a:t>Input</a:t>
            </a:r>
            <a:r>
              <a:rPr lang="en-US" dirty="0" smtClean="0"/>
              <a:t>: Files with ITS 2.0 metadata </a:t>
            </a:r>
          </a:p>
          <a:p>
            <a:pPr lvl="1"/>
            <a:r>
              <a:rPr lang="en-US" u="sng" dirty="0" smtClean="0"/>
              <a:t>Output</a:t>
            </a:r>
            <a:r>
              <a:rPr lang="en-US" dirty="0" smtClean="0"/>
              <a:t>: metadata overview </a:t>
            </a:r>
          </a:p>
          <a:p>
            <a:r>
              <a:rPr lang="en-US" dirty="0" smtClean="0"/>
              <a:t>On schedule, by 15 March 2013, 80% of tests successful.</a:t>
            </a:r>
          </a:p>
          <a:p>
            <a:r>
              <a:rPr lang="en-US" dirty="0" smtClean="0"/>
              <a:t>Test suite master dashboard on </a:t>
            </a:r>
            <a:r>
              <a:rPr lang="en-US" dirty="0" err="1" smtClean="0"/>
              <a:t>GitHub</a:t>
            </a:r>
            <a:endParaRPr lang="en-US" dirty="0" smtClean="0"/>
          </a:p>
          <a:p>
            <a:r>
              <a:rPr lang="en-US" b="1" dirty="0" smtClean="0"/>
              <a:t>Current state of tests</a:t>
            </a:r>
          </a:p>
          <a:p>
            <a:pPr lvl="1"/>
            <a:r>
              <a:rPr lang="en-US" dirty="0" smtClean="0"/>
              <a:t>Total number of input and reference output files: </a:t>
            </a:r>
            <a:r>
              <a:rPr lang="en-US" b="1" dirty="0" smtClean="0"/>
              <a:t>225</a:t>
            </a:r>
          </a:p>
          <a:p>
            <a:pPr lvl="1"/>
            <a:r>
              <a:rPr lang="en-US" dirty="0" smtClean="0"/>
              <a:t>Total number of tests from all implementers: </a:t>
            </a:r>
            <a:r>
              <a:rPr lang="en-US" b="1" dirty="0" smtClean="0"/>
              <a:t>1104</a:t>
            </a:r>
          </a:p>
          <a:p>
            <a:pPr lvl="1"/>
            <a:r>
              <a:rPr lang="en-US" dirty="0" smtClean="0"/>
              <a:t>Current coverage: 894 tests successfully run (</a:t>
            </a:r>
            <a:r>
              <a:rPr lang="en-US" b="1" dirty="0" smtClean="0"/>
              <a:t>81%</a:t>
            </a:r>
            <a:r>
              <a:rPr lang="en-US" dirty="0" smtClean="0"/>
              <a:t>).</a:t>
            </a:r>
          </a:p>
          <a:p>
            <a:r>
              <a:rPr lang="en-US" dirty="0" smtClean="0"/>
              <a:t>Requirement met that 2 successfully tested implementations have been run for each and every feature in draft standard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E37C-D6D7-481B-9CF7-4E80668DD3E0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3633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Since start of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9 Face-to-face meetings</a:t>
            </a:r>
          </a:p>
          <a:p>
            <a:r>
              <a:rPr lang="en-US" dirty="0" smtClean="0"/>
              <a:t>54 working group meetings (9 Mar 2012 – 15 May 2013) (mostly 1/week, but 2/</a:t>
            </a:r>
            <a:r>
              <a:rPr lang="en-US" dirty="0" err="1" smtClean="0"/>
              <a:t>wk</a:t>
            </a:r>
            <a:r>
              <a:rPr lang="en-US" dirty="0" smtClean="0"/>
              <a:t> for much of 1st Quarter 2013)</a:t>
            </a:r>
          </a:p>
          <a:p>
            <a:r>
              <a:rPr lang="en-US" dirty="0" smtClean="0"/>
              <a:t>5 </a:t>
            </a:r>
            <a:r>
              <a:rPr lang="en-US" dirty="0" err="1" smtClean="0"/>
              <a:t>lengthly</a:t>
            </a:r>
            <a:r>
              <a:rPr lang="en-US" dirty="0" smtClean="0"/>
              <a:t> online drafting sessions by the 7 editors of the draft specification</a:t>
            </a:r>
          </a:p>
          <a:p>
            <a:r>
              <a:rPr lang="en-US" dirty="0" smtClean="0"/>
              <a:t>from June – December 2012 </a:t>
            </a:r>
          </a:p>
          <a:p>
            <a:pPr lvl="1"/>
            <a:r>
              <a:rPr lang="en-US" dirty="0" smtClean="0"/>
              <a:t>40+ individuals participating</a:t>
            </a:r>
          </a:p>
          <a:p>
            <a:pPr lvl="1"/>
            <a:r>
              <a:rPr lang="en-US" dirty="0" smtClean="0"/>
              <a:t>2100+ emails, aggressive standardization progress </a:t>
            </a:r>
          </a:p>
          <a:p>
            <a:pPr lvl="1"/>
            <a:r>
              <a:rPr lang="en-US" dirty="0" smtClean="0"/>
              <a:t>Engaging “invited experts” and additional participants into the EU project, including higher-level decision makers for some 10 software developers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E37C-D6D7-481B-9CF7-4E80668DD3E0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494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What is ITS 2.0 ?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noProof="0" dirty="0" smtClean="0"/>
              <a:t>ITS 2.0 is a technology </a:t>
            </a:r>
          </a:p>
          <a:p>
            <a:pPr lvl="1"/>
            <a:r>
              <a:rPr lang="en-US" sz="4000" noProof="0" dirty="0" smtClean="0"/>
              <a:t>to add metadata to Web content</a:t>
            </a:r>
          </a:p>
          <a:p>
            <a:pPr lvl="2"/>
            <a:r>
              <a:rPr lang="en-US" sz="3600" noProof="0" dirty="0" smtClean="0"/>
              <a:t>for the benefit of </a:t>
            </a:r>
          </a:p>
          <a:p>
            <a:pPr lvl="3"/>
            <a:r>
              <a:rPr lang="en-US" sz="3500" noProof="0" dirty="0" smtClean="0"/>
              <a:t>localization</a:t>
            </a:r>
          </a:p>
          <a:p>
            <a:pPr lvl="3"/>
            <a:r>
              <a:rPr lang="en-US" sz="3500" noProof="0" dirty="0" smtClean="0"/>
              <a:t>language technologies, and </a:t>
            </a:r>
          </a:p>
          <a:p>
            <a:pPr lvl="3"/>
            <a:r>
              <a:rPr lang="en-US" sz="3500" noProof="0" dirty="0" smtClean="0"/>
              <a:t>internationalization. </a:t>
            </a:r>
            <a:endParaRPr lang="en-US" sz="35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E37C-D6D7-481B-9CF7-4E80668DD3E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265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/>
          <a:lstStyle/>
          <a:p>
            <a:r>
              <a:rPr lang="en-US" noProof="0" dirty="0" smtClean="0"/>
              <a:t>Potential Users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1700808"/>
            <a:ext cx="8208912" cy="4654117"/>
          </a:xfrm>
        </p:spPr>
        <p:txBody>
          <a:bodyPr>
            <a:normAutofit/>
          </a:bodyPr>
          <a:lstStyle/>
          <a:p>
            <a:r>
              <a:rPr lang="en-US" sz="3200" noProof="0" dirty="0" smtClean="0"/>
              <a:t>Content producers</a:t>
            </a:r>
          </a:p>
          <a:p>
            <a:r>
              <a:rPr lang="en-US" sz="3200" dirty="0"/>
              <a:t>Workflow managers</a:t>
            </a:r>
          </a:p>
          <a:p>
            <a:r>
              <a:rPr lang="en-US" sz="3200" dirty="0" smtClean="0"/>
              <a:t>Vendors of content-related tools</a:t>
            </a:r>
            <a:endParaRPr lang="en-US" sz="3200" noProof="0" dirty="0" smtClean="0"/>
          </a:p>
          <a:p>
            <a:r>
              <a:rPr lang="en-US" sz="3200" noProof="0" dirty="0" smtClean="0"/>
              <a:t>MT Systems</a:t>
            </a:r>
          </a:p>
          <a:p>
            <a:r>
              <a:rPr lang="en-US" sz="3200" noProof="0" dirty="0" smtClean="0"/>
              <a:t>Text analytics</a:t>
            </a:r>
          </a:p>
          <a:p>
            <a:r>
              <a:rPr lang="en-US" sz="3200" dirty="0" smtClean="0"/>
              <a:t>Schema (also called “host vocabulary”) developers</a:t>
            </a:r>
          </a:p>
          <a:p>
            <a:r>
              <a:rPr lang="en-US" sz="3200" noProof="0" dirty="0" smtClean="0"/>
              <a:t>Translation tool and workflow developers ?</a:t>
            </a:r>
          </a:p>
          <a:p>
            <a:endParaRPr lang="en-US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E37C-D6D7-481B-9CF7-4E80668DD3E0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1118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Upcoming and wrap-up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EU funded project under which IST 2.0 is being developed wraps up at the end of 2013</a:t>
            </a:r>
          </a:p>
          <a:p>
            <a:r>
              <a:rPr lang="en-US" dirty="0" smtClean="0"/>
              <a:t>Before then a draft standard document and all necessary supporting documentation and tests (inputs and outputs) need to be submitted</a:t>
            </a:r>
          </a:p>
          <a:p>
            <a:r>
              <a:rPr lang="en-US" dirty="0" smtClean="0"/>
              <a:t>Draft then moves into the formal review and approval stages of W3C – the World Wide Web Consortium</a:t>
            </a:r>
          </a:p>
          <a:p>
            <a:r>
              <a:rPr lang="en-US" dirty="0" smtClean="0"/>
              <a:t>All the information gathered during the project becomes publically available on a web-site to be announced.</a:t>
            </a:r>
          </a:p>
          <a:p>
            <a:r>
              <a:rPr lang="en-US" dirty="0" smtClean="0"/>
              <a:t>Further follow-up, especially with regard to defining conformant implementations, can be expected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E37C-D6D7-481B-9CF7-4E80668DD3E0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3840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361475"/>
            <a:ext cx="7849724" cy="619253"/>
          </a:xfrm>
        </p:spPr>
        <p:txBody>
          <a:bodyPr/>
          <a:lstStyle/>
          <a:p>
            <a:r>
              <a:rPr lang="en-US" dirty="0" smtClean="0"/>
              <a:t>For further info: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147248" cy="505584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MultilingualWeb-LT Working Group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 Page</a:t>
            </a:r>
            <a:r>
              <a:rPr lang="en-US" b="1" dirty="0" smtClean="0"/>
              <a:t>:  </a:t>
            </a:r>
            <a:r>
              <a:rPr lang="en-US" b="1" dirty="0" smtClean="0">
                <a:hlinkClick r:id="rId2"/>
              </a:rPr>
              <a:t>http://www.w3.org/International/multilingualweb/lt/</a:t>
            </a:r>
            <a:r>
              <a:rPr lang="en-US" b="1" dirty="0" smtClean="0"/>
              <a:t> </a:t>
            </a:r>
            <a:endParaRPr lang="en-US" dirty="0" smtClean="0"/>
          </a:p>
          <a:p>
            <a:r>
              <a:rPr lang="en-US" b="1" dirty="0" smtClean="0"/>
              <a:t>The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Working Group wiki</a:t>
            </a:r>
            <a:r>
              <a:rPr lang="en-US" dirty="0" smtClean="0"/>
              <a:t>: </a:t>
            </a:r>
            <a:r>
              <a:rPr lang="en-US" b="1" dirty="0" smtClean="0">
                <a:hlinkClick r:id="rId3"/>
              </a:rPr>
              <a:t>http://www.w3.org/International/multilingualweb/lt/wiki/Main_Page</a:t>
            </a:r>
            <a:r>
              <a:rPr lang="en-US" b="1" dirty="0" smtClean="0"/>
              <a:t> </a:t>
            </a:r>
            <a:endParaRPr lang="en-US" dirty="0" smtClean="0"/>
          </a:p>
          <a:p>
            <a:r>
              <a:rPr lang="en-US" b="1" dirty="0" smtClean="0"/>
              <a:t>The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ITS 2.0 draft</a:t>
            </a:r>
            <a:r>
              <a:rPr lang="en-US" dirty="0" smtClean="0"/>
              <a:t>: </a:t>
            </a:r>
            <a:r>
              <a:rPr lang="en-US" b="1" dirty="0" smtClean="0">
                <a:hlinkClick r:id="rId4"/>
              </a:rPr>
              <a:t>http://www.w3.org/TR/its20/</a:t>
            </a:r>
            <a:r>
              <a:rPr lang="en-US" b="1" dirty="0" smtClean="0"/>
              <a:t> </a:t>
            </a:r>
            <a:endParaRPr lang="en-US" b="1" dirty="0"/>
          </a:p>
          <a:p>
            <a:r>
              <a:rPr lang="en-GB" b="1" dirty="0"/>
              <a:t>ITS 2.0 </a:t>
            </a:r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 Suite Dashboard</a:t>
            </a:r>
            <a:r>
              <a:rPr lang="en-GB" b="1" dirty="0"/>
              <a:t>: </a:t>
            </a:r>
            <a:r>
              <a:rPr lang="en-GB" b="1" dirty="0">
                <a:hlinkClick r:id="rId5"/>
              </a:rPr>
              <a:t>http://htmlpreview.github.io/?https://</a:t>
            </a:r>
            <a:r>
              <a:rPr lang="en-GB" b="1" dirty="0" smtClean="0">
                <a:hlinkClick r:id="rId5"/>
              </a:rPr>
              <a:t>raw.github.com/finnle/ITS-2.0-Testsuite/master/its2.0/testSuiteDashboard.html</a:t>
            </a:r>
            <a:r>
              <a:rPr lang="en-GB" b="1" dirty="0" smtClean="0"/>
              <a:t> </a:t>
            </a:r>
            <a:endParaRPr lang="en-GB" b="1" dirty="0" smtClean="0"/>
          </a:p>
          <a:p>
            <a:r>
              <a:rPr lang="en-GB" b="1" dirty="0"/>
              <a:t>Using ITS 2.0 in </a:t>
            </a:r>
            <a:r>
              <a:rPr lang="en-GB" b="1" dirty="0" err="1" smtClean="0"/>
              <a:t>DocBook</a:t>
            </a:r>
            <a:r>
              <a:rPr lang="en-GB" b="1" dirty="0" smtClean="0"/>
              <a:t>, an initial implementation: </a:t>
            </a:r>
            <a:r>
              <a:rPr lang="en-GB" b="1" dirty="0" smtClean="0">
                <a:hlinkClick r:id="rId6"/>
              </a:rPr>
              <a:t>http</a:t>
            </a:r>
            <a:r>
              <a:rPr lang="en-GB" b="1" dirty="0">
                <a:hlinkClick r:id="rId6"/>
              </a:rPr>
              <a:t>://</a:t>
            </a:r>
            <a:r>
              <a:rPr lang="en-GB" b="1" dirty="0" smtClean="0">
                <a:hlinkClick r:id="rId6"/>
              </a:rPr>
              <a:t>xmlguru.cz/2013/05/docbook-and-its2</a:t>
            </a:r>
            <a:r>
              <a:rPr lang="en-GB" b="1" dirty="0" smtClean="0"/>
              <a:t> </a:t>
            </a:r>
            <a:endParaRPr lang="en-GB" b="1" dirty="0"/>
          </a:p>
          <a:p>
            <a:endParaRPr lang="en-US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E37C-D6D7-481B-9CF7-4E80668DD3E0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914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What is the ITS 2.0 specification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noProof="0" dirty="0" smtClean="0"/>
              <a:t>The ITS 2.0 specification both </a:t>
            </a:r>
          </a:p>
          <a:p>
            <a:pPr lvl="1"/>
            <a:r>
              <a:rPr lang="en-US" sz="3200" noProof="0" dirty="0" smtClean="0">
                <a:solidFill>
                  <a:srgbClr val="FFFF00"/>
                </a:solidFill>
              </a:rPr>
              <a:t>identifies concepts </a:t>
            </a:r>
            <a:r>
              <a:rPr lang="en-US" sz="3200" noProof="0" dirty="0" smtClean="0"/>
              <a:t>(such as “Translate”) that are important for internationalization and localization, and </a:t>
            </a:r>
          </a:p>
          <a:p>
            <a:pPr lvl="1"/>
            <a:r>
              <a:rPr lang="en-US" sz="3200" noProof="0" dirty="0" smtClean="0">
                <a:solidFill>
                  <a:srgbClr val="FFFF00"/>
                </a:solidFill>
              </a:rPr>
              <a:t>defines implementations </a:t>
            </a:r>
            <a:r>
              <a:rPr lang="en-US" sz="3200" noProof="0" dirty="0" smtClean="0"/>
              <a:t>of these concepts (termed “</a:t>
            </a:r>
            <a:r>
              <a:rPr lang="en-US" sz="3200" b="1" noProof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ITS data categories</a:t>
            </a:r>
            <a:r>
              <a:rPr lang="en-US" sz="3200" noProof="0" dirty="0" smtClean="0"/>
              <a:t>”) as a set of elements and attributes </a:t>
            </a:r>
          </a:p>
          <a:p>
            <a:r>
              <a:rPr lang="en-US" sz="3400" noProof="0" dirty="0" smtClean="0"/>
              <a:t>calling it the </a:t>
            </a:r>
          </a:p>
          <a:p>
            <a:pPr lvl="1"/>
            <a:r>
              <a:rPr lang="en-US" sz="3600" b="1" noProof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Internationalization Tag Set (ITS).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E37C-D6D7-481B-9CF7-4E80668DD3E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014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What is ITS 2.0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003232" cy="4695800"/>
          </a:xfrm>
        </p:spPr>
        <p:txBody>
          <a:bodyPr>
            <a:normAutofit/>
          </a:bodyPr>
          <a:lstStyle/>
          <a:p>
            <a:r>
              <a:rPr lang="en-US" sz="3200" noProof="0" smtClean="0"/>
              <a:t>The document </a:t>
            </a:r>
            <a:r>
              <a:rPr lang="en-US" sz="3200" b="1" noProof="0" smtClean="0">
                <a:solidFill>
                  <a:srgbClr val="FFFF00"/>
                </a:solidFill>
              </a:rPr>
              <a:t>provides implementations </a:t>
            </a:r>
            <a:r>
              <a:rPr lang="en-US" sz="3200" noProof="0" smtClean="0"/>
              <a:t>for</a:t>
            </a:r>
          </a:p>
          <a:p>
            <a:pPr lvl="1"/>
            <a:r>
              <a:rPr lang="en-US" sz="3200" b="1" noProof="0" smtClean="0">
                <a:solidFill>
                  <a:srgbClr val="FFC000"/>
                </a:solidFill>
              </a:rPr>
              <a:t>HTML</a:t>
            </a:r>
            <a:r>
              <a:rPr lang="en-US" sz="3200" noProof="0" smtClean="0"/>
              <a:t>, </a:t>
            </a:r>
          </a:p>
          <a:p>
            <a:pPr lvl="1"/>
            <a:r>
              <a:rPr lang="en-US" sz="3200" noProof="0" smtClean="0"/>
              <a:t>serializations in </a:t>
            </a:r>
            <a:r>
              <a:rPr lang="en-US" sz="3200" b="1" noProof="0" smtClean="0">
                <a:solidFill>
                  <a:srgbClr val="FFC000"/>
                </a:solidFill>
              </a:rPr>
              <a:t>NIF</a:t>
            </a:r>
            <a:r>
              <a:rPr lang="en-US" sz="2800" noProof="0" smtClean="0">
                <a:solidFill>
                  <a:srgbClr val="FFC000"/>
                </a:solidFill>
              </a:rPr>
              <a:t> </a:t>
            </a:r>
            <a:r>
              <a:rPr lang="en-US" sz="2800" noProof="0" smtClean="0"/>
              <a:t>(NLP Interchange Format)</a:t>
            </a:r>
            <a:r>
              <a:rPr lang="en-US" sz="3200" noProof="0" smtClean="0"/>
              <a:t>, </a:t>
            </a:r>
          </a:p>
          <a:p>
            <a:r>
              <a:rPr lang="en-US" sz="3200" noProof="0" smtClean="0"/>
              <a:t>and </a:t>
            </a:r>
            <a:r>
              <a:rPr lang="en-US" sz="3200" b="1" noProof="0" smtClean="0">
                <a:solidFill>
                  <a:srgbClr val="FFFF00"/>
                </a:solidFill>
              </a:rPr>
              <a:t>provides definitions of ITS elements and attributes </a:t>
            </a:r>
            <a:r>
              <a:rPr lang="en-US" sz="3200" noProof="0" smtClean="0"/>
              <a:t>in the form of </a:t>
            </a:r>
          </a:p>
          <a:p>
            <a:pPr lvl="1"/>
            <a:r>
              <a:rPr lang="en-US" sz="3200" b="1" noProof="0" smtClean="0">
                <a:solidFill>
                  <a:srgbClr val="FFC000"/>
                </a:solidFill>
              </a:rPr>
              <a:t>XML Schema </a:t>
            </a:r>
            <a:r>
              <a:rPr lang="en-US" sz="3200" noProof="0" smtClean="0"/>
              <a:t>, and </a:t>
            </a:r>
          </a:p>
          <a:p>
            <a:pPr lvl="1"/>
            <a:r>
              <a:rPr lang="en-US" sz="3200" b="1" noProof="0" smtClean="0">
                <a:solidFill>
                  <a:srgbClr val="FFC000"/>
                </a:solidFill>
              </a:rPr>
              <a:t>RELAX NG</a:t>
            </a:r>
            <a:r>
              <a:rPr lang="en-US" sz="3200" noProof="0" smtClean="0"/>
              <a:t>.</a:t>
            </a:r>
            <a:endParaRPr lang="en-US" sz="3200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E37C-D6D7-481B-9CF7-4E80668DD3E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014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61475"/>
            <a:ext cx="7920880" cy="1143000"/>
          </a:xfrm>
        </p:spPr>
        <p:txBody>
          <a:bodyPr/>
          <a:lstStyle/>
          <a:p>
            <a:r>
              <a:rPr lang="en-US" sz="4400" dirty="0" smtClean="0"/>
              <a:t>How is ITS</a:t>
            </a:r>
            <a:r>
              <a:rPr lang="en-US" sz="4400" noProof="0" dirty="0" smtClean="0"/>
              <a:t> 2.0 being developed?</a:t>
            </a:r>
            <a:endParaRPr lang="en-US" sz="44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>
            <a:noAutofit/>
          </a:bodyPr>
          <a:lstStyle/>
          <a:p>
            <a:r>
              <a:rPr lang="en-US" sz="3600" smtClean="0"/>
              <a:t>The </a:t>
            </a:r>
            <a:r>
              <a:rPr lang="en-US" sz="3600" smtClean="0">
                <a:hlinkClick r:id="rId2"/>
              </a:rPr>
              <a:t>MultilingualWeb-LT Working Group</a:t>
            </a:r>
            <a:r>
              <a:rPr lang="en-US" sz="3600" smtClean="0"/>
              <a:t> is defining meta-data for web content (mainly HTML5) and "deep Web" content to facilitate interaction between multilingual technologies and localization processes, and will demonstrate interoperable implementations.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E37C-D6D7-481B-9CF7-4E80668DD3E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39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992573"/>
            <a:ext cx="8784976" cy="1148396"/>
          </a:xfrm>
        </p:spPr>
        <p:txBody>
          <a:bodyPr/>
          <a:lstStyle/>
          <a:p>
            <a:pPr algn="ctr"/>
            <a:r>
              <a:rPr lang="en-US" smtClean="0"/>
              <a:t>How is drafting &amp; testing financed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45024"/>
            <a:ext cx="8229600" cy="2679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smtClean="0"/>
              <a:t>The Multilingual-LT Working Group receives funding by the European Commission (project name LT-Web) through the Seventh Framework Programme (FP7) in the area of Language Technologies. Grant Agreement No. 287815.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E37C-D6D7-481B-9CF7-4E80668DD3E0}" type="slidenum">
              <a:rPr lang="en-GB" smtClean="0"/>
              <a:t>6</a:t>
            </a:fld>
            <a:endParaRPr lang="en-GB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95262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s://encrypted-tbn3.gstatic.com/images?q=tbn:ANd9GcRn1xvSD8GVpuCA0gXOc4YmdbLPiuWP0c-6Q5sIWTiEQT0REN0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726" y="230446"/>
            <a:ext cx="2789250" cy="1897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0038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6153" y="260648"/>
            <a:ext cx="4384080" cy="2448272"/>
          </a:xfrm>
        </p:spPr>
        <p:txBody>
          <a:bodyPr/>
          <a:lstStyle/>
          <a:p>
            <a:pPr algn="ctr"/>
            <a:r>
              <a:rPr lang="en-US" dirty="0" smtClean="0"/>
              <a:t>Where and how is ITS 2.0 being standardized?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543672"/>
          </a:xfrm>
        </p:spPr>
        <p:txBody>
          <a:bodyPr>
            <a:normAutofit fontScale="85000" lnSpcReduction="10000"/>
          </a:bodyPr>
          <a:lstStyle/>
          <a:p>
            <a:r>
              <a:rPr lang="en-US" sz="3200" smtClean="0"/>
              <a:t>The MultilingualWeb-LT (Language Technologies) Working Group is part of the </a:t>
            </a:r>
            <a:r>
              <a:rPr lang="en-US" sz="3200" smtClean="0">
                <a:hlinkClick r:id="rId2"/>
              </a:rPr>
              <a:t>W3C Internationalization Activity</a:t>
            </a:r>
            <a:r>
              <a:rPr lang="en-US" sz="3200" smtClean="0"/>
              <a:t> and the </a:t>
            </a:r>
            <a:r>
              <a:rPr lang="en-US" sz="3200" smtClean="0">
                <a:hlinkClick r:id="rId3"/>
              </a:rPr>
              <a:t>MultilingualWeb</a:t>
            </a:r>
            <a:r>
              <a:rPr lang="en-US" sz="3200" smtClean="0"/>
              <a:t> community.</a:t>
            </a:r>
          </a:p>
          <a:p>
            <a:r>
              <a:rPr lang="en-US" sz="3200" b="1" smtClean="0"/>
              <a:t>Aims:</a:t>
            </a:r>
            <a:r>
              <a:rPr lang="en-US" sz="3200" smtClean="0"/>
              <a:t> define the </a:t>
            </a:r>
            <a:r>
              <a:rPr lang="en-US" sz="3200" b="1" smtClean="0">
                <a:hlinkClick r:id="rId4"/>
              </a:rPr>
              <a:t>Internationalization Tag Set (ITS 2.0)</a:t>
            </a:r>
            <a:r>
              <a:rPr lang="en-US" sz="3200" smtClean="0"/>
              <a:t>, that is: meta-data for web content (mainly HTML5) and deep Web content, for example a CMS or XML files from which HTML pages are generated, that facilitates its interaction with multilingual technologies and localization processes.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E37C-D6D7-481B-9CF7-4E80668DD3E0}" type="slidenum">
              <a:rPr lang="en-GB" smtClean="0"/>
              <a:t>7</a:t>
            </a:fld>
            <a:endParaRPr lang="en-GB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260648"/>
            <a:ext cx="195262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32240" y="260648"/>
            <a:ext cx="216024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66220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IST 2.0 and translation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noProof="0" smtClean="0"/>
              <a:t>As such IST 2.0 is not – strictly speaking – a standard for translation</a:t>
            </a:r>
          </a:p>
          <a:p>
            <a:r>
              <a:rPr lang="en-US" sz="2800" noProof="0" smtClean="0"/>
              <a:t>but in reality </a:t>
            </a:r>
          </a:p>
          <a:p>
            <a:r>
              <a:rPr lang="en-US" sz="2800" noProof="0" smtClean="0"/>
              <a:t>the boundary between translation and localization isn’t so clearly defined, and</a:t>
            </a:r>
          </a:p>
          <a:p>
            <a:r>
              <a:rPr lang="en-US" sz="2800" noProof="0" smtClean="0"/>
              <a:t>Translation services, providers, and tools developers can and should learn from the localization people about the complexity of standards needed in their (related) profession.</a:t>
            </a:r>
          </a:p>
          <a:p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E37C-D6D7-481B-9CF7-4E80668DD3E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269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Relation to ITS 1.0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4695800"/>
          </a:xfrm>
        </p:spPr>
        <p:txBody>
          <a:bodyPr>
            <a:normAutofit fontScale="92500" lnSpcReduction="10000"/>
          </a:bodyPr>
          <a:lstStyle/>
          <a:p>
            <a:r>
              <a:rPr lang="en-US" noProof="0" dirty="0" smtClean="0"/>
              <a:t>Adopts and maintains the following principles from ITS 1.0: </a:t>
            </a:r>
          </a:p>
          <a:p>
            <a:pPr lvl="1"/>
            <a:r>
              <a:rPr lang="en-US" noProof="0" dirty="0" smtClean="0"/>
              <a:t>the </a:t>
            </a:r>
            <a:r>
              <a:rPr lang="en-US" noProof="0" dirty="0" smtClean="0">
                <a:solidFill>
                  <a:srgbClr val="FFFF00"/>
                </a:solidFill>
              </a:rPr>
              <a:t>use of data categories </a:t>
            </a:r>
            <a:r>
              <a:rPr lang="en-US" noProof="0" dirty="0" smtClean="0"/>
              <a:t>to define discrete units of functionality</a:t>
            </a:r>
          </a:p>
          <a:p>
            <a:pPr lvl="1"/>
            <a:r>
              <a:rPr lang="en-US" noProof="0" dirty="0" smtClean="0"/>
              <a:t>It adopts the </a:t>
            </a:r>
            <a:r>
              <a:rPr lang="en-US" noProof="0" dirty="0" smtClean="0">
                <a:solidFill>
                  <a:srgbClr val="FFFF00"/>
                </a:solidFill>
              </a:rPr>
              <a:t>separation of data category definition from the mapping</a:t>
            </a:r>
            <a:r>
              <a:rPr lang="en-US" noProof="0" dirty="0" smtClean="0"/>
              <a:t> of the data category to a given content format</a:t>
            </a:r>
          </a:p>
          <a:p>
            <a:pPr lvl="1"/>
            <a:r>
              <a:rPr lang="en-US" noProof="0" dirty="0" smtClean="0"/>
              <a:t>It adopts the conformance principle of ITS1.0 that an implementation only needs to implement one data category to claim conformance to ITS 2.0</a:t>
            </a:r>
          </a:p>
          <a:p>
            <a:r>
              <a:rPr lang="en-US" noProof="0" dirty="0" smtClean="0"/>
              <a:t>ITS 2.0 supports all ITS 1.0 data category definitions and adds new definitions, with the exceptions of Directionality and Ruby.</a:t>
            </a:r>
          </a:p>
          <a:p>
            <a:r>
              <a:rPr lang="en-US" noProof="0" dirty="0" smtClean="0"/>
              <a:t>ITS 2.0 adds a number of new data categories not found in ITS 1.0.</a:t>
            </a:r>
          </a:p>
          <a:p>
            <a:r>
              <a:rPr lang="en-US" noProof="0" dirty="0" smtClean="0"/>
              <a:t>While ITS 1.0 addressed only XML, ITS 2.0 specifies implementations of data categories in </a:t>
            </a:r>
            <a:r>
              <a:rPr lang="en-US" i="1" noProof="0" dirty="0" smtClean="0"/>
              <a:t>both</a:t>
            </a:r>
            <a:r>
              <a:rPr lang="en-US" noProof="0" dirty="0" smtClean="0"/>
              <a:t> XML </a:t>
            </a:r>
            <a:r>
              <a:rPr lang="en-US" i="1" noProof="0" dirty="0" smtClean="0"/>
              <a:t>and</a:t>
            </a:r>
            <a:r>
              <a:rPr lang="en-US" noProof="0" dirty="0" smtClean="0"/>
              <a:t> HTML.</a:t>
            </a:r>
          </a:p>
          <a:p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Olaf-Michael Stefanov, JIAMCATT-2013 @ UNON, Nairobi, Kenya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2E37C-D6D7-481B-9CF7-4E80668DD3E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1016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1459</Words>
  <Application>Microsoft Office PowerPoint</Application>
  <PresentationFormat>On-screen Show (4:3)</PresentationFormat>
  <Paragraphs>207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Flow</vt:lpstr>
      <vt:lpstr>ITS 2.0 Drafting version 2 of the W3C Internationalization Tag Set standard – a status report</vt:lpstr>
      <vt:lpstr>What is ITS 2.0 ?</vt:lpstr>
      <vt:lpstr>What is the ITS 2.0 specification</vt:lpstr>
      <vt:lpstr>What is ITS 2.0</vt:lpstr>
      <vt:lpstr>How is ITS 2.0 being developed?</vt:lpstr>
      <vt:lpstr>How is drafting &amp; testing financed</vt:lpstr>
      <vt:lpstr>Where and how is ITS 2.0 being standardized?</vt:lpstr>
      <vt:lpstr>IST 2.0 and translation</vt:lpstr>
      <vt:lpstr>Relation to ITS 1.0</vt:lpstr>
      <vt:lpstr>Data categories from ITS 1.0</vt:lpstr>
      <vt:lpstr>New Data categories in ITS 2.0</vt:lpstr>
      <vt:lpstr>What is defined</vt:lpstr>
      <vt:lpstr>About the draft</vt:lpstr>
      <vt:lpstr>Defines basic contents</vt:lpstr>
      <vt:lpstr>Describing Data Categories</vt:lpstr>
      <vt:lpstr>PowerPoint Presentation</vt:lpstr>
      <vt:lpstr>Some development statistics from the drafting process</vt:lpstr>
      <vt:lpstr>Test suite development</vt:lpstr>
      <vt:lpstr>Since start of project</vt:lpstr>
      <vt:lpstr>Potential Users</vt:lpstr>
      <vt:lpstr>Upcoming and wrap-up</vt:lpstr>
      <vt:lpstr>For further info: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ITS 2.0 drafting version 2 of the Internationalisation Tag Set standard – a status report</dc:title>
  <dc:creator>Olaf-Michael Stefanov</dc:creator>
  <cp:lastModifiedBy>Olaf-Michael Stefanov</cp:lastModifiedBy>
  <cp:revision>20</cp:revision>
  <dcterms:created xsi:type="dcterms:W3CDTF">2013-05-15T22:39:41Z</dcterms:created>
  <dcterms:modified xsi:type="dcterms:W3CDTF">2013-05-16T12:15:51Z</dcterms:modified>
</cp:coreProperties>
</file>