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34" r:id="rId2"/>
    <p:sldId id="535" r:id="rId3"/>
    <p:sldId id="579" r:id="rId4"/>
    <p:sldId id="568" r:id="rId5"/>
    <p:sldId id="569" r:id="rId6"/>
    <p:sldId id="519" r:id="rId7"/>
    <p:sldId id="570" r:id="rId8"/>
    <p:sldId id="564" r:id="rId9"/>
    <p:sldId id="585" r:id="rId10"/>
    <p:sldId id="588" r:id="rId11"/>
    <p:sldId id="586" r:id="rId12"/>
    <p:sldId id="522" r:id="rId13"/>
    <p:sldId id="523" r:id="rId14"/>
    <p:sldId id="587" r:id="rId15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912"/>
    <a:srgbClr val="A50021"/>
    <a:srgbClr val="FFFF99"/>
    <a:srgbClr val="00CC00"/>
    <a:srgbClr val="FF66FF"/>
    <a:srgbClr val="FF00FF"/>
    <a:srgbClr val="D60093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450" autoAdjust="0"/>
    <p:restoredTop sz="99271" autoAdjust="0"/>
  </p:normalViewPr>
  <p:slideViewPr>
    <p:cSldViewPr>
      <p:cViewPr varScale="1">
        <p:scale>
          <a:sx n="48" d="100"/>
          <a:sy n="48" d="100"/>
        </p:scale>
        <p:origin x="-786" y="-102"/>
      </p:cViewPr>
      <p:guideLst>
        <p:guide orient="horz" pos="216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6"/>
    </p:cViewPr>
  </p:sorterViewPr>
  <p:notesViewPr>
    <p:cSldViewPr>
      <p:cViewPr varScale="1">
        <p:scale>
          <a:sx n="58" d="100"/>
          <a:sy n="58" d="100"/>
        </p:scale>
        <p:origin x="-1728" y="-6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D7360-9E36-4477-B15D-649F09355B2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1067D1-4279-4CAD-9460-EF5F29DDD865}">
      <dgm:prSet phldrT="[Texto]" custT="1"/>
      <dgm:spPr>
        <a:xfrm>
          <a:off x="5264571" y="205439"/>
          <a:ext cx="1953146" cy="1953146"/>
        </a:xfrm>
        <a:prstGeom prst="roundRect">
          <a:avLst/>
        </a:prstGeom>
        <a:noFill/>
        <a:ln>
          <a:solidFill>
            <a:srgbClr val="0070C0"/>
          </a:solidFill>
        </a:ln>
        <a:effectLst/>
      </dgm:spPr>
      <dgm:t>
        <a:bodyPr/>
        <a:lstStyle/>
        <a:p>
          <a:r>
            <a:rPr lang="en-GB" sz="28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Industry use cases</a:t>
          </a:r>
          <a:endParaRPr lang="en-GB" sz="28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11DFBB3C-3A3C-4AA4-81F8-2FE02D9B3C31}" type="parTrans" cxnId="{A4410303-34DF-41BB-9A0E-CF675A886DBF}">
      <dgm:prSet/>
      <dgm:spPr/>
      <dgm:t>
        <a:bodyPr/>
        <a:lstStyle/>
        <a:p>
          <a:endParaRPr lang="en-GB" sz="2800" b="1">
            <a:solidFill>
              <a:srgbClr val="002060"/>
            </a:solidFill>
          </a:endParaRPr>
        </a:p>
      </dgm:t>
    </dgm:pt>
    <dgm:pt modelId="{A1173913-C366-4BDD-9EEE-A18F3809A284}" type="sibTrans" cxnId="{A4410303-34DF-41BB-9A0E-CF675A886DBF}">
      <dgm:prSet/>
      <dgm:spPr>
        <a:xfrm>
          <a:off x="2579405" y="-443728"/>
          <a:ext cx="4620182" cy="4620182"/>
        </a:xfrm>
        <a:prstGeom prst="circularArrow">
          <a:avLst>
            <a:gd name="adj1" fmla="val 8243"/>
            <a:gd name="adj2" fmla="val 575692"/>
            <a:gd name="adj3" fmla="val 3690062"/>
            <a:gd name="adj4" fmla="val 915291"/>
            <a:gd name="adj5" fmla="val 9617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 sz="2800" b="1">
            <a:solidFill>
              <a:srgbClr val="002060"/>
            </a:solidFill>
          </a:endParaRPr>
        </a:p>
      </dgm:t>
    </dgm:pt>
    <dgm:pt modelId="{7F867358-E8BA-488B-9634-A38B5D5ADB7E}">
      <dgm:prSet phldrT="[Texto]" custT="1"/>
      <dgm:spPr>
        <a:xfrm>
          <a:off x="2235016" y="3231429"/>
          <a:ext cx="3029174" cy="1953146"/>
        </a:xfrm>
        <a:prstGeom prst="roundRect">
          <a:avLst/>
        </a:prstGeom>
        <a:noFill/>
        <a:ln>
          <a:solidFill>
            <a:srgbClr val="0070C0"/>
          </a:solidFill>
        </a:ln>
        <a:effectLst/>
      </dgm:spPr>
      <dgm:t>
        <a:bodyPr/>
        <a:lstStyle/>
        <a:p>
          <a:r>
            <a:rPr lang="en-GB" sz="28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Roadmap, guidelines, target architecture</a:t>
          </a:r>
          <a:endParaRPr lang="en-GB" sz="28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0C3DC67E-6F18-478E-9809-F0FF5D29AB4D}" type="parTrans" cxnId="{B4E6B81E-7C16-47D4-BB39-F7ACC4EE7F05}">
      <dgm:prSet/>
      <dgm:spPr/>
      <dgm:t>
        <a:bodyPr/>
        <a:lstStyle/>
        <a:p>
          <a:endParaRPr lang="en-GB" sz="2800" b="1">
            <a:solidFill>
              <a:srgbClr val="002060"/>
            </a:solidFill>
          </a:endParaRPr>
        </a:p>
      </dgm:t>
    </dgm:pt>
    <dgm:pt modelId="{DFCFB99E-67F2-43D6-A554-97B34219092E}" type="sibTrans" cxnId="{B4E6B81E-7C16-47D4-BB39-F7ACC4EE7F05}">
      <dgm:prSet/>
      <dgm:spPr>
        <a:xfrm>
          <a:off x="749071" y="-462525"/>
          <a:ext cx="3844684" cy="4620182"/>
        </a:xfrm>
        <a:prstGeom prst="circularArrow">
          <a:avLst>
            <a:gd name="adj1" fmla="val 8243"/>
            <a:gd name="adj2" fmla="val 575692"/>
            <a:gd name="adj3" fmla="val 9103428"/>
            <a:gd name="adj4" fmla="val 6436984"/>
            <a:gd name="adj5" fmla="val 9617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 sz="2800" b="1">
            <a:solidFill>
              <a:srgbClr val="002060"/>
            </a:solidFill>
          </a:endParaRPr>
        </a:p>
      </dgm:t>
    </dgm:pt>
    <dgm:pt modelId="{CEC64B65-E7EB-4330-B6EB-DC7189518E47}">
      <dgm:prSet phldrT="[Texto]" custT="1"/>
      <dgm:spPr>
        <a:xfrm>
          <a:off x="0" y="297287"/>
          <a:ext cx="2405944" cy="1953146"/>
        </a:xfrm>
        <a:prstGeom prst="roundRect">
          <a:avLst/>
        </a:prstGeom>
        <a:noFill/>
        <a:ln>
          <a:solidFill>
            <a:srgbClr val="002060"/>
          </a:solidFill>
        </a:ln>
        <a:effectLst/>
      </dgm:spPr>
      <dgm:t>
        <a:bodyPr/>
        <a:lstStyle/>
        <a:p>
          <a:r>
            <a:rPr lang="en-GB" sz="28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Community building networking</a:t>
          </a:r>
          <a:endParaRPr lang="en-GB" sz="28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C2F2C849-CC58-4195-B896-D69F4A1ADE54}" type="parTrans" cxnId="{9E416C4F-9461-4B7B-91A0-E2762B3975E6}">
      <dgm:prSet/>
      <dgm:spPr/>
      <dgm:t>
        <a:bodyPr/>
        <a:lstStyle/>
        <a:p>
          <a:endParaRPr lang="en-GB" sz="2800" b="1">
            <a:solidFill>
              <a:srgbClr val="002060"/>
            </a:solidFill>
          </a:endParaRPr>
        </a:p>
      </dgm:t>
    </dgm:pt>
    <dgm:pt modelId="{D59DA254-4369-4A13-BBC3-0F476799C1A6}" type="sibTrans" cxnId="{9E416C4F-9461-4B7B-91A0-E2762B3975E6}">
      <dgm:prSet/>
      <dgm:spPr>
        <a:xfrm>
          <a:off x="1109918" y="-1492240"/>
          <a:ext cx="5181904" cy="4620182"/>
        </a:xfrm>
        <a:prstGeom prst="circularArrow">
          <a:avLst>
            <a:gd name="adj1" fmla="val 8243"/>
            <a:gd name="adj2" fmla="val 575692"/>
            <a:gd name="adj3" fmla="val 19894556"/>
            <a:gd name="adj4" fmla="val 11755372"/>
            <a:gd name="adj5" fmla="val 9617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 sz="2800" b="1">
            <a:solidFill>
              <a:srgbClr val="002060"/>
            </a:solidFill>
          </a:endParaRPr>
        </a:p>
      </dgm:t>
    </dgm:pt>
    <dgm:pt modelId="{448467C2-383F-4DAF-A2A9-8F18C906D05E}" type="pres">
      <dgm:prSet presAssocID="{E4AD7360-9E36-4477-B15D-649F09355B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F955DA-FDB8-44A9-943C-8E0F8E00A3F2}" type="pres">
      <dgm:prSet presAssocID="{511067D1-4279-4CAD-9460-EF5F29DDD865}" presName="dummy" presStyleCnt="0"/>
      <dgm:spPr/>
    </dgm:pt>
    <dgm:pt modelId="{0F1E343A-D788-418A-AEC6-D3DC4A43637B}" type="pres">
      <dgm:prSet presAssocID="{511067D1-4279-4CAD-9460-EF5F29DDD865}" presName="node" presStyleLbl="revTx" presStyleIdx="0" presStyleCnt="3" custRadScaleRad="144117" custRadScaleInc="141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9DFEE2F-8E24-4892-868C-B1F2FF92984E}" type="pres">
      <dgm:prSet presAssocID="{A1173913-C366-4BDD-9EEE-A18F3809A284}" presName="sibTrans" presStyleLbl="node1" presStyleIdx="0" presStyleCnt="3" custLinFactNeighborX="5196" custLinFactNeighborY="4481"/>
      <dgm:spPr/>
      <dgm:t>
        <a:bodyPr/>
        <a:lstStyle/>
        <a:p>
          <a:endParaRPr lang="en-GB"/>
        </a:p>
      </dgm:t>
    </dgm:pt>
    <dgm:pt modelId="{278BD355-B3B2-4446-89F2-E269437495EE}" type="pres">
      <dgm:prSet presAssocID="{7F867358-E8BA-488B-9634-A38B5D5ADB7E}" presName="dummy" presStyleCnt="0"/>
      <dgm:spPr/>
    </dgm:pt>
    <dgm:pt modelId="{6ED717FE-DB7F-4A24-9704-1D617823B62B}" type="pres">
      <dgm:prSet presAssocID="{7F867358-E8BA-488B-9634-A38B5D5ADB7E}" presName="node" presStyleLbl="revTx" presStyleIdx="1" presStyleCnt="3" custScaleX="155092" custRadScaleRad="1038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E1039319-0526-4598-BEF2-8D8017EC66D8}" type="pres">
      <dgm:prSet presAssocID="{DFCFB99E-67F2-43D6-A554-97B34219092E}" presName="sibTrans" presStyleLbl="node1" presStyleIdx="1" presStyleCnt="3" custScaleX="83215" custLinFactNeighborX="-2756" custLinFactNeighborY="4435"/>
      <dgm:spPr/>
      <dgm:t>
        <a:bodyPr/>
        <a:lstStyle/>
        <a:p>
          <a:endParaRPr lang="en-GB"/>
        </a:p>
      </dgm:t>
    </dgm:pt>
    <dgm:pt modelId="{D1337057-BC1D-4B4B-8BF3-FA524191D4DE}" type="pres">
      <dgm:prSet presAssocID="{CEC64B65-E7EB-4330-B6EB-DC7189518E47}" presName="dummy" presStyleCnt="0"/>
      <dgm:spPr/>
    </dgm:pt>
    <dgm:pt modelId="{4A7CEBBC-E014-4892-94B2-7C97D1CA2241}" type="pres">
      <dgm:prSet presAssocID="{CEC64B65-E7EB-4330-B6EB-DC7189518E47}" presName="node" presStyleLbl="revTx" presStyleIdx="2" presStyleCnt="3" custScaleX="123183" custRadScaleRad="144876" custRadScaleInc="-196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EA5358D-DB1E-4DF4-AF27-C1DF5BC97965}" type="pres">
      <dgm:prSet presAssocID="{D59DA254-4369-4A13-BBC3-0F476799C1A6}" presName="sibTrans" presStyleLbl="node1" presStyleIdx="2" presStyleCnt="3" custScaleX="112158"/>
      <dgm:spPr/>
      <dgm:t>
        <a:bodyPr/>
        <a:lstStyle/>
        <a:p>
          <a:endParaRPr lang="en-GB"/>
        </a:p>
      </dgm:t>
    </dgm:pt>
  </dgm:ptLst>
  <dgm:cxnLst>
    <dgm:cxn modelId="{486B3892-462A-4C7D-AF4A-9C13A1B95102}" type="presOf" srcId="{511067D1-4279-4CAD-9460-EF5F29DDD865}" destId="{0F1E343A-D788-418A-AEC6-D3DC4A43637B}" srcOrd="0" destOrd="0" presId="urn:microsoft.com/office/officeart/2005/8/layout/cycle1"/>
    <dgm:cxn modelId="{BC91283A-92BD-4EB4-A5BD-123DD1A599C5}" type="presOf" srcId="{7F867358-E8BA-488B-9634-A38B5D5ADB7E}" destId="{6ED717FE-DB7F-4A24-9704-1D617823B62B}" srcOrd="0" destOrd="0" presId="urn:microsoft.com/office/officeart/2005/8/layout/cycle1"/>
    <dgm:cxn modelId="{4F008E72-2D50-4DC9-9423-6A71113142EF}" type="presOf" srcId="{A1173913-C366-4BDD-9EEE-A18F3809A284}" destId="{39DFEE2F-8E24-4892-868C-B1F2FF92984E}" srcOrd="0" destOrd="0" presId="urn:microsoft.com/office/officeart/2005/8/layout/cycle1"/>
    <dgm:cxn modelId="{9E416C4F-9461-4B7B-91A0-E2762B3975E6}" srcId="{E4AD7360-9E36-4477-B15D-649F09355B2E}" destId="{CEC64B65-E7EB-4330-B6EB-DC7189518E47}" srcOrd="2" destOrd="0" parTransId="{C2F2C849-CC58-4195-B896-D69F4A1ADE54}" sibTransId="{D59DA254-4369-4A13-BBC3-0F476799C1A6}"/>
    <dgm:cxn modelId="{A4410303-34DF-41BB-9A0E-CF675A886DBF}" srcId="{E4AD7360-9E36-4477-B15D-649F09355B2E}" destId="{511067D1-4279-4CAD-9460-EF5F29DDD865}" srcOrd="0" destOrd="0" parTransId="{11DFBB3C-3A3C-4AA4-81F8-2FE02D9B3C31}" sibTransId="{A1173913-C366-4BDD-9EEE-A18F3809A284}"/>
    <dgm:cxn modelId="{989D563A-112B-46B0-8E1F-D82D3B8C182D}" type="presOf" srcId="{DFCFB99E-67F2-43D6-A554-97B34219092E}" destId="{E1039319-0526-4598-BEF2-8D8017EC66D8}" srcOrd="0" destOrd="0" presId="urn:microsoft.com/office/officeart/2005/8/layout/cycle1"/>
    <dgm:cxn modelId="{B4E6B81E-7C16-47D4-BB39-F7ACC4EE7F05}" srcId="{E4AD7360-9E36-4477-B15D-649F09355B2E}" destId="{7F867358-E8BA-488B-9634-A38B5D5ADB7E}" srcOrd="1" destOrd="0" parTransId="{0C3DC67E-6F18-478E-9809-F0FF5D29AB4D}" sibTransId="{DFCFB99E-67F2-43D6-A554-97B34219092E}"/>
    <dgm:cxn modelId="{7CB800BC-9A0E-48CF-91DC-CAE37471071A}" type="presOf" srcId="{E4AD7360-9E36-4477-B15D-649F09355B2E}" destId="{448467C2-383F-4DAF-A2A9-8F18C906D05E}" srcOrd="0" destOrd="0" presId="urn:microsoft.com/office/officeart/2005/8/layout/cycle1"/>
    <dgm:cxn modelId="{A77841BF-7E72-4EAF-96C1-01BB97AB0C46}" type="presOf" srcId="{D59DA254-4369-4A13-BBC3-0F476799C1A6}" destId="{BEA5358D-DB1E-4DF4-AF27-C1DF5BC97965}" srcOrd="0" destOrd="0" presId="urn:microsoft.com/office/officeart/2005/8/layout/cycle1"/>
    <dgm:cxn modelId="{471F5AF4-5660-47B1-B31E-5DC14C2E4F97}" type="presOf" srcId="{CEC64B65-E7EB-4330-B6EB-DC7189518E47}" destId="{4A7CEBBC-E014-4892-94B2-7C97D1CA2241}" srcOrd="0" destOrd="0" presId="urn:microsoft.com/office/officeart/2005/8/layout/cycle1"/>
    <dgm:cxn modelId="{EC8CE560-EA5A-461D-9D66-915052D94DAB}" type="presParOf" srcId="{448467C2-383F-4DAF-A2A9-8F18C906D05E}" destId="{0EF955DA-FDB8-44A9-943C-8E0F8E00A3F2}" srcOrd="0" destOrd="0" presId="urn:microsoft.com/office/officeart/2005/8/layout/cycle1"/>
    <dgm:cxn modelId="{FD0FAD70-172C-46CD-B2F3-29A720AB8BA7}" type="presParOf" srcId="{448467C2-383F-4DAF-A2A9-8F18C906D05E}" destId="{0F1E343A-D788-418A-AEC6-D3DC4A43637B}" srcOrd="1" destOrd="0" presId="urn:microsoft.com/office/officeart/2005/8/layout/cycle1"/>
    <dgm:cxn modelId="{DC927300-F8A4-4091-A6EC-9F09F8F56112}" type="presParOf" srcId="{448467C2-383F-4DAF-A2A9-8F18C906D05E}" destId="{39DFEE2F-8E24-4892-868C-B1F2FF92984E}" srcOrd="2" destOrd="0" presId="urn:microsoft.com/office/officeart/2005/8/layout/cycle1"/>
    <dgm:cxn modelId="{F680FAF9-D798-4C08-80EF-0D3C3EE1B1E8}" type="presParOf" srcId="{448467C2-383F-4DAF-A2A9-8F18C906D05E}" destId="{278BD355-B3B2-4446-89F2-E269437495EE}" srcOrd="3" destOrd="0" presId="urn:microsoft.com/office/officeart/2005/8/layout/cycle1"/>
    <dgm:cxn modelId="{57CC32A3-9EC8-4E3D-AAE2-AB305FD2B2DC}" type="presParOf" srcId="{448467C2-383F-4DAF-A2A9-8F18C906D05E}" destId="{6ED717FE-DB7F-4A24-9704-1D617823B62B}" srcOrd="4" destOrd="0" presId="urn:microsoft.com/office/officeart/2005/8/layout/cycle1"/>
    <dgm:cxn modelId="{54BB0FA3-906C-4DD9-91AE-56453C71979C}" type="presParOf" srcId="{448467C2-383F-4DAF-A2A9-8F18C906D05E}" destId="{E1039319-0526-4598-BEF2-8D8017EC66D8}" srcOrd="5" destOrd="0" presId="urn:microsoft.com/office/officeart/2005/8/layout/cycle1"/>
    <dgm:cxn modelId="{3A46BA85-89F9-47A6-BBD7-E2313128A4B3}" type="presParOf" srcId="{448467C2-383F-4DAF-A2A9-8F18C906D05E}" destId="{D1337057-BC1D-4B4B-8BF3-FA524191D4DE}" srcOrd="6" destOrd="0" presId="urn:microsoft.com/office/officeart/2005/8/layout/cycle1"/>
    <dgm:cxn modelId="{F81F637A-8FCE-4C31-8794-E9BF47639EC8}" type="presParOf" srcId="{448467C2-383F-4DAF-A2A9-8F18C906D05E}" destId="{4A7CEBBC-E014-4892-94B2-7C97D1CA2241}" srcOrd="7" destOrd="0" presId="urn:microsoft.com/office/officeart/2005/8/layout/cycle1"/>
    <dgm:cxn modelId="{11F56C48-67AA-47D1-B303-0B48EB4F0281}" type="presParOf" srcId="{448467C2-383F-4DAF-A2A9-8F18C906D05E}" destId="{BEA5358D-DB1E-4DF4-AF27-C1DF5BC9796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E343A-D788-418A-AEC6-D3DC4A43637B}">
      <dsp:nvSpPr>
        <dsp:cNvPr id="0" name=""/>
        <dsp:cNvSpPr/>
      </dsp:nvSpPr>
      <dsp:spPr>
        <a:xfrm>
          <a:off x="4947522" y="187290"/>
          <a:ext cx="1792324" cy="1792324"/>
        </a:xfrm>
        <a:prstGeom prst="roundRect">
          <a:avLst/>
        </a:prstGeom>
        <a:noFill/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Industry use cases</a:t>
          </a:r>
          <a:endParaRPr lang="en-GB" sz="28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4947522" y="187290"/>
        <a:ext cx="1792324" cy="1792324"/>
      </dsp:txXfrm>
    </dsp:sp>
    <dsp:sp modelId="{39DFEE2F-8E24-4892-868C-B1F2FF92984E}">
      <dsp:nvSpPr>
        <dsp:cNvPr id="0" name=""/>
        <dsp:cNvSpPr/>
      </dsp:nvSpPr>
      <dsp:spPr>
        <a:xfrm>
          <a:off x="2488486" y="-409611"/>
          <a:ext cx="4235239" cy="4235239"/>
        </a:xfrm>
        <a:prstGeom prst="circularArrow">
          <a:avLst>
            <a:gd name="adj1" fmla="val 8243"/>
            <a:gd name="adj2" fmla="val 575692"/>
            <a:gd name="adj3" fmla="val 3690062"/>
            <a:gd name="adj4" fmla="val 915291"/>
            <a:gd name="adj5" fmla="val 9617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717FE-DB7F-4A24-9704-1D617823B62B}">
      <dsp:nvSpPr>
        <dsp:cNvPr id="0" name=""/>
        <dsp:cNvSpPr/>
      </dsp:nvSpPr>
      <dsp:spPr>
        <a:xfrm>
          <a:off x="2170386" y="2960203"/>
          <a:ext cx="2779751" cy="1792324"/>
        </a:xfrm>
        <a:prstGeom prst="roundRect">
          <a:avLst/>
        </a:prstGeom>
        <a:noFill/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Roadmap, guidelines, target architecture</a:t>
          </a:r>
          <a:endParaRPr lang="en-GB" sz="28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2170386" y="2960203"/>
        <a:ext cx="2779751" cy="1792324"/>
      </dsp:txXfrm>
    </dsp:sp>
    <dsp:sp modelId="{E1039319-0526-4598-BEF2-8D8017EC66D8}">
      <dsp:nvSpPr>
        <dsp:cNvPr id="0" name=""/>
        <dsp:cNvSpPr/>
      </dsp:nvSpPr>
      <dsp:spPr>
        <a:xfrm>
          <a:off x="808566" y="-426938"/>
          <a:ext cx="3524354" cy="4235239"/>
        </a:xfrm>
        <a:prstGeom prst="circularArrow">
          <a:avLst>
            <a:gd name="adj1" fmla="val 8243"/>
            <a:gd name="adj2" fmla="val 575692"/>
            <a:gd name="adj3" fmla="val 9103428"/>
            <a:gd name="adj4" fmla="val 6436984"/>
            <a:gd name="adj5" fmla="val 9617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EBBC-E014-4892-94B2-7C97D1CA2241}">
      <dsp:nvSpPr>
        <dsp:cNvPr id="0" name=""/>
        <dsp:cNvSpPr/>
      </dsp:nvSpPr>
      <dsp:spPr>
        <a:xfrm>
          <a:off x="122429" y="271466"/>
          <a:ext cx="2207838" cy="1792324"/>
        </a:xfrm>
        <a:prstGeom prst="roundRect">
          <a:avLst/>
        </a:prstGeom>
        <a:noFill/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Community building networking</a:t>
          </a:r>
          <a:endParaRPr lang="en-GB" sz="28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122429" y="271466"/>
        <a:ext cx="2207838" cy="1792324"/>
      </dsp:txXfrm>
    </dsp:sp>
    <dsp:sp modelId="{BEA5358D-DB1E-4DF4-AF27-C1DF5BC97965}">
      <dsp:nvSpPr>
        <dsp:cNvPr id="0" name=""/>
        <dsp:cNvSpPr/>
      </dsp:nvSpPr>
      <dsp:spPr>
        <a:xfrm>
          <a:off x="1140559" y="-1364870"/>
          <a:ext cx="4750159" cy="4235239"/>
        </a:xfrm>
        <a:prstGeom prst="circularArrow">
          <a:avLst>
            <a:gd name="adj1" fmla="val 8243"/>
            <a:gd name="adj2" fmla="val 575692"/>
            <a:gd name="adj3" fmla="val 19894556"/>
            <a:gd name="adj4" fmla="val 11755372"/>
            <a:gd name="adj5" fmla="val 9617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fld id="{C31CD7B6-86AE-4D5C-9E82-A840736D4F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fld id="{C8BF431F-E9AC-4877-9675-05ABB7C269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pitchFamily="-11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00BB86-078C-4CF9-B3EA-0D92C3A7A0AF}" type="slidenum">
              <a:rPr lang="es-ES" sz="1200"/>
              <a:pPr algn="r"/>
              <a:t>1</a:t>
            </a:fld>
            <a:endParaRPr lang="es-E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00BB86-078C-4CF9-B3EA-0D92C3A7A0AF}" type="slidenum">
              <a:rPr lang="es-ES" sz="1200"/>
              <a:pPr algn="r"/>
              <a:t>10</a:t>
            </a:fld>
            <a:endParaRPr lang="es-E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74FF-0A27-44D8-BB4D-A2FC5C2A53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3534-14B8-4F60-BFDE-90B0EAF41F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76788" y="90805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3E9B-C9F6-4464-AFAC-91B89A340F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573F-53F8-406D-AFE1-469A5A177D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27D3A-AA79-4041-9415-67D3AA9F4B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73FEA-04A2-44F5-A42B-E1CDF9AC17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60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95288" y="908050"/>
            <a:ext cx="42291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76788" y="908050"/>
            <a:ext cx="4229100" cy="2590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76788" y="3651250"/>
            <a:ext cx="4229100" cy="2590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97C3-5004-4BF8-ACEE-F5D9DBFA80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60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95288" y="908050"/>
            <a:ext cx="8610600" cy="5334000"/>
          </a:xfrm>
        </p:spPr>
        <p:txBody>
          <a:bodyPr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A4CED-30E8-4BA8-93EC-52B9FD343B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60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95288" y="908050"/>
            <a:ext cx="42291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76788" y="908050"/>
            <a:ext cx="42291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D4EB-2CED-419E-ABFA-EC933FFFF0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here to change the slide’s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0063" y="6473825"/>
            <a:ext cx="7953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9096CA"/>
                </a:solidFill>
                <a:latin typeface="Arial" charset="0"/>
              </a:defRPr>
            </a:lvl1pPr>
          </a:lstStyle>
          <a:p>
            <a:pPr>
              <a:defRPr/>
            </a:pPr>
            <a:fld id="{40D24D80-4EFE-4778-B4DA-EEE682C8B3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ea typeface="+mn-ea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91600" y="234950"/>
            <a:ext cx="152400" cy="152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>
              <a:latin typeface="Times New Roman" pitchFamily="-111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066800" y="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 New Roman" pitchFamily="-111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33363"/>
            <a:ext cx="152400" cy="152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>
              <a:latin typeface="Times New Roman" pitchFamily="-111" charset="0"/>
            </a:endParaRPr>
          </a:p>
        </p:txBody>
      </p:sp>
      <p:pic>
        <p:nvPicPr>
          <p:cNvPr id="11" name="10 Imagen" descr="lider_logo2.eps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35576" y="112079"/>
            <a:ext cx="1629146" cy="412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096CA"/>
          </a:solidFill>
          <a:latin typeface="+mj-lt"/>
          <a:ea typeface="MS PGothic" pitchFamily="34" charset="-128"/>
          <a:cs typeface="MS PGothic" pitchFamily="34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096CA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096CA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096CA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096CA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rgbClr val="9096CA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rgbClr val="9096CA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rgbClr val="9096CA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rgbClr val="9096C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Courier New" pitchFamily="49" charset="0"/>
        <a:buChar char="o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m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F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F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F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F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F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.w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.w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22.jpe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51.jpeg"/><Relationship Id="rId12" Type="http://schemas.openxmlformats.org/officeDocument/2006/relationships/image" Target="../media/image3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33.jpeg"/><Relationship Id="rId5" Type="http://schemas.openxmlformats.org/officeDocument/2006/relationships/image" Target="../media/image49.png"/><Relationship Id="rId10" Type="http://schemas.openxmlformats.org/officeDocument/2006/relationships/image" Target="../media/image32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547664" y="2060848"/>
            <a:ext cx="5976664" cy="2951162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Linked Data as an enabler of cross-media and multilingual content analytics for enterprises across Europe</a:t>
            </a:r>
            <a:r>
              <a:rPr lang="es-ES" sz="3000" dirty="0" smtClean="0">
                <a:solidFill>
                  <a:srgbClr val="0070C0"/>
                </a:solidFill>
              </a:rPr>
              <a:t/>
            </a:r>
            <a:br>
              <a:rPr lang="es-ES" sz="3000" dirty="0" smtClean="0">
                <a:solidFill>
                  <a:srgbClr val="0070C0"/>
                </a:solidFill>
              </a:rPr>
            </a:br>
            <a:r>
              <a:rPr lang="es-ES" sz="3000" dirty="0" smtClean="0">
                <a:solidFill>
                  <a:srgbClr val="0070C0"/>
                </a:solidFill>
              </a:rPr>
              <a:t/>
            </a:r>
            <a:br>
              <a:rPr lang="es-ES" sz="3000" dirty="0" smtClean="0">
                <a:solidFill>
                  <a:srgbClr val="0070C0"/>
                </a:solidFill>
              </a:rPr>
            </a:br>
            <a:endParaRPr lang="en-US" sz="3000" dirty="0" smtClean="0">
              <a:solidFill>
                <a:srgbClr val="0070C0"/>
              </a:solidFill>
            </a:endParaRPr>
          </a:p>
        </p:txBody>
      </p:sp>
      <p:sp>
        <p:nvSpPr>
          <p:cNvPr id="2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691481" y="4437112"/>
            <a:ext cx="5184775" cy="93565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AutoNum type="alphaUcPeriod"/>
            </a:pPr>
            <a:r>
              <a:rPr lang="en-US" sz="2400" i="1" dirty="0" err="1" smtClean="0">
                <a:solidFill>
                  <a:srgbClr val="002060"/>
                </a:solidFill>
              </a:rPr>
              <a:t>Gómez-Pérez</a:t>
            </a:r>
            <a:r>
              <a:rPr lang="en-US" sz="2400" i="1" dirty="0" smtClean="0">
                <a:solidFill>
                  <a:srgbClr val="002060"/>
                </a:solidFill>
              </a:rPr>
              <a:t> (UPM)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</a:pPr>
            <a:endParaRPr lang="es-ES" sz="1600" i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</a:pPr>
            <a:r>
              <a:rPr lang="es-ES" sz="1600" i="1" dirty="0" smtClean="0">
                <a:solidFill>
                  <a:srgbClr val="002060"/>
                </a:solidFill>
              </a:rPr>
              <a:t>asun@fi.upm.es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</a:pPr>
            <a:endParaRPr lang="es-ES" sz="1600" i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</a:pPr>
            <a:r>
              <a:rPr lang="es-ES" sz="1600" i="1" dirty="0" smtClean="0">
                <a:solidFill>
                  <a:srgbClr val="002060"/>
                </a:solidFill>
              </a:rPr>
              <a:t>Project </a:t>
            </a:r>
            <a:r>
              <a:rPr lang="es-ES" sz="1600" i="1" dirty="0" err="1" smtClean="0">
                <a:solidFill>
                  <a:srgbClr val="002060"/>
                </a:solidFill>
              </a:rPr>
              <a:t>Coordinator</a:t>
            </a:r>
            <a:endParaRPr lang="es-ES" sz="1600" i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es-ES" sz="2400" i="1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s-ES" sz="2400" i="1" dirty="0" smtClean="0">
              <a:solidFill>
                <a:srgbClr val="002060"/>
              </a:solidFill>
            </a:endParaRP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5805488"/>
            <a:ext cx="9159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638" y="5949950"/>
            <a:ext cx="52863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6092825"/>
            <a:ext cx="10810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6088063"/>
            <a:ext cx="12969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6226175"/>
            <a:ext cx="1512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6021388"/>
            <a:ext cx="129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3150" y="5876925"/>
            <a:ext cx="677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7375" y="60928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lider_logo2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3728" y="764704"/>
            <a:ext cx="3982665" cy="100811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6516216" y="4678802"/>
            <a:ext cx="2407197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s-ES" sz="1600" i="1" dirty="0" smtClean="0">
                <a:solidFill>
                  <a:srgbClr val="002060"/>
                </a:solidFill>
              </a:rPr>
              <a:t>CSA</a:t>
            </a:r>
          </a:p>
          <a:p>
            <a:pPr marL="457200" indent="-457200">
              <a:lnSpc>
                <a:spcPct val="80000"/>
              </a:lnSpc>
            </a:pPr>
            <a:r>
              <a:rPr lang="es-ES" sz="1600" i="1" dirty="0" err="1" smtClean="0">
                <a:solidFill>
                  <a:srgbClr val="002060"/>
                </a:solidFill>
              </a:rPr>
              <a:t>Budget</a:t>
            </a:r>
            <a:r>
              <a:rPr lang="es-ES" sz="1600" i="1" dirty="0" smtClean="0">
                <a:solidFill>
                  <a:srgbClr val="002060"/>
                </a:solidFill>
              </a:rPr>
              <a:t>: 1.482.000€</a:t>
            </a:r>
          </a:p>
          <a:p>
            <a:pPr marL="457200" indent="-457200">
              <a:lnSpc>
                <a:spcPct val="80000"/>
              </a:lnSpc>
            </a:pPr>
            <a:r>
              <a:rPr lang="es-ES" sz="1600" i="1" dirty="0" err="1" smtClean="0">
                <a:solidFill>
                  <a:srgbClr val="002060"/>
                </a:solidFill>
              </a:rPr>
              <a:t>Starting</a:t>
            </a:r>
            <a:r>
              <a:rPr lang="es-ES" sz="1600" i="1" dirty="0" smtClean="0">
                <a:solidFill>
                  <a:srgbClr val="002060"/>
                </a:solidFill>
              </a:rPr>
              <a:t> date: 1. Nov. 2013</a:t>
            </a:r>
          </a:p>
          <a:p>
            <a:pPr marL="457200" indent="-457200">
              <a:lnSpc>
                <a:spcPct val="80000"/>
              </a:lnSpc>
            </a:pPr>
            <a:r>
              <a:rPr lang="es-ES" sz="1600" i="1" dirty="0" err="1" smtClean="0">
                <a:solidFill>
                  <a:srgbClr val="002060"/>
                </a:solidFill>
              </a:rPr>
              <a:t>Duration</a:t>
            </a:r>
            <a:r>
              <a:rPr lang="es-ES" sz="1600" i="1" dirty="0" smtClean="0">
                <a:solidFill>
                  <a:srgbClr val="002060"/>
                </a:solidFill>
              </a:rPr>
              <a:t>: 2 </a:t>
            </a:r>
            <a:r>
              <a:rPr lang="es-ES" sz="1600" i="1" dirty="0" err="1" smtClean="0">
                <a:solidFill>
                  <a:srgbClr val="002060"/>
                </a:solidFill>
              </a:rPr>
              <a:t>Years</a:t>
            </a:r>
            <a:endParaRPr lang="es-ES" sz="1600" i="1" dirty="0" smtClean="0">
              <a:solidFill>
                <a:srgbClr val="002060"/>
              </a:solidFill>
            </a:endParaRPr>
          </a:p>
          <a:p>
            <a:endParaRPr lang="en-US" sz="1600" dirty="0"/>
          </a:p>
        </p:txBody>
      </p:sp>
      <p:pic>
        <p:nvPicPr>
          <p:cNvPr id="14" name="Picture 4" descr="asun_o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4365104"/>
            <a:ext cx="864096" cy="11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547664" y="2060848"/>
            <a:ext cx="5976664" cy="2951162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Linked Data as an enabler of cross-media and multilingual content analytics for enterprises across Europe</a:t>
            </a:r>
            <a:r>
              <a:rPr lang="es-ES" sz="3000" dirty="0" smtClean="0">
                <a:solidFill>
                  <a:srgbClr val="0070C0"/>
                </a:solidFill>
              </a:rPr>
              <a:t/>
            </a:r>
            <a:br>
              <a:rPr lang="es-ES" sz="3000" dirty="0" smtClean="0">
                <a:solidFill>
                  <a:srgbClr val="0070C0"/>
                </a:solidFill>
              </a:rPr>
            </a:br>
            <a:r>
              <a:rPr lang="es-ES" sz="3000" dirty="0" smtClean="0">
                <a:solidFill>
                  <a:srgbClr val="0070C0"/>
                </a:solidFill>
              </a:rPr>
              <a:t/>
            </a:r>
            <a:br>
              <a:rPr lang="es-ES" sz="3000" dirty="0" smtClean="0">
                <a:solidFill>
                  <a:srgbClr val="0070C0"/>
                </a:solidFill>
              </a:rPr>
            </a:br>
            <a:endParaRPr lang="en-US" sz="3000" dirty="0" smtClean="0">
              <a:solidFill>
                <a:srgbClr val="0070C0"/>
              </a:solidFill>
            </a:endParaRPr>
          </a:p>
        </p:txBody>
      </p:sp>
      <p:sp>
        <p:nvSpPr>
          <p:cNvPr id="2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691481" y="4437112"/>
            <a:ext cx="5184775" cy="93565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AutoNum type="alphaUcPeriod"/>
            </a:pPr>
            <a:r>
              <a:rPr lang="en-US" sz="2400" i="1" dirty="0" err="1" smtClean="0">
                <a:solidFill>
                  <a:srgbClr val="002060"/>
                </a:solidFill>
              </a:rPr>
              <a:t>Gómez-Pérez</a:t>
            </a:r>
            <a:r>
              <a:rPr lang="en-US" sz="2400" i="1" dirty="0" smtClean="0">
                <a:solidFill>
                  <a:srgbClr val="002060"/>
                </a:solidFill>
              </a:rPr>
              <a:t> (UPM)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</a:pPr>
            <a:endParaRPr lang="es-ES" sz="1600" i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</a:pPr>
            <a:r>
              <a:rPr lang="es-ES" sz="1600" i="1" dirty="0" smtClean="0">
                <a:solidFill>
                  <a:srgbClr val="002060"/>
                </a:solidFill>
              </a:rPr>
              <a:t>asun@fi.upm.es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</a:pPr>
            <a:endParaRPr lang="es-ES" sz="1600" i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</a:pPr>
            <a:r>
              <a:rPr lang="es-ES" sz="1600" i="1" dirty="0" smtClean="0">
                <a:solidFill>
                  <a:srgbClr val="002060"/>
                </a:solidFill>
              </a:rPr>
              <a:t>Project </a:t>
            </a:r>
            <a:r>
              <a:rPr lang="es-ES" sz="1600" i="1" dirty="0" err="1" smtClean="0">
                <a:solidFill>
                  <a:srgbClr val="002060"/>
                </a:solidFill>
              </a:rPr>
              <a:t>Coordinator</a:t>
            </a:r>
            <a:endParaRPr lang="es-ES" sz="1600" i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es-ES" sz="2400" i="1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s-ES" sz="2400" i="1" dirty="0" smtClean="0">
              <a:solidFill>
                <a:srgbClr val="002060"/>
              </a:solidFill>
            </a:endParaRP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5805488"/>
            <a:ext cx="9159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638" y="5949950"/>
            <a:ext cx="52863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6092825"/>
            <a:ext cx="10810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6088063"/>
            <a:ext cx="12969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6226175"/>
            <a:ext cx="1512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6021388"/>
            <a:ext cx="129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3150" y="5876925"/>
            <a:ext cx="677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7375" y="60928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lider_logo2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3728" y="764704"/>
            <a:ext cx="3982665" cy="1008112"/>
          </a:xfrm>
          <a:prstGeom prst="rect">
            <a:avLst/>
          </a:prstGeom>
        </p:spPr>
      </p:pic>
      <p:pic>
        <p:nvPicPr>
          <p:cNvPr id="14" name="Picture 4" descr="asun_o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4437112"/>
            <a:ext cx="864096" cy="11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 of (Linguistic) LOD for NLP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229100" cy="5334000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Linguistic LOD (LLOD)</a:t>
            </a:r>
          </a:p>
          <a:p>
            <a:pPr marL="400050" lvl="1" indent="-342900">
              <a:buFont typeface="Wingdings" pitchFamily="2" charset="2"/>
              <a:buChar char="§"/>
            </a:pPr>
            <a:r>
              <a:rPr lang="en-GB" sz="2000" dirty="0" smtClean="0">
                <a:cs typeface="MS PGothic" pitchFamily="34" charset="-128"/>
              </a:rPr>
              <a:t>Subset of LOD</a:t>
            </a:r>
          </a:p>
          <a:p>
            <a:pPr marL="400050" lvl="1" indent="-342900">
              <a:buFont typeface="Wingdings" pitchFamily="2" charset="2"/>
              <a:buChar char="§"/>
            </a:pPr>
            <a:r>
              <a:rPr lang="en-GB" sz="2000" dirty="0" smtClean="0">
                <a:cs typeface="MS PGothic" pitchFamily="34" charset="-128"/>
              </a:rPr>
              <a:t>Linguistic and Open resources in RDF interconnected with other Linguistic and Open resources</a:t>
            </a:r>
          </a:p>
          <a:p>
            <a:pPr marL="400050" lvl="1" indent="-342900">
              <a:buFont typeface="Wingdings" pitchFamily="2" charset="2"/>
              <a:buChar char="§"/>
            </a:pPr>
            <a:r>
              <a:rPr lang="en-GB" sz="2000" dirty="0" smtClean="0">
                <a:cs typeface="MS PGothic" pitchFamily="34" charset="-128"/>
              </a:rPr>
              <a:t>Not too many linguistic resources as LOD</a:t>
            </a:r>
          </a:p>
          <a:p>
            <a:pPr marL="342900" lvl="1" indent="-342900">
              <a:buNone/>
            </a:pPr>
            <a:r>
              <a:rPr lang="en-GB" dirty="0" smtClean="0">
                <a:solidFill>
                  <a:srgbClr val="FF0000"/>
                </a:solidFill>
                <a:cs typeface="MS PGothic" pitchFamily="34" charset="-128"/>
              </a:rPr>
              <a:t>Linguistic LD (LLD)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GB" dirty="0" smtClean="0">
                <a:cs typeface="MS PGothic" pitchFamily="34" charset="-128"/>
              </a:rPr>
              <a:t>Licensed linguistic linked data</a:t>
            </a:r>
          </a:p>
          <a:p>
            <a:pPr marL="342900" lvl="1" indent="-342900">
              <a:buNone/>
            </a:pPr>
            <a:r>
              <a:rPr lang="en-GB" dirty="0" smtClean="0">
                <a:cs typeface="MS PGothic" pitchFamily="34" charset="-128"/>
              </a:rPr>
              <a:t>LOD, LLOD and LLD  as a source of </a:t>
            </a:r>
            <a:r>
              <a:rPr lang="en-GB" dirty="0" smtClean="0">
                <a:solidFill>
                  <a:srgbClr val="FF0000"/>
                </a:solidFill>
                <a:cs typeface="MS PGothic" pitchFamily="34" charset="-128"/>
              </a:rPr>
              <a:t>large background knowledge for NLP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23E9B-C9F6-4464-AFAC-91B89A340FF1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9" name="6 Marcador de contenido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5365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Workplan</a:t>
            </a:r>
            <a:r>
              <a:rPr lang="en-US" dirty="0" smtClean="0"/>
              <a:t> and outcomes</a:t>
            </a:r>
          </a:p>
        </p:txBody>
      </p:sp>
      <p:sp>
        <p:nvSpPr>
          <p:cNvPr id="12291" name="4 Marcador de contenido"/>
          <p:cNvSpPr>
            <a:spLocks noGrp="1"/>
          </p:cNvSpPr>
          <p:nvPr>
            <p:ph idx="1"/>
          </p:nvPr>
        </p:nvSpPr>
        <p:spPr>
          <a:xfrm>
            <a:off x="395288" y="908050"/>
            <a:ext cx="8425184" cy="5473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80912"/>
                </a:solidFill>
              </a:rPr>
              <a:t>1. Definition of </a:t>
            </a:r>
            <a:r>
              <a:rPr lang="en-US" sz="1800" b="1" dirty="0" smtClean="0">
                <a:solidFill>
                  <a:srgbClr val="0070C0"/>
                </a:solidFill>
              </a:rPr>
              <a:t>business use cases</a:t>
            </a:r>
          </a:p>
          <a:p>
            <a:pPr lvl="1"/>
            <a:r>
              <a:rPr lang="en-GB" sz="1800" dirty="0" smtClean="0">
                <a:solidFill>
                  <a:srgbClr val="080912"/>
                </a:solidFill>
              </a:rPr>
              <a:t>Extract requirements needed to exploit LLD in content analytics processes </a:t>
            </a:r>
          </a:p>
          <a:p>
            <a:pPr lvl="1"/>
            <a:r>
              <a:rPr lang="en-GB" sz="1800" dirty="0" smtClean="0">
                <a:solidFill>
                  <a:srgbClr val="080912"/>
                </a:solidFill>
              </a:rPr>
              <a:t>Extract common and frequent NLP-based tasks that are needed for content analytics.</a:t>
            </a:r>
          </a:p>
          <a:p>
            <a:pPr lvl="1">
              <a:buFont typeface="Courier New" pitchFamily="49" charset="0"/>
              <a:buNone/>
            </a:pPr>
            <a:endParaRPr lang="en-US" sz="1800" dirty="0" smtClean="0">
              <a:solidFill>
                <a:srgbClr val="08091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80912"/>
                </a:solidFill>
              </a:rPr>
              <a:t>2. Definition of </a:t>
            </a:r>
            <a:r>
              <a:rPr lang="en-US" sz="1800" b="1" dirty="0" smtClean="0">
                <a:solidFill>
                  <a:srgbClr val="0070C0"/>
                </a:solidFill>
              </a:rPr>
              <a:t>Guidelines</a:t>
            </a:r>
            <a:r>
              <a:rPr lang="en-US" sz="1800" b="1" dirty="0" smtClean="0">
                <a:solidFill>
                  <a:srgbClr val="080912"/>
                </a:solidFill>
              </a:rPr>
              <a:t> and </a:t>
            </a:r>
            <a:r>
              <a:rPr lang="en-US" sz="1800" b="1" dirty="0" smtClean="0">
                <a:solidFill>
                  <a:srgbClr val="0070C0"/>
                </a:solidFill>
              </a:rPr>
              <a:t>best practices </a:t>
            </a:r>
            <a:r>
              <a:rPr lang="en-US" sz="1800" b="1" dirty="0" smtClean="0">
                <a:solidFill>
                  <a:srgbClr val="080912"/>
                </a:solidFill>
              </a:rPr>
              <a:t>for:	</a:t>
            </a:r>
          </a:p>
          <a:p>
            <a:pPr lvl="1"/>
            <a:r>
              <a:rPr lang="en-US" sz="1800" dirty="0" smtClean="0">
                <a:solidFill>
                  <a:srgbClr val="080912"/>
                </a:solidFill>
              </a:rPr>
              <a:t>Multimedia and multilingual content metadata generation and use</a:t>
            </a:r>
          </a:p>
          <a:p>
            <a:pPr lvl="1"/>
            <a:r>
              <a:rPr lang="en-US" sz="1800" dirty="0" smtClean="0">
                <a:solidFill>
                  <a:srgbClr val="080912"/>
                </a:solidFill>
              </a:rPr>
              <a:t>LLD generation </a:t>
            </a:r>
          </a:p>
          <a:p>
            <a:pPr lvl="1"/>
            <a:r>
              <a:rPr lang="en-US" sz="1800" dirty="0" smtClean="0">
                <a:solidFill>
                  <a:srgbClr val="080912"/>
                </a:solidFill>
              </a:rPr>
              <a:t>NLP services built on top of LLD</a:t>
            </a:r>
          </a:p>
          <a:p>
            <a:pPr>
              <a:buFont typeface="Wingdings" pitchFamily="2" charset="2"/>
              <a:buNone/>
            </a:pPr>
            <a:endParaRPr lang="en-US" sz="1800" b="1" dirty="0" smtClean="0">
              <a:solidFill>
                <a:srgbClr val="08091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80912"/>
                </a:solidFill>
              </a:rPr>
              <a:t>3. </a:t>
            </a:r>
            <a:r>
              <a:rPr lang="en-US" sz="1800" b="1" dirty="0" smtClean="0">
                <a:solidFill>
                  <a:srgbClr val="0070C0"/>
                </a:solidFill>
              </a:rPr>
              <a:t>Reference Architecture </a:t>
            </a:r>
            <a:r>
              <a:rPr lang="en-US" sz="1800" b="1" dirty="0" smtClean="0">
                <a:solidFill>
                  <a:srgbClr val="080912"/>
                </a:solidFill>
              </a:rPr>
              <a:t>and </a:t>
            </a:r>
            <a:r>
              <a:rPr lang="en-US" sz="1800" b="1" dirty="0" smtClean="0">
                <a:solidFill>
                  <a:srgbClr val="0070C0"/>
                </a:solidFill>
              </a:rPr>
              <a:t>Roadmap</a:t>
            </a:r>
            <a:r>
              <a:rPr lang="en-US" sz="1800" b="1" dirty="0" smtClean="0">
                <a:solidFill>
                  <a:srgbClr val="080912"/>
                </a:solidFill>
              </a:rPr>
              <a:t> for content analytics</a:t>
            </a:r>
          </a:p>
          <a:p>
            <a:pPr lvl="1"/>
            <a:r>
              <a:rPr lang="en-US" sz="1800" dirty="0" smtClean="0">
                <a:solidFill>
                  <a:srgbClr val="080912"/>
                </a:solidFill>
              </a:rPr>
              <a:t>Reference architecture: reference model + architectural patterns</a:t>
            </a:r>
          </a:p>
          <a:p>
            <a:pPr lvl="1"/>
            <a:r>
              <a:rPr lang="en-US" sz="1800" dirty="0" smtClean="0">
                <a:solidFill>
                  <a:srgbClr val="080912"/>
                </a:solidFill>
              </a:rPr>
              <a:t>Roadmap involving the academic community and industry</a:t>
            </a:r>
            <a:endParaRPr lang="en-US" sz="1800" b="1" dirty="0" smtClean="0">
              <a:solidFill>
                <a:srgbClr val="080912"/>
              </a:solidFill>
            </a:endParaRPr>
          </a:p>
        </p:txBody>
      </p:sp>
      <p:sp>
        <p:nvSpPr>
          <p:cNvPr id="12292" name="2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AB1714-23C8-47F8-903C-87617812E22D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5508104" y="2276872"/>
            <a:ext cx="3384376" cy="338554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Business </a:t>
            </a:r>
            <a:r>
              <a:rPr lang="en-US" sz="1600" dirty="0"/>
              <a:t>use cases: LLD in CA  </a:t>
            </a: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4932040" y="3645024"/>
            <a:ext cx="3995936" cy="5847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Guidelines </a:t>
            </a:r>
            <a:r>
              <a:rPr lang="en-US" sz="1600" dirty="0"/>
              <a:t>and best practices: LLD for </a:t>
            </a:r>
            <a:r>
              <a:rPr lang="en-US" sz="1600" dirty="0" smtClean="0"/>
              <a:t>CA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Linguistic LOD</a:t>
            </a:r>
            <a:endParaRPr lang="en-US" sz="1600" dirty="0"/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5652120" y="5589240"/>
            <a:ext cx="3096344" cy="83099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LLD Reference Architecture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Roadmap: LLD for CA</a:t>
            </a:r>
          </a:p>
          <a:p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Workplan</a:t>
            </a:r>
            <a:r>
              <a:rPr lang="en-US" dirty="0" smtClean="0"/>
              <a:t> and Outcomes</a:t>
            </a:r>
          </a:p>
        </p:txBody>
      </p:sp>
      <p:sp>
        <p:nvSpPr>
          <p:cNvPr id="13315" name="4 Marcador de contenido"/>
          <p:cNvSpPr>
            <a:spLocks noGrp="1"/>
          </p:cNvSpPr>
          <p:nvPr>
            <p:ph idx="1"/>
          </p:nvPr>
        </p:nvSpPr>
        <p:spPr>
          <a:xfrm>
            <a:off x="395288" y="908050"/>
            <a:ext cx="8353176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80912"/>
                </a:solidFill>
              </a:rPr>
              <a:t>4. </a:t>
            </a:r>
            <a:r>
              <a:rPr lang="en-US" sz="1800" b="1" dirty="0" smtClean="0">
                <a:solidFill>
                  <a:srgbClr val="0070C0"/>
                </a:solidFill>
              </a:rPr>
              <a:t>Community Building </a:t>
            </a:r>
            <a:r>
              <a:rPr lang="en-US" sz="1800" b="1" dirty="0" smtClean="0">
                <a:solidFill>
                  <a:srgbClr val="080912"/>
                </a:solidFill>
              </a:rPr>
              <a:t>and Dissemination</a:t>
            </a:r>
          </a:p>
          <a:p>
            <a:pPr lvl="1"/>
            <a:r>
              <a:rPr lang="en-US" sz="1800" dirty="0" smtClean="0">
                <a:solidFill>
                  <a:srgbClr val="080912"/>
                </a:solidFill>
              </a:rPr>
              <a:t>Industrial Board</a:t>
            </a:r>
          </a:p>
          <a:p>
            <a:pPr lvl="1"/>
            <a:r>
              <a:rPr lang="en-US" sz="1800" dirty="0" smtClean="0">
                <a:solidFill>
                  <a:srgbClr val="080912"/>
                </a:solidFill>
              </a:rPr>
              <a:t>Open community Events tailored to the different audiences</a:t>
            </a:r>
          </a:p>
          <a:p>
            <a:pPr lvl="2"/>
            <a:r>
              <a:rPr lang="en-US" sz="1600" dirty="0" err="1" smtClean="0">
                <a:solidFill>
                  <a:srgbClr val="080912"/>
                </a:solidFill>
              </a:rPr>
              <a:t>Roadmapping</a:t>
            </a:r>
            <a:r>
              <a:rPr lang="en-US" sz="1600" dirty="0" smtClean="0">
                <a:solidFill>
                  <a:srgbClr val="080912"/>
                </a:solidFill>
              </a:rPr>
              <a:t> Workshops</a:t>
            </a:r>
          </a:p>
          <a:p>
            <a:pPr lvl="2"/>
            <a:r>
              <a:rPr lang="en-US" sz="1600" dirty="0" smtClean="0">
                <a:solidFill>
                  <a:srgbClr val="080912"/>
                </a:solidFill>
              </a:rPr>
              <a:t>Surveys to </a:t>
            </a:r>
            <a:r>
              <a:rPr lang="en-GB" sz="1600" dirty="0" smtClean="0">
                <a:solidFill>
                  <a:srgbClr val="080912"/>
                </a:solidFill>
              </a:rPr>
              <a:t>localization industry and general Web companies </a:t>
            </a:r>
          </a:p>
          <a:p>
            <a:pPr lvl="2"/>
            <a:r>
              <a:rPr lang="en-GB" sz="1600" dirty="0" smtClean="0">
                <a:solidFill>
                  <a:srgbClr val="080912"/>
                </a:solidFill>
              </a:rPr>
              <a:t>Sessions at W3C Multilingual Web Workshop and European Data Forum</a:t>
            </a:r>
          </a:p>
          <a:p>
            <a:pPr lvl="2"/>
            <a:r>
              <a:rPr lang="en-GB" sz="1600" dirty="0" smtClean="0">
                <a:solidFill>
                  <a:srgbClr val="080912"/>
                </a:solidFill>
              </a:rPr>
              <a:t>Publication of best practices material via W3C community groups</a:t>
            </a:r>
          </a:p>
          <a:p>
            <a:pPr lvl="2"/>
            <a:r>
              <a:rPr lang="en-GB" sz="1600" dirty="0" err="1" smtClean="0">
                <a:solidFill>
                  <a:srgbClr val="080912"/>
                </a:solidFill>
              </a:rPr>
              <a:t>Hackathons</a:t>
            </a:r>
            <a:endParaRPr lang="en-GB" sz="1600" dirty="0" smtClean="0">
              <a:solidFill>
                <a:srgbClr val="080912"/>
              </a:solidFill>
            </a:endParaRPr>
          </a:p>
          <a:p>
            <a:pPr lvl="1"/>
            <a:r>
              <a:rPr lang="en-US" sz="1800" dirty="0" smtClean="0">
                <a:solidFill>
                  <a:srgbClr val="080912"/>
                </a:solidFill>
              </a:rPr>
              <a:t>Community  portal </a:t>
            </a:r>
          </a:p>
          <a:p>
            <a:pPr lvl="2"/>
            <a:r>
              <a:rPr lang="en-US" sz="1600" dirty="0" smtClean="0">
                <a:solidFill>
                  <a:srgbClr val="080912"/>
                </a:solidFill>
              </a:rPr>
              <a:t>Relying on </a:t>
            </a:r>
            <a:r>
              <a:rPr lang="en-GB" sz="1600" dirty="0" smtClean="0">
                <a:solidFill>
                  <a:srgbClr val="080912"/>
                </a:solidFill>
              </a:rPr>
              <a:t>http://www.multilingualweb.eu portal and the related social channels</a:t>
            </a:r>
            <a:endParaRPr lang="en-US" sz="1600" dirty="0" smtClean="0">
              <a:solidFill>
                <a:srgbClr val="080912"/>
              </a:solidFill>
            </a:endParaRPr>
          </a:p>
          <a:p>
            <a:pPr lvl="1"/>
            <a:r>
              <a:rPr lang="en-US" sz="1800" dirty="0" smtClean="0">
                <a:solidFill>
                  <a:srgbClr val="080912"/>
                </a:solidFill>
              </a:rPr>
              <a:t>Dissemination</a:t>
            </a:r>
            <a:r>
              <a:rPr lang="en-US" sz="2000" dirty="0" smtClean="0">
                <a:solidFill>
                  <a:srgbClr val="080912"/>
                </a:solidFill>
              </a:rPr>
              <a:t> activities</a:t>
            </a:r>
            <a:endParaRPr lang="en-US" sz="2000" b="1" dirty="0" smtClean="0">
              <a:solidFill>
                <a:srgbClr val="08091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80912"/>
                </a:solidFill>
              </a:rPr>
              <a:t> </a:t>
            </a:r>
          </a:p>
        </p:txBody>
      </p:sp>
      <p:sp>
        <p:nvSpPr>
          <p:cNvPr id="13316" name="2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1269FD-A0C2-4D81-85A7-9F5985963A42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 idx="4294967295"/>
          </p:nvPr>
        </p:nvSpPr>
        <p:spPr>
          <a:xfrm>
            <a:off x="1371600" y="304800"/>
            <a:ext cx="7772400" cy="304800"/>
          </a:xfrm>
        </p:spPr>
        <p:txBody>
          <a:bodyPr/>
          <a:lstStyle/>
          <a:p>
            <a:r>
              <a:rPr lang="es-ES" dirty="0" smtClean="0"/>
              <a:t>Lot of </a:t>
            </a:r>
            <a:r>
              <a:rPr lang="es-ES" dirty="0" err="1" smtClean="0"/>
              <a:t>domain</a:t>
            </a:r>
            <a:r>
              <a:rPr lang="es-ES" dirty="0" smtClean="0"/>
              <a:t> data in LOD…</a:t>
            </a: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1043608" y="1196752"/>
            <a:ext cx="6851650" cy="4767262"/>
            <a:chOff x="457200" y="838200"/>
            <a:chExt cx="8428038" cy="5486400"/>
          </a:xfrm>
        </p:grpSpPr>
        <p:pic>
          <p:nvPicPr>
            <p:cNvPr id="3072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838200"/>
              <a:ext cx="8428038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4 CuadroTexto"/>
            <p:cNvSpPr txBox="1">
              <a:spLocks noChangeArrowheads="1"/>
            </p:cNvSpPr>
            <p:nvPr/>
          </p:nvSpPr>
          <p:spPr bwMode="auto">
            <a:xfrm>
              <a:off x="2843213" y="1832530"/>
              <a:ext cx="1157277" cy="42499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Music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0727" name="5 CuadroTexto"/>
            <p:cNvSpPr txBox="1">
              <a:spLocks noChangeArrowheads="1"/>
            </p:cNvSpPr>
            <p:nvPr/>
          </p:nvSpPr>
          <p:spPr bwMode="auto">
            <a:xfrm>
              <a:off x="1254440" y="5229826"/>
              <a:ext cx="1689212" cy="38958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>
                  <a:solidFill>
                    <a:schemeClr val="bg1"/>
                  </a:solidFill>
                </a:rPr>
                <a:t>Geographic</a:t>
              </a:r>
              <a:endParaRPr lang="es-ES" sz="1000" b="1">
                <a:solidFill>
                  <a:schemeClr val="bg1"/>
                </a:solidFill>
              </a:endParaRPr>
            </a:p>
          </p:txBody>
        </p:sp>
        <p:sp>
          <p:nvSpPr>
            <p:cNvPr id="30728" name="6 CuadroTexto"/>
            <p:cNvSpPr txBox="1">
              <a:spLocks noChangeArrowheads="1"/>
            </p:cNvSpPr>
            <p:nvPr/>
          </p:nvSpPr>
          <p:spPr bwMode="auto">
            <a:xfrm>
              <a:off x="4500562" y="5229826"/>
              <a:ext cx="1891647" cy="42504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800" b="1">
                  <a:solidFill>
                    <a:schemeClr val="bg1"/>
                  </a:solidFill>
                </a:rPr>
                <a:t>Life Sciences</a:t>
              </a:r>
            </a:p>
          </p:txBody>
        </p:sp>
        <p:sp>
          <p:nvSpPr>
            <p:cNvPr id="30729" name="7 CuadroTexto"/>
            <p:cNvSpPr txBox="1">
              <a:spLocks noChangeArrowheads="1"/>
            </p:cNvSpPr>
            <p:nvPr/>
          </p:nvSpPr>
          <p:spPr bwMode="auto">
            <a:xfrm>
              <a:off x="6443663" y="3241165"/>
              <a:ext cx="2074521" cy="42499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800" b="1">
                  <a:solidFill>
                    <a:schemeClr val="bg1"/>
                  </a:solidFill>
                </a:rPr>
                <a:t>Publications</a:t>
              </a:r>
            </a:p>
          </p:txBody>
        </p:sp>
        <p:sp>
          <p:nvSpPr>
            <p:cNvPr id="30730" name="8 CuadroTexto"/>
            <p:cNvSpPr txBox="1">
              <a:spLocks noChangeArrowheads="1"/>
            </p:cNvSpPr>
            <p:nvPr/>
          </p:nvSpPr>
          <p:spPr bwMode="auto">
            <a:xfrm>
              <a:off x="611188" y="3324026"/>
              <a:ext cx="1086163" cy="42499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800" b="1" dirty="0">
                  <a:solidFill>
                    <a:schemeClr val="bg1"/>
                  </a:solidFill>
                </a:rPr>
                <a:t>E-</a:t>
              </a:r>
              <a:r>
                <a:rPr lang="es-ES" sz="1800" b="1" dirty="0" err="1">
                  <a:solidFill>
                    <a:schemeClr val="bg1"/>
                  </a:solidFill>
                </a:rPr>
                <a:t>Gov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0731" name="9 CuadroTexto"/>
            <p:cNvSpPr txBox="1">
              <a:spLocks noChangeArrowheads="1"/>
            </p:cNvSpPr>
            <p:nvPr/>
          </p:nvSpPr>
          <p:spPr bwMode="auto">
            <a:xfrm>
              <a:off x="4427538" y="1832530"/>
              <a:ext cx="2230419" cy="74374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800" b="1">
                  <a:solidFill>
                    <a:schemeClr val="bg1"/>
                  </a:solidFill>
                </a:rPr>
                <a:t>On-line activities</a:t>
              </a:r>
            </a:p>
          </p:txBody>
        </p:sp>
        <p:sp>
          <p:nvSpPr>
            <p:cNvPr id="30732" name="10 CuadroTexto"/>
            <p:cNvSpPr txBox="1">
              <a:spLocks noChangeArrowheads="1"/>
            </p:cNvSpPr>
            <p:nvPr/>
          </p:nvSpPr>
          <p:spPr bwMode="auto">
            <a:xfrm>
              <a:off x="3132138" y="3644900"/>
              <a:ext cx="2551414" cy="42499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800" b="1">
                  <a:solidFill>
                    <a:schemeClr val="bg1"/>
                  </a:solidFill>
                </a:rPr>
                <a:t>Cross-domains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LIDER </a:t>
            </a:r>
            <a:r>
              <a:rPr lang="es-ES_tradnl" dirty="0" err="1" smtClean="0"/>
              <a:t>consortium</a:t>
            </a:r>
            <a:endParaRPr lang="es-ES_tradnl" dirty="0" smtClean="0"/>
          </a:p>
        </p:txBody>
      </p:sp>
      <p:sp>
        <p:nvSpPr>
          <p:cNvPr id="4099" name="Marcador de número de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E666BE-30EE-44E3-BD88-2125A824AC54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1475656" y="764704"/>
            <a:ext cx="5760640" cy="59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defRPr/>
            </a:pP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Universidad 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Politécnica de Madrid (UPM, </a:t>
            </a:r>
            <a:r>
              <a:rPr lang="es-ES" sz="1600" b="1" dirty="0" err="1">
                <a:solidFill>
                  <a:srgbClr val="000099"/>
                </a:solidFill>
                <a:latin typeface="Arial" charset="0"/>
              </a:rPr>
              <a:t>Spain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) [</a:t>
            </a:r>
            <a:r>
              <a:rPr lang="es-ES" sz="1600" b="1" i="1" dirty="0" smtClean="0">
                <a:solidFill>
                  <a:srgbClr val="000099"/>
                </a:solidFill>
                <a:latin typeface="Arial" charset="0"/>
              </a:rPr>
              <a:t>COORDINATOR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]</a:t>
            </a: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marL="457200" indent="-457200">
              <a:lnSpc>
                <a:spcPct val="130000"/>
              </a:lnSpc>
              <a:defRPr/>
            </a:pPr>
            <a:r>
              <a:rPr lang="es-ES" sz="1600" dirty="0">
                <a:solidFill>
                  <a:srgbClr val="000099"/>
                </a:solidFill>
                <a:latin typeface="Arial" charset="0"/>
              </a:rPr>
              <a:t>	</a:t>
            </a: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Trinity </a:t>
            </a:r>
            <a:r>
              <a:rPr lang="es-ES" sz="1600" b="1" dirty="0" err="1">
                <a:solidFill>
                  <a:srgbClr val="000099"/>
                </a:solidFill>
                <a:latin typeface="Arial" charset="0"/>
              </a:rPr>
              <a:t>College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Dublin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 (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Ireland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342900" indent="-342900">
              <a:defRPr/>
            </a:pPr>
            <a:endParaRPr lang="de-DE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defRPr/>
            </a:pPr>
            <a:endParaRPr lang="es-ES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DFKI (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Germany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793750" indent="-342900">
              <a:lnSpc>
                <a:spcPct val="130000"/>
              </a:lnSpc>
              <a:defRPr/>
            </a:pP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endParaRPr lang="en-US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National </a:t>
            </a: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University of Ireland, Galway </a:t>
            </a: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(Ireland)</a:t>
            </a:r>
          </a:p>
          <a:p>
            <a:pPr marL="342900" indent="-342900">
              <a:lnSpc>
                <a:spcPct val="130000"/>
              </a:lnSpc>
              <a:defRPr/>
            </a:pPr>
            <a:endParaRPr lang="en-US" sz="1400" dirty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r>
              <a:rPr lang="de-DE" sz="1600" b="1" dirty="0" smtClean="0">
                <a:solidFill>
                  <a:srgbClr val="000099"/>
                </a:solidFill>
                <a:latin typeface="Arial" charset="0"/>
              </a:rPr>
              <a:t>Institut </a:t>
            </a:r>
            <a:r>
              <a:rPr lang="de-DE" sz="1600" b="1" dirty="0">
                <a:solidFill>
                  <a:srgbClr val="000099"/>
                </a:solidFill>
                <a:latin typeface="Arial" charset="0"/>
              </a:rPr>
              <a:t>für Angewandte Informatik EV (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INFAI, </a:t>
            </a:r>
            <a:r>
              <a:rPr lang="es-ES" sz="1600" b="1" dirty="0" err="1">
                <a:solidFill>
                  <a:srgbClr val="000099"/>
                </a:solidFill>
                <a:latin typeface="Arial" charset="0"/>
              </a:rPr>
              <a:t>Germany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342900" indent="-342900">
              <a:lnSpc>
                <a:spcPct val="130000"/>
              </a:lnSpc>
              <a:defRPr/>
            </a:pPr>
            <a:endParaRPr lang="es-ES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University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 of 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Bielefeld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 (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Germany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342900" indent="-342900">
              <a:defRPr/>
            </a:pPr>
            <a:endParaRPr lang="it-IT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defRPr/>
            </a:pPr>
            <a:endParaRPr lang="it-IT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it-IT" sz="1600" b="1" dirty="0" smtClean="0">
                <a:solidFill>
                  <a:srgbClr val="000099"/>
                </a:solidFill>
                <a:latin typeface="Arial" charset="0"/>
              </a:rPr>
              <a:t>Universita </a:t>
            </a:r>
            <a:r>
              <a:rPr lang="it-IT" sz="1600" b="1" dirty="0">
                <a:solidFill>
                  <a:srgbClr val="000099"/>
                </a:solidFill>
                <a:latin typeface="Arial" charset="0"/>
              </a:rPr>
              <a:t>degli Studi di Roma La Sapienza </a:t>
            </a:r>
            <a:r>
              <a:rPr lang="it-IT" sz="1600" b="1" dirty="0" smtClean="0">
                <a:solidFill>
                  <a:srgbClr val="000099"/>
                </a:solidFill>
                <a:latin typeface="Arial" charset="0"/>
              </a:rPr>
              <a:t>(</a:t>
            </a:r>
            <a:r>
              <a:rPr lang="es-ES" sz="1600" b="1" dirty="0" err="1" smtClean="0">
                <a:solidFill>
                  <a:srgbClr val="000099"/>
                </a:solidFill>
                <a:latin typeface="Arial" charset="0"/>
              </a:rPr>
              <a:t>Italy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793750" indent="-342900">
              <a:lnSpc>
                <a:spcPct val="130000"/>
              </a:lnSpc>
              <a:defRPr/>
            </a:pP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endParaRPr lang="es-ES" sz="1600" b="1" dirty="0" smtClean="0">
              <a:solidFill>
                <a:srgbClr val="000099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defRPr/>
            </a:pP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GEIE </a:t>
            </a: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ERCIM </a:t>
            </a:r>
            <a:r>
              <a:rPr lang="es-ES" sz="1600" b="1" dirty="0" smtClean="0">
                <a:solidFill>
                  <a:srgbClr val="000099"/>
                </a:solidFill>
                <a:latin typeface="Arial" charset="0"/>
              </a:rPr>
              <a:t>(France)</a:t>
            </a:r>
            <a:endParaRPr lang="es-ES" sz="16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4102" name="Picture 8" descr="logo_UPM_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97" y="836712"/>
            <a:ext cx="647700" cy="858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34" y="1717625"/>
            <a:ext cx="5286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272" y="2564904"/>
            <a:ext cx="108108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409" y="3285232"/>
            <a:ext cx="1195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05192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483968"/>
            <a:ext cx="129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67" y="5179913"/>
            <a:ext cx="6762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9767" y="621216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asun_o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620688"/>
            <a:ext cx="617835" cy="81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emontie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8424" y="718002"/>
            <a:ext cx="576064" cy="76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my photo"/>
          <p:cNvPicPr>
            <a:picLocks noChangeAspect="1" noChangeArrowheads="1"/>
          </p:cNvPicPr>
          <p:nvPr/>
        </p:nvPicPr>
        <p:blipFill>
          <a:blip r:embed="rId12" cstate="print"/>
          <a:srcRect l="17857" b="23953"/>
          <a:stretch>
            <a:fillRect/>
          </a:stretch>
        </p:blipFill>
        <p:spPr bwMode="auto">
          <a:xfrm>
            <a:off x="7596336" y="679566"/>
            <a:ext cx="648072" cy="79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Prof. David Lewis's pictu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271" y="1555503"/>
            <a:ext cx="720130" cy="6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 descr="Mr. Dominic Jones's pictur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409" y="1556792"/>
            <a:ext cx="720079" cy="67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16" y="2276872"/>
            <a:ext cx="682027" cy="6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buitelaar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60432" y="2996952"/>
            <a:ext cx="5324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6417" y="3717033"/>
            <a:ext cx="720079" cy="720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68344" y="3717033"/>
            <a:ext cx="57783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19881" y="3717033"/>
            <a:ext cx="576455" cy="720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" name="Bild 13" descr="cimiano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84368" y="4509120"/>
            <a:ext cx="538021" cy="71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Bild 14" descr="jmccrae (1)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462307" y="4509120"/>
            <a:ext cx="53614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60432" y="5264876"/>
            <a:ext cx="576064" cy="75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Bild 1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88424" y="6087740"/>
            <a:ext cx="648072" cy="7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d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6096358"/>
            <a:ext cx="682027" cy="6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Imagen" descr="lupe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rot="10800000" flipV="1">
            <a:off x="6993896" y="620688"/>
            <a:ext cx="618170" cy="81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Evidence of industrial demand</a:t>
            </a:r>
          </a:p>
        </p:txBody>
      </p:sp>
      <p:sp>
        <p:nvSpPr>
          <p:cNvPr id="17411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>
                <a:solidFill>
                  <a:srgbClr val="FF0000"/>
                </a:solidFill>
              </a:rPr>
              <a:t>Multilingual</a:t>
            </a:r>
            <a:r>
              <a:rPr lang="es-ES" i="1" dirty="0" smtClean="0">
                <a:solidFill>
                  <a:srgbClr val="FF0000"/>
                </a:solidFill>
              </a:rPr>
              <a:t> multimedia </a:t>
            </a:r>
            <a:r>
              <a:rPr lang="es-ES" i="1" dirty="0" err="1" smtClean="0">
                <a:solidFill>
                  <a:srgbClr val="FF0000"/>
                </a:solidFill>
              </a:rPr>
              <a:t>content</a:t>
            </a:r>
            <a:r>
              <a:rPr lang="es-ES" i="1" dirty="0" smtClean="0">
                <a:solidFill>
                  <a:srgbClr val="FF0000"/>
                </a:solidFill>
              </a:rPr>
              <a:t> </a:t>
            </a:r>
            <a:r>
              <a:rPr lang="es-ES" i="1" dirty="0" err="1" smtClean="0">
                <a:solidFill>
                  <a:srgbClr val="FF0000"/>
                </a:solidFill>
              </a:rPr>
              <a:t>annotation</a:t>
            </a:r>
            <a:r>
              <a:rPr lang="es-ES" i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s-ES" i="1" dirty="0" err="1" smtClean="0"/>
              <a:t>Increase</a:t>
            </a:r>
            <a:r>
              <a:rPr lang="es-ES" i="1" dirty="0" smtClean="0"/>
              <a:t> </a:t>
            </a:r>
            <a:r>
              <a:rPr lang="es-ES" i="1" dirty="0" err="1" smtClean="0"/>
              <a:t>demand</a:t>
            </a:r>
            <a:r>
              <a:rPr lang="es-ES" i="1" dirty="0" smtClean="0"/>
              <a:t> </a:t>
            </a:r>
            <a:r>
              <a:rPr lang="es-ES" i="1" dirty="0" err="1" smtClean="0"/>
              <a:t>for</a:t>
            </a:r>
            <a:r>
              <a:rPr lang="es-ES" i="1" dirty="0" smtClean="0"/>
              <a:t> NLP </a:t>
            </a:r>
            <a:r>
              <a:rPr lang="es-ES" i="1" dirty="0" err="1" smtClean="0"/>
              <a:t>services</a:t>
            </a:r>
            <a:r>
              <a:rPr lang="es-ES" i="1" dirty="0" smtClean="0"/>
              <a:t> </a:t>
            </a:r>
            <a:r>
              <a:rPr lang="es-ES" i="1" dirty="0" err="1" smtClean="0"/>
              <a:t>that</a:t>
            </a:r>
            <a:r>
              <a:rPr lang="es-ES" i="1" dirty="0" smtClean="0"/>
              <a:t> combine </a:t>
            </a:r>
            <a:r>
              <a:rPr lang="es-ES" i="1" dirty="0" err="1" smtClean="0"/>
              <a:t>text</a:t>
            </a:r>
            <a:r>
              <a:rPr lang="es-ES" i="1" dirty="0" smtClean="0"/>
              <a:t> </a:t>
            </a:r>
            <a:r>
              <a:rPr lang="es-ES" i="1" dirty="0" err="1" smtClean="0"/>
              <a:t>processing</a:t>
            </a:r>
            <a:r>
              <a:rPr lang="es-ES" i="1" dirty="0" smtClean="0"/>
              <a:t> </a:t>
            </a:r>
            <a:r>
              <a:rPr lang="es-ES" i="1" dirty="0" err="1" smtClean="0"/>
              <a:t>with</a:t>
            </a:r>
            <a:r>
              <a:rPr lang="es-ES" i="1" dirty="0" smtClean="0"/>
              <a:t> Multimedia meta-data and media </a:t>
            </a:r>
            <a:r>
              <a:rPr lang="es-ES" i="1" dirty="0" err="1" smtClean="0"/>
              <a:t>processing</a:t>
            </a:r>
            <a:r>
              <a:rPr lang="es-ES" i="1" dirty="0" smtClean="0"/>
              <a:t> </a:t>
            </a:r>
            <a:r>
              <a:rPr lang="es-ES" i="1" dirty="0" err="1" smtClean="0"/>
              <a:t>components</a:t>
            </a:r>
            <a:r>
              <a:rPr lang="es-ES" i="1" dirty="0" smtClean="0"/>
              <a:t>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LOD generation from linguistic resources</a:t>
            </a:r>
          </a:p>
          <a:p>
            <a:pPr lvl="1"/>
            <a:r>
              <a:rPr lang="en-US" dirty="0" smtClean="0"/>
              <a:t>data is already being published by companies, but not linguistic resources as LLOD</a:t>
            </a:r>
            <a:endParaRPr lang="en-US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LOD-based NLP services for Content Analytics</a:t>
            </a:r>
          </a:p>
          <a:p>
            <a:pPr lvl="1"/>
            <a:r>
              <a:rPr lang="en-US" dirty="0" smtClean="0"/>
              <a:t>CA related companies that actively use the English </a:t>
            </a:r>
            <a:r>
              <a:rPr lang="en-US" dirty="0" err="1" smtClean="0"/>
              <a:t>Dbpedia</a:t>
            </a:r>
            <a:r>
              <a:rPr lang="en-US" dirty="0" smtClean="0"/>
              <a:t> (</a:t>
            </a:r>
            <a:r>
              <a:rPr lang="en-US" dirty="0" err="1" smtClean="0"/>
              <a:t>OpenCalais</a:t>
            </a:r>
            <a:r>
              <a:rPr lang="en-US" dirty="0" smtClean="0"/>
              <a:t>, </a:t>
            </a:r>
            <a:r>
              <a:rPr lang="en-US" dirty="0" err="1" smtClean="0"/>
              <a:t>Zemanta</a:t>
            </a:r>
            <a:r>
              <a:rPr lang="en-US" dirty="0" smtClean="0"/>
              <a:t>, </a:t>
            </a:r>
            <a:r>
              <a:rPr lang="en-US" dirty="0" err="1" smtClean="0"/>
              <a:t>Ontos</a:t>
            </a:r>
            <a:r>
              <a:rPr lang="en-US" dirty="0" smtClean="0"/>
              <a:t>, Yahoo!, Nerd, etc.)</a:t>
            </a:r>
          </a:p>
          <a:p>
            <a:pPr lvl="1"/>
            <a:r>
              <a:rPr lang="en-US" dirty="0" smtClean="0"/>
              <a:t>multilingual LOD would be vital for reaching EU-wide and global markets</a:t>
            </a:r>
          </a:p>
          <a:p>
            <a:pPr lvl="1">
              <a:buFont typeface="Courier New" pitchFamily="49" charset="0"/>
              <a:buNone/>
            </a:pPr>
            <a:endParaRPr lang="en-US" i="1" dirty="0" smtClean="0"/>
          </a:p>
          <a:p>
            <a:pPr lvl="1">
              <a:buFont typeface="Courier New" pitchFamily="49" charset="0"/>
              <a:buNone/>
            </a:pPr>
            <a:endParaRPr lang="es-ES" i="1" dirty="0" smtClean="0"/>
          </a:p>
          <a:p>
            <a:pPr lvl="1">
              <a:buFont typeface="Courier New" pitchFamily="49" charset="0"/>
              <a:buNone/>
            </a:pPr>
            <a:endParaRPr lang="en-US" dirty="0" smtClean="0"/>
          </a:p>
        </p:txBody>
      </p:sp>
      <p:sp>
        <p:nvSpPr>
          <p:cNvPr id="17412" name="2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8B496E-9831-4E48-9E4A-EDDEA01DB504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 of LOD for NLP in Content Analytics</a:t>
            </a:r>
            <a:endParaRPr lang="es-ES" dirty="0" smtClean="0"/>
          </a:p>
        </p:txBody>
      </p:sp>
      <p:sp>
        <p:nvSpPr>
          <p:cNvPr id="7171" name="40 Marcador de contenido"/>
          <p:cNvSpPr>
            <a:spLocks noGrp="1"/>
          </p:cNvSpPr>
          <p:nvPr>
            <p:ph sz="half" idx="1"/>
          </p:nvPr>
        </p:nvSpPr>
        <p:spPr>
          <a:xfrm>
            <a:off x="395288" y="692696"/>
            <a:ext cx="4229100" cy="5334000"/>
          </a:xfrm>
        </p:spPr>
        <p:txBody>
          <a:bodyPr/>
          <a:lstStyle/>
          <a:p>
            <a:r>
              <a:rPr lang="en-GB" sz="2400" dirty="0" smtClean="0"/>
              <a:t>Which </a:t>
            </a:r>
            <a:r>
              <a:rPr lang="en-GB" sz="2400" dirty="0" smtClean="0">
                <a:solidFill>
                  <a:srgbClr val="FF0000"/>
                </a:solidFill>
              </a:rPr>
              <a:t>extensions to the LOD </a:t>
            </a:r>
            <a:r>
              <a:rPr lang="en-GB" sz="2400" dirty="0" smtClean="0"/>
              <a:t>are needed to support a new generation of large-scale </a:t>
            </a:r>
            <a:r>
              <a:rPr lang="en-GB" sz="2400" dirty="0" smtClean="0">
                <a:solidFill>
                  <a:srgbClr val="FF0000"/>
                </a:solidFill>
              </a:rPr>
              <a:t>content analytics </a:t>
            </a:r>
            <a:r>
              <a:rPr lang="en-GB" sz="2400" dirty="0" smtClean="0"/>
              <a:t>applications that will overcome </a:t>
            </a:r>
            <a:r>
              <a:rPr lang="en-GB" sz="2400" dirty="0" smtClean="0">
                <a:solidFill>
                  <a:srgbClr val="FF0000"/>
                </a:solidFill>
              </a:rPr>
              <a:t>language barriers</a:t>
            </a:r>
            <a:r>
              <a:rPr lang="en-GB" sz="2400" dirty="0" smtClean="0"/>
              <a:t>. </a:t>
            </a:r>
          </a:p>
          <a:p>
            <a:pPr lvl="1"/>
            <a:r>
              <a:rPr lang="en-GB" sz="2000" dirty="0" smtClean="0"/>
              <a:t>identification of key NLP tasks that require background knowledge </a:t>
            </a:r>
          </a:p>
          <a:p>
            <a:pPr lvl="1"/>
            <a:r>
              <a:rPr lang="en-GB" sz="2000" dirty="0" smtClean="0"/>
              <a:t>Specification of  a new generation of NLP services that are LOD-aware and can exploit LOD 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GB" dirty="0" smtClean="0">
                <a:cs typeface="MS PGothic" pitchFamily="34" charset="-128"/>
              </a:rPr>
              <a:t>Licensed linguistic linked data (LLD or LLOD)</a:t>
            </a:r>
          </a:p>
          <a:p>
            <a:pPr lvl="1"/>
            <a:endParaRPr lang="en-US" sz="2000" dirty="0" smtClean="0"/>
          </a:p>
          <a:p>
            <a:endParaRPr lang="es-ES" sz="2000" dirty="0" smtClean="0"/>
          </a:p>
          <a:p>
            <a:endParaRPr lang="en-US" sz="2000" dirty="0" smtClean="0"/>
          </a:p>
        </p:txBody>
      </p:sp>
      <p:pic>
        <p:nvPicPr>
          <p:cNvPr id="6" name="11 Imagen" descr="Macintosh HD:Users:raul:Dropbox:OEG:LIDER_letters:images:nlp_content_analytic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40235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Open Data and Language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79512" y="1901825"/>
            <a:ext cx="1584325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65125" indent="-365125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kumimoji="1" lang="es-ES">
                <a:solidFill>
                  <a:schemeClr val="tx2"/>
                </a:solidFill>
              </a:rPr>
              <a:t>2007</a:t>
            </a:r>
          </a:p>
        </p:txBody>
      </p:sp>
      <p:pic>
        <p:nvPicPr>
          <p:cNvPr id="8197" name="Content Placeholder 3" descr="lod-datasets-2007-05-01.png"/>
          <p:cNvPicPr>
            <a:picLocks noChangeAspect="1"/>
          </p:cNvPicPr>
          <p:nvPr/>
        </p:nvPicPr>
        <p:blipFill>
          <a:blip r:embed="rId2" cstate="print"/>
          <a:srcRect l="-6493" r="-6493"/>
          <a:stretch>
            <a:fillRect/>
          </a:stretch>
        </p:blipFill>
        <p:spPr bwMode="auto">
          <a:xfrm>
            <a:off x="246713" y="2564904"/>
            <a:ext cx="15695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276880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2339057" y="3068960"/>
            <a:ext cx="1584325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65125" indent="-365125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kumimoji="1" lang="es-ES" dirty="0">
                <a:solidFill>
                  <a:schemeClr val="tx2"/>
                </a:solidFill>
              </a:rPr>
              <a:t>2009</a:t>
            </a:r>
          </a:p>
        </p:txBody>
      </p:sp>
      <p:pic>
        <p:nvPicPr>
          <p:cNvPr id="23" name="Picture 2" descr="http://ts1.mm.bing.net/th?id=H.4647709701963992&amp;pid=15.1&amp;H=96&amp;W=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611" y="2270260"/>
            <a:ext cx="224717" cy="23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http://ts4.mm.bing.net/th?id=H.4655913056339931&amp;pid=15.1&amp;H=100&amp;W=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8193" y="2276872"/>
            <a:ext cx="215498" cy="23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ts1.mm.bing.net/th?id=H.4647709701963992&amp;pid=15.1&amp;H=96&amp;W=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4322" y="3206364"/>
            <a:ext cx="224717" cy="23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http://ts4.mm.bing.net/th?id=H.4655913056339931&amp;pid=15.1&amp;H=100&amp;W=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12976"/>
            <a:ext cx="215498" cy="23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8 Grupo"/>
          <p:cNvGrpSpPr/>
          <p:nvPr/>
        </p:nvGrpSpPr>
        <p:grpSpPr>
          <a:xfrm>
            <a:off x="5148064" y="3717032"/>
            <a:ext cx="3751035" cy="2880320"/>
            <a:chOff x="4860031" y="3284984"/>
            <a:chExt cx="3751035" cy="2880320"/>
          </a:xfrm>
        </p:grpSpPr>
        <p:pic>
          <p:nvPicPr>
            <p:cNvPr id="8200" name="Picture 2" descr="http://richard.cyganiak.de/2007/10/lod/lod-datasets_2011-09-19_colore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0031" y="3689896"/>
              <a:ext cx="3751035" cy="2475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Rectangle 10"/>
            <p:cNvSpPr>
              <a:spLocks noChangeArrowheads="1"/>
            </p:cNvSpPr>
            <p:nvPr/>
          </p:nvSpPr>
          <p:spPr bwMode="auto">
            <a:xfrm>
              <a:off x="5364088" y="3284984"/>
              <a:ext cx="1584325" cy="503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365125" indent="-365125"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</a:pPr>
              <a:r>
                <a:rPr kumimoji="1" lang="es-ES" dirty="0">
                  <a:solidFill>
                    <a:schemeClr val="tx2"/>
                  </a:solidFill>
                </a:rPr>
                <a:t>2012</a:t>
              </a:r>
            </a:p>
          </p:txBody>
        </p:sp>
        <p:pic>
          <p:nvPicPr>
            <p:cNvPr id="27" name="Picture 2" descr="http://ts1.mm.bing.net/th?id=H.4647709701963992&amp;pid=15.1&amp;H=96&amp;W=1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0666" y="3566404"/>
              <a:ext cx="224717" cy="23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 descr="http://ts4.mm.bing.net/th?id=H.4655913056339931&amp;pid=15.1&amp;H=100&amp;W=1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3573016"/>
              <a:ext cx="215498" cy="23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6296" y="3501008"/>
              <a:ext cx="252346" cy="173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6" descr="http://www.monte-flora.com/img/german_fla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00255" y="3789040"/>
              <a:ext cx="308049" cy="1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 descr="http://ts4.mm.bing.net/th?id=H.4624486790726279&amp;pid=15.1&amp;H=106&amp;W=16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08304" y="3717032"/>
              <a:ext cx="289230" cy="19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6" descr="http://ts2.mm.bing.net/th?id=H.4981810862425057&amp;pid=15.1&amp;H=120&amp;W=16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48264" y="3501008"/>
              <a:ext cx="264360" cy="198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2 Marcador de contenido"/>
          <p:cNvSpPr>
            <a:spLocks noGrp="1"/>
          </p:cNvSpPr>
          <p:nvPr>
            <p:ph sz="half" idx="1"/>
          </p:nvPr>
        </p:nvSpPr>
        <p:spPr>
          <a:xfrm>
            <a:off x="2808312" y="836712"/>
            <a:ext cx="5796136" cy="2088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LOD is increasingly multilingual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cs typeface="MS PGothic" pitchFamily="34" charset="-128"/>
              </a:rPr>
              <a:t>LOD interconnects resources in many languages</a:t>
            </a:r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cs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4 Grupo"/>
          <p:cNvGrpSpPr>
            <a:grpSpLocks/>
          </p:cNvGrpSpPr>
          <p:nvPr/>
        </p:nvGrpSpPr>
        <p:grpSpPr bwMode="auto">
          <a:xfrm>
            <a:off x="4716016" y="652462"/>
            <a:ext cx="4373562" cy="2776538"/>
            <a:chOff x="-173411" y="76200"/>
            <a:chExt cx="4880905" cy="3405662"/>
          </a:xfrm>
        </p:grpSpPr>
        <p:pic>
          <p:nvPicPr>
            <p:cNvPr id="9264" name="Picture 17" descr="DecLang2012.png"/>
            <p:cNvPicPr>
              <a:picLocks noChangeAspect="1"/>
            </p:cNvPicPr>
            <p:nvPr/>
          </p:nvPicPr>
          <p:blipFill>
            <a:blip r:embed="rId2" cstate="print"/>
            <a:srcRect l="15178" r="20401"/>
            <a:stretch>
              <a:fillRect/>
            </a:stretch>
          </p:blipFill>
          <p:spPr bwMode="auto">
            <a:xfrm>
              <a:off x="3010960" y="914400"/>
              <a:ext cx="148484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5" name="Picture 12" descr="juneLang2012.png"/>
            <p:cNvPicPr>
              <a:picLocks noChangeAspect="1"/>
            </p:cNvPicPr>
            <p:nvPr/>
          </p:nvPicPr>
          <p:blipFill>
            <a:blip r:embed="rId3" cstate="print"/>
            <a:srcRect l="15648" r="20021"/>
            <a:stretch>
              <a:fillRect/>
            </a:stretch>
          </p:blipFill>
          <p:spPr bwMode="auto">
            <a:xfrm>
              <a:off x="1524000" y="914400"/>
              <a:ext cx="148484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6" name="Picture 6" descr="januaryLang2012.png"/>
            <p:cNvPicPr>
              <a:picLocks noChangeAspect="1"/>
            </p:cNvPicPr>
            <p:nvPr/>
          </p:nvPicPr>
          <p:blipFill>
            <a:blip r:embed="rId4" cstate="print"/>
            <a:srcRect l="15227" r="18704"/>
            <a:stretch>
              <a:fillRect/>
            </a:stretch>
          </p:blipFill>
          <p:spPr bwMode="auto">
            <a:xfrm>
              <a:off x="1" y="902436"/>
              <a:ext cx="1524970" cy="145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67" name="TextBox 4"/>
            <p:cNvSpPr txBox="1">
              <a:spLocks noChangeArrowheads="1"/>
            </p:cNvSpPr>
            <p:nvPr/>
          </p:nvSpPr>
          <p:spPr bwMode="auto">
            <a:xfrm>
              <a:off x="76200" y="11430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2,567,324</a:t>
              </a:r>
            </a:p>
          </p:txBody>
        </p:sp>
        <p:sp>
          <p:nvSpPr>
            <p:cNvPr id="9268" name="TextBox 5"/>
            <p:cNvSpPr txBox="1">
              <a:spLocks noChangeArrowheads="1"/>
            </p:cNvSpPr>
            <p:nvPr/>
          </p:nvSpPr>
          <p:spPr bwMode="auto">
            <a:xfrm>
              <a:off x="381000" y="1752600"/>
              <a:ext cx="954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10,250,936</a:t>
              </a:r>
            </a:p>
          </p:txBody>
        </p:sp>
        <p:sp>
          <p:nvSpPr>
            <p:cNvPr id="9269" name="TextBox 9"/>
            <p:cNvSpPr txBox="1">
              <a:spLocks noChangeArrowheads="1"/>
            </p:cNvSpPr>
            <p:nvPr/>
          </p:nvSpPr>
          <p:spPr bwMode="auto">
            <a:xfrm>
              <a:off x="1600200" y="11430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3,154,779</a:t>
              </a:r>
            </a:p>
          </p:txBody>
        </p:sp>
        <p:sp>
          <p:nvSpPr>
            <p:cNvPr id="9270" name="TextBox 11"/>
            <p:cNvSpPr txBox="1">
              <a:spLocks noChangeArrowheads="1"/>
            </p:cNvSpPr>
            <p:nvPr/>
          </p:nvSpPr>
          <p:spPr bwMode="auto">
            <a:xfrm>
              <a:off x="1905000" y="1752600"/>
              <a:ext cx="954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10,594,338</a:t>
              </a:r>
            </a:p>
          </p:txBody>
        </p:sp>
        <p:sp>
          <p:nvSpPr>
            <p:cNvPr id="9271" name="TextBox 16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954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chemeClr val="bg1"/>
                  </a:solidFill>
                  <a:latin typeface="Arial" charset="0"/>
                </a:rPr>
                <a:t>12,272,806 </a:t>
              </a:r>
              <a:endParaRPr lang="es-ES_tradnl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72" name="TextBox 15"/>
            <p:cNvSpPr txBox="1">
              <a:spLocks noChangeArrowheads="1"/>
            </p:cNvSpPr>
            <p:nvPr/>
          </p:nvSpPr>
          <p:spPr bwMode="auto">
            <a:xfrm>
              <a:off x="3124200" y="11430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latin typeface="Arial" charset="0"/>
                </a:rPr>
                <a:t>3,365,930</a:t>
              </a:r>
              <a:endParaRPr lang="es-ES_tradnl" sz="1200" b="1">
                <a:latin typeface="Arial" charset="0"/>
              </a:endParaRPr>
            </a:p>
          </p:txBody>
        </p:sp>
        <p:pic>
          <p:nvPicPr>
            <p:cNvPr id="9273" name="Picture 47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36234" r="25130" b="47246"/>
            <a:stretch>
              <a:fillRect/>
            </a:stretch>
          </p:blipFill>
          <p:spPr bwMode="auto">
            <a:xfrm>
              <a:off x="2667000" y="762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4" name="Picture 48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8698" r="25130" b="77534"/>
            <a:stretch>
              <a:fillRect/>
            </a:stretch>
          </p:blipFill>
          <p:spPr bwMode="auto">
            <a:xfrm>
              <a:off x="381000" y="1524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75" name="TextBox 50"/>
            <p:cNvSpPr txBox="1">
              <a:spLocks noChangeArrowheads="1"/>
            </p:cNvSpPr>
            <p:nvPr/>
          </p:nvSpPr>
          <p:spPr bwMode="auto">
            <a:xfrm>
              <a:off x="762000" y="152400"/>
              <a:ext cx="15780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>
                  <a:latin typeface="Arial" charset="0"/>
                </a:rPr>
                <a:t>RDF literals </a:t>
              </a:r>
              <a:r>
                <a:rPr lang="es-ES_tradnl" sz="1200" b="1">
                  <a:latin typeface="Arial" charset="0"/>
                </a:rPr>
                <a:t>without </a:t>
              </a:r>
            </a:p>
            <a:p>
              <a:pPr algn="ctr"/>
              <a:r>
                <a:rPr lang="es-ES_tradnl" sz="1200">
                  <a:latin typeface="Arial" charset="0"/>
                </a:rPr>
                <a:t>language tag</a:t>
              </a:r>
            </a:p>
          </p:txBody>
        </p:sp>
        <p:sp>
          <p:nvSpPr>
            <p:cNvPr id="9276" name="TextBox 51"/>
            <p:cNvSpPr txBox="1">
              <a:spLocks noChangeArrowheads="1"/>
            </p:cNvSpPr>
            <p:nvPr/>
          </p:nvSpPr>
          <p:spPr bwMode="auto">
            <a:xfrm>
              <a:off x="3048000" y="152400"/>
              <a:ext cx="13388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>
                  <a:latin typeface="Arial" charset="0"/>
                </a:rPr>
                <a:t>RDF literals </a:t>
              </a:r>
              <a:r>
                <a:rPr lang="es-ES_tradnl" sz="1200" b="1">
                  <a:latin typeface="Arial" charset="0"/>
                </a:rPr>
                <a:t>with</a:t>
              </a:r>
            </a:p>
            <a:p>
              <a:pPr algn="ctr"/>
              <a:r>
                <a:rPr lang="es-ES_tradnl" sz="1200">
                  <a:latin typeface="Arial" charset="0"/>
                </a:rPr>
                <a:t>language tag</a:t>
              </a:r>
            </a:p>
          </p:txBody>
        </p:sp>
        <p:grpSp>
          <p:nvGrpSpPr>
            <p:cNvPr id="9277" name="Group 63"/>
            <p:cNvGrpSpPr>
              <a:grpSpLocks/>
            </p:cNvGrpSpPr>
            <p:nvPr/>
          </p:nvGrpSpPr>
          <p:grpSpPr bwMode="auto">
            <a:xfrm>
              <a:off x="152400" y="2590800"/>
              <a:ext cx="4285757" cy="276999"/>
              <a:chOff x="152400" y="2590800"/>
              <a:chExt cx="4285757" cy="276999"/>
            </a:xfrm>
          </p:grpSpPr>
          <p:sp>
            <p:nvSpPr>
              <p:cNvPr id="9279" name="TextBox 60"/>
              <p:cNvSpPr txBox="1">
                <a:spLocks noChangeArrowheads="1"/>
              </p:cNvSpPr>
              <p:nvPr/>
            </p:nvSpPr>
            <p:spPr bwMode="auto">
              <a:xfrm>
                <a:off x="152400" y="2590800"/>
                <a:ext cx="115999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January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80" name="TextBox 61"/>
              <p:cNvSpPr txBox="1">
                <a:spLocks noChangeArrowheads="1"/>
              </p:cNvSpPr>
              <p:nvPr/>
            </p:nvSpPr>
            <p:spPr bwMode="auto">
              <a:xfrm>
                <a:off x="1828800" y="2590800"/>
                <a:ext cx="92893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June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81" name="TextBox 62"/>
              <p:cNvSpPr txBox="1">
                <a:spLocks noChangeArrowheads="1"/>
              </p:cNvSpPr>
              <p:nvPr/>
            </p:nvSpPr>
            <p:spPr bwMode="auto">
              <a:xfrm>
                <a:off x="3124200" y="2590800"/>
                <a:ext cx="13139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December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</p:grpSp>
        <p:sp>
          <p:nvSpPr>
            <p:cNvPr id="9278" name="TextBox 73"/>
            <p:cNvSpPr txBox="1">
              <a:spLocks noChangeArrowheads="1"/>
            </p:cNvSpPr>
            <p:nvPr/>
          </p:nvSpPr>
          <p:spPr bwMode="auto">
            <a:xfrm>
              <a:off x="-173411" y="3142231"/>
              <a:ext cx="4880905" cy="339631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2. Current usage of language tagging capabilities in RDF </a:t>
              </a:r>
            </a:p>
          </p:txBody>
        </p:sp>
      </p:grpSp>
      <p:grpSp>
        <p:nvGrpSpPr>
          <p:cNvPr id="9222" name="78 Grupo"/>
          <p:cNvGrpSpPr>
            <a:grpSpLocks/>
          </p:cNvGrpSpPr>
          <p:nvPr/>
        </p:nvGrpSpPr>
        <p:grpSpPr bwMode="auto">
          <a:xfrm>
            <a:off x="372865" y="622754"/>
            <a:ext cx="4071197" cy="2806246"/>
            <a:chOff x="0" y="3505200"/>
            <a:chExt cx="4495800" cy="3339664"/>
          </a:xfrm>
        </p:grpSpPr>
        <p:pic>
          <p:nvPicPr>
            <p:cNvPr id="9246" name="Picture 35" descr="mono-multiJan12.png"/>
            <p:cNvPicPr>
              <a:picLocks noChangeAspect="1"/>
            </p:cNvPicPr>
            <p:nvPr/>
          </p:nvPicPr>
          <p:blipFill>
            <a:blip r:embed="rId6" cstate="print"/>
            <a:srcRect l="15648" r="20021"/>
            <a:stretch>
              <a:fillRect/>
            </a:stretch>
          </p:blipFill>
          <p:spPr bwMode="auto">
            <a:xfrm>
              <a:off x="0" y="4419600"/>
              <a:ext cx="1400388" cy="136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7" name="Picture 36" descr="mono-multiJun12.png"/>
            <p:cNvPicPr>
              <a:picLocks noChangeAspect="1"/>
            </p:cNvPicPr>
            <p:nvPr/>
          </p:nvPicPr>
          <p:blipFill>
            <a:blip r:embed="rId7" cstate="print"/>
            <a:srcRect l="15227" r="20444"/>
            <a:stretch>
              <a:fillRect/>
            </a:stretch>
          </p:blipFill>
          <p:spPr bwMode="auto">
            <a:xfrm>
              <a:off x="1571411" y="4419600"/>
              <a:ext cx="1400389" cy="136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8" name="Picture 37" descr="mono-multiDec12.png"/>
            <p:cNvPicPr>
              <a:picLocks noChangeAspect="1"/>
            </p:cNvPicPr>
            <p:nvPr/>
          </p:nvPicPr>
          <p:blipFill>
            <a:blip r:embed="rId8" cstate="print"/>
            <a:srcRect l="15178" r="20401"/>
            <a:stretch>
              <a:fillRect/>
            </a:stretch>
          </p:blipFill>
          <p:spPr bwMode="auto">
            <a:xfrm>
              <a:off x="3092221" y="4419600"/>
              <a:ext cx="1403579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9" name="TextBox 41"/>
            <p:cNvSpPr txBox="1">
              <a:spLocks noChangeArrowheads="1"/>
            </p:cNvSpPr>
            <p:nvPr/>
          </p:nvSpPr>
          <p:spPr bwMode="auto">
            <a:xfrm>
              <a:off x="267146" y="4583964"/>
              <a:ext cx="4414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349</a:t>
              </a:r>
            </a:p>
          </p:txBody>
        </p:sp>
        <p:sp>
          <p:nvSpPr>
            <p:cNvPr id="9250" name="TextBox 42"/>
            <p:cNvSpPr txBox="1">
              <a:spLocks noChangeArrowheads="1"/>
            </p:cNvSpPr>
            <p:nvPr/>
          </p:nvSpPr>
          <p:spPr bwMode="auto">
            <a:xfrm>
              <a:off x="380999" y="5193564"/>
              <a:ext cx="5697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rgbClr val="FFFFFF"/>
                  </a:solidFill>
                  <a:latin typeface="Arial" charset="0"/>
                </a:rPr>
                <a:t>1,906</a:t>
              </a:r>
            </a:p>
          </p:txBody>
        </p:sp>
        <p:sp>
          <p:nvSpPr>
            <p:cNvPr id="9251" name="TextBox 43"/>
            <p:cNvSpPr txBox="1">
              <a:spLocks noChangeArrowheads="1"/>
            </p:cNvSpPr>
            <p:nvPr/>
          </p:nvSpPr>
          <p:spPr bwMode="auto">
            <a:xfrm>
              <a:off x="1791146" y="4583964"/>
              <a:ext cx="4542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635</a:t>
              </a:r>
            </a:p>
          </p:txBody>
        </p:sp>
        <p:sp>
          <p:nvSpPr>
            <p:cNvPr id="9252" name="TextBox 44"/>
            <p:cNvSpPr txBox="1">
              <a:spLocks noChangeArrowheads="1"/>
            </p:cNvSpPr>
            <p:nvPr/>
          </p:nvSpPr>
          <p:spPr bwMode="auto">
            <a:xfrm>
              <a:off x="1904999" y="5193564"/>
              <a:ext cx="5697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rgbClr val="FFFFFF"/>
                  </a:solidFill>
                  <a:latin typeface="Arial" charset="0"/>
                </a:rPr>
                <a:t>2,201</a:t>
              </a:r>
            </a:p>
          </p:txBody>
        </p:sp>
        <p:sp>
          <p:nvSpPr>
            <p:cNvPr id="9253" name="TextBox 45"/>
            <p:cNvSpPr txBox="1">
              <a:spLocks noChangeArrowheads="1"/>
            </p:cNvSpPr>
            <p:nvPr/>
          </p:nvSpPr>
          <p:spPr bwMode="auto">
            <a:xfrm>
              <a:off x="3428999" y="5193564"/>
              <a:ext cx="5697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rgbClr val="FFFFFF"/>
                  </a:solidFill>
                  <a:latin typeface="Arial" charset="0"/>
                </a:rPr>
                <a:t>1,984</a:t>
              </a:r>
            </a:p>
          </p:txBody>
        </p:sp>
        <p:sp>
          <p:nvSpPr>
            <p:cNvPr id="9254" name="TextBox 46"/>
            <p:cNvSpPr txBox="1">
              <a:spLocks noChangeArrowheads="1"/>
            </p:cNvSpPr>
            <p:nvPr/>
          </p:nvSpPr>
          <p:spPr bwMode="auto">
            <a:xfrm>
              <a:off x="3315146" y="4583964"/>
              <a:ext cx="4542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676</a:t>
              </a:r>
            </a:p>
          </p:txBody>
        </p:sp>
        <p:pic>
          <p:nvPicPr>
            <p:cNvPr id="9255" name="Picture 56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36234" r="25130" b="47246"/>
            <a:stretch>
              <a:fillRect/>
            </a:stretch>
          </p:blipFill>
          <p:spPr bwMode="auto">
            <a:xfrm>
              <a:off x="2514600" y="35052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6" name="Picture 57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8698" r="25130" b="77534"/>
            <a:stretch>
              <a:fillRect/>
            </a:stretch>
          </p:blipFill>
          <p:spPr bwMode="auto">
            <a:xfrm>
              <a:off x="228600" y="35814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7" name="TextBox 58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10907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b="1">
                  <a:latin typeface="Arial" charset="0"/>
                </a:rPr>
                <a:t>Monolingual</a:t>
              </a:r>
            </a:p>
            <a:p>
              <a:pPr algn="ctr"/>
              <a:r>
                <a:rPr lang="es-ES_tradnl" sz="1200">
                  <a:latin typeface="Arial" charset="0"/>
                </a:rPr>
                <a:t>datasets</a:t>
              </a:r>
            </a:p>
          </p:txBody>
        </p:sp>
        <p:sp>
          <p:nvSpPr>
            <p:cNvPr id="9258" name="TextBox 59"/>
            <p:cNvSpPr txBox="1">
              <a:spLocks noChangeArrowheads="1"/>
            </p:cNvSpPr>
            <p:nvPr/>
          </p:nvSpPr>
          <p:spPr bwMode="auto">
            <a:xfrm>
              <a:off x="2895600" y="3581400"/>
              <a:ext cx="10394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b="1">
                  <a:latin typeface="Arial" charset="0"/>
                </a:rPr>
                <a:t>Multilingual</a:t>
              </a:r>
            </a:p>
            <a:p>
              <a:pPr algn="ctr"/>
              <a:r>
                <a:rPr lang="es-ES_tradnl" sz="1200">
                  <a:latin typeface="Arial" charset="0"/>
                </a:rPr>
                <a:t>datasets</a:t>
              </a:r>
            </a:p>
          </p:txBody>
        </p:sp>
        <p:grpSp>
          <p:nvGrpSpPr>
            <p:cNvPr id="9259" name="Group 68"/>
            <p:cNvGrpSpPr>
              <a:grpSpLocks/>
            </p:cNvGrpSpPr>
            <p:nvPr/>
          </p:nvGrpSpPr>
          <p:grpSpPr bwMode="auto">
            <a:xfrm>
              <a:off x="152400" y="6019800"/>
              <a:ext cx="4285757" cy="276999"/>
              <a:chOff x="152400" y="2590800"/>
              <a:chExt cx="4285757" cy="276999"/>
            </a:xfrm>
          </p:grpSpPr>
          <p:sp>
            <p:nvSpPr>
              <p:cNvPr id="9261" name="TextBox 69"/>
              <p:cNvSpPr txBox="1">
                <a:spLocks noChangeArrowheads="1"/>
              </p:cNvSpPr>
              <p:nvPr/>
            </p:nvSpPr>
            <p:spPr bwMode="auto">
              <a:xfrm>
                <a:off x="152400" y="2590800"/>
                <a:ext cx="115999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January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62" name="TextBox 70"/>
              <p:cNvSpPr txBox="1">
                <a:spLocks noChangeArrowheads="1"/>
              </p:cNvSpPr>
              <p:nvPr/>
            </p:nvSpPr>
            <p:spPr bwMode="auto">
              <a:xfrm>
                <a:off x="1828800" y="2590800"/>
                <a:ext cx="92893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June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63" name="TextBox 71"/>
              <p:cNvSpPr txBox="1">
                <a:spLocks noChangeArrowheads="1"/>
              </p:cNvSpPr>
              <p:nvPr/>
            </p:nvSpPr>
            <p:spPr bwMode="auto">
              <a:xfrm>
                <a:off x="3124200" y="2590800"/>
                <a:ext cx="13139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December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</p:grpSp>
        <p:sp>
          <p:nvSpPr>
            <p:cNvPr id="9260" name="TextBox 75"/>
            <p:cNvSpPr txBox="1">
              <a:spLocks noChangeArrowheads="1"/>
            </p:cNvSpPr>
            <p:nvPr/>
          </p:nvSpPr>
          <p:spPr bwMode="auto">
            <a:xfrm>
              <a:off x="102849" y="6515099"/>
              <a:ext cx="4389627" cy="32976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1. </a:t>
              </a:r>
              <a:r>
                <a:rPr lang="es-ES_tradnl" sz="1200" b="1" dirty="0" err="1">
                  <a:solidFill>
                    <a:schemeClr val="bg1"/>
                  </a:solidFill>
                  <a:latin typeface="Arial" charset="0"/>
                </a:rPr>
                <a:t>Number</a:t>
              </a:r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 of </a:t>
              </a:r>
              <a:r>
                <a:rPr lang="es-ES_tradnl" sz="1200" b="1" dirty="0" err="1">
                  <a:solidFill>
                    <a:schemeClr val="bg1"/>
                  </a:solidFill>
                  <a:latin typeface="Arial" charset="0"/>
                </a:rPr>
                <a:t>Monolingual</a:t>
              </a:r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 and </a:t>
              </a:r>
              <a:r>
                <a:rPr lang="es-ES_tradnl" sz="1200" b="1" dirty="0" err="1">
                  <a:solidFill>
                    <a:schemeClr val="bg1"/>
                  </a:solidFill>
                  <a:latin typeface="Arial" charset="0"/>
                </a:rPr>
                <a:t>multilingual</a:t>
              </a:r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s-ES_tradnl" sz="1200" b="1" dirty="0" err="1">
                  <a:solidFill>
                    <a:schemeClr val="bg1"/>
                  </a:solidFill>
                  <a:latin typeface="Arial" charset="0"/>
                </a:rPr>
                <a:t>datasets</a:t>
              </a:r>
              <a:endParaRPr lang="es-ES_tradnl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4644008" y="3501008"/>
            <a:ext cx="4419600" cy="3283154"/>
            <a:chOff x="4644008" y="3501008"/>
            <a:chExt cx="4419600" cy="3283154"/>
          </a:xfrm>
        </p:grpSpPr>
        <p:pic>
          <p:nvPicPr>
            <p:cNvPr id="73" name="Picture 72" descr="toplangscomplete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4008" y="3501008"/>
              <a:ext cx="4419600" cy="298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/>
            <p:cNvSpPr txBox="1">
              <a:spLocks noChangeArrowheads="1"/>
            </p:cNvSpPr>
            <p:nvPr/>
          </p:nvSpPr>
          <p:spPr bwMode="auto">
            <a:xfrm>
              <a:off x="4896180" y="6507163"/>
              <a:ext cx="3494867" cy="27699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4. </a:t>
              </a:r>
              <a:r>
                <a:rPr lang="es-ES_tradnl" sz="1200" b="1" dirty="0" err="1">
                  <a:solidFill>
                    <a:schemeClr val="bg1"/>
                  </a:solidFill>
                  <a:latin typeface="Arial" charset="0"/>
                </a:rPr>
                <a:t>Evolution</a:t>
              </a:r>
              <a:r>
                <a:rPr lang="es-ES_tradnl" sz="1200" b="1" dirty="0">
                  <a:solidFill>
                    <a:schemeClr val="bg1"/>
                  </a:solidFill>
                  <a:latin typeface="Arial" charset="0"/>
                </a:rPr>
                <a:t> of top-10 </a:t>
              </a:r>
              <a:r>
                <a:rPr lang="es-ES_tradnl" sz="1200" b="1" dirty="0" err="1" smtClean="0">
                  <a:solidFill>
                    <a:schemeClr val="bg1"/>
                  </a:solidFill>
                  <a:latin typeface="Arial" charset="0"/>
                </a:rPr>
                <a:t>languages</a:t>
              </a:r>
              <a:r>
                <a:rPr lang="es-ES_tradnl" sz="1200" b="1" dirty="0" smtClean="0">
                  <a:solidFill>
                    <a:schemeClr val="bg1"/>
                  </a:solidFill>
                  <a:latin typeface="Arial" charset="0"/>
                </a:rPr>
                <a:t> (non </a:t>
              </a:r>
              <a:r>
                <a:rPr lang="es-ES_tradnl" sz="1200" b="1" dirty="0" err="1" smtClean="0">
                  <a:solidFill>
                    <a:schemeClr val="bg1"/>
                  </a:solidFill>
                  <a:latin typeface="Arial" charset="0"/>
                </a:rPr>
                <a:t>Eglish</a:t>
              </a:r>
              <a:r>
                <a:rPr lang="es-ES_tradnl" sz="1200" b="1" dirty="0" smtClean="0">
                  <a:solidFill>
                    <a:schemeClr val="bg1"/>
                  </a:solidFill>
                  <a:latin typeface="Arial" charset="0"/>
                </a:rPr>
                <a:t>)</a:t>
              </a:r>
              <a:endParaRPr lang="es-ES_tradnl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24" name="7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 is dominated by the English language</a:t>
            </a:r>
          </a:p>
        </p:txBody>
      </p:sp>
      <p:grpSp>
        <p:nvGrpSpPr>
          <p:cNvPr id="6" name="99 Grupo"/>
          <p:cNvGrpSpPr>
            <a:grpSpLocks/>
          </p:cNvGrpSpPr>
          <p:nvPr/>
        </p:nvGrpSpPr>
        <p:grpSpPr bwMode="auto">
          <a:xfrm>
            <a:off x="40853" y="3532216"/>
            <a:ext cx="4531145" cy="3281334"/>
            <a:chOff x="4614444" y="152400"/>
            <a:chExt cx="4531333" cy="3280730"/>
          </a:xfrm>
        </p:grpSpPr>
        <p:pic>
          <p:nvPicPr>
            <p:cNvPr id="9227" name="Picture 22" descr="eng-vsJanuary2012.png"/>
            <p:cNvPicPr>
              <a:picLocks noChangeAspect="1"/>
            </p:cNvPicPr>
            <p:nvPr/>
          </p:nvPicPr>
          <p:blipFill>
            <a:blip r:embed="rId10" cstate="print"/>
            <a:srcRect l="15648" r="20021"/>
            <a:stretch>
              <a:fillRect/>
            </a:stretch>
          </p:blipFill>
          <p:spPr bwMode="auto">
            <a:xfrm>
              <a:off x="4614444" y="914400"/>
              <a:ext cx="148155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23" descr="eng-vsJune2012.png"/>
            <p:cNvPicPr>
              <a:picLocks noChangeAspect="1"/>
            </p:cNvPicPr>
            <p:nvPr/>
          </p:nvPicPr>
          <p:blipFill>
            <a:blip r:embed="rId11" cstate="print"/>
            <a:srcRect l="15669" r="19910"/>
            <a:stretch>
              <a:fillRect/>
            </a:stretch>
          </p:blipFill>
          <p:spPr bwMode="auto">
            <a:xfrm>
              <a:off x="6096000" y="914400"/>
              <a:ext cx="148155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24" descr="eng-vsDec2012.png"/>
            <p:cNvPicPr>
              <a:picLocks noChangeAspect="1"/>
            </p:cNvPicPr>
            <p:nvPr/>
          </p:nvPicPr>
          <p:blipFill>
            <a:blip r:embed="rId12" cstate="print"/>
            <a:srcRect l="16161" r="19418"/>
            <a:stretch>
              <a:fillRect/>
            </a:stretch>
          </p:blipFill>
          <p:spPr bwMode="auto">
            <a:xfrm>
              <a:off x="7664221" y="914400"/>
              <a:ext cx="148155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TextBox 29"/>
            <p:cNvSpPr txBox="1">
              <a:spLocks noChangeArrowheads="1"/>
            </p:cNvSpPr>
            <p:nvPr/>
          </p:nvSpPr>
          <p:spPr bwMode="auto">
            <a:xfrm>
              <a:off x="4648200" y="1143000"/>
              <a:ext cx="7409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431,660</a:t>
              </a:r>
            </a:p>
          </p:txBody>
        </p:sp>
        <p:sp>
          <p:nvSpPr>
            <p:cNvPr id="9231" name="TextBox 30"/>
            <p:cNvSpPr txBox="1">
              <a:spLocks noChangeArrowheads="1"/>
            </p:cNvSpPr>
            <p:nvPr/>
          </p:nvSpPr>
          <p:spPr bwMode="auto">
            <a:xfrm>
              <a:off x="4876800" y="17526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2,135,664</a:t>
              </a:r>
            </a:p>
          </p:txBody>
        </p:sp>
        <p:sp>
          <p:nvSpPr>
            <p:cNvPr id="9232" name="TextBox 31"/>
            <p:cNvSpPr txBox="1">
              <a:spLocks noChangeArrowheads="1"/>
            </p:cNvSpPr>
            <p:nvPr/>
          </p:nvSpPr>
          <p:spPr bwMode="auto">
            <a:xfrm>
              <a:off x="6400800" y="17526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2,751,065</a:t>
              </a:r>
            </a:p>
          </p:txBody>
        </p:sp>
        <p:sp>
          <p:nvSpPr>
            <p:cNvPr id="9233" name="TextBox 32"/>
            <p:cNvSpPr txBox="1">
              <a:spLocks noChangeArrowheads="1"/>
            </p:cNvSpPr>
            <p:nvPr/>
          </p:nvSpPr>
          <p:spPr bwMode="auto">
            <a:xfrm>
              <a:off x="6319360" y="1066800"/>
              <a:ext cx="7409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403,714</a:t>
              </a:r>
            </a:p>
          </p:txBody>
        </p:sp>
        <p:sp>
          <p:nvSpPr>
            <p:cNvPr id="9234" name="TextBox 33"/>
            <p:cNvSpPr txBox="1">
              <a:spLocks noChangeArrowheads="1"/>
            </p:cNvSpPr>
            <p:nvPr/>
          </p:nvSpPr>
          <p:spPr bwMode="auto">
            <a:xfrm>
              <a:off x="7924800" y="1752600"/>
              <a:ext cx="8692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rgbClr val="FFFFFF"/>
                  </a:solidFill>
                  <a:latin typeface="Arial" charset="0"/>
                </a:rPr>
                <a:t>2,808,145</a:t>
              </a:r>
            </a:p>
          </p:txBody>
        </p:sp>
        <p:sp>
          <p:nvSpPr>
            <p:cNvPr id="9235" name="TextBox 34"/>
            <p:cNvSpPr txBox="1">
              <a:spLocks noChangeArrowheads="1"/>
            </p:cNvSpPr>
            <p:nvPr/>
          </p:nvSpPr>
          <p:spPr bwMode="auto">
            <a:xfrm>
              <a:off x="7843360" y="1066800"/>
              <a:ext cx="7409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latin typeface="Arial" charset="0"/>
                </a:rPr>
                <a:t>557,785</a:t>
              </a:r>
            </a:p>
          </p:txBody>
        </p:sp>
        <p:pic>
          <p:nvPicPr>
            <p:cNvPr id="9236" name="Picture 52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36234" r="25130" b="47246"/>
            <a:stretch>
              <a:fillRect/>
            </a:stretch>
          </p:blipFill>
          <p:spPr bwMode="auto">
            <a:xfrm>
              <a:off x="7162800" y="1524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53" descr="legend-blu-red.png"/>
            <p:cNvPicPr>
              <a:picLocks noChangeAspect="1"/>
            </p:cNvPicPr>
            <p:nvPr/>
          </p:nvPicPr>
          <p:blipFill>
            <a:blip r:embed="rId5" cstate="print"/>
            <a:srcRect l="64922" t="8698" r="25130" b="77534"/>
            <a:stretch>
              <a:fillRect/>
            </a:stretch>
          </p:blipFill>
          <p:spPr bwMode="auto">
            <a:xfrm>
              <a:off x="4876800" y="2286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TextBox 54"/>
            <p:cNvSpPr txBox="1">
              <a:spLocks noChangeArrowheads="1"/>
            </p:cNvSpPr>
            <p:nvPr/>
          </p:nvSpPr>
          <p:spPr bwMode="auto">
            <a:xfrm>
              <a:off x="5257800" y="228600"/>
              <a:ext cx="13388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>
                  <a:latin typeface="Arial" charset="0"/>
                </a:rPr>
                <a:t>RDF literals </a:t>
              </a:r>
              <a:r>
                <a:rPr lang="es-ES_tradnl" sz="1200" b="1">
                  <a:latin typeface="Arial" charset="0"/>
                </a:rPr>
                <a:t>with</a:t>
              </a:r>
            </a:p>
            <a:p>
              <a:pPr algn="ctr"/>
              <a:r>
                <a:rPr lang="es-ES_tradnl" sz="1200" b="1">
                  <a:latin typeface="Arial" charset="0"/>
                </a:rPr>
                <a:t>English </a:t>
              </a:r>
              <a:r>
                <a:rPr lang="es-ES_tradnl" sz="1200">
                  <a:latin typeface="Arial" charset="0"/>
                </a:rPr>
                <a:t>tag</a:t>
              </a:r>
            </a:p>
          </p:txBody>
        </p:sp>
        <p:sp>
          <p:nvSpPr>
            <p:cNvPr id="9239" name="TextBox 55"/>
            <p:cNvSpPr txBox="1">
              <a:spLocks noChangeArrowheads="1"/>
            </p:cNvSpPr>
            <p:nvPr/>
          </p:nvSpPr>
          <p:spPr bwMode="auto">
            <a:xfrm>
              <a:off x="7543800" y="228600"/>
              <a:ext cx="15021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>
                  <a:latin typeface="Arial" charset="0"/>
                </a:rPr>
                <a:t>RDF literals </a:t>
              </a:r>
              <a:r>
                <a:rPr lang="es-ES_tradnl" sz="1200" b="1">
                  <a:latin typeface="Arial" charset="0"/>
                </a:rPr>
                <a:t>with</a:t>
              </a:r>
            </a:p>
            <a:p>
              <a:pPr algn="ctr"/>
              <a:r>
                <a:rPr lang="es-ES_tradnl" sz="1200" b="1">
                  <a:latin typeface="Arial" charset="0"/>
                </a:rPr>
                <a:t>other </a:t>
              </a:r>
              <a:r>
                <a:rPr lang="es-ES_tradnl" sz="1200">
                  <a:latin typeface="Arial" charset="0"/>
                </a:rPr>
                <a:t>language tag</a:t>
              </a:r>
            </a:p>
          </p:txBody>
        </p:sp>
        <p:grpSp>
          <p:nvGrpSpPr>
            <p:cNvPr id="9240" name="Group 64"/>
            <p:cNvGrpSpPr>
              <a:grpSpLocks/>
            </p:cNvGrpSpPr>
            <p:nvPr/>
          </p:nvGrpSpPr>
          <p:grpSpPr bwMode="auto">
            <a:xfrm>
              <a:off x="4724400" y="2590800"/>
              <a:ext cx="4285757" cy="276999"/>
              <a:chOff x="152400" y="2590800"/>
              <a:chExt cx="4285757" cy="276999"/>
            </a:xfrm>
          </p:grpSpPr>
          <p:sp>
            <p:nvSpPr>
              <p:cNvPr id="9242" name="TextBox 65"/>
              <p:cNvSpPr txBox="1">
                <a:spLocks noChangeArrowheads="1"/>
              </p:cNvSpPr>
              <p:nvPr/>
            </p:nvSpPr>
            <p:spPr bwMode="auto">
              <a:xfrm>
                <a:off x="152400" y="2590800"/>
                <a:ext cx="115999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January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43" name="TextBox 66"/>
              <p:cNvSpPr txBox="1">
                <a:spLocks noChangeArrowheads="1"/>
              </p:cNvSpPr>
              <p:nvPr/>
            </p:nvSpPr>
            <p:spPr bwMode="auto">
              <a:xfrm>
                <a:off x="1828800" y="2590800"/>
                <a:ext cx="92893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June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  <p:sp>
            <p:nvSpPr>
              <p:cNvPr id="9244" name="TextBox 67"/>
              <p:cNvSpPr txBox="1">
                <a:spLocks noChangeArrowheads="1"/>
              </p:cNvSpPr>
              <p:nvPr/>
            </p:nvSpPr>
            <p:spPr bwMode="auto">
              <a:xfrm>
                <a:off x="3124200" y="2590800"/>
                <a:ext cx="13139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200" b="1">
                    <a:latin typeface="Arial" charset="0"/>
                  </a:rPr>
                  <a:t>December </a:t>
                </a:r>
                <a:r>
                  <a:rPr lang="es-ES_tradnl" sz="1200">
                    <a:latin typeface="Arial" charset="0"/>
                  </a:rPr>
                  <a:t>2012</a:t>
                </a:r>
              </a:p>
            </p:txBody>
          </p:sp>
        </p:grpSp>
        <p:sp>
          <p:nvSpPr>
            <p:cNvPr id="9241" name="TextBox 74"/>
            <p:cNvSpPr txBox="1">
              <a:spLocks noChangeArrowheads="1"/>
            </p:cNvSpPr>
            <p:nvPr/>
          </p:nvSpPr>
          <p:spPr bwMode="auto">
            <a:xfrm>
              <a:off x="5274949" y="3156131"/>
              <a:ext cx="3438764" cy="27699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b="1">
                  <a:solidFill>
                    <a:schemeClr val="bg1"/>
                  </a:solidFill>
                  <a:latin typeface="Arial" charset="0"/>
                </a:rPr>
                <a:t>3. English tags versus other languages' tags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LOD as large background knowledge for NLP</a:t>
            </a:r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82AC55-A628-46B3-B2F8-226A00EE825C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0" y="1700213"/>
            <a:ext cx="2555875" cy="5857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/>
              <a:t>Multimedia and</a:t>
            </a:r>
          </a:p>
          <a:p>
            <a:pPr algn="ctr">
              <a:defRPr/>
            </a:pPr>
            <a:r>
              <a:rPr lang="en-GB" sz="1600" b="1" dirty="0"/>
              <a:t>Multilingual Content</a:t>
            </a:r>
          </a:p>
        </p:txBody>
      </p:sp>
      <p:grpSp>
        <p:nvGrpSpPr>
          <p:cNvPr id="2" name="44 Grupo"/>
          <p:cNvGrpSpPr>
            <a:grpSpLocks/>
          </p:cNvGrpSpPr>
          <p:nvPr/>
        </p:nvGrpSpPr>
        <p:grpSpPr bwMode="auto">
          <a:xfrm>
            <a:off x="1331913" y="765175"/>
            <a:ext cx="1800225" cy="935038"/>
            <a:chOff x="611560" y="332656"/>
            <a:chExt cx="1800200" cy="936104"/>
          </a:xfrm>
        </p:grpSpPr>
        <p:pic>
          <p:nvPicPr>
            <p:cNvPr id="10301" name="Picture 4" descr="http://t2.gstatic.com/images?q=tbn:ANd9GcQdV94NNai6KSTNE-ZBoxVkv8u8jmgNgXcxjFblJcG4jbixwhk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332656"/>
              <a:ext cx="611560" cy="61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611560" y="900040"/>
              <a:ext cx="1800200" cy="36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1" dirty="0"/>
                <a:t>Producers</a:t>
              </a:r>
            </a:p>
          </p:txBody>
        </p:sp>
      </p:grpSp>
      <p:grpSp>
        <p:nvGrpSpPr>
          <p:cNvPr id="3" name="57 Grupo"/>
          <p:cNvGrpSpPr>
            <a:grpSpLocks/>
          </p:cNvGrpSpPr>
          <p:nvPr/>
        </p:nvGrpSpPr>
        <p:grpSpPr bwMode="auto">
          <a:xfrm>
            <a:off x="469900" y="2286000"/>
            <a:ext cx="7126288" cy="3230563"/>
            <a:chOff x="470540" y="2285583"/>
            <a:chExt cx="7125796" cy="3231649"/>
          </a:xfrm>
        </p:grpSpPr>
        <p:grpSp>
          <p:nvGrpSpPr>
            <p:cNvPr id="4" name="42 Grupo"/>
            <p:cNvGrpSpPr>
              <a:grpSpLocks/>
            </p:cNvGrpSpPr>
            <p:nvPr/>
          </p:nvGrpSpPr>
          <p:grpSpPr bwMode="auto">
            <a:xfrm>
              <a:off x="1979712" y="2996952"/>
              <a:ext cx="5616624" cy="2520280"/>
              <a:chOff x="1979712" y="2996952"/>
              <a:chExt cx="5616624" cy="2520280"/>
            </a:xfrm>
          </p:grpSpPr>
          <p:grpSp>
            <p:nvGrpSpPr>
              <p:cNvPr id="5" name="19 Grupo"/>
              <p:cNvGrpSpPr>
                <a:grpSpLocks/>
              </p:cNvGrpSpPr>
              <p:nvPr/>
            </p:nvGrpSpPr>
            <p:grpSpPr bwMode="auto">
              <a:xfrm>
                <a:off x="3491880" y="3140968"/>
                <a:ext cx="2592288" cy="1710384"/>
                <a:chOff x="5076056" y="476672"/>
                <a:chExt cx="2592288" cy="1710384"/>
              </a:xfrm>
            </p:grpSpPr>
            <p:pic>
              <p:nvPicPr>
                <p:cNvPr id="10299" name="Picture 2" descr="http://richard.cyganiak.de/2007/10/lod/lod-datasets_2011-09-19_colore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76056" y="476672"/>
                  <a:ext cx="2592288" cy="1710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00" name="Picture 2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56176" y="1052736"/>
                  <a:ext cx="432194" cy="432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3" name="22 Rectángulo"/>
              <p:cNvSpPr/>
              <p:nvPr/>
            </p:nvSpPr>
            <p:spPr>
              <a:xfrm>
                <a:off x="1980149" y="2997022"/>
                <a:ext cx="5616187" cy="25202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41 Grupo"/>
            <p:cNvGrpSpPr>
              <a:grpSpLocks/>
            </p:cNvGrpSpPr>
            <p:nvPr/>
          </p:nvGrpSpPr>
          <p:grpSpPr bwMode="auto">
            <a:xfrm>
              <a:off x="470540" y="2285583"/>
              <a:ext cx="3744416" cy="2109138"/>
              <a:chOff x="539552" y="2285583"/>
              <a:chExt cx="3744416" cy="2109138"/>
            </a:xfrm>
          </p:grpSpPr>
          <p:sp>
            <p:nvSpPr>
              <p:cNvPr id="21" name="20 CuadroTexto"/>
              <p:cNvSpPr txBox="1"/>
              <p:nvPr/>
            </p:nvSpPr>
            <p:spPr>
              <a:xfrm>
                <a:off x="539552" y="3428967"/>
                <a:ext cx="1512783" cy="584396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b="1" dirty="0"/>
                  <a:t>Metadata Generation</a:t>
                </a: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2771423" y="3932375"/>
                <a:ext cx="1512783" cy="462117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b="1" dirty="0"/>
                  <a:t>Multilingual content </a:t>
                </a:r>
                <a:r>
                  <a:rPr lang="en-GB" sz="1200" b="1" dirty="0" err="1"/>
                  <a:t>medatada</a:t>
                </a:r>
                <a:endParaRPr lang="en-GB" sz="1200" b="1" dirty="0"/>
              </a:p>
            </p:txBody>
          </p:sp>
          <p:cxnSp>
            <p:nvCxnSpPr>
              <p:cNvPr id="25" name="24 Conector recto de flecha"/>
              <p:cNvCxnSpPr>
                <a:stCxn id="9" idx="2"/>
                <a:endCxn id="21" idx="0"/>
              </p:cNvCxnSpPr>
              <p:nvPr/>
            </p:nvCxnSpPr>
            <p:spPr>
              <a:xfrm>
                <a:off x="1277689" y="2285583"/>
                <a:ext cx="17461" cy="1143384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angular"/>
              <p:cNvCxnSpPr>
                <a:stCxn id="21" idx="2"/>
                <a:endCxn id="22" idx="1"/>
              </p:cNvCxnSpPr>
              <p:nvPr/>
            </p:nvCxnSpPr>
            <p:spPr>
              <a:xfrm rot="16200000" flipH="1">
                <a:off x="1957854" y="3350659"/>
                <a:ext cx="150864" cy="1476273"/>
              </a:xfrm>
              <a:prstGeom prst="bentConnector2">
                <a:avLst/>
              </a:prstGeom>
              <a:ln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45 Grupo"/>
          <p:cNvGrpSpPr>
            <a:grpSpLocks/>
          </p:cNvGrpSpPr>
          <p:nvPr/>
        </p:nvGrpSpPr>
        <p:grpSpPr bwMode="auto">
          <a:xfrm>
            <a:off x="7380288" y="714375"/>
            <a:ext cx="1311275" cy="914400"/>
            <a:chOff x="7832422" y="2564904"/>
            <a:chExt cx="1311578" cy="914618"/>
          </a:xfrm>
        </p:grpSpPr>
        <p:sp>
          <p:nvSpPr>
            <p:cNvPr id="8" name="7 CuadroTexto"/>
            <p:cNvSpPr txBox="1"/>
            <p:nvPr/>
          </p:nvSpPr>
          <p:spPr>
            <a:xfrm>
              <a:off x="7832422" y="3141304"/>
              <a:ext cx="1311578" cy="338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b="1" dirty="0"/>
                <a:t>Consumers</a:t>
              </a:r>
            </a:p>
          </p:txBody>
        </p:sp>
        <p:pic>
          <p:nvPicPr>
            <p:cNvPr id="10290" name="Picture 4" descr="http://t2.gstatic.com/images?q=tbn:ANd9GcQdV94NNai6KSTNE-ZBoxVkv8u8jmgNgXcxjFblJcG4jbixwhk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72400" y="2564904"/>
              <a:ext cx="611560" cy="61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31 CuadroTexto"/>
          <p:cNvSpPr txBox="1"/>
          <p:nvPr/>
        </p:nvSpPr>
        <p:spPr>
          <a:xfrm>
            <a:off x="3708400" y="908050"/>
            <a:ext cx="2016125" cy="5857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/>
              <a:t>Content </a:t>
            </a:r>
          </a:p>
          <a:p>
            <a:pPr algn="ctr">
              <a:defRPr/>
            </a:pPr>
            <a:r>
              <a:rPr lang="en-GB" sz="1600" b="1" dirty="0"/>
              <a:t>Analytics</a:t>
            </a:r>
          </a:p>
        </p:txBody>
      </p:sp>
      <p:pic>
        <p:nvPicPr>
          <p:cNvPr id="10249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692150"/>
            <a:ext cx="4683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" descr="toplangscomple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0350" y="1628775"/>
            <a:ext cx="12636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47 Grupo"/>
          <p:cNvGrpSpPr>
            <a:grpSpLocks/>
          </p:cNvGrpSpPr>
          <p:nvPr/>
        </p:nvGrpSpPr>
        <p:grpSpPr bwMode="auto">
          <a:xfrm>
            <a:off x="71438" y="765175"/>
            <a:ext cx="1404937" cy="792163"/>
            <a:chOff x="0" y="4581128"/>
            <a:chExt cx="1403648" cy="792088"/>
          </a:xfrm>
        </p:grpSpPr>
        <p:grpSp>
          <p:nvGrpSpPr>
            <p:cNvPr id="11" name="46 Grupo"/>
            <p:cNvGrpSpPr>
              <a:grpSpLocks/>
            </p:cNvGrpSpPr>
            <p:nvPr/>
          </p:nvGrpSpPr>
          <p:grpSpPr bwMode="auto">
            <a:xfrm>
              <a:off x="0" y="4581128"/>
              <a:ext cx="1403648" cy="432048"/>
              <a:chOff x="0" y="4581128"/>
              <a:chExt cx="1403648" cy="432048"/>
            </a:xfrm>
          </p:grpSpPr>
          <p:pic>
            <p:nvPicPr>
              <p:cNvPr id="10286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581128"/>
                <a:ext cx="351291" cy="428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7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71600" y="4635560"/>
                <a:ext cx="432048" cy="377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8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545" y="4653136"/>
                <a:ext cx="432804" cy="356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83" name="Picture 4" descr="http://www.actuonda.com/img/english_flag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" y="5085184"/>
              <a:ext cx="395536" cy="26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4" name="Picture 14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43608" y="5085184"/>
              <a:ext cx="31412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5" name="Picture 16" descr="http://www.monte-flora.com/img/german_flag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7793" y="5085184"/>
              <a:ext cx="473105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89 Grupo"/>
          <p:cNvGrpSpPr>
            <a:grpSpLocks/>
          </p:cNvGrpSpPr>
          <p:nvPr/>
        </p:nvGrpSpPr>
        <p:grpSpPr bwMode="auto">
          <a:xfrm>
            <a:off x="1547813" y="4221163"/>
            <a:ext cx="5400675" cy="2663825"/>
            <a:chOff x="1547664" y="4221088"/>
            <a:chExt cx="5400600" cy="2664296"/>
          </a:xfrm>
        </p:grpSpPr>
        <p:grpSp>
          <p:nvGrpSpPr>
            <p:cNvPr id="13" name="78 Grupo"/>
            <p:cNvGrpSpPr>
              <a:grpSpLocks/>
            </p:cNvGrpSpPr>
            <p:nvPr/>
          </p:nvGrpSpPr>
          <p:grpSpPr bwMode="auto">
            <a:xfrm>
              <a:off x="1547664" y="5517232"/>
              <a:ext cx="5070087" cy="1368152"/>
              <a:chOff x="1547664" y="5517232"/>
              <a:chExt cx="5070087" cy="1368152"/>
            </a:xfrm>
          </p:grpSpPr>
          <p:grpSp>
            <p:nvGrpSpPr>
              <p:cNvPr id="14" name="66 Grupo"/>
              <p:cNvGrpSpPr>
                <a:grpSpLocks/>
              </p:cNvGrpSpPr>
              <p:nvPr/>
            </p:nvGrpSpPr>
            <p:grpSpPr bwMode="auto">
              <a:xfrm>
                <a:off x="1979712" y="5517232"/>
                <a:ext cx="4638039" cy="845090"/>
                <a:chOff x="2022193" y="5896278"/>
                <a:chExt cx="4638039" cy="845090"/>
              </a:xfrm>
            </p:grpSpPr>
            <p:sp>
              <p:nvSpPr>
                <p:cNvPr id="59" name="58 Cilindro"/>
                <p:cNvSpPr/>
                <p:nvPr/>
              </p:nvSpPr>
              <p:spPr>
                <a:xfrm>
                  <a:off x="6087470" y="6051365"/>
                  <a:ext cx="573080" cy="652577"/>
                </a:xfrm>
                <a:prstGeom prst="ca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0" name="59 Cilindro"/>
                <p:cNvSpPr/>
                <p:nvPr/>
              </p:nvSpPr>
              <p:spPr>
                <a:xfrm>
                  <a:off x="5415967" y="6057716"/>
                  <a:ext cx="573079" cy="652577"/>
                </a:xfrm>
                <a:prstGeom prst="ca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1" name="60 Cilindro"/>
                <p:cNvSpPr/>
                <p:nvPr/>
              </p:nvSpPr>
              <p:spPr>
                <a:xfrm>
                  <a:off x="2021939" y="6067243"/>
                  <a:ext cx="573079" cy="652577"/>
                </a:xfrm>
                <a:prstGeom prst="ca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2" name="61 Cilindro"/>
                <p:cNvSpPr/>
                <p:nvPr/>
              </p:nvSpPr>
              <p:spPr>
                <a:xfrm>
                  <a:off x="3245884" y="6072006"/>
                  <a:ext cx="573080" cy="652578"/>
                </a:xfrm>
                <a:prstGeom prst="ca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0278" name="6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670265" y="6140868"/>
                  <a:ext cx="45878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800"/>
                    <a:t>...</a:t>
                  </a:r>
                </a:p>
              </p:txBody>
            </p:sp>
            <p:sp>
              <p:nvSpPr>
                <p:cNvPr id="64" name="63 Cilindro"/>
                <p:cNvSpPr/>
                <p:nvPr/>
              </p:nvSpPr>
              <p:spPr>
                <a:xfrm>
                  <a:off x="3966599" y="6060892"/>
                  <a:ext cx="573080" cy="652577"/>
                </a:xfrm>
                <a:prstGeom prst="ca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65" name="61 Conector angular"/>
                <p:cNvCxnSpPr>
                  <a:stCxn id="64" idx="4"/>
                  <a:endCxn id="60" idx="2"/>
                </p:cNvCxnSpPr>
                <p:nvPr/>
              </p:nvCxnSpPr>
              <p:spPr>
                <a:xfrm flipV="1">
                  <a:off x="4539679" y="6392738"/>
                  <a:ext cx="876288" cy="158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chemeClr val="tx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65 Conector recto de flecha"/>
                <p:cNvCxnSpPr/>
                <p:nvPr/>
              </p:nvCxnSpPr>
              <p:spPr>
                <a:xfrm flipV="1">
                  <a:off x="4974648" y="5895763"/>
                  <a:ext cx="7937" cy="503326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67 CuadroTexto"/>
              <p:cNvSpPr txBox="1"/>
              <p:nvPr/>
            </p:nvSpPr>
            <p:spPr>
              <a:xfrm>
                <a:off x="1547664" y="6301081"/>
                <a:ext cx="4463988" cy="58430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b="1" dirty="0"/>
                  <a:t>Language Resources (Lexicon, corpora, ...) some of them are FOI other are private </a:t>
                </a:r>
              </a:p>
            </p:txBody>
          </p:sp>
          <p:pic>
            <p:nvPicPr>
              <p:cNvPr id="10268" name="Picture 4" descr="http://www.actuonda.com/img/english_flag.g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123728" y="5733256"/>
                <a:ext cx="395536" cy="268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9" name="Picture 14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067944" y="5733256"/>
                <a:ext cx="31412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0" name="Picture 16" descr="http://www.monte-flora.com/img/german_flag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275856" y="5733256"/>
                <a:ext cx="473105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1" name="Picture 4" descr="http://ts4.mm.bing.net/th?id=H.4624486790726279&amp;pid=15.1&amp;H=106&amp;W=16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084168" y="5733257"/>
                <a:ext cx="360040" cy="238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2" name="Picture 4" descr="http://www.actuonda.com/img/english_flag.g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084168" y="6021288"/>
                <a:ext cx="395536" cy="268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3" name="Picture 6" descr="http://ts2.mm.bing.net/th?id=H.4981810862425057&amp;pid=15.1&amp;H=120&amp;W=16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508104" y="5733256"/>
                <a:ext cx="371873" cy="278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5" name="74 CuadroTexto"/>
            <p:cNvSpPr txBox="1"/>
            <p:nvPr/>
          </p:nvSpPr>
          <p:spPr>
            <a:xfrm>
              <a:off x="3203403" y="5084841"/>
              <a:ext cx="3744861" cy="33819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600" b="1" dirty="0" smtClean="0"/>
                <a:t>Linguistic LOD </a:t>
              </a:r>
              <a:r>
                <a:rPr lang="en-GB" sz="1600" b="1" dirty="0"/>
                <a:t>generation</a:t>
              </a:r>
            </a:p>
          </p:txBody>
        </p:sp>
        <p:cxnSp>
          <p:nvCxnSpPr>
            <p:cNvPr id="77" name="76 Conector recto de flecha"/>
            <p:cNvCxnSpPr>
              <a:stCxn id="75" idx="0"/>
            </p:cNvCxnSpPr>
            <p:nvPr/>
          </p:nvCxnSpPr>
          <p:spPr>
            <a:xfrm flipV="1">
              <a:off x="5076627" y="4652964"/>
              <a:ext cx="0" cy="431876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77 CuadroTexto"/>
            <p:cNvSpPr txBox="1"/>
            <p:nvPr/>
          </p:nvSpPr>
          <p:spPr>
            <a:xfrm>
              <a:off x="4643246" y="4221088"/>
              <a:ext cx="1512866" cy="462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b="1" dirty="0"/>
                <a:t>LLOD (language resources as LD)</a:t>
              </a:r>
            </a:p>
          </p:txBody>
        </p:sp>
      </p:grpSp>
      <p:cxnSp>
        <p:nvCxnSpPr>
          <p:cNvPr id="83" name="82 Conector angular"/>
          <p:cNvCxnSpPr>
            <a:stCxn id="22" idx="0"/>
            <a:endCxn id="32" idx="1"/>
          </p:cNvCxnSpPr>
          <p:nvPr/>
        </p:nvCxnSpPr>
        <p:spPr>
          <a:xfrm rot="5400000" flipH="1" flipV="1">
            <a:off x="2217738" y="2443163"/>
            <a:ext cx="2732087" cy="249237"/>
          </a:xfrm>
          <a:prstGeom prst="bentConnector2">
            <a:avLst/>
          </a:prstGeom>
          <a:ln>
            <a:solidFill>
              <a:schemeClr val="tx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97 Grupo"/>
          <p:cNvGrpSpPr>
            <a:grpSpLocks/>
          </p:cNvGrpSpPr>
          <p:nvPr/>
        </p:nvGrpSpPr>
        <p:grpSpPr bwMode="auto">
          <a:xfrm>
            <a:off x="3419475" y="1557338"/>
            <a:ext cx="3240088" cy="2592387"/>
            <a:chOff x="3419872" y="1556792"/>
            <a:chExt cx="3240360" cy="2592288"/>
          </a:xfrm>
        </p:grpSpPr>
        <p:grpSp>
          <p:nvGrpSpPr>
            <p:cNvPr id="17" name="88 Grupo"/>
            <p:cNvGrpSpPr>
              <a:grpSpLocks/>
            </p:cNvGrpSpPr>
            <p:nvPr/>
          </p:nvGrpSpPr>
          <p:grpSpPr bwMode="auto">
            <a:xfrm>
              <a:off x="3851920" y="1556792"/>
              <a:ext cx="2808312" cy="986626"/>
              <a:chOff x="3851920" y="1556792"/>
              <a:chExt cx="2808312" cy="986626"/>
            </a:xfrm>
          </p:grpSpPr>
          <p:sp>
            <p:nvSpPr>
              <p:cNvPr id="34" name="33 CuadroTexto"/>
              <p:cNvSpPr txBox="1"/>
              <p:nvPr/>
            </p:nvSpPr>
            <p:spPr>
              <a:xfrm>
                <a:off x="3851708" y="2206054"/>
                <a:ext cx="2808524" cy="338125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b="1" dirty="0"/>
                  <a:t>LOD-aware NLP services</a:t>
                </a:r>
              </a:p>
            </p:txBody>
          </p:sp>
          <p:cxnSp>
            <p:nvCxnSpPr>
              <p:cNvPr id="38" name="37 Conector recto de flecha"/>
              <p:cNvCxnSpPr/>
              <p:nvPr/>
            </p:nvCxnSpPr>
            <p:spPr>
              <a:xfrm flipV="1">
                <a:off x="5364723" y="1556792"/>
                <a:ext cx="0" cy="57624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91 Conector recto de flecha"/>
            <p:cNvCxnSpPr/>
            <p:nvPr/>
          </p:nvCxnSpPr>
          <p:spPr>
            <a:xfrm flipV="1">
              <a:off x="5436166" y="2564816"/>
              <a:ext cx="0" cy="1584264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 de flecha"/>
            <p:cNvCxnSpPr/>
            <p:nvPr/>
          </p:nvCxnSpPr>
          <p:spPr>
            <a:xfrm>
              <a:off x="3419872" y="3285513"/>
              <a:ext cx="2016294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98 Pentágono"/>
          <p:cNvSpPr/>
          <p:nvPr/>
        </p:nvSpPr>
        <p:spPr>
          <a:xfrm>
            <a:off x="2627313" y="1052513"/>
            <a:ext cx="792162" cy="215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99 Pentágono"/>
          <p:cNvSpPr/>
          <p:nvPr/>
        </p:nvSpPr>
        <p:spPr>
          <a:xfrm>
            <a:off x="6084888" y="1125538"/>
            <a:ext cx="790575" cy="215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Iterative approach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23534-14B8-4F60-BFDE-90B0EAF41F2A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graphicFrame>
        <p:nvGraphicFramePr>
          <p:cNvPr id="13" name="12 Diagrama"/>
          <p:cNvGraphicFramePr/>
          <p:nvPr/>
        </p:nvGraphicFramePr>
        <p:xfrm>
          <a:off x="1115616" y="1628800"/>
          <a:ext cx="69127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13 Imagen" descr="lider_logo2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996952"/>
            <a:ext cx="2463957" cy="623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Contributions from </a:t>
            </a:r>
            <a:r>
              <a:rPr lang="en-US" smtClean="0"/>
              <a:t>the Community</a:t>
            </a:r>
            <a:endParaRPr lang="en-US" dirty="0" smtClean="0"/>
          </a:p>
        </p:txBody>
      </p:sp>
      <p:sp>
        <p:nvSpPr>
          <p:cNvPr id="11267" name="4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5544864" cy="3888432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Use case definition </a:t>
            </a:r>
            <a:r>
              <a:rPr lang="en-US" sz="2400" dirty="0" smtClean="0">
                <a:solidFill>
                  <a:srgbClr val="080912"/>
                </a:solidFill>
              </a:rPr>
              <a:t>from industry will be input to the roadmap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Linguistic  resources </a:t>
            </a:r>
            <a:r>
              <a:rPr lang="en-US" sz="2400" dirty="0" smtClean="0">
                <a:solidFill>
                  <a:srgbClr val="080912"/>
                </a:solidFill>
                <a:sym typeface="Wingdings" pitchFamily="2" charset="2"/>
              </a:rPr>
              <a:t>LLOD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Validation</a:t>
            </a:r>
            <a:r>
              <a:rPr lang="en-US" sz="2400" dirty="0" smtClean="0">
                <a:solidFill>
                  <a:srgbClr val="080912"/>
                </a:solidFill>
                <a:sym typeface="Wingdings" pitchFamily="2" charset="2"/>
              </a:rPr>
              <a:t> of guidelines and reference architecture</a:t>
            </a:r>
          </a:p>
          <a:p>
            <a:r>
              <a:rPr lang="en-GB" sz="2400" dirty="0" smtClean="0">
                <a:solidFill>
                  <a:srgbClr val="080912"/>
                </a:solidFill>
                <a:ea typeface="Times New Roman"/>
                <a:cs typeface="Times New Roman"/>
              </a:rPr>
              <a:t>Participation in </a:t>
            </a:r>
            <a:r>
              <a:rPr lang="en-GB" sz="2400" dirty="0" smtClean="0">
                <a:solidFill>
                  <a:srgbClr val="FF0000"/>
                </a:solidFill>
                <a:ea typeface="Times New Roman"/>
                <a:cs typeface="Times New Roman"/>
              </a:rPr>
              <a:t>surveys</a:t>
            </a:r>
          </a:p>
          <a:p>
            <a:r>
              <a:rPr lang="en-GB" sz="2400" dirty="0" smtClean="0">
                <a:solidFill>
                  <a:srgbClr val="080912"/>
                </a:solidFill>
                <a:ea typeface="Times New Roman"/>
                <a:cs typeface="Times New Roman"/>
              </a:rPr>
              <a:t>Participation in </a:t>
            </a:r>
            <a:r>
              <a:rPr lang="en-GB" sz="2400" dirty="0" smtClean="0">
                <a:solidFill>
                  <a:srgbClr val="FF0000"/>
                </a:solidFill>
                <a:ea typeface="Times New Roman"/>
                <a:cs typeface="Times New Roman"/>
              </a:rPr>
              <a:t>events</a:t>
            </a:r>
            <a:r>
              <a:rPr lang="en-GB" sz="2400" dirty="0" smtClean="0">
                <a:solidFill>
                  <a:srgbClr val="080912"/>
                </a:solidFill>
                <a:ea typeface="Times New Roman"/>
                <a:cs typeface="Times New Roman"/>
              </a:rPr>
              <a:t>: </a:t>
            </a:r>
          </a:p>
          <a:p>
            <a:pPr lvl="1"/>
            <a:r>
              <a:rPr lang="en-GB" sz="2400" dirty="0" err="1" smtClean="0">
                <a:solidFill>
                  <a:srgbClr val="080912"/>
                </a:solidFill>
                <a:ea typeface="Times New Roman"/>
                <a:cs typeface="Times New Roman"/>
              </a:rPr>
              <a:t>Roadmapping</a:t>
            </a:r>
            <a:r>
              <a:rPr lang="en-GB" sz="2400" dirty="0" smtClean="0">
                <a:solidFill>
                  <a:srgbClr val="080912"/>
                </a:solidFill>
                <a:ea typeface="Times New Roman"/>
                <a:cs typeface="Times New Roman"/>
              </a:rPr>
              <a:t> WS, </a:t>
            </a:r>
            <a:r>
              <a:rPr lang="en-GB" sz="2400" dirty="0" err="1" smtClean="0">
                <a:solidFill>
                  <a:srgbClr val="080912"/>
                </a:solidFill>
                <a:ea typeface="Times New Roman"/>
                <a:cs typeface="Times New Roman"/>
              </a:rPr>
              <a:t>hackatons</a:t>
            </a:r>
            <a:r>
              <a:rPr lang="en-GB" sz="2400" dirty="0" smtClean="0">
                <a:solidFill>
                  <a:srgbClr val="080912"/>
                </a:solidFill>
                <a:ea typeface="Times New Roman"/>
                <a:cs typeface="Times New Roman"/>
              </a:rPr>
              <a:t>,  etc.</a:t>
            </a: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080912"/>
              </a:solidFill>
            </a:endParaRPr>
          </a:p>
        </p:txBody>
      </p:sp>
      <p:sp>
        <p:nvSpPr>
          <p:cNvPr id="11268" name="2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774AD1A-38AD-485E-8D10-83E180E96E3E}" type="slidenum">
              <a:rPr lang="es-ES" smtClean="0"/>
              <a:pPr/>
              <a:t>9</a:t>
            </a:fld>
            <a:endParaRPr lang="es-ES" smtClean="0"/>
          </a:p>
        </p:txBody>
      </p:sp>
      <p:pic>
        <p:nvPicPr>
          <p:cNvPr id="1026" name="Picture 2" descr="https://encrypted-tbn3.gstatic.com/images?q=tbn:ANd9GcRdbn2FZq-95vC1fSSwijdPH1Vw5E__n9kt_FW1n6qqdrdu5s1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3324461" cy="230425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288340"/>
            <a:ext cx="6338594" cy="156966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Lider</a:t>
            </a:r>
            <a:r>
              <a:rPr lang="en-GB" sz="3200" dirty="0" smtClean="0">
                <a:solidFill>
                  <a:schemeClr val="bg1"/>
                </a:solidFill>
                <a:ea typeface="Times New Roman"/>
                <a:cs typeface="Times New Roman"/>
              </a:rPr>
              <a:t> will help with travelling grants 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  <a:ea typeface="Times New Roman"/>
                <a:cs typeface="Times New Roman"/>
              </a:rPr>
              <a:t>to participants in </a:t>
            </a:r>
            <a:r>
              <a:rPr lang="en-GB" sz="32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Roadmapping</a:t>
            </a:r>
            <a:r>
              <a:rPr lang="en-GB" sz="3200" dirty="0" smtClean="0">
                <a:solidFill>
                  <a:schemeClr val="bg1"/>
                </a:solidFill>
                <a:ea typeface="Times New Roman"/>
                <a:cs typeface="Times New Roman"/>
              </a:rPr>
              <a:t> WS</a:t>
            </a:r>
            <a:endParaRPr lang="es-ES" sz="40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83768" y="4581128"/>
            <a:ext cx="6322372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ublic-lider-community@delicias.dia.fi.upm.es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toGrid WP Presentation Template[1]">
  <a:themeElements>
    <a:clrScheme name="OntoGrid WP Presentation Template[1] 8">
      <a:dk1>
        <a:srgbClr val="000099"/>
      </a:dk1>
      <a:lt1>
        <a:srgbClr val="FFFFFF"/>
      </a:lt1>
      <a:dk2>
        <a:srgbClr val="9096CA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ntoGrid WP Presentation Template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toGrid WP Presentation Template[1]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toGrid WP Presentation Template[1]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toGrid WP Presentation Template[1]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toGrid WP Presentation Template[1]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toGrid WP Presentation 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toGrid WP Presentation 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toGrid WP Presentation 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toGrid WP Presentation Template[1] 8">
        <a:dk1>
          <a:srgbClr val="000099"/>
        </a:dk1>
        <a:lt1>
          <a:srgbClr val="FFFFFF"/>
        </a:lt1>
        <a:dk2>
          <a:srgbClr val="9096CA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82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Settings\ana\Configuración local\Archivos temporales de Internet\Content.IE5\2XRODSB6\OntoGrid WP Presentation Template[1].pot</Template>
  <TotalTime>11427</TotalTime>
  <Words>688</Words>
  <Application>Microsoft Office PowerPoint</Application>
  <PresentationFormat>Presentación en pantalla (4:3)</PresentationFormat>
  <Paragraphs>189</Paragraphs>
  <Slides>14</Slides>
  <Notes>2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OntoGrid WP Presentation Template[1]</vt:lpstr>
      <vt:lpstr>Linked Data as an enabler of cross-media and multilingual content analytics for enterprises across Europe  </vt:lpstr>
      <vt:lpstr>The LIDER consortium</vt:lpstr>
      <vt:lpstr>Evidence of industrial demand</vt:lpstr>
      <vt:lpstr>The use of LOD for NLP in Content Analytics</vt:lpstr>
      <vt:lpstr>Linked Open Data and Language</vt:lpstr>
      <vt:lpstr>LOD is dominated by the English language</vt:lpstr>
      <vt:lpstr>LOD as large background knowledge for NLP</vt:lpstr>
      <vt:lpstr>Iterative approach</vt:lpstr>
      <vt:lpstr>Expected Contributions from the Community</vt:lpstr>
      <vt:lpstr>Linked Data as an enabler of cross-media and multilingual content analytics for enterprises across Europe  </vt:lpstr>
      <vt:lpstr>The use of (Linguistic) LOD for NLP</vt:lpstr>
      <vt:lpstr>Workplan and outcomes</vt:lpstr>
      <vt:lpstr>Workplan and Outcomes</vt:lpstr>
      <vt:lpstr>Lot of domain data in LOD…</vt:lpstr>
    </vt:vector>
  </TitlesOfParts>
  <Company>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 </cp:lastModifiedBy>
  <cp:revision>501</cp:revision>
  <dcterms:created xsi:type="dcterms:W3CDTF">2009-01-22T09:40:43Z</dcterms:created>
  <dcterms:modified xsi:type="dcterms:W3CDTF">2013-09-16T06:24:58Z</dcterms:modified>
</cp:coreProperties>
</file>