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518A22B-7CBC-4524-A5B8-8115348C8913}">
  <a:tblStyle styleId="{6518A22B-7CBC-4524-A5B8-8115348C8913}" styleName="Table_0">
    <a:wholeTbl>
      <a:tcTxStyle>
        <a:font>
          <a:latin typeface="Arial"/>
          <a:ea typeface="Arial"/>
          <a:cs typeface="Arial"/>
        </a:font>
        <a:srgbClr val="000000"/>
      </a:tcTxStyle>
      <a:tcStyle>
        <a:tcBdr>
          <a:left>
            <a:ln w="12700" cap="flat" cmpd="sng">
              <a:solidFill>
                <a:srgbClr val="9E9E9E"/>
              </a:solidFill>
              <a:prstDash val="solid"/>
              <a:round/>
              <a:headEnd type="none" w="sm" len="sm"/>
              <a:tailEnd type="none" w="sm" len="sm"/>
            </a:ln>
          </a:left>
          <a:right>
            <a:ln w="12700" cap="flat" cmpd="sng">
              <a:solidFill>
                <a:srgbClr val="9E9E9E"/>
              </a:solidFill>
              <a:prstDash val="solid"/>
              <a:round/>
              <a:headEnd type="none" w="sm" len="sm"/>
              <a:tailEnd type="none" w="sm" len="sm"/>
            </a:ln>
          </a:right>
          <a:top>
            <a:ln w="12700" cap="flat" cmpd="sng">
              <a:solidFill>
                <a:srgbClr val="9E9E9E"/>
              </a:solidFill>
              <a:prstDash val="solid"/>
              <a:round/>
              <a:headEnd type="none" w="sm" len="sm"/>
              <a:tailEnd type="none" w="sm" len="sm"/>
            </a:ln>
          </a:top>
          <a:bottom>
            <a:ln w="12700" cap="flat" cmpd="sng">
              <a:solidFill>
                <a:srgbClr val="9E9E9E"/>
              </a:solidFill>
              <a:prstDash val="solid"/>
              <a:round/>
              <a:headEnd type="none" w="sm" len="sm"/>
              <a:tailEnd type="none" w="sm" len="sm"/>
            </a:ln>
          </a:bottom>
          <a:insideH>
            <a:ln w="12700" cap="flat" cmpd="sng">
              <a:solidFill>
                <a:srgbClr val="9E9E9E"/>
              </a:solidFill>
              <a:prstDash val="solid"/>
              <a:round/>
              <a:headEnd type="none" w="sm" len="sm"/>
              <a:tailEnd type="none" w="sm" len="sm"/>
            </a:ln>
          </a:insideH>
          <a:insideV>
            <a:ln w="12700"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8" d="100"/>
          <a:sy n="98" d="100"/>
        </p:scale>
        <p:origin x="102" y="84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 name="Google Shape;5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115ec01aa81_0_5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115ec01aa81_0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55600" algn="l" rtl="0">
              <a:lnSpc>
                <a:spcPct val="95000"/>
              </a:lnSpc>
              <a:spcBef>
                <a:spcPts val="1600"/>
              </a:spcBef>
              <a:spcAft>
                <a:spcPts val="0"/>
              </a:spcAft>
              <a:buClr>
                <a:schemeClr val="dk1"/>
              </a:buClr>
              <a:buSzPts val="2000"/>
              <a:buChar char="●"/>
            </a:pPr>
            <a:r>
              <a:rPr lang="en" sz="2000">
                <a:solidFill>
                  <a:schemeClr val="dk1"/>
                </a:solidFill>
              </a:rPr>
              <a:t>The reported result might include: </a:t>
            </a:r>
            <a:endParaRPr sz="2000">
              <a:solidFill>
                <a:schemeClr val="dk1"/>
              </a:solidFill>
            </a:endParaRPr>
          </a:p>
          <a:p>
            <a:pPr marL="914400" lvl="1" indent="-355600" algn="l" rtl="0">
              <a:lnSpc>
                <a:spcPct val="95000"/>
              </a:lnSpc>
              <a:spcBef>
                <a:spcPts val="0"/>
              </a:spcBef>
              <a:spcAft>
                <a:spcPts val="0"/>
              </a:spcAft>
              <a:buClr>
                <a:schemeClr val="dk1"/>
              </a:buClr>
              <a:buSzPts val="2000"/>
              <a:buChar char="○"/>
            </a:pPr>
            <a:r>
              <a:rPr lang="en" sz="2000">
                <a:solidFill>
                  <a:schemeClr val="dk1"/>
                </a:solidFill>
              </a:rPr>
              <a:t>Date completed </a:t>
            </a:r>
            <a:endParaRPr sz="2000">
              <a:solidFill>
                <a:schemeClr val="dk1"/>
              </a:solidFill>
            </a:endParaRPr>
          </a:p>
          <a:p>
            <a:pPr marL="914400" lvl="1" indent="-355600" algn="l" rtl="0">
              <a:lnSpc>
                <a:spcPct val="95000"/>
              </a:lnSpc>
              <a:spcBef>
                <a:spcPts val="0"/>
              </a:spcBef>
              <a:spcAft>
                <a:spcPts val="0"/>
              </a:spcAft>
              <a:buClr>
                <a:schemeClr val="dk1"/>
              </a:buClr>
              <a:buSzPts val="2000"/>
              <a:buChar char="○"/>
            </a:pPr>
            <a:r>
              <a:rPr lang="en" sz="2000">
                <a:solidFill>
                  <a:schemeClr val="dk1"/>
                </a:solidFill>
              </a:rPr>
              <a:t>What was done</a:t>
            </a:r>
            <a:endParaRPr sz="2000">
              <a:solidFill>
                <a:schemeClr val="dk1"/>
              </a:solidFill>
            </a:endParaRPr>
          </a:p>
          <a:p>
            <a:pPr marL="914400" lvl="1" indent="-355600" algn="l" rtl="0">
              <a:lnSpc>
                <a:spcPct val="95000"/>
              </a:lnSpc>
              <a:spcBef>
                <a:spcPts val="0"/>
              </a:spcBef>
              <a:spcAft>
                <a:spcPts val="0"/>
              </a:spcAft>
              <a:buClr>
                <a:schemeClr val="dk1"/>
              </a:buClr>
              <a:buSzPts val="2000"/>
              <a:buChar char="○"/>
            </a:pPr>
            <a:r>
              <a:rPr lang="en" sz="2000">
                <a:solidFill>
                  <a:schemeClr val="dk1"/>
                </a:solidFill>
              </a:rPr>
              <a:t>Process used</a:t>
            </a:r>
            <a:endParaRPr sz="2000">
              <a:solidFill>
                <a:schemeClr val="dk1"/>
              </a:solidFill>
            </a:endParaRPr>
          </a:p>
          <a:p>
            <a:pPr marL="914400" lvl="1" indent="-355600" algn="l" rtl="0">
              <a:lnSpc>
                <a:spcPct val="95000"/>
              </a:lnSpc>
              <a:spcBef>
                <a:spcPts val="0"/>
              </a:spcBef>
              <a:spcAft>
                <a:spcPts val="0"/>
              </a:spcAft>
              <a:buClr>
                <a:schemeClr val="dk1"/>
              </a:buClr>
              <a:buSzPts val="2000"/>
              <a:buChar char="○"/>
            </a:pPr>
            <a:r>
              <a:rPr lang="en" sz="2000">
                <a:solidFill>
                  <a:schemeClr val="dk1"/>
                </a:solidFill>
              </a:rPr>
              <a:t>Document referenced</a:t>
            </a:r>
            <a:endParaRPr sz="2000">
              <a:solidFill>
                <a:schemeClr val="dk1"/>
              </a:solidFill>
            </a:endParaRPr>
          </a:p>
          <a:p>
            <a:pPr marL="914400" lvl="1" indent="-355600" algn="l" rtl="0">
              <a:lnSpc>
                <a:spcPct val="95000"/>
              </a:lnSpc>
              <a:spcBef>
                <a:spcPts val="0"/>
              </a:spcBef>
              <a:spcAft>
                <a:spcPts val="0"/>
              </a:spcAft>
              <a:buClr>
                <a:schemeClr val="dk1"/>
              </a:buClr>
              <a:buSzPts val="2000"/>
              <a:buChar char="○"/>
            </a:pPr>
            <a:r>
              <a:rPr lang="en" sz="2000">
                <a:solidFill>
                  <a:schemeClr val="dk1"/>
                </a:solidFill>
              </a:rPr>
              <a:t>Results</a:t>
            </a:r>
            <a:endParaRPr sz="2000">
              <a:solidFill>
                <a:schemeClr val="dk1"/>
              </a:solidFill>
            </a:endParaRPr>
          </a:p>
          <a:p>
            <a:pPr marL="914400" lvl="1" indent="-355600" algn="l" rtl="0">
              <a:lnSpc>
                <a:spcPct val="95000"/>
              </a:lnSpc>
              <a:spcBef>
                <a:spcPts val="0"/>
              </a:spcBef>
              <a:spcAft>
                <a:spcPts val="0"/>
              </a:spcAft>
              <a:buClr>
                <a:schemeClr val="dk1"/>
              </a:buClr>
              <a:buSzPts val="2000"/>
              <a:buChar char="○"/>
            </a:pPr>
            <a:r>
              <a:rPr lang="en" sz="2000">
                <a:solidFill>
                  <a:schemeClr val="dk1"/>
                </a:solidFill>
              </a:rPr>
              <a:t>Way results were judged and recorded</a:t>
            </a:r>
            <a:endParaRPr sz="2000">
              <a:solidFill>
                <a:schemeClr val="dk1"/>
              </a:solidFill>
            </a:endParaRPr>
          </a:p>
          <a:p>
            <a:pPr marL="0" lvl="0" indent="0" algn="l" rtl="0">
              <a:lnSpc>
                <a:spcPct val="95000"/>
              </a:lnSpc>
              <a:spcBef>
                <a:spcPts val="1600"/>
              </a:spcBef>
              <a:spcAft>
                <a:spcPts val="400"/>
              </a:spcAft>
              <a:buNone/>
            </a:pPr>
            <a:endParaRPr sz="2000">
              <a:solidFill>
                <a:schemeClr val="dk1"/>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115ec01aa81_0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115ec01aa81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114b64e2b3d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114b64e2b3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115901c77f1_0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115901c77f1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115901c77f1_0_2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115901c77f1_0_2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115901c77f1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115901c77f1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115901c77f1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115901c77f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115901c77f1_0_21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115901c77f1_0_2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15901c77f1_0_20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115901c77f1_0_2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115901c77f1_0_22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115901c77f1_0_2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115ec01aa81_0_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115ec01aa81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15ec01aa81_0_3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15ec01aa81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115ec01aa81_0_3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115ec01aa81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115ec01aa81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115ec01aa81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3" name="Google Shape;13;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4" name="Google Shape;14;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8"/>
        <p:cNvGrpSpPr/>
        <p:nvPr/>
      </p:nvGrpSpPr>
      <p:grpSpPr>
        <a:xfrm>
          <a:off x="0" y="0"/>
          <a:ext cx="0" cy="0"/>
          <a:chOff x="0" y="0"/>
          <a:chExt cx="0" cy="0"/>
        </a:xfrm>
      </p:grpSpPr>
      <p:sp>
        <p:nvSpPr>
          <p:cNvPr id="49" name="Google Shape;49;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0" name="Google Shape;50;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87350" algn="ctr">
              <a:spcBef>
                <a:spcPts val="0"/>
              </a:spcBef>
              <a:spcAft>
                <a:spcPts val="0"/>
              </a:spcAft>
              <a:buSzPts val="2500"/>
              <a:buChar char="●"/>
              <a:defRPr/>
            </a:lvl1pPr>
            <a:lvl2pPr marL="914400" lvl="1" indent="-361950" algn="ctr">
              <a:spcBef>
                <a:spcPts val="0"/>
              </a:spcBef>
              <a:spcAft>
                <a:spcPts val="0"/>
              </a:spcAft>
              <a:buSzPts val="2100"/>
              <a:buChar char="○"/>
              <a:defRPr/>
            </a:lvl2pPr>
            <a:lvl3pPr marL="1371600" lvl="2" indent="-361950" algn="ctr">
              <a:spcBef>
                <a:spcPts val="0"/>
              </a:spcBef>
              <a:spcAft>
                <a:spcPts val="0"/>
              </a:spcAft>
              <a:buSzPts val="2100"/>
              <a:buChar char="■"/>
              <a:defRPr/>
            </a:lvl3pPr>
            <a:lvl4pPr marL="1828800" lvl="3" indent="-361950" algn="ctr">
              <a:spcBef>
                <a:spcPts val="0"/>
              </a:spcBef>
              <a:spcAft>
                <a:spcPts val="0"/>
              </a:spcAft>
              <a:buSzPts val="2100"/>
              <a:buChar char="●"/>
              <a:defRPr/>
            </a:lvl4pPr>
            <a:lvl5pPr marL="2286000" lvl="4" indent="-361950" algn="ctr">
              <a:spcBef>
                <a:spcPts val="0"/>
              </a:spcBef>
              <a:spcAft>
                <a:spcPts val="0"/>
              </a:spcAft>
              <a:buSzPts val="2100"/>
              <a:buChar char="○"/>
              <a:defRPr/>
            </a:lvl5pPr>
            <a:lvl6pPr marL="2743200" lvl="5" indent="-361950" algn="ctr">
              <a:spcBef>
                <a:spcPts val="0"/>
              </a:spcBef>
              <a:spcAft>
                <a:spcPts val="0"/>
              </a:spcAft>
              <a:buSzPts val="2100"/>
              <a:buChar char="■"/>
              <a:defRPr/>
            </a:lvl6pPr>
            <a:lvl7pPr marL="3200400" lvl="6" indent="-361950" algn="ctr">
              <a:spcBef>
                <a:spcPts val="0"/>
              </a:spcBef>
              <a:spcAft>
                <a:spcPts val="0"/>
              </a:spcAft>
              <a:buSzPts val="2100"/>
              <a:buChar char="●"/>
              <a:defRPr/>
            </a:lvl7pPr>
            <a:lvl8pPr marL="3657600" lvl="7" indent="-361950" algn="ctr">
              <a:spcBef>
                <a:spcPts val="0"/>
              </a:spcBef>
              <a:spcAft>
                <a:spcPts val="0"/>
              </a:spcAft>
              <a:buSzPts val="2100"/>
              <a:buChar char="○"/>
              <a:defRPr/>
            </a:lvl8pPr>
            <a:lvl9pPr marL="4114800" lvl="8" indent="-361950" algn="ctr">
              <a:spcBef>
                <a:spcPts val="0"/>
              </a:spcBef>
              <a:spcAft>
                <a:spcPts val="0"/>
              </a:spcAft>
              <a:buSzPts val="2100"/>
              <a:buChar char="■"/>
              <a:defRPr/>
            </a:lvl9pPr>
          </a:lstStyle>
          <a:p>
            <a:endParaRPr/>
          </a:p>
        </p:txBody>
      </p:sp>
      <p:sp>
        <p:nvSpPr>
          <p:cNvPr id="51" name="Google Shape;51;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2"/>
        <p:cNvGrpSpPr/>
        <p:nvPr/>
      </p:nvGrpSpPr>
      <p:grpSpPr>
        <a:xfrm>
          <a:off x="0" y="0"/>
          <a:ext cx="0" cy="0"/>
          <a:chOff x="0" y="0"/>
          <a:chExt cx="0" cy="0"/>
        </a:xfrm>
      </p:grpSpPr>
      <p:sp>
        <p:nvSpPr>
          <p:cNvPr id="53" name="Google Shape;53;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7" name="Google Shape;17;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311700" y="186050"/>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0" name="Google Shape;20;p4"/>
          <p:cNvSpPr txBox="1">
            <a:spLocks noGrp="1"/>
          </p:cNvSpPr>
          <p:nvPr>
            <p:ph type="body" idx="1"/>
          </p:nvPr>
        </p:nvSpPr>
        <p:spPr>
          <a:xfrm>
            <a:off x="311700" y="907351"/>
            <a:ext cx="8520600" cy="3756000"/>
          </a:xfrm>
          <a:prstGeom prst="rect">
            <a:avLst/>
          </a:prstGeom>
        </p:spPr>
        <p:txBody>
          <a:bodyPr spcFirstLastPara="1" wrap="square" lIns="91425" tIns="91425" rIns="91425" bIns="91425" anchor="t" anchorCtr="0">
            <a:normAutofit/>
          </a:bodyPr>
          <a:lstStyle>
            <a:lvl1pPr marL="457200" lvl="0" indent="-381000">
              <a:spcBef>
                <a:spcPts val="0"/>
              </a:spcBef>
              <a:spcAft>
                <a:spcPts val="0"/>
              </a:spcAft>
              <a:buClr>
                <a:srgbClr val="434343"/>
              </a:buClr>
              <a:buSzPts val="2400"/>
              <a:buChar char="●"/>
              <a:defRPr sz="2400">
                <a:solidFill>
                  <a:srgbClr val="434343"/>
                </a:solidFill>
              </a:defRPr>
            </a:lvl1pPr>
            <a:lvl2pPr marL="914400" lvl="1" indent="-355600">
              <a:spcBef>
                <a:spcPts val="0"/>
              </a:spcBef>
              <a:spcAft>
                <a:spcPts val="0"/>
              </a:spcAft>
              <a:buClr>
                <a:srgbClr val="434343"/>
              </a:buClr>
              <a:buSzPts val="2000"/>
              <a:buChar char="○"/>
              <a:defRPr sz="2000">
                <a:solidFill>
                  <a:srgbClr val="434343"/>
                </a:solidFill>
              </a:defRPr>
            </a:lvl2pPr>
            <a:lvl3pPr marL="1371600" lvl="2" indent="-355600">
              <a:spcBef>
                <a:spcPts val="0"/>
              </a:spcBef>
              <a:spcAft>
                <a:spcPts val="0"/>
              </a:spcAft>
              <a:buClr>
                <a:srgbClr val="434343"/>
              </a:buClr>
              <a:buSzPts val="2000"/>
              <a:buChar char="■"/>
              <a:defRPr sz="2000">
                <a:solidFill>
                  <a:srgbClr val="434343"/>
                </a:solidFill>
              </a:defRPr>
            </a:lvl3pPr>
            <a:lvl4pPr marL="1828800" lvl="3" indent="-355600">
              <a:spcBef>
                <a:spcPts val="0"/>
              </a:spcBef>
              <a:spcAft>
                <a:spcPts val="0"/>
              </a:spcAft>
              <a:buClr>
                <a:srgbClr val="434343"/>
              </a:buClr>
              <a:buSzPts val="2000"/>
              <a:buChar char="●"/>
              <a:defRPr sz="2000">
                <a:solidFill>
                  <a:srgbClr val="434343"/>
                </a:solidFill>
              </a:defRPr>
            </a:lvl4pPr>
            <a:lvl5pPr marL="2286000" lvl="4" indent="-355600">
              <a:spcBef>
                <a:spcPts val="0"/>
              </a:spcBef>
              <a:spcAft>
                <a:spcPts val="0"/>
              </a:spcAft>
              <a:buClr>
                <a:srgbClr val="434343"/>
              </a:buClr>
              <a:buSzPts val="2000"/>
              <a:buChar char="○"/>
              <a:defRPr sz="2000">
                <a:solidFill>
                  <a:srgbClr val="434343"/>
                </a:solidFill>
              </a:defRPr>
            </a:lvl5pPr>
            <a:lvl6pPr marL="2743200" lvl="5" indent="-355600">
              <a:spcBef>
                <a:spcPts val="0"/>
              </a:spcBef>
              <a:spcAft>
                <a:spcPts val="0"/>
              </a:spcAft>
              <a:buClr>
                <a:srgbClr val="434343"/>
              </a:buClr>
              <a:buSzPts val="2000"/>
              <a:buChar char="■"/>
              <a:defRPr sz="2000">
                <a:solidFill>
                  <a:srgbClr val="434343"/>
                </a:solidFill>
              </a:defRPr>
            </a:lvl6pPr>
            <a:lvl7pPr marL="3200400" lvl="6" indent="-355600">
              <a:spcBef>
                <a:spcPts val="0"/>
              </a:spcBef>
              <a:spcAft>
                <a:spcPts val="0"/>
              </a:spcAft>
              <a:buClr>
                <a:srgbClr val="434343"/>
              </a:buClr>
              <a:buSzPts val="2000"/>
              <a:buChar char="●"/>
              <a:defRPr sz="2000">
                <a:solidFill>
                  <a:srgbClr val="434343"/>
                </a:solidFill>
              </a:defRPr>
            </a:lvl7pPr>
            <a:lvl8pPr marL="3657600" lvl="7" indent="-355600">
              <a:spcBef>
                <a:spcPts val="0"/>
              </a:spcBef>
              <a:spcAft>
                <a:spcPts val="0"/>
              </a:spcAft>
              <a:buClr>
                <a:srgbClr val="434343"/>
              </a:buClr>
              <a:buSzPts val="2000"/>
              <a:buChar char="○"/>
              <a:defRPr sz="2000">
                <a:solidFill>
                  <a:srgbClr val="434343"/>
                </a:solidFill>
              </a:defRPr>
            </a:lvl8pPr>
            <a:lvl9pPr marL="4114800" lvl="8" indent="-355600">
              <a:spcBef>
                <a:spcPts val="0"/>
              </a:spcBef>
              <a:spcAft>
                <a:spcPts val="0"/>
              </a:spcAft>
              <a:buClr>
                <a:srgbClr val="434343"/>
              </a:buClr>
              <a:buSzPts val="2000"/>
              <a:buChar char="■"/>
              <a:defRPr sz="2000">
                <a:solidFill>
                  <a:srgbClr val="434343"/>
                </a:solidFill>
              </a:defRPr>
            </a:lvl9pPr>
          </a:lstStyle>
          <a:p>
            <a:endParaRPr/>
          </a:p>
        </p:txBody>
      </p:sp>
      <p:sp>
        <p:nvSpPr>
          <p:cNvPr id="21" name="Google Shape;21;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2"/>
        <p:cNvGrpSpPr/>
        <p:nvPr/>
      </p:nvGrpSpPr>
      <p:grpSpPr>
        <a:xfrm>
          <a:off x="0" y="0"/>
          <a:ext cx="0" cy="0"/>
          <a:chOff x="0" y="0"/>
          <a:chExt cx="0" cy="0"/>
        </a:xfrm>
      </p:grpSpPr>
      <p:sp>
        <p:nvSpPr>
          <p:cNvPr id="23" name="Google Shape;23;p5"/>
          <p:cNvSpPr txBox="1">
            <a:spLocks noGrp="1"/>
          </p:cNvSpPr>
          <p:nvPr>
            <p:ph type="title"/>
          </p:nvPr>
        </p:nvSpPr>
        <p:spPr>
          <a:xfrm>
            <a:off x="311700" y="186050"/>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4" name="Google Shape;24;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55600">
              <a:spcBef>
                <a:spcPts val="0"/>
              </a:spcBef>
              <a:spcAft>
                <a:spcPts val="0"/>
              </a:spcAft>
              <a:buSzPts val="2000"/>
              <a:buChar char="●"/>
              <a:defRPr sz="2000"/>
            </a:lvl1pPr>
            <a:lvl2pPr marL="914400" lvl="1" indent="-342900">
              <a:spcBef>
                <a:spcPts val="0"/>
              </a:spcBef>
              <a:spcAft>
                <a:spcPts val="0"/>
              </a:spcAft>
              <a:buSzPts val="1800"/>
              <a:buChar char="○"/>
              <a:defRPr sz="1800"/>
            </a:lvl2pPr>
            <a:lvl3pPr marL="1371600" lvl="2" indent="-342900">
              <a:spcBef>
                <a:spcPts val="0"/>
              </a:spcBef>
              <a:spcAft>
                <a:spcPts val="0"/>
              </a:spcAft>
              <a:buSzPts val="1800"/>
              <a:buChar char="■"/>
              <a:defRPr sz="1800"/>
            </a:lvl3pPr>
            <a:lvl4pPr marL="1828800" lvl="3" indent="-342900">
              <a:spcBef>
                <a:spcPts val="0"/>
              </a:spcBef>
              <a:spcAft>
                <a:spcPts val="0"/>
              </a:spcAft>
              <a:buSzPts val="1800"/>
              <a:buChar char="●"/>
              <a:defRPr sz="1800"/>
            </a:lvl4pPr>
            <a:lvl5pPr marL="2286000" lvl="4" indent="-342900">
              <a:spcBef>
                <a:spcPts val="0"/>
              </a:spcBef>
              <a:spcAft>
                <a:spcPts val="0"/>
              </a:spcAft>
              <a:buSzPts val="1800"/>
              <a:buChar char="○"/>
              <a:defRPr sz="1800"/>
            </a:lvl5pPr>
            <a:lvl6pPr marL="2743200" lvl="5" indent="-342900">
              <a:spcBef>
                <a:spcPts val="0"/>
              </a:spcBef>
              <a:spcAft>
                <a:spcPts val="0"/>
              </a:spcAft>
              <a:buSzPts val="1800"/>
              <a:buChar char="■"/>
              <a:defRPr sz="1800"/>
            </a:lvl6pPr>
            <a:lvl7pPr marL="3200400" lvl="6" indent="-342900">
              <a:spcBef>
                <a:spcPts val="0"/>
              </a:spcBef>
              <a:spcAft>
                <a:spcPts val="0"/>
              </a:spcAft>
              <a:buSzPts val="1800"/>
              <a:buChar char="●"/>
              <a:defRPr sz="1800"/>
            </a:lvl7pPr>
            <a:lvl8pPr marL="3657600" lvl="7" indent="-342900">
              <a:spcBef>
                <a:spcPts val="0"/>
              </a:spcBef>
              <a:spcAft>
                <a:spcPts val="0"/>
              </a:spcAft>
              <a:buSzPts val="1800"/>
              <a:buChar char="○"/>
              <a:defRPr sz="1800"/>
            </a:lvl8pPr>
            <a:lvl9pPr marL="4114800" lvl="8" indent="-342900">
              <a:spcBef>
                <a:spcPts val="0"/>
              </a:spcBef>
              <a:spcAft>
                <a:spcPts val="0"/>
              </a:spcAft>
              <a:buSzPts val="1800"/>
              <a:buChar char="■"/>
              <a:defRPr sz="1800"/>
            </a:lvl9pPr>
          </a:lstStyle>
          <a:p>
            <a:endParaRPr/>
          </a:p>
        </p:txBody>
      </p:sp>
      <p:sp>
        <p:nvSpPr>
          <p:cNvPr id="25" name="Google Shape;25;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55600">
              <a:spcBef>
                <a:spcPts val="0"/>
              </a:spcBef>
              <a:spcAft>
                <a:spcPts val="0"/>
              </a:spcAft>
              <a:buSzPts val="2000"/>
              <a:buChar char="●"/>
              <a:defRPr sz="2000"/>
            </a:lvl1pPr>
            <a:lvl2pPr marL="914400" lvl="1" indent="-342900">
              <a:spcBef>
                <a:spcPts val="0"/>
              </a:spcBef>
              <a:spcAft>
                <a:spcPts val="0"/>
              </a:spcAft>
              <a:buSzPts val="1800"/>
              <a:buChar char="○"/>
              <a:defRPr sz="1800"/>
            </a:lvl2pPr>
            <a:lvl3pPr marL="1371600" lvl="2" indent="-342900">
              <a:spcBef>
                <a:spcPts val="0"/>
              </a:spcBef>
              <a:spcAft>
                <a:spcPts val="0"/>
              </a:spcAft>
              <a:buSzPts val="1800"/>
              <a:buChar char="■"/>
              <a:defRPr sz="1800"/>
            </a:lvl3pPr>
            <a:lvl4pPr marL="1828800" lvl="3" indent="-342900">
              <a:spcBef>
                <a:spcPts val="0"/>
              </a:spcBef>
              <a:spcAft>
                <a:spcPts val="0"/>
              </a:spcAft>
              <a:buSzPts val="1800"/>
              <a:buChar char="●"/>
              <a:defRPr sz="1800"/>
            </a:lvl4pPr>
            <a:lvl5pPr marL="2286000" lvl="4" indent="-342900">
              <a:spcBef>
                <a:spcPts val="0"/>
              </a:spcBef>
              <a:spcAft>
                <a:spcPts val="0"/>
              </a:spcAft>
              <a:buSzPts val="1800"/>
              <a:buChar char="○"/>
              <a:defRPr sz="1800"/>
            </a:lvl5pPr>
            <a:lvl6pPr marL="2743200" lvl="5" indent="-342900">
              <a:spcBef>
                <a:spcPts val="0"/>
              </a:spcBef>
              <a:spcAft>
                <a:spcPts val="0"/>
              </a:spcAft>
              <a:buSzPts val="1800"/>
              <a:buChar char="■"/>
              <a:defRPr sz="1800"/>
            </a:lvl6pPr>
            <a:lvl7pPr marL="3200400" lvl="6" indent="-342900">
              <a:spcBef>
                <a:spcPts val="0"/>
              </a:spcBef>
              <a:spcAft>
                <a:spcPts val="0"/>
              </a:spcAft>
              <a:buSzPts val="1800"/>
              <a:buChar char="●"/>
              <a:defRPr sz="1800"/>
            </a:lvl7pPr>
            <a:lvl8pPr marL="3657600" lvl="7" indent="-342900">
              <a:spcBef>
                <a:spcPts val="0"/>
              </a:spcBef>
              <a:spcAft>
                <a:spcPts val="0"/>
              </a:spcAft>
              <a:buSzPts val="1800"/>
              <a:buChar char="○"/>
              <a:defRPr sz="1800"/>
            </a:lvl8pPr>
            <a:lvl9pPr marL="4114800" lvl="8" indent="-342900">
              <a:spcBef>
                <a:spcPts val="0"/>
              </a:spcBef>
              <a:spcAft>
                <a:spcPts val="0"/>
              </a:spcAft>
              <a:buSzPts val="1800"/>
              <a:buChar char="■"/>
              <a:defRPr sz="1800"/>
            </a:lvl9pPr>
          </a:lstStyle>
          <a:p>
            <a:endParaRPr/>
          </a:p>
        </p:txBody>
      </p:sp>
      <p:sp>
        <p:nvSpPr>
          <p:cNvPr id="26" name="Google Shape;26;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27" name="Google Shape;27;p5"/>
          <p:cNvSpPr/>
          <p:nvPr/>
        </p:nvSpPr>
        <p:spPr>
          <a:xfrm>
            <a:off x="12" y="4464300"/>
            <a:ext cx="8191800" cy="679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5"/>
          <p:cNvSpPr/>
          <p:nvPr/>
        </p:nvSpPr>
        <p:spPr>
          <a:xfrm>
            <a:off x="0" y="4962600"/>
            <a:ext cx="8326500" cy="180900"/>
          </a:xfrm>
          <a:prstGeom prst="rtTriangle">
            <a:avLst/>
          </a:prstGeom>
          <a:gradFill>
            <a:gsLst>
              <a:gs pos="0">
                <a:srgbClr val="D4E5F5"/>
              </a:gs>
              <a:gs pos="100000">
                <a:srgbClr val="70A4D5"/>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311700" y="186050"/>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1" name="Google Shape;31;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4" name="Google Shape;34;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5" name="Google Shape;35;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8" name="Google Shape;38;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2" name="Google Shape;42;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3" name="Google Shape;43;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87350">
              <a:spcBef>
                <a:spcPts val="0"/>
              </a:spcBef>
              <a:spcAft>
                <a:spcPts val="0"/>
              </a:spcAft>
              <a:buSzPts val="2500"/>
              <a:buChar char="●"/>
              <a:defRPr/>
            </a:lvl1pPr>
            <a:lvl2pPr marL="914400" lvl="1" indent="-361950">
              <a:spcBef>
                <a:spcPts val="0"/>
              </a:spcBef>
              <a:spcAft>
                <a:spcPts val="0"/>
              </a:spcAft>
              <a:buSzPts val="2100"/>
              <a:buChar char="○"/>
              <a:defRPr/>
            </a:lvl2pPr>
            <a:lvl3pPr marL="1371600" lvl="2" indent="-361950">
              <a:spcBef>
                <a:spcPts val="0"/>
              </a:spcBef>
              <a:spcAft>
                <a:spcPts val="0"/>
              </a:spcAft>
              <a:buSzPts val="2100"/>
              <a:buChar char="■"/>
              <a:defRPr/>
            </a:lvl3pPr>
            <a:lvl4pPr marL="1828800" lvl="3" indent="-361950">
              <a:spcBef>
                <a:spcPts val="0"/>
              </a:spcBef>
              <a:spcAft>
                <a:spcPts val="0"/>
              </a:spcAft>
              <a:buSzPts val="2100"/>
              <a:buChar char="●"/>
              <a:defRPr/>
            </a:lvl4pPr>
            <a:lvl5pPr marL="2286000" lvl="4" indent="-361950">
              <a:spcBef>
                <a:spcPts val="0"/>
              </a:spcBef>
              <a:spcAft>
                <a:spcPts val="0"/>
              </a:spcAft>
              <a:buSzPts val="2100"/>
              <a:buChar char="○"/>
              <a:defRPr/>
            </a:lvl5pPr>
            <a:lvl6pPr marL="2743200" lvl="5" indent="-361950">
              <a:spcBef>
                <a:spcPts val="0"/>
              </a:spcBef>
              <a:spcAft>
                <a:spcPts val="0"/>
              </a:spcAft>
              <a:buSzPts val="2100"/>
              <a:buChar char="■"/>
              <a:defRPr/>
            </a:lvl6pPr>
            <a:lvl7pPr marL="3200400" lvl="6" indent="-361950">
              <a:spcBef>
                <a:spcPts val="0"/>
              </a:spcBef>
              <a:spcAft>
                <a:spcPts val="0"/>
              </a:spcAft>
              <a:buSzPts val="2100"/>
              <a:buChar char="●"/>
              <a:defRPr/>
            </a:lvl7pPr>
            <a:lvl8pPr marL="3657600" lvl="7" indent="-361950">
              <a:spcBef>
                <a:spcPts val="0"/>
              </a:spcBef>
              <a:spcAft>
                <a:spcPts val="0"/>
              </a:spcAft>
              <a:buSzPts val="2100"/>
              <a:buChar char="○"/>
              <a:defRPr/>
            </a:lvl8pPr>
            <a:lvl9pPr marL="4114800" lvl="8" indent="-361950">
              <a:spcBef>
                <a:spcPts val="0"/>
              </a:spcBef>
              <a:spcAft>
                <a:spcPts val="0"/>
              </a:spcAft>
              <a:buSzPts val="2100"/>
              <a:buChar char="■"/>
              <a:defRPr/>
            </a:lvl9pPr>
          </a:lstStyle>
          <a:p>
            <a:endParaRPr/>
          </a:p>
        </p:txBody>
      </p:sp>
      <p:sp>
        <p:nvSpPr>
          <p:cNvPr id="44" name="Google Shape;44;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Google Shape;46;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2500"/>
              <a:buNone/>
              <a:defRPr/>
            </a:lvl1pPr>
          </a:lstStyle>
          <a:p>
            <a:endParaRPr/>
          </a:p>
        </p:txBody>
      </p:sp>
      <p:sp>
        <p:nvSpPr>
          <p:cNvPr id="47" name="Google Shape;47;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186050"/>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rgbClr val="005A9B"/>
              </a:buClr>
              <a:buSzPts val="2800"/>
              <a:buNone/>
              <a:defRPr sz="2800">
                <a:solidFill>
                  <a:srgbClr val="005A9B"/>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907351"/>
            <a:ext cx="8520600" cy="3756000"/>
          </a:xfrm>
          <a:prstGeom prst="rect">
            <a:avLst/>
          </a:prstGeom>
          <a:noFill/>
          <a:ln>
            <a:noFill/>
          </a:ln>
        </p:spPr>
        <p:txBody>
          <a:bodyPr spcFirstLastPara="1" wrap="square" lIns="91425" tIns="91425" rIns="91425" bIns="91425" anchor="t" anchorCtr="0">
            <a:normAutofit/>
          </a:bodyPr>
          <a:lstStyle>
            <a:lvl1pPr marL="457200" lvl="0" indent="-387350">
              <a:lnSpc>
                <a:spcPct val="115000"/>
              </a:lnSpc>
              <a:spcBef>
                <a:spcPts val="0"/>
              </a:spcBef>
              <a:spcAft>
                <a:spcPts val="0"/>
              </a:spcAft>
              <a:buClr>
                <a:schemeClr val="dk2"/>
              </a:buClr>
              <a:buSzPts val="2500"/>
              <a:buChar char="●"/>
              <a:defRPr sz="2500">
                <a:solidFill>
                  <a:schemeClr val="dk2"/>
                </a:solidFill>
              </a:defRPr>
            </a:lvl1pPr>
            <a:lvl2pPr marL="914400" lvl="1" indent="-361950">
              <a:lnSpc>
                <a:spcPct val="115000"/>
              </a:lnSpc>
              <a:spcBef>
                <a:spcPts val="0"/>
              </a:spcBef>
              <a:spcAft>
                <a:spcPts val="0"/>
              </a:spcAft>
              <a:buClr>
                <a:schemeClr val="dk2"/>
              </a:buClr>
              <a:buSzPts val="2100"/>
              <a:buChar char="○"/>
              <a:defRPr sz="2100">
                <a:solidFill>
                  <a:schemeClr val="dk2"/>
                </a:solidFill>
              </a:defRPr>
            </a:lvl2pPr>
            <a:lvl3pPr marL="1371600" lvl="2" indent="-361950">
              <a:lnSpc>
                <a:spcPct val="115000"/>
              </a:lnSpc>
              <a:spcBef>
                <a:spcPts val="0"/>
              </a:spcBef>
              <a:spcAft>
                <a:spcPts val="0"/>
              </a:spcAft>
              <a:buClr>
                <a:schemeClr val="dk2"/>
              </a:buClr>
              <a:buSzPts val="2100"/>
              <a:buChar char="■"/>
              <a:defRPr sz="2100">
                <a:solidFill>
                  <a:schemeClr val="dk2"/>
                </a:solidFill>
              </a:defRPr>
            </a:lvl3pPr>
            <a:lvl4pPr marL="1828800" lvl="3" indent="-361950">
              <a:lnSpc>
                <a:spcPct val="115000"/>
              </a:lnSpc>
              <a:spcBef>
                <a:spcPts val="0"/>
              </a:spcBef>
              <a:spcAft>
                <a:spcPts val="0"/>
              </a:spcAft>
              <a:buClr>
                <a:schemeClr val="dk2"/>
              </a:buClr>
              <a:buSzPts val="2100"/>
              <a:buChar char="●"/>
              <a:defRPr sz="2100">
                <a:solidFill>
                  <a:schemeClr val="dk2"/>
                </a:solidFill>
              </a:defRPr>
            </a:lvl4pPr>
            <a:lvl5pPr marL="2286000" lvl="4" indent="-361950">
              <a:lnSpc>
                <a:spcPct val="115000"/>
              </a:lnSpc>
              <a:spcBef>
                <a:spcPts val="0"/>
              </a:spcBef>
              <a:spcAft>
                <a:spcPts val="0"/>
              </a:spcAft>
              <a:buClr>
                <a:schemeClr val="dk2"/>
              </a:buClr>
              <a:buSzPts val="2100"/>
              <a:buChar char="○"/>
              <a:defRPr sz="2100">
                <a:solidFill>
                  <a:schemeClr val="dk2"/>
                </a:solidFill>
              </a:defRPr>
            </a:lvl5pPr>
            <a:lvl6pPr marL="2743200" lvl="5" indent="-361950">
              <a:lnSpc>
                <a:spcPct val="115000"/>
              </a:lnSpc>
              <a:spcBef>
                <a:spcPts val="0"/>
              </a:spcBef>
              <a:spcAft>
                <a:spcPts val="0"/>
              </a:spcAft>
              <a:buClr>
                <a:schemeClr val="dk2"/>
              </a:buClr>
              <a:buSzPts val="2100"/>
              <a:buChar char="■"/>
              <a:defRPr sz="2100">
                <a:solidFill>
                  <a:schemeClr val="dk2"/>
                </a:solidFill>
              </a:defRPr>
            </a:lvl6pPr>
            <a:lvl7pPr marL="3200400" lvl="6" indent="-361950">
              <a:lnSpc>
                <a:spcPct val="115000"/>
              </a:lnSpc>
              <a:spcBef>
                <a:spcPts val="0"/>
              </a:spcBef>
              <a:spcAft>
                <a:spcPts val="0"/>
              </a:spcAft>
              <a:buClr>
                <a:schemeClr val="dk2"/>
              </a:buClr>
              <a:buSzPts val="2100"/>
              <a:buChar char="●"/>
              <a:defRPr sz="2100">
                <a:solidFill>
                  <a:schemeClr val="dk2"/>
                </a:solidFill>
              </a:defRPr>
            </a:lvl7pPr>
            <a:lvl8pPr marL="3657600" lvl="7" indent="-361950">
              <a:lnSpc>
                <a:spcPct val="115000"/>
              </a:lnSpc>
              <a:spcBef>
                <a:spcPts val="0"/>
              </a:spcBef>
              <a:spcAft>
                <a:spcPts val="0"/>
              </a:spcAft>
              <a:buClr>
                <a:schemeClr val="dk2"/>
              </a:buClr>
              <a:buSzPts val="2100"/>
              <a:buChar char="○"/>
              <a:defRPr sz="2100">
                <a:solidFill>
                  <a:schemeClr val="dk2"/>
                </a:solidFill>
              </a:defRPr>
            </a:lvl8pPr>
            <a:lvl9pPr marL="4114800" lvl="8" indent="-361950">
              <a:lnSpc>
                <a:spcPct val="115000"/>
              </a:lnSpc>
              <a:spcBef>
                <a:spcPts val="0"/>
              </a:spcBef>
              <a:spcAft>
                <a:spcPts val="0"/>
              </a:spcAft>
              <a:buClr>
                <a:schemeClr val="dk2"/>
              </a:buClr>
              <a:buSzPts val="2100"/>
              <a:buChar char="■"/>
              <a:defRPr sz="2100">
                <a:solidFill>
                  <a:schemeClr val="dk2"/>
                </a:solidFill>
              </a:defRPr>
            </a:lvl9pPr>
          </a:lstStyle>
          <a:p>
            <a:endParaRPr/>
          </a:p>
        </p:txBody>
      </p:sp>
      <p:sp>
        <p:nvSpPr>
          <p:cNvPr id="8" name="Google Shape;8;p1"/>
          <p:cNvSpPr/>
          <p:nvPr/>
        </p:nvSpPr>
        <p:spPr>
          <a:xfrm>
            <a:off x="-9950" y="4712200"/>
            <a:ext cx="8357100" cy="442200"/>
          </a:xfrm>
          <a:prstGeom prst="rtTriangle">
            <a:avLst/>
          </a:prstGeom>
          <a:gradFill>
            <a:gsLst>
              <a:gs pos="0">
                <a:srgbClr val="D4E5F5"/>
              </a:gs>
              <a:gs pos="100000">
                <a:srgbClr val="70A4D5"/>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9;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600">
                <a:solidFill>
                  <a:schemeClr val="dk2"/>
                </a:solidFill>
              </a:defRPr>
            </a:lvl1pPr>
            <a:lvl2pPr lvl="1" algn="r">
              <a:buNone/>
              <a:defRPr sz="1600">
                <a:solidFill>
                  <a:schemeClr val="dk2"/>
                </a:solidFill>
              </a:defRPr>
            </a:lvl2pPr>
            <a:lvl3pPr lvl="2" algn="r">
              <a:buNone/>
              <a:defRPr sz="1600">
                <a:solidFill>
                  <a:schemeClr val="dk2"/>
                </a:solidFill>
              </a:defRPr>
            </a:lvl3pPr>
            <a:lvl4pPr lvl="3" algn="r">
              <a:buNone/>
              <a:defRPr sz="1600">
                <a:solidFill>
                  <a:schemeClr val="dk2"/>
                </a:solidFill>
              </a:defRPr>
            </a:lvl4pPr>
            <a:lvl5pPr lvl="4" algn="r">
              <a:buNone/>
              <a:defRPr sz="1600">
                <a:solidFill>
                  <a:schemeClr val="dk2"/>
                </a:solidFill>
              </a:defRPr>
            </a:lvl5pPr>
            <a:lvl6pPr lvl="5" algn="r">
              <a:buNone/>
              <a:defRPr sz="1600">
                <a:solidFill>
                  <a:schemeClr val="dk2"/>
                </a:solidFill>
              </a:defRPr>
            </a:lvl6pPr>
            <a:lvl7pPr lvl="6" algn="r">
              <a:buNone/>
              <a:defRPr sz="1600">
                <a:solidFill>
                  <a:schemeClr val="dk2"/>
                </a:solidFill>
              </a:defRPr>
            </a:lvl7pPr>
            <a:lvl8pPr lvl="7" algn="r">
              <a:buNone/>
              <a:defRPr sz="1600">
                <a:solidFill>
                  <a:schemeClr val="dk2"/>
                </a:solidFill>
              </a:defRPr>
            </a:lvl8pPr>
            <a:lvl9pPr lvl="8" algn="r">
              <a:buNone/>
              <a:defRPr sz="16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cxnSp>
        <p:nvCxnSpPr>
          <p:cNvPr id="10" name="Google Shape;10;p1"/>
          <p:cNvCxnSpPr/>
          <p:nvPr/>
        </p:nvCxnSpPr>
        <p:spPr>
          <a:xfrm rot="10800000" flipH="1">
            <a:off x="414300" y="758750"/>
            <a:ext cx="8315400" cy="9900"/>
          </a:xfrm>
          <a:prstGeom prst="straightConnector1">
            <a:avLst/>
          </a:prstGeom>
          <a:noFill/>
          <a:ln w="38100" cap="flat" cmpd="sng">
            <a:solidFill>
              <a:schemeClr val="dk2"/>
            </a:solidFill>
            <a:prstDash val="solid"/>
            <a:round/>
            <a:headEnd type="none" w="med" len="med"/>
            <a:tailEnd type="none" w="med" len="med"/>
          </a:ln>
        </p:spPr>
      </p:cxn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t>WCAG 3</a:t>
            </a:r>
            <a:endParaRPr/>
          </a:p>
        </p:txBody>
      </p:sp>
      <p:sp>
        <p:nvSpPr>
          <p:cNvPr id="59" name="Google Shape;59;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t>Protocols and Scoping Proposed Next Steps</a:t>
            </a:r>
            <a:endParaRPr/>
          </a:p>
        </p:txBody>
      </p:sp>
      <p:sp>
        <p:nvSpPr>
          <p:cNvPr id="60" name="Google Shape;60;p1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2"/>
          <p:cNvSpPr txBox="1">
            <a:spLocks noGrp="1"/>
          </p:cNvSpPr>
          <p:nvPr>
            <p:ph type="title"/>
          </p:nvPr>
        </p:nvSpPr>
        <p:spPr>
          <a:xfrm>
            <a:off x="311700" y="18605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Protocols</a:t>
            </a:r>
            <a:endParaRPr/>
          </a:p>
        </p:txBody>
      </p:sp>
      <p:sp>
        <p:nvSpPr>
          <p:cNvPr id="121" name="Google Shape;121;p22"/>
          <p:cNvSpPr txBox="1">
            <a:spLocks noGrp="1"/>
          </p:cNvSpPr>
          <p:nvPr>
            <p:ph type="body" idx="1"/>
          </p:nvPr>
        </p:nvSpPr>
        <p:spPr>
          <a:xfrm>
            <a:off x="311700" y="907351"/>
            <a:ext cx="8520600" cy="3756000"/>
          </a:xfrm>
          <a:prstGeom prst="rect">
            <a:avLst/>
          </a:prstGeom>
        </p:spPr>
        <p:txBody>
          <a:bodyPr spcFirstLastPara="1" wrap="square" lIns="91425" tIns="91425" rIns="91425" bIns="91425" anchor="t" anchorCtr="0">
            <a:noAutofit/>
          </a:bodyPr>
          <a:lstStyle/>
          <a:p>
            <a:pPr marL="457200" lvl="0" indent="-355600" algn="l" rtl="0">
              <a:lnSpc>
                <a:spcPct val="95000"/>
              </a:lnSpc>
              <a:spcBef>
                <a:spcPts val="1600"/>
              </a:spcBef>
              <a:spcAft>
                <a:spcPts val="0"/>
              </a:spcAft>
              <a:buClr>
                <a:schemeClr val="dk1"/>
              </a:buClr>
              <a:buSzPts val="2000"/>
              <a:buChar char="●"/>
            </a:pPr>
            <a:r>
              <a:rPr lang="en" sz="2000">
                <a:solidFill>
                  <a:schemeClr val="dk1"/>
                </a:solidFill>
              </a:rPr>
              <a:t>Tests might measure whether a process/evaluation was done, how well the protocol was followed and the quality of the results</a:t>
            </a:r>
            <a:endParaRPr sz="2000">
              <a:solidFill>
                <a:schemeClr val="dk1"/>
              </a:solidFill>
            </a:endParaRPr>
          </a:p>
          <a:p>
            <a:pPr marL="914400" lvl="1" indent="-355600" algn="l" rtl="0">
              <a:lnSpc>
                <a:spcPct val="95000"/>
              </a:lnSpc>
              <a:spcBef>
                <a:spcPts val="0"/>
              </a:spcBef>
              <a:spcAft>
                <a:spcPts val="0"/>
              </a:spcAft>
              <a:buClr>
                <a:schemeClr val="dk1"/>
              </a:buClr>
              <a:buSzPts val="2000"/>
              <a:buChar char="○"/>
            </a:pPr>
            <a:r>
              <a:rPr lang="en">
                <a:solidFill>
                  <a:schemeClr val="dk1"/>
                </a:solidFill>
              </a:rPr>
              <a:t>Different measures may be used at different levels </a:t>
            </a:r>
            <a:endParaRPr sz="2000">
              <a:solidFill>
                <a:schemeClr val="dk1"/>
              </a:solidFill>
            </a:endParaRPr>
          </a:p>
          <a:p>
            <a:pPr marL="457200" lvl="0" indent="-355600" algn="l" rtl="0">
              <a:lnSpc>
                <a:spcPct val="95000"/>
              </a:lnSpc>
              <a:spcBef>
                <a:spcPts val="0"/>
              </a:spcBef>
              <a:spcAft>
                <a:spcPts val="0"/>
              </a:spcAft>
              <a:buClr>
                <a:schemeClr val="dk1"/>
              </a:buClr>
              <a:buSzPts val="2000"/>
              <a:buChar char="●"/>
            </a:pPr>
            <a:r>
              <a:rPr lang="en" sz="2000">
                <a:solidFill>
                  <a:schemeClr val="dk1"/>
                </a:solidFill>
              </a:rPr>
              <a:t>WCAG would:</a:t>
            </a:r>
            <a:endParaRPr sz="2000">
              <a:solidFill>
                <a:schemeClr val="dk1"/>
              </a:solidFill>
            </a:endParaRPr>
          </a:p>
          <a:p>
            <a:pPr marL="914400" lvl="1" indent="-355600" algn="l" rtl="0">
              <a:lnSpc>
                <a:spcPct val="95000"/>
              </a:lnSpc>
              <a:spcBef>
                <a:spcPts val="0"/>
              </a:spcBef>
              <a:spcAft>
                <a:spcPts val="0"/>
              </a:spcAft>
              <a:buClr>
                <a:schemeClr val="dk1"/>
              </a:buClr>
              <a:buSzPts val="2000"/>
              <a:buChar char="○"/>
            </a:pPr>
            <a:r>
              <a:rPr lang="en">
                <a:solidFill>
                  <a:schemeClr val="dk1"/>
                </a:solidFill>
              </a:rPr>
              <a:t>Define procedures for measuring how well the protocol was followed and the quality of the results</a:t>
            </a:r>
            <a:endParaRPr sz="2000">
              <a:solidFill>
                <a:schemeClr val="dk1"/>
              </a:solidFill>
            </a:endParaRPr>
          </a:p>
          <a:p>
            <a:pPr marL="914400" lvl="1" indent="-355600" algn="l" rtl="0">
              <a:lnSpc>
                <a:spcPct val="95000"/>
              </a:lnSpc>
              <a:spcBef>
                <a:spcPts val="0"/>
              </a:spcBef>
              <a:spcAft>
                <a:spcPts val="0"/>
              </a:spcAft>
              <a:buClr>
                <a:schemeClr val="dk1"/>
              </a:buClr>
              <a:buSzPts val="2000"/>
              <a:buChar char="○"/>
            </a:pPr>
            <a:r>
              <a:rPr lang="en">
                <a:solidFill>
                  <a:schemeClr val="dk1"/>
                </a:solidFill>
              </a:rPr>
              <a:t>Provide a </a:t>
            </a:r>
            <a:r>
              <a:rPr lang="en" sz="2000">
                <a:solidFill>
                  <a:schemeClr val="dk1"/>
                </a:solidFill>
              </a:rPr>
              <a:t>way for a lay-person to assess whether a protocol was followed </a:t>
            </a:r>
            <a:endParaRPr sz="2000">
              <a:solidFill>
                <a:schemeClr val="dk1"/>
              </a:solidFill>
            </a:endParaRPr>
          </a:p>
          <a:p>
            <a:pPr marL="914400" lvl="1" indent="-355600" algn="l" rtl="0">
              <a:lnSpc>
                <a:spcPct val="95000"/>
              </a:lnSpc>
              <a:spcBef>
                <a:spcPts val="0"/>
              </a:spcBef>
              <a:spcAft>
                <a:spcPts val="0"/>
              </a:spcAft>
              <a:buClr>
                <a:schemeClr val="dk1"/>
              </a:buClr>
              <a:buSzPts val="2000"/>
              <a:buChar char="○"/>
            </a:pPr>
            <a:r>
              <a:rPr lang="en">
                <a:solidFill>
                  <a:schemeClr val="dk1"/>
                </a:solidFill>
              </a:rPr>
              <a:t>Provide a way for o</a:t>
            </a:r>
            <a:r>
              <a:rPr lang="en" sz="2000">
                <a:solidFill>
                  <a:schemeClr val="dk1"/>
                </a:solidFill>
              </a:rPr>
              <a:t>rganization</a:t>
            </a:r>
            <a:r>
              <a:rPr lang="en">
                <a:solidFill>
                  <a:schemeClr val="dk1"/>
                </a:solidFill>
              </a:rPr>
              <a:t>s to</a:t>
            </a:r>
            <a:r>
              <a:rPr lang="en" sz="2000">
                <a:solidFill>
                  <a:schemeClr val="dk1"/>
                </a:solidFill>
              </a:rPr>
              <a:t> define their own protocols and share it i</a:t>
            </a:r>
            <a:r>
              <a:rPr lang="en">
                <a:solidFill>
                  <a:schemeClr val="dk1"/>
                </a:solidFill>
              </a:rPr>
              <a:t>f desired (perhaps organizations apply)</a:t>
            </a:r>
            <a:endParaRPr sz="2000">
              <a:solidFill>
                <a:schemeClr val="dk1"/>
              </a:solidFill>
            </a:endParaRPr>
          </a:p>
          <a:p>
            <a:pPr marL="457200" lvl="0" indent="-355600" algn="l" rtl="0">
              <a:lnSpc>
                <a:spcPct val="95000"/>
              </a:lnSpc>
              <a:spcBef>
                <a:spcPts val="0"/>
              </a:spcBef>
              <a:spcAft>
                <a:spcPts val="0"/>
              </a:spcAft>
              <a:buClr>
                <a:schemeClr val="dk1"/>
              </a:buClr>
              <a:buSzPts val="2000"/>
              <a:buChar char="●"/>
            </a:pPr>
            <a:r>
              <a:rPr lang="en" sz="2000">
                <a:solidFill>
                  <a:schemeClr val="dk1"/>
                </a:solidFill>
              </a:rPr>
              <a:t>This could include usability, design document, and plain language reviews.  </a:t>
            </a:r>
            <a:endParaRPr sz="2000"/>
          </a:p>
        </p:txBody>
      </p:sp>
      <p:sp>
        <p:nvSpPr>
          <p:cNvPr id="122" name="Google Shape;122;p2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3"/>
          <p:cNvSpPr txBox="1">
            <a:spLocks noGrp="1"/>
          </p:cNvSpPr>
          <p:nvPr>
            <p:ph type="title"/>
          </p:nvPr>
        </p:nvSpPr>
        <p:spPr>
          <a:xfrm>
            <a:off x="311700" y="18605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Types of tests and what is tested in WCAG 3</a:t>
            </a:r>
            <a:endParaRPr/>
          </a:p>
        </p:txBody>
      </p:sp>
      <p:graphicFrame>
        <p:nvGraphicFramePr>
          <p:cNvPr id="128" name="Google Shape;128;p23"/>
          <p:cNvGraphicFramePr/>
          <p:nvPr>
            <p:extLst>
              <p:ext uri="{D42A27DB-BD31-4B8C-83A1-F6EECF244321}">
                <p14:modId xmlns:p14="http://schemas.microsoft.com/office/powerpoint/2010/main" val="1023889629"/>
              </p:ext>
            </p:extLst>
          </p:nvPr>
        </p:nvGraphicFramePr>
        <p:xfrm>
          <a:off x="515825" y="858838"/>
          <a:ext cx="8112350" cy="2456075"/>
        </p:xfrm>
        <a:graphic>
          <a:graphicData uri="http://schemas.openxmlformats.org/drawingml/2006/table">
            <a:tbl>
              <a:tblPr firstRow="1">
                <a:noFill/>
                <a:tableStyleId>{6518A22B-7CBC-4524-A5B8-8115348C8913}</a:tableStyleId>
              </a:tblPr>
              <a:tblGrid>
                <a:gridCol w="1364200">
                  <a:extLst>
                    <a:ext uri="{9D8B030D-6E8A-4147-A177-3AD203B41FA5}">
                      <a16:colId xmlns:a16="http://schemas.microsoft.com/office/drawing/2014/main" val="20000"/>
                    </a:ext>
                  </a:extLst>
                </a:gridCol>
                <a:gridCol w="2348450">
                  <a:extLst>
                    <a:ext uri="{9D8B030D-6E8A-4147-A177-3AD203B41FA5}">
                      <a16:colId xmlns:a16="http://schemas.microsoft.com/office/drawing/2014/main" val="20001"/>
                    </a:ext>
                  </a:extLst>
                </a:gridCol>
                <a:gridCol w="1079150">
                  <a:extLst>
                    <a:ext uri="{9D8B030D-6E8A-4147-A177-3AD203B41FA5}">
                      <a16:colId xmlns:a16="http://schemas.microsoft.com/office/drawing/2014/main" val="20002"/>
                    </a:ext>
                  </a:extLst>
                </a:gridCol>
                <a:gridCol w="1141050">
                  <a:extLst>
                    <a:ext uri="{9D8B030D-6E8A-4147-A177-3AD203B41FA5}">
                      <a16:colId xmlns:a16="http://schemas.microsoft.com/office/drawing/2014/main" val="20003"/>
                    </a:ext>
                  </a:extLst>
                </a:gridCol>
                <a:gridCol w="2179500">
                  <a:extLst>
                    <a:ext uri="{9D8B030D-6E8A-4147-A177-3AD203B41FA5}">
                      <a16:colId xmlns:a16="http://schemas.microsoft.com/office/drawing/2014/main" val="20004"/>
                    </a:ext>
                  </a:extLst>
                </a:gridCol>
              </a:tblGrid>
              <a:tr h="678075">
                <a:tc>
                  <a:txBody>
                    <a:bodyPr/>
                    <a:lstStyle/>
                    <a:p>
                      <a:pPr marL="0" lvl="0" indent="0" algn="l" rtl="0">
                        <a:spcBef>
                          <a:spcPts val="0"/>
                        </a:spcBef>
                        <a:spcAft>
                          <a:spcPts val="0"/>
                        </a:spcAft>
                        <a:buNone/>
                      </a:pPr>
                      <a:endParaRPr b="1" dirty="0"/>
                    </a:p>
                  </a:txBody>
                  <a:tcPr marL="88900" marR="88900" marT="88900" marB="88900"/>
                </a:tc>
                <a:tc>
                  <a:txBody>
                    <a:bodyPr/>
                    <a:lstStyle/>
                    <a:p>
                      <a:pPr marL="0" lvl="0" indent="0" algn="l" rtl="0">
                        <a:spcBef>
                          <a:spcPts val="0"/>
                        </a:spcBef>
                        <a:spcAft>
                          <a:spcPts val="0"/>
                        </a:spcAft>
                        <a:buNone/>
                      </a:pPr>
                      <a:r>
                        <a:rPr lang="en" b="1" dirty="0"/>
                        <a:t>Constant</a:t>
                      </a:r>
                      <a:endParaRPr b="1" dirty="0"/>
                    </a:p>
                  </a:txBody>
                  <a:tcPr marL="88900" marR="88900" marT="88900" marB="88900"/>
                </a:tc>
                <a:tc>
                  <a:txBody>
                    <a:bodyPr/>
                    <a:lstStyle/>
                    <a:p>
                      <a:pPr marL="0" lvl="0" indent="0" algn="l" rtl="0">
                        <a:spcBef>
                          <a:spcPts val="0"/>
                        </a:spcBef>
                        <a:spcAft>
                          <a:spcPts val="0"/>
                        </a:spcAft>
                        <a:buNone/>
                      </a:pPr>
                      <a:r>
                        <a:rPr lang="en" b="1" dirty="0"/>
                        <a:t>Condition</a:t>
                      </a:r>
                      <a:endParaRPr b="1" dirty="0"/>
                    </a:p>
                  </a:txBody>
                  <a:tcPr marL="88900" marR="88900" marT="88900" marB="88900"/>
                </a:tc>
                <a:tc>
                  <a:txBody>
                    <a:bodyPr/>
                    <a:lstStyle/>
                    <a:p>
                      <a:pPr marL="0" lvl="0" indent="0" algn="l" rtl="0">
                        <a:spcBef>
                          <a:spcPts val="0"/>
                        </a:spcBef>
                        <a:spcAft>
                          <a:spcPts val="0"/>
                        </a:spcAft>
                        <a:buNone/>
                      </a:pPr>
                      <a:r>
                        <a:rPr lang="en" b="1" dirty="0"/>
                        <a:t>Test Case</a:t>
                      </a:r>
                      <a:endParaRPr b="1" dirty="0"/>
                    </a:p>
                  </a:txBody>
                  <a:tcPr marL="88900" marR="88900" marT="88900" marB="88900">
                    <a:lnB w="1270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b="1" dirty="0"/>
                        <a:t>Protocol</a:t>
                      </a:r>
                      <a:endParaRPr b="1" dirty="0"/>
                    </a:p>
                  </a:txBody>
                  <a:tcPr marL="88900" marR="88900" marT="88900" marB="88900">
                    <a:lnB w="12700" cap="flat" cmpd="sng">
                      <a:solidFill>
                        <a:srgbClr val="9E9E9E"/>
                      </a:solidFill>
                      <a:prstDash val="solid"/>
                      <a:round/>
                      <a:headEnd type="none" w="sm" len="sm"/>
                      <a:tailEnd type="none" w="sm" len="sm"/>
                    </a:lnB>
                  </a:tcPr>
                </a:tc>
                <a:extLst>
                  <a:ext uri="{0D108BD9-81ED-4DB2-BD59-A6C34878D82A}">
                    <a16:rowId xmlns:a16="http://schemas.microsoft.com/office/drawing/2014/main" val="10000"/>
                  </a:ext>
                </a:extLst>
              </a:tr>
              <a:tr h="579150">
                <a:tc>
                  <a:txBody>
                    <a:bodyPr/>
                    <a:lstStyle/>
                    <a:p>
                      <a:pPr marL="0" lvl="0" indent="0" algn="l" rtl="0">
                        <a:spcBef>
                          <a:spcPts val="0"/>
                        </a:spcBef>
                        <a:spcAft>
                          <a:spcPts val="0"/>
                        </a:spcAft>
                        <a:buNone/>
                      </a:pPr>
                      <a:r>
                        <a:rPr lang="en" b="1"/>
                        <a:t>Smallest Unit</a:t>
                      </a:r>
                      <a:endParaRPr b="1"/>
                    </a:p>
                  </a:txBody>
                  <a:tcPr marL="88900" marR="88900" marT="88900" marB="88900"/>
                </a:tc>
                <a:tc>
                  <a:txBody>
                    <a:bodyPr/>
                    <a:lstStyle/>
                    <a:p>
                      <a:pPr marL="0" lvl="0" indent="0" algn="l" rtl="0">
                        <a:spcBef>
                          <a:spcPts val="0"/>
                        </a:spcBef>
                        <a:spcAft>
                          <a:spcPts val="0"/>
                        </a:spcAft>
                        <a:buNone/>
                      </a:pPr>
                      <a:r>
                        <a:rPr lang="en"/>
                        <a:t>Most concrete, objective, repeatable, prescriptive</a:t>
                      </a:r>
                      <a:endParaRPr/>
                    </a:p>
                  </a:txBody>
                  <a:tcPr marL="88900" marR="88900" marT="88900" marB="88900"/>
                </a:tc>
                <a:tc>
                  <a:txBody>
                    <a:bodyPr/>
                    <a:lstStyle/>
                    <a:p>
                      <a:pPr marL="0" lvl="0" indent="0" algn="l" rtl="0">
                        <a:spcBef>
                          <a:spcPts val="0"/>
                        </a:spcBef>
                        <a:spcAft>
                          <a:spcPts val="0"/>
                        </a:spcAft>
                        <a:buNone/>
                      </a:pPr>
                      <a:endParaRPr/>
                    </a:p>
                  </a:txBody>
                  <a:tcPr marL="88900" marR="88900" marT="88900" marB="88900">
                    <a:lnR w="12700" cap="flat" cmpd="sng">
                      <a:solidFill>
                        <a:srgbClr val="9E9E9E"/>
                      </a:solidFill>
                      <a:prstDash val="solid"/>
                      <a:round/>
                      <a:headEnd type="none" w="sm" len="sm"/>
                      <a:tailEnd type="none" w="sm" len="sm"/>
                    </a:lnR>
                  </a:tcPr>
                </a:tc>
                <a:tc>
                  <a:txBody>
                    <a:bodyPr/>
                    <a:lstStyle/>
                    <a:p>
                      <a:pPr marL="0" lvl="0" indent="0" algn="l" rtl="0">
                        <a:spcBef>
                          <a:spcPts val="0"/>
                        </a:spcBef>
                        <a:spcAft>
                          <a:spcPts val="0"/>
                        </a:spcAft>
                        <a:buNone/>
                      </a:pPr>
                      <a:endParaRPr/>
                    </a:p>
                  </a:txBody>
                  <a:tcPr marL="88900" marR="88900" marT="88900" marB="88900">
                    <a:lnL w="12700" cap="flat" cmpd="sng">
                      <a:solidFill>
                        <a:srgbClr val="9E9E9E"/>
                      </a:solidFill>
                      <a:prstDash val="solid"/>
                      <a:round/>
                      <a:headEnd type="none" w="sm" len="sm"/>
                      <a:tailEnd type="none" w="sm" len="sm"/>
                    </a:lnL>
                    <a:lnR w="12700" cap="flat" cmpd="sng">
                      <a:solidFill>
                        <a:srgbClr val="9E9E9E"/>
                      </a:solidFill>
                      <a:prstDash val="solid"/>
                      <a:round/>
                      <a:headEnd type="none" w="sm" len="sm"/>
                      <a:tailEnd type="none" w="sm" len="sm"/>
                    </a:lnR>
                    <a:lnT w="12700" cap="flat" cmpd="sng">
                      <a:solidFill>
                        <a:srgbClr val="9E9E9E"/>
                      </a:solidFill>
                      <a:prstDash val="solid"/>
                      <a:round/>
                      <a:headEnd type="none" w="sm" len="sm"/>
                      <a:tailEnd type="none" w="sm" len="sm"/>
                    </a:lnT>
                    <a:lnB w="1270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Clr>
                          <a:schemeClr val="dk1"/>
                        </a:buClr>
                        <a:buSzPts val="1100"/>
                        <a:buFont typeface="Arial"/>
                        <a:buNone/>
                      </a:pPr>
                      <a:r>
                        <a:rPr lang="en">
                          <a:solidFill>
                            <a:schemeClr val="dk1"/>
                          </a:solidFill>
                        </a:rPr>
                        <a:t>Most abstract, subjective</a:t>
                      </a: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Least prescriptive</a:t>
                      </a:r>
                      <a:endParaRPr/>
                    </a:p>
                  </a:txBody>
                  <a:tcPr marL="88900" marR="88900" marT="88900" marB="88900">
                    <a:lnL w="12700" cap="flat" cmpd="sng">
                      <a:solidFill>
                        <a:srgbClr val="9E9E9E"/>
                      </a:solidFill>
                      <a:prstDash val="solid"/>
                      <a:round/>
                      <a:headEnd type="none" w="sm" len="sm"/>
                      <a:tailEnd type="none" w="sm" len="sm"/>
                    </a:lnL>
                    <a:lnR w="12700" cap="flat" cmpd="sng">
                      <a:solidFill>
                        <a:srgbClr val="9E9E9E"/>
                      </a:solidFill>
                      <a:prstDash val="solid"/>
                      <a:round/>
                      <a:headEnd type="none" w="sm" len="sm"/>
                      <a:tailEnd type="none" w="sm" len="sm"/>
                    </a:lnR>
                    <a:lnT w="12700" cap="flat" cmpd="sng">
                      <a:solidFill>
                        <a:srgbClr val="9E9E9E"/>
                      </a:solidFill>
                      <a:prstDash val="solid"/>
                      <a:round/>
                      <a:headEnd type="none" w="sm" len="sm"/>
                      <a:tailEnd type="none" w="sm" len="sm"/>
                    </a:lnT>
                    <a:lnB w="12700" cap="flat" cmpd="sng">
                      <a:solidFill>
                        <a:srgbClr val="9E9E9E"/>
                      </a:solidFill>
                      <a:prstDash val="solid"/>
                      <a:round/>
                      <a:headEnd type="none" w="sm" len="sm"/>
                      <a:tailEnd type="none" w="sm" len="sm"/>
                    </a:lnB>
                  </a:tcPr>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n" b="1"/>
                        <a:t>View</a:t>
                      </a:r>
                      <a:endParaRPr b="1"/>
                    </a:p>
                  </a:txBody>
                  <a:tcPr marL="88900" marR="88900" marT="88900" marB="88900"/>
                </a:tc>
                <a:tc>
                  <a:txBody>
                    <a:bodyPr/>
                    <a:lstStyle/>
                    <a:p>
                      <a:pPr marL="0" lvl="0" indent="0" algn="l" rtl="0">
                        <a:spcBef>
                          <a:spcPts val="0"/>
                        </a:spcBef>
                        <a:spcAft>
                          <a:spcPts val="0"/>
                        </a:spcAft>
                        <a:buNone/>
                      </a:pPr>
                      <a:endParaRPr/>
                    </a:p>
                  </a:txBody>
                  <a:tcPr marL="88900" marR="88900" marT="88900" marB="88900"/>
                </a:tc>
                <a:tc>
                  <a:txBody>
                    <a:bodyPr/>
                    <a:lstStyle/>
                    <a:p>
                      <a:pPr marL="0" lvl="0" indent="0" algn="l" rtl="0">
                        <a:spcBef>
                          <a:spcPts val="0"/>
                        </a:spcBef>
                        <a:spcAft>
                          <a:spcPts val="0"/>
                        </a:spcAft>
                        <a:buNone/>
                      </a:pPr>
                      <a:endParaRPr/>
                    </a:p>
                  </a:txBody>
                  <a:tcPr marL="88900" marR="88900" marT="88900" marB="88900">
                    <a:lnR w="12700" cap="flat" cmpd="sng">
                      <a:solidFill>
                        <a:srgbClr val="9E9E9E"/>
                      </a:solidFill>
                      <a:prstDash val="solid"/>
                      <a:round/>
                      <a:headEnd type="none" w="sm" len="sm"/>
                      <a:tailEnd type="none" w="sm" len="sm"/>
                    </a:lnR>
                  </a:tcPr>
                </a:tc>
                <a:tc>
                  <a:txBody>
                    <a:bodyPr/>
                    <a:lstStyle/>
                    <a:p>
                      <a:pPr marL="0" lvl="0" indent="0" algn="l" rtl="0">
                        <a:spcBef>
                          <a:spcPts val="0"/>
                        </a:spcBef>
                        <a:spcAft>
                          <a:spcPts val="0"/>
                        </a:spcAft>
                        <a:buNone/>
                      </a:pPr>
                      <a:endParaRPr/>
                    </a:p>
                  </a:txBody>
                  <a:tcPr marL="88900" marR="88900" marT="88900" marB="88900">
                    <a:lnL w="12700" cap="flat" cmpd="sng">
                      <a:solidFill>
                        <a:srgbClr val="9E9E9E"/>
                      </a:solidFill>
                      <a:prstDash val="solid"/>
                      <a:round/>
                      <a:headEnd type="none" w="sm" len="sm"/>
                      <a:tailEnd type="none" w="sm" len="sm"/>
                    </a:lnL>
                    <a:lnR w="12700" cap="flat" cmpd="sng">
                      <a:solidFill>
                        <a:srgbClr val="9E9E9E"/>
                      </a:solidFill>
                      <a:prstDash val="solid"/>
                      <a:round/>
                      <a:headEnd type="none" w="sm" len="sm"/>
                      <a:tailEnd type="none" w="sm" len="sm"/>
                    </a:lnR>
                    <a:lnT w="12700" cap="flat" cmpd="sng">
                      <a:solidFill>
                        <a:srgbClr val="9E9E9E"/>
                      </a:solidFill>
                      <a:prstDash val="solid"/>
                      <a:round/>
                      <a:headEnd type="none" w="sm" len="sm"/>
                      <a:tailEnd type="none" w="sm" len="sm"/>
                    </a:lnT>
                    <a:lnB w="1270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88900" marR="88900" marT="88900" marB="88900">
                    <a:lnL w="12700" cap="flat" cmpd="sng">
                      <a:solidFill>
                        <a:srgbClr val="9E9E9E"/>
                      </a:solidFill>
                      <a:prstDash val="solid"/>
                      <a:round/>
                      <a:headEnd type="none" w="sm" len="sm"/>
                      <a:tailEnd type="none" w="sm" len="sm"/>
                    </a:lnL>
                    <a:lnR w="12700" cap="flat" cmpd="sng">
                      <a:solidFill>
                        <a:srgbClr val="9E9E9E"/>
                      </a:solidFill>
                      <a:prstDash val="solid"/>
                      <a:round/>
                      <a:headEnd type="none" w="sm" len="sm"/>
                      <a:tailEnd type="none" w="sm" len="sm"/>
                    </a:lnR>
                    <a:lnT w="12700" cap="flat" cmpd="sng">
                      <a:solidFill>
                        <a:srgbClr val="9E9E9E"/>
                      </a:solidFill>
                      <a:prstDash val="solid"/>
                      <a:round/>
                      <a:headEnd type="none" w="sm" len="sm"/>
                      <a:tailEnd type="none" w="sm" len="sm"/>
                    </a:lnT>
                    <a:lnB w="12700" cap="flat" cmpd="sng">
                      <a:solidFill>
                        <a:srgbClr val="9E9E9E"/>
                      </a:solidFill>
                      <a:prstDash val="solid"/>
                      <a:round/>
                      <a:headEnd type="none" w="sm" len="sm"/>
                      <a:tailEnd type="none" w="sm" len="sm"/>
                    </a:lnB>
                  </a:tcPr>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en" b="1"/>
                        <a:t>User Process</a:t>
                      </a:r>
                      <a:endParaRPr b="1"/>
                    </a:p>
                  </a:txBody>
                  <a:tcPr marL="88900" marR="88900" marT="88900" marB="88900"/>
                </a:tc>
                <a:tc>
                  <a:txBody>
                    <a:bodyPr/>
                    <a:lstStyle/>
                    <a:p>
                      <a:pPr marL="0" lvl="0" indent="0" algn="l" rtl="0">
                        <a:spcBef>
                          <a:spcPts val="0"/>
                        </a:spcBef>
                        <a:spcAft>
                          <a:spcPts val="0"/>
                        </a:spcAft>
                        <a:buNone/>
                      </a:pPr>
                      <a:endParaRPr/>
                    </a:p>
                  </a:txBody>
                  <a:tcPr marL="88900" marR="88900" marT="88900" marB="88900"/>
                </a:tc>
                <a:tc>
                  <a:txBody>
                    <a:bodyPr/>
                    <a:lstStyle/>
                    <a:p>
                      <a:pPr marL="0" lvl="0" indent="0" algn="l" rtl="0">
                        <a:spcBef>
                          <a:spcPts val="0"/>
                        </a:spcBef>
                        <a:spcAft>
                          <a:spcPts val="0"/>
                        </a:spcAft>
                        <a:buNone/>
                      </a:pPr>
                      <a:endParaRPr/>
                    </a:p>
                  </a:txBody>
                  <a:tcPr marL="88900" marR="88900" marT="88900" marB="88900">
                    <a:lnR w="12700" cap="flat" cmpd="sng">
                      <a:solidFill>
                        <a:srgbClr val="9E9E9E"/>
                      </a:solidFill>
                      <a:prstDash val="solid"/>
                      <a:round/>
                      <a:headEnd type="none" w="sm" len="sm"/>
                      <a:tailEnd type="none" w="sm" len="sm"/>
                    </a:lnR>
                  </a:tcPr>
                </a:tc>
                <a:tc>
                  <a:txBody>
                    <a:bodyPr/>
                    <a:lstStyle/>
                    <a:p>
                      <a:pPr marL="0" lvl="0" indent="0" algn="l" rtl="0">
                        <a:spcBef>
                          <a:spcPts val="0"/>
                        </a:spcBef>
                        <a:spcAft>
                          <a:spcPts val="0"/>
                        </a:spcAft>
                        <a:buNone/>
                      </a:pPr>
                      <a:endParaRPr/>
                    </a:p>
                  </a:txBody>
                  <a:tcPr marL="88900" marR="88900" marT="88900" marB="88900">
                    <a:lnL w="12700" cap="flat" cmpd="sng">
                      <a:solidFill>
                        <a:srgbClr val="9E9E9E"/>
                      </a:solidFill>
                      <a:prstDash val="solid"/>
                      <a:round/>
                      <a:headEnd type="none" w="sm" len="sm"/>
                      <a:tailEnd type="none" w="sm" len="sm"/>
                    </a:lnL>
                    <a:lnR w="12700" cap="flat" cmpd="sng">
                      <a:solidFill>
                        <a:srgbClr val="9E9E9E"/>
                      </a:solidFill>
                      <a:prstDash val="solid"/>
                      <a:round/>
                      <a:headEnd type="none" w="sm" len="sm"/>
                      <a:tailEnd type="none" w="sm" len="sm"/>
                    </a:lnR>
                    <a:lnT w="12700" cap="flat" cmpd="sng">
                      <a:solidFill>
                        <a:srgbClr val="9E9E9E"/>
                      </a:solidFill>
                      <a:prstDash val="solid"/>
                      <a:round/>
                      <a:headEnd type="none" w="sm" len="sm"/>
                      <a:tailEnd type="none" w="sm" len="sm"/>
                    </a:lnT>
                    <a:lnB w="1270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88900" marR="88900" marT="88900" marB="88900">
                    <a:lnL w="12700" cap="flat" cmpd="sng">
                      <a:solidFill>
                        <a:srgbClr val="9E9E9E"/>
                      </a:solidFill>
                      <a:prstDash val="solid"/>
                      <a:round/>
                      <a:headEnd type="none" w="sm" len="sm"/>
                      <a:tailEnd type="none" w="sm" len="sm"/>
                    </a:lnL>
                    <a:lnR w="12700" cap="flat" cmpd="sng">
                      <a:solidFill>
                        <a:srgbClr val="9E9E9E"/>
                      </a:solidFill>
                      <a:prstDash val="solid"/>
                      <a:round/>
                      <a:headEnd type="none" w="sm" len="sm"/>
                      <a:tailEnd type="none" w="sm" len="sm"/>
                    </a:lnR>
                    <a:lnT w="12700" cap="flat" cmpd="sng">
                      <a:solidFill>
                        <a:srgbClr val="9E9E9E"/>
                      </a:solidFill>
                      <a:prstDash val="solid"/>
                      <a:round/>
                      <a:headEnd type="none" w="sm" len="sm"/>
                      <a:tailEnd type="none" w="sm" len="sm"/>
                    </a:lnT>
                    <a:lnB w="12700" cap="flat" cmpd="sng">
                      <a:solidFill>
                        <a:srgbClr val="9E9E9E"/>
                      </a:solidFill>
                      <a:prstDash val="solid"/>
                      <a:round/>
                      <a:headEnd type="none" w="sm" len="sm"/>
                      <a:tailEnd type="none" w="sm" len="sm"/>
                    </a:lnB>
                  </a:tcPr>
                </a:tc>
                <a:extLst>
                  <a:ext uri="{0D108BD9-81ED-4DB2-BD59-A6C34878D82A}">
                    <a16:rowId xmlns:a16="http://schemas.microsoft.com/office/drawing/2014/main" val="10003"/>
                  </a:ext>
                </a:extLst>
              </a:tr>
              <a:tr h="381000">
                <a:tc>
                  <a:txBody>
                    <a:bodyPr/>
                    <a:lstStyle/>
                    <a:p>
                      <a:pPr marL="0" lvl="0" indent="0" algn="l" rtl="0">
                        <a:spcBef>
                          <a:spcPts val="0"/>
                        </a:spcBef>
                        <a:spcAft>
                          <a:spcPts val="0"/>
                        </a:spcAft>
                        <a:buNone/>
                      </a:pPr>
                      <a:r>
                        <a:rPr lang="en" b="1"/>
                        <a:t>Aggregate</a:t>
                      </a:r>
                      <a:endParaRPr b="1"/>
                    </a:p>
                  </a:txBody>
                  <a:tcPr marL="88900" marR="88900" marT="88900" marB="88900"/>
                </a:tc>
                <a:tc>
                  <a:txBody>
                    <a:bodyPr/>
                    <a:lstStyle/>
                    <a:p>
                      <a:pPr marL="0" lvl="0" indent="0" algn="l" rtl="0">
                        <a:spcBef>
                          <a:spcPts val="0"/>
                        </a:spcBef>
                        <a:spcAft>
                          <a:spcPts val="0"/>
                        </a:spcAft>
                        <a:buNone/>
                      </a:pPr>
                      <a:endParaRPr/>
                    </a:p>
                  </a:txBody>
                  <a:tcPr marL="88900" marR="88900" marT="88900" marB="88900"/>
                </a:tc>
                <a:tc>
                  <a:txBody>
                    <a:bodyPr/>
                    <a:lstStyle/>
                    <a:p>
                      <a:pPr marL="0" lvl="0" indent="0" algn="l" rtl="0">
                        <a:spcBef>
                          <a:spcPts val="0"/>
                        </a:spcBef>
                        <a:spcAft>
                          <a:spcPts val="0"/>
                        </a:spcAft>
                        <a:buNone/>
                      </a:pPr>
                      <a:endParaRPr/>
                    </a:p>
                  </a:txBody>
                  <a:tcPr marL="88900" marR="88900" marT="88900" marB="88900">
                    <a:lnR w="12700" cap="flat" cmpd="sng">
                      <a:solidFill>
                        <a:srgbClr val="9E9E9E"/>
                      </a:solidFill>
                      <a:prstDash val="solid"/>
                      <a:round/>
                      <a:headEnd type="none" w="sm" len="sm"/>
                      <a:tailEnd type="none" w="sm" len="sm"/>
                    </a:lnR>
                  </a:tcPr>
                </a:tc>
                <a:tc>
                  <a:txBody>
                    <a:bodyPr/>
                    <a:lstStyle/>
                    <a:p>
                      <a:pPr marL="0" lvl="0" indent="0" algn="l" rtl="0">
                        <a:spcBef>
                          <a:spcPts val="0"/>
                        </a:spcBef>
                        <a:spcAft>
                          <a:spcPts val="0"/>
                        </a:spcAft>
                        <a:buNone/>
                      </a:pPr>
                      <a:endParaRPr/>
                    </a:p>
                  </a:txBody>
                  <a:tcPr marL="88900" marR="88900" marT="88900" marB="88900">
                    <a:lnL w="12700" cap="flat" cmpd="sng">
                      <a:solidFill>
                        <a:srgbClr val="9E9E9E"/>
                      </a:solidFill>
                      <a:prstDash val="solid"/>
                      <a:round/>
                      <a:headEnd type="none" w="sm" len="sm"/>
                      <a:tailEnd type="none" w="sm" len="sm"/>
                    </a:lnL>
                    <a:lnR w="12700" cap="flat" cmpd="sng">
                      <a:solidFill>
                        <a:srgbClr val="9E9E9E"/>
                      </a:solidFill>
                      <a:prstDash val="solid"/>
                      <a:round/>
                      <a:headEnd type="none" w="sm" len="sm"/>
                      <a:tailEnd type="none" w="sm" len="sm"/>
                    </a:lnR>
                    <a:lnT w="12700" cap="flat" cmpd="sng">
                      <a:solidFill>
                        <a:srgbClr val="9E9E9E"/>
                      </a:solidFill>
                      <a:prstDash val="solid"/>
                      <a:round/>
                      <a:headEnd type="none" w="sm" len="sm"/>
                      <a:tailEnd type="none" w="sm" len="sm"/>
                    </a:lnT>
                    <a:lnB w="1270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dirty="0"/>
                    </a:p>
                  </a:txBody>
                  <a:tcPr marL="88900" marR="88900" marT="88900" marB="88900">
                    <a:lnL w="12700" cap="flat" cmpd="sng">
                      <a:solidFill>
                        <a:srgbClr val="9E9E9E"/>
                      </a:solidFill>
                      <a:prstDash val="solid"/>
                      <a:round/>
                      <a:headEnd type="none" w="sm" len="sm"/>
                      <a:tailEnd type="none" w="sm" len="sm"/>
                    </a:lnL>
                    <a:lnR w="12700" cap="flat" cmpd="sng">
                      <a:solidFill>
                        <a:srgbClr val="9E9E9E"/>
                      </a:solidFill>
                      <a:prstDash val="solid"/>
                      <a:round/>
                      <a:headEnd type="none" w="sm" len="sm"/>
                      <a:tailEnd type="none" w="sm" len="sm"/>
                    </a:lnR>
                    <a:lnT w="12700" cap="flat" cmpd="sng">
                      <a:solidFill>
                        <a:srgbClr val="9E9E9E"/>
                      </a:solidFill>
                      <a:prstDash val="solid"/>
                      <a:round/>
                      <a:headEnd type="none" w="sm" len="sm"/>
                      <a:tailEnd type="none" w="sm" len="sm"/>
                    </a:lnT>
                    <a:lnB w="12700" cap="flat" cmpd="sng">
                      <a:solidFill>
                        <a:srgbClr val="9E9E9E"/>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131" name="Google Shape;131;p23">
            <a:extLst>
              <a:ext uri="{C183D7F6-B498-43B3-948B-1728B52AA6E4}">
                <adec:decorative xmlns:adec="http://schemas.microsoft.com/office/drawing/2017/decorative" val="1"/>
              </a:ext>
            </a:extLst>
          </p:cNvPr>
          <p:cNvSpPr/>
          <p:nvPr/>
        </p:nvSpPr>
        <p:spPr>
          <a:xfrm>
            <a:off x="4572000" y="1634525"/>
            <a:ext cx="1481400" cy="5727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23"/>
          <p:cNvSpPr txBox="1"/>
          <p:nvPr/>
        </p:nvSpPr>
        <p:spPr>
          <a:xfrm>
            <a:off x="494700" y="3253888"/>
            <a:ext cx="8154600" cy="16440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 sz="1200" b="1">
                <a:solidFill>
                  <a:schemeClr val="dk1"/>
                </a:solidFill>
              </a:rPr>
              <a:t>Notes</a:t>
            </a:r>
            <a:endParaRPr sz="1200" b="1">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a:solidFill>
                  <a:schemeClr val="dk1"/>
                </a:solidFill>
              </a:rPr>
              <a:t>Tests become more abstract and subjective and less prescriptive as you move to the right of this table from constant to protocols. </a:t>
            </a:r>
            <a:endParaRPr sz="1200">
              <a:solidFill>
                <a:schemeClr val="dk1"/>
              </a:solidFill>
            </a:endParaRPr>
          </a:p>
          <a:p>
            <a:pPr marL="914400" lvl="1" indent="-304800" algn="l" rtl="0">
              <a:lnSpc>
                <a:spcPct val="115000"/>
              </a:lnSpc>
              <a:spcBef>
                <a:spcPts val="0"/>
              </a:spcBef>
              <a:spcAft>
                <a:spcPts val="0"/>
              </a:spcAft>
              <a:buClr>
                <a:schemeClr val="dk1"/>
              </a:buClr>
              <a:buSzPts val="1200"/>
              <a:buChar char="○"/>
            </a:pPr>
            <a:r>
              <a:rPr lang="en" sz="1200">
                <a:solidFill>
                  <a:schemeClr val="dk1"/>
                </a:solidFill>
              </a:rPr>
              <a:t>As a result, variations between results will increase so the requirements that can be stated as pass/fail must decrease.</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a:solidFill>
                  <a:schemeClr val="dk1"/>
                </a:solidFill>
              </a:rPr>
              <a:t>Over time, the types of tests that can be automated will move beyond constant testing to different types of test (move to the right on the table)</a:t>
            </a:r>
            <a:endParaRPr sz="1200"/>
          </a:p>
        </p:txBody>
      </p:sp>
      <p:sp>
        <p:nvSpPr>
          <p:cNvPr id="129" name="Google Shape;129;p2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4"/>
          <p:cNvSpPr txBox="1">
            <a:spLocks noGrp="1"/>
          </p:cNvSpPr>
          <p:nvPr>
            <p:ph type="title"/>
          </p:nvPr>
        </p:nvSpPr>
        <p:spPr>
          <a:xfrm>
            <a:off x="311700" y="18605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Matrix exploration exercise</a:t>
            </a:r>
            <a:endParaRPr/>
          </a:p>
        </p:txBody>
      </p:sp>
      <p:sp>
        <p:nvSpPr>
          <p:cNvPr id="137" name="Google Shape;137;p24"/>
          <p:cNvSpPr txBox="1">
            <a:spLocks noGrp="1"/>
          </p:cNvSpPr>
          <p:nvPr>
            <p:ph type="body" idx="1"/>
          </p:nvPr>
        </p:nvSpPr>
        <p:spPr>
          <a:xfrm>
            <a:off x="311700" y="907351"/>
            <a:ext cx="8520600" cy="3756000"/>
          </a:xfrm>
          <a:prstGeom prst="rect">
            <a:avLst/>
          </a:prstGeom>
        </p:spPr>
        <p:txBody>
          <a:bodyPr spcFirstLastPara="1" wrap="square" lIns="91425" tIns="91425" rIns="91425" bIns="91425" anchor="t" anchorCtr="0">
            <a:normAutofit/>
          </a:bodyPr>
          <a:lstStyle/>
          <a:p>
            <a:pPr marL="457200" lvl="0" indent="-336550" algn="l" rtl="0">
              <a:spcBef>
                <a:spcPts val="0"/>
              </a:spcBef>
              <a:spcAft>
                <a:spcPts val="0"/>
              </a:spcAft>
              <a:buClr>
                <a:schemeClr val="dk1"/>
              </a:buClr>
              <a:buSzPts val="1700"/>
              <a:buAutoNum type="arabicPeriod"/>
            </a:pPr>
            <a:r>
              <a:rPr lang="en" sz="1700">
                <a:solidFill>
                  <a:schemeClr val="dk1"/>
                </a:solidFill>
              </a:rPr>
              <a:t>Start with a guideline</a:t>
            </a:r>
            <a:endParaRPr sz="1700">
              <a:solidFill>
                <a:schemeClr val="dk1"/>
              </a:solidFill>
            </a:endParaRPr>
          </a:p>
          <a:p>
            <a:pPr marL="457200" lvl="0" indent="-336550" algn="l" rtl="0">
              <a:spcBef>
                <a:spcPts val="0"/>
              </a:spcBef>
              <a:spcAft>
                <a:spcPts val="0"/>
              </a:spcAft>
              <a:buClr>
                <a:schemeClr val="dk1"/>
              </a:buClr>
              <a:buSzPts val="1700"/>
              <a:buAutoNum type="arabicPeriod"/>
            </a:pPr>
            <a:r>
              <a:rPr lang="en" sz="1700">
                <a:solidFill>
                  <a:schemeClr val="dk1"/>
                </a:solidFill>
              </a:rPr>
              <a:t>Individually, imagine how the guideline can be addressed for each intersection and list potential outcomes to check</a:t>
            </a:r>
            <a:endParaRPr sz="1700">
              <a:solidFill>
                <a:schemeClr val="dk1"/>
              </a:solidFill>
            </a:endParaRPr>
          </a:p>
          <a:p>
            <a:pPr marL="457200" lvl="0" indent="-336550" algn="l" rtl="0">
              <a:spcBef>
                <a:spcPts val="0"/>
              </a:spcBef>
              <a:spcAft>
                <a:spcPts val="0"/>
              </a:spcAft>
              <a:buClr>
                <a:schemeClr val="dk1"/>
              </a:buClr>
              <a:buSzPts val="1700"/>
              <a:buAutoNum type="arabicPeriod"/>
            </a:pPr>
            <a:r>
              <a:rPr lang="en" sz="1700">
                <a:solidFill>
                  <a:schemeClr val="dk1"/>
                </a:solidFill>
              </a:rPr>
              <a:t>After ‘some work’ without reference to existing SCs, assess the cells with existing SCs in mind</a:t>
            </a:r>
            <a:endParaRPr sz="1700">
              <a:solidFill>
                <a:schemeClr val="dk1"/>
              </a:solidFill>
            </a:endParaRPr>
          </a:p>
          <a:p>
            <a:pPr marL="914400" lvl="1" indent="-336550" algn="l" rtl="0">
              <a:spcBef>
                <a:spcPts val="0"/>
              </a:spcBef>
              <a:spcAft>
                <a:spcPts val="0"/>
              </a:spcAft>
              <a:buClr>
                <a:schemeClr val="dk1"/>
              </a:buClr>
              <a:buSzPts val="1700"/>
              <a:buAutoNum type="alphaLcPeriod"/>
            </a:pPr>
            <a:r>
              <a:rPr lang="en" sz="1700">
                <a:solidFill>
                  <a:schemeClr val="dk1"/>
                </a:solidFill>
              </a:rPr>
              <a:t>Cross reference WCAG 2.2</a:t>
            </a:r>
            <a:endParaRPr sz="1700">
              <a:solidFill>
                <a:schemeClr val="dk1"/>
              </a:solidFill>
            </a:endParaRPr>
          </a:p>
          <a:p>
            <a:pPr marL="914400" lvl="1" indent="-336550" algn="l" rtl="0">
              <a:spcBef>
                <a:spcPts val="0"/>
              </a:spcBef>
              <a:spcAft>
                <a:spcPts val="0"/>
              </a:spcAft>
              <a:buClr>
                <a:schemeClr val="dk1"/>
              </a:buClr>
              <a:buSzPts val="1700"/>
              <a:buAutoNum type="alphaLcPeriod"/>
            </a:pPr>
            <a:r>
              <a:rPr lang="en" sz="1700">
                <a:solidFill>
                  <a:schemeClr val="dk1"/>
                </a:solidFill>
              </a:rPr>
              <a:t>Ensure that all SC considerations are captured</a:t>
            </a:r>
            <a:endParaRPr sz="1700">
              <a:solidFill>
                <a:schemeClr val="dk1"/>
              </a:solidFill>
            </a:endParaRPr>
          </a:p>
          <a:p>
            <a:pPr marL="457200" lvl="0" indent="-336550" algn="l" rtl="0">
              <a:spcBef>
                <a:spcPts val="0"/>
              </a:spcBef>
              <a:spcAft>
                <a:spcPts val="0"/>
              </a:spcAft>
              <a:buClr>
                <a:schemeClr val="dk1"/>
              </a:buClr>
              <a:buSzPts val="1700"/>
              <a:buAutoNum type="arabicPeriod"/>
            </a:pPr>
            <a:r>
              <a:rPr lang="en" sz="1700">
                <a:solidFill>
                  <a:schemeClr val="dk1"/>
                </a:solidFill>
              </a:rPr>
              <a:t>Review the results in a group</a:t>
            </a:r>
            <a:endParaRPr sz="1700">
              <a:solidFill>
                <a:schemeClr val="dk1"/>
              </a:solidFill>
            </a:endParaRPr>
          </a:p>
          <a:p>
            <a:pPr marL="914400" lvl="1" indent="-336550" algn="l" rtl="0">
              <a:spcBef>
                <a:spcPts val="0"/>
              </a:spcBef>
              <a:spcAft>
                <a:spcPts val="0"/>
              </a:spcAft>
              <a:buClr>
                <a:schemeClr val="dk1"/>
              </a:buClr>
              <a:buSzPts val="1700"/>
              <a:buAutoNum type="alphaLcPeriod"/>
            </a:pPr>
            <a:r>
              <a:rPr lang="en" sz="1700">
                <a:solidFill>
                  <a:schemeClr val="dk1"/>
                </a:solidFill>
              </a:rPr>
              <a:t>Refine</a:t>
            </a:r>
            <a:endParaRPr sz="1700">
              <a:solidFill>
                <a:schemeClr val="dk1"/>
              </a:solidFill>
            </a:endParaRPr>
          </a:p>
          <a:p>
            <a:pPr marL="914400" lvl="1" indent="-336550" algn="l" rtl="0">
              <a:spcBef>
                <a:spcPts val="0"/>
              </a:spcBef>
              <a:spcAft>
                <a:spcPts val="0"/>
              </a:spcAft>
              <a:buClr>
                <a:schemeClr val="dk1"/>
              </a:buClr>
              <a:buSzPts val="1700"/>
              <a:buAutoNum type="alphaLcPeriod"/>
            </a:pPr>
            <a:r>
              <a:rPr lang="en" sz="1700">
                <a:solidFill>
                  <a:schemeClr val="dk1"/>
                </a:solidFill>
              </a:rPr>
              <a:t>Agree on scope</a:t>
            </a:r>
            <a:endParaRPr sz="1700">
              <a:solidFill>
                <a:schemeClr val="dk1"/>
              </a:solidFill>
            </a:endParaRPr>
          </a:p>
          <a:p>
            <a:pPr marL="457200" lvl="0" indent="-336550" algn="l" rtl="0">
              <a:spcBef>
                <a:spcPts val="0"/>
              </a:spcBef>
              <a:spcAft>
                <a:spcPts val="0"/>
              </a:spcAft>
              <a:buClr>
                <a:schemeClr val="dk1"/>
              </a:buClr>
              <a:buSzPts val="1700"/>
              <a:buAutoNum type="arabicPeriod"/>
            </a:pPr>
            <a:r>
              <a:rPr lang="en" sz="1700">
                <a:solidFill>
                  <a:schemeClr val="dk1"/>
                </a:solidFill>
              </a:rPr>
              <a:t>Assign writing of Outcomes/Methods/Tests </a:t>
            </a:r>
            <a:endParaRPr sz="2600"/>
          </a:p>
        </p:txBody>
      </p:sp>
      <p:sp>
        <p:nvSpPr>
          <p:cNvPr id="138" name="Google Shape;138;p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5"/>
          <p:cNvSpPr txBox="1">
            <a:spLocks noGrp="1"/>
          </p:cNvSpPr>
          <p:nvPr>
            <p:ph type="title"/>
          </p:nvPr>
        </p:nvSpPr>
        <p:spPr>
          <a:xfrm>
            <a:off x="311700" y="18605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If we agree to work in this direction, next steps would be:</a:t>
            </a:r>
            <a:endParaRPr/>
          </a:p>
        </p:txBody>
      </p:sp>
      <p:sp>
        <p:nvSpPr>
          <p:cNvPr id="144" name="Google Shape;144;p25"/>
          <p:cNvSpPr txBox="1">
            <a:spLocks noGrp="1"/>
          </p:cNvSpPr>
          <p:nvPr>
            <p:ph type="body" idx="1"/>
          </p:nvPr>
        </p:nvSpPr>
        <p:spPr>
          <a:xfrm>
            <a:off x="311700" y="859125"/>
            <a:ext cx="8520600" cy="4073100"/>
          </a:xfrm>
          <a:prstGeom prst="rect">
            <a:avLst/>
          </a:prstGeom>
        </p:spPr>
        <p:txBody>
          <a:bodyPr spcFirstLastPara="1" wrap="square" lIns="91425" tIns="91425" rIns="91425" bIns="91425" anchor="t" anchorCtr="0">
            <a:normAutofit fontScale="70000" lnSpcReduction="20000"/>
          </a:bodyPr>
          <a:lstStyle/>
          <a:p>
            <a:pPr marL="457200" lvl="0" indent="-335280" algn="l" rtl="0">
              <a:spcBef>
                <a:spcPts val="0"/>
              </a:spcBef>
              <a:spcAft>
                <a:spcPts val="0"/>
              </a:spcAft>
              <a:buSzPct val="100000"/>
              <a:buChar char="●"/>
            </a:pPr>
            <a:r>
              <a:rPr lang="en"/>
              <a:t>Protocols subgroup </a:t>
            </a:r>
            <a:endParaRPr/>
          </a:p>
          <a:p>
            <a:pPr marL="914400" lvl="1" indent="-317500" algn="l" rtl="0">
              <a:spcBef>
                <a:spcPts val="0"/>
              </a:spcBef>
              <a:spcAft>
                <a:spcPts val="0"/>
              </a:spcAft>
              <a:buSzPct val="100000"/>
              <a:buChar char="○"/>
            </a:pPr>
            <a:r>
              <a:rPr lang="en"/>
              <a:t>Propose terminology and definitions</a:t>
            </a:r>
            <a:endParaRPr/>
          </a:p>
          <a:p>
            <a:pPr marL="914400" lvl="1" indent="-317500" algn="l" rtl="0">
              <a:spcBef>
                <a:spcPts val="0"/>
              </a:spcBef>
              <a:spcAft>
                <a:spcPts val="0"/>
              </a:spcAft>
              <a:buSzPct val="100000"/>
              <a:buChar char="○"/>
            </a:pPr>
            <a:r>
              <a:rPr lang="en"/>
              <a:t>Work with ACT to develop methods for test cases and protocols</a:t>
            </a:r>
            <a:endParaRPr/>
          </a:p>
          <a:p>
            <a:pPr marL="914400" lvl="1" indent="-317500" algn="l" rtl="0">
              <a:spcBef>
                <a:spcPts val="0"/>
              </a:spcBef>
              <a:spcAft>
                <a:spcPts val="0"/>
              </a:spcAft>
              <a:buSzPct val="100000"/>
              <a:buChar char="○"/>
            </a:pPr>
            <a:r>
              <a:rPr lang="en"/>
              <a:t>Address whether AG would provide an approved list of protocols and/or define what can be a protocol</a:t>
            </a:r>
            <a:endParaRPr/>
          </a:p>
          <a:p>
            <a:pPr marL="914400" marR="0" lvl="1" indent="-317500" algn="l" rtl="0">
              <a:lnSpc>
                <a:spcPct val="115000"/>
              </a:lnSpc>
              <a:spcBef>
                <a:spcPts val="0"/>
              </a:spcBef>
              <a:spcAft>
                <a:spcPts val="0"/>
              </a:spcAft>
              <a:buSzPct val="100000"/>
              <a:buChar char="○"/>
            </a:pPr>
            <a:r>
              <a:rPr lang="en"/>
              <a:t>Develop a way for a lay-person to assess whether a protocol was followed </a:t>
            </a:r>
            <a:endParaRPr/>
          </a:p>
          <a:p>
            <a:pPr marL="914400" marR="0" lvl="1" indent="-317500" algn="l" rtl="0">
              <a:lnSpc>
                <a:spcPct val="115000"/>
              </a:lnSpc>
              <a:spcBef>
                <a:spcPts val="0"/>
              </a:spcBef>
              <a:spcAft>
                <a:spcPts val="0"/>
              </a:spcAft>
              <a:buSzPct val="100000"/>
              <a:buChar char="○"/>
            </a:pPr>
            <a:r>
              <a:rPr lang="en"/>
              <a:t>Propose process for vetting and approving protocols</a:t>
            </a:r>
            <a:endParaRPr>
              <a:solidFill>
                <a:schemeClr val="dk1"/>
              </a:solidFill>
            </a:endParaRPr>
          </a:p>
          <a:p>
            <a:pPr marL="457200" lvl="0" indent="-335280" algn="l" rtl="0">
              <a:spcBef>
                <a:spcPts val="0"/>
              </a:spcBef>
              <a:spcAft>
                <a:spcPts val="0"/>
              </a:spcAft>
              <a:buSzPct val="100000"/>
              <a:buChar char="●"/>
            </a:pPr>
            <a:r>
              <a:rPr lang="en"/>
              <a:t>Scoping subgroup</a:t>
            </a:r>
            <a:endParaRPr/>
          </a:p>
          <a:p>
            <a:pPr marL="914400" lvl="1" indent="-317500" algn="l" rtl="0">
              <a:spcBef>
                <a:spcPts val="0"/>
              </a:spcBef>
              <a:spcAft>
                <a:spcPts val="0"/>
              </a:spcAft>
              <a:buSzPct val="100000"/>
              <a:buChar char="○"/>
            </a:pPr>
            <a:r>
              <a:rPr lang="en"/>
              <a:t>Propose terminology and definitions</a:t>
            </a:r>
            <a:endParaRPr/>
          </a:p>
          <a:p>
            <a:pPr marL="457200" lvl="0" indent="-335280" algn="l" rtl="0">
              <a:spcBef>
                <a:spcPts val="0"/>
              </a:spcBef>
              <a:spcAft>
                <a:spcPts val="0"/>
              </a:spcAft>
              <a:buSzPct val="100000"/>
              <a:buChar char="●"/>
            </a:pPr>
            <a:r>
              <a:rPr lang="en"/>
              <a:t>Guideline development</a:t>
            </a:r>
            <a:endParaRPr/>
          </a:p>
          <a:p>
            <a:pPr marL="914400" lvl="1" indent="-317500" algn="l" rtl="0">
              <a:spcBef>
                <a:spcPts val="0"/>
              </a:spcBef>
              <a:spcAft>
                <a:spcPts val="0"/>
              </a:spcAft>
              <a:buSzPct val="100000"/>
              <a:buChar char="○"/>
            </a:pPr>
            <a:r>
              <a:rPr lang="en"/>
              <a:t>Initial guideline categorization</a:t>
            </a:r>
            <a:endParaRPr/>
          </a:p>
          <a:p>
            <a:pPr marL="914400" lvl="1" indent="-317500" algn="l" rtl="0">
              <a:spcBef>
                <a:spcPts val="0"/>
              </a:spcBef>
              <a:spcAft>
                <a:spcPts val="0"/>
              </a:spcAft>
              <a:buSzPct val="100000"/>
              <a:buChar char="○"/>
            </a:pPr>
            <a:r>
              <a:rPr lang="en"/>
              <a:t>Apply the chart to each guideline to identify methods needed and possible overlap </a:t>
            </a:r>
            <a:endParaRPr/>
          </a:p>
          <a:p>
            <a:pPr marL="914400" lvl="1" indent="-317500" algn="l" rtl="0">
              <a:spcBef>
                <a:spcPts val="0"/>
              </a:spcBef>
              <a:spcAft>
                <a:spcPts val="0"/>
              </a:spcAft>
              <a:buSzPct val="100000"/>
              <a:buChar char="○"/>
            </a:pPr>
            <a:r>
              <a:rPr lang="en"/>
              <a:t>Revise guideline categorization</a:t>
            </a:r>
            <a:endParaRPr/>
          </a:p>
          <a:p>
            <a:pPr marL="914400" lvl="1" indent="-317500" algn="l" rtl="0">
              <a:spcBef>
                <a:spcPts val="0"/>
              </a:spcBef>
              <a:spcAft>
                <a:spcPts val="0"/>
              </a:spcAft>
              <a:buSzPct val="100000"/>
              <a:buChar char="○"/>
            </a:pPr>
            <a:r>
              <a:rPr lang="en"/>
              <a:t>Subgroups to work through Outcomes writing process (in process)</a:t>
            </a:r>
            <a:endParaRPr/>
          </a:p>
          <a:p>
            <a:pPr marL="914400" lvl="1" indent="-317500" algn="l" rtl="0">
              <a:spcBef>
                <a:spcPts val="0"/>
              </a:spcBef>
              <a:spcAft>
                <a:spcPts val="0"/>
              </a:spcAft>
              <a:buSzPct val="100000"/>
              <a:buChar char="○"/>
            </a:pPr>
            <a:r>
              <a:rPr lang="en"/>
              <a:t>Revise guideline categorization as needed</a:t>
            </a:r>
            <a:endParaRPr/>
          </a:p>
          <a:p>
            <a:pPr marL="457200" lvl="0" indent="-335280" algn="l" rtl="0">
              <a:spcBef>
                <a:spcPts val="0"/>
              </a:spcBef>
              <a:spcAft>
                <a:spcPts val="0"/>
              </a:spcAft>
              <a:buSzPct val="100000"/>
              <a:buChar char="●"/>
            </a:pPr>
            <a:r>
              <a:rPr lang="en"/>
              <a:t>Conformance conversations build on this</a:t>
            </a:r>
            <a:endParaRPr/>
          </a:p>
          <a:p>
            <a:pPr marL="457200" lvl="0" indent="-335280" algn="l" rtl="0">
              <a:spcBef>
                <a:spcPts val="0"/>
              </a:spcBef>
              <a:spcAft>
                <a:spcPts val="0"/>
              </a:spcAft>
              <a:buSzPct val="100000"/>
              <a:buChar char="●"/>
            </a:pPr>
            <a:r>
              <a:rPr lang="en"/>
              <a:t>Verify approach with regulators and other stakeholders</a:t>
            </a:r>
            <a:endParaRPr/>
          </a:p>
        </p:txBody>
      </p:sp>
      <p:sp>
        <p:nvSpPr>
          <p:cNvPr id="145" name="Google Shape;145;p2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6"/>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a:t>Background Slides</a:t>
            </a:r>
            <a:endParaRPr/>
          </a:p>
        </p:txBody>
      </p:sp>
      <p:sp>
        <p:nvSpPr>
          <p:cNvPr id="151" name="Google Shape;151;p2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7"/>
          <p:cNvSpPr txBox="1">
            <a:spLocks noGrp="1"/>
          </p:cNvSpPr>
          <p:nvPr>
            <p:ph type="title"/>
          </p:nvPr>
        </p:nvSpPr>
        <p:spPr>
          <a:xfrm>
            <a:off x="311700" y="18605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Proposed document breakdown</a:t>
            </a:r>
            <a:endParaRPr/>
          </a:p>
        </p:txBody>
      </p:sp>
      <p:sp>
        <p:nvSpPr>
          <p:cNvPr id="157" name="Google Shape;157;p27"/>
          <p:cNvSpPr txBox="1">
            <a:spLocks noGrp="1"/>
          </p:cNvSpPr>
          <p:nvPr>
            <p:ph type="body" idx="1"/>
          </p:nvPr>
        </p:nvSpPr>
        <p:spPr>
          <a:xfrm>
            <a:off x="311700" y="776725"/>
            <a:ext cx="5821200" cy="4280100"/>
          </a:xfrm>
          <a:prstGeom prst="rect">
            <a:avLst/>
          </a:prstGeom>
        </p:spPr>
        <p:txBody>
          <a:bodyPr spcFirstLastPara="1" wrap="square" lIns="91425" tIns="91425" rIns="91425" bIns="91425" anchor="t" anchorCtr="0">
            <a:noAutofit/>
          </a:bodyPr>
          <a:lstStyle/>
          <a:p>
            <a:pPr marL="285750" lvl="0" indent="-304800" algn="l" rtl="0">
              <a:lnSpc>
                <a:spcPct val="95000"/>
              </a:lnSpc>
              <a:spcBef>
                <a:spcPts val="0"/>
              </a:spcBef>
              <a:spcAft>
                <a:spcPts val="0"/>
              </a:spcAft>
              <a:buClr>
                <a:schemeClr val="dk1"/>
              </a:buClr>
              <a:buSzPts val="1200"/>
              <a:buAutoNum type="arabicPeriod"/>
            </a:pPr>
            <a:r>
              <a:rPr lang="en" sz="1200" b="1">
                <a:solidFill>
                  <a:schemeClr val="dk1"/>
                </a:solidFill>
              </a:rPr>
              <a:t>WCAG 3 Core Content </a:t>
            </a:r>
            <a:endParaRPr sz="1200" b="1">
              <a:solidFill>
                <a:schemeClr val="dk1"/>
              </a:solidFill>
            </a:endParaRPr>
          </a:p>
          <a:p>
            <a:pPr marL="571500" lvl="1" indent="-304800" algn="l" rtl="0">
              <a:lnSpc>
                <a:spcPct val="95000"/>
              </a:lnSpc>
              <a:spcBef>
                <a:spcPts val="0"/>
              </a:spcBef>
              <a:spcAft>
                <a:spcPts val="0"/>
              </a:spcAft>
              <a:buClr>
                <a:schemeClr val="dk1"/>
              </a:buClr>
              <a:buSzPts val="1200"/>
              <a:buAutoNum type="arabicPeriod"/>
            </a:pPr>
            <a:r>
              <a:rPr lang="en" sz="1200">
                <a:solidFill>
                  <a:schemeClr val="dk1"/>
                </a:solidFill>
              </a:rPr>
              <a:t>WCAG Specification</a:t>
            </a:r>
            <a:endParaRPr sz="1200">
              <a:solidFill>
                <a:schemeClr val="dk1"/>
              </a:solidFill>
            </a:endParaRPr>
          </a:p>
          <a:p>
            <a:pPr marL="857250" lvl="2" indent="-304800" algn="l" rtl="0">
              <a:lnSpc>
                <a:spcPct val="95000"/>
              </a:lnSpc>
              <a:spcBef>
                <a:spcPts val="0"/>
              </a:spcBef>
              <a:spcAft>
                <a:spcPts val="0"/>
              </a:spcAft>
              <a:buClr>
                <a:schemeClr val="dk1"/>
              </a:buClr>
              <a:buSzPts val="1200"/>
              <a:buAutoNum type="arabicPeriod"/>
            </a:pPr>
            <a:r>
              <a:rPr lang="en" sz="1200">
                <a:solidFill>
                  <a:schemeClr val="dk1"/>
                </a:solidFill>
              </a:rPr>
              <a:t>Guidelines and Outcomes </a:t>
            </a:r>
            <a:endParaRPr sz="1200">
              <a:solidFill>
                <a:schemeClr val="dk1"/>
              </a:solidFill>
            </a:endParaRPr>
          </a:p>
          <a:p>
            <a:pPr marL="857250" lvl="2" indent="-304800" algn="l" rtl="0">
              <a:lnSpc>
                <a:spcPct val="95000"/>
              </a:lnSpc>
              <a:spcBef>
                <a:spcPts val="0"/>
              </a:spcBef>
              <a:spcAft>
                <a:spcPts val="0"/>
              </a:spcAft>
              <a:buClr>
                <a:schemeClr val="dk1"/>
              </a:buClr>
              <a:buSzPts val="1200"/>
              <a:buAutoNum type="arabicPeriod"/>
            </a:pPr>
            <a:r>
              <a:rPr lang="en" sz="1200">
                <a:solidFill>
                  <a:schemeClr val="dk1"/>
                </a:solidFill>
              </a:rPr>
              <a:t>Definition of what passes at the smallest scoping unit </a:t>
            </a:r>
            <a:endParaRPr sz="1200">
              <a:solidFill>
                <a:schemeClr val="dk1"/>
              </a:solidFill>
            </a:endParaRPr>
          </a:p>
          <a:p>
            <a:pPr marL="571500" lvl="1" indent="-304800" algn="l" rtl="0">
              <a:lnSpc>
                <a:spcPct val="95000"/>
              </a:lnSpc>
              <a:spcBef>
                <a:spcPts val="0"/>
              </a:spcBef>
              <a:spcAft>
                <a:spcPts val="0"/>
              </a:spcAft>
              <a:buClr>
                <a:schemeClr val="dk1"/>
              </a:buClr>
              <a:buSzPts val="1200"/>
              <a:buAutoNum type="arabicPeriod"/>
            </a:pPr>
            <a:r>
              <a:rPr lang="en" sz="1200">
                <a:solidFill>
                  <a:schemeClr val="dk1"/>
                </a:solidFill>
              </a:rPr>
              <a:t>WCAG 3 Support Resources</a:t>
            </a:r>
            <a:endParaRPr sz="1200">
              <a:solidFill>
                <a:schemeClr val="dk1"/>
              </a:solidFill>
            </a:endParaRPr>
          </a:p>
          <a:p>
            <a:pPr marL="857250" lvl="2" indent="-304800" algn="l" rtl="0">
              <a:lnSpc>
                <a:spcPct val="95000"/>
              </a:lnSpc>
              <a:spcBef>
                <a:spcPts val="0"/>
              </a:spcBef>
              <a:spcAft>
                <a:spcPts val="0"/>
              </a:spcAft>
              <a:buClr>
                <a:schemeClr val="dk1"/>
              </a:buClr>
              <a:buSzPts val="1200"/>
              <a:buAutoNum type="arabicPeriod"/>
            </a:pPr>
            <a:r>
              <a:rPr lang="en" sz="1200">
                <a:solidFill>
                  <a:schemeClr val="dk1"/>
                </a:solidFill>
              </a:rPr>
              <a:t>Content Management System (CMS) of How-To and Methods</a:t>
            </a:r>
            <a:endParaRPr sz="1200">
              <a:solidFill>
                <a:schemeClr val="dk1"/>
              </a:solidFill>
            </a:endParaRPr>
          </a:p>
          <a:p>
            <a:pPr marL="857250" lvl="2" indent="-304800" algn="l" rtl="0">
              <a:lnSpc>
                <a:spcPct val="95000"/>
              </a:lnSpc>
              <a:spcBef>
                <a:spcPts val="0"/>
              </a:spcBef>
              <a:spcAft>
                <a:spcPts val="0"/>
              </a:spcAft>
              <a:buClr>
                <a:schemeClr val="dk1"/>
              </a:buClr>
              <a:buSzPts val="1200"/>
              <a:buAutoNum type="arabicPeriod"/>
            </a:pPr>
            <a:r>
              <a:rPr lang="en" sz="1200">
                <a:solidFill>
                  <a:schemeClr val="dk1"/>
                </a:solidFill>
              </a:rPr>
              <a:t>Methods for ATAG and UAAG that support the guidelines and outcomes</a:t>
            </a:r>
            <a:endParaRPr sz="1200">
              <a:solidFill>
                <a:schemeClr val="dk1"/>
              </a:solidFill>
            </a:endParaRPr>
          </a:p>
          <a:p>
            <a:pPr marL="285750" lvl="0" indent="-304800" algn="l" rtl="0">
              <a:lnSpc>
                <a:spcPct val="95000"/>
              </a:lnSpc>
              <a:spcBef>
                <a:spcPts val="0"/>
              </a:spcBef>
              <a:spcAft>
                <a:spcPts val="0"/>
              </a:spcAft>
              <a:buClr>
                <a:schemeClr val="dk1"/>
              </a:buClr>
              <a:buSzPts val="1200"/>
              <a:buAutoNum type="arabicPeriod"/>
            </a:pPr>
            <a:r>
              <a:rPr lang="en" sz="1200" b="1">
                <a:solidFill>
                  <a:schemeClr val="dk1"/>
                </a:solidFill>
              </a:rPr>
              <a:t>WCAG 3: Third-party content </a:t>
            </a:r>
            <a:endParaRPr sz="1200" b="1">
              <a:solidFill>
                <a:schemeClr val="dk1"/>
              </a:solidFill>
            </a:endParaRPr>
          </a:p>
          <a:p>
            <a:pPr marL="571500" lvl="1" indent="-304800" algn="l" rtl="0">
              <a:lnSpc>
                <a:spcPct val="95000"/>
              </a:lnSpc>
              <a:spcBef>
                <a:spcPts val="0"/>
              </a:spcBef>
              <a:spcAft>
                <a:spcPts val="0"/>
              </a:spcAft>
              <a:buClr>
                <a:schemeClr val="dk1"/>
              </a:buClr>
              <a:buSzPts val="1200"/>
              <a:buAutoNum type="arabicPeriod"/>
            </a:pPr>
            <a:r>
              <a:rPr lang="en" sz="1200">
                <a:solidFill>
                  <a:schemeClr val="dk1"/>
                </a:solidFill>
              </a:rPr>
              <a:t>Outcomes/methods specific to content produced by third-party providers</a:t>
            </a:r>
            <a:endParaRPr sz="1200">
              <a:solidFill>
                <a:schemeClr val="dk1"/>
              </a:solidFill>
            </a:endParaRPr>
          </a:p>
          <a:p>
            <a:pPr marL="571500" lvl="1" indent="-304800" algn="l" rtl="0">
              <a:lnSpc>
                <a:spcPct val="95000"/>
              </a:lnSpc>
              <a:spcBef>
                <a:spcPts val="0"/>
              </a:spcBef>
              <a:spcAft>
                <a:spcPts val="0"/>
              </a:spcAft>
              <a:buClr>
                <a:schemeClr val="dk1"/>
              </a:buClr>
              <a:buSzPts val="1200"/>
              <a:buAutoNum type="arabicPeriod"/>
            </a:pPr>
            <a:r>
              <a:rPr lang="en" sz="1200">
                <a:solidFill>
                  <a:schemeClr val="dk1"/>
                </a:solidFill>
              </a:rPr>
              <a:t>Outcomes/methods specific to users create accessible content (ATAG)</a:t>
            </a:r>
            <a:endParaRPr sz="1200">
              <a:solidFill>
                <a:schemeClr val="dk1"/>
              </a:solidFill>
            </a:endParaRPr>
          </a:p>
          <a:p>
            <a:pPr marL="571500" lvl="1" indent="-304800" algn="l" rtl="0">
              <a:lnSpc>
                <a:spcPct val="95000"/>
              </a:lnSpc>
              <a:spcBef>
                <a:spcPts val="0"/>
              </a:spcBef>
              <a:spcAft>
                <a:spcPts val="0"/>
              </a:spcAft>
              <a:buClr>
                <a:schemeClr val="dk1"/>
              </a:buClr>
              <a:buSzPts val="1200"/>
              <a:buAutoNum type="arabicPeriod"/>
            </a:pPr>
            <a:r>
              <a:rPr lang="en" sz="1200">
                <a:solidFill>
                  <a:schemeClr val="dk1"/>
                </a:solidFill>
              </a:rPr>
              <a:t>Conformance model for third party content</a:t>
            </a:r>
            <a:endParaRPr sz="1200">
              <a:solidFill>
                <a:schemeClr val="dk1"/>
              </a:solidFill>
            </a:endParaRPr>
          </a:p>
          <a:p>
            <a:pPr marL="285750" lvl="0" indent="-304800" algn="l" rtl="0">
              <a:lnSpc>
                <a:spcPct val="95000"/>
              </a:lnSpc>
              <a:spcBef>
                <a:spcPts val="0"/>
              </a:spcBef>
              <a:spcAft>
                <a:spcPts val="0"/>
              </a:spcAft>
              <a:buClr>
                <a:schemeClr val="dk1"/>
              </a:buClr>
              <a:buSzPts val="1200"/>
              <a:buAutoNum type="arabicPeriod"/>
            </a:pPr>
            <a:r>
              <a:rPr lang="en" sz="1200" b="1">
                <a:solidFill>
                  <a:schemeClr val="dk1"/>
                </a:solidFill>
              </a:rPr>
              <a:t>WCAG: Emerging Technologies (that require more research)  </a:t>
            </a:r>
            <a:endParaRPr sz="1200" b="1">
              <a:solidFill>
                <a:schemeClr val="dk1"/>
              </a:solidFill>
            </a:endParaRPr>
          </a:p>
          <a:p>
            <a:pPr marL="571500" lvl="1" indent="-304800" algn="l" rtl="0">
              <a:lnSpc>
                <a:spcPct val="95000"/>
              </a:lnSpc>
              <a:spcBef>
                <a:spcPts val="0"/>
              </a:spcBef>
              <a:spcAft>
                <a:spcPts val="0"/>
              </a:spcAft>
              <a:buClr>
                <a:schemeClr val="dk1"/>
              </a:buClr>
              <a:buSzPts val="1200"/>
              <a:buAutoNum type="arabicPeriod"/>
            </a:pPr>
            <a:r>
              <a:rPr lang="en" sz="1200">
                <a:solidFill>
                  <a:schemeClr val="dk1"/>
                </a:solidFill>
              </a:rPr>
              <a:t>Outcomes for 3D environments (as a first, other technologies as they develop)</a:t>
            </a:r>
            <a:endParaRPr sz="1200">
              <a:solidFill>
                <a:schemeClr val="dk1"/>
              </a:solidFill>
            </a:endParaRPr>
          </a:p>
          <a:p>
            <a:pPr marL="571500" lvl="1" indent="-304800" algn="l" rtl="0">
              <a:lnSpc>
                <a:spcPct val="95000"/>
              </a:lnSpc>
              <a:spcBef>
                <a:spcPts val="0"/>
              </a:spcBef>
              <a:spcAft>
                <a:spcPts val="0"/>
              </a:spcAft>
              <a:buClr>
                <a:schemeClr val="dk1"/>
              </a:buClr>
              <a:buSzPts val="1200"/>
              <a:buAutoNum type="arabicPeriod"/>
            </a:pPr>
            <a:r>
              <a:rPr lang="en" sz="1200">
                <a:solidFill>
                  <a:schemeClr val="dk1"/>
                </a:solidFill>
              </a:rPr>
              <a:t>Conformance model for emerging technologies</a:t>
            </a:r>
            <a:endParaRPr sz="1200" b="1">
              <a:solidFill>
                <a:schemeClr val="dk1"/>
              </a:solidFill>
            </a:endParaRPr>
          </a:p>
          <a:p>
            <a:pPr marL="285750" lvl="0" indent="-304800" algn="l" rtl="0">
              <a:lnSpc>
                <a:spcPct val="95000"/>
              </a:lnSpc>
              <a:spcBef>
                <a:spcPts val="0"/>
              </a:spcBef>
              <a:spcAft>
                <a:spcPts val="0"/>
              </a:spcAft>
              <a:buClr>
                <a:schemeClr val="dk1"/>
              </a:buClr>
              <a:buSzPts val="1200"/>
              <a:buAutoNum type="arabicPeriod"/>
            </a:pPr>
            <a:r>
              <a:rPr lang="en" sz="1200" b="1">
                <a:solidFill>
                  <a:schemeClr val="dk1"/>
                </a:solidFill>
              </a:rPr>
              <a:t>WCAG 3: Conformance for complex/large websites and applications</a:t>
            </a:r>
            <a:endParaRPr sz="1200" b="1">
              <a:solidFill>
                <a:schemeClr val="dk1"/>
              </a:solidFill>
            </a:endParaRPr>
          </a:p>
          <a:p>
            <a:pPr marL="571500" lvl="1" indent="-304800" algn="l" rtl="0">
              <a:lnSpc>
                <a:spcPct val="95000"/>
              </a:lnSpc>
              <a:spcBef>
                <a:spcPts val="0"/>
              </a:spcBef>
              <a:spcAft>
                <a:spcPts val="0"/>
              </a:spcAft>
              <a:buClr>
                <a:schemeClr val="dk1"/>
              </a:buClr>
              <a:buSzPts val="1200"/>
              <a:buAutoNum type="arabicPeriod"/>
            </a:pPr>
            <a:r>
              <a:rPr lang="en" sz="1200">
                <a:solidFill>
                  <a:schemeClr val="dk1"/>
                </a:solidFill>
              </a:rPr>
              <a:t>Scoring / metrics</a:t>
            </a:r>
            <a:endParaRPr sz="1200">
              <a:solidFill>
                <a:schemeClr val="dk1"/>
              </a:solidFill>
            </a:endParaRPr>
          </a:p>
          <a:p>
            <a:pPr marL="571500" lvl="1" indent="-304800" algn="l" rtl="0">
              <a:lnSpc>
                <a:spcPct val="95000"/>
              </a:lnSpc>
              <a:spcBef>
                <a:spcPts val="0"/>
              </a:spcBef>
              <a:spcAft>
                <a:spcPts val="0"/>
              </a:spcAft>
              <a:buClr>
                <a:schemeClr val="dk1"/>
              </a:buClr>
              <a:buSzPts val="1200"/>
              <a:buAutoNum type="arabicPeriod"/>
            </a:pPr>
            <a:r>
              <a:rPr lang="en" sz="1200">
                <a:solidFill>
                  <a:schemeClr val="dk1"/>
                </a:solidFill>
              </a:rPr>
              <a:t>Critical Errors</a:t>
            </a:r>
            <a:endParaRPr sz="1200">
              <a:solidFill>
                <a:schemeClr val="dk1"/>
              </a:solidFill>
            </a:endParaRPr>
          </a:p>
          <a:p>
            <a:pPr marL="571500" lvl="1" indent="-304800" algn="l" rtl="0">
              <a:lnSpc>
                <a:spcPct val="95000"/>
              </a:lnSpc>
              <a:spcBef>
                <a:spcPts val="0"/>
              </a:spcBef>
              <a:spcAft>
                <a:spcPts val="0"/>
              </a:spcAft>
              <a:buClr>
                <a:schemeClr val="dk1"/>
              </a:buClr>
              <a:buSzPts val="1200"/>
              <a:buAutoNum type="arabicPeriod"/>
            </a:pPr>
            <a:r>
              <a:rPr lang="en" sz="1200">
                <a:solidFill>
                  <a:schemeClr val="dk1"/>
                </a:solidFill>
              </a:rPr>
              <a:t>Sampling</a:t>
            </a:r>
            <a:endParaRPr sz="1200">
              <a:solidFill>
                <a:schemeClr val="dk1"/>
              </a:solidFill>
            </a:endParaRPr>
          </a:p>
          <a:p>
            <a:pPr marL="571500" lvl="1" indent="-304800" algn="l" rtl="0">
              <a:lnSpc>
                <a:spcPct val="95000"/>
              </a:lnSpc>
              <a:spcBef>
                <a:spcPts val="0"/>
              </a:spcBef>
              <a:spcAft>
                <a:spcPts val="0"/>
              </a:spcAft>
              <a:buClr>
                <a:schemeClr val="dk1"/>
              </a:buClr>
              <a:buSzPts val="1200"/>
              <a:buAutoNum type="arabicPeriod"/>
            </a:pPr>
            <a:r>
              <a:rPr lang="en" sz="1200">
                <a:solidFill>
                  <a:schemeClr val="dk1"/>
                </a:solidFill>
              </a:rPr>
              <a:t>Conformance model for [complex/large] web sites &amp; apps</a:t>
            </a:r>
            <a:endParaRPr sz="1200">
              <a:solidFill>
                <a:schemeClr val="dk1"/>
              </a:solidFill>
            </a:endParaRPr>
          </a:p>
          <a:p>
            <a:pPr marL="571500" lvl="1" indent="-304800" algn="l" rtl="0">
              <a:lnSpc>
                <a:spcPct val="95000"/>
              </a:lnSpc>
              <a:spcBef>
                <a:spcPts val="0"/>
              </a:spcBef>
              <a:spcAft>
                <a:spcPts val="0"/>
              </a:spcAft>
              <a:buClr>
                <a:schemeClr val="dk1"/>
              </a:buClr>
              <a:buSzPts val="1200"/>
              <a:buAutoNum type="arabicPeriod"/>
            </a:pPr>
            <a:r>
              <a:rPr lang="en" sz="1200">
                <a:solidFill>
                  <a:schemeClr val="dk1"/>
                </a:solidFill>
              </a:rPr>
              <a:t>Bronze, Silver, Gold</a:t>
            </a:r>
            <a:endParaRPr sz="1200"/>
          </a:p>
        </p:txBody>
      </p:sp>
      <p:sp>
        <p:nvSpPr>
          <p:cNvPr id="158" name="Google Shape;158;p27"/>
          <p:cNvSpPr txBox="1">
            <a:spLocks noGrp="1"/>
          </p:cNvSpPr>
          <p:nvPr>
            <p:ph type="body" idx="2"/>
          </p:nvPr>
        </p:nvSpPr>
        <p:spPr>
          <a:xfrm>
            <a:off x="6191800" y="872325"/>
            <a:ext cx="2640600" cy="3957600"/>
          </a:xfrm>
          <a:prstGeom prst="rect">
            <a:avLst/>
          </a:prstGeom>
        </p:spPr>
        <p:txBody>
          <a:bodyPr spcFirstLastPara="1" wrap="square" lIns="91425" tIns="91425" rIns="91425" bIns="91425" anchor="t" anchorCtr="0">
            <a:normAutofit/>
          </a:bodyPr>
          <a:lstStyle/>
          <a:p>
            <a:pPr marL="0" lvl="0" indent="0" algn="l" rtl="0">
              <a:lnSpc>
                <a:spcPct val="100000"/>
              </a:lnSpc>
              <a:spcBef>
                <a:spcPts val="0"/>
              </a:spcBef>
              <a:spcAft>
                <a:spcPts val="0"/>
              </a:spcAft>
              <a:buClr>
                <a:schemeClr val="dk1"/>
              </a:buClr>
              <a:buSzPts val="1100"/>
              <a:buFont typeface="Arial"/>
              <a:buNone/>
            </a:pPr>
            <a:r>
              <a:rPr lang="en" sz="1200" b="1">
                <a:solidFill>
                  <a:schemeClr val="dk1"/>
                </a:solidFill>
              </a:rPr>
              <a:t>Key Questions:</a:t>
            </a:r>
            <a:endParaRPr sz="1200" b="1">
              <a:solidFill>
                <a:schemeClr val="dk1"/>
              </a:solidFill>
            </a:endParaRPr>
          </a:p>
          <a:p>
            <a:pPr marL="285750" lvl="0" indent="-304800" algn="l" rtl="0">
              <a:lnSpc>
                <a:spcPct val="100000"/>
              </a:lnSpc>
              <a:spcBef>
                <a:spcPts val="0"/>
              </a:spcBef>
              <a:spcAft>
                <a:spcPts val="0"/>
              </a:spcAft>
              <a:buClr>
                <a:schemeClr val="dk1"/>
              </a:buClr>
              <a:buSzPts val="1200"/>
              <a:buChar char="●"/>
            </a:pPr>
            <a:r>
              <a:rPr lang="en" sz="1200">
                <a:solidFill>
                  <a:schemeClr val="dk1"/>
                </a:solidFill>
              </a:rPr>
              <a:t>Can we work on the guidelines, outcomes, and methods without knowing the full conformance?</a:t>
            </a:r>
            <a:endParaRPr sz="1200">
              <a:solidFill>
                <a:schemeClr val="dk1"/>
              </a:solidFill>
            </a:endParaRPr>
          </a:p>
          <a:p>
            <a:pPr marL="457200" lvl="0" indent="-304800" algn="l" rtl="0">
              <a:lnSpc>
                <a:spcPct val="100000"/>
              </a:lnSpc>
              <a:spcBef>
                <a:spcPts val="0"/>
              </a:spcBef>
              <a:spcAft>
                <a:spcPts val="0"/>
              </a:spcAft>
              <a:buClr>
                <a:schemeClr val="dk1"/>
              </a:buClr>
              <a:buSzPts val="1200"/>
              <a:buChar char="●"/>
            </a:pPr>
            <a:r>
              <a:rPr lang="en" sz="1200">
                <a:solidFill>
                  <a:schemeClr val="dk1"/>
                </a:solidFill>
              </a:rPr>
              <a:t>If not, what do we need to know?</a:t>
            </a:r>
            <a:endParaRPr sz="1800"/>
          </a:p>
        </p:txBody>
      </p:sp>
      <p:sp>
        <p:nvSpPr>
          <p:cNvPr id="159" name="Google Shape;159;p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15</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4"/>
          <p:cNvSpPr txBox="1">
            <a:spLocks noGrp="1"/>
          </p:cNvSpPr>
          <p:nvPr>
            <p:ph type="title"/>
          </p:nvPr>
        </p:nvSpPr>
        <p:spPr>
          <a:xfrm>
            <a:off x="311700" y="927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Status</a:t>
            </a:r>
            <a:endParaRPr/>
          </a:p>
        </p:txBody>
      </p:sp>
      <p:sp>
        <p:nvSpPr>
          <p:cNvPr id="66" name="Google Shape;66;p14"/>
          <p:cNvSpPr txBox="1">
            <a:spLocks noGrp="1"/>
          </p:cNvSpPr>
          <p:nvPr>
            <p:ph type="body" idx="1"/>
          </p:nvPr>
        </p:nvSpPr>
        <p:spPr>
          <a:xfrm>
            <a:off x="311700" y="806375"/>
            <a:ext cx="8520600" cy="3762600"/>
          </a:xfrm>
          <a:prstGeom prst="rect">
            <a:avLst/>
          </a:prstGeom>
        </p:spPr>
        <p:txBody>
          <a:bodyPr spcFirstLastPara="1" wrap="square" lIns="91425" tIns="91425" rIns="91425" bIns="91425" anchor="t" anchorCtr="0">
            <a:noAutofit/>
          </a:bodyPr>
          <a:lstStyle/>
          <a:p>
            <a:pPr marL="457200" lvl="0" indent="-367665" algn="l" rtl="0">
              <a:lnSpc>
                <a:spcPct val="115000"/>
              </a:lnSpc>
              <a:spcBef>
                <a:spcPts val="0"/>
              </a:spcBef>
              <a:spcAft>
                <a:spcPts val="0"/>
              </a:spcAft>
              <a:buClr>
                <a:schemeClr val="dk1"/>
              </a:buClr>
              <a:buSzPts val="2190"/>
              <a:buChar char="●"/>
            </a:pPr>
            <a:r>
              <a:rPr lang="en" sz="2190">
                <a:solidFill>
                  <a:schemeClr val="dk1"/>
                </a:solidFill>
              </a:rPr>
              <a:t>The First Public Working Draft published January 21st 2021</a:t>
            </a:r>
            <a:endParaRPr sz="2190">
              <a:solidFill>
                <a:schemeClr val="dk1"/>
              </a:solidFill>
            </a:endParaRPr>
          </a:p>
          <a:p>
            <a:pPr marL="457200" lvl="0" indent="-367665" algn="l" rtl="0">
              <a:lnSpc>
                <a:spcPct val="115000"/>
              </a:lnSpc>
              <a:spcBef>
                <a:spcPts val="0"/>
              </a:spcBef>
              <a:spcAft>
                <a:spcPts val="0"/>
              </a:spcAft>
              <a:buClr>
                <a:schemeClr val="dk1"/>
              </a:buClr>
              <a:buSzPts val="2190"/>
              <a:buChar char="●"/>
            </a:pPr>
            <a:r>
              <a:rPr lang="en" sz="2190">
                <a:solidFill>
                  <a:schemeClr val="dk1"/>
                </a:solidFill>
              </a:rPr>
              <a:t>Currently, we have 321 Issues which we are slowly working on</a:t>
            </a:r>
            <a:endParaRPr sz="2190">
              <a:solidFill>
                <a:schemeClr val="dk1"/>
              </a:solidFill>
            </a:endParaRPr>
          </a:p>
          <a:p>
            <a:pPr marL="457200" lvl="0" indent="-367665" algn="l" rtl="0">
              <a:lnSpc>
                <a:spcPct val="115000"/>
              </a:lnSpc>
              <a:spcBef>
                <a:spcPts val="0"/>
              </a:spcBef>
              <a:spcAft>
                <a:spcPts val="0"/>
              </a:spcAft>
              <a:buClr>
                <a:schemeClr val="dk1"/>
              </a:buClr>
              <a:buSzPts val="2190"/>
              <a:buChar char="●"/>
            </a:pPr>
            <a:r>
              <a:rPr lang="en" sz="2190">
                <a:solidFill>
                  <a:schemeClr val="dk1"/>
                </a:solidFill>
              </a:rPr>
              <a:t>The schedule identifies related groups of challenges and topics we need to address to move forward</a:t>
            </a:r>
            <a:endParaRPr sz="2190">
              <a:solidFill>
                <a:schemeClr val="dk1"/>
              </a:solidFill>
            </a:endParaRPr>
          </a:p>
          <a:p>
            <a:pPr marL="457200" lvl="0" indent="-367665" algn="l" rtl="0">
              <a:lnSpc>
                <a:spcPct val="115000"/>
              </a:lnSpc>
              <a:spcBef>
                <a:spcPts val="0"/>
              </a:spcBef>
              <a:spcAft>
                <a:spcPts val="0"/>
              </a:spcAft>
              <a:buClr>
                <a:schemeClr val="dk1"/>
              </a:buClr>
              <a:buSzPts val="2190"/>
              <a:buChar char="●"/>
            </a:pPr>
            <a:r>
              <a:rPr lang="en" sz="2190">
                <a:solidFill>
                  <a:schemeClr val="dk1"/>
                </a:solidFill>
              </a:rPr>
              <a:t>We have an initial proposed document breaking out the work and a tentative publication schedule (Still in discussion)</a:t>
            </a:r>
            <a:endParaRPr sz="2190">
              <a:solidFill>
                <a:schemeClr val="dk1"/>
              </a:solidFill>
            </a:endParaRPr>
          </a:p>
          <a:p>
            <a:pPr marL="457200" lvl="0" indent="0" algn="l" rtl="0">
              <a:lnSpc>
                <a:spcPct val="95000"/>
              </a:lnSpc>
              <a:spcBef>
                <a:spcPts val="1200"/>
              </a:spcBef>
              <a:spcAft>
                <a:spcPts val="1200"/>
              </a:spcAft>
              <a:buNone/>
            </a:pPr>
            <a:endParaRPr sz="2190">
              <a:solidFill>
                <a:schemeClr val="dk1"/>
              </a:solidFill>
            </a:endParaRPr>
          </a:p>
        </p:txBody>
      </p:sp>
      <p:sp>
        <p:nvSpPr>
          <p:cNvPr id="67" name="Google Shape;67;p1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5"/>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l" rtl="0">
              <a:lnSpc>
                <a:spcPct val="150000"/>
              </a:lnSpc>
              <a:spcBef>
                <a:spcPts val="0"/>
              </a:spcBef>
              <a:spcAft>
                <a:spcPts val="1200"/>
              </a:spcAft>
              <a:buNone/>
            </a:pPr>
            <a:r>
              <a:rPr lang="en" sz="2500"/>
              <a:t>Our job from here is to build on what we learned from WCAG 2.x and WCAG 3 First Public Working Draft but not rely on either one as the perfect starting point.</a:t>
            </a:r>
            <a:endParaRPr sz="2500"/>
          </a:p>
        </p:txBody>
      </p:sp>
      <p:sp>
        <p:nvSpPr>
          <p:cNvPr id="73" name="Google Shape;73;p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6"/>
          <p:cNvSpPr txBox="1">
            <a:spLocks noGrp="1"/>
          </p:cNvSpPr>
          <p:nvPr>
            <p:ph type="title"/>
          </p:nvPr>
        </p:nvSpPr>
        <p:spPr>
          <a:xfrm>
            <a:off x="311700" y="18605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Current work</a:t>
            </a:r>
            <a:endParaRPr/>
          </a:p>
        </p:txBody>
      </p:sp>
      <p:sp>
        <p:nvSpPr>
          <p:cNvPr id="79" name="Google Shape;79;p16"/>
          <p:cNvSpPr txBox="1">
            <a:spLocks noGrp="1"/>
          </p:cNvSpPr>
          <p:nvPr>
            <p:ph type="body" idx="1"/>
          </p:nvPr>
        </p:nvSpPr>
        <p:spPr>
          <a:xfrm>
            <a:off x="311700" y="907351"/>
            <a:ext cx="8520600" cy="3756000"/>
          </a:xfrm>
          <a:prstGeom prst="rect">
            <a:avLst/>
          </a:prstGeom>
        </p:spPr>
        <p:txBody>
          <a:bodyPr spcFirstLastPara="1" wrap="square" lIns="91425" tIns="91425" rIns="91425" bIns="91425" anchor="t" anchorCtr="0">
            <a:normAutofit/>
          </a:bodyPr>
          <a:lstStyle/>
          <a:p>
            <a:pPr marL="457200" lvl="0" indent="-374015" algn="l" rtl="0">
              <a:lnSpc>
                <a:spcPct val="115000"/>
              </a:lnSpc>
              <a:spcBef>
                <a:spcPts val="0"/>
              </a:spcBef>
              <a:spcAft>
                <a:spcPts val="0"/>
              </a:spcAft>
              <a:buClr>
                <a:schemeClr val="dk1"/>
              </a:buClr>
              <a:buSzPts val="2290"/>
              <a:buChar char="●"/>
            </a:pPr>
            <a:r>
              <a:rPr lang="en" sz="2290">
                <a:solidFill>
                  <a:schemeClr val="dk1"/>
                </a:solidFill>
              </a:rPr>
              <a:t>Protocols</a:t>
            </a:r>
            <a:endParaRPr sz="2290">
              <a:solidFill>
                <a:schemeClr val="dk1"/>
              </a:solidFill>
            </a:endParaRPr>
          </a:p>
          <a:p>
            <a:pPr marL="457200" lvl="0" indent="-374015" algn="l" rtl="0">
              <a:lnSpc>
                <a:spcPct val="115000"/>
              </a:lnSpc>
              <a:spcBef>
                <a:spcPts val="0"/>
              </a:spcBef>
              <a:spcAft>
                <a:spcPts val="0"/>
              </a:spcAft>
              <a:buClr>
                <a:schemeClr val="dk1"/>
              </a:buClr>
              <a:buSzPts val="2290"/>
              <a:buChar char="●"/>
            </a:pPr>
            <a:r>
              <a:rPr lang="en" sz="2290">
                <a:solidFill>
                  <a:schemeClr val="dk1"/>
                </a:solidFill>
              </a:rPr>
              <a:t>Scope</a:t>
            </a:r>
            <a:endParaRPr sz="2290">
              <a:solidFill>
                <a:schemeClr val="dk1"/>
              </a:solidFill>
            </a:endParaRPr>
          </a:p>
          <a:p>
            <a:pPr marL="457200" lvl="0" indent="-374015" algn="l" rtl="0">
              <a:lnSpc>
                <a:spcPct val="115000"/>
              </a:lnSpc>
              <a:spcBef>
                <a:spcPts val="0"/>
              </a:spcBef>
              <a:spcAft>
                <a:spcPts val="0"/>
              </a:spcAft>
              <a:buClr>
                <a:schemeClr val="dk1"/>
              </a:buClr>
              <a:buSzPts val="2290"/>
              <a:buChar char="●"/>
            </a:pPr>
            <a:r>
              <a:rPr lang="en" sz="2290">
                <a:solidFill>
                  <a:schemeClr val="dk1"/>
                </a:solidFill>
              </a:rPr>
              <a:t>Conformance Options - Example Scenarios</a:t>
            </a:r>
            <a:endParaRPr sz="2290">
              <a:solidFill>
                <a:schemeClr val="dk1"/>
              </a:solidFill>
            </a:endParaRPr>
          </a:p>
          <a:p>
            <a:pPr marL="457200" lvl="0" indent="-374015" algn="l" rtl="0">
              <a:lnSpc>
                <a:spcPct val="115000"/>
              </a:lnSpc>
              <a:spcBef>
                <a:spcPts val="0"/>
              </a:spcBef>
              <a:spcAft>
                <a:spcPts val="0"/>
              </a:spcAft>
              <a:buClr>
                <a:schemeClr val="dk1"/>
              </a:buClr>
              <a:buSzPts val="2290"/>
              <a:buChar char="●"/>
            </a:pPr>
            <a:r>
              <a:rPr lang="en" sz="2290">
                <a:solidFill>
                  <a:schemeClr val="dk1"/>
                </a:solidFill>
              </a:rPr>
              <a:t>Some content subgroups</a:t>
            </a:r>
            <a:endParaRPr sz="2290">
              <a:solidFill>
                <a:schemeClr val="dk1"/>
              </a:solidFill>
            </a:endParaRPr>
          </a:p>
          <a:p>
            <a:pPr marL="457200" lvl="0" indent="-374015" algn="l" rtl="0">
              <a:lnSpc>
                <a:spcPct val="115000"/>
              </a:lnSpc>
              <a:spcBef>
                <a:spcPts val="0"/>
              </a:spcBef>
              <a:spcAft>
                <a:spcPts val="0"/>
              </a:spcAft>
              <a:buClr>
                <a:schemeClr val="dk1"/>
              </a:buClr>
              <a:buSzPts val="2290"/>
              <a:buChar char="●"/>
            </a:pPr>
            <a:r>
              <a:rPr lang="en" sz="2290">
                <a:solidFill>
                  <a:schemeClr val="dk1"/>
                </a:solidFill>
              </a:rPr>
              <a:t>Requirements issues</a:t>
            </a:r>
            <a:endParaRPr sz="2290">
              <a:solidFill>
                <a:schemeClr val="dk1"/>
              </a:solidFill>
            </a:endParaRPr>
          </a:p>
          <a:p>
            <a:pPr marL="457200" lvl="0" indent="-374015" algn="l" rtl="0">
              <a:lnSpc>
                <a:spcPct val="115000"/>
              </a:lnSpc>
              <a:spcBef>
                <a:spcPts val="0"/>
              </a:spcBef>
              <a:spcAft>
                <a:spcPts val="0"/>
              </a:spcAft>
              <a:buClr>
                <a:schemeClr val="dk1"/>
              </a:buClr>
              <a:buSzPts val="2290"/>
              <a:buChar char="●"/>
            </a:pPr>
            <a:r>
              <a:rPr lang="en" sz="2290">
                <a:solidFill>
                  <a:schemeClr val="dk1"/>
                </a:solidFill>
              </a:rPr>
              <a:t>Chartering discussions</a:t>
            </a:r>
            <a:endParaRPr sz="2290">
              <a:solidFill>
                <a:schemeClr val="dk1"/>
              </a:solidFill>
            </a:endParaRPr>
          </a:p>
        </p:txBody>
      </p:sp>
      <p:sp>
        <p:nvSpPr>
          <p:cNvPr id="80" name="Google Shape;80;p1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7"/>
          <p:cNvSpPr txBox="1">
            <a:spLocks noGrp="1"/>
          </p:cNvSpPr>
          <p:nvPr>
            <p:ph type="title"/>
          </p:nvPr>
        </p:nvSpPr>
        <p:spPr>
          <a:xfrm>
            <a:off x="311700" y="18605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What is this slide deck?</a:t>
            </a:r>
            <a:endParaRPr/>
          </a:p>
        </p:txBody>
      </p:sp>
      <p:sp>
        <p:nvSpPr>
          <p:cNvPr id="86" name="Google Shape;86;p17"/>
          <p:cNvSpPr txBox="1">
            <a:spLocks noGrp="1"/>
          </p:cNvSpPr>
          <p:nvPr>
            <p:ph type="body" idx="1"/>
          </p:nvPr>
        </p:nvSpPr>
        <p:spPr>
          <a:xfrm>
            <a:off x="311700" y="907350"/>
            <a:ext cx="8520600" cy="4022700"/>
          </a:xfrm>
          <a:prstGeom prst="rect">
            <a:avLst/>
          </a:prstGeom>
        </p:spPr>
        <p:txBody>
          <a:bodyPr spcFirstLastPara="1" wrap="square" lIns="91425" tIns="91425" rIns="91425" bIns="91425" anchor="t" anchorCtr="0">
            <a:normAutofit fontScale="85000" lnSpcReduction="10000"/>
          </a:bodyPr>
          <a:lstStyle/>
          <a:p>
            <a:pPr marL="457200" lvl="0" indent="-358140" algn="l" rtl="0">
              <a:spcBef>
                <a:spcPts val="0"/>
              </a:spcBef>
              <a:spcAft>
                <a:spcPts val="0"/>
              </a:spcAft>
              <a:buSzPct val="100000"/>
              <a:buChar char="●"/>
            </a:pPr>
            <a:r>
              <a:rPr lang="en"/>
              <a:t>Result of work from protocols and scoping subgroups</a:t>
            </a:r>
            <a:endParaRPr/>
          </a:p>
          <a:p>
            <a:pPr marL="457200" lvl="0" indent="-358140" algn="l" rtl="0">
              <a:spcBef>
                <a:spcPts val="0"/>
              </a:spcBef>
              <a:spcAft>
                <a:spcPts val="0"/>
              </a:spcAft>
              <a:buSzPct val="100000"/>
              <a:buChar char="●"/>
            </a:pPr>
            <a:r>
              <a:rPr lang="en"/>
              <a:t>Request to understand how they fit together</a:t>
            </a:r>
            <a:endParaRPr/>
          </a:p>
          <a:p>
            <a:pPr marL="457200" lvl="0" indent="-358140" algn="l" rtl="0">
              <a:spcBef>
                <a:spcPts val="0"/>
              </a:spcBef>
              <a:spcAft>
                <a:spcPts val="0"/>
              </a:spcAft>
              <a:buSzPct val="100000"/>
              <a:buChar char="●"/>
            </a:pPr>
            <a:r>
              <a:rPr lang="en"/>
              <a:t>A possible way of thinking about how to approach the broader scope WCAG 3 sets out to achieve</a:t>
            </a:r>
            <a:endParaRPr/>
          </a:p>
          <a:p>
            <a:pPr marL="457200" lvl="0" indent="-358140" algn="l" rtl="0">
              <a:spcBef>
                <a:spcPts val="0"/>
              </a:spcBef>
              <a:spcAft>
                <a:spcPts val="0"/>
              </a:spcAft>
              <a:buSzPct val="100000"/>
              <a:buChar char="●"/>
            </a:pPr>
            <a:r>
              <a:rPr lang="en"/>
              <a:t>A response to the need to both broaden scope and ensure everything is testable at a pass/fail level</a:t>
            </a:r>
            <a:endParaRPr/>
          </a:p>
          <a:p>
            <a:pPr marL="914400" lvl="1" indent="-336550" algn="l" rtl="0">
              <a:spcBef>
                <a:spcPts val="0"/>
              </a:spcBef>
              <a:spcAft>
                <a:spcPts val="0"/>
              </a:spcAft>
              <a:buSzPct val="100000"/>
              <a:buChar char="○"/>
            </a:pPr>
            <a:r>
              <a:rPr lang="en"/>
              <a:t>Explores one structured way of navigating subjectivity to avoid ambiguity</a:t>
            </a:r>
            <a:endParaRPr/>
          </a:p>
          <a:p>
            <a:pPr marL="457200" lvl="0" indent="-358140" algn="l" rtl="0">
              <a:spcBef>
                <a:spcPts val="0"/>
              </a:spcBef>
              <a:spcAft>
                <a:spcPts val="0"/>
              </a:spcAft>
              <a:buSzPct val="100000"/>
              <a:buChar char="●"/>
            </a:pPr>
            <a:r>
              <a:rPr lang="en"/>
              <a:t>This slide deck intentionally does not address conformance levels or aggregate scoring. </a:t>
            </a:r>
            <a:endParaRPr/>
          </a:p>
          <a:p>
            <a:pPr marL="0" lvl="0" indent="0" algn="l" rtl="0">
              <a:spcBef>
                <a:spcPts val="1200"/>
              </a:spcBef>
              <a:spcAft>
                <a:spcPts val="1200"/>
              </a:spcAft>
              <a:buNone/>
            </a:pPr>
            <a:r>
              <a:rPr lang="en" b="1"/>
              <a:t>Note:</a:t>
            </a:r>
            <a:r>
              <a:rPr lang="en"/>
              <a:t> Do not get stuck on terminology. The next few slides have placeholder concepts only. Terminology and definitions are next steps.</a:t>
            </a:r>
            <a:endParaRPr/>
          </a:p>
        </p:txBody>
      </p:sp>
      <p:sp>
        <p:nvSpPr>
          <p:cNvPr id="87" name="Google Shape;87;p1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8"/>
          <p:cNvSpPr txBox="1">
            <a:spLocks noGrp="1"/>
          </p:cNvSpPr>
          <p:nvPr>
            <p:ph type="title"/>
          </p:nvPr>
        </p:nvSpPr>
        <p:spPr>
          <a:xfrm>
            <a:off x="311700" y="18605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What is tested or made accessible </a:t>
            </a:r>
            <a:endParaRPr/>
          </a:p>
        </p:txBody>
      </p:sp>
      <p:sp>
        <p:nvSpPr>
          <p:cNvPr id="93" name="Google Shape;93;p18"/>
          <p:cNvSpPr txBox="1">
            <a:spLocks noGrp="1"/>
          </p:cNvSpPr>
          <p:nvPr>
            <p:ph type="body" idx="1"/>
          </p:nvPr>
        </p:nvSpPr>
        <p:spPr>
          <a:xfrm>
            <a:off x="311700" y="907351"/>
            <a:ext cx="8520600" cy="37560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Clr>
                <a:schemeClr val="dk1"/>
              </a:buClr>
              <a:buSzPts val="1800"/>
              <a:buChar char="●"/>
            </a:pPr>
            <a:r>
              <a:rPr lang="en" sz="1800" b="1">
                <a:solidFill>
                  <a:schemeClr val="dk1"/>
                </a:solidFill>
              </a:rPr>
              <a:t>Smallest unit </a:t>
            </a:r>
            <a:r>
              <a:rPr lang="en" sz="1800">
                <a:solidFill>
                  <a:schemeClr val="dk1"/>
                </a:solidFill>
              </a:rPr>
              <a:t>- interactive components and static content</a:t>
            </a:r>
            <a:endParaRPr sz="1800">
              <a:solidFill>
                <a:schemeClr val="dk1"/>
              </a:solidFill>
            </a:endParaRPr>
          </a:p>
          <a:p>
            <a:pPr marL="457200" lvl="0" indent="-342900" algn="l" rtl="0">
              <a:spcBef>
                <a:spcPts val="0"/>
              </a:spcBef>
              <a:spcAft>
                <a:spcPts val="0"/>
              </a:spcAft>
              <a:buClr>
                <a:schemeClr val="dk1"/>
              </a:buClr>
              <a:buSzPts val="1800"/>
              <a:buChar char="●"/>
            </a:pPr>
            <a:r>
              <a:rPr lang="en" sz="1800" b="1">
                <a:solidFill>
                  <a:schemeClr val="dk1"/>
                </a:solidFill>
              </a:rPr>
              <a:t>View </a:t>
            </a:r>
            <a:r>
              <a:rPr lang="en" sz="1800">
                <a:solidFill>
                  <a:schemeClr val="dk1"/>
                </a:solidFill>
              </a:rPr>
              <a:t>- URL based page in WCAG 2.x but we need a way to address states and single page applications</a:t>
            </a:r>
            <a:endParaRPr sz="1800">
              <a:solidFill>
                <a:schemeClr val="dk1"/>
              </a:solidFill>
            </a:endParaRPr>
          </a:p>
          <a:p>
            <a:pPr marL="457200" lvl="0" indent="-342900" algn="l" rtl="0">
              <a:spcBef>
                <a:spcPts val="0"/>
              </a:spcBef>
              <a:spcAft>
                <a:spcPts val="0"/>
              </a:spcAft>
              <a:buClr>
                <a:schemeClr val="dk1"/>
              </a:buClr>
              <a:buSzPts val="1800"/>
              <a:buChar char="●"/>
            </a:pPr>
            <a:r>
              <a:rPr lang="en" sz="1800" b="1">
                <a:solidFill>
                  <a:schemeClr val="dk1"/>
                </a:solidFill>
              </a:rPr>
              <a:t>User Process - </a:t>
            </a:r>
            <a:r>
              <a:rPr lang="en" sz="1800">
                <a:solidFill>
                  <a:schemeClr val="dk1"/>
                </a:solidFill>
              </a:rPr>
              <a:t>Series of user actions, and the distinct interactive views that support the actions, where each action is required in order to complete an activity</a:t>
            </a:r>
            <a:endParaRPr sz="1800" b="1">
              <a:solidFill>
                <a:schemeClr val="dk1"/>
              </a:solidFill>
            </a:endParaRPr>
          </a:p>
          <a:p>
            <a:pPr marL="457200" lvl="0" indent="-342900" algn="l" rtl="0">
              <a:spcBef>
                <a:spcPts val="0"/>
              </a:spcBef>
              <a:spcAft>
                <a:spcPts val="0"/>
              </a:spcAft>
              <a:buClr>
                <a:schemeClr val="dk1"/>
              </a:buClr>
              <a:buSzPts val="1800"/>
              <a:buChar char="●"/>
            </a:pPr>
            <a:r>
              <a:rPr lang="en" sz="1800" b="1">
                <a:solidFill>
                  <a:schemeClr val="dk1"/>
                </a:solidFill>
              </a:rPr>
              <a:t>Aggregate of smallest unit, user process, and view</a:t>
            </a:r>
            <a:r>
              <a:rPr lang="en" sz="1800">
                <a:solidFill>
                  <a:schemeClr val="dk1"/>
                </a:solidFill>
              </a:rPr>
              <a:t> - Site, Set of Webpages, web app, etc.</a:t>
            </a:r>
            <a:endParaRPr sz="1800"/>
          </a:p>
        </p:txBody>
      </p:sp>
      <p:sp>
        <p:nvSpPr>
          <p:cNvPr id="94" name="Google Shape;94;p1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18605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Constant (objective) test</a:t>
            </a:r>
            <a:endParaRPr/>
          </a:p>
        </p:txBody>
      </p:sp>
      <p:sp>
        <p:nvSpPr>
          <p:cNvPr id="100" name="Google Shape;100;p19"/>
          <p:cNvSpPr txBox="1">
            <a:spLocks noGrp="1"/>
          </p:cNvSpPr>
          <p:nvPr>
            <p:ph type="body" idx="1"/>
          </p:nvPr>
        </p:nvSpPr>
        <p:spPr>
          <a:xfrm>
            <a:off x="311700" y="907351"/>
            <a:ext cx="8520600" cy="3756000"/>
          </a:xfrm>
          <a:prstGeom prst="rect">
            <a:avLst/>
          </a:prstGeom>
        </p:spPr>
        <p:txBody>
          <a:bodyPr spcFirstLastPara="1" wrap="square" lIns="91425" tIns="91425" rIns="91425" bIns="91425" anchor="t" anchorCtr="0">
            <a:noAutofit/>
          </a:bodyPr>
          <a:lstStyle/>
          <a:p>
            <a:pPr marL="457200" lvl="0" indent="-355600" algn="l" rtl="0">
              <a:lnSpc>
                <a:spcPct val="95000"/>
              </a:lnSpc>
              <a:spcBef>
                <a:spcPts val="0"/>
              </a:spcBef>
              <a:spcAft>
                <a:spcPts val="0"/>
              </a:spcAft>
              <a:buClr>
                <a:schemeClr val="dk1"/>
              </a:buClr>
              <a:buSzPts val="2000"/>
              <a:buChar char="●"/>
            </a:pPr>
            <a:r>
              <a:rPr lang="en" sz="2000">
                <a:solidFill>
                  <a:schemeClr val="dk1"/>
                </a:solidFill>
              </a:rPr>
              <a:t>Tests measure against a set constant or constants such as a numerical value (color contrast) or whether something exists (language tag). </a:t>
            </a:r>
            <a:endParaRPr sz="2000">
              <a:solidFill>
                <a:schemeClr val="dk1"/>
              </a:solidFill>
            </a:endParaRPr>
          </a:p>
          <a:p>
            <a:pPr marL="457200" lvl="0" indent="-355600" algn="l" rtl="0">
              <a:lnSpc>
                <a:spcPct val="95000"/>
              </a:lnSpc>
              <a:spcBef>
                <a:spcPts val="1000"/>
              </a:spcBef>
              <a:spcAft>
                <a:spcPts val="0"/>
              </a:spcAft>
              <a:buClr>
                <a:schemeClr val="dk1"/>
              </a:buClr>
              <a:buSzPts val="2000"/>
              <a:buChar char="●"/>
            </a:pPr>
            <a:r>
              <a:rPr lang="en" sz="2000">
                <a:solidFill>
                  <a:schemeClr val="dk1"/>
                </a:solidFill>
              </a:rPr>
              <a:t>WCAG defines the constant. </a:t>
            </a:r>
            <a:endParaRPr sz="2000">
              <a:solidFill>
                <a:schemeClr val="dk1"/>
              </a:solidFill>
            </a:endParaRPr>
          </a:p>
          <a:p>
            <a:pPr marL="457200" lvl="0" indent="-355600" algn="l" rtl="0">
              <a:lnSpc>
                <a:spcPct val="95000"/>
              </a:lnSpc>
              <a:spcBef>
                <a:spcPts val="1000"/>
              </a:spcBef>
              <a:spcAft>
                <a:spcPts val="0"/>
              </a:spcAft>
              <a:buClr>
                <a:schemeClr val="dk1"/>
              </a:buClr>
              <a:buSzPts val="2000"/>
              <a:buChar char="●"/>
            </a:pPr>
            <a:r>
              <a:rPr lang="en" sz="2000">
                <a:solidFill>
                  <a:schemeClr val="dk1"/>
                </a:solidFill>
              </a:rPr>
              <a:t>These tests are objective, repeatable, easily measurable, and easily prescribed.</a:t>
            </a:r>
            <a:endParaRPr sz="2000">
              <a:solidFill>
                <a:schemeClr val="dk1"/>
              </a:solidFill>
            </a:endParaRPr>
          </a:p>
          <a:p>
            <a:pPr marL="457200" lvl="0" indent="-355600" algn="l" rtl="0">
              <a:lnSpc>
                <a:spcPct val="95000"/>
              </a:lnSpc>
              <a:spcBef>
                <a:spcPts val="1000"/>
              </a:spcBef>
              <a:spcAft>
                <a:spcPts val="1000"/>
              </a:spcAft>
              <a:buClr>
                <a:schemeClr val="dk1"/>
              </a:buClr>
              <a:buSzPts val="2000"/>
              <a:buChar char="●"/>
            </a:pPr>
            <a:r>
              <a:rPr lang="en" sz="2000">
                <a:solidFill>
                  <a:schemeClr val="dk1"/>
                </a:solidFill>
              </a:rPr>
              <a:t>Much of WCAG 2 SC are written to be as close to this type of test as possible but most SC include both Constant and Condition tests (see next slide). </a:t>
            </a:r>
            <a:endParaRPr sz="2000"/>
          </a:p>
        </p:txBody>
      </p:sp>
      <p:sp>
        <p:nvSpPr>
          <p:cNvPr id="101" name="Google Shape;101;p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0"/>
          <p:cNvSpPr txBox="1">
            <a:spLocks noGrp="1"/>
          </p:cNvSpPr>
          <p:nvPr>
            <p:ph type="title"/>
          </p:nvPr>
        </p:nvSpPr>
        <p:spPr>
          <a:xfrm>
            <a:off x="311700" y="18605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Condition (subjective) test</a:t>
            </a:r>
            <a:endParaRPr/>
          </a:p>
        </p:txBody>
      </p:sp>
      <p:sp>
        <p:nvSpPr>
          <p:cNvPr id="107" name="Google Shape;107;p20"/>
          <p:cNvSpPr txBox="1">
            <a:spLocks noGrp="1"/>
          </p:cNvSpPr>
          <p:nvPr>
            <p:ph type="body" idx="1"/>
          </p:nvPr>
        </p:nvSpPr>
        <p:spPr>
          <a:xfrm>
            <a:off x="311700" y="907351"/>
            <a:ext cx="8520600" cy="3756000"/>
          </a:xfrm>
          <a:prstGeom prst="rect">
            <a:avLst/>
          </a:prstGeom>
        </p:spPr>
        <p:txBody>
          <a:bodyPr spcFirstLastPara="1" wrap="square" lIns="91425" tIns="91425" rIns="91425" bIns="91425" anchor="t" anchorCtr="0">
            <a:noAutofit/>
          </a:bodyPr>
          <a:lstStyle/>
          <a:p>
            <a:pPr marL="457200" lvl="0" indent="-355600" algn="l" rtl="0">
              <a:lnSpc>
                <a:spcPct val="95000"/>
              </a:lnSpc>
              <a:spcBef>
                <a:spcPts val="0"/>
              </a:spcBef>
              <a:spcAft>
                <a:spcPts val="0"/>
              </a:spcAft>
              <a:buClr>
                <a:schemeClr val="dk1"/>
              </a:buClr>
              <a:buSzPts val="2000"/>
              <a:buChar char="●"/>
            </a:pPr>
            <a:r>
              <a:rPr lang="en" sz="2000">
                <a:solidFill>
                  <a:schemeClr val="dk1"/>
                </a:solidFill>
              </a:rPr>
              <a:t>Tests measure against a set of conditions, often around quality, that experts agree on</a:t>
            </a:r>
            <a:endParaRPr sz="2000">
              <a:solidFill>
                <a:schemeClr val="dk1"/>
              </a:solidFill>
            </a:endParaRPr>
          </a:p>
          <a:p>
            <a:pPr marL="457200" lvl="0" indent="-355600" algn="l" rtl="0">
              <a:lnSpc>
                <a:spcPct val="95000"/>
              </a:lnSpc>
              <a:spcBef>
                <a:spcPts val="1000"/>
              </a:spcBef>
              <a:spcAft>
                <a:spcPts val="0"/>
              </a:spcAft>
              <a:buClr>
                <a:schemeClr val="dk1"/>
              </a:buClr>
              <a:buSzPts val="2000"/>
              <a:buChar char="●"/>
            </a:pPr>
            <a:r>
              <a:rPr lang="en" sz="2000">
                <a:solidFill>
                  <a:schemeClr val="dk1"/>
                </a:solidFill>
              </a:rPr>
              <a:t>WCAG defines the conditions that must be met</a:t>
            </a:r>
            <a:endParaRPr sz="2000">
              <a:solidFill>
                <a:schemeClr val="dk1"/>
              </a:solidFill>
            </a:endParaRPr>
          </a:p>
          <a:p>
            <a:pPr marL="457200" lvl="0" indent="-355600" algn="l" rtl="0">
              <a:lnSpc>
                <a:spcPct val="95000"/>
              </a:lnSpc>
              <a:spcBef>
                <a:spcPts val="1000"/>
              </a:spcBef>
              <a:spcAft>
                <a:spcPts val="0"/>
              </a:spcAft>
              <a:buClr>
                <a:schemeClr val="dk1"/>
              </a:buClr>
              <a:buSzPts val="2000"/>
              <a:buChar char="●"/>
            </a:pPr>
            <a:r>
              <a:rPr lang="en" sz="2000">
                <a:solidFill>
                  <a:schemeClr val="dk1"/>
                </a:solidFill>
              </a:rPr>
              <a:t>Text alternatives in WCAG 2.x includes both a constant test (the text alternative exists) and a condition test (the text alternative contains the words and purpose conveyed by the non-text element).</a:t>
            </a:r>
            <a:endParaRPr sz="2000">
              <a:solidFill>
                <a:schemeClr val="dk1"/>
              </a:solidFill>
            </a:endParaRPr>
          </a:p>
          <a:p>
            <a:pPr marL="457200" lvl="0" indent="-355600" algn="l" rtl="0">
              <a:lnSpc>
                <a:spcPct val="95000"/>
              </a:lnSpc>
              <a:spcBef>
                <a:spcPts val="1000"/>
              </a:spcBef>
              <a:spcAft>
                <a:spcPts val="1000"/>
              </a:spcAft>
              <a:buClr>
                <a:schemeClr val="dk1"/>
              </a:buClr>
              <a:buSzPts val="2000"/>
              <a:buChar char="●"/>
            </a:pPr>
            <a:r>
              <a:rPr lang="en" sz="2000">
                <a:solidFill>
                  <a:schemeClr val="dk1"/>
                </a:solidFill>
              </a:rPr>
              <a:t>Meaningful sequence requires an evaluation of the quality of the programmatic sequence.</a:t>
            </a:r>
            <a:endParaRPr sz="2000">
              <a:solidFill>
                <a:schemeClr val="dk1"/>
              </a:solidFill>
            </a:endParaRPr>
          </a:p>
        </p:txBody>
      </p:sp>
      <p:sp>
        <p:nvSpPr>
          <p:cNvPr id="108" name="Google Shape;108;p2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1"/>
          <p:cNvSpPr txBox="1">
            <a:spLocks noGrp="1"/>
          </p:cNvSpPr>
          <p:nvPr>
            <p:ph type="title"/>
          </p:nvPr>
        </p:nvSpPr>
        <p:spPr>
          <a:xfrm>
            <a:off x="311700" y="18605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Test case (test statement, test scenario)</a:t>
            </a:r>
            <a:endParaRPr/>
          </a:p>
        </p:txBody>
      </p:sp>
      <p:sp>
        <p:nvSpPr>
          <p:cNvPr id="114" name="Google Shape;114;p21"/>
          <p:cNvSpPr txBox="1">
            <a:spLocks noGrp="1"/>
          </p:cNvSpPr>
          <p:nvPr>
            <p:ph type="body" idx="1"/>
          </p:nvPr>
        </p:nvSpPr>
        <p:spPr>
          <a:xfrm>
            <a:off x="311700" y="758739"/>
            <a:ext cx="8520600" cy="3756000"/>
          </a:xfrm>
          <a:prstGeom prst="rect">
            <a:avLst/>
          </a:prstGeom>
        </p:spPr>
        <p:txBody>
          <a:bodyPr spcFirstLastPara="1" wrap="square" lIns="91425" tIns="91425" rIns="91425" bIns="91425" anchor="t" anchorCtr="0">
            <a:noAutofit/>
          </a:bodyPr>
          <a:lstStyle/>
          <a:p>
            <a:pPr marL="457200" marR="0" lvl="0" indent="-342900" algn="l" rtl="0">
              <a:lnSpc>
                <a:spcPct val="95000"/>
              </a:lnSpc>
              <a:spcBef>
                <a:spcPts val="0"/>
              </a:spcBef>
              <a:spcAft>
                <a:spcPts val="0"/>
              </a:spcAft>
              <a:buClr>
                <a:schemeClr val="dk1"/>
              </a:buClr>
              <a:buSzPts val="1800"/>
              <a:buChar char="●"/>
            </a:pPr>
            <a:r>
              <a:rPr lang="en" sz="1800">
                <a:solidFill>
                  <a:schemeClr val="dk1"/>
                </a:solidFill>
              </a:rPr>
              <a:t>Test measures against an internal baseline that are set by the designing/developing/testing organization. </a:t>
            </a:r>
            <a:endParaRPr sz="1800">
              <a:solidFill>
                <a:schemeClr val="dk1"/>
              </a:solidFill>
            </a:endParaRPr>
          </a:p>
          <a:p>
            <a:pPr marL="914400" marR="0" lvl="1" indent="-342900" algn="l" rtl="0">
              <a:lnSpc>
                <a:spcPct val="95000"/>
              </a:lnSpc>
              <a:spcBef>
                <a:spcPts val="0"/>
              </a:spcBef>
              <a:spcAft>
                <a:spcPts val="0"/>
              </a:spcAft>
              <a:buClr>
                <a:schemeClr val="dk1"/>
              </a:buClr>
              <a:buSzPts val="1800"/>
              <a:buChar char="○"/>
            </a:pPr>
            <a:r>
              <a:rPr lang="en" sz="1800">
                <a:solidFill>
                  <a:schemeClr val="dk1"/>
                </a:solidFill>
              </a:rPr>
              <a:t>An internal baseline may consist of constants and conditions</a:t>
            </a:r>
            <a:endParaRPr sz="1800">
              <a:solidFill>
                <a:schemeClr val="dk1"/>
              </a:solidFill>
            </a:endParaRPr>
          </a:p>
          <a:p>
            <a:pPr marL="457200" marR="0" lvl="0" indent="-342900" algn="l" rtl="0">
              <a:lnSpc>
                <a:spcPct val="95000"/>
              </a:lnSpc>
              <a:spcBef>
                <a:spcPts val="1000"/>
              </a:spcBef>
              <a:spcAft>
                <a:spcPts val="0"/>
              </a:spcAft>
              <a:buClr>
                <a:schemeClr val="dk1"/>
              </a:buClr>
              <a:buSzPts val="1800"/>
              <a:buChar char="●"/>
            </a:pPr>
            <a:r>
              <a:rPr lang="en" sz="1800">
                <a:solidFill>
                  <a:schemeClr val="dk1"/>
                </a:solidFill>
              </a:rPr>
              <a:t>WCAG defines what types of conditions must be included and if there are specific failures to avoid.  </a:t>
            </a:r>
            <a:endParaRPr sz="1800">
              <a:solidFill>
                <a:schemeClr val="dk1"/>
              </a:solidFill>
            </a:endParaRPr>
          </a:p>
          <a:p>
            <a:pPr marL="457200" marR="0" lvl="0" indent="-342900" algn="l" rtl="0">
              <a:lnSpc>
                <a:spcPct val="95000"/>
              </a:lnSpc>
              <a:spcBef>
                <a:spcPts val="1000"/>
              </a:spcBef>
              <a:spcAft>
                <a:spcPts val="0"/>
              </a:spcAft>
              <a:buClr>
                <a:schemeClr val="dk1"/>
              </a:buClr>
              <a:buSzPts val="1800"/>
              <a:buChar char="●"/>
            </a:pPr>
            <a:r>
              <a:rPr lang="en" sz="1800">
                <a:solidFill>
                  <a:schemeClr val="dk1"/>
                </a:solidFill>
              </a:rPr>
              <a:t>This is similar to test driven development. </a:t>
            </a:r>
            <a:endParaRPr sz="1800">
              <a:solidFill>
                <a:schemeClr val="dk1"/>
              </a:solidFill>
            </a:endParaRPr>
          </a:p>
          <a:p>
            <a:pPr marL="457200" marR="0" lvl="0" indent="-342900" algn="l" rtl="0">
              <a:lnSpc>
                <a:spcPct val="95000"/>
              </a:lnSpc>
              <a:spcBef>
                <a:spcPts val="1000"/>
              </a:spcBef>
              <a:spcAft>
                <a:spcPts val="0"/>
              </a:spcAft>
              <a:buClr>
                <a:schemeClr val="dk1"/>
              </a:buClr>
              <a:buSzPts val="1800"/>
              <a:buChar char="●"/>
            </a:pPr>
            <a:r>
              <a:rPr lang="en" sz="1800">
                <a:solidFill>
                  <a:schemeClr val="dk1"/>
                </a:solidFill>
              </a:rPr>
              <a:t>Tests would pass if:</a:t>
            </a:r>
            <a:endParaRPr sz="1800">
              <a:solidFill>
                <a:schemeClr val="dk1"/>
              </a:solidFill>
            </a:endParaRPr>
          </a:p>
          <a:p>
            <a:pPr marL="914400" marR="0" lvl="1" indent="-342900" algn="l" rtl="0">
              <a:lnSpc>
                <a:spcPct val="95000"/>
              </a:lnSpc>
              <a:spcBef>
                <a:spcPts val="0"/>
              </a:spcBef>
              <a:spcAft>
                <a:spcPts val="0"/>
              </a:spcAft>
              <a:buClr>
                <a:schemeClr val="dk1"/>
              </a:buClr>
              <a:buSzPts val="1800"/>
              <a:buChar char="○"/>
            </a:pPr>
            <a:r>
              <a:rPr lang="en" sz="1800">
                <a:solidFill>
                  <a:schemeClr val="dk1"/>
                </a:solidFill>
              </a:rPr>
              <a:t>The conditions were defined</a:t>
            </a:r>
            <a:endParaRPr sz="1800">
              <a:solidFill>
                <a:schemeClr val="dk1"/>
              </a:solidFill>
            </a:endParaRPr>
          </a:p>
          <a:p>
            <a:pPr marL="914400" marR="0" lvl="1" indent="-342900" algn="l" rtl="0">
              <a:lnSpc>
                <a:spcPct val="95000"/>
              </a:lnSpc>
              <a:spcBef>
                <a:spcPts val="0"/>
              </a:spcBef>
              <a:spcAft>
                <a:spcPts val="0"/>
              </a:spcAft>
              <a:buClr>
                <a:schemeClr val="dk1"/>
              </a:buClr>
              <a:buSzPts val="1800"/>
              <a:buChar char="○"/>
            </a:pPr>
            <a:r>
              <a:rPr lang="en" sz="1800">
                <a:solidFill>
                  <a:schemeClr val="dk1"/>
                </a:solidFill>
              </a:rPr>
              <a:t>Failures were avoided</a:t>
            </a:r>
            <a:endParaRPr sz="1800">
              <a:solidFill>
                <a:schemeClr val="dk1"/>
              </a:solidFill>
            </a:endParaRPr>
          </a:p>
          <a:p>
            <a:pPr marL="914400" marR="0" lvl="1" indent="-342900" algn="l" rtl="0">
              <a:lnSpc>
                <a:spcPct val="95000"/>
              </a:lnSpc>
              <a:spcBef>
                <a:spcPts val="0"/>
              </a:spcBef>
              <a:spcAft>
                <a:spcPts val="0"/>
              </a:spcAft>
              <a:buClr>
                <a:schemeClr val="dk1"/>
              </a:buClr>
              <a:buSzPts val="1800"/>
              <a:buChar char="○"/>
            </a:pPr>
            <a:r>
              <a:rPr lang="en" sz="1800">
                <a:solidFill>
                  <a:schemeClr val="dk1"/>
                </a:solidFill>
              </a:rPr>
              <a:t>The site passed the conditions </a:t>
            </a:r>
            <a:endParaRPr sz="1800">
              <a:solidFill>
                <a:schemeClr val="dk1"/>
              </a:solidFill>
            </a:endParaRPr>
          </a:p>
          <a:p>
            <a:pPr marL="457200" marR="0" lvl="0" indent="-342900" algn="l" rtl="0">
              <a:lnSpc>
                <a:spcPct val="95000"/>
              </a:lnSpc>
              <a:spcBef>
                <a:spcPts val="1000"/>
              </a:spcBef>
              <a:spcAft>
                <a:spcPts val="1000"/>
              </a:spcAft>
              <a:buClr>
                <a:schemeClr val="dk1"/>
              </a:buClr>
              <a:buSzPts val="1800"/>
              <a:buChar char="●"/>
            </a:pPr>
            <a:r>
              <a:rPr lang="en" sz="1800">
                <a:solidFill>
                  <a:schemeClr val="dk1"/>
                </a:solidFill>
              </a:rPr>
              <a:t>An example would be an indicator/cue of how to use an interactive component where WCAG might require an indication for interactive elements but the organization would define the indication within the aggregate and test the smallest units accordingly</a:t>
            </a:r>
            <a:endParaRPr sz="1800">
              <a:solidFill>
                <a:schemeClr val="dk1"/>
              </a:solidFill>
            </a:endParaRPr>
          </a:p>
        </p:txBody>
      </p:sp>
      <p:sp>
        <p:nvSpPr>
          <p:cNvPr id="115" name="Google Shape;115;p2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9</a:t>
            </a:fld>
            <a:endParaRPr/>
          </a:p>
        </p:txBody>
      </p:sp>
    </p:spTree>
  </p:cSld>
  <p:clrMapOvr>
    <a:masterClrMapping/>
  </p:clrMapOvr>
</p:sld>
</file>

<file path=ppt/theme/theme1.xml><?xml version="1.0" encoding="utf-8"?>
<a:theme xmlns:a="http://schemas.openxmlformats.org/drawingml/2006/main" name="AG simple">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1209</Words>
  <Application>Microsoft Office PowerPoint</Application>
  <PresentationFormat>On-screen Show (16:9)</PresentationFormat>
  <Paragraphs>146</Paragraphs>
  <Slides>15</Slides>
  <Notes>15</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15</vt:i4>
      </vt:variant>
    </vt:vector>
  </HeadingPairs>
  <TitlesOfParts>
    <vt:vector size="17" baseType="lpstr">
      <vt:lpstr>Arial</vt:lpstr>
      <vt:lpstr>AG simple</vt:lpstr>
      <vt:lpstr>WCAG 3</vt:lpstr>
      <vt:lpstr>Status</vt:lpstr>
      <vt:lpstr>Our job from here is to build on what we learned from WCAG 2.x and WCAG 3 First Public Working Draft but not rely on either one as the perfect starting point.</vt:lpstr>
      <vt:lpstr>Current work</vt:lpstr>
      <vt:lpstr>What is this slide deck?</vt:lpstr>
      <vt:lpstr>What is tested or made accessible </vt:lpstr>
      <vt:lpstr>Constant (objective) test</vt:lpstr>
      <vt:lpstr>Condition (subjective) test</vt:lpstr>
      <vt:lpstr>Test case (test statement, test scenario)</vt:lpstr>
      <vt:lpstr>Protocols</vt:lpstr>
      <vt:lpstr>Types of tests and what is tested in WCAG 3</vt:lpstr>
      <vt:lpstr>Matrix exploration exercise</vt:lpstr>
      <vt:lpstr>If we agree to work in this direction, next steps would be:</vt:lpstr>
      <vt:lpstr>Background Slides</vt:lpstr>
      <vt:lpstr>Proposed document breakdown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WCAG 3</dc:title>
  <cp:lastModifiedBy>Alastair Campbell</cp:lastModifiedBy>
  <cp:revision>1</cp:revision>
  <dcterms:modified xsi:type="dcterms:W3CDTF">2022-02-26T14:21:27Z</dcterms:modified>
</cp:coreProperties>
</file>