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8" r:id="rId2"/>
    <p:sldMasterId id="2147483680" r:id="rId3"/>
  </p:sldMasterIdLst>
  <p:notesMasterIdLst>
    <p:notesMasterId r:id="rId15"/>
  </p:notesMasterIdLst>
  <p:handoutMasterIdLst>
    <p:handoutMasterId r:id="rId16"/>
  </p:handoutMasterIdLst>
  <p:sldIdLst>
    <p:sldId id="1315" r:id="rId4"/>
    <p:sldId id="1341" r:id="rId5"/>
    <p:sldId id="1335" r:id="rId6"/>
    <p:sldId id="1342" r:id="rId7"/>
    <p:sldId id="1343" r:id="rId8"/>
    <p:sldId id="1336" r:id="rId9"/>
    <p:sldId id="1337" r:id="rId10"/>
    <p:sldId id="1338" r:id="rId11"/>
    <p:sldId id="1339" r:id="rId12"/>
    <p:sldId id="1344" r:id="rId13"/>
    <p:sldId id="134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61AD5F3-09DA-580C-152E-57E368356273}" name="Richard Ledain" initials="RL" userId="S::richard.ledain@rled07.onmicrosoft.com::9423882a-0e01-4d4b-b2ec-063d0a47781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gbueze, Kobi" initials="EK" lastIdx="1" clrIdx="0">
    <p:extLst>
      <p:ext uri="{19B8F6BF-5375-455C-9EA6-DF929625EA0E}">
        <p15:presenceInfo xmlns:p15="http://schemas.microsoft.com/office/powerpoint/2012/main" userId="S-1-5-21-2127695773-1422393826-955202855-5087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6F6F6F"/>
    <a:srgbClr val="FDECA6"/>
    <a:srgbClr val="9933FF"/>
    <a:srgbClr val="6297CC"/>
    <a:srgbClr val="83ADD7"/>
    <a:srgbClr val="4684C2"/>
    <a:srgbClr val="EAEAEA"/>
    <a:srgbClr val="132D5A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3F4ED8-D8E7-7744-B9DE-BEC257FC82F6}" v="15" dt="2023-03-23T18:16:40.0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72" autoAdjust="0"/>
    <p:restoredTop sz="96327" autoAdjust="0"/>
  </p:normalViewPr>
  <p:slideViewPr>
    <p:cSldViewPr snapToGrid="0" snapToObjects="1">
      <p:cViewPr varScale="1">
        <p:scale>
          <a:sx n="62" d="100"/>
          <a:sy n="62" d="100"/>
        </p:scale>
        <p:origin x="1040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3B532-D4D4-4C4B-BEFF-B78FE185B4F7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3A934-1F98-A548-B07C-D09BF5849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594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573A3-C2D3-8E43-9B71-4176E727E3B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6F4CD-921F-8143-8EE3-6F67BD96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431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Europe front cover option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0A9104-F731-4071-9F36-9943197A64EE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377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0A9104-F731-4071-9F36-9943197A64EE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696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0A9104-F731-4071-9F36-9943197A64EE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551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0A9104-F731-4071-9F36-9943197A64EE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972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0A9104-F731-4071-9F36-9943197A64EE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945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0A9104-F731-4071-9F36-9943197A64EE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430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0A9104-F731-4071-9F36-9943197A64EE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891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0A9104-F731-4071-9F36-9943197A64EE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415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0A9104-F731-4071-9F36-9943197A64EE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452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vco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hyperlink" Target="https://twitter.com/emvco" TargetMode="External"/><Relationship Id="rId4" Type="http://schemas.openxmlformats.org/officeDocument/2006/relationships/hyperlink" Target="https://www.linkedin.com/company/emvco/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909" y="2405862"/>
            <a:ext cx="10534835" cy="1450343"/>
          </a:xfrm>
          <a:prstGeom prst="rect">
            <a:avLst/>
          </a:prstGeom>
        </p:spPr>
        <p:txBody>
          <a:bodyPr anchor="t" anchorCtr="0"/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4909" y="5592932"/>
            <a:ext cx="10534835" cy="102980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66043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DC730F15-760D-A64A-A8E6-8F7C8F471B4E}"/>
              </a:ext>
            </a:extLst>
          </p:cNvPr>
          <p:cNvSpPr/>
          <p:nvPr userDrawn="1"/>
        </p:nvSpPr>
        <p:spPr>
          <a:xfrm>
            <a:off x="428" y="1339"/>
            <a:ext cx="12191143" cy="68566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62"/>
          </a:p>
        </p:txBody>
      </p:sp>
      <p:sp>
        <p:nvSpPr>
          <p:cNvPr id="5" name="object 24">
            <a:extLst>
              <a:ext uri="{FF2B5EF4-FFF2-40B4-BE49-F238E27FC236}">
                <a16:creationId xmlns:a16="http://schemas.microsoft.com/office/drawing/2014/main" id="{3CB99854-905B-A443-9861-2D73C81DAEFF}"/>
              </a:ext>
            </a:extLst>
          </p:cNvPr>
          <p:cNvSpPr/>
          <p:nvPr userDrawn="1"/>
        </p:nvSpPr>
        <p:spPr>
          <a:xfrm>
            <a:off x="428" y="6771126"/>
            <a:ext cx="12191144" cy="86640"/>
          </a:xfrm>
          <a:custGeom>
            <a:avLst/>
            <a:gdLst/>
            <a:ahLst/>
            <a:cxnLst/>
            <a:rect l="l" t="t" r="r" b="b"/>
            <a:pathLst>
              <a:path w="20104100" h="142875">
                <a:moveTo>
                  <a:pt x="0" y="142466"/>
                </a:moveTo>
                <a:lnTo>
                  <a:pt x="20104099" y="142466"/>
                </a:lnTo>
                <a:lnTo>
                  <a:pt x="20104099" y="0"/>
                </a:lnTo>
                <a:lnTo>
                  <a:pt x="0" y="0"/>
                </a:lnTo>
                <a:lnTo>
                  <a:pt x="0" y="142466"/>
                </a:lnTo>
                <a:close/>
              </a:path>
            </a:pathLst>
          </a:custGeom>
          <a:solidFill>
            <a:srgbClr val="9CC942"/>
          </a:solidFill>
        </p:spPr>
        <p:txBody>
          <a:bodyPr wrap="square" lIns="0" tIns="0" rIns="0" bIns="0" rtlCol="0"/>
          <a:lstStyle/>
          <a:p>
            <a:endParaRPr sz="662"/>
          </a:p>
        </p:txBody>
      </p:sp>
      <p:sp>
        <p:nvSpPr>
          <p:cNvPr id="12" name="bk object 34">
            <a:extLst>
              <a:ext uri="{FF2B5EF4-FFF2-40B4-BE49-F238E27FC236}">
                <a16:creationId xmlns:a16="http://schemas.microsoft.com/office/drawing/2014/main" id="{71E9B55D-AB40-AE44-BF8B-5E5E6315AAC4}"/>
              </a:ext>
            </a:extLst>
          </p:cNvPr>
          <p:cNvSpPr/>
          <p:nvPr userDrawn="1"/>
        </p:nvSpPr>
        <p:spPr>
          <a:xfrm>
            <a:off x="500015" y="821720"/>
            <a:ext cx="8461618" cy="0"/>
          </a:xfrm>
          <a:custGeom>
            <a:avLst/>
            <a:gdLst/>
            <a:ahLst/>
            <a:cxnLst/>
            <a:rect l="l" t="t" r="r" b="b"/>
            <a:pathLst>
              <a:path w="13952855">
                <a:moveTo>
                  <a:pt x="13952308" y="0"/>
                </a:moveTo>
                <a:lnTo>
                  <a:pt x="0" y="0"/>
                </a:lnTo>
              </a:path>
            </a:pathLst>
          </a:custGeom>
          <a:ln w="15549">
            <a:solidFill>
              <a:srgbClr val="9BC642"/>
            </a:solidFill>
          </a:ln>
        </p:spPr>
        <p:txBody>
          <a:bodyPr wrap="square" lIns="0" tIns="0" rIns="0" bIns="0" rtlCol="0"/>
          <a:lstStyle/>
          <a:p>
            <a:endParaRPr sz="662"/>
          </a:p>
        </p:txBody>
      </p:sp>
      <p:sp>
        <p:nvSpPr>
          <p:cNvPr id="16" name="bk object 35">
            <a:extLst>
              <a:ext uri="{FF2B5EF4-FFF2-40B4-BE49-F238E27FC236}">
                <a16:creationId xmlns:a16="http://schemas.microsoft.com/office/drawing/2014/main" id="{F7EA53B7-E188-BD4C-8B18-1F677816BB15}"/>
              </a:ext>
            </a:extLst>
          </p:cNvPr>
          <p:cNvSpPr/>
          <p:nvPr userDrawn="1"/>
        </p:nvSpPr>
        <p:spPr>
          <a:xfrm>
            <a:off x="8961300" y="778524"/>
            <a:ext cx="86398" cy="86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62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9F307E8-590F-E14C-9ED9-C805CEC786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20736" y="555614"/>
            <a:ext cx="2424361" cy="5076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17C5188-56C4-44E1-BD97-68F8618632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5" y="2154413"/>
            <a:ext cx="10988149" cy="3422034"/>
          </a:xfrm>
          <a:prstGeom prst="rect">
            <a:avLst/>
          </a:prstGeom>
        </p:spPr>
      </p:pic>
      <p:sp>
        <p:nvSpPr>
          <p:cNvPr id="21" name="object 25">
            <a:extLst>
              <a:ext uri="{FF2B5EF4-FFF2-40B4-BE49-F238E27FC236}">
                <a16:creationId xmlns:a16="http://schemas.microsoft.com/office/drawing/2014/main" id="{03EC7E78-7D8C-4B73-A283-2631292D6D28}"/>
              </a:ext>
            </a:extLst>
          </p:cNvPr>
          <p:cNvSpPr/>
          <p:nvPr userDrawn="1"/>
        </p:nvSpPr>
        <p:spPr>
          <a:xfrm>
            <a:off x="495693" y="5524567"/>
            <a:ext cx="11051968" cy="52380"/>
          </a:xfrm>
          <a:custGeom>
            <a:avLst/>
            <a:gdLst/>
            <a:ahLst/>
            <a:cxnLst/>
            <a:rect l="l" t="t" r="r" b="b"/>
            <a:pathLst>
              <a:path w="5151755" h="105409">
                <a:moveTo>
                  <a:pt x="0" y="104981"/>
                </a:moveTo>
                <a:lnTo>
                  <a:pt x="5151675" y="104981"/>
                </a:lnTo>
                <a:lnTo>
                  <a:pt x="5151675" y="0"/>
                </a:lnTo>
                <a:lnTo>
                  <a:pt x="0" y="0"/>
                </a:lnTo>
                <a:lnTo>
                  <a:pt x="0" y="104981"/>
                </a:lnTo>
                <a:close/>
              </a:path>
            </a:pathLst>
          </a:custGeom>
          <a:solidFill>
            <a:srgbClr val="9ACA3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" name="object 24">
            <a:extLst>
              <a:ext uri="{FF2B5EF4-FFF2-40B4-BE49-F238E27FC236}">
                <a16:creationId xmlns:a16="http://schemas.microsoft.com/office/drawing/2014/main" id="{FCD30447-ED52-44F4-BA02-5C170DDF5DB6}"/>
              </a:ext>
            </a:extLst>
          </p:cNvPr>
          <p:cNvSpPr/>
          <p:nvPr userDrawn="1"/>
        </p:nvSpPr>
        <p:spPr>
          <a:xfrm>
            <a:off x="495693" y="2145738"/>
            <a:ext cx="11051968" cy="3291498"/>
          </a:xfrm>
          <a:custGeom>
            <a:avLst/>
            <a:gdLst/>
            <a:ahLst/>
            <a:cxnLst/>
            <a:rect l="l" t="t" r="r" b="b"/>
            <a:pathLst>
              <a:path w="5151755" h="6701155">
                <a:moveTo>
                  <a:pt x="0" y="6701157"/>
                </a:moveTo>
                <a:lnTo>
                  <a:pt x="5151675" y="6701157"/>
                </a:lnTo>
                <a:lnTo>
                  <a:pt x="5151675" y="0"/>
                </a:lnTo>
                <a:lnTo>
                  <a:pt x="0" y="0"/>
                </a:lnTo>
                <a:lnTo>
                  <a:pt x="0" y="6701157"/>
                </a:lnTo>
                <a:close/>
              </a:path>
            </a:pathLst>
          </a:custGeom>
          <a:solidFill>
            <a:srgbClr val="B2D7FF">
              <a:alpha val="10000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D14B7E4-A0A3-2D42-A968-B45EE246F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78" y="2146238"/>
            <a:ext cx="8028049" cy="3325443"/>
          </a:xfrm>
          <a:prstGeom prst="rect">
            <a:avLst/>
          </a:prstGeom>
        </p:spPr>
        <p:txBody>
          <a:bodyPr/>
          <a:lstStyle>
            <a:lvl1pPr marL="3175" indent="0">
              <a:buNone/>
              <a:defRPr sz="4000" b="1" baseline="0">
                <a:solidFill>
                  <a:srgbClr val="002060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B2D373-B5A7-46B8-959B-9BF584C9CE15}"/>
              </a:ext>
            </a:extLst>
          </p:cNvPr>
          <p:cNvSpPr txBox="1">
            <a:spLocks/>
          </p:cNvSpPr>
          <p:nvPr userDrawn="1"/>
        </p:nvSpPr>
        <p:spPr>
          <a:xfrm>
            <a:off x="8745354" y="63569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tx2">
                    <a:lumMod val="75000"/>
                  </a:schemeClr>
                </a:solidFill>
                <a:latin typeface="Questrial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5F68FA-94BD-2748-A1CD-163D782145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BC15D127-DDB8-4E94-9378-B03E40E3524D}"/>
              </a:ext>
            </a:extLst>
          </p:cNvPr>
          <p:cNvSpPr txBox="1">
            <a:spLocks/>
          </p:cNvSpPr>
          <p:nvPr userDrawn="1"/>
        </p:nvSpPr>
        <p:spPr>
          <a:xfrm>
            <a:off x="403765" y="6356986"/>
            <a:ext cx="41669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50" kern="1200" baseline="0">
                <a:solidFill>
                  <a:schemeClr val="tx2">
                    <a:lumMod val="75000"/>
                  </a:schemeClr>
                </a:solidFill>
                <a:latin typeface="Questrial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lvl="0" indent="0">
              <a:buFont typeface="Arial" panose="020B0604020202020204" pitchFamily="34" charset="0"/>
              <a:buNone/>
            </a:pPr>
            <a:r>
              <a:rPr lang="en-US" sz="850" dirty="0">
                <a:latin typeface="+mn-lt"/>
              </a:rPr>
              <a:t>Copyright ©2023 EMVCo - Confidential</a:t>
            </a:r>
            <a:endParaRPr lang="en-GB" sz="8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4353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4">
            <a:extLst>
              <a:ext uri="{FF2B5EF4-FFF2-40B4-BE49-F238E27FC236}">
                <a16:creationId xmlns:a16="http://schemas.microsoft.com/office/drawing/2014/main" id="{3CB99854-905B-A443-9861-2D73C81DAEFF}"/>
              </a:ext>
            </a:extLst>
          </p:cNvPr>
          <p:cNvSpPr/>
          <p:nvPr userDrawn="1"/>
        </p:nvSpPr>
        <p:spPr>
          <a:xfrm>
            <a:off x="428" y="6771126"/>
            <a:ext cx="12191144" cy="86640"/>
          </a:xfrm>
          <a:custGeom>
            <a:avLst/>
            <a:gdLst/>
            <a:ahLst/>
            <a:cxnLst/>
            <a:rect l="l" t="t" r="r" b="b"/>
            <a:pathLst>
              <a:path w="20104100" h="142875">
                <a:moveTo>
                  <a:pt x="0" y="142466"/>
                </a:moveTo>
                <a:lnTo>
                  <a:pt x="20104099" y="142466"/>
                </a:lnTo>
                <a:lnTo>
                  <a:pt x="20104099" y="0"/>
                </a:lnTo>
                <a:lnTo>
                  <a:pt x="0" y="0"/>
                </a:lnTo>
                <a:lnTo>
                  <a:pt x="0" y="142466"/>
                </a:lnTo>
                <a:close/>
              </a:path>
            </a:pathLst>
          </a:custGeom>
          <a:solidFill>
            <a:srgbClr val="9CC942"/>
          </a:solidFill>
        </p:spPr>
        <p:txBody>
          <a:bodyPr wrap="square" lIns="0" tIns="0" rIns="0" bIns="0" rtlCol="0"/>
          <a:lstStyle/>
          <a:p>
            <a:endParaRPr sz="662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91AB78-DE97-CF41-BDA8-A64575ECD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65" y="1615239"/>
            <a:ext cx="10972800" cy="3696102"/>
          </a:xfrm>
          <a:prstGeom prst="rect">
            <a:avLst/>
          </a:prstGeom>
        </p:spPr>
        <p:txBody>
          <a:bodyPr/>
          <a:lstStyle>
            <a:lvl1pPr marL="3175" indent="0">
              <a:buNone/>
              <a:defRPr sz="1800" baseline="0">
                <a:solidFill>
                  <a:srgbClr val="002060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8A021BC-D599-0B49-B75E-96A2B4C7B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915" y="292434"/>
            <a:ext cx="8778240" cy="498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 baseline="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6809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ts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9C0CD065-936F-463F-AFD3-A729FF217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915" y="292434"/>
            <a:ext cx="8778240" cy="498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 baseline="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D4107308-5452-479F-8047-038A9959456E}"/>
              </a:ext>
            </a:extLst>
          </p:cNvPr>
          <p:cNvSpPr/>
          <p:nvPr userDrawn="1"/>
        </p:nvSpPr>
        <p:spPr>
          <a:xfrm>
            <a:off x="428" y="6771126"/>
            <a:ext cx="12191144" cy="86640"/>
          </a:xfrm>
          <a:custGeom>
            <a:avLst/>
            <a:gdLst/>
            <a:ahLst/>
            <a:cxnLst/>
            <a:rect l="l" t="t" r="r" b="b"/>
            <a:pathLst>
              <a:path w="20104100" h="142875">
                <a:moveTo>
                  <a:pt x="0" y="142466"/>
                </a:moveTo>
                <a:lnTo>
                  <a:pt x="20104099" y="142466"/>
                </a:lnTo>
                <a:lnTo>
                  <a:pt x="20104099" y="0"/>
                </a:lnTo>
                <a:lnTo>
                  <a:pt x="0" y="0"/>
                </a:lnTo>
                <a:lnTo>
                  <a:pt x="0" y="142466"/>
                </a:lnTo>
                <a:close/>
              </a:path>
            </a:pathLst>
          </a:custGeom>
          <a:solidFill>
            <a:srgbClr val="9CC942"/>
          </a:solidFill>
        </p:spPr>
        <p:txBody>
          <a:bodyPr wrap="square" lIns="0" tIns="0" rIns="0" bIns="0" rtlCol="0"/>
          <a:lstStyle/>
          <a:p>
            <a:endParaRPr sz="66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936042-CDAB-4CED-AC25-E3F7A4905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63076" y="1122369"/>
            <a:ext cx="2447924" cy="477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44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4">
            <a:extLst>
              <a:ext uri="{FF2B5EF4-FFF2-40B4-BE49-F238E27FC236}">
                <a16:creationId xmlns:a16="http://schemas.microsoft.com/office/drawing/2014/main" id="{D4107308-5452-479F-8047-038A9959456E}"/>
              </a:ext>
            </a:extLst>
          </p:cNvPr>
          <p:cNvSpPr/>
          <p:nvPr userDrawn="1"/>
        </p:nvSpPr>
        <p:spPr>
          <a:xfrm>
            <a:off x="428" y="6771126"/>
            <a:ext cx="12191144" cy="86640"/>
          </a:xfrm>
          <a:custGeom>
            <a:avLst/>
            <a:gdLst/>
            <a:ahLst/>
            <a:cxnLst/>
            <a:rect l="l" t="t" r="r" b="b"/>
            <a:pathLst>
              <a:path w="20104100" h="142875">
                <a:moveTo>
                  <a:pt x="0" y="142466"/>
                </a:moveTo>
                <a:lnTo>
                  <a:pt x="20104099" y="142466"/>
                </a:lnTo>
                <a:lnTo>
                  <a:pt x="20104099" y="0"/>
                </a:lnTo>
                <a:lnTo>
                  <a:pt x="0" y="0"/>
                </a:lnTo>
                <a:lnTo>
                  <a:pt x="0" y="142466"/>
                </a:lnTo>
                <a:close/>
              </a:path>
            </a:pathLst>
          </a:custGeom>
          <a:solidFill>
            <a:srgbClr val="9CC942"/>
          </a:solidFill>
        </p:spPr>
        <p:txBody>
          <a:bodyPr wrap="square" lIns="0" tIns="0" rIns="0" bIns="0" rtlCol="0"/>
          <a:lstStyle/>
          <a:p>
            <a:endParaRPr sz="66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936042-CDAB-4CED-AC25-E3F7A4905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63076" y="1122369"/>
            <a:ext cx="2447924" cy="47736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8F6972-B340-4521-80A6-9B28D9C44944}"/>
              </a:ext>
            </a:extLst>
          </p:cNvPr>
          <p:cNvSpPr txBox="1"/>
          <p:nvPr userDrawn="1"/>
        </p:nvSpPr>
        <p:spPr>
          <a:xfrm>
            <a:off x="0" y="1666061"/>
            <a:ext cx="9363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Thank you!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E03F63-B7DB-4244-A2F6-96B9848A12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6167" y="2435225"/>
            <a:ext cx="6625244" cy="26908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algn="ctr">
              <a:defRPr sz="2400"/>
            </a:lvl2pPr>
            <a:lvl3pPr algn="ctr">
              <a:defRPr sz="2400"/>
            </a:lvl3pPr>
            <a:lvl4pPr algn="ctr">
              <a:defRPr sz="2400"/>
            </a:lvl4pPr>
            <a:lvl5pPr algn="ctr"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E32A27C8-7F1B-4F61-B0F8-62486819B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915" y="292434"/>
            <a:ext cx="8778240" cy="498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 baseline="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9081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4">
            <a:extLst>
              <a:ext uri="{FF2B5EF4-FFF2-40B4-BE49-F238E27FC236}">
                <a16:creationId xmlns:a16="http://schemas.microsoft.com/office/drawing/2014/main" id="{3CB99854-905B-A443-9861-2D73C81DAEFF}"/>
              </a:ext>
            </a:extLst>
          </p:cNvPr>
          <p:cNvSpPr/>
          <p:nvPr userDrawn="1"/>
        </p:nvSpPr>
        <p:spPr>
          <a:xfrm>
            <a:off x="428" y="6771126"/>
            <a:ext cx="12191144" cy="86640"/>
          </a:xfrm>
          <a:custGeom>
            <a:avLst/>
            <a:gdLst/>
            <a:ahLst/>
            <a:cxnLst/>
            <a:rect l="l" t="t" r="r" b="b"/>
            <a:pathLst>
              <a:path w="20104100" h="142875">
                <a:moveTo>
                  <a:pt x="0" y="142466"/>
                </a:moveTo>
                <a:lnTo>
                  <a:pt x="20104099" y="142466"/>
                </a:lnTo>
                <a:lnTo>
                  <a:pt x="20104099" y="0"/>
                </a:lnTo>
                <a:lnTo>
                  <a:pt x="0" y="0"/>
                </a:lnTo>
                <a:lnTo>
                  <a:pt x="0" y="142466"/>
                </a:lnTo>
                <a:close/>
              </a:path>
            </a:pathLst>
          </a:custGeom>
          <a:solidFill>
            <a:srgbClr val="9CC942"/>
          </a:solidFill>
        </p:spPr>
        <p:txBody>
          <a:bodyPr wrap="square" lIns="0" tIns="0" rIns="0" bIns="0" rtlCol="0"/>
          <a:lstStyle/>
          <a:p>
            <a:endParaRPr sz="662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937EC5-D4AA-41DF-8A00-AA411E362A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2597" y="1331918"/>
            <a:ext cx="4670878" cy="4857642"/>
          </a:xfrm>
          <a:prstGeom prst="rect">
            <a:avLst/>
          </a:prstGeom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0C5598-D79B-4844-A340-6C23F6F20AEB}"/>
              </a:ext>
            </a:extLst>
          </p:cNvPr>
          <p:cNvSpPr txBox="1"/>
          <p:nvPr userDrawn="1"/>
        </p:nvSpPr>
        <p:spPr>
          <a:xfrm>
            <a:off x="4687143" y="1313733"/>
            <a:ext cx="7135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Thank you!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B2177D-20A1-4A1A-92DD-6238982EA009}"/>
              </a:ext>
            </a:extLst>
          </p:cNvPr>
          <p:cNvSpPr txBox="1"/>
          <p:nvPr userDrawn="1"/>
        </p:nvSpPr>
        <p:spPr>
          <a:xfrm>
            <a:off x="5703569" y="2205990"/>
            <a:ext cx="602850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+mn-lt"/>
              </a:rPr>
              <a:t>For more information, visit </a:t>
            </a:r>
            <a:r>
              <a:rPr lang="en-US" sz="2000" dirty="0">
                <a:solidFill>
                  <a:srgbClr val="00206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www.emvco.com</a:t>
            </a:r>
            <a:r>
              <a:rPr lang="en-US" sz="2000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endParaRPr lang="en-US" sz="20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+mn-lt"/>
              </a:rPr>
              <a:t>Official specification and supporting material portal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+mn-lt"/>
              </a:rPr>
              <a:t>General and technical FAQs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+mn-lt"/>
              </a:rPr>
              <a:t>Virtual and in-person meeting details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+mn-lt"/>
              </a:rPr>
              <a:t>EMVCo approved products and accredited labs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+mn-lt"/>
              </a:rPr>
              <a:t>White papers and best practice guides</a:t>
            </a:r>
          </a:p>
          <a:p>
            <a:endParaRPr lang="en-GB" sz="2000" dirty="0">
              <a:solidFill>
                <a:srgbClr val="002060"/>
              </a:solidFill>
              <a:latin typeface="+mn-lt"/>
            </a:endParaRPr>
          </a:p>
          <a:p>
            <a:r>
              <a:rPr lang="en-GB" sz="2000" dirty="0">
                <a:solidFill>
                  <a:srgbClr val="002060"/>
                </a:solidFill>
                <a:latin typeface="+mn-lt"/>
              </a:rPr>
              <a:t>Follow us on </a:t>
            </a:r>
            <a:r>
              <a:rPr lang="en-GB" sz="2000" dirty="0">
                <a:solidFill>
                  <a:srgbClr val="002060"/>
                </a:solidFill>
                <a:latin typeface="+mn-lt"/>
                <a:hlinkClick r:id="rId4"/>
              </a:rPr>
              <a:t>LinkedIn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and </a:t>
            </a:r>
            <a:r>
              <a:rPr lang="en-GB" sz="2000" dirty="0">
                <a:solidFill>
                  <a:srgbClr val="002060"/>
                </a:solidFill>
                <a:latin typeface="+mn-lt"/>
                <a:hlinkClick r:id="rId5"/>
              </a:rPr>
              <a:t>Twitter</a:t>
            </a:r>
            <a:endParaRPr lang="en-GB" sz="20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8449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72014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884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880346"/>
            <a:ext cx="10515600" cy="1473200"/>
          </a:xfrm>
          <a:prstGeom prst="rect">
            <a:avLst/>
          </a:prstGeom>
        </p:spPr>
        <p:txBody>
          <a:bodyPr anchor="b" anchorCtr="0"/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687359"/>
            <a:ext cx="10515600" cy="990600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2800">
                <a:solidFill>
                  <a:srgbClr val="132D5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3627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2059619"/>
            <a:ext cx="10972800" cy="2849733"/>
          </a:xfrm>
        </p:spPr>
        <p:txBody>
          <a:bodyPr/>
          <a:lstStyle>
            <a:lvl1pPr marL="346075" indent="-342900"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3669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1845" y="2059619"/>
            <a:ext cx="5402556" cy="2743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599" y="2059619"/>
            <a:ext cx="5402556" cy="2743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5237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6"/>
            <a:ext cx="5158316" cy="21823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717" cy="21823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888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5182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72014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0466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696C11-D538-8946-AC28-43FD19A17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825" y="2123441"/>
            <a:ext cx="5672676" cy="904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br>
              <a:rPr lang="en-GB" dirty="0"/>
            </a:br>
            <a:r>
              <a:rPr lang="en-GB" dirty="0" err="1"/>
              <a:t>Xxxxxx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3AA24F8-E0D5-4F44-B835-00F4113E9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5354" y="59912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+mn-lt"/>
              </a:defRPr>
            </a:lvl1pPr>
          </a:lstStyle>
          <a:p>
            <a:fld id="{AA5F68FA-94BD-2748-A1CD-163D782145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F8D553F-E5E6-114C-B3BD-4106D0FB36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3824" y="5991225"/>
            <a:ext cx="41669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7701">
              <a:lnSpc>
                <a:spcPts val="937"/>
              </a:lnSpc>
            </a:pPr>
            <a:r>
              <a:rPr lang="en-US" spc="3" dirty="0"/>
              <a:t>Copyright </a:t>
            </a:r>
            <a:r>
              <a:rPr lang="en-US" spc="6" dirty="0"/>
              <a:t>©2023 </a:t>
            </a:r>
            <a:r>
              <a:rPr lang="en-US" spc="3" dirty="0"/>
              <a:t>EMVCo </a:t>
            </a:r>
            <a:r>
              <a:rPr lang="en-US" spc="6" dirty="0"/>
              <a:t>– </a:t>
            </a:r>
            <a:r>
              <a:rPr lang="en-US" spc="3" dirty="0" err="1"/>
              <a:t>Unauthorised</a:t>
            </a:r>
            <a:r>
              <a:rPr lang="en-US" spc="3" dirty="0"/>
              <a:t> reproduction is</a:t>
            </a:r>
            <a:r>
              <a:rPr lang="en-US" spc="-21" dirty="0"/>
              <a:t> </a:t>
            </a:r>
            <a:r>
              <a:rPr lang="en-US" dirty="0"/>
              <a:t>prohibited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B439BB-D6F7-4C67-9779-FA29D57B661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4363" y="3286125"/>
            <a:ext cx="5281612" cy="17907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defRPr sz="2000">
                <a:solidFill>
                  <a:schemeClr val="bg1"/>
                </a:solidFill>
                <a:latin typeface="+mn-lt"/>
              </a:defRPr>
            </a:lvl2pPr>
            <a:lvl3pPr>
              <a:defRPr sz="2000">
                <a:solidFill>
                  <a:schemeClr val="bg1"/>
                </a:solidFill>
                <a:latin typeface="+mn-lt"/>
              </a:defRPr>
            </a:lvl3pPr>
            <a:lvl4pPr>
              <a:defRPr sz="2000">
                <a:solidFill>
                  <a:schemeClr val="bg1"/>
                </a:solidFill>
                <a:latin typeface="+mn-lt"/>
              </a:defRPr>
            </a:lvl4pPr>
            <a:lvl5pPr>
              <a:defRPr sz="2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0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668AE3A-3A72-4419-9CBF-201E35E7C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390" y="319405"/>
            <a:ext cx="8778240" cy="498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 baseline="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678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MVCo-PPT-Title-Blank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17" y="-1"/>
            <a:ext cx="12309985" cy="693050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79600"/>
            <a:ext cx="10515600" cy="3056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marL="742950" lvl="1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</a:pPr>
            <a:r>
              <a:rPr lang="en-US" dirty="0"/>
              <a:t>Second level</a:t>
            </a:r>
          </a:p>
          <a:p>
            <a:pPr marL="1143000" lvl="2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1600200" lvl="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099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5" r:id="rId5"/>
    <p:sldLayoutId id="2147483666" r:id="rId6"/>
    <p:sldLayoutId id="214748368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132D5A"/>
          </a:solidFill>
          <a:latin typeface="BlairMdITC TT-Medium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32D5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132D5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132D5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rgbClr val="132D5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D5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E614313-B467-4147-AD00-A07620E33B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00859"/>
            <a:ext cx="12190473" cy="52571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381DD0-C359-CF48-8385-855E6C2130C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13824" y="471929"/>
            <a:ext cx="3614946" cy="757004"/>
          </a:xfrm>
          <a:prstGeom prst="rect">
            <a:avLst/>
          </a:prstGeom>
        </p:spPr>
      </p:pic>
      <p:sp>
        <p:nvSpPr>
          <p:cNvPr id="6" name="object 24">
            <a:extLst>
              <a:ext uri="{FF2B5EF4-FFF2-40B4-BE49-F238E27FC236}">
                <a16:creationId xmlns:a16="http://schemas.microsoft.com/office/drawing/2014/main" id="{799BAF09-7B6B-6246-895B-2B0FAD2448B7}"/>
              </a:ext>
            </a:extLst>
          </p:cNvPr>
          <p:cNvSpPr/>
          <p:nvPr userDrawn="1"/>
        </p:nvSpPr>
        <p:spPr>
          <a:xfrm>
            <a:off x="0" y="1575156"/>
            <a:ext cx="12192000" cy="0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ln w="75505">
            <a:solidFill>
              <a:srgbClr val="9ACA3C"/>
            </a:solidFill>
          </a:ln>
        </p:spPr>
        <p:txBody>
          <a:bodyPr wrap="square" lIns="0" tIns="0" rIns="0" bIns="0" rtlCol="0"/>
          <a:lstStyle/>
          <a:p>
            <a:endParaRPr sz="662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7D682FA-AE04-864B-B863-7A2AE80EE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824" y="2123441"/>
            <a:ext cx="5710776" cy="904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br>
              <a:rPr lang="en-GB" dirty="0"/>
            </a:br>
            <a:r>
              <a:rPr lang="en-GB" dirty="0" err="1"/>
              <a:t>Xxxxxx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F1F47B3-FCDD-D04A-9B28-306413DE1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3824" y="5991225"/>
            <a:ext cx="41669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7701">
              <a:lnSpc>
                <a:spcPts val="937"/>
              </a:lnSpc>
            </a:pPr>
            <a:r>
              <a:rPr lang="en-US" spc="3" dirty="0"/>
              <a:t>Copyright </a:t>
            </a:r>
            <a:r>
              <a:rPr lang="en-US" spc="6" dirty="0"/>
              <a:t>©2023 </a:t>
            </a:r>
            <a:r>
              <a:rPr lang="en-US" spc="3" dirty="0"/>
              <a:t>EMVCo </a:t>
            </a:r>
            <a:r>
              <a:rPr lang="en-US" spc="6" dirty="0"/>
              <a:t>– </a:t>
            </a:r>
            <a:r>
              <a:rPr lang="en-US" spc="3" dirty="0" err="1"/>
              <a:t>Unauthorised</a:t>
            </a:r>
            <a:r>
              <a:rPr lang="en-US" spc="3" dirty="0"/>
              <a:t> reproduction is</a:t>
            </a:r>
            <a:r>
              <a:rPr lang="en-US" spc="-21" dirty="0"/>
              <a:t> </a:t>
            </a:r>
            <a:r>
              <a:rPr lang="en-US" dirty="0"/>
              <a:t>prohibited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617B9EB-93AD-5441-B1B9-80484C201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5354" y="59912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+mn-lt"/>
              </a:defRPr>
            </a:lvl1pPr>
          </a:lstStyle>
          <a:p>
            <a:fld id="{AA5F68FA-94BD-2748-A1CD-163D782145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object 22"/>
          <p:cNvSpPr/>
          <p:nvPr userDrawn="1"/>
        </p:nvSpPr>
        <p:spPr>
          <a:xfrm>
            <a:off x="722175" y="3107588"/>
            <a:ext cx="4408090" cy="49497"/>
          </a:xfrm>
          <a:custGeom>
            <a:avLst/>
            <a:gdLst/>
            <a:ahLst/>
            <a:cxnLst/>
            <a:rect l="l" t="t" r="r" b="b"/>
            <a:pathLst>
              <a:path w="6497320">
                <a:moveTo>
                  <a:pt x="0" y="0"/>
                </a:moveTo>
                <a:lnTo>
                  <a:pt x="6496901" y="0"/>
                </a:lnTo>
              </a:path>
            </a:pathLst>
          </a:custGeom>
          <a:ln w="51296">
            <a:solidFill>
              <a:srgbClr val="9BC642"/>
            </a:solidFill>
          </a:ln>
        </p:spPr>
        <p:txBody>
          <a:bodyPr wrap="square" lIns="0" tIns="0" rIns="0" bIns="0" rtlCol="0"/>
          <a:lstStyle/>
          <a:p>
            <a:endParaRPr sz="662"/>
          </a:p>
        </p:txBody>
      </p:sp>
    </p:spTree>
    <p:extLst>
      <p:ext uri="{BB962C8B-B14F-4D97-AF65-F5344CB8AC3E}">
        <p14:creationId xmlns:p14="http://schemas.microsoft.com/office/powerpoint/2010/main" val="308550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8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32D5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132D5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132D5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rgbClr val="132D5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D5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617824" y="6504550"/>
            <a:ext cx="17552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Copyright ©2017 EMVCo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215537" y="6504544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10A152BF-ADEE-4C1A-9291-BD0205A630DB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219688" y="6501384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10A152BF-ADEE-4C1A-9291-BD0205A630DB}" type="slidenum">
              <a:rPr lang="en-US" sz="1200" smtClean="0">
                <a:solidFill>
                  <a:prstClr val="white"/>
                </a:solidFill>
              </a:rPr>
              <a:pPr algn="r"/>
              <a:t>‹#›</a:t>
            </a:fld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DDA7E6-8764-4C82-86BD-527A4F851E69}"/>
              </a:ext>
            </a:extLst>
          </p:cNvPr>
          <p:cNvSpPr txBox="1"/>
          <p:nvPr userDrawn="1"/>
        </p:nvSpPr>
        <p:spPr>
          <a:xfrm>
            <a:off x="621792" y="6501384"/>
            <a:ext cx="46143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Copyright ©2022 EMVCo – </a:t>
            </a:r>
            <a:r>
              <a:rPr lang="en-GB" sz="1200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Unauthorised</a:t>
            </a:r>
            <a:r>
              <a:rPr lang="en-US" sz="1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reproduction is prohibited</a:t>
            </a:r>
            <a:r>
              <a:rPr lang="en-GB" sz="1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1BBF769-F984-404D-8E7D-D71993B3897B}"/>
              </a:ext>
            </a:extLst>
          </p:cNvPr>
          <p:cNvGrpSpPr/>
          <p:nvPr userDrawn="1"/>
        </p:nvGrpSpPr>
        <p:grpSpPr>
          <a:xfrm>
            <a:off x="500015" y="778524"/>
            <a:ext cx="8547683" cy="86392"/>
            <a:chOff x="500015" y="778524"/>
            <a:chExt cx="8547683" cy="86392"/>
          </a:xfrm>
        </p:grpSpPr>
        <p:sp>
          <p:nvSpPr>
            <p:cNvPr id="14" name="bk object 34">
              <a:extLst>
                <a:ext uri="{FF2B5EF4-FFF2-40B4-BE49-F238E27FC236}">
                  <a16:creationId xmlns:a16="http://schemas.microsoft.com/office/drawing/2014/main" id="{13EE882A-E55D-2748-AAE4-7F3A31A74AF6}"/>
                </a:ext>
              </a:extLst>
            </p:cNvPr>
            <p:cNvSpPr/>
            <p:nvPr userDrawn="1"/>
          </p:nvSpPr>
          <p:spPr>
            <a:xfrm>
              <a:off x="500015" y="821720"/>
              <a:ext cx="8461618" cy="0"/>
            </a:xfrm>
            <a:custGeom>
              <a:avLst/>
              <a:gdLst/>
              <a:ahLst/>
              <a:cxnLst/>
              <a:rect l="l" t="t" r="r" b="b"/>
              <a:pathLst>
                <a:path w="13952855">
                  <a:moveTo>
                    <a:pt x="13952308" y="0"/>
                  </a:moveTo>
                  <a:lnTo>
                    <a:pt x="0" y="0"/>
                  </a:lnTo>
                </a:path>
              </a:pathLst>
            </a:custGeom>
            <a:ln w="15549">
              <a:solidFill>
                <a:srgbClr val="9BC642"/>
              </a:solidFill>
            </a:ln>
          </p:spPr>
          <p:txBody>
            <a:bodyPr wrap="square" lIns="0" tIns="0" rIns="0" bIns="0" rtlCol="0"/>
            <a:lstStyle/>
            <a:p>
              <a:endParaRPr sz="662"/>
            </a:p>
          </p:txBody>
        </p:sp>
        <p:sp>
          <p:nvSpPr>
            <p:cNvPr id="16" name="bk object 35">
              <a:extLst>
                <a:ext uri="{FF2B5EF4-FFF2-40B4-BE49-F238E27FC236}">
                  <a16:creationId xmlns:a16="http://schemas.microsoft.com/office/drawing/2014/main" id="{933C5E81-9CED-C84A-8A43-D448C83F9B51}"/>
                </a:ext>
              </a:extLst>
            </p:cNvPr>
            <p:cNvSpPr/>
            <p:nvPr userDrawn="1"/>
          </p:nvSpPr>
          <p:spPr>
            <a:xfrm>
              <a:off x="8961300" y="778524"/>
              <a:ext cx="86398" cy="863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662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0489C88-1105-A841-ADB3-3B68C79E431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320736" y="555614"/>
            <a:ext cx="2424361" cy="507684"/>
          </a:xfrm>
          <a:prstGeom prst="rect">
            <a:avLst/>
          </a:prstGeom>
        </p:spPr>
      </p:pic>
      <p:sp>
        <p:nvSpPr>
          <p:cNvPr id="18" name="object 24">
            <a:extLst>
              <a:ext uri="{FF2B5EF4-FFF2-40B4-BE49-F238E27FC236}">
                <a16:creationId xmlns:a16="http://schemas.microsoft.com/office/drawing/2014/main" id="{2F1F20AA-E6C5-4967-9593-5ACCE89E6454}"/>
              </a:ext>
            </a:extLst>
          </p:cNvPr>
          <p:cNvSpPr/>
          <p:nvPr userDrawn="1"/>
        </p:nvSpPr>
        <p:spPr>
          <a:xfrm>
            <a:off x="428" y="6771126"/>
            <a:ext cx="12191144" cy="86640"/>
          </a:xfrm>
          <a:custGeom>
            <a:avLst/>
            <a:gdLst/>
            <a:ahLst/>
            <a:cxnLst/>
            <a:rect l="l" t="t" r="r" b="b"/>
            <a:pathLst>
              <a:path w="20104100" h="142875">
                <a:moveTo>
                  <a:pt x="0" y="142466"/>
                </a:moveTo>
                <a:lnTo>
                  <a:pt x="20104099" y="142466"/>
                </a:lnTo>
                <a:lnTo>
                  <a:pt x="20104099" y="0"/>
                </a:lnTo>
                <a:lnTo>
                  <a:pt x="0" y="0"/>
                </a:lnTo>
                <a:lnTo>
                  <a:pt x="0" y="142466"/>
                </a:lnTo>
                <a:close/>
              </a:path>
            </a:pathLst>
          </a:custGeom>
          <a:solidFill>
            <a:srgbClr val="9CC942"/>
          </a:solidFill>
        </p:spPr>
        <p:txBody>
          <a:bodyPr wrap="square" lIns="0" tIns="0" rIns="0" bIns="0" rtlCol="0"/>
          <a:lstStyle/>
          <a:p>
            <a:endParaRPr sz="662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EAA0170-E572-42D5-9DD5-B78F03F151D0}"/>
              </a:ext>
            </a:extLst>
          </p:cNvPr>
          <p:cNvSpPr txBox="1">
            <a:spLocks/>
          </p:cNvSpPr>
          <p:nvPr userDrawn="1"/>
        </p:nvSpPr>
        <p:spPr>
          <a:xfrm>
            <a:off x="8745354" y="63569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tx2">
                    <a:lumMod val="75000"/>
                  </a:schemeClr>
                </a:solidFill>
                <a:latin typeface="Questrial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5F68FA-94BD-2748-A1CD-163D782145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B2CB5233-BD66-44E0-9F04-046E80253CCD}"/>
              </a:ext>
            </a:extLst>
          </p:cNvPr>
          <p:cNvSpPr txBox="1">
            <a:spLocks/>
          </p:cNvSpPr>
          <p:nvPr userDrawn="1"/>
        </p:nvSpPr>
        <p:spPr>
          <a:xfrm>
            <a:off x="403765" y="6356986"/>
            <a:ext cx="41669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50" kern="1200" baseline="0">
                <a:solidFill>
                  <a:schemeClr val="tx2">
                    <a:lumMod val="75000"/>
                  </a:schemeClr>
                </a:solidFill>
                <a:latin typeface="Questrial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lvl="0" indent="0">
              <a:buFont typeface="Arial" panose="020B0604020202020204" pitchFamily="34" charset="0"/>
              <a:buNone/>
            </a:pPr>
            <a:r>
              <a:rPr lang="en-US" sz="850" dirty="0">
                <a:latin typeface="+mn-lt"/>
              </a:rPr>
              <a:t>Copyright ©2023 EMVCo - Confidential</a:t>
            </a:r>
            <a:endParaRPr lang="en-GB" sz="8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535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</p:sldLayoutIdLst>
  <p:hf sldNum="0" hdr="0"/>
  <p:txStyles>
    <p:titleStyle>
      <a:lvl1pPr marL="0" algn="l" defTabSz="457200" rtl="0" eaLnBrk="1" latinLnBrk="0" hangingPunct="1">
        <a:spcBef>
          <a:spcPct val="0"/>
        </a:spcBef>
        <a:buNone/>
        <a:defRPr lang="en-US" sz="2000" kern="1200" dirty="0">
          <a:solidFill>
            <a:srgbClr val="132D5A"/>
          </a:solidFill>
          <a:latin typeface="BlairMdITC TT-Medium"/>
          <a:ea typeface="+mn-ea"/>
          <a:cs typeface="+mj-cs"/>
        </a:defRPr>
      </a:lvl1pPr>
    </p:titleStyle>
    <p:bodyStyle>
      <a:lvl1pPr marL="0" indent="-342900" algn="l" defTabSz="457200" rtl="0" eaLnBrk="1" latinLnBrk="0" hangingPunct="1">
        <a:spcBef>
          <a:spcPct val="20000"/>
        </a:spcBef>
        <a:buFont typeface="Arial"/>
        <a:buChar char="•"/>
        <a:defRPr lang="en-US" sz="2800" kern="1200" dirty="0" smtClean="0">
          <a:solidFill>
            <a:srgbClr val="132D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132D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132D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132D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en-US" sz="1800" kern="1200" dirty="0">
          <a:solidFill>
            <a:srgbClr val="132D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CD200-D3ED-4979-8E3D-3B0A1B40F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823" y="2123441"/>
            <a:ext cx="9054283" cy="904240"/>
          </a:xfrm>
        </p:spPr>
        <p:txBody>
          <a:bodyPr>
            <a:normAutofit/>
          </a:bodyPr>
          <a:lstStyle/>
          <a:p>
            <a:r>
              <a:rPr lang="en-US" sz="2400" dirty="0"/>
              <a:t>SPC-3DS </a:t>
            </a:r>
            <a:br>
              <a:rPr lang="en-US" sz="2400" dirty="0"/>
            </a:br>
            <a:r>
              <a:rPr lang="en-US" sz="2400" dirty="0"/>
              <a:t>UIs – Logo - Recurring &amp; installment – Non-payment authentication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5507A-B569-4D2E-A8DD-1A39D6CF95F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/>
              <a:t>March 23, </a:t>
            </a:r>
            <a:r>
              <a:rPr lang="en-US" dirty="0"/>
              <a:t>2023</a:t>
            </a:r>
          </a:p>
          <a:p>
            <a:pPr marL="0" indent="0">
              <a:buNone/>
            </a:pPr>
            <a:r>
              <a:rPr lang="en-GB" dirty="0"/>
              <a:t>3DSWG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220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1C309-BEE1-2495-261D-21FFA3806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915" y="985974"/>
            <a:ext cx="10972800" cy="5680297"/>
          </a:xfrm>
        </p:spPr>
        <p:txBody>
          <a:bodyPr/>
          <a:lstStyle/>
          <a:p>
            <a:r>
              <a:rPr lang="en-IT" sz="2400" dirty="0"/>
              <a:t>ACS inputs										SPC pre-defined text</a:t>
            </a:r>
            <a:br>
              <a:rPr lang="en-IT" sz="2400" dirty="0"/>
            </a:br>
            <a:endParaRPr lang="en-IT" sz="2400" dirty="0"/>
          </a:p>
          <a:p>
            <a:r>
              <a:rPr lang="en-IT" sz="1600" i="1" dirty="0"/>
              <a:t>Merchant –Name			=		“</a:t>
            </a:r>
            <a:r>
              <a:rPr lang="en-IT" sz="1600" dirty="0"/>
              <a:t>merchantABC”</a:t>
            </a:r>
            <a:endParaRPr lang="en-IT" sz="1600" i="1" dirty="0"/>
          </a:p>
          <a:p>
            <a:r>
              <a:rPr lang="en-US" sz="16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												will charge you</a:t>
            </a:r>
          </a:p>
          <a:p>
            <a:r>
              <a:rPr lang="en-US" sz="1600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Amount – amount + Currency	=		“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$5”</a:t>
            </a:r>
          </a:p>
          <a:p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												</a:t>
            </a:r>
            <a:r>
              <a:rPr lang="en-US" sz="16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every</a:t>
            </a:r>
          </a:p>
          <a:p>
            <a:r>
              <a:rPr lang="en-US" sz="1600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Recurring (optional)			= 		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”month”</a:t>
            </a:r>
          </a:p>
          <a:p>
            <a:r>
              <a:rPr lang="en-US" sz="16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												for</a:t>
            </a:r>
          </a:p>
          <a:p>
            <a:r>
              <a:rPr lang="en-US" sz="1600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Purchase reason				= 		”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your subscription”</a:t>
            </a:r>
          </a:p>
          <a:p>
            <a:r>
              <a:rPr lang="en-US" sz="16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												from</a:t>
            </a:r>
          </a:p>
          <a:p>
            <a:r>
              <a:rPr lang="en-US" sz="1600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Start date					=		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”March 28, 2023”</a:t>
            </a:r>
          </a:p>
          <a:p>
            <a:r>
              <a:rPr lang="en-US" sz="16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												to</a:t>
            </a:r>
          </a:p>
          <a:p>
            <a:r>
              <a:rPr lang="en-US" sz="1600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end date (optional)			= 		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”March 28, 2024”</a:t>
            </a:r>
            <a:endParaRPr lang="en-US" sz="1600" i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r>
              <a:rPr lang="en-US" sz="16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												in addition to your  xxx   purchase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	</a:t>
            </a:r>
            <a:endParaRPr lang="en-US" sz="1600" i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r>
              <a:rPr lang="en-US" sz="1600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Purchase other </a:t>
            </a:r>
            <a:br>
              <a:rPr lang="en-US" sz="1600" i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en-US" sz="1600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– amount + Currency (optional) 	= 		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“$100”</a:t>
            </a:r>
          </a:p>
          <a:p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												</a:t>
            </a:r>
            <a:r>
              <a:rPr lang="en-US" sz="16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with	</a:t>
            </a:r>
          </a:p>
          <a:p>
            <a:r>
              <a:rPr lang="en-US" sz="1600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Exception 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(optional)</a:t>
            </a:r>
            <a:r>
              <a:rPr lang="en-US" sz="1600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			= 		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“one month free”</a:t>
            </a:r>
          </a:p>
          <a:p>
            <a:endParaRPr lang="en-US" i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en-US" i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en-IT" sz="18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r>
              <a:rPr lang="en-IT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1A3BA8-CDD8-C43D-E672-98D90207B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</a:t>
            </a:r>
            <a:r>
              <a:rPr lang="en-IT" dirty="0"/>
              <a:t>ata dictionary - Initial ideas </a:t>
            </a:r>
          </a:p>
        </p:txBody>
      </p:sp>
    </p:spTree>
    <p:extLst>
      <p:ext uri="{BB962C8B-B14F-4D97-AF65-F5344CB8AC3E}">
        <p14:creationId xmlns:p14="http://schemas.microsoft.com/office/powerpoint/2010/main" val="2730657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316517D7-4BA6-4603-B96E-E329C3468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879" y="174561"/>
            <a:ext cx="8778240" cy="498475"/>
          </a:xfrm>
        </p:spPr>
        <p:txBody>
          <a:bodyPr/>
          <a:lstStyle/>
          <a:p>
            <a:r>
              <a:rPr lang="en-US" sz="2800" b="0" dirty="0">
                <a:latin typeface="+mn-lt"/>
                <a:cs typeface="Calibri" panose="020F0502020204030204" pitchFamily="34" charset="0"/>
              </a:rPr>
              <a:t>Non-Payment transaction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D74EB9-92A8-46F6-2992-92D5E8186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44" y="1007286"/>
            <a:ext cx="5250437" cy="48434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1C8E90-816A-C11E-DCBC-2FF3660CD25B}"/>
              </a:ext>
            </a:extLst>
          </p:cNvPr>
          <p:cNvSpPr txBox="1"/>
          <p:nvPr/>
        </p:nvSpPr>
        <p:spPr>
          <a:xfrm>
            <a:off x="752353" y="3274026"/>
            <a:ext cx="489609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You need to authenticate to add your card </a:t>
            </a:r>
            <a:br>
              <a:rPr lang="en-US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en-US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to the merchant XYZ wallet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C6816B-216E-46A1-3D94-1C1E19A23098}"/>
              </a:ext>
            </a:extLst>
          </p:cNvPr>
          <p:cNvSpPr txBox="1"/>
          <p:nvPr/>
        </p:nvSpPr>
        <p:spPr>
          <a:xfrm>
            <a:off x="2464420" y="4605860"/>
            <a:ext cx="4906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T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95287F-A5D9-C01B-6FFA-2DA46A8E3E64}"/>
              </a:ext>
            </a:extLst>
          </p:cNvPr>
          <p:cNvSpPr txBox="1"/>
          <p:nvPr/>
        </p:nvSpPr>
        <p:spPr>
          <a:xfrm>
            <a:off x="6096000" y="1268360"/>
            <a:ext cx="49161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Ideally there should not be any amount or total </a:t>
            </a:r>
            <a:r>
              <a:rPr lang="en-US" dirty="0"/>
              <a:t>line</a:t>
            </a:r>
            <a:endParaRPr lang="en-IT" dirty="0"/>
          </a:p>
          <a:p>
            <a:endParaRPr lang="en-IT" dirty="0"/>
          </a:p>
          <a:p>
            <a:r>
              <a:rPr lang="en-US" dirty="0"/>
              <a:t>However, it may</a:t>
            </a:r>
            <a:r>
              <a:rPr lang="en-IT" dirty="0"/>
              <a:t> be OK – re-assurance to the cardholder that he </a:t>
            </a:r>
            <a:r>
              <a:rPr lang="en-US" dirty="0"/>
              <a:t>is</a:t>
            </a:r>
            <a:r>
              <a:rPr lang="en-IT" dirty="0"/>
              <a:t> not be</a:t>
            </a:r>
            <a:r>
              <a:rPr lang="en-US" dirty="0" err="1"/>
              <a:t>ing</a:t>
            </a:r>
            <a:r>
              <a:rPr lang="en-IT" dirty="0"/>
              <a:t> charged </a:t>
            </a:r>
          </a:p>
          <a:p>
            <a:endParaRPr lang="en-IT" dirty="0"/>
          </a:p>
          <a:p>
            <a:r>
              <a:rPr lang="en-IT" dirty="0"/>
              <a:t>Use cases: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Add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Update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Confirm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Delete</a:t>
            </a:r>
          </a:p>
        </p:txBody>
      </p:sp>
    </p:spTree>
    <p:extLst>
      <p:ext uri="{BB962C8B-B14F-4D97-AF65-F5344CB8AC3E}">
        <p14:creationId xmlns:p14="http://schemas.microsoft.com/office/powerpoint/2010/main" val="584725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1C40F-F4B3-104C-83E0-DCA9A96584B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IT" dirty="0"/>
              <a:t>SPC UI Enhancements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6AF673-8CBC-9A4F-A3F6-008DDE287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506" y="2306034"/>
            <a:ext cx="4009878" cy="36990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F01265-3914-DB4B-9AD1-9A62E89AA5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078" y="2618312"/>
            <a:ext cx="956591" cy="3013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02F8DC-D1C2-7C41-8993-D0E1DD84F2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441" y="2541790"/>
            <a:ext cx="971990" cy="3496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6DFC5F-C231-504F-AFC2-0DD33FA2661C}"/>
              </a:ext>
            </a:extLst>
          </p:cNvPr>
          <p:cNvSpPr txBox="1"/>
          <p:nvPr/>
        </p:nvSpPr>
        <p:spPr>
          <a:xfrm>
            <a:off x="4700948" y="1726308"/>
            <a:ext cx="36324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200" dirty="0" err="1">
                <a:solidFill>
                  <a:srgbClr val="FF0000"/>
                </a:solidFill>
              </a:rPr>
              <a:t>spcTransData.issuerImageSpc</a:t>
            </a:r>
            <a:r>
              <a:rPr lang="en-US" sz="1200" dirty="0">
                <a:solidFill>
                  <a:srgbClr val="FF0000"/>
                </a:solidFill>
              </a:rPr>
              <a:t> #197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F6E87D9-5C66-8341-BF04-E0847D2AE5B2}"/>
              </a:ext>
            </a:extLst>
          </p:cNvPr>
          <p:cNvCxnSpPr>
            <a:stCxn id="9" idx="2"/>
          </p:cNvCxnSpPr>
          <p:nvPr/>
        </p:nvCxnSpPr>
        <p:spPr>
          <a:xfrm>
            <a:off x="6517167" y="2003307"/>
            <a:ext cx="652436" cy="517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22F857E-C36E-8C43-A2EF-B6C966E75B91}"/>
              </a:ext>
            </a:extLst>
          </p:cNvPr>
          <p:cNvSpPr txBox="1"/>
          <p:nvPr/>
        </p:nvSpPr>
        <p:spPr>
          <a:xfrm>
            <a:off x="8127632" y="1685750"/>
            <a:ext cx="29957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200" dirty="0" err="1">
                <a:solidFill>
                  <a:srgbClr val="FF0000"/>
                </a:solidFill>
              </a:rPr>
              <a:t>spcTransData.psImageSpc</a:t>
            </a:r>
            <a:r>
              <a:rPr lang="en-US" sz="1200" dirty="0">
                <a:solidFill>
                  <a:srgbClr val="FF0000"/>
                </a:solidFill>
              </a:rPr>
              <a:t>.  #197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7A3A8CB-DE5C-F14A-BCDE-F54AF3198254}"/>
              </a:ext>
            </a:extLst>
          </p:cNvPr>
          <p:cNvCxnSpPr/>
          <p:nvPr/>
        </p:nvCxnSpPr>
        <p:spPr>
          <a:xfrm>
            <a:off x="9553264" y="2011396"/>
            <a:ext cx="652436" cy="517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2A0B448-8F67-1948-94C8-93218A7C12A5}"/>
              </a:ext>
            </a:extLst>
          </p:cNvPr>
          <p:cNvSpPr txBox="1"/>
          <p:nvPr/>
        </p:nvSpPr>
        <p:spPr>
          <a:xfrm>
            <a:off x="8221160" y="1107105"/>
            <a:ext cx="276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“Enhanced” 3DS UI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0226095-D311-E249-A0D5-018B1444F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63" y="2306034"/>
            <a:ext cx="4009878" cy="369903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30DAFB-C03C-1549-8789-304181811D0E}"/>
              </a:ext>
            </a:extLst>
          </p:cNvPr>
          <p:cNvSpPr txBox="1"/>
          <p:nvPr/>
        </p:nvSpPr>
        <p:spPr>
          <a:xfrm>
            <a:off x="1601168" y="1366900"/>
            <a:ext cx="1794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Current SPC UI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A4CFAB-09A2-DD46-AAF8-56EB54406445}"/>
              </a:ext>
            </a:extLst>
          </p:cNvPr>
          <p:cNvSpPr txBox="1"/>
          <p:nvPr/>
        </p:nvSpPr>
        <p:spPr>
          <a:xfrm>
            <a:off x="10015730" y="4783160"/>
            <a:ext cx="21603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200" dirty="0">
                <a:solidFill>
                  <a:srgbClr val="FF0000"/>
                </a:solidFill>
              </a:rPr>
              <a:t>Merchant name by ACS</a:t>
            </a:r>
            <a:br>
              <a:rPr lang="en-US" sz="1200" dirty="0">
                <a:solidFill>
                  <a:srgbClr val="FF0000"/>
                </a:solidFill>
              </a:rPr>
            </a:br>
            <a:r>
              <a:rPr lang="en-US" sz="1200" dirty="0"/>
              <a:t>(= </a:t>
            </a:r>
            <a:r>
              <a:rPr lang="en-US" sz="1200" dirty="0" err="1"/>
              <a:t>payeeName</a:t>
            </a:r>
            <a:r>
              <a:rPr lang="en-US" sz="1200" dirty="0"/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4C4464-25A4-DD48-929D-C6E774D13502}"/>
              </a:ext>
            </a:extLst>
          </p:cNvPr>
          <p:cNvSpPr txBox="1"/>
          <p:nvPr/>
        </p:nvSpPr>
        <p:spPr>
          <a:xfrm>
            <a:off x="9412525" y="4202027"/>
            <a:ext cx="10134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000" dirty="0"/>
              <a:t>merchant name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FD74C50-C1D6-4F48-9AE1-F4F47F778A56}"/>
              </a:ext>
            </a:extLst>
          </p:cNvPr>
          <p:cNvCxnSpPr>
            <a:cxnSpLocks/>
            <a:endCxn id="3" idx="3"/>
          </p:cNvCxnSpPr>
          <p:nvPr/>
        </p:nvCxnSpPr>
        <p:spPr>
          <a:xfrm flipH="1" flipV="1">
            <a:off x="10425944" y="4325138"/>
            <a:ext cx="378005" cy="403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B5B71A1-493F-B940-864A-6944308BD75D}"/>
              </a:ext>
            </a:extLst>
          </p:cNvPr>
          <p:cNvSpPr txBox="1"/>
          <p:nvPr/>
        </p:nvSpPr>
        <p:spPr>
          <a:xfrm>
            <a:off x="7261527" y="3632560"/>
            <a:ext cx="39362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Merchant ABC will charge you $106.00 every 30 days from 2022/03/16 until 2023/03/16.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2B5F24-2172-194F-9C53-D134F1254972}"/>
              </a:ext>
            </a:extLst>
          </p:cNvPr>
          <p:cNvSpPr txBox="1"/>
          <p:nvPr/>
        </p:nvSpPr>
        <p:spPr>
          <a:xfrm>
            <a:off x="4759474" y="2938706"/>
            <a:ext cx="25020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200" dirty="0">
                <a:solidFill>
                  <a:srgbClr val="FF0000"/>
                </a:solidFill>
              </a:rPr>
              <a:t>ACS information to CH. # 185</a:t>
            </a:r>
          </a:p>
          <a:p>
            <a:pPr lvl="1"/>
            <a:r>
              <a:rPr lang="en-US" sz="1200" dirty="0">
                <a:solidFill>
                  <a:srgbClr val="FF0000"/>
                </a:solidFill>
              </a:rPr>
              <a:t>(Optional)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0707BE1-0C9F-8245-A2F0-4952059C1BBA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6527643" y="3278537"/>
            <a:ext cx="733884" cy="461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2581A8D-46A8-384F-933C-4044C5896CFE}"/>
              </a:ext>
            </a:extLst>
          </p:cNvPr>
          <p:cNvSpPr txBox="1"/>
          <p:nvPr/>
        </p:nvSpPr>
        <p:spPr>
          <a:xfrm>
            <a:off x="4834469" y="5942234"/>
            <a:ext cx="29446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200" dirty="0">
                <a:solidFill>
                  <a:srgbClr val="FF0000"/>
                </a:solidFill>
              </a:rPr>
              <a:t>SPC for non-payment. #186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BC84739-1A58-3749-91D3-11B483B4B3FC}"/>
              </a:ext>
            </a:extLst>
          </p:cNvPr>
          <p:cNvCxnSpPr>
            <a:cxnSpLocks/>
          </p:cNvCxnSpPr>
          <p:nvPr/>
        </p:nvCxnSpPr>
        <p:spPr>
          <a:xfrm flipV="1">
            <a:off x="7061719" y="5309755"/>
            <a:ext cx="1065913" cy="5568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9D4740D-CF4B-9742-AB31-218E13C91A7F}"/>
              </a:ext>
            </a:extLst>
          </p:cNvPr>
          <p:cNvSpPr txBox="1"/>
          <p:nvPr/>
        </p:nvSpPr>
        <p:spPr>
          <a:xfrm>
            <a:off x="4335351" y="5019927"/>
            <a:ext cx="28342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200" dirty="0">
                <a:solidFill>
                  <a:srgbClr val="FF0000"/>
                </a:solidFill>
              </a:rPr>
              <a:t>Card Art size and resolution. #184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1F1AA11-E120-BB43-849A-2044FAD08E32}"/>
              </a:ext>
            </a:extLst>
          </p:cNvPr>
          <p:cNvCxnSpPr>
            <a:cxnSpLocks/>
          </p:cNvCxnSpPr>
          <p:nvPr/>
        </p:nvCxnSpPr>
        <p:spPr>
          <a:xfrm flipV="1">
            <a:off x="6987371" y="4770489"/>
            <a:ext cx="1186021" cy="387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273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316517D7-4BA6-4603-B96E-E329C3468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879" y="174561"/>
            <a:ext cx="8778240" cy="498475"/>
          </a:xfrm>
        </p:spPr>
        <p:txBody>
          <a:bodyPr/>
          <a:lstStyle/>
          <a:p>
            <a:r>
              <a:rPr lang="en-US" sz="2800" b="0" dirty="0">
                <a:latin typeface="+mn-lt"/>
                <a:cs typeface="Calibri" panose="020F0502020204030204" pitchFamily="34" charset="0"/>
              </a:rPr>
              <a:t>Recurring transaction 1a/4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031A6D-1D91-1EF1-5E19-D8327CE98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09" y="1144699"/>
            <a:ext cx="5250437" cy="4843427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5829551B-8D9E-BE02-D35F-224A3E591D17}"/>
              </a:ext>
            </a:extLst>
          </p:cNvPr>
          <p:cNvSpPr txBox="1">
            <a:spLocks/>
          </p:cNvSpPr>
          <p:nvPr/>
        </p:nvSpPr>
        <p:spPr>
          <a:xfrm>
            <a:off x="6429737" y="1552363"/>
            <a:ext cx="5252224" cy="26238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2800" kern="1200" dirty="0" smtClean="0">
                <a:solidFill>
                  <a:srgbClr val="132D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132D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132D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132D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 dirty="0">
                <a:solidFill>
                  <a:srgbClr val="132D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indent="0">
              <a:buFont typeface="Arial"/>
              <a:buNone/>
            </a:pPr>
            <a:r>
              <a:rPr lang="en-GB" dirty="0"/>
              <a:t>Fixed amount and fixed frequency: example subscription newspaper, cloud service</a:t>
            </a:r>
          </a:p>
          <a:p>
            <a:pPr marL="3175" indent="0">
              <a:buFont typeface="Arial"/>
              <a:buNone/>
            </a:pP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F573A4-C53E-94CE-D996-0F96943079AF}"/>
              </a:ext>
            </a:extLst>
          </p:cNvPr>
          <p:cNvSpPr txBox="1"/>
          <p:nvPr/>
        </p:nvSpPr>
        <p:spPr>
          <a:xfrm>
            <a:off x="885467" y="3424501"/>
            <a:ext cx="456621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Merchant ABC will charge you </a:t>
            </a:r>
            <a:r>
              <a:rPr lang="en-US" sz="1600" b="1" dirty="0">
                <a:solidFill>
                  <a:srgbClr val="FF0000"/>
                </a:solidFill>
              </a:rPr>
              <a:t>$5.00 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every 7 days from 2022/03/16 to 2023/03/16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384244-440D-E5FB-1D07-474A559904D4}"/>
              </a:ext>
            </a:extLst>
          </p:cNvPr>
          <p:cNvSpPr txBox="1"/>
          <p:nvPr/>
        </p:nvSpPr>
        <p:spPr>
          <a:xfrm>
            <a:off x="2467897" y="4739148"/>
            <a:ext cx="5702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T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89182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316517D7-4BA6-4603-B96E-E329C3468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879" y="174561"/>
            <a:ext cx="8778240" cy="498475"/>
          </a:xfrm>
        </p:spPr>
        <p:txBody>
          <a:bodyPr/>
          <a:lstStyle/>
          <a:p>
            <a:r>
              <a:rPr lang="en-US" sz="2800" b="0" dirty="0">
                <a:latin typeface="+mn-lt"/>
                <a:cs typeface="Calibri" panose="020F0502020204030204" pitchFamily="34" charset="0"/>
              </a:rPr>
              <a:t>Recurring transaction 1B/4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031A6D-1D91-1EF1-5E19-D8327CE98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09" y="1144699"/>
            <a:ext cx="5250437" cy="4843427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5829551B-8D9E-BE02-D35F-224A3E591D17}"/>
              </a:ext>
            </a:extLst>
          </p:cNvPr>
          <p:cNvSpPr txBox="1">
            <a:spLocks/>
          </p:cNvSpPr>
          <p:nvPr/>
        </p:nvSpPr>
        <p:spPr>
          <a:xfrm>
            <a:off x="6429737" y="1552363"/>
            <a:ext cx="5252224" cy="26238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2800" kern="1200" dirty="0" smtClean="0">
                <a:solidFill>
                  <a:srgbClr val="132D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132D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132D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132D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 dirty="0">
                <a:solidFill>
                  <a:srgbClr val="132D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indent="0">
              <a:buFont typeface="Arial"/>
              <a:buNone/>
            </a:pPr>
            <a:r>
              <a:rPr lang="en-GB" dirty="0"/>
              <a:t>Fixed amount and fixed frequency: example subscription newspaper, cloud service</a:t>
            </a:r>
          </a:p>
          <a:p>
            <a:pPr marL="3175" indent="0">
              <a:buFont typeface="Arial"/>
              <a:buNone/>
            </a:pPr>
            <a:r>
              <a:rPr lang="en-GB" dirty="0"/>
              <a:t>+ 1 free month.  </a:t>
            </a:r>
            <a:r>
              <a:rPr lang="en-GB" dirty="0">
                <a:sym typeface="Wingdings" pitchFamily="2" charset="2"/>
              </a:rPr>
              <a:t> Total = 0</a:t>
            </a:r>
            <a:endParaRPr lang="en-GB" dirty="0"/>
          </a:p>
          <a:p>
            <a:pPr marL="3175" indent="0">
              <a:buFont typeface="Arial"/>
              <a:buNone/>
            </a:pP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F573A4-C53E-94CE-D996-0F96943079AF}"/>
              </a:ext>
            </a:extLst>
          </p:cNvPr>
          <p:cNvSpPr txBox="1"/>
          <p:nvPr/>
        </p:nvSpPr>
        <p:spPr>
          <a:xfrm>
            <a:off x="885467" y="3424501"/>
            <a:ext cx="478774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Merchant ABC will charge you </a:t>
            </a:r>
            <a:r>
              <a:rPr lang="en-US" sz="1600" b="1" dirty="0">
                <a:solidFill>
                  <a:srgbClr val="FF0000"/>
                </a:solidFill>
              </a:rPr>
              <a:t>$5.00 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every month from 2022/03/16 to 2023/03/16 </a:t>
            </a:r>
            <a:r>
              <a:rPr lang="en-US" sz="1600" b="1" dirty="0">
                <a:solidFill>
                  <a:srgbClr val="FF0000"/>
                </a:solidFill>
              </a:rPr>
              <a:t>with first month free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60E982-48FA-2F31-0083-EDC846294141}"/>
              </a:ext>
            </a:extLst>
          </p:cNvPr>
          <p:cNvSpPr txBox="1"/>
          <p:nvPr/>
        </p:nvSpPr>
        <p:spPr>
          <a:xfrm>
            <a:off x="2467897" y="4739148"/>
            <a:ext cx="5702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T" b="1" dirty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02503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316517D7-4BA6-4603-B96E-E329C3468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879" y="174561"/>
            <a:ext cx="8778240" cy="498475"/>
          </a:xfrm>
        </p:spPr>
        <p:txBody>
          <a:bodyPr/>
          <a:lstStyle/>
          <a:p>
            <a:r>
              <a:rPr lang="en-US" sz="2800" b="0" dirty="0">
                <a:latin typeface="+mn-lt"/>
                <a:cs typeface="Calibri" panose="020F0502020204030204" pitchFamily="34" charset="0"/>
              </a:rPr>
              <a:t>Recurring transaction 1C/4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031A6D-1D91-1EF1-5E19-D8327CE98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09" y="1144699"/>
            <a:ext cx="5250437" cy="4843427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5829551B-8D9E-BE02-D35F-224A3E591D17}"/>
              </a:ext>
            </a:extLst>
          </p:cNvPr>
          <p:cNvSpPr txBox="1">
            <a:spLocks/>
          </p:cNvSpPr>
          <p:nvPr/>
        </p:nvSpPr>
        <p:spPr>
          <a:xfrm>
            <a:off x="6429737" y="1552363"/>
            <a:ext cx="5252224" cy="26238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2800" kern="1200" dirty="0" smtClean="0">
                <a:solidFill>
                  <a:srgbClr val="132D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132D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132D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132D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 dirty="0">
                <a:solidFill>
                  <a:srgbClr val="132D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indent="0">
              <a:buFont typeface="Arial"/>
              <a:buNone/>
            </a:pPr>
            <a:r>
              <a:rPr lang="en-GB" dirty="0"/>
              <a:t>Fixed amount and fixed frequency: example subscription newspaper, cloud service </a:t>
            </a:r>
          </a:p>
          <a:p>
            <a:pPr marL="3175" indent="0">
              <a:buFont typeface="Arial"/>
              <a:buNone/>
            </a:pPr>
            <a:r>
              <a:rPr lang="en-GB" dirty="0"/>
              <a:t>In addition to a $100 purchase</a:t>
            </a:r>
          </a:p>
          <a:p>
            <a:pPr marL="3175" indent="0">
              <a:buFont typeface="Arial"/>
              <a:buNone/>
            </a:pP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F573A4-C53E-94CE-D996-0F96943079AF}"/>
              </a:ext>
            </a:extLst>
          </p:cNvPr>
          <p:cNvSpPr txBox="1"/>
          <p:nvPr/>
        </p:nvSpPr>
        <p:spPr>
          <a:xfrm>
            <a:off x="818625" y="3397045"/>
            <a:ext cx="486640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Merchant ABC will charge you </a:t>
            </a:r>
            <a:r>
              <a:rPr lang="en-US" sz="1600" b="1" dirty="0">
                <a:solidFill>
                  <a:srgbClr val="FF0000"/>
                </a:solidFill>
              </a:rPr>
              <a:t>$5.00 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every 7 days from 2022/03/16 to 2023/03/16 for your subscription</a:t>
            </a:r>
            <a:b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in addition to your </a:t>
            </a:r>
            <a:r>
              <a:rPr lang="en-US" sz="1600" b="1" dirty="0">
                <a:solidFill>
                  <a:srgbClr val="FF0000"/>
                </a:solidFill>
              </a:rPr>
              <a:t>$100 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purchase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384244-440D-E5FB-1D07-474A559904D4}"/>
              </a:ext>
            </a:extLst>
          </p:cNvPr>
          <p:cNvSpPr txBox="1"/>
          <p:nvPr/>
        </p:nvSpPr>
        <p:spPr>
          <a:xfrm>
            <a:off x="2467897" y="4739148"/>
            <a:ext cx="5702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T" b="1" dirty="0">
                <a:solidFill>
                  <a:srgbClr val="FF0000"/>
                </a:solidFill>
              </a:rPr>
              <a:t>105</a:t>
            </a:r>
          </a:p>
        </p:txBody>
      </p:sp>
    </p:spTree>
    <p:extLst>
      <p:ext uri="{BB962C8B-B14F-4D97-AF65-F5344CB8AC3E}">
        <p14:creationId xmlns:p14="http://schemas.microsoft.com/office/powerpoint/2010/main" val="1447888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316517D7-4BA6-4603-B96E-E329C3468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879" y="174561"/>
            <a:ext cx="8778240" cy="498475"/>
          </a:xfrm>
        </p:spPr>
        <p:txBody>
          <a:bodyPr/>
          <a:lstStyle/>
          <a:p>
            <a:r>
              <a:rPr lang="en-US" sz="2800" b="0" dirty="0">
                <a:latin typeface="+mn-lt"/>
                <a:cs typeface="Calibri" panose="020F0502020204030204" pitchFamily="34" charset="0"/>
              </a:rPr>
              <a:t>Recurring transaction 2/4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6091D3-6B0A-D1AE-7559-6C0EE2D8E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44" y="1007286"/>
            <a:ext cx="5250437" cy="48434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0FEAA1-297C-4B73-655D-D01B0EC25E88}"/>
              </a:ext>
            </a:extLst>
          </p:cNvPr>
          <p:cNvSpPr txBox="1"/>
          <p:nvPr/>
        </p:nvSpPr>
        <p:spPr>
          <a:xfrm>
            <a:off x="758142" y="3274026"/>
            <a:ext cx="4774557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From 2022/03/16,  </a:t>
            </a:r>
          </a:p>
          <a:p>
            <a:pPr lvl="0" algn="ctr">
              <a:defRPr/>
            </a:pPr>
            <a:r>
              <a:rPr lang="en-US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Merchant ABC will charge you $25.00 when your credit is low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DB38F7AF-22F2-C341-7F75-541E886C5309}"/>
              </a:ext>
            </a:extLst>
          </p:cNvPr>
          <p:cNvSpPr txBox="1">
            <a:spLocks/>
          </p:cNvSpPr>
          <p:nvPr/>
        </p:nvSpPr>
        <p:spPr>
          <a:xfrm>
            <a:off x="6464461" y="1540789"/>
            <a:ext cx="5252224" cy="26238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2800" kern="1200" dirty="0" smtClean="0">
                <a:solidFill>
                  <a:srgbClr val="132D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132D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132D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132D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 dirty="0">
                <a:solidFill>
                  <a:srgbClr val="132D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indent="0">
              <a:buNone/>
            </a:pPr>
            <a:r>
              <a:rPr lang="en-US" dirty="0"/>
              <a:t>Fixed amount and variable frequency</a:t>
            </a:r>
            <a:r>
              <a:rPr lang="en-IT" dirty="0"/>
              <a:t> </a:t>
            </a:r>
            <a:r>
              <a:rPr lang="en-US" dirty="0"/>
              <a:t>: example prepaid train travel card with automatic top up.</a:t>
            </a:r>
            <a:r>
              <a:rPr lang="en-IT" dirty="0"/>
              <a:t> </a:t>
            </a:r>
          </a:p>
          <a:p>
            <a:pPr marL="3175" indent="0">
              <a:buNone/>
            </a:pP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05D286-F9F2-DF5D-1FC2-C9A7A78D4D54}"/>
              </a:ext>
            </a:extLst>
          </p:cNvPr>
          <p:cNvSpPr txBox="1"/>
          <p:nvPr/>
        </p:nvSpPr>
        <p:spPr>
          <a:xfrm>
            <a:off x="2487561" y="4637800"/>
            <a:ext cx="57027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T" sz="1400" dirty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866218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316517D7-4BA6-4603-B96E-E329C3468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879" y="174561"/>
            <a:ext cx="8778240" cy="498475"/>
          </a:xfrm>
        </p:spPr>
        <p:txBody>
          <a:bodyPr/>
          <a:lstStyle/>
          <a:p>
            <a:r>
              <a:rPr lang="en-US" sz="2800" b="0" dirty="0">
                <a:latin typeface="+mn-lt"/>
                <a:cs typeface="Calibri" panose="020F0502020204030204" pitchFamily="34" charset="0"/>
              </a:rPr>
              <a:t>Recurring transaction 3/4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0AA53C-B4A3-4E35-A75F-56972957A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44" y="1007286"/>
            <a:ext cx="5250437" cy="48434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2D4523-97CE-1FDA-D02E-BF03FD480CF8}"/>
              </a:ext>
            </a:extLst>
          </p:cNvPr>
          <p:cNvSpPr txBox="1"/>
          <p:nvPr/>
        </p:nvSpPr>
        <p:spPr>
          <a:xfrm>
            <a:off x="758142" y="3274026"/>
            <a:ext cx="4774557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From 2022/03/16 every 30 days,  </a:t>
            </a:r>
          </a:p>
          <a:p>
            <a:pPr lvl="0" algn="ctr">
              <a:defRPr/>
            </a:pPr>
            <a:r>
              <a:rPr lang="en-US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Merchant ABC will charge you based on your consumption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D6DE325-7079-7695-AD47-5372D4EB0A90}"/>
              </a:ext>
            </a:extLst>
          </p:cNvPr>
          <p:cNvSpPr txBox="1">
            <a:spLocks/>
          </p:cNvSpPr>
          <p:nvPr/>
        </p:nvSpPr>
        <p:spPr>
          <a:xfrm>
            <a:off x="6464461" y="1540789"/>
            <a:ext cx="5252224" cy="26238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2800" kern="1200" dirty="0" smtClean="0">
                <a:solidFill>
                  <a:srgbClr val="132D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132D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132D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132D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 dirty="0">
                <a:solidFill>
                  <a:srgbClr val="132D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0">
              <a:buNone/>
            </a:pPr>
            <a:r>
              <a:rPr lang="en-US" dirty="0"/>
              <a:t>Variable amount, fixed frequency: example utility bills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1370268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316517D7-4BA6-4603-B96E-E329C3468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879" y="174561"/>
            <a:ext cx="8778240" cy="498475"/>
          </a:xfrm>
        </p:spPr>
        <p:txBody>
          <a:bodyPr/>
          <a:lstStyle/>
          <a:p>
            <a:r>
              <a:rPr lang="en-US" sz="2800" b="0" dirty="0">
                <a:latin typeface="+mn-lt"/>
                <a:cs typeface="Calibri" panose="020F0502020204030204" pitchFamily="34" charset="0"/>
              </a:rPr>
              <a:t>Recurring transaction 4/4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0EBF7A-D4DB-B0D8-C644-45268516B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44" y="1007286"/>
            <a:ext cx="5250437" cy="48434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E2E1C8-8F3C-D14E-EFC7-362DED9FD68B}"/>
              </a:ext>
            </a:extLst>
          </p:cNvPr>
          <p:cNvSpPr txBox="1"/>
          <p:nvPr/>
        </p:nvSpPr>
        <p:spPr>
          <a:xfrm>
            <a:off x="752353" y="3274026"/>
            <a:ext cx="4896093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From 2022/03/16 </a:t>
            </a:r>
          </a:p>
          <a:p>
            <a:pPr lvl="0" algn="ctr">
              <a:defRPr/>
            </a:pPr>
            <a:r>
              <a:rPr lang="en-US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Merchant ABC will charge you based on your travels</a:t>
            </a:r>
            <a:br>
              <a:rPr lang="en-US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en-US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Today $13.40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6B680D8-32FD-64FE-C56A-1A640C2688FF}"/>
              </a:ext>
            </a:extLst>
          </p:cNvPr>
          <p:cNvSpPr txBox="1">
            <a:spLocks/>
          </p:cNvSpPr>
          <p:nvPr/>
        </p:nvSpPr>
        <p:spPr>
          <a:xfrm>
            <a:off x="6464461" y="1540789"/>
            <a:ext cx="5252224" cy="26238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2800" kern="1200" dirty="0" smtClean="0">
                <a:solidFill>
                  <a:srgbClr val="132D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132D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132D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132D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 dirty="0">
                <a:solidFill>
                  <a:srgbClr val="132D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0">
              <a:buNone/>
            </a:pPr>
            <a:r>
              <a:rPr lang="en-US" dirty="0"/>
              <a:t>Variable amount, variable frequency: example pay per use travel journey</a:t>
            </a:r>
            <a:r>
              <a:rPr lang="en-IT" dirty="0"/>
              <a:t> 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D3A6E0-CD8D-1A36-8D42-47FBD88A5266}"/>
              </a:ext>
            </a:extLst>
          </p:cNvPr>
          <p:cNvSpPr txBox="1"/>
          <p:nvPr/>
        </p:nvSpPr>
        <p:spPr>
          <a:xfrm>
            <a:off x="2467897" y="4637800"/>
            <a:ext cx="98322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T" sz="1400" dirty="0"/>
              <a:t>13.40</a:t>
            </a:r>
          </a:p>
        </p:txBody>
      </p:sp>
    </p:spTree>
    <p:extLst>
      <p:ext uri="{BB962C8B-B14F-4D97-AF65-F5344CB8AC3E}">
        <p14:creationId xmlns:p14="http://schemas.microsoft.com/office/powerpoint/2010/main" val="903733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316517D7-4BA6-4603-B96E-E329C3468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>
                <a:latin typeface="+mn-lt"/>
                <a:cs typeface="Calibri" panose="020F0502020204030204" pitchFamily="34" charset="0"/>
              </a:rPr>
              <a:t>Installment transaction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C6BAAD-58D8-3DFA-A9BA-8B7F82F43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44" y="1007286"/>
            <a:ext cx="5250437" cy="48434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A20AB1-9407-E52B-6C5B-1D03A03BD676}"/>
              </a:ext>
            </a:extLst>
          </p:cNvPr>
          <p:cNvSpPr txBox="1"/>
          <p:nvPr/>
        </p:nvSpPr>
        <p:spPr>
          <a:xfrm>
            <a:off x="752353" y="3274026"/>
            <a:ext cx="489609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You agree to pay to Merchant ABC $90.00 </a:t>
            </a:r>
            <a:br>
              <a:rPr lang="en-US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en-US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in 3 monthly payments of $30.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267356-A4DA-6092-17C2-1474F5D5BCFC}"/>
              </a:ext>
            </a:extLst>
          </p:cNvPr>
          <p:cNvSpPr txBox="1"/>
          <p:nvPr/>
        </p:nvSpPr>
        <p:spPr>
          <a:xfrm>
            <a:off x="2467897" y="4637800"/>
            <a:ext cx="57027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T" sz="1400" dirty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88384865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4 EMVCo PPT Template" id="{70A8F86A-4626-4B8C-A3D8-D49F199CB82B}" vid="{69221631-96DC-4259-83C5-87A9B08CD40A}"/>
    </a:ext>
  </a:extLst>
</a:theme>
</file>

<file path=ppt/theme/theme2.xml><?xml version="1.0" encoding="utf-8"?>
<a:theme xmlns:a="http://schemas.openxmlformats.org/drawingml/2006/main" name="Europe 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4 EMVCo PPT Template" id="{70A8F86A-4626-4B8C-A3D8-D49F199CB82B}" vid="{69221631-96DC-4259-83C5-87A9B08CD40A}"/>
    </a:ext>
  </a:extLst>
</a:theme>
</file>

<file path=ppt/theme/theme3.xml><?xml version="1.0" encoding="utf-8"?>
<a:theme xmlns:a="http://schemas.openxmlformats.org/drawingml/2006/main" name="3_Plain Slides">
  <a:themeElements>
    <a:clrScheme name="EMVC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ACA3C"/>
      </a:accent1>
      <a:accent2>
        <a:srgbClr val="0C3D5B"/>
      </a:accent2>
      <a:accent3>
        <a:srgbClr val="DAE3F3"/>
      </a:accent3>
      <a:accent4>
        <a:srgbClr val="C3D69B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4 EMVCo PPT Template" id="{70A8F86A-4626-4B8C-A3D8-D49F199CB82B}" vid="{19CD28FF-8A4B-4B8D-A9C8-AB9EA76E45C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EMVCo PPT Template 2014 (3)</Template>
  <TotalTime>112947</TotalTime>
  <Words>631</Words>
  <Application>Microsoft Office PowerPoint</Application>
  <PresentationFormat>Widescreen</PresentationFormat>
  <Paragraphs>90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BlairMdITC TT-Medium</vt:lpstr>
      <vt:lpstr>Calibri</vt:lpstr>
      <vt:lpstr>Questrial</vt:lpstr>
      <vt:lpstr>Custom Design</vt:lpstr>
      <vt:lpstr>Europe cover</vt:lpstr>
      <vt:lpstr>3_Plain Slides</vt:lpstr>
      <vt:lpstr>SPC-3DS  UIs – Logo - Recurring &amp; installment – Non-payment authentication</vt:lpstr>
      <vt:lpstr>SPC UI Enhancements</vt:lpstr>
      <vt:lpstr>Recurring transaction 1a/4 </vt:lpstr>
      <vt:lpstr>Recurring transaction 1B/4 </vt:lpstr>
      <vt:lpstr>Recurring transaction 1C/4 </vt:lpstr>
      <vt:lpstr>Recurring transaction 2/4 </vt:lpstr>
      <vt:lpstr>Recurring transaction 3/4 </vt:lpstr>
      <vt:lpstr>Recurring transaction 4/4 </vt:lpstr>
      <vt:lpstr>Installment transaction </vt:lpstr>
      <vt:lpstr>Data dictionary - Initial ideas </vt:lpstr>
      <vt:lpstr>Non-Payment transaction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EMV® Global Payment Specifications  Subtitle or Event Name</dc:title>
  <dc:creator>Ted</dc:creator>
  <cp:lastModifiedBy>Fisher, Douglas</cp:lastModifiedBy>
  <cp:revision>766</cp:revision>
  <dcterms:created xsi:type="dcterms:W3CDTF">2014-06-10T20:36:55Z</dcterms:created>
  <dcterms:modified xsi:type="dcterms:W3CDTF">2023-03-27T03:51:22Z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0f89cb5-682d-4be4-b0e0-739c9b4a93d4_Enabled">
    <vt:lpwstr>true</vt:lpwstr>
  </property>
  <property fmtid="{D5CDD505-2E9C-101B-9397-08002B2CF9AE}" pid="3" name="MSIP_Label_a0f89cb5-682d-4be4-b0e0-739c9b4a93d4_SetDate">
    <vt:lpwstr>2023-03-23T18:55:51Z</vt:lpwstr>
  </property>
  <property fmtid="{D5CDD505-2E9C-101B-9397-08002B2CF9AE}" pid="4" name="MSIP_Label_a0f89cb5-682d-4be4-b0e0-739c9b4a93d4_Method">
    <vt:lpwstr>Standard</vt:lpwstr>
  </property>
  <property fmtid="{D5CDD505-2E9C-101B-9397-08002B2CF9AE}" pid="5" name="MSIP_Label_a0f89cb5-682d-4be4-b0e0-739c9b4a93d4_Name">
    <vt:lpwstr>Not Classified</vt:lpwstr>
  </property>
  <property fmtid="{D5CDD505-2E9C-101B-9397-08002B2CF9AE}" pid="6" name="MSIP_Label_a0f89cb5-682d-4be4-b0e0-739c9b4a93d4_SiteId">
    <vt:lpwstr>38305e12-e15d-4ee8-88b9-c4db1c477d76</vt:lpwstr>
  </property>
  <property fmtid="{D5CDD505-2E9C-101B-9397-08002B2CF9AE}" pid="7" name="MSIP_Label_a0f89cb5-682d-4be4-b0e0-739c9b4a93d4_ActionId">
    <vt:lpwstr>df3322c6-d71b-43ee-9fb4-f425f0d0c424</vt:lpwstr>
  </property>
  <property fmtid="{D5CDD505-2E9C-101B-9397-08002B2CF9AE}" pid="8" name="MSIP_Label_a0f89cb5-682d-4be4-b0e0-739c9b4a93d4_ContentBits">
    <vt:lpwstr>0</vt:lpwstr>
  </property>
</Properties>
</file>