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j@w3.org" TargetMode="External"/><Relationship Id="rId3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w3.org/2021/10/28-wpwg-minutes.html#t05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w3.org/community/antifraud/" TargetMode="External"/><Relationship Id="rId3" Type="http://schemas.openxmlformats.org/officeDocument/2006/relationships/hyperlink" Target="https://raw.githack.com/antifraudcg/antifraudcg.github.io/main/charter.html" TargetMode="External"/><Relationship Id="rId4" Type="http://schemas.openxmlformats.org/officeDocument/2006/relationships/hyperlink" Target="https://github.com/antifraudcg/proposals/blob/main/use-cases/use-cases.md" TargetMode="External"/><Relationship Id="rId5" Type="http://schemas.openxmlformats.org/officeDocument/2006/relationships/hyperlink" Target="https://github.com/antifraudcg/proposals/issues" TargetMode="External"/><Relationship Id="rId6" Type="http://schemas.openxmlformats.org/officeDocument/2006/relationships/hyperlink" Target="https://github.com/antifraudcg/proposals/issues/8" TargetMode="External"/><Relationship Id="rId7" Type="http://schemas.openxmlformats.org/officeDocument/2006/relationships/hyperlink" Target="https://github.com/antifraudcg/proposals/issues/4" TargetMode="External"/><Relationship Id="rId8" Type="http://schemas.openxmlformats.org/officeDocument/2006/relationships/hyperlink" Target="https://github.com/antifraudcg/proposals/issues/3" TargetMode="Externa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privacycg.github.io/storage-access/" TargetMode="External"/><Relationship Id="rId3" Type="http://schemas.openxmlformats.org/officeDocument/2006/relationships/hyperlink" Target="https://github.com/w3c/webauthn/wiki/Explainer:-WebAuthn-Conditional-UI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ICG/trust-token-api" TargetMode="External"/><Relationship Id="rId3" Type="http://schemas.openxmlformats.org/officeDocument/2006/relationships/hyperlink" Target="https://github.com/privacycg/is-logged-in" TargetMode="Externa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privacycg/first-party-sets" TargetMode="Externa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May 2022. Questions? &lt;ij@w3.org&gt;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May 2022. Questions? &lt;</a:t>
            </a:r>
            <a:r>
              <a:rPr u="sng">
                <a:hlinkClick r:id="rId2" invalidUrl="" action="" tgtFrame="" tooltip="" history="1" highlightClick="0" endSnd="0"/>
              </a:rPr>
              <a:t>ij@w3.org</a:t>
            </a:r>
            <a:r>
              <a:t>&gt;</a:t>
            </a:r>
          </a:p>
        </p:txBody>
      </p:sp>
      <p:sp>
        <p:nvSpPr>
          <p:cNvPr id="152" name="User Recognitio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User Recognition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555" y="1067047"/>
            <a:ext cx="1836319" cy="1028338"/>
          </a:xfrm>
          <a:prstGeom prst="rect">
            <a:avLst/>
          </a:prstGeom>
          <a:ln w="25400">
            <a:miter lim="400000"/>
          </a:ln>
          <a:effectLst>
            <a:outerShdw sx="100000" sy="100000" kx="0" ky="0" algn="b" rotWithShape="0" blurRad="254000" dist="127000" dir="540000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Backgroun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Background</a:t>
            </a:r>
          </a:p>
        </p:txBody>
      </p:sp>
      <p:sp>
        <p:nvSpPr>
          <p:cNvPr id="156" name="Privacy changes we have discussed (cookies, UA string, etc.) will have an impact on user recognition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Privacy changes we have discussed (cookies, UA string, etc.) will have an impact on user recognition.</a:t>
            </a:r>
          </a:p>
          <a:p>
            <a:pPr/>
            <a:r>
              <a:t>Last discussed in WPWG on </a:t>
            </a:r>
            <a:r>
              <a:rPr u="sng">
                <a:hlinkClick r:id="rId2" invalidUrl="" action="" tgtFrame="" tooltip="" history="1" highlightClick="0" endSnd="0"/>
              </a:rPr>
              <a:t>28 Oct 2021</a:t>
            </a:r>
          </a:p>
          <a:p>
            <a:pPr/>
            <a:r>
              <a:t>Two main threads:</a:t>
            </a:r>
          </a:p>
          <a:p>
            <a:pPr lvl="1">
              <a:defRPr sz="3600"/>
            </a:pPr>
            <a:r>
              <a:t>Fraud mitigation</a:t>
            </a:r>
          </a:p>
          <a:p>
            <a:pPr lvl="1">
              <a:defRPr sz="3600"/>
            </a:pPr>
            <a:r>
              <a:t>Recognizing returning user account</a:t>
            </a:r>
          </a:p>
        </p:txBody>
      </p:sp>
      <p:sp>
        <p:nvSpPr>
          <p:cNvPr id="157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Fraud Mitig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Fraud Mitigation</a:t>
            </a:r>
          </a:p>
        </p:txBody>
      </p:sp>
      <p:sp>
        <p:nvSpPr>
          <p:cNvPr id="160" name="Antifraud Community Group launched in Nov 2021; meetings in 2022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0831" indent="-560831" defTabSz="2243271">
              <a:spcBef>
                <a:spcPts val="4100"/>
              </a:spcBef>
              <a:defRPr sz="4416"/>
            </a:pPr>
            <a:r>
              <a:rPr u="sng">
                <a:hlinkClick r:id="rId2" invalidUrl="" action="" tgtFrame="" tooltip="" history="1" highlightClick="0" endSnd="0"/>
              </a:rPr>
              <a:t>Antifraud Community Group</a:t>
            </a:r>
            <a:r>
              <a:t> launched in Nov 2021; meetings in 2022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Approved a </a:t>
            </a:r>
            <a:r>
              <a:rPr u="sng">
                <a:hlinkClick r:id="rId3" invalidUrl="" action="" tgtFrame="" tooltip="" history="1" highlightClick="0" endSnd="0"/>
              </a:rPr>
              <a:t>charter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Developed </a:t>
            </a:r>
            <a:r>
              <a:rPr u="sng">
                <a:hlinkClick r:id="rId4" invalidUrl="" action="" tgtFrame="" tooltip="" history="1" highlightClick="0" endSnd="0"/>
              </a:rPr>
              <a:t>use cases and threat models</a:t>
            </a:r>
            <a:r>
              <a:t> for both payments and advertising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Emerging </a:t>
            </a:r>
            <a:r>
              <a:rPr u="sng">
                <a:hlinkClick r:id="rId5" invalidUrl="" action="" tgtFrame="" tooltip="" history="1" highlightClick="0" endSnd="0"/>
              </a:rPr>
              <a:t>proposals</a:t>
            </a:r>
          </a:p>
          <a:p>
            <a:pPr lvl="1" marL="1121663" indent="-560831" defTabSz="2243271">
              <a:spcBef>
                <a:spcPts val="4100"/>
              </a:spcBef>
              <a:defRPr sz="3312"/>
            </a:pPr>
            <a:r>
              <a:rPr u="sng">
                <a:hlinkClick r:id="rId6" invalidUrl="" action="" tgtFrame="" tooltip="" history="1" highlightClick="0" endSnd="0"/>
              </a:rPr>
              <a:t>Device Integrity Attestation through the Browser</a:t>
            </a:r>
          </a:p>
          <a:p>
            <a:pPr lvl="1" marL="1121663" indent="-560831" defTabSz="2243271">
              <a:spcBef>
                <a:spcPts val="4100"/>
              </a:spcBef>
              <a:defRPr sz="3312"/>
            </a:pPr>
            <a:r>
              <a:rPr u="sng">
                <a:hlinkClick r:id="rId7" invalidUrl="" action="" tgtFrame="" tooltip="" history="1" highlightClick="0" endSnd="0"/>
              </a:rPr>
              <a:t>Anti-Fraud Safelist</a:t>
            </a:r>
          </a:p>
          <a:p>
            <a:pPr lvl="1" marL="1121663" indent="-560831" defTabSz="2243271">
              <a:spcBef>
                <a:spcPts val="4100"/>
              </a:spcBef>
              <a:defRPr sz="3312"/>
            </a:pPr>
            <a:r>
              <a:rPr u="sng">
                <a:hlinkClick r:id="rId8" invalidUrl="" action="" tgtFrame="" tooltip="" history="1" highlightClick="0" endSnd="0"/>
              </a:rPr>
              <a:t>Fraud prevention trusted server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Suggestion: Invite Antifraud CG to present proposals to WPWG in coming months</a:t>
            </a:r>
          </a:p>
        </p:txBody>
      </p:sp>
      <p:sp>
        <p:nvSpPr>
          <p:cNvPr id="161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ognizing Returning Us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Recognizing Returning User</a:t>
            </a:r>
          </a:p>
        </p:txBody>
      </p:sp>
      <p:sp>
        <p:nvSpPr>
          <p:cNvPr id="164" name="Secure Remote Commerce (remember SRC identity across merchants)…"/>
          <p:cNvSpPr txBox="1"/>
          <p:nvPr>
            <p:ph type="body" idx="1"/>
          </p:nvPr>
        </p:nvSpPr>
        <p:spPr>
          <a:xfrm>
            <a:off x="1206500" y="4248504"/>
            <a:ext cx="21971000" cy="7764733"/>
          </a:xfrm>
          <a:prstGeom prst="rect">
            <a:avLst/>
          </a:prstGeom>
        </p:spPr>
        <p:txBody>
          <a:bodyPr/>
          <a:lstStyle/>
          <a:p>
            <a:pPr/>
            <a:r>
              <a:t>Secure Remote Commerce (remember SRC identity across merchants)</a:t>
            </a:r>
          </a:p>
          <a:p>
            <a:pPr/>
            <a:r>
              <a:t>Open Banking (remember user’s preferred bank across merchants)</a:t>
            </a:r>
          </a:p>
          <a:p>
            <a:pPr/>
            <a:r>
              <a:t>Other Payment Methods, similarly</a:t>
            </a:r>
          </a:p>
        </p:txBody>
      </p:sp>
      <p:sp>
        <p:nvSpPr>
          <p:cNvPr id="165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6" name="Use Cases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Use Cases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ognizing Returning Us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Recognizing Returning User</a:t>
            </a:r>
          </a:p>
        </p:txBody>
      </p:sp>
      <p:sp>
        <p:nvSpPr>
          <p:cNvPr id="169" name="Popup in 1p context (1p cookie access)…"/>
          <p:cNvSpPr txBox="1"/>
          <p:nvPr>
            <p:ph type="body" idx="1"/>
          </p:nvPr>
        </p:nvSpPr>
        <p:spPr>
          <a:xfrm>
            <a:off x="1206500" y="4248504"/>
            <a:ext cx="21971000" cy="7764733"/>
          </a:xfrm>
          <a:prstGeom prst="rect">
            <a:avLst/>
          </a:prstGeom>
        </p:spPr>
        <p:txBody>
          <a:bodyPr/>
          <a:lstStyle/>
          <a:p>
            <a:pPr/>
            <a:r>
              <a:t>Popup in 1p context (1p cookie access)</a:t>
            </a:r>
          </a:p>
          <a:p>
            <a:pPr/>
            <a:r>
              <a:rPr u="sng">
                <a:hlinkClick r:id="rId2" invalidUrl="" action="" tgtFrame="" tooltip="" history="1" highlightClick="0" endSnd="0"/>
              </a:rPr>
              <a:t>Storage Access API</a:t>
            </a:r>
            <a:r>
              <a:t> (1p cookie access from iframe with user consent)</a:t>
            </a:r>
          </a:p>
          <a:p>
            <a:pPr/>
            <a:r>
              <a:t>Where authentication is appropriate, use WebAuthn with no credential IDs via </a:t>
            </a:r>
            <a:r>
              <a:rPr u="sng">
                <a:hlinkClick r:id="rId3" invalidUrl="" action="" tgtFrame="" tooltip="" history="1" highlightClick="0" endSnd="0"/>
              </a:rPr>
              <a:t>Conditional UI</a:t>
            </a:r>
          </a:p>
          <a:p>
            <a:pPr lvl="1">
              <a:defRPr sz="3200"/>
            </a:pPr>
            <a:r>
              <a:t>Chrome implementation attaches conditional UI to autofill</a:t>
            </a:r>
          </a:p>
          <a:p>
            <a:pPr lvl="1">
              <a:defRPr sz="3200"/>
            </a:pPr>
            <a:r>
              <a:t>Would other experiences be useful (e.g., conditionally show a button that is not known to site)?</a:t>
            </a:r>
          </a:p>
        </p:txBody>
      </p:sp>
      <p:sp>
        <p:nvSpPr>
          <p:cNvPr id="170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1" name="Approaches without 3p cookies that involve UX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Approaches without 3p cookies that involve UX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ognizing Returning Us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Recognizing Returning User</a:t>
            </a:r>
          </a:p>
        </p:txBody>
      </p:sp>
      <p:sp>
        <p:nvSpPr>
          <p:cNvPr id="174" name="Trust Tokens (by design; no user-specific information)…"/>
          <p:cNvSpPr txBox="1"/>
          <p:nvPr>
            <p:ph type="body" idx="1"/>
          </p:nvPr>
        </p:nvSpPr>
        <p:spPr>
          <a:xfrm>
            <a:off x="1206500" y="4248504"/>
            <a:ext cx="21971000" cy="7764733"/>
          </a:xfrm>
          <a:prstGeom prst="rect">
            <a:avLst/>
          </a:prstGeom>
        </p:spPr>
        <p:txBody>
          <a:bodyPr/>
          <a:lstStyle/>
          <a:p>
            <a:pPr/>
            <a:r>
              <a:rPr u="sng">
                <a:hlinkClick r:id="rId2" invalidUrl="" action="" tgtFrame="" tooltip="" history="1" highlightClick="0" endSnd="0"/>
              </a:rPr>
              <a:t>Trust Tokens</a:t>
            </a:r>
            <a:r>
              <a:t> (by design; no user-specific information)</a:t>
            </a:r>
          </a:p>
          <a:p>
            <a:pPr/>
            <a:r>
              <a:rPr u="sng">
                <a:hlinkClick r:id="rId3" invalidUrl="" action="" tgtFrame="" tooltip="" history="1" highlightClick="0" endSnd="0"/>
              </a:rPr>
              <a:t>isLoggedIn</a:t>
            </a:r>
            <a:r>
              <a:t> (no user-specific information)</a:t>
            </a:r>
          </a:p>
        </p:txBody>
      </p:sp>
      <p:sp>
        <p:nvSpPr>
          <p:cNvPr id="175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6" name="Technologies that do not seem to fit these use cases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Technologies that do not seem to fit these use cases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ognizing Returning Us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Recognizing Returning User</a:t>
            </a:r>
          </a:p>
        </p:txBody>
      </p:sp>
      <p:sp>
        <p:nvSpPr>
          <p:cNvPr id="179" name="First Party Sets (perhaps in SRC use case for multiple networks)"/>
          <p:cNvSpPr txBox="1"/>
          <p:nvPr>
            <p:ph type="body" idx="1"/>
          </p:nvPr>
        </p:nvSpPr>
        <p:spPr>
          <a:xfrm>
            <a:off x="1206500" y="4248504"/>
            <a:ext cx="21971000" cy="7764733"/>
          </a:xfrm>
          <a:prstGeom prst="rect">
            <a:avLst/>
          </a:prstGeom>
        </p:spPr>
        <p:txBody>
          <a:bodyPr/>
          <a:lstStyle/>
          <a:p>
            <a:pPr/>
            <a:r>
              <a:rPr u="sng">
                <a:hlinkClick r:id="rId2" invalidUrl="" action="" tgtFrame="" tooltip="" history="1" highlightClick="0" endSnd="0"/>
              </a:rPr>
              <a:t>First Party Sets</a:t>
            </a:r>
            <a:r>
              <a:t> (perhaps in SRC use case for multiple networks)</a:t>
            </a:r>
          </a:p>
        </p:txBody>
      </p:sp>
      <p:sp>
        <p:nvSpPr>
          <p:cNvPr id="180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1" name="Technologies that may be helpful for some use cases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Technologies that may be helpful for some use cases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ognizing Returning Us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Recognizing Returning User</a:t>
            </a:r>
          </a:p>
        </p:txBody>
      </p:sp>
      <p:sp>
        <p:nvSpPr>
          <p:cNvPr id="184" name="For SRC, experiment with Conditional UI…"/>
          <p:cNvSpPr txBox="1"/>
          <p:nvPr>
            <p:ph type="body" idx="1"/>
          </p:nvPr>
        </p:nvSpPr>
        <p:spPr>
          <a:xfrm>
            <a:off x="1206500" y="4248504"/>
            <a:ext cx="21971000" cy="7764733"/>
          </a:xfrm>
          <a:prstGeom prst="rect">
            <a:avLst/>
          </a:prstGeom>
        </p:spPr>
        <p:txBody>
          <a:bodyPr/>
          <a:lstStyle/>
          <a:p>
            <a:pPr/>
            <a:r>
              <a:t>For SRC, experiment with Conditional UI</a:t>
            </a:r>
          </a:p>
          <a:p>
            <a:pPr/>
            <a:r>
              <a:t>Other relevant technologies in development?</a:t>
            </a:r>
          </a:p>
        </p:txBody>
      </p:sp>
      <p:sp>
        <p:nvSpPr>
          <p:cNvPr id="185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6" name="Next steps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825500">
              <a:defRPr b="1" sz="5500">
                <a:solidFill>
                  <a:srgbClr val="000000"/>
                </a:solidFill>
              </a:defRPr>
            </a:lvl1pPr>
          </a:lstStyle>
          <a:p>
            <a:pPr/>
            <a:r>
              <a:t>Next steps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