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>
                <a:solidFill>
                  <a:srgbClr val="FFFFF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Hot-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Close-up of the top of a hot-air balloon viewed from above"/>
          <p:cNvSpPr/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Hot-air balloons viewed from below against a blue sky"/>
          <p:cNvSpPr/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Hot-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se-up of the top of a hot-air balloon viewed from above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hot-air balloon viewed from below"/>
          <p:cNvSpPr/>
          <p:nvPr>
            <p:ph type="pic" idx="21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Hot-air balloons viewed from below against a blue sky"/>
          <p:cNvSpPr/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ij@w3.org" TargetMode="External"/><Relationship Id="rId3" Type="http://schemas.openxmlformats.org/officeDocument/2006/relationships/image" Target="../media/image1.tif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github.com/w3cping/privacy-request/issues/56" TargetMode="External"/><Relationship Id="rId3" Type="http://schemas.openxmlformats.org/officeDocument/2006/relationships/hyperlink" Target="https://github.com/w3cping/tracking-issues/issues?q=is:issue+is:open+label:s:secure-payment-confirmation" TargetMode="External"/><Relationship Id="rId4" Type="http://schemas.openxmlformats.org/officeDocument/2006/relationships/hyperlink" Target="https://www.w3.org/2021/10/28-wpwg-minutes.html#t01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hyperlink" Target="https://github.com/w3cping/tracking-issues/labels/s:secure-payment-confirmation" TargetMode="Externa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github.com/w3c/secure-payment-confirmation/pull/178/files" TargetMode="External"/><Relationship Id="rId3" Type="http://schemas.openxmlformats.org/officeDocument/2006/relationships/hyperlink" Target="https://github.com/w3cping/tracking-issues/issues/247" TargetMode="External"/><Relationship Id="rId4" Type="http://schemas.openxmlformats.org/officeDocument/2006/relationships/hyperlink" Target="https://github.com/w3c/secure-payment-confirmation/issues/128" TargetMode="External"/><Relationship Id="rId5" Type="http://schemas.openxmlformats.org/officeDocument/2006/relationships/hyperlink" Target="http://www.apple.com" TargetMode="Externa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www.w3.org/TR/webauthn/#attested-credential-data" TargetMode="External"/><Relationship Id="rId3" Type="http://schemas.openxmlformats.org/officeDocument/2006/relationships/hyperlink" Target="https://github.com/w3cping/tracking-issues/issues/261" TargetMode="External"/><Relationship Id="rId4" Type="http://schemas.openxmlformats.org/officeDocument/2006/relationships/hyperlink" Target="https://github.com/w3c/secure-payment-confirmation/issues/77" TargetMode="Externa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github.com/w3c/secure-payment-confirmation/issues/157#issuecomment-1057208347" TargetMode="External"/><Relationship Id="rId3" Type="http://schemas.openxmlformats.org/officeDocument/2006/relationships/hyperlink" Target="https://github.com/w3cping/tracking-issues/issues/260" TargetMode="External"/><Relationship Id="rId4" Type="http://schemas.openxmlformats.org/officeDocument/2006/relationships/hyperlink" Target="https://github.com/w3c/secure-payment-confirmation/issues/154" TargetMode="Externa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github.com/w3cping/tracking-issues/issues/251" TargetMode="External"/><Relationship Id="rId3" Type="http://schemas.openxmlformats.org/officeDocument/2006/relationships/hyperlink" Target="https://github.com/w3c/secure-payment-confirmation/issues/142" TargetMode="External"/><Relationship Id="rId4" Type="http://schemas.openxmlformats.org/officeDocument/2006/relationships/hyperlink" Target="http://www.apple.com" TargetMode="External"/><Relationship Id="rId5" Type="http://schemas.openxmlformats.org/officeDocument/2006/relationships/hyperlink" Target="https://w3c.github.io/secure-payment-confirmation/#sctn-privacy-probing-credential-ids" TargetMode="External"/><Relationship Id="rId6" Type="http://schemas.openxmlformats.org/officeDocument/2006/relationships/hyperlink" Target="https://w3c.github.io/secure-payment-confirmation/#sctn-steps-to-check-if-a-payment-can-be-made" TargetMode="External"/><Relationship Id="rId7" Type="http://schemas.openxmlformats.org/officeDocument/2006/relationships/hyperlink" Target="https://www.w3.org/TR/2021/WD-secure-payment-confirmation-20210831/#sctn-privacy-probing-credential-ids" TargetMode="Externa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github.com/w3cping/tracking-issues/issues/250" TargetMode="External"/><Relationship Id="rId3" Type="http://schemas.openxmlformats.org/officeDocument/2006/relationships/hyperlink" Target="https://github.com/w3c/secure-payment-confirmation/issues/143" TargetMode="External"/><Relationship Id="rId4" Type="http://schemas.openxmlformats.org/officeDocument/2006/relationships/hyperlink" Target="http://www.apple.com" TargetMode="External"/><Relationship Id="rId5" Type="http://schemas.openxmlformats.org/officeDocument/2006/relationships/hyperlink" Target="https://w3c.github.io/secure-payment-confirmation/#sctn-privacy-joining-payment-instruments" TargetMode="External"/><Relationship Id="rId6" Type="http://schemas.openxmlformats.org/officeDocument/2006/relationships/hyperlink" Target="https://w3c.github.io/secure-payment-confirmation/#sctn-privacy-credential-id-tracking-vector" TargetMode="External"/><Relationship Id="rId7" Type="http://schemas.openxmlformats.org/officeDocument/2006/relationships/hyperlink" Target="https://github.com/w3c/secure-payment-confirmation/issues/77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May 2022. Questions? &lt;ij@w3.org&gt;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May 2022. Questions? &lt;</a:t>
            </a:r>
            <a:r>
              <a:rPr u="sng">
                <a:hlinkClick r:id="rId2" invalidUrl="" action="" tgtFrame="" tooltip="" history="1" highlightClick="0" endSnd="0"/>
              </a:rPr>
              <a:t>ij@w3.org</a:t>
            </a:r>
            <a:r>
              <a:t>&gt;</a:t>
            </a:r>
          </a:p>
        </p:txBody>
      </p:sp>
      <p:sp>
        <p:nvSpPr>
          <p:cNvPr id="152" name="Privacy &amp; Payments Discussion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Privacy &amp; Payments Discussion</a:t>
            </a:r>
          </a:p>
        </p:txBody>
      </p:sp>
      <p:pic>
        <p:nvPicPr>
          <p:cNvPr id="153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4555" y="1067047"/>
            <a:ext cx="1836319" cy="1028338"/>
          </a:xfrm>
          <a:prstGeom prst="rect">
            <a:avLst/>
          </a:prstGeom>
          <a:ln w="25400">
            <a:miter lim="400000"/>
          </a:ln>
          <a:effectLst>
            <a:outerShdw sx="100000" sy="100000" kx="0" ky="0" algn="b" rotWithShape="0" blurRad="254000" dist="127000" dir="540000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Background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Background</a:t>
            </a:r>
          </a:p>
        </p:txBody>
      </p:sp>
      <p:sp>
        <p:nvSpPr>
          <p:cNvPr id="156" name="WPWG requested privacy review of SPC in August 2021 (at FPWD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WPWG r</a:t>
            </a:r>
            <a:r>
              <a:rPr u="sng">
                <a:hlinkClick r:id="rId2" invalidUrl="" action="" tgtFrame="" tooltip="" history="1" highlightClick="0" endSnd="0"/>
              </a:rPr>
              <a:t>equested privacy review</a:t>
            </a:r>
            <a:r>
              <a:t> of SPC in August 2021 (at FPWD)</a:t>
            </a:r>
          </a:p>
          <a:p>
            <a:pPr/>
            <a:r>
              <a:t>Resulting </a:t>
            </a:r>
            <a:r>
              <a:rPr u="sng">
                <a:hlinkClick r:id="rId3" invalidUrl="" action="" tgtFrame="" tooltip="" history="1" highlightClick="0" endSnd="0"/>
              </a:rPr>
              <a:t>PING issues</a:t>
            </a:r>
          </a:p>
          <a:p>
            <a:pPr/>
            <a:r>
              <a:rPr u="sng">
                <a:hlinkClick r:id="rId4" invalidUrl="" action="" tgtFrame="" tooltip="" history="1" highlightClick="0" endSnd="0"/>
              </a:rPr>
              <a:t>PING/WPWG discussion</a:t>
            </a:r>
            <a:r>
              <a:t> of issues in Oct 2021</a:t>
            </a:r>
          </a:p>
          <a:p>
            <a:pPr/>
            <a:r>
              <a:t>Starting to think about advancing to CR; good opportunity to see what has evolved.</a:t>
            </a:r>
          </a:p>
        </p:txBody>
      </p:sp>
      <p:sp>
        <p:nvSpPr>
          <p:cNvPr id="157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Screen Shot 2022-04-26 at 11.55.38 AM.png" descr="Screen Shot 2022-04-26 at 11.55.38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5659" y="1355299"/>
            <a:ext cx="22252682" cy="11005402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From the PING GitHub repo"/>
          <p:cNvSpPr txBox="1"/>
          <p:nvPr/>
        </p:nvSpPr>
        <p:spPr>
          <a:xfrm>
            <a:off x="1059443" y="12601604"/>
            <a:ext cx="11898858" cy="4613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>
                <a:solidFill>
                  <a:srgbClr val="000000"/>
                </a:solidFill>
              </a:defRPr>
            </a:pPr>
            <a:r>
              <a:t>From the </a:t>
            </a:r>
            <a:r>
              <a:rPr u="sng">
                <a:hlinkClick r:id="rId3" invalidUrl="" action="" tgtFrame="" tooltip="" history="1" highlightClick="0" endSnd="0"/>
              </a:rPr>
              <a:t>PING GitHub repo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On user activation for credential creation in cross-origin  iframes to mitigate cross-site tracking"/>
          <p:cNvSpPr txBox="1"/>
          <p:nvPr>
            <p:ph type="title"/>
          </p:nvPr>
        </p:nvSpPr>
        <p:spPr>
          <a:xfrm>
            <a:off x="1206500" y="952439"/>
            <a:ext cx="21971000" cy="2378738"/>
          </a:xfrm>
          <a:prstGeom prst="rect">
            <a:avLst/>
          </a:prstGeom>
        </p:spPr>
        <p:txBody>
          <a:bodyPr/>
          <a:lstStyle/>
          <a:p>
            <a:pPr defTabSz="1609303">
              <a:defRPr spc="-112" sz="5610"/>
            </a:pPr>
            <a:r>
              <a:t>On user activation for credential creation in cross-origin </a:t>
            </a:r>
            <a:br/>
            <a:r>
              <a:t>iframes to mitigate cross-site tracking</a:t>
            </a:r>
          </a:p>
        </p:txBody>
      </p:sp>
      <p:sp>
        <p:nvSpPr>
          <p:cNvPr id="163" name="WebAuth Level 2 and SPC support cross-origin authentication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WebAuth Level 2 and SPC support cross-origin authentication.</a:t>
            </a:r>
          </a:p>
          <a:p>
            <a:pPr/>
            <a:r>
              <a:t>SPC supports cross-origin registration.</a:t>
            </a:r>
          </a:p>
          <a:p>
            <a:pPr/>
            <a:r>
              <a:t>Mitigations to silent cross-origin leaking:</a:t>
            </a:r>
          </a:p>
          <a:p>
            <a:pPr lvl="1">
              <a:spcBef>
                <a:spcPts val="2400"/>
              </a:spcBef>
              <a:defRPr sz="3600"/>
            </a:pPr>
            <a:r>
              <a:t>Permissions policy</a:t>
            </a:r>
          </a:p>
          <a:p>
            <a:pPr lvl="1">
              <a:spcBef>
                <a:spcPts val="2400"/>
              </a:spcBef>
              <a:defRPr sz="3600"/>
            </a:pPr>
            <a:r>
              <a:t>Transaction dialog + Web Authentication dialog</a:t>
            </a:r>
          </a:p>
          <a:p>
            <a:pPr lvl="1">
              <a:spcBef>
                <a:spcPts val="2400"/>
              </a:spcBef>
              <a:defRPr sz="3600"/>
            </a:pPr>
            <a:r>
              <a:t>User activation required by SPC (</a:t>
            </a:r>
            <a:r>
              <a:rPr u="sng">
                <a:hlinkClick r:id="rId2" invalidUrl="" action="" tgtFrame="" tooltip="" history="1" highlightClick="0" endSnd="0"/>
              </a:rPr>
              <a:t>pending</a:t>
            </a:r>
            <a:r>
              <a:t>; supported by person who raised issue)</a:t>
            </a:r>
          </a:p>
          <a:p>
            <a:pPr/>
            <a:r>
              <a:rPr b="1"/>
              <a:t>Plan</a:t>
            </a:r>
            <a:r>
              <a:t>: Close issue after </a:t>
            </a:r>
            <a:r>
              <a:rPr u="sng">
                <a:hlinkClick r:id="rId2" invalidUrl="" action="" tgtFrame="" tooltip="" history="1" highlightClick="0" endSnd="0"/>
              </a:rPr>
              <a:t>user activation pull request</a:t>
            </a:r>
            <a:r>
              <a:t> merged.</a:t>
            </a:r>
          </a:p>
        </p:txBody>
      </p:sp>
      <p:sp>
        <p:nvSpPr>
          <p:cNvPr id="164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65" name="PING 247 (SPC 128)"/>
          <p:cNvSpPr txBox="1"/>
          <p:nvPr/>
        </p:nvSpPr>
        <p:spPr>
          <a:xfrm>
            <a:off x="1206500" y="2613896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b="1" sz="4800">
                <a:solidFill>
                  <a:srgbClr val="000000"/>
                </a:solidFill>
              </a:defRPr>
            </a:pPr>
            <a:r>
              <a:rPr u="sng">
                <a:hlinkClick r:id="rId3" invalidUrl="" action="" tgtFrame="" tooltip="" history="1" highlightClick="0" endSnd="0"/>
              </a:rPr>
              <a:t>PING 247</a:t>
            </a:r>
            <a:r>
              <a:t> (</a:t>
            </a:r>
            <a:r>
              <a:rPr u="sng">
                <a:hlinkClick r:id="rId4" invalidUrl="" action="" tgtFrame="" tooltip="" history="1" highlightClick="0" endSnd="0"/>
              </a:rPr>
              <a:t>SPC 128</a:t>
            </a:r>
            <a:r>
              <a:rPr u="sng">
                <a:hlinkClick r:id="rId5" invalidUrl="" action="" tgtFrame="" tooltip="" history="1" highlightClick="0" endSnd="0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Encrypt SPC Credential Identifiers in authentication flows  to increase privacy"/>
          <p:cNvSpPr txBox="1"/>
          <p:nvPr>
            <p:ph type="title"/>
          </p:nvPr>
        </p:nvSpPr>
        <p:spPr>
          <a:xfrm>
            <a:off x="1206500" y="952500"/>
            <a:ext cx="20725303" cy="1631438"/>
          </a:xfrm>
          <a:prstGeom prst="rect">
            <a:avLst/>
          </a:prstGeom>
        </p:spPr>
        <p:txBody>
          <a:bodyPr/>
          <a:lstStyle/>
          <a:p>
            <a:pPr defTabSz="975335">
              <a:defRPr spc="-102" sz="5120"/>
            </a:pPr>
            <a:r>
              <a:t>Encrypt SPC Credential Identifiers in authentication flows </a:t>
            </a:r>
            <a:br/>
            <a:r>
              <a:t>to increase privacy</a:t>
            </a:r>
          </a:p>
        </p:txBody>
      </p:sp>
      <p:sp>
        <p:nvSpPr>
          <p:cNvPr id="168" name="Scenario: User registers one SPC credential for two payment instruments; merchant sees same credential ID for both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Scenario: User registers one SPC credential for two payment instruments; merchant sees same credential ID for both.</a:t>
            </a:r>
          </a:p>
          <a:p>
            <a:pPr/>
            <a:r>
              <a:t>Ineffective to obfuscate credential IDs as API inputs (e.g., by salting) because assertion </a:t>
            </a:r>
            <a:r>
              <a:rPr u="sng">
                <a:hlinkClick r:id="rId2" invalidUrl="" action="" tgtFrame="" tooltip="" history="1" highlightClick="0" endSnd="0"/>
              </a:rPr>
              <a:t>credential data</a:t>
            </a:r>
            <a:r>
              <a:t> includes unencrypted IDs.</a:t>
            </a:r>
          </a:p>
          <a:p>
            <a:pPr/>
            <a:r>
              <a:rPr b="1"/>
              <a:t>Proposed</a:t>
            </a:r>
            <a:r>
              <a:t>: Provide guidance to RPs to allow users to register a per-instrument SPC credential.</a:t>
            </a:r>
          </a:p>
        </p:txBody>
      </p:sp>
      <p:sp>
        <p:nvSpPr>
          <p:cNvPr id="169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70" name="PING 261 (SPC 77)"/>
          <p:cNvSpPr txBox="1"/>
          <p:nvPr/>
        </p:nvSpPr>
        <p:spPr>
          <a:xfrm>
            <a:off x="1206500" y="2528373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b="1" sz="4800">
                <a:solidFill>
                  <a:srgbClr val="000000"/>
                </a:solidFill>
              </a:defRPr>
            </a:pPr>
            <a:r>
              <a:rPr u="sng">
                <a:hlinkClick r:id="rId3" invalidUrl="" action="" tgtFrame="" tooltip="" history="1" highlightClick="0" endSnd="0"/>
              </a:rPr>
              <a:t>PING 261</a:t>
            </a:r>
            <a:r>
              <a:t> (</a:t>
            </a:r>
            <a:r>
              <a:rPr u="sng">
                <a:hlinkClick r:id="rId4" invalidUrl="" action="" tgtFrame="" tooltip="" history="1" highlightClick="0" endSnd="0"/>
              </a:rPr>
              <a:t>SPC 77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Allow user to downgrade a credential creation request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1926287">
              <a:defRPr spc="-134" sz="6715"/>
            </a:lvl1pPr>
          </a:lstStyle>
          <a:p>
            <a:pPr/>
            <a:r>
              <a:t>Allow user to downgrade a credential creation request?</a:t>
            </a:r>
          </a:p>
        </p:txBody>
      </p:sp>
      <p:sp>
        <p:nvSpPr>
          <p:cNvPr id="173" name="Scenario: Not-payment site attempts to create SPC-capable credentials to get around storage partitioning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Scenario: Not-payment site attempts to create SPC-capable credentials to get around storage partitioning.</a:t>
            </a:r>
          </a:p>
          <a:p>
            <a:pPr/>
            <a:r>
              <a:t>At authenticator level, there is support for a </a:t>
            </a:r>
            <a:r>
              <a:rPr u="sng">
                <a:hlinkClick r:id="rId2" invalidUrl="" action="" tgtFrame="" tooltip="" history="1" highlightClick="0" endSnd="0"/>
              </a:rPr>
              <a:t>proposal</a:t>
            </a:r>
            <a:r>
              <a:t> for a “cross-origin bit”; we are bringing to FIDO.</a:t>
            </a:r>
          </a:p>
          <a:p>
            <a:pPr/>
            <a:r>
              <a:t>At WebAuthn level, we plan to discuss (at this meeting) what is needed.</a:t>
            </a:r>
          </a:p>
          <a:p>
            <a:pPr/>
            <a:r>
              <a:rPr b="1"/>
              <a:t>Proposed</a:t>
            </a:r>
            <a:r>
              <a:t>: No change to SPC. Leave issue open as we pursue topic of user consent with WebAuthn and FIDO/CTAP community.</a:t>
            </a:r>
          </a:p>
        </p:txBody>
      </p:sp>
      <p:sp>
        <p:nvSpPr>
          <p:cNvPr id="174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75" name="PING 260 (SPC 154)"/>
          <p:cNvSpPr txBox="1"/>
          <p:nvPr/>
        </p:nvSpPr>
        <p:spPr>
          <a:xfrm>
            <a:off x="1206500" y="2245962"/>
            <a:ext cx="21971000" cy="9347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 algn="l">
              <a:lnSpc>
                <a:spcPct val="90000"/>
              </a:lnSpc>
              <a:spcBef>
                <a:spcPts val="4500"/>
              </a:spcBef>
              <a:defRPr b="1" sz="4800">
                <a:solidFill>
                  <a:srgbClr val="000000"/>
                </a:solidFill>
              </a:defRPr>
            </a:pPr>
            <a:r>
              <a:rPr u="sng">
                <a:hlinkClick r:id="rId3" invalidUrl="" action="" tgtFrame="" tooltip="" history="1" highlightClick="0" endSnd="0"/>
              </a:rPr>
              <a:t>PING 260</a:t>
            </a:r>
            <a:r>
              <a:t> (</a:t>
            </a:r>
            <a:r>
              <a:rPr u="sng">
                <a:hlinkClick r:id="rId4" invalidUrl="" action="" tgtFrame="" tooltip="" history="1" highlightClick="0" endSnd="0"/>
              </a:rPr>
              <a:t>SPC 154</a:t>
            </a:r>
            <a: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Define Mitig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Define Mitigation</a:t>
            </a:r>
          </a:p>
        </p:txBody>
      </p:sp>
      <p:sp>
        <p:nvSpPr>
          <p:cNvPr id="178" name="PING 251 (SPC 142)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rPr u="sng">
                <a:hlinkClick r:id="rId2" invalidUrl="" action="" tgtFrame="" tooltip="" history="1" highlightClick="0" endSnd="0"/>
              </a:rPr>
              <a:t>PING 251</a:t>
            </a:r>
            <a:r>
              <a:t> (</a:t>
            </a:r>
            <a:r>
              <a:rPr u="sng">
                <a:hlinkClick r:id="rId3" invalidUrl="" action="" tgtFrame="" tooltip="" history="1" highlightClick="0" endSnd="0"/>
              </a:rPr>
              <a:t>SPC 142</a:t>
            </a:r>
            <a:r>
              <a:rPr u="sng">
                <a:hlinkClick r:id="rId4" invalidUrl="" action="" tgtFrame="" tooltip="" history="1" highlightClick="0" endSnd="0"/>
              </a:rPr>
              <a:t>)</a:t>
            </a:r>
            <a:r>
              <a:t> </a:t>
            </a:r>
          </a:p>
        </p:txBody>
      </p:sp>
      <p:sp>
        <p:nvSpPr>
          <p:cNvPr id="179" name="SPC 11.2 (Probing for credential ids) raises awareness about not leaking info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rPr u="sng">
                <a:hlinkClick r:id="rId5" invalidUrl="" action="" tgtFrame="" tooltip="" history="1" highlightClick="0" endSnd="0"/>
              </a:rPr>
              <a:t>SPC 11.2 (Probing for credential ids)</a:t>
            </a:r>
            <a:r>
              <a:t> raises awareness about not leaking info.</a:t>
            </a:r>
          </a:p>
          <a:p>
            <a:pPr/>
            <a:r>
              <a:t>New normative algorithm text (</a:t>
            </a:r>
            <a:r>
              <a:rPr u="sng">
                <a:hlinkClick r:id="rId6" invalidUrl="" action="" tgtFrame="" tooltip="" history="1" highlightClick="0" endSnd="0"/>
              </a:rPr>
              <a:t>4.1.4</a:t>
            </a:r>
            <a:r>
              <a:t>, step 9) since </a:t>
            </a:r>
            <a:r>
              <a:rPr u="sng">
                <a:hlinkClick r:id="rId7" invalidUrl="" action="" tgtFrame="" tooltip="" history="1" highlightClick="0" endSnd="0"/>
              </a:rPr>
              <a:t>FPWD</a:t>
            </a:r>
            <a:r>
              <a:t>:</a:t>
            </a:r>
          </a:p>
          <a:p>
            <a:pPr marL="0" indent="0">
              <a:buSzTx/>
              <a:buNone/>
              <a:defRPr i="1" sz="4000"/>
            </a:pPr>
            <a:r>
              <a:t>The user agent must maintain </a:t>
            </a:r>
            <a:r>
              <a:rPr u="sng">
                <a:hlinkClick r:id="rId5" invalidUrl="" action="" tgtFrame="" tooltip="" history="1" highlightClick="0" endSnd="0"/>
              </a:rPr>
              <a:t>authentication ceremony privacy</a:t>
            </a:r>
            <a:r>
              <a:t> and not leak this lack of matching credentials to the caller, by:</a:t>
            </a:r>
          </a:p>
          <a:p>
            <a:pPr lvl="1">
              <a:defRPr i="1" sz="3200"/>
            </a:pPr>
            <a:r>
              <a:t>Not allowing the caller to perform a timing attack on this outcome versus the user declining to authenticate on the transaction confirmation UX, e.g., by presenting an alternative interstitial that the user must interact with.</a:t>
            </a:r>
          </a:p>
          <a:p>
            <a:pPr lvl="1">
              <a:defRPr i="1" sz="3200"/>
            </a:pPr>
            <a:r>
              <a:t>Rejecting the show() promise with a "NotAllowedError" DOMException.</a:t>
            </a:r>
          </a:p>
          <a:p>
            <a:pPr/>
            <a:r>
              <a:rPr b="1"/>
              <a:t>Proposed</a:t>
            </a:r>
            <a:r>
              <a:t>: Close issue.</a:t>
            </a:r>
          </a:p>
        </p:txBody>
      </p:sp>
      <p:sp>
        <p:nvSpPr>
          <p:cNvPr id="180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Define Mitigation (credential id obfuscation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Define Mitigation (credential id obfuscation)</a:t>
            </a:r>
          </a:p>
        </p:txBody>
      </p:sp>
      <p:sp>
        <p:nvSpPr>
          <p:cNvPr id="183" name="PING 250 (SPC 143)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rPr u="sng">
                <a:hlinkClick r:id="rId2" invalidUrl="" action="" tgtFrame="" tooltip="" history="1" highlightClick="0" endSnd="0"/>
              </a:rPr>
              <a:t>PING 250</a:t>
            </a:r>
            <a:r>
              <a:t> (</a:t>
            </a:r>
            <a:r>
              <a:rPr u="sng">
                <a:hlinkClick r:id="rId3" invalidUrl="" action="" tgtFrame="" tooltip="" history="1" highlightClick="0" endSnd="0"/>
              </a:rPr>
              <a:t>SPC 143</a:t>
            </a:r>
            <a:r>
              <a:rPr u="sng">
                <a:hlinkClick r:id="rId4" invalidUrl="" action="" tgtFrame="" tooltip="" history="1" highlightClick="0" endSnd="0"/>
              </a:rPr>
              <a:t>)</a:t>
            </a:r>
            <a:r>
              <a:t> </a:t>
            </a:r>
          </a:p>
        </p:txBody>
      </p:sp>
      <p:sp>
        <p:nvSpPr>
          <p:cNvPr id="184" name="SPC 11.3 and SPC 11.4 are privacy considerations around tracking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rPr u="sng">
                <a:hlinkClick r:id="rId5" invalidUrl="" action="" tgtFrame="" tooltip="" history="1" highlightClick="0" endSnd="0"/>
              </a:rPr>
              <a:t>SPC 11.3</a:t>
            </a:r>
            <a:r>
              <a:t> and </a:t>
            </a:r>
            <a:r>
              <a:rPr u="sng">
                <a:hlinkClick r:id="rId6" invalidUrl="" action="" tgtFrame="" tooltip="" history="1" highlightClick="0" endSnd="0"/>
              </a:rPr>
              <a:t>SPC 11.4</a:t>
            </a:r>
            <a:r>
              <a:t> are privacy considerations around tracking. </a:t>
            </a:r>
          </a:p>
          <a:p>
            <a:pPr/>
            <a:r>
              <a:t>This issue appears to be a duplicate of </a:t>
            </a:r>
            <a:r>
              <a:rPr u="sng">
                <a:hlinkClick r:id="rId7" invalidUrl="" action="" tgtFrame="" tooltip="" history="1" highlightClick="0" endSnd="0"/>
              </a:rPr>
              <a:t>issue 77</a:t>
            </a:r>
            <a:r>
              <a:t>.</a:t>
            </a:r>
          </a:p>
          <a:p>
            <a:pPr/>
            <a:r>
              <a:rPr b="1"/>
              <a:t>Proposed</a:t>
            </a:r>
            <a:r>
              <a:t>: Close issue in favor of 77.</a:t>
            </a:r>
          </a:p>
        </p:txBody>
      </p:sp>
      <p:sp>
        <p:nvSpPr>
          <p:cNvPr id="185" name="Slide Number"/>
          <p:cNvSpPr txBox="1"/>
          <p:nvPr>
            <p:ph type="sldNum" sz="quarter" idx="2"/>
          </p:nvPr>
        </p:nvSpPr>
        <p:spPr>
          <a:xfrm>
            <a:off x="12065050" y="13080999"/>
            <a:ext cx="241403" cy="3746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