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no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8" name="Shape 148"/>
          <p:cNvSpPr/>
          <p:nvPr>
            <p:ph type="sldImg"/>
          </p:nvPr>
        </p:nvSpPr>
        <p:spPr>
          <a:xfrm>
            <a:off x="1143000" y="685800"/>
            <a:ext cx="4572000" cy="3429000"/>
          </a:xfrm>
          <a:prstGeom prst="rect">
            <a:avLst/>
          </a:prstGeom>
        </p:spPr>
        <p:txBody>
          <a:bodyPr/>
          <a:lstStyle/>
          <a:p>
            <a:pPr/>
          </a:p>
        </p:txBody>
      </p:sp>
      <p:sp>
        <p:nvSpPr>
          <p:cNvPr id="149" name="Shape 1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bg>
      <p:bgPr>
        <a:solidFill>
          <a:srgbClr val="003462"/>
        </a:solidFill>
      </p:bgPr>
    </p:bg>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1201340" y="11847162"/>
            <a:ext cx="21971003" cy="636979"/>
          </a:xfrm>
          <a:prstGeom prst="rect">
            <a:avLst/>
          </a:prstGeom>
        </p:spPr>
        <p:txBody>
          <a:bodyPr lIns="45719" tIns="45719" rIns="45719" bIns="45719"/>
          <a:lstStyle>
            <a:lvl1pPr marL="0" indent="0" defTabSz="825500">
              <a:lnSpc>
                <a:spcPct val="100000"/>
              </a:lnSpc>
              <a:spcBef>
                <a:spcPts val="0"/>
              </a:spcBef>
              <a:buSzTx/>
              <a:buNone/>
              <a:defRPr b="1" sz="3600">
                <a:solidFill>
                  <a:srgbClr val="FFFFFF"/>
                </a:solidFill>
              </a:defRPr>
            </a:lvl1pPr>
          </a:lstStyle>
          <a:p>
            <a:pPr/>
            <a:r>
              <a:t>Author and Date</a:t>
            </a:r>
          </a:p>
        </p:txBody>
      </p:sp>
      <p:sp>
        <p:nvSpPr>
          <p:cNvPr id="12" name="Presentation Title"/>
          <p:cNvSpPr txBox="1"/>
          <p:nvPr>
            <p:ph type="title" hasCustomPrompt="1"/>
          </p:nvPr>
        </p:nvSpPr>
        <p:spPr>
          <a:xfrm>
            <a:off x="1206496" y="2574991"/>
            <a:ext cx="21971004" cy="4648201"/>
          </a:xfrm>
          <a:prstGeom prst="rect">
            <a:avLst/>
          </a:prstGeom>
        </p:spPr>
        <p:txBody>
          <a:bodyPr anchor="b"/>
          <a:lstStyle>
            <a:lvl1pPr>
              <a:defRPr spc="-232" sz="11600">
                <a:solidFill>
                  <a:srgbClr val="FFFFFF"/>
                </a:solidFill>
              </a:defRPr>
            </a:lvl1pPr>
          </a:lstStyle>
          <a:p>
            <a:pPr/>
            <a:r>
              <a:t>Presentation Title</a:t>
            </a:r>
          </a:p>
        </p:txBody>
      </p:sp>
      <p:sp>
        <p:nvSpPr>
          <p:cNvPr id="13" name="Body Level One…"/>
          <p:cNvSpPr txBox="1"/>
          <p:nvPr>
            <p:ph type="body" sz="quarter" idx="1" hasCustomPrompt="1"/>
          </p:nvPr>
        </p:nvSpPr>
        <p:spPr>
          <a:xfrm>
            <a:off x="1201342" y="7210490"/>
            <a:ext cx="21971001" cy="1905001"/>
          </a:xfrm>
          <a:prstGeom prst="rect">
            <a:avLst/>
          </a:prstGeom>
        </p:spPr>
        <p:txBody>
          <a:bodyPr/>
          <a:lstStyle>
            <a:lvl1pPr marL="0" indent="0" defTabSz="825500">
              <a:lnSpc>
                <a:spcPct val="100000"/>
              </a:lnSpc>
              <a:spcBef>
                <a:spcPts val="0"/>
              </a:spcBef>
              <a:buSzTx/>
              <a:buNone/>
              <a:defRPr b="1" sz="5500">
                <a:solidFill>
                  <a:schemeClr val="accent1"/>
                </a:solidFill>
              </a:defRPr>
            </a:lvl1pPr>
            <a:lvl2pPr marL="0" indent="457200" defTabSz="825500">
              <a:lnSpc>
                <a:spcPct val="100000"/>
              </a:lnSpc>
              <a:spcBef>
                <a:spcPts val="0"/>
              </a:spcBef>
              <a:buSzTx/>
              <a:buNone/>
              <a:defRPr b="1" sz="5500">
                <a:solidFill>
                  <a:schemeClr val="accent1"/>
                </a:solidFill>
              </a:defRPr>
            </a:lvl2pPr>
            <a:lvl3pPr marL="0" indent="914400" defTabSz="825500">
              <a:lnSpc>
                <a:spcPct val="100000"/>
              </a:lnSpc>
              <a:spcBef>
                <a:spcPts val="0"/>
              </a:spcBef>
              <a:buSzTx/>
              <a:buNone/>
              <a:defRPr b="1" sz="5500">
                <a:solidFill>
                  <a:schemeClr val="accent1"/>
                </a:solidFill>
              </a:defRPr>
            </a:lvl3pPr>
            <a:lvl4pPr marL="0" indent="1371600" defTabSz="825500">
              <a:lnSpc>
                <a:spcPct val="100000"/>
              </a:lnSpc>
              <a:spcBef>
                <a:spcPts val="0"/>
              </a:spcBef>
              <a:buSzTx/>
              <a:buNone/>
              <a:defRPr b="1" sz="5500">
                <a:solidFill>
                  <a:schemeClr val="accent1"/>
                </a:solidFill>
              </a:defRPr>
            </a:lvl4pPr>
            <a:lvl5pPr marL="0" indent="1828800" defTabSz="825500">
              <a:lnSpc>
                <a:spcPct val="100000"/>
              </a:lnSpc>
              <a:spcBef>
                <a:spcPts val="0"/>
              </a:spcBef>
              <a:buSzTx/>
              <a:buNone/>
              <a:defRPr b="1" sz="5500">
                <a:solidFill>
                  <a:schemeClr val="accent1"/>
                </a:solidFill>
              </a:defRPr>
            </a:lvl5p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98" name="Body Level One…"/>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5pPr>
          </a:lstStyle>
          <a:p>
            <a:pPr/>
            <a:r>
              <a:t>Statement</a:t>
            </a:r>
          </a:p>
          <a:p>
            <a:pPr lvl="1"/>
            <a:r>
              <a:t/>
            </a:r>
          </a:p>
          <a:p>
            <a:pPr lvl="2"/>
            <a:r>
              <a:t/>
            </a:r>
          </a:p>
          <a:p>
            <a:pPr lvl="3"/>
            <a:r>
              <a:t/>
            </a:r>
          </a:p>
          <a:p>
            <a:pPr lvl="4"/>
            <a:r>
              <a:t/>
            </a:r>
          </a:p>
        </p:txBody>
      </p:sp>
      <p:sp>
        <p:nvSpPr>
          <p:cNvPr id="9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06" name="Body Level One…"/>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solidFill>
                  <a:schemeClr val="accent1">
                    <a:hueOff val="114395"/>
                    <a:lumOff val="-24975"/>
                  </a:schemeClr>
                </a:solidFill>
              </a:defRPr>
            </a:lvl1pPr>
            <a:lvl2pPr marL="0" indent="457200" algn="ctr">
              <a:lnSpc>
                <a:spcPct val="80000"/>
              </a:lnSpc>
              <a:spcBef>
                <a:spcPts val="0"/>
              </a:spcBef>
              <a:buSzTx/>
              <a:buNone/>
              <a:defRPr b="1" spc="-250" sz="25000">
                <a:solidFill>
                  <a:schemeClr val="accent1">
                    <a:hueOff val="114395"/>
                    <a:lumOff val="-24975"/>
                  </a:schemeClr>
                </a:solidFill>
              </a:defRPr>
            </a:lvl2pPr>
            <a:lvl3pPr marL="0" indent="914400" algn="ctr">
              <a:lnSpc>
                <a:spcPct val="80000"/>
              </a:lnSpc>
              <a:spcBef>
                <a:spcPts val="0"/>
              </a:spcBef>
              <a:buSzTx/>
              <a:buNone/>
              <a:defRPr b="1" spc="-250" sz="25000">
                <a:solidFill>
                  <a:schemeClr val="accent1">
                    <a:hueOff val="114395"/>
                    <a:lumOff val="-24975"/>
                  </a:schemeClr>
                </a:solidFill>
              </a:defRPr>
            </a:lvl3pPr>
            <a:lvl4pPr marL="0" indent="1371600" algn="ctr">
              <a:lnSpc>
                <a:spcPct val="80000"/>
              </a:lnSpc>
              <a:spcBef>
                <a:spcPts val="0"/>
              </a:spcBef>
              <a:buSzTx/>
              <a:buNone/>
              <a:defRPr b="1" spc="-250" sz="25000">
                <a:solidFill>
                  <a:schemeClr val="accent1">
                    <a:hueOff val="114395"/>
                    <a:lumOff val="-24975"/>
                  </a:schemeClr>
                </a:solidFill>
              </a:defRPr>
            </a:lvl4pPr>
            <a:lvl5pPr marL="0" indent="1828800" algn="ctr">
              <a:lnSpc>
                <a:spcPct val="80000"/>
              </a:lnSpc>
              <a:spcBef>
                <a:spcPts val="0"/>
              </a:spcBef>
              <a:buSzTx/>
              <a:buNone/>
              <a:defRPr b="1" spc="-250" sz="25000">
                <a:solidFill>
                  <a:schemeClr val="accent1">
                    <a:hueOff val="114395"/>
                    <a:lumOff val="-24975"/>
                  </a:schemeClr>
                </a:solidFill>
              </a:defRPr>
            </a:lvl5pPr>
          </a:lstStyle>
          <a:p>
            <a:pPr/>
            <a:r>
              <a:t>100%</a:t>
            </a:r>
          </a:p>
          <a:p>
            <a:pPr lvl="1"/>
            <a:r>
              <a:t/>
            </a:r>
          </a:p>
          <a:p>
            <a:pPr lvl="2"/>
            <a:r>
              <a:t/>
            </a:r>
          </a:p>
          <a:p>
            <a:pPr lvl="3"/>
            <a:r>
              <a:t/>
            </a:r>
          </a:p>
          <a:p>
            <a:pPr lvl="4"/>
            <a:r>
              <a:t/>
            </a:r>
          </a:p>
        </p:txBody>
      </p:sp>
      <p:sp>
        <p:nvSpPr>
          <p:cNvPr id="107" name="Fact information"/>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Fact information</a:t>
            </a:r>
          </a:p>
        </p:txBody>
      </p:sp>
      <p:sp>
        <p:nvSpPr>
          <p:cNvPr id="10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15" name="Attribution"/>
          <p:cNvSpPr txBox="1"/>
          <p:nvPr>
            <p:ph type="body" sz="quarter" idx="21" hasCustomPrompt="1"/>
          </p:nvPr>
        </p:nvSpPr>
        <p:spPr>
          <a:xfrm>
            <a:off x="2480825" y="10675453"/>
            <a:ext cx="201492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Attribution</a:t>
            </a:r>
          </a:p>
        </p:txBody>
      </p:sp>
      <p:sp>
        <p:nvSpPr>
          <p:cNvPr id="116" name="Body Level One…"/>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1pPr>
            <a:lvl2pPr marL="638923" indent="-127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2pPr>
            <a:lvl3pPr marL="638923" indent="4445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3pPr>
            <a:lvl4pPr marL="638923" indent="9017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4pPr>
            <a:lvl5pPr marL="638923" indent="13589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5pPr>
          </a:lstStyle>
          <a:p>
            <a:pPr/>
            <a:r>
              <a:t>“Notable Quote”</a:t>
            </a:r>
          </a:p>
          <a:p>
            <a:pPr lvl="1"/>
            <a:r>
              <a:t/>
            </a:r>
          </a:p>
          <a:p>
            <a:pPr lvl="2"/>
            <a:r>
              <a:t/>
            </a:r>
          </a:p>
          <a:p>
            <a:pPr lvl="3"/>
            <a:r>
              <a:t/>
            </a:r>
          </a:p>
          <a:p>
            <a:pPr lvl="4"/>
            <a:r>
              <a:t/>
            </a:r>
          </a:p>
        </p:txBody>
      </p:sp>
      <p:sp>
        <p:nvSpPr>
          <p:cNvPr id="11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24" name="Hot-air balloons viewed from below against a blue sky"/>
          <p:cNvSpPr/>
          <p:nvPr>
            <p:ph type="pic" sz="quarter" idx="21"/>
          </p:nvPr>
        </p:nvSpPr>
        <p:spPr>
          <a:xfrm>
            <a:off x="15436504" y="1270000"/>
            <a:ext cx="8167167" cy="5422900"/>
          </a:xfrm>
          <a:prstGeom prst="rect">
            <a:avLst/>
          </a:prstGeom>
        </p:spPr>
        <p:txBody>
          <a:bodyPr lIns="91439" tIns="45719" rIns="91439" bIns="45719">
            <a:noAutofit/>
          </a:bodyPr>
          <a:lstStyle/>
          <a:p>
            <a:pPr/>
          </a:p>
        </p:txBody>
      </p:sp>
      <p:sp>
        <p:nvSpPr>
          <p:cNvPr id="125" name="Close-up of the top of a hot-air balloon viewed from above"/>
          <p:cNvSpPr/>
          <p:nvPr>
            <p:ph type="pic" sz="quarter" idx="22"/>
          </p:nvPr>
        </p:nvSpPr>
        <p:spPr>
          <a:xfrm>
            <a:off x="15461772" y="7085972"/>
            <a:ext cx="8148414" cy="5432276"/>
          </a:xfrm>
          <a:prstGeom prst="rect">
            <a:avLst/>
          </a:prstGeom>
        </p:spPr>
        <p:txBody>
          <a:bodyPr lIns="91439" tIns="45719" rIns="91439" bIns="45719">
            <a:noAutofit/>
          </a:bodyPr>
          <a:lstStyle/>
          <a:p>
            <a:pPr/>
          </a:p>
        </p:txBody>
      </p:sp>
      <p:sp>
        <p:nvSpPr>
          <p:cNvPr id="126" name="Hot-air balloons viewed from below against a blue sky"/>
          <p:cNvSpPr/>
          <p:nvPr>
            <p:ph type="pic" idx="23"/>
          </p:nvPr>
        </p:nvSpPr>
        <p:spPr>
          <a:xfrm>
            <a:off x="-124635" y="1270000"/>
            <a:ext cx="16859219" cy="11239479"/>
          </a:xfrm>
          <a:prstGeom prst="rect">
            <a:avLst/>
          </a:prstGeom>
        </p:spPr>
        <p:txBody>
          <a:bodyPr lIns="91439" tIns="45719" rIns="91439" bIns="45719">
            <a:noAutofit/>
          </a:bodyPr>
          <a:lstStyle/>
          <a:p>
            <a:pPr/>
          </a:p>
        </p:txBody>
      </p:sp>
      <p:sp>
        <p:nvSpPr>
          <p:cNvPr id="1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34" name="Hot-air balloons viewed from below against a blue sky"/>
          <p:cNvSpPr/>
          <p:nvPr>
            <p:ph type="pic" idx="21"/>
          </p:nvPr>
        </p:nvSpPr>
        <p:spPr>
          <a:xfrm>
            <a:off x="0" y="-1270000"/>
            <a:ext cx="24384000" cy="16256000"/>
          </a:xfrm>
          <a:prstGeom prst="rect">
            <a:avLst/>
          </a:prstGeom>
        </p:spPr>
        <p:txBody>
          <a:bodyPr lIns="91439" tIns="45719" rIns="91439" bIns="45719">
            <a:noAutofit/>
          </a:bodyPr>
          <a:lstStyle/>
          <a:p>
            <a:pPr/>
          </a:p>
        </p:txBody>
      </p:sp>
      <p:sp>
        <p:nvSpPr>
          <p:cNvPr id="13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4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Close-up of the top of a hot-air balloon viewed from above"/>
          <p:cNvSpPr/>
          <p:nvPr>
            <p:ph type="pic" idx="21"/>
          </p:nvPr>
        </p:nvSpPr>
        <p:spPr>
          <a:xfrm>
            <a:off x="0" y="-1270000"/>
            <a:ext cx="24384000" cy="16256000"/>
          </a:xfrm>
          <a:prstGeom prst="rect">
            <a:avLst/>
          </a:prstGeom>
        </p:spPr>
        <p:txBody>
          <a:bodyPr lIns="91439" tIns="45719" rIns="91439" bIns="45719">
            <a:noAutofit/>
          </a:bodyPr>
          <a:lstStyle/>
          <a:p>
            <a:pPr/>
          </a:p>
        </p:txBody>
      </p:sp>
      <p:sp>
        <p:nvSpPr>
          <p:cNvPr id="22" name="Presentation Title"/>
          <p:cNvSpPr txBox="1"/>
          <p:nvPr>
            <p:ph type="title" hasCustomPrompt="1"/>
          </p:nvPr>
        </p:nvSpPr>
        <p:spPr>
          <a:xfrm>
            <a:off x="1206500" y="7124700"/>
            <a:ext cx="21971000" cy="4648200"/>
          </a:xfrm>
          <a:prstGeom prst="rect">
            <a:avLst/>
          </a:prstGeom>
        </p:spPr>
        <p:txBody>
          <a:bodyPr anchor="b"/>
          <a:lstStyle>
            <a:lvl1pPr>
              <a:defRPr spc="-232" sz="11600">
                <a:solidFill>
                  <a:srgbClr val="FFFFFF"/>
                </a:solidFill>
              </a:defRPr>
            </a:lvl1pPr>
          </a:lstStyle>
          <a:p>
            <a:pPr/>
            <a:r>
              <a:t>Presentation Title</a:t>
            </a:r>
          </a:p>
        </p:txBody>
      </p:sp>
      <p:sp>
        <p:nvSpPr>
          <p:cNvPr id="23" name="Author and Date"/>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24" name="Body Level One…"/>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solidFill>
                  <a:srgbClr val="FFFFFF"/>
                </a:solidFill>
              </a:defRPr>
            </a:lvl1pPr>
            <a:lvl2pPr marL="0" indent="457200" defTabSz="825500">
              <a:lnSpc>
                <a:spcPct val="100000"/>
              </a:lnSpc>
              <a:spcBef>
                <a:spcPts val="0"/>
              </a:spcBef>
              <a:buSzTx/>
              <a:buNone/>
              <a:defRPr b="1" sz="5500">
                <a:solidFill>
                  <a:srgbClr val="FFFFFF"/>
                </a:solidFill>
              </a:defRPr>
            </a:lvl2pPr>
            <a:lvl3pPr marL="0" indent="914400" defTabSz="825500">
              <a:lnSpc>
                <a:spcPct val="100000"/>
              </a:lnSpc>
              <a:spcBef>
                <a:spcPts val="0"/>
              </a:spcBef>
              <a:buSzTx/>
              <a:buNone/>
              <a:defRPr b="1" sz="5500">
                <a:solidFill>
                  <a:srgbClr val="FFFFFF"/>
                </a:solidFill>
              </a:defRPr>
            </a:lvl3pPr>
            <a:lvl4pPr marL="0" indent="1371600" defTabSz="825500">
              <a:lnSpc>
                <a:spcPct val="100000"/>
              </a:lnSpc>
              <a:spcBef>
                <a:spcPts val="0"/>
              </a:spcBef>
              <a:buSzTx/>
              <a:buNone/>
              <a:defRPr b="1" sz="5500">
                <a:solidFill>
                  <a:srgbClr val="FFFFFF"/>
                </a:solidFill>
              </a:defRPr>
            </a:lvl4pPr>
            <a:lvl5pPr marL="0" indent="1828800" defTabSz="825500">
              <a:lnSpc>
                <a:spcPct val="100000"/>
              </a:lnSpc>
              <a:spcBef>
                <a:spcPts val="0"/>
              </a:spcBef>
              <a:buSzTx/>
              <a:buNone/>
              <a:defRPr b="1" sz="5500">
                <a:solidFill>
                  <a:srgbClr val="FFFFFF"/>
                </a:solidFill>
              </a:defRPr>
            </a:lvl5pPr>
          </a:lstStyle>
          <a:p>
            <a:pPr/>
            <a:r>
              <a:t>Presentation Subtitle</a:t>
            </a:r>
          </a:p>
          <a:p>
            <a:pPr lvl="1"/>
            <a:r>
              <a:t/>
            </a:r>
          </a:p>
          <a:p>
            <a:pPr lvl="2"/>
            <a:r>
              <a:t/>
            </a:r>
          </a:p>
          <a:p>
            <a:pPr lvl="3"/>
            <a:r>
              <a:t/>
            </a:r>
          </a:p>
          <a:p>
            <a:pPr lvl="4"/>
            <a:r>
              <a:t/>
            </a:r>
          </a:p>
        </p:txBody>
      </p:sp>
      <p:sp>
        <p:nvSpPr>
          <p:cNvPr id="2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Close-up of a hot-air balloon viewed from below"/>
          <p:cNvSpPr/>
          <p:nvPr>
            <p:ph type="pic" idx="21"/>
          </p:nvPr>
        </p:nvSpPr>
        <p:spPr>
          <a:xfrm>
            <a:off x="9226574" y="1270000"/>
            <a:ext cx="16840152" cy="11184435"/>
          </a:xfrm>
          <a:prstGeom prst="rect">
            <a:avLst/>
          </a:prstGeom>
        </p:spPr>
        <p:txBody>
          <a:bodyPr lIns="91439" tIns="45719" rIns="91439" bIns="45719">
            <a:noAutofit/>
          </a:bodyPr>
          <a:lstStyle/>
          <a:p>
            <a:pPr/>
          </a:p>
        </p:txBody>
      </p:sp>
      <p:sp>
        <p:nvSpPr>
          <p:cNvPr id="33" name="Slide Title"/>
          <p:cNvSpPr txBox="1"/>
          <p:nvPr>
            <p:ph type="title" hasCustomPrompt="1"/>
          </p:nvPr>
        </p:nvSpPr>
        <p:spPr>
          <a:xfrm>
            <a:off x="1206500" y="1270000"/>
            <a:ext cx="9779000" cy="5882273"/>
          </a:xfrm>
          <a:prstGeom prst="rect">
            <a:avLst/>
          </a:prstGeom>
        </p:spPr>
        <p:txBody>
          <a:bodyPr anchor="b"/>
          <a:lstStyle/>
          <a:p>
            <a:pPr/>
            <a:r>
              <a:t>Slide Title</a:t>
            </a:r>
          </a:p>
        </p:txBody>
      </p:sp>
      <p:sp>
        <p:nvSpPr>
          <p:cNvPr id="34" name="Body Level One…"/>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Slide Subtitle</a:t>
            </a:r>
          </a:p>
          <a:p>
            <a:pPr lvl="1"/>
            <a:r>
              <a:t/>
            </a:r>
          </a:p>
          <a:p>
            <a:pPr lvl="2"/>
            <a:r>
              <a:t/>
            </a:r>
          </a:p>
          <a:p>
            <a:pPr lvl="3"/>
            <a:r>
              <a:t/>
            </a:r>
          </a:p>
          <a:p>
            <a:pPr lvl="4"/>
            <a:r>
              <a:t/>
            </a:r>
          </a:p>
        </p:txBody>
      </p:sp>
      <p:sp>
        <p:nvSpPr>
          <p:cNvPr id="35"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prstGeom prst="rect">
            <a:avLst/>
          </a:prstGeom>
        </p:spPr>
        <p:txBody>
          <a:bodyPr/>
          <a:lstStyle/>
          <a:p>
            <a:pPr/>
            <a:r>
              <a:t>Slide Title</a:t>
            </a:r>
          </a:p>
        </p:txBody>
      </p:sp>
      <p:sp>
        <p:nvSpPr>
          <p:cNvPr id="43" name="Slide Subtitle"/>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44"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prstGeom prst="rect">
            <a:avLst/>
          </a:prstGeom>
        </p:spPr>
        <p:txBody>
          <a:bodyPr numCol="2" spcCol="1098550"/>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Slide Subtitle"/>
          <p:cNvSpPr txBox="1"/>
          <p:nvPr>
            <p:ph type="body" sz="quarter" idx="21" hasCustomPrompt="1"/>
          </p:nvPr>
        </p:nvSpPr>
        <p:spPr>
          <a:xfrm>
            <a:off x="1206500" y="2247900"/>
            <a:ext cx="9779000" cy="934779"/>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61" name="Body Level One…"/>
          <p:cNvSpPr txBox="1"/>
          <p:nvPr>
            <p:ph type="body" sz="half" idx="1" hasCustomPrompt="1"/>
          </p:nvPr>
        </p:nvSpPr>
        <p:spPr>
          <a:xfrm>
            <a:off x="1206500" y="4248504"/>
            <a:ext cx="9779000" cy="8256630"/>
          </a:xfrm>
          <a:prstGeom prst="rect">
            <a:avLst/>
          </a:prstGeom>
        </p:spPr>
        <p:txBody>
          <a:bodyPr/>
          <a:lstStyle/>
          <a:p>
            <a:pPr/>
            <a:r>
              <a:t>Slide bullet text</a:t>
            </a:r>
          </a:p>
          <a:p>
            <a:pPr lvl="1"/>
            <a:r>
              <a:t/>
            </a:r>
          </a:p>
          <a:p>
            <a:pPr lvl="2"/>
            <a:r>
              <a:t/>
            </a:r>
          </a:p>
          <a:p>
            <a:pPr lvl="3"/>
            <a:r>
              <a:t/>
            </a:r>
          </a:p>
          <a:p>
            <a:pPr lvl="4"/>
            <a:r>
              <a:t/>
            </a:r>
          </a:p>
        </p:txBody>
      </p:sp>
      <p:sp>
        <p:nvSpPr>
          <p:cNvPr id="62" name="Hot-air balloons viewed from below against a blue sky"/>
          <p:cNvSpPr/>
          <p:nvPr>
            <p:ph type="pic" idx="22"/>
          </p:nvPr>
        </p:nvSpPr>
        <p:spPr>
          <a:xfrm>
            <a:off x="8432800" y="1263848"/>
            <a:ext cx="16850011" cy="11188205"/>
          </a:xfrm>
          <a:prstGeom prst="rect">
            <a:avLst/>
          </a:prstGeom>
        </p:spPr>
        <p:txBody>
          <a:bodyPr lIns="91439" tIns="45719" rIns="91439" bIns="45719">
            <a:noAutofit/>
          </a:bodyPr>
          <a:lstStyle/>
          <a:p>
            <a:pPr/>
          </a:p>
        </p:txBody>
      </p:sp>
      <p:sp>
        <p:nvSpPr>
          <p:cNvPr id="63" name="Slide Title"/>
          <p:cNvSpPr txBox="1"/>
          <p:nvPr>
            <p:ph type="title" hasCustomPrompt="1"/>
          </p:nvPr>
        </p:nvSpPr>
        <p:spPr>
          <a:xfrm>
            <a:off x="1206500" y="952500"/>
            <a:ext cx="9779000" cy="1435100"/>
          </a:xfrm>
          <a:prstGeom prst="rect">
            <a:avLst/>
          </a:prstGeom>
        </p:spPr>
        <p:txBody>
          <a:bodyPr/>
          <a:lstStyle/>
          <a:p>
            <a:pPr/>
            <a:r>
              <a:t>Slide Title</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bg>
      <p:bgPr>
        <a:solidFill>
          <a:srgbClr val="003462"/>
        </a:solidFill>
      </p:bgPr>
    </p:bg>
    <p:spTree>
      <p:nvGrpSpPr>
        <p:cNvPr id="1" name=""/>
        <p:cNvGrpSpPr/>
        <p:nvPr/>
      </p:nvGrpSpPr>
      <p:grpSpPr>
        <a:xfrm>
          <a:off x="0" y="0"/>
          <a:ext cx="0" cy="0"/>
          <a:chOff x="0" y="0"/>
          <a:chExt cx="0" cy="0"/>
        </a:xfrm>
      </p:grpSpPr>
      <p:sp>
        <p:nvSpPr>
          <p:cNvPr id="71" name="Section Title"/>
          <p:cNvSpPr txBox="1"/>
          <p:nvPr>
            <p:ph type="title" hasCustomPrompt="1"/>
          </p:nvPr>
        </p:nvSpPr>
        <p:spPr>
          <a:xfrm>
            <a:off x="1206496" y="4533900"/>
            <a:ext cx="21971004" cy="4648200"/>
          </a:xfrm>
          <a:prstGeom prst="rect">
            <a:avLst/>
          </a:prstGeom>
        </p:spPr>
        <p:txBody>
          <a:bodyPr anchor="ctr"/>
          <a:lstStyle>
            <a:lvl1pPr>
              <a:defRPr b="0" spc="-232" sz="11600">
                <a:solidFill>
                  <a:srgbClr val="FFFFFF"/>
                </a:solidFill>
                <a:latin typeface="Helvetica Neue Medium"/>
                <a:ea typeface="Helvetica Neue Medium"/>
                <a:cs typeface="Helvetica Neue Medium"/>
                <a:sym typeface="Helvetica Neue Medium"/>
              </a:defRPr>
            </a:lvl1pPr>
          </a:lstStyle>
          <a:p>
            <a:pPr/>
            <a:r>
              <a:t>Section Title</a:t>
            </a:r>
          </a:p>
        </p:txBody>
      </p:sp>
      <p:sp>
        <p:nvSpPr>
          <p:cNvPr id="72" name="Slide Number"/>
          <p:cNvSpPr txBox="1"/>
          <p:nvPr>
            <p:ph type="sldNum" sz="quarter" idx="2"/>
          </p:nvPr>
        </p:nvSpPr>
        <p:spPr>
          <a:xfrm>
            <a:off x="12001499" y="13085233"/>
            <a:ext cx="368505" cy="374600"/>
          </a:xfrm>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79" name="Slide Title"/>
          <p:cNvSpPr txBox="1"/>
          <p:nvPr>
            <p:ph type="title" hasCustomPrompt="1"/>
          </p:nvPr>
        </p:nvSpPr>
        <p:spPr>
          <a:xfrm>
            <a:off x="1206500" y="952500"/>
            <a:ext cx="21971000" cy="1434949"/>
          </a:xfrm>
          <a:prstGeom prst="rect">
            <a:avLst/>
          </a:prstGeom>
        </p:spPr>
        <p:txBody>
          <a:bodyPr/>
          <a:lstStyle/>
          <a:p>
            <a:pPr/>
            <a:r>
              <a:t>Slide Title</a:t>
            </a:r>
          </a:p>
        </p:txBody>
      </p:sp>
      <p:sp>
        <p:nvSpPr>
          <p:cNvPr id="80" name="Slide Subtitle"/>
          <p:cNvSpPr txBox="1"/>
          <p:nvPr>
            <p:ph type="body" sz="quarter" idx="21" hasCustomPrompt="1"/>
          </p:nvPr>
        </p:nvSpPr>
        <p:spPr>
          <a:xfrm>
            <a:off x="1206500" y="2247900"/>
            <a:ext cx="21971000" cy="934779"/>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88" name="Agenda Title"/>
          <p:cNvSpPr txBox="1"/>
          <p:nvPr>
            <p:ph type="title" hasCustomPrompt="1"/>
          </p:nvPr>
        </p:nvSpPr>
        <p:spPr>
          <a:xfrm>
            <a:off x="1206500" y="952500"/>
            <a:ext cx="21971000" cy="1435100"/>
          </a:xfrm>
          <a:prstGeom prst="rect">
            <a:avLst/>
          </a:prstGeom>
        </p:spPr>
        <p:txBody>
          <a:bodyPr/>
          <a:lstStyle/>
          <a:p>
            <a:pPr/>
            <a:r>
              <a:t>Agenda Title</a:t>
            </a:r>
          </a:p>
        </p:txBody>
      </p:sp>
      <p:sp>
        <p:nvSpPr>
          <p:cNvPr id="89" name="Agenda Subtitle"/>
          <p:cNvSpPr txBox="1"/>
          <p:nvPr>
            <p:ph type="body" sz="quarter" idx="21" hasCustomPrompt="1"/>
          </p:nvPr>
        </p:nvSpPr>
        <p:spPr>
          <a:xfrm>
            <a:off x="1206500" y="2247900"/>
            <a:ext cx="21971000" cy="934779"/>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 Subtitle</a:t>
            </a:r>
          </a:p>
        </p:txBody>
      </p:sp>
      <p:sp>
        <p:nvSpPr>
          <p:cNvPr id="90" name="Body Level One…"/>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 Topics</a:t>
            </a:r>
          </a:p>
          <a:p>
            <a:pPr lvl="1"/>
            <a:r>
              <a:t/>
            </a:r>
          </a:p>
          <a:p>
            <a:pPr lvl="2"/>
            <a:r>
              <a:t/>
            </a:r>
          </a:p>
          <a:p>
            <a:pPr lvl="3"/>
            <a:r>
              <a:t/>
            </a:r>
          </a:p>
          <a:p>
            <a:pPr lvl="4"/>
            <a:r>
              <a:t/>
            </a:r>
          </a:p>
        </p:txBody>
      </p:sp>
      <p:sp>
        <p:nvSpPr>
          <p:cNvPr id="9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1206500" y="952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3" name="Body Level One…"/>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mailto:ij@w3.org" TargetMode="External"/><Relationship Id="rId3" Type="http://schemas.openxmlformats.org/officeDocument/2006/relationships/image" Target="../media/image1.tif"/></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github.com/w3c/secure-payment-confirmation/issues/174" TargetMode="External"/></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github.com/w3c/secure-payment-confirmation/issues/124" TargetMode="External"/></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PSP.com" TargetMode="External"/><Relationship Id="rId3" Type="http://schemas.openxmlformats.org/officeDocument/2006/relationships/hyperlink" Target="https://github.com/w3c/secure-payment-confirmation/issues/187" TargetMode="External"/><Relationship Id="rId4" Type="http://schemas.openxmlformats.org/officeDocument/2006/relationships/image" Target="../media/image1.png"/><Relationship Id="rId5" Type="http://schemas.openxmlformats.org/officeDocument/2006/relationships/hyperlink" Target="http://merchant.com" TargetMode="External"/></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github.com/w3c/secure-payment-confirmation/issues/172" TargetMode="External"/></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github.com/w3ctag/design-reviews/issues/675#issuecomment-1039354818" TargetMode="External"/></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github.com/w3c/webauthn/issues/1667#issuecomment-1060941206" TargetMode="External"/><Relationship Id="rId3" Type="http://schemas.openxmlformats.org/officeDocument/2006/relationships/hyperlink" Target="https://github.com/w3c/secure-payment-confirmation/issues/157" TargetMode="External"/></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github.com/w3c/secure-payment-confirmation/issues/154" TargetMode="External"/></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github.com/w3c/secure-payment-confirmation/pull/178/files" TargetMode="External"/><Relationship Id="rId3" Type="http://schemas.openxmlformats.org/officeDocument/2006/relationships/hyperlink" Target="https://github.com/w3c/secure-payment-confirmation/issues/128" TargetMode="External"/></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s://github.com/w3c/secure-payment-confirmation/issues/12" TargetMode="Externa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May 2022. Questions? &lt;ij@w3.org&gt;"/>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May 2022. Questions? &lt;</a:t>
            </a:r>
            <a:r>
              <a:rPr u="sng">
                <a:hlinkClick r:id="rId2" invalidUrl="" action="" tgtFrame="" tooltip="" history="1" highlightClick="0" endSnd="0"/>
              </a:rPr>
              <a:t>ij@w3.org</a:t>
            </a:r>
            <a:r>
              <a:t>&gt;</a:t>
            </a:r>
          </a:p>
        </p:txBody>
      </p:sp>
      <p:sp>
        <p:nvSpPr>
          <p:cNvPr id="152" name="Authentication &amp; Payments Discussion"/>
          <p:cNvSpPr txBox="1"/>
          <p:nvPr>
            <p:ph type="ctrTitle"/>
          </p:nvPr>
        </p:nvSpPr>
        <p:spPr>
          <a:prstGeom prst="rect">
            <a:avLst/>
          </a:prstGeom>
        </p:spPr>
        <p:txBody>
          <a:bodyPr/>
          <a:lstStyle/>
          <a:p>
            <a:pPr/>
            <a:r>
              <a:t>Authentication &amp; Payments Discussion</a:t>
            </a:r>
          </a:p>
        </p:txBody>
      </p:sp>
      <p:pic>
        <p:nvPicPr>
          <p:cNvPr id="153" name="Image" descr="Image"/>
          <p:cNvPicPr>
            <a:picLocks noChangeAspect="1"/>
          </p:cNvPicPr>
          <p:nvPr/>
        </p:nvPicPr>
        <p:blipFill>
          <a:blip r:embed="rId3">
            <a:extLst/>
          </a:blip>
          <a:stretch>
            <a:fillRect/>
          </a:stretch>
        </p:blipFill>
        <p:spPr>
          <a:xfrm>
            <a:off x="1054555" y="1067047"/>
            <a:ext cx="1836319" cy="1028338"/>
          </a:xfrm>
          <a:prstGeom prst="rect">
            <a:avLst/>
          </a:prstGeom>
          <a:ln w="25400">
            <a:miter lim="400000"/>
          </a:ln>
          <a:effectLst>
            <a:outerShdw sx="100000" sy="100000" kx="0" ky="0" algn="b" rotWithShape="0" blurRad="254000" dist="127000" dir="5400000">
              <a:srgbClr val="000000">
                <a:alpha val="70000"/>
              </a:srgbClr>
            </a:outerShdw>
          </a:effectLst>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4" name="Support for multi-device FIDO credentials"/>
          <p:cNvSpPr txBox="1"/>
          <p:nvPr>
            <p:ph type="title"/>
          </p:nvPr>
        </p:nvSpPr>
        <p:spPr>
          <a:prstGeom prst="rect">
            <a:avLst/>
          </a:prstGeom>
        </p:spPr>
        <p:txBody>
          <a:bodyPr/>
          <a:lstStyle/>
          <a:p>
            <a:pPr/>
            <a:r>
              <a:t>Support for multi-device FIDO credentials</a:t>
            </a:r>
          </a:p>
        </p:txBody>
      </p:sp>
      <p:sp>
        <p:nvSpPr>
          <p:cNvPr id="195" name="What needs to change in SPC regarding multi-device credentials?…"/>
          <p:cNvSpPr txBox="1"/>
          <p:nvPr>
            <p:ph type="body" idx="1"/>
          </p:nvPr>
        </p:nvSpPr>
        <p:spPr>
          <a:prstGeom prst="rect">
            <a:avLst/>
          </a:prstGeom>
        </p:spPr>
        <p:txBody>
          <a:bodyPr/>
          <a:lstStyle/>
          <a:p>
            <a:pPr/>
            <a:r>
              <a:t>What needs to change in SPC regarding multi-device credentials?</a:t>
            </a:r>
          </a:p>
          <a:p>
            <a:pPr/>
            <a:r>
              <a:t>For discussion:</a:t>
            </a:r>
          </a:p>
          <a:p>
            <a:pPr lvl="1">
              <a:defRPr sz="3200"/>
            </a:pPr>
            <a:r>
              <a:t>Should SPC hard-code (in SecurePaymentConfirmationRequest) a request for the multi-device extension?</a:t>
            </a:r>
          </a:p>
          <a:p>
            <a:pPr lvl="1">
              <a:defRPr sz="3200"/>
            </a:pPr>
            <a:r>
              <a:t>Should we enhance our section on “Verifying an Authentication Assertion” to talk about how RPs might handle the extension?</a:t>
            </a:r>
          </a:p>
          <a:p>
            <a:pPr lvl="1">
              <a:defRPr sz="3200"/>
            </a:pPr>
            <a:r>
              <a:t>Is it ok to </a:t>
            </a:r>
            <a:r>
              <a:rPr i="1"/>
              <a:t>not</a:t>
            </a:r>
            <a:r>
              <a:t> include support for multi-device credentials in SPC v1?</a:t>
            </a:r>
          </a:p>
        </p:txBody>
      </p:sp>
      <p:sp>
        <p:nvSpPr>
          <p:cNvPr id="196"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7" name="SPC 174"/>
          <p:cNvSpPr txBox="1"/>
          <p:nvPr/>
        </p:nvSpPr>
        <p:spPr>
          <a:xfrm>
            <a:off x="1206500" y="2245962"/>
            <a:ext cx="21971000" cy="93478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algn="l">
              <a:lnSpc>
                <a:spcPct val="90000"/>
              </a:lnSpc>
              <a:spcBef>
                <a:spcPts val="4500"/>
              </a:spcBef>
              <a:defRPr b="1" sz="4800" u="sng">
                <a:solidFill>
                  <a:srgbClr val="000000"/>
                </a:solidFill>
                <a:hlinkClick r:id="rId2" invalidUrl="" action="" tgtFrame="" tooltip="" history="1" highlightClick="0" endSnd="0"/>
              </a:defRPr>
            </a:lvl1pPr>
          </a:lstStyle>
          <a:p>
            <a:pPr>
              <a:defRPr u="none"/>
            </a:pPr>
            <a:r>
              <a:rPr u="sng">
                <a:hlinkClick r:id="rId2" invalidUrl="" action="" tgtFrame="" tooltip="" history="1" highlightClick="0" endSnd="0"/>
              </a:rPr>
              <a:t>SPC 174</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9" name="Additional need: query available credentials"/>
          <p:cNvSpPr txBox="1"/>
          <p:nvPr>
            <p:ph type="title"/>
          </p:nvPr>
        </p:nvSpPr>
        <p:spPr>
          <a:prstGeom prst="rect">
            <a:avLst/>
          </a:prstGeom>
        </p:spPr>
        <p:txBody>
          <a:bodyPr/>
          <a:lstStyle/>
          <a:p>
            <a:pPr/>
            <a:r>
              <a:t>Additional need: query available credentials</a:t>
            </a:r>
          </a:p>
        </p:txBody>
      </p:sp>
      <p:sp>
        <p:nvSpPr>
          <p:cNvPr id="200" name="Today: browser caches information.…"/>
          <p:cNvSpPr txBox="1"/>
          <p:nvPr>
            <p:ph type="body" idx="1"/>
          </p:nvPr>
        </p:nvSpPr>
        <p:spPr>
          <a:xfrm>
            <a:off x="1206500" y="3172441"/>
            <a:ext cx="21971000" cy="8256012"/>
          </a:xfrm>
          <a:prstGeom prst="rect">
            <a:avLst/>
          </a:prstGeom>
        </p:spPr>
        <p:txBody>
          <a:bodyPr/>
          <a:lstStyle/>
          <a:p>
            <a:pPr/>
            <a:r>
              <a:t>Today: browser caches information.</a:t>
            </a:r>
          </a:p>
          <a:p>
            <a:pPr/>
            <a:r>
              <a:t>Future: Process by which a user agent can, given a credential ID, silently (i.e., without user interaction) determine if the credential represented by that credential ID is available for the current device (i.e., could be successfully used as part of a WebAuthn Get call).</a:t>
            </a:r>
          </a:p>
          <a:p>
            <a:pPr lvl="1">
              <a:defRPr sz="3200"/>
            </a:pPr>
            <a:r>
              <a:t>Note: This property is very similar to that which is required for the WebAuthn Conditional UI Proposal. It is likely that both it and SPC could be supported by the same underlying API</a:t>
            </a:r>
          </a:p>
        </p:txBody>
      </p:sp>
      <p:sp>
        <p:nvSpPr>
          <p:cNvPr id="201"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User experience challenges at checkout"/>
          <p:cNvSpPr txBox="1"/>
          <p:nvPr>
            <p:ph type="title"/>
          </p:nvPr>
        </p:nvSpPr>
        <p:spPr>
          <a:prstGeom prst="rect">
            <a:avLst/>
          </a:prstGeom>
        </p:spPr>
        <p:txBody>
          <a:bodyPr/>
          <a:lstStyle/>
          <a:p>
            <a:pPr/>
            <a:r>
              <a:t>User experience challenges at checkout</a:t>
            </a:r>
          </a:p>
        </p:txBody>
      </p:sp>
      <p:sp>
        <p:nvSpPr>
          <p:cNvPr id="204" name="SPC API outcomes indistinguishable in multiple scenarios:…"/>
          <p:cNvSpPr txBox="1"/>
          <p:nvPr>
            <p:ph type="body" idx="1"/>
          </p:nvPr>
        </p:nvSpPr>
        <p:spPr>
          <a:prstGeom prst="rect">
            <a:avLst/>
          </a:prstGeom>
        </p:spPr>
        <p:txBody>
          <a:bodyPr/>
          <a:lstStyle/>
          <a:p>
            <a:pPr/>
            <a:r>
              <a:t>SPC API outcomes indistinguishable in multiple scenarios:</a:t>
            </a:r>
          </a:p>
          <a:p>
            <a:pPr lvl="1">
              <a:defRPr sz="3200"/>
            </a:pPr>
            <a:r>
              <a:t>No matching credential on device</a:t>
            </a:r>
          </a:p>
          <a:p>
            <a:pPr lvl="1">
              <a:defRPr sz="3200"/>
            </a:pPr>
            <a:r>
              <a:t>User cancels authentication</a:t>
            </a:r>
          </a:p>
          <a:p>
            <a:pPr lvl="1">
              <a:defRPr sz="3200"/>
            </a:pPr>
            <a:r>
              <a:t>Authentication fails (e.g., time-out)</a:t>
            </a:r>
          </a:p>
          <a:p>
            <a:pPr/>
            <a:r>
              <a:t> Caller thus does not know how to proceed:</a:t>
            </a:r>
          </a:p>
          <a:p>
            <a:pPr lvl="1">
              <a:defRPr sz="3200"/>
            </a:pPr>
            <a:r>
              <a:t>Did user mean to cancel entire e-commerce transaction or just cancel authentication?</a:t>
            </a:r>
          </a:p>
          <a:p>
            <a:pPr lvl="1">
              <a:defRPr sz="3200"/>
            </a:pPr>
            <a:r>
              <a:t>Should I propose a registration flow?</a:t>
            </a:r>
          </a:p>
        </p:txBody>
      </p:sp>
      <p:sp>
        <p:nvSpPr>
          <p:cNvPr id="205"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06" name="SPC 124, etc."/>
          <p:cNvSpPr txBox="1"/>
          <p:nvPr/>
        </p:nvSpPr>
        <p:spPr>
          <a:xfrm>
            <a:off x="1206500" y="2245962"/>
            <a:ext cx="21971000" cy="93478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lgn="l">
              <a:lnSpc>
                <a:spcPct val="90000"/>
              </a:lnSpc>
              <a:spcBef>
                <a:spcPts val="4500"/>
              </a:spcBef>
              <a:defRPr b="1" sz="4800">
                <a:solidFill>
                  <a:srgbClr val="000000"/>
                </a:solidFill>
              </a:defRPr>
            </a:pPr>
            <a:r>
              <a:rPr u="sng">
                <a:hlinkClick r:id="rId2" invalidUrl="" action="" tgtFrame="" tooltip="" history="1" highlightClick="0" endSnd="0"/>
              </a:rPr>
              <a:t>SPC 124</a:t>
            </a:r>
            <a:r>
              <a:t>, etc.</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8" name="Example 1: Credentials on Device; User Cancels"/>
          <p:cNvSpPr txBox="1"/>
          <p:nvPr>
            <p:ph type="title"/>
          </p:nvPr>
        </p:nvSpPr>
        <p:spPr>
          <a:prstGeom prst="rect">
            <a:avLst/>
          </a:prstGeom>
        </p:spPr>
        <p:txBody>
          <a:bodyPr/>
          <a:lstStyle>
            <a:lvl1pPr defTabSz="2243271">
              <a:defRPr spc="-156" sz="7820"/>
            </a:lvl1pPr>
          </a:lstStyle>
          <a:p>
            <a:pPr/>
            <a:r>
              <a:t>Example 1: Credentials on Device; User Cancels</a:t>
            </a:r>
          </a:p>
        </p:txBody>
      </p:sp>
      <p:sp>
        <p:nvSpPr>
          <p:cNvPr id="209"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0" name="Customer wants to ‘decline’ the transaction for some reason (total cost, delivery date, any other reason)…"/>
          <p:cNvSpPr txBox="1"/>
          <p:nvPr/>
        </p:nvSpPr>
        <p:spPr>
          <a:xfrm>
            <a:off x="1108818" y="2666652"/>
            <a:ext cx="21045121" cy="838269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sz="3600">
                <a:solidFill>
                  <a:srgbClr val="000000"/>
                </a:solidFill>
                <a:latin typeface="Calibri"/>
                <a:ea typeface="Calibri"/>
                <a:cs typeface="Calibri"/>
                <a:sym typeface="Calibri"/>
              </a:defRPr>
            </a:pPr>
            <a:r>
              <a:t>Customer wants to ‘decline’ the transaction for some reason (total cost, delivery date, any other reason)</a:t>
            </a:r>
          </a:p>
          <a:p>
            <a:pPr algn="l" defTabSz="457200">
              <a:defRPr sz="3600">
                <a:solidFill>
                  <a:srgbClr val="000000"/>
                </a:solidFill>
                <a:latin typeface="Calibri"/>
                <a:ea typeface="Calibri"/>
                <a:cs typeface="Calibri"/>
                <a:sym typeface="Calibri"/>
              </a:defRPr>
            </a:pPr>
          </a:p>
          <a:p>
            <a:pPr algn="l" defTabSz="457200">
              <a:defRPr sz="3600">
                <a:solidFill>
                  <a:srgbClr val="000000"/>
                </a:solidFill>
                <a:latin typeface="Calibri"/>
                <a:ea typeface="Calibri"/>
                <a:cs typeface="Calibri"/>
                <a:sym typeface="Calibri"/>
              </a:defRPr>
            </a:pPr>
            <a:r>
              <a:t>User experience</a:t>
            </a:r>
          </a:p>
          <a:p>
            <a:pPr marL="457200" indent="-317500" algn="l" defTabSz="457200">
              <a:buSzPct val="123000"/>
              <a:buFont typeface="Calibri"/>
              <a:buChar char="•"/>
              <a:defRPr sz="3600">
                <a:solidFill>
                  <a:srgbClr val="000000"/>
                </a:solidFill>
                <a:latin typeface="Calibri"/>
                <a:ea typeface="Calibri"/>
                <a:cs typeface="Calibri"/>
                <a:sym typeface="Calibri"/>
              </a:defRPr>
            </a:pPr>
            <a:r>
              <a:t>Merchant indicates they support SPC to Issuer</a:t>
            </a:r>
          </a:p>
          <a:p>
            <a:pPr marL="457200" indent="-317500" algn="l" defTabSz="457200">
              <a:buSzPct val="123000"/>
              <a:buFont typeface="Calibri"/>
              <a:buChar char="•"/>
              <a:defRPr sz="3600">
                <a:solidFill>
                  <a:srgbClr val="000000"/>
                </a:solidFill>
                <a:latin typeface="Calibri"/>
                <a:ea typeface="Calibri"/>
                <a:cs typeface="Calibri"/>
                <a:sym typeface="Calibri"/>
              </a:defRPr>
            </a:pPr>
            <a:r>
              <a:t>Issuer is OK with this, and returns list of Credentials for user</a:t>
            </a:r>
          </a:p>
          <a:p>
            <a:pPr marL="457200" indent="-317500" algn="l" defTabSz="457200">
              <a:buSzPct val="123000"/>
              <a:buFont typeface="Calibri"/>
              <a:buChar char="•"/>
              <a:defRPr sz="3600">
                <a:solidFill>
                  <a:srgbClr val="000000"/>
                </a:solidFill>
                <a:latin typeface="Calibri"/>
                <a:ea typeface="Calibri"/>
                <a:cs typeface="Calibri"/>
                <a:sym typeface="Calibri"/>
              </a:defRPr>
            </a:pPr>
            <a:r>
              <a:t>Merchant attempts SPC</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Fido credential found, and SPC screen displayed. Customer chooses ‘Cancel’/Decline</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Merchant does not know why this failed (reason unknown)</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Merchant reports to Issuer that SPC could not be completed (so issuer does not know why this failed)</a:t>
            </a:r>
          </a:p>
          <a:p>
            <a:pPr marL="457200" indent="-317500" algn="l" defTabSz="457200">
              <a:buSzPct val="123000"/>
              <a:buFont typeface="Calibri"/>
              <a:buChar char="•"/>
              <a:defRPr sz="3600">
                <a:solidFill>
                  <a:srgbClr val="000000"/>
                </a:solidFill>
                <a:latin typeface="Calibri"/>
                <a:ea typeface="Calibri"/>
                <a:cs typeface="Calibri"/>
                <a:sym typeface="Calibri"/>
              </a:defRPr>
            </a:pPr>
            <a:r>
              <a:t>Issuer decides to challenge, since Merchant failed to do it</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Issuer shows payment challenge page, uses SPC to confirm transaction.</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Fido credential found, and SPC screen displayed. Customer chooses ‘Cancel’/Decline</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Issuer does not know why this failed (reason unknown)</a:t>
            </a:r>
          </a:p>
          <a:p>
            <a:pPr marL="457200" indent="-317500" algn="l" defTabSz="457200">
              <a:buSzPct val="123000"/>
              <a:buFont typeface="Calibri"/>
              <a:buChar char="•"/>
              <a:defRPr sz="3600">
                <a:solidFill>
                  <a:srgbClr val="000000"/>
                </a:solidFill>
                <a:latin typeface="Calibri"/>
                <a:ea typeface="Calibri"/>
                <a:cs typeface="Calibri"/>
                <a:sym typeface="Calibri"/>
              </a:defRPr>
            </a:pPr>
            <a:r>
              <a:t>Issuer uses fallback</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Issuer sends SMS OTP as fallback. Customer hits cancel and does not complete</a:t>
            </a:r>
          </a:p>
        </p:txBody>
      </p:sp>
      <p:sp>
        <p:nvSpPr>
          <p:cNvPr id="211" name="Why not good…"/>
          <p:cNvSpPr txBox="1"/>
          <p:nvPr/>
        </p:nvSpPr>
        <p:spPr>
          <a:xfrm>
            <a:off x="1173754" y="11886159"/>
            <a:ext cx="19405965" cy="111829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sz="3600">
                <a:solidFill>
                  <a:srgbClr val="000000"/>
                </a:solidFill>
                <a:latin typeface="Calibri"/>
                <a:ea typeface="Calibri"/>
                <a:cs typeface="Calibri"/>
                <a:sym typeface="Calibri"/>
              </a:defRPr>
            </a:pPr>
            <a:r>
              <a:t>Why not good</a:t>
            </a:r>
          </a:p>
          <a:p>
            <a:pPr marL="457200" indent="-317500" algn="l" defTabSz="457200">
              <a:buSzPct val="123000"/>
              <a:buFont typeface="Calibri"/>
              <a:buChar char="•"/>
              <a:defRPr sz="3600">
                <a:solidFill>
                  <a:srgbClr val="000000"/>
                </a:solidFill>
                <a:latin typeface="Calibri"/>
                <a:ea typeface="Calibri"/>
                <a:cs typeface="Calibri"/>
                <a:sym typeface="Calibri"/>
              </a:defRPr>
            </a:pPr>
            <a:r>
              <a:t>Customer has seen 3 payment attempts and had to say No 3 times.</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3" name="Example 2: Credentials not on Device"/>
          <p:cNvSpPr txBox="1"/>
          <p:nvPr>
            <p:ph type="title"/>
          </p:nvPr>
        </p:nvSpPr>
        <p:spPr>
          <a:prstGeom prst="rect">
            <a:avLst/>
          </a:prstGeom>
        </p:spPr>
        <p:txBody>
          <a:bodyPr/>
          <a:lstStyle/>
          <a:p>
            <a:pPr/>
            <a:r>
              <a:t>Example 2: Credentials not on Device</a:t>
            </a:r>
          </a:p>
        </p:txBody>
      </p:sp>
      <p:sp>
        <p:nvSpPr>
          <p:cNvPr id="214"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5" name="User experience…"/>
          <p:cNvSpPr txBox="1"/>
          <p:nvPr/>
        </p:nvSpPr>
        <p:spPr>
          <a:xfrm>
            <a:off x="1230346" y="2806906"/>
            <a:ext cx="21642803" cy="8382695"/>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sz="3600">
                <a:solidFill>
                  <a:srgbClr val="000000"/>
                </a:solidFill>
                <a:latin typeface="Calibri"/>
                <a:ea typeface="Calibri"/>
                <a:cs typeface="Calibri"/>
                <a:sym typeface="Calibri"/>
              </a:defRPr>
            </a:pPr>
            <a:r>
              <a:t>User experience</a:t>
            </a:r>
          </a:p>
          <a:p>
            <a:pPr marL="457200" indent="-317500" algn="l" defTabSz="457200">
              <a:buSzPct val="123000"/>
              <a:buFont typeface="Calibri"/>
              <a:buChar char="•"/>
              <a:defRPr sz="3600">
                <a:solidFill>
                  <a:srgbClr val="000000"/>
                </a:solidFill>
                <a:latin typeface="Calibri"/>
                <a:ea typeface="Calibri"/>
                <a:cs typeface="Calibri"/>
                <a:sym typeface="Calibri"/>
              </a:defRPr>
            </a:pPr>
            <a:r>
              <a:t>Merchant indicates they support SPC to Issuer</a:t>
            </a:r>
          </a:p>
          <a:p>
            <a:pPr marL="457200" indent="-317500" algn="l" defTabSz="457200">
              <a:buSzPct val="123000"/>
              <a:buFont typeface="Calibri"/>
              <a:buChar char="•"/>
              <a:defRPr sz="3600">
                <a:solidFill>
                  <a:srgbClr val="000000"/>
                </a:solidFill>
                <a:latin typeface="Calibri"/>
                <a:ea typeface="Calibri"/>
                <a:cs typeface="Calibri"/>
                <a:sym typeface="Calibri"/>
              </a:defRPr>
            </a:pPr>
            <a:r>
              <a:t>Issuer is OK with this, and returns list of Credentials for user</a:t>
            </a:r>
          </a:p>
          <a:p>
            <a:pPr marL="457200" indent="-317500" algn="l" defTabSz="457200">
              <a:buSzPct val="123000"/>
              <a:buFont typeface="Calibri"/>
              <a:buChar char="•"/>
              <a:defRPr sz="3600">
                <a:solidFill>
                  <a:srgbClr val="000000"/>
                </a:solidFill>
                <a:latin typeface="Calibri"/>
                <a:ea typeface="Calibri"/>
                <a:cs typeface="Calibri"/>
                <a:sym typeface="Calibri"/>
              </a:defRPr>
            </a:pPr>
            <a:r>
              <a:t>Merchant attempts SPC</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No Fido credential found</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UX: Browser shows ‘alternative authentication may be required’. Customer hits ‘OK’ to continue</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Merchant does not know why this failed (reason unknown)</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Merchant reports to Issuer that SPC could not be completed (so issuer does not know why this failed)</a:t>
            </a:r>
          </a:p>
          <a:p>
            <a:pPr marL="457200" indent="-317500" algn="l" defTabSz="457200">
              <a:buSzPct val="123000"/>
              <a:buFont typeface="Calibri"/>
              <a:buChar char="•"/>
              <a:defRPr sz="3600">
                <a:solidFill>
                  <a:srgbClr val="000000"/>
                </a:solidFill>
                <a:latin typeface="Calibri"/>
                <a:ea typeface="Calibri"/>
                <a:cs typeface="Calibri"/>
                <a:sym typeface="Calibri"/>
              </a:defRPr>
            </a:pPr>
            <a:r>
              <a:t>Issuer decides to challenge, since Merchant failed to do it</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Issuer shows payment challenge page, uses SPC to confirm transaction.</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No Fido credential found</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UX: Browser shows ‘alternative authentication may be required’. Customer hits ‘OK’ to continue</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Issuer does not know why this failed (reason unknown), and attempts another approach.</a:t>
            </a:r>
          </a:p>
          <a:p>
            <a:pPr marL="457200" indent="-317500" algn="l" defTabSz="457200">
              <a:buSzPct val="123000"/>
              <a:buFont typeface="Calibri"/>
              <a:buChar char="•"/>
              <a:defRPr sz="3600">
                <a:solidFill>
                  <a:srgbClr val="000000"/>
                </a:solidFill>
                <a:latin typeface="Calibri"/>
                <a:ea typeface="Calibri"/>
                <a:cs typeface="Calibri"/>
                <a:sym typeface="Calibri"/>
              </a:defRPr>
            </a:pPr>
            <a:r>
              <a:t>Issuer uses fallback</a:t>
            </a:r>
          </a:p>
          <a:p>
            <a:pPr lvl="1" marL="914400" indent="-317500" algn="l" defTabSz="457200">
              <a:buSzPct val="123000"/>
              <a:buFont typeface="Calibri"/>
              <a:buChar char="◦"/>
              <a:defRPr sz="3600">
                <a:solidFill>
                  <a:srgbClr val="000000"/>
                </a:solidFill>
                <a:latin typeface="Calibri"/>
                <a:ea typeface="Calibri"/>
                <a:cs typeface="Calibri"/>
                <a:sym typeface="Calibri"/>
              </a:defRPr>
            </a:pPr>
            <a:r>
              <a:t>Issuer sends SMS OTP as fallback and completes Auth</a:t>
            </a:r>
          </a:p>
        </p:txBody>
      </p:sp>
      <p:sp>
        <p:nvSpPr>
          <p:cNvPr id="216" name="Why not good…"/>
          <p:cNvSpPr txBox="1"/>
          <p:nvPr/>
        </p:nvSpPr>
        <p:spPr>
          <a:xfrm>
            <a:off x="1153717" y="12011566"/>
            <a:ext cx="19405966" cy="111829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sz="3600">
                <a:solidFill>
                  <a:srgbClr val="000000"/>
                </a:solidFill>
                <a:latin typeface="Calibri"/>
                <a:ea typeface="Calibri"/>
                <a:cs typeface="Calibri"/>
                <a:sym typeface="Calibri"/>
              </a:defRPr>
            </a:pPr>
            <a:r>
              <a:t>Why not good</a:t>
            </a:r>
          </a:p>
          <a:p>
            <a:pPr marL="457200" indent="-317500" algn="l" defTabSz="457200">
              <a:buSzPct val="123000"/>
              <a:buFont typeface="Calibri"/>
              <a:buChar char="•"/>
              <a:defRPr sz="3600">
                <a:solidFill>
                  <a:srgbClr val="000000"/>
                </a:solidFill>
                <a:latin typeface="Calibri"/>
                <a:ea typeface="Calibri"/>
                <a:cs typeface="Calibri"/>
                <a:sym typeface="Calibri"/>
              </a:defRPr>
            </a:pPr>
            <a:r>
              <a:t>Customer has seen 2 ‘Alternative Auth’ pop-ups before they can fallback.</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8" name="User experience challenges at checkout"/>
          <p:cNvSpPr txBox="1"/>
          <p:nvPr>
            <p:ph type="title"/>
          </p:nvPr>
        </p:nvSpPr>
        <p:spPr>
          <a:prstGeom prst="rect">
            <a:avLst/>
          </a:prstGeom>
        </p:spPr>
        <p:txBody>
          <a:bodyPr/>
          <a:lstStyle/>
          <a:p>
            <a:pPr/>
            <a:r>
              <a:t>User experience challenges at checkout</a:t>
            </a:r>
          </a:p>
        </p:txBody>
      </p:sp>
      <p:sp>
        <p:nvSpPr>
          <p:cNvPr id="219" name="In flow where PSP is RP:…"/>
          <p:cNvSpPr txBox="1"/>
          <p:nvPr>
            <p:ph type="body" sz="half" idx="1"/>
          </p:nvPr>
        </p:nvSpPr>
        <p:spPr>
          <a:xfrm>
            <a:off x="1206500" y="4248504"/>
            <a:ext cx="13136261" cy="8256012"/>
          </a:xfrm>
          <a:prstGeom prst="rect">
            <a:avLst/>
          </a:prstGeom>
        </p:spPr>
        <p:txBody>
          <a:bodyPr/>
          <a:lstStyle/>
          <a:p>
            <a:pPr/>
            <a:r>
              <a:t>In flow where PSP is RP:</a:t>
            </a:r>
          </a:p>
          <a:p>
            <a:pPr lvl="1">
              <a:spcBef>
                <a:spcPts val="2400"/>
              </a:spcBef>
              <a:defRPr sz="3200"/>
            </a:pPr>
            <a:r>
              <a:t>SPC transaction dialog says “merchant.com”</a:t>
            </a:r>
          </a:p>
          <a:p>
            <a:pPr lvl="1">
              <a:spcBef>
                <a:spcPts val="2400"/>
              </a:spcBef>
              <a:defRPr sz="3200"/>
            </a:pPr>
            <a:r>
              <a:t>Platform prompt says “</a:t>
            </a:r>
            <a:r>
              <a:rPr u="sng">
                <a:hlinkClick r:id="rId2" invalidUrl="" action="" tgtFrame="" tooltip="" history="1" highlightClick="0" endSnd="0"/>
              </a:rPr>
              <a:t>PSP.com</a:t>
            </a:r>
            <a:r>
              <a:t>"</a:t>
            </a:r>
          </a:p>
          <a:p>
            <a:pPr lvl="1">
              <a:spcBef>
                <a:spcPts val="2400"/>
              </a:spcBef>
              <a:defRPr sz="3200"/>
            </a:pPr>
            <a:r>
              <a:t>This might confuse user.</a:t>
            </a:r>
          </a:p>
          <a:p>
            <a:pPr lvl="1">
              <a:spcBef>
                <a:spcPts val="2400"/>
              </a:spcBef>
              <a:defRPr sz="3200"/>
            </a:pPr>
            <a:r>
              <a:t>This may not be limited to SPC; may also be relevant for WebAuthn in cross-origin iframe</a:t>
            </a:r>
          </a:p>
          <a:p>
            <a:pPr>
              <a:spcBef>
                <a:spcPts val="2400"/>
              </a:spcBef>
            </a:pPr>
            <a:r>
              <a:t>Enhance platform dialog with 2 origins?</a:t>
            </a:r>
          </a:p>
          <a:p>
            <a:pPr>
              <a:spcBef>
                <a:spcPts val="2400"/>
              </a:spcBef>
            </a:pPr>
            <a:r>
              <a:t>New </a:t>
            </a:r>
            <a:r>
              <a:rPr u="sng">
                <a:hlinkClick r:id="rId3" invalidUrl="" action="" tgtFrame="" tooltip="" history="1" highlightClick="0" endSnd="0"/>
              </a:rPr>
              <a:t>issue 187</a:t>
            </a:r>
            <a:r>
              <a:t>.</a:t>
            </a:r>
          </a:p>
        </p:txBody>
      </p:sp>
      <p:sp>
        <p:nvSpPr>
          <p:cNvPr id="220"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1" name="Identifying parties in platform dialog"/>
          <p:cNvSpPr txBox="1"/>
          <p:nvPr/>
        </p:nvSpPr>
        <p:spPr>
          <a:xfrm>
            <a:off x="1206500" y="2245962"/>
            <a:ext cx="21971000" cy="93478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algn="l">
              <a:lnSpc>
                <a:spcPct val="90000"/>
              </a:lnSpc>
              <a:spcBef>
                <a:spcPts val="4500"/>
              </a:spcBef>
              <a:defRPr b="1" sz="4800">
                <a:solidFill>
                  <a:srgbClr val="000000"/>
                </a:solidFill>
              </a:defRPr>
            </a:lvl1pPr>
          </a:lstStyle>
          <a:p>
            <a:pPr/>
            <a:r>
              <a:t>Identifying parties in platform dialog</a:t>
            </a:r>
          </a:p>
        </p:txBody>
      </p:sp>
      <p:pic>
        <p:nvPicPr>
          <p:cNvPr id="222" name="Screen Shot 2022-05-02 at 9.25.15 AM.png" descr="Screen Shot 2022-05-02 at 9.25.15 AM.png"/>
          <p:cNvPicPr>
            <a:picLocks noChangeAspect="1"/>
          </p:cNvPicPr>
          <p:nvPr/>
        </p:nvPicPr>
        <p:blipFill>
          <a:blip r:embed="rId4">
            <a:extLst/>
          </a:blip>
          <a:stretch>
            <a:fillRect/>
          </a:stretch>
        </p:blipFill>
        <p:spPr>
          <a:xfrm>
            <a:off x="15627748" y="4868633"/>
            <a:ext cx="5854454" cy="6528181"/>
          </a:xfrm>
          <a:prstGeom prst="rect">
            <a:avLst/>
          </a:prstGeom>
          <a:ln w="12700">
            <a:miter lim="400000"/>
          </a:ln>
        </p:spPr>
      </p:pic>
      <p:sp>
        <p:nvSpPr>
          <p:cNvPr id="223" name="on behalf of merchant.com"/>
          <p:cNvSpPr txBox="1"/>
          <p:nvPr/>
        </p:nvSpPr>
        <p:spPr>
          <a:xfrm>
            <a:off x="17118497" y="8251626"/>
            <a:ext cx="2872955" cy="3937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sz="2000">
                <a:latin typeface="Gill Sans"/>
                <a:ea typeface="Gill Sans"/>
                <a:cs typeface="Gill Sans"/>
                <a:sym typeface="Gill Sans"/>
              </a:defRPr>
            </a:pPr>
            <a:r>
              <a:t>on behalf of </a:t>
            </a:r>
            <a:r>
              <a:rPr u="sng">
                <a:hlinkClick r:id="rId5" invalidUrl="" action="" tgtFrame="" tooltip="" history="1" highlightClick="0" endSnd="0"/>
              </a:rPr>
              <a:t>merchant.com</a:t>
            </a:r>
          </a:p>
        </p:txBody>
      </p:sp>
      <p:sp>
        <p:nvSpPr>
          <p:cNvPr id="224" name="Line"/>
          <p:cNvSpPr/>
          <p:nvPr/>
        </p:nvSpPr>
        <p:spPr>
          <a:xfrm flipV="1">
            <a:off x="13938257" y="8520717"/>
            <a:ext cx="3132055" cy="558264"/>
          </a:xfrm>
          <a:prstGeom prst="line">
            <a:avLst/>
          </a:prstGeom>
          <a:ln w="25400">
            <a:solidFill>
              <a:schemeClr val="accent6">
                <a:satOff val="-16844"/>
                <a:lumOff val="-30747"/>
              </a:schemeClr>
            </a:solidFill>
            <a:miter lim="400000"/>
            <a:tailEnd type="triangle"/>
          </a:ln>
        </p:spPr>
        <p:txBody>
          <a:bodyPr lIns="50800" tIns="50800" rIns="50800" bIns="50800" anchor="ctr"/>
          <a:lstStyle/>
          <a:p>
            <a:pP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6" name="See Also: Support for Opt-Out"/>
          <p:cNvSpPr txBox="1"/>
          <p:nvPr>
            <p:ph type="title"/>
          </p:nvPr>
        </p:nvSpPr>
        <p:spPr>
          <a:prstGeom prst="rect">
            <a:avLst/>
          </a:prstGeom>
        </p:spPr>
        <p:txBody>
          <a:bodyPr/>
          <a:lstStyle/>
          <a:p>
            <a:pPr/>
            <a:r>
              <a:t>See Also: Support for Opt-Out</a:t>
            </a:r>
          </a:p>
        </p:txBody>
      </p:sp>
      <p:sp>
        <p:nvSpPr>
          <p:cNvPr id="227" name="Slide Number"/>
          <p:cNvSpPr txBox="1"/>
          <p:nvPr>
            <p:ph type="sldNum" sz="quarter" idx="2"/>
          </p:nvPr>
        </p:nvSpPr>
        <p:spPr>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aphicFrame>
        <p:nvGraphicFramePr>
          <p:cNvPr id="228" name="Table"/>
          <p:cNvGraphicFramePr/>
          <p:nvPr/>
        </p:nvGraphicFramePr>
        <p:xfrm>
          <a:off x="3211618" y="3828555"/>
          <a:ext cx="17973464" cy="7822252"/>
        </p:xfrm>
        <a:graphic xmlns:a="http://schemas.openxmlformats.org/drawingml/2006/main">
          <a:graphicData uri="http://schemas.openxmlformats.org/drawingml/2006/table">
            <a:tbl>
              <a:tblPr firstCol="1" firstRow="1" lastCol="0" lastRow="0" bandCol="0" bandRow="0" rtl="0">
                <a:tableStyleId>{4C3C2611-4C71-4FC5-86AE-919BDF0F9419}</a:tableStyleId>
              </a:tblPr>
              <a:tblGrid>
                <a:gridCol w="8171440"/>
                <a:gridCol w="3373394"/>
                <a:gridCol w="3373394"/>
                <a:gridCol w="3042534"/>
              </a:tblGrid>
              <a:tr h="1952387">
                <a:tc>
                  <a:txBody>
                    <a:bodyPr/>
                    <a:lstStyle/>
                    <a:p>
                      <a:pPr defTabSz="914400">
                        <a:tabLst>
                          <a:tab pos="1663700" algn="l"/>
                        </a:tabLst>
                        <a:defRPr sz="3200"/>
                      </a:pPr>
                    </a:p>
                  </a:txBody>
                  <a:tcPr marL="50800" marR="50800" marT="50800" marB="50800" anchor="ctr" anchorCtr="0" horzOverflow="overflow"/>
                </a:tc>
                <a:tc>
                  <a:txBody>
                    <a:bodyPr/>
                    <a:lstStyle/>
                    <a:p>
                      <a:pPr defTabSz="914400">
                        <a:tabLst>
                          <a:tab pos="1663700" algn="l"/>
                        </a:tabLst>
                        <a:defRPr b="0"/>
                      </a:pPr>
                      <a:r>
                        <a:rPr b="1" sz="3200"/>
                        <a:t>RP</a:t>
                      </a:r>
                    </a:p>
                  </a:txBody>
                  <a:tcPr marL="50800" marR="50800" marT="50800" marB="50800" anchor="ctr" anchorCtr="0" horzOverflow="overflow"/>
                </a:tc>
                <a:tc>
                  <a:txBody>
                    <a:bodyPr/>
                    <a:lstStyle/>
                    <a:p>
                      <a:pPr defTabSz="914400">
                        <a:tabLst>
                          <a:tab pos="1663700" algn="l"/>
                        </a:tabLst>
                        <a:defRPr b="0"/>
                      </a:pPr>
                      <a:r>
                        <a:rPr b="1" sz="3200"/>
                        <a:t>Authentication Ceremony</a:t>
                      </a:r>
                    </a:p>
                  </a:txBody>
                  <a:tcPr marL="50800" marR="50800" marT="50800" marB="50800" anchor="ctr" anchorCtr="0" horzOverflow="overflow"/>
                </a:tc>
                <a:tc>
                  <a:txBody>
                    <a:bodyPr/>
                    <a:lstStyle/>
                    <a:p>
                      <a:pPr defTabSz="914400">
                        <a:tabLst>
                          <a:tab pos="1663700" algn="l"/>
                        </a:tabLst>
                        <a:defRPr b="0"/>
                      </a:pPr>
                      <a:r>
                        <a:rPr b="1" sz="3200"/>
                        <a:t>Assertion Validation</a:t>
                      </a:r>
                    </a:p>
                  </a:txBody>
                  <a:tcPr marL="50800" marR="50800" marT="50800" marB="50800" anchor="ctr" anchorCtr="0" horzOverflow="overflow"/>
                </a:tc>
              </a:tr>
              <a:tr h="1952387">
                <a:tc>
                  <a:txBody>
                    <a:bodyPr/>
                    <a:lstStyle/>
                    <a:p>
                      <a:pPr algn="l" defTabSz="914400">
                        <a:tabLst>
                          <a:tab pos="1663700" algn="l"/>
                        </a:tabLst>
                        <a:defRPr b="0"/>
                      </a:pPr>
                      <a:r>
                        <a:rPr b="1" sz="3200"/>
                        <a:t>“Bank”</a:t>
                      </a:r>
                    </a:p>
                  </a:txBody>
                  <a:tcPr marL="50800" marR="50800" marT="50800" marB="50800" anchor="ctr" anchorCtr="0" horzOverflow="overflow"/>
                </a:tc>
                <a:tc>
                  <a:txBody>
                    <a:bodyPr/>
                    <a:lstStyle/>
                    <a:p>
                      <a:pPr defTabSz="914400"/>
                      <a:r>
                        <a:rPr sz="3200"/>
                        <a:t>Bank</a:t>
                      </a:r>
                    </a:p>
                  </a:txBody>
                  <a:tcPr marL="50800" marR="50800" marT="50800" marB="50800" anchor="ctr" anchorCtr="0" horzOverflow="overflow"/>
                </a:tc>
                <a:tc>
                  <a:txBody>
                    <a:bodyPr/>
                    <a:lstStyle/>
                    <a:p>
                      <a:pPr defTabSz="914400"/>
                      <a:r>
                        <a:rPr sz="3200"/>
                        <a:t>Bank</a:t>
                      </a:r>
                    </a:p>
                  </a:txBody>
                  <a:tcPr marL="50800" marR="50800" marT="50800" marB="50800" anchor="ctr" anchorCtr="0" horzOverflow="overflow"/>
                </a:tc>
                <a:tc>
                  <a:txBody>
                    <a:bodyPr/>
                    <a:lstStyle/>
                    <a:p>
                      <a:pPr defTabSz="914400"/>
                      <a:r>
                        <a:rPr sz="3200"/>
                        <a:t>Bank</a:t>
                      </a:r>
                    </a:p>
                  </a:txBody>
                  <a:tcPr marL="50800" marR="50800" marT="50800" marB="50800" anchor="ctr" anchorCtr="0" horzOverflow="overflow"/>
                </a:tc>
              </a:tr>
              <a:tr h="1952387">
                <a:tc>
                  <a:txBody>
                    <a:bodyPr/>
                    <a:lstStyle/>
                    <a:p>
                      <a:pPr algn="l" defTabSz="914400">
                        <a:tabLst>
                          <a:tab pos="1663700" algn="l"/>
                        </a:tabLst>
                        <a:defRPr b="0"/>
                      </a:pPr>
                      <a:r>
                        <a:rPr b="1" sz="3200"/>
                        <a:t>“Payment Service Provider to Bank”</a:t>
                      </a:r>
                    </a:p>
                  </a:txBody>
                  <a:tcPr marL="50800" marR="50800" marT="50800" marB="50800" anchor="ctr" anchorCtr="0" horzOverflow="overflow"/>
                </a:tc>
                <a:tc>
                  <a:txBody>
                    <a:bodyPr/>
                    <a:lstStyle/>
                    <a:p>
                      <a:pPr defTabSz="914400"/>
                      <a:r>
                        <a:rPr sz="3200"/>
                        <a:t>Bank</a:t>
                      </a:r>
                    </a:p>
                  </a:txBody>
                  <a:tcPr marL="50800" marR="50800" marT="50800" marB="50800" anchor="ctr" anchorCtr="0" horzOverflow="overflow"/>
                </a:tc>
                <a:tc>
                  <a:txBody>
                    <a:bodyPr/>
                    <a:lstStyle/>
                    <a:p>
                      <a:pPr defTabSz="914400"/>
                      <a:r>
                        <a:rPr sz="3200"/>
                        <a:t>PSP</a:t>
                      </a:r>
                    </a:p>
                  </a:txBody>
                  <a:tcPr marL="50800" marR="50800" marT="50800" marB="50800" anchor="ctr" anchorCtr="0" horzOverflow="overflow"/>
                </a:tc>
                <a:tc>
                  <a:txBody>
                    <a:bodyPr/>
                    <a:lstStyle/>
                    <a:p>
                      <a:pPr defTabSz="914400"/>
                      <a:r>
                        <a:rPr sz="3200"/>
                        <a:t>Bank</a:t>
                      </a:r>
                    </a:p>
                  </a:txBody>
                  <a:tcPr marL="50800" marR="50800" marT="50800" marB="50800" anchor="ctr" anchorCtr="0" horzOverflow="overflow"/>
                </a:tc>
              </a:tr>
              <a:tr h="2876633">
                <a:tc>
                  <a:txBody>
                    <a:bodyPr/>
                    <a:lstStyle/>
                    <a:p>
                      <a:pPr algn="l" defTabSz="914400">
                        <a:tabLst>
                          <a:tab pos="1663700" algn="l"/>
                        </a:tabLst>
                        <a:defRPr sz="3200"/>
                      </a:pPr>
                      <a:r>
                        <a:t>“</a:t>
                      </a:r>
                      <a:r>
                        <a:rPr>
                          <a:solidFill>
                            <a:schemeClr val="accent5">
                              <a:lumOff val="-29866"/>
                            </a:schemeClr>
                          </a:solidFill>
                        </a:rPr>
                        <a:t>Delegation</a:t>
                      </a:r>
                      <a:r>
                        <a:t>”</a:t>
                      </a:r>
                    </a:p>
                    <a:p>
                      <a:pPr algn="l" defTabSz="914400">
                        <a:tabLst>
                          <a:tab pos="1663700" algn="l"/>
                        </a:tabLst>
                        <a:defRPr b="0" sz="3200"/>
                      </a:pPr>
                      <a:r>
                        <a:t>User interacts with merchant, but may not</a:t>
                      </a:r>
                      <a:br/>
                      <a:r>
                        <a:t>know the RP and thus not have easy way</a:t>
                      </a:r>
                      <a:br/>
                      <a:r>
                        <a:t>to manage credentials over time.</a:t>
                      </a:r>
                    </a:p>
                  </a:txBody>
                  <a:tcPr marL="50800" marR="50800" marT="50800" marB="50800" anchor="ctr" anchorCtr="0" horzOverflow="overflow"/>
                </a:tc>
                <a:tc>
                  <a:txBody>
                    <a:bodyPr/>
                    <a:lstStyle/>
                    <a:p>
                      <a:pPr defTabSz="914400"/>
                      <a:r>
                        <a:rPr sz="3200">
                          <a:solidFill>
                            <a:schemeClr val="accent5">
                              <a:lumOff val="-29866"/>
                            </a:schemeClr>
                          </a:solidFill>
                        </a:rPr>
                        <a:t>PSP</a:t>
                      </a:r>
                    </a:p>
                  </a:txBody>
                  <a:tcPr marL="50800" marR="50800" marT="50800" marB="50800" anchor="ctr" anchorCtr="0" horzOverflow="overflow"/>
                </a:tc>
                <a:tc>
                  <a:txBody>
                    <a:bodyPr/>
                    <a:lstStyle/>
                    <a:p>
                      <a:pPr defTabSz="914400"/>
                      <a:r>
                        <a:rPr sz="3200"/>
                        <a:t>PSP</a:t>
                      </a:r>
                    </a:p>
                  </a:txBody>
                  <a:tcPr marL="50800" marR="50800" marT="50800" marB="50800" anchor="ctr" anchorCtr="0" horzOverflow="overflow"/>
                </a:tc>
                <a:tc>
                  <a:txBody>
                    <a:bodyPr/>
                    <a:lstStyle/>
                    <a:p>
                      <a:pPr defTabSz="914400"/>
                      <a:r>
                        <a:rPr sz="3200"/>
                        <a:t>PSP*</a:t>
                      </a:r>
                    </a:p>
                  </a:txBody>
                  <a:tcPr marL="50800" marR="50800" marT="50800" marB="50800" anchor="ctr" anchorCtr="0" horzOverflow="overflow"/>
                </a:tc>
              </a:tr>
            </a:tbl>
          </a:graphicData>
        </a:graphic>
      </p:graphicFrame>
      <p:sp>
        <p:nvSpPr>
          <p:cNvPr id="229" name="SPC 172"/>
          <p:cNvSpPr txBox="1"/>
          <p:nvPr/>
        </p:nvSpPr>
        <p:spPr>
          <a:xfrm>
            <a:off x="1206500" y="2244060"/>
            <a:ext cx="21971000" cy="93478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algn="l">
              <a:lnSpc>
                <a:spcPct val="90000"/>
              </a:lnSpc>
              <a:spcBef>
                <a:spcPts val="4500"/>
              </a:spcBef>
              <a:defRPr b="1" sz="4800" u="sng">
                <a:solidFill>
                  <a:srgbClr val="000000"/>
                </a:solidFill>
                <a:hlinkClick r:id="rId2" invalidUrl="" action="" tgtFrame="" tooltip="" history="1" highlightClick="0" endSnd="0"/>
              </a:defRPr>
            </a:lvl1pPr>
          </a:lstStyle>
          <a:p>
            <a:pPr>
              <a:defRPr u="none"/>
            </a:pPr>
            <a:r>
              <a:rPr u="sng">
                <a:hlinkClick r:id="rId2" invalidUrl="" action="" tgtFrame="" tooltip="" history="1" highlightClick="0" endSnd="0"/>
              </a:rPr>
              <a:t>SPC 172</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Background"/>
          <p:cNvSpPr txBox="1"/>
          <p:nvPr>
            <p:ph type="title"/>
          </p:nvPr>
        </p:nvSpPr>
        <p:spPr>
          <a:prstGeom prst="rect">
            <a:avLst/>
          </a:prstGeom>
        </p:spPr>
        <p:txBody>
          <a:bodyPr/>
          <a:lstStyle/>
          <a:p>
            <a:pPr/>
            <a:r>
              <a:t>Background</a:t>
            </a:r>
          </a:p>
        </p:txBody>
      </p:sp>
      <p:sp>
        <p:nvSpPr>
          <p:cNvPr id="156" name="Many thanks to WebAuthn and FIDO folks for ongoing liaison…"/>
          <p:cNvSpPr txBox="1"/>
          <p:nvPr>
            <p:ph type="body" idx="1"/>
          </p:nvPr>
        </p:nvSpPr>
        <p:spPr>
          <a:prstGeom prst="rect">
            <a:avLst/>
          </a:prstGeom>
        </p:spPr>
        <p:txBody>
          <a:bodyPr/>
          <a:lstStyle/>
          <a:p>
            <a:pPr/>
            <a:r>
              <a:t>Many thanks to WebAuthn and FIDO folks for ongoing liaison</a:t>
            </a:r>
          </a:p>
          <a:p>
            <a:pPr/>
            <a:r>
              <a:t>We have received </a:t>
            </a:r>
            <a:r>
              <a:rPr u="sng">
                <a:hlinkClick r:id="rId2" invalidUrl="" action="" tgtFrame="" tooltip="" history="1" highlightClick="0" endSnd="0"/>
              </a:rPr>
              <a:t>positive TAG review</a:t>
            </a:r>
            <a:r>
              <a:t> and are working through issues to get to Candidate Rec</a:t>
            </a:r>
          </a:p>
          <a:p>
            <a:pPr/>
            <a:r>
              <a:t>At this meeting we want to:</a:t>
            </a:r>
          </a:p>
          <a:p>
            <a:pPr lvl="1">
              <a:defRPr sz="3200"/>
            </a:pPr>
            <a:r>
              <a:t>Review key SPC capabilities and use cases</a:t>
            </a:r>
          </a:p>
          <a:p>
            <a:pPr lvl="1">
              <a:defRPr sz="3200"/>
            </a:pPr>
            <a:r>
              <a:t>Make progress on select issues</a:t>
            </a:r>
          </a:p>
          <a:p>
            <a:pPr lvl="1">
              <a:defRPr sz="3200"/>
            </a:pPr>
            <a:r>
              <a:t>Highlight where we hope to rely on underlying WebAuthn/CTAP capabilities</a:t>
            </a:r>
          </a:p>
        </p:txBody>
      </p:sp>
      <p:sp>
        <p:nvSpPr>
          <p:cNvPr id="157" name="Slide Number"/>
          <p:cNvSpPr txBox="1"/>
          <p:nvPr>
            <p:ph type="sldNum" sz="quarter" idx="2"/>
          </p:nvPr>
        </p:nvSpPr>
        <p:spPr>
          <a:xfrm>
            <a:off x="12065050" y="13080999"/>
            <a:ext cx="241403" cy="3746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Background: Capability Comparison"/>
          <p:cNvSpPr txBox="1"/>
          <p:nvPr>
            <p:ph type="title"/>
          </p:nvPr>
        </p:nvSpPr>
        <p:spPr>
          <a:prstGeom prst="rect">
            <a:avLst/>
          </a:prstGeom>
        </p:spPr>
        <p:txBody>
          <a:bodyPr/>
          <a:lstStyle/>
          <a:p>
            <a:pPr/>
            <a:r>
              <a:t>Background: Capability Comparison</a:t>
            </a:r>
          </a:p>
        </p:txBody>
      </p:sp>
      <p:sp>
        <p:nvSpPr>
          <p:cNvPr id="160" name="Slide Number"/>
          <p:cNvSpPr txBox="1"/>
          <p:nvPr>
            <p:ph type="sldNum" sz="quarter" idx="2"/>
          </p:nvPr>
        </p:nvSpPr>
        <p:spPr>
          <a:xfrm>
            <a:off x="12065050" y="13080999"/>
            <a:ext cx="241403" cy="3746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aphicFrame>
        <p:nvGraphicFramePr>
          <p:cNvPr id="161" name="Table"/>
          <p:cNvGraphicFramePr/>
          <p:nvPr/>
        </p:nvGraphicFramePr>
        <p:xfrm>
          <a:off x="3211618" y="3828555"/>
          <a:ext cx="17973464" cy="7822252"/>
        </p:xfrm>
        <a:graphic xmlns:a="http://schemas.openxmlformats.org/drawingml/2006/main">
          <a:graphicData uri="http://schemas.openxmlformats.org/drawingml/2006/table">
            <a:tbl>
              <a:tblPr firstCol="1" firstRow="1" lastCol="0" lastRow="0" bandCol="0" bandRow="0" rtl="0">
                <a:tableStyleId>{4C3C2611-4C71-4FC5-86AE-919BDF0F9419}</a:tableStyleId>
              </a:tblPr>
              <a:tblGrid>
                <a:gridCol w="8324793"/>
                <a:gridCol w="3436702"/>
                <a:gridCol w="3099633"/>
                <a:gridCol w="3099633"/>
              </a:tblGrid>
              <a:tr h="1952387">
                <a:tc>
                  <a:txBody>
                    <a:bodyPr/>
                    <a:lstStyle/>
                    <a:p>
                      <a:pPr defTabSz="914400">
                        <a:tabLst>
                          <a:tab pos="1663700" algn="l"/>
                        </a:tabLst>
                        <a:defRPr sz="3200"/>
                      </a:pPr>
                    </a:p>
                  </a:txBody>
                  <a:tcPr marL="50800" marR="50800" marT="50800" marB="50800" anchor="ctr" anchorCtr="0" horzOverflow="overflow"/>
                </a:tc>
                <a:tc>
                  <a:txBody>
                    <a:bodyPr/>
                    <a:lstStyle/>
                    <a:p>
                      <a:pPr defTabSz="914400">
                        <a:tabLst>
                          <a:tab pos="1663700" algn="l"/>
                        </a:tabLst>
                        <a:defRPr b="0"/>
                      </a:pPr>
                      <a:r>
                        <a:rPr b="1" sz="3200"/>
                        <a:t>FIDO2</a:t>
                      </a:r>
                    </a:p>
                  </a:txBody>
                  <a:tcPr marL="50800" marR="50800" marT="50800" marB="50800" anchor="ctr" anchorCtr="0" horzOverflow="overflow"/>
                </a:tc>
                <a:tc>
                  <a:txBody>
                    <a:bodyPr/>
                    <a:lstStyle/>
                    <a:p>
                      <a:pPr defTabSz="914400">
                        <a:tabLst>
                          <a:tab pos="1663700" algn="l"/>
                        </a:tabLst>
                        <a:defRPr b="0"/>
                      </a:pPr>
                      <a:r>
                        <a:rPr b="1" sz="3200"/>
                        <a:t>SPC</a:t>
                      </a:r>
                    </a:p>
                  </a:txBody>
                  <a:tcPr marL="50800" marR="50800" marT="50800" marB="50800" anchor="ctr" anchorCtr="0" horzOverflow="overflow"/>
                </a:tc>
                <a:tc>
                  <a:txBody>
                    <a:bodyPr/>
                    <a:lstStyle/>
                    <a:p>
                      <a:pPr defTabSz="914400">
                        <a:tabLst>
                          <a:tab pos="1663700" algn="l"/>
                        </a:tabLst>
                        <a:defRPr b="0"/>
                      </a:pPr>
                      <a:r>
                        <a:rPr sz="3200"/>
                        <a:t>SPC Notes</a:t>
                      </a:r>
                    </a:p>
                  </a:txBody>
                  <a:tcPr marL="50800" marR="50800" marT="50800" marB="50800" anchor="ctr" anchorCtr="0" horzOverflow="overflow"/>
                </a:tc>
              </a:tr>
              <a:tr h="1952387">
                <a:tc>
                  <a:txBody>
                    <a:bodyPr/>
                    <a:lstStyle/>
                    <a:p>
                      <a:pPr algn="l" defTabSz="914400">
                        <a:tabLst>
                          <a:tab pos="1663700" algn="l"/>
                        </a:tabLst>
                        <a:defRPr b="0"/>
                      </a:pPr>
                      <a:r>
                        <a:rPr b="1" sz="3200"/>
                        <a:t>Create in cross-origin iframe by RP</a:t>
                      </a:r>
                    </a:p>
                  </a:txBody>
                  <a:tcPr marL="50800" marR="50800" marT="50800" marB="50800" anchor="ctr" anchorCtr="0" horzOverflow="overflow"/>
                </a:tc>
                <a:tc>
                  <a:txBody>
                    <a:bodyPr/>
                    <a:lstStyle/>
                    <a:p>
                      <a:pPr defTabSz="2438338"/>
                      <a:r>
                        <a:rPr sz="2400">
                          <a:solidFill>
                            <a:srgbClr val="5E5E5E"/>
                          </a:solidFill>
                        </a:rPr>
                        <a:t>❌</a:t>
                      </a:r>
                    </a:p>
                  </a:txBody>
                  <a:tcPr marL="50800" marR="50800" marT="50800" marB="50800" anchor="ctr" anchorCtr="0" horzOverflow="overflow"/>
                </a:tc>
                <a:tc>
                  <a:txBody>
                    <a:bodyPr/>
                    <a:lstStyle/>
                    <a:p>
                      <a:pPr defTabSz="914400"/>
                      <a:r>
                        <a:rPr sz="3200"/>
                        <a:t>✅</a:t>
                      </a:r>
                    </a:p>
                  </a:txBody>
                  <a:tcPr marL="50800" marR="50800" marT="50800" marB="50800" anchor="ctr" anchorCtr="0" horzOverflow="overflow"/>
                </a:tc>
                <a:tc>
                  <a:txBody>
                    <a:bodyPr/>
                    <a:lstStyle/>
                    <a:p>
                      <a:pPr defTabSz="914400"/>
                      <a:r>
                        <a:rPr sz="3200"/>
                        <a:t>No built-in UX</a:t>
                      </a:r>
                    </a:p>
                  </a:txBody>
                  <a:tcPr marL="50800" marR="50800" marT="50800" marB="50800" anchor="ctr" anchorCtr="0" horzOverflow="overflow"/>
                </a:tc>
              </a:tr>
              <a:tr h="1952387">
                <a:tc>
                  <a:txBody>
                    <a:bodyPr/>
                    <a:lstStyle/>
                    <a:p>
                      <a:pPr algn="l" defTabSz="914400">
                        <a:tabLst>
                          <a:tab pos="1663700" algn="l"/>
                        </a:tabLst>
                        <a:defRPr b="0"/>
                      </a:pPr>
                      <a:r>
                        <a:rPr b="1" sz="3200"/>
                        <a:t>Get in cross-origin by RP</a:t>
                      </a:r>
                    </a:p>
                  </a:txBody>
                  <a:tcPr marL="50800" marR="50800" marT="50800" marB="50800" anchor="ctr" anchorCtr="0" horzOverflow="overflow"/>
                </a:tc>
                <a:tc>
                  <a:txBody>
                    <a:bodyPr/>
                    <a:lstStyle/>
                    <a:p>
                      <a:pPr defTabSz="914400"/>
                      <a:r>
                        <a:rPr sz="3200"/>
                        <a:t>✅</a:t>
                      </a:r>
                    </a:p>
                  </a:txBody>
                  <a:tcPr marL="50800" marR="50800" marT="50800" marB="50800" anchor="ctr" anchorCtr="0" horzOverflow="overflow"/>
                </a:tc>
                <a:tc>
                  <a:txBody>
                    <a:bodyPr/>
                    <a:lstStyle/>
                    <a:p>
                      <a:pPr defTabSz="914400"/>
                      <a:r>
                        <a:rPr sz="3200"/>
                        <a:t>✅</a:t>
                      </a:r>
                    </a:p>
                  </a:txBody>
                  <a:tcPr marL="50800" marR="50800" marT="50800" marB="50800" anchor="ctr" anchorCtr="0" horzOverflow="overflow"/>
                </a:tc>
                <a:tc>
                  <a:txBody>
                    <a:bodyPr/>
                    <a:lstStyle/>
                    <a:p>
                      <a:pPr defTabSz="914400"/>
                      <a:r>
                        <a:rPr sz="3200"/>
                        <a:t>Transaction dialog + FIDO dialog</a:t>
                      </a:r>
                    </a:p>
                  </a:txBody>
                  <a:tcPr marL="50800" marR="50800" marT="50800" marB="50800" anchor="ctr" anchorCtr="0" horzOverflow="overflow"/>
                </a:tc>
              </a:tr>
              <a:tr h="1952387">
                <a:tc>
                  <a:txBody>
                    <a:bodyPr/>
                    <a:lstStyle/>
                    <a:p>
                      <a:pPr algn="l" defTabSz="914400">
                        <a:tabLst>
                          <a:tab pos="1663700" algn="l"/>
                        </a:tabLst>
                        <a:defRPr b="0"/>
                      </a:pPr>
                      <a:r>
                        <a:rPr b="1" sz="3200"/>
                        <a:t>Get in cross-origin by non-RP origin</a:t>
                      </a:r>
                    </a:p>
                  </a:txBody>
                  <a:tcPr marL="50800" marR="50800" marT="50800" marB="50800" anchor="ctr" anchorCtr="0" horzOverflow="overflow"/>
                </a:tc>
                <a:tc>
                  <a:txBody>
                    <a:bodyPr/>
                    <a:lstStyle/>
                    <a:p>
                      <a:pPr defTabSz="2438338"/>
                      <a:r>
                        <a:rPr sz="2400">
                          <a:solidFill>
                            <a:srgbClr val="5E5E5E"/>
                          </a:solidFill>
                        </a:rPr>
                        <a:t>❌</a:t>
                      </a:r>
                    </a:p>
                  </a:txBody>
                  <a:tcPr marL="50800" marR="50800" marT="50800" marB="50800" anchor="ctr" anchorCtr="0" horzOverflow="overflow"/>
                </a:tc>
                <a:tc>
                  <a:txBody>
                    <a:bodyPr/>
                    <a:lstStyle/>
                    <a:p>
                      <a:pPr defTabSz="914400"/>
                      <a:r>
                        <a:rPr sz="3200"/>
                        <a:t>✅</a:t>
                      </a:r>
                    </a:p>
                  </a:txBody>
                  <a:tcPr marL="50800" marR="50800" marT="50800" marB="50800" anchor="ctr" anchorCtr="0" horzOverflow="overflow"/>
                </a:tc>
                <a:tc>
                  <a:txBody>
                    <a:bodyPr/>
                    <a:lstStyle/>
                    <a:p>
                      <a:pPr defTabSz="914400"/>
                      <a:r>
                        <a:rPr sz="3200"/>
                        <a:t>Transaction dialog + FIDO dialog</a:t>
                      </a:r>
                    </a:p>
                  </a:txBody>
                  <a:tcPr marL="50800" marR="50800" marT="50800" marB="50800" anchor="ctr" anchorCtr="0" horzOverflow="overflow"/>
                </a:tc>
              </a:tr>
            </a:tbl>
          </a:graphicData>
        </a:graphic>
      </p:graphicFrame>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Background: Payment Scenarios"/>
          <p:cNvSpPr txBox="1"/>
          <p:nvPr>
            <p:ph type="title"/>
          </p:nvPr>
        </p:nvSpPr>
        <p:spPr>
          <a:prstGeom prst="rect">
            <a:avLst/>
          </a:prstGeom>
        </p:spPr>
        <p:txBody>
          <a:bodyPr/>
          <a:lstStyle/>
          <a:p>
            <a:pPr/>
            <a:r>
              <a:t>Background: Payment Scenarios</a:t>
            </a:r>
          </a:p>
        </p:txBody>
      </p:sp>
      <p:sp>
        <p:nvSpPr>
          <p:cNvPr id="164" name="Slide Number"/>
          <p:cNvSpPr txBox="1"/>
          <p:nvPr>
            <p:ph type="sldNum" sz="quarter" idx="2"/>
          </p:nvPr>
        </p:nvSpPr>
        <p:spPr>
          <a:xfrm>
            <a:off x="12065050" y="13080999"/>
            <a:ext cx="241403" cy="3746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aphicFrame>
        <p:nvGraphicFramePr>
          <p:cNvPr id="165" name="Table"/>
          <p:cNvGraphicFramePr/>
          <p:nvPr/>
        </p:nvGraphicFramePr>
        <p:xfrm>
          <a:off x="3211618" y="3828555"/>
          <a:ext cx="17973464" cy="7822252"/>
        </p:xfrm>
        <a:graphic xmlns:a="http://schemas.openxmlformats.org/drawingml/2006/main">
          <a:graphicData uri="http://schemas.openxmlformats.org/drawingml/2006/table">
            <a:tbl>
              <a:tblPr firstCol="1" firstRow="1" lastCol="0" lastRow="0" bandCol="0" bandRow="0" rtl="0">
                <a:tableStyleId>{4C3C2611-4C71-4FC5-86AE-919BDF0F9419}</a:tableStyleId>
              </a:tblPr>
              <a:tblGrid>
                <a:gridCol w="8171440"/>
                <a:gridCol w="3373394"/>
                <a:gridCol w="3373394"/>
                <a:gridCol w="3042534"/>
              </a:tblGrid>
              <a:tr h="1952387">
                <a:tc>
                  <a:txBody>
                    <a:bodyPr/>
                    <a:lstStyle/>
                    <a:p>
                      <a:pPr defTabSz="914400">
                        <a:tabLst>
                          <a:tab pos="1663700" algn="l"/>
                        </a:tabLst>
                        <a:defRPr sz="3200"/>
                      </a:pPr>
                    </a:p>
                  </a:txBody>
                  <a:tcPr marL="50800" marR="50800" marT="50800" marB="50800" anchor="ctr" anchorCtr="0" horzOverflow="overflow"/>
                </a:tc>
                <a:tc>
                  <a:txBody>
                    <a:bodyPr/>
                    <a:lstStyle/>
                    <a:p>
                      <a:pPr defTabSz="914400">
                        <a:tabLst>
                          <a:tab pos="1663700" algn="l"/>
                        </a:tabLst>
                        <a:defRPr b="0"/>
                      </a:pPr>
                      <a:r>
                        <a:rPr b="1" sz="3200"/>
                        <a:t>RP</a:t>
                      </a:r>
                    </a:p>
                  </a:txBody>
                  <a:tcPr marL="50800" marR="50800" marT="50800" marB="50800" anchor="ctr" anchorCtr="0" horzOverflow="overflow"/>
                </a:tc>
                <a:tc>
                  <a:txBody>
                    <a:bodyPr/>
                    <a:lstStyle/>
                    <a:p>
                      <a:pPr defTabSz="914400">
                        <a:tabLst>
                          <a:tab pos="1663700" algn="l"/>
                        </a:tabLst>
                        <a:defRPr b="0"/>
                      </a:pPr>
                      <a:r>
                        <a:rPr b="1" sz="3200"/>
                        <a:t>Authentication Ceremony</a:t>
                      </a:r>
                    </a:p>
                  </a:txBody>
                  <a:tcPr marL="50800" marR="50800" marT="50800" marB="50800" anchor="ctr" anchorCtr="0" horzOverflow="overflow"/>
                </a:tc>
                <a:tc>
                  <a:txBody>
                    <a:bodyPr/>
                    <a:lstStyle/>
                    <a:p>
                      <a:pPr defTabSz="914400">
                        <a:tabLst>
                          <a:tab pos="1663700" algn="l"/>
                        </a:tabLst>
                        <a:defRPr b="0"/>
                      </a:pPr>
                      <a:r>
                        <a:rPr b="1" sz="3200"/>
                        <a:t>Assertion Validation</a:t>
                      </a:r>
                    </a:p>
                  </a:txBody>
                  <a:tcPr marL="50800" marR="50800" marT="50800" marB="50800" anchor="ctr" anchorCtr="0" horzOverflow="overflow"/>
                </a:tc>
              </a:tr>
              <a:tr h="1952387">
                <a:tc>
                  <a:txBody>
                    <a:bodyPr/>
                    <a:lstStyle/>
                    <a:p>
                      <a:pPr algn="l" defTabSz="914400">
                        <a:tabLst>
                          <a:tab pos="1663700" algn="l"/>
                        </a:tabLst>
                        <a:defRPr b="0"/>
                      </a:pPr>
                      <a:r>
                        <a:rPr b="1" sz="3200"/>
                        <a:t>“Bank”</a:t>
                      </a:r>
                    </a:p>
                  </a:txBody>
                  <a:tcPr marL="50800" marR="50800" marT="50800" marB="50800" anchor="ctr" anchorCtr="0" horzOverflow="overflow"/>
                </a:tc>
                <a:tc>
                  <a:txBody>
                    <a:bodyPr/>
                    <a:lstStyle/>
                    <a:p>
                      <a:pPr defTabSz="914400"/>
                      <a:r>
                        <a:rPr sz="3200"/>
                        <a:t>Bank</a:t>
                      </a:r>
                    </a:p>
                  </a:txBody>
                  <a:tcPr marL="50800" marR="50800" marT="50800" marB="50800" anchor="ctr" anchorCtr="0" horzOverflow="overflow"/>
                </a:tc>
                <a:tc>
                  <a:txBody>
                    <a:bodyPr/>
                    <a:lstStyle/>
                    <a:p>
                      <a:pPr defTabSz="914400"/>
                      <a:r>
                        <a:rPr sz="3200"/>
                        <a:t>Bank*</a:t>
                      </a:r>
                    </a:p>
                  </a:txBody>
                  <a:tcPr marL="50800" marR="50800" marT="50800" marB="50800" anchor="ctr" anchorCtr="0" horzOverflow="overflow"/>
                </a:tc>
                <a:tc>
                  <a:txBody>
                    <a:bodyPr/>
                    <a:lstStyle/>
                    <a:p>
                      <a:pPr defTabSz="914400"/>
                      <a:r>
                        <a:rPr sz="3200"/>
                        <a:t>Bank</a:t>
                      </a:r>
                    </a:p>
                  </a:txBody>
                  <a:tcPr marL="50800" marR="50800" marT="50800" marB="50800" anchor="ctr" anchorCtr="0" horzOverflow="overflow"/>
                </a:tc>
              </a:tr>
              <a:tr h="1952387">
                <a:tc>
                  <a:txBody>
                    <a:bodyPr/>
                    <a:lstStyle/>
                    <a:p>
                      <a:pPr algn="l" defTabSz="914400">
                        <a:tabLst>
                          <a:tab pos="1663700" algn="l"/>
                        </a:tabLst>
                        <a:defRPr b="0"/>
                      </a:pPr>
                      <a:r>
                        <a:rPr b="1" sz="3200"/>
                        <a:t>“Payment Service Provider to Bank”</a:t>
                      </a:r>
                    </a:p>
                  </a:txBody>
                  <a:tcPr marL="50800" marR="50800" marT="50800" marB="50800" anchor="ctr" anchorCtr="0" horzOverflow="overflow"/>
                </a:tc>
                <a:tc>
                  <a:txBody>
                    <a:bodyPr/>
                    <a:lstStyle/>
                    <a:p>
                      <a:pPr defTabSz="914400"/>
                      <a:r>
                        <a:rPr sz="3200"/>
                        <a:t>Bank</a:t>
                      </a:r>
                    </a:p>
                  </a:txBody>
                  <a:tcPr marL="50800" marR="50800" marT="50800" marB="50800" anchor="ctr" anchorCtr="0" horzOverflow="overflow"/>
                </a:tc>
                <a:tc>
                  <a:txBody>
                    <a:bodyPr/>
                    <a:lstStyle/>
                    <a:p>
                      <a:pPr defTabSz="914400"/>
                      <a:r>
                        <a:rPr sz="3200"/>
                        <a:t>PSP*</a:t>
                      </a:r>
                    </a:p>
                  </a:txBody>
                  <a:tcPr marL="50800" marR="50800" marT="50800" marB="50800" anchor="ctr" anchorCtr="0" horzOverflow="overflow"/>
                </a:tc>
                <a:tc>
                  <a:txBody>
                    <a:bodyPr/>
                    <a:lstStyle/>
                    <a:p>
                      <a:pPr defTabSz="914400"/>
                      <a:r>
                        <a:rPr sz="3200"/>
                        <a:t>Bank</a:t>
                      </a:r>
                    </a:p>
                  </a:txBody>
                  <a:tcPr marL="50800" marR="50800" marT="50800" marB="50800" anchor="ctr" anchorCtr="0" horzOverflow="overflow"/>
                </a:tc>
              </a:tr>
              <a:tr h="1952387">
                <a:tc>
                  <a:txBody>
                    <a:bodyPr/>
                    <a:lstStyle/>
                    <a:p>
                      <a:pPr algn="l" defTabSz="914400">
                        <a:tabLst>
                          <a:tab pos="1663700" algn="l"/>
                        </a:tabLst>
                        <a:defRPr b="0"/>
                      </a:pPr>
                      <a:r>
                        <a:rPr b="1" sz="3200"/>
                        <a:t>“Delegation”</a:t>
                      </a:r>
                    </a:p>
                  </a:txBody>
                  <a:tcPr marL="50800" marR="50800" marT="50800" marB="50800" anchor="ctr" anchorCtr="0" horzOverflow="overflow"/>
                </a:tc>
                <a:tc>
                  <a:txBody>
                    <a:bodyPr/>
                    <a:lstStyle/>
                    <a:p>
                      <a:pPr defTabSz="914400"/>
                      <a:r>
                        <a:rPr sz="3200"/>
                        <a:t>PSP/Merchant/SRC/etc.</a:t>
                      </a:r>
                    </a:p>
                  </a:txBody>
                  <a:tcPr marL="50800" marR="50800" marT="50800" marB="50800" anchor="ctr" anchorCtr="0" horzOverflow="overflow"/>
                </a:tc>
                <a:tc>
                  <a:txBody>
                    <a:bodyPr/>
                    <a:lstStyle/>
                    <a:p>
                      <a:pPr defTabSz="914400"/>
                      <a:r>
                        <a:rPr sz="3200"/>
                        <a:t>PSP/Merchant/SRC/etc.</a:t>
                      </a:r>
                    </a:p>
                  </a:txBody>
                  <a:tcPr marL="50800" marR="50800" marT="50800" marB="50800" anchor="ctr" anchorCtr="0" horzOverflow="overflow"/>
                </a:tc>
                <a:tc>
                  <a:txBody>
                    <a:bodyPr/>
                    <a:lstStyle/>
                    <a:p>
                      <a:pPr defTabSz="914400"/>
                      <a:r>
                        <a:rPr sz="3200"/>
                        <a:t>PSP/Network/etc.</a:t>
                      </a:r>
                    </a:p>
                  </a:txBody>
                  <a:tcPr marL="50800" marR="50800" marT="50800" marB="50800" anchor="ctr" anchorCtr="0" horzOverflow="overflow"/>
                </a:tc>
              </a:tr>
            </a:tbl>
          </a:graphicData>
        </a:graphic>
      </p:graphicFrame>
      <p:sp>
        <p:nvSpPr>
          <p:cNvPr id="166" name="Text"/>
          <p:cNvSpPr txBox="1"/>
          <p:nvPr/>
        </p:nvSpPr>
        <p:spPr>
          <a:xfrm>
            <a:off x="3096219" y="12393392"/>
            <a:ext cx="241403" cy="461366"/>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defRPr>
                <a:solidFill>
                  <a:srgbClr val="000000"/>
                </a:solidFill>
              </a:defRPr>
            </a:lvl1pPr>
          </a:lstStyle>
          <a:p>
            <a:pPr/>
            <a:r>
              <a:t> </a:t>
            </a:r>
          </a:p>
        </p:txBody>
      </p:sp>
      <p:sp>
        <p:nvSpPr>
          <p:cNvPr id="167" name="* In EMV 3-D Secure version 2.3, “Bank” is ACS-initiated flow; “PSP to Bank” is Merchant-initiated flow."/>
          <p:cNvSpPr txBox="1"/>
          <p:nvPr/>
        </p:nvSpPr>
        <p:spPr>
          <a:xfrm>
            <a:off x="3173790" y="12164428"/>
            <a:ext cx="18894451" cy="57282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defRPr sz="3200">
                <a:solidFill>
                  <a:srgbClr val="000000"/>
                </a:solidFill>
              </a:defRPr>
            </a:lvl1pPr>
          </a:lstStyle>
          <a:p>
            <a:pPr/>
            <a:r>
              <a:t>* In EMV 3-D Secure version 2.3, “Bank” is ACS-initiated flow; “PSP to Bank” is Merchant-initiated flow.</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Background: Scale aspirations (reduce registrations)"/>
          <p:cNvSpPr txBox="1"/>
          <p:nvPr>
            <p:ph type="title"/>
          </p:nvPr>
        </p:nvSpPr>
        <p:spPr>
          <a:prstGeom prst="rect">
            <a:avLst/>
          </a:prstGeom>
        </p:spPr>
        <p:txBody>
          <a:bodyPr/>
          <a:lstStyle>
            <a:lvl1pPr defTabSz="2048204">
              <a:defRPr spc="-142" sz="7140"/>
            </a:lvl1pPr>
          </a:lstStyle>
          <a:p>
            <a:pPr/>
            <a:r>
              <a:t>Background: Scale aspirations (reduce registrations)</a:t>
            </a:r>
          </a:p>
        </p:txBody>
      </p:sp>
      <p:sp>
        <p:nvSpPr>
          <p:cNvPr id="170" name="Slide Number"/>
          <p:cNvSpPr txBox="1"/>
          <p:nvPr>
            <p:ph type="sldNum" sz="quarter" idx="2"/>
          </p:nvPr>
        </p:nvSpPr>
        <p:spPr>
          <a:xfrm>
            <a:off x="12065050" y="13080999"/>
            <a:ext cx="241403" cy="3746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graphicFrame>
        <p:nvGraphicFramePr>
          <p:cNvPr id="171" name="Table"/>
          <p:cNvGraphicFramePr/>
          <p:nvPr/>
        </p:nvGraphicFramePr>
        <p:xfrm>
          <a:off x="3003187" y="3402803"/>
          <a:ext cx="18390326" cy="9371584"/>
        </p:xfrm>
        <a:graphic xmlns:a="http://schemas.openxmlformats.org/drawingml/2006/main">
          <a:graphicData uri="http://schemas.openxmlformats.org/drawingml/2006/table">
            <a:tbl>
              <a:tblPr firstCol="1" firstRow="0" lastCol="0" lastRow="0" bandCol="0" bandRow="0" rtl="0">
                <a:tableStyleId>{4C3C2611-4C71-4FC5-86AE-919BDF0F9419}</a:tableStyleId>
              </a:tblPr>
              <a:tblGrid>
                <a:gridCol w="10066320"/>
                <a:gridCol w="4155652"/>
                <a:gridCol w="4155652"/>
              </a:tblGrid>
              <a:tr h="1359124">
                <a:tc>
                  <a:txBody>
                    <a:bodyPr/>
                    <a:lstStyle/>
                    <a:p>
                      <a:pPr defTabSz="914400">
                        <a:tabLst>
                          <a:tab pos="1663700" algn="l"/>
                        </a:tabLst>
                        <a:defRPr sz="3200"/>
                      </a:pPr>
                    </a:p>
                  </a:txBody>
                  <a:tcPr marL="50800" marR="50800" marT="50800" marB="50800" anchor="ctr" anchorCtr="0" horzOverflow="overflow">
                    <a:lnR w="12700">
                      <a:solidFill>
                        <a:srgbClr val="000000"/>
                      </a:solidFill>
                      <a:miter lim="400000"/>
                    </a:lnR>
                  </a:tcPr>
                </a:tc>
                <a:tc>
                  <a:txBody>
                    <a:bodyPr/>
                    <a:lstStyle/>
                    <a:p>
                      <a:pPr defTabSz="914400">
                        <a:tabLst>
                          <a:tab pos="1663700" algn="l"/>
                        </a:tabLst>
                      </a:pPr>
                      <a:r>
                        <a:rPr b="1" sz="3200"/>
                        <a:t>SPC</a:t>
                      </a:r>
                    </a:p>
                  </a:txBody>
                  <a:tcPr marL="50800" marR="50800" marT="50800" marB="50800" anchor="ctr" anchorCtr="0" horzOverflow="overflow">
                    <a:lnL w="12700">
                      <a:solidFill>
                        <a:srgbClr val="000000"/>
                      </a:solidFill>
                      <a:miter lim="400000"/>
                    </a:lnL>
                  </a:tcPr>
                </a:tc>
                <a:tc>
                  <a:txBody>
                    <a:bodyPr/>
                    <a:lstStyle/>
                    <a:p>
                      <a:pPr defTabSz="914400">
                        <a:tabLst>
                          <a:tab pos="1663700" algn="l"/>
                        </a:tabLst>
                      </a:pPr>
                      <a:r>
                        <a:rPr b="1" sz="3200"/>
                        <a:t>FIDO2</a:t>
                      </a:r>
                    </a:p>
                  </a:txBody>
                  <a:tcPr marL="50800" marR="50800" marT="50800" marB="50800" anchor="ctr" anchorCtr="0" horzOverflow="overflow"/>
                </a:tc>
              </a:tr>
              <a:tr h="1119913">
                <a:tc>
                  <a:txBody>
                    <a:bodyPr/>
                    <a:lstStyle/>
                    <a:p>
                      <a:pPr algn="l" defTabSz="914400">
                        <a:tabLst>
                          <a:tab pos="1663700" algn="l"/>
                        </a:tabLst>
                        <a:defRPr b="0"/>
                      </a:pPr>
                      <a:r>
                        <a:rPr b="1" sz="3200"/>
                        <a:t>Reuse credentials for login, payment use cases</a:t>
                      </a:r>
                    </a:p>
                  </a:txBody>
                  <a:tcPr marL="50800" marR="50800" marT="50800" marB="50800" anchor="ctr" anchorCtr="0" horzOverflow="overflow">
                    <a:lnR w="12700">
                      <a:solidFill>
                        <a:srgbClr val="000000"/>
                      </a:solidFill>
                      <a:miter lim="400000"/>
                    </a:lnR>
                  </a:tcPr>
                </a:tc>
                <a:tc>
                  <a:txBody>
                    <a:bodyPr/>
                    <a:lstStyle/>
                    <a:p>
                      <a:pPr defTabSz="914400">
                        <a:tabLst>
                          <a:tab pos="1663700" algn="l"/>
                        </a:tabLst>
                      </a:pPr>
                      <a:r>
                        <a:rPr sz="3200"/>
                        <a:t>FIDO Extension</a:t>
                      </a:r>
                    </a:p>
                  </a:txBody>
                  <a:tcPr marL="50800" marR="50800" marT="50800" marB="50800" anchor="ctr" anchorCtr="0" horzOverflow="overflow">
                    <a:lnL w="12700">
                      <a:solidFill>
                        <a:srgbClr val="000000"/>
                      </a:solidFill>
                      <a:miter lim="400000"/>
                    </a:lnL>
                  </a:tcPr>
                </a:tc>
                <a:tc>
                  <a:txBody>
                    <a:bodyPr/>
                    <a:lstStyle/>
                    <a:p>
                      <a:pPr defTabSz="914400">
                        <a:tabLst>
                          <a:tab pos="1663700" algn="l"/>
                        </a:tabLst>
                      </a:pPr>
                      <a:r>
                        <a:rPr sz="3200"/>
                        <a:t>Seeking “cross-origin bit”</a:t>
                      </a:r>
                    </a:p>
                  </a:txBody>
                  <a:tcPr marL="50800" marR="50800" marT="50800" marB="50800" anchor="ctr" anchorCtr="0" horzOverflow="overflow"/>
                </a:tc>
              </a:tr>
              <a:tr h="1119913">
                <a:tc>
                  <a:txBody>
                    <a:bodyPr/>
                    <a:lstStyle/>
                    <a:p>
                      <a:pPr algn="l" defTabSz="914400">
                        <a:tabLst>
                          <a:tab pos="1663700" algn="l"/>
                        </a:tabLst>
                        <a:defRPr b="0"/>
                      </a:pPr>
                      <a:r>
                        <a:rPr b="1" sz="3200"/>
                        <a:t>Reuse registration cross-browser</a:t>
                      </a:r>
                    </a:p>
                  </a:txBody>
                  <a:tcPr marL="50800" marR="50800" marT="50800" marB="50800" anchor="ctr" anchorCtr="0" horzOverflow="overflow">
                    <a:lnR w="12700">
                      <a:solidFill>
                        <a:srgbClr val="000000"/>
                      </a:solidFill>
                      <a:miter lim="400000"/>
                    </a:lnR>
                    <a:lnB w="38100">
                      <a:solidFill>
                        <a:srgbClr val="000000"/>
                      </a:solidFill>
                      <a:miter lim="400000"/>
                    </a:lnB>
                  </a:tcPr>
                </a:tc>
                <a:tc>
                  <a:txBody>
                    <a:bodyPr/>
                    <a:lstStyle/>
                    <a:p>
                      <a:pPr defTabSz="914400">
                        <a:tabLst>
                          <a:tab pos="1663700" algn="l"/>
                        </a:tabLst>
                      </a:pPr>
                      <a:r>
                        <a:rPr sz="3200"/>
                        <a:t>No cached data in browser*</a:t>
                      </a:r>
                    </a:p>
                  </a:txBody>
                  <a:tcPr marL="50800" marR="50800" marT="50800" marB="50800" anchor="ctr" anchorCtr="0" horzOverflow="overflow">
                    <a:lnL w="12700">
                      <a:solidFill>
                        <a:srgbClr val="000000"/>
                      </a:solidFill>
                      <a:miter lim="400000"/>
                    </a:lnL>
                    <a:lnB w="38100">
                      <a:solidFill>
                        <a:srgbClr val="000000"/>
                      </a:solidFill>
                      <a:miter lim="400000"/>
                    </a:lnB>
                  </a:tcPr>
                </a:tc>
                <a:tc>
                  <a:txBody>
                    <a:bodyPr/>
                    <a:lstStyle/>
                    <a:p>
                      <a:pPr defTabSz="914400">
                        <a:tabLst>
                          <a:tab pos="1663700" algn="l"/>
                        </a:tabLst>
                      </a:pPr>
                      <a:r>
                        <a:rPr sz="3200"/>
                        <a:t>Discoverable credentials</a:t>
                      </a:r>
                    </a:p>
                  </a:txBody>
                  <a:tcPr marL="50800" marR="50800" marT="50800" marB="50800" anchor="ctr" anchorCtr="0" horzOverflow="overflow">
                    <a:lnB w="38100">
                      <a:solidFill>
                        <a:srgbClr val="000000"/>
                      </a:solidFill>
                      <a:miter lim="400000"/>
                    </a:lnB>
                  </a:tcPr>
                </a:tc>
              </a:tr>
              <a:tr h="1469565">
                <a:tc>
                  <a:txBody>
                    <a:bodyPr/>
                    <a:lstStyle/>
                    <a:p>
                      <a:pPr algn="l" defTabSz="914400">
                        <a:tabLst>
                          <a:tab pos="1663700" algn="l"/>
                        </a:tabLst>
                        <a:defRPr b="0"/>
                      </a:pPr>
                      <a:r>
                        <a:rPr b="1" sz="3200"/>
                        <a:t>Support more user experiences (without redirect)</a:t>
                      </a:r>
                    </a:p>
                  </a:txBody>
                  <a:tcPr marL="50800" marR="50800" marT="50800" marB="50800" anchor="ctr" anchorCtr="0" horzOverflow="overflow">
                    <a:lnT w="38100">
                      <a:solidFill>
                        <a:srgbClr val="000000"/>
                      </a:solidFill>
                      <a:miter lim="400000"/>
                    </a:lnT>
                  </a:tcPr>
                </a:tc>
                <a:tc>
                  <a:txBody>
                    <a:bodyPr/>
                    <a:lstStyle/>
                    <a:p>
                      <a:pPr defTabSz="914400">
                        <a:tabLst>
                          <a:tab pos="1663700" algn="l"/>
                        </a:tabLst>
                      </a:pPr>
                      <a:r>
                        <a:rPr sz="3200"/>
                        <a:t>Decouple authn ceremony from validation in iframe</a:t>
                      </a:r>
                    </a:p>
                  </a:txBody>
                  <a:tcPr marL="50800" marR="50800" marT="50800" marB="50800" anchor="ctr" anchorCtr="0" horzOverflow="overflow">
                    <a:lnT w="38100">
                      <a:solidFill>
                        <a:srgbClr val="000000"/>
                      </a:solidFill>
                      <a:miter lim="400000"/>
                    </a:lnT>
                  </a:tcPr>
                </a:tc>
                <a:tc>
                  <a:txBody>
                    <a:bodyPr/>
                    <a:lstStyle/>
                    <a:p>
                      <a:pPr defTabSz="914400"/>
                      <a:r>
                        <a:rPr sz="3200"/>
                        <a:t>Get() via iframe</a:t>
                      </a:r>
                    </a:p>
                  </a:txBody>
                  <a:tcPr marL="50800" marR="50800" marT="50800" marB="50800" anchor="ctr" anchorCtr="0" horzOverflow="overflow">
                    <a:lnT w="38100">
                      <a:solidFill>
                        <a:srgbClr val="000000"/>
                      </a:solidFill>
                      <a:miter lim="400000"/>
                    </a:lnT>
                  </a:tcPr>
                </a:tc>
              </a:tr>
              <a:tr h="768989">
                <a:tc>
                  <a:txBody>
                    <a:bodyPr/>
                    <a:lstStyle/>
                    <a:p>
                      <a:pPr algn="l" defTabSz="914400">
                        <a:tabLst>
                          <a:tab pos="1663700" algn="l"/>
                        </a:tabLst>
                        <a:defRPr b="0"/>
                      </a:pPr>
                      <a:r>
                        <a:rPr b="1" sz="3200"/>
                        <a:t>Reuse phone registration with other devices</a:t>
                      </a:r>
                    </a:p>
                  </a:txBody>
                  <a:tcPr marL="50800" marR="50800" marT="50800" marB="50800" anchor="ctr" anchorCtr="0" horzOverflow="overflow"/>
                </a:tc>
                <a:tc>
                  <a:txBody>
                    <a:bodyPr/>
                    <a:lstStyle/>
                    <a:p>
                      <a:pPr defTabSz="914400">
                        <a:defRPr sz="3200"/>
                      </a:pPr>
                    </a:p>
                  </a:txBody>
                  <a:tcPr marL="50800" marR="50800" marT="50800" marB="50800" anchor="ctr" anchorCtr="0" horzOverflow="overflow"/>
                </a:tc>
                <a:tc>
                  <a:txBody>
                    <a:bodyPr/>
                    <a:lstStyle/>
                    <a:p>
                      <a:pPr defTabSz="914400"/>
                      <a:r>
                        <a:rPr sz="3200"/>
                        <a:t>CABLE</a:t>
                      </a:r>
                    </a:p>
                  </a:txBody>
                  <a:tcPr marL="50800" marR="50800" marT="50800" marB="50800" anchor="ctr" anchorCtr="0" horzOverflow="overflow"/>
                </a:tc>
              </a:tr>
              <a:tr h="1029781">
                <a:tc>
                  <a:txBody>
                    <a:bodyPr/>
                    <a:lstStyle/>
                    <a:p>
                      <a:pPr algn="l" defTabSz="914400">
                        <a:tabLst>
                          <a:tab pos="1663700" algn="l"/>
                        </a:tabLst>
                        <a:defRPr b="0"/>
                      </a:pPr>
                      <a:r>
                        <a:rPr b="1" sz="3200"/>
                        <a:t>Reuse any registration with other devices</a:t>
                      </a:r>
                    </a:p>
                  </a:txBody>
                  <a:tcPr marL="50800" marR="50800" marT="50800" marB="50800" anchor="ctr" anchorCtr="0" horzOverflow="overflow"/>
                </a:tc>
                <a:tc>
                  <a:txBody>
                    <a:bodyPr/>
                    <a:lstStyle/>
                    <a:p>
                      <a:pPr defTabSz="914400">
                        <a:defRPr sz="3200"/>
                      </a:pPr>
                    </a:p>
                  </a:txBody>
                  <a:tcPr marL="50800" marR="50800" marT="50800" marB="50800" anchor="ctr" anchorCtr="0" horzOverflow="overflow"/>
                </a:tc>
                <a:tc>
                  <a:txBody>
                    <a:bodyPr/>
                    <a:lstStyle/>
                    <a:p>
                      <a:pPr defTabSz="914400"/>
                      <a:r>
                        <a:rPr sz="3200"/>
                        <a:t>Multi-device credentials</a:t>
                      </a:r>
                    </a:p>
                  </a:txBody>
                  <a:tcPr marL="50800" marR="50800" marT="50800" marB="50800" anchor="ctr" anchorCtr="0" horzOverflow="overflow"/>
                </a:tc>
              </a:tr>
              <a:tr h="2491595">
                <a:tc>
                  <a:txBody>
                    <a:bodyPr/>
                    <a:lstStyle/>
                    <a:p>
                      <a:pPr algn="l" defTabSz="914400">
                        <a:tabLst>
                          <a:tab pos="1663700" algn="l"/>
                        </a:tabLst>
                        <a:defRPr b="0"/>
                      </a:pPr>
                      <a:r>
                        <a:rPr b="1" sz="3200"/>
                        <a:t>Reuse across backend communication channels</a:t>
                      </a:r>
                    </a:p>
                  </a:txBody>
                  <a:tcPr marL="50800" marR="50800" marT="50800" marB="50800" anchor="ctr" anchorCtr="0" horzOverflow="overflow"/>
                </a:tc>
                <a:tc>
                  <a:txBody>
                    <a:bodyPr/>
                    <a:lstStyle/>
                    <a:p>
                      <a:pPr defTabSz="914400"/>
                      <a:r>
                        <a:rPr sz="3200"/>
                        <a:t>Integrations in 
EMV® 3DS 2.3, EMV® SRC,  open banking,
etc.
</a:t>
                      </a:r>
                    </a:p>
                  </a:txBody>
                  <a:tcPr marL="50800" marR="50800" marT="50800" marB="50800" anchor="ctr" anchorCtr="0" horzOverflow="overflow"/>
                </a:tc>
                <a:tc>
                  <a:txBody>
                    <a:bodyPr/>
                    <a:lstStyle/>
                    <a:p>
                      <a:pPr defTabSz="914400">
                        <a:defRPr sz="3200"/>
                      </a:pPr>
                    </a:p>
                  </a:txBody>
                  <a:tcPr marL="50800" marR="50800" marT="50800" marB="50800" anchor="ctr" anchorCtr="0" horzOverflow="overflow"/>
                </a:tc>
              </a:tr>
            </a:tbl>
          </a:graphicData>
        </a:graphic>
      </p:graphicFrame>
      <p:sp>
        <p:nvSpPr>
          <p:cNvPr id="172" name="* Aspirational; current implementation involves cache."/>
          <p:cNvSpPr txBox="1"/>
          <p:nvPr/>
        </p:nvSpPr>
        <p:spPr>
          <a:xfrm>
            <a:off x="3155694" y="12898633"/>
            <a:ext cx="7402983" cy="461367"/>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a:defRPr>
                <a:solidFill>
                  <a:srgbClr val="000000"/>
                </a:solidFill>
              </a:defRPr>
            </a:lvl1pPr>
          </a:lstStyle>
          <a:p>
            <a:pPr/>
            <a:r>
              <a:t>* Aspirational; current implementation involves cache.</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4" name="Cross-origin I: A special bit"/>
          <p:cNvSpPr txBox="1"/>
          <p:nvPr>
            <p:ph type="title"/>
          </p:nvPr>
        </p:nvSpPr>
        <p:spPr>
          <a:prstGeom prst="rect">
            <a:avLst/>
          </a:prstGeom>
        </p:spPr>
        <p:txBody>
          <a:bodyPr/>
          <a:lstStyle/>
          <a:p>
            <a:pPr/>
            <a:r>
              <a:t>Cross-origin I: A special bit</a:t>
            </a:r>
          </a:p>
        </p:txBody>
      </p:sp>
      <p:sp>
        <p:nvSpPr>
          <p:cNvPr id="175" name="See proposal on WebAuthn issue 1667…"/>
          <p:cNvSpPr txBox="1"/>
          <p:nvPr>
            <p:ph type="body" idx="1"/>
          </p:nvPr>
        </p:nvSpPr>
        <p:spPr>
          <a:prstGeom prst="rect">
            <a:avLst/>
          </a:prstGeom>
        </p:spPr>
        <p:txBody>
          <a:bodyPr/>
          <a:lstStyle/>
          <a:p>
            <a:pPr/>
            <a:r>
              <a:t>See </a:t>
            </a:r>
            <a:r>
              <a:rPr u="sng">
                <a:hlinkClick r:id="rId2" invalidUrl="" action="" tgtFrame="" tooltip="" history="1" highlightClick="0" endSnd="0"/>
              </a:rPr>
              <a:t>proposal on WebAuthn issue 1667</a:t>
            </a:r>
          </a:p>
          <a:p>
            <a:pPr/>
            <a:r>
              <a:t>SPC text: “Process by which a user agent can, given a credential ID, determine if the credential represented by that ID is an SPC Credential”</a:t>
            </a:r>
          </a:p>
          <a:p>
            <a:pPr/>
            <a:r>
              <a:t>Status: Send a proposal for “cross-origin bit” to the FIDO2TWG.</a:t>
            </a:r>
          </a:p>
          <a:p>
            <a:pPr/>
            <a:r>
              <a:t>Question: What is needed in WebAuthn to support querying credentials for the bit?</a:t>
            </a:r>
          </a:p>
          <a:p>
            <a:pPr/>
            <a:r>
              <a:t>Related: Issue 154 (next slide)</a:t>
            </a:r>
          </a:p>
        </p:txBody>
      </p:sp>
      <p:sp>
        <p:nvSpPr>
          <p:cNvPr id="176" name="Slide Number"/>
          <p:cNvSpPr txBox="1"/>
          <p:nvPr>
            <p:ph type="sldNum" sz="quarter" idx="2"/>
          </p:nvPr>
        </p:nvSpPr>
        <p:spPr>
          <a:xfrm>
            <a:off x="12065050" y="13080999"/>
            <a:ext cx="241403" cy="3746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77" name="SPC 157"/>
          <p:cNvSpPr txBox="1"/>
          <p:nvPr/>
        </p:nvSpPr>
        <p:spPr>
          <a:xfrm>
            <a:off x="1206500" y="2245962"/>
            <a:ext cx="21971000" cy="93478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algn="l">
              <a:lnSpc>
                <a:spcPct val="90000"/>
              </a:lnSpc>
              <a:spcBef>
                <a:spcPts val="4500"/>
              </a:spcBef>
              <a:defRPr b="1" sz="4800" u="sng">
                <a:solidFill>
                  <a:srgbClr val="000000"/>
                </a:solidFill>
                <a:hlinkClick r:id="rId3" invalidUrl="" action="" tgtFrame="" tooltip="" history="1" highlightClick="0" endSnd="0"/>
              </a:defRPr>
            </a:lvl1pPr>
          </a:lstStyle>
          <a:p>
            <a:pPr>
              <a:defRPr u="none"/>
            </a:pPr>
            <a:r>
              <a:rPr u="sng">
                <a:hlinkClick r:id="rId3" invalidUrl="" action="" tgtFrame="" tooltip="" history="1" highlightClick="0" endSnd="0"/>
              </a:rPr>
              <a:t>SPC 157</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Cross-origin II: Can user decline special bit?"/>
          <p:cNvSpPr txBox="1"/>
          <p:nvPr>
            <p:ph type="title"/>
          </p:nvPr>
        </p:nvSpPr>
        <p:spPr>
          <a:prstGeom prst="rect">
            <a:avLst/>
          </a:prstGeom>
        </p:spPr>
        <p:txBody>
          <a:bodyPr/>
          <a:lstStyle/>
          <a:p>
            <a:pPr/>
            <a:r>
              <a:t>Cross-origin II: Can user decline special bit?</a:t>
            </a:r>
          </a:p>
        </p:txBody>
      </p:sp>
      <p:sp>
        <p:nvSpPr>
          <p:cNvPr id="180" name="Scenario: Not-payment sites attempt to create SPC-capable credentials to get around storage partitioning.…"/>
          <p:cNvSpPr txBox="1"/>
          <p:nvPr>
            <p:ph type="body" idx="1"/>
          </p:nvPr>
        </p:nvSpPr>
        <p:spPr>
          <a:prstGeom prst="rect">
            <a:avLst/>
          </a:prstGeom>
        </p:spPr>
        <p:txBody>
          <a:bodyPr/>
          <a:lstStyle/>
          <a:p>
            <a:pPr/>
            <a:r>
              <a:t>Scenario: Not-payment sites attempt to create SPC-capable credentials to get around storage partitioning.</a:t>
            </a:r>
          </a:p>
          <a:p>
            <a:pPr/>
            <a:r>
              <a:t>WebAuthn and SPC allow cross-origin authentication. SPC adds friction:</a:t>
            </a:r>
          </a:p>
          <a:p>
            <a:pPr lvl="2">
              <a:spcBef>
                <a:spcPts val="1800"/>
              </a:spcBef>
              <a:defRPr sz="3200"/>
            </a:pPr>
            <a:r>
              <a:t>user activation requirement</a:t>
            </a:r>
          </a:p>
          <a:p>
            <a:pPr lvl="2">
              <a:spcBef>
                <a:spcPts val="1800"/>
              </a:spcBef>
              <a:defRPr sz="3200"/>
            </a:pPr>
            <a:r>
              <a:t>transaction UX</a:t>
            </a:r>
          </a:p>
          <a:p>
            <a:pPr>
              <a:spcBef>
                <a:spcPts val="1800"/>
              </a:spcBef>
            </a:pPr>
            <a:r>
              <a:rPr b="1"/>
              <a:t>Proposed</a:t>
            </a:r>
            <a:r>
              <a:t>: No change to SPC. Raise awareness in WebAuthn and FIDO/CTAP community around issue of user experience around creation of credential with cross-origin bit.</a:t>
            </a:r>
          </a:p>
        </p:txBody>
      </p:sp>
      <p:sp>
        <p:nvSpPr>
          <p:cNvPr id="181" name="Slide Number"/>
          <p:cNvSpPr txBox="1"/>
          <p:nvPr>
            <p:ph type="sldNum" sz="quarter" idx="2"/>
          </p:nvPr>
        </p:nvSpPr>
        <p:spPr>
          <a:xfrm>
            <a:off x="12065050" y="13080999"/>
            <a:ext cx="241403" cy="3746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2" name="SPC 154"/>
          <p:cNvSpPr txBox="1"/>
          <p:nvPr/>
        </p:nvSpPr>
        <p:spPr>
          <a:xfrm>
            <a:off x="1206500" y="2245962"/>
            <a:ext cx="21971000" cy="93478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algn="l">
              <a:lnSpc>
                <a:spcPct val="90000"/>
              </a:lnSpc>
              <a:spcBef>
                <a:spcPts val="4500"/>
              </a:spcBef>
              <a:defRPr b="1" sz="4800" u="sng">
                <a:solidFill>
                  <a:srgbClr val="000000"/>
                </a:solidFill>
                <a:hlinkClick r:id="rId2" invalidUrl="" action="" tgtFrame="" tooltip="" history="1" highlightClick="0" endSnd="0"/>
              </a:defRPr>
            </a:lvl1pPr>
          </a:lstStyle>
          <a:p>
            <a:pPr>
              <a:defRPr u="none"/>
            </a:pPr>
            <a:r>
              <a:rPr u="sng">
                <a:hlinkClick r:id="rId2" invalidUrl="" action="" tgtFrame="" tooltip="" history="1" highlightClick="0" endSnd="0"/>
              </a:rPr>
              <a:t>SPC 154</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4" name="Cross-origin III: User activation &amp; privacy"/>
          <p:cNvSpPr txBox="1"/>
          <p:nvPr>
            <p:ph type="title"/>
          </p:nvPr>
        </p:nvSpPr>
        <p:spPr>
          <a:prstGeom prst="rect">
            <a:avLst/>
          </a:prstGeom>
        </p:spPr>
        <p:txBody>
          <a:bodyPr/>
          <a:lstStyle/>
          <a:p>
            <a:pPr/>
            <a:r>
              <a:t>Cross-origin III: User activation &amp; privacy</a:t>
            </a:r>
          </a:p>
        </p:txBody>
      </p:sp>
      <p:sp>
        <p:nvSpPr>
          <p:cNvPr id="185" name="Cross-origin authentication: WebAuth and SPC…"/>
          <p:cNvSpPr txBox="1"/>
          <p:nvPr>
            <p:ph type="body" idx="1"/>
          </p:nvPr>
        </p:nvSpPr>
        <p:spPr>
          <a:prstGeom prst="rect">
            <a:avLst/>
          </a:prstGeom>
        </p:spPr>
        <p:txBody>
          <a:bodyPr/>
          <a:lstStyle/>
          <a:p>
            <a:pPr/>
            <a:r>
              <a:t>Cross-origin authentication: WebAuth and SPC</a:t>
            </a:r>
          </a:p>
          <a:p>
            <a:pPr/>
            <a:r>
              <a:t>Cross-origin registration: SPC</a:t>
            </a:r>
          </a:p>
          <a:p>
            <a:pPr/>
            <a:r>
              <a:t>Issue 128 about mitigations of risk of creation of tracking vector</a:t>
            </a:r>
          </a:p>
          <a:p>
            <a:pPr/>
            <a:r>
              <a:t>Mitigations: (1) Permissions policy (2) Transaction dialog required to confirm existence of a credential (3) User activation required (</a:t>
            </a:r>
            <a:r>
              <a:rPr u="sng">
                <a:hlinkClick r:id="rId2" invalidUrl="" action="" tgtFrame="" tooltip="" history="1" highlightClick="0" endSnd="0"/>
              </a:rPr>
              <a:t>pending but likely</a:t>
            </a:r>
            <a:r>
              <a:t>)</a:t>
            </a:r>
          </a:p>
          <a:p>
            <a:pPr/>
            <a:r>
              <a:rPr b="1"/>
              <a:t>Proposed</a:t>
            </a:r>
            <a:r>
              <a:t>: Close issue after user activation pull request merged.</a:t>
            </a:r>
          </a:p>
        </p:txBody>
      </p:sp>
      <p:sp>
        <p:nvSpPr>
          <p:cNvPr id="186" name="Slide Number"/>
          <p:cNvSpPr txBox="1"/>
          <p:nvPr>
            <p:ph type="sldNum" sz="quarter" idx="2"/>
          </p:nvPr>
        </p:nvSpPr>
        <p:spPr>
          <a:xfrm>
            <a:off x="12065050" y="13080999"/>
            <a:ext cx="241403" cy="3746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7" name="SPC 128"/>
          <p:cNvSpPr txBox="1"/>
          <p:nvPr/>
        </p:nvSpPr>
        <p:spPr>
          <a:xfrm>
            <a:off x="1206500" y="2245962"/>
            <a:ext cx="21971000" cy="93478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algn="l">
              <a:lnSpc>
                <a:spcPct val="90000"/>
              </a:lnSpc>
              <a:spcBef>
                <a:spcPts val="4500"/>
              </a:spcBef>
              <a:defRPr b="1" sz="4800" u="sng">
                <a:solidFill>
                  <a:srgbClr val="000000"/>
                </a:solidFill>
                <a:hlinkClick r:id="rId3" invalidUrl="" action="" tgtFrame="" tooltip="" history="1" highlightClick="0" endSnd="0"/>
              </a:defRPr>
            </a:lvl1pPr>
          </a:lstStyle>
          <a:p>
            <a:pPr>
              <a:defRPr u="none"/>
            </a:pPr>
            <a:r>
              <a:rPr u="sng">
                <a:hlinkClick r:id="rId3" invalidUrl="" action="" tgtFrame="" tooltip="" history="1" highlightClick="0" endSnd="0"/>
              </a:rPr>
              <a:t>SPC 128</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Support for roaming authenticators"/>
          <p:cNvSpPr txBox="1"/>
          <p:nvPr>
            <p:ph type="title"/>
          </p:nvPr>
        </p:nvSpPr>
        <p:spPr>
          <a:prstGeom prst="rect">
            <a:avLst/>
          </a:prstGeom>
        </p:spPr>
        <p:txBody>
          <a:bodyPr/>
          <a:lstStyle/>
          <a:p>
            <a:pPr/>
            <a:r>
              <a:t>Support for roaming authenticators</a:t>
            </a:r>
          </a:p>
        </p:txBody>
      </p:sp>
      <p:sp>
        <p:nvSpPr>
          <p:cNvPr id="190" name="How can we alignment with WebAuthn UX regarding roaming authenticators?…"/>
          <p:cNvSpPr txBox="1"/>
          <p:nvPr>
            <p:ph type="body" idx="1"/>
          </p:nvPr>
        </p:nvSpPr>
        <p:spPr>
          <a:prstGeom prst="rect">
            <a:avLst/>
          </a:prstGeom>
        </p:spPr>
        <p:txBody>
          <a:bodyPr/>
          <a:lstStyle/>
          <a:p>
            <a:pPr/>
            <a:r>
              <a:t>How can we alignment with WebAuthn UX regarding roaming authenticators?</a:t>
            </a:r>
          </a:p>
          <a:p>
            <a:pPr/>
            <a:r>
              <a:t>Proposed for SPC v1:</a:t>
            </a:r>
          </a:p>
          <a:p>
            <a:pPr lvl="1">
              <a:defRPr sz="3200"/>
            </a:pPr>
            <a:r>
              <a:t>We state a goal for SPC to work with roaming authenticators, and we are following the evolution of WebAuthn.</a:t>
            </a:r>
          </a:p>
          <a:p>
            <a:pPr lvl="1">
              <a:defRPr sz="3200"/>
            </a:pPr>
            <a:r>
              <a:t>A conforming (v1) implementation does not have to support roaming authenticators.</a:t>
            </a:r>
          </a:p>
        </p:txBody>
      </p:sp>
      <p:sp>
        <p:nvSpPr>
          <p:cNvPr id="191" name="Slide Number"/>
          <p:cNvSpPr txBox="1"/>
          <p:nvPr>
            <p:ph type="sldNum" sz="quarter" idx="2"/>
          </p:nvPr>
        </p:nvSpPr>
        <p:spPr>
          <a:xfrm>
            <a:off x="12065050" y="13080999"/>
            <a:ext cx="241403" cy="374600"/>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2" name="SPC 12"/>
          <p:cNvSpPr txBox="1"/>
          <p:nvPr/>
        </p:nvSpPr>
        <p:spPr>
          <a:xfrm>
            <a:off x="1206500" y="2245962"/>
            <a:ext cx="21971000" cy="934780"/>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lvl1pPr algn="l">
              <a:lnSpc>
                <a:spcPct val="90000"/>
              </a:lnSpc>
              <a:spcBef>
                <a:spcPts val="4500"/>
              </a:spcBef>
              <a:defRPr b="1" sz="4800" u="sng">
                <a:solidFill>
                  <a:srgbClr val="000000"/>
                </a:solidFill>
                <a:hlinkClick r:id="rId2" invalidUrl="" action="" tgtFrame="" tooltip="" history="1" highlightClick="0" endSnd="0"/>
              </a:defRPr>
            </a:lvl1pPr>
          </a:lstStyle>
          <a:p>
            <a:pPr>
              <a:defRPr u="none"/>
            </a:pPr>
            <a:r>
              <a:rPr u="sng">
                <a:hlinkClick r:id="rId2" invalidUrl="" action="" tgtFrame="" tooltip="" history="1" highlightClick="0" endSnd="0"/>
              </a:rPr>
              <a:t>SPC 12</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30_BasicColor">
  <a:themeElements>
    <a:clrScheme name="30_BasicColor">
      <a:dk1>
        <a:srgbClr val="5E5E5E"/>
      </a:dk1>
      <a:lt1>
        <a:srgbClr val="003462"/>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Neue"/>
        <a:ea typeface="Helvetica Neue"/>
        <a:cs typeface="Helvetica Neue"/>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30_BasicColor">
  <a:themeElements>
    <a:clrScheme name="30_BasicColor">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Neue"/>
        <a:ea typeface="Helvetica Neue"/>
        <a:cs typeface="Helvetica Neue"/>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