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  <p:sldMasterId id="2147483680" r:id="rId3"/>
    <p:sldMasterId id="2147483688" r:id="rId4"/>
  </p:sldMasterIdLst>
  <p:notesMasterIdLst>
    <p:notesMasterId r:id="rId20"/>
  </p:notesMasterIdLst>
  <p:handoutMasterIdLst>
    <p:handoutMasterId r:id="rId21"/>
  </p:handoutMasterIdLst>
  <p:sldIdLst>
    <p:sldId id="1315" r:id="rId5"/>
    <p:sldId id="1341" r:id="rId6"/>
    <p:sldId id="1335" r:id="rId7"/>
    <p:sldId id="1336" r:id="rId8"/>
    <p:sldId id="1337" r:id="rId9"/>
    <p:sldId id="1338" r:id="rId10"/>
    <p:sldId id="1339" r:id="rId11"/>
    <p:sldId id="1340" r:id="rId12"/>
    <p:sldId id="1350" r:id="rId13"/>
    <p:sldId id="1352" r:id="rId14"/>
    <p:sldId id="1358" r:id="rId15"/>
    <p:sldId id="1354" r:id="rId16"/>
    <p:sldId id="1355" r:id="rId17"/>
    <p:sldId id="1353" r:id="rId18"/>
    <p:sldId id="135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gbueze, Kobi" initials="EK" lastIdx="1" clrIdx="0">
    <p:extLst>
      <p:ext uri="{19B8F6BF-5375-455C-9EA6-DF929625EA0E}">
        <p15:presenceInfo xmlns:p15="http://schemas.microsoft.com/office/powerpoint/2012/main" userId="S-1-5-21-2127695773-1422393826-955202855-508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6F6F6F"/>
    <a:srgbClr val="FDECA6"/>
    <a:srgbClr val="9933FF"/>
    <a:srgbClr val="6297CC"/>
    <a:srgbClr val="83ADD7"/>
    <a:srgbClr val="4684C2"/>
    <a:srgbClr val="EAEAEA"/>
    <a:srgbClr val="132D5A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69B58-CFD1-40D9-933C-7FE7946793E5}" v="6" dt="2022-09-12T00:59:52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6" autoAdjust="0"/>
    <p:restoredTop sz="94504" autoAdjust="0"/>
  </p:normalViewPr>
  <p:slideViewPr>
    <p:cSldViewPr snapToGrid="0" snapToObjects="1">
      <p:cViewPr varScale="1">
        <p:scale>
          <a:sx n="62" d="100"/>
          <a:sy n="62" d="100"/>
        </p:scale>
        <p:origin x="684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3B532-D4D4-4C4B-BEFF-B78FE185B4F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3A934-1F98-A548-B07C-D09BF584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59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573A3-C2D3-8E43-9B71-4176E727E3B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6F4CD-921F-8143-8EE3-6F67BD96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43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37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69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4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43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891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1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452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9104-F731-4071-9F36-9943197A64E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93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vco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twitter.com/emvco" TargetMode="External"/><Relationship Id="rId4" Type="http://schemas.openxmlformats.org/officeDocument/2006/relationships/hyperlink" Target="https://www.linkedin.com/company/emvco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909" y="2405862"/>
            <a:ext cx="10534835" cy="1450343"/>
          </a:xfrm>
          <a:prstGeom prst="rect">
            <a:avLst/>
          </a:prstGeom>
        </p:spPr>
        <p:txBody>
          <a:bodyPr anchor="t" anchorCtr="0"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909" y="5592932"/>
            <a:ext cx="10534835" cy="102980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60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C730F15-760D-A64A-A8E6-8F7C8F471B4E}"/>
              </a:ext>
            </a:extLst>
          </p:cNvPr>
          <p:cNvSpPr/>
          <p:nvPr userDrawn="1"/>
        </p:nvSpPr>
        <p:spPr>
          <a:xfrm>
            <a:off x="428" y="1339"/>
            <a:ext cx="12191143" cy="6856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3CB99854-905B-A443-9861-2D73C81DAEFF}"/>
              </a:ext>
            </a:extLst>
          </p:cNvPr>
          <p:cNvSpPr/>
          <p:nvPr userDrawn="1"/>
        </p:nvSpPr>
        <p:spPr>
          <a:xfrm>
            <a:off x="428" y="6771126"/>
            <a:ext cx="12191144" cy="86640"/>
          </a:xfrm>
          <a:custGeom>
            <a:avLst/>
            <a:gdLst/>
            <a:ahLst/>
            <a:cxnLst/>
            <a:rect l="l" t="t" r="r" b="b"/>
            <a:pathLst>
              <a:path w="20104100" h="142875">
                <a:moveTo>
                  <a:pt x="0" y="142466"/>
                </a:moveTo>
                <a:lnTo>
                  <a:pt x="20104099" y="142466"/>
                </a:lnTo>
                <a:lnTo>
                  <a:pt x="20104099" y="0"/>
                </a:lnTo>
                <a:lnTo>
                  <a:pt x="0" y="0"/>
                </a:lnTo>
                <a:lnTo>
                  <a:pt x="0" y="142466"/>
                </a:lnTo>
                <a:close/>
              </a:path>
            </a:pathLst>
          </a:custGeom>
          <a:solidFill>
            <a:srgbClr val="9CC94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12" name="bk object 34">
            <a:extLst>
              <a:ext uri="{FF2B5EF4-FFF2-40B4-BE49-F238E27FC236}">
                <a16:creationId xmlns:a16="http://schemas.microsoft.com/office/drawing/2014/main" id="{71E9B55D-AB40-AE44-BF8B-5E5E6315AAC4}"/>
              </a:ext>
            </a:extLst>
          </p:cNvPr>
          <p:cNvSpPr/>
          <p:nvPr userDrawn="1"/>
        </p:nvSpPr>
        <p:spPr>
          <a:xfrm>
            <a:off x="500015" y="821720"/>
            <a:ext cx="8461618" cy="0"/>
          </a:xfrm>
          <a:custGeom>
            <a:avLst/>
            <a:gdLst/>
            <a:ahLst/>
            <a:cxnLst/>
            <a:rect l="l" t="t" r="r" b="b"/>
            <a:pathLst>
              <a:path w="13952855">
                <a:moveTo>
                  <a:pt x="13952308" y="0"/>
                </a:moveTo>
                <a:lnTo>
                  <a:pt x="0" y="0"/>
                </a:lnTo>
              </a:path>
            </a:pathLst>
          </a:custGeom>
          <a:ln w="15549">
            <a:solidFill>
              <a:srgbClr val="9BC642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16" name="bk object 35">
            <a:extLst>
              <a:ext uri="{FF2B5EF4-FFF2-40B4-BE49-F238E27FC236}">
                <a16:creationId xmlns:a16="http://schemas.microsoft.com/office/drawing/2014/main" id="{F7EA53B7-E188-BD4C-8B18-1F677816BB15}"/>
              </a:ext>
            </a:extLst>
          </p:cNvPr>
          <p:cNvSpPr/>
          <p:nvPr userDrawn="1"/>
        </p:nvSpPr>
        <p:spPr>
          <a:xfrm>
            <a:off x="8961300" y="778524"/>
            <a:ext cx="86398" cy="86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62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F307E8-590F-E14C-9ED9-C805CEC786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0736" y="555614"/>
            <a:ext cx="2424361" cy="5076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7C5188-56C4-44E1-BD97-68F8618632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5" y="2154413"/>
            <a:ext cx="10988149" cy="3422034"/>
          </a:xfrm>
          <a:prstGeom prst="rect">
            <a:avLst/>
          </a:prstGeom>
        </p:spPr>
      </p:pic>
      <p:sp>
        <p:nvSpPr>
          <p:cNvPr id="21" name="object 25">
            <a:extLst>
              <a:ext uri="{FF2B5EF4-FFF2-40B4-BE49-F238E27FC236}">
                <a16:creationId xmlns:a16="http://schemas.microsoft.com/office/drawing/2014/main" id="{03EC7E78-7D8C-4B73-A283-2631292D6D28}"/>
              </a:ext>
            </a:extLst>
          </p:cNvPr>
          <p:cNvSpPr/>
          <p:nvPr userDrawn="1"/>
        </p:nvSpPr>
        <p:spPr>
          <a:xfrm>
            <a:off x="495693" y="5524567"/>
            <a:ext cx="11051968" cy="52380"/>
          </a:xfrm>
          <a:custGeom>
            <a:avLst/>
            <a:gdLst/>
            <a:ahLst/>
            <a:cxnLst/>
            <a:rect l="l" t="t" r="r" b="b"/>
            <a:pathLst>
              <a:path w="5151755" h="105409">
                <a:moveTo>
                  <a:pt x="0" y="104981"/>
                </a:moveTo>
                <a:lnTo>
                  <a:pt x="5151675" y="104981"/>
                </a:lnTo>
                <a:lnTo>
                  <a:pt x="5151675" y="0"/>
                </a:lnTo>
                <a:lnTo>
                  <a:pt x="0" y="0"/>
                </a:lnTo>
                <a:lnTo>
                  <a:pt x="0" y="104981"/>
                </a:lnTo>
                <a:close/>
              </a:path>
            </a:pathLst>
          </a:custGeom>
          <a:solidFill>
            <a:srgbClr val="9ACA3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FCD30447-ED52-44F4-BA02-5C170DDF5DB6}"/>
              </a:ext>
            </a:extLst>
          </p:cNvPr>
          <p:cNvSpPr/>
          <p:nvPr userDrawn="1"/>
        </p:nvSpPr>
        <p:spPr>
          <a:xfrm>
            <a:off x="495693" y="2145738"/>
            <a:ext cx="11051968" cy="3291498"/>
          </a:xfrm>
          <a:custGeom>
            <a:avLst/>
            <a:gdLst/>
            <a:ahLst/>
            <a:cxnLst/>
            <a:rect l="l" t="t" r="r" b="b"/>
            <a:pathLst>
              <a:path w="5151755" h="6701155">
                <a:moveTo>
                  <a:pt x="0" y="6701157"/>
                </a:moveTo>
                <a:lnTo>
                  <a:pt x="5151675" y="6701157"/>
                </a:lnTo>
                <a:lnTo>
                  <a:pt x="5151675" y="0"/>
                </a:lnTo>
                <a:lnTo>
                  <a:pt x="0" y="0"/>
                </a:lnTo>
                <a:lnTo>
                  <a:pt x="0" y="6701157"/>
                </a:lnTo>
                <a:close/>
              </a:path>
            </a:pathLst>
          </a:custGeom>
          <a:solidFill>
            <a:srgbClr val="B2D7FF">
              <a:alpha val="10000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D14B7E4-A0A3-2D42-A968-B45EE246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78" y="2146238"/>
            <a:ext cx="8028049" cy="3325443"/>
          </a:xfrm>
          <a:prstGeom prst="rect">
            <a:avLst/>
          </a:prstGeom>
        </p:spPr>
        <p:txBody>
          <a:bodyPr/>
          <a:lstStyle>
            <a:lvl1pPr marL="3175" indent="0">
              <a:buNone/>
              <a:defRPr sz="4000" b="1" baseline="0">
                <a:solidFill>
                  <a:srgbClr val="002060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B2D373-B5A7-46B8-959B-9BF584C9CE15}"/>
              </a:ext>
            </a:extLst>
          </p:cNvPr>
          <p:cNvSpPr txBox="1">
            <a:spLocks/>
          </p:cNvSpPr>
          <p:nvPr userDrawn="1"/>
        </p:nvSpPr>
        <p:spPr>
          <a:xfrm>
            <a:off x="8745354" y="63569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2">
                    <a:lumMod val="75000"/>
                  </a:schemeClr>
                </a:solidFill>
                <a:latin typeface="Questrial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F68FA-94BD-2748-A1CD-163D78214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BC15D127-DDB8-4E94-9378-B03E40E3524D}"/>
              </a:ext>
            </a:extLst>
          </p:cNvPr>
          <p:cNvSpPr txBox="1">
            <a:spLocks/>
          </p:cNvSpPr>
          <p:nvPr userDrawn="1"/>
        </p:nvSpPr>
        <p:spPr>
          <a:xfrm>
            <a:off x="403765" y="6356986"/>
            <a:ext cx="4166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50" kern="1200" baseline="0">
                <a:solidFill>
                  <a:schemeClr val="tx2">
                    <a:lumMod val="75000"/>
                  </a:schemeClr>
                </a:solidFill>
                <a:latin typeface="Questrial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0" indent="0">
              <a:buFont typeface="Arial" panose="020B0604020202020204" pitchFamily="34" charset="0"/>
              <a:buNone/>
            </a:pPr>
            <a:r>
              <a:rPr lang="en-US" sz="850" dirty="0">
                <a:latin typeface="+mn-lt"/>
              </a:rPr>
              <a:t>Copyright ©2022 EMVCo - Confidential</a:t>
            </a:r>
            <a:endParaRPr lang="en-GB" sz="8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435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4">
            <a:extLst>
              <a:ext uri="{FF2B5EF4-FFF2-40B4-BE49-F238E27FC236}">
                <a16:creationId xmlns:a16="http://schemas.microsoft.com/office/drawing/2014/main" id="{3CB99854-905B-A443-9861-2D73C81DAEFF}"/>
              </a:ext>
            </a:extLst>
          </p:cNvPr>
          <p:cNvSpPr/>
          <p:nvPr userDrawn="1"/>
        </p:nvSpPr>
        <p:spPr>
          <a:xfrm>
            <a:off x="428" y="6771126"/>
            <a:ext cx="12191144" cy="86640"/>
          </a:xfrm>
          <a:custGeom>
            <a:avLst/>
            <a:gdLst/>
            <a:ahLst/>
            <a:cxnLst/>
            <a:rect l="l" t="t" r="r" b="b"/>
            <a:pathLst>
              <a:path w="20104100" h="142875">
                <a:moveTo>
                  <a:pt x="0" y="142466"/>
                </a:moveTo>
                <a:lnTo>
                  <a:pt x="20104099" y="142466"/>
                </a:lnTo>
                <a:lnTo>
                  <a:pt x="20104099" y="0"/>
                </a:lnTo>
                <a:lnTo>
                  <a:pt x="0" y="0"/>
                </a:lnTo>
                <a:lnTo>
                  <a:pt x="0" y="142466"/>
                </a:lnTo>
                <a:close/>
              </a:path>
            </a:pathLst>
          </a:custGeom>
          <a:solidFill>
            <a:srgbClr val="9CC94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91AB78-DE97-CF41-BDA8-A64575EC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5" y="1615239"/>
            <a:ext cx="10972800" cy="3696102"/>
          </a:xfrm>
          <a:prstGeom prst="rect">
            <a:avLst/>
          </a:prstGeom>
        </p:spPr>
        <p:txBody>
          <a:bodyPr/>
          <a:lstStyle>
            <a:lvl1pPr marL="3175" indent="0">
              <a:buNone/>
              <a:defRPr sz="1800" baseline="0">
                <a:solidFill>
                  <a:srgbClr val="002060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8A021BC-D599-0B49-B75E-96A2B4C7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15" y="292434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80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s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C0CD065-936F-463F-AFD3-A729FF21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15" y="292434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D4107308-5452-479F-8047-038A9959456E}"/>
              </a:ext>
            </a:extLst>
          </p:cNvPr>
          <p:cNvSpPr/>
          <p:nvPr userDrawn="1"/>
        </p:nvSpPr>
        <p:spPr>
          <a:xfrm>
            <a:off x="428" y="6771126"/>
            <a:ext cx="12191144" cy="86640"/>
          </a:xfrm>
          <a:custGeom>
            <a:avLst/>
            <a:gdLst/>
            <a:ahLst/>
            <a:cxnLst/>
            <a:rect l="l" t="t" r="r" b="b"/>
            <a:pathLst>
              <a:path w="20104100" h="142875">
                <a:moveTo>
                  <a:pt x="0" y="142466"/>
                </a:moveTo>
                <a:lnTo>
                  <a:pt x="20104099" y="142466"/>
                </a:lnTo>
                <a:lnTo>
                  <a:pt x="20104099" y="0"/>
                </a:lnTo>
                <a:lnTo>
                  <a:pt x="0" y="0"/>
                </a:lnTo>
                <a:lnTo>
                  <a:pt x="0" y="142466"/>
                </a:lnTo>
                <a:close/>
              </a:path>
            </a:pathLst>
          </a:custGeom>
          <a:solidFill>
            <a:srgbClr val="9CC94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36042-CDAB-4CED-AC25-E3F7A4905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3076" y="1122369"/>
            <a:ext cx="2447924" cy="47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4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4">
            <a:extLst>
              <a:ext uri="{FF2B5EF4-FFF2-40B4-BE49-F238E27FC236}">
                <a16:creationId xmlns:a16="http://schemas.microsoft.com/office/drawing/2014/main" id="{D4107308-5452-479F-8047-038A9959456E}"/>
              </a:ext>
            </a:extLst>
          </p:cNvPr>
          <p:cNvSpPr/>
          <p:nvPr userDrawn="1"/>
        </p:nvSpPr>
        <p:spPr>
          <a:xfrm>
            <a:off x="428" y="6771126"/>
            <a:ext cx="12191144" cy="86640"/>
          </a:xfrm>
          <a:custGeom>
            <a:avLst/>
            <a:gdLst/>
            <a:ahLst/>
            <a:cxnLst/>
            <a:rect l="l" t="t" r="r" b="b"/>
            <a:pathLst>
              <a:path w="20104100" h="142875">
                <a:moveTo>
                  <a:pt x="0" y="142466"/>
                </a:moveTo>
                <a:lnTo>
                  <a:pt x="20104099" y="142466"/>
                </a:lnTo>
                <a:lnTo>
                  <a:pt x="20104099" y="0"/>
                </a:lnTo>
                <a:lnTo>
                  <a:pt x="0" y="0"/>
                </a:lnTo>
                <a:lnTo>
                  <a:pt x="0" y="142466"/>
                </a:lnTo>
                <a:close/>
              </a:path>
            </a:pathLst>
          </a:custGeom>
          <a:solidFill>
            <a:srgbClr val="9CC94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36042-CDAB-4CED-AC25-E3F7A4905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3076" y="1122369"/>
            <a:ext cx="2447924" cy="47736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8F6972-B340-4521-80A6-9B28D9C44944}"/>
              </a:ext>
            </a:extLst>
          </p:cNvPr>
          <p:cNvSpPr txBox="1"/>
          <p:nvPr userDrawn="1"/>
        </p:nvSpPr>
        <p:spPr>
          <a:xfrm>
            <a:off x="0" y="1666061"/>
            <a:ext cx="9363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03F63-B7DB-4244-A2F6-96B9848A12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6167" y="2435225"/>
            <a:ext cx="6625244" cy="269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32A27C8-7F1B-4F61-B0F8-62486819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15" y="292434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9081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4">
            <a:extLst>
              <a:ext uri="{FF2B5EF4-FFF2-40B4-BE49-F238E27FC236}">
                <a16:creationId xmlns:a16="http://schemas.microsoft.com/office/drawing/2014/main" id="{3CB99854-905B-A443-9861-2D73C81DAEFF}"/>
              </a:ext>
            </a:extLst>
          </p:cNvPr>
          <p:cNvSpPr/>
          <p:nvPr userDrawn="1"/>
        </p:nvSpPr>
        <p:spPr>
          <a:xfrm>
            <a:off x="428" y="6771126"/>
            <a:ext cx="12191144" cy="86640"/>
          </a:xfrm>
          <a:custGeom>
            <a:avLst/>
            <a:gdLst/>
            <a:ahLst/>
            <a:cxnLst/>
            <a:rect l="l" t="t" r="r" b="b"/>
            <a:pathLst>
              <a:path w="20104100" h="142875">
                <a:moveTo>
                  <a:pt x="0" y="142466"/>
                </a:moveTo>
                <a:lnTo>
                  <a:pt x="20104099" y="142466"/>
                </a:lnTo>
                <a:lnTo>
                  <a:pt x="20104099" y="0"/>
                </a:lnTo>
                <a:lnTo>
                  <a:pt x="0" y="0"/>
                </a:lnTo>
                <a:lnTo>
                  <a:pt x="0" y="142466"/>
                </a:lnTo>
                <a:close/>
              </a:path>
            </a:pathLst>
          </a:custGeom>
          <a:solidFill>
            <a:srgbClr val="9CC94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37EC5-D4AA-41DF-8A00-AA411E362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597" y="1331918"/>
            <a:ext cx="4670878" cy="4857642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0C5598-D79B-4844-A340-6C23F6F20AEB}"/>
              </a:ext>
            </a:extLst>
          </p:cNvPr>
          <p:cNvSpPr txBox="1"/>
          <p:nvPr userDrawn="1"/>
        </p:nvSpPr>
        <p:spPr>
          <a:xfrm>
            <a:off x="4687143" y="1313733"/>
            <a:ext cx="7135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Thank you!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B2177D-20A1-4A1A-92DD-6238982EA009}"/>
              </a:ext>
            </a:extLst>
          </p:cNvPr>
          <p:cNvSpPr txBox="1"/>
          <p:nvPr userDrawn="1"/>
        </p:nvSpPr>
        <p:spPr>
          <a:xfrm>
            <a:off x="5703569" y="2205990"/>
            <a:ext cx="60285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n-lt"/>
              </a:rPr>
              <a:t>For more information, visit </a:t>
            </a:r>
            <a:r>
              <a:rPr lang="en-US" sz="2000" dirty="0">
                <a:solidFill>
                  <a:srgbClr val="00206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www.emvco.com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endParaRPr lang="en-US" sz="20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Official specification and supporting material portal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General and technical FAQs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Virtual and in-person meeting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EMVCo approved products and accredited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White papers and best practice guides</a:t>
            </a:r>
          </a:p>
          <a:p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r>
              <a:rPr lang="en-GB" sz="2000" dirty="0">
                <a:solidFill>
                  <a:srgbClr val="002060"/>
                </a:solidFill>
                <a:latin typeface="+mn-lt"/>
              </a:rPr>
              <a:t>Follow us on </a:t>
            </a:r>
            <a:r>
              <a:rPr lang="en-GB" sz="2000" dirty="0">
                <a:solidFill>
                  <a:srgbClr val="002060"/>
                </a:solidFill>
                <a:latin typeface="+mn-lt"/>
                <a:hlinkClick r:id="rId4"/>
              </a:rPr>
              <a:t>LinkedIn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en-GB" sz="2000" dirty="0">
                <a:solidFill>
                  <a:srgbClr val="002060"/>
                </a:solidFill>
                <a:latin typeface="+mn-lt"/>
                <a:hlinkClick r:id="rId5"/>
              </a:rPr>
              <a:t>Twitter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449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2014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84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668AE3A-3A72-4419-9CBF-201E35E7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90" y="319405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04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D4561-A2FD-40BA-93F2-5A3D6165C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406525"/>
            <a:ext cx="1051560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72"/>
              </a:spcBef>
              <a:defRPr sz="2200">
                <a:solidFill>
                  <a:srgbClr val="002060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72"/>
              </a:spcBef>
              <a:defRPr sz="2000">
                <a:solidFill>
                  <a:srgbClr val="002060"/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672"/>
              </a:spcBef>
              <a:defRPr sz="1800">
                <a:solidFill>
                  <a:srgbClr val="002060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672"/>
              </a:spcBef>
              <a:defRPr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672"/>
              </a:spcBef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6969FC2-9053-4EF4-AFE3-68A6582A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90" y="319405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004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17E4E-67E7-46C4-88E6-F55211EED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n-lt"/>
              </a:defRPr>
            </a:lvl1pPr>
            <a:lvl2pPr>
              <a:defRPr sz="2200">
                <a:solidFill>
                  <a:srgbClr val="002060"/>
                </a:solidFill>
                <a:latin typeface="+mn-lt"/>
              </a:defRPr>
            </a:lvl2pPr>
            <a:lvl3pPr>
              <a:defRPr>
                <a:solidFill>
                  <a:srgbClr val="002060"/>
                </a:solidFill>
                <a:latin typeface="+mn-lt"/>
              </a:defRPr>
            </a:lvl3pPr>
            <a:lvl4pPr>
              <a:defRPr>
                <a:solidFill>
                  <a:srgbClr val="002060"/>
                </a:solidFill>
                <a:latin typeface="+mn-lt"/>
              </a:defRPr>
            </a:lvl4pPr>
            <a:lvl5pPr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CE4B4-BBD4-4A38-84FD-808B38429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732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n-lt"/>
              </a:defRPr>
            </a:lvl1pPr>
            <a:lvl2pPr>
              <a:defRPr sz="2200">
                <a:solidFill>
                  <a:srgbClr val="002060"/>
                </a:solidFill>
                <a:latin typeface="+mn-lt"/>
              </a:defRPr>
            </a:lvl2pPr>
            <a:lvl3pPr>
              <a:defRPr>
                <a:solidFill>
                  <a:srgbClr val="002060"/>
                </a:solidFill>
                <a:latin typeface="+mn-lt"/>
              </a:defRPr>
            </a:lvl3pPr>
            <a:lvl4pPr>
              <a:defRPr>
                <a:solidFill>
                  <a:srgbClr val="002060"/>
                </a:solidFill>
                <a:latin typeface="+mn-lt"/>
              </a:defRPr>
            </a:lvl4pPr>
            <a:lvl5pPr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7708439-F946-43D3-B3F5-83C2260E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90" y="319405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289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3424D-D683-4049-A287-9D1FB3397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208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5382C-1764-4BCD-94A5-1269CBD4A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86000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n-lt"/>
              </a:defRPr>
            </a:lvl1pPr>
            <a:lvl2pPr>
              <a:defRPr sz="2200">
                <a:solidFill>
                  <a:srgbClr val="002060"/>
                </a:solidFill>
                <a:latin typeface="+mn-lt"/>
              </a:defRPr>
            </a:lvl2pPr>
            <a:lvl3pPr>
              <a:defRPr>
                <a:solidFill>
                  <a:srgbClr val="002060"/>
                </a:solidFill>
                <a:latin typeface="+mn-lt"/>
              </a:defRPr>
            </a:lvl3pPr>
            <a:lvl4pPr>
              <a:defRPr>
                <a:solidFill>
                  <a:srgbClr val="002060"/>
                </a:solidFill>
                <a:latin typeface="+mn-lt"/>
              </a:defRPr>
            </a:lvl4pPr>
            <a:lvl5pPr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50380-F713-4BC1-BF83-3AF083ADC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208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33CAC-F127-4280-A9CD-93005EBC2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6000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n-lt"/>
              </a:defRPr>
            </a:lvl1pPr>
            <a:lvl2pPr>
              <a:defRPr sz="2200">
                <a:solidFill>
                  <a:srgbClr val="002060"/>
                </a:solidFill>
                <a:latin typeface="+mn-lt"/>
              </a:defRPr>
            </a:lvl2pPr>
            <a:lvl3pPr>
              <a:defRPr>
                <a:solidFill>
                  <a:srgbClr val="002060"/>
                </a:solidFill>
                <a:latin typeface="+mn-lt"/>
              </a:defRPr>
            </a:lvl3pPr>
            <a:lvl4pPr>
              <a:defRPr>
                <a:solidFill>
                  <a:srgbClr val="002060"/>
                </a:solidFill>
                <a:latin typeface="+mn-lt"/>
              </a:defRPr>
            </a:lvl4pPr>
            <a:lvl5pPr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8F7BDBE-E022-451D-8F8A-A4B3C2B5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90" y="319405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366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880346"/>
            <a:ext cx="10515600" cy="1473200"/>
          </a:xfrm>
          <a:prstGeom prst="rect">
            <a:avLst/>
          </a:prstGeo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687359"/>
            <a:ext cx="10515600" cy="9906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800">
                <a:solidFill>
                  <a:srgbClr val="132D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627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3424D-D683-4049-A287-9D1FB3397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913" y="1462088"/>
            <a:ext cx="314680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5382C-1764-4BCD-94A5-1269CBD4A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913" y="2286000"/>
            <a:ext cx="3146803" cy="3684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n-lt"/>
              </a:defRPr>
            </a:lvl1pPr>
            <a:lvl2pPr>
              <a:defRPr sz="2200">
                <a:solidFill>
                  <a:srgbClr val="002060"/>
                </a:solidFill>
                <a:latin typeface="+mn-lt"/>
              </a:defRPr>
            </a:lvl2pPr>
            <a:lvl3pPr>
              <a:defRPr>
                <a:solidFill>
                  <a:srgbClr val="002060"/>
                </a:solidFill>
                <a:latin typeface="+mn-lt"/>
              </a:defRPr>
            </a:lvl3pPr>
            <a:lvl4pPr>
              <a:defRPr>
                <a:solidFill>
                  <a:srgbClr val="002060"/>
                </a:solidFill>
                <a:latin typeface="+mn-lt"/>
              </a:defRPr>
            </a:lvl4pPr>
            <a:lvl5pPr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50380-F713-4BC1-BF83-3AF083ADC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9320" y="1462088"/>
            <a:ext cx="31623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33CAC-F127-4280-A9CD-93005EBC2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9320" y="2286000"/>
            <a:ext cx="3162300" cy="3684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n-lt"/>
              </a:defRPr>
            </a:lvl1pPr>
            <a:lvl2pPr>
              <a:defRPr sz="2200">
                <a:solidFill>
                  <a:srgbClr val="002060"/>
                </a:solidFill>
                <a:latin typeface="+mn-lt"/>
              </a:defRPr>
            </a:lvl2pPr>
            <a:lvl3pPr>
              <a:defRPr>
                <a:solidFill>
                  <a:srgbClr val="002060"/>
                </a:solidFill>
                <a:latin typeface="+mn-lt"/>
              </a:defRPr>
            </a:lvl3pPr>
            <a:lvl4pPr>
              <a:defRPr>
                <a:solidFill>
                  <a:srgbClr val="002060"/>
                </a:solidFill>
                <a:latin typeface="+mn-lt"/>
              </a:defRPr>
            </a:lvl4pPr>
            <a:lvl5pPr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8F7BDBE-E022-451D-8F8A-A4B3C2B5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90" y="319405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3978C74-60C9-4242-A9EA-E7CF6AEB6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7225" y="1462088"/>
            <a:ext cx="31623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24DF639-F03D-4DD4-915E-40B2BAD779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77225" y="2286000"/>
            <a:ext cx="3162300" cy="3684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n-lt"/>
              </a:defRPr>
            </a:lvl1pPr>
            <a:lvl2pPr>
              <a:defRPr sz="2200">
                <a:solidFill>
                  <a:srgbClr val="002060"/>
                </a:solidFill>
                <a:latin typeface="+mn-lt"/>
              </a:defRPr>
            </a:lvl2pPr>
            <a:lvl3pPr>
              <a:defRPr>
                <a:solidFill>
                  <a:srgbClr val="002060"/>
                </a:solidFill>
                <a:latin typeface="+mn-lt"/>
              </a:defRPr>
            </a:lvl3pPr>
            <a:lvl4pPr>
              <a:defRPr>
                <a:solidFill>
                  <a:srgbClr val="002060"/>
                </a:solidFill>
                <a:latin typeface="+mn-lt"/>
              </a:defRPr>
            </a:lvl4pPr>
            <a:lvl5pPr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821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CA51-F97B-46D2-BCEF-251CE9AF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017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7A574-8FD5-41B7-A2E3-B14D149F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017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n-lt"/>
              </a:defRPr>
            </a:lvl1pPr>
            <a:lvl2pPr>
              <a:defRPr sz="2200">
                <a:solidFill>
                  <a:srgbClr val="002060"/>
                </a:solidFill>
                <a:latin typeface="+mn-lt"/>
              </a:defRPr>
            </a:lvl2pPr>
            <a:lvl3pPr>
              <a:defRPr sz="2000">
                <a:solidFill>
                  <a:srgbClr val="002060"/>
                </a:solidFill>
                <a:latin typeface="+mn-lt"/>
              </a:defRPr>
            </a:lvl3pPr>
            <a:lvl4pPr>
              <a:defRPr sz="1800">
                <a:solidFill>
                  <a:srgbClr val="002060"/>
                </a:solidFill>
                <a:latin typeface="+mn-lt"/>
              </a:defRPr>
            </a:lvl4pPr>
            <a:lvl5pPr>
              <a:defRPr sz="1800">
                <a:solidFill>
                  <a:srgbClr val="002060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31E98-9FAC-4BED-9A50-70040FE6F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17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2060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B2CCC66-9BE4-4C9B-903B-06B512CB7AE3}"/>
              </a:ext>
            </a:extLst>
          </p:cNvPr>
          <p:cNvSpPr txBox="1">
            <a:spLocks/>
          </p:cNvSpPr>
          <p:nvPr userDrawn="1"/>
        </p:nvSpPr>
        <p:spPr>
          <a:xfrm>
            <a:off x="451390" y="319405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2">
                    <a:lumMod val="75000"/>
                  </a:schemeClr>
                </a:solidFill>
                <a:latin typeface="Questrial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  <a:latin typeface="+mn-lt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964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8788-252A-4A74-AF9B-26E59831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2199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2060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D36E6E-BCFE-4C77-8E59-346D11FA5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92200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7E20E-5419-43E5-B8ED-434E03F31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2175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2060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C1FF90-36A1-4107-8553-D5FF89E93417}"/>
              </a:ext>
            </a:extLst>
          </p:cNvPr>
          <p:cNvSpPr txBox="1">
            <a:spLocks/>
          </p:cNvSpPr>
          <p:nvPr userDrawn="1"/>
        </p:nvSpPr>
        <p:spPr>
          <a:xfrm>
            <a:off x="451390" y="319405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2">
                    <a:lumMod val="75000"/>
                  </a:schemeClr>
                </a:solidFill>
                <a:latin typeface="Questrial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576879-155E-42BE-A3BB-9D46BB1F2D53}"/>
              </a:ext>
            </a:extLst>
          </p:cNvPr>
          <p:cNvSpPr txBox="1">
            <a:spLocks/>
          </p:cNvSpPr>
          <p:nvPr userDrawn="1"/>
        </p:nvSpPr>
        <p:spPr>
          <a:xfrm>
            <a:off x="839788" y="1092200"/>
            <a:ext cx="3932237" cy="10699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Questrial" panose="02000000000000000000"/>
                <a:ea typeface="+mj-ea"/>
                <a:cs typeface="+mj-cs"/>
              </a:defRPr>
            </a:lvl1pPr>
          </a:lstStyle>
          <a:p>
            <a:endParaRPr lang="en-GB" sz="2400" dirty="0">
              <a:latin typeface="+mn-l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39ADF57-280A-434C-BBFE-3A66EF0AE29E}"/>
              </a:ext>
            </a:extLst>
          </p:cNvPr>
          <p:cNvSpPr txBox="1">
            <a:spLocks/>
          </p:cNvSpPr>
          <p:nvPr userDrawn="1"/>
        </p:nvSpPr>
        <p:spPr>
          <a:xfrm>
            <a:off x="451390" y="319406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2">
                    <a:lumMod val="75000"/>
                  </a:schemeClr>
                </a:solidFill>
                <a:latin typeface="Questrial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  <a:latin typeface="+mn-lt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220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059619"/>
            <a:ext cx="10972800" cy="2849733"/>
          </a:xfrm>
        </p:spPr>
        <p:txBody>
          <a:bodyPr/>
          <a:lstStyle>
            <a:lvl1pPr marL="346075" indent="-342900"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66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845" y="2059619"/>
            <a:ext cx="5402556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059619"/>
            <a:ext cx="5402556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23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6"/>
            <a:ext cx="5158316" cy="21823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717" cy="2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8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18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2014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46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4">
            <a:extLst>
              <a:ext uri="{FF2B5EF4-FFF2-40B4-BE49-F238E27FC236}">
                <a16:creationId xmlns:a16="http://schemas.microsoft.com/office/drawing/2014/main" id="{3CB99854-905B-A443-9861-2D73C81DAEFF}"/>
              </a:ext>
            </a:extLst>
          </p:cNvPr>
          <p:cNvSpPr/>
          <p:nvPr userDrawn="1"/>
        </p:nvSpPr>
        <p:spPr>
          <a:xfrm>
            <a:off x="428" y="6771126"/>
            <a:ext cx="12191144" cy="86640"/>
          </a:xfrm>
          <a:custGeom>
            <a:avLst/>
            <a:gdLst/>
            <a:ahLst/>
            <a:cxnLst/>
            <a:rect l="l" t="t" r="r" b="b"/>
            <a:pathLst>
              <a:path w="20104100" h="142875">
                <a:moveTo>
                  <a:pt x="0" y="142466"/>
                </a:moveTo>
                <a:lnTo>
                  <a:pt x="20104099" y="142466"/>
                </a:lnTo>
                <a:lnTo>
                  <a:pt x="20104099" y="0"/>
                </a:lnTo>
                <a:lnTo>
                  <a:pt x="0" y="0"/>
                </a:lnTo>
                <a:lnTo>
                  <a:pt x="0" y="142466"/>
                </a:lnTo>
                <a:close/>
              </a:path>
            </a:pathLst>
          </a:custGeom>
          <a:solidFill>
            <a:srgbClr val="9CC94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91AB78-DE97-CF41-BDA8-A64575EC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5" y="1615239"/>
            <a:ext cx="10972800" cy="3696102"/>
          </a:xfrm>
          <a:prstGeom prst="rect">
            <a:avLst/>
          </a:prstGeom>
        </p:spPr>
        <p:txBody>
          <a:bodyPr/>
          <a:lstStyle>
            <a:lvl1pPr marL="3175" indent="0">
              <a:buNone/>
              <a:defRPr sz="1800" baseline="0">
                <a:solidFill>
                  <a:srgbClr val="002060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8A021BC-D599-0B49-B75E-96A2B4C7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15" y="292434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76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96C11-D538-8946-AC28-43FD19A1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25" y="2123441"/>
            <a:ext cx="5672676" cy="90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 err="1"/>
              <a:t>Xxxxxx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AA24F8-E0D5-4F44-B835-00F4113E9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5354" y="59912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AA5F68FA-94BD-2748-A1CD-163D78214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8D553F-E5E6-114C-B3BD-4106D0FB3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3824" y="5991225"/>
            <a:ext cx="4166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7701">
              <a:lnSpc>
                <a:spcPts val="937"/>
              </a:lnSpc>
            </a:pPr>
            <a:r>
              <a:rPr lang="en-US" spc="3" dirty="0"/>
              <a:t>Copyright </a:t>
            </a:r>
            <a:r>
              <a:rPr lang="en-US" spc="6" dirty="0"/>
              <a:t>©2022 </a:t>
            </a:r>
            <a:r>
              <a:rPr lang="en-US" spc="3" dirty="0"/>
              <a:t>EMVCo </a:t>
            </a:r>
            <a:r>
              <a:rPr lang="en-US" spc="6" dirty="0"/>
              <a:t>– </a:t>
            </a:r>
            <a:r>
              <a:rPr lang="en-US" spc="3" dirty="0" err="1"/>
              <a:t>Unauthorised</a:t>
            </a:r>
            <a:r>
              <a:rPr lang="en-US" spc="3" dirty="0"/>
              <a:t> reproduction is</a:t>
            </a:r>
            <a:r>
              <a:rPr lang="en-US" spc="-21" dirty="0"/>
              <a:t> </a:t>
            </a:r>
            <a:r>
              <a:rPr lang="en-US" dirty="0"/>
              <a:t>prohibited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439BB-D6F7-4C67-9779-FA29D57B66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363" y="3286125"/>
            <a:ext cx="5281612" cy="17907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  <a:latin typeface="+mn-lt"/>
              </a:defRPr>
            </a:lvl2pPr>
            <a:lvl3pPr>
              <a:defRPr sz="2000">
                <a:solidFill>
                  <a:schemeClr val="bg1"/>
                </a:solidFill>
                <a:latin typeface="+mn-lt"/>
              </a:defRPr>
            </a:lvl3pPr>
            <a:lvl4pPr>
              <a:defRPr sz="2000">
                <a:solidFill>
                  <a:schemeClr val="bg1"/>
                </a:solidFill>
                <a:latin typeface="+mn-lt"/>
              </a:defRPr>
            </a:lvl4pPr>
            <a:lvl5pPr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MVCo-PPT-Title-Blank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17" y="-1"/>
            <a:ext cx="12309985" cy="69305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79600"/>
            <a:ext cx="10515600" cy="3056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99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87" r:id="rId7"/>
    <p:sldLayoutId id="214748369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32D5A"/>
          </a:solidFill>
          <a:latin typeface="BlairMdITC TT-Medium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D5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132D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132D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rgbClr val="132D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D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614313-B467-4147-AD00-A07620E33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0859"/>
            <a:ext cx="12190473" cy="5257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381DD0-C359-CF48-8385-855E6C213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824" y="471929"/>
            <a:ext cx="3614946" cy="757004"/>
          </a:xfrm>
          <a:prstGeom prst="rect">
            <a:avLst/>
          </a:prstGeom>
        </p:spPr>
      </p:pic>
      <p:sp>
        <p:nvSpPr>
          <p:cNvPr id="6" name="object 24">
            <a:extLst>
              <a:ext uri="{FF2B5EF4-FFF2-40B4-BE49-F238E27FC236}">
                <a16:creationId xmlns:a16="http://schemas.microsoft.com/office/drawing/2014/main" id="{799BAF09-7B6B-6246-895B-2B0FAD2448B7}"/>
              </a:ext>
            </a:extLst>
          </p:cNvPr>
          <p:cNvSpPr/>
          <p:nvPr userDrawn="1"/>
        </p:nvSpPr>
        <p:spPr>
          <a:xfrm>
            <a:off x="0" y="1575156"/>
            <a:ext cx="12192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75505">
            <a:solidFill>
              <a:srgbClr val="9ACA3C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7D682FA-AE04-864B-B863-7A2AE80E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24" y="2123441"/>
            <a:ext cx="5710776" cy="90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 err="1"/>
              <a:t>Xxxxxx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F1F47B3-FCDD-D04A-9B28-306413DE1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3824" y="5991225"/>
            <a:ext cx="4166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7701">
              <a:lnSpc>
                <a:spcPts val="937"/>
              </a:lnSpc>
            </a:pPr>
            <a:r>
              <a:rPr lang="en-US" spc="3" dirty="0"/>
              <a:t>Copyright </a:t>
            </a:r>
            <a:r>
              <a:rPr lang="en-US" spc="6" dirty="0"/>
              <a:t>©2022 </a:t>
            </a:r>
            <a:r>
              <a:rPr lang="en-US" spc="3" dirty="0"/>
              <a:t>EMVCo </a:t>
            </a:r>
            <a:r>
              <a:rPr lang="en-US" spc="6" dirty="0"/>
              <a:t>– </a:t>
            </a:r>
            <a:r>
              <a:rPr lang="en-US" spc="3" dirty="0" err="1"/>
              <a:t>Unauthorised</a:t>
            </a:r>
            <a:r>
              <a:rPr lang="en-US" spc="3" dirty="0"/>
              <a:t> reproduction is</a:t>
            </a:r>
            <a:r>
              <a:rPr lang="en-US" spc="-21" dirty="0"/>
              <a:t> </a:t>
            </a:r>
            <a:r>
              <a:rPr lang="en-US" dirty="0"/>
              <a:t>prohibited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17B9EB-93AD-5441-B1B9-80484C201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5354" y="59912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AA5F68FA-94BD-2748-A1CD-163D78214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bject 22"/>
          <p:cNvSpPr/>
          <p:nvPr userDrawn="1"/>
        </p:nvSpPr>
        <p:spPr>
          <a:xfrm>
            <a:off x="722175" y="3107588"/>
            <a:ext cx="4408090" cy="49497"/>
          </a:xfrm>
          <a:custGeom>
            <a:avLst/>
            <a:gdLst/>
            <a:ahLst/>
            <a:cxnLst/>
            <a:rect l="l" t="t" r="r" b="b"/>
            <a:pathLst>
              <a:path w="6497320">
                <a:moveTo>
                  <a:pt x="0" y="0"/>
                </a:moveTo>
                <a:lnTo>
                  <a:pt x="6496901" y="0"/>
                </a:lnTo>
              </a:path>
            </a:pathLst>
          </a:custGeom>
          <a:ln w="51296">
            <a:solidFill>
              <a:srgbClr val="9BC642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</p:spTree>
    <p:extLst>
      <p:ext uri="{BB962C8B-B14F-4D97-AF65-F5344CB8AC3E}">
        <p14:creationId xmlns:p14="http://schemas.microsoft.com/office/powerpoint/2010/main" val="30855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D5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132D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132D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rgbClr val="132D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D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617824" y="6504550"/>
            <a:ext cx="1755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Copyright ©2017 EMVCo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5537" y="650454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0A152BF-ADEE-4C1A-9291-BD0205A630DB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19688" y="650138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0A152BF-ADEE-4C1A-9291-BD0205A630DB}" type="slidenum">
              <a:rPr lang="en-US" sz="1200" smtClean="0">
                <a:solidFill>
                  <a:prstClr val="white"/>
                </a:solidFill>
              </a:rPr>
              <a:pPr algn="r"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DA7E6-8764-4C82-86BD-527A4F851E69}"/>
              </a:ext>
            </a:extLst>
          </p:cNvPr>
          <p:cNvSpPr txBox="1"/>
          <p:nvPr userDrawn="1"/>
        </p:nvSpPr>
        <p:spPr>
          <a:xfrm>
            <a:off x="621792" y="6501384"/>
            <a:ext cx="4614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Copyright ©2022 EMVCo – </a:t>
            </a:r>
            <a:r>
              <a:rPr lang="en-GB" sz="120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Unauthorised</a:t>
            </a:r>
            <a:r>
              <a:rPr lang="en-US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reproduction is prohibited</a:t>
            </a:r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BBF769-F984-404D-8E7D-D71993B3897B}"/>
              </a:ext>
            </a:extLst>
          </p:cNvPr>
          <p:cNvGrpSpPr/>
          <p:nvPr userDrawn="1"/>
        </p:nvGrpSpPr>
        <p:grpSpPr>
          <a:xfrm>
            <a:off x="500015" y="778524"/>
            <a:ext cx="8547683" cy="86392"/>
            <a:chOff x="500015" y="778524"/>
            <a:chExt cx="8547683" cy="86392"/>
          </a:xfrm>
        </p:grpSpPr>
        <p:sp>
          <p:nvSpPr>
            <p:cNvPr id="14" name="bk object 34">
              <a:extLst>
                <a:ext uri="{FF2B5EF4-FFF2-40B4-BE49-F238E27FC236}">
                  <a16:creationId xmlns:a16="http://schemas.microsoft.com/office/drawing/2014/main" id="{13EE882A-E55D-2748-AAE4-7F3A31A74AF6}"/>
                </a:ext>
              </a:extLst>
            </p:cNvPr>
            <p:cNvSpPr/>
            <p:nvPr userDrawn="1"/>
          </p:nvSpPr>
          <p:spPr>
            <a:xfrm>
              <a:off x="500015" y="821720"/>
              <a:ext cx="8461618" cy="0"/>
            </a:xfrm>
            <a:custGeom>
              <a:avLst/>
              <a:gdLst/>
              <a:ahLst/>
              <a:cxnLst/>
              <a:rect l="l" t="t" r="r" b="b"/>
              <a:pathLst>
                <a:path w="13952855">
                  <a:moveTo>
                    <a:pt x="13952308" y="0"/>
                  </a:moveTo>
                  <a:lnTo>
                    <a:pt x="0" y="0"/>
                  </a:lnTo>
                </a:path>
              </a:pathLst>
            </a:custGeom>
            <a:ln w="15549">
              <a:solidFill>
                <a:srgbClr val="9BC642"/>
              </a:solidFill>
            </a:ln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6" name="bk object 35">
              <a:extLst>
                <a:ext uri="{FF2B5EF4-FFF2-40B4-BE49-F238E27FC236}">
                  <a16:creationId xmlns:a16="http://schemas.microsoft.com/office/drawing/2014/main" id="{933C5E81-9CED-C84A-8A43-D448C83F9B51}"/>
                </a:ext>
              </a:extLst>
            </p:cNvPr>
            <p:cNvSpPr/>
            <p:nvPr userDrawn="1"/>
          </p:nvSpPr>
          <p:spPr>
            <a:xfrm>
              <a:off x="8961300" y="778524"/>
              <a:ext cx="86398" cy="863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0489C88-1105-A841-ADB3-3B68C79E431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20736" y="555614"/>
            <a:ext cx="2424361" cy="507684"/>
          </a:xfrm>
          <a:prstGeom prst="rect">
            <a:avLst/>
          </a:prstGeom>
        </p:spPr>
      </p:pic>
      <p:sp>
        <p:nvSpPr>
          <p:cNvPr id="18" name="object 24">
            <a:extLst>
              <a:ext uri="{FF2B5EF4-FFF2-40B4-BE49-F238E27FC236}">
                <a16:creationId xmlns:a16="http://schemas.microsoft.com/office/drawing/2014/main" id="{2F1F20AA-E6C5-4967-9593-5ACCE89E6454}"/>
              </a:ext>
            </a:extLst>
          </p:cNvPr>
          <p:cNvSpPr/>
          <p:nvPr userDrawn="1"/>
        </p:nvSpPr>
        <p:spPr>
          <a:xfrm>
            <a:off x="428" y="6771126"/>
            <a:ext cx="12191144" cy="86640"/>
          </a:xfrm>
          <a:custGeom>
            <a:avLst/>
            <a:gdLst/>
            <a:ahLst/>
            <a:cxnLst/>
            <a:rect l="l" t="t" r="r" b="b"/>
            <a:pathLst>
              <a:path w="20104100" h="142875">
                <a:moveTo>
                  <a:pt x="0" y="142466"/>
                </a:moveTo>
                <a:lnTo>
                  <a:pt x="20104099" y="142466"/>
                </a:lnTo>
                <a:lnTo>
                  <a:pt x="20104099" y="0"/>
                </a:lnTo>
                <a:lnTo>
                  <a:pt x="0" y="0"/>
                </a:lnTo>
                <a:lnTo>
                  <a:pt x="0" y="142466"/>
                </a:lnTo>
                <a:close/>
              </a:path>
            </a:pathLst>
          </a:custGeom>
          <a:solidFill>
            <a:srgbClr val="9CC94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EAA0170-E572-42D5-9DD5-B78F03F151D0}"/>
              </a:ext>
            </a:extLst>
          </p:cNvPr>
          <p:cNvSpPr txBox="1">
            <a:spLocks/>
          </p:cNvSpPr>
          <p:nvPr userDrawn="1"/>
        </p:nvSpPr>
        <p:spPr>
          <a:xfrm>
            <a:off x="8745354" y="63569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2">
                    <a:lumMod val="75000"/>
                  </a:schemeClr>
                </a:solidFill>
                <a:latin typeface="Questrial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F68FA-94BD-2748-A1CD-163D78214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2CB5233-BD66-44E0-9F04-046E80253CCD}"/>
              </a:ext>
            </a:extLst>
          </p:cNvPr>
          <p:cNvSpPr txBox="1">
            <a:spLocks/>
          </p:cNvSpPr>
          <p:nvPr userDrawn="1"/>
        </p:nvSpPr>
        <p:spPr>
          <a:xfrm>
            <a:off x="403765" y="6356986"/>
            <a:ext cx="4166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50" kern="1200" baseline="0">
                <a:solidFill>
                  <a:schemeClr val="tx2">
                    <a:lumMod val="75000"/>
                  </a:schemeClr>
                </a:solidFill>
                <a:latin typeface="Questrial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0" indent="0">
              <a:buFont typeface="Arial" panose="020B0604020202020204" pitchFamily="34" charset="0"/>
              <a:buNone/>
            </a:pPr>
            <a:r>
              <a:rPr lang="en-US" sz="850" dirty="0">
                <a:latin typeface="+mn-lt"/>
              </a:rPr>
              <a:t>Copyright ©2022 EMVCo - Confidential</a:t>
            </a:r>
            <a:endParaRPr lang="en-GB" sz="8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53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/>
  <p:txStyles>
    <p:titleStyle>
      <a:lvl1pPr marL="0" algn="l" defTabSz="457200" rtl="0" eaLnBrk="1" latinLnBrk="0" hangingPunct="1">
        <a:spcBef>
          <a:spcPct val="0"/>
        </a:spcBef>
        <a:buNone/>
        <a:defRPr lang="en-US" sz="2000" kern="1200" dirty="0">
          <a:solidFill>
            <a:srgbClr val="132D5A"/>
          </a:solidFill>
          <a:latin typeface="BlairMdITC TT-Medium"/>
          <a:ea typeface="+mn-ea"/>
          <a:cs typeface="+mj-cs"/>
        </a:defRPr>
      </a:lvl1pPr>
    </p:titleStyle>
    <p:bodyStyle>
      <a:lvl1pPr marL="0" indent="-342900" algn="l" defTabSz="457200" rtl="0" eaLnBrk="1" latinLnBrk="0" hangingPunct="1">
        <a:spcBef>
          <a:spcPct val="20000"/>
        </a:spcBef>
        <a:buFont typeface="Arial"/>
        <a:buChar char="•"/>
        <a:defRPr lang="en-US" sz="2800" kern="1200" dirty="0" smtClean="0">
          <a:solidFill>
            <a:srgbClr val="132D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132D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32D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132D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800" kern="1200" dirty="0">
          <a:solidFill>
            <a:srgbClr val="132D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E00919-38D0-4AB4-A6E2-2C71E7F3760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20736" y="555614"/>
            <a:ext cx="2424361" cy="50768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2CD348-21E4-47F3-BD38-F99599AE356E}"/>
              </a:ext>
            </a:extLst>
          </p:cNvPr>
          <p:cNvSpPr txBox="1">
            <a:spLocks/>
          </p:cNvSpPr>
          <p:nvPr userDrawn="1"/>
        </p:nvSpPr>
        <p:spPr>
          <a:xfrm>
            <a:off x="8745354" y="6356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2">
                    <a:lumMod val="75000"/>
                  </a:schemeClr>
                </a:solidFill>
                <a:latin typeface="Questrial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F68FA-94BD-2748-A1CD-163D78214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2834B09-1E7F-4E97-968C-E921D21E5E51}"/>
              </a:ext>
            </a:extLst>
          </p:cNvPr>
          <p:cNvSpPr txBox="1">
            <a:spLocks/>
          </p:cNvSpPr>
          <p:nvPr userDrawn="1"/>
        </p:nvSpPr>
        <p:spPr>
          <a:xfrm>
            <a:off x="403765" y="6356989"/>
            <a:ext cx="4166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50" kern="1200" baseline="0">
                <a:solidFill>
                  <a:schemeClr val="tx2">
                    <a:lumMod val="75000"/>
                  </a:schemeClr>
                </a:solidFill>
                <a:latin typeface="Questrial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0" indent="0">
              <a:buFont typeface="Arial" panose="020B0604020202020204" pitchFamily="34" charset="0"/>
              <a:buNone/>
            </a:pPr>
            <a:r>
              <a:rPr lang="en-US" sz="850" dirty="0">
                <a:latin typeface="+mn-lt"/>
              </a:rPr>
              <a:t>Copyright ©2021 EMVCo - Confidential</a:t>
            </a:r>
            <a:endParaRPr lang="en-GB" sz="850" dirty="0">
              <a:latin typeface="+mn-lt"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F1099326-B7E7-44EE-8ADF-555C5F86D79C}"/>
              </a:ext>
            </a:extLst>
          </p:cNvPr>
          <p:cNvSpPr/>
          <p:nvPr userDrawn="1"/>
        </p:nvSpPr>
        <p:spPr>
          <a:xfrm>
            <a:off x="428" y="6771126"/>
            <a:ext cx="12191144" cy="86640"/>
          </a:xfrm>
          <a:custGeom>
            <a:avLst/>
            <a:gdLst/>
            <a:ahLst/>
            <a:cxnLst/>
            <a:rect l="l" t="t" r="r" b="b"/>
            <a:pathLst>
              <a:path w="20104100" h="142875">
                <a:moveTo>
                  <a:pt x="0" y="142466"/>
                </a:moveTo>
                <a:lnTo>
                  <a:pt x="20104099" y="142466"/>
                </a:lnTo>
                <a:lnTo>
                  <a:pt x="20104099" y="0"/>
                </a:lnTo>
                <a:lnTo>
                  <a:pt x="0" y="0"/>
                </a:lnTo>
                <a:lnTo>
                  <a:pt x="0" y="142466"/>
                </a:lnTo>
                <a:close/>
              </a:path>
            </a:pathLst>
          </a:custGeom>
          <a:solidFill>
            <a:srgbClr val="9CC94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1C3BAB-9E7B-475E-97E5-54AD01645F78}"/>
              </a:ext>
            </a:extLst>
          </p:cNvPr>
          <p:cNvGrpSpPr/>
          <p:nvPr userDrawn="1"/>
        </p:nvGrpSpPr>
        <p:grpSpPr>
          <a:xfrm>
            <a:off x="500015" y="778524"/>
            <a:ext cx="8547683" cy="86392"/>
            <a:chOff x="500015" y="778524"/>
            <a:chExt cx="8547683" cy="86392"/>
          </a:xfrm>
        </p:grpSpPr>
        <p:sp>
          <p:nvSpPr>
            <p:cNvPr id="16" name="bk object 34">
              <a:extLst>
                <a:ext uri="{FF2B5EF4-FFF2-40B4-BE49-F238E27FC236}">
                  <a16:creationId xmlns:a16="http://schemas.microsoft.com/office/drawing/2014/main" id="{033E8EF9-6F0A-4BEA-BCF2-A26EBA79E515}"/>
                </a:ext>
              </a:extLst>
            </p:cNvPr>
            <p:cNvSpPr/>
            <p:nvPr userDrawn="1"/>
          </p:nvSpPr>
          <p:spPr>
            <a:xfrm>
              <a:off x="500015" y="821720"/>
              <a:ext cx="8461618" cy="0"/>
            </a:xfrm>
            <a:custGeom>
              <a:avLst/>
              <a:gdLst/>
              <a:ahLst/>
              <a:cxnLst/>
              <a:rect l="l" t="t" r="r" b="b"/>
              <a:pathLst>
                <a:path w="13952855">
                  <a:moveTo>
                    <a:pt x="13952308" y="0"/>
                  </a:moveTo>
                  <a:lnTo>
                    <a:pt x="0" y="0"/>
                  </a:lnTo>
                </a:path>
              </a:pathLst>
            </a:custGeom>
            <a:ln w="15549">
              <a:solidFill>
                <a:srgbClr val="9BC642"/>
              </a:solidFill>
            </a:ln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7" name="bk object 35">
              <a:extLst>
                <a:ext uri="{FF2B5EF4-FFF2-40B4-BE49-F238E27FC236}">
                  <a16:creationId xmlns:a16="http://schemas.microsoft.com/office/drawing/2014/main" id="{E0147540-8761-4496-AB1B-36E32ABFAA9A}"/>
                </a:ext>
              </a:extLst>
            </p:cNvPr>
            <p:cNvSpPr/>
            <p:nvPr userDrawn="1"/>
          </p:nvSpPr>
          <p:spPr>
            <a:xfrm>
              <a:off x="8961300" y="778524"/>
              <a:ext cx="86398" cy="863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</p:spTree>
    <p:extLst>
      <p:ext uri="{BB962C8B-B14F-4D97-AF65-F5344CB8AC3E}">
        <p14:creationId xmlns:p14="http://schemas.microsoft.com/office/powerpoint/2010/main" val="32194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D200-D3ED-4979-8E3D-3B0A1B40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24" y="2123441"/>
            <a:ext cx="10496135" cy="90424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EMVCo discussion of SPC use cases / demo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Example of SPC-3DS UIs for Recurring, Installment and non-payment authentication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507A-B569-4D2E-A8DD-1A39D6CF95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September 12, 2022</a:t>
            </a:r>
          </a:p>
          <a:p>
            <a:pPr marL="0" indent="0">
              <a:buNone/>
            </a:pPr>
            <a:r>
              <a:rPr lang="en-GB" dirty="0"/>
              <a:t>TPAC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2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922204-AC90-4B75-9EE3-24EBB8438649}"/>
              </a:ext>
            </a:extLst>
          </p:cNvPr>
          <p:cNvSpPr txBox="1">
            <a:spLocks/>
          </p:cNvSpPr>
          <p:nvPr/>
        </p:nvSpPr>
        <p:spPr>
          <a:xfrm>
            <a:off x="0" y="42862"/>
            <a:ext cx="8778875" cy="498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32D5A"/>
                </a:solidFill>
                <a:latin typeface="BlairMdITC TT-Medium"/>
                <a:ea typeface="+mj-ea"/>
                <a:cs typeface="+mj-cs"/>
              </a:defRPr>
            </a:lvl1pPr>
          </a:lstStyle>
          <a:p>
            <a:r>
              <a:rPr lang="en-US" dirty="0"/>
              <a:t>Related elements defined in SPC Transaction Data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D5777-42D4-4157-A37B-CF89DBB38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75" y="5185261"/>
            <a:ext cx="7646466" cy="925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6F4816-FEFB-4BE0-9678-5B9510F0E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24" y="582751"/>
            <a:ext cx="7498968" cy="47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7067-E213-4D4F-A3E0-761C3829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SPC Demo</a:t>
            </a:r>
          </a:p>
        </p:txBody>
      </p:sp>
    </p:spTree>
    <p:extLst>
      <p:ext uri="{BB962C8B-B14F-4D97-AF65-F5344CB8AC3E}">
        <p14:creationId xmlns:p14="http://schemas.microsoft.com/office/powerpoint/2010/main" val="112899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6D2D-27E2-44B2-812C-462E6990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D490A-34F2-4826-A548-DA78E1405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13" y="1309963"/>
            <a:ext cx="5401682" cy="48343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DA1BC3-5EF1-4595-ABB6-DBCC5C74D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001" y="1447800"/>
            <a:ext cx="5419004" cy="4444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4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FA115-6D7B-4451-9BF4-2A0C49C8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D8516-8650-4C76-BF58-0E2042C1BF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1301" y="2069217"/>
            <a:ext cx="4490935" cy="2856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969EE4-6BB7-4B14-8B96-9A167A650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03" y="1935778"/>
            <a:ext cx="2745185" cy="312357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4176652-2107-48E7-AE97-004C4028C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88" y="2379681"/>
            <a:ext cx="1843443" cy="184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F4558-AF0B-478C-98A1-586EB2AC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E1F28-07B7-43C3-A80B-BC0162D454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0915" y="850566"/>
            <a:ext cx="872289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42BD-5007-43F1-8595-AD85F4CB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F2425-AEC6-4EB3-B692-16926823E4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0915" y="850566"/>
            <a:ext cx="8722894" cy="5715000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14BF5CAF-1B75-4B59-A358-23D817159429}"/>
              </a:ext>
            </a:extLst>
          </p:cNvPr>
          <p:cNvSpPr/>
          <p:nvPr/>
        </p:nvSpPr>
        <p:spPr>
          <a:xfrm>
            <a:off x="1705421" y="3469529"/>
            <a:ext cx="1937671" cy="1972917"/>
          </a:xfrm>
          <a:prstGeom prst="roundRect">
            <a:avLst>
              <a:gd name="adj" fmla="val 2752"/>
            </a:avLst>
          </a:prstGeom>
          <a:noFill/>
          <a:ln w="57150">
            <a:solidFill>
              <a:schemeClr val="accent6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47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1C40F-F4B3-104C-83E0-DCA9A965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SPC UI</a:t>
            </a:r>
            <a:r>
              <a:rPr lang="en-US" dirty="0"/>
              <a:t> Recommendations</a:t>
            </a:r>
            <a:endParaRPr lang="en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AF673-8CBC-9A4F-A3F6-008DDE287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506" y="2306034"/>
            <a:ext cx="4009878" cy="3699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01265-3914-DB4B-9AD1-9A62E89AA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78" y="2618312"/>
            <a:ext cx="956591" cy="301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02F8DC-D1C2-7C41-8993-D0E1DD84F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41" y="2541790"/>
            <a:ext cx="971990" cy="349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6DFC5F-C231-504F-AFC2-0DD33FA2661C}"/>
              </a:ext>
            </a:extLst>
          </p:cNvPr>
          <p:cNvSpPr txBox="1"/>
          <p:nvPr/>
        </p:nvSpPr>
        <p:spPr>
          <a:xfrm>
            <a:off x="4919282" y="1747637"/>
            <a:ext cx="36324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spcTransData.issuerImageSpc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6E87D9-5C66-8341-BF04-E0847D2AE5B2}"/>
              </a:ext>
            </a:extLst>
          </p:cNvPr>
          <p:cNvCxnSpPr>
            <a:stCxn id="9" idx="2"/>
          </p:cNvCxnSpPr>
          <p:nvPr/>
        </p:nvCxnSpPr>
        <p:spPr>
          <a:xfrm>
            <a:off x="6735501" y="2024636"/>
            <a:ext cx="652436" cy="51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2F857E-C36E-8C43-A2EF-B6C966E75B91}"/>
              </a:ext>
            </a:extLst>
          </p:cNvPr>
          <p:cNvSpPr txBox="1"/>
          <p:nvPr/>
        </p:nvSpPr>
        <p:spPr>
          <a:xfrm>
            <a:off x="8127632" y="1734397"/>
            <a:ext cx="2280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spcTransData.psImageSpc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A3A8CB-DE5C-F14A-BCDE-F54AF3198254}"/>
              </a:ext>
            </a:extLst>
          </p:cNvPr>
          <p:cNvCxnSpPr/>
          <p:nvPr/>
        </p:nvCxnSpPr>
        <p:spPr>
          <a:xfrm>
            <a:off x="9553264" y="2011396"/>
            <a:ext cx="652436" cy="51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2A0B448-8F67-1948-94C8-93218A7C12A5}"/>
              </a:ext>
            </a:extLst>
          </p:cNvPr>
          <p:cNvSpPr txBox="1"/>
          <p:nvPr/>
        </p:nvSpPr>
        <p:spPr>
          <a:xfrm>
            <a:off x="8221160" y="1107105"/>
            <a:ext cx="179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Enhanced 3DS UI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226095-D311-E249-A0D5-018B1444F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63" y="2306034"/>
            <a:ext cx="4009878" cy="36990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30DAFB-C03C-1549-8789-304181811D0E}"/>
              </a:ext>
            </a:extLst>
          </p:cNvPr>
          <p:cNvSpPr txBox="1"/>
          <p:nvPr/>
        </p:nvSpPr>
        <p:spPr>
          <a:xfrm>
            <a:off x="1601168" y="1366900"/>
            <a:ext cx="179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SPC UI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A4CFAB-09A2-DD46-AAF8-56EB54406445}"/>
              </a:ext>
            </a:extLst>
          </p:cNvPr>
          <p:cNvSpPr txBox="1"/>
          <p:nvPr/>
        </p:nvSpPr>
        <p:spPr>
          <a:xfrm>
            <a:off x="10015730" y="4783160"/>
            <a:ext cx="21603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Merchant name by ACS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C4464-25A4-DD48-929D-C6E774D13502}"/>
              </a:ext>
            </a:extLst>
          </p:cNvPr>
          <p:cNvSpPr txBox="1"/>
          <p:nvPr/>
        </p:nvSpPr>
        <p:spPr>
          <a:xfrm>
            <a:off x="9412525" y="4202027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merchant name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D74C50-C1D6-4F48-9AE1-F4F47F778A56}"/>
              </a:ext>
            </a:extLst>
          </p:cNvPr>
          <p:cNvCxnSpPr>
            <a:cxnSpLocks/>
            <a:endCxn id="3" idx="3"/>
          </p:cNvCxnSpPr>
          <p:nvPr/>
        </p:nvCxnSpPr>
        <p:spPr>
          <a:xfrm flipH="1" flipV="1">
            <a:off x="10425944" y="4325138"/>
            <a:ext cx="378005" cy="403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5B71A1-493F-B940-864A-6944308BD75D}"/>
              </a:ext>
            </a:extLst>
          </p:cNvPr>
          <p:cNvSpPr txBox="1"/>
          <p:nvPr/>
        </p:nvSpPr>
        <p:spPr>
          <a:xfrm>
            <a:off x="7261527" y="3632560"/>
            <a:ext cx="39362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Merchant ABC will charge you $106.00 every 30 days from 2022/03/16 until 2023/03/16.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2B5F24-2172-194F-9C53-D134F1254972}"/>
              </a:ext>
            </a:extLst>
          </p:cNvPr>
          <p:cNvSpPr txBox="1"/>
          <p:nvPr/>
        </p:nvSpPr>
        <p:spPr>
          <a:xfrm>
            <a:off x="5078495" y="2954393"/>
            <a:ext cx="21603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ACS information to CH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707BE1-0C9F-8245-A2F0-4952059C1BBA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527643" y="3278537"/>
            <a:ext cx="733884" cy="46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2581A8D-46A8-384F-933C-4044C5896CFE}"/>
              </a:ext>
            </a:extLst>
          </p:cNvPr>
          <p:cNvSpPr txBox="1"/>
          <p:nvPr/>
        </p:nvSpPr>
        <p:spPr>
          <a:xfrm>
            <a:off x="5078494" y="5728070"/>
            <a:ext cx="21603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SPC for non-payment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C84739-1A58-3749-91D3-11B483B4B3FC}"/>
              </a:ext>
            </a:extLst>
          </p:cNvPr>
          <p:cNvCxnSpPr>
            <a:cxnSpLocks/>
          </p:cNvCxnSpPr>
          <p:nvPr/>
        </p:nvCxnSpPr>
        <p:spPr>
          <a:xfrm flipV="1">
            <a:off x="7061719" y="5309755"/>
            <a:ext cx="1065913" cy="556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D4740D-CF4B-9742-AB31-218E13C91A7F}"/>
              </a:ext>
            </a:extLst>
          </p:cNvPr>
          <p:cNvSpPr txBox="1"/>
          <p:nvPr/>
        </p:nvSpPr>
        <p:spPr>
          <a:xfrm>
            <a:off x="4707554" y="4950678"/>
            <a:ext cx="25020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 Art size and resolution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1F1AA11-E120-BB43-849A-2044FAD08E32}"/>
              </a:ext>
            </a:extLst>
          </p:cNvPr>
          <p:cNvCxnSpPr>
            <a:cxnSpLocks/>
          </p:cNvCxnSpPr>
          <p:nvPr/>
        </p:nvCxnSpPr>
        <p:spPr>
          <a:xfrm flipV="1">
            <a:off x="6987371" y="4770489"/>
            <a:ext cx="1186021" cy="387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27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16517D7-4BA6-4603-B96E-E329C346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79" y="174561"/>
            <a:ext cx="8778240" cy="498475"/>
          </a:xfrm>
        </p:spPr>
        <p:txBody>
          <a:bodyPr/>
          <a:lstStyle/>
          <a:p>
            <a:r>
              <a:rPr lang="en-US" sz="2800" b="0" dirty="0">
                <a:latin typeface="+mn-lt"/>
                <a:cs typeface="Calibri" panose="020F0502020204030204" pitchFamily="34" charset="0"/>
              </a:rPr>
              <a:t>Recurring transaction 1/4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31A6D-1D91-1EF1-5E19-D8327CE98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09" y="1144699"/>
            <a:ext cx="5250437" cy="4843427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829551B-8D9E-BE02-D35F-224A3E591D17}"/>
              </a:ext>
            </a:extLst>
          </p:cNvPr>
          <p:cNvSpPr txBox="1">
            <a:spLocks/>
          </p:cNvSpPr>
          <p:nvPr/>
        </p:nvSpPr>
        <p:spPr>
          <a:xfrm>
            <a:off x="6429737" y="1552363"/>
            <a:ext cx="5252224" cy="262389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800" kern="1200" dirty="0" smtClean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 dirty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buNone/>
            </a:pPr>
            <a:r>
              <a:rPr lang="en-US" dirty="0"/>
              <a:t>Providing consumer transparency during the authentication of recurring transactions has become an important goal e.g.</a:t>
            </a:r>
            <a:r>
              <a:rPr lang="en-US" b="0" dirty="0">
                <a:solidFill>
                  <a:srgbClr val="153B5A"/>
                </a:solidFill>
              </a:rPr>
              <a:t> European Commission</a:t>
            </a:r>
          </a:p>
          <a:p>
            <a:pPr marL="3175" indent="0">
              <a:buNone/>
            </a:pPr>
            <a:endParaRPr lang="en-GB" dirty="0"/>
          </a:p>
          <a:p>
            <a:pPr marL="3175" indent="0">
              <a:buFont typeface="Arial"/>
              <a:buNone/>
            </a:pPr>
            <a:r>
              <a:rPr lang="en-GB" dirty="0"/>
              <a:t>Fixed amount and fixed frequency: example subscription newspaper, cloud service</a:t>
            </a:r>
          </a:p>
          <a:p>
            <a:pPr marL="3175" indent="0">
              <a:buFont typeface="Arial"/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573A4-C53E-94CE-D996-0F96943079AF}"/>
              </a:ext>
            </a:extLst>
          </p:cNvPr>
          <p:cNvSpPr txBox="1"/>
          <p:nvPr/>
        </p:nvSpPr>
        <p:spPr>
          <a:xfrm>
            <a:off x="885467" y="3424501"/>
            <a:ext cx="456621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Merchant ABC will charge you $5.00 every 7 days from 2022/03/16 to 2023/03/16</a:t>
            </a:r>
          </a:p>
        </p:txBody>
      </p:sp>
    </p:spTree>
    <p:extLst>
      <p:ext uri="{BB962C8B-B14F-4D97-AF65-F5344CB8AC3E}">
        <p14:creationId xmlns:p14="http://schemas.microsoft.com/office/powerpoint/2010/main" val="98918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16517D7-4BA6-4603-B96E-E329C346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79" y="174561"/>
            <a:ext cx="8778240" cy="498475"/>
          </a:xfrm>
        </p:spPr>
        <p:txBody>
          <a:bodyPr/>
          <a:lstStyle/>
          <a:p>
            <a:r>
              <a:rPr lang="en-US" sz="2800" b="0" dirty="0">
                <a:latin typeface="+mn-lt"/>
                <a:cs typeface="Calibri" panose="020F0502020204030204" pitchFamily="34" charset="0"/>
              </a:rPr>
              <a:t>Recurring transaction 2/4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091D3-6B0A-D1AE-7559-6C0EE2D8E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4" y="1007286"/>
            <a:ext cx="5250437" cy="4843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0FEAA1-297C-4B73-655D-D01B0EC25E88}"/>
              </a:ext>
            </a:extLst>
          </p:cNvPr>
          <p:cNvSpPr txBox="1"/>
          <p:nvPr/>
        </p:nvSpPr>
        <p:spPr>
          <a:xfrm>
            <a:off x="758142" y="3274026"/>
            <a:ext cx="477455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From 2022/03/16,  </a:t>
            </a:r>
          </a:p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Merchant ABC will charge you $25.00 when your credit is low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B38F7AF-22F2-C341-7F75-541E886C5309}"/>
              </a:ext>
            </a:extLst>
          </p:cNvPr>
          <p:cNvSpPr txBox="1">
            <a:spLocks/>
          </p:cNvSpPr>
          <p:nvPr/>
        </p:nvSpPr>
        <p:spPr>
          <a:xfrm>
            <a:off x="6464461" y="1540789"/>
            <a:ext cx="5252224" cy="262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800" kern="1200" dirty="0" smtClean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 dirty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buNone/>
            </a:pPr>
            <a:r>
              <a:rPr lang="en-US" dirty="0"/>
              <a:t>Fixed amount and variable frequency</a:t>
            </a:r>
            <a:r>
              <a:rPr lang="en-IT" dirty="0"/>
              <a:t> </a:t>
            </a:r>
            <a:r>
              <a:rPr lang="en-US" dirty="0"/>
              <a:t>: example prepaid train travel card with automatic top up.</a:t>
            </a:r>
            <a:r>
              <a:rPr lang="en-IT" dirty="0"/>
              <a:t> </a:t>
            </a:r>
          </a:p>
          <a:p>
            <a:pPr marL="3175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21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16517D7-4BA6-4603-B96E-E329C346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79" y="174561"/>
            <a:ext cx="8778240" cy="498475"/>
          </a:xfrm>
        </p:spPr>
        <p:txBody>
          <a:bodyPr/>
          <a:lstStyle/>
          <a:p>
            <a:r>
              <a:rPr lang="en-US" sz="2800" b="0" dirty="0">
                <a:latin typeface="+mn-lt"/>
                <a:cs typeface="Calibri" panose="020F0502020204030204" pitchFamily="34" charset="0"/>
              </a:rPr>
              <a:t>Recurring transaction 3/4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0AA53C-B4A3-4E35-A75F-56972957A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4" y="1007286"/>
            <a:ext cx="5250437" cy="4843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2D4523-97CE-1FDA-D02E-BF03FD480CF8}"/>
              </a:ext>
            </a:extLst>
          </p:cNvPr>
          <p:cNvSpPr txBox="1"/>
          <p:nvPr/>
        </p:nvSpPr>
        <p:spPr>
          <a:xfrm>
            <a:off x="758142" y="3274026"/>
            <a:ext cx="477455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From 2022/03/16 every 30 days,  </a:t>
            </a:r>
          </a:p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Merchant ABC will charge you based on your consumption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D6DE325-7079-7695-AD47-5372D4EB0A90}"/>
              </a:ext>
            </a:extLst>
          </p:cNvPr>
          <p:cNvSpPr txBox="1">
            <a:spLocks/>
          </p:cNvSpPr>
          <p:nvPr/>
        </p:nvSpPr>
        <p:spPr>
          <a:xfrm>
            <a:off x="6464461" y="1173353"/>
            <a:ext cx="5252224" cy="262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800" kern="1200" dirty="0" smtClean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 dirty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>
              <a:buNone/>
            </a:pPr>
            <a:r>
              <a:rPr lang="en-US" dirty="0"/>
              <a:t>Variable amount, fixed frequency: example utility bills</a:t>
            </a:r>
            <a:endParaRPr lang="en-IT" dirty="0"/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00AFADB4-8717-4097-BB26-D0E8D7411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334" y="2151834"/>
            <a:ext cx="3166588" cy="456577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152D3C-D931-4199-B125-5653CA43A4A7}"/>
              </a:ext>
            </a:extLst>
          </p:cNvPr>
          <p:cNvCxnSpPr/>
          <p:nvPr/>
        </p:nvCxnSpPr>
        <p:spPr>
          <a:xfrm>
            <a:off x="7600950" y="2151834"/>
            <a:ext cx="2811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26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16517D7-4BA6-4603-B96E-E329C346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79" y="174561"/>
            <a:ext cx="8778240" cy="498475"/>
          </a:xfrm>
        </p:spPr>
        <p:txBody>
          <a:bodyPr/>
          <a:lstStyle/>
          <a:p>
            <a:r>
              <a:rPr lang="en-US" sz="2800" b="0" dirty="0">
                <a:latin typeface="+mn-lt"/>
                <a:cs typeface="Calibri" panose="020F0502020204030204" pitchFamily="34" charset="0"/>
              </a:rPr>
              <a:t>Recurring transaction 4/4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0EBF7A-D4DB-B0D8-C644-45268516B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4" y="1007286"/>
            <a:ext cx="5250437" cy="4843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E2E1C8-8F3C-D14E-EFC7-362DED9FD68B}"/>
              </a:ext>
            </a:extLst>
          </p:cNvPr>
          <p:cNvSpPr txBox="1"/>
          <p:nvPr/>
        </p:nvSpPr>
        <p:spPr>
          <a:xfrm>
            <a:off x="752353" y="3274026"/>
            <a:ext cx="4896093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From 2022/03/16 </a:t>
            </a:r>
          </a:p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Merchant ABC will charge you based on your travels</a:t>
            </a:r>
            <a:b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Today $13.40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6B680D8-32FD-64FE-C56A-1A640C2688FF}"/>
              </a:ext>
            </a:extLst>
          </p:cNvPr>
          <p:cNvSpPr txBox="1">
            <a:spLocks/>
          </p:cNvSpPr>
          <p:nvPr/>
        </p:nvSpPr>
        <p:spPr>
          <a:xfrm>
            <a:off x="6464461" y="1540789"/>
            <a:ext cx="5252224" cy="262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800" kern="1200" dirty="0" smtClean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 dirty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>
              <a:buNone/>
            </a:pPr>
            <a:r>
              <a:rPr lang="en-US" dirty="0"/>
              <a:t>Variable amount, variable frequency: example pay per use travel journey</a:t>
            </a:r>
            <a:r>
              <a:rPr lang="en-IT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73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16517D7-4BA6-4603-B96E-E329C346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latin typeface="+mn-lt"/>
                <a:cs typeface="Calibri" panose="020F0502020204030204" pitchFamily="34" charset="0"/>
              </a:rPr>
              <a:t>Instalment transaction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C6BAAD-58D8-3DFA-A9BA-8B7F82F43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4" y="1007286"/>
            <a:ext cx="5250437" cy="4843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A20AB1-9407-E52B-6C5B-1D03A03BD676}"/>
              </a:ext>
            </a:extLst>
          </p:cNvPr>
          <p:cNvSpPr txBox="1"/>
          <p:nvPr/>
        </p:nvSpPr>
        <p:spPr>
          <a:xfrm>
            <a:off x="752353" y="3274026"/>
            <a:ext cx="48960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You agree to pay to Merchant ABC $90.00 </a:t>
            </a:r>
            <a:b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in 3 monthly payments of $30.</a:t>
            </a:r>
          </a:p>
        </p:txBody>
      </p:sp>
    </p:spTree>
    <p:extLst>
      <p:ext uri="{BB962C8B-B14F-4D97-AF65-F5344CB8AC3E}">
        <p14:creationId xmlns:p14="http://schemas.microsoft.com/office/powerpoint/2010/main" val="288384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16517D7-4BA6-4603-B96E-E329C346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79" y="174561"/>
            <a:ext cx="8778240" cy="498475"/>
          </a:xfrm>
        </p:spPr>
        <p:txBody>
          <a:bodyPr/>
          <a:lstStyle/>
          <a:p>
            <a:r>
              <a:rPr lang="en-US" sz="2800" b="0" dirty="0">
                <a:latin typeface="+mn-lt"/>
                <a:cs typeface="Calibri" panose="020F0502020204030204" pitchFamily="34" charset="0"/>
              </a:rPr>
              <a:t>Non-Payment transactions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D74EB9-92A8-46F6-2992-92D5E8186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4" y="1007286"/>
            <a:ext cx="5250437" cy="4843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1C8E90-816A-C11E-DCBC-2FF3660CD25B}"/>
              </a:ext>
            </a:extLst>
          </p:cNvPr>
          <p:cNvSpPr txBox="1"/>
          <p:nvPr/>
        </p:nvSpPr>
        <p:spPr>
          <a:xfrm>
            <a:off x="752353" y="3274026"/>
            <a:ext cx="48960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You need to authenticate to add your card </a:t>
            </a:r>
            <a:b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to the merchant XYZ wallet</a:t>
            </a:r>
          </a:p>
        </p:txBody>
      </p:sp>
    </p:spTree>
    <p:extLst>
      <p:ext uri="{BB962C8B-B14F-4D97-AF65-F5344CB8AC3E}">
        <p14:creationId xmlns:p14="http://schemas.microsoft.com/office/powerpoint/2010/main" val="58472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5E71F1-0FC8-45C1-9694-608A8CCB90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8778875" cy="4984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Branding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32AF652-2C6C-4B4C-8E28-B773B848C26A}"/>
              </a:ext>
            </a:extLst>
          </p:cNvPr>
          <p:cNvSpPr/>
          <p:nvPr/>
        </p:nvSpPr>
        <p:spPr>
          <a:xfrm>
            <a:off x="6322122" y="770563"/>
            <a:ext cx="5270110" cy="51069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1A39EE-5200-4023-86D7-2B6B9F377164}"/>
              </a:ext>
            </a:extLst>
          </p:cNvPr>
          <p:cNvSpPr txBox="1"/>
          <p:nvPr/>
        </p:nvSpPr>
        <p:spPr>
          <a:xfrm>
            <a:off x="6406534" y="1121418"/>
            <a:ext cx="5101286" cy="44781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UI considerations: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Issuer and program logos should be displayed to be consistent with subsequent 3DS authentication screens and to convey trust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Logos convey that issuer authentication will take place and eliminates confusion that could occur if SPC is used in other contexts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UI studies found that consumers obtain comfort knowing issuer is involved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 3DS branding standard is not followed, consumer would not have a consistent experience across merchant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8251BE-8CB5-45E7-A7AF-82DD9DA62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122" y="1857300"/>
            <a:ext cx="4009878" cy="36990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489B75-2797-45A3-A971-C392692992A0}"/>
              </a:ext>
            </a:extLst>
          </p:cNvPr>
          <p:cNvSpPr txBox="1"/>
          <p:nvPr/>
        </p:nvSpPr>
        <p:spPr>
          <a:xfrm>
            <a:off x="-108102" y="1298903"/>
            <a:ext cx="36324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spcTransData.issuerImageSpc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B21F6A-3CDD-4371-8207-85B1BEE9A59E}"/>
              </a:ext>
            </a:extLst>
          </p:cNvPr>
          <p:cNvCxnSpPr>
            <a:stCxn id="10" idx="2"/>
          </p:cNvCxnSpPr>
          <p:nvPr/>
        </p:nvCxnSpPr>
        <p:spPr>
          <a:xfrm>
            <a:off x="1708117" y="1575902"/>
            <a:ext cx="652436" cy="51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46CA81-759F-40FF-B58C-9EE02A4330DB}"/>
              </a:ext>
            </a:extLst>
          </p:cNvPr>
          <p:cNvSpPr txBox="1"/>
          <p:nvPr/>
        </p:nvSpPr>
        <p:spPr>
          <a:xfrm>
            <a:off x="3100248" y="1285663"/>
            <a:ext cx="2280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spcTransData.psImageSpc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F91BE7-45E5-4E40-A21F-8872FCFDDAA2}"/>
              </a:ext>
            </a:extLst>
          </p:cNvPr>
          <p:cNvCxnSpPr/>
          <p:nvPr/>
        </p:nvCxnSpPr>
        <p:spPr>
          <a:xfrm>
            <a:off x="4525880" y="1562662"/>
            <a:ext cx="652436" cy="51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7C197B7-4AD1-483F-9216-5ADE89B4F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53" y="2038485"/>
            <a:ext cx="956591" cy="3013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1AF5D3-A1C5-4628-AC76-E40992D4AD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16" y="1961963"/>
            <a:ext cx="971990" cy="3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234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4 EMVCo PPT Template" id="{70A8F86A-4626-4B8C-A3D8-D49F199CB82B}" vid="{69221631-96DC-4259-83C5-87A9B08CD40A}"/>
    </a:ext>
  </a:extLst>
</a:theme>
</file>

<file path=ppt/theme/theme2.xml><?xml version="1.0" encoding="utf-8"?>
<a:theme xmlns:a="http://schemas.openxmlformats.org/drawingml/2006/main" name="Europe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4 EMVCo PPT Template" id="{70A8F86A-4626-4B8C-A3D8-D49F199CB82B}" vid="{69221631-96DC-4259-83C5-87A9B08CD40A}"/>
    </a:ext>
  </a:extLst>
</a:theme>
</file>

<file path=ppt/theme/theme3.xml><?xml version="1.0" encoding="utf-8"?>
<a:theme xmlns:a="http://schemas.openxmlformats.org/drawingml/2006/main" name="3_Plain Slides">
  <a:themeElements>
    <a:clrScheme name="EMVC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ACA3C"/>
      </a:accent1>
      <a:accent2>
        <a:srgbClr val="0C3D5B"/>
      </a:accent2>
      <a:accent3>
        <a:srgbClr val="DAE3F3"/>
      </a:accent3>
      <a:accent4>
        <a:srgbClr val="C3D69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4 EMVCo PPT Template" id="{70A8F86A-4626-4B8C-A3D8-D49F199CB82B}" vid="{19CD28FF-8A4B-4B8D-A9C8-AB9EA76E45CA}"/>
    </a:ext>
  </a:extLst>
</a:theme>
</file>

<file path=ppt/theme/theme4.xml><?xml version="1.0" encoding="utf-8"?>
<a:theme xmlns:a="http://schemas.openxmlformats.org/drawingml/2006/main" name="Blank slide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EMVCo PPT Template 2014 (3)</Template>
  <TotalTime>108217</TotalTime>
  <Words>345</Words>
  <Application>Microsoft Office PowerPoint</Application>
  <PresentationFormat>Widescreen</PresentationFormat>
  <Paragraphs>54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BlairMdITC TT-Medium</vt:lpstr>
      <vt:lpstr>Calibri</vt:lpstr>
      <vt:lpstr>Questrial</vt:lpstr>
      <vt:lpstr>Custom Design</vt:lpstr>
      <vt:lpstr>Europe cover</vt:lpstr>
      <vt:lpstr>3_Plain Slides</vt:lpstr>
      <vt:lpstr>Blank slide templates</vt:lpstr>
      <vt:lpstr>EMVCo discussion of SPC use cases / demo  Example of SPC-3DS UIs for Recurring, Installment and non-payment authentication</vt:lpstr>
      <vt:lpstr>SPC UI Recommendations</vt:lpstr>
      <vt:lpstr>Recurring transaction 1/4 </vt:lpstr>
      <vt:lpstr>Recurring transaction 2/4 </vt:lpstr>
      <vt:lpstr>Recurring transaction 3/4 </vt:lpstr>
      <vt:lpstr>Recurring transaction 4/4 </vt:lpstr>
      <vt:lpstr>Instalment transaction </vt:lpstr>
      <vt:lpstr>Non-Payment transactions  </vt:lpstr>
      <vt:lpstr>Branding</vt:lpstr>
      <vt:lpstr>PowerPoint Presentation</vt:lpstr>
      <vt:lpstr>SPC Demo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EMV® Global Payment Specifications  Subtitle or Event Name</dc:title>
  <dc:creator>Ted</dc:creator>
  <cp:lastModifiedBy>Fisher, Douglas</cp:lastModifiedBy>
  <cp:revision>769</cp:revision>
  <dcterms:created xsi:type="dcterms:W3CDTF">2014-06-10T20:36:55Z</dcterms:created>
  <dcterms:modified xsi:type="dcterms:W3CDTF">2022-09-12T04:31:22Z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0f89cb5-682d-4be4-b0e0-739c9b4a93d4_Enabled">
    <vt:lpwstr>true</vt:lpwstr>
  </property>
  <property fmtid="{D5CDD505-2E9C-101B-9397-08002B2CF9AE}" pid="3" name="MSIP_Label_a0f89cb5-682d-4be4-b0e0-739c9b4a93d4_SetDate">
    <vt:lpwstr>2022-09-11T19:03:42Z</vt:lpwstr>
  </property>
  <property fmtid="{D5CDD505-2E9C-101B-9397-08002B2CF9AE}" pid="4" name="MSIP_Label_a0f89cb5-682d-4be4-b0e0-739c9b4a93d4_Method">
    <vt:lpwstr>Standard</vt:lpwstr>
  </property>
  <property fmtid="{D5CDD505-2E9C-101B-9397-08002B2CF9AE}" pid="5" name="MSIP_Label_a0f89cb5-682d-4be4-b0e0-739c9b4a93d4_Name">
    <vt:lpwstr>Not Classified</vt:lpwstr>
  </property>
  <property fmtid="{D5CDD505-2E9C-101B-9397-08002B2CF9AE}" pid="6" name="MSIP_Label_a0f89cb5-682d-4be4-b0e0-739c9b4a93d4_SiteId">
    <vt:lpwstr>38305e12-e15d-4ee8-88b9-c4db1c477d76</vt:lpwstr>
  </property>
  <property fmtid="{D5CDD505-2E9C-101B-9397-08002B2CF9AE}" pid="7" name="MSIP_Label_a0f89cb5-682d-4be4-b0e0-739c9b4a93d4_ActionId">
    <vt:lpwstr>b91d677e-6711-4ea9-9b85-a4d6f9afcd30</vt:lpwstr>
  </property>
  <property fmtid="{D5CDD505-2E9C-101B-9397-08002B2CF9AE}" pid="8" name="MSIP_Label_a0f89cb5-682d-4be4-b0e0-739c9b4a93d4_ContentBits">
    <vt:lpwstr>0</vt:lpwstr>
  </property>
</Properties>
</file>