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3"/>
  </p:notesMasterIdLst>
  <p:sldIdLst>
    <p:sldId id="608" r:id="rId2"/>
    <p:sldId id="573" r:id="rId3"/>
    <p:sldId id="866" r:id="rId4"/>
    <p:sldId id="890" r:id="rId5"/>
    <p:sldId id="901" r:id="rId6"/>
    <p:sldId id="895" r:id="rId7"/>
    <p:sldId id="899" r:id="rId8"/>
    <p:sldId id="600" r:id="rId9"/>
    <p:sldId id="604" r:id="rId10"/>
    <p:sldId id="902" r:id="rId11"/>
    <p:sldId id="566" r:id="rId1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a Felemenkdjian" initials="AF" lastIdx="2" clrIdx="0"/>
  <p:cmAuthor id="2" name="Miles Cheetham" initials="MC" lastIdx="1" clrIdx="1"/>
  <p:cmAuthor id="3" name="Emma Byrne" initials="EB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6F3"/>
    <a:srgbClr val="FF0056"/>
    <a:srgbClr val="FF002E"/>
    <a:srgbClr val="FF0061"/>
    <a:srgbClr val="9560A3"/>
    <a:srgbClr val="6180C3"/>
    <a:srgbClr val="8497B0"/>
    <a:srgbClr val="1DB3C2"/>
    <a:srgbClr val="FF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5064C-F434-9240-87C9-BBBE146CF846}" v="21" dt="2018-10-22T07:46:02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6421" autoAdjust="0"/>
  </p:normalViewPr>
  <p:slideViewPr>
    <p:cSldViewPr snapToGrid="0" snapToObjects="1">
      <p:cViewPr varScale="1">
        <p:scale>
          <a:sx n="114" d="100"/>
          <a:sy n="114" d="100"/>
        </p:scale>
        <p:origin x="296" y="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ichael" userId="15dfb5dcaafb1fd3" providerId="LiveId" clId="{0AD5064C-F434-9240-87C9-BBBE146CF846}"/>
    <pc:docChg chg="delSld">
      <pc:chgData name="Chris Michael" userId="15dfb5dcaafb1fd3" providerId="LiveId" clId="{0AD5064C-F434-9240-87C9-BBBE146CF846}" dt="2018-10-22T08:05:21.433" v="3" actId="2696"/>
      <pc:docMkLst>
        <pc:docMk/>
      </pc:docMkLst>
      <pc:sldChg chg="del">
        <pc:chgData name="Chris Michael" userId="15dfb5dcaafb1fd3" providerId="LiveId" clId="{0AD5064C-F434-9240-87C9-BBBE146CF846}" dt="2018-10-22T08:05:21.431" v="2" actId="2696"/>
        <pc:sldMkLst>
          <pc:docMk/>
          <pc:sldMk cId="3707359007" sldId="896"/>
        </pc:sldMkLst>
      </pc:sldChg>
      <pc:sldChg chg="del">
        <pc:chgData name="Chris Michael" userId="15dfb5dcaafb1fd3" providerId="LiveId" clId="{0AD5064C-F434-9240-87C9-BBBE146CF846}" dt="2018-10-22T08:05:21.429" v="1" actId="2696"/>
        <pc:sldMkLst>
          <pc:docMk/>
          <pc:sldMk cId="1516966443" sldId="897"/>
        </pc:sldMkLst>
      </pc:sldChg>
      <pc:sldChg chg="del">
        <pc:chgData name="Chris Michael" userId="15dfb5dcaafb1fd3" providerId="LiveId" clId="{0AD5064C-F434-9240-87C9-BBBE146CF846}" dt="2018-10-22T08:05:21.424" v="0" actId="2696"/>
        <pc:sldMkLst>
          <pc:docMk/>
          <pc:sldMk cId="2518654553" sldId="898"/>
        </pc:sldMkLst>
      </pc:sldChg>
      <pc:sldChg chg="del">
        <pc:chgData name="Chris Michael" userId="15dfb5dcaafb1fd3" providerId="LiveId" clId="{0AD5064C-F434-9240-87C9-BBBE146CF846}" dt="2018-10-22T08:05:21.433" v="3" actId="2696"/>
        <pc:sldMkLst>
          <pc:docMk/>
          <pc:sldMk cId="1490929991" sldId="9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23F8B-4FC1-194B-A956-5A6F2329585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DA0E-4D6F-CF4F-9BA6-54523DC28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9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9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9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3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3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5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DDA0E-4D6F-CF4F-9BA6-54523DC28D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6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9FD3-1158-E449-B910-AE44F6EF6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37" y="1924075"/>
            <a:ext cx="4913376" cy="1699451"/>
          </a:xfrm>
        </p:spPr>
        <p:txBody>
          <a:bodyPr anchor="b">
            <a:noAutofit/>
          </a:bodyPr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599CB-E715-074A-B26B-E8FD95C03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7" y="3726766"/>
            <a:ext cx="4913376" cy="805370"/>
          </a:xfrm>
        </p:spPr>
        <p:txBody>
          <a:bodyPr>
            <a:no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C91488-854D-624C-9C53-816BA15EA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607" y="357076"/>
            <a:ext cx="1540800" cy="14648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5DA68A-1047-1B41-ADB3-6A304BD5D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037" y="6507504"/>
            <a:ext cx="1625371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1167746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6441609-28BA-F74D-9F58-438F38AD6A8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40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F56B61B-3237-814B-A0B4-A419616F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732EBD-8418-3543-A6FF-37814772D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3" y="688268"/>
            <a:ext cx="4491954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7D7FCE-302C-A644-9576-5B1E0154D48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4491955" cy="432208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4563D8A-6311-1A49-B1D4-B8F658322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672AA62-8355-D041-861D-E2337B5B9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17313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2309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6441609-28BA-F74D-9F58-438F38AD6A8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906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F56B61B-3237-814B-A0B4-A419616F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2FD60D-CC71-A046-8F3E-5499A523F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2" y="688268"/>
            <a:ext cx="9348233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3A0758-E3C9-DF48-8D50-D3D11D7379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9348235" cy="4322084"/>
          </a:xfrm>
        </p:spPr>
        <p:txBody>
          <a:bodyPr numCol="2" spcCol="14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0406D3A-6F2C-1546-ABF7-2C0D20829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AD1593C-5A93-1245-A218-9CA1D0D92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70976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1432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16FA888-622E-FA4F-98DB-5F54C7DB1B8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40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783238CE-DCC1-DB49-8D20-4AD1BEDA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DEB4A5-B736-334A-8C14-641525B4E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3" y="688268"/>
            <a:ext cx="4491954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8C8C08-DC70-FF47-95F2-74AD75D7BBC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4491955" cy="432208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DE0AEA-9E51-0C41-838A-8E3853857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65EAB69-52B4-0D4B-90F1-06C5081D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70977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295398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6441609-28BA-F74D-9F58-438F38AD6A8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906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b="1" dirty="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F56B61B-3237-814B-A0B4-A419616F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4D019A-B948-C74B-8DFD-3EB198633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2" y="688268"/>
            <a:ext cx="9348233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135887-F28F-FF40-9D32-312189E2F1A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9348235" cy="4322084"/>
          </a:xfrm>
        </p:spPr>
        <p:txBody>
          <a:bodyPr numCol="2" spcCol="14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DAC1C-4A93-B54C-8821-14B5BEC1F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92A00B3-BA27-F545-AA1E-3905F9EA7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23065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236840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3D6140E-2EC9-2946-9A4E-6EE2014513D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40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0B960C1-34E8-8A4E-BB22-E43FA2D17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1BC6F4-8EA0-244D-9C7C-A3F93F00E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3" y="688268"/>
            <a:ext cx="4491954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3633EC-4D4E-E646-8874-636BB204C0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4491955" cy="432208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53DA84-1AAE-9046-878D-BB9D2D99D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9D2C005-7ECC-2A4C-8CF0-EA497C03D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22770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38664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DFAA0B5-EA83-7745-B2DE-B691BB013B5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40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162FDD86-7A7D-2843-830C-A8B65E6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35B5BF-4E41-FD4A-91E3-2E3F5EB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3" y="688268"/>
            <a:ext cx="4491954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6BD986-5479-EF42-8447-3429D8EC68D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4491955" cy="432208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3DCF307-8AD6-CA48-887F-2992A862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585E2BC-E0EF-654E-8CD1-6F8E30F28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10070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235948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6441609-28BA-F74D-9F58-438F38AD6A8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906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F56B61B-3237-814B-A0B4-A419616F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ABFFFE-D0FA-EF42-8467-1A6861752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2" y="688268"/>
            <a:ext cx="9348233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84DFAAC-9884-9F4F-AB68-7D1A7F3C0B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9348235" cy="4322084"/>
          </a:xfrm>
        </p:spPr>
        <p:txBody>
          <a:bodyPr numCol="2" spcCol="14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84CCA28-C66D-1649-A7EC-04A8EB5AE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005D141-0E11-EB49-85F5-7B7158492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70976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5852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DFAA0B5-EA83-7745-B2DE-B691BB013B5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906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D739F3-95B2-9444-A9E8-5F2262676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045" y="688268"/>
            <a:ext cx="4354081" cy="10700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34507C8-710F-604A-B0CB-02CFEF276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45" y="1758334"/>
            <a:ext cx="4354081" cy="724901"/>
          </a:xfrm>
        </p:spPr>
        <p:txBody>
          <a:bodyPr anchor="b">
            <a:no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CFAB26-7F13-E94B-B91F-54CBD60955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8044" y="2644398"/>
            <a:ext cx="4354082" cy="3579699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71475" indent="0">
              <a:buNone/>
              <a:defRPr sz="1050">
                <a:solidFill>
                  <a:schemeClr val="bg1"/>
                </a:solidFill>
              </a:defRPr>
            </a:lvl2pPr>
            <a:lvl3pPr marL="742950" indent="0">
              <a:buNone/>
              <a:defRPr sz="1050">
                <a:solidFill>
                  <a:schemeClr val="bg1"/>
                </a:solidFill>
              </a:defRPr>
            </a:lvl3pPr>
            <a:lvl4pPr marL="1114425" indent="0">
              <a:buNone/>
              <a:defRPr sz="1050">
                <a:solidFill>
                  <a:schemeClr val="bg1"/>
                </a:solidFill>
              </a:defRPr>
            </a:lvl4pPr>
            <a:lvl5pPr marL="14859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162FDD86-7A7D-2843-830C-A8B65E6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F79BA0F-7857-CA4F-B1E9-43BD651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29" y="6507504"/>
            <a:ext cx="1670977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65382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C4D9C27-7277-B349-A54B-9980086DB48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90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0AB9C1-EB73-A14D-833F-C18C0F065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01" y="1856700"/>
            <a:ext cx="4677339" cy="1699451"/>
          </a:xfrm>
        </p:spPr>
        <p:txBody>
          <a:bodyPr anchor="b">
            <a:noAutofit/>
          </a:bodyPr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F7F24F7-CBCD-FD46-8578-9838960A3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001" y="3842266"/>
            <a:ext cx="4677339" cy="805370"/>
          </a:xfrm>
        </p:spPr>
        <p:txBody>
          <a:bodyPr>
            <a:no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F130C3C-77EC-BC49-A05C-D6CF052F3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607" y="294508"/>
            <a:ext cx="1540800" cy="146485"/>
          </a:xfrm>
          <a:prstGeom prst="rect">
            <a:avLst/>
          </a:prstGeom>
        </p:spPr>
      </p:pic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19F7CFEE-41CE-C944-B6C2-4D0B31B59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BA3CB8C-DC06-F14E-BD56-6BA7D9DB0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30" y="6507504"/>
            <a:ext cx="1559270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55255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6441609-28BA-F74D-9F58-438F38AD6A8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906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F56B61B-3237-814B-A0B4-A419616F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8DE7D3-B34B-9946-BA7E-32A28DBDC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2" y="688268"/>
            <a:ext cx="9348233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E0F24CF-62DA-4E4C-B9D3-106FCD8B725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9348235" cy="4322084"/>
          </a:xfrm>
        </p:spPr>
        <p:txBody>
          <a:bodyPr numCol="2" spcCol="14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54E4152-1E94-494F-9FDA-7B36D766D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CCAED3-AEF9-D048-9F0B-D1550BC1A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607" y="294508"/>
            <a:ext cx="1540800" cy="14648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0396C71-E801-2F49-A108-F6D63522F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29" y="6507504"/>
            <a:ext cx="1670977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190457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E546-FE30-624A-B210-7B403399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699326"/>
            <a:ext cx="9209992" cy="1008067"/>
          </a:xfrm>
        </p:spPr>
        <p:txBody>
          <a:bodyPr anchor="b">
            <a:normAutofit/>
          </a:bodyPr>
          <a:lstStyle>
            <a:lvl1pPr>
              <a:defRPr sz="292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B2A-9E6E-F744-B399-380D4316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18" y="2243469"/>
            <a:ext cx="9258489" cy="3933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spcBef>
                <a:spcPts val="0"/>
              </a:spcBef>
              <a:spcAft>
                <a:spcPts val="488"/>
              </a:spcAft>
              <a:buNone/>
              <a:defRPr sz="1138">
                <a:solidFill>
                  <a:schemeClr val="tx1"/>
                </a:solidFill>
              </a:defRPr>
            </a:lvl2pPr>
            <a:lvl3pPr marL="742950" indent="0">
              <a:spcBef>
                <a:spcPts val="0"/>
              </a:spcBef>
              <a:spcAft>
                <a:spcPts val="488"/>
              </a:spcAft>
              <a:buNone/>
              <a:defRPr sz="1138">
                <a:solidFill>
                  <a:schemeClr val="tx1"/>
                </a:solidFill>
              </a:defRPr>
            </a:lvl3pPr>
            <a:lvl4pPr marL="1114425" indent="0">
              <a:spcBef>
                <a:spcPts val="0"/>
              </a:spcBef>
              <a:spcAft>
                <a:spcPts val="488"/>
              </a:spcAft>
              <a:buNone/>
              <a:defRPr sz="1138">
                <a:solidFill>
                  <a:schemeClr val="tx1"/>
                </a:solidFill>
              </a:defRPr>
            </a:lvl4pPr>
            <a:lvl5pPr marL="1485900" indent="0">
              <a:spcBef>
                <a:spcPts val="0"/>
              </a:spcBef>
              <a:spcAft>
                <a:spcPts val="488"/>
              </a:spcAft>
              <a:buNone/>
              <a:defRPr sz="113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8E5E4A-5F98-164A-B129-BD431BB8DE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19919" y="1707394"/>
            <a:ext cx="5226371" cy="536075"/>
          </a:xfrm>
        </p:spPr>
        <p:txBody>
          <a:bodyPr>
            <a:noAutofit/>
          </a:bodyPr>
          <a:lstStyle>
            <a:lvl1pPr marL="0" indent="0" algn="l">
              <a:buNone/>
              <a:defRPr sz="1950">
                <a:solidFill>
                  <a:schemeClr val="accent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94BCF2F4-3FEF-4C4F-802E-840F3EA25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0161CA-4963-B64C-9B80-1E38F1BBC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919" y="6507504"/>
            <a:ext cx="218314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414162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256680-252E-2944-81F9-F2134473CE1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906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F56B61B-3237-814B-A0B4-A419616F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8DE7D3-B34B-9946-BA7E-32A28DBDC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2" y="688268"/>
            <a:ext cx="9348233" cy="1070067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E0F24CF-62DA-4E4C-B9D3-106FCD8B725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902014"/>
            <a:ext cx="9348235" cy="4322084"/>
          </a:xfrm>
        </p:spPr>
        <p:txBody>
          <a:bodyPr numCol="2" spcCol="14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54E4152-1E94-494F-9FDA-7B36D766D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CCAED3-AEF9-D048-9F0B-D1550BC1A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607" y="294508"/>
            <a:ext cx="1540800" cy="146485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7FC9B64-23A2-DF45-A1F7-117BF97E0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30" y="6507504"/>
            <a:ext cx="1670976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112337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9B7E52-6384-E042-A0A1-F0E28A4405F0}"/>
              </a:ext>
            </a:extLst>
          </p:cNvPr>
          <p:cNvSpPr>
            <a:spLocks/>
          </p:cNvSpPr>
          <p:nvPr/>
        </p:nvSpPr>
        <p:spPr>
          <a:xfrm>
            <a:off x="0" y="0"/>
            <a:ext cx="990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C91488-854D-624C-9C53-816BA15EA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098" y="3285453"/>
            <a:ext cx="3019804" cy="2870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938465-B6E9-CC4F-92D7-BD66F0FEA58C}"/>
              </a:ext>
            </a:extLst>
          </p:cNvPr>
          <p:cNvSpPr txBox="1">
            <a:spLocks/>
          </p:cNvSpPr>
          <p:nvPr userDrawn="1"/>
        </p:nvSpPr>
        <p:spPr>
          <a:xfrm>
            <a:off x="377471" y="499736"/>
            <a:ext cx="4368289" cy="264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1.1. An Introduction to Open Banking</a:t>
            </a:r>
          </a:p>
        </p:txBody>
      </p:sp>
    </p:spTree>
    <p:extLst>
      <p:ext uri="{BB962C8B-B14F-4D97-AF65-F5344CB8AC3E}">
        <p14:creationId xmlns:p14="http://schemas.microsoft.com/office/powerpoint/2010/main" val="3992454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171E-2D29-AE43-8BC4-FB92ABE4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D355D-0CCC-264C-8AAE-DE4104BE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781" y="6473911"/>
            <a:ext cx="3343275" cy="1998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Open Banking Limited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AB21C-4D65-6549-B901-A9C559E8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8009" y="6473911"/>
            <a:ext cx="2228850" cy="199898"/>
          </a:xfrm>
          <a:prstGeom prst="rect">
            <a:avLst/>
          </a:prstGeom>
        </p:spPr>
        <p:txBody>
          <a:bodyPr/>
          <a:lstStyle/>
          <a:p>
            <a:fld id="{7C797C1A-9305-C34D-B635-E417DE605F8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6C25D34-C18F-2643-9CAE-5AA08FB2D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365760"/>
            <a:ext cx="2228850" cy="199898"/>
          </a:xfrm>
          <a:prstGeom prst="rect">
            <a:avLst/>
          </a:prstGeom>
        </p:spPr>
        <p:txBody>
          <a:bodyPr anchor="ctr"/>
          <a:lstStyle>
            <a:lvl1pPr>
              <a:defRPr sz="813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5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03DB5-BF0C-A944-A162-B361C54C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781" y="6473911"/>
            <a:ext cx="3343275" cy="1998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Open Banking Limited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0574-AD43-A742-A88B-5623E2B4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8009" y="6473911"/>
            <a:ext cx="2228850" cy="199898"/>
          </a:xfrm>
          <a:prstGeom prst="rect">
            <a:avLst/>
          </a:prstGeom>
        </p:spPr>
        <p:txBody>
          <a:bodyPr/>
          <a:lstStyle/>
          <a:p>
            <a:fld id="{7C797C1A-9305-C34D-B635-E417DE605F8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934BEE-A30B-D74A-84BB-6EDC30FE7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365760"/>
            <a:ext cx="2228850" cy="199898"/>
          </a:xfrm>
          <a:prstGeom prst="rect">
            <a:avLst/>
          </a:prstGeom>
        </p:spPr>
        <p:txBody>
          <a:bodyPr anchor="ctr"/>
          <a:lstStyle>
            <a:lvl1pPr>
              <a:defRPr sz="813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78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A7FA-559A-144D-A085-0EEDD036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5"/>
            <a:ext cx="3194943" cy="1069975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E2A42-E7C0-AE49-93CA-25DD9A0DC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9D078-8EDF-4243-A223-9CDE06CEE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AB8D7-D5A1-FE48-89AB-EB189E95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781" y="6473911"/>
            <a:ext cx="3343275" cy="1998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Open Banking Limited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33364-EDBA-0D4B-91BE-0CE72349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8009" y="6473911"/>
            <a:ext cx="2228850" cy="199898"/>
          </a:xfrm>
          <a:prstGeom prst="rect">
            <a:avLst/>
          </a:prstGeom>
        </p:spPr>
        <p:txBody>
          <a:bodyPr/>
          <a:lstStyle/>
          <a:p>
            <a:fld id="{7C797C1A-9305-C34D-B635-E417DE605F8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8BE76C-77A5-714C-B7D9-62E397B0E9D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81038" y="365760"/>
            <a:ext cx="2228850" cy="199898"/>
          </a:xfrm>
          <a:prstGeom prst="rect">
            <a:avLst/>
          </a:prstGeom>
        </p:spPr>
        <p:txBody>
          <a:bodyPr anchor="ctr"/>
          <a:lstStyle>
            <a:lvl1pPr>
              <a:defRPr sz="813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08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41E8-0F58-8647-8EE8-F3F2C11A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5"/>
            <a:ext cx="3194943" cy="1069975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160D6-6139-1B45-99AC-20CBB98D3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6C1AA-507C-E547-9292-15B2B626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CF79D-320C-CB43-B458-CCBA20CF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781" y="6473911"/>
            <a:ext cx="3343275" cy="1998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Open Banking Limited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131EE-FDF6-F048-806C-42DC2437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8009" y="6473911"/>
            <a:ext cx="2228850" cy="199898"/>
          </a:xfrm>
          <a:prstGeom prst="rect">
            <a:avLst/>
          </a:prstGeom>
        </p:spPr>
        <p:txBody>
          <a:bodyPr/>
          <a:lstStyle/>
          <a:p>
            <a:fld id="{7C797C1A-9305-C34D-B635-E417DE605F8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B850748-9D74-DE47-AF3F-109F8F9EF36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81038" y="365760"/>
            <a:ext cx="2228850" cy="199898"/>
          </a:xfrm>
          <a:prstGeom prst="rect">
            <a:avLst/>
          </a:prstGeom>
        </p:spPr>
        <p:txBody>
          <a:bodyPr anchor="ctr"/>
          <a:lstStyle>
            <a:lvl1pPr>
              <a:defRPr sz="813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1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F3D9-A79D-5349-92F3-F9408114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C5097-6BC2-BC4B-9F4A-5CC9FDEDF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0D825-4FB3-BB4B-B32C-959D671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781" y="6473911"/>
            <a:ext cx="3343275" cy="1998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Open Banking Limited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D251-3A0C-A642-9E4A-BE54A3B7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8009" y="6473911"/>
            <a:ext cx="2228850" cy="199898"/>
          </a:xfrm>
          <a:prstGeom prst="rect">
            <a:avLst/>
          </a:prstGeom>
        </p:spPr>
        <p:txBody>
          <a:bodyPr/>
          <a:lstStyle/>
          <a:p>
            <a:fld id="{7C797C1A-9305-C34D-B635-E417DE605F8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654FAC-D152-A14E-8E08-69A03C18E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365760"/>
            <a:ext cx="2228850" cy="199898"/>
          </a:xfrm>
          <a:prstGeom prst="rect">
            <a:avLst/>
          </a:prstGeom>
        </p:spPr>
        <p:txBody>
          <a:bodyPr anchor="ctr"/>
          <a:lstStyle>
            <a:lvl1pPr>
              <a:defRPr sz="813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6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E4109-3C51-8848-AAA6-E9D14FDCE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BB059-15F6-9346-BE52-0CC85036D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28D1-E3EE-F547-B3A8-77DF715C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781" y="6473911"/>
            <a:ext cx="3343275" cy="1998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Open Banking Limited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8394-0B08-5445-99DA-F0CE8A4E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8009" y="6473911"/>
            <a:ext cx="2228850" cy="199898"/>
          </a:xfrm>
          <a:prstGeom prst="rect">
            <a:avLst/>
          </a:prstGeom>
        </p:spPr>
        <p:txBody>
          <a:bodyPr/>
          <a:lstStyle/>
          <a:p>
            <a:fld id="{7C797C1A-9305-C34D-B635-E417DE605F8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886727-9DDB-2049-AA20-E395692E8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365760"/>
            <a:ext cx="2228850" cy="199898"/>
          </a:xfrm>
          <a:prstGeom prst="rect">
            <a:avLst/>
          </a:prstGeom>
        </p:spPr>
        <p:txBody>
          <a:bodyPr anchor="ctr"/>
          <a:lstStyle>
            <a:lvl1pPr>
              <a:defRPr sz="813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2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20AB9C1-EB73-A14D-833F-C18C0F065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378" y="1856700"/>
            <a:ext cx="5127911" cy="1699451"/>
          </a:xfrm>
        </p:spPr>
        <p:txBody>
          <a:bodyPr anchor="b">
            <a:noAutofit/>
          </a:bodyPr>
          <a:lstStyle>
            <a:lvl1pPr algn="l"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F7F24F7-CBCD-FD46-8578-9838960A3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378" y="3842266"/>
            <a:ext cx="5127911" cy="805370"/>
          </a:xfrm>
        </p:spPr>
        <p:txBody>
          <a:bodyPr>
            <a:noAutofit/>
          </a:bodyPr>
          <a:lstStyle>
            <a:lvl1pPr marL="0" indent="0" algn="l">
              <a:buNone/>
              <a:defRPr sz="1950">
                <a:solidFill>
                  <a:schemeClr val="accent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D3B746B9-604A-6E45-A2DF-426A6B445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378" y="6507504"/>
            <a:ext cx="1655815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8B5FE7-B144-8848-BB7F-E4E86910A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3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68F070CD-121B-754B-840C-247167F7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30" y="6507504"/>
            <a:ext cx="1579615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DB3DC8A-9FA4-E14B-BEDC-ED2621889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61E11B6-DC85-9A4C-B08C-89190D6FE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230" y="497773"/>
            <a:ext cx="9251178" cy="347196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A0FBBD6C-49BD-2C42-8E1C-AB9948DE6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230" y="256644"/>
            <a:ext cx="5219060" cy="263398"/>
          </a:xfrm>
        </p:spPr>
        <p:txBody>
          <a:bodyPr anchor="b">
            <a:noAutofit/>
          </a:bodyPr>
          <a:lstStyle>
            <a:lvl1pPr marL="0" indent="0" algn="l">
              <a:buNone/>
              <a:defRPr sz="1200" b="1">
                <a:solidFill>
                  <a:schemeClr val="accent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8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68F070CD-121B-754B-840C-247167F7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940270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DB3DC8A-9FA4-E14B-BEDC-ED2621889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335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61E11B6-DC85-9A4C-B08C-89190D6FE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1" y="584927"/>
            <a:ext cx="9445658" cy="347196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A0FBBD6C-49BD-2C42-8E1C-AB9948DE6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6029"/>
            <a:ext cx="7396114" cy="263398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rgbClr val="6180C3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0DE4FD-870D-EC43-8E66-561667D0A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0171" y="1500707"/>
            <a:ext cx="9445658" cy="3968971"/>
          </a:xfrm>
        </p:spPr>
        <p:txBody>
          <a:bodyPr numCol="2" spcCol="288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4F83C0-E588-644A-9896-3AF56B6B5C1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40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0AB9C1-EB73-A14D-833F-C18C0F065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045" y="1856700"/>
            <a:ext cx="4364189" cy="1699451"/>
          </a:xfrm>
        </p:spPr>
        <p:txBody>
          <a:bodyPr anchor="b">
            <a:noAutofit/>
          </a:bodyPr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F7F24F7-CBCD-FD46-8578-9838960A3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45" y="3842266"/>
            <a:ext cx="4364189" cy="805370"/>
          </a:xfrm>
        </p:spPr>
        <p:txBody>
          <a:bodyPr>
            <a:no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E1984E60-4979-AE4A-BE14-A8206C324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F2464CD-D3C7-DE47-9B64-896E0EA12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45" y="6507504"/>
            <a:ext cx="1628382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58443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FDAFA2A-7C27-5C4A-9868-3B95EC3745A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40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D739F3-95B2-9444-A9E8-5F2262676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045" y="688268"/>
            <a:ext cx="4354081" cy="10700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34507C8-710F-604A-B0CB-02CFEF276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45" y="1758334"/>
            <a:ext cx="4354081" cy="724901"/>
          </a:xfrm>
        </p:spPr>
        <p:txBody>
          <a:bodyPr anchor="b">
            <a:no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CFAB26-7F13-E94B-B91F-54CBD60955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8044" y="2644398"/>
            <a:ext cx="4354082" cy="3579699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71475" indent="0">
              <a:buNone/>
              <a:defRPr sz="1050">
                <a:solidFill>
                  <a:schemeClr val="bg1"/>
                </a:solidFill>
              </a:defRPr>
            </a:lvl2pPr>
            <a:lvl3pPr marL="742950" indent="0">
              <a:buNone/>
              <a:defRPr sz="1050">
                <a:solidFill>
                  <a:schemeClr val="bg1"/>
                </a:solidFill>
              </a:defRPr>
            </a:lvl3pPr>
            <a:lvl4pPr marL="1114425" indent="0">
              <a:buNone/>
              <a:defRPr sz="1050">
                <a:solidFill>
                  <a:schemeClr val="bg1"/>
                </a:solidFill>
              </a:defRPr>
            </a:lvl4pPr>
            <a:lvl5pPr marL="14859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90AEF6DB-FE06-DE45-BEFA-8047C4A29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EF489A4-1B25-4F49-A19D-913B0469F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44" y="6507504"/>
            <a:ext cx="1670977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19006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6441609-28BA-F74D-9F58-438F38AD6A8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40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D739F3-95B2-9444-A9E8-5F2262676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3" y="582131"/>
            <a:ext cx="4491954" cy="853177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CFAB26-7F13-E94B-B91F-54CBD60955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171" y="1722664"/>
            <a:ext cx="4491955" cy="45014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F56B61B-3237-814B-A0B4-A419616F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03251C3-247A-8047-A048-92C97A7B9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5104"/>
            <a:ext cx="4491955" cy="267867"/>
          </a:xfrm>
        </p:spPr>
        <p:txBody>
          <a:bodyPr anchor="t"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2C7A048-6DB0-C54A-BC6E-F8E98F175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70976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199872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DB3DC8A-9FA4-E14B-BEDC-ED2621889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335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61E11B6-DC85-9A4C-B08C-89190D6FE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1" y="584927"/>
            <a:ext cx="9445658" cy="347196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A0FBBD6C-49BD-2C42-8E1C-AB9948DE6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71" y="246029"/>
            <a:ext cx="7396114" cy="263398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accent2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0DE4FD-870D-EC43-8E66-561667D0A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0171" y="1500707"/>
            <a:ext cx="9445658" cy="3968971"/>
          </a:xfrm>
        </p:spPr>
        <p:txBody>
          <a:bodyPr numCol="2" spcCol="288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1pPr>
            <a:lvl2pPr marL="3714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2pPr>
            <a:lvl3pPr marL="7429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3pPr>
            <a:lvl4pPr marL="111442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4pPr>
            <a:lvl5pPr marL="148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D6A3C8-6781-B647-91DB-F10F889E76D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85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FEC637-A0B9-7D46-8FC1-480262838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71" y="6507504"/>
            <a:ext cx="1670977" cy="18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</p:spTree>
    <p:extLst>
      <p:ext uri="{BB962C8B-B14F-4D97-AF65-F5344CB8AC3E}">
        <p14:creationId xmlns:p14="http://schemas.microsoft.com/office/powerpoint/2010/main" val="205195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8A98CB-F126-7746-987C-B582B81D7D98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607" y="338554"/>
            <a:ext cx="1540800" cy="1464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A13EB4-DE7C-324E-8394-376DA42F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55" y="699326"/>
            <a:ext cx="9246499" cy="99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0E473-A9B5-2B4A-ADC0-44696FB5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919" y="1825625"/>
            <a:ext cx="92584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8F81F7D-1EAF-0947-A71B-AEEF21EEF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919" y="6507504"/>
            <a:ext cx="218314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© Open Banking Limited 2018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4754D6E-AAE6-9F40-BB34-819754A4D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912" y="6507504"/>
            <a:ext cx="441494" cy="199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797C1A-9305-C34D-B635-E417DE605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3" r:id="rId4"/>
    <p:sldLayoutId id="2147483695" r:id="rId5"/>
    <p:sldLayoutId id="2147483686" r:id="rId6"/>
    <p:sldLayoutId id="2147483687" r:id="rId7"/>
    <p:sldLayoutId id="2147483701" r:id="rId8"/>
    <p:sldLayoutId id="2147483702" r:id="rId9"/>
    <p:sldLayoutId id="2147483688" r:id="rId10"/>
    <p:sldLayoutId id="2147483697" r:id="rId11"/>
    <p:sldLayoutId id="2147483689" r:id="rId12"/>
    <p:sldLayoutId id="2147483698" r:id="rId13"/>
    <p:sldLayoutId id="2147483690" r:id="rId14"/>
    <p:sldLayoutId id="2147483691" r:id="rId15"/>
    <p:sldLayoutId id="2147483699" r:id="rId16"/>
    <p:sldLayoutId id="2147483696" r:id="rId17"/>
    <p:sldLayoutId id="2147483676" r:id="rId18"/>
    <p:sldLayoutId id="2147483700" r:id="rId19"/>
    <p:sldLayoutId id="2147483703" r:id="rId20"/>
    <p:sldLayoutId id="2147483704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7EB5-A16F-3F42-A915-A19E2309C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37" y="1924075"/>
            <a:ext cx="7140790" cy="1699451"/>
          </a:xfrm>
        </p:spPr>
        <p:txBody>
          <a:bodyPr/>
          <a:lstStyle/>
          <a:p>
            <a:r>
              <a:rPr lang="en-GB" dirty="0"/>
              <a:t>Open Banking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260CE-C060-CA42-A67E-56CB26FBF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W3C, 22 Oct 2018</a:t>
            </a:r>
          </a:p>
          <a:p>
            <a:endParaRPr lang="en-GB" dirty="0"/>
          </a:p>
          <a:p>
            <a:r>
              <a:rPr lang="en-GB" dirty="0"/>
              <a:t>Chris Michael</a:t>
            </a:r>
          </a:p>
          <a:p>
            <a:r>
              <a:rPr lang="en-GB" sz="1400" u="sng" dirty="0" err="1"/>
              <a:t>chris.michael@openbanking.org.uk</a:t>
            </a:r>
            <a:endParaRPr lang="en-GB" sz="1400" u="sng" dirty="0"/>
          </a:p>
        </p:txBody>
      </p:sp>
    </p:spTree>
    <p:extLst>
      <p:ext uri="{BB962C8B-B14F-4D97-AF65-F5344CB8AC3E}">
        <p14:creationId xmlns:p14="http://schemas.microsoft.com/office/powerpoint/2010/main" val="252265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Certifications for v2 (as of 12 Oct 2018)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DA40CAE-E39D-FE43-A71F-6A4C65183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Conformance and Certification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038F6-5832-7844-84F6-C4CFB1D87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E4CCB-83B7-DE4F-8E6E-9EBCC0739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65" y="1159329"/>
            <a:ext cx="8683870" cy="51209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66F79-0A3B-F443-9A69-DB35ABDE5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3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5A109E-9B69-354B-A170-2C8AB6C69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4665663" algn="l"/>
              </a:tabLst>
            </a:pPr>
            <a:r>
              <a:rPr lang="en-GB" dirty="0"/>
              <a:t>Covering regulatory requirements AND market needs</a:t>
            </a:r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35F42D8-BD79-F147-9D4E-65CB8EFC1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8" name="Rectangl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BDEE25-81FA-F749-A82D-C4DAEE085233}"/>
              </a:ext>
            </a:extLst>
          </p:cNvPr>
          <p:cNvSpPr/>
          <p:nvPr/>
        </p:nvSpPr>
        <p:spPr>
          <a:xfrm>
            <a:off x="235582" y="6503016"/>
            <a:ext cx="150934" cy="187501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err="1"/>
          </a:p>
        </p:txBody>
      </p:sp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580AB6-E025-F240-877E-2991FB400335}"/>
              </a:ext>
            </a:extLst>
          </p:cNvPr>
          <p:cNvSpPr/>
          <p:nvPr/>
        </p:nvSpPr>
        <p:spPr>
          <a:xfrm>
            <a:off x="753945" y="6503015"/>
            <a:ext cx="150934" cy="187501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err="1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AA2A2394-A98E-DC4A-9C59-BCCAC587110A}"/>
              </a:ext>
            </a:extLst>
          </p:cNvPr>
          <p:cNvSpPr/>
          <p:nvPr/>
        </p:nvSpPr>
        <p:spPr>
          <a:xfrm>
            <a:off x="499055" y="6508426"/>
            <a:ext cx="150934" cy="187501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err="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F71B35-B9CC-1F43-AC65-CD856C5C165B}"/>
              </a:ext>
            </a:extLst>
          </p:cNvPr>
          <p:cNvSpPr/>
          <p:nvPr/>
        </p:nvSpPr>
        <p:spPr>
          <a:xfrm>
            <a:off x="413507" y="1089062"/>
            <a:ext cx="9116524" cy="4887324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8" tIns="31094" rIns="62188" bIns="31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8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49F12D-60D6-2046-8EE1-6990005F2612}"/>
              </a:ext>
            </a:extLst>
          </p:cNvPr>
          <p:cNvSpPr/>
          <p:nvPr/>
        </p:nvSpPr>
        <p:spPr>
          <a:xfrm>
            <a:off x="883730" y="1832552"/>
            <a:ext cx="4805285" cy="282904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8" tIns="31094" rIns="62188" bIns="31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8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1006F2-29D6-F94B-B30A-2FBA2D291CB5}"/>
              </a:ext>
            </a:extLst>
          </p:cNvPr>
          <p:cNvSpPr/>
          <p:nvPr/>
        </p:nvSpPr>
        <p:spPr>
          <a:xfrm>
            <a:off x="2605792" y="1352363"/>
            <a:ext cx="6266720" cy="3729471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8" tIns="31094" rIns="62188" bIns="31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8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15D2560-3BAB-B94C-9ADF-814CCCE95E57}"/>
              </a:ext>
            </a:extLst>
          </p:cNvPr>
          <p:cNvSpPr txBox="1">
            <a:spLocks/>
          </p:cNvSpPr>
          <p:nvPr/>
        </p:nvSpPr>
        <p:spPr>
          <a:xfrm>
            <a:off x="1255425" y="2667407"/>
            <a:ext cx="1350367" cy="10913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97695" rtl="0" eaLnBrk="1" latinLnBrk="0" hangingPunct="1">
              <a:spcBef>
                <a:spcPct val="20000"/>
              </a:spcBef>
              <a:buFontTx/>
              <a:buNone/>
              <a:defRPr sz="900" b="1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37327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023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719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414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Mandated common and open standard  </a:t>
            </a: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for CMA9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Open Data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Directory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7D2DC848-AB3D-A049-A53F-51CCFBF3B0C5}"/>
              </a:ext>
            </a:extLst>
          </p:cNvPr>
          <p:cNvSpPr txBox="1">
            <a:spLocks/>
          </p:cNvSpPr>
          <p:nvPr/>
        </p:nvSpPr>
        <p:spPr>
          <a:xfrm>
            <a:off x="2730378" y="2366778"/>
            <a:ext cx="2825394" cy="19028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97695" rtl="0" eaLnBrk="1" latinLnBrk="0" hangingPunct="1">
              <a:spcBef>
                <a:spcPct val="20000"/>
              </a:spcBef>
              <a:buFontTx/>
              <a:buNone/>
              <a:defRPr sz="900" b="1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37327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023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719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414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RTS (SCA and secure communications)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Account Info +  Transactions </a:t>
            </a: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Payment Initiation (Same Day Payments)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Personal and Business Current Accounts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£GBP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83521B0B-C9CC-DD41-AA39-AE3610773A59}"/>
              </a:ext>
            </a:extLst>
          </p:cNvPr>
          <p:cNvSpPr txBox="1">
            <a:spLocks/>
          </p:cNvSpPr>
          <p:nvPr/>
        </p:nvSpPr>
        <p:spPr>
          <a:xfrm>
            <a:off x="5680358" y="2295667"/>
            <a:ext cx="2725851" cy="19028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97695" rtl="0" eaLnBrk="1" latinLnBrk="0" hangingPunct="1">
              <a:spcBef>
                <a:spcPct val="20000"/>
              </a:spcBef>
              <a:buFontTx/>
              <a:buNone/>
              <a:defRPr sz="900" b="1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37327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023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719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414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Recurring &amp; Future Dated Payments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All payment enabled accounts</a:t>
            </a: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err="1">
                <a:solidFill>
                  <a:schemeClr val="bg1"/>
                </a:solidFill>
              </a:rPr>
              <a:t>inc</a:t>
            </a:r>
            <a:r>
              <a:rPr lang="en-US" sz="1200" dirty="0">
                <a:solidFill>
                  <a:schemeClr val="bg1"/>
                </a:solidFill>
              </a:rPr>
              <a:t> cards, savings, loans)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All currencies &amp; FX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Confirmation of Funds (CBPII)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E16A8D27-94BD-C44E-816A-6E53B04B81D0}"/>
              </a:ext>
            </a:extLst>
          </p:cNvPr>
          <p:cNvSpPr txBox="1">
            <a:spLocks/>
          </p:cNvSpPr>
          <p:nvPr/>
        </p:nvSpPr>
        <p:spPr>
          <a:xfrm>
            <a:off x="2656080" y="5080184"/>
            <a:ext cx="4572749" cy="7073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97695" rtl="0" eaLnBrk="1" latinLnBrk="0" hangingPunct="1">
              <a:spcBef>
                <a:spcPct val="20000"/>
              </a:spcBef>
              <a:buFontTx/>
              <a:buNone/>
              <a:defRPr sz="900" b="1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37327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023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719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414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Roadmap includes: Variable Recurring Payments, SCA Exemptions, Status, Refunds, Confirmation of Payee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D5C1C7-E060-024B-8E6D-CF63CF5A608E}"/>
              </a:ext>
            </a:extLst>
          </p:cNvPr>
          <p:cNvSpPr/>
          <p:nvPr/>
        </p:nvSpPr>
        <p:spPr>
          <a:xfrm>
            <a:off x="2941944" y="6239687"/>
            <a:ext cx="281960" cy="2819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8" tIns="31094" rIns="62188" bIns="31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8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97BBCC-F923-5B4D-AD1F-CCBF3691DCB1}"/>
              </a:ext>
            </a:extLst>
          </p:cNvPr>
          <p:cNvSpPr/>
          <p:nvPr/>
        </p:nvSpPr>
        <p:spPr>
          <a:xfrm>
            <a:off x="4297414" y="6239687"/>
            <a:ext cx="281960" cy="28196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8" tIns="31094" rIns="62188" bIns="31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8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0C52F4-90C0-C946-BBB3-8D5A0F1C201A}"/>
              </a:ext>
            </a:extLst>
          </p:cNvPr>
          <p:cNvSpPr/>
          <p:nvPr/>
        </p:nvSpPr>
        <p:spPr>
          <a:xfrm>
            <a:off x="5652884" y="6245842"/>
            <a:ext cx="281960" cy="2819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8" tIns="31094" rIns="62188" bIns="31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8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ontent Placeholder 10">
            <a:extLst>
              <a:ext uri="{FF2B5EF4-FFF2-40B4-BE49-F238E27FC236}">
                <a16:creationId xmlns:a16="http://schemas.microsoft.com/office/drawing/2014/main" id="{DEF77A03-A7B8-7A4E-B5AA-6366D78B5536}"/>
              </a:ext>
            </a:extLst>
          </p:cNvPr>
          <p:cNvSpPr txBox="1">
            <a:spLocks/>
          </p:cNvSpPr>
          <p:nvPr/>
        </p:nvSpPr>
        <p:spPr>
          <a:xfrm>
            <a:off x="3285389" y="6288110"/>
            <a:ext cx="1232500" cy="187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97695" rtl="0" eaLnBrk="1" latinLnBrk="0" hangingPunct="1">
              <a:spcBef>
                <a:spcPct val="20000"/>
              </a:spcBef>
              <a:buFontTx/>
              <a:buNone/>
              <a:defRPr sz="900" b="1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37327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023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719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414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</a:rPr>
              <a:t>CMA Order</a:t>
            </a:r>
          </a:p>
        </p:txBody>
      </p:sp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id="{0C29A732-0052-624E-A81D-518945973133}"/>
              </a:ext>
            </a:extLst>
          </p:cNvPr>
          <p:cNvSpPr txBox="1">
            <a:spLocks/>
          </p:cNvSpPr>
          <p:nvPr/>
        </p:nvSpPr>
        <p:spPr>
          <a:xfrm>
            <a:off x="4640859" y="6277091"/>
            <a:ext cx="1232500" cy="187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97695" rtl="0" eaLnBrk="1" latinLnBrk="0" hangingPunct="1">
              <a:spcBef>
                <a:spcPct val="20000"/>
              </a:spcBef>
              <a:buFontTx/>
              <a:buNone/>
              <a:defRPr sz="900" b="1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37327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023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719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414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</a:rPr>
              <a:t>PSD2 scope</a:t>
            </a:r>
          </a:p>
        </p:txBody>
      </p:sp>
      <p:sp>
        <p:nvSpPr>
          <p:cNvPr id="44" name="Content Placeholder 10">
            <a:extLst>
              <a:ext uri="{FF2B5EF4-FFF2-40B4-BE49-F238E27FC236}">
                <a16:creationId xmlns:a16="http://schemas.microsoft.com/office/drawing/2014/main" id="{661C187F-D84C-FA41-BDB0-5006D688BFFB}"/>
              </a:ext>
            </a:extLst>
          </p:cNvPr>
          <p:cNvSpPr txBox="1">
            <a:spLocks/>
          </p:cNvSpPr>
          <p:nvPr/>
        </p:nvSpPr>
        <p:spPr>
          <a:xfrm>
            <a:off x="5996329" y="6270412"/>
            <a:ext cx="1232500" cy="187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97695" rtl="0" eaLnBrk="1" latinLnBrk="0" hangingPunct="1">
              <a:spcBef>
                <a:spcPct val="20000"/>
              </a:spcBef>
              <a:buFontTx/>
              <a:buNone/>
              <a:defRPr sz="900" b="1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87098" indent="-190092" algn="l" defTabSz="497695" rtl="0" eaLnBrk="1" latinLnBrk="0" hangingPunct="1">
              <a:spcBef>
                <a:spcPct val="20000"/>
              </a:spcBef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37327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023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719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414" indent="-248849" algn="l" defTabSz="49769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</a:rPr>
              <a:t>Extended scope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B914-656F-B148-A730-CF5254402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1FFE2-842A-0749-9916-01F354867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40" grpId="0" animBg="1"/>
      <p:bldP spid="41" grpId="0" animBg="1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CED6D5-B7F6-3F47-AFDB-053ABFF75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Version 3 Technical Specifications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68A0A0-A7FE-734B-8FEE-7DFDFFD8C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CC5842-3513-0646-AB13-51BC33605D56}"/>
              </a:ext>
            </a:extLst>
          </p:cNvPr>
          <p:cNvGrpSpPr/>
          <p:nvPr/>
        </p:nvGrpSpPr>
        <p:grpSpPr>
          <a:xfrm>
            <a:off x="506822" y="2376650"/>
            <a:ext cx="2403409" cy="3507337"/>
            <a:chOff x="581506" y="3372795"/>
            <a:chExt cx="2650426" cy="386781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AA9963-40C5-A04E-8EB5-644BBD630172}"/>
                </a:ext>
              </a:extLst>
            </p:cNvPr>
            <p:cNvSpPr/>
            <p:nvPr/>
          </p:nvSpPr>
          <p:spPr>
            <a:xfrm>
              <a:off x="581506" y="3372795"/>
              <a:ext cx="2650426" cy="5290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82897" tIns="41449" rIns="82897" bIns="41449" rtlCol="0" anchor="ctr"/>
            <a:lstStyle/>
            <a:p>
              <a:pPr algn="ctr" defTabSz="828972">
                <a:defRPr/>
              </a:pPr>
              <a:r>
                <a:rPr lang="en-GB" sz="2176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Open Data APIs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DA433-8164-A648-AAF8-C3ECA342212F}"/>
                </a:ext>
              </a:extLst>
            </p:cNvPr>
            <p:cNvSpPr/>
            <p:nvPr/>
          </p:nvSpPr>
          <p:spPr>
            <a:xfrm>
              <a:off x="581506" y="3901848"/>
              <a:ext cx="2650426" cy="3338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82897" tIns="41449" rIns="82897" bIns="41449" rtlCol="0" anchor="t"/>
            <a:lstStyle/>
            <a:p>
              <a:pPr marL="161189" indent="-161189" defTabSz="828972">
                <a:buFont typeface="Arial" charset="0"/>
                <a:buChar char="•"/>
                <a:defRPr/>
              </a:pPr>
              <a:endPara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ATM info</a:t>
              </a: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Branch info</a:t>
              </a: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Product info </a:t>
              </a:r>
              <a:endParaRPr lang="en-GB" sz="1200" i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defTabSz="828972">
                <a:defRPr/>
              </a:pPr>
              <a:endParaRPr lang="en-GB" sz="1200" i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171450" indent="-171450" defTabSz="828972"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Personal Current Accounts</a:t>
              </a:r>
            </a:p>
            <a:p>
              <a:pPr marL="171450" indent="-171450" defTabSz="828972"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Business Current Accounts</a:t>
              </a:r>
            </a:p>
            <a:p>
              <a:pPr marL="171450" indent="-171450" defTabSz="828972"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SME Lending</a:t>
              </a:r>
            </a:p>
            <a:p>
              <a:pPr marL="171450" indent="-171450" defTabSz="828972"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SME Credit Cards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6192B8-C03C-354C-A546-F84EB4B51B49}"/>
              </a:ext>
            </a:extLst>
          </p:cNvPr>
          <p:cNvGrpSpPr/>
          <p:nvPr/>
        </p:nvGrpSpPr>
        <p:grpSpPr>
          <a:xfrm>
            <a:off x="3310287" y="2364274"/>
            <a:ext cx="3277259" cy="3519713"/>
            <a:chOff x="3499945" y="3359145"/>
            <a:chExt cx="3614087" cy="388146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BDC1B2-7AD7-B34E-8C3A-B0155AD7388F}"/>
                </a:ext>
              </a:extLst>
            </p:cNvPr>
            <p:cNvSpPr/>
            <p:nvPr/>
          </p:nvSpPr>
          <p:spPr>
            <a:xfrm>
              <a:off x="3499945" y="3359145"/>
              <a:ext cx="3614087" cy="529054"/>
            </a:xfrm>
            <a:prstGeom prst="rect">
              <a:avLst/>
            </a:prstGeom>
            <a:solidFill>
              <a:srgbClr val="6180C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8972">
                <a:defRPr/>
              </a:pPr>
              <a:r>
                <a:rPr lang="en-GB" sz="2176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Read / Write APIs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292E82-7C98-8B4B-9870-9AE3DB4BBEBB}"/>
                </a:ext>
              </a:extLst>
            </p:cNvPr>
            <p:cNvSpPr/>
            <p:nvPr/>
          </p:nvSpPr>
          <p:spPr>
            <a:xfrm>
              <a:off x="3499945" y="3888197"/>
              <a:ext cx="3614087" cy="3352409"/>
            </a:xfrm>
            <a:prstGeom prst="rect">
              <a:avLst/>
            </a:prstGeom>
            <a:solidFill>
              <a:srgbClr val="6180C3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32645" rIns="32645" rtlCol="0" anchor="t"/>
            <a:lstStyle/>
            <a:p>
              <a:pPr marL="161189" indent="-161189" defTabSz="828972">
                <a:buFont typeface="Arial" charset="0"/>
                <a:buChar char="•"/>
                <a:defRPr/>
              </a:pPr>
              <a:endPara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Account &amp; Transaction Info (‘read’)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Payment Initiation (‘write’)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CBPII (‘funds check’)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Event (‘notifications’)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225425" indent="-155575" defTabSz="828972"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New in Version 3, launched Sept 2018:</a:t>
              </a:r>
            </a:p>
            <a:p>
              <a:pPr marL="225425" indent="-155575" defTabSz="828972"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Covers Redirect and Decoupled Flows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All payment accounts (incl. credit cards, wallets, pre-paid)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Domestic and international payments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Multi-currency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Single Immediate, Scheduled, File Payments</a:t>
              </a:r>
            </a:p>
            <a:p>
              <a:pPr marL="225425" indent="-155575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Confirmation of Funds</a:t>
              </a:r>
              <a:endParaRPr lang="en-GB" sz="1200" i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E34E40-B830-1A41-8135-1BCB511CD12E}"/>
              </a:ext>
            </a:extLst>
          </p:cNvPr>
          <p:cNvGrpSpPr/>
          <p:nvPr/>
        </p:nvGrpSpPr>
        <p:grpSpPr>
          <a:xfrm>
            <a:off x="6987602" y="2389026"/>
            <a:ext cx="2411576" cy="3519713"/>
            <a:chOff x="7457090" y="3386443"/>
            <a:chExt cx="2659432" cy="388146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7AEC5C-20CF-CA43-B353-525B6542A53A}"/>
                </a:ext>
              </a:extLst>
            </p:cNvPr>
            <p:cNvSpPr/>
            <p:nvPr/>
          </p:nvSpPr>
          <p:spPr>
            <a:xfrm>
              <a:off x="7457090" y="3386443"/>
              <a:ext cx="2659432" cy="529054"/>
            </a:xfrm>
            <a:prstGeom prst="rect">
              <a:avLst/>
            </a:prstGeom>
            <a:solidFill>
              <a:srgbClr val="9560A3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82897" tIns="41449" rIns="82897" bIns="41449" rtlCol="0" anchor="ctr"/>
            <a:lstStyle/>
            <a:p>
              <a:pPr algn="ctr" defTabSz="828972">
                <a:defRPr/>
              </a:pPr>
              <a:r>
                <a:rPr lang="en-GB" sz="2176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Security Profile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711034-2B15-1046-84EA-E756D23A4E30}"/>
                </a:ext>
              </a:extLst>
            </p:cNvPr>
            <p:cNvSpPr/>
            <p:nvPr/>
          </p:nvSpPr>
          <p:spPr>
            <a:xfrm>
              <a:off x="7457090" y="3915496"/>
              <a:ext cx="2659432" cy="3352408"/>
            </a:xfrm>
            <a:prstGeom prst="rect">
              <a:avLst/>
            </a:prstGeom>
            <a:solidFill>
              <a:srgbClr val="9560A3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82897" tIns="41449" rIns="82897" bIns="41449" rtlCol="0" anchor="t"/>
            <a:lstStyle/>
            <a:p>
              <a:pPr defTabSz="828972">
                <a:defRPr/>
              </a:pPr>
              <a:endParaRPr lang="en-GB" sz="1200" i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FAPI Profile (redirect)</a:t>
              </a: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CIBA Profile (decoupled)</a:t>
              </a: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Dynamic Client Management (onboarding)</a:t>
              </a:r>
            </a:p>
            <a:p>
              <a:pPr marL="171450" indent="-171450" defTabSz="828972">
                <a:buFont typeface="Arial" panose="020B0604020202020204" pitchFamily="34" charset="0"/>
                <a:buChar char="•"/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171450" indent="-171450" defTabSz="828972"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Based on OAuth2 and OIDC</a:t>
              </a: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MTLS</a:t>
              </a:r>
            </a:p>
            <a:p>
              <a:pPr marL="161189" indent="-161189" defTabSz="828972">
                <a:buFont typeface="Arial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JWS</a:t>
              </a:r>
            </a:p>
            <a:p>
              <a:pPr marL="161189" indent="-161189" defTabSz="828972">
                <a:buFont typeface="Arial" charset="0"/>
                <a:buChar char="•"/>
                <a:defRPr/>
              </a:pPr>
              <a:endPara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AB24DCC-419D-2C4D-BCF4-C29CFF70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000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148179" y="932123"/>
            <a:ext cx="1626707" cy="1501919"/>
          </a:xfrm>
          <a:prstGeom prst="rect">
            <a:avLst/>
          </a:prstGeom>
          <a:ln>
            <a:noFill/>
          </a:ln>
        </p:spPr>
      </p:pic>
      <p:sp>
        <p:nvSpPr>
          <p:cNvPr id="31" name="Right Arrow 30">
            <a:extLst>
              <a:ext uri="{FF2B5EF4-FFF2-40B4-BE49-F238E27FC236}">
                <a16:creationId xmlns:a16="http://schemas.microsoft.com/office/drawing/2014/main" id="{2B28FD89-011A-3D4E-8166-AC83BEB69155}"/>
              </a:ext>
            </a:extLst>
          </p:cNvPr>
          <p:cNvSpPr/>
          <p:nvPr/>
        </p:nvSpPr>
        <p:spPr>
          <a:xfrm>
            <a:off x="4609373" y="1560058"/>
            <a:ext cx="609356" cy="227155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8972"/>
            <a:endParaRPr lang="en-US" sz="907" ker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EFFB3924-6458-1D4C-AC75-326C272BEE7F}"/>
              </a:ext>
            </a:extLst>
          </p:cNvPr>
          <p:cNvSpPr/>
          <p:nvPr/>
        </p:nvSpPr>
        <p:spPr>
          <a:xfrm rot="10800000">
            <a:off x="4582775" y="1787213"/>
            <a:ext cx="609356" cy="227155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8972"/>
            <a:endParaRPr lang="en-US" sz="907" ker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4FB594-0982-A644-B2AB-6012ADCDC96D}"/>
              </a:ext>
            </a:extLst>
          </p:cNvPr>
          <p:cNvCxnSpPr>
            <a:endCxn id="22" idx="0"/>
          </p:cNvCxnSpPr>
          <p:nvPr/>
        </p:nvCxnSpPr>
        <p:spPr>
          <a:xfrm flipH="1">
            <a:off x="1708527" y="2106346"/>
            <a:ext cx="3253008" cy="27030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2E1289-A5A0-E84F-8249-15FE4F3436CF}"/>
              </a:ext>
            </a:extLst>
          </p:cNvPr>
          <p:cNvCxnSpPr/>
          <p:nvPr/>
        </p:nvCxnSpPr>
        <p:spPr>
          <a:xfrm>
            <a:off x="4957257" y="2100158"/>
            <a:ext cx="0" cy="26411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95119F-84CD-A645-B7A9-4694996E5767}"/>
              </a:ext>
            </a:extLst>
          </p:cNvPr>
          <p:cNvCxnSpPr/>
          <p:nvPr/>
        </p:nvCxnSpPr>
        <p:spPr>
          <a:xfrm>
            <a:off x="4957257" y="2100158"/>
            <a:ext cx="2954124" cy="26411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EC2A2C8-8661-644D-A4C4-1363EC9D5E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685" y="5074723"/>
            <a:ext cx="1487410" cy="59496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06A130-E441-3A4A-9DAB-3914ACE1C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738D9-5453-D646-BF89-FA7AF4FC2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BE2375C-4F04-BD48-B1D2-D1321821E383}"/>
              </a:ext>
            </a:extLst>
          </p:cNvPr>
          <p:cNvGrpSpPr/>
          <p:nvPr/>
        </p:nvGrpSpPr>
        <p:grpSpPr>
          <a:xfrm>
            <a:off x="649989" y="2967973"/>
            <a:ext cx="8449306" cy="616244"/>
            <a:chOff x="649989" y="3375531"/>
            <a:chExt cx="8449306" cy="616244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FA5CEC4C-5E45-E443-8AF4-1E36AAE39A59}"/>
                </a:ext>
              </a:extLst>
            </p:cNvPr>
            <p:cNvSpPr/>
            <p:nvPr/>
          </p:nvSpPr>
          <p:spPr>
            <a:xfrm>
              <a:off x="649989" y="3375532"/>
              <a:ext cx="4084147" cy="616243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Variable/poor ASPSP authentication experience</a:t>
              </a:r>
            </a:p>
          </p:txBody>
        </p:sp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id="{3B35B08D-C3F7-7042-AC0D-4E73BB6A0193}"/>
                </a:ext>
              </a:extLst>
            </p:cNvPr>
            <p:cNvSpPr/>
            <p:nvPr/>
          </p:nvSpPr>
          <p:spPr>
            <a:xfrm>
              <a:off x="4734136" y="3375531"/>
              <a:ext cx="4365159" cy="616243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Customer Experience Guidelines + Checklist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CA5A109E-9B69-354B-A170-2C8AB6C69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4665663" algn="l"/>
              </a:tabLst>
            </a:pPr>
            <a:r>
              <a:rPr lang="en-GB" dirty="0"/>
              <a:t>OBIE is more than a standards body</a:t>
            </a:r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35F42D8-BD79-F147-9D4E-65CB8EFC1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DB8A2C-8F4E-2E4A-99CA-0BDB6F425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0172" y="1061231"/>
            <a:ext cx="9445658" cy="5210549"/>
          </a:xfrm>
        </p:spPr>
        <p:txBody>
          <a:bodyPr numCol="1" spcCol="72000"/>
          <a:lstStyle/>
          <a:p>
            <a:pPr>
              <a:spcAft>
                <a:spcPts val="800"/>
              </a:spcAft>
            </a:pPr>
            <a:r>
              <a:rPr lang="en-GB" sz="2000" dirty="0"/>
              <a:t>Open Banking has been live in the UK since Jan 2018. We’ve encountered a number of issues and developed innovative solutions so you don’t have to…</a:t>
            </a:r>
          </a:p>
        </p:txBody>
      </p:sp>
      <p:sp>
        <p:nvSpPr>
          <p:cNvPr id="18" name="Rectangl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BDEE25-81FA-F749-A82D-C4DAEE085233}"/>
              </a:ext>
            </a:extLst>
          </p:cNvPr>
          <p:cNvSpPr/>
          <p:nvPr/>
        </p:nvSpPr>
        <p:spPr>
          <a:xfrm>
            <a:off x="235582" y="6503016"/>
            <a:ext cx="150934" cy="187501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err="1"/>
          </a:p>
        </p:txBody>
      </p:sp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580AB6-E025-F240-877E-2991FB400335}"/>
              </a:ext>
            </a:extLst>
          </p:cNvPr>
          <p:cNvSpPr/>
          <p:nvPr/>
        </p:nvSpPr>
        <p:spPr>
          <a:xfrm>
            <a:off x="753945" y="6503015"/>
            <a:ext cx="150934" cy="187501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err="1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AA2A2394-A98E-DC4A-9C59-BCCAC587110A}"/>
              </a:ext>
            </a:extLst>
          </p:cNvPr>
          <p:cNvSpPr/>
          <p:nvPr/>
        </p:nvSpPr>
        <p:spPr>
          <a:xfrm>
            <a:off x="499055" y="6508426"/>
            <a:ext cx="150934" cy="187501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err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68EDB-B4AE-A148-894F-2A9874B3428A}"/>
              </a:ext>
            </a:extLst>
          </p:cNvPr>
          <p:cNvGrpSpPr/>
          <p:nvPr/>
        </p:nvGrpSpPr>
        <p:grpSpPr>
          <a:xfrm>
            <a:off x="649989" y="3863827"/>
            <a:ext cx="8449306" cy="616244"/>
            <a:chOff x="649989" y="2691719"/>
            <a:chExt cx="8449306" cy="616244"/>
          </a:xfrm>
        </p:grpSpPr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FEC0D547-C342-3E49-BB59-FCC462967906}"/>
                </a:ext>
              </a:extLst>
            </p:cNvPr>
            <p:cNvSpPr/>
            <p:nvPr/>
          </p:nvSpPr>
          <p:spPr>
            <a:xfrm>
              <a:off x="649989" y="2691720"/>
              <a:ext cx="4084147" cy="616243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Participants not implementing standards correctly</a:t>
              </a:r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A1BAC102-FB2E-4B45-9185-143614FFD74A}"/>
                </a:ext>
              </a:extLst>
            </p:cNvPr>
            <p:cNvSpPr/>
            <p:nvPr/>
          </p:nvSpPr>
          <p:spPr>
            <a:xfrm>
              <a:off x="4734136" y="2691719"/>
              <a:ext cx="4365159" cy="616243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Conformance + Certification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292C74-8F68-6245-B63C-402C2948610A}"/>
              </a:ext>
            </a:extLst>
          </p:cNvPr>
          <p:cNvGrpSpPr/>
          <p:nvPr/>
        </p:nvGrpSpPr>
        <p:grpSpPr>
          <a:xfrm>
            <a:off x="649989" y="4759681"/>
            <a:ext cx="8449306" cy="616244"/>
            <a:chOff x="649989" y="4059343"/>
            <a:chExt cx="8449306" cy="616244"/>
          </a:xfrm>
        </p:grpSpPr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0CF19ECA-9C21-5943-9CF7-18B925F47AB4}"/>
                </a:ext>
              </a:extLst>
            </p:cNvPr>
            <p:cNvSpPr/>
            <p:nvPr/>
          </p:nvSpPr>
          <p:spPr>
            <a:xfrm>
              <a:off x="649989" y="4059344"/>
              <a:ext cx="4084147" cy="616243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Variable/poor API performance (speed and reliability) </a:t>
              </a:r>
            </a:p>
          </p:txBody>
        </p:sp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5B9C1A69-DDCD-8641-B7F4-427D7F0F76D4}"/>
                </a:ext>
              </a:extLst>
            </p:cNvPr>
            <p:cNvSpPr/>
            <p:nvPr/>
          </p:nvSpPr>
          <p:spPr>
            <a:xfrm>
              <a:off x="4734136" y="4059343"/>
              <a:ext cx="4365159" cy="61624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MI + Monitoring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AE05B1-7087-7047-AD79-0A8459624C5D}"/>
              </a:ext>
            </a:extLst>
          </p:cNvPr>
          <p:cNvGrpSpPr/>
          <p:nvPr/>
        </p:nvGrpSpPr>
        <p:grpSpPr>
          <a:xfrm>
            <a:off x="649989" y="5655536"/>
            <a:ext cx="8449306" cy="616244"/>
            <a:chOff x="649989" y="4743155"/>
            <a:chExt cx="8449306" cy="616244"/>
          </a:xfrm>
        </p:grpSpPr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75F4E701-57C6-AB4B-AEAB-5BC8B2737EF0}"/>
                </a:ext>
              </a:extLst>
            </p:cNvPr>
            <p:cNvSpPr/>
            <p:nvPr/>
          </p:nvSpPr>
          <p:spPr>
            <a:xfrm>
              <a:off x="649989" y="4743156"/>
              <a:ext cx="4084147" cy="616243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APIs lacking functionality</a:t>
              </a:r>
            </a:p>
          </p:txBody>
        </p:sp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613A3C5A-87E5-D844-BC13-9BBA3A8FAC69}"/>
                </a:ext>
              </a:extLst>
            </p:cNvPr>
            <p:cNvSpPr/>
            <p:nvPr/>
          </p:nvSpPr>
          <p:spPr>
            <a:xfrm>
              <a:off x="4734136" y="4743155"/>
              <a:ext cx="4365159" cy="61624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OB Roadmap (e.g. v4 to include VRPs)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3F59F1-20D6-FA44-8518-C765A786D854}"/>
              </a:ext>
            </a:extLst>
          </p:cNvPr>
          <p:cNvGrpSpPr/>
          <p:nvPr/>
        </p:nvGrpSpPr>
        <p:grpSpPr>
          <a:xfrm>
            <a:off x="649989" y="2072119"/>
            <a:ext cx="8449306" cy="616244"/>
            <a:chOff x="649989" y="2007907"/>
            <a:chExt cx="8449306" cy="616244"/>
          </a:xfrm>
        </p:grpSpPr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5BBAAEE1-B923-E940-A0E5-00BC6811796F}"/>
                </a:ext>
              </a:extLst>
            </p:cNvPr>
            <p:cNvSpPr/>
            <p:nvPr/>
          </p:nvSpPr>
          <p:spPr>
            <a:xfrm>
              <a:off x="649989" y="2007908"/>
              <a:ext cx="4084147" cy="616243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ASPSPs and TPPs struggling to understand standards</a:t>
              </a:r>
            </a:p>
          </p:txBody>
        </p:sp>
        <p:sp>
          <p:nvSpPr>
            <p:cNvPr id="32" name="Pentagon 31">
              <a:extLst>
                <a:ext uri="{FF2B5EF4-FFF2-40B4-BE49-F238E27FC236}">
                  <a16:creationId xmlns:a16="http://schemas.microsoft.com/office/drawing/2014/main" id="{6200D9EF-A2EF-4C4F-8C22-60D59E32AE41}"/>
                </a:ext>
              </a:extLst>
            </p:cNvPr>
            <p:cNvSpPr/>
            <p:nvPr/>
          </p:nvSpPr>
          <p:spPr>
            <a:xfrm>
              <a:off x="4734136" y="2007907"/>
              <a:ext cx="4365159" cy="61624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Documentation + Ref Apps + Support Services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5FEE1-A351-2D49-A759-7D4B2FF68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9D87C-7415-974E-A461-081DF5F74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0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Technical Specifications v User Experience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73EAF4-3F90-A747-9871-9A2324BA1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Customer Experience Guidelines</a:t>
            </a:r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C704FE94-2DDC-664E-A9E9-BB483A07593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563" y="1704410"/>
            <a:ext cx="4523266" cy="278413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D76D5C-C4F4-1142-BEB7-26883C7FF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59" y="1216224"/>
            <a:ext cx="4515346" cy="34405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0B170D-82F5-0146-A18B-38D5A2347CF9}"/>
              </a:ext>
            </a:extLst>
          </p:cNvPr>
          <p:cNvSpPr/>
          <p:nvPr/>
        </p:nvSpPr>
        <p:spPr>
          <a:xfrm>
            <a:off x="6370937" y="4656745"/>
            <a:ext cx="2086518" cy="52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User Experience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5790D-7AD9-534A-82E1-2EACED77F9C9}"/>
              </a:ext>
            </a:extLst>
          </p:cNvPr>
          <p:cNvSpPr/>
          <p:nvPr/>
        </p:nvSpPr>
        <p:spPr>
          <a:xfrm>
            <a:off x="967176" y="4656745"/>
            <a:ext cx="3311911" cy="52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Technical Specifications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88F54-B948-A445-83CE-169CC6FA0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A37B0-8841-184A-B41E-B9EF703F2EB9}"/>
              </a:ext>
            </a:extLst>
          </p:cNvPr>
          <p:cNvSpPr/>
          <p:nvPr/>
        </p:nvSpPr>
        <p:spPr>
          <a:xfrm>
            <a:off x="514486" y="5582124"/>
            <a:ext cx="2786276" cy="522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No shared credentials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EB46B1-D7B9-7C42-BBE7-7FC0C8EE13B5}"/>
              </a:ext>
            </a:extLst>
          </p:cNvPr>
          <p:cNvSpPr/>
          <p:nvPr/>
        </p:nvSpPr>
        <p:spPr>
          <a:xfrm>
            <a:off x="3559862" y="5582124"/>
            <a:ext cx="2786276" cy="522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Same </a:t>
            </a:r>
            <a:r>
              <a:rPr lang="en-GB" sz="1400" b="1" dirty="0" err="1">
                <a:solidFill>
                  <a:schemeClr val="bg1"/>
                </a:solidFill>
              </a:rPr>
              <a:t>AuthN</a:t>
            </a:r>
            <a:r>
              <a:rPr lang="en-GB" sz="1400" b="1" dirty="0">
                <a:solidFill>
                  <a:schemeClr val="bg1"/>
                </a:solidFill>
              </a:rPr>
              <a:t> Factors/Methods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70D838-B668-1943-8DD8-2253FD939C49}"/>
              </a:ext>
            </a:extLst>
          </p:cNvPr>
          <p:cNvSpPr/>
          <p:nvPr/>
        </p:nvSpPr>
        <p:spPr>
          <a:xfrm>
            <a:off x="6605238" y="5582124"/>
            <a:ext cx="2786276" cy="522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No more steps/friction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45947-FA85-414F-A221-4C931644A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9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Redirect Model: Simple App-to-App Flow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73EAF4-3F90-A747-9871-9A2324BA1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Customer Experience Guidelines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F80846-E9C0-6648-9122-ECBCB14DDE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53" y="3623285"/>
            <a:ext cx="7897091" cy="27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B6DA1-1DB8-D14D-915F-B1BB6CEC9E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54" y="1021708"/>
            <a:ext cx="7897091" cy="2708455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4F503D7-CC06-8441-BD45-8C4ABCD30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5B42B-3F00-E84F-9C5E-0B304DB56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5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Decoupled Model D: PSU with a TPP account 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73EAF4-3F90-A747-9871-9A2324BA1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Customer Experience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BA156-E2AC-4E42-925C-C6F731430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7194"/>
            <a:ext cx="9906000" cy="36036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4BA694-5E9A-8F47-B66D-864312A28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270F5-FAA8-BA43-82C3-9EAA30BD6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1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 of Standards and Conformance Tools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EF1A65A-910A-CA48-BB4D-1292A77E0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Conformance and Certification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79B73C2-D363-8E42-97D0-15DAEC0D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1F6DE-E17D-0F4E-B7F7-154F77FDD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D8FFA-AA4D-B14D-A6DA-120F9368D5C6}"/>
              </a:ext>
            </a:extLst>
          </p:cNvPr>
          <p:cNvSpPr txBox="1"/>
          <p:nvPr/>
        </p:nvSpPr>
        <p:spPr>
          <a:xfrm>
            <a:off x="230171" y="1007623"/>
            <a:ext cx="944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Enabling regulatory requirements (PSD2/RTS) to be met, in order to achieve an exemption from contingency mechanism, while supporting the commercialisation of rich, innovative customer propositions by ASPSPs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A081474-A66C-7C45-B033-E05064E72D35}"/>
              </a:ext>
            </a:extLst>
          </p:cNvPr>
          <p:cNvGrpSpPr/>
          <p:nvPr/>
        </p:nvGrpSpPr>
        <p:grpSpPr>
          <a:xfrm>
            <a:off x="3298456" y="1806783"/>
            <a:ext cx="2329707" cy="4609450"/>
            <a:chOff x="3106389" y="1556792"/>
            <a:chExt cx="2329707" cy="460945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DC1525-C10F-BC41-85EB-3F13B97D389D}"/>
                </a:ext>
              </a:extLst>
            </p:cNvPr>
            <p:cNvSpPr/>
            <p:nvPr/>
          </p:nvSpPr>
          <p:spPr>
            <a:xfrm>
              <a:off x="3131841" y="4065071"/>
              <a:ext cx="1008113" cy="9954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>
                  <a:solidFill>
                    <a:srgbClr val="FFFFFF"/>
                  </a:solidFill>
                </a:rPr>
                <a:t>CEG</a:t>
              </a:r>
              <a:r>
                <a:rPr lang="en-GB" sz="1000" dirty="0">
                  <a:solidFill>
                    <a:srgbClr val="FFFFFF"/>
                  </a:solidFill>
                </a:rPr>
                <a:t> Checklist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21DCB2-A174-AD40-888B-2FF2CCFFFEF6}"/>
                </a:ext>
              </a:extLst>
            </p:cNvPr>
            <p:cNvSpPr/>
            <p:nvPr/>
          </p:nvSpPr>
          <p:spPr>
            <a:xfrm>
              <a:off x="3131847" y="5181194"/>
              <a:ext cx="1008107" cy="9841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>
                  <a:solidFill>
                    <a:srgbClr val="FFFFFF"/>
                  </a:solidFill>
                </a:rPr>
                <a:t>OG</a:t>
              </a:r>
              <a:r>
                <a:rPr lang="en-GB" sz="1000" dirty="0">
                  <a:solidFill>
                    <a:srgbClr val="FFFFFF"/>
                  </a:solidFill>
                </a:rPr>
                <a:t> Checklist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ED4045-6658-1B47-9B6D-79F000F24A83}"/>
                </a:ext>
              </a:extLst>
            </p:cNvPr>
            <p:cNvSpPr txBox="1"/>
            <p:nvPr/>
          </p:nvSpPr>
          <p:spPr>
            <a:xfrm>
              <a:off x="3131842" y="1556792"/>
              <a:ext cx="2168620" cy="461665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SIR Conformance Tools</a:t>
              </a:r>
            </a:p>
            <a:p>
              <a:pPr algn="ctr"/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3E9738-7C33-8041-A601-C76D8B6A2519}"/>
                </a:ext>
              </a:extLst>
            </p:cNvPr>
            <p:cNvSpPr/>
            <p:nvPr/>
          </p:nvSpPr>
          <p:spPr>
            <a:xfrm>
              <a:off x="3131845" y="2910863"/>
              <a:ext cx="1008108" cy="5080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OBIE Conformance Suite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5C4F52-6D83-BA4E-B01B-715011E15DC7}"/>
                </a:ext>
              </a:extLst>
            </p:cNvPr>
            <p:cNvSpPr/>
            <p:nvPr/>
          </p:nvSpPr>
          <p:spPr>
            <a:xfrm>
              <a:off x="3131842" y="3501008"/>
              <a:ext cx="1008112" cy="428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Security: </a:t>
              </a:r>
              <a:r>
                <a:rPr lang="en-GB" sz="1000" dirty="0" err="1">
                  <a:solidFill>
                    <a:schemeClr val="tx1"/>
                  </a:solidFill>
                </a:rPr>
                <a:t>OIDF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C75002-920C-A742-ADDE-FDF3CAA0F725}"/>
                </a:ext>
              </a:extLst>
            </p:cNvPr>
            <p:cNvSpPr txBox="1"/>
            <p:nvPr/>
          </p:nvSpPr>
          <p:spPr>
            <a:xfrm>
              <a:off x="3106389" y="2204864"/>
              <a:ext cx="111162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/>
                  </a:solidFill>
                </a:rPr>
                <a:t>Compliance </a:t>
              </a:r>
            </a:p>
            <a:p>
              <a:pPr algn="ctr"/>
              <a:r>
                <a:rPr lang="en-GB" sz="800" b="1" dirty="0">
                  <a:solidFill>
                    <a:schemeClr val="accent1"/>
                  </a:solidFill>
                </a:rPr>
                <a:t>Scope: PSD2/RTS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D9D133-DBEE-6544-831C-3B1A37AD24D9}"/>
                </a:ext>
              </a:extLst>
            </p:cNvPr>
            <p:cNvSpPr txBox="1"/>
            <p:nvPr/>
          </p:nvSpPr>
          <p:spPr>
            <a:xfrm>
              <a:off x="4111566" y="2201089"/>
              <a:ext cx="13245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6180C3"/>
                  </a:solidFill>
                </a:rPr>
                <a:t>Commercial </a:t>
              </a:r>
            </a:p>
            <a:p>
              <a:pPr lvl="0" algn="ctr"/>
              <a:r>
                <a:rPr lang="en-GB" sz="800" b="1" dirty="0">
                  <a:solidFill>
                    <a:schemeClr val="accent1"/>
                  </a:solidFill>
                </a:rPr>
                <a:t>Scope: Market enabling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A4EF9E-42D2-954B-998F-AE762365BCA0}"/>
                </a:ext>
              </a:extLst>
            </p:cNvPr>
            <p:cNvSpPr/>
            <p:nvPr/>
          </p:nvSpPr>
          <p:spPr>
            <a:xfrm>
              <a:off x="4292353" y="2910863"/>
              <a:ext cx="1008108" cy="5080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OBIE Conformance Suite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53BA53-9BA8-8D41-B9CF-A256099E8E87}"/>
                </a:ext>
              </a:extLst>
            </p:cNvPr>
            <p:cNvSpPr/>
            <p:nvPr/>
          </p:nvSpPr>
          <p:spPr>
            <a:xfrm>
              <a:off x="4292354" y="3501008"/>
              <a:ext cx="1008112" cy="428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Security: </a:t>
              </a:r>
              <a:r>
                <a:rPr lang="en-GB" sz="1000" dirty="0" err="1">
                  <a:solidFill>
                    <a:schemeClr val="tx1"/>
                  </a:solidFill>
                </a:rPr>
                <a:t>OIDF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BA4319-BE26-CA4F-8C63-8A1725AFE992}"/>
                </a:ext>
              </a:extLst>
            </p:cNvPr>
            <p:cNvSpPr/>
            <p:nvPr/>
          </p:nvSpPr>
          <p:spPr>
            <a:xfrm>
              <a:off x="4292354" y="4065071"/>
              <a:ext cx="1008113" cy="9954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>
                  <a:solidFill>
                    <a:srgbClr val="FFFFFF"/>
                  </a:solidFill>
                </a:rPr>
                <a:t>CEG</a:t>
              </a:r>
              <a:r>
                <a:rPr lang="en-GB" sz="1000" dirty="0">
                  <a:solidFill>
                    <a:srgbClr val="FFFFFF"/>
                  </a:solidFill>
                </a:rPr>
                <a:t> Checklist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B8C4F3-10A6-7948-9866-E28EF7E29DAF}"/>
                </a:ext>
              </a:extLst>
            </p:cNvPr>
            <p:cNvSpPr/>
            <p:nvPr/>
          </p:nvSpPr>
          <p:spPr>
            <a:xfrm>
              <a:off x="4292360" y="5181194"/>
              <a:ext cx="1008107" cy="9841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>
                  <a:solidFill>
                    <a:srgbClr val="FFFFFF"/>
                  </a:solidFill>
                </a:rPr>
                <a:t>OG</a:t>
              </a:r>
              <a:r>
                <a:rPr lang="en-GB" sz="1000" dirty="0">
                  <a:solidFill>
                    <a:srgbClr val="FFFFFF"/>
                  </a:solidFill>
                </a:rPr>
                <a:t> Checklist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6FDEB8-AA82-C445-B895-FD7C2A3CF42E}"/>
                </a:ext>
              </a:extLst>
            </p:cNvPr>
            <p:cNvCxnSpPr/>
            <p:nvPr/>
          </p:nvCxnSpPr>
          <p:spPr>
            <a:xfrm>
              <a:off x="4216153" y="2040523"/>
              <a:ext cx="3148" cy="412571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A1E1C56-98D7-0649-9C81-9833C0BB1C1B}"/>
                </a:ext>
              </a:extLst>
            </p:cNvPr>
            <p:cNvSpPr/>
            <p:nvPr/>
          </p:nvSpPr>
          <p:spPr>
            <a:xfrm>
              <a:off x="3131846" y="1565955"/>
              <a:ext cx="2168621" cy="459934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8F3776-CBD0-BD45-AE11-324CA356E89A}"/>
              </a:ext>
            </a:extLst>
          </p:cNvPr>
          <p:cNvGrpSpPr/>
          <p:nvPr/>
        </p:nvGrpSpPr>
        <p:grpSpPr>
          <a:xfrm>
            <a:off x="5850243" y="1806783"/>
            <a:ext cx="3384092" cy="4608512"/>
            <a:chOff x="5580111" y="1556792"/>
            <a:chExt cx="3384092" cy="460851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43AF62E-310E-A246-9AD3-5AFC7AFC7AC7}"/>
                </a:ext>
              </a:extLst>
            </p:cNvPr>
            <p:cNvSpPr/>
            <p:nvPr/>
          </p:nvSpPr>
          <p:spPr>
            <a:xfrm>
              <a:off x="5580111" y="2905902"/>
              <a:ext cx="3384087" cy="495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lvl="0"/>
              <a:r>
                <a:rPr lang="en-GB" sz="1000" dirty="0">
                  <a:solidFill>
                    <a:srgbClr val="000000"/>
                  </a:solidFill>
                </a:rPr>
                <a:t>(a) Compliance with </a:t>
              </a:r>
              <a:r>
                <a:rPr lang="en-GB" sz="1000" dirty="0">
                  <a:solidFill>
                    <a:schemeClr val="tx1"/>
                  </a:solidFill>
                </a:rPr>
                <a:t>PSD2 for Account Information, Payment Initiation and Confirmation of Funds</a:t>
              </a:r>
            </a:p>
            <a:p>
              <a:r>
                <a:rPr lang="en-GB" sz="1000" dirty="0">
                  <a:solidFill>
                    <a:schemeClr val="tx1"/>
                  </a:solidFill>
                </a:rPr>
                <a:t>(b) Extensible optional commercial standards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94715D-A324-2B44-9899-26526A170545}"/>
                </a:ext>
              </a:extLst>
            </p:cNvPr>
            <p:cNvSpPr/>
            <p:nvPr/>
          </p:nvSpPr>
          <p:spPr>
            <a:xfrm>
              <a:off x="5580112" y="4070775"/>
              <a:ext cx="3384087" cy="9773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Covering both redirect and decoupled authentication methods, with examples for all PSD2 use cases. </a:t>
              </a:r>
            </a:p>
            <a:p>
              <a:r>
                <a:rPr lang="en-GB" sz="1000" dirty="0">
                  <a:solidFill>
                    <a:srgbClr val="FFFFFF"/>
                  </a:solidFill>
                </a:rPr>
                <a:t>(a) </a:t>
              </a:r>
              <a:r>
                <a:rPr lang="en-GB" sz="1000" dirty="0" err="1">
                  <a:solidFill>
                    <a:srgbClr val="FFFFFF"/>
                  </a:solidFill>
                </a:rPr>
                <a:t>CEG</a:t>
              </a:r>
              <a:r>
                <a:rPr lang="en-GB" sz="1000" dirty="0">
                  <a:solidFill>
                    <a:srgbClr val="FFFFFF"/>
                  </a:solidFill>
                </a:rPr>
                <a:t> Checklist enables a check that all journeys are PSD2 compliant</a:t>
              </a:r>
            </a:p>
            <a:p>
              <a:r>
                <a:rPr lang="fr-FR" sz="1000" dirty="0">
                  <a:solidFill>
                    <a:srgbClr val="FFFFFF"/>
                  </a:solidFill>
                </a:rPr>
                <a:t>(b) Customer </a:t>
              </a:r>
              <a:r>
                <a:rPr lang="fr-FR" sz="1000" dirty="0" err="1">
                  <a:solidFill>
                    <a:srgbClr val="FFFFFF"/>
                  </a:solidFill>
                </a:rPr>
                <a:t>experience</a:t>
              </a:r>
              <a:r>
                <a:rPr lang="fr-FR" sz="1000" dirty="0">
                  <a:solidFill>
                    <a:srgbClr val="FFFFFF"/>
                  </a:solidFill>
                </a:rPr>
                <a:t> for </a:t>
              </a:r>
              <a:r>
                <a:rPr lang="fr-FR" sz="1000" dirty="0" err="1">
                  <a:solidFill>
                    <a:srgbClr val="FFFFFF"/>
                  </a:solidFill>
                </a:rPr>
                <a:t>optional</a:t>
              </a:r>
              <a:r>
                <a:rPr lang="fr-FR" sz="1000" dirty="0">
                  <a:solidFill>
                    <a:srgbClr val="FFFFFF"/>
                  </a:solidFill>
                </a:rPr>
                <a:t> commercial standards</a:t>
              </a: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958CB71-018B-084B-A853-13C69B0AA451}"/>
                </a:ext>
              </a:extLst>
            </p:cNvPr>
            <p:cNvSpPr/>
            <p:nvPr/>
          </p:nvSpPr>
          <p:spPr>
            <a:xfrm>
              <a:off x="5580114" y="5182132"/>
              <a:ext cx="3384089" cy="9831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Aligned to </a:t>
              </a:r>
              <a:r>
                <a:rPr lang="en-GB" sz="1000" dirty="0" err="1">
                  <a:solidFill>
                    <a:srgbClr val="FFFFFF"/>
                  </a:solidFill>
                </a:rPr>
                <a:t>EBA</a:t>
              </a:r>
              <a:r>
                <a:rPr lang="en-GB" sz="1000" dirty="0">
                  <a:solidFill>
                    <a:srgbClr val="FFFFFF"/>
                  </a:solidFill>
                </a:rPr>
                <a:t> Guidelines and provide clear guidance to ASPSPs about required Service Levels. </a:t>
              </a:r>
            </a:p>
            <a:p>
              <a:r>
                <a:rPr lang="en-GB" sz="1000" dirty="0">
                  <a:solidFill>
                    <a:srgbClr val="FFFFFF"/>
                  </a:solidFill>
                </a:rPr>
                <a:t>Additionally support ASPSPs to meet their obligations regarding MI Reporting, Design and Testing with TPPs and Issue Resolution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7F35A2D-A1A3-F943-BDF7-F06F98E142AD}"/>
                </a:ext>
              </a:extLst>
            </p:cNvPr>
            <p:cNvSpPr txBox="1"/>
            <p:nvPr/>
          </p:nvSpPr>
          <p:spPr>
            <a:xfrm>
              <a:off x="5580113" y="1556792"/>
              <a:ext cx="3384087" cy="461665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b="1" dirty="0">
                  <a:solidFill>
                    <a:srgbClr val="FFFFFF"/>
                  </a:solidFill>
                </a:rPr>
                <a:t>A modular approach to check ASPSP implementation and ensure </a:t>
              </a:r>
              <a:r>
                <a:rPr lang="en-GB" sz="1200" b="1" dirty="0" err="1">
                  <a:solidFill>
                    <a:srgbClr val="FFFFFF"/>
                  </a:solidFill>
                </a:rPr>
                <a:t>SIRs</a:t>
              </a:r>
              <a:r>
                <a:rPr lang="en-GB" sz="1200" b="1" dirty="0">
                  <a:solidFill>
                    <a:srgbClr val="FFFFFF"/>
                  </a:solidFill>
                </a:rPr>
                <a:t> are met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F1C866-AE68-DE48-A383-763D4182A6BF}"/>
                </a:ext>
              </a:extLst>
            </p:cNvPr>
            <p:cNvSpPr/>
            <p:nvPr/>
          </p:nvSpPr>
          <p:spPr>
            <a:xfrm>
              <a:off x="5580114" y="3501007"/>
              <a:ext cx="3384086" cy="4366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1000" dirty="0">
                  <a:solidFill>
                    <a:schemeClr val="tx1"/>
                  </a:solidFill>
                </a:rPr>
                <a:t>Open ID Foundation. In line with globally supported standards (</a:t>
              </a:r>
              <a:r>
                <a:rPr lang="en-GB" sz="1000" dirty="0" err="1">
                  <a:solidFill>
                    <a:schemeClr val="tx1"/>
                  </a:solidFill>
                </a:rPr>
                <a:t>FAPI</a:t>
              </a:r>
              <a:r>
                <a:rPr lang="en-GB" sz="10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F716315-6524-364A-BFD8-A7E40D01E17D}"/>
                </a:ext>
              </a:extLst>
            </p:cNvPr>
            <p:cNvSpPr/>
            <p:nvPr/>
          </p:nvSpPr>
          <p:spPr>
            <a:xfrm>
              <a:off x="5580117" y="2204864"/>
              <a:ext cx="338408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b="1" dirty="0">
                  <a:solidFill>
                    <a:schemeClr val="accent1"/>
                  </a:solidFill>
                </a:rPr>
                <a:t>Selected to suit ASPSP requirements, covering both regulatory compliance and optional commercial  implementations.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73525A-42F6-8745-8FE7-591FA9C80C59}"/>
                </a:ext>
              </a:extLst>
            </p:cNvPr>
            <p:cNvSpPr/>
            <p:nvPr/>
          </p:nvSpPr>
          <p:spPr>
            <a:xfrm>
              <a:off x="5588496" y="1565955"/>
              <a:ext cx="3375707" cy="459934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607D9E-1851-C346-9BD9-26BEE5CF75E6}"/>
              </a:ext>
            </a:extLst>
          </p:cNvPr>
          <p:cNvGrpSpPr/>
          <p:nvPr/>
        </p:nvGrpSpPr>
        <p:grpSpPr>
          <a:xfrm>
            <a:off x="397631" y="1806783"/>
            <a:ext cx="2644301" cy="4609450"/>
            <a:chOff x="127499" y="1556792"/>
            <a:chExt cx="2644301" cy="46094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956DD55-3091-F740-9A95-2F482D021A79}"/>
                </a:ext>
              </a:extLst>
            </p:cNvPr>
            <p:cNvSpPr/>
            <p:nvPr/>
          </p:nvSpPr>
          <p:spPr>
            <a:xfrm>
              <a:off x="281569" y="2910864"/>
              <a:ext cx="1137632" cy="102219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Technical Standards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15508DF-18DE-474E-BA9F-F7DBBE0D55C4}"/>
                </a:ext>
              </a:extLst>
            </p:cNvPr>
            <p:cNvSpPr/>
            <p:nvPr/>
          </p:nvSpPr>
          <p:spPr>
            <a:xfrm>
              <a:off x="276327" y="4065070"/>
              <a:ext cx="1148118" cy="984110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rgbClr val="FFFFFF"/>
                  </a:solidFill>
                </a:rPr>
                <a:t>Customer  Experience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E00409E-9B2B-C54C-A93B-2E264917F797}"/>
                </a:ext>
              </a:extLst>
            </p:cNvPr>
            <p:cNvSpPr/>
            <p:nvPr/>
          </p:nvSpPr>
          <p:spPr>
            <a:xfrm>
              <a:off x="270232" y="5181194"/>
              <a:ext cx="1148970" cy="9841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rgbClr val="FFFFFF"/>
                  </a:solidFill>
                </a:rPr>
                <a:t>Operational Guidelines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90A3CA-DE64-1F48-8085-6A06BD832296}"/>
                </a:ext>
              </a:extLst>
            </p:cNvPr>
            <p:cNvSpPr txBox="1"/>
            <p:nvPr/>
          </p:nvSpPr>
          <p:spPr>
            <a:xfrm>
              <a:off x="281568" y="1556792"/>
              <a:ext cx="2406996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API Standards and Standard Implementation Requirements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FAC8BDF-B08E-754F-BF94-B61C1B82B200}"/>
                </a:ext>
              </a:extLst>
            </p:cNvPr>
            <p:cNvSpPr/>
            <p:nvPr/>
          </p:nvSpPr>
          <p:spPr>
            <a:xfrm>
              <a:off x="1550931" y="2907813"/>
              <a:ext cx="1137632" cy="102219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Technical Standards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372C9AB-9F0C-0146-999F-ED02D57EC022}"/>
                </a:ext>
              </a:extLst>
            </p:cNvPr>
            <p:cNvCxnSpPr>
              <a:stCxn id="60" idx="2"/>
              <a:endCxn id="67" idx="2"/>
            </p:cNvCxnSpPr>
            <p:nvPr/>
          </p:nvCxnSpPr>
          <p:spPr>
            <a:xfrm>
              <a:off x="1485066" y="2018457"/>
              <a:ext cx="0" cy="414778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81C936A-F77B-1940-8F30-20D28D22A336}"/>
                </a:ext>
              </a:extLst>
            </p:cNvPr>
            <p:cNvSpPr txBox="1"/>
            <p:nvPr/>
          </p:nvSpPr>
          <p:spPr>
            <a:xfrm>
              <a:off x="127499" y="2204864"/>
              <a:ext cx="134815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/>
                  </a:solidFill>
                </a:rPr>
                <a:t>Compliance </a:t>
              </a:r>
            </a:p>
            <a:p>
              <a:pPr algn="ctr"/>
              <a:r>
                <a:rPr lang="en-GB" sz="800" b="1" dirty="0">
                  <a:solidFill>
                    <a:schemeClr val="accent1"/>
                  </a:solidFill>
                </a:rPr>
                <a:t>Meet  mandatory regulatory (PSD2) requirements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253D37-BC40-5744-8D80-C998A529F4A8}"/>
                </a:ext>
              </a:extLst>
            </p:cNvPr>
            <p:cNvSpPr txBox="1"/>
            <p:nvPr/>
          </p:nvSpPr>
          <p:spPr>
            <a:xfrm>
              <a:off x="1447270" y="2201089"/>
              <a:ext cx="13245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6180C3"/>
                  </a:solidFill>
                </a:rPr>
                <a:t>Commercial </a:t>
              </a:r>
            </a:p>
            <a:p>
              <a:pPr lvl="0" algn="ctr"/>
              <a:r>
                <a:rPr lang="en-GB" sz="800" b="1" dirty="0">
                  <a:solidFill>
                    <a:schemeClr val="accent1"/>
                  </a:solidFill>
                </a:rPr>
                <a:t>Enabling additional functionality (optional)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CEFB84A-1D53-1543-A93C-F8F943D03057}"/>
                </a:ext>
              </a:extLst>
            </p:cNvPr>
            <p:cNvSpPr/>
            <p:nvPr/>
          </p:nvSpPr>
          <p:spPr>
            <a:xfrm>
              <a:off x="1573414" y="4064013"/>
              <a:ext cx="1115149" cy="984110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rgbClr val="FFFFFF"/>
                  </a:solidFill>
                </a:rPr>
                <a:t>Customer  Experience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2D1536B-2082-5147-90C8-3B648BE9F739}"/>
                </a:ext>
              </a:extLst>
            </p:cNvPr>
            <p:cNvSpPr/>
            <p:nvPr/>
          </p:nvSpPr>
          <p:spPr>
            <a:xfrm>
              <a:off x="1556503" y="5182132"/>
              <a:ext cx="1148970" cy="9841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rgbClr val="FFFFFF"/>
                  </a:solidFill>
                </a:rPr>
                <a:t>Operational Guidelines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9C2C01-7120-294C-A9AC-05E1AEBF4CD4}"/>
                </a:ext>
              </a:extLst>
            </p:cNvPr>
            <p:cNvSpPr/>
            <p:nvPr/>
          </p:nvSpPr>
          <p:spPr>
            <a:xfrm>
              <a:off x="281568" y="1556792"/>
              <a:ext cx="2406995" cy="46094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3A3CE8B-D181-2349-865F-C51F507AB744}"/>
              </a:ext>
            </a:extLst>
          </p:cNvPr>
          <p:cNvSpPr txBox="1"/>
          <p:nvPr/>
        </p:nvSpPr>
        <p:spPr>
          <a:xfrm>
            <a:off x="2958696" y="1806780"/>
            <a:ext cx="44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9653F8-5020-D64B-93F0-99A0CB70F8B7}"/>
              </a:ext>
            </a:extLst>
          </p:cNvPr>
          <p:cNvSpPr txBox="1"/>
          <p:nvPr/>
        </p:nvSpPr>
        <p:spPr>
          <a:xfrm>
            <a:off x="5490204" y="180678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8304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End-to-end process for OBIE Certification of ASPSPs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DA40CAE-E39D-FE43-A71F-6A4C65183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Conformance and Certification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CA96F-B537-6B41-86CE-2995E972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Open Banking Limited 2018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2FAE18-0F97-C744-8840-D63054535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797C1A-9305-C34D-B635-E417DE605F8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E3AB5-25FE-D142-AC48-93B603CB8D69}"/>
              </a:ext>
            </a:extLst>
          </p:cNvPr>
          <p:cNvSpPr/>
          <p:nvPr/>
        </p:nvSpPr>
        <p:spPr>
          <a:xfrm>
            <a:off x="2582128" y="2315072"/>
            <a:ext cx="1224136" cy="1081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r>
              <a:rPr lang="en-GB" sz="1200" dirty="0">
                <a:solidFill>
                  <a:srgbClr val="6180C3"/>
                </a:solidFill>
                <a:cs typeface="Arial" panose="020B0604020202020204" pitchFamily="34" charset="0"/>
              </a:rPr>
              <a:t>ASPSP applies for some / all Certificates for each brand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CADA2-F261-2A4C-8B7E-1706306EE859}"/>
              </a:ext>
            </a:extLst>
          </p:cNvPr>
          <p:cNvSpPr/>
          <p:nvPr/>
        </p:nvSpPr>
        <p:spPr>
          <a:xfrm>
            <a:off x="4313707" y="2324084"/>
            <a:ext cx="1224136" cy="1081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r>
              <a:rPr lang="en-GB" sz="1200" dirty="0">
                <a:solidFill>
                  <a:srgbClr val="6180C3"/>
                </a:solidFill>
                <a:cs typeface="Arial" panose="020B0604020202020204" pitchFamily="34" charset="0"/>
              </a:rPr>
              <a:t>Participant submits SIR Checklists and supporting evidence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5A3435-59FC-044F-9973-60A8FFB7296B}"/>
              </a:ext>
            </a:extLst>
          </p:cNvPr>
          <p:cNvSpPr/>
          <p:nvPr/>
        </p:nvSpPr>
        <p:spPr>
          <a:xfrm>
            <a:off x="6045292" y="2324084"/>
            <a:ext cx="1224136" cy="1081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r>
              <a:rPr lang="en-GB" sz="1200" dirty="0">
                <a:solidFill>
                  <a:srgbClr val="6180C3"/>
                </a:solidFill>
                <a:cs typeface="Arial" panose="020B0604020202020204" pitchFamily="34" charset="0"/>
              </a:rPr>
              <a:t>OBIE validation process</a:t>
            </a: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38A1B5CA-E1EF-0B4E-921B-A1F7181EFEEE}"/>
              </a:ext>
            </a:extLst>
          </p:cNvPr>
          <p:cNvSpPr/>
          <p:nvPr/>
        </p:nvSpPr>
        <p:spPr>
          <a:xfrm flipH="1">
            <a:off x="3714137" y="1605000"/>
            <a:ext cx="2477726" cy="434844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1200">
              <a:solidFill>
                <a:srgbClr val="6180C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6EF72E-B728-8E4C-8587-A0BC7596AD29}"/>
              </a:ext>
            </a:extLst>
          </p:cNvPr>
          <p:cNvSpPr/>
          <p:nvPr/>
        </p:nvSpPr>
        <p:spPr>
          <a:xfrm>
            <a:off x="7776880" y="2324084"/>
            <a:ext cx="1224136" cy="1081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r>
              <a:rPr lang="en-GB" sz="1200" dirty="0">
                <a:solidFill>
                  <a:srgbClr val="6180C3"/>
                </a:solidFill>
                <a:cs typeface="Arial" panose="020B0604020202020204" pitchFamily="34" charset="0"/>
              </a:rPr>
              <a:t>OBIE issue OB [Standard] Certificate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3F8531-1378-C14A-82A9-3B3C170BF9AD}"/>
              </a:ext>
            </a:extLst>
          </p:cNvPr>
          <p:cNvSpPr txBox="1"/>
          <p:nvPr/>
        </p:nvSpPr>
        <p:spPr>
          <a:xfrm>
            <a:off x="2417180" y="2013003"/>
            <a:ext cx="5071640" cy="265605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algn="ctr" defTabSz="436005"/>
            <a:r>
              <a:rPr lang="en-GB" sz="1200" dirty="0">
                <a:solidFill>
                  <a:srgbClr val="6180C3"/>
                </a:solidFill>
                <a:cs typeface="Arial" panose="020B0604020202020204" pitchFamily="34" charset="0"/>
              </a:rPr>
              <a:t>Iterative process to address any issues identified by OBIE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A8C70A63-11AA-2F40-83CB-3B7241754F8F}"/>
              </a:ext>
            </a:extLst>
          </p:cNvPr>
          <p:cNvSpPr/>
          <p:nvPr/>
        </p:nvSpPr>
        <p:spPr>
          <a:xfrm>
            <a:off x="3910334" y="2743368"/>
            <a:ext cx="295305" cy="25297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12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0C657EB6-2DF4-7041-91AA-25F2CABAA444}"/>
              </a:ext>
            </a:extLst>
          </p:cNvPr>
          <p:cNvSpPr/>
          <p:nvPr/>
        </p:nvSpPr>
        <p:spPr>
          <a:xfrm>
            <a:off x="5631254" y="2743368"/>
            <a:ext cx="295305" cy="25297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12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A96B595-EF2E-DF49-880E-ED62E7243820}"/>
              </a:ext>
            </a:extLst>
          </p:cNvPr>
          <p:cNvSpPr/>
          <p:nvPr/>
        </p:nvSpPr>
        <p:spPr>
          <a:xfrm>
            <a:off x="7366718" y="2743368"/>
            <a:ext cx="295305" cy="25297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12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329E8B6A-4C78-504A-A752-E5B69A47C211}"/>
              </a:ext>
            </a:extLst>
          </p:cNvPr>
          <p:cNvSpPr/>
          <p:nvPr/>
        </p:nvSpPr>
        <p:spPr>
          <a:xfrm rot="5400000">
            <a:off x="5498301" y="4479085"/>
            <a:ext cx="626035" cy="238655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12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B42E9B02-64D3-884B-B911-997FE41B50CC}"/>
              </a:ext>
            </a:extLst>
          </p:cNvPr>
          <p:cNvSpPr/>
          <p:nvPr/>
        </p:nvSpPr>
        <p:spPr>
          <a:xfrm rot="5400000">
            <a:off x="7717655" y="4479085"/>
            <a:ext cx="626035" cy="238655"/>
          </a:xfrm>
          <a:prstGeom prst="rightArrow">
            <a:avLst/>
          </a:prstGeom>
          <a:solidFill>
            <a:srgbClr val="CB225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12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F6EB83-7BD3-3C4E-AECF-FA0E463FFCB4}"/>
              </a:ext>
            </a:extLst>
          </p:cNvPr>
          <p:cNvSpPr/>
          <p:nvPr/>
        </p:nvSpPr>
        <p:spPr>
          <a:xfrm>
            <a:off x="5106352" y="4964990"/>
            <a:ext cx="1409920" cy="7444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r>
              <a:rPr lang="en-GB" sz="1100" b="1" dirty="0">
                <a:solidFill>
                  <a:srgbClr val="FFC000"/>
                </a:solidFill>
                <a:cs typeface="Arial" panose="020B0604020202020204" pitchFamily="34" charset="0"/>
              </a:rPr>
              <a:t>ASPSP Appeal Process – Independent panel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A07EBA-04D9-8E4C-BB9D-7326B0AF87EF}"/>
              </a:ext>
            </a:extLst>
          </p:cNvPr>
          <p:cNvSpPr/>
          <p:nvPr/>
        </p:nvSpPr>
        <p:spPr>
          <a:xfrm>
            <a:off x="7325708" y="4964990"/>
            <a:ext cx="1409920" cy="7444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r>
              <a:rPr lang="en-GB" sz="1100" b="1" dirty="0">
                <a:solidFill>
                  <a:srgbClr val="C00000"/>
                </a:solidFill>
                <a:cs typeface="Arial" panose="020B0604020202020204" pitchFamily="34" charset="0"/>
              </a:rPr>
              <a:t>Dispute Resolution Process – Independent panel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B10C39-F9E3-6A46-9390-6515CEA662B3}"/>
              </a:ext>
            </a:extLst>
          </p:cNvPr>
          <p:cNvSpPr txBox="1"/>
          <p:nvPr/>
        </p:nvSpPr>
        <p:spPr>
          <a:xfrm>
            <a:off x="4918444" y="3677328"/>
            <a:ext cx="1785729" cy="450271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>
            <a:defPPr>
              <a:defRPr lang="en-US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36005"/>
            <a:r>
              <a:rPr lang="en-GB" sz="1200" dirty="0">
                <a:solidFill>
                  <a:srgbClr val="000000"/>
                </a:solidFill>
              </a:rPr>
              <a:t>ASPSP disputes OBIE decision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559948-116C-7146-8A7F-309AD97EF693}"/>
              </a:ext>
            </a:extLst>
          </p:cNvPr>
          <p:cNvSpPr txBox="1"/>
          <p:nvPr/>
        </p:nvSpPr>
        <p:spPr>
          <a:xfrm>
            <a:off x="7053998" y="3584995"/>
            <a:ext cx="1953332" cy="634937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>
            <a:defPPr>
              <a:defRPr lang="en-US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36005"/>
            <a:r>
              <a:rPr lang="en-GB" sz="1200" dirty="0">
                <a:solidFill>
                  <a:srgbClr val="000000"/>
                </a:solidFill>
              </a:rPr>
              <a:t>Participant</a:t>
            </a:r>
            <a:r>
              <a:rPr lang="en-GB" sz="1200" baseline="30000" dirty="0">
                <a:solidFill>
                  <a:srgbClr val="000000"/>
                </a:solidFill>
              </a:rPr>
              <a:t>1</a:t>
            </a:r>
            <a:r>
              <a:rPr lang="en-GB" sz="1200" dirty="0">
                <a:solidFill>
                  <a:srgbClr val="000000"/>
                </a:solidFill>
              </a:rPr>
              <a:t> raises complaint and queries Certificate issuance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BAE20D-C0AE-E94D-9991-96D8481E669A}"/>
              </a:ext>
            </a:extLst>
          </p:cNvPr>
          <p:cNvSpPr/>
          <p:nvPr/>
        </p:nvSpPr>
        <p:spPr>
          <a:xfrm>
            <a:off x="4925775" y="3591010"/>
            <a:ext cx="4081555" cy="233796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9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F1487E-0EE2-9445-9D1C-0818F9BD67A9}"/>
              </a:ext>
            </a:extLst>
          </p:cNvPr>
          <p:cNvSpPr/>
          <p:nvPr/>
        </p:nvSpPr>
        <p:spPr>
          <a:xfrm>
            <a:off x="850540" y="3591011"/>
            <a:ext cx="3755186" cy="2337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0155" tIns="40078" rIns="80155" bIns="40078">
            <a:spAutoFit/>
          </a:bodyPr>
          <a:lstStyle/>
          <a:p>
            <a:pPr algn="ctr" defTabSz="436005">
              <a:spcBef>
                <a:spcPts val="526"/>
              </a:spcBef>
              <a:spcAft>
                <a:spcPts val="1052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cs typeface="Arial" panose="020B0604020202020204" pitchFamily="34" charset="0"/>
              </a:rPr>
              <a:t>Certification overview</a:t>
            </a:r>
          </a:p>
          <a:p>
            <a:pPr marL="177800" indent="-177800" defTabSz="436005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cs typeface="Arial" panose="020B0604020202020204" pitchFamily="34" charset="0"/>
              </a:rPr>
              <a:t>OBIE Certification is ultimately concerned with ensuring participants, and in particular ASPSPs, implement the Open Banking Standards correctly</a:t>
            </a:r>
          </a:p>
          <a:p>
            <a:pPr marL="177800" indent="-177800" defTabSz="436005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cs typeface="Arial" panose="020B0604020202020204" pitchFamily="34" charset="0"/>
              </a:rPr>
              <a:t>Modular Certificates are granted for Conformance to each aspect of the </a:t>
            </a:r>
            <a:r>
              <a:rPr lang="en-GB" sz="1200" dirty="0" err="1">
                <a:solidFill>
                  <a:srgbClr val="000000"/>
                </a:solidFill>
                <a:cs typeface="Arial" panose="020B0604020202020204" pitchFamily="34" charset="0"/>
              </a:rPr>
              <a:t>SIRs</a:t>
            </a:r>
            <a:endParaRPr lang="en-GB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7800" indent="-177800" defTabSz="436005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cs typeface="Arial" panose="020B0604020202020204" pitchFamily="34" charset="0"/>
              </a:rPr>
              <a:t>Yearly process</a:t>
            </a:r>
          </a:p>
          <a:p>
            <a:pPr marL="177800" indent="-177800" defTabSz="436005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cs typeface="Arial" panose="020B0604020202020204" pitchFamily="34" charset="0"/>
              </a:rPr>
              <a:t>Certificates can be revoked if  organisation loses licence or other major issue is judged by NCA as requiring revocation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3FEB4-126E-A349-8EA7-7F033A120AD1}"/>
              </a:ext>
            </a:extLst>
          </p:cNvPr>
          <p:cNvSpPr/>
          <p:nvPr/>
        </p:nvSpPr>
        <p:spPr>
          <a:xfrm>
            <a:off x="850540" y="2315072"/>
            <a:ext cx="1224136" cy="1081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r>
              <a:rPr lang="en-GB" sz="1200" dirty="0">
                <a:solidFill>
                  <a:srgbClr val="6180C3"/>
                </a:solidFill>
                <a:cs typeface="Arial" panose="020B0604020202020204" pitchFamily="34" charset="0"/>
              </a:rPr>
              <a:t>ASPSP pre-application, having made initial internal assessment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ED6AE72-70E9-7846-9879-D29110DF6C42}"/>
              </a:ext>
            </a:extLst>
          </p:cNvPr>
          <p:cNvSpPr/>
          <p:nvPr/>
        </p:nvSpPr>
        <p:spPr>
          <a:xfrm>
            <a:off x="2182142" y="2743368"/>
            <a:ext cx="295305" cy="25297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36005"/>
            <a:endParaRPr lang="en-GB" sz="12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2BDF47-28D5-B44E-9549-C17A34B13277}"/>
              </a:ext>
            </a:extLst>
          </p:cNvPr>
          <p:cNvSpPr txBox="1"/>
          <p:nvPr/>
        </p:nvSpPr>
        <p:spPr>
          <a:xfrm>
            <a:off x="3003647" y="6042241"/>
            <a:ext cx="3829593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GB" sz="900" i="1" dirty="0">
                <a:solidFill>
                  <a:schemeClr val="accent1"/>
                </a:solidFill>
              </a:rPr>
              <a:t>1. Could be TPP or another ASPSP</a:t>
            </a:r>
          </a:p>
        </p:txBody>
      </p:sp>
    </p:spTree>
    <p:extLst>
      <p:ext uri="{BB962C8B-B14F-4D97-AF65-F5344CB8AC3E}">
        <p14:creationId xmlns:p14="http://schemas.microsoft.com/office/powerpoint/2010/main" val="1907236774"/>
      </p:ext>
    </p:extLst>
  </p:cSld>
  <p:clrMapOvr>
    <a:masterClrMapping/>
  </p:clrMapOvr>
</p:sld>
</file>

<file path=ppt/theme/theme1.xml><?xml version="1.0" encoding="utf-8"?>
<a:theme xmlns:a="http://schemas.openxmlformats.org/drawingml/2006/main" name="Open Banking">
  <a:themeElements>
    <a:clrScheme name="Custom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80C3"/>
      </a:accent1>
      <a:accent2>
        <a:srgbClr val="283483"/>
      </a:accent2>
      <a:accent3>
        <a:srgbClr val="009FE3"/>
      </a:accent3>
      <a:accent4>
        <a:srgbClr val="9560A3"/>
      </a:accent4>
      <a:accent5>
        <a:srgbClr val="00B3C3"/>
      </a:accent5>
      <a:accent6>
        <a:srgbClr val="70AD47"/>
      </a:accent6>
      <a:hlink>
        <a:srgbClr val="6180C3"/>
      </a:hlink>
      <a:folHlink>
        <a:srgbClr val="6180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 Banking" id="{1F5FF120-FF7A-6C4A-AC60-0008DDE51355}" vid="{E92B9A79-8443-3E43-9888-E9F0B69FFB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 Banking</Template>
  <TotalTime>51029</TotalTime>
  <Words>835</Words>
  <Application>Microsoft Macintosh PowerPoint</Application>
  <PresentationFormat>A4 Paper (210x297 mm)</PresentationFormat>
  <Paragraphs>179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Open Banking</vt:lpstr>
      <vt:lpstr>Open Banking Update</vt:lpstr>
      <vt:lpstr>Covering regulatory requirements AND market needs</vt:lpstr>
      <vt:lpstr>Version 3 Technical Specifications</vt:lpstr>
      <vt:lpstr>OBIE is more than a standards body</vt:lpstr>
      <vt:lpstr>Technical Specifications v User Experience</vt:lpstr>
      <vt:lpstr>Redirect Model: Simple App-to-App Flow</vt:lpstr>
      <vt:lpstr>Decoupled Model D: PSU with a TPP account  </vt:lpstr>
      <vt:lpstr>Overview of Standards and Conformance Tools</vt:lpstr>
      <vt:lpstr>End-to-end process for OBIE Certification of ASPSPs</vt:lpstr>
      <vt:lpstr>Certifications for v2 (as of 12 Oct 2018)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Harris</dc:creator>
  <cp:lastModifiedBy>Chris Michael</cp:lastModifiedBy>
  <cp:revision>781</cp:revision>
  <cp:lastPrinted>2018-10-04T09:34:35Z</cp:lastPrinted>
  <dcterms:created xsi:type="dcterms:W3CDTF">2018-07-31T14:10:17Z</dcterms:created>
  <dcterms:modified xsi:type="dcterms:W3CDTF">2018-10-22T08:05:25Z</dcterms:modified>
</cp:coreProperties>
</file>