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9" r:id="rId3"/>
    <p:sldId id="269" r:id="rId4"/>
    <p:sldId id="260" r:id="rId5"/>
    <p:sldId id="263" r:id="rId6"/>
    <p:sldId id="265" r:id="rId7"/>
    <p:sldId id="264" r:id="rId8"/>
    <p:sldId id="262" r:id="rId9"/>
    <p:sldId id="272" r:id="rId10"/>
    <p:sldId id="261" r:id="rId11"/>
    <p:sldId id="268" r:id="rId12"/>
    <p:sldId id="266" r:id="rId13"/>
    <p:sldId id="267" r:id="rId14"/>
    <p:sldId id="270" r:id="rId1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357" autoAdjust="0"/>
  </p:normalViewPr>
  <p:slideViewPr>
    <p:cSldViewPr>
      <p:cViewPr varScale="1">
        <p:scale>
          <a:sx n="79" d="100"/>
          <a:sy n="79" d="100"/>
        </p:scale>
        <p:origin x="-84" y="-4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A6FD71-328F-424D-8F83-21501F2AFEB4}" type="datetimeFigureOut">
              <a:rPr lang="de-DE" smtClean="0"/>
              <a:t>19.10.2018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29E8BB-23B6-4871-B0AD-9521F51253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1700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de-DE" b="1" dirty="0" smtClean="0"/>
              <a:t>Zur Ausnahme vom </a:t>
            </a:r>
            <a:r>
              <a:rPr lang="de-DE" b="1" dirty="0" err="1" smtClean="0"/>
              <a:t>Fallback</a:t>
            </a:r>
            <a:endParaRPr lang="de-DE" b="1" dirty="0" smtClean="0"/>
          </a:p>
          <a:p>
            <a:pPr lvl="1"/>
            <a:endParaRPr lang="de-DE" dirty="0" smtClean="0"/>
          </a:p>
          <a:p>
            <a:pPr marL="761304" lvl="1" indent="-272401">
              <a:buFont typeface="Arial" panose="020B0604020202020204" pitchFamily="34" charset="0"/>
              <a:buChar char="•"/>
            </a:pPr>
            <a:r>
              <a:rPr lang="de-DE" dirty="0" smtClean="0"/>
              <a:t>EBA erarbeitet im Moment Leitlinien zu den Bedingungen, die zu erfüllen sind, damit eine NCA</a:t>
            </a:r>
            <a:r>
              <a:rPr lang="de-DE" baseline="0" dirty="0" smtClean="0"/>
              <a:t> eine Ausnahme von der Implementierung eines Fallback-Mechanismus‘ genehmigen kann </a:t>
            </a:r>
            <a:r>
              <a:rPr lang="de-DE" dirty="0" smtClean="0"/>
              <a:t>(Konsultation war bis 13.08.2018)</a:t>
            </a:r>
          </a:p>
          <a:p>
            <a:pPr marL="761304" lvl="1" indent="-272401">
              <a:buFont typeface="Arial" panose="020B0604020202020204" pitchFamily="34" charset="0"/>
              <a:buChar char="•"/>
            </a:pPr>
            <a:r>
              <a:rPr lang="de-DE" dirty="0" smtClean="0"/>
              <a:t>Befreiung erfolgt auf der Ebene des einzelnen ZDL (nicht direkt auf der Ebene der API-Initiativen), da</a:t>
            </a:r>
            <a:r>
              <a:rPr lang="de-DE" baseline="0" dirty="0" smtClean="0"/>
              <a:t> die Standardisierungsinitiativen quasi einen Werkzeugkasten definieren, aus dem heraus die einzelnen Institute ihre konkrete Implementierung zusammenstellen können. </a:t>
            </a:r>
            <a:r>
              <a:rPr lang="de-DE" u="sng" baseline="0" dirty="0" smtClean="0"/>
              <a:t>Beispiel</a:t>
            </a:r>
            <a:r>
              <a:rPr lang="de-DE" u="none" baseline="0" dirty="0" smtClean="0"/>
              <a:t>: Berlin Group ermöglicht drei verschiedene Methoden des Kontozugangs: </a:t>
            </a:r>
          </a:p>
          <a:p>
            <a:pPr marL="977801" lvl="2"/>
            <a:r>
              <a:rPr lang="de-DE" u="none" baseline="0" dirty="0" smtClean="0"/>
              <a:t>(1) </a:t>
            </a:r>
            <a:r>
              <a:rPr lang="de-DE" u="none" baseline="0" dirty="0" err="1" smtClean="0"/>
              <a:t>embedded</a:t>
            </a:r>
            <a:r>
              <a:rPr lang="de-DE" u="none" baseline="0" dirty="0" smtClean="0"/>
              <a:t> (= Drittanbieter nimmt die </a:t>
            </a:r>
            <a:r>
              <a:rPr lang="de-DE" u="none" baseline="0" dirty="0" err="1" smtClean="0"/>
              <a:t>Credentials</a:t>
            </a:r>
            <a:r>
              <a:rPr lang="de-DE" u="none" baseline="0" dirty="0" smtClean="0"/>
              <a:t> vom Kunden auf und leitet sie an den Kontoführer weiter)</a:t>
            </a:r>
          </a:p>
          <a:p>
            <a:pPr marL="977801" lvl="2"/>
            <a:r>
              <a:rPr lang="de-DE" u="none" baseline="0" dirty="0" smtClean="0"/>
              <a:t>(2) </a:t>
            </a:r>
            <a:r>
              <a:rPr lang="de-DE" u="none" baseline="0" dirty="0" err="1" smtClean="0"/>
              <a:t>decoupled</a:t>
            </a:r>
            <a:r>
              <a:rPr lang="de-DE" u="none" baseline="0" dirty="0" smtClean="0"/>
              <a:t> (= die Authentifizierung des Kunden erfolgt losgelöst vom Online-Banking z.B. in einer separaten mobilen App) </a:t>
            </a:r>
          </a:p>
          <a:p>
            <a:pPr marL="977801" lvl="2"/>
            <a:r>
              <a:rPr lang="de-DE" u="none" baseline="0" dirty="0" smtClean="0"/>
              <a:t>(3) </a:t>
            </a:r>
            <a:r>
              <a:rPr lang="de-DE" u="none" baseline="0" dirty="0" err="1" smtClean="0"/>
              <a:t>redirect</a:t>
            </a:r>
            <a:r>
              <a:rPr lang="de-DE" u="none" baseline="0" dirty="0" smtClean="0"/>
              <a:t> (= der Kunde wird vom </a:t>
            </a:r>
            <a:r>
              <a:rPr lang="de-DE" u="none" baseline="0" dirty="0" err="1" smtClean="0"/>
              <a:t>ecommerce</a:t>
            </a:r>
            <a:r>
              <a:rPr lang="de-DE" u="none" baseline="0" dirty="0" smtClean="0"/>
              <a:t> direkt auf seine Online-Banking Seite weitergeleitet, wo er sich beim Kontoführer selbst authentifiziert)</a:t>
            </a:r>
          </a:p>
          <a:p>
            <a:pPr marL="977801" lvl="2"/>
            <a:endParaRPr lang="de-DE" u="none" baseline="0" dirty="0" smtClean="0"/>
          </a:p>
          <a:p>
            <a:pPr marL="977801" lvl="2"/>
            <a:r>
              <a:rPr lang="de-DE" b="1" u="none" baseline="0" dirty="0" smtClean="0"/>
              <a:t>Hinweis: </a:t>
            </a:r>
            <a:r>
              <a:rPr lang="de-DE" b="0" u="none" baseline="0" dirty="0" smtClean="0"/>
              <a:t>Es kann sein, dass die Bankvertreter Gründe dafür vorbringen, dass </a:t>
            </a:r>
            <a:r>
              <a:rPr lang="de-DE" b="0" u="sng" baseline="0" dirty="0" smtClean="0"/>
              <a:t>nur Redirect</a:t>
            </a:r>
            <a:r>
              <a:rPr lang="de-DE" b="0" u="none" baseline="0" dirty="0" smtClean="0"/>
              <a:t> implementiert werden soll. </a:t>
            </a:r>
            <a:r>
              <a:rPr lang="de-DE" b="1" u="none" baseline="0" dirty="0" smtClean="0"/>
              <a:t>Unsere Position</a:t>
            </a:r>
            <a:r>
              <a:rPr lang="de-DE" b="0" u="none" baseline="0" dirty="0" smtClean="0"/>
              <a:t> dazu: </a:t>
            </a:r>
            <a:r>
              <a:rPr lang="de-DE" b="0" i="1" u="none" baseline="0" dirty="0" smtClean="0"/>
              <a:t>Das ist grundsätzlich möglich, dann ist aber darauf zu achten, dass </a:t>
            </a:r>
            <a:r>
              <a:rPr lang="de-DE" b="0" i="1" u="none" baseline="0" dirty="0" err="1" smtClean="0"/>
              <a:t>Redirecting</a:t>
            </a:r>
            <a:r>
              <a:rPr lang="de-DE" b="0" i="1" u="none" baseline="0" dirty="0" smtClean="0"/>
              <a:t> keine Behinderung für Drittanbieter beinhaltet, da sonst (a) keine Ausnahme vom </a:t>
            </a:r>
            <a:r>
              <a:rPr lang="de-DE" b="0" i="1" u="none" baseline="0" dirty="0" err="1" smtClean="0"/>
              <a:t>Fallback</a:t>
            </a:r>
            <a:r>
              <a:rPr lang="de-DE" b="0" i="1" u="none" baseline="0" dirty="0" smtClean="0"/>
              <a:t> gewährt werden kann und (b) darin möglicherweise eine Wettbewerbsbehinderung gesehen werden könnte (</a:t>
            </a:r>
            <a:r>
              <a:rPr lang="de-DE" b="0" i="1" u="none" baseline="0" dirty="0" smtClean="0">
                <a:sym typeface="Wingdings" panose="05000000000000000000" pitchFamily="2" charset="2"/>
              </a:rPr>
              <a:t> ggf. Verweis auf das Kartellamt)</a:t>
            </a:r>
            <a:r>
              <a:rPr lang="de-DE" b="0" i="1" u="none" baseline="0" dirty="0" smtClean="0"/>
              <a:t>. </a:t>
            </a:r>
            <a:r>
              <a:rPr lang="de-DE" b="1" i="1" u="sng" baseline="0" dirty="0" smtClean="0"/>
              <a:t>Unsere Empfehlung</a:t>
            </a:r>
            <a:r>
              <a:rPr lang="de-DE" b="1" i="1" u="none" baseline="0" dirty="0" smtClean="0"/>
              <a:t>:  Kontoführer sollten neben Redirect noch eine zweite Zugangsmethode implementieren</a:t>
            </a:r>
            <a:r>
              <a:rPr lang="de-DE" b="0" i="1" u="none" baseline="0" dirty="0" smtClean="0"/>
              <a:t> (das schlägt auch der </a:t>
            </a:r>
            <a:r>
              <a:rPr lang="de-DE" b="0" i="1" u="none" baseline="0" dirty="0" err="1" smtClean="0"/>
              <a:t>BdB</a:t>
            </a:r>
            <a:r>
              <a:rPr lang="de-DE" b="0" i="1" u="none" baseline="0" dirty="0" smtClean="0"/>
              <a:t> vor). Am sichersten wäre Embedded.</a:t>
            </a:r>
            <a:br>
              <a:rPr lang="de-DE" b="0" i="1" u="none" baseline="0" dirty="0" smtClean="0"/>
            </a:br>
            <a:endParaRPr lang="de-DE" b="1" dirty="0" smtClean="0"/>
          </a:p>
          <a:p>
            <a:pPr marL="761304" lvl="1" indent="-272401">
              <a:buFont typeface="Arial" panose="020B0604020202020204" pitchFamily="34" charset="0"/>
              <a:buChar char="•"/>
            </a:pPr>
            <a:r>
              <a:rPr lang="de-DE" dirty="0" smtClean="0"/>
              <a:t>BaFin plant vereinfachte Verfahren für Verbünde und Gruppen </a:t>
            </a:r>
            <a:r>
              <a:rPr lang="de-DE" baseline="0" dirty="0" smtClean="0"/>
              <a:t> und wird hierzu und zu einer grundsätzlichen Vereinfachung des Verfahrens (der Gewährung von Ausnahmen vom </a:t>
            </a:r>
            <a:r>
              <a:rPr lang="de-DE" baseline="0" dirty="0" err="1" smtClean="0"/>
              <a:t>Fallback</a:t>
            </a:r>
            <a:r>
              <a:rPr lang="de-DE" baseline="0" dirty="0" smtClean="0"/>
              <a:t>) noch </a:t>
            </a:r>
            <a:r>
              <a:rPr lang="de-DE" dirty="0" smtClean="0"/>
              <a:t>weitere Informationen bereitstellen</a:t>
            </a:r>
          </a:p>
          <a:p>
            <a:pPr marL="761304" lvl="1" indent="-272401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0" lvl="1" indent="-297558">
              <a:spcAft>
                <a:spcPts val="600"/>
              </a:spcAft>
              <a:buFont typeface="Symbol" panose="05050102010706020507" pitchFamily="18" charset="2"/>
              <a:buNone/>
            </a:pPr>
            <a:r>
              <a:rPr lang="de-DE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RTS do</a:t>
            </a:r>
            <a:r>
              <a:rPr lang="de-DE" sz="21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de-DE" sz="2100" b="1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provide</a:t>
            </a:r>
            <a:r>
              <a:rPr lang="de-DE" sz="21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100" b="1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technical</a:t>
            </a:r>
            <a:r>
              <a:rPr lang="de-DE" sz="21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100" b="1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standards</a:t>
            </a:r>
            <a:r>
              <a:rPr lang="de-DE" sz="21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or a </a:t>
            </a:r>
            <a:r>
              <a:rPr lang="de-DE" sz="2100" b="1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rulebook</a:t>
            </a:r>
            <a:r>
              <a:rPr lang="de-DE" sz="21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2100" b="1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Therefore</a:t>
            </a:r>
            <a:r>
              <a:rPr lang="de-DE" sz="21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100" b="1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de-DE" sz="21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100" b="1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regarding</a:t>
            </a:r>
            <a:r>
              <a:rPr lang="de-DE" sz="21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the design of the APIs or the </a:t>
            </a:r>
            <a:r>
              <a:rPr lang="de-DE" sz="2100" b="1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identification</a:t>
            </a:r>
            <a:r>
              <a:rPr lang="de-DE" sz="21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de-DE" sz="2100" b="1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licensed</a:t>
            </a:r>
            <a:r>
              <a:rPr lang="de-DE" sz="21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100" b="1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providers</a:t>
            </a:r>
            <a:r>
              <a:rPr lang="de-DE" sz="21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of the new </a:t>
            </a:r>
            <a:r>
              <a:rPr lang="de-DE" sz="2100" b="1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  <a:r>
              <a:rPr lang="de-DE" sz="21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100" b="1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remain</a:t>
            </a:r>
            <a:r>
              <a:rPr lang="de-DE" sz="21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open, e.g. national </a:t>
            </a:r>
            <a:r>
              <a:rPr lang="de-DE" sz="2100" b="1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registries</a:t>
            </a:r>
            <a:r>
              <a:rPr lang="de-DE" sz="21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2100" b="1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certification</a:t>
            </a:r>
            <a:r>
              <a:rPr lang="de-DE" sz="21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100" b="1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processes</a:t>
            </a:r>
            <a:r>
              <a:rPr lang="de-DE" sz="21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-297558">
              <a:spcAft>
                <a:spcPts val="600"/>
              </a:spcAft>
              <a:buFont typeface="Symbol" panose="05050102010706020507" pitchFamily="18" charset="2"/>
              <a:buNone/>
            </a:pPr>
            <a:endParaRPr lang="de-DE" sz="2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1" indent="-29755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de-DE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Market initiative</a:t>
            </a:r>
            <a:r>
              <a:rPr lang="de-DE" sz="21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de-DE" sz="2100" b="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developing</a:t>
            </a:r>
            <a:r>
              <a:rPr lang="de-DE" sz="21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APIs </a:t>
            </a:r>
            <a:r>
              <a:rPr lang="de-DE" sz="2100" b="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DE" sz="21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Berlin Group NextGenPSD2, Open Banking UK, Stet, Polish Bank Association, Czech Banking Association and Slovak Banking Association</a:t>
            </a:r>
            <a:r>
              <a:rPr lang="en-US" sz="4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de-DE" sz="21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-297558">
              <a:spcAft>
                <a:spcPts val="600"/>
              </a:spcAft>
              <a:buFont typeface="Symbol" panose="05050102010706020507" pitchFamily="18" charset="2"/>
              <a:buNone/>
            </a:pPr>
            <a:endParaRPr lang="de-DE" sz="2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-297558">
              <a:spcAft>
                <a:spcPts val="600"/>
              </a:spcAft>
              <a:buFont typeface="Symbol" panose="05050102010706020507" pitchFamily="18" charset="2"/>
              <a:buNone/>
            </a:pPr>
            <a:r>
              <a:rPr lang="de-DE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Working Group on payment </a:t>
            </a:r>
            <a:r>
              <a:rPr lang="de-DE" sz="2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initiation</a:t>
            </a:r>
            <a:r>
              <a:rPr lang="de-DE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  <a:r>
              <a:rPr lang="de-DE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of the ERPB</a:t>
            </a:r>
          </a:p>
          <a:p>
            <a:pPr marL="0" lvl="1" indent="-297558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Task: </a:t>
            </a:r>
            <a:r>
              <a:rPr lang="de-DE" sz="2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Develope</a:t>
            </a:r>
            <a:r>
              <a:rPr lang="de-DE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common</a:t>
            </a:r>
            <a:r>
              <a:rPr lang="de-DE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technical</a:t>
            </a:r>
            <a:r>
              <a:rPr lang="de-DE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de-DE" sz="21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operational and </a:t>
            </a:r>
            <a:r>
              <a:rPr lang="de-DE" sz="21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r>
              <a:rPr lang="de-DE" sz="21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1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  <a:r>
              <a:rPr lang="de-DE" sz="21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21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order</a:t>
            </a:r>
            <a:r>
              <a:rPr lang="de-DE" sz="21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de-DE" sz="21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prevent</a:t>
            </a:r>
            <a:r>
              <a:rPr lang="de-DE" sz="21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de-DE" sz="21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de-DE" sz="21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of a </a:t>
            </a:r>
            <a:r>
              <a:rPr lang="de-DE" sz="21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fragemented</a:t>
            </a:r>
            <a:r>
              <a:rPr lang="de-DE" sz="21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1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market</a:t>
            </a:r>
            <a:r>
              <a:rPr lang="de-DE" sz="21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for APIs in Europe</a:t>
            </a:r>
          </a:p>
          <a:p>
            <a:pPr marL="0" lvl="1" indent="-297558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sz="21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Final </a:t>
            </a:r>
            <a:r>
              <a:rPr lang="de-DE" sz="21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report</a:t>
            </a:r>
            <a:r>
              <a:rPr lang="de-DE" sz="21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de-DE" sz="21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sz="21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1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delivered</a:t>
            </a:r>
            <a:r>
              <a:rPr lang="de-DE" sz="21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in June 2018</a:t>
            </a:r>
          </a:p>
          <a:p>
            <a:pPr marL="0" lvl="1" indent="-297558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sz="21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Expected</a:t>
            </a:r>
            <a:r>
              <a:rPr lang="de-DE" sz="21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1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outcome</a:t>
            </a:r>
            <a:r>
              <a:rPr lang="de-DE" sz="21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: The </a:t>
            </a:r>
            <a:r>
              <a:rPr lang="de-DE" sz="21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working</a:t>
            </a:r>
            <a:r>
              <a:rPr lang="de-DE" sz="21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1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group</a:t>
            </a:r>
            <a:r>
              <a:rPr lang="de-DE" sz="21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will not </a:t>
            </a:r>
            <a:r>
              <a:rPr lang="de-DE" sz="21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</a:t>
            </a:r>
            <a:r>
              <a:rPr lang="de-DE" sz="21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de-DE" sz="21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outstanding</a:t>
            </a:r>
            <a:r>
              <a:rPr lang="de-DE" sz="21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1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endParaRPr lang="de-DE" sz="210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-297558">
              <a:spcAft>
                <a:spcPts val="600"/>
              </a:spcAft>
              <a:buFont typeface="Symbol" panose="05050102010706020507" pitchFamily="18" charset="2"/>
              <a:buNone/>
            </a:pPr>
            <a:endParaRPr lang="de-DE" sz="2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1" indent="-29755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de-DE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API Evaluation Group</a:t>
            </a:r>
          </a:p>
          <a:p>
            <a:pPr marL="0" lvl="1" indent="-297558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Market</a:t>
            </a:r>
            <a:r>
              <a:rPr lang="de-DE" sz="21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1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stakeholder</a:t>
            </a:r>
            <a:r>
              <a:rPr lang="de-DE" sz="21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1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group</a:t>
            </a:r>
            <a:r>
              <a:rPr lang="de-DE" sz="21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1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de-DE" sz="21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de-DE" sz="21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developing</a:t>
            </a:r>
            <a:r>
              <a:rPr lang="de-DE" sz="21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„qualitative“ </a:t>
            </a:r>
            <a:r>
              <a:rPr lang="de-DE" sz="21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criteria</a:t>
            </a:r>
            <a:r>
              <a:rPr lang="de-DE" sz="21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for the </a:t>
            </a:r>
            <a:r>
              <a:rPr lang="de-DE" sz="21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  <a:r>
              <a:rPr lang="de-DE" sz="21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of APIs and to </a:t>
            </a:r>
            <a:r>
              <a:rPr lang="de-DE" sz="21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assess</a:t>
            </a:r>
            <a:r>
              <a:rPr lang="de-DE" sz="21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1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wether</a:t>
            </a:r>
            <a:r>
              <a:rPr lang="de-DE" sz="21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1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de-DE" sz="21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de-DE" sz="21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room</a:t>
            </a:r>
            <a:r>
              <a:rPr lang="de-DE" sz="21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de-DE" sz="21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improvement</a:t>
            </a:r>
            <a:r>
              <a:rPr lang="de-DE" sz="21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of the </a:t>
            </a:r>
            <a:r>
              <a:rPr lang="de-DE" sz="21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  <a:endParaRPr lang="de-DE" sz="210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-297558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These </a:t>
            </a:r>
            <a:r>
              <a:rPr lang="de-DE" sz="2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criteria</a:t>
            </a:r>
            <a:r>
              <a:rPr lang="de-DE" sz="21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1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shall</a:t>
            </a:r>
            <a:r>
              <a:rPr lang="de-DE" sz="21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1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help</a:t>
            </a:r>
            <a:r>
              <a:rPr lang="de-DE" sz="21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NCA </a:t>
            </a:r>
            <a:r>
              <a:rPr lang="de-DE" sz="21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evaluting</a:t>
            </a:r>
            <a:r>
              <a:rPr lang="de-DE" sz="21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1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de-DE" sz="21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ASPSPs </a:t>
            </a:r>
            <a:r>
              <a:rPr lang="de-DE" sz="21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de-DE" sz="21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1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sz="21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1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exempted</a:t>
            </a:r>
            <a:r>
              <a:rPr lang="de-DE" sz="21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1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sz="21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1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providng</a:t>
            </a:r>
            <a:r>
              <a:rPr lang="de-DE" sz="21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fall-back </a:t>
            </a:r>
            <a:r>
              <a:rPr lang="de-DE" sz="21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  <a:r>
              <a:rPr lang="de-DE" sz="21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, but: final </a:t>
            </a:r>
            <a:r>
              <a:rPr lang="de-DE" sz="21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decision</a:t>
            </a:r>
            <a:r>
              <a:rPr lang="de-DE" sz="21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de-DE" sz="21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up</a:t>
            </a:r>
            <a:r>
              <a:rPr lang="de-DE" sz="2100" baseline="0" smtClean="0">
                <a:latin typeface="Arial" panose="020B0604020202020204" pitchFamily="34" charset="0"/>
                <a:cs typeface="Arial" panose="020B0604020202020204" pitchFamily="34" charset="0"/>
              </a:rPr>
              <a:t> to the NCA</a:t>
            </a:r>
            <a:endParaRPr lang="de-DE" baseline="0" smtClean="0"/>
          </a:p>
          <a:p>
            <a:pPr marL="31703" lvl="0" indent="0">
              <a:buFont typeface="Arial" panose="020B0604020202020204" pitchFamily="34" charset="0"/>
              <a:buNone/>
            </a:pP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FC97D-5284-447B-A0EB-09CB25071501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1922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de-DE" b="1" dirty="0" smtClean="0"/>
              <a:t>Zu Kontoinformationen</a:t>
            </a:r>
          </a:p>
          <a:p>
            <a:pPr lvl="1"/>
            <a:endParaRPr lang="de-DE" dirty="0" smtClean="0"/>
          </a:p>
          <a:p>
            <a:pPr marL="761304" lvl="1" indent="-272401">
              <a:spcBef>
                <a:spcPts val="572"/>
              </a:spcBef>
              <a:buFont typeface="Arial" panose="020B0604020202020204" pitchFamily="34" charset="0"/>
              <a:buChar char="•"/>
            </a:pPr>
            <a:r>
              <a:rPr lang="de-DE" dirty="0" smtClean="0"/>
              <a:t>Die</a:t>
            </a:r>
            <a:r>
              <a:rPr lang="de-DE" baseline="0" dirty="0" smtClean="0"/>
              <a:t> PSD2 bezieht sich </a:t>
            </a:r>
            <a:r>
              <a:rPr lang="de-DE" u="sng" baseline="0" dirty="0" smtClean="0"/>
              <a:t>nur</a:t>
            </a:r>
            <a:r>
              <a:rPr lang="de-DE" u="none" baseline="0" dirty="0" smtClean="0"/>
              <a:t> auf </a:t>
            </a:r>
            <a:r>
              <a:rPr lang="de-DE" u="sng" baseline="0" dirty="0" smtClean="0"/>
              <a:t>Zahlungskonten</a:t>
            </a:r>
            <a:r>
              <a:rPr lang="de-DE" u="none" baseline="0" dirty="0" smtClean="0"/>
              <a:t>. D.h. Informationsanfragen zu anderen Konten (z.B. Kreditkonten) oder Wertpapierdepots können vom Kontoführer zurückgewiesen werden.</a:t>
            </a:r>
          </a:p>
          <a:p>
            <a:pPr marL="761304" lvl="1" indent="-272401">
              <a:spcBef>
                <a:spcPts val="572"/>
              </a:spcBef>
              <a:buFont typeface="Arial" panose="020B0604020202020204" pitchFamily="34" charset="0"/>
              <a:buChar char="•"/>
            </a:pPr>
            <a:r>
              <a:rPr lang="de-DE" u="none" baseline="0" dirty="0" smtClean="0"/>
              <a:t>Grundsätzlich entscheidet der Kunde, auf welche Konten er den Drittdienstleister zugreifen lassen möchte. D.h. ohne </a:t>
            </a:r>
            <a:r>
              <a:rPr lang="de-DE" u="sng" baseline="0" dirty="0" smtClean="0"/>
              <a:t>vorherige</a:t>
            </a:r>
            <a:r>
              <a:rPr lang="de-DE" u="none" baseline="0" dirty="0" smtClean="0"/>
              <a:t> Einwilligung des Kunden ist kein Zugriff möglich. Die Einwilligung kann auch dem Dritten gegenüber abgegeben und von diesem dem Kontoführer übermittelt werden.</a:t>
            </a:r>
          </a:p>
          <a:p>
            <a:pPr marL="761304" lvl="1" indent="-272401">
              <a:spcBef>
                <a:spcPts val="572"/>
              </a:spcBef>
              <a:buFont typeface="Arial" panose="020B0604020202020204" pitchFamily="34" charset="0"/>
              <a:buChar char="•"/>
            </a:pPr>
            <a:r>
              <a:rPr lang="de-DE" dirty="0" smtClean="0"/>
              <a:t>Zugriff ist</a:t>
            </a:r>
            <a:r>
              <a:rPr lang="de-DE" baseline="0" dirty="0" smtClean="0"/>
              <a:t> nur auf online zugängliche Konten möglich und nur dann, wenn der Kunde für sein Konto eine Nutzung im Online-Banking vereinbart hat. Bei den sog. </a:t>
            </a:r>
            <a:r>
              <a:rPr lang="de-DE" baseline="0" dirty="0" err="1" smtClean="0"/>
              <a:t>Drittkartenissuern</a:t>
            </a:r>
            <a:r>
              <a:rPr lang="de-DE" baseline="0" dirty="0" smtClean="0"/>
              <a:t> genügt es, wenn das Konto online erreicht werden kann, also Online-Banking </a:t>
            </a:r>
            <a:r>
              <a:rPr lang="de-DE" u="sng" baseline="0" dirty="0" smtClean="0"/>
              <a:t>fähig</a:t>
            </a:r>
            <a:r>
              <a:rPr lang="de-DE" u="none" baseline="0" dirty="0" smtClean="0"/>
              <a:t> ist, einer Online-Banking Vereinbarung bedarf es in diesem Fall </a:t>
            </a:r>
            <a:r>
              <a:rPr lang="de-DE" u="sng" baseline="0" dirty="0" smtClean="0"/>
              <a:t>nicht</a:t>
            </a:r>
            <a:r>
              <a:rPr lang="de-DE" u="none" baseline="0" dirty="0" smtClean="0"/>
              <a:t>.</a:t>
            </a:r>
          </a:p>
          <a:p>
            <a:pPr marL="761304" lvl="1" indent="-272401">
              <a:spcBef>
                <a:spcPts val="572"/>
              </a:spcBef>
              <a:buFont typeface="Arial" panose="020B0604020202020204" pitchFamily="34" charset="0"/>
              <a:buChar char="•"/>
            </a:pPr>
            <a:endParaRPr lang="de-DE" u="none" baseline="0" dirty="0" smtClean="0"/>
          </a:p>
          <a:p>
            <a:pPr marL="31703" lvl="0" indent="0">
              <a:spcBef>
                <a:spcPts val="572"/>
              </a:spcBef>
              <a:buFont typeface="Arial" panose="020B0604020202020204" pitchFamily="34" charset="0"/>
              <a:buNone/>
            </a:pPr>
            <a:endParaRPr lang="de-DE" u="none" baseline="0" dirty="0" smtClean="0"/>
          </a:p>
          <a:p>
            <a:pPr marL="761304" lvl="1" indent="-272401">
              <a:spcBef>
                <a:spcPts val="572"/>
              </a:spcBef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FC97D-5284-447B-A0EB-09CB25071501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1922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1" indent="-342900">
              <a:spcAft>
                <a:spcPts val="676"/>
              </a:spcAft>
              <a:buFont typeface="Arial" panose="020B0604020202020204" pitchFamily="34" charset="0"/>
              <a:buChar char="•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Real-time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consumer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expectation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spcAft>
                <a:spcPts val="676"/>
              </a:spcAft>
              <a:buFont typeface="Arial" panose="020B0604020202020204" pitchFamily="34" charset="0"/>
              <a:buChar char="•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Instant Payments in Euro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facilitator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innovation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spcAft>
                <a:spcPts val="676"/>
              </a:spcAft>
              <a:buFont typeface="Arial" panose="020B0604020202020204" pitchFamily="34" charset="0"/>
              <a:buChar char="•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Scheme is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available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since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2016</a:t>
            </a:r>
          </a:p>
          <a:p>
            <a:pPr marL="342900" lvl="1" indent="-342900">
              <a:spcAft>
                <a:spcPts val="676"/>
              </a:spcAft>
              <a:buFont typeface="Arial" panose="020B0604020202020204" pitchFamily="34" charset="0"/>
              <a:buChar char="•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First implementations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November 2017 </a:t>
            </a:r>
          </a:p>
          <a:p>
            <a:pPr marL="342900" lvl="1" indent="-342900">
              <a:spcAft>
                <a:spcPts val="676"/>
              </a:spcAft>
              <a:buFont typeface="Arial" panose="020B0604020202020204" pitchFamily="34" charset="0"/>
              <a:buChar char="•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26% of all payment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providers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16 countries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offer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instant payments</a:t>
            </a:r>
          </a:p>
          <a:p>
            <a:pPr marL="342900" lvl="1" indent="-342900">
              <a:spcAft>
                <a:spcPts val="676"/>
              </a:spcAft>
              <a:buFont typeface="Arial" panose="020B0604020202020204" pitchFamily="34" charset="0"/>
              <a:buChar char="•"/>
            </a:pP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Various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new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models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possible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spcAft>
                <a:spcPts val="676"/>
              </a:spcAft>
              <a:buFont typeface="Arial" panose="020B0604020202020204" pitchFamily="34" charset="0"/>
              <a:buChar char="•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26% of European PSPs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adhered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to the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scheme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9E8BB-23B6-4871-B0AD-9521F51253D5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1563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4B131-AB7F-4BAD-8E9F-D0F94B5E6912}" type="datetimeFigureOut">
              <a:rPr lang="de-DE" smtClean="0"/>
              <a:t>19.10.2018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2E24-139F-4F6C-9872-41AE96C128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9022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4B131-AB7F-4BAD-8E9F-D0F94B5E6912}" type="datetimeFigureOut">
              <a:rPr lang="de-DE" smtClean="0"/>
              <a:t>19.10.2018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2E24-139F-4F6C-9872-41AE96C128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9894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4B131-AB7F-4BAD-8E9F-D0F94B5E6912}" type="datetimeFigureOut">
              <a:rPr lang="de-DE" smtClean="0"/>
              <a:t>19.10.2018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2E24-139F-4F6C-9872-41AE96C128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0797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81209" y="2956969"/>
            <a:ext cx="8256381" cy="442837"/>
          </a:xfrm>
        </p:spPr>
        <p:txBody>
          <a:bodyPr>
            <a:noAutofit/>
          </a:bodyPr>
          <a:lstStyle>
            <a:lvl1pPr algn="l">
              <a:defRPr sz="2500" b="1" baseline="0"/>
            </a:lvl1pPr>
          </a:lstStyle>
          <a:p>
            <a:r>
              <a:rPr lang="de-DE" dirty="0" smtClean="0"/>
              <a:t>Präsentationsvorlage - Titelfolie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1208" y="3382541"/>
            <a:ext cx="8250965" cy="401651"/>
          </a:xfrm>
        </p:spPr>
        <p:txBody>
          <a:bodyPr tIns="0" bIns="0">
            <a:noAutofit/>
          </a:bodyPr>
          <a:lstStyle>
            <a:lvl1pPr marL="0" indent="0" algn="l">
              <a:spcBef>
                <a:spcPts val="0"/>
              </a:spcBef>
              <a:buNone/>
              <a:defRPr sz="2100">
                <a:solidFill>
                  <a:schemeClr val="tx1"/>
                </a:solidFill>
                <a:latin typeface="+mj-lt"/>
              </a:defRPr>
            </a:lvl1pPr>
            <a:lvl2pPr marL="457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Untertitel</a:t>
            </a:r>
            <a:endParaRPr lang="de-DE" dirty="0"/>
          </a:p>
        </p:txBody>
      </p:sp>
      <p:sp>
        <p:nvSpPr>
          <p:cNvPr id="16" name="Rechteck 15"/>
          <p:cNvSpPr/>
          <p:nvPr userDrawn="1"/>
        </p:nvSpPr>
        <p:spPr>
          <a:xfrm>
            <a:off x="0" y="3080592"/>
            <a:ext cx="777445" cy="960613"/>
          </a:xfrm>
          <a:prstGeom prst="rect">
            <a:avLst/>
          </a:prstGeom>
          <a:solidFill>
            <a:srgbClr val="DAD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 userDrawn="1"/>
        </p:nvSpPr>
        <p:spPr>
          <a:xfrm>
            <a:off x="821661" y="3080592"/>
            <a:ext cx="77744" cy="960613"/>
          </a:xfrm>
          <a:prstGeom prst="rect">
            <a:avLst/>
          </a:prstGeom>
          <a:solidFill>
            <a:srgbClr val="006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de-DE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80067" y="3815956"/>
            <a:ext cx="8259570" cy="304747"/>
          </a:xfrm>
        </p:spPr>
        <p:txBody>
          <a:bodyPr>
            <a:normAutofit/>
          </a:bodyPr>
          <a:lstStyle>
            <a:lvl1pPr>
              <a:buNone/>
              <a:defRPr sz="1100" b="1"/>
            </a:lvl1pPr>
          </a:lstStyle>
          <a:p>
            <a:pPr lvl="0"/>
            <a:r>
              <a:rPr lang="de-DE" dirty="0" smtClean="0"/>
              <a:t>Angaben zum Referenten, Ordnungsmerkmal</a:t>
            </a:r>
            <a:endParaRPr lang="de-DE" dirty="0"/>
          </a:p>
        </p:txBody>
      </p:sp>
      <p:pic>
        <p:nvPicPr>
          <p:cNvPr id="8" name="Grafik 7" descr="BBk_Logo_A4_RGB.t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548257" y="0"/>
            <a:ext cx="1803568" cy="106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7683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ext, einspaltig mit Fließ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8464" y="257389"/>
            <a:ext cx="8111595" cy="652582"/>
          </a:xfrm>
        </p:spPr>
        <p:txBody>
          <a:bodyPr>
            <a:noAutofit/>
          </a:bodyPr>
          <a:lstStyle>
            <a:lvl1pPr algn="l">
              <a:lnSpc>
                <a:spcPts val="2040"/>
              </a:lnSpc>
              <a:defRPr sz="2000" b="1" baseline="0"/>
            </a:lvl1pPr>
          </a:lstStyle>
          <a:p>
            <a:r>
              <a:rPr lang="de-DE" dirty="0" smtClean="0"/>
              <a:t>Präsentationsvorlage</a:t>
            </a:r>
            <a:br>
              <a:rPr lang="de-DE" dirty="0" smtClean="0"/>
            </a:br>
            <a:r>
              <a:rPr lang="de-DE" dirty="0" smtClean="0"/>
              <a:t>Inhaltsfolie mit Fließtext</a:t>
            </a:r>
            <a:endParaRPr lang="de-DE" dirty="0"/>
          </a:p>
        </p:txBody>
      </p:sp>
      <p:sp>
        <p:nvSpPr>
          <p:cNvPr id="7" name="Rechteck 6"/>
          <p:cNvSpPr/>
          <p:nvPr userDrawn="1"/>
        </p:nvSpPr>
        <p:spPr>
          <a:xfrm>
            <a:off x="419820" y="298121"/>
            <a:ext cx="62196" cy="496869"/>
          </a:xfrm>
          <a:prstGeom prst="rect">
            <a:avLst/>
          </a:prstGeom>
          <a:solidFill>
            <a:srgbClr val="006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914242"/>
            <a:endParaRPr lang="de-DE">
              <a:solidFill>
                <a:srgbClr val="FFFFFF"/>
              </a:solidFill>
            </a:endParaRPr>
          </a:p>
        </p:txBody>
      </p:sp>
      <p:sp>
        <p:nvSpPr>
          <p:cNvPr id="11" name="Rechteck 10"/>
          <p:cNvSpPr/>
          <p:nvPr userDrawn="1"/>
        </p:nvSpPr>
        <p:spPr>
          <a:xfrm>
            <a:off x="452926" y="6084989"/>
            <a:ext cx="62196" cy="496869"/>
          </a:xfrm>
          <a:prstGeom prst="rect">
            <a:avLst/>
          </a:prstGeom>
          <a:solidFill>
            <a:srgbClr val="006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914242"/>
            <a:endParaRPr lang="de-DE">
              <a:solidFill>
                <a:srgbClr val="FFFFFF"/>
              </a:solidFill>
            </a:endParaRPr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484078" y="1235755"/>
            <a:ext cx="8019513" cy="4602675"/>
          </a:xfrm>
        </p:spPr>
        <p:txBody>
          <a:bodyPr/>
          <a:lstStyle>
            <a:lvl1pPr marL="0" indent="0">
              <a:spcBef>
                <a:spcPts val="443"/>
              </a:spcBef>
              <a:buFont typeface="Arial" pitchFamily="34" charset="0"/>
              <a:buNone/>
              <a:defRPr sz="1800" baseline="0"/>
            </a:lvl1pPr>
            <a:lvl2pPr marL="319320" indent="0">
              <a:spcBef>
                <a:spcPts val="443"/>
              </a:spcBef>
              <a:buFont typeface="Arial" pitchFamily="34" charset="0"/>
              <a:buNone/>
              <a:defRPr sz="1800"/>
            </a:lvl2pPr>
            <a:lvl3pPr marL="478980" indent="0">
              <a:spcBef>
                <a:spcPts val="443"/>
              </a:spcBef>
              <a:buFont typeface="Arial" pitchFamily="34" charset="0"/>
              <a:buNone/>
              <a:defRPr sz="1800"/>
            </a:lvl3pPr>
            <a:lvl4pPr>
              <a:buNone/>
              <a:defRPr/>
            </a:lvl4pPr>
          </a:lstStyle>
          <a:p>
            <a:pPr lvl="0"/>
            <a:r>
              <a:rPr lang="de-DE" dirty="0" smtClean="0"/>
              <a:t>Inhaltsfolie mit Fließtext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14 November 2017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Seite </a:t>
            </a:r>
            <a:fld id="{795659D1-D435-4DC4-B545-657E7139435F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>
                <a:solidFill>
                  <a:prstClr val="black"/>
                </a:solidFill>
              </a:rPr>
              <a:t>Dr. Heike Winter, Deutsche Bundesbank, Retail Payment Policy</a:t>
            </a:r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596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nhaltsfolie mit Hinterlegung und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1093113"/>
            <a:ext cx="9144000" cy="4885067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715" tIns="40358" rIns="80715" bIns="40358" rtlCol="0" anchor="ctr"/>
          <a:lstStyle/>
          <a:p>
            <a:pPr algn="ctr"/>
            <a:endParaRPr lang="de-DE" dirty="0">
              <a:noFill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8464" y="240297"/>
            <a:ext cx="8111595" cy="652582"/>
          </a:xfrm>
        </p:spPr>
        <p:txBody>
          <a:bodyPr>
            <a:noAutofit/>
          </a:bodyPr>
          <a:lstStyle>
            <a:lvl1pPr algn="l">
              <a:lnSpc>
                <a:spcPts val="2037"/>
              </a:lnSpc>
              <a:defRPr sz="2000" b="1"/>
            </a:lvl1pPr>
          </a:lstStyle>
          <a:p>
            <a:r>
              <a:rPr lang="de-DE" dirty="0" smtClean="0"/>
              <a:t>Titel</a:t>
            </a:r>
            <a:br>
              <a:rPr lang="de-DE" dirty="0" smtClean="0"/>
            </a:br>
            <a:r>
              <a:rPr lang="de-DE" dirty="0" smtClean="0"/>
              <a:t>Kapitelbezeichnung</a:t>
            </a:r>
            <a:endParaRPr lang="de-DE" dirty="0"/>
          </a:p>
        </p:txBody>
      </p:sp>
      <p:sp>
        <p:nvSpPr>
          <p:cNvPr id="7" name="Rechteck 6"/>
          <p:cNvSpPr/>
          <p:nvPr userDrawn="1"/>
        </p:nvSpPr>
        <p:spPr>
          <a:xfrm>
            <a:off x="419822" y="298121"/>
            <a:ext cx="62196" cy="496869"/>
          </a:xfrm>
          <a:prstGeom prst="rect">
            <a:avLst/>
          </a:prstGeom>
          <a:solidFill>
            <a:srgbClr val="006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80" tIns="45492" rIns="90980" bIns="45492" rtlCol="0" anchor="ctr"/>
          <a:lstStyle/>
          <a:p>
            <a:pPr algn="ctr"/>
            <a:endParaRPr lang="de-DE" dirty="0"/>
          </a:p>
        </p:txBody>
      </p:sp>
      <p:sp>
        <p:nvSpPr>
          <p:cNvPr id="11" name="Rechteck 10"/>
          <p:cNvSpPr/>
          <p:nvPr userDrawn="1"/>
        </p:nvSpPr>
        <p:spPr>
          <a:xfrm>
            <a:off x="452929" y="6085245"/>
            <a:ext cx="62196" cy="496869"/>
          </a:xfrm>
          <a:prstGeom prst="rect">
            <a:avLst/>
          </a:prstGeom>
          <a:solidFill>
            <a:srgbClr val="006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80" tIns="45492" rIns="90980" bIns="45492" rtlCol="0" anchor="ctr"/>
          <a:lstStyle/>
          <a:p>
            <a:pPr algn="ctr"/>
            <a:endParaRPr lang="de-DE" dirty="0"/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484078" y="1235783"/>
            <a:ext cx="8019513" cy="4602675"/>
          </a:xfrm>
        </p:spPr>
        <p:txBody>
          <a:bodyPr/>
          <a:lstStyle>
            <a:lvl1pPr marL="158890" indent="-158890">
              <a:spcBef>
                <a:spcPts val="443"/>
              </a:spcBef>
              <a:buFont typeface="Arial" pitchFamily="34" charset="0"/>
              <a:buChar char="−"/>
              <a:defRPr sz="1800" baseline="0"/>
            </a:lvl1pPr>
            <a:lvl2pPr marL="317780" indent="-158890">
              <a:spcBef>
                <a:spcPts val="443"/>
              </a:spcBef>
              <a:buFont typeface="Arial" pitchFamily="34" charset="0"/>
              <a:buChar char="•"/>
              <a:defRPr sz="1800"/>
            </a:lvl2pPr>
            <a:lvl3pPr marL="476660" indent="-158890">
              <a:spcBef>
                <a:spcPts val="443"/>
              </a:spcBef>
              <a:buFont typeface="Arial" pitchFamily="34" charset="0"/>
              <a:buChar char="∙"/>
              <a:defRPr sz="1800"/>
            </a:lvl3pPr>
            <a:lvl4pPr>
              <a:buNone/>
              <a:defRPr/>
            </a:lvl4pPr>
          </a:lstStyle>
          <a:p>
            <a:pPr lvl="0"/>
            <a:r>
              <a:rPr lang="de-DE" dirty="0" smtClean="0"/>
              <a:t>Erste Ebene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 smtClean="0"/>
              <a:t>Oktober/ November 2018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dirty="0" smtClean="0"/>
              <a:t>Seite </a:t>
            </a:r>
            <a:fld id="{795659D1-D435-4DC4-B545-657E7139435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 smtClean="0"/>
              <a:t>DEUTSCHE BUNDESBANK Informationsveranstaltung Zahlungsverkehr und Kontoführung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72993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nhaltsfolie mit Hinterlegung und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1093113"/>
            <a:ext cx="9144000" cy="4885067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715" tIns="40358" rIns="80715" bIns="40358" rtlCol="0" anchor="ctr"/>
          <a:lstStyle/>
          <a:p>
            <a:pPr algn="ctr"/>
            <a:endParaRPr lang="de-DE" dirty="0">
              <a:noFill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8464" y="240297"/>
            <a:ext cx="8111595" cy="652582"/>
          </a:xfrm>
        </p:spPr>
        <p:txBody>
          <a:bodyPr>
            <a:noAutofit/>
          </a:bodyPr>
          <a:lstStyle>
            <a:lvl1pPr algn="l">
              <a:lnSpc>
                <a:spcPts val="2037"/>
              </a:lnSpc>
              <a:defRPr sz="2000" b="1"/>
            </a:lvl1pPr>
          </a:lstStyle>
          <a:p>
            <a:r>
              <a:rPr lang="de-DE" dirty="0" smtClean="0"/>
              <a:t>Titel</a:t>
            </a:r>
            <a:br>
              <a:rPr lang="de-DE" dirty="0" smtClean="0"/>
            </a:br>
            <a:r>
              <a:rPr lang="de-DE" dirty="0" smtClean="0"/>
              <a:t>Kapitelbezeichnung</a:t>
            </a:r>
            <a:endParaRPr lang="de-DE" dirty="0"/>
          </a:p>
        </p:txBody>
      </p:sp>
      <p:sp>
        <p:nvSpPr>
          <p:cNvPr id="7" name="Rechteck 6"/>
          <p:cNvSpPr/>
          <p:nvPr userDrawn="1"/>
        </p:nvSpPr>
        <p:spPr>
          <a:xfrm>
            <a:off x="419822" y="298121"/>
            <a:ext cx="62196" cy="496869"/>
          </a:xfrm>
          <a:prstGeom prst="rect">
            <a:avLst/>
          </a:prstGeom>
          <a:solidFill>
            <a:srgbClr val="006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80" tIns="45492" rIns="90980" bIns="45492" rtlCol="0" anchor="ctr"/>
          <a:lstStyle/>
          <a:p>
            <a:pPr algn="ctr"/>
            <a:endParaRPr lang="de-DE" dirty="0"/>
          </a:p>
        </p:txBody>
      </p:sp>
      <p:sp>
        <p:nvSpPr>
          <p:cNvPr id="11" name="Rechteck 10"/>
          <p:cNvSpPr/>
          <p:nvPr userDrawn="1"/>
        </p:nvSpPr>
        <p:spPr>
          <a:xfrm>
            <a:off x="452929" y="6085245"/>
            <a:ext cx="62196" cy="496869"/>
          </a:xfrm>
          <a:prstGeom prst="rect">
            <a:avLst/>
          </a:prstGeom>
          <a:solidFill>
            <a:srgbClr val="006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80" tIns="45492" rIns="90980" bIns="45492" rtlCol="0" anchor="ctr"/>
          <a:lstStyle/>
          <a:p>
            <a:pPr algn="ctr"/>
            <a:endParaRPr lang="de-DE" dirty="0"/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484078" y="1235783"/>
            <a:ext cx="8019513" cy="4602675"/>
          </a:xfrm>
        </p:spPr>
        <p:txBody>
          <a:bodyPr/>
          <a:lstStyle>
            <a:lvl1pPr marL="158890" indent="-158890">
              <a:spcBef>
                <a:spcPts val="443"/>
              </a:spcBef>
              <a:buFont typeface="Arial" pitchFamily="34" charset="0"/>
              <a:buChar char="−"/>
              <a:defRPr sz="1800" baseline="0"/>
            </a:lvl1pPr>
            <a:lvl2pPr marL="317780" indent="-158890">
              <a:spcBef>
                <a:spcPts val="443"/>
              </a:spcBef>
              <a:buFont typeface="Arial" pitchFamily="34" charset="0"/>
              <a:buChar char="•"/>
              <a:defRPr sz="1800"/>
            </a:lvl2pPr>
            <a:lvl3pPr marL="476660" indent="-158890">
              <a:spcBef>
                <a:spcPts val="443"/>
              </a:spcBef>
              <a:buFont typeface="Arial" pitchFamily="34" charset="0"/>
              <a:buChar char="∙"/>
              <a:defRPr sz="1800"/>
            </a:lvl3pPr>
            <a:lvl4pPr>
              <a:buNone/>
              <a:defRPr/>
            </a:lvl4pPr>
          </a:lstStyle>
          <a:p>
            <a:pPr lvl="0"/>
            <a:r>
              <a:rPr lang="de-DE" dirty="0" smtClean="0"/>
              <a:t>Erste Ebene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 smtClean="0"/>
              <a:t>Oktober/ November 2018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dirty="0" smtClean="0"/>
              <a:t>Seite </a:t>
            </a:r>
            <a:fld id="{795659D1-D435-4DC4-B545-657E7139435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 smtClean="0"/>
              <a:t>DEUTSCHE BUNDESBANK Informationsveranstaltung Zahlungsverkehr und Kontoführung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46752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nhaltsfolie mit Hinterlegung und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1093113"/>
            <a:ext cx="9144000" cy="4885067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715" tIns="40358" rIns="80715" bIns="40358" rtlCol="0" anchor="ctr"/>
          <a:lstStyle/>
          <a:p>
            <a:pPr algn="ctr"/>
            <a:endParaRPr lang="de-DE" dirty="0">
              <a:noFill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8464" y="240297"/>
            <a:ext cx="8111595" cy="652582"/>
          </a:xfrm>
        </p:spPr>
        <p:txBody>
          <a:bodyPr>
            <a:noAutofit/>
          </a:bodyPr>
          <a:lstStyle>
            <a:lvl1pPr algn="l">
              <a:lnSpc>
                <a:spcPts val="2037"/>
              </a:lnSpc>
              <a:defRPr sz="2000" b="1"/>
            </a:lvl1pPr>
          </a:lstStyle>
          <a:p>
            <a:r>
              <a:rPr lang="de-DE" dirty="0" smtClean="0"/>
              <a:t>Titel</a:t>
            </a:r>
            <a:br>
              <a:rPr lang="de-DE" dirty="0" smtClean="0"/>
            </a:br>
            <a:r>
              <a:rPr lang="de-DE" dirty="0" smtClean="0"/>
              <a:t>Kapitelbezeichnung</a:t>
            </a:r>
            <a:endParaRPr lang="de-DE" dirty="0"/>
          </a:p>
        </p:txBody>
      </p:sp>
      <p:sp>
        <p:nvSpPr>
          <p:cNvPr id="7" name="Rechteck 6"/>
          <p:cNvSpPr/>
          <p:nvPr userDrawn="1"/>
        </p:nvSpPr>
        <p:spPr>
          <a:xfrm>
            <a:off x="419822" y="298121"/>
            <a:ext cx="62196" cy="496869"/>
          </a:xfrm>
          <a:prstGeom prst="rect">
            <a:avLst/>
          </a:prstGeom>
          <a:solidFill>
            <a:srgbClr val="006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80" tIns="45492" rIns="90980" bIns="45492" rtlCol="0" anchor="ctr"/>
          <a:lstStyle/>
          <a:p>
            <a:pPr algn="ctr"/>
            <a:endParaRPr lang="de-DE" dirty="0"/>
          </a:p>
        </p:txBody>
      </p:sp>
      <p:sp>
        <p:nvSpPr>
          <p:cNvPr id="11" name="Rechteck 10"/>
          <p:cNvSpPr/>
          <p:nvPr userDrawn="1"/>
        </p:nvSpPr>
        <p:spPr>
          <a:xfrm>
            <a:off x="452929" y="6085245"/>
            <a:ext cx="62196" cy="496869"/>
          </a:xfrm>
          <a:prstGeom prst="rect">
            <a:avLst/>
          </a:prstGeom>
          <a:solidFill>
            <a:srgbClr val="006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80" tIns="45492" rIns="90980" bIns="45492" rtlCol="0" anchor="ctr"/>
          <a:lstStyle/>
          <a:p>
            <a:pPr algn="ctr"/>
            <a:endParaRPr lang="de-DE" dirty="0"/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484078" y="1235783"/>
            <a:ext cx="8019513" cy="4602675"/>
          </a:xfrm>
        </p:spPr>
        <p:txBody>
          <a:bodyPr/>
          <a:lstStyle>
            <a:lvl1pPr marL="158890" indent="-158890">
              <a:spcBef>
                <a:spcPts val="443"/>
              </a:spcBef>
              <a:buFont typeface="Arial" pitchFamily="34" charset="0"/>
              <a:buChar char="−"/>
              <a:defRPr sz="1800" baseline="0"/>
            </a:lvl1pPr>
            <a:lvl2pPr marL="317780" indent="-158890">
              <a:spcBef>
                <a:spcPts val="443"/>
              </a:spcBef>
              <a:buFont typeface="Arial" pitchFamily="34" charset="0"/>
              <a:buChar char="•"/>
              <a:defRPr sz="1800"/>
            </a:lvl2pPr>
            <a:lvl3pPr marL="476660" indent="-158890">
              <a:spcBef>
                <a:spcPts val="443"/>
              </a:spcBef>
              <a:buFont typeface="Arial" pitchFamily="34" charset="0"/>
              <a:buChar char="∙"/>
              <a:defRPr sz="1800"/>
            </a:lvl3pPr>
            <a:lvl4pPr>
              <a:buNone/>
              <a:defRPr/>
            </a:lvl4pPr>
          </a:lstStyle>
          <a:p>
            <a:pPr lvl="0"/>
            <a:r>
              <a:rPr lang="de-DE" dirty="0" smtClean="0"/>
              <a:t>Erste Ebene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 smtClean="0"/>
              <a:t>Oktober/ November 2018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dirty="0" smtClean="0"/>
              <a:t>Seite </a:t>
            </a:r>
            <a:fld id="{795659D1-D435-4DC4-B545-657E7139435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 smtClean="0"/>
              <a:t>DEUTSCHE BUNDESBANK Informationsveranstaltung Zahlungsverkehr und Kontoführung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42290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4B131-AB7F-4BAD-8E9F-D0F94B5E6912}" type="datetimeFigureOut">
              <a:rPr lang="de-DE" smtClean="0"/>
              <a:t>19.10.2018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2E24-139F-4F6C-9872-41AE96C128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959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4B131-AB7F-4BAD-8E9F-D0F94B5E6912}" type="datetimeFigureOut">
              <a:rPr lang="de-DE" smtClean="0"/>
              <a:t>19.10.2018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2E24-139F-4F6C-9872-41AE96C128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8834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4B131-AB7F-4BAD-8E9F-D0F94B5E6912}" type="datetimeFigureOut">
              <a:rPr lang="de-DE" smtClean="0"/>
              <a:t>19.10.2018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2E24-139F-4F6C-9872-41AE96C128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8287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4B131-AB7F-4BAD-8E9F-D0F94B5E6912}" type="datetimeFigureOut">
              <a:rPr lang="de-DE" smtClean="0"/>
              <a:t>19.10.2018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2E24-139F-4F6C-9872-41AE96C128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3332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4B131-AB7F-4BAD-8E9F-D0F94B5E6912}" type="datetimeFigureOut">
              <a:rPr lang="de-DE" smtClean="0"/>
              <a:t>19.10.2018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2E24-139F-4F6C-9872-41AE96C128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9034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4B131-AB7F-4BAD-8E9F-D0F94B5E6912}" type="datetimeFigureOut">
              <a:rPr lang="de-DE" smtClean="0"/>
              <a:t>19.10.2018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2E24-139F-4F6C-9872-41AE96C128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0336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4B131-AB7F-4BAD-8E9F-D0F94B5E6912}" type="datetimeFigureOut">
              <a:rPr lang="de-DE" smtClean="0"/>
              <a:t>19.10.2018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2E24-139F-4F6C-9872-41AE96C128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3883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4B131-AB7F-4BAD-8E9F-D0F94B5E6912}" type="datetimeFigureOut">
              <a:rPr lang="de-DE" smtClean="0"/>
              <a:t>19.10.2018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2E24-139F-4F6C-9872-41AE96C128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9476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4B131-AB7F-4BAD-8E9F-D0F94B5E6912}" type="datetimeFigureOut">
              <a:rPr lang="de-DE" smtClean="0"/>
              <a:t>19.10.2018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F2E24-139F-4F6C-9872-41AE96C128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2404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87619" y="3068960"/>
            <a:ext cx="8256381" cy="442837"/>
          </a:xfrm>
          <a:noFill/>
        </p:spPr>
        <p:txBody>
          <a:bodyPr/>
          <a:lstStyle/>
          <a:p>
            <a:r>
              <a:rPr lang="en-US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EU Payments Update</a:t>
            </a:r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884430" y="3501008"/>
            <a:ext cx="8259570" cy="549148"/>
          </a:xfrm>
        </p:spPr>
        <p:txBody>
          <a:bodyPr/>
          <a:lstStyle/>
          <a:p>
            <a:r>
              <a:rPr lang="en-US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David Ballaschk, Deutsche Bundesbank</a:t>
            </a:r>
          </a:p>
          <a:p>
            <a:r>
              <a:rPr lang="en-US" noProof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Digitalisation</a:t>
            </a:r>
            <a:r>
              <a:rPr lang="en-US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 in Payments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899592" y="5733256"/>
            <a:ext cx="20503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TPAC 2018</a:t>
            </a:r>
          </a:p>
          <a:p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Lyon, 25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October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2018</a:t>
            </a:r>
            <a:r>
              <a:rPr lang="de-DE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70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Instant Payments in Euro</a:t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SCTinst-Scheme</a:t>
            </a:r>
            <a:endParaRPr lang="de-DE" strike="sngStrik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795659D1-D435-4DC4-B545-657E7139435F}" type="slidenum">
              <a:rPr lang="de-DE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10</a:t>
            </a:fld>
            <a:endParaRPr lang="de-DE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53111" y="6335742"/>
            <a:ext cx="26885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David Ballaschk, Deutsche Bundesbank</a:t>
            </a:r>
            <a:endParaRPr lang="de-D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003732"/>
            <a:ext cx="8424936" cy="4811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6820615" y="5878076"/>
            <a:ext cx="1193228" cy="273356"/>
          </a:xfrm>
          <a:prstGeom prst="rect">
            <a:avLst/>
          </a:prstGeom>
          <a:solidFill>
            <a:schemeClr val="bg1"/>
          </a:solidFill>
        </p:spPr>
        <p:txBody>
          <a:bodyPr wrap="square" lIns="103071" tIns="51536" rIns="103071" bIns="51536" rtlCol="0">
            <a:spAutoFit/>
          </a:bodyPr>
          <a:lstStyle>
            <a:defPPr>
              <a:defRPr lang="de-DE"/>
            </a:defPPr>
            <a:lvl1pPr algn="r">
              <a:defRPr sz="1100">
                <a:solidFill>
                  <a:schemeClr val="bg1">
                    <a:lumMod val="75000"/>
                  </a:schemeClr>
                </a:solidFill>
                <a:cs typeface="Arial" charset="0"/>
              </a:defRPr>
            </a:lvl1pPr>
          </a:lstStyle>
          <a:p>
            <a:r>
              <a:rPr lang="de-DE" dirty="0"/>
              <a:t>Source: EPC</a:t>
            </a:r>
          </a:p>
        </p:txBody>
      </p:sp>
    </p:spTree>
    <p:extLst>
      <p:ext uri="{BB962C8B-B14F-4D97-AF65-F5344CB8AC3E}">
        <p14:creationId xmlns:p14="http://schemas.microsoft.com/office/powerpoint/2010/main" val="233038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13"/>
          <p:cNvSpPr>
            <a:spLocks noChangeArrowheads="1"/>
          </p:cNvSpPr>
          <p:nvPr/>
        </p:nvSpPr>
        <p:spPr bwMode="auto">
          <a:xfrm>
            <a:off x="0" y="1232897"/>
            <a:ext cx="9143999" cy="4530903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75000">
                <a:schemeClr val="bg1"/>
              </a:gs>
              <a:gs pos="29000">
                <a:schemeClr val="accent1">
                  <a:tint val="44500"/>
                  <a:satMod val="160000"/>
                  <a:lumMod val="0"/>
                  <a:lumOff val="10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0" scaled="1"/>
            <a:tileRect/>
          </a:gradFill>
          <a:ln w="38100">
            <a:solidFill>
              <a:srgbClr val="3366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Instant Payments in Euro</a:t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SCTinst-Scheme</a:t>
            </a:r>
            <a:endParaRPr lang="de-DE" strike="sngStrik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795659D1-D435-4DC4-B545-657E7139435F}" type="slidenum">
              <a:rPr lang="de-DE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11</a:t>
            </a:fld>
            <a:endParaRPr lang="de-DE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53111" y="6335742"/>
            <a:ext cx="26885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David Ballaschk, Deutsche Bundesbank</a:t>
            </a:r>
            <a:endParaRPr lang="de-D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820615" y="5878076"/>
            <a:ext cx="1193228" cy="273356"/>
          </a:xfrm>
          <a:prstGeom prst="rect">
            <a:avLst/>
          </a:prstGeom>
          <a:solidFill>
            <a:schemeClr val="bg1"/>
          </a:solidFill>
        </p:spPr>
        <p:txBody>
          <a:bodyPr wrap="square" lIns="103071" tIns="51536" rIns="103071" bIns="51536" rtlCol="0">
            <a:spAutoFit/>
          </a:bodyPr>
          <a:lstStyle>
            <a:defPPr>
              <a:defRPr lang="de-DE"/>
            </a:defPPr>
            <a:lvl1pPr algn="r">
              <a:defRPr sz="1100">
                <a:solidFill>
                  <a:schemeClr val="bg1">
                    <a:lumMod val="75000"/>
                  </a:schemeClr>
                </a:solidFill>
                <a:cs typeface="Arial" charset="0"/>
              </a:defRPr>
            </a:lvl1pPr>
          </a:lstStyle>
          <a:p>
            <a:r>
              <a:rPr lang="de-DE" dirty="0"/>
              <a:t>Source: EPC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16" y="1756878"/>
            <a:ext cx="8802721" cy="343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731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Instant Payments in Euro</a:t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TIPS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a Eurosystem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contribution</a:t>
            </a:r>
            <a:endParaRPr lang="de-DE" strike="sngStrik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795659D1-D435-4DC4-B545-657E7139435F}" type="slidenum">
              <a:rPr lang="de-DE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12</a:t>
            </a:fld>
            <a:endParaRPr lang="de-DE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53111" y="6335742"/>
            <a:ext cx="26885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David Ballaschk, Deutsche Bundesbank</a:t>
            </a:r>
            <a:endParaRPr lang="de-D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820615" y="5878076"/>
            <a:ext cx="1193228" cy="273356"/>
          </a:xfrm>
          <a:prstGeom prst="rect">
            <a:avLst/>
          </a:prstGeom>
          <a:solidFill>
            <a:schemeClr val="bg1"/>
          </a:solidFill>
        </p:spPr>
        <p:txBody>
          <a:bodyPr wrap="square" lIns="103071" tIns="51536" rIns="103071" bIns="51536" rtlCol="0">
            <a:spAutoFit/>
          </a:bodyPr>
          <a:lstStyle>
            <a:defPPr>
              <a:defRPr lang="de-DE"/>
            </a:defPPr>
            <a:lvl1pPr algn="r">
              <a:defRPr sz="1100">
                <a:solidFill>
                  <a:schemeClr val="bg1">
                    <a:lumMod val="75000"/>
                  </a:schemeClr>
                </a:solidFill>
                <a:cs typeface="Arial" charset="0"/>
              </a:defRPr>
            </a:lvl1pPr>
          </a:lstStyle>
          <a:p>
            <a:r>
              <a:rPr lang="de-DE" dirty="0"/>
              <a:t>Source: EPC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40768"/>
            <a:ext cx="5349401" cy="1984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platzhalter 2"/>
          <p:cNvSpPr>
            <a:spLocks noGrp="1"/>
          </p:cNvSpPr>
          <p:nvPr>
            <p:ph type="body" sz="quarter" idx="15"/>
          </p:nvPr>
        </p:nvSpPr>
        <p:spPr>
          <a:xfrm>
            <a:off x="396000" y="3501008"/>
            <a:ext cx="8208000" cy="2186992"/>
          </a:xfrm>
        </p:spPr>
        <p:txBody>
          <a:bodyPr>
            <a:noAutofit/>
          </a:bodyPr>
          <a:lstStyle/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Liquidity on TIPS accounts is included in the</a:t>
            </a:r>
            <a:r>
              <a:rPr lang="en-US" sz="1700" b="1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minimum reserve 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calculation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en-US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TIPS-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Costs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3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de-DE" sz="1700" b="1" dirty="0" err="1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fixed</a:t>
            </a:r>
            <a:r>
              <a:rPr lang="de-DE" sz="1700" b="1" dirty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700" b="1" dirty="0" err="1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fees</a:t>
            </a:r>
            <a:endParaRPr lang="de-DE" sz="1700" b="1" dirty="0" smtClean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de-DE" sz="1700" b="1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700" b="1" dirty="0" err="1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joining</a:t>
            </a:r>
            <a:r>
              <a:rPr lang="de-DE" sz="1700" b="1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700" b="1" dirty="0" err="1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fees</a:t>
            </a:r>
            <a:endParaRPr lang="de-DE" sz="1700" b="1" dirty="0" smtClean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de-DE" sz="1700" b="1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0,002 EUR </a:t>
            </a:r>
            <a:r>
              <a:rPr lang="de-DE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per transaction</a:t>
            </a:r>
            <a:endParaRPr lang="de-DE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670" y="442513"/>
            <a:ext cx="2034284" cy="38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119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Outlook</a:t>
            </a:r>
            <a:b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Instant Payments in </a:t>
            </a:r>
            <a:r>
              <a:rPr lang="de-DE" sz="18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Sweden</a:t>
            </a:r>
            <a:endParaRPr lang="de-DE" strike="sngStrik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795659D1-D435-4DC4-B545-657E7139435F}" type="slidenum">
              <a:rPr lang="de-DE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13</a:t>
            </a:fld>
            <a:endParaRPr lang="de-DE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53111" y="6335742"/>
            <a:ext cx="26885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David Ballaschk, Deutsche Bundesbank</a:t>
            </a:r>
            <a:endParaRPr lang="de-D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97" y="1307656"/>
            <a:ext cx="8545513" cy="392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feld 25"/>
          <p:cNvSpPr txBox="1"/>
          <p:nvPr/>
        </p:nvSpPr>
        <p:spPr>
          <a:xfrm>
            <a:off x="6444208" y="5239078"/>
            <a:ext cx="23928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7,5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Bn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SKK =728,5  Mio. EUR</a:t>
            </a:r>
          </a:p>
          <a:p>
            <a:endParaRPr lang="de-DE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Mio. Tx/</a:t>
            </a:r>
            <a:r>
              <a:rPr lang="de-DE" sz="1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</a:t>
            </a:r>
            <a:r>
              <a:rPr lang="de-DE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equal</a:t>
            </a:r>
            <a:r>
              <a:rPr lang="de-DE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roughly</a:t>
            </a:r>
            <a:r>
              <a:rPr lang="de-DE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3% of </a:t>
            </a:r>
            <a:r>
              <a:rPr lang="de-DE" sz="1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monthly</a:t>
            </a:r>
            <a:r>
              <a:rPr lang="de-DE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cashless payment </a:t>
            </a:r>
            <a:r>
              <a:rPr lang="de-DE" sz="1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volume</a:t>
            </a:r>
            <a:endParaRPr lang="de-DE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84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Outlook –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W3C do?</a:t>
            </a:r>
            <a:endParaRPr lang="de-DE" strike="sngStrik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795659D1-D435-4DC4-B545-657E7139435F}" type="slidenum">
              <a:rPr lang="de-DE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14</a:t>
            </a:fld>
            <a:endParaRPr lang="de-DE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53111" y="6335742"/>
            <a:ext cx="26885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David Ballaschk, Deutsche Bundesbank</a:t>
            </a:r>
            <a:endParaRPr lang="de-D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820615" y="5878076"/>
            <a:ext cx="1193228" cy="273356"/>
          </a:xfrm>
          <a:prstGeom prst="rect">
            <a:avLst/>
          </a:prstGeom>
          <a:solidFill>
            <a:schemeClr val="bg1"/>
          </a:solidFill>
        </p:spPr>
        <p:txBody>
          <a:bodyPr wrap="square" lIns="103071" tIns="51536" rIns="103071" bIns="51536" rtlCol="0">
            <a:spAutoFit/>
          </a:bodyPr>
          <a:lstStyle>
            <a:defPPr>
              <a:defRPr lang="de-DE"/>
            </a:defPPr>
            <a:lvl1pPr algn="r">
              <a:defRPr sz="1100">
                <a:solidFill>
                  <a:schemeClr val="bg1">
                    <a:lumMod val="75000"/>
                  </a:schemeClr>
                </a:solidFill>
                <a:cs typeface="Arial" charset="0"/>
              </a:defRPr>
            </a:lvl1pPr>
          </a:lstStyle>
          <a:p>
            <a:r>
              <a:rPr lang="de-DE" dirty="0"/>
              <a:t>Source: EPC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616" y="1340767"/>
            <a:ext cx="2451790" cy="1399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578" y="2836922"/>
            <a:ext cx="1026071" cy="570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941616" y="3429431"/>
            <a:ext cx="59046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Although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infrastructure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is standardised,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there‘s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still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room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standardisation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on the front end: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Notification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for the customer in E-Commerce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shown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in the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browser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Use of Banking APIs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possible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Room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cooperation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banks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browser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integrated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without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involvement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of TPPs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616" y="2836922"/>
            <a:ext cx="1371670" cy="584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353161"/>
            <a:ext cx="795835" cy="1483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197" y="1700809"/>
            <a:ext cx="469617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170" y="2844785"/>
            <a:ext cx="1371670" cy="584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489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The European Payments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Landscape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strike="sngStrike" dirty="0">
              <a:solidFill>
                <a:schemeClr val="tx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795659D1-D435-4DC4-B545-657E7139435F}" type="slidenum">
              <a:rPr lang="de-DE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de-DE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53111" y="6335742"/>
            <a:ext cx="26885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David Ballaschk, Deutsche Bundesbank</a:t>
            </a:r>
            <a:endParaRPr lang="de-D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uppieren 11"/>
          <p:cNvGrpSpPr/>
          <p:nvPr/>
        </p:nvGrpSpPr>
        <p:grpSpPr>
          <a:xfrm>
            <a:off x="395535" y="974784"/>
            <a:ext cx="8739728" cy="5050178"/>
            <a:chOff x="395535" y="974784"/>
            <a:chExt cx="8739728" cy="5050178"/>
          </a:xfrm>
        </p:grpSpPr>
        <p:sp>
          <p:nvSpPr>
            <p:cNvPr id="13" name="Ellipse 12"/>
            <p:cNvSpPr/>
            <p:nvPr/>
          </p:nvSpPr>
          <p:spPr>
            <a:xfrm>
              <a:off x="831066" y="2319540"/>
              <a:ext cx="1028028" cy="102802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Ellipse 13"/>
            <p:cNvSpPr/>
            <p:nvPr/>
          </p:nvSpPr>
          <p:spPr>
            <a:xfrm>
              <a:off x="831065" y="984639"/>
              <a:ext cx="1028028" cy="102802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echteck 14"/>
            <p:cNvSpPr/>
            <p:nvPr/>
          </p:nvSpPr>
          <p:spPr bwMode="auto">
            <a:xfrm>
              <a:off x="395536" y="4597040"/>
              <a:ext cx="4032448" cy="360040"/>
            </a:xfrm>
            <a:prstGeom prst="rect">
              <a:avLst/>
            </a:prstGeom>
            <a:solidFill>
              <a:srgbClr val="F5F5FD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SEPA </a:t>
              </a:r>
            </a:p>
          </p:txBody>
        </p:sp>
        <p:sp>
          <p:nvSpPr>
            <p:cNvPr id="16" name="Rechteck 15"/>
            <p:cNvSpPr/>
            <p:nvPr/>
          </p:nvSpPr>
          <p:spPr bwMode="auto">
            <a:xfrm>
              <a:off x="395536" y="1196752"/>
              <a:ext cx="4032448" cy="360040"/>
            </a:xfrm>
            <a:prstGeom prst="rect">
              <a:avLst/>
            </a:prstGeom>
            <a:solidFill>
              <a:srgbClr val="F5F5F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Eurosystem</a:t>
              </a:r>
            </a:p>
          </p:txBody>
        </p:sp>
        <p:grpSp>
          <p:nvGrpSpPr>
            <p:cNvPr id="17" name="Gruppieren 16"/>
            <p:cNvGrpSpPr/>
            <p:nvPr/>
          </p:nvGrpSpPr>
          <p:grpSpPr>
            <a:xfrm>
              <a:off x="395536" y="2924944"/>
              <a:ext cx="4032448" cy="360040"/>
              <a:chOff x="395536" y="2636912"/>
              <a:chExt cx="4032448" cy="36004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8" name="Rechteck 27"/>
              <p:cNvSpPr/>
              <p:nvPr/>
            </p:nvSpPr>
            <p:spPr bwMode="auto">
              <a:xfrm>
                <a:off x="395536" y="2636912"/>
                <a:ext cx="4032448" cy="360040"/>
              </a:xfrm>
              <a:prstGeom prst="rect">
                <a:avLst/>
              </a:prstGeom>
              <a:solidFill>
                <a:srgbClr val="F5F5FD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EU-28</a:t>
                </a:r>
              </a:p>
            </p:txBody>
          </p:sp>
          <p:sp>
            <p:nvSpPr>
              <p:cNvPr id="29" name="Rechteck 28"/>
              <p:cNvSpPr/>
              <p:nvPr/>
            </p:nvSpPr>
            <p:spPr bwMode="auto">
              <a:xfrm>
                <a:off x="3779912" y="2708920"/>
                <a:ext cx="216024" cy="216024"/>
              </a:xfrm>
              <a:prstGeom prst="rect">
                <a:avLst/>
              </a:prstGeom>
              <a:solidFill>
                <a:srgbClr val="00206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8" name="Rechteck 17"/>
            <p:cNvSpPr/>
            <p:nvPr/>
          </p:nvSpPr>
          <p:spPr bwMode="auto">
            <a:xfrm>
              <a:off x="3491880" y="4669048"/>
              <a:ext cx="216024" cy="216024"/>
            </a:xfrm>
            <a:prstGeom prst="rect">
              <a:avLst/>
            </a:prstGeom>
            <a:solidFill>
              <a:srgbClr val="00206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395535" y="1556792"/>
              <a:ext cx="363134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438275" algn="l"/>
                  <a:tab pos="1524000" algn="l"/>
                </a:tabLst>
                <a:defRPr/>
              </a:pP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Countries:			19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438275" algn="l"/>
                  <a:tab pos="1524000" algn="l"/>
                </a:tabLst>
                <a:defRPr/>
              </a:pP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Population:			339.3</a:t>
              </a:r>
              <a:r>
                <a:rPr kumimoji="0" lang="de-DE" sz="1400" b="0" i="0" u="none" strike="noStrike" kern="0" cap="none" spc="0" normalizeH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de-DE" sz="1400" b="0" i="0" u="none" strike="noStrike" kern="0" cap="none" spc="0" normalizeH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mln</a:t>
              </a:r>
              <a:endPara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438275" algn="l"/>
                  <a:tab pos="1524000" algn="l"/>
                </a:tabLst>
                <a:defRPr/>
              </a:pP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Banks:			5,305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438275" algn="l"/>
                  <a:tab pos="1524000" algn="l"/>
                </a:tabLst>
                <a:defRPr/>
              </a:pPr>
              <a:r>
                <a:rPr kumimoji="0" lang="de-DE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Payments</a:t>
              </a: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per </a:t>
              </a:r>
              <a:r>
                <a:rPr kumimoji="0" lang="de-DE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year</a:t>
              </a: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:	68.1 </a:t>
              </a:r>
              <a:r>
                <a:rPr kumimoji="0" lang="de-DE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bln</a:t>
              </a: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395536" y="3284984"/>
              <a:ext cx="2816797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defTabSz="914400">
                <a:tabLst>
                  <a:tab pos="1438275" algn="l"/>
                  <a:tab pos="1524000" algn="l"/>
                </a:tabLst>
              </a:pPr>
              <a:r>
                <a:rPr lang="de-DE" sz="1400" kern="0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Countries: </a:t>
              </a: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			28</a:t>
              </a:r>
            </a:p>
            <a:p>
              <a:pPr lvl="0" defTabSz="914400">
                <a:tabLst>
                  <a:tab pos="1438275" algn="l"/>
                  <a:tab pos="1524000" algn="l"/>
                </a:tabLst>
              </a:pPr>
              <a:r>
                <a:rPr lang="de-DE" sz="1400" kern="0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Population: </a:t>
              </a: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			508.2</a:t>
              </a:r>
              <a:r>
                <a:rPr kumimoji="0" lang="de-DE" sz="1400" b="0" i="0" u="none" strike="noStrike" kern="0" cap="none" spc="0" normalizeH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de-DE" sz="1400" b="0" i="0" u="none" strike="noStrike" kern="0" cap="none" spc="0" normalizeH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mln</a:t>
              </a:r>
              <a:endPara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438275" algn="l"/>
                  <a:tab pos="1524000" algn="l"/>
                </a:tabLst>
                <a:defRPr/>
              </a:pP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Banks:			</a:t>
              </a:r>
              <a:r>
                <a:rPr lang="de-DE" sz="1400" kern="0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6,898</a:t>
              </a:r>
              <a:endPara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defTabSz="914400">
                <a:tabLst>
                  <a:tab pos="1438275" algn="l"/>
                  <a:tab pos="1524000" algn="l"/>
                </a:tabLst>
              </a:pPr>
              <a:r>
                <a:rPr lang="de-DE" sz="1400" kern="0" dirty="0" err="1" smtClea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Payments</a:t>
              </a:r>
              <a:r>
                <a:rPr lang="de-DE" sz="1400" kern="0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per </a:t>
              </a:r>
              <a:r>
                <a:rPr lang="de-DE" sz="1400" kern="0" dirty="0" err="1" smtClea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year</a:t>
              </a:r>
              <a:r>
                <a:rPr lang="de-DE" sz="1400" kern="0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	103.2 </a:t>
              </a:r>
              <a:r>
                <a:rPr kumimoji="0" lang="de-DE" sz="1400" b="0" i="0" u="none" strike="noStrike" kern="0" cap="none" spc="0" normalizeH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bln</a:t>
              </a:r>
              <a:endPara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395536" y="4948288"/>
              <a:ext cx="33137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defTabSz="914400">
                <a:tabLst>
                  <a:tab pos="1438275" algn="l"/>
                  <a:tab pos="1524000" algn="l"/>
                </a:tabLst>
              </a:pPr>
              <a:r>
                <a:rPr lang="de-DE" sz="1400" kern="0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Countries: </a:t>
              </a: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			34</a:t>
              </a:r>
            </a:p>
            <a:p>
              <a:pPr lvl="0" defTabSz="914400">
                <a:tabLst>
                  <a:tab pos="1438275" algn="l"/>
                  <a:tab pos="1524000" algn="l"/>
                </a:tabLst>
              </a:pPr>
              <a:r>
                <a:rPr lang="de-DE" sz="1400" kern="0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Population: </a:t>
              </a: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			</a:t>
              </a:r>
              <a:r>
                <a:rPr kumimoji="0" lang="de-DE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approx</a:t>
              </a: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r>
                <a:rPr kumimoji="0" lang="de-DE" sz="1400" b="0" i="0" u="none" strike="noStrike" kern="0" cap="none" spc="0" normalizeH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520 </a:t>
              </a:r>
              <a:r>
                <a:rPr kumimoji="0" lang="de-DE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mln</a:t>
              </a:r>
              <a:endPara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feld 21"/>
            <p:cNvSpPr txBox="1"/>
            <p:nvPr/>
          </p:nvSpPr>
          <p:spPr>
            <a:xfrm>
              <a:off x="5912942" y="5794130"/>
              <a:ext cx="281359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9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Source: ECB (2016), European </a:t>
              </a:r>
              <a:r>
                <a:rPr lang="de-DE" sz="900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Commission</a:t>
              </a:r>
              <a:r>
                <a:rPr lang="de-DE" sz="9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(2015)</a:t>
              </a:r>
              <a:endParaRPr lang="de-DE" sz="9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3" name="Picture 3"/>
            <p:cNvPicPr>
              <a:picLocks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3426" y="4677674"/>
              <a:ext cx="205200" cy="205200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4" name="Picture 4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4677864"/>
              <a:ext cx="205200" cy="205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5" name="Picture 4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944" y="3001670"/>
              <a:ext cx="205200" cy="205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6" name="Picture 4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3426" y="1274172"/>
              <a:ext cx="205200" cy="205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7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30" t="10689" r="11582" b="4264"/>
            <a:stretch/>
          </p:blipFill>
          <p:spPr bwMode="auto">
            <a:xfrm>
              <a:off x="4474478" y="974784"/>
              <a:ext cx="4660785" cy="48739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1906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The German Payments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Landscape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strike="sngStrike" dirty="0">
              <a:solidFill>
                <a:schemeClr val="tx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795659D1-D435-4DC4-B545-657E7139435F}" type="slidenum">
              <a:rPr lang="de-DE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lang="de-DE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53111" y="6335742"/>
            <a:ext cx="26885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David Ballaschk, Deutsche Bundesbank</a:t>
            </a:r>
            <a:endParaRPr lang="de-D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5" descr="R:\AppsData\Medienpool\Daten\Foto\1 Corporate-Motive\5 Landkarten der Standorte\Landkarte - Nils Thies-34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3616"/>
            <a:ext cx="4778512" cy="472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platzhalter 2"/>
          <p:cNvSpPr>
            <a:spLocks noGrp="1"/>
          </p:cNvSpPr>
          <p:nvPr>
            <p:ph type="body" sz="quarter" idx="15"/>
          </p:nvPr>
        </p:nvSpPr>
        <p:spPr>
          <a:xfrm>
            <a:off x="4655387" y="893857"/>
            <a:ext cx="4406421" cy="5142218"/>
          </a:xfrm>
        </p:spPr>
        <p:txBody>
          <a:bodyPr anchor="ctr">
            <a:noAutofit/>
          </a:bodyPr>
          <a:lstStyle/>
          <a:p>
            <a:pPr marL="342900" indent="-342900">
              <a:lnSpc>
                <a:spcPct val="14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Population: 82.5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14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sz="1800" b="1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 </a:t>
            </a:r>
            <a:r>
              <a:rPr lang="de-DE" sz="1800" b="1" dirty="0" err="1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de-DE" sz="1800" b="1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800" b="1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cash at </a:t>
            </a:r>
            <a:r>
              <a:rPr lang="de-DE" sz="1800" b="1" dirty="0" err="1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800" b="1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POS </a:t>
            </a:r>
            <a:r>
              <a:rPr lang="de-DE" sz="1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(74,3 % [</a:t>
            </a:r>
            <a:r>
              <a:rPr lang="de-DE" sz="1800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volume</a:t>
            </a:r>
            <a:r>
              <a:rPr lang="de-DE" sz="1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], 47,6 % [</a:t>
            </a:r>
            <a:r>
              <a:rPr lang="de-DE" sz="1800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de-DE" sz="1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])</a:t>
            </a:r>
          </a:p>
          <a:p>
            <a:pPr marL="342900" indent="-342900">
              <a:lnSpc>
                <a:spcPct val="14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sz="1800" b="1" dirty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Medium </a:t>
            </a:r>
            <a:r>
              <a:rPr lang="de-DE" sz="1800" b="1" dirty="0" err="1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de-DE" sz="1800" b="1" dirty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de-DE" sz="1800" b="1" dirty="0" err="1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cards</a:t>
            </a:r>
            <a:r>
              <a:rPr lang="de-DE" sz="1800" b="1" dirty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4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sz="1800" b="1" dirty="0" err="1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However</a:t>
            </a:r>
            <a:r>
              <a:rPr lang="de-DE" sz="1800" b="1" dirty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800" b="1" dirty="0" err="1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</a:t>
            </a:r>
            <a:r>
              <a:rPr lang="de-DE" sz="1800" b="1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</a:t>
            </a:r>
            <a:r>
              <a:rPr lang="de-DE" sz="1800" b="1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1800" b="1" dirty="0" err="1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terms</a:t>
            </a:r>
            <a:r>
              <a:rPr lang="de-DE" sz="1800" b="1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de-DE" sz="1800" b="1" dirty="0" err="1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credit</a:t>
            </a:r>
            <a:r>
              <a:rPr lang="de-DE" sz="1800" b="1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transfers</a:t>
            </a:r>
            <a:r>
              <a:rPr lang="de-DE" sz="1800" b="1" dirty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de-DE" sz="1800" b="1" dirty="0" err="1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</a:t>
            </a:r>
            <a:r>
              <a:rPr lang="de-DE" sz="1800" b="1" dirty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debits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4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sz="1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Integral </a:t>
            </a:r>
            <a:r>
              <a:rPr lang="de-DE" sz="18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</a:t>
            </a:r>
            <a:r>
              <a:rPr lang="de-DE" sz="1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SEPA</a:t>
            </a:r>
            <a:br>
              <a:rPr lang="de-DE" sz="1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56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Payment Services Directive – PSD2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Main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points</a:t>
            </a:r>
            <a:endParaRPr lang="de-DE" strike="sngStrik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795659D1-D435-4DC4-B545-657E7139435F}" type="slidenum">
              <a:rPr lang="de-DE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endParaRPr lang="de-DE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53111" y="6335742"/>
            <a:ext cx="26885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David Ballaschk, Deutsche Bundesbank</a:t>
            </a:r>
            <a:endParaRPr lang="de-D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3722204" y="980728"/>
            <a:ext cx="1656184" cy="23762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Gerade Verbindung 6"/>
          <p:cNvCxnSpPr/>
          <p:nvPr/>
        </p:nvCxnSpPr>
        <p:spPr>
          <a:xfrm>
            <a:off x="3938228" y="1357239"/>
            <a:ext cx="1224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>
            <a:off x="4550296" y="1357239"/>
            <a:ext cx="0" cy="1368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3776210" y="992994"/>
            <a:ext cx="15481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account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450397" y="1717279"/>
            <a:ext cx="2875763" cy="2703571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285750" indent="-285750">
              <a:lnSpc>
                <a:spcPts val="21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Access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account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approved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742871" lvl="1" indent="-285750">
              <a:lnSpc>
                <a:spcPts val="21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Account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871" lvl="1" indent="-285750">
              <a:lnSpc>
                <a:spcPts val="21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Payment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initiation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871" lvl="1" indent="-285750">
              <a:lnSpc>
                <a:spcPts val="21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Issuers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payment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instruments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(e.g.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payment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cards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5769367" y="1747992"/>
            <a:ext cx="2875763" cy="3913256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Higher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payment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initiation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esp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online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payments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(2-factor-authentification);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least </a:t>
            </a:r>
            <a:r>
              <a:rPr lang="de-DE" sz="1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elements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Something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known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user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(e.g.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password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Something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solely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14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possession</a:t>
            </a:r>
            <a:r>
              <a:rPr lang="de-DE" sz="1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user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(e.g.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token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Something </a:t>
            </a:r>
            <a:r>
              <a:rPr lang="de-DE" sz="14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belonging</a:t>
            </a:r>
            <a:r>
              <a:rPr lang="de-DE" sz="1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directly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user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(e.g.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fingerprint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Pfeil nach rechts 11"/>
          <p:cNvSpPr/>
          <p:nvPr/>
        </p:nvSpPr>
        <p:spPr>
          <a:xfrm flipH="1">
            <a:off x="5292080" y="1051119"/>
            <a:ext cx="3353050" cy="937722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Strong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customer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authentification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323528" y="4492858"/>
            <a:ext cx="53692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</a:pPr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Status quo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Transposition in national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law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was due in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January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2018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Additions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PSD2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published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Regulatory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Technical Standards (RTS)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European Banking Authority (EBA)  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to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be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implemented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latest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September 2019</a:t>
            </a:r>
            <a:endParaRPr lang="de-D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 descr="\\in.bundesbank.de.\bbk\daten\zentrale\Anwendungen\SharedApp\Office\Cliparts\FILES\PFILES\MSOFFICE\MEDIA\CNTCD1\ClipArt1\j0212491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59832" y="1988840"/>
            <a:ext cx="1197346" cy="114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feil nach rechts 14"/>
          <p:cNvSpPr/>
          <p:nvPr/>
        </p:nvSpPr>
        <p:spPr>
          <a:xfrm>
            <a:off x="450396" y="980728"/>
            <a:ext cx="3329515" cy="952575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Interface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third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party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026" y="1628801"/>
            <a:ext cx="1013054" cy="1995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718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Payment Services Directive – PSD2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Access to Accounts for TPPs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 smtClean="0"/>
              <a:t>Oktober/ November 2018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795659D1-D435-4DC4-B545-657E7139435F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 smtClean="0"/>
              <a:t>DEUTSCHE BUNDESBANK Informationsveranstaltung Zahlungsverkehr und Kontoführung </a:t>
            </a:r>
            <a:endParaRPr lang="de-DE" dirty="0"/>
          </a:p>
        </p:txBody>
      </p:sp>
      <p:grpSp>
        <p:nvGrpSpPr>
          <p:cNvPr id="36" name="Gruppieren 35"/>
          <p:cNvGrpSpPr/>
          <p:nvPr/>
        </p:nvGrpSpPr>
        <p:grpSpPr>
          <a:xfrm>
            <a:off x="430254" y="1256125"/>
            <a:ext cx="8139626" cy="1647178"/>
            <a:chOff x="492263" y="1925497"/>
            <a:chExt cx="9422747" cy="1464196"/>
          </a:xfrm>
        </p:grpSpPr>
        <p:sp>
          <p:nvSpPr>
            <p:cNvPr id="37" name="Abgerundetes Rechteck 36">
              <a:extLst>
                <a:ext uri="{FF2B5EF4-FFF2-40B4-BE49-F238E27FC236}">
                  <a16:creationId xmlns:a16="http://schemas.microsoft.com/office/drawing/2014/main" xmlns="" id="{F7E90754-FEB0-41A7-9639-8B4DA4523D2A}"/>
                </a:ext>
              </a:extLst>
            </p:cNvPr>
            <p:cNvSpPr/>
            <p:nvPr/>
          </p:nvSpPr>
          <p:spPr bwMode="auto">
            <a:xfrm>
              <a:off x="550842" y="1925497"/>
              <a:ext cx="9034388" cy="146419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3071" tIns="51536" rIns="103071" bIns="51536" anchor="ctr"/>
            <a:lstStyle/>
            <a:p>
              <a:pPr algn="ctr" defTabSz="913925">
                <a:defRPr/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Rechteck 37">
              <a:extLst>
                <a:ext uri="{FF2B5EF4-FFF2-40B4-BE49-F238E27FC236}">
                  <a16:creationId xmlns:a16="http://schemas.microsoft.com/office/drawing/2014/main" xmlns="" id="{590A915F-7817-47C6-B45D-07D146A3BF27}"/>
                </a:ext>
              </a:extLst>
            </p:cNvPr>
            <p:cNvSpPr/>
            <p:nvPr/>
          </p:nvSpPr>
          <p:spPr bwMode="auto">
            <a:xfrm>
              <a:off x="864083" y="1925497"/>
              <a:ext cx="9050927" cy="144260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3071" tIns="51536" rIns="103071" bIns="51536" anchor="ctr"/>
            <a:lstStyle/>
            <a:p>
              <a:pPr marL="560429" lvl="1" indent="-243604">
                <a:buFont typeface="Arial" panose="020B0604020202020204" pitchFamily="34" charset="0"/>
                <a:buChar char="•"/>
              </a:pPr>
              <a:r>
                <a:rPr lang="de-DE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Payment Initiation Service Provider</a:t>
              </a:r>
              <a:r>
                <a:rPr lang="de-DE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(PISP)</a:t>
              </a:r>
              <a:endParaRPr lang="de-DE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560429" lvl="1" indent="-243604">
                <a:buFont typeface="Arial" panose="020B0604020202020204" pitchFamily="34" charset="0"/>
                <a:buChar char="•"/>
              </a:pPr>
              <a:r>
                <a:rPr lang="de-DE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Account Information Service Provider </a:t>
              </a:r>
              <a:r>
                <a:rPr lang="de-DE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(AISP)</a:t>
              </a:r>
              <a:endParaRPr lang="de-DE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560429" lvl="1" indent="-243604">
                <a:buFont typeface="Arial" panose="020B0604020202020204" pitchFamily="34" charset="0"/>
                <a:buChar char="•"/>
              </a:pPr>
              <a:r>
                <a:rPr lang="de-DE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Issuers</a:t>
              </a:r>
              <a:r>
                <a:rPr lang="de-DE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of </a:t>
              </a:r>
              <a:r>
                <a:rPr lang="de-DE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card</a:t>
              </a:r>
              <a:r>
                <a:rPr lang="de-DE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-based payment </a:t>
              </a:r>
              <a:r>
                <a:rPr lang="de-DE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instruments</a:t>
              </a:r>
              <a:endParaRPr lang="de-DE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16826" lvl="1">
                <a:spcBef>
                  <a:spcPts val="532"/>
                </a:spcBef>
              </a:pPr>
              <a:r>
                <a:rPr lang="de-DE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Access for </a:t>
              </a:r>
              <a:r>
                <a:rPr lang="de-DE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licensed</a:t>
              </a:r>
              <a:r>
                <a:rPr lang="de-DE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third</a:t>
              </a:r>
              <a:r>
                <a:rPr lang="de-DE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parties</a:t>
              </a:r>
              <a:r>
                <a:rPr lang="de-DE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and for </a:t>
              </a:r>
              <a:r>
                <a:rPr lang="de-DE" sz="1600" u="sng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CRR-</a:t>
              </a:r>
              <a:r>
                <a:rPr lang="de-DE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and E-money-</a:t>
              </a:r>
              <a:r>
                <a:rPr lang="de-DE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institutions</a:t>
              </a:r>
              <a:endParaRPr lang="de-DE" sz="16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Rechteck 38"/>
            <p:cNvSpPr/>
            <p:nvPr/>
          </p:nvSpPr>
          <p:spPr>
            <a:xfrm rot="16200000">
              <a:off x="159431" y="2468650"/>
              <a:ext cx="1021959" cy="35629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For </a:t>
              </a:r>
              <a:r>
                <a:rPr lang="de-DE" sz="1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whom</a:t>
              </a:r>
              <a:r>
                <a:rPr lang="de-DE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de-DE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0" name="Picture 2">
            <a:extLst>
              <a:ext uri="{FF2B5EF4-FFF2-40B4-BE49-F238E27FC236}">
                <a16:creationId xmlns="" xmlns:a16="http://schemas.microsoft.com/office/drawing/2014/main" id="{9C0B966F-E77B-449F-BF04-BA5377195E9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457" y="3458399"/>
            <a:ext cx="1084262" cy="108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3" descr="C:\Users\z1504sn\Desktop\POGO_10_090_OCA.png">
            <a:extLst>
              <a:ext uri="{FF2B5EF4-FFF2-40B4-BE49-F238E27FC236}">
                <a16:creationId xmlns="" xmlns:a16="http://schemas.microsoft.com/office/drawing/2014/main" id="{6D8DC0EB-8CBD-4C79-9454-8C8F6EAA8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495" y="3612385"/>
            <a:ext cx="5334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">
            <a:extLst>
              <a:ext uri="{FF2B5EF4-FFF2-40B4-BE49-F238E27FC236}">
                <a16:creationId xmlns="" xmlns:a16="http://schemas.microsoft.com/office/drawing/2014/main" id="{A9A73D41-661F-454C-A0B1-709F6EEBB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432" y="3742560"/>
            <a:ext cx="1141412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" name="Gruppieren 42"/>
          <p:cNvGrpSpPr/>
          <p:nvPr/>
        </p:nvGrpSpPr>
        <p:grpSpPr>
          <a:xfrm>
            <a:off x="429453" y="3021806"/>
            <a:ext cx="8135404" cy="2713697"/>
            <a:chOff x="432527" y="3553363"/>
            <a:chExt cx="9482484" cy="2955017"/>
          </a:xfrm>
        </p:grpSpPr>
        <p:sp>
          <p:nvSpPr>
            <p:cNvPr id="44" name="Abgerundetes Rechteck 43">
              <a:extLst>
                <a:ext uri="{FF2B5EF4-FFF2-40B4-BE49-F238E27FC236}">
                  <a16:creationId xmlns:a16="http://schemas.microsoft.com/office/drawing/2014/main" xmlns="" id="{5A90C4B4-F34B-4121-8D0D-FECAA4CDAA99}"/>
                </a:ext>
              </a:extLst>
            </p:cNvPr>
            <p:cNvSpPr/>
            <p:nvPr/>
          </p:nvSpPr>
          <p:spPr bwMode="auto">
            <a:xfrm>
              <a:off x="492259" y="3553365"/>
              <a:ext cx="9080388" cy="295501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3071" tIns="51536" rIns="103071" bIns="51536" anchor="ctr"/>
            <a:lstStyle/>
            <a:p>
              <a:pPr algn="ctr" defTabSz="913925">
                <a:defRPr/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Rechteck 44">
              <a:extLst>
                <a:ext uri="{FF2B5EF4-FFF2-40B4-BE49-F238E27FC236}">
                  <a16:creationId xmlns:a16="http://schemas.microsoft.com/office/drawing/2014/main" xmlns="" id="{2262677E-E707-4121-84C4-BE6C2C59A4F3}"/>
                </a:ext>
              </a:extLst>
            </p:cNvPr>
            <p:cNvSpPr/>
            <p:nvPr/>
          </p:nvSpPr>
          <p:spPr bwMode="auto">
            <a:xfrm>
              <a:off x="796889" y="3570728"/>
              <a:ext cx="9118122" cy="291613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3071" tIns="51536" rIns="103071" bIns="51536" anchor="ctr"/>
            <a:lstStyle/>
            <a:p>
              <a:pPr marL="0" lvl="1">
                <a:spcBef>
                  <a:spcPts val="600"/>
                </a:spcBef>
              </a:pPr>
              <a:r>
                <a:rPr lang="de-DE" sz="1600" dirty="0">
                  <a:latin typeface="Arial" panose="020B0604020202020204" pitchFamily="34" charset="0"/>
                  <a:cs typeface="Arial" panose="020B0604020202020204" pitchFamily="34" charset="0"/>
                </a:rPr>
                <a:t>3 </a:t>
              </a:r>
              <a:r>
                <a:rPr lang="de-DE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Options</a:t>
              </a:r>
              <a:endParaRPr lang="de-DE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560429" lvl="1" indent="-243604">
                <a:buFont typeface="Arial" panose="020B0604020202020204" pitchFamily="34" charset="0"/>
                <a:buChar char="•"/>
              </a:pPr>
              <a:r>
                <a:rPr lang="de-DE" sz="16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Modified</a:t>
              </a:r>
              <a:r>
                <a:rPr lang="de-DE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Customer Interface </a:t>
              </a:r>
              <a:r>
                <a:rPr lang="de-DE" sz="1600" dirty="0">
                  <a:latin typeface="Arial" panose="020B0604020202020204" pitchFamily="34" charset="0"/>
                  <a:cs typeface="Arial" panose="020B0604020202020204" pitchFamily="34" charset="0"/>
                </a:rPr>
                <a:t>(Art. 30 </a:t>
              </a:r>
              <a:r>
                <a:rPr lang="de-DE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lang="de-DE" sz="1600" dirty="0">
                  <a:latin typeface="Arial" panose="020B0604020202020204" pitchFamily="34" charset="0"/>
                  <a:cs typeface="Arial" panose="020B0604020202020204" pitchFamily="34" charset="0"/>
                </a:rPr>
                <a:t>31 RTS on SCA &amp;CSC) </a:t>
              </a:r>
            </a:p>
            <a:p>
              <a:pPr marL="560429" lvl="1" indent="-243604">
                <a:buFont typeface="Arial" panose="020B0604020202020204" pitchFamily="34" charset="0"/>
                <a:buChar char="•"/>
              </a:pPr>
              <a:r>
                <a:rPr lang="de-DE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Dedicated Interface </a:t>
              </a:r>
              <a:r>
                <a:rPr lang="de-DE" sz="16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with</a:t>
              </a:r>
              <a:r>
                <a:rPr lang="de-DE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fall back </a:t>
              </a:r>
              <a:r>
                <a:rPr lang="de-DE" sz="16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option</a:t>
              </a:r>
              <a:r>
                <a:rPr lang="de-DE" sz="1600" dirty="0"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de-DE" sz="16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1600" dirty="0">
                  <a:latin typeface="Arial" panose="020B0604020202020204" pitchFamily="34" charset="0"/>
                  <a:cs typeface="Arial" panose="020B0604020202020204" pitchFamily="34" charset="0"/>
                </a:rPr>
                <a:t>(Art. 30, 32 </a:t>
              </a:r>
              <a:r>
                <a:rPr lang="de-DE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lang="de-DE" sz="1600" dirty="0">
                  <a:latin typeface="Arial" panose="020B0604020202020204" pitchFamily="34" charset="0"/>
                  <a:cs typeface="Arial" panose="020B0604020202020204" pitchFamily="34" charset="0"/>
                </a:rPr>
                <a:t>33 Abs. 1 - 5 RTS on SCA &amp; CSC)</a:t>
              </a:r>
            </a:p>
            <a:p>
              <a:pPr marL="560429" lvl="1" indent="-243604">
                <a:buFont typeface="Arial" panose="020B0604020202020204" pitchFamily="34" charset="0"/>
                <a:buChar char="•"/>
              </a:pPr>
              <a:r>
                <a:rPr lang="de-DE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Dedicated Interface </a:t>
              </a:r>
              <a:r>
                <a:rPr lang="de-DE" sz="16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with</a:t>
              </a:r>
              <a:r>
                <a:rPr lang="de-DE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6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exemption</a:t>
              </a:r>
              <a:r>
                <a:rPr lang="de-DE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to the fall back </a:t>
              </a:r>
              <a:r>
                <a:rPr lang="de-DE" sz="16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option</a:t>
              </a:r>
              <a:r>
                <a:rPr lang="de-DE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granted</a:t>
              </a:r>
              <a:r>
                <a:rPr lang="de-DE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by</a:t>
              </a:r>
              <a:r>
                <a:rPr lang="de-DE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the NCA </a:t>
              </a:r>
              <a:r>
                <a:rPr lang="de-DE" sz="1600" dirty="0">
                  <a:latin typeface="Arial" panose="020B0604020202020204" pitchFamily="34" charset="0"/>
                  <a:cs typeface="Arial" panose="020B0604020202020204" pitchFamily="34" charset="0"/>
                </a:rPr>
                <a:t>(Art. 30, 32 </a:t>
              </a:r>
              <a:r>
                <a:rPr lang="de-DE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lang="de-DE" sz="1600" dirty="0">
                  <a:latin typeface="Arial" panose="020B0604020202020204" pitchFamily="34" charset="0"/>
                  <a:cs typeface="Arial" panose="020B0604020202020204" pitchFamily="34" charset="0"/>
                </a:rPr>
                <a:t>33 Abs. 1 - 3, </a:t>
              </a:r>
              <a:r>
                <a:rPr lang="de-DE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6 </a:t>
              </a:r>
              <a:r>
                <a:rPr lang="de-DE" sz="1600" dirty="0">
                  <a:latin typeface="Arial" panose="020B0604020202020204" pitchFamily="34" charset="0"/>
                  <a:cs typeface="Arial" panose="020B0604020202020204" pitchFamily="34" charset="0"/>
                </a:rPr>
                <a:t>– 7 RTS on SCA &amp; CSC)</a:t>
              </a:r>
              <a:br>
                <a:rPr lang="de-DE" sz="16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1600" dirty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 </a:t>
              </a:r>
              <a:r>
                <a:rPr lang="de-DE" sz="1600" dirty="0" smtClean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NCAs </a:t>
              </a:r>
              <a:r>
                <a:rPr lang="de-DE" sz="1600" dirty="0" err="1" smtClean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grant</a:t>
              </a:r>
              <a:r>
                <a:rPr lang="de-DE" sz="1600" dirty="0" smtClean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 </a:t>
              </a:r>
              <a:r>
                <a:rPr lang="de-DE" sz="1600" dirty="0" err="1" smtClean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permission</a:t>
              </a:r>
              <a:r>
                <a:rPr lang="de-DE" sz="1600" dirty="0" smtClean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 for </a:t>
              </a:r>
              <a:r>
                <a:rPr lang="de-DE" sz="1600" dirty="0" err="1" smtClean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each</a:t>
              </a:r>
              <a:r>
                <a:rPr lang="de-DE" sz="1600" dirty="0" smtClean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 PSP </a:t>
              </a:r>
              <a:r>
                <a:rPr lang="de-DE" sz="1600" dirty="0" err="1" smtClean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individually</a:t>
              </a:r>
              <a:endParaRPr lang="de-DE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endParaRPr>
            </a:p>
            <a:p>
              <a:pPr marL="560429" lvl="1" indent="-243604">
                <a:buFont typeface="Arial" panose="020B0604020202020204" pitchFamily="34" charset="0"/>
                <a:buChar char="•"/>
              </a:pPr>
              <a:endParaRPr lang="de-DE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endParaRPr>
            </a:p>
            <a:p>
              <a:pPr marL="316825" lvl="1"/>
              <a:r>
                <a:rPr lang="de-DE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TPP is </a:t>
              </a:r>
              <a:r>
                <a:rPr lang="de-DE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obliged</a:t>
              </a:r>
              <a:r>
                <a:rPr lang="de-DE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to </a:t>
              </a:r>
              <a:r>
                <a:rPr lang="de-DE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identify</a:t>
              </a:r>
              <a:r>
                <a:rPr lang="de-DE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itself</a:t>
              </a:r>
              <a:r>
                <a:rPr lang="de-DE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regardless</a:t>
              </a:r>
              <a:r>
                <a:rPr lang="de-DE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of the </a:t>
              </a:r>
              <a:r>
                <a:rPr lang="de-DE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option</a:t>
              </a:r>
              <a:r>
                <a:rPr lang="de-DE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chosen</a:t>
              </a:r>
              <a:r>
                <a:rPr lang="de-DE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by</a:t>
              </a:r>
              <a:r>
                <a:rPr lang="de-DE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the ASPSP</a:t>
              </a:r>
              <a:endParaRPr lang="de-DE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560429" lvl="1" indent="-243604">
                <a:buFont typeface="Arial" panose="020B0604020202020204" pitchFamily="34" charset="0"/>
                <a:buChar char="•"/>
              </a:pPr>
              <a:endParaRPr lang="de-DE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Textfeld 16">
              <a:extLst>
                <a:ext uri="{FF2B5EF4-FFF2-40B4-BE49-F238E27FC236}">
                  <a16:creationId xmlns:a16="http://schemas.microsoft.com/office/drawing/2014/main" xmlns="" id="{C1103270-D52A-429C-B489-B7FE054CB5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-848008" y="4833898"/>
              <a:ext cx="2933499" cy="372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03071" tIns="51536" rIns="103071" bIns="51536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de-DE" altLang="de-DE" sz="1400" b="1" dirty="0" err="1" smtClean="0"/>
                <a:t>How</a:t>
              </a:r>
              <a:r>
                <a:rPr lang="de-DE" altLang="de-DE" sz="1400" b="1" dirty="0" smtClean="0"/>
                <a:t>?</a:t>
              </a:r>
              <a:endParaRPr lang="de-DE" altLang="de-DE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696033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Payment Services Directive – PSD2</a:t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Timeline for the API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 smtClean="0"/>
              <a:t>Oktober/ November 2018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795659D1-D435-4DC4-B545-657E7139435F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 dirty="0" smtClean="0"/>
              <a:t>DEUTSCHE BUNDESBANK Informationsveranstaltung Zahlungsverkehr und Kontoführung </a:t>
            </a:r>
            <a:endParaRPr lang="de-DE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07" y="4136980"/>
            <a:ext cx="7965553" cy="353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Gerade Verbindung 9"/>
          <p:cNvCxnSpPr/>
          <p:nvPr/>
        </p:nvCxnSpPr>
        <p:spPr>
          <a:xfrm>
            <a:off x="2891136" y="2374158"/>
            <a:ext cx="0" cy="20902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6149290" y="2281446"/>
            <a:ext cx="0" cy="21830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2218301" y="4520187"/>
            <a:ext cx="1405373" cy="451204"/>
          </a:xfrm>
          <a:prstGeom prst="rect">
            <a:avLst/>
          </a:prstGeom>
          <a:noFill/>
        </p:spPr>
        <p:txBody>
          <a:bodyPr wrap="square" lIns="81079" tIns="40540" rIns="81079" bIns="40540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de-DE" sz="1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until</a:t>
            </a:r>
            <a:r>
              <a:rPr lang="de-DE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14. </a:t>
            </a: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March 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</p:txBody>
      </p:sp>
      <p:cxnSp>
        <p:nvCxnSpPr>
          <p:cNvPr id="15" name="Gerade Verbindung 14"/>
          <p:cNvCxnSpPr/>
          <p:nvPr/>
        </p:nvCxnSpPr>
        <p:spPr>
          <a:xfrm flipH="1">
            <a:off x="1589451" y="1079111"/>
            <a:ext cx="636" cy="401995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/>
        </p:nvSpPr>
        <p:spPr>
          <a:xfrm>
            <a:off x="978809" y="5099066"/>
            <a:ext cx="1222903" cy="266538"/>
          </a:xfrm>
          <a:prstGeom prst="rect">
            <a:avLst/>
          </a:prstGeom>
          <a:noFill/>
        </p:spPr>
        <p:txBody>
          <a:bodyPr wrap="square" lIns="81079" tIns="40540" rIns="81079" bIns="40540" rtlCol="0">
            <a:spAutoFit/>
          </a:bodyPr>
          <a:lstStyle/>
          <a:p>
            <a:pPr algn="ctr"/>
            <a:r>
              <a:rPr lang="de-DE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Okt./Nov. 2018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5618426" y="4591073"/>
            <a:ext cx="1222903" cy="451204"/>
          </a:xfrm>
          <a:prstGeom prst="rect">
            <a:avLst/>
          </a:prstGeom>
          <a:noFill/>
        </p:spPr>
        <p:txBody>
          <a:bodyPr wrap="square" lIns="81079" tIns="40540" rIns="81079" bIns="40540" rtlCol="0">
            <a:spAutoFit/>
          </a:bodyPr>
          <a:lstStyle/>
          <a:p>
            <a:pPr algn="ctr"/>
            <a:r>
              <a:rPr lang="de-DE" sz="1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until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14 Sept. 2019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1882347" y="1290296"/>
            <a:ext cx="2077284" cy="94364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62A1"/>
            </a:solidFill>
          </a:ln>
        </p:spPr>
        <p:txBody>
          <a:bodyPr wrap="square" lIns="81079" tIns="40540" rIns="81079" bIns="40540" rtlCol="0">
            <a:spAutoFit/>
          </a:bodyPr>
          <a:lstStyle/>
          <a:p>
            <a:r>
              <a:rPr lang="de-DE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Publication</a:t>
            </a:r>
            <a:r>
              <a:rPr lang="de-DE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de-DE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API-dokumentation </a:t>
            </a:r>
            <a:r>
              <a:rPr lang="de-DE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de-DE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provision</a:t>
            </a:r>
            <a:r>
              <a:rPr lang="de-DE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a</a:t>
            </a:r>
            <a:r>
              <a:rPr lang="de-DE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  <a:r>
              <a:rPr lang="de-DE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  <a:endParaRPr lang="de-DE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Gerade Verbindung 28"/>
          <p:cNvCxnSpPr/>
          <p:nvPr/>
        </p:nvCxnSpPr>
        <p:spPr>
          <a:xfrm flipH="1">
            <a:off x="4315378" y="3258808"/>
            <a:ext cx="12040" cy="1622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29"/>
          <p:cNvSpPr txBox="1"/>
          <p:nvPr/>
        </p:nvSpPr>
        <p:spPr>
          <a:xfrm>
            <a:off x="3715966" y="4957483"/>
            <a:ext cx="1222903" cy="451204"/>
          </a:xfrm>
          <a:prstGeom prst="rect">
            <a:avLst/>
          </a:prstGeom>
          <a:noFill/>
        </p:spPr>
        <p:txBody>
          <a:bodyPr wrap="square" lIns="81079" tIns="40540" rIns="81079" bIns="40540" rtlCol="0">
            <a:spAutoFit/>
          </a:bodyPr>
          <a:lstStyle/>
          <a:p>
            <a:pPr algn="ctr"/>
            <a:r>
              <a:rPr lang="de-DE" sz="1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until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13. </a:t>
            </a: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June 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</p:txBody>
      </p:sp>
      <p:sp>
        <p:nvSpPr>
          <p:cNvPr id="34" name="Textfeld 33"/>
          <p:cNvSpPr txBox="1"/>
          <p:nvPr/>
        </p:nvSpPr>
        <p:spPr>
          <a:xfrm>
            <a:off x="3382038" y="2565851"/>
            <a:ext cx="2236388" cy="72820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62A1"/>
            </a:solidFill>
          </a:ln>
        </p:spPr>
        <p:txBody>
          <a:bodyPr wrap="square" lIns="81079" tIns="40540" rIns="81079" bIns="40540" rtlCol="0">
            <a:spAutoFit/>
          </a:bodyPr>
          <a:lstStyle/>
          <a:p>
            <a:r>
              <a:rPr lang="de-DE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Beginning</a:t>
            </a:r>
            <a:r>
              <a:rPr lang="de-DE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 </a:t>
            </a:r>
            <a:r>
              <a:rPr lang="de-DE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</a:t>
            </a:r>
            <a:r>
              <a:rPr lang="de-DE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tests</a:t>
            </a:r>
            <a:r>
              <a:rPr lang="de-D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„real“ </a:t>
            </a:r>
            <a:r>
              <a:rPr lang="de-DE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transactions</a:t>
            </a:r>
            <a:endParaRPr lang="de-DE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5063010" y="1399088"/>
            <a:ext cx="2333735" cy="51275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62A1"/>
            </a:solidFill>
          </a:ln>
        </p:spPr>
        <p:txBody>
          <a:bodyPr wrap="square" lIns="81079" tIns="40540" rIns="81079" bIns="40540" rtlCol="0">
            <a:spAutoFit/>
          </a:bodyPr>
          <a:lstStyle/>
          <a:p>
            <a:r>
              <a:rPr lang="de-DE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TPPs </a:t>
            </a:r>
            <a:r>
              <a:rPr lang="de-DE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</a:t>
            </a:r>
            <a:r>
              <a:rPr lang="de-DE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via a </a:t>
            </a:r>
            <a:r>
              <a:rPr lang="de-DE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dedicated</a:t>
            </a:r>
            <a:r>
              <a:rPr lang="de-DE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interface</a:t>
            </a:r>
            <a:r>
              <a:rPr lang="de-DE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de-DE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feld 39"/>
          <p:cNvSpPr txBox="1"/>
          <p:nvPr/>
        </p:nvSpPr>
        <p:spPr>
          <a:xfrm>
            <a:off x="7314330" y="4900831"/>
            <a:ext cx="1608017" cy="635870"/>
          </a:xfrm>
          <a:prstGeom prst="rect">
            <a:avLst/>
          </a:prstGeom>
          <a:noFill/>
        </p:spPr>
        <p:txBody>
          <a:bodyPr wrap="square" lIns="81079" tIns="40540" rIns="81079" bIns="40540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de-DE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Requirement</a:t>
            </a: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Exemption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the fall back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option</a:t>
            </a:r>
            <a:endParaRPr lang="de-D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415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bgerundetes Rechteck 24">
            <a:extLst>
              <a:ext uri="{FF2B5EF4-FFF2-40B4-BE49-F238E27FC236}">
                <a16:creationId xmlns:a16="http://schemas.microsoft.com/office/drawing/2014/main" xmlns="" id="{5A90C4B4-F34B-4121-8D0D-FECAA4CDAA99}"/>
              </a:ext>
            </a:extLst>
          </p:cNvPr>
          <p:cNvSpPr/>
          <p:nvPr/>
        </p:nvSpPr>
        <p:spPr bwMode="auto">
          <a:xfrm>
            <a:off x="237547" y="5054893"/>
            <a:ext cx="8327311" cy="8820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defTabSz="913925">
              <a:defRPr/>
            </a:pPr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Payment Services Directive – PSD2</a:t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given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to TPPs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 smtClean="0"/>
              <a:t>Oktober/ November 2018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795659D1-D435-4DC4-B545-657E7139435F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 smtClean="0"/>
              <a:t>DEUTSCHE BUNDESBANK Informationsveranstaltung Zahlungsverkehr und Kontoführung </a:t>
            </a:r>
            <a:endParaRPr lang="de-DE" dirty="0"/>
          </a:p>
        </p:txBody>
      </p:sp>
      <p:sp>
        <p:nvSpPr>
          <p:cNvPr id="37" name="Abgerundetes Rechteck 36">
            <a:extLst>
              <a:ext uri="{FF2B5EF4-FFF2-40B4-BE49-F238E27FC236}">
                <a16:creationId xmlns:a16="http://schemas.microsoft.com/office/drawing/2014/main" xmlns="" id="{F7E90754-FEB0-41A7-9639-8B4DA4523D2A}"/>
              </a:ext>
            </a:extLst>
          </p:cNvPr>
          <p:cNvSpPr/>
          <p:nvPr/>
        </p:nvSpPr>
        <p:spPr bwMode="auto">
          <a:xfrm>
            <a:off x="237547" y="1041328"/>
            <a:ext cx="8042437" cy="20947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defTabSz="913925">
              <a:defRPr/>
            </a:pPr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xmlns="" id="{590A915F-7817-47C6-B45D-07D146A3BF27}"/>
              </a:ext>
            </a:extLst>
          </p:cNvPr>
          <p:cNvSpPr/>
          <p:nvPr/>
        </p:nvSpPr>
        <p:spPr bwMode="auto">
          <a:xfrm>
            <a:off x="746419" y="1041326"/>
            <a:ext cx="7818438" cy="209474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marL="399904" lvl="1" indent="-253460">
              <a:spcBef>
                <a:spcPts val="532"/>
              </a:spcBef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All Information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given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to the payment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user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regarding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initiation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execution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of the payment (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differs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batch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and real-time payment)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9904" lvl="1" indent="-253460">
              <a:spcBef>
                <a:spcPts val="532"/>
              </a:spcBef>
              <a:buFont typeface="Arial" panose="020B0604020202020204" pitchFamily="34" charset="0"/>
              <a:buChar char="•"/>
            </a:pP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Additionally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Confirmation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availability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required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amount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no)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9904" lvl="1" indent="-253460">
              <a:spcBef>
                <a:spcPts val="532"/>
              </a:spcBef>
              <a:buFont typeface="Arial" panose="020B0604020202020204" pitchFamily="34" charset="0"/>
              <a:buChar char="•"/>
            </a:pP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Alternatively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additional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account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hteck 38"/>
          <p:cNvSpPr/>
          <p:nvPr/>
        </p:nvSpPr>
        <p:spPr>
          <a:xfrm rot="16200000">
            <a:off x="-500841" y="1996444"/>
            <a:ext cx="1981920" cy="297344"/>
          </a:xfrm>
          <a:prstGeom prst="rect">
            <a:avLst/>
          </a:prstGeom>
        </p:spPr>
        <p:txBody>
          <a:bodyPr wrap="square" lIns="81107" tIns="40554" rIns="81107" bIns="40554">
            <a:spAutoFit/>
          </a:bodyPr>
          <a:lstStyle/>
          <a:p>
            <a:pPr algn="ctr"/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PISP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Abgerundetes Rechteck 43">
            <a:extLst>
              <a:ext uri="{FF2B5EF4-FFF2-40B4-BE49-F238E27FC236}">
                <a16:creationId xmlns:a16="http://schemas.microsoft.com/office/drawing/2014/main" xmlns="" id="{5A90C4B4-F34B-4121-8D0D-FECAA4CDAA99}"/>
              </a:ext>
            </a:extLst>
          </p:cNvPr>
          <p:cNvSpPr/>
          <p:nvPr/>
        </p:nvSpPr>
        <p:spPr bwMode="auto">
          <a:xfrm>
            <a:off x="203403" y="3248514"/>
            <a:ext cx="8067727" cy="17641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defTabSz="913925">
              <a:defRPr/>
            </a:pPr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hteck 44">
            <a:extLst>
              <a:ext uri="{FF2B5EF4-FFF2-40B4-BE49-F238E27FC236}">
                <a16:creationId xmlns:a16="http://schemas.microsoft.com/office/drawing/2014/main" xmlns="" id="{2262677E-E707-4121-84C4-BE6C2C59A4F3}"/>
              </a:ext>
            </a:extLst>
          </p:cNvPr>
          <p:cNvSpPr/>
          <p:nvPr/>
        </p:nvSpPr>
        <p:spPr bwMode="auto">
          <a:xfrm>
            <a:off x="742055" y="3187662"/>
            <a:ext cx="7822803" cy="182497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marL="399904" lvl="1" indent="-253460">
              <a:spcBef>
                <a:spcPts val="532"/>
              </a:spcBef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specified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online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accessible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payment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accounts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associated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payments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9904" lvl="1" indent="-253460">
              <a:spcBef>
                <a:spcPts val="532"/>
              </a:spcBef>
              <a:buFont typeface="Arial" panose="020B0604020202020204" pitchFamily="34" charset="0"/>
              <a:buChar char="•"/>
            </a:pPr>
            <a:r>
              <a:rPr lang="de-DE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information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accounts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securities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deposits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9904" lvl="1" indent="-253460">
              <a:spcBef>
                <a:spcPts val="532"/>
              </a:spcBef>
              <a:buFont typeface="Arial" panose="020B0604020202020204" pitchFamily="34" charset="0"/>
              <a:buChar char="•"/>
            </a:pPr>
            <a:r>
              <a:rPr lang="de-DE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information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personal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of the payment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user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feld 16">
            <a:extLst>
              <a:ext uri="{FF2B5EF4-FFF2-40B4-BE49-F238E27FC236}">
                <a16:creationId xmlns:a16="http://schemas.microsoft.com/office/drawing/2014/main" xmlns="" id="{C1103270-D52A-429C-B489-B7FE054CB555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286374" y="3999615"/>
            <a:ext cx="1528673" cy="30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4" tIns="45712" rIns="91424" bIns="45712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de-DE" altLang="de-DE" sz="1400" b="1" dirty="0" smtClean="0"/>
              <a:t>AISP</a:t>
            </a:r>
            <a:endParaRPr lang="de-DE" altLang="de-DE" sz="1400" b="1" dirty="0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xmlns="" id="{2262677E-E707-4121-84C4-BE6C2C59A4F3}"/>
              </a:ext>
            </a:extLst>
          </p:cNvPr>
          <p:cNvSpPr/>
          <p:nvPr/>
        </p:nvSpPr>
        <p:spPr bwMode="auto">
          <a:xfrm>
            <a:off x="725348" y="5071889"/>
            <a:ext cx="7822803" cy="8650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marL="399904" lvl="1" indent="-253460">
              <a:spcBef>
                <a:spcPts val="532"/>
              </a:spcBef>
              <a:buFont typeface="Arial" panose="020B0604020202020204" pitchFamily="34" charset="0"/>
              <a:buChar char="•"/>
            </a:pP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Confirmation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availability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required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amount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/ no)</a:t>
            </a:r>
          </a:p>
        </p:txBody>
      </p:sp>
      <p:sp>
        <p:nvSpPr>
          <p:cNvPr id="24" name="Textfeld 16">
            <a:extLst>
              <a:ext uri="{FF2B5EF4-FFF2-40B4-BE49-F238E27FC236}">
                <a16:creationId xmlns:a16="http://schemas.microsoft.com/office/drawing/2014/main" xmlns="" id="{C1103270-D52A-429C-B489-B7FE054CB555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15934" y="5274239"/>
            <a:ext cx="953963" cy="523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4" tIns="45712" rIns="91424" bIns="45712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de-DE" altLang="de-DE" sz="1400" b="1" dirty="0" smtClean="0"/>
              <a:t>Card Issuer</a:t>
            </a:r>
            <a:endParaRPr lang="de-DE" altLang="de-DE" sz="1400" b="1" dirty="0"/>
          </a:p>
        </p:txBody>
      </p:sp>
    </p:spTree>
    <p:extLst>
      <p:ext uri="{BB962C8B-B14F-4D97-AF65-F5344CB8AC3E}">
        <p14:creationId xmlns:p14="http://schemas.microsoft.com/office/powerpoint/2010/main" val="3106960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Payment Services Directive – PSD2</a:t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Other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developments</a:t>
            </a:r>
            <a:endParaRPr lang="de-DE" strike="sngStrik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795659D1-D435-4DC4-B545-657E7139435F}" type="slidenum">
              <a:rPr lang="de-DE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8</a:t>
            </a:fld>
            <a:endParaRPr lang="de-DE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53111" y="6335742"/>
            <a:ext cx="26885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David Ballaschk, Deutsche Bundesbank</a:t>
            </a:r>
            <a:endParaRPr lang="de-D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820615" y="5878076"/>
            <a:ext cx="1193228" cy="273356"/>
          </a:xfrm>
          <a:prstGeom prst="rect">
            <a:avLst/>
          </a:prstGeom>
          <a:solidFill>
            <a:schemeClr val="bg1"/>
          </a:solidFill>
        </p:spPr>
        <p:txBody>
          <a:bodyPr wrap="square" lIns="103071" tIns="51536" rIns="103071" bIns="51536" rtlCol="0">
            <a:spAutoFit/>
          </a:bodyPr>
          <a:lstStyle>
            <a:defPPr>
              <a:defRPr lang="de-DE"/>
            </a:defPPr>
            <a:lvl1pPr algn="r">
              <a:defRPr sz="1100">
                <a:solidFill>
                  <a:schemeClr val="bg1">
                    <a:lumMod val="75000"/>
                  </a:schemeClr>
                </a:solidFill>
                <a:cs typeface="Arial" charset="0"/>
              </a:defRPr>
            </a:lvl1pPr>
          </a:lstStyle>
          <a:p>
            <a:r>
              <a:rPr lang="de-DE" dirty="0"/>
              <a:t>Source: EPC</a:t>
            </a:r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5"/>
          </p:nvPr>
        </p:nvSpPr>
        <p:spPr>
          <a:xfrm>
            <a:off x="484078" y="1235755"/>
            <a:ext cx="8019513" cy="460267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EBA plans to issue the final guidelines on the exemptions to the fall back options by Q4 2018 </a:t>
            </a:r>
          </a:p>
          <a:p>
            <a:pPr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Main concerns at the moment include:</a:t>
            </a:r>
          </a:p>
          <a:p>
            <a:pPr lvl="1"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Design and testing of infrastructure of interface to the satisfaction of the TPPs</a:t>
            </a:r>
          </a:p>
          <a:p>
            <a:pPr lvl="1"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Calculation of downtime</a:t>
            </a:r>
          </a:p>
          <a:p>
            <a:pPr lvl="1"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Involvement of TPPs in the exemption process</a:t>
            </a:r>
          </a:p>
          <a:p>
            <a:pPr lvl="1"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Clarity on timelines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45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Instant Payments in Euro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European Approach</a:t>
            </a:r>
            <a:endParaRPr lang="de-DE" strike="sngStrik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795659D1-D435-4DC4-B545-657E7139435F}" type="slidenum">
              <a:rPr lang="de-DE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9</a:t>
            </a:fld>
            <a:endParaRPr lang="de-DE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53111" y="6335742"/>
            <a:ext cx="26885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David Ballaschk, Deutsche Bundesbank</a:t>
            </a:r>
            <a:endParaRPr lang="de-D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820615" y="5878076"/>
            <a:ext cx="1193228" cy="273356"/>
          </a:xfrm>
          <a:prstGeom prst="rect">
            <a:avLst/>
          </a:prstGeom>
          <a:solidFill>
            <a:schemeClr val="bg1"/>
          </a:solidFill>
        </p:spPr>
        <p:txBody>
          <a:bodyPr wrap="square" lIns="103071" tIns="51536" rIns="103071" bIns="51536" rtlCol="0">
            <a:spAutoFit/>
          </a:bodyPr>
          <a:lstStyle>
            <a:defPPr>
              <a:defRPr lang="de-DE"/>
            </a:defPPr>
            <a:lvl1pPr algn="r">
              <a:defRPr sz="1100">
                <a:solidFill>
                  <a:schemeClr val="bg1">
                    <a:lumMod val="75000"/>
                  </a:schemeClr>
                </a:solidFill>
                <a:cs typeface="Arial" charset="0"/>
              </a:defRPr>
            </a:lvl1pPr>
          </a:lstStyle>
          <a:p>
            <a:r>
              <a:rPr lang="de-DE" dirty="0"/>
              <a:t>Source: EPC</a:t>
            </a:r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5"/>
          </p:nvPr>
        </p:nvSpPr>
        <p:spPr>
          <a:xfrm>
            <a:off x="484078" y="1235755"/>
            <a:ext cx="8019513" cy="460267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Initiation of a </a:t>
            </a:r>
            <a:r>
              <a:rPr lang="en-GB" sz="1600" dirty="0" smtClean="0">
                <a:solidFill>
                  <a:srgbClr val="0062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 on Instant Payments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with an advance of the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European Retail Payments Board (ERPB)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in December 2014</a:t>
            </a:r>
          </a:p>
          <a:p>
            <a:pPr lvl="1">
              <a:buFont typeface="Symbol" panose="05050102010706020507" pitchFamily="18" charset="2"/>
              <a:buChar char="-"/>
            </a:pPr>
            <a:endParaRPr lang="en-GB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Symbol" panose="05050102010706020507" pitchFamily="18" charset="2"/>
              <a:buChar char="-"/>
            </a:pP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Symbol" panose="05050102010706020507" pitchFamily="18" charset="2"/>
              <a:buChar char="-"/>
            </a:pPr>
            <a:endParaRPr lang="en-GB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600"/>
              </a:spcAft>
              <a:buFont typeface="Symbol" panose="05050102010706020507" pitchFamily="18" charset="2"/>
              <a:buChar char="-"/>
            </a:pP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9642" lvl="1"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Definition of Instant Payments:</a:t>
            </a:r>
          </a:p>
          <a:p>
            <a:pPr lvl="2">
              <a:buSzPct val="40000"/>
              <a:buFont typeface="Courier New" panose="02070309020205020404" pitchFamily="49" charset="0"/>
              <a:buChar char="-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Electronic retail payment solution </a:t>
            </a:r>
            <a:r>
              <a:rPr lang="en-GB" sz="1600" dirty="0" smtClean="0">
                <a:solidFill>
                  <a:srgbClr val="0062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 24/7/365</a:t>
            </a:r>
          </a:p>
          <a:p>
            <a:pPr lvl="2">
              <a:buSzPct val="40000"/>
              <a:buFont typeface="Courier New" panose="02070309020205020404" pitchFamily="49" charset="0"/>
              <a:buChar char="-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Immediate or close-to-immediate interbank clearing and crediting of the payees account</a:t>
            </a:r>
          </a:p>
          <a:p>
            <a:pPr lvl="2">
              <a:buSzPct val="40000"/>
              <a:buFont typeface="Courier New" panose="02070309020205020404" pitchFamily="49" charset="0"/>
              <a:buChar char="-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Conformation to the payer (within seconds of the payment initiation)</a:t>
            </a:r>
          </a:p>
          <a:p>
            <a:pPr lvl="2">
              <a:spcAft>
                <a:spcPts val="600"/>
              </a:spcAft>
              <a:buSzPct val="40000"/>
              <a:buFont typeface="Courier New" panose="02070309020205020404" pitchFamily="49" charset="0"/>
              <a:buChar char="-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Irrespective of underlying payment instrument used, clearing arrangements and settlement</a:t>
            </a:r>
          </a:p>
          <a:p>
            <a:pPr marL="446088" lvl="1" indent="-287338">
              <a:buFont typeface="Wingdings"/>
              <a:buChar char="à"/>
            </a:pP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Goal: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smtClean="0">
                <a:solidFill>
                  <a:srgbClr val="0062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least one Instant </a:t>
            </a:r>
            <a:r>
              <a:rPr lang="en-GB" sz="1600" b="1" dirty="0">
                <a:solidFill>
                  <a:srgbClr val="0062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1600" b="1" dirty="0" smtClean="0">
                <a:solidFill>
                  <a:srgbClr val="0062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ayment solution (pan-European or mutually interoperable)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 be available to all payment service providers in Europe</a:t>
            </a:r>
            <a:endParaRPr lang="en-GB" sz="1600" b="1" dirty="0">
              <a:solidFill>
                <a:srgbClr val="0062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906371" y="1912781"/>
            <a:ext cx="7304179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62A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objective of the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ERPB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is to contribute to and to facilitate the further development of an integrated, innovative and competitive market for euro retail payments in the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EU with an </a:t>
            </a:r>
            <a:r>
              <a:rPr lang="en-US" sz="1600" dirty="0" smtClean="0">
                <a:solidFill>
                  <a:srgbClr val="0062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involvement from the supply side as well as the demand side of the market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and chaired by the ECB.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10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1274</Words>
  <Application>Microsoft Office PowerPoint</Application>
  <PresentationFormat>Bildschirmpräsentation (4:3)</PresentationFormat>
  <Paragraphs>186</Paragraphs>
  <Slides>14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5" baseType="lpstr">
      <vt:lpstr>Larissa</vt:lpstr>
      <vt:lpstr>EU Payments Update</vt:lpstr>
      <vt:lpstr>The European Payments Landscape </vt:lpstr>
      <vt:lpstr>The German Payments Landscape </vt:lpstr>
      <vt:lpstr>Payment Services Directive – PSD2 Main points</vt:lpstr>
      <vt:lpstr>Payment Services Directive – PSD2 Access to Accounts for TPPs</vt:lpstr>
      <vt:lpstr>Payment Services Directive – PSD2 Timeline for the API</vt:lpstr>
      <vt:lpstr>Payment Services Directive – PSD2 Information given to TPPs</vt:lpstr>
      <vt:lpstr>Payment Services Directive – PSD2 Other developments</vt:lpstr>
      <vt:lpstr>Instant Payments in Euro European Approach</vt:lpstr>
      <vt:lpstr>Instant Payments in Euro SCTinst-Scheme</vt:lpstr>
      <vt:lpstr>Instant Payments in Euro SCTinst-Scheme</vt:lpstr>
      <vt:lpstr>Instant Payments in Euro TIPS as a Eurosystem contribution</vt:lpstr>
      <vt:lpstr>Outlook Instant Payments in Sweden</vt:lpstr>
      <vt:lpstr>Outlook – What can W3C do?</vt:lpstr>
    </vt:vector>
  </TitlesOfParts>
  <Company>Deutsche Bundesbank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Solveig Heinrich</dc:creator>
  <cp:lastModifiedBy>David Ballaschk</cp:lastModifiedBy>
  <cp:revision>17</cp:revision>
  <dcterms:created xsi:type="dcterms:W3CDTF">2016-09-22T13:27:33Z</dcterms:created>
  <dcterms:modified xsi:type="dcterms:W3CDTF">2018-10-19T08:16:45Z</dcterms:modified>
</cp:coreProperties>
</file>