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 b="def" i="def"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 b="def" i="def"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72311"/>
            <a:ext cx="14716127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2pPr>
            <a:lvl3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3pPr>
            <a:lvl4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4pPr>
            <a:lvl5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6079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Helvetica"/>
              </a:defRPr>
            </a:lvl1pPr>
            <a:lvl2pPr marL="839610" indent="-395111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2pPr>
            <a:lvl3pPr marL="1284110" indent="-395110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3pPr>
            <a:lvl4pPr marL="1728610" indent="-395110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4pPr>
            <a:lvl5pPr marL="2173110" indent="-395110" algn="ctr">
              <a:spcBef>
                <a:spcPts val="0"/>
              </a:spcBef>
              <a:defRPr sz="32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Rectangle"/>
          <p:cNvSpPr/>
          <p:nvPr>
            <p:ph type="body" sz="quarter" idx="13"/>
          </p:nvPr>
        </p:nvSpPr>
        <p:spPr>
          <a:xfrm>
            <a:off x="4833937" y="6000353"/>
            <a:ext cx="14716128" cy="965202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52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13"/>
          </p:nvPr>
        </p:nvSpPr>
        <p:spPr>
          <a:xfrm>
            <a:off x="5307210" y="892967"/>
            <a:ext cx="13751721" cy="832247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519296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2pPr>
            <a:lvl3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3pPr>
            <a:lvl4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4pPr>
            <a:lvl5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11893389" y="13001625"/>
            <a:ext cx="579363" cy="60007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12495609" y="892967"/>
            <a:ext cx="7500939" cy="1157287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b="0" sz="8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97264"/>
            <a:ext cx="7500939" cy="576858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2pPr>
            <a:lvl3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3pPr>
            <a:lvl4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4pPr>
            <a:lvl5pPr marL="0" indent="0" algn="ctr">
              <a:spcBef>
                <a:spcPts val="0"/>
              </a:spcBef>
              <a:buSzTx/>
              <a:buNone/>
              <a:defRPr b="1" cap="all" sz="6400">
                <a:solidFill>
                  <a:srgbClr val="393939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4387453" y="3661171"/>
            <a:ext cx="15609094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xfrm>
            <a:off x="23714709" y="12133857"/>
            <a:ext cx="579363" cy="60007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quarter" idx="13"/>
          </p:nvPr>
        </p:nvSpPr>
        <p:spPr>
          <a:xfrm>
            <a:off x="12495609" y="3661171"/>
            <a:ext cx="7500939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61171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08263" indent="-465363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51164" indent="-465363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494064" indent="-465364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1836964" indent="-465364">
              <a:spcBef>
                <a:spcPts val="4500"/>
              </a:spcBef>
              <a:defRPr sz="38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12495609" y="7161609"/>
            <a:ext cx="7500939" cy="53042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12504353" y="1250155"/>
            <a:ext cx="7500940" cy="530423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4387453" y="1250155"/>
            <a:ext cx="7500939" cy="1121569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625077"/>
            <a:ext cx="15609094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893389" y="13010554"/>
            <a:ext cx="579363" cy="600075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3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1200" u="none">
          <a:ln>
            <a:noFill/>
          </a:ln>
          <a:solidFill>
            <a:srgbClr val="000000"/>
          </a:solidFill>
          <a:uFillTx/>
          <a:latin typeface="Avenir Next Condensed"/>
          <a:ea typeface="Avenir Next Condensed"/>
          <a:cs typeface="Avenir Next Condensed"/>
          <a:sym typeface="Avenir Next Condensed"/>
        </a:defRPr>
      </a:lvl9pPr>
    </p:titleStyle>
    <p:bodyStyle>
      <a:lvl1pPr marL="617361" marR="0" indent="-617361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1pPr>
      <a:lvl2pPr marL="1061860" marR="0" indent="-617361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2pPr>
      <a:lvl3pPr marL="1506360" marR="0" indent="-617360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3pPr>
      <a:lvl4pPr marL="1950860" marR="0" indent="-617360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4pPr>
      <a:lvl5pPr marL="2395360" marR="0" indent="-617360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5pPr>
      <a:lvl6pPr marL="2839860" marR="0" indent="-617360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6pPr>
      <a:lvl7pPr marL="3284361" marR="0" indent="-617360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7pPr>
      <a:lvl8pPr marL="3728861" marR="0" indent="-617360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8pPr>
      <a:lvl9pPr marL="4173361" marR="0" indent="-617361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Geneva"/>
          <a:ea typeface="Geneva"/>
          <a:cs typeface="Geneva"/>
          <a:sym typeface="Geneva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github.com/w3c/payment-handler/issues/217" TargetMode="Externa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github.com/w3c/payment-handler/issues/115" TargetMode="External"/><Relationship Id="rId4" Type="http://schemas.openxmlformats.org/officeDocument/2006/relationships/hyperlink" Target="https://github.com/w3c/payment-handler/issues/178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www.w3.org/TR/2017/WD-payment-handler-20170518/" TargetMode="External"/><Relationship Id="rId4" Type="http://schemas.openxmlformats.org/officeDocument/2006/relationships/hyperlink" Target="https://github.com/w3c/payment-request-info/wiki/PaymentAppPractice" TargetMode="External"/><Relationship Id="rId5" Type="http://schemas.openxmlformats.org/officeDocument/2006/relationships/hyperlink" Target="https://github.com/w3c/payment-handler/issues" TargetMode="Externa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github.com/w3c/payment-handler/pull/170" TargetMode="External"/><Relationship Id="rId4" Type="http://schemas.openxmlformats.org/officeDocument/2006/relationships/hyperlink" Target="https://github.com/w3c/payment-handler/pull/170#issuecomment-335463722" TargetMode="Externa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github.com/w3c/payment-handler/pull/207" TargetMode="Externa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github.com/w3c/payment-handler/issues/123" TargetMode="External"/><Relationship Id="rId4" Type="http://schemas.openxmlformats.org/officeDocument/2006/relationships/hyperlink" Target="https://github.com/w3c/payment-handler/issues/218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ayment Handlers - Ian Jacobs"/>
          <p:cNvSpPr txBox="1"/>
          <p:nvPr>
            <p:ph type="subTitle" sz="quarter" idx="1"/>
          </p:nvPr>
        </p:nvSpPr>
        <p:spPr>
          <a:xfrm>
            <a:off x="4833937" y="321467"/>
            <a:ext cx="14716128" cy="158948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D457A"/>
                </a:solidFill>
              </a:defRPr>
            </a:lvl1pPr>
          </a:lstStyle>
          <a:p>
            <a:pPr/>
            <a:r>
              <a:t>Payment Handlers - Ian Jacobs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Merchant Interactions with Payment Apps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>
            <a:lvl1pPr defTabSz="640794">
              <a:defRPr sz="8736"/>
            </a:lvl1pPr>
          </a:lstStyle>
          <a:p>
            <a:pPr/>
            <a:r>
              <a:t>Merchant Interactions with Payment Apps</a:t>
            </a:r>
          </a:p>
        </p:txBody>
      </p:sp>
      <p:sp>
        <p:nvSpPr>
          <p:cNvPr id="155" name="Filtering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382763" indent="-382763" defTabSz="509349">
              <a:spcBef>
                <a:spcPts val="3600"/>
              </a:spcBef>
              <a:defRPr sz="3409"/>
            </a:pPr>
            <a:r>
              <a:t>Filtering</a:t>
            </a:r>
          </a:p>
          <a:p>
            <a:pPr lvl="1" marL="658353" indent="-382763" defTabSz="509349">
              <a:spcBef>
                <a:spcPts val="3600"/>
              </a:spcBef>
              <a:defRPr sz="3100"/>
            </a:pPr>
            <a:r>
              <a:t>For a standardized payment method, merchant may not want to accept payments from a particular payment handler. </a:t>
            </a:r>
          </a:p>
          <a:p>
            <a:pPr lvl="2" marL="933943" indent="-382763" defTabSz="509349">
              <a:spcBef>
                <a:spcPts val="3600"/>
              </a:spcBef>
              <a:defRPr sz="3100"/>
            </a:pPr>
            <a:r>
              <a:t>E.g.: Known to be fraudulent; don’t want competitor getting data.</a:t>
            </a:r>
          </a:p>
          <a:p>
            <a:pPr marL="382763" indent="-382763" defTabSz="509349">
              <a:spcBef>
                <a:spcPts val="3600"/>
              </a:spcBef>
              <a:defRPr sz="3409"/>
            </a:pPr>
            <a:r>
              <a:t>Partnerships</a:t>
            </a:r>
          </a:p>
          <a:p>
            <a:pPr lvl="1" marL="658353" indent="-382763" defTabSz="509349">
              <a:spcBef>
                <a:spcPts val="3600"/>
              </a:spcBef>
              <a:defRPr sz="3100"/>
            </a:pPr>
            <a:r>
              <a:t>E.g.: Promotions or loyalty programs</a:t>
            </a:r>
          </a:p>
          <a:p>
            <a:pPr marL="382763" indent="-382763" defTabSz="509349">
              <a:spcBef>
                <a:spcPts val="3600"/>
              </a:spcBef>
              <a:defRPr sz="3409"/>
            </a:pPr>
            <a:r>
              <a:t>Quality assurance</a:t>
            </a:r>
          </a:p>
          <a:p>
            <a:pPr lvl="1" marL="658353" indent="-382763" defTabSz="509349">
              <a:spcBef>
                <a:spcPts val="3600"/>
              </a:spcBef>
              <a:defRPr sz="3100"/>
            </a:pPr>
            <a:r>
              <a:t>Attributing chargebacks to a payment handler</a:t>
            </a:r>
          </a:p>
          <a:p>
            <a:pPr lvl="1" marL="658353" indent="-382763" defTabSz="509349">
              <a:spcBef>
                <a:spcPts val="3600"/>
              </a:spcBef>
              <a:defRPr sz="3100"/>
            </a:pPr>
            <a:r>
              <a:t>Attributing good/bad user experience to a payment handler</a:t>
            </a:r>
          </a:p>
        </p:txBody>
      </p:sp>
      <p:sp>
        <p:nvSpPr>
          <p:cNvPr id="156" name="Slide Number"/>
          <p:cNvSpPr txBox="1"/>
          <p:nvPr>
            <p:ph type="sldNum" sz="quarter" idx="4294967295"/>
          </p:nvPr>
        </p:nvSpPr>
        <p:spPr>
          <a:xfrm>
            <a:off x="23460709" y="12565657"/>
            <a:ext cx="579363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roposals related to Filtering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/>
            <a:r>
              <a:t>Proposals related to Filtering</a:t>
            </a:r>
          </a:p>
        </p:txBody>
      </p:sp>
      <p:sp>
        <p:nvSpPr>
          <p:cNvPr id="159" name="Merchant publishes own payment method to control payment app ecosystem.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567972" indent="-567972" defTabSz="755808">
              <a:spcBef>
                <a:spcPts val="5400"/>
              </a:spcBef>
              <a:defRPr sz="4600"/>
            </a:pPr>
            <a:r>
              <a:t>Merchant publishes own payment method to control payment app ecosystem. </a:t>
            </a:r>
          </a:p>
          <a:p>
            <a:pPr lvl="1" marL="976912" indent="-567972" defTabSz="755808">
              <a:spcBef>
                <a:spcPts val="5400"/>
              </a:spcBef>
              <a:defRPr sz="4600"/>
            </a:pPr>
            <a:r>
              <a:t>Seems heavyweight.</a:t>
            </a:r>
          </a:p>
          <a:p>
            <a:pPr marL="567972" indent="-567972" defTabSz="755808">
              <a:spcBef>
                <a:spcPts val="5400"/>
              </a:spcBef>
              <a:defRPr sz="4600"/>
            </a:pPr>
            <a:r>
              <a:t>Additional payment method specific capability (e.g., acceptedHandlers) that parallels payment method manifest, just from a merchant perspective. </a:t>
            </a:r>
          </a:p>
          <a:p>
            <a:pPr lvl="1" marL="976912" indent="-567972" defTabSz="755808">
              <a:spcBef>
                <a:spcPts val="5400"/>
              </a:spcBef>
              <a:defRPr sz="4600"/>
            </a:pPr>
            <a:r>
              <a:t>Browsers would need to include new capability in matching algorithm. </a:t>
            </a:r>
          </a:p>
        </p:txBody>
      </p:sp>
      <p:sp>
        <p:nvSpPr>
          <p:cNvPr id="160" name="Slide Number"/>
          <p:cNvSpPr txBox="1"/>
          <p:nvPr>
            <p:ph type="sldNum" sz="quarter" idx="4294967295"/>
          </p:nvPr>
        </p:nvSpPr>
        <p:spPr>
          <a:xfrm>
            <a:off x="23474755" y="12565657"/>
            <a:ext cx="551271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roposal related to Partnerships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/>
            <a:r>
              <a:t>Proposal related to Partnerships</a:t>
            </a:r>
          </a:p>
        </p:txBody>
      </p:sp>
      <p:sp>
        <p:nvSpPr>
          <p:cNvPr id="163" name="Payment handler communicates with merchant as needed (e.g., for loyalty and promotions).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/>
            <a:r>
              <a:t>Payment handler communicates with merchant as needed (e.g., for loyalty and promotions). </a:t>
            </a:r>
          </a:p>
          <a:p>
            <a:pPr lvl="1"/>
            <a:r>
              <a:t>No change is required to the specification if this suffices.</a:t>
            </a:r>
          </a:p>
        </p:txBody>
      </p:sp>
      <p:sp>
        <p:nvSpPr>
          <p:cNvPr id="164" name="Slide Number"/>
          <p:cNvSpPr txBox="1"/>
          <p:nvPr>
            <p:ph type="sldNum" sz="quarter" idx="4294967295"/>
          </p:nvPr>
        </p:nvSpPr>
        <p:spPr>
          <a:xfrm>
            <a:off x="23460709" y="12565657"/>
            <a:ext cx="579363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roposals related to Quality Assurance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>
            <a:lvl1pPr defTabSz="698301">
              <a:defRPr sz="9520"/>
            </a:lvl1pPr>
          </a:lstStyle>
          <a:p>
            <a:pPr/>
            <a:r>
              <a:t>Proposals related to Quality Assurance</a:t>
            </a:r>
          </a:p>
        </p:txBody>
      </p:sp>
      <p:sp>
        <p:nvSpPr>
          <p:cNvPr id="167" name="Payment handler response data includes handler origin (217)…"/>
          <p:cNvSpPr txBox="1"/>
          <p:nvPr>
            <p:ph type="body" idx="1"/>
          </p:nvPr>
        </p:nvSpPr>
        <p:spPr>
          <a:xfrm>
            <a:off x="2806700" y="3454696"/>
            <a:ext cx="18780125" cy="8469282"/>
          </a:xfrm>
          <a:prstGeom prst="rect">
            <a:avLst/>
          </a:prstGeom>
        </p:spPr>
        <p:txBody>
          <a:bodyPr/>
          <a:lstStyle/>
          <a:p>
            <a:pPr/>
            <a:r>
              <a:t>Payment handler response data includes handler origin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217</a:t>
            </a:r>
            <a:r>
              <a:t>)</a:t>
            </a:r>
          </a:p>
          <a:p>
            <a:pPr lvl="1"/>
            <a:r>
              <a:t>This raises privacy issues and does not address native payment apps or browser-as-payment-app responses.</a:t>
            </a:r>
          </a:p>
          <a:p>
            <a:pPr lvl="1"/>
            <a:r>
              <a:t>However, since payment handlers can communicate with merchants anyway (including transaction id information), there are not significant privacy gains by not sharing origin.</a:t>
            </a:r>
          </a:p>
        </p:txBody>
      </p:sp>
      <p:sp>
        <p:nvSpPr>
          <p:cNvPr id="168" name="Slide Number"/>
          <p:cNvSpPr txBox="1"/>
          <p:nvPr>
            <p:ph type="sldNum" sz="quarter" idx="4294967295"/>
          </p:nvPr>
        </p:nvSpPr>
        <p:spPr>
          <a:xfrm>
            <a:off x="23460709" y="12565657"/>
            <a:ext cx="579363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Issues where we are…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 defTabSz="435411">
              <a:defRPr sz="5935"/>
            </a:pPr>
            <a:r>
              <a:t>Issues where we are </a:t>
            </a:r>
          </a:p>
          <a:p>
            <a:pPr defTabSz="435411">
              <a:defRPr sz="5935"/>
            </a:pPr>
            <a:r>
              <a:t>gaining implementation experience</a:t>
            </a:r>
          </a:p>
        </p:txBody>
      </p:sp>
      <p:sp>
        <p:nvSpPr>
          <p:cNvPr id="171" name="115: Open Window algorithm alignment with service workers.…"/>
          <p:cNvSpPr txBox="1"/>
          <p:nvPr>
            <p:ph type="body" sz="half" idx="1"/>
          </p:nvPr>
        </p:nvSpPr>
        <p:spPr>
          <a:xfrm>
            <a:off x="2806700" y="3454696"/>
            <a:ext cx="18770600" cy="6806608"/>
          </a:xfrm>
          <a:prstGeom prst="rect">
            <a:avLst/>
          </a:prstGeom>
        </p:spPr>
        <p:txBody>
          <a:bodyPr/>
          <a:lstStyle/>
          <a:p>
            <a:pPr marL="457200" indent="-228600">
              <a:buSzPct val="100000"/>
            </a:pPr>
            <a:r>
              <a:t>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115</a:t>
            </a:r>
            <a:r>
              <a:t>: Open Window algorithm alignment with service workers.</a:t>
            </a:r>
          </a:p>
          <a:p>
            <a:pPr marL="457200" indent="-228600">
              <a:buSzPct val="100000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178</a:t>
            </a:r>
            <a:r>
              <a:t>: Default handler icon.</a:t>
            </a:r>
          </a:p>
        </p:txBody>
      </p:sp>
      <p:sp>
        <p:nvSpPr>
          <p:cNvPr id="172" name="Slide Number"/>
          <p:cNvSpPr txBox="1"/>
          <p:nvPr>
            <p:ph type="sldNum" sz="quarter" idx="4294967295"/>
          </p:nvPr>
        </p:nvSpPr>
        <p:spPr>
          <a:xfrm>
            <a:off x="23460709" y="12565657"/>
            <a:ext cx="579363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Quick Status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/>
            <a:r>
              <a:t>Quick Status</a:t>
            </a:r>
          </a:p>
        </p:txBody>
      </p:sp>
      <p:sp>
        <p:nvSpPr>
          <p:cNvPr id="122" name="Payment Handler API published as FPWD 18 May 2017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395111" indent="-395111" defTabSz="525779">
              <a:spcBef>
                <a:spcPts val="3700"/>
              </a:spcBef>
              <a:defRPr sz="3200"/>
            </a:pPr>
            <a:r>
              <a:t>Payment Handler API published as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FPWD</a:t>
            </a:r>
            <a:r>
              <a:t> 18 May 2017</a:t>
            </a:r>
          </a:p>
          <a:p>
            <a:pPr marL="395111" indent="-395111" defTabSz="525779">
              <a:spcBef>
                <a:spcPts val="3700"/>
              </a:spcBef>
              <a:defRPr sz="3200"/>
            </a:pPr>
            <a:r>
              <a:t>API shape relies directly on implementation experience, especially from Google and Samsung</a:t>
            </a:r>
          </a:p>
          <a:p>
            <a:pPr marL="395111" indent="-395111" defTabSz="525779">
              <a:spcBef>
                <a:spcPts val="3700"/>
              </a:spcBef>
              <a:defRPr sz="3200"/>
            </a:pPr>
            <a:r>
              <a:t>Chrome + Masterpass demo part of TPAC FTF meeting</a:t>
            </a:r>
          </a:p>
          <a:p>
            <a:pPr marL="395111" indent="-395111" defTabSz="525779">
              <a:spcBef>
                <a:spcPts val="3700"/>
              </a:spcBef>
              <a:defRPr sz="3200"/>
            </a:pPr>
            <a:r>
              <a:t>In development: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Payment App Good Practice</a:t>
            </a:r>
          </a:p>
          <a:p>
            <a:pPr marL="395111" indent="-395111" defTabSz="525779">
              <a:spcBef>
                <a:spcPts val="3700"/>
              </a:spcBef>
              <a:defRPr sz="3200"/>
            </a:pPr>
            <a:r>
              <a:t>Now that PR API is at CR, Marcos Caceres (Mozilla) to join editorial team</a:t>
            </a:r>
          </a:p>
          <a:p>
            <a:pPr lvl="1" marL="679590" indent="-395111" defTabSz="525779">
              <a:spcBef>
                <a:spcPts val="3700"/>
              </a:spcBef>
              <a:defRPr sz="3200"/>
            </a:pPr>
            <a:r>
              <a:t>Adrian Hope-Bailie (Ripple), Tommy Thorsen (Opera), </a:t>
            </a:r>
            <a:br/>
            <a:r>
              <a:t>Adam Roach (Mozilla), Andre Lyver (Shopify), Rouslan Solomakhin (Google),</a:t>
            </a:r>
            <a:br/>
            <a:r>
              <a:t>Jinho Bang (Samsung), Ian Jacobs (W3C)</a:t>
            </a:r>
          </a:p>
          <a:p>
            <a:pPr marL="395111" indent="-395111" defTabSz="525779">
              <a:spcBef>
                <a:spcPts val="3700"/>
              </a:spcBef>
              <a:defRPr sz="3200"/>
            </a:pPr>
            <a:r>
              <a:t>Today we review key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issues</a:t>
            </a:r>
          </a:p>
        </p:txBody>
      </p:sp>
      <p:sp>
        <p:nvSpPr>
          <p:cNvPr id="123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apability Matching (157)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/>
            <a:r>
              <a:t>Capability Matching (157)</a:t>
            </a:r>
          </a:p>
        </p:txBody>
      </p:sp>
      <p:sp>
        <p:nvSpPr>
          <p:cNvPr id="126" name="Capability matching intends to improve user experience E.g., Basic Card matching on card types and networks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475367" indent="-475367" defTabSz="632578">
              <a:spcBef>
                <a:spcPts val="4500"/>
              </a:spcBef>
              <a:defRPr sz="3850"/>
            </a:pPr>
            <a:r>
              <a:t>Capability matching intends to improve user experience</a:t>
            </a:r>
            <a:br/>
            <a:r>
              <a:t>E.g., Basic Card matching on card types and networks</a:t>
            </a:r>
          </a:p>
          <a:p>
            <a:pPr marL="475367" indent="-475367" defTabSz="632578">
              <a:spcBef>
                <a:spcPts val="4500"/>
              </a:spcBef>
              <a:defRPr sz="3850"/>
            </a:pPr>
            <a:r>
              <a:t>So far only W3C payment methods have requested capability matching, but all have asked for it (likely the nature of an abstraction payment method).</a:t>
            </a:r>
          </a:p>
          <a:p>
            <a:pPr marL="475367" indent="-475367" defTabSz="632578">
              <a:spcBef>
                <a:spcPts val="4500"/>
              </a:spcBef>
              <a:defRPr sz="3850"/>
            </a:pPr>
            <a:r>
              <a:t>Capability data varies by payment method, and who computes might as well</a:t>
            </a:r>
          </a:p>
          <a:p>
            <a:pPr marL="475367" indent="-475367" defTabSz="632578">
              <a:spcBef>
                <a:spcPts val="4500"/>
              </a:spcBef>
              <a:defRPr sz="3850"/>
            </a:pPr>
            <a:r>
              <a:t>If payment handler compute matches, there are privacy implications of sending data to all payment handlers that support a payment method </a:t>
            </a:r>
            <a:r>
              <a:rPr sz="4312"/>
              <a:t>before</a:t>
            </a:r>
            <a:r>
              <a:t> the user has selected a handler.</a:t>
            </a:r>
          </a:p>
        </p:txBody>
      </p:sp>
      <p:sp>
        <p:nvSpPr>
          <p:cNvPr id="127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roposal for Capability Matching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 lvl="1" defTabSz="813315">
              <a:defRPr sz="11088"/>
            </a:pPr>
            <a:r>
              <a:t>Proposal for Capability Matching</a:t>
            </a:r>
          </a:p>
        </p:txBody>
      </p:sp>
      <p:sp>
        <p:nvSpPr>
          <p:cNvPr id="130" name="Pull request 170 defines a hybrid approach to address privacy concerns. See details in example.…"/>
          <p:cNvSpPr txBox="1"/>
          <p:nvPr>
            <p:ph type="body" idx="1"/>
          </p:nvPr>
        </p:nvSpPr>
        <p:spPr>
          <a:xfrm>
            <a:off x="2425700" y="35054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524756" indent="-524756" defTabSz="698301">
              <a:spcBef>
                <a:spcPts val="5000"/>
              </a:spcBef>
              <a:defRPr sz="4250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Pull request 170</a:t>
            </a:r>
            <a:r>
              <a:t> defines a hybrid approach to address privacy concerns. See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details in example</a:t>
            </a:r>
            <a:r>
              <a:t>.</a:t>
            </a:r>
          </a:p>
          <a:p>
            <a:pPr marL="524756" indent="-524756" defTabSz="698301">
              <a:spcBef>
                <a:spcPts val="5000"/>
              </a:spcBef>
              <a:defRPr sz="4250"/>
            </a:pPr>
            <a:r>
              <a:t>For a standardized payment method, payment handlers provide static capability information and user agents do the matching.</a:t>
            </a:r>
          </a:p>
          <a:p>
            <a:pPr marL="524756" indent="-524756" defTabSz="698301">
              <a:spcBef>
                <a:spcPts val="5000"/>
              </a:spcBef>
              <a:defRPr sz="4250"/>
            </a:pPr>
            <a:r>
              <a:t>For a URL-based payment method, a canMakePaymentEvent provides handler with information necessary to do capability matching.</a:t>
            </a:r>
          </a:p>
          <a:p>
            <a:pPr marL="524756" indent="-524756" defTabSz="698301">
              <a:spcBef>
                <a:spcPts val="5000"/>
              </a:spcBef>
              <a:defRPr sz="4250"/>
            </a:pPr>
            <a:r>
              <a:t>Edge case: a handler supports both types (standard and URL-based). </a:t>
            </a:r>
            <a:br/>
            <a:r>
              <a:t>In this case, proposal says just do the static matching</a:t>
            </a:r>
          </a:p>
        </p:txBody>
      </p:sp>
      <p:sp>
        <p:nvSpPr>
          <p:cNvPr id="131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Delegating abort() to Payment Handlers (117)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>
            <a:lvl1pPr defTabSz="583286">
              <a:defRPr sz="7951"/>
            </a:lvl1pPr>
          </a:lstStyle>
          <a:p>
            <a:pPr/>
            <a:r>
              <a:t>Delegating abort() to Payment Handlers (117)</a:t>
            </a:r>
          </a:p>
        </p:txBody>
      </p:sp>
      <p:sp>
        <p:nvSpPr>
          <p:cNvPr id="134" name="Payment Request API supports an abort() event, triggered by the merchant (e.g., out of stock)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567972" indent="-567972" defTabSz="755808">
              <a:spcBef>
                <a:spcPts val="5400"/>
              </a:spcBef>
              <a:defRPr sz="4600"/>
            </a:pPr>
            <a:r>
              <a:t>Payment Request API supports an abort() event, triggered by the merchant (e.g., out of stock)</a:t>
            </a:r>
          </a:p>
          <a:p>
            <a:pPr marL="567972" indent="-567972" defTabSz="755808">
              <a:spcBef>
                <a:spcPts val="5300"/>
              </a:spcBef>
              <a:defRPr sz="4600"/>
            </a:pPr>
            <a:r>
              <a:t>How do we delegate the event to the payment handler selected by the user?</a:t>
            </a:r>
          </a:p>
          <a:p>
            <a:pPr marL="567972" indent="-567972" defTabSz="755808">
              <a:spcBef>
                <a:spcPts val="5300"/>
              </a:spcBef>
              <a:defRPr sz="4600"/>
            </a:pPr>
            <a:r>
              <a:t>The payment handler may not be able to abort the payment (depending on payment method and status).</a:t>
            </a:r>
          </a:p>
          <a:p>
            <a:pPr marL="567972" indent="-567972" defTabSz="755808">
              <a:spcBef>
                <a:spcPts val="5300"/>
              </a:spcBef>
              <a:defRPr sz="4600"/>
            </a:pPr>
            <a:r>
              <a:t>There is no expectation that a payment handler will roll back a transaction or issue a refund.</a:t>
            </a:r>
          </a:p>
        </p:txBody>
      </p:sp>
      <p:sp>
        <p:nvSpPr>
          <p:cNvPr id="135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roposal for abort() Delegation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 lvl="1"/>
            <a:r>
              <a:t>Proposal for abort() Delegation</a:t>
            </a:r>
          </a:p>
        </p:txBody>
      </p:sp>
      <p:sp>
        <p:nvSpPr>
          <p:cNvPr id="138" name="Pull request 207 specifies abort() delegation via an AbortPaymentEvent.…"/>
          <p:cNvSpPr txBox="1"/>
          <p:nvPr>
            <p:ph type="body" idx="1"/>
          </p:nvPr>
        </p:nvSpPr>
        <p:spPr>
          <a:xfrm>
            <a:off x="2425700" y="3505496"/>
            <a:ext cx="18770600" cy="8469282"/>
          </a:xfrm>
          <a:prstGeom prst="rect">
            <a:avLst/>
          </a:prstGeom>
        </p:spPr>
        <p:txBody>
          <a:bodyPr/>
          <a:lstStyle/>
          <a:p>
            <a:pPr/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Pull request 207</a:t>
            </a:r>
            <a:r>
              <a:t> specifies abort() delegation via an AbortPaymentEvent.</a:t>
            </a:r>
          </a:p>
          <a:p>
            <a:pPr/>
            <a:r>
              <a:t>Payment handler can respond with boolean indicating whether it was able to abort payment.</a:t>
            </a:r>
          </a:p>
        </p:txBody>
      </p:sp>
      <p:sp>
        <p:nvSpPr>
          <p:cNvPr id="139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Display order of payment handlers (116)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>
            <a:lvl1pPr defTabSz="657224">
              <a:defRPr sz="8960"/>
            </a:lvl1pPr>
          </a:lstStyle>
          <a:p>
            <a:pPr/>
            <a:r>
              <a:t>Display order of payment handlers (116)</a:t>
            </a:r>
          </a:p>
        </p:txBody>
      </p:sp>
      <p:sp>
        <p:nvSpPr>
          <p:cNvPr id="142" name="Payment Request API no longer discusses payment method ordering.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/>
            <a:r>
              <a:t>Payment Request API no longer discusses payment method ordering.</a:t>
            </a:r>
          </a:p>
          <a:p>
            <a:pPr/>
            <a:r>
              <a:t>Question is what to say, if anything, regarding (Web-based) payment handler display order.</a:t>
            </a:r>
          </a:p>
        </p:txBody>
      </p:sp>
      <p:sp>
        <p:nvSpPr>
          <p:cNvPr id="143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roposals* for Display Order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/>
            <a:r>
              <a:t>Proposals* for Display Order</a:t>
            </a:r>
          </a:p>
        </p:txBody>
      </p:sp>
      <p:sp>
        <p:nvSpPr>
          <p:cNvPr id="146" name="Remain silent…"/>
          <p:cNvSpPr txBox="1"/>
          <p:nvPr>
            <p:ph type="body" sz="half" idx="1"/>
          </p:nvPr>
        </p:nvSpPr>
        <p:spPr>
          <a:xfrm>
            <a:off x="2806700" y="3454696"/>
            <a:ext cx="18770600" cy="6806608"/>
          </a:xfrm>
          <a:prstGeom prst="rect">
            <a:avLst/>
          </a:prstGeom>
        </p:spPr>
        <p:txBody>
          <a:bodyPr/>
          <a:lstStyle/>
          <a:p>
            <a:pPr marL="228600" indent="-228600">
              <a:buSzPct val="100000"/>
              <a:buAutoNum type="arabicPeriod" startAt="1"/>
            </a:pPr>
            <a:r>
              <a:t>Remain silent</a:t>
            </a:r>
          </a:p>
          <a:p>
            <a:pPr marL="228600" indent="-228600">
              <a:buSzPct val="100000"/>
              <a:buAutoNum type="arabicPeriod" startAt="1"/>
            </a:pPr>
            <a:r>
              <a:t>“The user agent MUST favor user-side order preferences over any other order preferences.”</a:t>
            </a:r>
          </a:p>
          <a:p>
            <a:pPr marL="228600" indent="-228600">
              <a:buSzPct val="100000"/>
              <a:buAutoNum type="arabicPeriod" startAt="1"/>
            </a:pPr>
            <a:r>
              <a:t>“The user agent MUST allow the user to configure the display order of payment handlers.”</a:t>
            </a:r>
          </a:p>
        </p:txBody>
      </p:sp>
      <p:sp>
        <p:nvSpPr>
          <p:cNvPr id="147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48" name="*Some may be used in combination"/>
          <p:cNvSpPr txBox="1"/>
          <p:nvPr/>
        </p:nvSpPr>
        <p:spPr>
          <a:xfrm>
            <a:off x="2786380" y="11104563"/>
            <a:ext cx="12064762" cy="904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>
            <a:lvl1pPr algn="l"/>
          </a:lstStyle>
          <a:p>
            <a:pPr/>
            <a:r>
              <a:t>*Some may be used in combination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Browser/Handler Data Exchange"/>
          <p:cNvSpPr txBox="1"/>
          <p:nvPr>
            <p:ph type="title"/>
          </p:nvPr>
        </p:nvSpPr>
        <p:spPr>
          <a:xfrm>
            <a:off x="2801937" y="625077"/>
            <a:ext cx="18780126" cy="2211389"/>
          </a:xfrm>
          <a:prstGeom prst="rect">
            <a:avLst/>
          </a:prstGeom>
        </p:spPr>
        <p:txBody>
          <a:bodyPr/>
          <a:lstStyle/>
          <a:p>
            <a:pPr/>
            <a:r>
              <a:t>Browser/Handler Data Exchange</a:t>
            </a:r>
          </a:p>
        </p:txBody>
      </p:sp>
      <p:sp>
        <p:nvSpPr>
          <p:cNvPr id="151" name="Issue 123: If browser stores some user data (e.g., contact info and shipping address), can payment handler request it with user consent? This could speed up handler configuration.…"/>
          <p:cNvSpPr txBox="1"/>
          <p:nvPr>
            <p:ph type="body" idx="1"/>
          </p:nvPr>
        </p:nvSpPr>
        <p:spPr>
          <a:xfrm>
            <a:off x="2806700" y="3454696"/>
            <a:ext cx="18770600" cy="8469282"/>
          </a:xfrm>
          <a:prstGeom prst="rect">
            <a:avLst/>
          </a:prstGeom>
        </p:spPr>
        <p:txBody>
          <a:bodyPr/>
          <a:lstStyle/>
          <a:p>
            <a:pPr marL="580319" indent="-580319" defTabSz="772239">
              <a:spcBef>
                <a:spcPts val="5500"/>
              </a:spcBef>
              <a:defRPr sz="4700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Issue 123</a:t>
            </a:r>
            <a:r>
              <a:t>: If browser stores some user data (e.g., contact info and shipping address), can payment handler request it with user consent? This could speed up handler configuration.</a:t>
            </a:r>
          </a:p>
          <a:p>
            <a:pPr marL="580319" indent="-580319" defTabSz="772239">
              <a:spcBef>
                <a:spcPts val="5500"/>
              </a:spcBef>
              <a:defRPr sz="4700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Issue 218</a:t>
            </a:r>
            <a:r>
              <a:t>: If payment handler stores some user data, can browser request it? This could speed up browser configuration.</a:t>
            </a:r>
          </a:p>
          <a:p>
            <a:pPr marL="580319" indent="-580319" defTabSz="772239">
              <a:spcBef>
                <a:spcPts val="5500"/>
              </a:spcBef>
              <a:defRPr sz="4700"/>
            </a:pPr>
            <a:r>
              <a:t>This is data owned by the user and could be exchanged with user consent. </a:t>
            </a:r>
          </a:p>
        </p:txBody>
      </p:sp>
      <p:sp>
        <p:nvSpPr>
          <p:cNvPr id="152" name="Slide Number"/>
          <p:cNvSpPr txBox="1"/>
          <p:nvPr>
            <p:ph type="sldNum" sz="quarter" idx="4294967295"/>
          </p:nvPr>
        </p:nvSpPr>
        <p:spPr>
          <a:xfrm>
            <a:off x="23566656" y="12565657"/>
            <a:ext cx="367469" cy="6000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