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362" r:id="rId3"/>
    <p:sldId id="386" r:id="rId4"/>
    <p:sldId id="388" r:id="rId5"/>
    <p:sldId id="392" r:id="rId6"/>
    <p:sldId id="391" r:id="rId7"/>
    <p:sldId id="383" r:id="rId8"/>
    <p:sldId id="389" r:id="rId9"/>
    <p:sldId id="387" r:id="rId10"/>
    <p:sldId id="393" r:id="rId11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en, Sarah" initials="B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FFFEFF"/>
    <a:srgbClr val="E9E9E9"/>
    <a:srgbClr val="F6F5F7"/>
    <a:srgbClr val="FBFAFB"/>
    <a:srgbClr val="FE0000"/>
    <a:srgbClr val="E8E8E8"/>
    <a:srgbClr val="1A1A1A"/>
    <a:srgbClr val="FFFFFF"/>
    <a:srgbClr val="FD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5015" autoAdjust="0"/>
    <p:restoredTop sz="88007" autoAdjust="0"/>
  </p:normalViewPr>
  <p:slideViewPr>
    <p:cSldViewPr snapToGrid="0">
      <p:cViewPr>
        <p:scale>
          <a:sx n="145" d="100"/>
          <a:sy n="145" d="100"/>
        </p:scale>
        <p:origin x="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22" y="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A1D4D1-B72D-4BDB-BE40-5B0EE006B377}" type="datetime4">
              <a:rPr lang="en-US" smtClean="0">
                <a:latin typeface="Mark Offc For MC" panose="020B0504020101010102" pitchFamily="34" charset="0"/>
              </a:rPr>
              <a:t>November 7, 2017</a:t>
            </a:fld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F3AA219-F75F-4DFE-8E78-CC2BF7BF594D}" type="datetime4">
              <a:rPr lang="en-US" smtClean="0"/>
              <a:t>November 7,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6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24"/>
            <a:ext cx="2743200" cy="4123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9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ong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4" name="Attribution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69863" y="1934578"/>
            <a:ext cx="2813050" cy="617538"/>
          </a:xfrm>
        </p:spPr>
        <p:txBody>
          <a:bodyPr/>
          <a:lstStyle>
            <a:lvl1pPr marL="0" indent="0">
              <a:buNone/>
              <a:defRPr lang="en-US" sz="1400" b="0" kern="1200" dirty="0">
                <a:solidFill>
                  <a:schemeClr val="tx1"/>
                </a:solidFill>
                <a:latin typeface="MarkForMC Nrw O" panose="020B0506020201010104" pitchFamily="34" charset="0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 smtClean="0"/>
              <a:t>Click to add quote attribution</a:t>
            </a:r>
            <a:endParaRPr lang="en-US" dirty="0"/>
          </a:p>
        </p:txBody>
      </p:sp>
      <p:sp>
        <p:nvSpPr>
          <p:cNvPr id="12" name="Quote Placeholder 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69863" y="112582"/>
            <a:ext cx="4059237" cy="1821996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114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 smtClean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8161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6"/>
          </p:nvPr>
        </p:nvSpPr>
        <p:spPr bwMode="gray">
          <a:xfrm>
            <a:off x="4119851" y="3881173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8"/>
          </p:nvPr>
        </p:nvSpPr>
        <p:spPr bwMode="gray">
          <a:xfrm>
            <a:off x="4119851" y="3612234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 bwMode="gray">
          <a:xfrm>
            <a:off x="3205451" y="3612294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 bwMode="gray">
          <a:xfrm>
            <a:off x="4119851" y="273697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idx="17"/>
          </p:nvPr>
        </p:nvSpPr>
        <p:spPr bwMode="gray">
          <a:xfrm>
            <a:off x="4119851" y="2468193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1"/>
          </p:nvPr>
        </p:nvSpPr>
        <p:spPr bwMode="gray">
          <a:xfrm>
            <a:off x="3205451" y="2468192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4"/>
          </p:nvPr>
        </p:nvSpPr>
        <p:spPr bwMode="gray">
          <a:xfrm>
            <a:off x="4119851" y="159525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4"/>
          </p:nvPr>
        </p:nvSpPr>
        <p:spPr bwMode="gray">
          <a:xfrm>
            <a:off x="4119851" y="1324092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0"/>
          </p:nvPr>
        </p:nvSpPr>
        <p:spPr bwMode="gray">
          <a:xfrm>
            <a:off x="3205451" y="1324091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 bwMode="gray">
          <a:xfrm>
            <a:off x="4119851" y="451147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4119851" y="179989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 bwMode="gray">
          <a:xfrm>
            <a:off x="3205451" y="179990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761915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042416"/>
            <a:ext cx="5786438" cy="3282696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8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7" name="Legal"/>
          <p:cNvSpPr/>
          <p:nvPr userDrawn="1"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 algn="l"/>
            <a:r>
              <a:rPr lang="en-US" sz="400" b="0" cap="none" baseline="0" noProof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©2017 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70301" y="4817955"/>
            <a:ext cx="43557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89" y="192024"/>
            <a:ext cx="5786787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1" r:id="rId2"/>
    <p:sldLayoutId id="2147483682" r:id="rId3"/>
    <p:sldLayoutId id="2147483701" r:id="rId4"/>
    <p:sldLayoutId id="2147483688" r:id="rId5"/>
    <p:sldLayoutId id="2147483687" r:id="rId6"/>
    <p:sldLayoutId id="2147483702" r:id="rId7"/>
    <p:sldLayoutId id="2147483650" r:id="rId8"/>
    <p:sldLayoutId id="2147483712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4" r:id="rId15"/>
    <p:sldLayoutId id="2147483711" r:id="rId16"/>
    <p:sldLayoutId id="2147483655" r:id="rId17"/>
    <p:sldLayoutId id="2147483695" r:id="rId18"/>
    <p:sldLayoutId id="2147483671" r:id="rId19"/>
    <p:sldLayoutId id="2147483677" r:id="rId20"/>
    <p:sldLayoutId id="2147483713" r:id="rId21"/>
    <p:sldLayoutId id="2147483699" r:id="rId22"/>
    <p:sldLayoutId id="2147483700" r:id="rId23"/>
    <p:sldLayoutId id="2147483651" r:id="rId24"/>
    <p:sldLayoutId id="2147483691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19" userDrawn="1">
          <p15:clr>
            <a:srgbClr val="F26B43"/>
          </p15:clr>
        </p15:guide>
        <p15:guide id="4" pos="3843" userDrawn="1">
          <p15:clr>
            <a:srgbClr val="F26B43"/>
          </p15:clr>
        </p15:guide>
        <p15:guide id="5" orient="horz" pos="2903" userDrawn="1">
          <p15:clr>
            <a:srgbClr val="F26B43"/>
          </p15:clr>
        </p15:guide>
        <p15:guide id="6" orient="horz" pos="3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github.com/w3c/webpayments-methods-tokenization/wiki/Tokenized-Card" TargetMode="External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hyperlink" Target="https://github.com/w3c/webpayments-methods-tokenization/wiki/Network-Toke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Mastercard Digital Payments and Labs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Nov 2nd,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Overview, Benefits, Recommendation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" y="1034228"/>
            <a:ext cx="5799531" cy="1421928"/>
          </a:xfrm>
        </p:spPr>
        <p:txBody>
          <a:bodyPr/>
          <a:lstStyle/>
          <a:p>
            <a:r>
              <a:rPr lang="en-US" sz="3600" dirty="0" smtClean="0"/>
              <a:t>Creating Secure Consumer Experience through W3C PR API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8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W3C Network Tokens Custom Payment Method </a:t>
            </a:r>
            <a:r>
              <a:rPr lang="mr-IN" dirty="0" smtClean="0"/>
              <a:t>–</a:t>
            </a:r>
            <a:r>
              <a:rPr lang="en-US" dirty="0" smtClean="0"/>
              <a:t> Security with Scalability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gray">
          <a:xfrm>
            <a:off x="6532685" y="633046"/>
            <a:ext cx="17584" cy="4035669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74" y="780422"/>
            <a:ext cx="508777" cy="5087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 bwMode="gray">
          <a:xfrm>
            <a:off x="7161751" y="905544"/>
            <a:ext cx="15019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/>
              <a:t>Security with Scale</a:t>
            </a:r>
          </a:p>
        </p:txBody>
      </p:sp>
      <p:sp>
        <p:nvSpPr>
          <p:cNvPr id="42" name="TextBox 41"/>
          <p:cNvSpPr txBox="1"/>
          <p:nvPr/>
        </p:nvSpPr>
        <p:spPr bwMode="gray">
          <a:xfrm>
            <a:off x="6814038" y="1488701"/>
            <a:ext cx="2091840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Scalable across multiple merchants without custom development.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Security using verifiable Public Key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Low merchant adoption challenge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Cross platform </a:t>
            </a:r>
            <a:r>
              <a:rPr lang="mr-IN" sz="1400" dirty="0" smtClean="0"/>
              <a:t>–</a:t>
            </a:r>
            <a:r>
              <a:rPr lang="en-US" sz="1400" dirty="0" smtClean="0"/>
              <a:t> Native and Web Payment App</a:t>
            </a:r>
          </a:p>
        </p:txBody>
      </p:sp>
      <p:sp>
        <p:nvSpPr>
          <p:cNvPr id="43" name="Title 5"/>
          <p:cNvSpPr txBox="1">
            <a:spLocks/>
          </p:cNvSpPr>
          <p:nvPr/>
        </p:nvSpPr>
        <p:spPr>
          <a:xfrm>
            <a:off x="164592" y="4214042"/>
            <a:ext cx="4678487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Next Steps </a:t>
            </a:r>
            <a:r>
              <a:rPr lang="mr-IN" dirty="0" smtClean="0">
                <a:solidFill>
                  <a:schemeClr val="accent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 Road to Consensus Candidate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9" y="569271"/>
            <a:ext cx="3527580" cy="35564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 bwMode="gray">
          <a:xfrm>
            <a:off x="4054138" y="1485431"/>
            <a:ext cx="209184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 smtClean="0">
              <a:hlinkClick r:id="rId4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github.com/w3c/webpayments-methods-tokenization/wiki/Tokenized-Card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998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 bwMode="gray">
          <a:xfrm>
            <a:off x="-5712" y="3943"/>
            <a:ext cx="104775" cy="5143501"/>
          </a:xfrm>
          <a:prstGeom prst="rect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gray">
          <a:xfrm>
            <a:off x="164591" y="814051"/>
            <a:ext cx="4184771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Security in W3C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Advancing Network Tokenization Spec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3DS 2.0 </a:t>
            </a:r>
            <a:r>
              <a:rPr lang="mr-IN" sz="1400" dirty="0" smtClean="0"/>
              <a:t>–</a:t>
            </a:r>
            <a:r>
              <a:rPr lang="en-US" sz="1400" dirty="0" smtClean="0"/>
              <a:t> Benefits and Scale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Q&amp;A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91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96" y="1464912"/>
            <a:ext cx="6323671" cy="1034129"/>
          </a:xfrm>
        </p:spPr>
        <p:txBody>
          <a:bodyPr/>
          <a:lstStyle/>
          <a:p>
            <a:r>
              <a:rPr lang="en-US" dirty="0" smtClean="0"/>
              <a:t>Making W3C Payments Ecosystem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W3C PR API : Driving simplified and secure consumer experience at scale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1" y="1030888"/>
            <a:ext cx="1800447" cy="1800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65" y="1030888"/>
            <a:ext cx="1607268" cy="160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2" y="1030888"/>
            <a:ext cx="2018823" cy="1847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1048731" y="3171912"/>
            <a:ext cx="15027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/>
              <a:t>Ubiquitous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 bwMode="gray">
          <a:xfrm>
            <a:off x="3845544" y="3171912"/>
            <a:ext cx="19541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/>
              <a:t>Simplified and contextual user experience</a:t>
            </a: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 bwMode="gray">
          <a:xfrm>
            <a:off x="6733981" y="3171912"/>
            <a:ext cx="19541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/>
              <a:t>Security with Scale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858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make W3C Ecosystem Secure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3" y="820275"/>
            <a:ext cx="1869107" cy="1547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5" y="2957810"/>
            <a:ext cx="1415562" cy="1415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497989" y="2378311"/>
            <a:ext cx="24064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 err="1" smtClean="0"/>
              <a:t>EMVCo</a:t>
            </a:r>
            <a:r>
              <a:rPr lang="en-US" sz="1600" b="1" dirty="0" smtClean="0"/>
              <a:t> Token Standards  </a:t>
            </a:r>
            <a:endParaRPr lang="en-US" sz="1200" b="1" dirty="0" smtClean="0"/>
          </a:p>
        </p:txBody>
      </p:sp>
      <p:sp>
        <p:nvSpPr>
          <p:cNvPr id="9" name="TextBox 8"/>
          <p:cNvSpPr txBox="1"/>
          <p:nvPr/>
        </p:nvSpPr>
        <p:spPr bwMode="gray">
          <a:xfrm>
            <a:off x="1218922" y="4249076"/>
            <a:ext cx="15027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 smtClean="0"/>
              <a:t>3DS 2.0</a:t>
            </a:r>
            <a:endParaRPr lang="en-US" sz="12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6" y="3166492"/>
            <a:ext cx="987149" cy="698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51" y="1419020"/>
            <a:ext cx="1032183" cy="1032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5" y="1419020"/>
            <a:ext cx="948196" cy="9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7" y="3096397"/>
            <a:ext cx="838644" cy="8386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gray">
          <a:xfrm>
            <a:off x="4753050" y="2487101"/>
            <a:ext cx="150279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Cross Platform </a:t>
            </a:r>
            <a:endParaRPr lang="en-US" sz="1000" dirty="0" smtClean="0"/>
          </a:p>
        </p:txBody>
      </p:sp>
      <p:sp>
        <p:nvSpPr>
          <p:cNvPr id="20" name="TextBox 19"/>
          <p:cNvSpPr txBox="1"/>
          <p:nvPr/>
        </p:nvSpPr>
        <p:spPr bwMode="gray">
          <a:xfrm>
            <a:off x="7160081" y="2448398"/>
            <a:ext cx="150279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Security </a:t>
            </a:r>
            <a:r>
              <a:rPr lang="en-US" sz="1100" smtClean="0"/>
              <a:t>at Scale</a:t>
            </a:r>
            <a:endParaRPr lang="en-US" sz="1000" dirty="0" smtClean="0"/>
          </a:p>
        </p:txBody>
      </p:sp>
      <p:sp>
        <p:nvSpPr>
          <p:cNvPr id="21" name="TextBox 20"/>
          <p:cNvSpPr txBox="1"/>
          <p:nvPr/>
        </p:nvSpPr>
        <p:spPr bwMode="gray">
          <a:xfrm>
            <a:off x="7160082" y="4016223"/>
            <a:ext cx="150279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Simplified UX</a:t>
            </a:r>
            <a:endParaRPr lang="en-US" sz="1000" dirty="0" smtClean="0"/>
          </a:p>
        </p:txBody>
      </p:sp>
      <p:sp>
        <p:nvSpPr>
          <p:cNvPr id="22" name="TextBox 21"/>
          <p:cNvSpPr txBox="1"/>
          <p:nvPr/>
        </p:nvSpPr>
        <p:spPr bwMode="gray">
          <a:xfrm>
            <a:off x="4753051" y="4016223"/>
            <a:ext cx="150279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Faster Checkout</a:t>
            </a:r>
            <a:endParaRPr lang="en-US" sz="1000" dirty="0" smtClean="0"/>
          </a:p>
        </p:txBody>
      </p:sp>
      <p:sp>
        <p:nvSpPr>
          <p:cNvPr id="26" name="Right Arrow 25"/>
          <p:cNvSpPr/>
          <p:nvPr/>
        </p:nvSpPr>
        <p:spPr bwMode="gray">
          <a:xfrm>
            <a:off x="3292389" y="2320658"/>
            <a:ext cx="875154" cy="7291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 bwMode="gray">
          <a:xfrm flipH="1">
            <a:off x="3281417" y="905608"/>
            <a:ext cx="10972" cy="3467764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Prototype to showcase Secure W3C transaction using Network Token Spec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" y="803207"/>
            <a:ext cx="8757092" cy="295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gray">
          <a:xfrm>
            <a:off x="597877" y="3982915"/>
            <a:ext cx="667336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hlinkClick r:id="rId3"/>
              </a:rPr>
              <a:t>W3C Payments Working Group - Network Token Spec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0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96" y="1464912"/>
            <a:ext cx="6323671" cy="563231"/>
          </a:xfrm>
        </p:spPr>
        <p:txBody>
          <a:bodyPr/>
          <a:lstStyle/>
          <a:p>
            <a:r>
              <a:rPr lang="en-US" dirty="0" smtClean="0"/>
              <a:t>Network Token 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Gaps with Basic Card Standard Method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739" r="39640"/>
          <a:stretch/>
        </p:blipFill>
        <p:spPr>
          <a:xfrm>
            <a:off x="815223" y="885687"/>
            <a:ext cx="1998316" cy="3263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98" y="2123589"/>
            <a:ext cx="826477" cy="826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8" y="874509"/>
            <a:ext cx="1012277" cy="1042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gray">
          <a:xfrm>
            <a:off x="6133847" y="1212543"/>
            <a:ext cx="19079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515151"/>
                </a:solidFill>
              </a:rPr>
              <a:t>Not Secure 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6133847" y="2393711"/>
            <a:ext cx="19079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515151"/>
                </a:solidFill>
              </a:rPr>
              <a:t>Bad UX </a:t>
            </a:r>
            <a:r>
              <a:rPr lang="mr-IN" sz="1400" b="1" dirty="0" smtClean="0">
                <a:solidFill>
                  <a:srgbClr val="515151"/>
                </a:solidFill>
              </a:rPr>
              <a:t>–</a:t>
            </a:r>
            <a:r>
              <a:rPr lang="en-US" sz="1400" b="1" dirty="0" smtClean="0">
                <a:solidFill>
                  <a:srgbClr val="515151"/>
                </a:solidFill>
              </a:rPr>
              <a:t> CVV Entry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8" y="3075338"/>
            <a:ext cx="1222131" cy="11228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gray">
          <a:xfrm>
            <a:off x="6133847" y="3574879"/>
            <a:ext cx="2149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515151"/>
                </a:solidFill>
              </a:rPr>
              <a:t>Lower Approval Rate</a:t>
            </a:r>
          </a:p>
        </p:txBody>
      </p:sp>
    </p:spTree>
    <p:extLst>
      <p:ext uri="{BB962C8B-B14F-4D97-AF65-F5344CB8AC3E}">
        <p14:creationId xmlns:p14="http://schemas.microsoft.com/office/powerpoint/2010/main" val="12929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2017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64592" y="255636"/>
            <a:ext cx="8567928" cy="31089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Gaps with Custom Payment Methods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3" y="1339724"/>
            <a:ext cx="1820283" cy="182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58" y="2745126"/>
            <a:ext cx="875471" cy="875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23" y="2075544"/>
            <a:ext cx="1631077" cy="376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58" y="1339724"/>
            <a:ext cx="852857" cy="546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58" y="803030"/>
            <a:ext cx="1010529" cy="43308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gray">
          <a:xfrm flipV="1">
            <a:off x="3508131" y="1626891"/>
            <a:ext cx="1718792" cy="40910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gray">
          <a:xfrm flipV="1">
            <a:off x="3508131" y="2345373"/>
            <a:ext cx="1604315" cy="1975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gray">
          <a:xfrm>
            <a:off x="3508130" y="2698658"/>
            <a:ext cx="1604315" cy="369077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gray">
          <a:xfrm flipV="1">
            <a:off x="3450892" y="1015185"/>
            <a:ext cx="1776031" cy="661573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gray">
          <a:xfrm>
            <a:off x="1652954" y="3493534"/>
            <a:ext cx="2461846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</a:rPr>
              <a:t>Scalability Challenge       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</a:rPr>
              <a:t>Custom Integration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433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226D1EB0-47B6-4107-AE9C-B4865BFB7DF3}" vid="{6BADC43B-EA53-405A-AC13-3029F7495107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7080</TotalTime>
  <Words>211</Words>
  <Application>Microsoft Macintosh PowerPoint</Application>
  <PresentationFormat>On-screen Show (16:9)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Mark Offc For MC</vt:lpstr>
      <vt:lpstr>Mark Offc For MC Light</vt:lpstr>
      <vt:lpstr>Mark Offc For MC Medium</vt:lpstr>
      <vt:lpstr>MarkForMC Nrw Medium</vt:lpstr>
      <vt:lpstr>MarkForMC Nrw O</vt:lpstr>
      <vt:lpstr>mc_template</vt:lpstr>
      <vt:lpstr>Creating Secure Consumer Experience through W3C PR API </vt:lpstr>
      <vt:lpstr>Agenda</vt:lpstr>
      <vt:lpstr>Making W3C Payments Ecosystem Secure</vt:lpstr>
      <vt:lpstr>PowerPoint Presentation</vt:lpstr>
      <vt:lpstr>PowerPoint Presentation</vt:lpstr>
      <vt:lpstr>PowerPoint Presentation</vt:lpstr>
      <vt:lpstr>Network Token Spec</vt:lpstr>
      <vt:lpstr>PowerPoint Presentation</vt:lpstr>
      <vt:lpstr>PowerPoint Presentation</vt:lpstr>
      <vt:lpstr>PowerPoint Presentation</vt:lpstr>
    </vt:vector>
  </TitlesOfParts>
  <Company>MasterCard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Mastercard Disclosures for W3C Payment</dc:title>
  <dc:creator>Bhattacharjee, Manash</dc:creator>
  <cp:lastModifiedBy>Microsoft Office User</cp:lastModifiedBy>
  <cp:revision>198</cp:revision>
  <cp:lastPrinted>2016-08-25T18:25:26Z</cp:lastPrinted>
  <dcterms:created xsi:type="dcterms:W3CDTF">2017-03-04T03:40:55Z</dcterms:created>
  <dcterms:modified xsi:type="dcterms:W3CDTF">2017-11-07T17:22:56Z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">
    <vt:i4>7</vt:i4>
  </property>
  <property fmtid="{D5CDD505-2E9C-101B-9397-08002B2CF9AE}" pid="3" name="mc_template_date">
    <vt:lpwstr>20160927</vt:lpwstr>
  </property>
</Properties>
</file>