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7" r:id="rId2"/>
    <p:sldId id="409" r:id="rId3"/>
    <p:sldId id="412" r:id="rId4"/>
    <p:sldId id="410" r:id="rId5"/>
    <p:sldId id="408" r:id="rId6"/>
    <p:sldId id="386" r:id="rId7"/>
    <p:sldId id="402" r:id="rId8"/>
    <p:sldId id="366" r:id="rId9"/>
    <p:sldId id="367" r:id="rId10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en, Sarah" initials="BS" lastIdx="5" clrIdx="0">
    <p:extLst/>
  </p:cmAuthor>
  <p:cmAuthor id="2" name="Piel, Brian" initials="BJP" lastIdx="3" clrIdx="1">
    <p:extLst>
      <p:ext uri="{19B8F6BF-5375-455C-9EA6-DF929625EA0E}">
        <p15:presenceInfo xmlns:p15="http://schemas.microsoft.com/office/powerpoint/2012/main" userId="Piel, Br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F"/>
    <a:srgbClr val="E9E9E9"/>
    <a:srgbClr val="515151"/>
    <a:srgbClr val="F6F5F7"/>
    <a:srgbClr val="FBFAFB"/>
    <a:srgbClr val="FE0000"/>
    <a:srgbClr val="E8E8E8"/>
    <a:srgbClr val="1A1A1A"/>
    <a:srgbClr val="FFFFFF"/>
    <a:srgbClr val="FD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6" autoAdjust="0"/>
    <p:restoredTop sz="92703" autoAdjust="0"/>
  </p:normalViewPr>
  <p:slideViewPr>
    <p:cSldViewPr snapToGrid="0">
      <p:cViewPr varScale="1">
        <p:scale>
          <a:sx n="128" d="100"/>
          <a:sy n="128" d="100"/>
        </p:scale>
        <p:origin x="99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222" y="6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84320-0BA3-4D98-83A6-8257C6E3472C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C96C16CB-3DC7-463A-BBB2-F7842D0BD507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GB" altLang="en-US" b="0" dirty="0">
              <a:solidFill>
                <a:srgbClr val="002060"/>
              </a:solidFill>
              <a:latin typeface="BlairMdITC TT-Medium"/>
            </a:rPr>
            <a:t>The additional security layer r</a:t>
          </a:r>
          <a:r>
            <a:rPr lang="en-GB" b="0" dirty="0">
              <a:solidFill>
                <a:srgbClr val="002060"/>
              </a:solidFill>
              <a:latin typeface="BlairMdITC TT-Medium"/>
            </a:rPr>
            <a:t>educes fraudulent use of online credit and debit transactions by…</a:t>
          </a:r>
        </a:p>
      </dgm:t>
    </dgm:pt>
    <dgm:pt modelId="{2D3BFC70-E21D-4B46-9F29-BA86C03F606D}" type="parTrans" cxnId="{05F197DA-792B-44F0-BFBB-04A9B2CAD820}">
      <dgm:prSet/>
      <dgm:spPr/>
      <dgm:t>
        <a:bodyPr/>
        <a:lstStyle/>
        <a:p>
          <a:endParaRPr lang="en-GB"/>
        </a:p>
      </dgm:t>
    </dgm:pt>
    <dgm:pt modelId="{78F1B560-573D-4140-A762-3D18D18BF22A}" type="sibTrans" cxnId="{05F197DA-792B-44F0-BFBB-04A9B2CAD820}">
      <dgm:prSet/>
      <dgm:spPr/>
      <dgm:t>
        <a:bodyPr/>
        <a:lstStyle/>
        <a:p>
          <a:endParaRPr lang="en-GB"/>
        </a:p>
      </dgm:t>
    </dgm:pt>
    <dgm:pt modelId="{314A503D-FB05-4A69-BD4B-EAB8553E72B4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BlairMdITC TT-Medium"/>
            </a:rPr>
            <a:t>… preventing unauthorised use of cards online </a:t>
          </a:r>
        </a:p>
      </dgm:t>
    </dgm:pt>
    <dgm:pt modelId="{8803A279-A7D9-4CC5-A1A2-066C3C63C3FE}" type="parTrans" cxnId="{E8CEFC8A-1620-4567-A2A8-0B282EDCDAE5}">
      <dgm:prSet/>
      <dgm:spPr/>
      <dgm:t>
        <a:bodyPr/>
        <a:lstStyle/>
        <a:p>
          <a:endParaRPr lang="en-GB"/>
        </a:p>
      </dgm:t>
    </dgm:pt>
    <dgm:pt modelId="{F58C31BF-76BE-45C0-AD9D-8534777538FB}" type="sibTrans" cxnId="{E8CEFC8A-1620-4567-A2A8-0B282EDCDAE5}">
      <dgm:prSet/>
      <dgm:spPr/>
      <dgm:t>
        <a:bodyPr/>
        <a:lstStyle/>
        <a:p>
          <a:endParaRPr lang="en-GB"/>
        </a:p>
      </dgm:t>
    </dgm:pt>
    <dgm:pt modelId="{D3555327-BA0D-4C1A-88B9-9D6B7A65ED5F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BlairMdITC TT-Medium"/>
            </a:rPr>
            <a:t>… and protecting merchants from exposure to fraud-related chargebacks and increasing approval</a:t>
          </a:r>
        </a:p>
      </dgm:t>
    </dgm:pt>
    <dgm:pt modelId="{CBC68BE7-449D-4E7E-BB62-7C5B840BAFFD}" type="parTrans" cxnId="{1F8E692C-0791-4904-BEAB-36F6268B0DF3}">
      <dgm:prSet/>
      <dgm:spPr/>
      <dgm:t>
        <a:bodyPr/>
        <a:lstStyle/>
        <a:p>
          <a:endParaRPr lang="en-GB"/>
        </a:p>
      </dgm:t>
    </dgm:pt>
    <dgm:pt modelId="{C2102D76-A623-4C6A-B001-9C11E604DFF7}" type="sibTrans" cxnId="{1F8E692C-0791-4904-BEAB-36F6268B0DF3}">
      <dgm:prSet/>
      <dgm:spPr/>
      <dgm:t>
        <a:bodyPr/>
        <a:lstStyle/>
        <a:p>
          <a:endParaRPr lang="en-GB"/>
        </a:p>
      </dgm:t>
    </dgm:pt>
    <dgm:pt modelId="{669B9BA2-D1B6-46DE-9EA2-4632B544C87D}" type="pres">
      <dgm:prSet presAssocID="{6B484320-0BA3-4D98-83A6-8257C6E3472C}" presName="Name0" presStyleCnt="0">
        <dgm:presLayoutVars>
          <dgm:dir/>
          <dgm:animLvl val="lvl"/>
          <dgm:resizeHandles val="exact"/>
        </dgm:presLayoutVars>
      </dgm:prSet>
      <dgm:spPr/>
    </dgm:pt>
    <dgm:pt modelId="{C36914EF-2AD6-4364-B10B-B8448EFEDB48}" type="pres">
      <dgm:prSet presAssocID="{C96C16CB-3DC7-463A-BBB2-F7842D0BD50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DD6CB19-07A3-4E00-946F-AAF62078DCED}" type="pres">
      <dgm:prSet presAssocID="{78F1B560-573D-4140-A762-3D18D18BF22A}" presName="parTxOnlySpace" presStyleCnt="0"/>
      <dgm:spPr/>
    </dgm:pt>
    <dgm:pt modelId="{8B03C24D-AEF9-495D-B209-4A4CD040BF15}" type="pres">
      <dgm:prSet presAssocID="{314A503D-FB05-4A69-BD4B-EAB8553E72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ADB2428-1B9A-4E64-8A3B-203A2542FFD6}" type="pres">
      <dgm:prSet presAssocID="{F58C31BF-76BE-45C0-AD9D-8534777538FB}" presName="parTxOnlySpace" presStyleCnt="0"/>
      <dgm:spPr/>
    </dgm:pt>
    <dgm:pt modelId="{A9C856C5-289E-41EB-993E-857FEC9B9A7C}" type="pres">
      <dgm:prSet presAssocID="{D3555327-BA0D-4C1A-88B9-9D6B7A65ED5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F8E692C-0791-4904-BEAB-36F6268B0DF3}" srcId="{6B484320-0BA3-4D98-83A6-8257C6E3472C}" destId="{D3555327-BA0D-4C1A-88B9-9D6B7A65ED5F}" srcOrd="2" destOrd="0" parTransId="{CBC68BE7-449D-4E7E-BB62-7C5B840BAFFD}" sibTransId="{C2102D76-A623-4C6A-B001-9C11E604DFF7}"/>
    <dgm:cxn modelId="{B4F38E4E-C844-41A7-BD78-38821C60D87E}" type="presOf" srcId="{D3555327-BA0D-4C1A-88B9-9D6B7A65ED5F}" destId="{A9C856C5-289E-41EB-993E-857FEC9B9A7C}" srcOrd="0" destOrd="0" presId="urn:microsoft.com/office/officeart/2005/8/layout/chevron1"/>
    <dgm:cxn modelId="{E8CEFC8A-1620-4567-A2A8-0B282EDCDAE5}" srcId="{6B484320-0BA3-4D98-83A6-8257C6E3472C}" destId="{314A503D-FB05-4A69-BD4B-EAB8553E72B4}" srcOrd="1" destOrd="0" parTransId="{8803A279-A7D9-4CC5-A1A2-066C3C63C3FE}" sibTransId="{F58C31BF-76BE-45C0-AD9D-8534777538FB}"/>
    <dgm:cxn modelId="{0B607FA9-3218-4A05-AB04-B957CBF8DC7C}" type="presOf" srcId="{6B484320-0BA3-4D98-83A6-8257C6E3472C}" destId="{669B9BA2-D1B6-46DE-9EA2-4632B544C87D}" srcOrd="0" destOrd="0" presId="urn:microsoft.com/office/officeart/2005/8/layout/chevron1"/>
    <dgm:cxn modelId="{678C97DA-15EF-4371-B264-80338AC1FE42}" type="presOf" srcId="{314A503D-FB05-4A69-BD4B-EAB8553E72B4}" destId="{8B03C24D-AEF9-495D-B209-4A4CD040BF15}" srcOrd="0" destOrd="0" presId="urn:microsoft.com/office/officeart/2005/8/layout/chevron1"/>
    <dgm:cxn modelId="{05F197DA-792B-44F0-BFBB-04A9B2CAD820}" srcId="{6B484320-0BA3-4D98-83A6-8257C6E3472C}" destId="{C96C16CB-3DC7-463A-BBB2-F7842D0BD507}" srcOrd="0" destOrd="0" parTransId="{2D3BFC70-E21D-4B46-9F29-BA86C03F606D}" sibTransId="{78F1B560-573D-4140-A762-3D18D18BF22A}"/>
    <dgm:cxn modelId="{694D0CFB-21A0-416C-842E-96F68A359271}" type="presOf" srcId="{C96C16CB-3DC7-463A-BBB2-F7842D0BD507}" destId="{C36914EF-2AD6-4364-B10B-B8448EFEDB48}" srcOrd="0" destOrd="0" presId="urn:microsoft.com/office/officeart/2005/8/layout/chevron1"/>
    <dgm:cxn modelId="{EDAAE9FC-B499-4C71-B01E-F5BE442991CF}" type="presParOf" srcId="{669B9BA2-D1B6-46DE-9EA2-4632B544C87D}" destId="{C36914EF-2AD6-4364-B10B-B8448EFEDB48}" srcOrd="0" destOrd="0" presId="urn:microsoft.com/office/officeart/2005/8/layout/chevron1"/>
    <dgm:cxn modelId="{7D5D8F8F-DA52-48CA-9ABA-292246359E86}" type="presParOf" srcId="{669B9BA2-D1B6-46DE-9EA2-4632B544C87D}" destId="{5DD6CB19-07A3-4E00-946F-AAF62078DCED}" srcOrd="1" destOrd="0" presId="urn:microsoft.com/office/officeart/2005/8/layout/chevron1"/>
    <dgm:cxn modelId="{961E05D8-9BC9-47E1-9C6D-2E1C83B44DA6}" type="presParOf" srcId="{669B9BA2-D1B6-46DE-9EA2-4632B544C87D}" destId="{8B03C24D-AEF9-495D-B209-4A4CD040BF15}" srcOrd="2" destOrd="0" presId="urn:microsoft.com/office/officeart/2005/8/layout/chevron1"/>
    <dgm:cxn modelId="{CB8FFE34-3012-424B-8FDA-AB65AF8AC789}" type="presParOf" srcId="{669B9BA2-D1B6-46DE-9EA2-4632B544C87D}" destId="{8ADB2428-1B9A-4E64-8A3B-203A2542FFD6}" srcOrd="3" destOrd="0" presId="urn:microsoft.com/office/officeart/2005/8/layout/chevron1"/>
    <dgm:cxn modelId="{968D8822-F3E3-44A6-AB75-77FC0CB31AE1}" type="presParOf" srcId="{669B9BA2-D1B6-46DE-9EA2-4632B544C87D}" destId="{A9C856C5-289E-41EB-993E-857FEC9B9A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14EF-2AD6-4364-B10B-B8448EFEDB48}">
      <dsp:nvSpPr>
        <dsp:cNvPr id="0" name=""/>
        <dsp:cNvSpPr/>
      </dsp:nvSpPr>
      <dsp:spPr>
        <a:xfrm>
          <a:off x="1955" y="888883"/>
          <a:ext cx="2382282" cy="9529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100" b="0" kern="1200" dirty="0">
              <a:solidFill>
                <a:srgbClr val="002060"/>
              </a:solidFill>
              <a:latin typeface="BlairMdITC TT-Medium"/>
            </a:rPr>
            <a:t>The additional security layer r</a:t>
          </a:r>
          <a:r>
            <a:rPr lang="en-GB" sz="1100" b="0" kern="1200" dirty="0">
              <a:solidFill>
                <a:srgbClr val="002060"/>
              </a:solidFill>
              <a:latin typeface="BlairMdITC TT-Medium"/>
            </a:rPr>
            <a:t>educes fraudulent use of online credit and debit transactions by…</a:t>
          </a:r>
        </a:p>
      </dsp:txBody>
      <dsp:txXfrm>
        <a:off x="478412" y="888883"/>
        <a:ext cx="1429369" cy="952913"/>
      </dsp:txXfrm>
    </dsp:sp>
    <dsp:sp modelId="{8B03C24D-AEF9-495D-B209-4A4CD040BF15}">
      <dsp:nvSpPr>
        <dsp:cNvPr id="0" name=""/>
        <dsp:cNvSpPr/>
      </dsp:nvSpPr>
      <dsp:spPr>
        <a:xfrm>
          <a:off x="2146010" y="888883"/>
          <a:ext cx="2382282" cy="9529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002060"/>
              </a:solidFill>
              <a:latin typeface="BlairMdITC TT-Medium"/>
            </a:rPr>
            <a:t>… preventing unauthorised use of cards online </a:t>
          </a:r>
        </a:p>
      </dsp:txBody>
      <dsp:txXfrm>
        <a:off x="2622467" y="888883"/>
        <a:ext cx="1429369" cy="952913"/>
      </dsp:txXfrm>
    </dsp:sp>
    <dsp:sp modelId="{A9C856C5-289E-41EB-993E-857FEC9B9A7C}">
      <dsp:nvSpPr>
        <dsp:cNvPr id="0" name=""/>
        <dsp:cNvSpPr/>
      </dsp:nvSpPr>
      <dsp:spPr>
        <a:xfrm>
          <a:off x="4290064" y="888883"/>
          <a:ext cx="2382282" cy="9529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002060"/>
              </a:solidFill>
              <a:latin typeface="BlairMdITC TT-Medium"/>
            </a:rPr>
            <a:t>… and protecting merchants from exposure to fraud-related chargebacks and increasing approval</a:t>
          </a:r>
        </a:p>
      </dsp:txBody>
      <dsp:txXfrm>
        <a:off x="4766521" y="888883"/>
        <a:ext cx="1429369" cy="95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‹#›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A1D4D1-B72D-4BDB-BE40-5B0EE006B377}" type="datetime4">
              <a:rPr lang="en-US" smtClean="0">
                <a:latin typeface="Mark Offc For MC" panose="020B0504020101010102" pitchFamily="34" charset="0"/>
              </a:rPr>
              <a:t>November 7, 2017</a:t>
            </a:fld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85800" rtl="0" eaLnBrk="1" latinLnBrk="0" hangingPunct="1"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28600" indent="-22860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06400" indent="-1778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577850" indent="-17145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00100" indent="-2286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27, 2016</a:t>
            </a:r>
          </a:p>
        </p:txBody>
      </p:sp>
    </p:spTree>
    <p:extLst>
      <p:ext uri="{BB962C8B-B14F-4D97-AF65-F5344CB8AC3E}">
        <p14:creationId xmlns:p14="http://schemas.microsoft.com/office/powerpoint/2010/main" val="427526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4119FE-20BA-4DA9-82AB-ADA209C84F04}" type="datetime4">
              <a:rPr lang="en-US" smtClean="0"/>
              <a:t>November 7,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0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GB" altLang="en-US" sz="10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4A8EE0-F705-40EF-93D6-E44211C545A5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0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4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6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1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24"/>
            <a:ext cx="2743200" cy="4123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50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9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ong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567928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7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48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4" name="Attribution Placeholder 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69863" y="1934578"/>
            <a:ext cx="2813050" cy="617538"/>
          </a:xfrm>
        </p:spPr>
        <p:txBody>
          <a:bodyPr/>
          <a:lstStyle>
            <a:lvl1pPr marL="0" indent="0">
              <a:buNone/>
              <a:defRPr lang="en-US" sz="1400" b="0" kern="1200" dirty="0">
                <a:solidFill>
                  <a:schemeClr val="tx1"/>
                </a:solidFill>
                <a:latin typeface="MarkForMC Nrw O" panose="020B0506020201010104" pitchFamily="34" charset="0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/>
              <a:t>Click to add quote attribution</a:t>
            </a:r>
          </a:p>
        </p:txBody>
      </p:sp>
      <p:sp>
        <p:nvSpPr>
          <p:cNvPr id="12" name="Quote Placeholder 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69863" y="112582"/>
            <a:ext cx="4059237" cy="1821996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114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8161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6"/>
          </p:nvPr>
        </p:nvSpPr>
        <p:spPr bwMode="gray">
          <a:xfrm>
            <a:off x="4119851" y="3881173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idx="18"/>
          </p:nvPr>
        </p:nvSpPr>
        <p:spPr bwMode="gray">
          <a:xfrm>
            <a:off x="4119851" y="3612234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 bwMode="gray">
          <a:xfrm>
            <a:off x="3205451" y="3612294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5"/>
          </p:nvPr>
        </p:nvSpPr>
        <p:spPr bwMode="gray">
          <a:xfrm>
            <a:off x="4119851" y="273697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body" idx="17"/>
          </p:nvPr>
        </p:nvSpPr>
        <p:spPr bwMode="gray">
          <a:xfrm>
            <a:off x="4119851" y="2468193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1"/>
          </p:nvPr>
        </p:nvSpPr>
        <p:spPr bwMode="gray">
          <a:xfrm>
            <a:off x="3205451" y="2468192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4"/>
          </p:nvPr>
        </p:nvSpPr>
        <p:spPr bwMode="gray">
          <a:xfrm>
            <a:off x="4119851" y="159525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14"/>
          </p:nvPr>
        </p:nvSpPr>
        <p:spPr bwMode="gray">
          <a:xfrm>
            <a:off x="4119851" y="1324092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0"/>
          </p:nvPr>
        </p:nvSpPr>
        <p:spPr bwMode="gray">
          <a:xfrm>
            <a:off x="3205451" y="1324091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3"/>
          </p:nvPr>
        </p:nvSpPr>
        <p:spPr bwMode="gray">
          <a:xfrm>
            <a:off x="4119851" y="451147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3"/>
          </p:nvPr>
        </p:nvSpPr>
        <p:spPr bwMode="gray">
          <a:xfrm>
            <a:off x="4119851" y="179989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 bwMode="gray">
          <a:xfrm>
            <a:off x="3205451" y="179990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89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4761915"/>
          </a:xfrm>
        </p:spPr>
        <p:txBody>
          <a:bodyPr tIns="182880" rIns="91440" bIns="1005840" anchor="b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5529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89998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3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88991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Design 01a">
    <p:bg bwMode="ltGray"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1"/>
          <a:stretch/>
        </p:blipFill>
        <p:spPr>
          <a:xfrm>
            <a:off x="-344" y="-5814"/>
            <a:ext cx="9150673" cy="51493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45" y="4485653"/>
            <a:ext cx="1745539" cy="30685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206376" y="1034227"/>
            <a:ext cx="6906079" cy="14219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5400" dirty="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206376" y="2469417"/>
            <a:ext cx="593667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06375" y="3142857"/>
            <a:ext cx="4140654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b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375" y="2968141"/>
            <a:ext cx="4140655" cy="258532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>
              <a:buNone/>
              <a:defRPr lang="en-US" sz="1200" b="0" cap="none" baseline="0" dirty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Presenter Name, Department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-1022555" y="5063613"/>
            <a:ext cx="18473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54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94918C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042416"/>
            <a:ext cx="5786438" cy="3282696"/>
          </a:xfrm>
        </p:spPr>
        <p:txBody>
          <a:bodyPr/>
          <a:lstStyle>
            <a:lvl1pPr marL="342900" indent="-342900">
              <a:buSzPct val="50000"/>
              <a:buFont typeface="+mj-lt"/>
              <a:buAutoNum type="arabicPeriod"/>
              <a:defRPr sz="2200"/>
            </a:lvl1pPr>
            <a:lvl2pPr marL="511175" indent="-138113">
              <a:buFont typeface="Mark Offc For MC" panose="020B0604020202020204" pitchFamily="34" charset="0"/>
              <a:buChar char="•"/>
              <a:defRPr/>
            </a:lvl2pPr>
            <a:lvl3pPr marL="514350" indent="0">
              <a:buNone/>
              <a:defRPr/>
            </a:lvl3pPr>
            <a:lvl4pPr marL="747713" indent="-131763">
              <a:defRPr/>
            </a:lvl4pPr>
            <a:lvl5pPr marL="855663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8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image" Target="../media/image1.png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7" name="Legal"/>
          <p:cNvSpPr/>
          <p:nvPr userDrawn="1"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pPr lvl="0" algn="l"/>
            <a:r>
              <a:rPr lang="en-US" sz="400" b="0" cap="none" baseline="0" noProof="0">
                <a:solidFill>
                  <a:srgbClr val="A2A2A2"/>
                </a:solidFill>
                <a:latin typeface="Mark Offc For MC" panose="020B0504020101010102" pitchFamily="34" charset="0"/>
              </a:rPr>
              <a:t>©2017 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70301" y="4817955"/>
            <a:ext cx="43557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19089" y="192024"/>
            <a:ext cx="5786787" cy="4125806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4593" y="192025"/>
            <a:ext cx="2725897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1" r:id="rId2"/>
    <p:sldLayoutId id="2147483682" r:id="rId3"/>
    <p:sldLayoutId id="2147483701" r:id="rId4"/>
    <p:sldLayoutId id="2147483688" r:id="rId5"/>
    <p:sldLayoutId id="2147483687" r:id="rId6"/>
    <p:sldLayoutId id="2147483702" r:id="rId7"/>
    <p:sldLayoutId id="2147483650" r:id="rId8"/>
    <p:sldLayoutId id="2147483712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4" r:id="rId15"/>
    <p:sldLayoutId id="2147483711" r:id="rId16"/>
    <p:sldLayoutId id="2147483655" r:id="rId17"/>
    <p:sldLayoutId id="2147483695" r:id="rId18"/>
    <p:sldLayoutId id="2147483671" r:id="rId19"/>
    <p:sldLayoutId id="2147483677" r:id="rId20"/>
    <p:sldLayoutId id="2147483713" r:id="rId21"/>
    <p:sldLayoutId id="2147483699" r:id="rId22"/>
    <p:sldLayoutId id="2147483700" r:id="rId23"/>
    <p:sldLayoutId id="2147483651" r:id="rId24"/>
    <p:sldLayoutId id="2147483691" r:id="rId25"/>
    <p:sldLayoutId id="2147483715" r:id="rId26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Mark Offc For MC" panose="020B0504020101010102" pitchFamily="34" charset="0"/>
          <a:ea typeface="+mj-ea"/>
          <a:cs typeface="+mj-cs"/>
        </a:defRPr>
      </a:lvl1pPr>
    </p:titleStyle>
    <p:bodyStyle>
      <a:lvl1pPr marL="115885" indent="-115885" algn="l" defTabSz="685783" rtl="0" eaLnBrk="1" latinLnBrk="0" hangingPunct="1">
        <a:lnSpc>
          <a:spcPct val="90000"/>
        </a:lnSpc>
        <a:spcBef>
          <a:spcPts val="1200"/>
        </a:spcBef>
        <a:buFont typeface="Mark Offc For MC" panose="020B0504020101010102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39697" algn="l" defTabSz="685783" rtl="0" eaLnBrk="1" latinLnBrk="0" hangingPunct="1">
        <a:lnSpc>
          <a:spcPct val="90000"/>
        </a:lnSpc>
        <a:spcBef>
          <a:spcPts val="200"/>
        </a:spcBef>
        <a:buFont typeface="Mark Offc For MC" panose="020B0504020101010102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11" indent="-133347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4196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19" userDrawn="1">
          <p15:clr>
            <a:srgbClr val="F26B43"/>
          </p15:clr>
        </p15:guide>
        <p15:guide id="4" pos="3843" userDrawn="1">
          <p15:clr>
            <a:srgbClr val="F26B43"/>
          </p15:clr>
        </p15:guide>
        <p15:guide id="5" orient="horz" pos="2903" userDrawn="1">
          <p15:clr>
            <a:srgbClr val="F26B43"/>
          </p15:clr>
        </p15:guide>
        <p15:guide id="6" orient="horz" pos="3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Relationship Id="rId5" Type="http://schemas.openxmlformats.org/officeDocument/2006/relationships/image" Target="../media/image10.JPG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0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16.png" /><Relationship Id="rId4" Type="http://schemas.openxmlformats.org/officeDocument/2006/relationships/diagramLayout" Target="../diagrams/layout1.xml" /><Relationship Id="rId9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1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0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>
            <a:spLocks noGrp="1"/>
          </p:cNvSpPr>
          <p:nvPr>
            <p:ph type="ctrTitle"/>
          </p:nvPr>
        </p:nvSpPr>
        <p:spPr>
          <a:xfrm>
            <a:off x="186056" y="1034227"/>
            <a:ext cx="6906079" cy="1421928"/>
          </a:xfrm>
        </p:spPr>
        <p:txBody>
          <a:bodyPr/>
          <a:lstStyle/>
          <a:p>
            <a:r>
              <a:rPr lang="en-US" sz="3600" b="0" dirty="0">
                <a:latin typeface="Mark Offc For MC" charset="0"/>
                <a:ea typeface="Mark Offc For MC" charset="0"/>
                <a:cs typeface="Mark Offc For MC" charset="0"/>
              </a:rPr>
              <a:t>EMV 3DS </a:t>
            </a:r>
          </a:p>
        </p:txBody>
      </p:sp>
      <p:sp>
        <p:nvSpPr>
          <p:cNvPr id="16" name="Subtitle 6"/>
          <p:cNvSpPr>
            <a:spLocks noGrp="1"/>
          </p:cNvSpPr>
          <p:nvPr>
            <p:ph type="subTitle" idx="1"/>
          </p:nvPr>
        </p:nvSpPr>
        <p:spPr>
          <a:xfrm>
            <a:off x="206376" y="2484915"/>
            <a:ext cx="4470628" cy="4987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dirty="0">
                <a:latin typeface="Mark Offc For MC" charset="0"/>
                <a:ea typeface="Mark Offc For MC" charset="0"/>
                <a:cs typeface="Mark Offc For MC" charset="0"/>
              </a:rPr>
              <a:t>Seizing the opportunity to enhance security and deliver a great consumer experience</a:t>
            </a:r>
            <a:endParaRPr lang="en-US" dirty="0"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06375" y="3142857"/>
            <a:ext cx="414065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b="0" i="0" cap="none" smtClean="0">
                <a:latin typeface="Mark Offc For MC Medium" charset="0"/>
                <a:ea typeface="Mark Offc For MC Medium" charset="0"/>
                <a:cs typeface="Mark Offc For MC Medium" charset="0"/>
              </a:defRPr>
            </a:lvl1pPr>
          </a:lstStyle>
          <a:p>
            <a:fld id="{C9A99FD9-0E4D-F240-BA50-B2F25A7FA2C1}" type="datetime4">
              <a:rPr lang="en-US">
                <a:latin typeface="Mark Offc For MC" charset="0"/>
                <a:ea typeface="Mark Offc For MC" charset="0"/>
                <a:cs typeface="Mark Offc For MC" charset="0"/>
              </a:rPr>
              <a:pPr/>
              <a:t>November 7, 2017</a:t>
            </a:fld>
            <a:endParaRPr dirty="0">
              <a:latin typeface="Mark Offc For MC" charset="0"/>
              <a:ea typeface="Mark Offc For MC" charset="0"/>
              <a:cs typeface="Mark Offc For M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8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5"/>
          <p:cNvSpPr txBox="1"/>
          <p:nvPr/>
        </p:nvSpPr>
        <p:spPr bwMode="gray">
          <a:xfrm>
            <a:off x="364068" y="469903"/>
            <a:ext cx="8239798" cy="3416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44" marR="7144">
              <a:lnSpc>
                <a:spcPts val="2475"/>
              </a:lnSpc>
            </a:pPr>
            <a:r>
              <a:rPr lang="en-US" sz="2000" b="1" spc="56" dirty="0">
                <a:latin typeface="Mark Offc For MC Light" panose="020B0504020101010102" pitchFamily="34" charset="0"/>
                <a:cs typeface="Arial"/>
              </a:rPr>
              <a:t>Authentication is a key enabler of digital payments</a:t>
            </a:r>
          </a:p>
        </p:txBody>
      </p:sp>
      <p:sp>
        <p:nvSpPr>
          <p:cNvPr id="13" name="object 13"/>
          <p:cNvSpPr txBox="1"/>
          <p:nvPr/>
        </p:nvSpPr>
        <p:spPr bwMode="gray">
          <a:xfrm>
            <a:off x="8597373" y="4400753"/>
            <a:ext cx="98584" cy="1100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44"/>
            <a:r>
              <a:rPr sz="6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675" spc="-9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75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gray">
          <a:xfrm>
            <a:off x="1524000" y="3723526"/>
            <a:ext cx="663963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4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83</a:t>
            </a:r>
            <a:r>
              <a:rPr lang="en-US" sz="1200" dirty="0">
                <a:solidFill>
                  <a:schemeClr val="accent4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%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543271" y="3388130"/>
            <a:ext cx="813720" cy="8137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550263" y="2108991"/>
            <a:ext cx="813720" cy="8137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gray">
          <a:xfrm>
            <a:off x="455645" y="1910252"/>
            <a:ext cx="794000" cy="24006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accent1"/>
                </a:solidFill>
                <a:latin typeface="Mark Offc For MC" panose="020B0504020101010102" pitchFamily="34" charset="0"/>
                <a:ea typeface="Mark For MC Narrow" charset="0"/>
                <a:cs typeface="Mark For MC Narrow" charset="0"/>
              </a:rPr>
              <a:t>Physical</a:t>
            </a:r>
          </a:p>
        </p:txBody>
      </p:sp>
      <p:sp>
        <p:nvSpPr>
          <p:cNvPr id="29" name="TextBox 28"/>
          <p:cNvSpPr txBox="1"/>
          <p:nvPr/>
        </p:nvSpPr>
        <p:spPr bwMode="gray">
          <a:xfrm>
            <a:off x="1143000" y="2299289"/>
            <a:ext cx="138575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671B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96</a:t>
            </a:r>
            <a:r>
              <a:rPr lang="en-US" sz="1200" dirty="0">
                <a:solidFill>
                  <a:srgbClr val="FF671B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%</a:t>
            </a:r>
          </a:p>
        </p:txBody>
      </p:sp>
      <p:sp>
        <p:nvSpPr>
          <p:cNvPr id="30" name="TextBox 29"/>
          <p:cNvSpPr txBox="1"/>
          <p:nvPr/>
        </p:nvSpPr>
        <p:spPr bwMode="gray">
          <a:xfrm>
            <a:off x="470090" y="3250955"/>
            <a:ext cx="68294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accent4"/>
                </a:solidFill>
                <a:latin typeface="Mark Offc For MC" panose="020B0504020101010102" pitchFamily="34" charset="0"/>
                <a:ea typeface="Mark For MC Narrow" charset="0"/>
                <a:cs typeface="Mark For MC Narrow" charset="0"/>
              </a:rPr>
              <a:t>Digital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1311640" y="2038690"/>
            <a:ext cx="957313" cy="25391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1050" dirty="0">
                <a:latin typeface="MarkForMC Nrw" panose="020B0506020201010104" pitchFamily="34" charset="0"/>
                <a:ea typeface="Mark For MC Narrow" charset="0"/>
                <a:cs typeface="Mark For MC Narrow" charset="0"/>
              </a:rPr>
              <a:t>Approval rate</a:t>
            </a:r>
            <a:endParaRPr lang="en-US" sz="1050" baseline="30000" dirty="0">
              <a:latin typeface="MarkForMC Nrw" panose="020B0506020201010104" pitchFamily="34" charset="0"/>
              <a:ea typeface="Mark For MC Narrow" charset="0"/>
              <a:cs typeface="Mark For MC Narrow" charset="0"/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1363569" y="3405647"/>
            <a:ext cx="957313" cy="25391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1050" dirty="0">
                <a:latin typeface="MarkForMC Nrw" panose="020B0506020201010104" pitchFamily="34" charset="0"/>
                <a:ea typeface="Mark For MC Narrow" charset="0"/>
                <a:cs typeface="Mark For MC Narrow" charset="0"/>
              </a:rPr>
              <a:t>Approval rate</a:t>
            </a:r>
            <a:endParaRPr lang="en-US" sz="1050" baseline="30000" dirty="0">
              <a:latin typeface="MarkForMC Nrw" panose="020B0506020201010104" pitchFamily="34" charset="0"/>
              <a:ea typeface="Mark For MC Narrow" charset="0"/>
              <a:cs typeface="Mark For MC Narrow" charset="0"/>
            </a:endParaRPr>
          </a:p>
        </p:txBody>
      </p:sp>
      <p:sp>
        <p:nvSpPr>
          <p:cNvPr id="5" name="TextBox 4"/>
          <p:cNvSpPr txBox="1"/>
          <p:nvPr/>
        </p:nvSpPr>
        <p:spPr bwMode="gray">
          <a:xfrm>
            <a:off x="455645" y="1247853"/>
            <a:ext cx="2493927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Digital payments have lower approvals and higher fraud rates</a:t>
            </a:r>
          </a:p>
        </p:txBody>
      </p:sp>
      <p:sp>
        <p:nvSpPr>
          <p:cNvPr id="44" name="TextBox 43"/>
          <p:cNvSpPr txBox="1"/>
          <p:nvPr/>
        </p:nvSpPr>
        <p:spPr bwMode="gray">
          <a:xfrm>
            <a:off x="3602300" y="1247853"/>
            <a:ext cx="196546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Authentication can help close the gap</a:t>
            </a:r>
          </a:p>
        </p:txBody>
      </p:sp>
      <p:sp>
        <p:nvSpPr>
          <p:cNvPr id="48" name="TextBox 47"/>
          <p:cNvSpPr txBox="1"/>
          <p:nvPr/>
        </p:nvSpPr>
        <p:spPr bwMode="gray">
          <a:xfrm>
            <a:off x="4239438" y="2198306"/>
            <a:ext cx="17803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latin typeface="+mj-lt"/>
                <a:ea typeface="Mark For MC Narrow" charset="0"/>
                <a:cs typeface="Mark For MC Narrow" charset="0"/>
              </a:rPr>
              <a:t>Increase in approvals  </a:t>
            </a:r>
            <a:br>
              <a:rPr lang="en-US" sz="1100" dirty="0">
                <a:latin typeface="+mj-lt"/>
                <a:ea typeface="Mark For MC Narrow" charset="0"/>
                <a:cs typeface="Mark For MC Narrow" charset="0"/>
              </a:rPr>
            </a:br>
            <a:r>
              <a:rPr lang="en-US" sz="1100" dirty="0">
                <a:latin typeface="+mj-lt"/>
                <a:ea typeface="Mark For MC Narrow" charset="0"/>
                <a:cs typeface="Mark For MC Narrow" charset="0"/>
              </a:rPr>
              <a:t>when transactions are  </a:t>
            </a:r>
            <a:br>
              <a:rPr lang="en-US" sz="1100" dirty="0">
                <a:latin typeface="+mj-lt"/>
                <a:ea typeface="Mark For MC Narrow" charset="0"/>
                <a:cs typeface="Mark For MC Narrow" charset="0"/>
              </a:rPr>
            </a:br>
            <a:r>
              <a:rPr lang="en-US" sz="1100" dirty="0">
                <a:latin typeface="+mj-lt"/>
                <a:ea typeface="Mark For MC Narrow" charset="0"/>
                <a:cs typeface="Mark For MC Narrow" charset="0"/>
              </a:rPr>
              <a:t>fully authenticated</a:t>
            </a:r>
            <a:endParaRPr lang="en-US" sz="1100" baseline="30000" dirty="0">
              <a:latin typeface="+mj-lt"/>
              <a:ea typeface="Mark For MC Narrow" charset="0"/>
              <a:cs typeface="Mark For MC Narrow" charset="0"/>
            </a:endParaRPr>
          </a:p>
        </p:txBody>
      </p:sp>
      <p:sp>
        <p:nvSpPr>
          <p:cNvPr id="50" name="TextBox 49"/>
          <p:cNvSpPr txBox="1"/>
          <p:nvPr/>
        </p:nvSpPr>
        <p:spPr bwMode="gray">
          <a:xfrm>
            <a:off x="4200538" y="3546787"/>
            <a:ext cx="17785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latin typeface="+mj-lt"/>
                <a:ea typeface="Mark For MC Narrow" charset="0"/>
                <a:cs typeface="Mark For MC Narrow" charset="0"/>
              </a:rPr>
              <a:t>Lower digital fraud when dynamic authentication is used</a:t>
            </a:r>
            <a:endParaRPr lang="en-US" sz="900" baseline="30000" dirty="0">
              <a:latin typeface="+mj-lt"/>
              <a:ea typeface="Mark For MC Narrow" charset="0"/>
              <a:cs typeface="Mark For MC Narrow" charset="0"/>
            </a:endParaRPr>
          </a:p>
        </p:txBody>
      </p:sp>
      <p:sp>
        <p:nvSpPr>
          <p:cNvPr id="59" name="Rectangle 58"/>
          <p:cNvSpPr/>
          <p:nvPr/>
        </p:nvSpPr>
        <p:spPr bwMode="gray">
          <a:xfrm>
            <a:off x="3655545" y="3187325"/>
            <a:ext cx="19251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Reduce fraud</a:t>
            </a:r>
          </a:p>
        </p:txBody>
      </p:sp>
      <p:sp>
        <p:nvSpPr>
          <p:cNvPr id="52" name="TextBox 51"/>
          <p:cNvSpPr txBox="1"/>
          <p:nvPr/>
        </p:nvSpPr>
        <p:spPr bwMode="gray">
          <a:xfrm>
            <a:off x="3235892" y="2294647"/>
            <a:ext cx="13166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4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+10</a:t>
            </a:r>
            <a:r>
              <a:rPr lang="en-US" sz="1200" dirty="0">
                <a:solidFill>
                  <a:schemeClr val="accent4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%</a:t>
            </a:r>
          </a:p>
        </p:txBody>
      </p:sp>
      <p:sp>
        <p:nvSpPr>
          <p:cNvPr id="51" name="TextBox 50"/>
          <p:cNvSpPr txBox="1"/>
          <p:nvPr/>
        </p:nvSpPr>
        <p:spPr bwMode="gray">
          <a:xfrm>
            <a:off x="3464492" y="3629787"/>
            <a:ext cx="80502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4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&lt;8</a:t>
            </a:r>
            <a:r>
              <a:rPr lang="en-US" sz="1050" dirty="0">
                <a:solidFill>
                  <a:schemeClr val="accent4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BPS</a:t>
            </a:r>
          </a:p>
        </p:txBody>
      </p:sp>
      <p:sp>
        <p:nvSpPr>
          <p:cNvPr id="58" name="Rectangle 57"/>
          <p:cNvSpPr/>
          <p:nvPr/>
        </p:nvSpPr>
        <p:spPr bwMode="gray">
          <a:xfrm>
            <a:off x="3603805" y="1874166"/>
            <a:ext cx="180332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Increase approvals 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2362200" y="2038237"/>
            <a:ext cx="519694" cy="25391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1050" dirty="0">
                <a:latin typeface="MarkForMC Nrw" panose="020B0506020201010104" pitchFamily="34" charset="0"/>
                <a:ea typeface="Mark For MC Narrow" charset="0"/>
                <a:cs typeface="Mark For MC Narrow" charset="0"/>
              </a:rPr>
              <a:t>Fraud</a:t>
            </a:r>
            <a:endParaRPr lang="en-US" sz="1050" baseline="30000" dirty="0">
              <a:latin typeface="MarkForMC Nrw" panose="020B0506020201010104" pitchFamily="34" charset="0"/>
              <a:ea typeface="Mark For MC Narrow" charset="0"/>
              <a:cs typeface="Mark For MC Narrow" charset="0"/>
            </a:endParaRPr>
          </a:p>
        </p:txBody>
      </p:sp>
      <p:sp>
        <p:nvSpPr>
          <p:cNvPr id="33" name="TextBox 32"/>
          <p:cNvSpPr txBox="1"/>
          <p:nvPr/>
        </p:nvSpPr>
        <p:spPr bwMode="gray">
          <a:xfrm>
            <a:off x="1890848" y="2294647"/>
            <a:ext cx="138575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671B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1x</a:t>
            </a:r>
            <a:endParaRPr lang="en-US" sz="1200" dirty="0">
              <a:solidFill>
                <a:srgbClr val="FF671B"/>
              </a:solidFill>
              <a:latin typeface="Mark For MC Narrow Extra Light" charset="0"/>
              <a:ea typeface="Mark For MC Narrow Extra Light" charset="0"/>
              <a:cs typeface="Mark For MC Narrow Extra Light" charset="0"/>
            </a:endParaRPr>
          </a:p>
        </p:txBody>
      </p:sp>
      <p:sp>
        <p:nvSpPr>
          <p:cNvPr id="40" name="TextBox 39"/>
          <p:cNvSpPr txBox="1"/>
          <p:nvPr/>
        </p:nvSpPr>
        <p:spPr bwMode="gray">
          <a:xfrm>
            <a:off x="2377001" y="3714668"/>
            <a:ext cx="51007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4"/>
                </a:solidFill>
                <a:latin typeface="Mark For MC Narrow Extra Light" charset="0"/>
                <a:ea typeface="Mark For MC Narrow Extra Light" charset="0"/>
                <a:cs typeface="Mark For MC Narrow Extra Light" charset="0"/>
              </a:rPr>
              <a:t>3x</a:t>
            </a:r>
            <a:endParaRPr lang="en-US" sz="1200" dirty="0">
              <a:solidFill>
                <a:schemeClr val="accent4"/>
              </a:solidFill>
              <a:latin typeface="Mark For MC Narrow Extra Light" charset="0"/>
              <a:ea typeface="Mark For MC Narrow Extra Light" charset="0"/>
              <a:cs typeface="Mark For MC Narrow Extra Light" charset="0"/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2403298" y="3409767"/>
            <a:ext cx="519694" cy="25391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1050" dirty="0">
                <a:latin typeface="MarkForMC Nrw" panose="020B0506020201010104" pitchFamily="34" charset="0"/>
                <a:ea typeface="Mark For MC Narrow" charset="0"/>
                <a:cs typeface="Mark For MC Narrow" charset="0"/>
              </a:rPr>
              <a:t>Fraud</a:t>
            </a:r>
            <a:endParaRPr lang="en-US" sz="1050" baseline="30000" dirty="0">
              <a:latin typeface="MarkForMC Nrw" panose="020B0506020201010104" pitchFamily="34" charset="0"/>
              <a:ea typeface="Mark For MC Narrow" charset="0"/>
              <a:cs typeface="Mark For MC Narrow" charset="0"/>
            </a:endParaRPr>
          </a:p>
        </p:txBody>
      </p:sp>
      <p:sp>
        <p:nvSpPr>
          <p:cNvPr id="46" name="TextBox 45"/>
          <p:cNvSpPr txBox="1"/>
          <p:nvPr/>
        </p:nvSpPr>
        <p:spPr bwMode="gray">
          <a:xfrm>
            <a:off x="6172200" y="1244269"/>
            <a:ext cx="2581278" cy="70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New authentication technology reduces the friction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50" dirty="0"/>
              <a:t>Example: Risk-Based Authentication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41" y="1912583"/>
            <a:ext cx="2058216" cy="262985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 bwMode="gray">
          <a:xfrm>
            <a:off x="6172200" y="4671799"/>
            <a:ext cx="2583857" cy="703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dirty="0">
              <a:solidFill>
                <a:srgbClr val="171717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2218054" y="4541567"/>
            <a:ext cx="4251187" cy="38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71717"/>
                </a:solidFill>
              </a:rPr>
              <a:t>Fraud and approval rate data is global and based on Mastercard transaction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71717"/>
                </a:solidFill>
              </a:rPr>
              <a:t>RBA example based on RSA case study with large UK issuer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17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6, 2017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Authorization Network infrastructure</a:t>
            </a:r>
          </a:p>
          <a:p>
            <a:pPr lvl="1"/>
            <a:r>
              <a:rPr lang="en-US" dirty="0"/>
              <a:t>Millions of merchants / thousands of banks</a:t>
            </a:r>
          </a:p>
          <a:p>
            <a:pPr lvl="1"/>
            <a:r>
              <a:rPr lang="en-US" dirty="0"/>
              <a:t>Five to ten “players” on very transaction</a:t>
            </a:r>
          </a:p>
          <a:p>
            <a:pPr lvl="1"/>
            <a:r>
              <a:rPr lang="en-US" dirty="0"/>
              <a:t>Virtual private network</a:t>
            </a:r>
          </a:p>
          <a:p>
            <a:pPr lvl="1"/>
            <a:r>
              <a:rPr lang="en-US" dirty="0"/>
              <a:t>Very fast – 130 milliseconds </a:t>
            </a:r>
          </a:p>
          <a:p>
            <a:pPr lvl="1"/>
            <a:r>
              <a:rPr lang="en-US" dirty="0"/>
              <a:t> Manages and verifies data</a:t>
            </a:r>
          </a:p>
          <a:p>
            <a:pPr lvl="1"/>
            <a:r>
              <a:rPr lang="en-US" dirty="0"/>
              <a:t>Layers of fraud and security tools</a:t>
            </a:r>
          </a:p>
          <a:p>
            <a:pPr lvl="1"/>
            <a:r>
              <a:rPr lang="en-US" dirty="0"/>
              <a:t>Feeds into Clearing and Settlement network</a:t>
            </a:r>
          </a:p>
          <a:p>
            <a:r>
              <a:rPr lang="en-US" dirty="0"/>
              <a:t>Network rules work to encourage information sharing and reduce fraud </a:t>
            </a:r>
          </a:p>
          <a:p>
            <a:r>
              <a:rPr lang="en-US" dirty="0"/>
              <a:t>Network message ISO8583</a:t>
            </a:r>
          </a:p>
          <a:p>
            <a:pPr lvl="1"/>
            <a:r>
              <a:rPr lang="en-US" dirty="0"/>
              <a:t>0100 / 0200 messages are where the </a:t>
            </a:r>
            <a:r>
              <a:rPr lang="en-US" dirty="0">
                <a:solidFill>
                  <a:schemeClr val="bg2"/>
                </a:solidFill>
              </a:rPr>
              <a:t>yes / no decision </a:t>
            </a:r>
            <a:r>
              <a:rPr lang="en-US" dirty="0"/>
              <a:t>is made</a:t>
            </a:r>
          </a:p>
          <a:p>
            <a:pPr lvl="1"/>
            <a:r>
              <a:rPr lang="en-US" dirty="0"/>
              <a:t>Card present  -physical location / physical card</a:t>
            </a:r>
          </a:p>
          <a:p>
            <a:pPr lvl="1"/>
            <a:r>
              <a:rPr lang="en-US" dirty="0"/>
              <a:t>Upgraded to manage tokens / EMV chip cryptograms </a:t>
            </a:r>
          </a:p>
          <a:p>
            <a:pPr lvl="1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Upgraded to work in sync with 3DS </a:t>
            </a:r>
          </a:p>
          <a:p>
            <a:pPr lvl="2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CRYPTOGRAM</a:t>
            </a:r>
          </a:p>
          <a:p>
            <a:pPr lvl="2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DEVICE</a:t>
            </a:r>
          </a:p>
          <a:p>
            <a:pPr lvl="2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CONSUMER</a:t>
            </a:r>
          </a:p>
          <a:p>
            <a:pPr lvl="2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LOCATION</a:t>
            </a:r>
          </a:p>
          <a:p>
            <a:pPr lvl="2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ENVIRONMENTAL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47634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3"/>
          </p:nvPr>
        </p:nvSpPr>
        <p:spPr>
          <a:xfrm>
            <a:off x="212262" y="1007747"/>
            <a:ext cx="2725896" cy="617934"/>
          </a:xfrm>
        </p:spPr>
        <p:txBody>
          <a:bodyPr/>
          <a:lstStyle/>
          <a:p>
            <a:r>
              <a:rPr lang="en-US" dirty="0"/>
              <a:t>The ecosystem needs more data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4593" y="192025"/>
            <a:ext cx="2725897" cy="313932"/>
          </a:xfrm>
        </p:spPr>
        <p:txBody>
          <a:bodyPr/>
          <a:lstStyle/>
          <a:p>
            <a:r>
              <a:rPr lang="en-US" dirty="0" err="1"/>
              <a:t>eCommerce</a:t>
            </a:r>
            <a:r>
              <a:rPr lang="en-US" dirty="0"/>
              <a:t> with 3DS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1772817"/>
            <a:ext cx="2540294" cy="16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gray">
          <a:xfrm flipH="1" flipV="1">
            <a:off x="5640704" y="3039614"/>
            <a:ext cx="677520" cy="1939"/>
          </a:xfrm>
          <a:prstGeom prst="line">
            <a:avLst/>
          </a:prstGeom>
          <a:ln>
            <a:headEnd w="lg" len="lg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gray">
          <a:xfrm>
            <a:off x="6254900" y="1554163"/>
            <a:ext cx="2726676" cy="282633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object 15"/>
          <p:cNvSpPr txBox="1"/>
          <p:nvPr/>
        </p:nvSpPr>
        <p:spPr>
          <a:xfrm>
            <a:off x="324026" y="298362"/>
            <a:ext cx="7612832" cy="6212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44" marR="7144">
              <a:lnSpc>
                <a:spcPts val="2475"/>
              </a:lnSpc>
            </a:pPr>
            <a:r>
              <a:rPr lang="en-US" sz="2000" spc="56" dirty="0">
                <a:solidFill>
                  <a:srgbClr val="171717"/>
                </a:solidFill>
                <a:latin typeface="Mark Offc For MC Light" panose="020B0504020101010102" pitchFamily="34" charset="0"/>
                <a:cs typeface="Arial"/>
              </a:rPr>
              <a:t>Security standards in the payment industry are evolving… </a:t>
            </a:r>
          </a:p>
        </p:txBody>
      </p:sp>
      <p:sp>
        <p:nvSpPr>
          <p:cNvPr id="39" name="Rectangle 38"/>
          <p:cNvSpPr/>
          <p:nvPr/>
        </p:nvSpPr>
        <p:spPr bwMode="black">
          <a:xfrm>
            <a:off x="1322431" y="3012272"/>
            <a:ext cx="1170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2" algn="ctr" defTabSz="711200">
              <a:spcAft>
                <a:spcPts val="2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EMV</a:t>
            </a:r>
          </a:p>
        </p:txBody>
      </p:sp>
      <p:sp>
        <p:nvSpPr>
          <p:cNvPr id="55" name="Rectangle 54"/>
          <p:cNvSpPr/>
          <p:nvPr/>
        </p:nvSpPr>
        <p:spPr>
          <a:xfrm>
            <a:off x="-88283" y="3035333"/>
            <a:ext cx="1244936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r>
              <a:rPr lang="en-US" sz="1200" cap="all" dirty="0"/>
              <a:t>Security Standard</a:t>
            </a:r>
          </a:p>
        </p:txBody>
      </p:sp>
      <p:sp>
        <p:nvSpPr>
          <p:cNvPr id="68" name="Rectangle 67"/>
          <p:cNvSpPr/>
          <p:nvPr/>
        </p:nvSpPr>
        <p:spPr bwMode="black">
          <a:xfrm>
            <a:off x="4181892" y="3012272"/>
            <a:ext cx="1792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2" defTabSz="711200">
              <a:spcAft>
                <a:spcPts val="200"/>
              </a:spcAft>
            </a:pPr>
            <a:r>
              <a:rPr lang="en-US" sz="1400" b="1" dirty="0">
                <a:solidFill>
                  <a:srgbClr val="8DB92E"/>
                </a:solidFill>
              </a:rPr>
              <a:t>3-D Secure 2.0</a:t>
            </a:r>
          </a:p>
        </p:txBody>
      </p:sp>
      <p:sp>
        <p:nvSpPr>
          <p:cNvPr id="33" name="Rectangle 32"/>
          <p:cNvSpPr/>
          <p:nvPr/>
        </p:nvSpPr>
        <p:spPr bwMode="gray">
          <a:xfrm>
            <a:off x="6406903" y="1608593"/>
            <a:ext cx="2445423" cy="2408557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1050" b="1" i="1" dirty="0">
              <a:solidFill>
                <a:srgbClr val="FFFFFF"/>
              </a:solidFill>
              <a:latin typeface="+mj-lt"/>
            </a:endParaRPr>
          </a:p>
          <a:p>
            <a:pPr marL="288925" lvl="0" indent="-1714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rgbClr val="FFFFFF"/>
                </a:solidFill>
                <a:latin typeface="+mj-lt"/>
              </a:rPr>
              <a:t>10x more data = better authorization decisions</a:t>
            </a:r>
          </a:p>
          <a:p>
            <a:pPr marL="288925" indent="-1714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rgbClr val="FFFFFF"/>
                </a:solidFill>
                <a:latin typeface="+mj-lt"/>
              </a:rPr>
              <a:t>Enhanced support for frictionless authentication (Risk-Based)</a:t>
            </a:r>
          </a:p>
          <a:p>
            <a:pPr marL="288925" lvl="0" indent="-1714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rgbClr val="FFFFFF"/>
                </a:solidFill>
                <a:latin typeface="+mj-lt"/>
              </a:rPr>
              <a:t>Seamless consumer experience – integrated into checkout flow</a:t>
            </a:r>
          </a:p>
          <a:p>
            <a:pPr marL="288925" lvl="0" indent="-17145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rgbClr val="FFFFFF"/>
                </a:solidFill>
                <a:latin typeface="+mj-lt"/>
              </a:rPr>
              <a:t>Support for mobile in-app &amp; connected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438886" y="2024493"/>
            <a:ext cx="813720" cy="8137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black">
          <a:xfrm>
            <a:off x="3752112" y="2002722"/>
            <a:ext cx="813720" cy="8137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 bwMode="black">
          <a:xfrm>
            <a:off x="1352575" y="1674337"/>
            <a:ext cx="1095428" cy="3139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accent1"/>
                </a:solidFill>
                <a:latin typeface="Mark Offc For MC" panose="020B0504020101010102" pitchFamily="34" charset="0"/>
                <a:ea typeface="Mark For MC Narrow" charset="0"/>
                <a:cs typeface="Mark For MC Narrow" charset="0"/>
              </a:rPr>
              <a:t>Physical</a:t>
            </a:r>
          </a:p>
        </p:txBody>
      </p:sp>
      <p:sp>
        <p:nvSpPr>
          <p:cNvPr id="37" name="TextBox 36"/>
          <p:cNvSpPr txBox="1"/>
          <p:nvPr/>
        </p:nvSpPr>
        <p:spPr bwMode="black">
          <a:xfrm>
            <a:off x="3660506" y="1705752"/>
            <a:ext cx="93987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accent4"/>
                </a:solidFill>
                <a:latin typeface="Mark Offc For MC" panose="020B0504020101010102" pitchFamily="34" charset="0"/>
                <a:ea typeface="Mark For MC Narrow" charset="0"/>
                <a:cs typeface="Mark For MC Narrow" charset="0"/>
              </a:rPr>
              <a:t>Digital</a:t>
            </a:r>
          </a:p>
        </p:txBody>
      </p:sp>
      <p:sp>
        <p:nvSpPr>
          <p:cNvPr id="18" name="TextBox 17"/>
          <p:cNvSpPr txBox="1"/>
          <p:nvPr/>
        </p:nvSpPr>
        <p:spPr bwMode="black">
          <a:xfrm>
            <a:off x="1661492" y="3409297"/>
            <a:ext cx="2712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latin typeface="+mj-lt"/>
              </a:rPr>
              <a:t>Securing the payment credentials</a:t>
            </a:r>
          </a:p>
        </p:txBody>
      </p:sp>
      <p:sp>
        <p:nvSpPr>
          <p:cNvPr id="47" name="TextBox 46"/>
          <p:cNvSpPr txBox="1"/>
          <p:nvPr/>
        </p:nvSpPr>
        <p:spPr bwMode="black">
          <a:xfrm>
            <a:off x="4229417" y="3409297"/>
            <a:ext cx="135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latin typeface="+mj-lt"/>
              </a:rPr>
              <a:t>Authenticating the cardholder </a:t>
            </a:r>
          </a:p>
        </p:txBody>
      </p:sp>
      <p:sp>
        <p:nvSpPr>
          <p:cNvPr id="21" name="Rectangle 20"/>
          <p:cNvSpPr/>
          <p:nvPr/>
        </p:nvSpPr>
        <p:spPr bwMode="black">
          <a:xfrm>
            <a:off x="2754187" y="3003901"/>
            <a:ext cx="1792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2" defTabSz="711200">
              <a:spcAft>
                <a:spcPts val="200"/>
              </a:spcAft>
            </a:pPr>
            <a:r>
              <a:rPr lang="en-US" sz="1400" b="1" dirty="0">
                <a:solidFill>
                  <a:srgbClr val="8DB92E"/>
                </a:solidFill>
              </a:rPr>
              <a:t>Tokenization</a:t>
            </a:r>
          </a:p>
        </p:txBody>
      </p:sp>
      <p:cxnSp>
        <p:nvCxnSpPr>
          <p:cNvPr id="8" name="Straight Arrow Connector 7"/>
          <p:cNvCxnSpPr/>
          <p:nvPr/>
        </p:nvCxnSpPr>
        <p:spPr bwMode="gray">
          <a:xfrm>
            <a:off x="470326" y="2876520"/>
            <a:ext cx="4804830" cy="2854"/>
          </a:xfrm>
          <a:prstGeom prst="straightConnector1">
            <a:avLst/>
          </a:prstGeom>
          <a:ln w="28575">
            <a:solidFill>
              <a:srgbClr val="757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black">
          <a:xfrm>
            <a:off x="1576851" y="3887872"/>
            <a:ext cx="4167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All managed by EMVCo and open for industry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10875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4593" y="149065"/>
            <a:ext cx="8370540" cy="646331"/>
          </a:xfrm>
        </p:spPr>
        <p:txBody>
          <a:bodyPr/>
          <a:lstStyle/>
          <a:p>
            <a:r>
              <a:rPr lang="en-US" sz="2000" b="0" dirty="0"/>
              <a:t>Regulators continue to introduce new authentication requirements to protect the consumer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32381" y="1552463"/>
            <a:ext cx="1179010" cy="2525143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Belarus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Bulgaria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Croatia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Cyprus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Czech Republic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Denmark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Estonia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Finland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France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Germany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Greece</a:t>
            </a:r>
          </a:p>
          <a:p>
            <a:pPr marL="0" indent="0">
              <a:spcBef>
                <a:spcPts val="300"/>
              </a:spcBef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15"/>
          <p:cNvSpPr txBox="1">
            <a:spLocks/>
          </p:cNvSpPr>
          <p:nvPr/>
        </p:nvSpPr>
        <p:spPr bwMode="gray">
          <a:xfrm>
            <a:off x="1506878" y="1552462"/>
            <a:ext cx="1179010" cy="252514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Hong Kong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Hungary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Iceland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Ireland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India 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Israel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Japan 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Latvia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Lithuania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Malta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Mexico 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Netherlands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15"/>
          <p:cNvSpPr txBox="1">
            <a:spLocks/>
          </p:cNvSpPr>
          <p:nvPr/>
        </p:nvSpPr>
        <p:spPr bwMode="gray">
          <a:xfrm>
            <a:off x="2544225" y="1552462"/>
            <a:ext cx="1179010" cy="252514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Nigeria 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Philippines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Poland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Portugal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Romania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Singapore 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South Africa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Sweden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Taiwan 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Thailand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United Kingdom</a:t>
            </a:r>
          </a:p>
          <a:p>
            <a:pPr marL="0" indent="0">
              <a:spcBef>
                <a:spcPts val="300"/>
              </a:spcBef>
              <a:buFont typeface="Mark Offc For MC" panose="020B0504020101010102" pitchFamily="34" charset="0"/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15"/>
          <p:cNvSpPr txBox="1">
            <a:spLocks/>
          </p:cNvSpPr>
          <p:nvPr/>
        </p:nvSpPr>
        <p:spPr bwMode="gray">
          <a:xfrm>
            <a:off x="1091440" y="956938"/>
            <a:ext cx="1766913" cy="25525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ark Offc For MC" panose="020B0504020101010102" pitchFamily="34" charset="0"/>
              <a:buNone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Impacted Markets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515646" y="4133283"/>
            <a:ext cx="2918500" cy="17543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For illustrative purposes;  highlights examples of current and pending regulation</a:t>
            </a:r>
          </a:p>
        </p:txBody>
      </p:sp>
      <p:sp>
        <p:nvSpPr>
          <p:cNvPr id="12" name="Text Placeholder 15"/>
          <p:cNvSpPr txBox="1">
            <a:spLocks/>
          </p:cNvSpPr>
          <p:nvPr/>
        </p:nvSpPr>
        <p:spPr bwMode="gray">
          <a:xfrm>
            <a:off x="5163957" y="886207"/>
            <a:ext cx="1766913" cy="25525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ark Offc For MC" panose="020B0504020101010102" pitchFamily="34" charset="0"/>
              <a:buNone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3" name="Text Placeholder 15"/>
          <p:cNvSpPr txBox="1">
            <a:spLocks/>
          </p:cNvSpPr>
          <p:nvPr/>
        </p:nvSpPr>
        <p:spPr bwMode="gray">
          <a:xfrm>
            <a:off x="3968813" y="1264402"/>
            <a:ext cx="2033852" cy="25525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ark Offc For MC" panose="020B0504020101010102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</a:p>
        </p:txBody>
      </p:sp>
      <p:sp>
        <p:nvSpPr>
          <p:cNvPr id="14" name="Text Placeholder 15"/>
          <p:cNvSpPr txBox="1">
            <a:spLocks/>
          </p:cNvSpPr>
          <p:nvPr/>
        </p:nvSpPr>
        <p:spPr bwMode="gray">
          <a:xfrm>
            <a:off x="6501281" y="1264402"/>
            <a:ext cx="2033852" cy="25525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ark Offc For MC" panose="020B0504020101010102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Europe &amp; PSD2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35" y="1592321"/>
            <a:ext cx="856703" cy="8567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19" y="1642597"/>
            <a:ext cx="1438683" cy="730581"/>
          </a:xfrm>
          <a:prstGeom prst="rect">
            <a:avLst/>
          </a:prstGeom>
        </p:spPr>
      </p:pic>
      <p:sp>
        <p:nvSpPr>
          <p:cNvPr id="20" name="Title 5"/>
          <p:cNvSpPr txBox="1">
            <a:spLocks/>
          </p:cNvSpPr>
          <p:nvPr/>
        </p:nvSpPr>
        <p:spPr bwMode="gray">
          <a:xfrm>
            <a:off x="3968813" y="2148987"/>
            <a:ext cx="2243006" cy="21282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endParaRPr lang="en-US" sz="1400" dirty="0"/>
          </a:p>
          <a:p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Two-factor authentication </a:t>
            </a:r>
            <a:r>
              <a:rPr lang="en-US" sz="900" b="0" dirty="0"/>
              <a:t>required on all online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0" dirty="0"/>
              <a:t>In late 2016 RBI relaxed two-factor authentication  requirement allowing </a:t>
            </a:r>
            <a:r>
              <a:rPr lang="en-US" sz="900" dirty="0"/>
              <a:t>Risk-Based Authentication on transactions under 2,000 Rupees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0" dirty="0"/>
              <a:t>RBI evaluating use of risk-based authentication on payment network to enhance consumer experience</a:t>
            </a:r>
            <a:endParaRPr lang="en-US" sz="800" dirty="0"/>
          </a:p>
        </p:txBody>
      </p:sp>
      <p:sp>
        <p:nvSpPr>
          <p:cNvPr id="21" name="Title 5"/>
          <p:cNvSpPr txBox="1">
            <a:spLocks/>
          </p:cNvSpPr>
          <p:nvPr/>
        </p:nvSpPr>
        <p:spPr bwMode="gray">
          <a:xfrm>
            <a:off x="6457397" y="2151055"/>
            <a:ext cx="2243006" cy="22529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endParaRPr lang="en-US" sz="1400" dirty="0"/>
          </a:p>
          <a:p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Strong consumer authentication </a:t>
            </a:r>
            <a:r>
              <a:rPr lang="en-US" sz="900" b="0" dirty="0"/>
              <a:t>required on digital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Risk-Based Assessment </a:t>
            </a:r>
            <a:r>
              <a:rPr lang="en-US" sz="900" b="0" dirty="0"/>
              <a:t>expected to be a core requirement of the regulation on day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Risk-Based Authentication </a:t>
            </a:r>
            <a:r>
              <a:rPr lang="en-US" sz="900" b="0" dirty="0"/>
              <a:t>permitted on transactions – based on fraud level and amount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0" dirty="0"/>
              <a:t>Consumers permitted “</a:t>
            </a:r>
            <a:r>
              <a:rPr lang="en-US" sz="900" dirty="0"/>
              <a:t>white list</a:t>
            </a:r>
            <a:r>
              <a:rPr lang="en-US" sz="900" b="0" dirty="0"/>
              <a:t>” merchants that they know and trust</a:t>
            </a:r>
          </a:p>
        </p:txBody>
      </p:sp>
    </p:spTree>
    <p:extLst>
      <p:ext uri="{BB962C8B-B14F-4D97-AF65-F5344CB8AC3E}">
        <p14:creationId xmlns:p14="http://schemas.microsoft.com/office/powerpoint/2010/main" val="8036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9980514"/>
              </p:ext>
            </p:extLst>
          </p:nvPr>
        </p:nvGraphicFramePr>
        <p:xfrm>
          <a:off x="1269547" y="525586"/>
          <a:ext cx="6674303" cy="27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868680" y="746305"/>
            <a:ext cx="7081293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" b="1" dirty="0">
                <a:solidFill>
                  <a:srgbClr val="002060"/>
                </a:solidFill>
                <a:latin typeface="+mn-lt"/>
              </a:rPr>
              <a:t>3-D (Three Domain) Secure is a messaging protocol which enables consumers to directly authenticate with the card issuer when shopping online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263423" y="2515541"/>
            <a:ext cx="645697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>
                <a:solidFill>
                  <a:srgbClr val="132D5A"/>
                </a:solidFill>
                <a:latin typeface="+mn-lt"/>
              </a:rPr>
              <a:t>Three domains consist of: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3423" y="3944531"/>
            <a:ext cx="1606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2060"/>
                </a:solidFill>
                <a:ea typeface="MS PGothic" pitchFamily="34" charset="-128"/>
              </a:rPr>
              <a:t>Merchant / Acquirer Domain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2060"/>
                </a:solidFill>
                <a:ea typeface="MS PGothic" pitchFamily="34" charset="-128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prstClr val="black"/>
                </a:solidFill>
                <a:ea typeface="MS PGothic" pitchFamily="34" charset="-128"/>
              </a:rPr>
              <a:t>Merchant Integrator (MI)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2096" y="3944532"/>
            <a:ext cx="1606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2060"/>
                </a:solidFill>
                <a:ea typeface="MS PGothic" pitchFamily="34" charset="-128"/>
              </a:rPr>
              <a:t>Interoperability Domain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2060"/>
                </a:solidFill>
                <a:ea typeface="MS PGothic" pitchFamily="34" charset="-128"/>
              </a:rPr>
              <a:t>(Payment Networks)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00206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prstClr val="black"/>
                </a:solidFill>
                <a:ea typeface="MS PGothic" pitchFamily="34" charset="-128"/>
              </a:rPr>
              <a:t>Directory Server (DS)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1360" y="3944532"/>
            <a:ext cx="18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2060"/>
                </a:solidFill>
                <a:ea typeface="MS PGothic" pitchFamily="34" charset="-128"/>
              </a:rPr>
              <a:t>Issuer domain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00206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00206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ea typeface="MS PGothic" pitchFamily="34" charset="-128"/>
              </a:rPr>
              <a:t>Access Control Server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ea typeface="MS PGothic" pitchFamily="34" charset="-128"/>
              </a:rPr>
              <a:t>(ACS)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8393" y="156128"/>
            <a:ext cx="4243101" cy="5355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000" b="0" dirty="0">
                <a:latin typeface="+mn-lt"/>
              </a:rPr>
              <a:t>Overview of EMV 3-D Secure (3DS)</a:t>
            </a:r>
          </a:p>
        </p:txBody>
      </p:sp>
      <p:sp>
        <p:nvSpPr>
          <p:cNvPr id="4" name="Left-Right Arrow 3"/>
          <p:cNvSpPr/>
          <p:nvPr/>
        </p:nvSpPr>
        <p:spPr bwMode="gray">
          <a:xfrm>
            <a:off x="2886623" y="3236583"/>
            <a:ext cx="857916" cy="33528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Left-Right Arrow 14"/>
          <p:cNvSpPr/>
          <p:nvPr/>
        </p:nvSpPr>
        <p:spPr bwMode="gray">
          <a:xfrm>
            <a:off x="5391299" y="3163031"/>
            <a:ext cx="857916" cy="33528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21" y="3049672"/>
            <a:ext cx="709103" cy="70910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gray">
          <a:xfrm>
            <a:off x="1576633" y="2958325"/>
            <a:ext cx="883268" cy="876914"/>
          </a:xfrm>
          <a:prstGeom prst="ellipse">
            <a:avLst/>
          </a:prstGeom>
          <a:noFill/>
          <a:ln w="19050">
            <a:solidFill>
              <a:srgbClr val="FF6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00" y="3008226"/>
            <a:ext cx="568961" cy="56896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gray">
          <a:xfrm>
            <a:off x="6588478" y="2881861"/>
            <a:ext cx="883268" cy="876914"/>
          </a:xfrm>
          <a:prstGeom prst="ellipse">
            <a:avLst/>
          </a:prstGeom>
          <a:noFill/>
          <a:ln w="19050">
            <a:solidFill>
              <a:srgbClr val="FF6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3" name="Circle: Hollow 19">
            <a:extLst>
              <a:ext uri="{FF2B5EF4-FFF2-40B4-BE49-F238E27FC236}">
                <a16:creationId xmlns:a16="http://schemas.microsoft.com/office/drawing/2014/main" id="{B2239D08-0CF5-4AA5-A78A-C557EC3A0134}"/>
              </a:ext>
            </a:extLst>
          </p:cNvPr>
          <p:cNvSpPr>
            <a:spLocks noChangeAspect="1"/>
          </p:cNvSpPr>
          <p:nvPr/>
        </p:nvSpPr>
        <p:spPr bwMode="gray">
          <a:xfrm>
            <a:off x="4171262" y="2925980"/>
            <a:ext cx="880774" cy="880774"/>
          </a:xfrm>
          <a:prstGeom prst="donut">
            <a:avLst>
              <a:gd name="adj" fmla="val 2435"/>
            </a:avLst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8AB52D"/>
              </a:solidFill>
              <a:ea typeface="Mark Offc For MC" charset="0"/>
              <a:cs typeface="Mark Offc For MC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77" y="2881861"/>
            <a:ext cx="812802" cy="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68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March 4, 2017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592" y="192025"/>
            <a:ext cx="8567928" cy="369332"/>
          </a:xfrm>
        </p:spPr>
        <p:txBody>
          <a:bodyPr/>
          <a:lstStyle/>
          <a:p>
            <a:r>
              <a:rPr lang="en-US" sz="2000" b="0" dirty="0"/>
              <a:t>EMV 3DS is a multi-purpose protocol…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33" y="627921"/>
            <a:ext cx="6045766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171717"/>
                </a:solidFill>
              </a:rPr>
              <a:t>EMV 3DS is designed to </a:t>
            </a:r>
            <a:r>
              <a:rPr lang="en-US" sz="1400" b="1" dirty="0">
                <a:solidFill>
                  <a:srgbClr val="171717"/>
                </a:solidFill>
              </a:rPr>
              <a:t>support many authentication use cases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Payment Authentication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Non-Payment Authentication (Identification and Verification)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Requestor Initiated Account Verification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Other future use cases </a:t>
            </a:r>
          </a:p>
          <a:p>
            <a:endParaRPr lang="en-US" sz="1400" dirty="0">
              <a:solidFill>
                <a:srgbClr val="17171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171717"/>
                </a:solidFill>
              </a:rPr>
              <a:t>EMV 3DS messaging and data structure accommodates for </a:t>
            </a:r>
            <a:r>
              <a:rPr lang="en-US" sz="1400" b="1" dirty="0">
                <a:solidFill>
                  <a:srgbClr val="171717"/>
                </a:solidFill>
              </a:rPr>
              <a:t>authentication when transacting from any connected device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Smartphones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Browsers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Any other connected device (via future device data specifications)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17171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171717"/>
                </a:solidFill>
              </a:rPr>
              <a:t>Allows optional </a:t>
            </a:r>
            <a:r>
              <a:rPr lang="en-US" sz="1400" b="1" dirty="0">
                <a:solidFill>
                  <a:srgbClr val="171717"/>
                </a:solidFill>
              </a:rPr>
              <a:t>account data sharing to occur across all channels </a:t>
            </a:r>
            <a:r>
              <a:rPr lang="en-US" sz="1400" dirty="0">
                <a:solidFill>
                  <a:srgbClr val="171717"/>
                </a:solidFill>
              </a:rPr>
              <a:t>from merchants to card issuers, better facilitating frictionless flows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Merchant account confidence (or lack thereof)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Recent activity relevant to the merchant account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171717"/>
                </a:solidFill>
              </a:rPr>
              <a:t>Transaction specific data as fraud indicators (shipping info, authentication method used for current transactions, number of non-fraud transactions, etc.)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171717"/>
              </a:solidFill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17171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171717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40" y="1733655"/>
            <a:ext cx="1426294" cy="1426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47" y="192025"/>
            <a:ext cx="1393369" cy="1393369"/>
          </a:xfrm>
          <a:prstGeom prst="rect">
            <a:avLst/>
          </a:prstGeom>
        </p:spPr>
      </p:pic>
      <p:pic>
        <p:nvPicPr>
          <p:cNvPr id="3074" name="Picture 2" descr="https://appsec-labs.com/wp-content/uploads/2016/12/iotree-e14814563985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27" y="3354431"/>
            <a:ext cx="1115091" cy="16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7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64592" y="192025"/>
            <a:ext cx="8567928" cy="369332"/>
          </a:xfrm>
        </p:spPr>
        <p:txBody>
          <a:bodyPr/>
          <a:lstStyle/>
          <a:p>
            <a:r>
              <a:rPr lang="en-US" sz="2000" b="0" dirty="0"/>
              <a:t>Primary Use Cases for W3C APIs and EMV 3DS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3152" y="1124861"/>
            <a:ext cx="118776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07173"/>
              </p:ext>
            </p:extLst>
          </p:nvPr>
        </p:nvGraphicFramePr>
        <p:xfrm>
          <a:off x="242084" y="623302"/>
          <a:ext cx="8567928" cy="216253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48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PAYMENT METHODS</a:t>
                      </a:r>
                      <a:endParaRPr lang="en-US" sz="1400" b="1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PAYMENT APPS</a:t>
                      </a:r>
                      <a:endParaRPr lang="en-US" sz="1400" b="1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3DS  CHANNELS</a:t>
                      </a:r>
                      <a:endParaRPr lang="en-US" sz="1400" b="1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3DS  USE CASES</a:t>
                      </a:r>
                      <a:endParaRPr lang="en-US" sz="1400" b="1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Basic Card (existing)</a:t>
                      </a:r>
                      <a:endParaRPr lang="en-US" sz="1400" b="1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Card on Browser</a:t>
                      </a:r>
                      <a:endParaRPr lang="en-US" sz="1400" b="0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Browser</a:t>
                      </a:r>
                      <a:endParaRPr lang="en-US" sz="1400" b="0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Payment Authentication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Non-Payment / ID&amp;V</a:t>
                      </a:r>
                    </a:p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Custom (existing)</a:t>
                      </a:r>
                      <a:endParaRPr lang="en-US" sz="1400" b="1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Native Apps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Web Based Apps</a:t>
                      </a:r>
                      <a:endParaRPr lang="en-US" sz="1400" b="0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Browser and App</a:t>
                      </a:r>
                      <a:endParaRPr lang="en-US" sz="1400" b="0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Payment Authentication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Non-Payment / ID&amp;V</a:t>
                      </a:r>
                      <a:endParaRPr lang="en-US" sz="1400" b="0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Network Tokens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(under development)</a:t>
                      </a:r>
                      <a:endParaRPr lang="en-US" sz="1400" b="1" i="0" u="none" strike="noStrike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Native Apps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Web Based Apps</a:t>
                      </a:r>
                      <a:endParaRPr lang="en-US" sz="1400" b="0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Browsers and App</a:t>
                      </a:r>
                      <a:endParaRPr lang="en-US" sz="1400" b="0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Payment Authentication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Non-Payment / ID&amp;V</a:t>
                      </a:r>
                      <a:endParaRPr lang="en-US" sz="1400" b="0" i="0" u="none" strike="noStrike" dirty="0">
                        <a:solidFill>
                          <a:srgbClr val="171717"/>
                        </a:solidFill>
                        <a:effectLst/>
                        <a:latin typeface="MarkForMC Nrw O" panose="020B0506020201010104" pitchFamily="34" charset="0"/>
                      </a:endParaRPr>
                    </a:p>
                  </a:txBody>
                  <a:tcPr marL="5865" marR="5865" marT="58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507" y="2869934"/>
            <a:ext cx="1235344" cy="21618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84" y="2906216"/>
            <a:ext cx="1235344" cy="21618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10" y="4187190"/>
            <a:ext cx="1235344" cy="661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062" y="2869934"/>
            <a:ext cx="1128631" cy="21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64592" y="192025"/>
            <a:ext cx="8567928" cy="369332"/>
          </a:xfrm>
        </p:spPr>
        <p:txBody>
          <a:bodyPr/>
          <a:lstStyle/>
          <a:p>
            <a:r>
              <a:rPr lang="en-US" sz="2000" b="0" dirty="0">
                <a:solidFill>
                  <a:schemeClr val="tx2"/>
                </a:solidFill>
              </a:rPr>
              <a:t>Opportunities for W3C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gray">
          <a:xfrm>
            <a:off x="277392" y="1131587"/>
            <a:ext cx="8550995" cy="25483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Integration of EMV 3DS functionality into W3C APIs to maximize benefits to the payments ecosystem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Streamline ecosystem usage of EMV 3-D Secure within W3C payment APIs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Drive scale to the market through a holistic approach leveraging EMV 3DS and network tokenization with W3C APIs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564864"/>
      </p:ext>
    </p:extLst>
  </p:cSld>
  <p:clrMapOvr>
    <a:masterClrMapping/>
  </p:clrMapOvr>
</p:sld>
</file>

<file path=ppt/theme/theme1.xml><?xml version="1.0" encoding="utf-8"?>
<a:theme xmlns:a="http://schemas.openxmlformats.org/drawingml/2006/main" name="mc_templat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2">
      <a:majorFont>
        <a:latin typeface="Mark Offc For MC Light"/>
        <a:ea typeface=""/>
        <a:cs typeface=""/>
      </a:majorFont>
      <a:minorFont>
        <a:latin typeface="MarkForMC Nrw 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8ST.potx" id="{226D1EB0-47B6-4107-AE9C-B4865BFB7DF3}" vid="{6BADC43B-EA53-405A-AC13-3029F7495107}"/>
    </a:ext>
  </a:extLst>
</a:theme>
</file>

<file path=ppt/theme/theme2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mc_template_8ST</Template>
  <TotalTime>19686</TotalTime>
  <Words>949</Words>
  <Application>Microsoft Office PowerPoint</Application>
  <PresentationFormat>On-screen Show (16:9)</PresentationFormat>
  <Paragraphs>245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mc_template</vt:lpstr>
      <vt:lpstr>EMV 3DS </vt:lpstr>
      <vt:lpstr>PowerPoint Presentation</vt:lpstr>
      <vt:lpstr>eCommerce with 3DS</vt:lpstr>
      <vt:lpstr>PowerPoint Presentation</vt:lpstr>
      <vt:lpstr>Regulators continue to introduce new authentication requirements to protect the consumer</vt:lpstr>
      <vt:lpstr>Overview of EMV 3-D Secure (3DS)</vt:lpstr>
      <vt:lpstr>EMV 3DS is a multi-purpose protocol…</vt:lpstr>
      <vt:lpstr>Primary Use Cases for W3C APIs and EMV 3DS</vt:lpstr>
      <vt:lpstr>Opportunities for W3C</vt:lpstr>
    </vt:vector>
  </TitlesOfParts>
  <Company>MasterCard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Mastercard Disclosures for W3C Payment</dc:title>
  <dc:creator>Bhattacharjee, Manash</dc:creator>
  <cp:lastModifiedBy>Reany, Bob</cp:lastModifiedBy>
  <cp:revision>264</cp:revision>
  <cp:lastPrinted>2016-08-25T18:25:26Z</cp:lastPrinted>
  <dcterms:created xsi:type="dcterms:W3CDTF">2017-03-04T03:40:55Z</dcterms:created>
  <dcterms:modified xsi:type="dcterms:W3CDTF">2017-11-07T16:36:48Z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v">
    <vt:i4>7</vt:i4>
  </property>
  <property fmtid="{D5CDD505-2E9C-101B-9397-08002B2CF9AE}" pid="3" name="mc_template_date">
    <vt:lpwstr>20160927</vt:lpwstr>
  </property>
</Properties>
</file>