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6" r:id="rId2"/>
    <p:sldId id="267" r:id="rId3"/>
    <p:sldId id="284" r:id="rId4"/>
    <p:sldId id="279" r:id="rId5"/>
    <p:sldId id="281" r:id="rId6"/>
    <p:sldId id="289" r:id="rId7"/>
    <p:sldId id="285" r:id="rId8"/>
    <p:sldId id="286" r:id="rId9"/>
    <p:sldId id="288" r:id="rId10"/>
    <p:sldId id="293" r:id="rId11"/>
    <p:sldId id="294" r:id="rId12"/>
    <p:sldId id="295" r:id="rId13"/>
    <p:sldId id="296" r:id="rId14"/>
    <p:sldId id="292" r:id="rId15"/>
    <p:sldId id="290" r:id="rId16"/>
    <p:sldId id="291" r:id="rId17"/>
    <p:sldId id="287"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4" autoAdjust="0"/>
    <p:restoredTop sz="94660"/>
  </p:normalViewPr>
  <p:slideViewPr>
    <p:cSldViewPr snapToGrid="0" showGuides="1">
      <p:cViewPr>
        <p:scale>
          <a:sx n="120" d="100"/>
          <a:sy n="120" d="100"/>
        </p:scale>
        <p:origin x="418" y="15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7.xml"/><Relationship Id="rId1" Type="http://schemas.openxmlformats.org/officeDocument/2006/relationships/vmlDrawing" Target="../drawings/vmlDrawing2.vml"/><Relationship Id="rId5" Type="http://schemas.openxmlformats.org/officeDocument/2006/relationships/image" Target="../media/image3.emf"/><Relationship Id="rId4" Type="http://schemas.openxmlformats.org/officeDocument/2006/relationships/oleObject" Target="../embeddings/oleObject2.bin"/></Relationships>
</file>

<file path=ppt/slideLayouts/_rels/slideLayout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vmlDrawing" Target="../drawings/vmlDrawing3.vml"/><Relationship Id="rId5" Type="http://schemas.openxmlformats.org/officeDocument/2006/relationships/image" Target="../media/image4.emf"/><Relationship Id="rId4" Type="http://schemas.openxmlformats.org/officeDocument/2006/relationships/oleObject" Target="../embeddings/oleObject3.bin"/></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320800" y="2951042"/>
            <a:ext cx="9550400" cy="1470025"/>
          </a:xfrm>
          <a:noFill/>
        </p:spPr>
        <p:txBody>
          <a:bodyPr anchor="ctr">
            <a:normAutofit/>
          </a:bodyPr>
          <a:lstStyle>
            <a:lvl1pPr algn="ctr">
              <a:lnSpc>
                <a:spcPts val="4000"/>
              </a:lnSpc>
              <a:defRPr sz="4400">
                <a:solidFill>
                  <a:schemeClr val="bg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828800" y="4419600"/>
            <a:ext cx="8534400" cy="1295400"/>
          </a:xfrm>
        </p:spPr>
        <p:txBody>
          <a:bodyPr anchor="ctr">
            <a:normAutofit/>
          </a:bodyPr>
          <a:lstStyle>
            <a:lvl1pPr marL="0" indent="0" algn="ctr">
              <a:buNone/>
              <a:defRPr sz="2667" baseline="0">
                <a:solidFill>
                  <a:schemeClr val="bg1">
                    <a:lumMod val="85000"/>
                  </a:schemeClr>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smtClean="0"/>
              <a:t>Click to edit Master subtitle style</a:t>
            </a:r>
            <a:endParaRPr lang="en-US" dirty="0"/>
          </a:p>
        </p:txBody>
      </p:sp>
      <p:sp>
        <p:nvSpPr>
          <p:cNvPr id="4" name="Slide Number Placeholder 3"/>
          <p:cNvSpPr>
            <a:spLocks noGrp="1"/>
          </p:cNvSpPr>
          <p:nvPr>
            <p:ph type="sldNum" sz="quarter" idx="10"/>
          </p:nvPr>
        </p:nvSpPr>
        <p:spPr>
          <a:xfrm>
            <a:off x="11379200" y="6324600"/>
            <a:ext cx="711200" cy="365125"/>
          </a:xfrm>
          <a:prstGeom prst="rect">
            <a:avLst/>
          </a:prstGeom>
        </p:spPr>
        <p:txBody>
          <a:bodyPr/>
          <a:lstStyle/>
          <a:p>
            <a:fld id="{B7C84B4B-5107-4B3D-9287-2237ACB8EFFC}" type="slidenum">
              <a:rPr lang="en-US" smtClean="0"/>
              <a:pPr/>
              <a:t>‹#›</a:t>
            </a:fld>
            <a:endParaRPr lang="en-US" dirty="0"/>
          </a:p>
        </p:txBody>
      </p:sp>
    </p:spTree>
    <p:extLst>
      <p:ext uri="{BB962C8B-B14F-4D97-AF65-F5344CB8AC3E}">
        <p14:creationId xmlns:p14="http://schemas.microsoft.com/office/powerpoint/2010/main" val="74126942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2"/>
            </p:custDataLst>
            <p:extLst/>
          </p:nvPr>
        </p:nvGraphicFramePr>
        <p:xfrm>
          <a:off x="2119" y="1589"/>
          <a:ext cx="2116" cy="1587"/>
        </p:xfrm>
        <a:graphic>
          <a:graphicData uri="http://schemas.openxmlformats.org/presentationml/2006/ole">
            <mc:AlternateContent xmlns:mc="http://schemas.openxmlformats.org/markup-compatibility/2006">
              <mc:Choice xmlns:v="urn:schemas-microsoft-com:vml" Requires="v">
                <p:oleObj spid="_x0000_s2759" name="think-cell Slide" r:id="rId4" imgW="270" imgH="270" progId="TCLayout.ActiveDocument.1">
                  <p:embed/>
                </p:oleObj>
              </mc:Choice>
              <mc:Fallback>
                <p:oleObj name="think-cell Slide" r:id="rId4" imgW="270" imgH="270" progId="TCLayout.ActiveDocument.1">
                  <p:embed/>
                  <p:pic>
                    <p:nvPicPr>
                      <p:cNvPr id="2" name="Object 1" hidden="1"/>
                      <p:cNvPicPr/>
                      <p:nvPr/>
                    </p:nvPicPr>
                    <p:blipFill>
                      <a:blip r:embed="rId5"/>
                      <a:stretch>
                        <a:fillRect/>
                      </a:stretch>
                    </p:blipFill>
                    <p:spPr>
                      <a:xfrm>
                        <a:off x="2119" y="1589"/>
                        <a:ext cx="2116" cy="1587"/>
                      </a:xfrm>
                      <a:prstGeom prst="rect">
                        <a:avLst/>
                      </a:prstGeom>
                    </p:spPr>
                  </p:pic>
                </p:oleObj>
              </mc:Fallback>
            </mc:AlternateContent>
          </a:graphicData>
        </a:graphic>
      </p:graphicFrame>
      <p:sp>
        <p:nvSpPr>
          <p:cNvPr id="3" name="Title Placeholder 2"/>
          <p:cNvSpPr>
            <a:spLocks noGrp="1" noChangeArrowheads="1"/>
          </p:cNvSpPr>
          <p:nvPr>
            <p:ph type="title"/>
          </p:nvPr>
        </p:nvSpPr>
        <p:spPr bwMode="gray">
          <a:xfrm>
            <a:off x="233262" y="234864"/>
            <a:ext cx="11725484" cy="4104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smtClean="0"/>
              <a:t>Click to edit Master title style</a:t>
            </a:r>
            <a:endParaRPr lang="en-US" noProof="0" dirty="0" smtClean="0"/>
          </a:p>
        </p:txBody>
      </p:sp>
    </p:spTree>
    <p:extLst>
      <p:ext uri="{BB962C8B-B14F-4D97-AF65-F5344CB8AC3E}">
        <p14:creationId xmlns:p14="http://schemas.microsoft.com/office/powerpoint/2010/main" val="417863440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1_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2"/>
            </p:custDataLst>
            <p:extLst/>
          </p:nvPr>
        </p:nvGraphicFramePr>
        <p:xfrm>
          <a:off x="2119" y="1589"/>
          <a:ext cx="2116" cy="1587"/>
        </p:xfrm>
        <a:graphic>
          <a:graphicData uri="http://schemas.openxmlformats.org/presentationml/2006/ole">
            <mc:AlternateContent xmlns:mc="http://schemas.openxmlformats.org/markup-compatibility/2006">
              <mc:Choice xmlns:v="urn:schemas-microsoft-com:vml" Requires="v">
                <p:oleObj spid="_x0000_s3783" name="think-cell Slide" r:id="rId4" imgW="360" imgH="360" progId="TCLayout.ActiveDocument.1">
                  <p:embed/>
                </p:oleObj>
              </mc:Choice>
              <mc:Fallback>
                <p:oleObj name="think-cell Slide" r:id="rId4" imgW="360" imgH="360" progId="TCLayout.ActiveDocument.1">
                  <p:embed/>
                  <p:pic>
                    <p:nvPicPr>
                      <p:cNvPr id="3" name="Object 2" hidden="1"/>
                      <p:cNvPicPr/>
                      <p:nvPr/>
                    </p:nvPicPr>
                    <p:blipFill>
                      <a:blip r:embed="rId5"/>
                      <a:stretch>
                        <a:fillRect/>
                      </a:stretch>
                    </p:blipFill>
                    <p:spPr>
                      <a:xfrm>
                        <a:off x="2119" y="1589"/>
                        <a:ext cx="2116" cy="1587"/>
                      </a:xfrm>
                      <a:prstGeom prst="rect">
                        <a:avLst/>
                      </a:prstGeom>
                    </p:spPr>
                  </p:pic>
                </p:oleObj>
              </mc:Fallback>
            </mc:AlternateContent>
          </a:graphicData>
        </a:graphic>
      </p:graphicFrame>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651762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ags" Target="../tags/tag3.xml"/><Relationship Id="rId13" Type="http://schemas.openxmlformats.org/officeDocument/2006/relationships/tags" Target="../tags/tag8.xml"/><Relationship Id="rId18" Type="http://schemas.openxmlformats.org/officeDocument/2006/relationships/tags" Target="../tags/tag13.xml"/><Relationship Id="rId3" Type="http://schemas.openxmlformats.org/officeDocument/2006/relationships/slideLayout" Target="../slideLayouts/slideLayout3.xml"/><Relationship Id="rId21" Type="http://schemas.openxmlformats.org/officeDocument/2006/relationships/tags" Target="../tags/tag16.xml"/><Relationship Id="rId7" Type="http://schemas.openxmlformats.org/officeDocument/2006/relationships/tags" Target="../tags/tag2.xml"/><Relationship Id="rId12" Type="http://schemas.openxmlformats.org/officeDocument/2006/relationships/tags" Target="../tags/tag7.xml"/><Relationship Id="rId17" Type="http://schemas.openxmlformats.org/officeDocument/2006/relationships/tags" Target="../tags/tag12.xml"/><Relationship Id="rId2" Type="http://schemas.openxmlformats.org/officeDocument/2006/relationships/slideLayout" Target="../slideLayouts/slideLayout2.xml"/><Relationship Id="rId16" Type="http://schemas.openxmlformats.org/officeDocument/2006/relationships/tags" Target="../tags/tag11.xml"/><Relationship Id="rId20" Type="http://schemas.openxmlformats.org/officeDocument/2006/relationships/tags" Target="../tags/tag15.xml"/><Relationship Id="rId1" Type="http://schemas.openxmlformats.org/officeDocument/2006/relationships/slideLayout" Target="../slideLayouts/slideLayout1.xml"/><Relationship Id="rId6" Type="http://schemas.openxmlformats.org/officeDocument/2006/relationships/tags" Target="../tags/tag1.xml"/><Relationship Id="rId11" Type="http://schemas.openxmlformats.org/officeDocument/2006/relationships/tags" Target="../tags/tag6.xml"/><Relationship Id="rId24" Type="http://schemas.openxmlformats.org/officeDocument/2006/relationships/image" Target="../media/image2.png"/><Relationship Id="rId5" Type="http://schemas.openxmlformats.org/officeDocument/2006/relationships/vmlDrawing" Target="../drawings/vmlDrawing1.vml"/><Relationship Id="rId15" Type="http://schemas.openxmlformats.org/officeDocument/2006/relationships/tags" Target="../tags/tag10.xml"/><Relationship Id="rId23" Type="http://schemas.openxmlformats.org/officeDocument/2006/relationships/image" Target="../media/image1.emf"/><Relationship Id="rId10" Type="http://schemas.openxmlformats.org/officeDocument/2006/relationships/tags" Target="../tags/tag5.xml"/><Relationship Id="rId19" Type="http://schemas.openxmlformats.org/officeDocument/2006/relationships/tags" Target="../tags/tag14.xml"/><Relationship Id="rId4" Type="http://schemas.openxmlformats.org/officeDocument/2006/relationships/theme" Target="../theme/theme1.xml"/><Relationship Id="rId9" Type="http://schemas.openxmlformats.org/officeDocument/2006/relationships/tags" Target="../tags/tag4.xml"/><Relationship Id="rId14" Type="http://schemas.openxmlformats.org/officeDocument/2006/relationships/tags" Target="../tags/tag9.xml"/><Relationship Id="rId22" Type="http://schemas.openxmlformats.org/officeDocument/2006/relationships/oleObject" Target="../embeddings/oleObject1.bin"/></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6"/>
            </p:custDataLst>
            <p:extLst/>
          </p:nvPr>
        </p:nvGraphicFramePr>
        <p:xfrm>
          <a:off x="0" y="1"/>
          <a:ext cx="215979" cy="161975"/>
        </p:xfrm>
        <a:graphic>
          <a:graphicData uri="http://schemas.openxmlformats.org/presentationml/2006/ole">
            <mc:AlternateContent xmlns:mc="http://schemas.openxmlformats.org/markup-compatibility/2006">
              <mc:Choice xmlns:v="urn:schemas-microsoft-com:vml" Requires="v">
                <p:oleObj spid="_x0000_s1735" name="think-cell Slide" r:id="rId22" imgW="270" imgH="270" progId="TCLayout.ActiveDocument.1">
                  <p:embed/>
                </p:oleObj>
              </mc:Choice>
              <mc:Fallback>
                <p:oleObj name="think-cell Slide" r:id="rId22" imgW="270" imgH="270" progId="TCLayout.ActiveDocument.1">
                  <p:embed/>
                  <p:pic>
                    <p:nvPicPr>
                      <p:cNvPr id="2" name="Object 1" hidden="1"/>
                      <p:cNvPicPr/>
                      <p:nvPr/>
                    </p:nvPicPr>
                    <p:blipFill>
                      <a:blip r:embed="rId23"/>
                      <a:stretch>
                        <a:fillRect/>
                      </a:stretch>
                    </p:blipFill>
                    <p:spPr>
                      <a:xfrm>
                        <a:off x="0" y="1"/>
                        <a:ext cx="215979" cy="161975"/>
                      </a:xfrm>
                      <a:prstGeom prst="rect">
                        <a:avLst/>
                      </a:prstGeom>
                    </p:spPr>
                  </p:pic>
                </p:oleObj>
              </mc:Fallback>
            </mc:AlternateContent>
          </a:graphicData>
        </a:graphic>
      </p:graphicFrame>
      <p:sp>
        <p:nvSpPr>
          <p:cNvPr id="1036" name="Rectangle 286"/>
          <p:cNvSpPr>
            <a:spLocks noGrp="1" noChangeArrowheads="1"/>
          </p:cNvSpPr>
          <p:nvPr>
            <p:ph type="body" idx="1"/>
          </p:nvPr>
        </p:nvSpPr>
        <p:spPr bwMode="auto">
          <a:xfrm>
            <a:off x="3124132" y="2570857"/>
            <a:ext cx="5853024" cy="1641475"/>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9" name="Title Placeholder 2"/>
          <p:cNvSpPr>
            <a:spLocks noGrp="1" noChangeArrowheads="1"/>
          </p:cNvSpPr>
          <p:nvPr>
            <p:ph type="title"/>
          </p:nvPr>
        </p:nvSpPr>
        <p:spPr bwMode="auto">
          <a:xfrm>
            <a:off x="233262" y="234865"/>
            <a:ext cx="11725484" cy="4103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dirty="0" smtClean="0"/>
              <a:t>Click To Edit Master Title Style</a:t>
            </a:r>
          </a:p>
        </p:txBody>
      </p:sp>
      <p:sp>
        <p:nvSpPr>
          <p:cNvPr id="10" name="McK 1. On-page tracker" hidden="1"/>
          <p:cNvSpPr>
            <a:spLocks noChangeArrowheads="1"/>
          </p:cNvSpPr>
          <p:nvPr/>
        </p:nvSpPr>
        <p:spPr bwMode="auto">
          <a:xfrm>
            <a:off x="233259" y="17820"/>
            <a:ext cx="1146148" cy="2873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r>
              <a:rPr lang="en-US" sz="1867" baseline="0" noProof="0" dirty="0">
                <a:solidFill>
                  <a:srgbClr val="808080"/>
                </a:solidFill>
                <a:latin typeface="+mn-lt"/>
                <a:ea typeface="+mj-ea"/>
              </a:rPr>
              <a:t>TRACKER</a:t>
            </a:r>
          </a:p>
        </p:txBody>
      </p:sp>
      <p:sp>
        <p:nvSpPr>
          <p:cNvPr id="11" name="McK 3. Unit of measure" hidden="1"/>
          <p:cNvSpPr txBox="1">
            <a:spLocks noChangeArrowheads="1"/>
          </p:cNvSpPr>
          <p:nvPr/>
        </p:nvSpPr>
        <p:spPr bwMode="auto">
          <a:xfrm>
            <a:off x="228998" y="542618"/>
            <a:ext cx="11725484" cy="328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defTabSz="895350">
              <a:defRPr sz="2400">
                <a:solidFill>
                  <a:schemeClr val="tx1"/>
                </a:solidFill>
                <a:latin typeface="Arial" charset="0"/>
              </a:defRPr>
            </a:lvl1pPr>
            <a:lvl2pPr marL="447675" defTabSz="895350">
              <a:defRPr sz="2400">
                <a:solidFill>
                  <a:schemeClr val="tx1"/>
                </a:solidFill>
                <a:latin typeface="Arial" charset="0"/>
              </a:defRPr>
            </a:lvl2pPr>
            <a:lvl3pPr marL="895350" defTabSz="895350">
              <a:defRPr sz="2400">
                <a:solidFill>
                  <a:schemeClr val="tx1"/>
                </a:solidFill>
                <a:latin typeface="Arial" charset="0"/>
              </a:defRPr>
            </a:lvl3pPr>
            <a:lvl4pPr marL="1344613"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a:defRPr/>
            </a:pPr>
            <a:r>
              <a:rPr lang="en-US" sz="2133" baseline="0" noProof="0" dirty="0" smtClean="0">
                <a:solidFill>
                  <a:srgbClr val="808080"/>
                </a:solidFill>
                <a:latin typeface="+mn-lt"/>
              </a:rPr>
              <a:t>Unit of measure</a:t>
            </a:r>
          </a:p>
        </p:txBody>
      </p:sp>
      <p:grpSp>
        <p:nvGrpSpPr>
          <p:cNvPr id="15" name="ACET" hidden="1"/>
          <p:cNvGrpSpPr>
            <a:grpSpLocks/>
          </p:cNvGrpSpPr>
          <p:nvPr/>
        </p:nvGrpSpPr>
        <p:grpSpPr bwMode="auto">
          <a:xfrm>
            <a:off x="3124132" y="1757586"/>
            <a:ext cx="5801189" cy="756422"/>
            <a:chOff x="915" y="563"/>
            <a:chExt cx="2686" cy="467"/>
          </a:xfrm>
        </p:grpSpPr>
        <p:cxnSp>
          <p:nvCxnSpPr>
            <p:cNvPr id="16" name="AutoShape 249"/>
            <p:cNvCxnSpPr>
              <a:cxnSpLocks noChangeShapeType="1"/>
              <a:stCxn id="17" idx="4"/>
              <a:endCxn id="17" idx="6"/>
            </p:cNvCxnSpPr>
            <p:nvPr/>
          </p:nvCxnSpPr>
          <p:spPr bwMode="auto">
            <a:xfrm>
              <a:off x="915" y="1030"/>
              <a:ext cx="2686" cy="0"/>
            </a:xfrm>
            <a:prstGeom prst="straightConnector1">
              <a:avLst/>
            </a:prstGeom>
            <a:noFill/>
            <a:ln w="952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 name="AutoShape 250"/>
            <p:cNvSpPr>
              <a:spLocks noChangeArrowheads="1"/>
            </p:cNvSpPr>
            <p:nvPr/>
          </p:nvSpPr>
          <p:spPr bwMode="auto">
            <a:xfrm>
              <a:off x="915" y="563"/>
              <a:ext cx="2686" cy="467"/>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18288" anchor="b">
              <a:spAutoFit/>
            </a:bodyPr>
            <a:lstStyle/>
            <a:p>
              <a:r>
                <a:rPr lang="en-US" sz="2400" b="1" baseline="0" noProof="0">
                  <a:latin typeface="+mn-lt"/>
                  <a:ea typeface="+mn-ea"/>
                </a:rPr>
                <a:t>Title</a:t>
              </a:r>
            </a:p>
            <a:p>
              <a:r>
                <a:rPr lang="en-US" sz="2400" baseline="0" noProof="0" dirty="0">
                  <a:solidFill>
                    <a:srgbClr val="808080"/>
                  </a:solidFill>
                  <a:latin typeface="+mn-lt"/>
                  <a:ea typeface="+mn-ea"/>
                </a:rPr>
                <a:t>Unit of measure</a:t>
              </a:r>
            </a:p>
          </p:txBody>
        </p:sp>
      </p:grpSp>
      <p:grpSp>
        <p:nvGrpSpPr>
          <p:cNvPr id="61" name="LegendBoxes" hidden="1"/>
          <p:cNvGrpSpPr>
            <a:grpSpLocks/>
          </p:cNvGrpSpPr>
          <p:nvPr/>
        </p:nvGrpSpPr>
        <p:grpSpPr bwMode="auto">
          <a:xfrm>
            <a:off x="10940627" y="284695"/>
            <a:ext cx="1022351" cy="1058863"/>
            <a:chOff x="4936" y="176"/>
            <a:chExt cx="483" cy="667"/>
          </a:xfrm>
        </p:grpSpPr>
        <p:sp>
          <p:nvSpPr>
            <p:cNvPr id="62" name="Legend1"/>
            <p:cNvSpPr>
              <a:spLocks noChangeArrowheads="1"/>
            </p:cNvSpPr>
            <p:nvPr/>
          </p:nvSpPr>
          <p:spPr bwMode="auto">
            <a:xfrm>
              <a:off x="5096" y="176"/>
              <a:ext cx="323" cy="1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1193643">
                <a:buClr>
                  <a:schemeClr val="tx2"/>
                </a:buClr>
              </a:pPr>
              <a:r>
                <a:rPr lang="en-US" sz="1600">
                  <a:latin typeface="+mn-lt"/>
                </a:rPr>
                <a:t>Legend</a:t>
              </a:r>
            </a:p>
          </p:txBody>
        </p:sp>
        <p:sp>
          <p:nvSpPr>
            <p:cNvPr id="63" name="LegendRectangle1"/>
            <p:cNvSpPr>
              <a:spLocks noChangeArrowheads="1"/>
            </p:cNvSpPr>
            <p:nvPr/>
          </p:nvSpPr>
          <p:spPr bwMode="auto">
            <a:xfrm>
              <a:off x="4936" y="183"/>
              <a:ext cx="104" cy="101"/>
            </a:xfrm>
            <a:prstGeom prst="rect">
              <a:avLst/>
            </a:prstGeom>
            <a:solidFill>
              <a:schemeClr val="accent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2400">
                <a:latin typeface="+mn-lt"/>
              </a:endParaRPr>
            </a:p>
          </p:txBody>
        </p:sp>
        <p:sp>
          <p:nvSpPr>
            <p:cNvPr id="85" name="Legend2"/>
            <p:cNvSpPr>
              <a:spLocks noChangeArrowheads="1"/>
            </p:cNvSpPr>
            <p:nvPr/>
          </p:nvSpPr>
          <p:spPr bwMode="auto">
            <a:xfrm>
              <a:off x="5096" y="346"/>
              <a:ext cx="323" cy="1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1193643">
                <a:buClr>
                  <a:schemeClr val="tx2"/>
                </a:buClr>
              </a:pPr>
              <a:r>
                <a:rPr lang="en-US" sz="1600">
                  <a:latin typeface="+mn-lt"/>
                </a:rPr>
                <a:t>Legend</a:t>
              </a:r>
            </a:p>
          </p:txBody>
        </p:sp>
        <p:sp>
          <p:nvSpPr>
            <p:cNvPr id="86" name="LegendRectangle2"/>
            <p:cNvSpPr>
              <a:spLocks noChangeArrowheads="1"/>
            </p:cNvSpPr>
            <p:nvPr/>
          </p:nvSpPr>
          <p:spPr bwMode="auto">
            <a:xfrm>
              <a:off x="4936" y="353"/>
              <a:ext cx="104" cy="101"/>
            </a:xfrm>
            <a:prstGeom prst="rect">
              <a:avLst/>
            </a:prstGeom>
            <a:solidFill>
              <a:schemeClr val="accent2"/>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2400">
                <a:latin typeface="+mn-lt"/>
              </a:endParaRPr>
            </a:p>
          </p:txBody>
        </p:sp>
        <p:sp>
          <p:nvSpPr>
            <p:cNvPr id="87" name="Legend3"/>
            <p:cNvSpPr>
              <a:spLocks noChangeArrowheads="1"/>
            </p:cNvSpPr>
            <p:nvPr/>
          </p:nvSpPr>
          <p:spPr bwMode="auto">
            <a:xfrm>
              <a:off x="5096" y="517"/>
              <a:ext cx="323" cy="1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1193643">
                <a:buClr>
                  <a:schemeClr val="tx2"/>
                </a:buClr>
              </a:pPr>
              <a:r>
                <a:rPr lang="en-US" sz="1600">
                  <a:latin typeface="+mn-lt"/>
                </a:rPr>
                <a:t>Legend</a:t>
              </a:r>
            </a:p>
          </p:txBody>
        </p:sp>
        <p:sp>
          <p:nvSpPr>
            <p:cNvPr id="88" name="LegendRectangle3"/>
            <p:cNvSpPr>
              <a:spLocks noChangeArrowheads="1"/>
            </p:cNvSpPr>
            <p:nvPr/>
          </p:nvSpPr>
          <p:spPr bwMode="auto">
            <a:xfrm>
              <a:off x="4936" y="524"/>
              <a:ext cx="104" cy="101"/>
            </a:xfrm>
            <a:prstGeom prst="rect">
              <a:avLst/>
            </a:prstGeom>
            <a:solidFill>
              <a:schemeClr va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2400">
                <a:latin typeface="+mn-lt"/>
              </a:endParaRPr>
            </a:p>
          </p:txBody>
        </p:sp>
        <p:sp>
          <p:nvSpPr>
            <p:cNvPr id="89" name="Legend4"/>
            <p:cNvSpPr>
              <a:spLocks noChangeArrowheads="1"/>
            </p:cNvSpPr>
            <p:nvPr/>
          </p:nvSpPr>
          <p:spPr bwMode="auto">
            <a:xfrm>
              <a:off x="5096" y="688"/>
              <a:ext cx="323" cy="1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1193643">
                <a:buClr>
                  <a:schemeClr val="tx2"/>
                </a:buClr>
              </a:pPr>
              <a:r>
                <a:rPr lang="en-US" sz="1600">
                  <a:latin typeface="+mn-lt"/>
                </a:rPr>
                <a:t>Legend</a:t>
              </a:r>
            </a:p>
          </p:txBody>
        </p:sp>
        <p:sp>
          <p:nvSpPr>
            <p:cNvPr id="90" name="LegendRectangle4"/>
            <p:cNvSpPr>
              <a:spLocks noChangeArrowheads="1"/>
            </p:cNvSpPr>
            <p:nvPr/>
          </p:nvSpPr>
          <p:spPr bwMode="auto">
            <a:xfrm>
              <a:off x="4936" y="695"/>
              <a:ext cx="104" cy="101"/>
            </a:xfrm>
            <a:prstGeom prst="rect">
              <a:avLst/>
            </a:prstGeom>
            <a:solidFill>
              <a:schemeClr val="fo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2400">
                <a:latin typeface="+mn-lt"/>
              </a:endParaRPr>
            </a:p>
          </p:txBody>
        </p:sp>
      </p:grpSp>
      <p:grpSp>
        <p:nvGrpSpPr>
          <p:cNvPr id="91" name="LegendLines" hidden="1"/>
          <p:cNvGrpSpPr>
            <a:grpSpLocks/>
          </p:cNvGrpSpPr>
          <p:nvPr/>
        </p:nvGrpSpPr>
        <p:grpSpPr bwMode="auto">
          <a:xfrm>
            <a:off x="10529996" y="284694"/>
            <a:ext cx="1432984" cy="792163"/>
            <a:chOff x="4750" y="176"/>
            <a:chExt cx="677" cy="499"/>
          </a:xfrm>
        </p:grpSpPr>
        <p:sp>
          <p:nvSpPr>
            <p:cNvPr id="92" name="LineLegend1"/>
            <p:cNvSpPr>
              <a:spLocks noChangeShapeType="1"/>
            </p:cNvSpPr>
            <p:nvPr/>
          </p:nvSpPr>
          <p:spPr bwMode="auto">
            <a:xfrm>
              <a:off x="4750" y="233"/>
              <a:ext cx="288" cy="0"/>
            </a:xfrm>
            <a:prstGeom prst="line">
              <a:avLst/>
            </a:prstGeom>
            <a:noFill/>
            <a:ln w="28575">
              <a:solidFill>
                <a:schemeClr val="accent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latin typeface="+mn-lt"/>
              </a:endParaRPr>
            </a:p>
          </p:txBody>
        </p:sp>
        <p:sp>
          <p:nvSpPr>
            <p:cNvPr id="93" name="LineLegend2"/>
            <p:cNvSpPr>
              <a:spLocks noChangeShapeType="1"/>
            </p:cNvSpPr>
            <p:nvPr/>
          </p:nvSpPr>
          <p:spPr bwMode="auto">
            <a:xfrm>
              <a:off x="4750" y="402"/>
              <a:ext cx="288" cy="0"/>
            </a:xfrm>
            <a:prstGeom prst="line">
              <a:avLst/>
            </a:prstGeom>
            <a:noFill/>
            <a:ln w="28575">
              <a:solidFill>
                <a:schemeClr val="accent3"/>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latin typeface="+mn-lt"/>
              </a:endParaRPr>
            </a:p>
          </p:txBody>
        </p:sp>
        <p:sp>
          <p:nvSpPr>
            <p:cNvPr id="94" name="LineLegend3"/>
            <p:cNvSpPr>
              <a:spLocks noChangeShapeType="1"/>
            </p:cNvSpPr>
            <p:nvPr/>
          </p:nvSpPr>
          <p:spPr bwMode="auto">
            <a:xfrm>
              <a:off x="4750" y="577"/>
              <a:ext cx="288" cy="0"/>
            </a:xfrm>
            <a:prstGeom prst="line">
              <a:avLst/>
            </a:prstGeom>
            <a:noFill/>
            <a:ln w="28575">
              <a:solidFill>
                <a:schemeClr val="accent3"/>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latin typeface="+mn-lt"/>
              </a:endParaRPr>
            </a:p>
          </p:txBody>
        </p:sp>
        <p:sp>
          <p:nvSpPr>
            <p:cNvPr id="95" name="Legend1"/>
            <p:cNvSpPr>
              <a:spLocks noChangeArrowheads="1"/>
            </p:cNvSpPr>
            <p:nvPr/>
          </p:nvSpPr>
          <p:spPr bwMode="auto">
            <a:xfrm>
              <a:off x="5104" y="176"/>
              <a:ext cx="323" cy="1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1193643">
                <a:buClr>
                  <a:schemeClr val="tx2"/>
                </a:buClr>
              </a:pPr>
              <a:r>
                <a:rPr lang="en-US" sz="1600">
                  <a:latin typeface="+mn-lt"/>
                </a:rPr>
                <a:t>Legend</a:t>
              </a:r>
            </a:p>
          </p:txBody>
        </p:sp>
        <p:sp>
          <p:nvSpPr>
            <p:cNvPr id="96" name="Legend2"/>
            <p:cNvSpPr>
              <a:spLocks noChangeArrowheads="1"/>
            </p:cNvSpPr>
            <p:nvPr/>
          </p:nvSpPr>
          <p:spPr bwMode="auto">
            <a:xfrm>
              <a:off x="5104" y="344"/>
              <a:ext cx="323" cy="1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1193643">
                <a:buClr>
                  <a:schemeClr val="tx2"/>
                </a:buClr>
              </a:pPr>
              <a:r>
                <a:rPr lang="en-US" sz="1600">
                  <a:latin typeface="+mn-lt"/>
                </a:rPr>
                <a:t>Legend</a:t>
              </a:r>
            </a:p>
          </p:txBody>
        </p:sp>
        <p:sp>
          <p:nvSpPr>
            <p:cNvPr id="97" name="Legend3"/>
            <p:cNvSpPr>
              <a:spLocks noChangeArrowheads="1"/>
            </p:cNvSpPr>
            <p:nvPr/>
          </p:nvSpPr>
          <p:spPr bwMode="auto">
            <a:xfrm>
              <a:off x="5104" y="520"/>
              <a:ext cx="323" cy="1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1193643">
                <a:buClr>
                  <a:schemeClr val="tx2"/>
                </a:buClr>
              </a:pPr>
              <a:r>
                <a:rPr lang="en-US" sz="1600">
                  <a:latin typeface="+mn-lt"/>
                </a:rPr>
                <a:t>Legend</a:t>
              </a:r>
            </a:p>
          </p:txBody>
        </p:sp>
      </p:grpSp>
      <p:grpSp>
        <p:nvGrpSpPr>
          <p:cNvPr id="98" name="McKSticker" hidden="1"/>
          <p:cNvGrpSpPr/>
          <p:nvPr/>
        </p:nvGrpSpPr>
        <p:grpSpPr bwMode="auto">
          <a:xfrm>
            <a:off x="10536217" y="284694"/>
            <a:ext cx="1422525" cy="283155"/>
            <a:chOff x="7673881" y="285750"/>
            <a:chExt cx="1066894" cy="283154"/>
          </a:xfrm>
        </p:grpSpPr>
        <p:sp>
          <p:nvSpPr>
            <p:cNvPr id="99" name="StickerRectangle"/>
            <p:cNvSpPr>
              <a:spLocks noChangeArrowheads="1"/>
            </p:cNvSpPr>
            <p:nvPr/>
          </p:nvSpPr>
          <p:spPr bwMode="auto">
            <a:xfrm>
              <a:off x="7681639" y="285750"/>
              <a:ext cx="1059136" cy="273920"/>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 tIns="0" rIns="0" bIns="27432">
              <a:spAutoFit/>
            </a:bodyPr>
            <a:lstStyle/>
            <a:p>
              <a:pPr algn="r" defTabSz="1193643">
                <a:buClr>
                  <a:schemeClr val="tx2"/>
                </a:buClr>
              </a:pPr>
              <a:r>
                <a:rPr lang="en-US" sz="1600" dirty="0">
                  <a:solidFill>
                    <a:srgbClr val="808080"/>
                  </a:solidFill>
                  <a:latin typeface="+mn-lt"/>
                </a:rPr>
                <a:t>PRELIMINARY</a:t>
              </a:r>
            </a:p>
          </p:txBody>
        </p:sp>
        <p:cxnSp>
          <p:nvCxnSpPr>
            <p:cNvPr id="100" name="AutoShape 31"/>
            <p:cNvCxnSpPr>
              <a:cxnSpLocks noChangeShapeType="1"/>
              <a:stCxn id="99" idx="2"/>
              <a:endCxn id="99" idx="4"/>
            </p:cNvCxnSpPr>
            <p:nvPr/>
          </p:nvCxnSpPr>
          <p:spPr bwMode="auto">
            <a:xfrm>
              <a:off x="7673881" y="285750"/>
              <a:ext cx="0" cy="283154"/>
            </a:xfrm>
            <a:prstGeom prst="straightConnector1">
              <a:avLst/>
            </a:prstGeom>
            <a:noFill/>
            <a:ln w="9525">
              <a:solidFill>
                <a:srgbClr val="808080"/>
              </a:solidFill>
              <a:round/>
              <a:headEnd/>
              <a:tailEnd/>
            </a:ln>
            <a:extLst>
              <a:ext uri="{909E8E84-426E-40DD-AFC4-6F175D3DCCD1}">
                <a14:hiddenFill xmlns:a14="http://schemas.microsoft.com/office/drawing/2010/main">
                  <a:noFill/>
                </a14:hiddenFill>
              </a:ext>
            </a:extLst>
          </p:spPr>
        </p:cxnSp>
        <p:cxnSp>
          <p:nvCxnSpPr>
            <p:cNvPr id="101" name="AutoShape 32"/>
            <p:cNvCxnSpPr>
              <a:cxnSpLocks noChangeShapeType="1"/>
              <a:stCxn id="99" idx="4"/>
              <a:endCxn id="99" idx="6"/>
            </p:cNvCxnSpPr>
            <p:nvPr/>
          </p:nvCxnSpPr>
          <p:spPr bwMode="auto">
            <a:xfrm>
              <a:off x="7673881" y="568904"/>
              <a:ext cx="1066894" cy="0"/>
            </a:xfrm>
            <a:prstGeom prst="straightConnector1">
              <a:avLst/>
            </a:prstGeom>
            <a:noFill/>
            <a:ln w="25400">
              <a:solidFill>
                <a:srgbClr val="808080"/>
              </a:solidFill>
              <a:round/>
              <a:headEnd/>
              <a:tailEnd/>
            </a:ln>
            <a:extLst>
              <a:ext uri="{909E8E84-426E-40DD-AFC4-6F175D3DCCD1}">
                <a14:hiddenFill xmlns:a14="http://schemas.microsoft.com/office/drawing/2010/main">
                  <a:noFill/>
                </a14:hiddenFill>
              </a:ext>
            </a:extLst>
          </p:spPr>
        </p:cxnSp>
      </p:grpSp>
      <p:grpSp>
        <p:nvGrpSpPr>
          <p:cNvPr id="102" name="LegendMoons" hidden="1"/>
          <p:cNvGrpSpPr/>
          <p:nvPr/>
        </p:nvGrpSpPr>
        <p:grpSpPr bwMode="auto">
          <a:xfrm>
            <a:off x="10851501" y="284697"/>
            <a:ext cx="1110445" cy="1355887"/>
            <a:chOff x="7769225" y="2105025"/>
            <a:chExt cx="832834" cy="1355886"/>
          </a:xfrm>
        </p:grpSpPr>
        <p:grpSp>
          <p:nvGrpSpPr>
            <p:cNvPr id="103" name="MoonLegend1"/>
            <p:cNvGrpSpPr>
              <a:grpSpLocks noChangeAspect="1"/>
            </p:cNvGrpSpPr>
            <p:nvPr>
              <p:custDataLst>
                <p:tags r:id="rId7"/>
              </p:custDataLst>
            </p:nvPr>
          </p:nvGrpSpPr>
          <p:grpSpPr bwMode="auto">
            <a:xfrm>
              <a:off x="7769225" y="2105025"/>
              <a:ext cx="209550" cy="209551"/>
              <a:chOff x="4533" y="183"/>
              <a:chExt cx="144" cy="144"/>
            </a:xfrm>
          </p:grpSpPr>
          <p:sp>
            <p:nvSpPr>
              <p:cNvPr id="121" name="Oval 38"/>
              <p:cNvSpPr>
                <a:spLocks noChangeAspect="1" noChangeArrowheads="1"/>
              </p:cNvSpPr>
              <p:nvPr>
                <p:custDataLst>
                  <p:tags r:id="rId20"/>
                </p:custDataLst>
              </p:nvPr>
            </p:nvSpPr>
            <p:spPr bwMode="auto">
              <a:xfrm>
                <a:off x="4533" y="183"/>
                <a:ext cx="144" cy="144"/>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2400"/>
              </a:p>
            </p:txBody>
          </p:sp>
          <p:sp>
            <p:nvSpPr>
              <p:cNvPr id="122" name="Arc 39"/>
              <p:cNvSpPr>
                <a:spLocks noChangeAspect="1"/>
              </p:cNvSpPr>
              <p:nvPr>
                <p:custDataLst>
                  <p:tags r:id="rId21"/>
                </p:custDataLst>
              </p:nvPr>
            </p:nvSpPr>
            <p:spPr bwMode="auto">
              <a:xfrm>
                <a:off x="4533" y="183"/>
                <a:ext cx="144" cy="144"/>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2400"/>
              </a:p>
            </p:txBody>
          </p:sp>
        </p:grpSp>
        <p:grpSp>
          <p:nvGrpSpPr>
            <p:cNvPr id="104" name="MoonLegend2"/>
            <p:cNvGrpSpPr>
              <a:grpSpLocks noChangeAspect="1"/>
            </p:cNvGrpSpPr>
            <p:nvPr>
              <p:custDataLst>
                <p:tags r:id="rId8"/>
              </p:custDataLst>
            </p:nvPr>
          </p:nvGrpSpPr>
          <p:grpSpPr bwMode="auto">
            <a:xfrm>
              <a:off x="7769225" y="2379266"/>
              <a:ext cx="209550" cy="209551"/>
              <a:chOff x="1694" y="2044"/>
              <a:chExt cx="160" cy="160"/>
            </a:xfrm>
          </p:grpSpPr>
          <p:sp>
            <p:nvSpPr>
              <p:cNvPr id="119" name="Oval 41"/>
              <p:cNvSpPr>
                <a:spLocks noChangeAspect="1" noChangeArrowheads="1"/>
              </p:cNvSpPr>
              <p:nvPr>
                <p:custDataLst>
                  <p:tags r:id="rId18"/>
                </p:custDataLst>
              </p:nvPr>
            </p:nvSpPr>
            <p:spPr bwMode="auto">
              <a:xfrm>
                <a:off x="1694" y="2044"/>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2400"/>
              </a:p>
            </p:txBody>
          </p:sp>
          <p:sp>
            <p:nvSpPr>
              <p:cNvPr id="120" name="Arc 42"/>
              <p:cNvSpPr>
                <a:spLocks noChangeAspect="1"/>
              </p:cNvSpPr>
              <p:nvPr>
                <p:custDataLst>
                  <p:tags r:id="rId19"/>
                </p:custDataLst>
              </p:nvPr>
            </p:nvSpPr>
            <p:spPr bwMode="auto">
              <a:xfrm>
                <a:off x="1694" y="2044"/>
                <a:ext cx="160" cy="160"/>
              </a:xfrm>
              <a:prstGeom prst="arc">
                <a:avLst/>
              </a:prstGeom>
              <a:solidFill>
                <a:schemeClr val="accent4"/>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2400"/>
              </a:p>
            </p:txBody>
          </p:sp>
        </p:grpSp>
        <p:grpSp>
          <p:nvGrpSpPr>
            <p:cNvPr id="105" name="MoonLegend4"/>
            <p:cNvGrpSpPr>
              <a:grpSpLocks noChangeAspect="1"/>
            </p:cNvGrpSpPr>
            <p:nvPr>
              <p:custDataLst>
                <p:tags r:id="rId9"/>
              </p:custDataLst>
            </p:nvPr>
          </p:nvGrpSpPr>
          <p:grpSpPr bwMode="auto">
            <a:xfrm>
              <a:off x="7769225" y="2927748"/>
              <a:ext cx="209550" cy="209551"/>
              <a:chOff x="4495" y="1198"/>
              <a:chExt cx="160" cy="160"/>
            </a:xfrm>
          </p:grpSpPr>
          <p:sp>
            <p:nvSpPr>
              <p:cNvPr id="117" name="Oval 47"/>
              <p:cNvSpPr>
                <a:spLocks noChangeAspect="1" noChangeArrowheads="1"/>
              </p:cNvSpPr>
              <p:nvPr>
                <p:custDataLst>
                  <p:tags r:id="rId16"/>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2400"/>
              </a:p>
            </p:txBody>
          </p:sp>
          <p:sp>
            <p:nvSpPr>
              <p:cNvPr id="118" name="Arc 48"/>
              <p:cNvSpPr>
                <a:spLocks noChangeAspect="1"/>
              </p:cNvSpPr>
              <p:nvPr>
                <p:custDataLst>
                  <p:tags r:id="rId17"/>
                </p:custDataLst>
              </p:nvPr>
            </p:nvSpPr>
            <p:spPr bwMode="auto">
              <a:xfrm>
                <a:off x="4495" y="1198"/>
                <a:ext cx="160" cy="160"/>
              </a:xfrm>
              <a:prstGeom prst="arc">
                <a:avLst>
                  <a:gd name="adj1" fmla="val 16200000"/>
                  <a:gd name="adj2" fmla="val 10800000"/>
                </a:avLst>
              </a:prstGeom>
              <a:solidFill>
                <a:schemeClr val="accent4"/>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2400"/>
              </a:p>
            </p:txBody>
          </p:sp>
        </p:grpSp>
        <p:grpSp>
          <p:nvGrpSpPr>
            <p:cNvPr id="106" name="MoonLegend5"/>
            <p:cNvGrpSpPr>
              <a:grpSpLocks noChangeAspect="1"/>
            </p:cNvGrpSpPr>
            <p:nvPr>
              <p:custDataLst>
                <p:tags r:id="rId10"/>
              </p:custDataLst>
            </p:nvPr>
          </p:nvGrpSpPr>
          <p:grpSpPr bwMode="auto">
            <a:xfrm>
              <a:off x="7769225" y="3201990"/>
              <a:ext cx="209550" cy="209551"/>
              <a:chOff x="4495" y="1440"/>
              <a:chExt cx="160" cy="160"/>
            </a:xfrm>
          </p:grpSpPr>
          <p:sp>
            <p:nvSpPr>
              <p:cNvPr id="115" name="Oval 50"/>
              <p:cNvSpPr>
                <a:spLocks noChangeAspect="1" noChangeArrowheads="1"/>
              </p:cNvSpPr>
              <p:nvPr>
                <p:custDataLst>
                  <p:tags r:id="rId14"/>
                </p:custDataLst>
              </p:nvPr>
            </p:nvSpPr>
            <p:spPr bwMode="auto">
              <a:xfrm>
                <a:off x="4495" y="1440"/>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2400"/>
              </a:p>
            </p:txBody>
          </p:sp>
          <p:sp>
            <p:nvSpPr>
              <p:cNvPr id="116" name="Oval 51"/>
              <p:cNvSpPr>
                <a:spLocks noChangeAspect="1" noChangeArrowheads="1"/>
              </p:cNvSpPr>
              <p:nvPr>
                <p:custDataLst>
                  <p:tags r:id="rId15"/>
                </p:custDataLst>
              </p:nvPr>
            </p:nvSpPr>
            <p:spPr bwMode="auto">
              <a:xfrm>
                <a:off x="4495" y="1440"/>
                <a:ext cx="160" cy="160"/>
              </a:xfrm>
              <a:prstGeom prst="arc">
                <a:avLst>
                  <a:gd name="adj1" fmla="val 16200000"/>
                  <a:gd name="adj2" fmla="val 16200000"/>
                </a:avLst>
              </a:prstGeom>
              <a:solidFill>
                <a:schemeClr val="accent4"/>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2400"/>
              </a:p>
            </p:txBody>
          </p:sp>
        </p:grpSp>
        <p:sp>
          <p:nvSpPr>
            <p:cNvPr id="107" name="Legend1"/>
            <p:cNvSpPr>
              <a:spLocks noChangeArrowheads="1"/>
            </p:cNvSpPr>
            <p:nvPr/>
          </p:nvSpPr>
          <p:spPr bwMode="auto">
            <a:xfrm>
              <a:off x="8089900" y="2117725"/>
              <a:ext cx="512159"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1193643">
                <a:buClr>
                  <a:schemeClr val="tx2"/>
                </a:buClr>
              </a:pPr>
              <a:r>
                <a:rPr lang="en-US" sz="1600" dirty="0">
                  <a:latin typeface="+mn-lt"/>
                </a:rPr>
                <a:t>Legend</a:t>
              </a:r>
            </a:p>
          </p:txBody>
        </p:sp>
        <p:sp>
          <p:nvSpPr>
            <p:cNvPr id="108" name="Legend2"/>
            <p:cNvSpPr>
              <a:spLocks noChangeArrowheads="1"/>
            </p:cNvSpPr>
            <p:nvPr/>
          </p:nvSpPr>
          <p:spPr bwMode="auto">
            <a:xfrm>
              <a:off x="8089900" y="2392364"/>
              <a:ext cx="512159"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1193643">
                <a:buClr>
                  <a:schemeClr val="tx2"/>
                </a:buClr>
              </a:pPr>
              <a:r>
                <a:rPr lang="en-US" sz="1600" dirty="0">
                  <a:latin typeface="+mn-lt"/>
                </a:rPr>
                <a:t>Legend</a:t>
              </a:r>
            </a:p>
          </p:txBody>
        </p:sp>
        <p:sp>
          <p:nvSpPr>
            <p:cNvPr id="109" name="Legend3"/>
            <p:cNvSpPr>
              <a:spLocks noChangeArrowheads="1"/>
            </p:cNvSpPr>
            <p:nvPr/>
          </p:nvSpPr>
          <p:spPr bwMode="auto">
            <a:xfrm>
              <a:off x="8089900" y="2667002"/>
              <a:ext cx="512159"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1193643">
                <a:buClr>
                  <a:schemeClr val="tx2"/>
                </a:buClr>
              </a:pPr>
              <a:r>
                <a:rPr lang="en-US" sz="1600" dirty="0">
                  <a:latin typeface="+mn-lt"/>
                </a:rPr>
                <a:t>Legend</a:t>
              </a:r>
            </a:p>
          </p:txBody>
        </p:sp>
        <p:sp>
          <p:nvSpPr>
            <p:cNvPr id="110" name="Legend4"/>
            <p:cNvSpPr>
              <a:spLocks noChangeArrowheads="1"/>
            </p:cNvSpPr>
            <p:nvPr/>
          </p:nvSpPr>
          <p:spPr bwMode="auto">
            <a:xfrm>
              <a:off x="8089900" y="2938465"/>
              <a:ext cx="512159"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1193643">
                <a:buClr>
                  <a:schemeClr val="tx2"/>
                </a:buClr>
              </a:pPr>
              <a:r>
                <a:rPr lang="en-US" sz="1600" dirty="0">
                  <a:latin typeface="+mn-lt"/>
                </a:rPr>
                <a:t>Legend</a:t>
              </a:r>
            </a:p>
          </p:txBody>
        </p:sp>
        <p:sp>
          <p:nvSpPr>
            <p:cNvPr id="111" name="Legend5"/>
            <p:cNvSpPr>
              <a:spLocks noChangeArrowheads="1"/>
            </p:cNvSpPr>
            <p:nvPr/>
          </p:nvSpPr>
          <p:spPr bwMode="auto">
            <a:xfrm>
              <a:off x="8089900" y="3214690"/>
              <a:ext cx="512159"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1193643">
                <a:buClr>
                  <a:schemeClr val="tx2"/>
                </a:buClr>
              </a:pPr>
              <a:r>
                <a:rPr lang="en-US" sz="1600" dirty="0">
                  <a:latin typeface="+mn-lt"/>
                </a:rPr>
                <a:t>Legend</a:t>
              </a:r>
            </a:p>
          </p:txBody>
        </p:sp>
        <p:grpSp>
          <p:nvGrpSpPr>
            <p:cNvPr id="112" name="MoonLegend3"/>
            <p:cNvGrpSpPr>
              <a:grpSpLocks noChangeAspect="1"/>
            </p:cNvGrpSpPr>
            <p:nvPr>
              <p:custDataLst>
                <p:tags r:id="rId11"/>
              </p:custDataLst>
            </p:nvPr>
          </p:nvGrpSpPr>
          <p:grpSpPr bwMode="auto">
            <a:xfrm>
              <a:off x="7769225" y="2653507"/>
              <a:ext cx="209550" cy="209551"/>
              <a:chOff x="4495" y="1198"/>
              <a:chExt cx="160" cy="160"/>
            </a:xfrm>
          </p:grpSpPr>
          <p:sp>
            <p:nvSpPr>
              <p:cNvPr id="113" name="Oval 47"/>
              <p:cNvSpPr>
                <a:spLocks noChangeAspect="1" noChangeArrowheads="1"/>
              </p:cNvSpPr>
              <p:nvPr>
                <p:custDataLst>
                  <p:tags r:id="rId12"/>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2400"/>
              </a:p>
            </p:txBody>
          </p:sp>
          <p:sp>
            <p:nvSpPr>
              <p:cNvPr id="114" name="Arc 48"/>
              <p:cNvSpPr>
                <a:spLocks noChangeAspect="1"/>
              </p:cNvSpPr>
              <p:nvPr>
                <p:custDataLst>
                  <p:tags r:id="rId13"/>
                </p:custDataLst>
              </p:nvPr>
            </p:nvSpPr>
            <p:spPr bwMode="auto">
              <a:xfrm>
                <a:off x="4495" y="1198"/>
                <a:ext cx="160" cy="160"/>
              </a:xfrm>
              <a:prstGeom prst="arc">
                <a:avLst>
                  <a:gd name="adj1" fmla="val 16200000"/>
                  <a:gd name="adj2" fmla="val 5400000"/>
                </a:avLst>
              </a:prstGeom>
              <a:solidFill>
                <a:schemeClr val="accent4"/>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2400"/>
              </a:p>
            </p:txBody>
          </p:sp>
        </p:grpSp>
      </p:grpSp>
      <p:grpSp>
        <p:nvGrpSpPr>
          <p:cNvPr id="64" name="Slide Elements" hidden="1"/>
          <p:cNvGrpSpPr>
            <a:grpSpLocks/>
          </p:cNvGrpSpPr>
          <p:nvPr/>
        </p:nvGrpSpPr>
        <p:grpSpPr bwMode="auto">
          <a:xfrm>
            <a:off x="228996" y="6149626"/>
            <a:ext cx="10300997" cy="431801"/>
            <a:chOff x="75" y="3847"/>
            <a:chExt cx="5422" cy="272"/>
          </a:xfrm>
        </p:grpSpPr>
        <p:sp>
          <p:nvSpPr>
            <p:cNvPr id="65" name="4. Footnote"/>
            <p:cNvSpPr txBox="1">
              <a:spLocks noChangeArrowheads="1"/>
            </p:cNvSpPr>
            <p:nvPr/>
          </p:nvSpPr>
          <p:spPr bwMode="auto">
            <a:xfrm>
              <a:off x="75" y="3847"/>
              <a:ext cx="5422" cy="1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nchorCtr="0">
              <a:spAutoFit/>
            </a:bodyPr>
            <a:lstStyle>
              <a:lvl1pPr marL="104775" indent="-104775" defTabSz="895350">
                <a:defRPr sz="2400">
                  <a:solidFill>
                    <a:schemeClr val="tx1"/>
                  </a:solidFill>
                  <a:latin typeface="Arial" charset="0"/>
                </a:defRPr>
              </a:lvl1pPr>
              <a:lvl2pPr marL="1031875" defTabSz="895350">
                <a:defRPr sz="2400">
                  <a:solidFill>
                    <a:schemeClr val="tx1"/>
                  </a:solidFill>
                  <a:latin typeface="Arial" charset="0"/>
                </a:defRPr>
              </a:lvl2pPr>
              <a:lvl3pPr marL="1217613" defTabSz="895350">
                <a:defRPr sz="2400">
                  <a:solidFill>
                    <a:schemeClr val="tx1"/>
                  </a:solidFill>
                  <a:latin typeface="Arial" charset="0"/>
                </a:defRPr>
              </a:lvl3pPr>
              <a:lvl4pPr marL="1404938"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a:defRPr/>
              </a:pPr>
              <a:r>
                <a:rPr lang="en-US" sz="1333" baseline="0" noProof="0" dirty="0" smtClean="0">
                  <a:latin typeface="+mn-lt"/>
                </a:rPr>
                <a:t>1 Footnote</a:t>
              </a:r>
            </a:p>
          </p:txBody>
        </p:sp>
        <p:sp>
          <p:nvSpPr>
            <p:cNvPr id="66" name="5. Source"/>
            <p:cNvSpPr>
              <a:spLocks noChangeArrowheads="1"/>
            </p:cNvSpPr>
            <p:nvPr/>
          </p:nvSpPr>
          <p:spPr bwMode="auto">
            <a:xfrm>
              <a:off x="75" y="3990"/>
              <a:ext cx="5422" cy="1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nchorCtr="0">
              <a:spAutoFit/>
            </a:bodyPr>
            <a:lstStyle/>
            <a:p>
              <a:pPr marL="812780" indent="-812780" defTabSz="1193770">
                <a:tabLst>
                  <a:tab pos="817013" algn="l"/>
                </a:tabLst>
              </a:pPr>
              <a:r>
                <a:rPr lang="en-US" sz="1333" baseline="0" noProof="0" dirty="0">
                  <a:solidFill>
                    <a:schemeClr val="tx1"/>
                  </a:solidFill>
                  <a:latin typeface="+mn-lt"/>
                </a:rPr>
                <a:t>SOURCE: </a:t>
              </a:r>
              <a:r>
                <a:rPr lang="en-US" sz="1333" baseline="0" noProof="0" dirty="0" smtClean="0">
                  <a:solidFill>
                    <a:schemeClr val="tx1"/>
                  </a:solidFill>
                  <a:latin typeface="+mn-lt"/>
                </a:rPr>
                <a:t>Source</a:t>
              </a:r>
            </a:p>
          </p:txBody>
        </p:sp>
      </p:grpSp>
      <p:cxnSp>
        <p:nvCxnSpPr>
          <p:cNvPr id="59" name="Straight Connector 58"/>
          <p:cNvCxnSpPr/>
          <p:nvPr/>
        </p:nvCxnSpPr>
        <p:spPr bwMode="auto">
          <a:xfrm>
            <a:off x="11891283" y="6615725"/>
            <a:ext cx="0" cy="12192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4" name="Rectangle 3"/>
          <p:cNvSpPr/>
          <p:nvPr/>
        </p:nvSpPr>
        <p:spPr>
          <a:xfrm>
            <a:off x="11841751" y="6535623"/>
            <a:ext cx="341760" cy="276999"/>
          </a:xfrm>
          <a:prstGeom prst="rect">
            <a:avLst/>
          </a:prstGeom>
        </p:spPr>
        <p:txBody>
          <a:bodyPr wrap="none">
            <a:spAutoFit/>
          </a:bodyPr>
          <a:lstStyle/>
          <a:p>
            <a:fld id="{42C328C1-A84F-4A39-A664-DBA00541A8C6}" type="slidenum">
              <a:rPr kumimoji="0" lang="en-US" sz="1200" b="0" i="0" u="none" strike="noStrike" kern="1200" cap="none" spc="0" normalizeH="0" baseline="0" noProof="0" smtClean="0">
                <a:ln>
                  <a:noFill/>
                </a:ln>
                <a:solidFill>
                  <a:schemeClr val="tx1">
                    <a:lumMod val="65000"/>
                    <a:lumOff val="35000"/>
                  </a:schemeClr>
                </a:solidFill>
                <a:effectLst/>
                <a:uLnTx/>
                <a:uFillTx/>
                <a:latin typeface="Tablet Gothic Condensed" pitchFamily="50"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a:t>
            </a:fld>
            <a:endParaRPr lang="en-US" sz="1200" dirty="0">
              <a:solidFill>
                <a:schemeClr val="tx1">
                  <a:lumMod val="65000"/>
                  <a:lumOff val="35000"/>
                </a:schemeClr>
              </a:solidFill>
              <a:latin typeface="Tablet Gothic Condensed" pitchFamily="50" charset="0"/>
            </a:endParaRPr>
          </a:p>
        </p:txBody>
      </p:sp>
      <p:pic>
        <p:nvPicPr>
          <p:cNvPr id="5" name="Picture 4"/>
          <p:cNvPicPr>
            <a:picLocks noChangeAspect="1"/>
          </p:cNvPicPr>
          <p:nvPr userDrawn="1"/>
        </p:nvPicPr>
        <p:blipFill>
          <a:blip r:embed="rId24" cstate="print">
            <a:extLst>
              <a:ext uri="{28A0092B-C50C-407E-A947-70E740481C1C}">
                <a14:useLocalDpi xmlns:a14="http://schemas.microsoft.com/office/drawing/2010/main" val="0"/>
              </a:ext>
            </a:extLst>
          </a:blip>
          <a:stretch>
            <a:fillRect/>
          </a:stretch>
        </p:blipFill>
        <p:spPr>
          <a:xfrm>
            <a:off x="11476107" y="6605541"/>
            <a:ext cx="374194" cy="187097"/>
          </a:xfrm>
          <a:prstGeom prst="rect">
            <a:avLst/>
          </a:prstGeom>
        </p:spPr>
      </p:pic>
      <p:sp>
        <p:nvSpPr>
          <p:cNvPr id="58" name="Title 3"/>
          <p:cNvSpPr txBox="1">
            <a:spLocks/>
          </p:cNvSpPr>
          <p:nvPr userDrawn="1"/>
        </p:nvSpPr>
        <p:spPr>
          <a:xfrm>
            <a:off x="10048425" y="14593"/>
            <a:ext cx="2182341" cy="274071"/>
          </a:xfrm>
          <a:prstGeom prst="rect">
            <a:avLst/>
          </a:prstGeom>
        </p:spPr>
        <p:txBody>
          <a:bodyPr/>
          <a:lstStyle>
            <a:lvl1pPr algn="l" defTabSz="1217875" rtl="0" eaLnBrk="1" fontAlgn="base" hangingPunct="1">
              <a:spcBef>
                <a:spcPct val="0"/>
              </a:spcBef>
              <a:spcAft>
                <a:spcPct val="0"/>
              </a:spcAft>
              <a:tabLst>
                <a:tab pos="367089" algn="l"/>
              </a:tabLst>
              <a:defRPr sz="2667" b="1" baseline="0">
                <a:solidFill>
                  <a:srgbClr val="C00000"/>
                </a:solidFill>
                <a:latin typeface="Calibri" panose="020F0502020204030204" pitchFamily="34" charset="0"/>
                <a:ea typeface="+mj-ea"/>
                <a:cs typeface="+mj-cs"/>
              </a:defRPr>
            </a:lvl1pPr>
            <a:lvl2pPr algn="l" defTabSz="1217875" rtl="0" eaLnBrk="1" fontAlgn="base" hangingPunct="1">
              <a:spcBef>
                <a:spcPct val="0"/>
              </a:spcBef>
              <a:spcAft>
                <a:spcPct val="0"/>
              </a:spcAft>
              <a:defRPr sz="2533" b="1">
                <a:solidFill>
                  <a:schemeClr val="tx2"/>
                </a:solidFill>
                <a:latin typeface="Arial" charset="0"/>
              </a:defRPr>
            </a:lvl2pPr>
            <a:lvl3pPr algn="l" defTabSz="1217875" rtl="0" eaLnBrk="1" fontAlgn="base" hangingPunct="1">
              <a:spcBef>
                <a:spcPct val="0"/>
              </a:spcBef>
              <a:spcAft>
                <a:spcPct val="0"/>
              </a:spcAft>
              <a:defRPr sz="2533" b="1">
                <a:solidFill>
                  <a:schemeClr val="tx2"/>
                </a:solidFill>
                <a:latin typeface="Arial" charset="0"/>
              </a:defRPr>
            </a:lvl3pPr>
            <a:lvl4pPr algn="l" defTabSz="1217875" rtl="0" eaLnBrk="1" fontAlgn="base" hangingPunct="1">
              <a:spcBef>
                <a:spcPct val="0"/>
              </a:spcBef>
              <a:spcAft>
                <a:spcPct val="0"/>
              </a:spcAft>
              <a:defRPr sz="2533" b="1">
                <a:solidFill>
                  <a:schemeClr val="tx2"/>
                </a:solidFill>
                <a:latin typeface="Arial" charset="0"/>
              </a:defRPr>
            </a:lvl4pPr>
            <a:lvl5pPr algn="l" defTabSz="1217875" rtl="0" eaLnBrk="1" fontAlgn="base" hangingPunct="1">
              <a:spcBef>
                <a:spcPct val="0"/>
              </a:spcBef>
              <a:spcAft>
                <a:spcPct val="0"/>
              </a:spcAft>
              <a:defRPr sz="2533" b="1">
                <a:solidFill>
                  <a:schemeClr val="tx2"/>
                </a:solidFill>
                <a:latin typeface="Arial" charset="0"/>
              </a:defRPr>
            </a:lvl5pPr>
            <a:lvl6pPr marL="621892" algn="l" defTabSz="1217875" rtl="0" eaLnBrk="1" fontAlgn="base" hangingPunct="1">
              <a:spcBef>
                <a:spcPct val="0"/>
              </a:spcBef>
              <a:spcAft>
                <a:spcPct val="0"/>
              </a:spcAft>
              <a:defRPr sz="2533" b="1">
                <a:solidFill>
                  <a:schemeClr val="tx2"/>
                </a:solidFill>
                <a:latin typeface="Arial" charset="0"/>
              </a:defRPr>
            </a:lvl6pPr>
            <a:lvl7pPr marL="1243786" algn="l" defTabSz="1217875" rtl="0" eaLnBrk="1" fontAlgn="base" hangingPunct="1">
              <a:spcBef>
                <a:spcPct val="0"/>
              </a:spcBef>
              <a:spcAft>
                <a:spcPct val="0"/>
              </a:spcAft>
              <a:defRPr sz="2533" b="1">
                <a:solidFill>
                  <a:schemeClr val="tx2"/>
                </a:solidFill>
                <a:latin typeface="Arial" charset="0"/>
              </a:defRPr>
            </a:lvl7pPr>
            <a:lvl8pPr marL="1865680" algn="l" defTabSz="1217875" rtl="0" eaLnBrk="1" fontAlgn="base" hangingPunct="1">
              <a:spcBef>
                <a:spcPct val="0"/>
              </a:spcBef>
              <a:spcAft>
                <a:spcPct val="0"/>
              </a:spcAft>
              <a:defRPr sz="2533" b="1">
                <a:solidFill>
                  <a:schemeClr val="tx2"/>
                </a:solidFill>
                <a:latin typeface="Arial" charset="0"/>
              </a:defRPr>
            </a:lvl8pPr>
            <a:lvl9pPr marL="2487575" algn="l" defTabSz="1217875" rtl="0" eaLnBrk="1" fontAlgn="base" hangingPunct="1">
              <a:spcBef>
                <a:spcPct val="0"/>
              </a:spcBef>
              <a:spcAft>
                <a:spcPct val="0"/>
              </a:spcAft>
              <a:defRPr sz="2533" b="1">
                <a:solidFill>
                  <a:schemeClr val="tx2"/>
                </a:solidFill>
                <a:latin typeface="Arial" charset="0"/>
              </a:defRPr>
            </a:lvl9pPr>
          </a:lstStyle>
          <a:p>
            <a:r>
              <a:rPr lang="en-US" sz="900" kern="0" smtClean="0">
                <a:solidFill>
                  <a:srgbClr val="0070C0"/>
                </a:solidFill>
                <a:latin typeface="Tablet Gothic Condensed" pitchFamily="50" charset="0"/>
              </a:rPr>
              <a:t>Automotive</a:t>
            </a:r>
            <a:r>
              <a:rPr lang="en-US" sz="900" kern="0" smtClean="0">
                <a:solidFill>
                  <a:schemeClr val="tx1">
                    <a:lumMod val="65000"/>
                    <a:lumOff val="35000"/>
                  </a:schemeClr>
                </a:solidFill>
                <a:latin typeface="Tablet Gothic Condensed" pitchFamily="50" charset="0"/>
              </a:rPr>
              <a:t> </a:t>
            </a:r>
            <a:r>
              <a:rPr lang="en-US" sz="900" kern="0" smtClean="0">
                <a:solidFill>
                  <a:schemeClr val="accent1"/>
                </a:solidFill>
                <a:latin typeface="Tablet Gothic Condensed" pitchFamily="50" charset="0"/>
              </a:rPr>
              <a:t>Web Payments</a:t>
            </a:r>
            <a:r>
              <a:rPr lang="en-US" sz="900" kern="0" smtClean="0">
                <a:solidFill>
                  <a:schemeClr val="tx1">
                    <a:lumMod val="65000"/>
                    <a:lumOff val="35000"/>
                  </a:schemeClr>
                </a:solidFill>
                <a:latin typeface="Tablet Gothic Condensed" pitchFamily="50" charset="0"/>
              </a:rPr>
              <a:t> Task Force </a:t>
            </a:r>
            <a:r>
              <a:rPr lang="en-US" sz="900" kern="0" smtClean="0">
                <a:solidFill>
                  <a:schemeClr val="tx2">
                    <a:lumMod val="60000"/>
                    <a:lumOff val="40000"/>
                  </a:schemeClr>
                </a:solidFill>
                <a:latin typeface="Tablet Gothic Condensed" pitchFamily="50" charset="0"/>
              </a:rPr>
              <a:t>|</a:t>
            </a:r>
            <a:r>
              <a:rPr lang="en-US" sz="900" kern="0" smtClean="0">
                <a:solidFill>
                  <a:schemeClr val="tx1">
                    <a:lumMod val="65000"/>
                    <a:lumOff val="35000"/>
                  </a:schemeClr>
                </a:solidFill>
                <a:latin typeface="Tablet Gothic Condensed" pitchFamily="50" charset="0"/>
              </a:rPr>
              <a:t> TPAC’17</a:t>
            </a:r>
            <a:endParaRPr lang="en-US" sz="900" kern="0" dirty="0">
              <a:solidFill>
                <a:schemeClr val="tx1">
                  <a:lumMod val="65000"/>
                  <a:lumOff val="35000"/>
                </a:schemeClr>
              </a:solidFill>
              <a:latin typeface="Tablet Gothic Condensed" pitchFamily="50" charset="0"/>
            </a:endParaRPr>
          </a:p>
        </p:txBody>
      </p:sp>
    </p:spTree>
    <p:extLst>
      <p:ext uri="{BB962C8B-B14F-4D97-AF65-F5344CB8AC3E}">
        <p14:creationId xmlns:p14="http://schemas.microsoft.com/office/powerpoint/2010/main" val="3842864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Lst>
  <p:timing>
    <p:tnLst>
      <p:par>
        <p:cTn id="1" dur="indefinite" restart="never" nodeType="tmRoot"/>
      </p:par>
    </p:tnLst>
  </p:timing>
  <p:hf sldNum="0" hdr="0" dt="0"/>
  <p:txStyles>
    <p:titleStyle>
      <a:lvl1pPr algn="l" defTabSz="1217875" rtl="0" eaLnBrk="1" fontAlgn="base" hangingPunct="1">
        <a:spcBef>
          <a:spcPct val="0"/>
        </a:spcBef>
        <a:spcAft>
          <a:spcPct val="0"/>
        </a:spcAft>
        <a:tabLst>
          <a:tab pos="367089" algn="l"/>
        </a:tabLst>
        <a:defRPr sz="2667" b="1" baseline="0">
          <a:solidFill>
            <a:srgbClr val="C00000"/>
          </a:solidFill>
          <a:latin typeface="Calibri" panose="020F0502020204030204" pitchFamily="34" charset="0"/>
          <a:ea typeface="+mj-ea"/>
          <a:cs typeface="+mj-cs"/>
        </a:defRPr>
      </a:lvl1pPr>
      <a:lvl2pPr algn="l" defTabSz="1217875" rtl="0" eaLnBrk="1" fontAlgn="base" hangingPunct="1">
        <a:spcBef>
          <a:spcPct val="0"/>
        </a:spcBef>
        <a:spcAft>
          <a:spcPct val="0"/>
        </a:spcAft>
        <a:defRPr sz="2533" b="1">
          <a:solidFill>
            <a:schemeClr val="tx2"/>
          </a:solidFill>
          <a:latin typeface="Arial" charset="0"/>
        </a:defRPr>
      </a:lvl2pPr>
      <a:lvl3pPr algn="l" defTabSz="1217875" rtl="0" eaLnBrk="1" fontAlgn="base" hangingPunct="1">
        <a:spcBef>
          <a:spcPct val="0"/>
        </a:spcBef>
        <a:spcAft>
          <a:spcPct val="0"/>
        </a:spcAft>
        <a:defRPr sz="2533" b="1">
          <a:solidFill>
            <a:schemeClr val="tx2"/>
          </a:solidFill>
          <a:latin typeface="Arial" charset="0"/>
        </a:defRPr>
      </a:lvl3pPr>
      <a:lvl4pPr algn="l" defTabSz="1217875" rtl="0" eaLnBrk="1" fontAlgn="base" hangingPunct="1">
        <a:spcBef>
          <a:spcPct val="0"/>
        </a:spcBef>
        <a:spcAft>
          <a:spcPct val="0"/>
        </a:spcAft>
        <a:defRPr sz="2533" b="1">
          <a:solidFill>
            <a:schemeClr val="tx2"/>
          </a:solidFill>
          <a:latin typeface="Arial" charset="0"/>
        </a:defRPr>
      </a:lvl4pPr>
      <a:lvl5pPr algn="l" defTabSz="1217875" rtl="0" eaLnBrk="1" fontAlgn="base" hangingPunct="1">
        <a:spcBef>
          <a:spcPct val="0"/>
        </a:spcBef>
        <a:spcAft>
          <a:spcPct val="0"/>
        </a:spcAft>
        <a:defRPr sz="2533" b="1">
          <a:solidFill>
            <a:schemeClr val="tx2"/>
          </a:solidFill>
          <a:latin typeface="Arial" charset="0"/>
        </a:defRPr>
      </a:lvl5pPr>
      <a:lvl6pPr marL="621892" algn="l" defTabSz="1217875" rtl="0" eaLnBrk="1" fontAlgn="base" hangingPunct="1">
        <a:spcBef>
          <a:spcPct val="0"/>
        </a:spcBef>
        <a:spcAft>
          <a:spcPct val="0"/>
        </a:spcAft>
        <a:defRPr sz="2533" b="1">
          <a:solidFill>
            <a:schemeClr val="tx2"/>
          </a:solidFill>
          <a:latin typeface="Arial" charset="0"/>
        </a:defRPr>
      </a:lvl6pPr>
      <a:lvl7pPr marL="1243786" algn="l" defTabSz="1217875" rtl="0" eaLnBrk="1" fontAlgn="base" hangingPunct="1">
        <a:spcBef>
          <a:spcPct val="0"/>
        </a:spcBef>
        <a:spcAft>
          <a:spcPct val="0"/>
        </a:spcAft>
        <a:defRPr sz="2533" b="1">
          <a:solidFill>
            <a:schemeClr val="tx2"/>
          </a:solidFill>
          <a:latin typeface="Arial" charset="0"/>
        </a:defRPr>
      </a:lvl7pPr>
      <a:lvl8pPr marL="1865680" algn="l" defTabSz="1217875" rtl="0" eaLnBrk="1" fontAlgn="base" hangingPunct="1">
        <a:spcBef>
          <a:spcPct val="0"/>
        </a:spcBef>
        <a:spcAft>
          <a:spcPct val="0"/>
        </a:spcAft>
        <a:defRPr sz="2533" b="1">
          <a:solidFill>
            <a:schemeClr val="tx2"/>
          </a:solidFill>
          <a:latin typeface="Arial" charset="0"/>
        </a:defRPr>
      </a:lvl8pPr>
      <a:lvl9pPr marL="2487575" algn="l" defTabSz="1217875" rtl="0" eaLnBrk="1" fontAlgn="base" hangingPunct="1">
        <a:spcBef>
          <a:spcPct val="0"/>
        </a:spcBef>
        <a:spcAft>
          <a:spcPct val="0"/>
        </a:spcAft>
        <a:defRPr sz="2533" b="1">
          <a:solidFill>
            <a:schemeClr val="tx2"/>
          </a:solidFill>
          <a:latin typeface="Arial" charset="0"/>
        </a:defRPr>
      </a:lvl9pPr>
    </p:titleStyle>
    <p:bodyStyle>
      <a:lvl1pPr marL="0" indent="0" algn="l" defTabSz="1217875" rtl="0" eaLnBrk="1" fontAlgn="base" hangingPunct="1">
        <a:spcBef>
          <a:spcPct val="0"/>
        </a:spcBef>
        <a:spcAft>
          <a:spcPct val="0"/>
        </a:spcAft>
        <a:buClr>
          <a:schemeClr val="tx2"/>
        </a:buClr>
        <a:defRPr sz="2133" baseline="0">
          <a:solidFill>
            <a:schemeClr val="tx1"/>
          </a:solidFill>
          <a:latin typeface="Calibri" panose="020F0502020204030204" pitchFamily="34" charset="0"/>
          <a:ea typeface="+mn-ea"/>
          <a:cs typeface="+mn-cs"/>
        </a:defRPr>
      </a:lvl1pPr>
      <a:lvl2pPr marL="263441" indent="-261281" algn="l" defTabSz="1217875" rtl="0" eaLnBrk="1" fontAlgn="base" hangingPunct="1">
        <a:spcBef>
          <a:spcPct val="0"/>
        </a:spcBef>
        <a:spcAft>
          <a:spcPct val="0"/>
        </a:spcAft>
        <a:buClr>
          <a:schemeClr val="tx2"/>
        </a:buClr>
        <a:buSzPct val="125000"/>
        <a:buFont typeface="Arial" charset="0"/>
        <a:buChar char="▪"/>
        <a:defRPr sz="2133" baseline="0">
          <a:solidFill>
            <a:schemeClr val="tx1"/>
          </a:solidFill>
          <a:latin typeface="Calibri" panose="020F0502020204030204" pitchFamily="34" charset="0"/>
        </a:defRPr>
      </a:lvl2pPr>
      <a:lvl3pPr marL="621892" indent="-356294" algn="l" defTabSz="1217875" rtl="0" eaLnBrk="1" fontAlgn="base" hangingPunct="1">
        <a:spcBef>
          <a:spcPct val="0"/>
        </a:spcBef>
        <a:spcAft>
          <a:spcPct val="0"/>
        </a:spcAft>
        <a:buClr>
          <a:schemeClr val="tx2"/>
        </a:buClr>
        <a:buSzPct val="120000"/>
        <a:buFont typeface="Arial" charset="0"/>
        <a:buChar char="–"/>
        <a:defRPr sz="2133" baseline="0">
          <a:solidFill>
            <a:schemeClr val="tx1"/>
          </a:solidFill>
          <a:latin typeface="Calibri" panose="020F0502020204030204" pitchFamily="34" charset="0"/>
        </a:defRPr>
      </a:lvl3pPr>
      <a:lvl4pPr marL="835670" indent="-211616" algn="l" defTabSz="1217875" rtl="0" eaLnBrk="1" fontAlgn="base" hangingPunct="1">
        <a:spcBef>
          <a:spcPct val="0"/>
        </a:spcBef>
        <a:spcAft>
          <a:spcPct val="0"/>
        </a:spcAft>
        <a:buClr>
          <a:schemeClr val="tx2"/>
        </a:buClr>
        <a:buSzPct val="120000"/>
        <a:buFont typeface="Arial" charset="0"/>
        <a:buChar char="▫"/>
        <a:defRPr sz="2133" baseline="0">
          <a:solidFill>
            <a:schemeClr val="tx1"/>
          </a:solidFill>
          <a:latin typeface="Calibri" panose="020F0502020204030204" pitchFamily="34" charset="0"/>
        </a:defRPr>
      </a:lvl4pPr>
      <a:lvl5pPr marL="1019904" indent="-177068" algn="l" defTabSz="1217875" rtl="0" eaLnBrk="1" fontAlgn="base" hangingPunct="1">
        <a:spcBef>
          <a:spcPct val="0"/>
        </a:spcBef>
        <a:spcAft>
          <a:spcPct val="0"/>
        </a:spcAft>
        <a:buClr>
          <a:schemeClr val="tx2"/>
        </a:buClr>
        <a:buSzPct val="89000"/>
        <a:buFont typeface="Arial" charset="0"/>
        <a:buChar char="-"/>
        <a:defRPr sz="2133" baseline="0">
          <a:solidFill>
            <a:schemeClr val="tx1"/>
          </a:solidFill>
          <a:latin typeface="Calibri" panose="020F0502020204030204" pitchFamily="34" charset="0"/>
        </a:defRPr>
      </a:lvl5pPr>
      <a:lvl6pPr marL="1019904" indent="-177068" algn="l" defTabSz="1217875" rtl="0" eaLnBrk="1" fontAlgn="base" hangingPunct="1">
        <a:spcBef>
          <a:spcPct val="0"/>
        </a:spcBef>
        <a:spcAft>
          <a:spcPct val="0"/>
        </a:spcAft>
        <a:buClr>
          <a:schemeClr val="tx2"/>
        </a:buClr>
        <a:buSzPct val="89000"/>
        <a:buFont typeface="Arial" charset="0"/>
        <a:buChar char="-"/>
        <a:defRPr sz="2133" baseline="0">
          <a:solidFill>
            <a:schemeClr val="tx1"/>
          </a:solidFill>
          <a:latin typeface="+mn-lt"/>
        </a:defRPr>
      </a:lvl6pPr>
      <a:lvl7pPr marL="1019904" indent="-177068" algn="l" defTabSz="1217875" rtl="0" eaLnBrk="1" fontAlgn="base" hangingPunct="1">
        <a:spcBef>
          <a:spcPct val="0"/>
        </a:spcBef>
        <a:spcAft>
          <a:spcPct val="0"/>
        </a:spcAft>
        <a:buClr>
          <a:schemeClr val="tx2"/>
        </a:buClr>
        <a:buSzPct val="89000"/>
        <a:buFont typeface="Arial" charset="0"/>
        <a:buChar char="-"/>
        <a:defRPr sz="2133" baseline="0">
          <a:solidFill>
            <a:schemeClr val="tx1"/>
          </a:solidFill>
          <a:latin typeface="+mn-lt"/>
        </a:defRPr>
      </a:lvl7pPr>
      <a:lvl8pPr marL="1019904" indent="-177068" algn="l" defTabSz="1217875" rtl="0" eaLnBrk="1" fontAlgn="base" hangingPunct="1">
        <a:spcBef>
          <a:spcPct val="0"/>
        </a:spcBef>
        <a:spcAft>
          <a:spcPct val="0"/>
        </a:spcAft>
        <a:buClr>
          <a:schemeClr val="tx2"/>
        </a:buClr>
        <a:buSzPct val="89000"/>
        <a:buFont typeface="Arial" charset="0"/>
        <a:buChar char="-"/>
        <a:defRPr sz="2133" baseline="0">
          <a:solidFill>
            <a:schemeClr val="tx1"/>
          </a:solidFill>
          <a:latin typeface="+mn-lt"/>
        </a:defRPr>
      </a:lvl8pPr>
      <a:lvl9pPr marL="1019904" indent="-177068" algn="l" defTabSz="1217875" rtl="0" eaLnBrk="1" fontAlgn="base" hangingPunct="1">
        <a:spcBef>
          <a:spcPct val="0"/>
        </a:spcBef>
        <a:spcAft>
          <a:spcPct val="0"/>
        </a:spcAft>
        <a:buClr>
          <a:schemeClr val="tx2"/>
        </a:buClr>
        <a:buSzPct val="89000"/>
        <a:buFont typeface="Arial" charset="0"/>
        <a:buChar char="-"/>
        <a:defRPr sz="2133" baseline="0">
          <a:solidFill>
            <a:schemeClr val="tx1"/>
          </a:solidFill>
          <a:latin typeface="+mn-lt"/>
        </a:defRPr>
      </a:lvl9pPr>
    </p:bodyStyle>
    <p:otherStyle>
      <a:defPPr>
        <a:defRPr lang="en-US"/>
      </a:defPPr>
      <a:lvl1pPr marL="0" algn="l" defTabSz="1243786" rtl="0" eaLnBrk="1" latinLnBrk="0" hangingPunct="1">
        <a:defRPr sz="2400" kern="1200">
          <a:solidFill>
            <a:schemeClr val="tx1"/>
          </a:solidFill>
          <a:latin typeface="+mn-lt"/>
          <a:ea typeface="+mn-ea"/>
          <a:cs typeface="+mn-cs"/>
        </a:defRPr>
      </a:lvl1pPr>
      <a:lvl2pPr marL="621892" algn="l" defTabSz="1243786" rtl="0" eaLnBrk="1" latinLnBrk="0" hangingPunct="1">
        <a:defRPr sz="2400" kern="1200">
          <a:solidFill>
            <a:schemeClr val="tx1"/>
          </a:solidFill>
          <a:latin typeface="+mn-lt"/>
          <a:ea typeface="+mn-ea"/>
          <a:cs typeface="+mn-cs"/>
        </a:defRPr>
      </a:lvl2pPr>
      <a:lvl3pPr marL="1243786" algn="l" defTabSz="1243786" rtl="0" eaLnBrk="1" latinLnBrk="0" hangingPunct="1">
        <a:defRPr sz="2400" kern="1200">
          <a:solidFill>
            <a:schemeClr val="tx1"/>
          </a:solidFill>
          <a:latin typeface="+mn-lt"/>
          <a:ea typeface="+mn-ea"/>
          <a:cs typeface="+mn-cs"/>
        </a:defRPr>
      </a:lvl3pPr>
      <a:lvl4pPr marL="1865680" algn="l" defTabSz="1243786" rtl="0" eaLnBrk="1" latinLnBrk="0" hangingPunct="1">
        <a:defRPr sz="2400" kern="1200">
          <a:solidFill>
            <a:schemeClr val="tx1"/>
          </a:solidFill>
          <a:latin typeface="+mn-lt"/>
          <a:ea typeface="+mn-ea"/>
          <a:cs typeface="+mn-cs"/>
        </a:defRPr>
      </a:lvl4pPr>
      <a:lvl5pPr marL="2487575" algn="l" defTabSz="1243786" rtl="0" eaLnBrk="1" latinLnBrk="0" hangingPunct="1">
        <a:defRPr sz="2400" kern="1200">
          <a:solidFill>
            <a:schemeClr val="tx1"/>
          </a:solidFill>
          <a:latin typeface="+mn-lt"/>
          <a:ea typeface="+mn-ea"/>
          <a:cs typeface="+mn-cs"/>
        </a:defRPr>
      </a:lvl5pPr>
      <a:lvl6pPr marL="3109468" algn="l" defTabSz="1243786" rtl="0" eaLnBrk="1" latinLnBrk="0" hangingPunct="1">
        <a:defRPr sz="2400" kern="1200">
          <a:solidFill>
            <a:schemeClr val="tx1"/>
          </a:solidFill>
          <a:latin typeface="+mn-lt"/>
          <a:ea typeface="+mn-ea"/>
          <a:cs typeface="+mn-cs"/>
        </a:defRPr>
      </a:lvl6pPr>
      <a:lvl7pPr marL="3731360" algn="l" defTabSz="1243786" rtl="0" eaLnBrk="1" latinLnBrk="0" hangingPunct="1">
        <a:defRPr sz="2400" kern="1200">
          <a:solidFill>
            <a:schemeClr val="tx1"/>
          </a:solidFill>
          <a:latin typeface="+mn-lt"/>
          <a:ea typeface="+mn-ea"/>
          <a:cs typeface="+mn-cs"/>
        </a:defRPr>
      </a:lvl7pPr>
      <a:lvl8pPr marL="4353254" algn="l" defTabSz="1243786" rtl="0" eaLnBrk="1" latinLnBrk="0" hangingPunct="1">
        <a:defRPr sz="2400" kern="1200">
          <a:solidFill>
            <a:schemeClr val="tx1"/>
          </a:solidFill>
          <a:latin typeface="+mn-lt"/>
          <a:ea typeface="+mn-ea"/>
          <a:cs typeface="+mn-cs"/>
        </a:defRPr>
      </a:lvl8pPr>
      <a:lvl9pPr marL="4975146" algn="l" defTabSz="1243786"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plantuml.com/plantuml/proxy?fmt=svg&amp;src=https://raw.githubusercontent.com/w3c/automotive-pay/gh-pages/flows/ble.pml" TargetMode="External"/><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ww.plantuml.com/plantuml/proxy?fmt=svg&amp;src=https://raw.githubusercontent.com/w3c/automotive-pay/gh-pages/flows/geolocation.pml" TargetMode="External"/><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github.com/w3c/automotive-pay/wiki/PayAtPumpExplainer"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github.com/w3c/automotive-pay/wiki"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rawgit.com/WebCommerce/IG/" TargetMode="External"/><Relationship Id="rId2" Type="http://schemas.openxmlformats.org/officeDocument/2006/relationships/hyperlink" Target="https://www.w3.org/community/autowebplatform/"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a:solidFill>
                  <a:srgbClr val="0070C0"/>
                </a:solidFill>
                <a:latin typeface="Tablet Gothic Condensed" pitchFamily="50" charset="0"/>
              </a:rPr>
              <a:t>Automotive</a:t>
            </a:r>
            <a:r>
              <a:rPr lang="en-US" dirty="0">
                <a:solidFill>
                  <a:schemeClr val="tx1">
                    <a:lumMod val="65000"/>
                    <a:lumOff val="35000"/>
                  </a:schemeClr>
                </a:solidFill>
                <a:latin typeface="Tablet Gothic Condensed" pitchFamily="50" charset="0"/>
              </a:rPr>
              <a:t> </a:t>
            </a:r>
            <a:r>
              <a:rPr lang="en-US" dirty="0">
                <a:solidFill>
                  <a:schemeClr val="accent1"/>
                </a:solidFill>
                <a:latin typeface="Tablet Gothic Condensed" pitchFamily="50" charset="0"/>
              </a:rPr>
              <a:t>Web Payments</a:t>
            </a:r>
            <a:r>
              <a:rPr lang="en-US" dirty="0">
                <a:solidFill>
                  <a:schemeClr val="tx1">
                    <a:lumMod val="65000"/>
                    <a:lumOff val="35000"/>
                  </a:schemeClr>
                </a:solidFill>
                <a:latin typeface="Tablet Gothic Condensed" pitchFamily="50" charset="0"/>
              </a:rPr>
              <a:t> Task </a:t>
            </a:r>
            <a:r>
              <a:rPr lang="en-US" dirty="0" smtClean="0">
                <a:solidFill>
                  <a:schemeClr val="tx1">
                    <a:lumMod val="65000"/>
                    <a:lumOff val="35000"/>
                  </a:schemeClr>
                </a:solidFill>
                <a:latin typeface="Tablet Gothic Condensed" pitchFamily="50" charset="0"/>
              </a:rPr>
              <a:t>Force </a:t>
            </a:r>
            <a:r>
              <a:rPr lang="en-US" dirty="0" smtClean="0">
                <a:solidFill>
                  <a:schemeClr val="tx2">
                    <a:lumMod val="60000"/>
                    <a:lumOff val="40000"/>
                  </a:schemeClr>
                </a:solidFill>
                <a:latin typeface="Tablet Gothic Condensed" pitchFamily="50" charset="0"/>
              </a:rPr>
              <a:t>|</a:t>
            </a:r>
            <a:r>
              <a:rPr lang="en-US" dirty="0" smtClean="0">
                <a:solidFill>
                  <a:schemeClr val="tx1">
                    <a:lumMod val="65000"/>
                    <a:lumOff val="35000"/>
                  </a:schemeClr>
                </a:solidFill>
                <a:latin typeface="Tablet Gothic Condensed" pitchFamily="50" charset="0"/>
              </a:rPr>
              <a:t> TPAC’17</a:t>
            </a:r>
            <a:endParaRPr lang="en-US" dirty="0">
              <a:solidFill>
                <a:schemeClr val="tx1">
                  <a:lumMod val="65000"/>
                  <a:lumOff val="35000"/>
                </a:schemeClr>
              </a:solidFill>
              <a:latin typeface="Tablet Gothic Condensed" pitchFamily="50" charset="0"/>
            </a:endParaRPr>
          </a:p>
        </p:txBody>
      </p:sp>
      <p:sp>
        <p:nvSpPr>
          <p:cNvPr id="5" name="Subtitle 4"/>
          <p:cNvSpPr>
            <a:spLocks noGrp="1"/>
          </p:cNvSpPr>
          <p:nvPr>
            <p:ph type="subTitle" idx="1"/>
          </p:nvPr>
        </p:nvSpPr>
        <p:spPr>
          <a:xfrm>
            <a:off x="662940" y="4411980"/>
            <a:ext cx="8656320" cy="1295400"/>
          </a:xfrm>
        </p:spPr>
        <p:txBody>
          <a:bodyPr>
            <a:normAutofit/>
          </a:bodyPr>
          <a:lstStyle/>
          <a:p>
            <a:pPr algn="l"/>
            <a:r>
              <a:rPr lang="en-US" dirty="0" smtClean="0">
                <a:solidFill>
                  <a:schemeClr val="tx1">
                    <a:lumMod val="65000"/>
                    <a:lumOff val="35000"/>
                  </a:schemeClr>
                </a:solidFill>
                <a:effectLst>
                  <a:outerShdw blurRad="38100" dist="38100" dir="2700000" algn="tl">
                    <a:srgbClr val="000000">
                      <a:alpha val="43137"/>
                    </a:srgbClr>
                  </a:outerShdw>
                </a:effectLst>
              </a:rPr>
              <a:t>Chair:		Rodrigo Meirelles (WEX)</a:t>
            </a:r>
          </a:p>
          <a:p>
            <a:pPr algn="l"/>
            <a:r>
              <a:rPr lang="en-US" dirty="0" smtClean="0">
                <a:solidFill>
                  <a:schemeClr val="tx1">
                    <a:lumMod val="65000"/>
                    <a:lumOff val="35000"/>
                  </a:schemeClr>
                </a:solidFill>
                <a:effectLst>
                  <a:outerShdw blurRad="38100" dist="38100" dir="2700000" algn="tl">
                    <a:srgbClr val="000000">
                      <a:alpha val="43137"/>
                    </a:srgbClr>
                  </a:outerShdw>
                </a:effectLst>
              </a:rPr>
              <a:t>W3C Staff:	Ian Jacobs(W3C/MIT)</a:t>
            </a:r>
          </a:p>
          <a:p>
            <a:pPr algn="l"/>
            <a:r>
              <a:rPr lang="en-US" dirty="0">
                <a:solidFill>
                  <a:schemeClr val="tx1">
                    <a:lumMod val="65000"/>
                    <a:lumOff val="35000"/>
                  </a:schemeClr>
                </a:solidFill>
                <a:effectLst>
                  <a:outerShdw blurRad="38100" dist="38100" dir="2700000" algn="tl">
                    <a:srgbClr val="000000">
                      <a:alpha val="43137"/>
                    </a:srgbClr>
                  </a:outerShdw>
                </a:effectLst>
              </a:rPr>
              <a:t>W3C </a:t>
            </a:r>
            <a:r>
              <a:rPr lang="en-US" dirty="0" smtClean="0">
                <a:solidFill>
                  <a:schemeClr val="tx1">
                    <a:lumMod val="65000"/>
                    <a:lumOff val="35000"/>
                  </a:schemeClr>
                </a:solidFill>
                <a:effectLst>
                  <a:outerShdw blurRad="38100" dist="38100" dir="2700000" algn="tl">
                    <a:srgbClr val="000000">
                      <a:alpha val="43137"/>
                    </a:srgbClr>
                  </a:outerShdw>
                </a:effectLst>
              </a:rPr>
              <a:t>Staff:	Ted Guild (W3C/MIT)</a:t>
            </a:r>
            <a:endParaRPr lang="en-US" sz="1867" dirty="0">
              <a:solidFill>
                <a:schemeClr val="tx1">
                  <a:lumMod val="65000"/>
                  <a:lumOff val="35000"/>
                </a:schemeClr>
              </a:solidFill>
              <a:effectLst>
                <a:outerShdw blurRad="38100" dist="38100" dir="2700000" algn="tl">
                  <a:srgbClr val="000000">
                    <a:alpha val="43137"/>
                  </a:srgbClr>
                </a:outerShdw>
              </a:effectLst>
            </a:endParaRPr>
          </a:p>
        </p:txBody>
      </p:sp>
      <p:sp>
        <p:nvSpPr>
          <p:cNvPr id="6" name="Subtitle 4"/>
          <p:cNvSpPr txBox="1">
            <a:spLocks/>
          </p:cNvSpPr>
          <p:nvPr/>
        </p:nvSpPr>
        <p:spPr bwMode="auto">
          <a:xfrm>
            <a:off x="6096000" y="4419600"/>
            <a:ext cx="4328160" cy="1295400"/>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normAutofit/>
          </a:bodyPr>
          <a:lstStyle>
            <a:lvl1pPr marL="0" indent="0" algn="ctr" defTabSz="1217875" rtl="0" eaLnBrk="1" fontAlgn="base" hangingPunct="1">
              <a:spcBef>
                <a:spcPct val="0"/>
              </a:spcBef>
              <a:spcAft>
                <a:spcPct val="0"/>
              </a:spcAft>
              <a:buClr>
                <a:schemeClr val="tx2"/>
              </a:buClr>
              <a:buNone/>
              <a:defRPr sz="2667" baseline="0">
                <a:solidFill>
                  <a:schemeClr val="bg1">
                    <a:lumMod val="85000"/>
                  </a:schemeClr>
                </a:solidFill>
                <a:latin typeface="Calibri" panose="020F0502020204030204" pitchFamily="34" charset="0"/>
                <a:ea typeface="+mn-ea"/>
                <a:cs typeface="+mn-cs"/>
              </a:defRPr>
            </a:lvl1pPr>
            <a:lvl2pPr marL="609585" indent="0" algn="ctr" defTabSz="1217875" rtl="0" eaLnBrk="1" fontAlgn="base" hangingPunct="1">
              <a:spcBef>
                <a:spcPct val="0"/>
              </a:spcBef>
              <a:spcAft>
                <a:spcPct val="0"/>
              </a:spcAft>
              <a:buClr>
                <a:schemeClr val="tx2"/>
              </a:buClr>
              <a:buSzPct val="125000"/>
              <a:buFont typeface="Arial" charset="0"/>
              <a:buNone/>
              <a:defRPr sz="2133" baseline="0">
                <a:solidFill>
                  <a:schemeClr val="tx1">
                    <a:tint val="75000"/>
                  </a:schemeClr>
                </a:solidFill>
                <a:latin typeface="Calibri" panose="020F0502020204030204" pitchFamily="34" charset="0"/>
              </a:defRPr>
            </a:lvl2pPr>
            <a:lvl3pPr marL="1219170" indent="0" algn="ctr" defTabSz="1217875" rtl="0" eaLnBrk="1" fontAlgn="base" hangingPunct="1">
              <a:spcBef>
                <a:spcPct val="0"/>
              </a:spcBef>
              <a:spcAft>
                <a:spcPct val="0"/>
              </a:spcAft>
              <a:buClr>
                <a:schemeClr val="tx2"/>
              </a:buClr>
              <a:buSzPct val="120000"/>
              <a:buFont typeface="Arial" charset="0"/>
              <a:buNone/>
              <a:defRPr sz="2133" baseline="0">
                <a:solidFill>
                  <a:schemeClr val="tx1">
                    <a:tint val="75000"/>
                  </a:schemeClr>
                </a:solidFill>
                <a:latin typeface="Calibri" panose="020F0502020204030204" pitchFamily="34" charset="0"/>
              </a:defRPr>
            </a:lvl3pPr>
            <a:lvl4pPr marL="1828754" indent="0" algn="ctr" defTabSz="1217875" rtl="0" eaLnBrk="1" fontAlgn="base" hangingPunct="1">
              <a:spcBef>
                <a:spcPct val="0"/>
              </a:spcBef>
              <a:spcAft>
                <a:spcPct val="0"/>
              </a:spcAft>
              <a:buClr>
                <a:schemeClr val="tx2"/>
              </a:buClr>
              <a:buSzPct val="120000"/>
              <a:buFont typeface="Arial" charset="0"/>
              <a:buNone/>
              <a:defRPr sz="2133" baseline="0">
                <a:solidFill>
                  <a:schemeClr val="tx1">
                    <a:tint val="75000"/>
                  </a:schemeClr>
                </a:solidFill>
                <a:latin typeface="Calibri" panose="020F0502020204030204" pitchFamily="34" charset="0"/>
              </a:defRPr>
            </a:lvl4pPr>
            <a:lvl5pPr marL="2438339" indent="0" algn="ctr" defTabSz="1217875" rtl="0" eaLnBrk="1" fontAlgn="base" hangingPunct="1">
              <a:spcBef>
                <a:spcPct val="0"/>
              </a:spcBef>
              <a:spcAft>
                <a:spcPct val="0"/>
              </a:spcAft>
              <a:buClr>
                <a:schemeClr val="tx2"/>
              </a:buClr>
              <a:buSzPct val="89000"/>
              <a:buFont typeface="Arial" charset="0"/>
              <a:buNone/>
              <a:defRPr sz="2133" baseline="0">
                <a:solidFill>
                  <a:schemeClr val="tx1">
                    <a:tint val="75000"/>
                  </a:schemeClr>
                </a:solidFill>
                <a:latin typeface="Calibri" panose="020F0502020204030204" pitchFamily="34" charset="0"/>
              </a:defRPr>
            </a:lvl5pPr>
            <a:lvl6pPr marL="3047924" indent="0" algn="ctr" defTabSz="1217875" rtl="0" eaLnBrk="1" fontAlgn="base" hangingPunct="1">
              <a:spcBef>
                <a:spcPct val="0"/>
              </a:spcBef>
              <a:spcAft>
                <a:spcPct val="0"/>
              </a:spcAft>
              <a:buClr>
                <a:schemeClr val="tx2"/>
              </a:buClr>
              <a:buSzPct val="89000"/>
              <a:buFont typeface="Arial" charset="0"/>
              <a:buNone/>
              <a:defRPr sz="2133" baseline="0">
                <a:solidFill>
                  <a:schemeClr val="tx1">
                    <a:tint val="75000"/>
                  </a:schemeClr>
                </a:solidFill>
                <a:latin typeface="+mn-lt"/>
              </a:defRPr>
            </a:lvl6pPr>
            <a:lvl7pPr marL="3657509" indent="0" algn="ctr" defTabSz="1217875" rtl="0" eaLnBrk="1" fontAlgn="base" hangingPunct="1">
              <a:spcBef>
                <a:spcPct val="0"/>
              </a:spcBef>
              <a:spcAft>
                <a:spcPct val="0"/>
              </a:spcAft>
              <a:buClr>
                <a:schemeClr val="tx2"/>
              </a:buClr>
              <a:buSzPct val="89000"/>
              <a:buFont typeface="Arial" charset="0"/>
              <a:buNone/>
              <a:defRPr sz="2133" baseline="0">
                <a:solidFill>
                  <a:schemeClr val="tx1">
                    <a:tint val="75000"/>
                  </a:schemeClr>
                </a:solidFill>
                <a:latin typeface="+mn-lt"/>
              </a:defRPr>
            </a:lvl7pPr>
            <a:lvl8pPr marL="4267093" indent="0" algn="ctr" defTabSz="1217875" rtl="0" eaLnBrk="1" fontAlgn="base" hangingPunct="1">
              <a:spcBef>
                <a:spcPct val="0"/>
              </a:spcBef>
              <a:spcAft>
                <a:spcPct val="0"/>
              </a:spcAft>
              <a:buClr>
                <a:schemeClr val="tx2"/>
              </a:buClr>
              <a:buSzPct val="89000"/>
              <a:buFont typeface="Arial" charset="0"/>
              <a:buNone/>
              <a:defRPr sz="2133" baseline="0">
                <a:solidFill>
                  <a:schemeClr val="tx1">
                    <a:tint val="75000"/>
                  </a:schemeClr>
                </a:solidFill>
                <a:latin typeface="+mn-lt"/>
              </a:defRPr>
            </a:lvl8pPr>
            <a:lvl9pPr marL="4876678" indent="0" algn="ctr" defTabSz="1217875" rtl="0" eaLnBrk="1" fontAlgn="base" hangingPunct="1">
              <a:spcBef>
                <a:spcPct val="0"/>
              </a:spcBef>
              <a:spcAft>
                <a:spcPct val="0"/>
              </a:spcAft>
              <a:buClr>
                <a:schemeClr val="tx2"/>
              </a:buClr>
              <a:buSzPct val="89000"/>
              <a:buFont typeface="Arial" charset="0"/>
              <a:buNone/>
              <a:defRPr sz="2133" baseline="0">
                <a:solidFill>
                  <a:schemeClr val="tx1">
                    <a:tint val="75000"/>
                  </a:schemeClr>
                </a:solidFill>
                <a:latin typeface="+mn-lt"/>
              </a:defRPr>
            </a:lvl9pPr>
          </a:lstStyle>
          <a:p>
            <a:pPr algn="r"/>
            <a:r>
              <a:rPr lang="en-US" sz="1867" kern="0" dirty="0" smtClean="0">
                <a:solidFill>
                  <a:schemeClr val="tx1">
                    <a:lumMod val="65000"/>
                    <a:lumOff val="35000"/>
                  </a:schemeClr>
                </a:solidFill>
                <a:effectLst>
                  <a:outerShdw blurRad="38100" dist="38100" dir="2700000" algn="tl">
                    <a:srgbClr val="000000">
                      <a:alpha val="43137"/>
                    </a:srgbClr>
                  </a:outerShdw>
                </a:effectLst>
              </a:rPr>
              <a:t>November 9</a:t>
            </a:r>
            <a:r>
              <a:rPr lang="en-US" sz="1867" kern="0" baseline="30000" dirty="0" smtClean="0">
                <a:solidFill>
                  <a:schemeClr val="tx1">
                    <a:lumMod val="65000"/>
                    <a:lumOff val="35000"/>
                  </a:schemeClr>
                </a:solidFill>
                <a:effectLst>
                  <a:outerShdw blurRad="38100" dist="38100" dir="2700000" algn="tl">
                    <a:srgbClr val="000000">
                      <a:alpha val="43137"/>
                    </a:srgbClr>
                  </a:outerShdw>
                </a:effectLst>
              </a:rPr>
              <a:t>th</a:t>
            </a:r>
            <a:r>
              <a:rPr lang="en-US" sz="1867" kern="0" dirty="0" smtClean="0">
                <a:solidFill>
                  <a:schemeClr val="tx1">
                    <a:lumMod val="65000"/>
                    <a:lumOff val="35000"/>
                  </a:schemeClr>
                </a:solidFill>
                <a:effectLst>
                  <a:outerShdw blurRad="38100" dist="38100" dir="2700000" algn="tl">
                    <a:srgbClr val="000000">
                      <a:alpha val="43137"/>
                    </a:srgbClr>
                  </a:outerShdw>
                </a:effectLst>
              </a:rPr>
              <a:t>, 2017</a:t>
            </a:r>
            <a:endParaRPr lang="en-US" sz="1867" kern="0" dirty="0">
              <a:solidFill>
                <a:schemeClr val="tx1">
                  <a:lumMod val="65000"/>
                  <a:lumOff val="3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76041899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1021143861"/>
              </p:ext>
            </p:extLst>
          </p:nvPr>
        </p:nvGraphicFramePr>
        <p:xfrm>
          <a:off x="233262" y="974543"/>
          <a:ext cx="11615838" cy="5821680"/>
        </p:xfrm>
        <a:graphic>
          <a:graphicData uri="http://schemas.openxmlformats.org/drawingml/2006/table">
            <a:tbl>
              <a:tblPr>
                <a:tableStyleId>{21E4AEA4-8DFA-4A89-87EB-49C32662AFE0}</a:tableStyleId>
              </a:tblPr>
              <a:tblGrid>
                <a:gridCol w="11615838">
                  <a:extLst>
                    <a:ext uri="{9D8B030D-6E8A-4147-A177-3AD203B41FA5}">
                      <a16:colId xmlns:a16="http://schemas.microsoft.com/office/drawing/2014/main" val="2500647127"/>
                    </a:ext>
                  </a:extLst>
                </a:gridCol>
              </a:tblGrid>
              <a:tr h="986548">
                <a:tc>
                  <a:txBody>
                    <a:bodyPr/>
                    <a:lstStyle/>
                    <a:p>
                      <a:r>
                        <a:rPr lang="en-US" sz="1200" b="1" dirty="0" smtClean="0"/>
                        <a:t>CHALLENGE</a:t>
                      </a:r>
                    </a:p>
                    <a:p>
                      <a:r>
                        <a:rPr lang="en-US" sz="1400" dirty="0" smtClean="0"/>
                        <a:t>Identify secure and low-cost ways to automatically bring up the proper Web page in the user's browser. Potential communications channels include cellular networks, local </a:t>
                      </a:r>
                      <a:r>
                        <a:rPr lang="en-US" sz="1400" dirty="0" err="1" smtClean="0"/>
                        <a:t>wifi</a:t>
                      </a:r>
                      <a:r>
                        <a:rPr lang="en-US" sz="1400" dirty="0" smtClean="0"/>
                        <a:t> networks, </a:t>
                      </a:r>
                      <a:r>
                        <a:rPr lang="en-US" sz="1400" dirty="0" err="1" smtClean="0"/>
                        <a:t>bluetooth</a:t>
                      </a:r>
                      <a:r>
                        <a:rPr lang="en-US" sz="1400" dirty="0" smtClean="0"/>
                        <a:t>, NFC, and QR codes. Depending on the market, specific approaches may be favored. Manual URL entry, bookmarking, and search engines are available but not optimal.</a:t>
                      </a:r>
                    </a:p>
                    <a:p>
                      <a:endParaRPr lang="en-US" sz="1400" dirty="0" smtClean="0"/>
                    </a:p>
                  </a:txBody>
                  <a:tcPr/>
                </a:tc>
                <a:extLst>
                  <a:ext uri="{0D108BD9-81ED-4DB2-BD59-A6C34878D82A}">
                    <a16:rowId xmlns:a16="http://schemas.microsoft.com/office/drawing/2014/main" val="3498853672"/>
                  </a:ext>
                </a:extLst>
              </a:tr>
              <a:tr h="986548">
                <a:tc>
                  <a:txBody>
                    <a:bodyPr/>
                    <a:lstStyle/>
                    <a:p>
                      <a:pPr marL="0" indent="0">
                        <a:buFont typeface="Arial" panose="020B0604020202020204" pitchFamily="34" charset="0"/>
                        <a:buNone/>
                      </a:pPr>
                      <a:r>
                        <a:rPr lang="en-US" sz="1200" b="1" dirty="0" smtClean="0"/>
                        <a:t>ASSUMPTIONS</a:t>
                      </a:r>
                      <a:endParaRPr lang="en-US" sz="1200" b="1" dirty="0" smtClean="0"/>
                    </a:p>
                    <a:p>
                      <a:pPr marL="285750" indent="-285750">
                        <a:buFont typeface="Arial" panose="020B0604020202020204" pitchFamily="34" charset="0"/>
                        <a:buChar char="•"/>
                      </a:pPr>
                      <a:r>
                        <a:rPr lang="en-US" sz="1400" b="0" dirty="0" smtClean="0"/>
                        <a:t>No previous relationship between customer and station owner is required (though, of course, one might exist).</a:t>
                      </a:r>
                    </a:p>
                    <a:p>
                      <a:pPr marL="285750" indent="-285750">
                        <a:buFont typeface="Arial" panose="020B0604020202020204" pitchFamily="34" charset="0"/>
                        <a:buChar char="•"/>
                      </a:pPr>
                      <a:r>
                        <a:rPr lang="en-US" sz="1400" b="0" dirty="0" smtClean="0"/>
                        <a:t>No previous relationship between merchant and app provider is required (though, of course, one might exist).</a:t>
                      </a:r>
                    </a:p>
                    <a:p>
                      <a:pPr marL="285750" indent="-285750">
                        <a:buFont typeface="Arial" panose="020B0604020202020204" pitchFamily="34" charset="0"/>
                        <a:buChar char="•"/>
                      </a:pPr>
                      <a:r>
                        <a:rPr lang="en-US" sz="1400" b="0" dirty="0" smtClean="0"/>
                        <a:t>No native mobile app is required. However, if the browser supports third party payment apps in the Payment Request API implementation, then native mobile apps may be used to make payments.</a:t>
                      </a:r>
                    </a:p>
                    <a:p>
                      <a:pPr marL="0" indent="0">
                        <a:buFont typeface="Arial" panose="020B0604020202020204" pitchFamily="34" charset="0"/>
                        <a:buNone/>
                      </a:pPr>
                      <a:endParaRPr lang="en-US" sz="1400" b="1" dirty="0" smtClean="0"/>
                    </a:p>
                  </a:txBody>
                  <a:tcPr/>
                </a:tc>
                <a:extLst>
                  <a:ext uri="{0D108BD9-81ED-4DB2-BD59-A6C34878D82A}">
                    <a16:rowId xmlns:a16="http://schemas.microsoft.com/office/drawing/2014/main" val="2032057968"/>
                  </a:ext>
                </a:extLst>
              </a:tr>
              <a:tr h="986548">
                <a:tc>
                  <a:txBody>
                    <a:bodyPr/>
                    <a:lstStyle/>
                    <a:p>
                      <a:pPr marL="0" indent="0">
                        <a:buFont typeface="Arial" panose="020B0604020202020204" pitchFamily="34" charset="0"/>
                        <a:buNone/>
                      </a:pPr>
                      <a:r>
                        <a:rPr lang="en-US" sz="1200" b="1" dirty="0" smtClean="0"/>
                        <a:t>Requirements / Prerequisites</a:t>
                      </a:r>
                    </a:p>
                    <a:p>
                      <a:pPr marL="285750" indent="-285750">
                        <a:buFont typeface="Arial" panose="020B0604020202020204" pitchFamily="34" charset="0"/>
                        <a:buChar char="•"/>
                      </a:pPr>
                      <a:r>
                        <a:rPr lang="en-US" sz="1400" b="0" dirty="0" smtClean="0"/>
                        <a:t>The </a:t>
                      </a:r>
                      <a:r>
                        <a:rPr lang="en-US" sz="1400" b="0" dirty="0" smtClean="0"/>
                        <a:t>user has internet connectivity. ◦While it is also valuable to explore use cases where the user does not have connectivity, the focus of this document is where users do have connectivity.</a:t>
                      </a:r>
                    </a:p>
                    <a:p>
                      <a:pPr marL="285750" indent="-285750">
                        <a:buFont typeface="Arial" panose="020B0604020202020204" pitchFamily="34" charset="0"/>
                        <a:buChar char="•"/>
                      </a:pPr>
                      <a:r>
                        <a:rPr lang="en-US" sz="1400" b="0" dirty="0" smtClean="0"/>
                        <a:t>The </a:t>
                      </a:r>
                      <a:r>
                        <a:rPr lang="en-US" sz="1400" b="0" dirty="0" smtClean="0"/>
                        <a:t>user has a browser (on phone, car, or other mobile device) that supports Payment Request API.</a:t>
                      </a:r>
                    </a:p>
                    <a:p>
                      <a:pPr marL="285750" indent="-285750">
                        <a:buFont typeface="Arial" panose="020B0604020202020204" pitchFamily="34" charset="0"/>
                        <a:buChar char="•"/>
                      </a:pPr>
                      <a:r>
                        <a:rPr lang="en-US" sz="1400" b="0" dirty="0" smtClean="0"/>
                        <a:t>The </a:t>
                      </a:r>
                      <a:r>
                        <a:rPr lang="en-US" sz="1400" b="0" dirty="0" smtClean="0"/>
                        <a:t>station owner (or their service provider) provides a Web site where the user chooses services (e.g., by selecting a type of fuel from a particular pump, choosing to get a car wash, etc.) and makes a payment. The Web site can be hosted anywhere.</a:t>
                      </a:r>
                    </a:p>
                    <a:p>
                      <a:pPr marL="285750" indent="-285750">
                        <a:buFont typeface="Arial" panose="020B0604020202020204" pitchFamily="34" charset="0"/>
                        <a:buChar char="•"/>
                      </a:pPr>
                      <a:r>
                        <a:rPr lang="en-US" sz="1400" b="0" dirty="0" smtClean="0"/>
                        <a:t>Once </a:t>
                      </a:r>
                      <a:r>
                        <a:rPr lang="en-US" sz="1400" b="0" dirty="0" smtClean="0"/>
                        <a:t>the user has selected services and paid (via Payment Request API), the station owner can (remotely) active a pump or other service. The device may be unattended</a:t>
                      </a:r>
                      <a:r>
                        <a:rPr lang="en-US" sz="1400" b="0" dirty="0" smtClean="0"/>
                        <a:t>.</a:t>
                      </a:r>
                      <a:endParaRPr lang="en-US" sz="1400" b="0" dirty="0" smtClean="0"/>
                    </a:p>
                  </a:txBody>
                  <a:tcPr/>
                </a:tc>
                <a:extLst>
                  <a:ext uri="{0D108BD9-81ED-4DB2-BD59-A6C34878D82A}">
                    <a16:rowId xmlns:a16="http://schemas.microsoft.com/office/drawing/2014/main" val="2548896673"/>
                  </a:ext>
                </a:extLst>
              </a:tr>
              <a:tr h="986548">
                <a:tc>
                  <a:txBody>
                    <a:bodyPr/>
                    <a:lstStyle/>
                    <a:p>
                      <a:pPr marL="0" indent="0">
                        <a:buFont typeface="Arial" panose="020B0604020202020204" pitchFamily="34" charset="0"/>
                        <a:buNone/>
                      </a:pPr>
                      <a:r>
                        <a:rPr lang="en-US" sz="1400" b="1" dirty="0" smtClean="0"/>
                        <a:t>Not addressed by this use case</a:t>
                      </a:r>
                    </a:p>
                    <a:p>
                      <a:pPr marL="285750" indent="-285750">
                        <a:buFont typeface="Arial" panose="020B0604020202020204" pitchFamily="34" charset="0"/>
                        <a:buChar char="•"/>
                      </a:pPr>
                      <a:r>
                        <a:rPr lang="en-US" sz="1400" b="0" dirty="0" smtClean="0"/>
                        <a:t>Receipts</a:t>
                      </a:r>
                      <a:r>
                        <a:rPr lang="en-US" sz="1400" b="0" dirty="0" smtClean="0"/>
                        <a:t>; this use case assumes those are managed as they are today.</a:t>
                      </a:r>
                    </a:p>
                    <a:p>
                      <a:pPr marL="285750" indent="-285750">
                        <a:buFont typeface="Arial" panose="020B0604020202020204" pitchFamily="34" charset="0"/>
                        <a:buChar char="•"/>
                      </a:pPr>
                      <a:r>
                        <a:rPr lang="en-US" sz="1400" b="0" dirty="0" smtClean="0"/>
                        <a:t>Payments </a:t>
                      </a:r>
                      <a:r>
                        <a:rPr lang="en-US" sz="1400" b="0" dirty="0" smtClean="0"/>
                        <a:t>in advance; this probably could be addressed with a different flow description but similar communications approaches.</a:t>
                      </a:r>
                    </a:p>
                    <a:p>
                      <a:pPr marL="285750" indent="-285750">
                        <a:buFont typeface="Arial" panose="020B0604020202020204" pitchFamily="34" charset="0"/>
                        <a:buChar char="•"/>
                      </a:pPr>
                      <a:r>
                        <a:rPr lang="en-US" sz="1400" b="0" dirty="0" smtClean="0"/>
                        <a:t>Loyalty </a:t>
                      </a:r>
                      <a:r>
                        <a:rPr lang="en-US" sz="1400" b="0" dirty="0" smtClean="0"/>
                        <a:t>programs; this use case assumes that the user does not have to have an account to purchase fuel. However, the flow would be very similar if the user does have an account an logs in prior to the purchase.</a:t>
                      </a:r>
                    </a:p>
                    <a:p>
                      <a:pPr marL="285750" indent="-285750">
                        <a:buFont typeface="Arial" panose="020B0604020202020204" pitchFamily="34" charset="0"/>
                        <a:buChar char="•"/>
                      </a:pPr>
                      <a:r>
                        <a:rPr lang="en-US" sz="1400" b="0" dirty="0" smtClean="0"/>
                        <a:t>Payment </a:t>
                      </a:r>
                      <a:r>
                        <a:rPr lang="en-US" sz="1400" b="0" dirty="0" smtClean="0"/>
                        <a:t>for convenience store items at the same time as fuel purchase; that too might be addressable and might offer additional security (e.g., secured and monitored hardware).</a:t>
                      </a:r>
                    </a:p>
                  </a:txBody>
                  <a:tcPr/>
                </a:tc>
                <a:extLst>
                  <a:ext uri="{0D108BD9-81ED-4DB2-BD59-A6C34878D82A}">
                    <a16:rowId xmlns:a16="http://schemas.microsoft.com/office/drawing/2014/main" val="3749218850"/>
                  </a:ext>
                </a:extLst>
              </a:tr>
            </a:tbl>
          </a:graphicData>
        </a:graphic>
      </p:graphicFrame>
      <p:sp>
        <p:nvSpPr>
          <p:cNvPr id="2" name="Title 1"/>
          <p:cNvSpPr>
            <a:spLocks noGrp="1"/>
          </p:cNvSpPr>
          <p:nvPr>
            <p:ph type="title"/>
          </p:nvPr>
        </p:nvSpPr>
        <p:spPr/>
        <p:txBody>
          <a:bodyPr/>
          <a:lstStyle/>
          <a:p>
            <a:r>
              <a:rPr lang="en-US" dirty="0" smtClean="0">
                <a:solidFill>
                  <a:schemeClr val="tx1"/>
                </a:solidFill>
              </a:rPr>
              <a:t>Use Case: Pay at the PUMP</a:t>
            </a:r>
            <a:endParaRPr lang="en-US" dirty="0">
              <a:solidFill>
                <a:schemeClr val="tx1"/>
              </a:solidFill>
            </a:endParaRPr>
          </a:p>
        </p:txBody>
      </p:sp>
    </p:spTree>
    <p:extLst>
      <p:ext uri="{BB962C8B-B14F-4D97-AF65-F5344CB8AC3E}">
        <p14:creationId xmlns:p14="http://schemas.microsoft.com/office/powerpoint/2010/main" val="318990477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2358637331"/>
              </p:ext>
            </p:extLst>
          </p:nvPr>
        </p:nvGraphicFramePr>
        <p:xfrm>
          <a:off x="233262" y="974543"/>
          <a:ext cx="11615838" cy="4491748"/>
        </p:xfrm>
        <a:graphic>
          <a:graphicData uri="http://schemas.openxmlformats.org/drawingml/2006/table">
            <a:tbl>
              <a:tblPr>
                <a:tableStyleId>{21E4AEA4-8DFA-4A89-87EB-49C32662AFE0}</a:tableStyleId>
              </a:tblPr>
              <a:tblGrid>
                <a:gridCol w="11615838">
                  <a:extLst>
                    <a:ext uri="{9D8B030D-6E8A-4147-A177-3AD203B41FA5}">
                      <a16:colId xmlns:a16="http://schemas.microsoft.com/office/drawing/2014/main" val="2500647127"/>
                    </a:ext>
                  </a:extLst>
                </a:gridCol>
              </a:tblGrid>
              <a:tr h="986548">
                <a:tc>
                  <a:txBody>
                    <a:bodyPr/>
                    <a:lstStyle/>
                    <a:p>
                      <a:r>
                        <a:rPr lang="en-US" sz="1400" b="1" dirty="0" smtClean="0"/>
                        <a:t>Fraud Mitigation</a:t>
                      </a:r>
                    </a:p>
                    <a:p>
                      <a:endParaRPr lang="en-US" sz="1400" dirty="0" smtClean="0"/>
                    </a:p>
                    <a:p>
                      <a:pPr marL="285750" indent="-285750">
                        <a:buFont typeface="Arial" panose="020B0604020202020204" pitchFamily="34" charset="0"/>
                        <a:buChar char="•"/>
                      </a:pPr>
                      <a:r>
                        <a:rPr lang="en-US" sz="1400" dirty="0" smtClean="0"/>
                        <a:t>The user device initiation scenario (based on user location) avoids local device integrity issues.</a:t>
                      </a:r>
                    </a:p>
                    <a:p>
                      <a:pPr marL="285750" indent="-285750">
                        <a:buFont typeface="Arial" panose="020B0604020202020204" pitchFamily="34" charset="0"/>
                        <a:buChar char="•"/>
                      </a:pPr>
                      <a:r>
                        <a:rPr lang="en-US" sz="1400" dirty="0" smtClean="0"/>
                        <a:t>In either flow, geolocation in conjunction with service databases (e.g., "there is no service station with that origin in your neighborhood") can be used in risk assessment. Cross-checking local device information with service databases might take place at different times (e.g., the mobile device only displays broadcast URLs that are known in a database, or the browser or third party payment app validate once displayed, or both).</a:t>
                      </a:r>
                    </a:p>
                    <a:p>
                      <a:pPr marL="285750" indent="-285750">
                        <a:buFont typeface="Arial" panose="020B0604020202020204" pitchFamily="34" charset="0"/>
                        <a:buChar char="•"/>
                      </a:pPr>
                      <a:r>
                        <a:rPr lang="en-US" sz="1400" dirty="0" smtClean="0"/>
                        <a:t>Browsers may contribute to fraud mitigation through verification of URLs.</a:t>
                      </a:r>
                    </a:p>
                    <a:p>
                      <a:pPr marL="285750" indent="-285750">
                        <a:buFont typeface="Arial" panose="020B0604020202020204" pitchFamily="34" charset="0"/>
                        <a:buChar char="•"/>
                      </a:pPr>
                      <a:r>
                        <a:rPr lang="en-US" sz="1400" dirty="0" smtClean="0"/>
                        <a:t>If the browser is aware that this is a payment in a physical location, it may invoke additional relevant security measures. The browser might be aware through OS features or by asking the user. It may not be useful to add a parameter to Payment Request API for this purpose due to unreliability in case of fraud.</a:t>
                      </a:r>
                    </a:p>
                    <a:p>
                      <a:pPr marL="285750" indent="-285750">
                        <a:buFont typeface="Arial" panose="020B0604020202020204" pitchFamily="34" charset="0"/>
                        <a:buChar char="•"/>
                      </a:pPr>
                      <a:r>
                        <a:rPr lang="en-US" sz="1400" dirty="0" smtClean="0"/>
                        <a:t>Strong authentication should help reduce fraud and also help with conformance to regulatory requirements (e.g., related to customer age).</a:t>
                      </a:r>
                    </a:p>
                    <a:p>
                      <a:pPr marL="285750" indent="-285750">
                        <a:buFont typeface="Arial" panose="020B0604020202020204" pitchFamily="34" charset="0"/>
                        <a:buChar char="•"/>
                      </a:pPr>
                      <a:r>
                        <a:rPr lang="en-US" sz="1400" dirty="0" smtClean="0"/>
                        <a:t>OEMs may have partnerships with some merchants, and can increase security through a merchant onboarding process. In this case, OEMs will also want to account for situations where users wish to get fuel from merchants that are not yet OEM partners.</a:t>
                      </a:r>
                    </a:p>
                    <a:p>
                      <a:endParaRPr lang="en-US" sz="1400" dirty="0" smtClean="0"/>
                    </a:p>
                    <a:p>
                      <a:endParaRPr lang="en-US" sz="1400" dirty="0" smtClean="0"/>
                    </a:p>
                  </a:txBody>
                  <a:tcPr/>
                </a:tc>
                <a:extLst>
                  <a:ext uri="{0D108BD9-81ED-4DB2-BD59-A6C34878D82A}">
                    <a16:rowId xmlns:a16="http://schemas.microsoft.com/office/drawing/2014/main" val="3498853672"/>
                  </a:ext>
                </a:extLst>
              </a:tr>
              <a:tr h="986548">
                <a:tc>
                  <a:txBody>
                    <a:bodyPr/>
                    <a:lstStyle/>
                    <a:p>
                      <a:r>
                        <a:rPr lang="en-US" sz="1400" b="1" dirty="0" smtClean="0"/>
                        <a:t>Potentially related use cases</a:t>
                      </a:r>
                    </a:p>
                    <a:p>
                      <a:endParaRPr lang="en-US" sz="1400" b="1" dirty="0" smtClean="0"/>
                    </a:p>
                    <a:p>
                      <a:pPr marL="285750" indent="-285750">
                        <a:buFont typeface="Arial" panose="020B0604020202020204" pitchFamily="34" charset="0"/>
                        <a:buChar char="•"/>
                      </a:pPr>
                      <a:r>
                        <a:rPr lang="en-US" sz="1400" dirty="0" smtClean="0"/>
                        <a:t>Parking</a:t>
                      </a:r>
                    </a:p>
                    <a:p>
                      <a:pPr marL="285750" indent="-285750">
                        <a:buFont typeface="Arial" panose="020B0604020202020204" pitchFamily="34" charset="0"/>
                        <a:buChar char="•"/>
                      </a:pPr>
                      <a:r>
                        <a:rPr lang="en-US" sz="1400" dirty="0" smtClean="0"/>
                        <a:t>Drive-through restaurants</a:t>
                      </a:r>
                    </a:p>
                  </a:txBody>
                  <a:tcPr/>
                </a:tc>
                <a:extLst>
                  <a:ext uri="{0D108BD9-81ED-4DB2-BD59-A6C34878D82A}">
                    <a16:rowId xmlns:a16="http://schemas.microsoft.com/office/drawing/2014/main" val="2032057968"/>
                  </a:ext>
                </a:extLst>
              </a:tr>
            </a:tbl>
          </a:graphicData>
        </a:graphic>
      </p:graphicFrame>
      <p:sp>
        <p:nvSpPr>
          <p:cNvPr id="2" name="Title 1"/>
          <p:cNvSpPr>
            <a:spLocks noGrp="1"/>
          </p:cNvSpPr>
          <p:nvPr>
            <p:ph type="title"/>
          </p:nvPr>
        </p:nvSpPr>
        <p:spPr/>
        <p:txBody>
          <a:bodyPr/>
          <a:lstStyle/>
          <a:p>
            <a:r>
              <a:rPr lang="en-US" dirty="0" smtClean="0">
                <a:solidFill>
                  <a:schemeClr val="tx1"/>
                </a:solidFill>
              </a:rPr>
              <a:t>Use Case: Pay at the PUMP</a:t>
            </a:r>
            <a:endParaRPr lang="en-US" dirty="0">
              <a:solidFill>
                <a:schemeClr val="tx1"/>
              </a:solidFill>
            </a:endParaRPr>
          </a:p>
        </p:txBody>
      </p:sp>
    </p:spTree>
    <p:extLst>
      <p:ext uri="{BB962C8B-B14F-4D97-AF65-F5344CB8AC3E}">
        <p14:creationId xmlns:p14="http://schemas.microsoft.com/office/powerpoint/2010/main" val="342320032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830857" y="543622"/>
            <a:ext cx="10676018" cy="6295328"/>
          </a:xfrm>
          <a:prstGeom prst="rect">
            <a:avLst/>
          </a:prstGeom>
        </p:spPr>
      </p:pic>
      <p:sp>
        <p:nvSpPr>
          <p:cNvPr id="2" name="Title 1"/>
          <p:cNvSpPr>
            <a:spLocks noGrp="1"/>
          </p:cNvSpPr>
          <p:nvPr>
            <p:ph type="title"/>
          </p:nvPr>
        </p:nvSpPr>
        <p:spPr/>
        <p:txBody>
          <a:bodyPr/>
          <a:lstStyle/>
          <a:p>
            <a:r>
              <a:rPr lang="en-US" dirty="0" smtClean="0">
                <a:solidFill>
                  <a:schemeClr val="tx1"/>
                </a:solidFill>
              </a:rPr>
              <a:t>Use Case: Pay at the PUMP</a:t>
            </a:r>
            <a:endParaRPr lang="en-US" dirty="0">
              <a:solidFill>
                <a:schemeClr val="tx1"/>
              </a:solidFill>
            </a:endParaRPr>
          </a:p>
        </p:txBody>
      </p:sp>
      <p:sp>
        <p:nvSpPr>
          <p:cNvPr id="6" name="Rectangle 5"/>
          <p:cNvSpPr/>
          <p:nvPr/>
        </p:nvSpPr>
        <p:spPr>
          <a:xfrm>
            <a:off x="5285603" y="70748"/>
            <a:ext cx="3967753" cy="369332"/>
          </a:xfrm>
          <a:prstGeom prst="rect">
            <a:avLst/>
          </a:prstGeom>
        </p:spPr>
        <p:txBody>
          <a:bodyPr wrap="none">
            <a:spAutoFit/>
          </a:bodyPr>
          <a:lstStyle/>
          <a:p>
            <a:r>
              <a:rPr lang="en-US" dirty="0">
                <a:hlinkClick r:id="rId3"/>
              </a:rPr>
              <a:t>Initiation based on local device data</a:t>
            </a:r>
            <a:r>
              <a:rPr lang="en-US" dirty="0"/>
              <a:t>. </a:t>
            </a:r>
          </a:p>
        </p:txBody>
      </p:sp>
    </p:spTree>
    <p:extLst>
      <p:ext uri="{BB962C8B-B14F-4D97-AF65-F5344CB8AC3E}">
        <p14:creationId xmlns:p14="http://schemas.microsoft.com/office/powerpoint/2010/main" val="215339454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stretch>
            <a:fillRect/>
          </a:stretch>
        </p:blipFill>
        <p:spPr>
          <a:xfrm>
            <a:off x="1485600" y="406680"/>
            <a:ext cx="9152220" cy="6451320"/>
          </a:xfrm>
          <a:prstGeom prst="rect">
            <a:avLst/>
          </a:prstGeom>
        </p:spPr>
      </p:pic>
      <p:sp>
        <p:nvSpPr>
          <p:cNvPr id="2" name="Title 1"/>
          <p:cNvSpPr>
            <a:spLocks noGrp="1"/>
          </p:cNvSpPr>
          <p:nvPr>
            <p:ph type="title"/>
          </p:nvPr>
        </p:nvSpPr>
        <p:spPr/>
        <p:txBody>
          <a:bodyPr/>
          <a:lstStyle/>
          <a:p>
            <a:r>
              <a:rPr lang="en-US" dirty="0" smtClean="0">
                <a:solidFill>
                  <a:schemeClr val="tx1"/>
                </a:solidFill>
              </a:rPr>
              <a:t>Use Case: Pay at the PUMP</a:t>
            </a:r>
            <a:endParaRPr lang="en-US" dirty="0">
              <a:solidFill>
                <a:schemeClr val="tx1"/>
              </a:solidFill>
            </a:endParaRPr>
          </a:p>
        </p:txBody>
      </p:sp>
      <p:sp>
        <p:nvSpPr>
          <p:cNvPr id="5" name="Rectangle 4"/>
          <p:cNvSpPr/>
          <p:nvPr/>
        </p:nvSpPr>
        <p:spPr>
          <a:xfrm>
            <a:off x="5088783" y="50198"/>
            <a:ext cx="4224233" cy="369332"/>
          </a:xfrm>
          <a:prstGeom prst="rect">
            <a:avLst/>
          </a:prstGeom>
        </p:spPr>
        <p:txBody>
          <a:bodyPr wrap="none">
            <a:spAutoFit/>
          </a:bodyPr>
          <a:lstStyle/>
          <a:p>
            <a:r>
              <a:rPr lang="en-US" dirty="0">
                <a:hlinkClick r:id="rId3"/>
              </a:rPr>
              <a:t>Initiation based on user device location</a:t>
            </a:r>
            <a:r>
              <a:rPr lang="en-US" dirty="0"/>
              <a:t>.</a:t>
            </a:r>
          </a:p>
        </p:txBody>
      </p:sp>
    </p:spTree>
    <p:extLst>
      <p:ext uri="{BB962C8B-B14F-4D97-AF65-F5344CB8AC3E}">
        <p14:creationId xmlns:p14="http://schemas.microsoft.com/office/powerpoint/2010/main" val="68730951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Use Case: Pay at the PUMP</a:t>
            </a:r>
            <a:endParaRPr lang="en-US" dirty="0">
              <a:solidFill>
                <a:schemeClr val="tx1"/>
              </a:solidFill>
            </a:endParaRPr>
          </a:p>
        </p:txBody>
      </p:sp>
      <p:sp>
        <p:nvSpPr>
          <p:cNvPr id="4" name="TextBox 3"/>
          <p:cNvSpPr txBox="1"/>
          <p:nvPr/>
        </p:nvSpPr>
        <p:spPr>
          <a:xfrm>
            <a:off x="679622" y="1621170"/>
            <a:ext cx="7304436" cy="830997"/>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rtlCol="0" anchor="t" anchorCtr="0" compatLnSpc="1">
            <a:prstTxWarp prst="textNoShape">
              <a:avLst/>
            </a:prstTxWarp>
            <a:spAutoFit/>
          </a:bodyPr>
          <a:lstStyle/>
          <a:p>
            <a:pPr marL="285750" indent="-285750">
              <a:buFont typeface="Arial" panose="020B0604020202020204" pitchFamily="34" charset="0"/>
              <a:buChar char="•"/>
            </a:pPr>
            <a:r>
              <a:rPr lang="en-US" b="1" dirty="0">
                <a:latin typeface="Calibri" panose="020F0502020204030204" pitchFamily="34" charset="0"/>
              </a:rPr>
              <a:t>URL: </a:t>
            </a:r>
            <a:r>
              <a:rPr lang="en-US" b="1" dirty="0">
                <a:latin typeface="Calibri" panose="020F0502020204030204" pitchFamily="34" charset="0"/>
                <a:hlinkClick r:id="rId2"/>
              </a:rPr>
              <a:t>https://</a:t>
            </a:r>
            <a:r>
              <a:rPr lang="en-US" b="1" dirty="0" smtClean="0">
                <a:latin typeface="Calibri" panose="020F0502020204030204" pitchFamily="34" charset="0"/>
                <a:hlinkClick r:id="rId2"/>
              </a:rPr>
              <a:t>github.com/w3c/automotive-pay/wiki/PayAtPumpExplainer</a:t>
            </a:r>
            <a:endParaRPr lang="en-US" b="1" dirty="0" smtClean="0">
              <a:latin typeface="Calibri" panose="020F0502020204030204" pitchFamily="34" charset="0"/>
            </a:endParaRPr>
          </a:p>
          <a:p>
            <a:pPr marL="285750" indent="-285750">
              <a:buFont typeface="Arial" panose="020B0604020202020204" pitchFamily="34" charset="0"/>
              <a:buChar char="•"/>
            </a:pPr>
            <a:endParaRPr lang="en-US" b="1" dirty="0" smtClean="0">
              <a:latin typeface="Calibri" panose="020F0502020204030204" pitchFamily="34" charset="0"/>
            </a:endParaRPr>
          </a:p>
          <a:p>
            <a:pPr marL="285750" indent="-285750">
              <a:buFont typeface="Arial" panose="020B0604020202020204" pitchFamily="34" charset="0"/>
              <a:buChar char="•"/>
            </a:pPr>
            <a:r>
              <a:rPr lang="en-US" b="1" dirty="0" smtClean="0">
                <a:latin typeface="Calibri" panose="020F0502020204030204" pitchFamily="34" charset="0"/>
              </a:rPr>
              <a:t>Actors</a:t>
            </a:r>
            <a:r>
              <a:rPr lang="en-US" b="1" dirty="0">
                <a:latin typeface="Calibri" panose="020F0502020204030204" pitchFamily="34" charset="0"/>
              </a:rPr>
              <a:t>, Entities, Explainers, User Flows, Data Models</a:t>
            </a:r>
          </a:p>
        </p:txBody>
      </p:sp>
    </p:spTree>
    <p:extLst>
      <p:ext uri="{BB962C8B-B14F-4D97-AF65-F5344CB8AC3E}">
        <p14:creationId xmlns:p14="http://schemas.microsoft.com/office/powerpoint/2010/main" val="356368533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MOVING FORWARD</a:t>
            </a:r>
            <a:endParaRPr lang="en-US" dirty="0">
              <a:solidFill>
                <a:schemeClr val="tx1"/>
              </a:solidFill>
            </a:endParaRPr>
          </a:p>
        </p:txBody>
      </p:sp>
      <p:sp>
        <p:nvSpPr>
          <p:cNvPr id="4" name="TextBox 3"/>
          <p:cNvSpPr txBox="1"/>
          <p:nvPr/>
        </p:nvSpPr>
        <p:spPr>
          <a:xfrm>
            <a:off x="679622" y="1621170"/>
            <a:ext cx="10011238" cy="3323987"/>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rtlCol="0" anchor="t" anchorCtr="0" compatLnSpc="1">
            <a:prstTxWarp prst="textNoShape">
              <a:avLst/>
            </a:prstTxWarp>
            <a:spAutoFit/>
          </a:bodyPr>
          <a:lstStyle/>
          <a:p>
            <a:pPr marL="285750" indent="-285750">
              <a:buFont typeface="Arial" panose="020B0604020202020204" pitchFamily="34" charset="0"/>
              <a:buChar char="•"/>
            </a:pPr>
            <a:r>
              <a:rPr lang="en-US" b="1" dirty="0" smtClean="0">
                <a:latin typeface="Calibri" panose="020F0502020204030204" pitchFamily="34" charset="0"/>
              </a:rPr>
              <a:t>PARTICIPATION</a:t>
            </a:r>
          </a:p>
          <a:p>
            <a:pPr marL="742950" lvl="1" indent="-285750">
              <a:buFont typeface="Arial" panose="020B0604020202020204" pitchFamily="34" charset="0"/>
              <a:buChar char="•"/>
            </a:pPr>
            <a:r>
              <a:rPr lang="en-US" dirty="0" smtClean="0">
                <a:latin typeface="Calibri" panose="020F0502020204030204" pitchFamily="34" charset="0"/>
              </a:rPr>
              <a:t>Develop Richer communications and </a:t>
            </a:r>
            <a:r>
              <a:rPr lang="en-US" b="1" dirty="0" smtClean="0">
                <a:latin typeface="Calibri" panose="020F0502020204030204" pitchFamily="34" charset="0"/>
              </a:rPr>
              <a:t>reach out to new players </a:t>
            </a:r>
            <a:r>
              <a:rPr lang="en-US" dirty="0" smtClean="0">
                <a:latin typeface="Calibri" panose="020F0502020204030204" pitchFamily="34" charset="0"/>
              </a:rPr>
              <a:t>to participate in the Task Force</a:t>
            </a:r>
          </a:p>
          <a:p>
            <a:pPr marL="742950" lvl="1" indent="-285750">
              <a:buFont typeface="Arial" panose="020B0604020202020204" pitchFamily="34" charset="0"/>
              <a:buChar char="•"/>
            </a:pPr>
            <a:r>
              <a:rPr lang="en-US" b="1" dirty="0" smtClean="0">
                <a:latin typeface="Calibri" panose="020F0502020204030204" pitchFamily="34" charset="0"/>
              </a:rPr>
              <a:t>Communicate the Proposal and Targets </a:t>
            </a:r>
            <a:r>
              <a:rPr lang="en-US" dirty="0" smtClean="0">
                <a:latin typeface="Calibri" panose="020F0502020204030204" pitchFamily="34" charset="0"/>
              </a:rPr>
              <a:t>to the broader community.</a:t>
            </a:r>
          </a:p>
          <a:p>
            <a:pPr marL="285750" indent="-285750">
              <a:buFont typeface="Arial" panose="020B0604020202020204" pitchFamily="34" charset="0"/>
              <a:buChar char="•"/>
            </a:pPr>
            <a:endParaRPr lang="en-US" b="1" dirty="0" smtClean="0">
              <a:latin typeface="Calibri" panose="020F0502020204030204" pitchFamily="34" charset="0"/>
            </a:endParaRPr>
          </a:p>
          <a:p>
            <a:pPr marL="285750" indent="-285750">
              <a:buFont typeface="Arial" panose="020B0604020202020204" pitchFamily="34" charset="0"/>
              <a:buChar char="•"/>
            </a:pPr>
            <a:r>
              <a:rPr lang="en-US" b="1" dirty="0" smtClean="0">
                <a:latin typeface="Calibri" panose="020F0502020204030204" pitchFamily="34" charset="0"/>
              </a:rPr>
              <a:t>TIMELINE / MILESTONES</a:t>
            </a:r>
          </a:p>
          <a:p>
            <a:pPr marL="742950" lvl="1" indent="-285750">
              <a:buFont typeface="Arial" panose="020B0604020202020204" pitchFamily="34" charset="0"/>
              <a:buChar char="•"/>
            </a:pPr>
            <a:r>
              <a:rPr lang="en-US" dirty="0" smtClean="0">
                <a:latin typeface="Calibri" panose="020F0502020204030204" pitchFamily="34" charset="0"/>
              </a:rPr>
              <a:t>Focus on the </a:t>
            </a:r>
            <a:r>
              <a:rPr lang="en-US" b="1" dirty="0" smtClean="0">
                <a:latin typeface="Calibri" panose="020F0502020204030204" pitchFamily="34" charset="0"/>
              </a:rPr>
              <a:t>3 identified Use </a:t>
            </a:r>
            <a:r>
              <a:rPr lang="en-US" b="1" dirty="0" smtClean="0">
                <a:latin typeface="Calibri" panose="020F0502020204030204" pitchFamily="34" charset="0"/>
              </a:rPr>
              <a:t>Cases</a:t>
            </a:r>
            <a:r>
              <a:rPr lang="en-US" dirty="0" smtClean="0">
                <a:latin typeface="Calibri" panose="020F0502020204030204" pitchFamily="34" charset="0"/>
              </a:rPr>
              <a:t>.</a:t>
            </a:r>
          </a:p>
          <a:p>
            <a:pPr marL="742950" lvl="1" indent="-285750">
              <a:buFont typeface="Arial" panose="020B0604020202020204" pitchFamily="34" charset="0"/>
              <a:buChar char="•"/>
            </a:pPr>
            <a:r>
              <a:rPr lang="en-US" b="1" u="sng" dirty="0" smtClean="0">
                <a:latin typeface="Calibri" panose="020F0502020204030204" pitchFamily="34" charset="0"/>
              </a:rPr>
              <a:t>PROPOSAL:</a:t>
            </a:r>
            <a:r>
              <a:rPr lang="en-US" dirty="0" smtClean="0">
                <a:latin typeface="Calibri" panose="020F0502020204030204" pitchFamily="34" charset="0"/>
              </a:rPr>
              <a:t> Move December Milestone to February due to poor communication of the task force and participation in the group</a:t>
            </a:r>
          </a:p>
          <a:p>
            <a:endParaRPr lang="en-US" b="1" dirty="0">
              <a:latin typeface="Calibri" panose="020F0502020204030204" pitchFamily="34" charset="0"/>
            </a:endParaRPr>
          </a:p>
          <a:p>
            <a:pPr marL="285750" indent="-285750">
              <a:buFont typeface="Arial" panose="020B0604020202020204" pitchFamily="34" charset="0"/>
              <a:buChar char="•"/>
            </a:pPr>
            <a:r>
              <a:rPr lang="en-US" b="1" dirty="0" smtClean="0">
                <a:latin typeface="Calibri" panose="020F0502020204030204" pitchFamily="34" charset="0"/>
              </a:rPr>
              <a:t>INDUSTRY KNOWLEDGE</a:t>
            </a:r>
          </a:p>
          <a:p>
            <a:pPr marL="742950" lvl="1" indent="-285750">
              <a:buFont typeface="Arial" panose="020B0604020202020204" pitchFamily="34" charset="0"/>
              <a:buChar char="•"/>
            </a:pPr>
            <a:r>
              <a:rPr lang="en-US" dirty="0" smtClean="0">
                <a:latin typeface="Calibri" panose="020F0502020204030204" pitchFamily="34" charset="0"/>
              </a:rPr>
              <a:t>Develop Thought Leadership session to develop the knowledge in WEB PAY and AUTO groups.</a:t>
            </a:r>
          </a:p>
          <a:p>
            <a:pPr marL="742950" lvl="1" indent="-285750">
              <a:buFont typeface="Arial" panose="020B0604020202020204" pitchFamily="34" charset="0"/>
              <a:buChar char="•"/>
            </a:pPr>
            <a:endParaRPr lang="en-US" dirty="0" smtClean="0">
              <a:latin typeface="Calibri" panose="020F0502020204030204" pitchFamily="34" charset="0"/>
            </a:endParaRPr>
          </a:p>
        </p:txBody>
      </p:sp>
    </p:spTree>
    <p:extLst>
      <p:ext uri="{BB962C8B-B14F-4D97-AF65-F5344CB8AC3E}">
        <p14:creationId xmlns:p14="http://schemas.microsoft.com/office/powerpoint/2010/main" val="278380749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PROPOSED MILESTONES</a:t>
            </a:r>
            <a:endParaRPr lang="en-US" dirty="0">
              <a:solidFill>
                <a:schemeClr val="tx1"/>
              </a:solidFill>
            </a:endParaRPr>
          </a:p>
        </p:txBody>
      </p:sp>
      <p:sp>
        <p:nvSpPr>
          <p:cNvPr id="4" name="TextBox 3"/>
          <p:cNvSpPr txBox="1"/>
          <p:nvPr/>
        </p:nvSpPr>
        <p:spPr>
          <a:xfrm>
            <a:off x="679622" y="1621170"/>
            <a:ext cx="10011238" cy="1938992"/>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rtlCol="0" anchor="t" anchorCtr="0" compatLnSpc="1">
            <a:prstTxWarp prst="textNoShape">
              <a:avLst/>
            </a:prstTxWarp>
            <a:spAutoFit/>
          </a:bodyPr>
          <a:lstStyle/>
          <a:p>
            <a:r>
              <a:rPr lang="en-US" b="1" dirty="0" smtClean="0">
                <a:latin typeface="Calibri" panose="020F0502020204030204" pitchFamily="34" charset="0"/>
              </a:rPr>
              <a:t>TIMELINE (REVIEWED and PROPOSED)</a:t>
            </a:r>
          </a:p>
          <a:p>
            <a:endParaRPr lang="en-US" b="1" dirty="0">
              <a:latin typeface="Calibri" panose="020F0502020204030204" pitchFamily="34" charset="0"/>
            </a:endParaRPr>
          </a:p>
          <a:p>
            <a:pPr marL="742950" lvl="1" indent="-285750">
              <a:buFont typeface="Arial" panose="020B0604020202020204" pitchFamily="34" charset="0"/>
              <a:buChar char="•"/>
            </a:pPr>
            <a:r>
              <a:rPr lang="en-US" b="1" dirty="0" smtClean="0">
                <a:latin typeface="Calibri" panose="020F0502020204030204" pitchFamily="34" charset="0"/>
              </a:rPr>
              <a:t>TPAC 2017:</a:t>
            </a:r>
            <a:r>
              <a:rPr lang="en-US" dirty="0" smtClean="0">
                <a:latin typeface="Calibri" panose="020F0502020204030204" pitchFamily="34" charset="0"/>
              </a:rPr>
              <a:t>		Prioritization </a:t>
            </a:r>
            <a:r>
              <a:rPr lang="en-US" dirty="0">
                <a:latin typeface="Calibri" panose="020F0502020204030204" pitchFamily="34" charset="0"/>
              </a:rPr>
              <a:t>of topics and initial use case </a:t>
            </a:r>
            <a:r>
              <a:rPr lang="en-US" dirty="0" smtClean="0">
                <a:latin typeface="Calibri" panose="020F0502020204030204" pitchFamily="34" charset="0"/>
              </a:rPr>
              <a:t>descriptions</a:t>
            </a:r>
          </a:p>
          <a:p>
            <a:pPr lvl="1"/>
            <a:r>
              <a:rPr lang="en-US" dirty="0">
                <a:latin typeface="Calibri" panose="020F0502020204030204" pitchFamily="34" charset="0"/>
              </a:rPr>
              <a:t>	</a:t>
            </a:r>
            <a:r>
              <a:rPr lang="en-US" dirty="0" smtClean="0">
                <a:latin typeface="Calibri" panose="020F0502020204030204" pitchFamily="34" charset="0"/>
              </a:rPr>
              <a:t>		</a:t>
            </a:r>
            <a:r>
              <a:rPr lang="en-US" dirty="0">
                <a:latin typeface="Calibri" panose="020F0502020204030204" pitchFamily="34" charset="0"/>
              </a:rPr>
              <a:t>TPAC 2017 </a:t>
            </a:r>
            <a:r>
              <a:rPr lang="en-US" dirty="0" smtClean="0">
                <a:latin typeface="Calibri" panose="020F0502020204030204" pitchFamily="34" charset="0"/>
              </a:rPr>
              <a:t>face-to-face discussion of early results</a:t>
            </a:r>
            <a:endParaRPr lang="en-US" dirty="0">
              <a:latin typeface="Calibri" panose="020F0502020204030204" pitchFamily="34" charset="0"/>
            </a:endParaRPr>
          </a:p>
          <a:p>
            <a:pPr marL="742950" lvl="1" indent="-285750">
              <a:buFont typeface="Arial" panose="020B0604020202020204" pitchFamily="34" charset="0"/>
              <a:buChar char="•"/>
            </a:pPr>
            <a:r>
              <a:rPr lang="en-US" b="1" dirty="0" smtClean="0">
                <a:latin typeface="Calibri" panose="020F0502020204030204" pitchFamily="34" charset="0"/>
              </a:rPr>
              <a:t>December/17:</a:t>
            </a:r>
            <a:r>
              <a:rPr lang="en-US" dirty="0" smtClean="0">
                <a:latin typeface="Calibri" panose="020F0502020204030204" pitchFamily="34" charset="0"/>
              </a:rPr>
              <a:t>	Develop detailed descriptions of the selected/prioritized </a:t>
            </a:r>
            <a:r>
              <a:rPr lang="en-US" dirty="0">
                <a:latin typeface="Calibri" panose="020F0502020204030204" pitchFamily="34" charset="0"/>
              </a:rPr>
              <a:t>use </a:t>
            </a:r>
            <a:r>
              <a:rPr lang="en-US" dirty="0" smtClean="0">
                <a:latin typeface="Calibri" panose="020F0502020204030204" pitchFamily="34" charset="0"/>
              </a:rPr>
              <a:t>cases. </a:t>
            </a:r>
            <a:endParaRPr lang="en-US" dirty="0">
              <a:latin typeface="Calibri" panose="020F0502020204030204" pitchFamily="34" charset="0"/>
            </a:endParaRPr>
          </a:p>
          <a:p>
            <a:pPr marL="742950" lvl="1" indent="-285750">
              <a:buFont typeface="Arial" panose="020B0604020202020204" pitchFamily="34" charset="0"/>
              <a:buChar char="•"/>
            </a:pPr>
            <a:r>
              <a:rPr lang="en-US" b="1" dirty="0" smtClean="0">
                <a:latin typeface="Calibri" panose="020F0502020204030204" pitchFamily="34" charset="0"/>
              </a:rPr>
              <a:t>January/18:</a:t>
            </a:r>
            <a:r>
              <a:rPr lang="en-US" dirty="0" smtClean="0">
                <a:latin typeface="Calibri" panose="020F0502020204030204" pitchFamily="34" charset="0"/>
              </a:rPr>
              <a:t>	Initial </a:t>
            </a:r>
            <a:r>
              <a:rPr lang="en-US" dirty="0">
                <a:latin typeface="Calibri" panose="020F0502020204030204" pitchFamily="34" charset="0"/>
              </a:rPr>
              <a:t>gap </a:t>
            </a:r>
            <a:r>
              <a:rPr lang="en-US" dirty="0" smtClean="0">
                <a:latin typeface="Calibri" panose="020F0502020204030204" pitchFamily="34" charset="0"/>
              </a:rPr>
              <a:t>analysis</a:t>
            </a:r>
          </a:p>
          <a:p>
            <a:pPr marL="742950" lvl="1" indent="-285750">
              <a:buFont typeface="Arial" panose="020B0604020202020204" pitchFamily="34" charset="0"/>
              <a:buChar char="•"/>
            </a:pPr>
            <a:r>
              <a:rPr lang="en-US" b="1" dirty="0" smtClean="0">
                <a:latin typeface="Calibri" panose="020F0502020204030204" pitchFamily="34" charset="0"/>
              </a:rPr>
              <a:t>February/18:</a:t>
            </a:r>
            <a:r>
              <a:rPr lang="en-US" dirty="0" smtClean="0">
                <a:latin typeface="Calibri" panose="020F0502020204030204" pitchFamily="34" charset="0"/>
              </a:rPr>
              <a:t>	Plan for incubation</a:t>
            </a:r>
            <a:endParaRPr lang="en-US" dirty="0">
              <a:latin typeface="Calibri" panose="020F0502020204030204" pitchFamily="34" charset="0"/>
            </a:endParaRPr>
          </a:p>
        </p:txBody>
      </p:sp>
    </p:spTree>
    <p:extLst>
      <p:ext uri="{BB962C8B-B14F-4D97-AF65-F5344CB8AC3E}">
        <p14:creationId xmlns:p14="http://schemas.microsoft.com/office/powerpoint/2010/main" val="51041782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THANKS.</a:t>
            </a:r>
            <a:endParaRPr lang="en-US" dirty="0">
              <a:solidFill>
                <a:schemeClr val="tx1"/>
              </a:solidFill>
            </a:endParaRPr>
          </a:p>
        </p:txBody>
      </p:sp>
    </p:spTree>
    <p:extLst>
      <p:ext uri="{BB962C8B-B14F-4D97-AF65-F5344CB8AC3E}">
        <p14:creationId xmlns:p14="http://schemas.microsoft.com/office/powerpoint/2010/main" val="16042035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 name="Table 19"/>
          <p:cNvGraphicFramePr>
            <a:graphicFrameLocks noGrp="1"/>
          </p:cNvGraphicFramePr>
          <p:nvPr>
            <p:extLst>
              <p:ext uri="{D42A27DB-BD31-4B8C-83A1-F6EECF244321}">
                <p14:modId xmlns:p14="http://schemas.microsoft.com/office/powerpoint/2010/main" val="3770423492"/>
              </p:ext>
            </p:extLst>
          </p:nvPr>
        </p:nvGraphicFramePr>
        <p:xfrm>
          <a:off x="233261" y="1962348"/>
          <a:ext cx="4507211" cy="3048000"/>
        </p:xfrm>
        <a:graphic>
          <a:graphicData uri="http://schemas.openxmlformats.org/drawingml/2006/table">
            <a:tbl>
              <a:tblPr>
                <a:tableStyleId>{5C22544A-7EE6-4342-B048-85BDC9FD1C3A}</a:tableStyleId>
              </a:tblPr>
              <a:tblGrid>
                <a:gridCol w="118091">
                  <a:extLst>
                    <a:ext uri="{9D8B030D-6E8A-4147-A177-3AD203B41FA5}">
                      <a16:colId xmlns:a16="http://schemas.microsoft.com/office/drawing/2014/main" val="20000"/>
                    </a:ext>
                  </a:extLst>
                </a:gridCol>
                <a:gridCol w="4389120">
                  <a:extLst>
                    <a:ext uri="{9D8B030D-6E8A-4147-A177-3AD203B41FA5}">
                      <a16:colId xmlns:a16="http://schemas.microsoft.com/office/drawing/2014/main" val="20001"/>
                    </a:ext>
                  </a:extLst>
                </a:gridCol>
              </a:tblGrid>
              <a:tr h="772160">
                <a:tc>
                  <a:txBody>
                    <a:bodyPr/>
                    <a:lstStyle/>
                    <a:p>
                      <a:endParaRPr lang="en-US" sz="1500" dirty="0">
                        <a:latin typeface="Calibri" panose="020F0502020204030204" pitchFamily="34" charset="0"/>
                      </a:endParaRPr>
                    </a:p>
                  </a:txBody>
                  <a:tcPr marL="0" marR="0" marT="0" marB="0">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solidFill>
                  </a:tcPr>
                </a:tc>
                <a:tc>
                  <a:txBody>
                    <a:bodyPr/>
                    <a:lstStyle/>
                    <a:p>
                      <a:r>
                        <a:rPr lang="en-US" altLang="en-US" sz="1600" b="1" dirty="0" smtClean="0">
                          <a:latin typeface="Calibri" panose="020F0502020204030204" pitchFamily="34" charset="0"/>
                        </a:rPr>
                        <a:t>1</a:t>
                      </a:r>
                      <a:r>
                        <a:rPr lang="en-US" altLang="en-US" sz="1600" b="1" baseline="0" dirty="0" smtClean="0">
                          <a:latin typeface="Calibri" panose="020F0502020204030204" pitchFamily="34" charset="0"/>
                        </a:rPr>
                        <a:t> </a:t>
                      </a:r>
                      <a:r>
                        <a:rPr lang="en-US" altLang="en-US" sz="1600" b="1" dirty="0" smtClean="0">
                          <a:latin typeface="Calibri" panose="020F0502020204030204" pitchFamily="34" charset="0"/>
                        </a:rPr>
                        <a:t>|Introduction and Summary</a:t>
                      </a:r>
                    </a:p>
                    <a:p>
                      <a:r>
                        <a:rPr lang="en-US" altLang="en-US" sz="1600" b="1" dirty="0" smtClean="0">
                          <a:latin typeface="Calibri" panose="020F0502020204030204" pitchFamily="34" charset="0"/>
                        </a:rPr>
                        <a:t>2</a:t>
                      </a:r>
                      <a:r>
                        <a:rPr lang="en-US" altLang="en-US" sz="1600" b="1" baseline="0" dirty="0" smtClean="0">
                          <a:latin typeface="Calibri" panose="020F0502020204030204" pitchFamily="34" charset="0"/>
                        </a:rPr>
                        <a:t> |</a:t>
                      </a:r>
                      <a:r>
                        <a:rPr lang="en-US" altLang="en-US" sz="1600" b="1" dirty="0" smtClean="0">
                          <a:latin typeface="Calibri" panose="020F0502020204030204" pitchFamily="34" charset="0"/>
                        </a:rPr>
                        <a:t>Charter</a:t>
                      </a:r>
                    </a:p>
                    <a:p>
                      <a:r>
                        <a:rPr lang="en-US" altLang="en-US" sz="1600" b="1" dirty="0" smtClean="0">
                          <a:latin typeface="Calibri" panose="020F0502020204030204" pitchFamily="34" charset="0"/>
                        </a:rPr>
                        <a:t>3 |Big Picture</a:t>
                      </a:r>
                    </a:p>
                    <a:p>
                      <a:pPr marL="285750" indent="-285750">
                        <a:buFontTx/>
                        <a:buChar char="-"/>
                      </a:pPr>
                      <a:r>
                        <a:rPr lang="en-US" altLang="en-US" sz="1600" b="1" baseline="0" dirty="0" smtClean="0">
                          <a:latin typeface="Calibri" panose="020F0502020204030204" pitchFamily="34" charset="0"/>
                        </a:rPr>
                        <a:t>BG Auto</a:t>
                      </a:r>
                    </a:p>
                    <a:p>
                      <a:pPr marL="285750" indent="-285750">
                        <a:buFontTx/>
                        <a:buChar char="-"/>
                      </a:pPr>
                      <a:r>
                        <a:rPr lang="en-US" altLang="en-US" sz="1600" b="1" baseline="0" dirty="0" smtClean="0">
                          <a:latin typeface="Calibri" panose="020F0502020204030204" pitchFamily="34" charset="0"/>
                        </a:rPr>
                        <a:t>BG WEB Payments</a:t>
                      </a:r>
                    </a:p>
                    <a:p>
                      <a:pPr marL="285750" indent="-285750">
                        <a:buFontTx/>
                        <a:buChar char="-"/>
                      </a:pPr>
                      <a:r>
                        <a:rPr lang="en-US" altLang="en-US" sz="1600" b="1" dirty="0" smtClean="0">
                          <a:latin typeface="Calibri" panose="020F0502020204030204" pitchFamily="34" charset="0"/>
                        </a:rPr>
                        <a:t>Task</a:t>
                      </a:r>
                      <a:r>
                        <a:rPr lang="en-US" altLang="en-US" sz="1600" b="1" baseline="0" dirty="0" smtClean="0">
                          <a:latin typeface="Calibri" panose="020F0502020204030204" pitchFamily="34" charset="0"/>
                        </a:rPr>
                        <a:t> Force Mission</a:t>
                      </a:r>
                    </a:p>
                    <a:p>
                      <a:pPr marL="0" indent="0">
                        <a:buFontTx/>
                        <a:buNone/>
                      </a:pPr>
                      <a:r>
                        <a:rPr lang="en-US" altLang="en-US" sz="1600" b="1" baseline="0" dirty="0" smtClean="0">
                          <a:latin typeface="Calibri" panose="020F0502020204030204" pitchFamily="34" charset="0"/>
                        </a:rPr>
                        <a:t>4 |</a:t>
                      </a:r>
                      <a:r>
                        <a:rPr lang="en-US" altLang="en-US" sz="1600" b="1" dirty="0" smtClean="0">
                          <a:latin typeface="Calibri" panose="020F0502020204030204" pitchFamily="34" charset="0"/>
                        </a:rPr>
                        <a:t>Use Cases (Overview)</a:t>
                      </a:r>
                    </a:p>
                    <a:p>
                      <a:pPr marL="285750" indent="-285750">
                        <a:buFontTx/>
                        <a:buChar char="-"/>
                      </a:pPr>
                      <a:r>
                        <a:rPr lang="en-US" altLang="en-US" sz="1600" b="1" dirty="0" smtClean="0">
                          <a:latin typeface="Calibri" panose="020F0502020204030204" pitchFamily="34" charset="0"/>
                        </a:rPr>
                        <a:t>Actors, Entities, Explainers, User</a:t>
                      </a:r>
                      <a:r>
                        <a:rPr lang="en-US" altLang="en-US" sz="1600" b="1" baseline="0" dirty="0" smtClean="0">
                          <a:latin typeface="Calibri" panose="020F0502020204030204" pitchFamily="34" charset="0"/>
                        </a:rPr>
                        <a:t> Flows, Data Models</a:t>
                      </a:r>
                    </a:p>
                    <a:p>
                      <a:pPr marL="0" indent="0">
                        <a:buFontTx/>
                        <a:buNone/>
                      </a:pPr>
                      <a:r>
                        <a:rPr lang="en-US" altLang="en-US" sz="1600" b="1" baseline="0" dirty="0" smtClean="0">
                          <a:latin typeface="Calibri" panose="020F0502020204030204" pitchFamily="34" charset="0"/>
                        </a:rPr>
                        <a:t>5 | </a:t>
                      </a:r>
                      <a:r>
                        <a:rPr lang="en-US" altLang="en-US" sz="1600" b="1" dirty="0" smtClean="0">
                          <a:latin typeface="Calibri" panose="020F0502020204030204" pitchFamily="34" charset="0"/>
                        </a:rPr>
                        <a:t>Moving Forward / Next</a:t>
                      </a:r>
                      <a:r>
                        <a:rPr lang="en-US" altLang="en-US" sz="1600" b="1" baseline="0" dirty="0" smtClean="0">
                          <a:latin typeface="Calibri" panose="020F0502020204030204" pitchFamily="34" charset="0"/>
                        </a:rPr>
                        <a:t> Steps</a:t>
                      </a:r>
                    </a:p>
                    <a:p>
                      <a:pPr marL="0" indent="0">
                        <a:buFontTx/>
                        <a:buNone/>
                      </a:pPr>
                      <a:r>
                        <a:rPr lang="en-US" altLang="en-US" sz="1600" b="1" baseline="0" dirty="0" smtClean="0">
                          <a:latin typeface="Calibri" panose="020F0502020204030204" pitchFamily="34" charset="0"/>
                        </a:rPr>
                        <a:t>6 | Proposed Milestones</a:t>
                      </a:r>
                    </a:p>
                    <a:p>
                      <a:pPr marL="285750" indent="-285750">
                        <a:buFontTx/>
                        <a:buChar char="-"/>
                      </a:pPr>
                      <a:r>
                        <a:rPr lang="en-US" altLang="en-US" sz="1600" b="1" baseline="0" dirty="0" smtClean="0">
                          <a:latin typeface="Calibri" panose="020F0502020204030204" pitchFamily="34" charset="0"/>
                        </a:rPr>
                        <a:t>TF Report</a:t>
                      </a:r>
                    </a:p>
                  </a:txBody>
                  <a:tcPr marL="121920" marR="121920" marT="60960" marB="60960">
                    <a:lnL w="12700" cmpd="sng">
                      <a:noFill/>
                    </a:lnL>
                    <a:noFill/>
                  </a:tcPr>
                </a:tc>
                <a:extLst>
                  <a:ext uri="{0D108BD9-81ED-4DB2-BD59-A6C34878D82A}">
                    <a16:rowId xmlns:a16="http://schemas.microsoft.com/office/drawing/2014/main" val="10000"/>
                  </a:ext>
                </a:extLst>
              </a:tr>
            </a:tbl>
          </a:graphicData>
        </a:graphic>
      </p:graphicFrame>
      <p:sp>
        <p:nvSpPr>
          <p:cNvPr id="21" name="Title 1"/>
          <p:cNvSpPr txBox="1">
            <a:spLocks/>
          </p:cNvSpPr>
          <p:nvPr/>
        </p:nvSpPr>
        <p:spPr bwMode="gray">
          <a:xfrm>
            <a:off x="233262" y="1285241"/>
            <a:ext cx="2694599" cy="6771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913429" rtl="0" eaLnBrk="1" fontAlgn="base" hangingPunct="1">
              <a:spcBef>
                <a:spcPct val="0"/>
              </a:spcBef>
              <a:spcAft>
                <a:spcPct val="0"/>
              </a:spcAft>
              <a:tabLst>
                <a:tab pos="275324" algn="l"/>
              </a:tabLst>
              <a:defRPr sz="2000" b="1" baseline="0">
                <a:solidFill>
                  <a:srgbClr val="C00000"/>
                </a:solidFill>
                <a:latin typeface="Calibri" panose="020F0502020204030204" pitchFamily="34" charset="0"/>
                <a:ea typeface="+mj-ea"/>
                <a:cs typeface="+mj-cs"/>
              </a:defRPr>
            </a:lvl1pPr>
            <a:lvl2pPr algn="l" defTabSz="913429" rtl="0" eaLnBrk="1" fontAlgn="base" hangingPunct="1">
              <a:spcBef>
                <a:spcPct val="0"/>
              </a:spcBef>
              <a:spcAft>
                <a:spcPct val="0"/>
              </a:spcAft>
              <a:defRPr sz="1900" b="1">
                <a:solidFill>
                  <a:schemeClr val="tx2"/>
                </a:solidFill>
                <a:latin typeface="Arial" charset="0"/>
              </a:defRPr>
            </a:lvl2pPr>
            <a:lvl3pPr algn="l" defTabSz="913429" rtl="0" eaLnBrk="1" fontAlgn="base" hangingPunct="1">
              <a:spcBef>
                <a:spcPct val="0"/>
              </a:spcBef>
              <a:spcAft>
                <a:spcPct val="0"/>
              </a:spcAft>
              <a:defRPr sz="1900" b="1">
                <a:solidFill>
                  <a:schemeClr val="tx2"/>
                </a:solidFill>
                <a:latin typeface="Arial" charset="0"/>
              </a:defRPr>
            </a:lvl3pPr>
            <a:lvl4pPr algn="l" defTabSz="913429" rtl="0" eaLnBrk="1" fontAlgn="base" hangingPunct="1">
              <a:spcBef>
                <a:spcPct val="0"/>
              </a:spcBef>
              <a:spcAft>
                <a:spcPct val="0"/>
              </a:spcAft>
              <a:defRPr sz="1900" b="1">
                <a:solidFill>
                  <a:schemeClr val="tx2"/>
                </a:solidFill>
                <a:latin typeface="Arial" charset="0"/>
              </a:defRPr>
            </a:lvl4pPr>
            <a:lvl5pPr algn="l" defTabSz="913429" rtl="0" eaLnBrk="1" fontAlgn="base" hangingPunct="1">
              <a:spcBef>
                <a:spcPct val="0"/>
              </a:spcBef>
              <a:spcAft>
                <a:spcPct val="0"/>
              </a:spcAft>
              <a:defRPr sz="1900" b="1">
                <a:solidFill>
                  <a:schemeClr val="tx2"/>
                </a:solidFill>
                <a:latin typeface="Arial" charset="0"/>
              </a:defRPr>
            </a:lvl5pPr>
            <a:lvl6pPr marL="466431" algn="l" defTabSz="913429" rtl="0" eaLnBrk="1" fontAlgn="base" hangingPunct="1">
              <a:spcBef>
                <a:spcPct val="0"/>
              </a:spcBef>
              <a:spcAft>
                <a:spcPct val="0"/>
              </a:spcAft>
              <a:defRPr sz="1900" b="1">
                <a:solidFill>
                  <a:schemeClr val="tx2"/>
                </a:solidFill>
                <a:latin typeface="Arial" charset="0"/>
              </a:defRPr>
            </a:lvl6pPr>
            <a:lvl7pPr marL="932863" algn="l" defTabSz="913429" rtl="0" eaLnBrk="1" fontAlgn="base" hangingPunct="1">
              <a:spcBef>
                <a:spcPct val="0"/>
              </a:spcBef>
              <a:spcAft>
                <a:spcPct val="0"/>
              </a:spcAft>
              <a:defRPr sz="1900" b="1">
                <a:solidFill>
                  <a:schemeClr val="tx2"/>
                </a:solidFill>
                <a:latin typeface="Arial" charset="0"/>
              </a:defRPr>
            </a:lvl7pPr>
            <a:lvl8pPr marL="1399295" algn="l" defTabSz="913429" rtl="0" eaLnBrk="1" fontAlgn="base" hangingPunct="1">
              <a:spcBef>
                <a:spcPct val="0"/>
              </a:spcBef>
              <a:spcAft>
                <a:spcPct val="0"/>
              </a:spcAft>
              <a:defRPr sz="1900" b="1">
                <a:solidFill>
                  <a:schemeClr val="tx2"/>
                </a:solidFill>
                <a:latin typeface="Arial" charset="0"/>
              </a:defRPr>
            </a:lvl8pPr>
            <a:lvl9pPr marL="1865728" algn="l" defTabSz="913429" rtl="0" eaLnBrk="1" fontAlgn="base" hangingPunct="1">
              <a:spcBef>
                <a:spcPct val="0"/>
              </a:spcBef>
              <a:spcAft>
                <a:spcPct val="0"/>
              </a:spcAft>
              <a:defRPr sz="1900" b="1">
                <a:solidFill>
                  <a:schemeClr val="tx2"/>
                </a:solidFill>
                <a:latin typeface="Arial" charset="0"/>
              </a:defRPr>
            </a:lvl9pPr>
          </a:lstStyle>
          <a:p>
            <a:r>
              <a:rPr lang="en-US" altLang="en-US" sz="4400" kern="0" dirty="0" smtClean="0">
                <a:solidFill>
                  <a:schemeClr val="tx1">
                    <a:lumMod val="65000"/>
                    <a:lumOff val="35000"/>
                  </a:schemeClr>
                </a:solidFill>
                <a:latin typeface="Tablet Gothic Condensed" pitchFamily="50" charset="0"/>
              </a:rPr>
              <a:t>TOPICS</a:t>
            </a:r>
            <a:endParaRPr lang="en-US" sz="4400" kern="0" dirty="0">
              <a:solidFill>
                <a:schemeClr val="tx1">
                  <a:lumMod val="65000"/>
                  <a:lumOff val="35000"/>
                </a:schemeClr>
              </a:solidFill>
              <a:latin typeface="Tablet Gothic Condensed" pitchFamily="50" charset="0"/>
            </a:endParaRPr>
          </a:p>
        </p:txBody>
      </p:sp>
      <p:graphicFrame>
        <p:nvGraphicFramePr>
          <p:cNvPr id="5" name="Table 4"/>
          <p:cNvGraphicFramePr>
            <a:graphicFrameLocks noGrp="1"/>
          </p:cNvGraphicFramePr>
          <p:nvPr>
            <p:extLst>
              <p:ext uri="{D42A27DB-BD31-4B8C-83A1-F6EECF244321}">
                <p14:modId xmlns:p14="http://schemas.microsoft.com/office/powerpoint/2010/main" val="1487150336"/>
              </p:ext>
            </p:extLst>
          </p:nvPr>
        </p:nvGraphicFramePr>
        <p:xfrm>
          <a:off x="6096000" y="1962348"/>
          <a:ext cx="4507211" cy="772160"/>
        </p:xfrm>
        <a:graphic>
          <a:graphicData uri="http://schemas.openxmlformats.org/drawingml/2006/table">
            <a:tbl>
              <a:tblPr>
                <a:tableStyleId>{5C22544A-7EE6-4342-B048-85BDC9FD1C3A}</a:tableStyleId>
              </a:tblPr>
              <a:tblGrid>
                <a:gridCol w="118091">
                  <a:extLst>
                    <a:ext uri="{9D8B030D-6E8A-4147-A177-3AD203B41FA5}">
                      <a16:colId xmlns:a16="http://schemas.microsoft.com/office/drawing/2014/main" val="20000"/>
                    </a:ext>
                  </a:extLst>
                </a:gridCol>
                <a:gridCol w="4389120">
                  <a:extLst>
                    <a:ext uri="{9D8B030D-6E8A-4147-A177-3AD203B41FA5}">
                      <a16:colId xmlns:a16="http://schemas.microsoft.com/office/drawing/2014/main" val="20001"/>
                    </a:ext>
                  </a:extLst>
                </a:gridCol>
              </a:tblGrid>
              <a:tr h="772160">
                <a:tc>
                  <a:txBody>
                    <a:bodyPr/>
                    <a:lstStyle/>
                    <a:p>
                      <a:endParaRPr lang="en-US" sz="1500" dirty="0">
                        <a:latin typeface="Calibri" panose="020F0502020204030204" pitchFamily="34" charset="0"/>
                      </a:endParaRPr>
                    </a:p>
                  </a:txBody>
                  <a:tcPr marL="0" marR="0" marT="0" marB="0">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solidFill>
                  </a:tcPr>
                </a:tc>
                <a:tc>
                  <a:txBody>
                    <a:bodyPr/>
                    <a:lstStyle/>
                    <a:p>
                      <a:r>
                        <a:rPr lang="en-US" altLang="en-US" sz="1600" b="1" dirty="0" smtClean="0">
                          <a:latin typeface="Calibri" panose="020F0502020204030204" pitchFamily="34" charset="0"/>
                        </a:rPr>
                        <a:t>Session Time</a:t>
                      </a:r>
                      <a:r>
                        <a:rPr lang="en-US" altLang="en-US" sz="1600" b="1" baseline="0" dirty="0" smtClean="0">
                          <a:latin typeface="Calibri" panose="020F0502020204030204" pitchFamily="34" charset="0"/>
                        </a:rPr>
                        <a:t>          | </a:t>
                      </a:r>
                      <a:r>
                        <a:rPr lang="en-US" altLang="en-US" sz="1600" b="1" dirty="0" smtClean="0">
                          <a:latin typeface="Calibri" panose="020F0502020204030204" pitchFamily="34" charset="0"/>
                        </a:rPr>
                        <a:t>09:15 - 10:30</a:t>
                      </a:r>
                    </a:p>
                  </a:txBody>
                  <a:tcPr marL="121920" marR="121920" marT="60960" marB="60960">
                    <a:lnL w="12700" cmpd="sng">
                      <a:noFill/>
                    </a:lnL>
                    <a:no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123119381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solidFill>
                  <a:schemeClr val="tx1"/>
                </a:solidFill>
              </a:rPr>
              <a:t>Introduction</a:t>
            </a:r>
            <a:endParaRPr lang="en-US" dirty="0">
              <a:solidFill>
                <a:schemeClr val="tx1"/>
              </a:solidFill>
            </a:endParaRPr>
          </a:p>
        </p:txBody>
      </p:sp>
      <p:sp>
        <p:nvSpPr>
          <p:cNvPr id="5" name="Title 3"/>
          <p:cNvSpPr txBox="1">
            <a:spLocks/>
          </p:cNvSpPr>
          <p:nvPr/>
        </p:nvSpPr>
        <p:spPr bwMode="gray">
          <a:xfrm>
            <a:off x="7945534" y="5671369"/>
            <a:ext cx="3388049" cy="4104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1217875" rtl="0" eaLnBrk="1" fontAlgn="base" hangingPunct="1">
              <a:spcBef>
                <a:spcPct val="0"/>
              </a:spcBef>
              <a:spcAft>
                <a:spcPct val="0"/>
              </a:spcAft>
              <a:tabLst>
                <a:tab pos="367089" algn="l"/>
              </a:tabLst>
              <a:defRPr sz="2667" b="1" baseline="0">
                <a:solidFill>
                  <a:srgbClr val="C00000"/>
                </a:solidFill>
                <a:latin typeface="Calibri" panose="020F0502020204030204" pitchFamily="34" charset="0"/>
                <a:ea typeface="+mj-ea"/>
                <a:cs typeface="+mj-cs"/>
              </a:defRPr>
            </a:lvl1pPr>
            <a:lvl2pPr algn="l" defTabSz="1217875" rtl="0" eaLnBrk="1" fontAlgn="base" hangingPunct="1">
              <a:spcBef>
                <a:spcPct val="0"/>
              </a:spcBef>
              <a:spcAft>
                <a:spcPct val="0"/>
              </a:spcAft>
              <a:defRPr sz="2533" b="1">
                <a:solidFill>
                  <a:schemeClr val="tx2"/>
                </a:solidFill>
                <a:latin typeface="Arial" charset="0"/>
              </a:defRPr>
            </a:lvl2pPr>
            <a:lvl3pPr algn="l" defTabSz="1217875" rtl="0" eaLnBrk="1" fontAlgn="base" hangingPunct="1">
              <a:spcBef>
                <a:spcPct val="0"/>
              </a:spcBef>
              <a:spcAft>
                <a:spcPct val="0"/>
              </a:spcAft>
              <a:defRPr sz="2533" b="1">
                <a:solidFill>
                  <a:schemeClr val="tx2"/>
                </a:solidFill>
                <a:latin typeface="Arial" charset="0"/>
              </a:defRPr>
            </a:lvl3pPr>
            <a:lvl4pPr algn="l" defTabSz="1217875" rtl="0" eaLnBrk="1" fontAlgn="base" hangingPunct="1">
              <a:spcBef>
                <a:spcPct val="0"/>
              </a:spcBef>
              <a:spcAft>
                <a:spcPct val="0"/>
              </a:spcAft>
              <a:defRPr sz="2533" b="1">
                <a:solidFill>
                  <a:schemeClr val="tx2"/>
                </a:solidFill>
                <a:latin typeface="Arial" charset="0"/>
              </a:defRPr>
            </a:lvl4pPr>
            <a:lvl5pPr algn="l" defTabSz="1217875" rtl="0" eaLnBrk="1" fontAlgn="base" hangingPunct="1">
              <a:spcBef>
                <a:spcPct val="0"/>
              </a:spcBef>
              <a:spcAft>
                <a:spcPct val="0"/>
              </a:spcAft>
              <a:defRPr sz="2533" b="1">
                <a:solidFill>
                  <a:schemeClr val="tx2"/>
                </a:solidFill>
                <a:latin typeface="Arial" charset="0"/>
              </a:defRPr>
            </a:lvl5pPr>
            <a:lvl6pPr marL="621892" algn="l" defTabSz="1217875" rtl="0" eaLnBrk="1" fontAlgn="base" hangingPunct="1">
              <a:spcBef>
                <a:spcPct val="0"/>
              </a:spcBef>
              <a:spcAft>
                <a:spcPct val="0"/>
              </a:spcAft>
              <a:defRPr sz="2533" b="1">
                <a:solidFill>
                  <a:schemeClr val="tx2"/>
                </a:solidFill>
                <a:latin typeface="Arial" charset="0"/>
              </a:defRPr>
            </a:lvl6pPr>
            <a:lvl7pPr marL="1243786" algn="l" defTabSz="1217875" rtl="0" eaLnBrk="1" fontAlgn="base" hangingPunct="1">
              <a:spcBef>
                <a:spcPct val="0"/>
              </a:spcBef>
              <a:spcAft>
                <a:spcPct val="0"/>
              </a:spcAft>
              <a:defRPr sz="2533" b="1">
                <a:solidFill>
                  <a:schemeClr val="tx2"/>
                </a:solidFill>
                <a:latin typeface="Arial" charset="0"/>
              </a:defRPr>
            </a:lvl7pPr>
            <a:lvl8pPr marL="1865680" algn="l" defTabSz="1217875" rtl="0" eaLnBrk="1" fontAlgn="base" hangingPunct="1">
              <a:spcBef>
                <a:spcPct val="0"/>
              </a:spcBef>
              <a:spcAft>
                <a:spcPct val="0"/>
              </a:spcAft>
              <a:defRPr sz="2533" b="1">
                <a:solidFill>
                  <a:schemeClr val="tx2"/>
                </a:solidFill>
                <a:latin typeface="Arial" charset="0"/>
              </a:defRPr>
            </a:lvl8pPr>
            <a:lvl9pPr marL="2487575" algn="l" defTabSz="1217875" rtl="0" eaLnBrk="1" fontAlgn="base" hangingPunct="1">
              <a:spcBef>
                <a:spcPct val="0"/>
              </a:spcBef>
              <a:spcAft>
                <a:spcPct val="0"/>
              </a:spcAft>
              <a:defRPr sz="2533" b="1">
                <a:solidFill>
                  <a:schemeClr val="tx2"/>
                </a:solidFill>
                <a:latin typeface="Arial" charset="0"/>
              </a:defRPr>
            </a:lvl9pPr>
          </a:lstStyle>
          <a:p>
            <a:r>
              <a:rPr lang="en-US" kern="0" dirty="0" smtClean="0">
                <a:solidFill>
                  <a:srgbClr val="0070C0"/>
                </a:solidFill>
                <a:latin typeface="Tablet Gothic Condensed" pitchFamily="50" charset="0"/>
              </a:rPr>
              <a:t>Auto Manufacturers (OEM)</a:t>
            </a:r>
            <a:endParaRPr lang="en-US" kern="0" dirty="0">
              <a:solidFill>
                <a:schemeClr val="tx1">
                  <a:lumMod val="65000"/>
                  <a:lumOff val="35000"/>
                </a:schemeClr>
              </a:solidFill>
              <a:latin typeface="Tablet Gothic Condensed" pitchFamily="50" charset="0"/>
            </a:endParaRPr>
          </a:p>
        </p:txBody>
      </p:sp>
      <p:sp>
        <p:nvSpPr>
          <p:cNvPr id="6" name="Title 3"/>
          <p:cNvSpPr txBox="1">
            <a:spLocks/>
          </p:cNvSpPr>
          <p:nvPr/>
        </p:nvSpPr>
        <p:spPr bwMode="gray">
          <a:xfrm>
            <a:off x="1022220" y="5603001"/>
            <a:ext cx="3388049" cy="4104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1217875" rtl="0" eaLnBrk="1" fontAlgn="base" hangingPunct="1">
              <a:spcBef>
                <a:spcPct val="0"/>
              </a:spcBef>
              <a:spcAft>
                <a:spcPct val="0"/>
              </a:spcAft>
              <a:tabLst>
                <a:tab pos="367089" algn="l"/>
              </a:tabLst>
              <a:defRPr sz="2667" b="1" baseline="0">
                <a:solidFill>
                  <a:srgbClr val="C00000"/>
                </a:solidFill>
                <a:latin typeface="Calibri" panose="020F0502020204030204" pitchFamily="34" charset="0"/>
                <a:ea typeface="+mj-ea"/>
                <a:cs typeface="+mj-cs"/>
              </a:defRPr>
            </a:lvl1pPr>
            <a:lvl2pPr algn="l" defTabSz="1217875" rtl="0" eaLnBrk="1" fontAlgn="base" hangingPunct="1">
              <a:spcBef>
                <a:spcPct val="0"/>
              </a:spcBef>
              <a:spcAft>
                <a:spcPct val="0"/>
              </a:spcAft>
              <a:defRPr sz="2533" b="1">
                <a:solidFill>
                  <a:schemeClr val="tx2"/>
                </a:solidFill>
                <a:latin typeface="Arial" charset="0"/>
              </a:defRPr>
            </a:lvl2pPr>
            <a:lvl3pPr algn="l" defTabSz="1217875" rtl="0" eaLnBrk="1" fontAlgn="base" hangingPunct="1">
              <a:spcBef>
                <a:spcPct val="0"/>
              </a:spcBef>
              <a:spcAft>
                <a:spcPct val="0"/>
              </a:spcAft>
              <a:defRPr sz="2533" b="1">
                <a:solidFill>
                  <a:schemeClr val="tx2"/>
                </a:solidFill>
                <a:latin typeface="Arial" charset="0"/>
              </a:defRPr>
            </a:lvl3pPr>
            <a:lvl4pPr algn="l" defTabSz="1217875" rtl="0" eaLnBrk="1" fontAlgn="base" hangingPunct="1">
              <a:spcBef>
                <a:spcPct val="0"/>
              </a:spcBef>
              <a:spcAft>
                <a:spcPct val="0"/>
              </a:spcAft>
              <a:defRPr sz="2533" b="1">
                <a:solidFill>
                  <a:schemeClr val="tx2"/>
                </a:solidFill>
                <a:latin typeface="Arial" charset="0"/>
              </a:defRPr>
            </a:lvl4pPr>
            <a:lvl5pPr algn="l" defTabSz="1217875" rtl="0" eaLnBrk="1" fontAlgn="base" hangingPunct="1">
              <a:spcBef>
                <a:spcPct val="0"/>
              </a:spcBef>
              <a:spcAft>
                <a:spcPct val="0"/>
              </a:spcAft>
              <a:defRPr sz="2533" b="1">
                <a:solidFill>
                  <a:schemeClr val="tx2"/>
                </a:solidFill>
                <a:latin typeface="Arial" charset="0"/>
              </a:defRPr>
            </a:lvl5pPr>
            <a:lvl6pPr marL="621892" algn="l" defTabSz="1217875" rtl="0" eaLnBrk="1" fontAlgn="base" hangingPunct="1">
              <a:spcBef>
                <a:spcPct val="0"/>
              </a:spcBef>
              <a:spcAft>
                <a:spcPct val="0"/>
              </a:spcAft>
              <a:defRPr sz="2533" b="1">
                <a:solidFill>
                  <a:schemeClr val="tx2"/>
                </a:solidFill>
                <a:latin typeface="Arial" charset="0"/>
              </a:defRPr>
            </a:lvl6pPr>
            <a:lvl7pPr marL="1243786" algn="l" defTabSz="1217875" rtl="0" eaLnBrk="1" fontAlgn="base" hangingPunct="1">
              <a:spcBef>
                <a:spcPct val="0"/>
              </a:spcBef>
              <a:spcAft>
                <a:spcPct val="0"/>
              </a:spcAft>
              <a:defRPr sz="2533" b="1">
                <a:solidFill>
                  <a:schemeClr val="tx2"/>
                </a:solidFill>
                <a:latin typeface="Arial" charset="0"/>
              </a:defRPr>
            </a:lvl7pPr>
            <a:lvl8pPr marL="1865680" algn="l" defTabSz="1217875" rtl="0" eaLnBrk="1" fontAlgn="base" hangingPunct="1">
              <a:spcBef>
                <a:spcPct val="0"/>
              </a:spcBef>
              <a:spcAft>
                <a:spcPct val="0"/>
              </a:spcAft>
              <a:defRPr sz="2533" b="1">
                <a:solidFill>
                  <a:schemeClr val="tx2"/>
                </a:solidFill>
                <a:latin typeface="Arial" charset="0"/>
              </a:defRPr>
            </a:lvl8pPr>
            <a:lvl9pPr marL="2487575" algn="l" defTabSz="1217875" rtl="0" eaLnBrk="1" fontAlgn="base" hangingPunct="1">
              <a:spcBef>
                <a:spcPct val="0"/>
              </a:spcBef>
              <a:spcAft>
                <a:spcPct val="0"/>
              </a:spcAft>
              <a:defRPr sz="2533" b="1">
                <a:solidFill>
                  <a:schemeClr val="tx2"/>
                </a:solidFill>
                <a:latin typeface="Arial" charset="0"/>
              </a:defRPr>
            </a:lvl9pPr>
          </a:lstStyle>
          <a:p>
            <a:r>
              <a:rPr lang="en-US" kern="0" dirty="0" smtClean="0">
                <a:solidFill>
                  <a:srgbClr val="0070C0"/>
                </a:solidFill>
                <a:latin typeface="Tablet Gothic Condensed" pitchFamily="50" charset="0"/>
              </a:rPr>
              <a:t>Platform Providers</a:t>
            </a:r>
            <a:endParaRPr lang="en-US" kern="0" dirty="0">
              <a:solidFill>
                <a:schemeClr val="tx1">
                  <a:lumMod val="65000"/>
                  <a:lumOff val="35000"/>
                </a:schemeClr>
              </a:solidFill>
              <a:latin typeface="Tablet Gothic Condensed" pitchFamily="50" charset="0"/>
            </a:endParaRPr>
          </a:p>
        </p:txBody>
      </p:sp>
      <p:sp>
        <p:nvSpPr>
          <p:cNvPr id="7" name="Title 3"/>
          <p:cNvSpPr txBox="1">
            <a:spLocks/>
          </p:cNvSpPr>
          <p:nvPr/>
        </p:nvSpPr>
        <p:spPr bwMode="gray">
          <a:xfrm>
            <a:off x="565021" y="4200744"/>
            <a:ext cx="4221584" cy="4104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1217875" rtl="0" eaLnBrk="1" fontAlgn="base" hangingPunct="1">
              <a:spcBef>
                <a:spcPct val="0"/>
              </a:spcBef>
              <a:spcAft>
                <a:spcPct val="0"/>
              </a:spcAft>
              <a:tabLst>
                <a:tab pos="367089" algn="l"/>
              </a:tabLst>
              <a:defRPr sz="2667" b="1" baseline="0">
                <a:solidFill>
                  <a:srgbClr val="C00000"/>
                </a:solidFill>
                <a:latin typeface="Calibri" panose="020F0502020204030204" pitchFamily="34" charset="0"/>
                <a:ea typeface="+mj-ea"/>
                <a:cs typeface="+mj-cs"/>
              </a:defRPr>
            </a:lvl1pPr>
            <a:lvl2pPr algn="l" defTabSz="1217875" rtl="0" eaLnBrk="1" fontAlgn="base" hangingPunct="1">
              <a:spcBef>
                <a:spcPct val="0"/>
              </a:spcBef>
              <a:spcAft>
                <a:spcPct val="0"/>
              </a:spcAft>
              <a:defRPr sz="2533" b="1">
                <a:solidFill>
                  <a:schemeClr val="tx2"/>
                </a:solidFill>
                <a:latin typeface="Arial" charset="0"/>
              </a:defRPr>
            </a:lvl2pPr>
            <a:lvl3pPr algn="l" defTabSz="1217875" rtl="0" eaLnBrk="1" fontAlgn="base" hangingPunct="1">
              <a:spcBef>
                <a:spcPct val="0"/>
              </a:spcBef>
              <a:spcAft>
                <a:spcPct val="0"/>
              </a:spcAft>
              <a:defRPr sz="2533" b="1">
                <a:solidFill>
                  <a:schemeClr val="tx2"/>
                </a:solidFill>
                <a:latin typeface="Arial" charset="0"/>
              </a:defRPr>
            </a:lvl3pPr>
            <a:lvl4pPr algn="l" defTabSz="1217875" rtl="0" eaLnBrk="1" fontAlgn="base" hangingPunct="1">
              <a:spcBef>
                <a:spcPct val="0"/>
              </a:spcBef>
              <a:spcAft>
                <a:spcPct val="0"/>
              </a:spcAft>
              <a:defRPr sz="2533" b="1">
                <a:solidFill>
                  <a:schemeClr val="tx2"/>
                </a:solidFill>
                <a:latin typeface="Arial" charset="0"/>
              </a:defRPr>
            </a:lvl4pPr>
            <a:lvl5pPr algn="l" defTabSz="1217875" rtl="0" eaLnBrk="1" fontAlgn="base" hangingPunct="1">
              <a:spcBef>
                <a:spcPct val="0"/>
              </a:spcBef>
              <a:spcAft>
                <a:spcPct val="0"/>
              </a:spcAft>
              <a:defRPr sz="2533" b="1">
                <a:solidFill>
                  <a:schemeClr val="tx2"/>
                </a:solidFill>
                <a:latin typeface="Arial" charset="0"/>
              </a:defRPr>
            </a:lvl5pPr>
            <a:lvl6pPr marL="621892" algn="l" defTabSz="1217875" rtl="0" eaLnBrk="1" fontAlgn="base" hangingPunct="1">
              <a:spcBef>
                <a:spcPct val="0"/>
              </a:spcBef>
              <a:spcAft>
                <a:spcPct val="0"/>
              </a:spcAft>
              <a:defRPr sz="2533" b="1">
                <a:solidFill>
                  <a:schemeClr val="tx2"/>
                </a:solidFill>
                <a:latin typeface="Arial" charset="0"/>
              </a:defRPr>
            </a:lvl6pPr>
            <a:lvl7pPr marL="1243786" algn="l" defTabSz="1217875" rtl="0" eaLnBrk="1" fontAlgn="base" hangingPunct="1">
              <a:spcBef>
                <a:spcPct val="0"/>
              </a:spcBef>
              <a:spcAft>
                <a:spcPct val="0"/>
              </a:spcAft>
              <a:defRPr sz="2533" b="1">
                <a:solidFill>
                  <a:schemeClr val="tx2"/>
                </a:solidFill>
                <a:latin typeface="Arial" charset="0"/>
              </a:defRPr>
            </a:lvl7pPr>
            <a:lvl8pPr marL="1865680" algn="l" defTabSz="1217875" rtl="0" eaLnBrk="1" fontAlgn="base" hangingPunct="1">
              <a:spcBef>
                <a:spcPct val="0"/>
              </a:spcBef>
              <a:spcAft>
                <a:spcPct val="0"/>
              </a:spcAft>
              <a:defRPr sz="2533" b="1">
                <a:solidFill>
                  <a:schemeClr val="tx2"/>
                </a:solidFill>
                <a:latin typeface="Arial" charset="0"/>
              </a:defRPr>
            </a:lvl8pPr>
            <a:lvl9pPr marL="2487575" algn="l" defTabSz="1217875" rtl="0" eaLnBrk="1" fontAlgn="base" hangingPunct="1">
              <a:spcBef>
                <a:spcPct val="0"/>
              </a:spcBef>
              <a:spcAft>
                <a:spcPct val="0"/>
              </a:spcAft>
              <a:defRPr sz="2533" b="1">
                <a:solidFill>
                  <a:schemeClr val="tx2"/>
                </a:solidFill>
                <a:latin typeface="Arial" charset="0"/>
              </a:defRPr>
            </a:lvl9pPr>
          </a:lstStyle>
          <a:p>
            <a:r>
              <a:rPr lang="en-US" kern="0" dirty="0" smtClean="0">
                <a:solidFill>
                  <a:srgbClr val="0070C0"/>
                </a:solidFill>
                <a:latin typeface="Tablet Gothic Condensed" pitchFamily="50" charset="0"/>
              </a:rPr>
              <a:t>Connectivity Network Providers</a:t>
            </a:r>
            <a:endParaRPr lang="en-US" kern="0" dirty="0">
              <a:solidFill>
                <a:schemeClr val="tx1">
                  <a:lumMod val="65000"/>
                  <a:lumOff val="35000"/>
                </a:schemeClr>
              </a:solidFill>
              <a:latin typeface="Tablet Gothic Condensed" pitchFamily="50" charset="0"/>
            </a:endParaRPr>
          </a:p>
        </p:txBody>
      </p:sp>
      <p:sp>
        <p:nvSpPr>
          <p:cNvPr id="8" name="Title 3"/>
          <p:cNvSpPr txBox="1">
            <a:spLocks/>
          </p:cNvSpPr>
          <p:nvPr/>
        </p:nvSpPr>
        <p:spPr bwMode="gray">
          <a:xfrm>
            <a:off x="565021" y="2912992"/>
            <a:ext cx="2871755" cy="4104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1217875" rtl="0" eaLnBrk="1" fontAlgn="base" hangingPunct="1">
              <a:spcBef>
                <a:spcPct val="0"/>
              </a:spcBef>
              <a:spcAft>
                <a:spcPct val="0"/>
              </a:spcAft>
              <a:tabLst>
                <a:tab pos="367089" algn="l"/>
              </a:tabLst>
              <a:defRPr sz="2667" b="1" baseline="0">
                <a:solidFill>
                  <a:srgbClr val="C00000"/>
                </a:solidFill>
                <a:latin typeface="Calibri" panose="020F0502020204030204" pitchFamily="34" charset="0"/>
                <a:ea typeface="+mj-ea"/>
                <a:cs typeface="+mj-cs"/>
              </a:defRPr>
            </a:lvl1pPr>
            <a:lvl2pPr algn="l" defTabSz="1217875" rtl="0" eaLnBrk="1" fontAlgn="base" hangingPunct="1">
              <a:spcBef>
                <a:spcPct val="0"/>
              </a:spcBef>
              <a:spcAft>
                <a:spcPct val="0"/>
              </a:spcAft>
              <a:defRPr sz="2533" b="1">
                <a:solidFill>
                  <a:schemeClr val="tx2"/>
                </a:solidFill>
                <a:latin typeface="Arial" charset="0"/>
              </a:defRPr>
            </a:lvl2pPr>
            <a:lvl3pPr algn="l" defTabSz="1217875" rtl="0" eaLnBrk="1" fontAlgn="base" hangingPunct="1">
              <a:spcBef>
                <a:spcPct val="0"/>
              </a:spcBef>
              <a:spcAft>
                <a:spcPct val="0"/>
              </a:spcAft>
              <a:defRPr sz="2533" b="1">
                <a:solidFill>
                  <a:schemeClr val="tx2"/>
                </a:solidFill>
                <a:latin typeface="Arial" charset="0"/>
              </a:defRPr>
            </a:lvl3pPr>
            <a:lvl4pPr algn="l" defTabSz="1217875" rtl="0" eaLnBrk="1" fontAlgn="base" hangingPunct="1">
              <a:spcBef>
                <a:spcPct val="0"/>
              </a:spcBef>
              <a:spcAft>
                <a:spcPct val="0"/>
              </a:spcAft>
              <a:defRPr sz="2533" b="1">
                <a:solidFill>
                  <a:schemeClr val="tx2"/>
                </a:solidFill>
                <a:latin typeface="Arial" charset="0"/>
              </a:defRPr>
            </a:lvl4pPr>
            <a:lvl5pPr algn="l" defTabSz="1217875" rtl="0" eaLnBrk="1" fontAlgn="base" hangingPunct="1">
              <a:spcBef>
                <a:spcPct val="0"/>
              </a:spcBef>
              <a:spcAft>
                <a:spcPct val="0"/>
              </a:spcAft>
              <a:defRPr sz="2533" b="1">
                <a:solidFill>
                  <a:schemeClr val="tx2"/>
                </a:solidFill>
                <a:latin typeface="Arial" charset="0"/>
              </a:defRPr>
            </a:lvl5pPr>
            <a:lvl6pPr marL="621892" algn="l" defTabSz="1217875" rtl="0" eaLnBrk="1" fontAlgn="base" hangingPunct="1">
              <a:spcBef>
                <a:spcPct val="0"/>
              </a:spcBef>
              <a:spcAft>
                <a:spcPct val="0"/>
              </a:spcAft>
              <a:defRPr sz="2533" b="1">
                <a:solidFill>
                  <a:schemeClr val="tx2"/>
                </a:solidFill>
                <a:latin typeface="Arial" charset="0"/>
              </a:defRPr>
            </a:lvl6pPr>
            <a:lvl7pPr marL="1243786" algn="l" defTabSz="1217875" rtl="0" eaLnBrk="1" fontAlgn="base" hangingPunct="1">
              <a:spcBef>
                <a:spcPct val="0"/>
              </a:spcBef>
              <a:spcAft>
                <a:spcPct val="0"/>
              </a:spcAft>
              <a:defRPr sz="2533" b="1">
                <a:solidFill>
                  <a:schemeClr val="tx2"/>
                </a:solidFill>
                <a:latin typeface="Arial" charset="0"/>
              </a:defRPr>
            </a:lvl7pPr>
            <a:lvl8pPr marL="1865680" algn="l" defTabSz="1217875" rtl="0" eaLnBrk="1" fontAlgn="base" hangingPunct="1">
              <a:spcBef>
                <a:spcPct val="0"/>
              </a:spcBef>
              <a:spcAft>
                <a:spcPct val="0"/>
              </a:spcAft>
              <a:defRPr sz="2533" b="1">
                <a:solidFill>
                  <a:schemeClr val="tx2"/>
                </a:solidFill>
                <a:latin typeface="Arial" charset="0"/>
              </a:defRPr>
            </a:lvl8pPr>
            <a:lvl9pPr marL="2487575" algn="l" defTabSz="1217875" rtl="0" eaLnBrk="1" fontAlgn="base" hangingPunct="1">
              <a:spcBef>
                <a:spcPct val="0"/>
              </a:spcBef>
              <a:spcAft>
                <a:spcPct val="0"/>
              </a:spcAft>
              <a:defRPr sz="2533" b="1">
                <a:solidFill>
                  <a:schemeClr val="tx2"/>
                </a:solidFill>
                <a:latin typeface="Arial" charset="0"/>
              </a:defRPr>
            </a:lvl9pPr>
          </a:lstStyle>
          <a:p>
            <a:r>
              <a:rPr lang="en-US" kern="0" dirty="0" smtClean="0">
                <a:solidFill>
                  <a:schemeClr val="accent1"/>
                </a:solidFill>
                <a:latin typeface="Tablet Gothic Condensed" pitchFamily="50" charset="0"/>
              </a:rPr>
              <a:t>Payment Networks</a:t>
            </a:r>
            <a:endParaRPr lang="en-US" kern="0" dirty="0">
              <a:solidFill>
                <a:schemeClr val="tx1">
                  <a:lumMod val="65000"/>
                  <a:lumOff val="35000"/>
                </a:schemeClr>
              </a:solidFill>
              <a:latin typeface="Tablet Gothic Condensed" pitchFamily="50" charset="0"/>
            </a:endParaRPr>
          </a:p>
        </p:txBody>
      </p:sp>
      <p:sp>
        <p:nvSpPr>
          <p:cNvPr id="9" name="Title 3"/>
          <p:cNvSpPr txBox="1">
            <a:spLocks/>
          </p:cNvSpPr>
          <p:nvPr/>
        </p:nvSpPr>
        <p:spPr bwMode="gray">
          <a:xfrm>
            <a:off x="3369388" y="953107"/>
            <a:ext cx="2871755" cy="4104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1217875" rtl="0" eaLnBrk="1" fontAlgn="base" hangingPunct="1">
              <a:spcBef>
                <a:spcPct val="0"/>
              </a:spcBef>
              <a:spcAft>
                <a:spcPct val="0"/>
              </a:spcAft>
              <a:tabLst>
                <a:tab pos="367089" algn="l"/>
              </a:tabLst>
              <a:defRPr sz="2667" b="1" baseline="0">
                <a:solidFill>
                  <a:srgbClr val="C00000"/>
                </a:solidFill>
                <a:latin typeface="Calibri" panose="020F0502020204030204" pitchFamily="34" charset="0"/>
                <a:ea typeface="+mj-ea"/>
                <a:cs typeface="+mj-cs"/>
              </a:defRPr>
            </a:lvl1pPr>
            <a:lvl2pPr algn="l" defTabSz="1217875" rtl="0" eaLnBrk="1" fontAlgn="base" hangingPunct="1">
              <a:spcBef>
                <a:spcPct val="0"/>
              </a:spcBef>
              <a:spcAft>
                <a:spcPct val="0"/>
              </a:spcAft>
              <a:defRPr sz="2533" b="1">
                <a:solidFill>
                  <a:schemeClr val="tx2"/>
                </a:solidFill>
                <a:latin typeface="Arial" charset="0"/>
              </a:defRPr>
            </a:lvl2pPr>
            <a:lvl3pPr algn="l" defTabSz="1217875" rtl="0" eaLnBrk="1" fontAlgn="base" hangingPunct="1">
              <a:spcBef>
                <a:spcPct val="0"/>
              </a:spcBef>
              <a:spcAft>
                <a:spcPct val="0"/>
              </a:spcAft>
              <a:defRPr sz="2533" b="1">
                <a:solidFill>
                  <a:schemeClr val="tx2"/>
                </a:solidFill>
                <a:latin typeface="Arial" charset="0"/>
              </a:defRPr>
            </a:lvl3pPr>
            <a:lvl4pPr algn="l" defTabSz="1217875" rtl="0" eaLnBrk="1" fontAlgn="base" hangingPunct="1">
              <a:spcBef>
                <a:spcPct val="0"/>
              </a:spcBef>
              <a:spcAft>
                <a:spcPct val="0"/>
              </a:spcAft>
              <a:defRPr sz="2533" b="1">
                <a:solidFill>
                  <a:schemeClr val="tx2"/>
                </a:solidFill>
                <a:latin typeface="Arial" charset="0"/>
              </a:defRPr>
            </a:lvl4pPr>
            <a:lvl5pPr algn="l" defTabSz="1217875" rtl="0" eaLnBrk="1" fontAlgn="base" hangingPunct="1">
              <a:spcBef>
                <a:spcPct val="0"/>
              </a:spcBef>
              <a:spcAft>
                <a:spcPct val="0"/>
              </a:spcAft>
              <a:defRPr sz="2533" b="1">
                <a:solidFill>
                  <a:schemeClr val="tx2"/>
                </a:solidFill>
                <a:latin typeface="Arial" charset="0"/>
              </a:defRPr>
            </a:lvl5pPr>
            <a:lvl6pPr marL="621892" algn="l" defTabSz="1217875" rtl="0" eaLnBrk="1" fontAlgn="base" hangingPunct="1">
              <a:spcBef>
                <a:spcPct val="0"/>
              </a:spcBef>
              <a:spcAft>
                <a:spcPct val="0"/>
              </a:spcAft>
              <a:defRPr sz="2533" b="1">
                <a:solidFill>
                  <a:schemeClr val="tx2"/>
                </a:solidFill>
                <a:latin typeface="Arial" charset="0"/>
              </a:defRPr>
            </a:lvl6pPr>
            <a:lvl7pPr marL="1243786" algn="l" defTabSz="1217875" rtl="0" eaLnBrk="1" fontAlgn="base" hangingPunct="1">
              <a:spcBef>
                <a:spcPct val="0"/>
              </a:spcBef>
              <a:spcAft>
                <a:spcPct val="0"/>
              </a:spcAft>
              <a:defRPr sz="2533" b="1">
                <a:solidFill>
                  <a:schemeClr val="tx2"/>
                </a:solidFill>
                <a:latin typeface="Arial" charset="0"/>
              </a:defRPr>
            </a:lvl7pPr>
            <a:lvl8pPr marL="1865680" algn="l" defTabSz="1217875" rtl="0" eaLnBrk="1" fontAlgn="base" hangingPunct="1">
              <a:spcBef>
                <a:spcPct val="0"/>
              </a:spcBef>
              <a:spcAft>
                <a:spcPct val="0"/>
              </a:spcAft>
              <a:defRPr sz="2533" b="1">
                <a:solidFill>
                  <a:schemeClr val="tx2"/>
                </a:solidFill>
                <a:latin typeface="Arial" charset="0"/>
              </a:defRPr>
            </a:lvl8pPr>
            <a:lvl9pPr marL="2487575" algn="l" defTabSz="1217875" rtl="0" eaLnBrk="1" fontAlgn="base" hangingPunct="1">
              <a:spcBef>
                <a:spcPct val="0"/>
              </a:spcBef>
              <a:spcAft>
                <a:spcPct val="0"/>
              </a:spcAft>
              <a:defRPr sz="2533" b="1">
                <a:solidFill>
                  <a:schemeClr val="tx2"/>
                </a:solidFill>
                <a:latin typeface="Arial" charset="0"/>
              </a:defRPr>
            </a:lvl9pPr>
          </a:lstStyle>
          <a:p>
            <a:r>
              <a:rPr lang="en-US" kern="0" dirty="0" smtClean="0">
                <a:solidFill>
                  <a:schemeClr val="accent1"/>
                </a:solidFill>
                <a:latin typeface="Tablet Gothic Condensed" pitchFamily="50" charset="0"/>
              </a:rPr>
              <a:t>Commerce Networks</a:t>
            </a:r>
            <a:endParaRPr lang="en-US" kern="0" dirty="0">
              <a:solidFill>
                <a:schemeClr val="tx1">
                  <a:lumMod val="65000"/>
                  <a:lumOff val="35000"/>
                </a:schemeClr>
              </a:solidFill>
              <a:latin typeface="Tablet Gothic Condensed" pitchFamily="50" charset="0"/>
            </a:endParaRPr>
          </a:p>
        </p:txBody>
      </p:sp>
      <p:sp>
        <p:nvSpPr>
          <p:cNvPr id="10" name="Title 3"/>
          <p:cNvSpPr txBox="1">
            <a:spLocks/>
          </p:cNvSpPr>
          <p:nvPr/>
        </p:nvSpPr>
        <p:spPr bwMode="gray">
          <a:xfrm>
            <a:off x="3224245" y="2240859"/>
            <a:ext cx="2871755" cy="4104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1217875" rtl="0" eaLnBrk="1" fontAlgn="base" hangingPunct="1">
              <a:spcBef>
                <a:spcPct val="0"/>
              </a:spcBef>
              <a:spcAft>
                <a:spcPct val="0"/>
              </a:spcAft>
              <a:tabLst>
                <a:tab pos="367089" algn="l"/>
              </a:tabLst>
              <a:defRPr sz="2667" b="1" baseline="0">
                <a:solidFill>
                  <a:srgbClr val="C00000"/>
                </a:solidFill>
                <a:latin typeface="Calibri" panose="020F0502020204030204" pitchFamily="34" charset="0"/>
                <a:ea typeface="+mj-ea"/>
                <a:cs typeface="+mj-cs"/>
              </a:defRPr>
            </a:lvl1pPr>
            <a:lvl2pPr algn="l" defTabSz="1217875" rtl="0" eaLnBrk="1" fontAlgn="base" hangingPunct="1">
              <a:spcBef>
                <a:spcPct val="0"/>
              </a:spcBef>
              <a:spcAft>
                <a:spcPct val="0"/>
              </a:spcAft>
              <a:defRPr sz="2533" b="1">
                <a:solidFill>
                  <a:schemeClr val="tx2"/>
                </a:solidFill>
                <a:latin typeface="Arial" charset="0"/>
              </a:defRPr>
            </a:lvl2pPr>
            <a:lvl3pPr algn="l" defTabSz="1217875" rtl="0" eaLnBrk="1" fontAlgn="base" hangingPunct="1">
              <a:spcBef>
                <a:spcPct val="0"/>
              </a:spcBef>
              <a:spcAft>
                <a:spcPct val="0"/>
              </a:spcAft>
              <a:defRPr sz="2533" b="1">
                <a:solidFill>
                  <a:schemeClr val="tx2"/>
                </a:solidFill>
                <a:latin typeface="Arial" charset="0"/>
              </a:defRPr>
            </a:lvl3pPr>
            <a:lvl4pPr algn="l" defTabSz="1217875" rtl="0" eaLnBrk="1" fontAlgn="base" hangingPunct="1">
              <a:spcBef>
                <a:spcPct val="0"/>
              </a:spcBef>
              <a:spcAft>
                <a:spcPct val="0"/>
              </a:spcAft>
              <a:defRPr sz="2533" b="1">
                <a:solidFill>
                  <a:schemeClr val="tx2"/>
                </a:solidFill>
                <a:latin typeface="Arial" charset="0"/>
              </a:defRPr>
            </a:lvl4pPr>
            <a:lvl5pPr algn="l" defTabSz="1217875" rtl="0" eaLnBrk="1" fontAlgn="base" hangingPunct="1">
              <a:spcBef>
                <a:spcPct val="0"/>
              </a:spcBef>
              <a:spcAft>
                <a:spcPct val="0"/>
              </a:spcAft>
              <a:defRPr sz="2533" b="1">
                <a:solidFill>
                  <a:schemeClr val="tx2"/>
                </a:solidFill>
                <a:latin typeface="Arial" charset="0"/>
              </a:defRPr>
            </a:lvl5pPr>
            <a:lvl6pPr marL="621892" algn="l" defTabSz="1217875" rtl="0" eaLnBrk="1" fontAlgn="base" hangingPunct="1">
              <a:spcBef>
                <a:spcPct val="0"/>
              </a:spcBef>
              <a:spcAft>
                <a:spcPct val="0"/>
              </a:spcAft>
              <a:defRPr sz="2533" b="1">
                <a:solidFill>
                  <a:schemeClr val="tx2"/>
                </a:solidFill>
                <a:latin typeface="Arial" charset="0"/>
              </a:defRPr>
            </a:lvl6pPr>
            <a:lvl7pPr marL="1243786" algn="l" defTabSz="1217875" rtl="0" eaLnBrk="1" fontAlgn="base" hangingPunct="1">
              <a:spcBef>
                <a:spcPct val="0"/>
              </a:spcBef>
              <a:spcAft>
                <a:spcPct val="0"/>
              </a:spcAft>
              <a:defRPr sz="2533" b="1">
                <a:solidFill>
                  <a:schemeClr val="tx2"/>
                </a:solidFill>
                <a:latin typeface="Arial" charset="0"/>
              </a:defRPr>
            </a:lvl7pPr>
            <a:lvl8pPr marL="1865680" algn="l" defTabSz="1217875" rtl="0" eaLnBrk="1" fontAlgn="base" hangingPunct="1">
              <a:spcBef>
                <a:spcPct val="0"/>
              </a:spcBef>
              <a:spcAft>
                <a:spcPct val="0"/>
              </a:spcAft>
              <a:defRPr sz="2533" b="1">
                <a:solidFill>
                  <a:schemeClr val="tx2"/>
                </a:solidFill>
                <a:latin typeface="Arial" charset="0"/>
              </a:defRPr>
            </a:lvl8pPr>
            <a:lvl9pPr marL="2487575" algn="l" defTabSz="1217875" rtl="0" eaLnBrk="1" fontAlgn="base" hangingPunct="1">
              <a:spcBef>
                <a:spcPct val="0"/>
              </a:spcBef>
              <a:spcAft>
                <a:spcPct val="0"/>
              </a:spcAft>
              <a:defRPr sz="2533" b="1">
                <a:solidFill>
                  <a:schemeClr val="tx2"/>
                </a:solidFill>
                <a:latin typeface="Arial" charset="0"/>
              </a:defRPr>
            </a:lvl9pPr>
          </a:lstStyle>
          <a:p>
            <a:r>
              <a:rPr lang="en-US" kern="0" dirty="0" smtClean="0">
                <a:solidFill>
                  <a:schemeClr val="accent1"/>
                </a:solidFill>
                <a:latin typeface="Tablet Gothic Condensed" pitchFamily="50" charset="0"/>
              </a:rPr>
              <a:t>Merchants</a:t>
            </a:r>
            <a:endParaRPr lang="en-US" kern="0" dirty="0">
              <a:solidFill>
                <a:schemeClr val="tx1">
                  <a:lumMod val="65000"/>
                  <a:lumOff val="35000"/>
                </a:schemeClr>
              </a:solidFill>
              <a:latin typeface="Tablet Gothic Condensed" pitchFamily="50" charset="0"/>
            </a:endParaRPr>
          </a:p>
        </p:txBody>
      </p:sp>
      <p:sp>
        <p:nvSpPr>
          <p:cNvPr id="11" name="Title 3"/>
          <p:cNvSpPr txBox="1">
            <a:spLocks/>
          </p:cNvSpPr>
          <p:nvPr/>
        </p:nvSpPr>
        <p:spPr bwMode="gray">
          <a:xfrm>
            <a:off x="404327" y="1420023"/>
            <a:ext cx="2871755" cy="4104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1217875" rtl="0" eaLnBrk="1" fontAlgn="base" hangingPunct="1">
              <a:spcBef>
                <a:spcPct val="0"/>
              </a:spcBef>
              <a:spcAft>
                <a:spcPct val="0"/>
              </a:spcAft>
              <a:tabLst>
                <a:tab pos="367089" algn="l"/>
              </a:tabLst>
              <a:defRPr sz="2667" b="1" baseline="0">
                <a:solidFill>
                  <a:srgbClr val="C00000"/>
                </a:solidFill>
                <a:latin typeface="Calibri" panose="020F0502020204030204" pitchFamily="34" charset="0"/>
                <a:ea typeface="+mj-ea"/>
                <a:cs typeface="+mj-cs"/>
              </a:defRPr>
            </a:lvl1pPr>
            <a:lvl2pPr algn="l" defTabSz="1217875" rtl="0" eaLnBrk="1" fontAlgn="base" hangingPunct="1">
              <a:spcBef>
                <a:spcPct val="0"/>
              </a:spcBef>
              <a:spcAft>
                <a:spcPct val="0"/>
              </a:spcAft>
              <a:defRPr sz="2533" b="1">
                <a:solidFill>
                  <a:schemeClr val="tx2"/>
                </a:solidFill>
                <a:latin typeface="Arial" charset="0"/>
              </a:defRPr>
            </a:lvl2pPr>
            <a:lvl3pPr algn="l" defTabSz="1217875" rtl="0" eaLnBrk="1" fontAlgn="base" hangingPunct="1">
              <a:spcBef>
                <a:spcPct val="0"/>
              </a:spcBef>
              <a:spcAft>
                <a:spcPct val="0"/>
              </a:spcAft>
              <a:defRPr sz="2533" b="1">
                <a:solidFill>
                  <a:schemeClr val="tx2"/>
                </a:solidFill>
                <a:latin typeface="Arial" charset="0"/>
              </a:defRPr>
            </a:lvl3pPr>
            <a:lvl4pPr algn="l" defTabSz="1217875" rtl="0" eaLnBrk="1" fontAlgn="base" hangingPunct="1">
              <a:spcBef>
                <a:spcPct val="0"/>
              </a:spcBef>
              <a:spcAft>
                <a:spcPct val="0"/>
              </a:spcAft>
              <a:defRPr sz="2533" b="1">
                <a:solidFill>
                  <a:schemeClr val="tx2"/>
                </a:solidFill>
                <a:latin typeface="Arial" charset="0"/>
              </a:defRPr>
            </a:lvl4pPr>
            <a:lvl5pPr algn="l" defTabSz="1217875" rtl="0" eaLnBrk="1" fontAlgn="base" hangingPunct="1">
              <a:spcBef>
                <a:spcPct val="0"/>
              </a:spcBef>
              <a:spcAft>
                <a:spcPct val="0"/>
              </a:spcAft>
              <a:defRPr sz="2533" b="1">
                <a:solidFill>
                  <a:schemeClr val="tx2"/>
                </a:solidFill>
                <a:latin typeface="Arial" charset="0"/>
              </a:defRPr>
            </a:lvl5pPr>
            <a:lvl6pPr marL="621892" algn="l" defTabSz="1217875" rtl="0" eaLnBrk="1" fontAlgn="base" hangingPunct="1">
              <a:spcBef>
                <a:spcPct val="0"/>
              </a:spcBef>
              <a:spcAft>
                <a:spcPct val="0"/>
              </a:spcAft>
              <a:defRPr sz="2533" b="1">
                <a:solidFill>
                  <a:schemeClr val="tx2"/>
                </a:solidFill>
                <a:latin typeface="Arial" charset="0"/>
              </a:defRPr>
            </a:lvl6pPr>
            <a:lvl7pPr marL="1243786" algn="l" defTabSz="1217875" rtl="0" eaLnBrk="1" fontAlgn="base" hangingPunct="1">
              <a:spcBef>
                <a:spcPct val="0"/>
              </a:spcBef>
              <a:spcAft>
                <a:spcPct val="0"/>
              </a:spcAft>
              <a:defRPr sz="2533" b="1">
                <a:solidFill>
                  <a:schemeClr val="tx2"/>
                </a:solidFill>
                <a:latin typeface="Arial" charset="0"/>
              </a:defRPr>
            </a:lvl7pPr>
            <a:lvl8pPr marL="1865680" algn="l" defTabSz="1217875" rtl="0" eaLnBrk="1" fontAlgn="base" hangingPunct="1">
              <a:spcBef>
                <a:spcPct val="0"/>
              </a:spcBef>
              <a:spcAft>
                <a:spcPct val="0"/>
              </a:spcAft>
              <a:defRPr sz="2533" b="1">
                <a:solidFill>
                  <a:schemeClr val="tx2"/>
                </a:solidFill>
                <a:latin typeface="Arial" charset="0"/>
              </a:defRPr>
            </a:lvl8pPr>
            <a:lvl9pPr marL="2487575" algn="l" defTabSz="1217875" rtl="0" eaLnBrk="1" fontAlgn="base" hangingPunct="1">
              <a:spcBef>
                <a:spcPct val="0"/>
              </a:spcBef>
              <a:spcAft>
                <a:spcPct val="0"/>
              </a:spcAft>
              <a:defRPr sz="2533" b="1">
                <a:solidFill>
                  <a:schemeClr val="tx2"/>
                </a:solidFill>
                <a:latin typeface="Arial" charset="0"/>
              </a:defRPr>
            </a:lvl9pPr>
          </a:lstStyle>
          <a:p>
            <a:r>
              <a:rPr lang="en-US" kern="0" dirty="0" smtClean="0">
                <a:solidFill>
                  <a:schemeClr val="accent1"/>
                </a:solidFill>
                <a:latin typeface="Tablet Gothic Condensed" pitchFamily="50" charset="0"/>
              </a:rPr>
              <a:t>Financial Institutions</a:t>
            </a:r>
            <a:endParaRPr lang="en-US" kern="0" dirty="0">
              <a:solidFill>
                <a:schemeClr val="tx1">
                  <a:lumMod val="65000"/>
                  <a:lumOff val="35000"/>
                </a:schemeClr>
              </a:solidFill>
              <a:latin typeface="Tablet Gothic Condensed" pitchFamily="50" charset="0"/>
            </a:endParaRPr>
          </a:p>
        </p:txBody>
      </p:sp>
      <p:sp>
        <p:nvSpPr>
          <p:cNvPr id="12" name="Oval 11"/>
          <p:cNvSpPr/>
          <p:nvPr/>
        </p:nvSpPr>
        <p:spPr>
          <a:xfrm>
            <a:off x="4805266" y="2138266"/>
            <a:ext cx="2581469" cy="2581469"/>
          </a:xfrm>
          <a:prstGeom prst="ellipse">
            <a:avLst/>
          </a:prstGeom>
          <a:solidFill>
            <a:schemeClr val="accent2">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sz="1400" dirty="0" smtClean="0">
              <a:solidFill>
                <a:schemeClr val="tx1"/>
              </a:solidFill>
              <a:latin typeface="Calibri" panose="020F0502020204030204" pitchFamily="34" charset="0"/>
            </a:endParaRPr>
          </a:p>
        </p:txBody>
      </p:sp>
      <p:sp>
        <p:nvSpPr>
          <p:cNvPr id="4" name="Title 3"/>
          <p:cNvSpPr txBox="1">
            <a:spLocks/>
          </p:cNvSpPr>
          <p:nvPr/>
        </p:nvSpPr>
        <p:spPr bwMode="gray">
          <a:xfrm>
            <a:off x="4940041" y="2813351"/>
            <a:ext cx="2311918" cy="12312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1217875" rtl="0" eaLnBrk="1" fontAlgn="base" hangingPunct="1">
              <a:spcBef>
                <a:spcPct val="0"/>
              </a:spcBef>
              <a:spcAft>
                <a:spcPct val="0"/>
              </a:spcAft>
              <a:tabLst>
                <a:tab pos="367089" algn="l"/>
              </a:tabLst>
              <a:defRPr sz="2667" b="1" baseline="0">
                <a:solidFill>
                  <a:srgbClr val="C00000"/>
                </a:solidFill>
                <a:latin typeface="Calibri" panose="020F0502020204030204" pitchFamily="34" charset="0"/>
                <a:ea typeface="+mj-ea"/>
                <a:cs typeface="+mj-cs"/>
              </a:defRPr>
            </a:lvl1pPr>
            <a:lvl2pPr algn="l" defTabSz="1217875" rtl="0" eaLnBrk="1" fontAlgn="base" hangingPunct="1">
              <a:spcBef>
                <a:spcPct val="0"/>
              </a:spcBef>
              <a:spcAft>
                <a:spcPct val="0"/>
              </a:spcAft>
              <a:defRPr sz="2533" b="1">
                <a:solidFill>
                  <a:schemeClr val="tx2"/>
                </a:solidFill>
                <a:latin typeface="Arial" charset="0"/>
              </a:defRPr>
            </a:lvl2pPr>
            <a:lvl3pPr algn="l" defTabSz="1217875" rtl="0" eaLnBrk="1" fontAlgn="base" hangingPunct="1">
              <a:spcBef>
                <a:spcPct val="0"/>
              </a:spcBef>
              <a:spcAft>
                <a:spcPct val="0"/>
              </a:spcAft>
              <a:defRPr sz="2533" b="1">
                <a:solidFill>
                  <a:schemeClr val="tx2"/>
                </a:solidFill>
                <a:latin typeface="Arial" charset="0"/>
              </a:defRPr>
            </a:lvl3pPr>
            <a:lvl4pPr algn="l" defTabSz="1217875" rtl="0" eaLnBrk="1" fontAlgn="base" hangingPunct="1">
              <a:spcBef>
                <a:spcPct val="0"/>
              </a:spcBef>
              <a:spcAft>
                <a:spcPct val="0"/>
              </a:spcAft>
              <a:defRPr sz="2533" b="1">
                <a:solidFill>
                  <a:schemeClr val="tx2"/>
                </a:solidFill>
                <a:latin typeface="Arial" charset="0"/>
              </a:defRPr>
            </a:lvl4pPr>
            <a:lvl5pPr algn="l" defTabSz="1217875" rtl="0" eaLnBrk="1" fontAlgn="base" hangingPunct="1">
              <a:spcBef>
                <a:spcPct val="0"/>
              </a:spcBef>
              <a:spcAft>
                <a:spcPct val="0"/>
              </a:spcAft>
              <a:defRPr sz="2533" b="1">
                <a:solidFill>
                  <a:schemeClr val="tx2"/>
                </a:solidFill>
                <a:latin typeface="Arial" charset="0"/>
              </a:defRPr>
            </a:lvl5pPr>
            <a:lvl6pPr marL="621892" algn="l" defTabSz="1217875" rtl="0" eaLnBrk="1" fontAlgn="base" hangingPunct="1">
              <a:spcBef>
                <a:spcPct val="0"/>
              </a:spcBef>
              <a:spcAft>
                <a:spcPct val="0"/>
              </a:spcAft>
              <a:defRPr sz="2533" b="1">
                <a:solidFill>
                  <a:schemeClr val="tx2"/>
                </a:solidFill>
                <a:latin typeface="Arial" charset="0"/>
              </a:defRPr>
            </a:lvl6pPr>
            <a:lvl7pPr marL="1243786" algn="l" defTabSz="1217875" rtl="0" eaLnBrk="1" fontAlgn="base" hangingPunct="1">
              <a:spcBef>
                <a:spcPct val="0"/>
              </a:spcBef>
              <a:spcAft>
                <a:spcPct val="0"/>
              </a:spcAft>
              <a:defRPr sz="2533" b="1">
                <a:solidFill>
                  <a:schemeClr val="tx2"/>
                </a:solidFill>
                <a:latin typeface="Arial" charset="0"/>
              </a:defRPr>
            </a:lvl7pPr>
            <a:lvl8pPr marL="1865680" algn="l" defTabSz="1217875" rtl="0" eaLnBrk="1" fontAlgn="base" hangingPunct="1">
              <a:spcBef>
                <a:spcPct val="0"/>
              </a:spcBef>
              <a:spcAft>
                <a:spcPct val="0"/>
              </a:spcAft>
              <a:defRPr sz="2533" b="1">
                <a:solidFill>
                  <a:schemeClr val="tx2"/>
                </a:solidFill>
                <a:latin typeface="Arial" charset="0"/>
              </a:defRPr>
            </a:lvl8pPr>
            <a:lvl9pPr marL="2487575" algn="l" defTabSz="1217875" rtl="0" eaLnBrk="1" fontAlgn="base" hangingPunct="1">
              <a:spcBef>
                <a:spcPct val="0"/>
              </a:spcBef>
              <a:spcAft>
                <a:spcPct val="0"/>
              </a:spcAft>
              <a:defRPr sz="2533" b="1">
                <a:solidFill>
                  <a:schemeClr val="tx2"/>
                </a:solidFill>
                <a:latin typeface="Arial" charset="0"/>
              </a:defRPr>
            </a:lvl9pPr>
          </a:lstStyle>
          <a:p>
            <a:pPr algn="ctr"/>
            <a:r>
              <a:rPr lang="en-US" kern="0" dirty="0" smtClean="0">
                <a:solidFill>
                  <a:srgbClr val="0070C0"/>
                </a:solidFill>
                <a:latin typeface="Tablet Gothic Condensed" pitchFamily="50" charset="0"/>
              </a:rPr>
              <a:t>Automotive</a:t>
            </a:r>
          </a:p>
          <a:p>
            <a:pPr algn="ctr"/>
            <a:r>
              <a:rPr lang="en-US" kern="0" dirty="0" smtClean="0">
                <a:solidFill>
                  <a:schemeClr val="accent1"/>
                </a:solidFill>
                <a:latin typeface="Tablet Gothic Condensed" pitchFamily="50" charset="0"/>
              </a:rPr>
              <a:t>Web Payments</a:t>
            </a:r>
          </a:p>
          <a:p>
            <a:pPr algn="ctr"/>
            <a:r>
              <a:rPr lang="en-US" kern="0" dirty="0" smtClean="0">
                <a:solidFill>
                  <a:schemeClr val="tx1">
                    <a:lumMod val="65000"/>
                    <a:lumOff val="35000"/>
                  </a:schemeClr>
                </a:solidFill>
                <a:latin typeface="Tablet Gothic Condensed" pitchFamily="50" charset="0"/>
              </a:rPr>
              <a:t>Task Force</a:t>
            </a:r>
            <a:endParaRPr lang="en-US" kern="0" dirty="0">
              <a:solidFill>
                <a:schemeClr val="tx1">
                  <a:lumMod val="65000"/>
                  <a:lumOff val="35000"/>
                </a:schemeClr>
              </a:solidFill>
              <a:latin typeface="Tablet Gothic Condensed" pitchFamily="50" charset="0"/>
            </a:endParaRPr>
          </a:p>
        </p:txBody>
      </p:sp>
      <p:sp>
        <p:nvSpPr>
          <p:cNvPr id="13" name="Title 3"/>
          <p:cNvSpPr txBox="1">
            <a:spLocks/>
          </p:cNvSpPr>
          <p:nvPr/>
        </p:nvSpPr>
        <p:spPr bwMode="gray">
          <a:xfrm>
            <a:off x="9086991" y="953107"/>
            <a:ext cx="2871755" cy="8208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1217875" rtl="0" eaLnBrk="1" fontAlgn="base" hangingPunct="1">
              <a:spcBef>
                <a:spcPct val="0"/>
              </a:spcBef>
              <a:spcAft>
                <a:spcPct val="0"/>
              </a:spcAft>
              <a:tabLst>
                <a:tab pos="367089" algn="l"/>
              </a:tabLst>
              <a:defRPr sz="2667" b="1" baseline="0">
                <a:solidFill>
                  <a:srgbClr val="C00000"/>
                </a:solidFill>
                <a:latin typeface="Calibri" panose="020F0502020204030204" pitchFamily="34" charset="0"/>
                <a:ea typeface="+mj-ea"/>
                <a:cs typeface="+mj-cs"/>
              </a:defRPr>
            </a:lvl1pPr>
            <a:lvl2pPr algn="l" defTabSz="1217875" rtl="0" eaLnBrk="1" fontAlgn="base" hangingPunct="1">
              <a:spcBef>
                <a:spcPct val="0"/>
              </a:spcBef>
              <a:spcAft>
                <a:spcPct val="0"/>
              </a:spcAft>
              <a:defRPr sz="2533" b="1">
                <a:solidFill>
                  <a:schemeClr val="tx2"/>
                </a:solidFill>
                <a:latin typeface="Arial" charset="0"/>
              </a:defRPr>
            </a:lvl2pPr>
            <a:lvl3pPr algn="l" defTabSz="1217875" rtl="0" eaLnBrk="1" fontAlgn="base" hangingPunct="1">
              <a:spcBef>
                <a:spcPct val="0"/>
              </a:spcBef>
              <a:spcAft>
                <a:spcPct val="0"/>
              </a:spcAft>
              <a:defRPr sz="2533" b="1">
                <a:solidFill>
                  <a:schemeClr val="tx2"/>
                </a:solidFill>
                <a:latin typeface="Arial" charset="0"/>
              </a:defRPr>
            </a:lvl3pPr>
            <a:lvl4pPr algn="l" defTabSz="1217875" rtl="0" eaLnBrk="1" fontAlgn="base" hangingPunct="1">
              <a:spcBef>
                <a:spcPct val="0"/>
              </a:spcBef>
              <a:spcAft>
                <a:spcPct val="0"/>
              </a:spcAft>
              <a:defRPr sz="2533" b="1">
                <a:solidFill>
                  <a:schemeClr val="tx2"/>
                </a:solidFill>
                <a:latin typeface="Arial" charset="0"/>
              </a:defRPr>
            </a:lvl4pPr>
            <a:lvl5pPr algn="l" defTabSz="1217875" rtl="0" eaLnBrk="1" fontAlgn="base" hangingPunct="1">
              <a:spcBef>
                <a:spcPct val="0"/>
              </a:spcBef>
              <a:spcAft>
                <a:spcPct val="0"/>
              </a:spcAft>
              <a:defRPr sz="2533" b="1">
                <a:solidFill>
                  <a:schemeClr val="tx2"/>
                </a:solidFill>
                <a:latin typeface="Arial" charset="0"/>
              </a:defRPr>
            </a:lvl5pPr>
            <a:lvl6pPr marL="621892" algn="l" defTabSz="1217875" rtl="0" eaLnBrk="1" fontAlgn="base" hangingPunct="1">
              <a:spcBef>
                <a:spcPct val="0"/>
              </a:spcBef>
              <a:spcAft>
                <a:spcPct val="0"/>
              </a:spcAft>
              <a:defRPr sz="2533" b="1">
                <a:solidFill>
                  <a:schemeClr val="tx2"/>
                </a:solidFill>
                <a:latin typeface="Arial" charset="0"/>
              </a:defRPr>
            </a:lvl6pPr>
            <a:lvl7pPr marL="1243786" algn="l" defTabSz="1217875" rtl="0" eaLnBrk="1" fontAlgn="base" hangingPunct="1">
              <a:spcBef>
                <a:spcPct val="0"/>
              </a:spcBef>
              <a:spcAft>
                <a:spcPct val="0"/>
              </a:spcAft>
              <a:defRPr sz="2533" b="1">
                <a:solidFill>
                  <a:schemeClr val="tx2"/>
                </a:solidFill>
                <a:latin typeface="Arial" charset="0"/>
              </a:defRPr>
            </a:lvl7pPr>
            <a:lvl8pPr marL="1865680" algn="l" defTabSz="1217875" rtl="0" eaLnBrk="1" fontAlgn="base" hangingPunct="1">
              <a:spcBef>
                <a:spcPct val="0"/>
              </a:spcBef>
              <a:spcAft>
                <a:spcPct val="0"/>
              </a:spcAft>
              <a:defRPr sz="2533" b="1">
                <a:solidFill>
                  <a:schemeClr val="tx2"/>
                </a:solidFill>
                <a:latin typeface="Arial" charset="0"/>
              </a:defRPr>
            </a:lvl8pPr>
            <a:lvl9pPr marL="2487575" algn="l" defTabSz="1217875" rtl="0" eaLnBrk="1" fontAlgn="base" hangingPunct="1">
              <a:spcBef>
                <a:spcPct val="0"/>
              </a:spcBef>
              <a:spcAft>
                <a:spcPct val="0"/>
              </a:spcAft>
              <a:defRPr sz="2533" b="1">
                <a:solidFill>
                  <a:schemeClr val="tx2"/>
                </a:solidFill>
                <a:latin typeface="Arial" charset="0"/>
              </a:defRPr>
            </a:lvl9pPr>
          </a:lstStyle>
          <a:p>
            <a:r>
              <a:rPr lang="en-US" kern="0" dirty="0" smtClean="0">
                <a:solidFill>
                  <a:schemeClr val="tx1">
                    <a:lumMod val="65000"/>
                    <a:lumOff val="35000"/>
                  </a:schemeClr>
                </a:solidFill>
                <a:latin typeface="Tablet Gothic Condensed" pitchFamily="50" charset="0"/>
              </a:rPr>
              <a:t>Technology and Solution Providers</a:t>
            </a:r>
            <a:endParaRPr lang="en-US" kern="0" dirty="0">
              <a:solidFill>
                <a:schemeClr val="tx1">
                  <a:lumMod val="65000"/>
                  <a:lumOff val="35000"/>
                </a:schemeClr>
              </a:solidFill>
              <a:latin typeface="Tablet Gothic Condensed" pitchFamily="50" charset="0"/>
            </a:endParaRPr>
          </a:p>
        </p:txBody>
      </p:sp>
      <p:sp>
        <p:nvSpPr>
          <p:cNvPr id="14" name="Title 3"/>
          <p:cNvSpPr txBox="1">
            <a:spLocks/>
          </p:cNvSpPr>
          <p:nvPr/>
        </p:nvSpPr>
        <p:spPr bwMode="gray">
          <a:xfrm>
            <a:off x="8116607" y="2542592"/>
            <a:ext cx="2871755" cy="8208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1217875" rtl="0" eaLnBrk="1" fontAlgn="base" hangingPunct="1">
              <a:spcBef>
                <a:spcPct val="0"/>
              </a:spcBef>
              <a:spcAft>
                <a:spcPct val="0"/>
              </a:spcAft>
              <a:tabLst>
                <a:tab pos="367089" algn="l"/>
              </a:tabLst>
              <a:defRPr sz="2667" b="1" baseline="0">
                <a:solidFill>
                  <a:srgbClr val="C00000"/>
                </a:solidFill>
                <a:latin typeface="Calibri" panose="020F0502020204030204" pitchFamily="34" charset="0"/>
                <a:ea typeface="+mj-ea"/>
                <a:cs typeface="+mj-cs"/>
              </a:defRPr>
            </a:lvl1pPr>
            <a:lvl2pPr algn="l" defTabSz="1217875" rtl="0" eaLnBrk="1" fontAlgn="base" hangingPunct="1">
              <a:spcBef>
                <a:spcPct val="0"/>
              </a:spcBef>
              <a:spcAft>
                <a:spcPct val="0"/>
              </a:spcAft>
              <a:defRPr sz="2533" b="1">
                <a:solidFill>
                  <a:schemeClr val="tx2"/>
                </a:solidFill>
                <a:latin typeface="Arial" charset="0"/>
              </a:defRPr>
            </a:lvl2pPr>
            <a:lvl3pPr algn="l" defTabSz="1217875" rtl="0" eaLnBrk="1" fontAlgn="base" hangingPunct="1">
              <a:spcBef>
                <a:spcPct val="0"/>
              </a:spcBef>
              <a:spcAft>
                <a:spcPct val="0"/>
              </a:spcAft>
              <a:defRPr sz="2533" b="1">
                <a:solidFill>
                  <a:schemeClr val="tx2"/>
                </a:solidFill>
                <a:latin typeface="Arial" charset="0"/>
              </a:defRPr>
            </a:lvl3pPr>
            <a:lvl4pPr algn="l" defTabSz="1217875" rtl="0" eaLnBrk="1" fontAlgn="base" hangingPunct="1">
              <a:spcBef>
                <a:spcPct val="0"/>
              </a:spcBef>
              <a:spcAft>
                <a:spcPct val="0"/>
              </a:spcAft>
              <a:defRPr sz="2533" b="1">
                <a:solidFill>
                  <a:schemeClr val="tx2"/>
                </a:solidFill>
                <a:latin typeface="Arial" charset="0"/>
              </a:defRPr>
            </a:lvl4pPr>
            <a:lvl5pPr algn="l" defTabSz="1217875" rtl="0" eaLnBrk="1" fontAlgn="base" hangingPunct="1">
              <a:spcBef>
                <a:spcPct val="0"/>
              </a:spcBef>
              <a:spcAft>
                <a:spcPct val="0"/>
              </a:spcAft>
              <a:defRPr sz="2533" b="1">
                <a:solidFill>
                  <a:schemeClr val="tx2"/>
                </a:solidFill>
                <a:latin typeface="Arial" charset="0"/>
              </a:defRPr>
            </a:lvl5pPr>
            <a:lvl6pPr marL="621892" algn="l" defTabSz="1217875" rtl="0" eaLnBrk="1" fontAlgn="base" hangingPunct="1">
              <a:spcBef>
                <a:spcPct val="0"/>
              </a:spcBef>
              <a:spcAft>
                <a:spcPct val="0"/>
              </a:spcAft>
              <a:defRPr sz="2533" b="1">
                <a:solidFill>
                  <a:schemeClr val="tx2"/>
                </a:solidFill>
                <a:latin typeface="Arial" charset="0"/>
              </a:defRPr>
            </a:lvl6pPr>
            <a:lvl7pPr marL="1243786" algn="l" defTabSz="1217875" rtl="0" eaLnBrk="1" fontAlgn="base" hangingPunct="1">
              <a:spcBef>
                <a:spcPct val="0"/>
              </a:spcBef>
              <a:spcAft>
                <a:spcPct val="0"/>
              </a:spcAft>
              <a:defRPr sz="2533" b="1">
                <a:solidFill>
                  <a:schemeClr val="tx2"/>
                </a:solidFill>
                <a:latin typeface="Arial" charset="0"/>
              </a:defRPr>
            </a:lvl7pPr>
            <a:lvl8pPr marL="1865680" algn="l" defTabSz="1217875" rtl="0" eaLnBrk="1" fontAlgn="base" hangingPunct="1">
              <a:spcBef>
                <a:spcPct val="0"/>
              </a:spcBef>
              <a:spcAft>
                <a:spcPct val="0"/>
              </a:spcAft>
              <a:defRPr sz="2533" b="1">
                <a:solidFill>
                  <a:schemeClr val="tx2"/>
                </a:solidFill>
                <a:latin typeface="Arial" charset="0"/>
              </a:defRPr>
            </a:lvl8pPr>
            <a:lvl9pPr marL="2487575" algn="l" defTabSz="1217875" rtl="0" eaLnBrk="1" fontAlgn="base" hangingPunct="1">
              <a:spcBef>
                <a:spcPct val="0"/>
              </a:spcBef>
              <a:spcAft>
                <a:spcPct val="0"/>
              </a:spcAft>
              <a:defRPr sz="2533" b="1">
                <a:solidFill>
                  <a:schemeClr val="tx2"/>
                </a:solidFill>
                <a:latin typeface="Arial" charset="0"/>
              </a:defRPr>
            </a:lvl9pPr>
          </a:lstStyle>
          <a:p>
            <a:r>
              <a:rPr lang="en-US" kern="0" dirty="0" smtClean="0">
                <a:solidFill>
                  <a:schemeClr val="tx1">
                    <a:lumMod val="65000"/>
                    <a:lumOff val="35000"/>
                  </a:schemeClr>
                </a:solidFill>
                <a:latin typeface="Tablet Gothic Condensed" pitchFamily="50" charset="0"/>
              </a:rPr>
              <a:t>Entertainment and Media companies</a:t>
            </a:r>
            <a:endParaRPr lang="en-US" kern="0" dirty="0">
              <a:solidFill>
                <a:schemeClr val="tx1">
                  <a:lumMod val="65000"/>
                  <a:lumOff val="35000"/>
                </a:schemeClr>
              </a:solidFill>
              <a:latin typeface="Tablet Gothic Condensed" pitchFamily="50" charset="0"/>
            </a:endParaRPr>
          </a:p>
        </p:txBody>
      </p:sp>
      <p:sp>
        <p:nvSpPr>
          <p:cNvPr id="16" name="Title 3"/>
          <p:cNvSpPr txBox="1">
            <a:spLocks/>
          </p:cNvSpPr>
          <p:nvPr/>
        </p:nvSpPr>
        <p:spPr bwMode="gray">
          <a:xfrm>
            <a:off x="7625184" y="4337476"/>
            <a:ext cx="4221584" cy="4104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1217875" rtl="0" eaLnBrk="1" fontAlgn="base" hangingPunct="1">
              <a:spcBef>
                <a:spcPct val="0"/>
              </a:spcBef>
              <a:spcAft>
                <a:spcPct val="0"/>
              </a:spcAft>
              <a:tabLst>
                <a:tab pos="367089" algn="l"/>
              </a:tabLst>
              <a:defRPr sz="2667" b="1" baseline="0">
                <a:solidFill>
                  <a:srgbClr val="C00000"/>
                </a:solidFill>
                <a:latin typeface="Calibri" panose="020F0502020204030204" pitchFamily="34" charset="0"/>
                <a:ea typeface="+mj-ea"/>
                <a:cs typeface="+mj-cs"/>
              </a:defRPr>
            </a:lvl1pPr>
            <a:lvl2pPr algn="l" defTabSz="1217875" rtl="0" eaLnBrk="1" fontAlgn="base" hangingPunct="1">
              <a:spcBef>
                <a:spcPct val="0"/>
              </a:spcBef>
              <a:spcAft>
                <a:spcPct val="0"/>
              </a:spcAft>
              <a:defRPr sz="2533" b="1">
                <a:solidFill>
                  <a:schemeClr val="tx2"/>
                </a:solidFill>
                <a:latin typeface="Arial" charset="0"/>
              </a:defRPr>
            </a:lvl2pPr>
            <a:lvl3pPr algn="l" defTabSz="1217875" rtl="0" eaLnBrk="1" fontAlgn="base" hangingPunct="1">
              <a:spcBef>
                <a:spcPct val="0"/>
              </a:spcBef>
              <a:spcAft>
                <a:spcPct val="0"/>
              </a:spcAft>
              <a:defRPr sz="2533" b="1">
                <a:solidFill>
                  <a:schemeClr val="tx2"/>
                </a:solidFill>
                <a:latin typeface="Arial" charset="0"/>
              </a:defRPr>
            </a:lvl3pPr>
            <a:lvl4pPr algn="l" defTabSz="1217875" rtl="0" eaLnBrk="1" fontAlgn="base" hangingPunct="1">
              <a:spcBef>
                <a:spcPct val="0"/>
              </a:spcBef>
              <a:spcAft>
                <a:spcPct val="0"/>
              </a:spcAft>
              <a:defRPr sz="2533" b="1">
                <a:solidFill>
                  <a:schemeClr val="tx2"/>
                </a:solidFill>
                <a:latin typeface="Arial" charset="0"/>
              </a:defRPr>
            </a:lvl4pPr>
            <a:lvl5pPr algn="l" defTabSz="1217875" rtl="0" eaLnBrk="1" fontAlgn="base" hangingPunct="1">
              <a:spcBef>
                <a:spcPct val="0"/>
              </a:spcBef>
              <a:spcAft>
                <a:spcPct val="0"/>
              </a:spcAft>
              <a:defRPr sz="2533" b="1">
                <a:solidFill>
                  <a:schemeClr val="tx2"/>
                </a:solidFill>
                <a:latin typeface="Arial" charset="0"/>
              </a:defRPr>
            </a:lvl5pPr>
            <a:lvl6pPr marL="621892" algn="l" defTabSz="1217875" rtl="0" eaLnBrk="1" fontAlgn="base" hangingPunct="1">
              <a:spcBef>
                <a:spcPct val="0"/>
              </a:spcBef>
              <a:spcAft>
                <a:spcPct val="0"/>
              </a:spcAft>
              <a:defRPr sz="2533" b="1">
                <a:solidFill>
                  <a:schemeClr val="tx2"/>
                </a:solidFill>
                <a:latin typeface="Arial" charset="0"/>
              </a:defRPr>
            </a:lvl6pPr>
            <a:lvl7pPr marL="1243786" algn="l" defTabSz="1217875" rtl="0" eaLnBrk="1" fontAlgn="base" hangingPunct="1">
              <a:spcBef>
                <a:spcPct val="0"/>
              </a:spcBef>
              <a:spcAft>
                <a:spcPct val="0"/>
              </a:spcAft>
              <a:defRPr sz="2533" b="1">
                <a:solidFill>
                  <a:schemeClr val="tx2"/>
                </a:solidFill>
                <a:latin typeface="Arial" charset="0"/>
              </a:defRPr>
            </a:lvl7pPr>
            <a:lvl8pPr marL="1865680" algn="l" defTabSz="1217875" rtl="0" eaLnBrk="1" fontAlgn="base" hangingPunct="1">
              <a:spcBef>
                <a:spcPct val="0"/>
              </a:spcBef>
              <a:spcAft>
                <a:spcPct val="0"/>
              </a:spcAft>
              <a:defRPr sz="2533" b="1">
                <a:solidFill>
                  <a:schemeClr val="tx2"/>
                </a:solidFill>
                <a:latin typeface="Arial" charset="0"/>
              </a:defRPr>
            </a:lvl8pPr>
            <a:lvl9pPr marL="2487575" algn="l" defTabSz="1217875" rtl="0" eaLnBrk="1" fontAlgn="base" hangingPunct="1">
              <a:spcBef>
                <a:spcPct val="0"/>
              </a:spcBef>
              <a:spcAft>
                <a:spcPct val="0"/>
              </a:spcAft>
              <a:defRPr sz="2533" b="1">
                <a:solidFill>
                  <a:schemeClr val="tx2"/>
                </a:solidFill>
                <a:latin typeface="Arial" charset="0"/>
              </a:defRPr>
            </a:lvl9pPr>
          </a:lstStyle>
          <a:p>
            <a:r>
              <a:rPr lang="en-US" kern="0" dirty="0" smtClean="0">
                <a:solidFill>
                  <a:srgbClr val="0070C0"/>
                </a:solidFill>
                <a:latin typeface="Tablet Gothic Condensed" pitchFamily="50" charset="0"/>
              </a:rPr>
              <a:t>Charging Network Providers</a:t>
            </a:r>
            <a:endParaRPr lang="en-US" kern="0" dirty="0">
              <a:solidFill>
                <a:schemeClr val="tx1">
                  <a:lumMod val="65000"/>
                  <a:lumOff val="35000"/>
                </a:schemeClr>
              </a:solidFill>
              <a:latin typeface="Tablet Gothic Condensed" pitchFamily="50" charset="0"/>
            </a:endParaRPr>
          </a:p>
        </p:txBody>
      </p:sp>
      <p:sp>
        <p:nvSpPr>
          <p:cNvPr id="17" name="Title 3"/>
          <p:cNvSpPr txBox="1">
            <a:spLocks/>
          </p:cNvSpPr>
          <p:nvPr/>
        </p:nvSpPr>
        <p:spPr bwMode="gray">
          <a:xfrm>
            <a:off x="4711961" y="6007487"/>
            <a:ext cx="3388049" cy="4104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1217875" rtl="0" eaLnBrk="1" fontAlgn="base" hangingPunct="1">
              <a:spcBef>
                <a:spcPct val="0"/>
              </a:spcBef>
              <a:spcAft>
                <a:spcPct val="0"/>
              </a:spcAft>
              <a:tabLst>
                <a:tab pos="367089" algn="l"/>
              </a:tabLst>
              <a:defRPr sz="2667" b="1" baseline="0">
                <a:solidFill>
                  <a:srgbClr val="C00000"/>
                </a:solidFill>
                <a:latin typeface="Calibri" panose="020F0502020204030204" pitchFamily="34" charset="0"/>
                <a:ea typeface="+mj-ea"/>
                <a:cs typeface="+mj-cs"/>
              </a:defRPr>
            </a:lvl1pPr>
            <a:lvl2pPr algn="l" defTabSz="1217875" rtl="0" eaLnBrk="1" fontAlgn="base" hangingPunct="1">
              <a:spcBef>
                <a:spcPct val="0"/>
              </a:spcBef>
              <a:spcAft>
                <a:spcPct val="0"/>
              </a:spcAft>
              <a:defRPr sz="2533" b="1">
                <a:solidFill>
                  <a:schemeClr val="tx2"/>
                </a:solidFill>
                <a:latin typeface="Arial" charset="0"/>
              </a:defRPr>
            </a:lvl2pPr>
            <a:lvl3pPr algn="l" defTabSz="1217875" rtl="0" eaLnBrk="1" fontAlgn="base" hangingPunct="1">
              <a:spcBef>
                <a:spcPct val="0"/>
              </a:spcBef>
              <a:spcAft>
                <a:spcPct val="0"/>
              </a:spcAft>
              <a:defRPr sz="2533" b="1">
                <a:solidFill>
                  <a:schemeClr val="tx2"/>
                </a:solidFill>
                <a:latin typeface="Arial" charset="0"/>
              </a:defRPr>
            </a:lvl3pPr>
            <a:lvl4pPr algn="l" defTabSz="1217875" rtl="0" eaLnBrk="1" fontAlgn="base" hangingPunct="1">
              <a:spcBef>
                <a:spcPct val="0"/>
              </a:spcBef>
              <a:spcAft>
                <a:spcPct val="0"/>
              </a:spcAft>
              <a:defRPr sz="2533" b="1">
                <a:solidFill>
                  <a:schemeClr val="tx2"/>
                </a:solidFill>
                <a:latin typeface="Arial" charset="0"/>
              </a:defRPr>
            </a:lvl4pPr>
            <a:lvl5pPr algn="l" defTabSz="1217875" rtl="0" eaLnBrk="1" fontAlgn="base" hangingPunct="1">
              <a:spcBef>
                <a:spcPct val="0"/>
              </a:spcBef>
              <a:spcAft>
                <a:spcPct val="0"/>
              </a:spcAft>
              <a:defRPr sz="2533" b="1">
                <a:solidFill>
                  <a:schemeClr val="tx2"/>
                </a:solidFill>
                <a:latin typeface="Arial" charset="0"/>
              </a:defRPr>
            </a:lvl5pPr>
            <a:lvl6pPr marL="621892" algn="l" defTabSz="1217875" rtl="0" eaLnBrk="1" fontAlgn="base" hangingPunct="1">
              <a:spcBef>
                <a:spcPct val="0"/>
              </a:spcBef>
              <a:spcAft>
                <a:spcPct val="0"/>
              </a:spcAft>
              <a:defRPr sz="2533" b="1">
                <a:solidFill>
                  <a:schemeClr val="tx2"/>
                </a:solidFill>
                <a:latin typeface="Arial" charset="0"/>
              </a:defRPr>
            </a:lvl6pPr>
            <a:lvl7pPr marL="1243786" algn="l" defTabSz="1217875" rtl="0" eaLnBrk="1" fontAlgn="base" hangingPunct="1">
              <a:spcBef>
                <a:spcPct val="0"/>
              </a:spcBef>
              <a:spcAft>
                <a:spcPct val="0"/>
              </a:spcAft>
              <a:defRPr sz="2533" b="1">
                <a:solidFill>
                  <a:schemeClr val="tx2"/>
                </a:solidFill>
                <a:latin typeface="Arial" charset="0"/>
              </a:defRPr>
            </a:lvl7pPr>
            <a:lvl8pPr marL="1865680" algn="l" defTabSz="1217875" rtl="0" eaLnBrk="1" fontAlgn="base" hangingPunct="1">
              <a:spcBef>
                <a:spcPct val="0"/>
              </a:spcBef>
              <a:spcAft>
                <a:spcPct val="0"/>
              </a:spcAft>
              <a:defRPr sz="2533" b="1">
                <a:solidFill>
                  <a:schemeClr val="tx2"/>
                </a:solidFill>
                <a:latin typeface="Arial" charset="0"/>
              </a:defRPr>
            </a:lvl8pPr>
            <a:lvl9pPr marL="2487575" algn="l" defTabSz="1217875" rtl="0" eaLnBrk="1" fontAlgn="base" hangingPunct="1">
              <a:spcBef>
                <a:spcPct val="0"/>
              </a:spcBef>
              <a:spcAft>
                <a:spcPct val="0"/>
              </a:spcAft>
              <a:defRPr sz="2533" b="1">
                <a:solidFill>
                  <a:schemeClr val="tx2"/>
                </a:solidFill>
                <a:latin typeface="Arial" charset="0"/>
              </a:defRPr>
            </a:lvl9pPr>
          </a:lstStyle>
          <a:p>
            <a:r>
              <a:rPr lang="en-US" kern="0" dirty="0" smtClean="0">
                <a:solidFill>
                  <a:schemeClr val="accent5">
                    <a:lumMod val="75000"/>
                  </a:schemeClr>
                </a:solidFill>
                <a:latin typeface="Tablet Gothic Condensed" pitchFamily="50" charset="0"/>
              </a:rPr>
              <a:t>Among many others…</a:t>
            </a:r>
            <a:endParaRPr lang="en-US" kern="0" dirty="0">
              <a:solidFill>
                <a:schemeClr val="accent5">
                  <a:lumMod val="75000"/>
                </a:schemeClr>
              </a:solidFill>
              <a:latin typeface="Tablet Gothic Condensed" pitchFamily="50" charset="0"/>
            </a:endParaRPr>
          </a:p>
        </p:txBody>
      </p:sp>
      <p:sp>
        <p:nvSpPr>
          <p:cNvPr id="18" name="Title 3"/>
          <p:cNvSpPr txBox="1">
            <a:spLocks/>
          </p:cNvSpPr>
          <p:nvPr/>
        </p:nvSpPr>
        <p:spPr bwMode="gray">
          <a:xfrm>
            <a:off x="6894546" y="1143234"/>
            <a:ext cx="2871755" cy="8208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1217875" rtl="0" eaLnBrk="1" fontAlgn="base" hangingPunct="1">
              <a:spcBef>
                <a:spcPct val="0"/>
              </a:spcBef>
              <a:spcAft>
                <a:spcPct val="0"/>
              </a:spcAft>
              <a:tabLst>
                <a:tab pos="367089" algn="l"/>
              </a:tabLst>
              <a:defRPr sz="2667" b="1" baseline="0">
                <a:solidFill>
                  <a:srgbClr val="C00000"/>
                </a:solidFill>
                <a:latin typeface="Calibri" panose="020F0502020204030204" pitchFamily="34" charset="0"/>
                <a:ea typeface="+mj-ea"/>
                <a:cs typeface="+mj-cs"/>
              </a:defRPr>
            </a:lvl1pPr>
            <a:lvl2pPr algn="l" defTabSz="1217875" rtl="0" eaLnBrk="1" fontAlgn="base" hangingPunct="1">
              <a:spcBef>
                <a:spcPct val="0"/>
              </a:spcBef>
              <a:spcAft>
                <a:spcPct val="0"/>
              </a:spcAft>
              <a:defRPr sz="2533" b="1">
                <a:solidFill>
                  <a:schemeClr val="tx2"/>
                </a:solidFill>
                <a:latin typeface="Arial" charset="0"/>
              </a:defRPr>
            </a:lvl2pPr>
            <a:lvl3pPr algn="l" defTabSz="1217875" rtl="0" eaLnBrk="1" fontAlgn="base" hangingPunct="1">
              <a:spcBef>
                <a:spcPct val="0"/>
              </a:spcBef>
              <a:spcAft>
                <a:spcPct val="0"/>
              </a:spcAft>
              <a:defRPr sz="2533" b="1">
                <a:solidFill>
                  <a:schemeClr val="tx2"/>
                </a:solidFill>
                <a:latin typeface="Arial" charset="0"/>
              </a:defRPr>
            </a:lvl3pPr>
            <a:lvl4pPr algn="l" defTabSz="1217875" rtl="0" eaLnBrk="1" fontAlgn="base" hangingPunct="1">
              <a:spcBef>
                <a:spcPct val="0"/>
              </a:spcBef>
              <a:spcAft>
                <a:spcPct val="0"/>
              </a:spcAft>
              <a:defRPr sz="2533" b="1">
                <a:solidFill>
                  <a:schemeClr val="tx2"/>
                </a:solidFill>
                <a:latin typeface="Arial" charset="0"/>
              </a:defRPr>
            </a:lvl4pPr>
            <a:lvl5pPr algn="l" defTabSz="1217875" rtl="0" eaLnBrk="1" fontAlgn="base" hangingPunct="1">
              <a:spcBef>
                <a:spcPct val="0"/>
              </a:spcBef>
              <a:spcAft>
                <a:spcPct val="0"/>
              </a:spcAft>
              <a:defRPr sz="2533" b="1">
                <a:solidFill>
                  <a:schemeClr val="tx2"/>
                </a:solidFill>
                <a:latin typeface="Arial" charset="0"/>
              </a:defRPr>
            </a:lvl5pPr>
            <a:lvl6pPr marL="621892" algn="l" defTabSz="1217875" rtl="0" eaLnBrk="1" fontAlgn="base" hangingPunct="1">
              <a:spcBef>
                <a:spcPct val="0"/>
              </a:spcBef>
              <a:spcAft>
                <a:spcPct val="0"/>
              </a:spcAft>
              <a:defRPr sz="2533" b="1">
                <a:solidFill>
                  <a:schemeClr val="tx2"/>
                </a:solidFill>
                <a:latin typeface="Arial" charset="0"/>
              </a:defRPr>
            </a:lvl6pPr>
            <a:lvl7pPr marL="1243786" algn="l" defTabSz="1217875" rtl="0" eaLnBrk="1" fontAlgn="base" hangingPunct="1">
              <a:spcBef>
                <a:spcPct val="0"/>
              </a:spcBef>
              <a:spcAft>
                <a:spcPct val="0"/>
              </a:spcAft>
              <a:defRPr sz="2533" b="1">
                <a:solidFill>
                  <a:schemeClr val="tx2"/>
                </a:solidFill>
                <a:latin typeface="Arial" charset="0"/>
              </a:defRPr>
            </a:lvl7pPr>
            <a:lvl8pPr marL="1865680" algn="l" defTabSz="1217875" rtl="0" eaLnBrk="1" fontAlgn="base" hangingPunct="1">
              <a:spcBef>
                <a:spcPct val="0"/>
              </a:spcBef>
              <a:spcAft>
                <a:spcPct val="0"/>
              </a:spcAft>
              <a:defRPr sz="2533" b="1">
                <a:solidFill>
                  <a:schemeClr val="tx2"/>
                </a:solidFill>
                <a:latin typeface="Arial" charset="0"/>
              </a:defRPr>
            </a:lvl8pPr>
            <a:lvl9pPr marL="2487575" algn="l" defTabSz="1217875" rtl="0" eaLnBrk="1" fontAlgn="base" hangingPunct="1">
              <a:spcBef>
                <a:spcPct val="0"/>
              </a:spcBef>
              <a:spcAft>
                <a:spcPct val="0"/>
              </a:spcAft>
              <a:defRPr sz="2533" b="1">
                <a:solidFill>
                  <a:schemeClr val="tx2"/>
                </a:solidFill>
                <a:latin typeface="Arial" charset="0"/>
              </a:defRPr>
            </a:lvl9pPr>
          </a:lstStyle>
          <a:p>
            <a:r>
              <a:rPr lang="en-US" kern="0" dirty="0" smtClean="0">
                <a:solidFill>
                  <a:schemeClr val="tx1">
                    <a:lumMod val="65000"/>
                    <a:lumOff val="35000"/>
                  </a:schemeClr>
                </a:solidFill>
                <a:latin typeface="Tablet Gothic Condensed" pitchFamily="50" charset="0"/>
              </a:rPr>
              <a:t>Government </a:t>
            </a:r>
          </a:p>
          <a:p>
            <a:r>
              <a:rPr lang="en-US" kern="0" dirty="0" smtClean="0">
                <a:solidFill>
                  <a:schemeClr val="tx1">
                    <a:lumMod val="65000"/>
                    <a:lumOff val="35000"/>
                  </a:schemeClr>
                </a:solidFill>
                <a:latin typeface="Tablet Gothic Condensed" pitchFamily="50" charset="0"/>
              </a:rPr>
              <a:t>Agencies</a:t>
            </a:r>
            <a:endParaRPr lang="en-US" kern="0" dirty="0">
              <a:solidFill>
                <a:schemeClr val="tx1">
                  <a:lumMod val="65000"/>
                  <a:lumOff val="35000"/>
                </a:schemeClr>
              </a:solidFill>
              <a:latin typeface="Tablet Gothic Condensed" pitchFamily="50" charset="0"/>
            </a:endParaRPr>
          </a:p>
        </p:txBody>
      </p:sp>
    </p:spTree>
    <p:extLst>
      <p:ext uri="{BB962C8B-B14F-4D97-AF65-F5344CB8AC3E}">
        <p14:creationId xmlns:p14="http://schemas.microsoft.com/office/powerpoint/2010/main" val="36608990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Task Force </a:t>
            </a:r>
            <a:r>
              <a:rPr lang="en-US" dirty="0" smtClean="0">
                <a:solidFill>
                  <a:schemeClr val="tx1"/>
                </a:solidFill>
              </a:rPr>
              <a:t>Summary</a:t>
            </a:r>
            <a:endParaRPr lang="en-US" dirty="0">
              <a:solidFill>
                <a:schemeClr val="tx1"/>
              </a:solidFill>
            </a:endParaRPr>
          </a:p>
        </p:txBody>
      </p:sp>
      <p:graphicFrame>
        <p:nvGraphicFramePr>
          <p:cNvPr id="4" name="Table 3"/>
          <p:cNvGraphicFramePr>
            <a:graphicFrameLocks noGrp="1"/>
          </p:cNvGraphicFramePr>
          <p:nvPr>
            <p:extLst>
              <p:ext uri="{D42A27DB-BD31-4B8C-83A1-F6EECF244321}">
                <p14:modId xmlns:p14="http://schemas.microsoft.com/office/powerpoint/2010/main" val="1015821667"/>
              </p:ext>
            </p:extLst>
          </p:nvPr>
        </p:nvGraphicFramePr>
        <p:xfrm>
          <a:off x="233262" y="1123996"/>
          <a:ext cx="11087880" cy="4267200"/>
        </p:xfrm>
        <a:graphic>
          <a:graphicData uri="http://schemas.openxmlformats.org/drawingml/2006/table">
            <a:tbl>
              <a:tblPr>
                <a:tableStyleId>{21E4AEA4-8DFA-4A89-87EB-49C32662AFE0}</a:tableStyleId>
              </a:tblPr>
              <a:tblGrid>
                <a:gridCol w="5875179">
                  <a:extLst>
                    <a:ext uri="{9D8B030D-6E8A-4147-A177-3AD203B41FA5}">
                      <a16:colId xmlns:a16="http://schemas.microsoft.com/office/drawing/2014/main" val="2500647127"/>
                    </a:ext>
                  </a:extLst>
                </a:gridCol>
                <a:gridCol w="5212701">
                  <a:extLst>
                    <a:ext uri="{9D8B030D-6E8A-4147-A177-3AD203B41FA5}">
                      <a16:colId xmlns:a16="http://schemas.microsoft.com/office/drawing/2014/main" val="3351909476"/>
                    </a:ext>
                  </a:extLst>
                </a:gridCol>
              </a:tblGrid>
              <a:tr h="472440">
                <a:tc>
                  <a:txBody>
                    <a:bodyPr/>
                    <a:lstStyle/>
                    <a:p>
                      <a:r>
                        <a:rPr lang="en-US" sz="1200" b="1" dirty="0" smtClean="0"/>
                        <a:t>URL</a:t>
                      </a:r>
                    </a:p>
                    <a:p>
                      <a:r>
                        <a:rPr lang="en-US" sz="1400" dirty="0" smtClean="0">
                          <a:hlinkClick r:id="rId2"/>
                        </a:rPr>
                        <a:t>https://github.com/w3c/automotive-pay/wiki</a:t>
                      </a:r>
                      <a:endParaRPr lang="en-US" sz="2400" dirty="0" smtClean="0"/>
                    </a:p>
                    <a:p>
                      <a:endParaRPr lang="en-US" sz="1400" dirty="0" smtClean="0"/>
                    </a:p>
                  </a:txBody>
                  <a:tcPr/>
                </a:tc>
                <a:tc>
                  <a:txBody>
                    <a:bodyPr/>
                    <a:lstStyle/>
                    <a:p>
                      <a:pPr marL="0" marR="0" lvl="0" indent="0" algn="l" defTabSz="1243786" rtl="0" eaLnBrk="1" fontAlgn="auto" latinLnBrk="0" hangingPunct="1">
                        <a:lnSpc>
                          <a:spcPct val="100000"/>
                        </a:lnSpc>
                        <a:spcBef>
                          <a:spcPts val="0"/>
                        </a:spcBef>
                        <a:spcAft>
                          <a:spcPts val="0"/>
                        </a:spcAft>
                        <a:buClrTx/>
                        <a:buSzTx/>
                        <a:buFontTx/>
                        <a:buNone/>
                        <a:tabLst/>
                        <a:defRPr/>
                      </a:pPr>
                      <a:endParaRPr lang="en-US" dirty="0"/>
                    </a:p>
                  </a:txBody>
                  <a:tcPr/>
                </a:tc>
                <a:extLst>
                  <a:ext uri="{0D108BD9-81ED-4DB2-BD59-A6C34878D82A}">
                    <a16:rowId xmlns:a16="http://schemas.microsoft.com/office/drawing/2014/main" val="3498853672"/>
                  </a:ext>
                </a:extLst>
              </a:tr>
              <a:tr h="472440">
                <a:tc gridSpan="2">
                  <a:txBody>
                    <a:bodyPr/>
                    <a:lstStyle/>
                    <a:p>
                      <a:r>
                        <a:rPr lang="en-US" sz="1200" b="1" dirty="0" smtClean="0"/>
                        <a:t>MISSION</a:t>
                      </a:r>
                      <a:endParaRPr lang="en-US" sz="1200" b="1" dirty="0" smtClean="0"/>
                    </a:p>
                    <a:p>
                      <a:r>
                        <a:rPr lang="en-US" sz="2400" dirty="0" smtClean="0"/>
                        <a:t>The mission of the Automotive Web Payments Task Force is to </a:t>
                      </a:r>
                      <a:r>
                        <a:rPr lang="en-US" sz="2400" b="1" dirty="0" smtClean="0">
                          <a:solidFill>
                            <a:schemeClr val="accent1"/>
                          </a:solidFill>
                        </a:rPr>
                        <a:t>support streamlined and secure Web payments</a:t>
                      </a:r>
                      <a:r>
                        <a:rPr lang="en-US" sz="2400" dirty="0" smtClean="0">
                          <a:solidFill>
                            <a:schemeClr val="accent1"/>
                          </a:solidFill>
                        </a:rPr>
                        <a:t> </a:t>
                      </a:r>
                      <a:r>
                        <a:rPr lang="en-US" sz="2400" b="1" dirty="0" smtClean="0">
                          <a:solidFill>
                            <a:srgbClr val="0070C0"/>
                          </a:solidFill>
                        </a:rPr>
                        <a:t>from connected vehicles</a:t>
                      </a:r>
                      <a:r>
                        <a:rPr lang="en-US" sz="2400" dirty="0" smtClean="0"/>
                        <a:t>.</a:t>
                      </a:r>
                    </a:p>
                    <a:p>
                      <a:endParaRPr lang="en-US" sz="2400" dirty="0"/>
                    </a:p>
                  </a:txBody>
                  <a:tcPr/>
                </a:tc>
                <a:tc hMerge="1">
                  <a:txBody>
                    <a:bodyPr/>
                    <a:lstStyle/>
                    <a:p>
                      <a:pPr marL="0" marR="0" lvl="0" indent="0" algn="l" defTabSz="1243786" rtl="0" eaLnBrk="1" fontAlgn="auto" latinLnBrk="0" hangingPunct="1">
                        <a:lnSpc>
                          <a:spcPct val="100000"/>
                        </a:lnSpc>
                        <a:spcBef>
                          <a:spcPts val="0"/>
                        </a:spcBef>
                        <a:spcAft>
                          <a:spcPts val="0"/>
                        </a:spcAft>
                        <a:buClrTx/>
                        <a:buSzTx/>
                        <a:buFontTx/>
                        <a:buNone/>
                        <a:tabLst/>
                        <a:defRPr/>
                      </a:pPr>
                      <a:endParaRPr lang="en-US" dirty="0"/>
                    </a:p>
                  </a:txBody>
                  <a:tcPr/>
                </a:tc>
                <a:extLst>
                  <a:ext uri="{0D108BD9-81ED-4DB2-BD59-A6C34878D82A}">
                    <a16:rowId xmlns:a16="http://schemas.microsoft.com/office/drawing/2014/main" val="947961558"/>
                  </a:ext>
                </a:extLst>
              </a:tr>
              <a:tr h="370840">
                <a:tc>
                  <a:txBody>
                    <a:bodyPr/>
                    <a:lstStyle/>
                    <a:p>
                      <a:pPr marL="0" marR="0" lvl="0" indent="0" algn="l" defTabSz="1243786"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smtClean="0">
                          <a:ln>
                            <a:noFill/>
                          </a:ln>
                          <a:solidFill>
                            <a:srgbClr val="000000"/>
                          </a:solidFill>
                          <a:effectLst/>
                          <a:uLnTx/>
                          <a:uFillTx/>
                          <a:latin typeface="+mn-lt"/>
                          <a:ea typeface="+mn-ea"/>
                          <a:cs typeface="+mn-cs"/>
                        </a:rPr>
                        <a:t>PARTICIPATION</a:t>
                      </a:r>
                      <a:endParaRPr kumimoji="0" lang="en-US" sz="1200" b="1" i="0" u="none" strike="noStrike" kern="1200" cap="none" spc="0" normalizeH="0" baseline="0" noProof="0" dirty="0" smtClean="0">
                        <a:ln>
                          <a:noFill/>
                        </a:ln>
                        <a:solidFill>
                          <a:srgbClr val="000000"/>
                        </a:solidFill>
                        <a:effectLst/>
                        <a:uLnTx/>
                        <a:uFillTx/>
                        <a:latin typeface="+mn-lt"/>
                        <a:ea typeface="+mn-ea"/>
                        <a:cs typeface="+mn-cs"/>
                      </a:endParaRPr>
                    </a:p>
                    <a:p>
                      <a:pPr marL="0" marR="0" lvl="0" indent="0" algn="l" defTabSz="1243786"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smtClean="0">
                          <a:ln>
                            <a:noFill/>
                          </a:ln>
                          <a:solidFill>
                            <a:srgbClr val="000000"/>
                          </a:solidFill>
                          <a:effectLst/>
                          <a:uLnTx/>
                          <a:uFillTx/>
                          <a:latin typeface="+mn-lt"/>
                          <a:ea typeface="+mn-ea"/>
                          <a:cs typeface="+mn-cs"/>
                        </a:rPr>
                        <a:t>Participants from</a:t>
                      </a:r>
                    </a:p>
                    <a:p>
                      <a:pPr marL="0" marR="0" lvl="0" indent="0" algn="l" defTabSz="1243786"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smtClean="0">
                          <a:ln>
                            <a:noFill/>
                          </a:ln>
                          <a:solidFill>
                            <a:srgbClr val="000000"/>
                          </a:solidFill>
                          <a:effectLst/>
                          <a:uLnTx/>
                          <a:uFillTx/>
                          <a:latin typeface="+mn-lt"/>
                          <a:ea typeface="+mn-ea"/>
                          <a:cs typeface="+mn-cs"/>
                        </a:rPr>
                        <a:t>the Automotive and Web Platform Business Group</a:t>
                      </a:r>
                    </a:p>
                    <a:p>
                      <a:pPr marL="0" marR="0" lvl="0" indent="0" algn="l" defTabSz="1243786"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smtClean="0">
                          <a:ln>
                            <a:noFill/>
                          </a:ln>
                          <a:solidFill>
                            <a:srgbClr val="000000"/>
                          </a:solidFill>
                          <a:effectLst/>
                          <a:uLnTx/>
                          <a:uFillTx/>
                          <a:latin typeface="+mn-lt"/>
                          <a:ea typeface="+mn-ea"/>
                          <a:cs typeface="+mn-cs"/>
                        </a:rPr>
                        <a:t>and the Web Commerce Interest Group</a:t>
                      </a:r>
                    </a:p>
                    <a:p>
                      <a:pPr marL="0" marR="0" lvl="0" indent="0" algn="l" defTabSz="1243786"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smtClean="0">
                          <a:ln>
                            <a:noFill/>
                          </a:ln>
                          <a:solidFill>
                            <a:srgbClr val="000000"/>
                          </a:solidFill>
                          <a:effectLst/>
                          <a:uLnTx/>
                          <a:uFillTx/>
                          <a:latin typeface="+mn-lt"/>
                          <a:ea typeface="+mn-ea"/>
                          <a:cs typeface="+mn-cs"/>
                        </a:rPr>
                        <a:t>are invited to participate.</a:t>
                      </a:r>
                    </a:p>
                    <a:p>
                      <a:pPr marL="0" marR="0" lvl="0" indent="0" algn="l" defTabSz="1243786" rtl="0" eaLnBrk="1" fontAlgn="auto" latinLnBrk="0" hangingPunct="1">
                        <a:lnSpc>
                          <a:spcPct val="100000"/>
                        </a:lnSpc>
                        <a:spcBef>
                          <a:spcPts val="0"/>
                        </a:spcBef>
                        <a:spcAft>
                          <a:spcPts val="0"/>
                        </a:spcAft>
                        <a:buClrTx/>
                        <a:buSzTx/>
                        <a:buFontTx/>
                        <a:buNone/>
                        <a:tabLst/>
                        <a:defRPr/>
                      </a:pPr>
                      <a:endParaRPr lang="en-US" dirty="0"/>
                    </a:p>
                  </a:txBody>
                  <a:tcPr/>
                </a:tc>
                <a:tc>
                  <a:txBody>
                    <a:bodyPr/>
                    <a:lstStyle/>
                    <a:p>
                      <a:pPr marL="0" marR="0" lvl="0" indent="0" algn="l" defTabSz="1243786"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smtClean="0">
                          <a:ln>
                            <a:noFill/>
                          </a:ln>
                          <a:solidFill>
                            <a:srgbClr val="000000"/>
                          </a:solidFill>
                          <a:effectLst/>
                          <a:uLnTx/>
                          <a:uFillTx/>
                          <a:latin typeface="+mn-lt"/>
                          <a:ea typeface="+mn-ea"/>
                          <a:cs typeface="+mn-cs"/>
                        </a:rPr>
                        <a:t>MEETINGS</a:t>
                      </a:r>
                      <a:endParaRPr kumimoji="0" lang="en-US" sz="1200" b="1" i="0" u="none" strike="noStrike" kern="1200" cap="none" spc="0" normalizeH="0" baseline="0" noProof="0" dirty="0" smtClean="0">
                        <a:ln>
                          <a:noFill/>
                        </a:ln>
                        <a:solidFill>
                          <a:srgbClr val="000000"/>
                        </a:solidFill>
                        <a:effectLst/>
                        <a:uLnTx/>
                        <a:uFillTx/>
                        <a:latin typeface="+mn-lt"/>
                        <a:ea typeface="+mn-ea"/>
                        <a:cs typeface="+mn-cs"/>
                      </a:endParaRPr>
                    </a:p>
                    <a:p>
                      <a:pPr marL="285750" marR="0" lvl="0" indent="-285750" algn="l" defTabSz="1243786"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smtClean="0">
                          <a:ln>
                            <a:noFill/>
                          </a:ln>
                          <a:solidFill>
                            <a:srgbClr val="000000"/>
                          </a:solidFill>
                          <a:effectLst/>
                          <a:uLnTx/>
                          <a:uFillTx/>
                          <a:latin typeface="+mn-lt"/>
                          <a:ea typeface="+mn-ea"/>
                          <a:cs typeface="+mn-cs"/>
                        </a:rPr>
                        <a:t>The task force meets Thursdays from 9:00-9:45am ET</a:t>
                      </a:r>
                    </a:p>
                    <a:p>
                      <a:pPr marL="285750" marR="0" lvl="0" indent="-285750" algn="l" defTabSz="1243786"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smtClean="0">
                          <a:ln>
                            <a:noFill/>
                          </a:ln>
                          <a:solidFill>
                            <a:srgbClr val="000000"/>
                          </a:solidFill>
                          <a:effectLst/>
                          <a:uLnTx/>
                          <a:uFillTx/>
                          <a:latin typeface="+mn-lt"/>
                          <a:ea typeface="+mn-ea"/>
                          <a:cs typeface="+mn-cs"/>
                        </a:rPr>
                        <a:t>irc.w3.org #</a:t>
                      </a:r>
                      <a:r>
                        <a:rPr kumimoji="0" lang="en-US" sz="1400" b="0" i="0" u="none" strike="noStrike" kern="1200" cap="none" spc="0" normalizeH="0" baseline="0" noProof="0" dirty="0" err="1" smtClean="0">
                          <a:ln>
                            <a:noFill/>
                          </a:ln>
                          <a:solidFill>
                            <a:srgbClr val="000000"/>
                          </a:solidFill>
                          <a:effectLst/>
                          <a:uLnTx/>
                          <a:uFillTx/>
                          <a:latin typeface="+mn-lt"/>
                          <a:ea typeface="+mn-ea"/>
                          <a:cs typeface="+mn-cs"/>
                        </a:rPr>
                        <a:t>autopay</a:t>
                      </a:r>
                      <a:endParaRPr kumimoji="0" lang="en-US" sz="1400" b="0" i="0" u="none" strike="noStrike" kern="1200" cap="none" spc="0" normalizeH="0" baseline="0" noProof="0" dirty="0" smtClean="0">
                        <a:ln>
                          <a:noFill/>
                        </a:ln>
                        <a:solidFill>
                          <a:srgbClr val="000000"/>
                        </a:solidFill>
                        <a:effectLst/>
                        <a:uLnTx/>
                        <a:uFillTx/>
                        <a:latin typeface="+mn-lt"/>
                        <a:ea typeface="+mn-ea"/>
                        <a:cs typeface="+mn-cs"/>
                      </a:endParaRPr>
                    </a:p>
                  </a:txBody>
                  <a:tcPr/>
                </a:tc>
                <a:extLst>
                  <a:ext uri="{0D108BD9-81ED-4DB2-BD59-A6C34878D82A}">
                    <a16:rowId xmlns:a16="http://schemas.microsoft.com/office/drawing/2014/main" val="3304058412"/>
                  </a:ext>
                </a:extLst>
              </a:tr>
              <a:tr h="370840">
                <a:tc>
                  <a:txBody>
                    <a:bodyPr/>
                    <a:lstStyle/>
                    <a:p>
                      <a:pPr marL="0" marR="0" lvl="0" indent="0" algn="l" defTabSz="1243786"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smtClean="0">
                          <a:ln>
                            <a:noFill/>
                          </a:ln>
                          <a:solidFill>
                            <a:srgbClr val="000000"/>
                          </a:solidFill>
                          <a:effectLst/>
                          <a:uLnTx/>
                          <a:uFillTx/>
                          <a:latin typeface="+mn-lt"/>
                          <a:ea typeface="+mn-ea"/>
                          <a:cs typeface="+mn-cs"/>
                        </a:rPr>
                        <a:t>PUBLISHING POLICY</a:t>
                      </a:r>
                      <a:endParaRPr kumimoji="0" lang="en-US" sz="1200" b="1" i="0" u="none" strike="noStrike" kern="1200" cap="none" spc="0" normalizeH="0" baseline="0" noProof="0" dirty="0" smtClean="0">
                        <a:ln>
                          <a:noFill/>
                        </a:ln>
                        <a:solidFill>
                          <a:srgbClr val="000000"/>
                        </a:solidFill>
                        <a:effectLst/>
                        <a:uLnTx/>
                        <a:uFillTx/>
                        <a:latin typeface="+mn-lt"/>
                        <a:ea typeface="+mn-ea"/>
                        <a:cs typeface="+mn-cs"/>
                      </a:endParaRPr>
                    </a:p>
                    <a:p>
                      <a:pPr marL="285750" marR="0" lvl="0" indent="-285750" algn="l" defTabSz="1243786"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smtClean="0">
                          <a:ln>
                            <a:noFill/>
                          </a:ln>
                          <a:solidFill>
                            <a:srgbClr val="000000"/>
                          </a:solidFill>
                          <a:effectLst/>
                          <a:uLnTx/>
                          <a:uFillTx/>
                          <a:latin typeface="+mn-lt"/>
                          <a:ea typeface="+mn-ea"/>
                          <a:cs typeface="+mn-cs"/>
                        </a:rPr>
                        <a:t>GitHub repository or w3.org for publishing materials as part of the group's work.</a:t>
                      </a:r>
                      <a:endParaRPr lang="en-US" sz="1400" b="0" dirty="0"/>
                    </a:p>
                  </a:txBody>
                  <a:tcPr/>
                </a:tc>
                <a:tc>
                  <a:txBody>
                    <a:bodyPr/>
                    <a:lstStyle/>
                    <a:p>
                      <a:pPr marL="0" marR="0" lvl="0" indent="0" algn="l" defTabSz="1243786"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smtClean="0">
                          <a:ln>
                            <a:noFill/>
                          </a:ln>
                          <a:solidFill>
                            <a:srgbClr val="000000"/>
                          </a:solidFill>
                          <a:effectLst/>
                          <a:uLnTx/>
                          <a:uFillTx/>
                          <a:latin typeface="+mn-lt"/>
                          <a:ea typeface="+mn-ea"/>
                          <a:cs typeface="+mn-cs"/>
                        </a:rPr>
                        <a:t>RESOURCES</a:t>
                      </a:r>
                      <a:endParaRPr kumimoji="0" lang="en-US" sz="1200" b="1" i="0" u="none" strike="noStrike" kern="1200" cap="none" spc="0" normalizeH="0" baseline="0" noProof="0" dirty="0" smtClean="0">
                        <a:ln>
                          <a:noFill/>
                        </a:ln>
                        <a:solidFill>
                          <a:srgbClr val="000000"/>
                        </a:solidFill>
                        <a:effectLst/>
                        <a:uLnTx/>
                        <a:uFillTx/>
                        <a:latin typeface="+mn-lt"/>
                        <a:ea typeface="+mn-ea"/>
                        <a:cs typeface="+mn-cs"/>
                      </a:endParaRPr>
                    </a:p>
                    <a:p>
                      <a:pPr marL="285750" marR="0" lvl="0" indent="-285750" algn="l" defTabSz="1243786"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smtClean="0">
                          <a:ln>
                            <a:noFill/>
                          </a:ln>
                          <a:solidFill>
                            <a:srgbClr val="000000"/>
                          </a:solidFill>
                          <a:effectLst/>
                          <a:uLnTx/>
                          <a:uFillTx/>
                          <a:latin typeface="+mn-lt"/>
                          <a:ea typeface="+mn-ea"/>
                          <a:cs typeface="+mn-cs"/>
                        </a:rPr>
                        <a:t>Template for explainer</a:t>
                      </a:r>
                    </a:p>
                    <a:p>
                      <a:pPr marL="285750" marR="0" lvl="0" indent="-285750" algn="l" defTabSz="1243786"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smtClean="0">
                          <a:ln>
                            <a:noFill/>
                          </a:ln>
                          <a:solidFill>
                            <a:srgbClr val="000000"/>
                          </a:solidFill>
                          <a:effectLst/>
                          <a:uLnTx/>
                          <a:uFillTx/>
                          <a:latin typeface="+mn-lt"/>
                          <a:ea typeface="+mn-ea"/>
                          <a:cs typeface="+mn-cs"/>
                        </a:rPr>
                        <a:t>Use case considerations</a:t>
                      </a:r>
                    </a:p>
                  </a:txBody>
                  <a:tcPr/>
                </a:tc>
                <a:extLst>
                  <a:ext uri="{0D108BD9-81ED-4DB2-BD59-A6C34878D82A}">
                    <a16:rowId xmlns:a16="http://schemas.microsoft.com/office/drawing/2014/main" val="3922118083"/>
                  </a:ext>
                </a:extLst>
              </a:tr>
            </a:tbl>
          </a:graphicData>
        </a:graphic>
      </p:graphicFrame>
    </p:spTree>
    <p:extLst>
      <p:ext uri="{BB962C8B-B14F-4D97-AF65-F5344CB8AC3E}">
        <p14:creationId xmlns:p14="http://schemas.microsoft.com/office/powerpoint/2010/main" val="15519017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W3C Automotive Web Payments Task </a:t>
            </a:r>
            <a:r>
              <a:rPr lang="en-US" dirty="0" smtClean="0">
                <a:solidFill>
                  <a:schemeClr val="tx1"/>
                </a:solidFill>
              </a:rPr>
              <a:t>Force | Charter</a:t>
            </a:r>
            <a:endParaRPr lang="en-US" dirty="0">
              <a:solidFill>
                <a:schemeClr val="tx1"/>
              </a:solidFill>
            </a:endParaRPr>
          </a:p>
        </p:txBody>
      </p:sp>
      <p:graphicFrame>
        <p:nvGraphicFramePr>
          <p:cNvPr id="4" name="Table 3"/>
          <p:cNvGraphicFramePr>
            <a:graphicFrameLocks noGrp="1"/>
          </p:cNvGraphicFramePr>
          <p:nvPr>
            <p:extLst>
              <p:ext uri="{D42A27DB-BD31-4B8C-83A1-F6EECF244321}">
                <p14:modId xmlns:p14="http://schemas.microsoft.com/office/powerpoint/2010/main" val="555199487"/>
              </p:ext>
            </p:extLst>
          </p:nvPr>
        </p:nvGraphicFramePr>
        <p:xfrm>
          <a:off x="233262" y="1080456"/>
          <a:ext cx="11087880" cy="5236524"/>
        </p:xfrm>
        <a:graphic>
          <a:graphicData uri="http://schemas.openxmlformats.org/drawingml/2006/table">
            <a:tbl>
              <a:tblPr>
                <a:tableStyleId>{21E4AEA4-8DFA-4A89-87EB-49C32662AFE0}</a:tableStyleId>
              </a:tblPr>
              <a:tblGrid>
                <a:gridCol w="5543940">
                  <a:extLst>
                    <a:ext uri="{9D8B030D-6E8A-4147-A177-3AD203B41FA5}">
                      <a16:colId xmlns:a16="http://schemas.microsoft.com/office/drawing/2014/main" val="2500647127"/>
                    </a:ext>
                  </a:extLst>
                </a:gridCol>
                <a:gridCol w="5543940">
                  <a:extLst>
                    <a:ext uri="{9D8B030D-6E8A-4147-A177-3AD203B41FA5}">
                      <a16:colId xmlns:a16="http://schemas.microsoft.com/office/drawing/2014/main" val="3351909476"/>
                    </a:ext>
                  </a:extLst>
                </a:gridCol>
              </a:tblGrid>
              <a:tr h="472440">
                <a:tc>
                  <a:txBody>
                    <a:bodyPr/>
                    <a:lstStyle/>
                    <a:p>
                      <a:pPr marL="0" marR="0" lvl="0" indent="0" algn="l" defTabSz="1243786"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smtClean="0">
                          <a:ln>
                            <a:noFill/>
                          </a:ln>
                          <a:solidFill>
                            <a:srgbClr val="000000"/>
                          </a:solidFill>
                          <a:effectLst/>
                          <a:uLnTx/>
                          <a:uFillTx/>
                          <a:latin typeface="+mn-lt"/>
                          <a:ea typeface="+mn-ea"/>
                          <a:cs typeface="+mn-cs"/>
                        </a:rPr>
                        <a:t>LEADERSHIP</a:t>
                      </a:r>
                    </a:p>
                    <a:p>
                      <a:pPr marL="285750" marR="0" lvl="0" indent="-285750" algn="l" defTabSz="1243786"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smtClean="0">
                          <a:ln>
                            <a:noFill/>
                          </a:ln>
                          <a:solidFill>
                            <a:srgbClr val="000000"/>
                          </a:solidFill>
                          <a:effectLst/>
                          <a:uLnTx/>
                          <a:uFillTx/>
                          <a:latin typeface="+mn-lt"/>
                          <a:ea typeface="+mn-ea"/>
                          <a:cs typeface="+mn-cs"/>
                        </a:rPr>
                        <a:t>Rodrigo Meirelles, WEX</a:t>
                      </a:r>
                    </a:p>
                    <a:p>
                      <a:pPr marL="285750" marR="0" lvl="0" indent="-285750" algn="l" defTabSz="1243786"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smtClean="0">
                          <a:ln>
                            <a:noFill/>
                          </a:ln>
                          <a:solidFill>
                            <a:srgbClr val="000000"/>
                          </a:solidFill>
                          <a:effectLst/>
                          <a:uLnTx/>
                          <a:uFillTx/>
                          <a:latin typeface="+mn-lt"/>
                          <a:ea typeface="+mn-ea"/>
                          <a:cs typeface="+mn-cs"/>
                        </a:rPr>
                        <a:t>Ted Guild, W3C</a:t>
                      </a:r>
                    </a:p>
                    <a:p>
                      <a:pPr marL="285750" marR="0" lvl="0" indent="-285750" algn="l" defTabSz="1243786"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smtClean="0">
                          <a:ln>
                            <a:noFill/>
                          </a:ln>
                          <a:solidFill>
                            <a:srgbClr val="000000"/>
                          </a:solidFill>
                          <a:effectLst/>
                          <a:uLnTx/>
                          <a:uFillTx/>
                          <a:latin typeface="+mn-lt"/>
                          <a:ea typeface="+mn-ea"/>
                          <a:cs typeface="+mn-cs"/>
                        </a:rPr>
                        <a:t>Ian Jacobs, W3C</a:t>
                      </a:r>
                      <a:endParaRPr lang="en-US" sz="1400" kern="1200" dirty="0" smtClean="0">
                        <a:solidFill>
                          <a:schemeClr val="dk1"/>
                        </a:solidFill>
                        <a:latin typeface="+mn-lt"/>
                        <a:ea typeface="+mn-ea"/>
                        <a:cs typeface="+mn-cs"/>
                      </a:endParaRPr>
                    </a:p>
                  </a:txBody>
                  <a:tcPr/>
                </a:tc>
                <a:tc>
                  <a:txBody>
                    <a:bodyPr/>
                    <a:lstStyle/>
                    <a:p>
                      <a:pPr marL="0" marR="0" lvl="0" indent="0" algn="l" defTabSz="1243786"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smtClean="0">
                        <a:ln>
                          <a:noFill/>
                        </a:ln>
                        <a:solidFill>
                          <a:srgbClr val="000000"/>
                        </a:solidFill>
                        <a:effectLst/>
                        <a:uLnTx/>
                        <a:uFillTx/>
                        <a:latin typeface="+mn-lt"/>
                        <a:ea typeface="+mn-ea"/>
                        <a:cs typeface="+mn-cs"/>
                      </a:endParaRPr>
                    </a:p>
                  </a:txBody>
                  <a:tcPr/>
                </a:tc>
                <a:extLst>
                  <a:ext uri="{0D108BD9-81ED-4DB2-BD59-A6C34878D82A}">
                    <a16:rowId xmlns:a16="http://schemas.microsoft.com/office/drawing/2014/main" val="3498853672"/>
                  </a:ext>
                </a:extLst>
              </a:tr>
              <a:tr h="472440">
                <a:tc gridSpan="2">
                  <a:txBody>
                    <a:bodyPr/>
                    <a:lstStyle/>
                    <a:p>
                      <a:r>
                        <a:rPr lang="en-US" sz="1200" b="1" dirty="0" smtClean="0"/>
                        <a:t>2. SCOPE</a:t>
                      </a:r>
                    </a:p>
                    <a:p>
                      <a:r>
                        <a:rPr lang="en-US" sz="1200" b="1" dirty="0" smtClean="0"/>
                        <a:t>2.1 ACTIVITIES</a:t>
                      </a:r>
                      <a:endParaRPr lang="en-US" sz="1400" b="1" dirty="0" smtClean="0"/>
                    </a:p>
                    <a:p>
                      <a:pPr marL="285750" indent="-285750">
                        <a:buFont typeface="Arial" panose="020B0604020202020204" pitchFamily="34" charset="0"/>
                        <a:buChar char="•"/>
                      </a:pPr>
                      <a:r>
                        <a:rPr lang="en-US" sz="1400" b="1" dirty="0" smtClean="0"/>
                        <a:t>Build shared understanding</a:t>
                      </a:r>
                      <a:r>
                        <a:rPr lang="en-US" sz="1400" b="0" dirty="0" smtClean="0"/>
                        <a:t>: To start, the task force will build a shared understanding of the connected vehicle ecosystem.</a:t>
                      </a:r>
                    </a:p>
                    <a:p>
                      <a:pPr marL="285750" indent="-285750">
                        <a:buFont typeface="Arial" panose="020B0604020202020204" pitchFamily="34" charset="0"/>
                        <a:buChar char="•"/>
                      </a:pPr>
                      <a:r>
                        <a:rPr lang="en-US" sz="1400" b="1" dirty="0" smtClean="0"/>
                        <a:t>Describe use cases</a:t>
                      </a:r>
                      <a:r>
                        <a:rPr lang="en-US" sz="1400" b="0" dirty="0" smtClean="0"/>
                        <a:t>: The task force will describe use cases for automotive Web payments.</a:t>
                      </a:r>
                    </a:p>
                    <a:p>
                      <a:pPr marL="285750" indent="-285750">
                        <a:buFont typeface="Arial" panose="020B0604020202020204" pitchFamily="34" charset="0"/>
                        <a:buChar char="•"/>
                      </a:pPr>
                      <a:r>
                        <a:rPr lang="en-US" sz="1400" b="1" dirty="0" smtClean="0"/>
                        <a:t>Do a gap analysis</a:t>
                      </a:r>
                      <a:r>
                        <a:rPr lang="en-US" sz="1400" b="0" dirty="0" smtClean="0"/>
                        <a:t>: The task force will study existing and emerging Web standards that might bear on the use cases, then identify and prioritize gaps in Web technology to address the use cases.</a:t>
                      </a:r>
                    </a:p>
                  </a:txBody>
                  <a:tcPr/>
                </a:tc>
                <a:tc hMerge="1">
                  <a:txBody>
                    <a:bodyPr/>
                    <a:lstStyle/>
                    <a:p>
                      <a:pPr marL="0" marR="0" lvl="0" indent="0" algn="l" defTabSz="1243786" rtl="0" eaLnBrk="1" fontAlgn="auto" latinLnBrk="0" hangingPunct="1">
                        <a:lnSpc>
                          <a:spcPct val="100000"/>
                        </a:lnSpc>
                        <a:spcBef>
                          <a:spcPts val="0"/>
                        </a:spcBef>
                        <a:spcAft>
                          <a:spcPts val="0"/>
                        </a:spcAft>
                        <a:buClrTx/>
                        <a:buSzTx/>
                        <a:buFontTx/>
                        <a:buNone/>
                        <a:tabLst/>
                        <a:defRPr/>
                      </a:pPr>
                      <a:endParaRPr lang="en-US" sz="1400" dirty="0"/>
                    </a:p>
                  </a:txBody>
                  <a:tcPr/>
                </a:tc>
                <a:extLst>
                  <a:ext uri="{0D108BD9-81ED-4DB2-BD59-A6C34878D82A}">
                    <a16:rowId xmlns:a16="http://schemas.microsoft.com/office/drawing/2014/main" val="947961558"/>
                  </a:ext>
                </a:extLst>
              </a:tr>
              <a:tr h="816924">
                <a:tc gridSpan="2">
                  <a:txBody>
                    <a:bodyPr/>
                    <a:lstStyle/>
                    <a:p>
                      <a:pPr marL="0" marR="0" lvl="0" indent="0" algn="l" defTabSz="1243786"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smtClean="0">
                          <a:ln>
                            <a:noFill/>
                          </a:ln>
                          <a:solidFill>
                            <a:srgbClr val="000000"/>
                          </a:solidFill>
                          <a:effectLst/>
                          <a:uLnTx/>
                          <a:uFillTx/>
                          <a:latin typeface="+mn-lt"/>
                          <a:ea typeface="+mn-ea"/>
                          <a:cs typeface="+mn-cs"/>
                        </a:rPr>
                        <a:t>2.1.1 </a:t>
                      </a:r>
                      <a:r>
                        <a:rPr kumimoji="0" lang="en-US" sz="1200" b="1" i="0" u="none" strike="noStrike" kern="1200" cap="none" spc="0" normalizeH="0" baseline="0" noProof="0" dirty="0" smtClean="0">
                          <a:ln>
                            <a:noFill/>
                          </a:ln>
                          <a:solidFill>
                            <a:srgbClr val="000000"/>
                          </a:solidFill>
                          <a:effectLst/>
                          <a:uLnTx/>
                          <a:uFillTx/>
                          <a:latin typeface="+mn-lt"/>
                          <a:ea typeface="+mn-ea"/>
                          <a:cs typeface="+mn-cs"/>
                        </a:rPr>
                        <a:t>OUT OF SCOPE</a:t>
                      </a:r>
                      <a:endParaRPr kumimoji="0" lang="en-US" sz="1200" b="1" i="0" u="none" strike="noStrike" kern="1200" cap="none" spc="0" normalizeH="0" baseline="0" noProof="0" dirty="0" smtClean="0">
                        <a:ln>
                          <a:noFill/>
                        </a:ln>
                        <a:solidFill>
                          <a:srgbClr val="000000"/>
                        </a:solidFill>
                        <a:effectLst/>
                        <a:uLnTx/>
                        <a:uFillTx/>
                        <a:latin typeface="+mn-lt"/>
                        <a:ea typeface="+mn-ea"/>
                        <a:cs typeface="+mn-cs"/>
                      </a:endParaRPr>
                    </a:p>
                    <a:p>
                      <a:pPr marL="0" marR="0" lvl="0" indent="0" algn="l" defTabSz="1243786" rtl="0" eaLnBrk="1" fontAlgn="auto" latinLnBrk="0" hangingPunct="1">
                        <a:lnSpc>
                          <a:spcPct val="100000"/>
                        </a:lnSpc>
                        <a:spcBef>
                          <a:spcPts val="0"/>
                        </a:spcBef>
                        <a:spcAft>
                          <a:spcPts val="0"/>
                        </a:spcAft>
                        <a:buClrTx/>
                        <a:buSzTx/>
                        <a:buFontTx/>
                        <a:buNone/>
                        <a:tabLst/>
                        <a:defRPr/>
                      </a:pPr>
                      <a:r>
                        <a:rPr lang="en-US" sz="1400" b="1" dirty="0" smtClean="0"/>
                        <a:t>Incubation of technical work</a:t>
                      </a:r>
                      <a:r>
                        <a:rPr lang="en-US" sz="1400" dirty="0" smtClean="0"/>
                        <a:t>: The Task</a:t>
                      </a:r>
                      <a:r>
                        <a:rPr lang="en-US" sz="1400" baseline="0" dirty="0" smtClean="0"/>
                        <a:t> Force </a:t>
                      </a:r>
                      <a:r>
                        <a:rPr lang="en-US" sz="1400" dirty="0" smtClean="0"/>
                        <a:t>is not chartered to develop specifications. Therefore, any specification work should happen within a different type of W3C group.</a:t>
                      </a:r>
                    </a:p>
                  </a:txBody>
                  <a:tcPr>
                    <a:solidFill>
                      <a:schemeClr val="tx2">
                        <a:lumMod val="20000"/>
                        <a:lumOff val="80000"/>
                      </a:schemeClr>
                    </a:solidFill>
                  </a:tcPr>
                </a:tc>
                <a:tc hMerge="1">
                  <a:txBody>
                    <a:bodyPr/>
                    <a:lstStyle/>
                    <a:p>
                      <a:pPr marL="0" marR="0" lvl="0" indent="0" algn="l" defTabSz="1243786"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smtClean="0">
                        <a:ln>
                          <a:noFill/>
                        </a:ln>
                        <a:solidFill>
                          <a:srgbClr val="000000"/>
                        </a:solidFill>
                        <a:effectLst/>
                        <a:uLnTx/>
                        <a:uFillTx/>
                        <a:latin typeface="+mn-lt"/>
                        <a:ea typeface="+mn-ea"/>
                        <a:cs typeface="+mn-cs"/>
                      </a:endParaRPr>
                    </a:p>
                  </a:txBody>
                  <a:tcPr/>
                </a:tc>
                <a:extLst>
                  <a:ext uri="{0D108BD9-81ED-4DB2-BD59-A6C34878D82A}">
                    <a16:rowId xmlns:a16="http://schemas.microsoft.com/office/drawing/2014/main" val="3304058412"/>
                  </a:ext>
                </a:extLst>
              </a:tr>
              <a:tr h="1432560">
                <a:tc>
                  <a:txBody>
                    <a:bodyPr/>
                    <a:lstStyle/>
                    <a:p>
                      <a:r>
                        <a:rPr lang="en-US" sz="1200" b="1" dirty="0" smtClean="0"/>
                        <a:t>2.2 </a:t>
                      </a:r>
                      <a:r>
                        <a:rPr lang="en-US" sz="1200" b="1" dirty="0" smtClean="0"/>
                        <a:t>TOPICS</a:t>
                      </a:r>
                      <a:endParaRPr lang="en-US" sz="1400" b="1" dirty="0" smtClean="0"/>
                    </a:p>
                    <a:p>
                      <a:pPr marL="285750" indent="-285750">
                        <a:buFont typeface="Arial" panose="020B0604020202020204" pitchFamily="34" charset="0"/>
                        <a:buChar char="•"/>
                      </a:pPr>
                      <a:r>
                        <a:rPr lang="en-US" sz="1400" dirty="0" smtClean="0"/>
                        <a:t>Pay at the pump / charging station</a:t>
                      </a:r>
                    </a:p>
                    <a:p>
                      <a:pPr marL="285750" indent="-285750">
                        <a:buFont typeface="Arial" panose="020B0604020202020204" pitchFamily="34" charset="0"/>
                        <a:buChar char="•"/>
                      </a:pPr>
                      <a:r>
                        <a:rPr lang="en-US" sz="1400" dirty="0" smtClean="0"/>
                        <a:t>Tolls &amp; Road usage</a:t>
                      </a:r>
                    </a:p>
                    <a:p>
                      <a:pPr marL="285750" indent="-285750">
                        <a:buFont typeface="Arial" panose="020B0604020202020204" pitchFamily="34" charset="0"/>
                        <a:buChar char="•"/>
                      </a:pPr>
                      <a:r>
                        <a:rPr lang="en-US" sz="1400" dirty="0" smtClean="0"/>
                        <a:t>Parking</a:t>
                      </a:r>
                    </a:p>
                    <a:p>
                      <a:pPr marL="285750" indent="-285750">
                        <a:buFont typeface="Arial" panose="020B0604020202020204" pitchFamily="34" charset="0"/>
                        <a:buChar char="•"/>
                      </a:pPr>
                      <a:r>
                        <a:rPr lang="en-US" sz="1400" dirty="0" smtClean="0"/>
                        <a:t>Retail Point of Sale (POS) (such as "drive-thru")</a:t>
                      </a:r>
                    </a:p>
                    <a:p>
                      <a:pPr marL="285750" indent="-285750">
                        <a:buFont typeface="Arial" panose="020B0604020202020204" pitchFamily="34" charset="0"/>
                        <a:buChar char="•"/>
                      </a:pPr>
                      <a:r>
                        <a:rPr lang="en-US" sz="1400" dirty="0" smtClean="0"/>
                        <a:t>Driver Safety (During a Commerce Transaction)</a:t>
                      </a:r>
                    </a:p>
                    <a:p>
                      <a:pPr marL="285750" indent="-285750">
                        <a:buFont typeface="Arial" panose="020B0604020202020204" pitchFamily="34" charset="0"/>
                        <a:buChar char="•"/>
                      </a:pPr>
                      <a:r>
                        <a:rPr lang="en-US" sz="1400" dirty="0" smtClean="0"/>
                        <a:t>Automated payments (e.g., delegation of authority to the vehicle to make payments)</a:t>
                      </a:r>
                    </a:p>
                    <a:p>
                      <a:pPr marL="285750" indent="-285750">
                        <a:buFont typeface="Arial" panose="020B0604020202020204" pitchFamily="34" charset="0"/>
                        <a:buChar char="•"/>
                      </a:pPr>
                      <a:r>
                        <a:rPr lang="en-US" sz="1400" dirty="0" smtClean="0"/>
                        <a:t>Shared Vehicles</a:t>
                      </a:r>
                    </a:p>
                    <a:p>
                      <a:pPr marL="285750" indent="-285750">
                        <a:buFont typeface="Arial" panose="020B0604020202020204" pitchFamily="34" charset="0"/>
                        <a:buChar char="•"/>
                      </a:pPr>
                      <a:r>
                        <a:rPr lang="en-US" sz="1400" dirty="0" smtClean="0"/>
                        <a:t>Connectivity</a:t>
                      </a:r>
                    </a:p>
                  </a:txBody>
                  <a:tcPr/>
                </a:tc>
                <a:tc>
                  <a:txBody>
                    <a:bodyPr/>
                    <a:lstStyle/>
                    <a:p>
                      <a:pPr marL="0" marR="0" lvl="0" indent="0" algn="l" defTabSz="1243786"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smtClean="0">
                          <a:ln>
                            <a:noFill/>
                          </a:ln>
                          <a:solidFill>
                            <a:srgbClr val="000000"/>
                          </a:solidFill>
                          <a:effectLst/>
                          <a:uLnTx/>
                          <a:uFillTx/>
                          <a:latin typeface="+mn-lt"/>
                          <a:ea typeface="+mn-ea"/>
                          <a:cs typeface="+mn-cs"/>
                        </a:rPr>
                        <a:t>3. </a:t>
                      </a:r>
                      <a:r>
                        <a:rPr kumimoji="0" lang="en-US" sz="1200" b="1" i="0" u="none" strike="noStrike" kern="1200" cap="none" spc="0" normalizeH="0" baseline="0" noProof="0" dirty="0" smtClean="0">
                          <a:ln>
                            <a:noFill/>
                          </a:ln>
                          <a:solidFill>
                            <a:srgbClr val="000000"/>
                          </a:solidFill>
                          <a:effectLst/>
                          <a:uLnTx/>
                          <a:uFillTx/>
                          <a:latin typeface="+mn-lt"/>
                          <a:ea typeface="+mn-ea"/>
                          <a:cs typeface="+mn-cs"/>
                        </a:rPr>
                        <a:t>DELIVERABLES</a:t>
                      </a:r>
                      <a:endParaRPr kumimoji="0" lang="en-US" sz="1200" b="1" i="0" u="none" strike="noStrike" kern="1200" cap="none" spc="0" normalizeH="0" baseline="0" noProof="0" dirty="0" smtClean="0">
                        <a:ln>
                          <a:noFill/>
                        </a:ln>
                        <a:solidFill>
                          <a:srgbClr val="000000"/>
                        </a:solidFill>
                        <a:effectLst/>
                        <a:uLnTx/>
                        <a:uFillTx/>
                        <a:latin typeface="+mn-lt"/>
                        <a:ea typeface="+mn-ea"/>
                        <a:cs typeface="+mn-cs"/>
                      </a:endParaRPr>
                    </a:p>
                    <a:p>
                      <a:pPr marL="285750" marR="0" lvl="0" indent="-285750" algn="l" defTabSz="1243786"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smtClean="0">
                          <a:ln>
                            <a:noFill/>
                          </a:ln>
                          <a:solidFill>
                            <a:srgbClr val="000000"/>
                          </a:solidFill>
                          <a:effectLst/>
                          <a:uLnTx/>
                          <a:uFillTx/>
                          <a:latin typeface="+mn-lt"/>
                          <a:ea typeface="+mn-ea"/>
                          <a:cs typeface="+mn-cs"/>
                        </a:rPr>
                        <a:t>Prioritized </a:t>
                      </a:r>
                      <a:r>
                        <a:rPr kumimoji="0" lang="en-US" sz="1400" b="0" i="0" u="none" strike="noStrike" kern="1200" cap="none" spc="0" normalizeH="0" baseline="0" noProof="0" dirty="0" smtClean="0">
                          <a:ln>
                            <a:noFill/>
                          </a:ln>
                          <a:solidFill>
                            <a:srgbClr val="000000"/>
                          </a:solidFill>
                          <a:effectLst/>
                          <a:uLnTx/>
                          <a:uFillTx/>
                          <a:latin typeface="+mn-lt"/>
                          <a:ea typeface="+mn-ea"/>
                          <a:cs typeface="+mn-cs"/>
                        </a:rPr>
                        <a:t>automotive payments </a:t>
                      </a:r>
                      <a:r>
                        <a:rPr kumimoji="0" lang="en-US" sz="1400" b="1" i="0" u="none" strike="noStrike" kern="1200" cap="none" spc="0" normalizeH="0" baseline="0" noProof="0" dirty="0" smtClean="0">
                          <a:ln>
                            <a:noFill/>
                          </a:ln>
                          <a:solidFill>
                            <a:srgbClr val="000000"/>
                          </a:solidFill>
                          <a:effectLst/>
                          <a:uLnTx/>
                          <a:uFillTx/>
                          <a:latin typeface="+mn-lt"/>
                          <a:ea typeface="+mn-ea"/>
                          <a:cs typeface="+mn-cs"/>
                        </a:rPr>
                        <a:t>use cases</a:t>
                      </a:r>
                    </a:p>
                    <a:p>
                      <a:pPr marL="285750" marR="0" lvl="0" indent="-285750" algn="l" defTabSz="1243786"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smtClean="0">
                          <a:ln>
                            <a:noFill/>
                          </a:ln>
                          <a:solidFill>
                            <a:srgbClr val="000000"/>
                          </a:solidFill>
                          <a:effectLst/>
                          <a:uLnTx/>
                          <a:uFillTx/>
                          <a:latin typeface="+mn-lt"/>
                          <a:ea typeface="+mn-ea"/>
                          <a:cs typeface="+mn-cs"/>
                        </a:rPr>
                        <a:t>Web </a:t>
                      </a:r>
                      <a:r>
                        <a:rPr kumimoji="0" lang="en-US" sz="1400" b="0" i="0" u="none" strike="noStrike" kern="1200" cap="none" spc="0" normalizeH="0" baseline="0" noProof="0" dirty="0" smtClean="0">
                          <a:ln>
                            <a:noFill/>
                          </a:ln>
                          <a:solidFill>
                            <a:srgbClr val="000000"/>
                          </a:solidFill>
                          <a:effectLst/>
                          <a:uLnTx/>
                          <a:uFillTx/>
                          <a:latin typeface="+mn-lt"/>
                          <a:ea typeface="+mn-ea"/>
                          <a:cs typeface="+mn-cs"/>
                        </a:rPr>
                        <a:t>technology gap analysis to satisfy the use cases</a:t>
                      </a:r>
                    </a:p>
                    <a:p>
                      <a:pPr marL="285750" marR="0" lvl="0" indent="-285750" algn="l" defTabSz="1243786"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smtClean="0">
                          <a:ln>
                            <a:noFill/>
                          </a:ln>
                          <a:solidFill>
                            <a:srgbClr val="000000"/>
                          </a:solidFill>
                          <a:effectLst/>
                          <a:uLnTx/>
                          <a:uFillTx/>
                          <a:latin typeface="+mn-lt"/>
                          <a:ea typeface="+mn-ea"/>
                          <a:cs typeface="+mn-cs"/>
                        </a:rPr>
                        <a:t>Plan </a:t>
                      </a:r>
                      <a:r>
                        <a:rPr kumimoji="0" lang="en-US" sz="1400" b="0" i="0" u="none" strike="noStrike" kern="1200" cap="none" spc="0" normalizeH="0" baseline="0" noProof="0" dirty="0" smtClean="0">
                          <a:ln>
                            <a:noFill/>
                          </a:ln>
                          <a:solidFill>
                            <a:srgbClr val="000000"/>
                          </a:solidFill>
                          <a:effectLst/>
                          <a:uLnTx/>
                          <a:uFillTx/>
                          <a:latin typeface="+mn-lt"/>
                          <a:ea typeface="+mn-ea"/>
                          <a:cs typeface="+mn-cs"/>
                        </a:rPr>
                        <a:t>for incubation</a:t>
                      </a:r>
                    </a:p>
                  </a:txBody>
                  <a:tcPr/>
                </a:tc>
                <a:extLst>
                  <a:ext uri="{0D108BD9-81ED-4DB2-BD59-A6C34878D82A}">
                    <a16:rowId xmlns:a16="http://schemas.microsoft.com/office/drawing/2014/main" val="1719215774"/>
                  </a:ext>
                </a:extLst>
              </a:tr>
            </a:tbl>
          </a:graphicData>
        </a:graphic>
      </p:graphicFrame>
    </p:spTree>
    <p:extLst>
      <p:ext uri="{BB962C8B-B14F-4D97-AF65-F5344CB8AC3E}">
        <p14:creationId xmlns:p14="http://schemas.microsoft.com/office/powerpoint/2010/main" val="349464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W3C Automotive Web Payments Task </a:t>
            </a:r>
            <a:r>
              <a:rPr lang="en-US" dirty="0" smtClean="0">
                <a:solidFill>
                  <a:schemeClr val="tx1"/>
                </a:solidFill>
              </a:rPr>
              <a:t>Force | Charter</a:t>
            </a:r>
            <a:endParaRPr lang="en-US" dirty="0">
              <a:solidFill>
                <a:schemeClr val="tx1"/>
              </a:solidFill>
            </a:endParaRPr>
          </a:p>
        </p:txBody>
      </p:sp>
      <p:graphicFrame>
        <p:nvGraphicFramePr>
          <p:cNvPr id="4" name="Table 3"/>
          <p:cNvGraphicFramePr>
            <a:graphicFrameLocks noGrp="1"/>
          </p:cNvGraphicFramePr>
          <p:nvPr>
            <p:extLst>
              <p:ext uri="{D42A27DB-BD31-4B8C-83A1-F6EECF244321}">
                <p14:modId xmlns:p14="http://schemas.microsoft.com/office/powerpoint/2010/main" val="2588027756"/>
              </p:ext>
            </p:extLst>
          </p:nvPr>
        </p:nvGraphicFramePr>
        <p:xfrm>
          <a:off x="233262" y="1080456"/>
          <a:ext cx="11087880" cy="5029200"/>
        </p:xfrm>
        <a:graphic>
          <a:graphicData uri="http://schemas.openxmlformats.org/drawingml/2006/table">
            <a:tbl>
              <a:tblPr>
                <a:tableStyleId>{21E4AEA4-8DFA-4A89-87EB-49C32662AFE0}</a:tableStyleId>
              </a:tblPr>
              <a:tblGrid>
                <a:gridCol w="11087880">
                  <a:extLst>
                    <a:ext uri="{9D8B030D-6E8A-4147-A177-3AD203B41FA5}">
                      <a16:colId xmlns:a16="http://schemas.microsoft.com/office/drawing/2014/main" val="2500647127"/>
                    </a:ext>
                  </a:extLst>
                </a:gridCol>
              </a:tblGrid>
              <a:tr h="472440">
                <a:tc>
                  <a:txBody>
                    <a:bodyPr/>
                    <a:lstStyle/>
                    <a:p>
                      <a:r>
                        <a:rPr lang="en-US" sz="1200" b="1" dirty="0" smtClean="0"/>
                        <a:t>TIMELINE</a:t>
                      </a:r>
                    </a:p>
                    <a:p>
                      <a:r>
                        <a:rPr lang="en-US" sz="1400" dirty="0" smtClean="0"/>
                        <a:t>By end of August: Prioritization of topics and initial use case descriptions</a:t>
                      </a:r>
                    </a:p>
                    <a:p>
                      <a:r>
                        <a:rPr lang="en-US" sz="1400" dirty="0" smtClean="0"/>
                        <a:t>By end of September: Detailed prioritized use case descriptions</a:t>
                      </a:r>
                    </a:p>
                    <a:p>
                      <a:r>
                        <a:rPr lang="en-US" sz="1400" dirty="0" smtClean="0"/>
                        <a:t>By end of October: Initial gap analysis</a:t>
                      </a:r>
                    </a:p>
                    <a:p>
                      <a:r>
                        <a:rPr lang="en-US" sz="1400" dirty="0" smtClean="0"/>
                        <a:t>TPAC 2017 face-to-face discussion of results</a:t>
                      </a:r>
                    </a:p>
                    <a:p>
                      <a:r>
                        <a:rPr lang="en-US" sz="1400" dirty="0" smtClean="0"/>
                        <a:t>By early December: Plan for incubation</a:t>
                      </a:r>
                    </a:p>
                    <a:p>
                      <a:endParaRPr lang="en-US" sz="1400" dirty="0" smtClean="0"/>
                    </a:p>
                  </a:txBody>
                  <a:tcPr/>
                </a:tc>
                <a:extLst>
                  <a:ext uri="{0D108BD9-81ED-4DB2-BD59-A6C34878D82A}">
                    <a16:rowId xmlns:a16="http://schemas.microsoft.com/office/drawing/2014/main" val="3498853672"/>
                  </a:ext>
                </a:extLst>
              </a:tr>
              <a:tr h="472440">
                <a:tc>
                  <a:txBody>
                    <a:bodyPr/>
                    <a:lstStyle/>
                    <a:p>
                      <a:r>
                        <a:rPr lang="en-US" sz="1200" b="1" dirty="0" smtClean="0"/>
                        <a:t>PARTICIPATION</a:t>
                      </a:r>
                    </a:p>
                    <a:p>
                      <a:r>
                        <a:rPr lang="en-US" sz="1400" dirty="0" smtClean="0"/>
                        <a:t>Participants from the </a:t>
                      </a:r>
                      <a:r>
                        <a:rPr lang="en-US" sz="1400" dirty="0" smtClean="0">
                          <a:hlinkClick r:id="rId2"/>
                        </a:rPr>
                        <a:t>Automotive and Web Platform Business Group</a:t>
                      </a:r>
                      <a:r>
                        <a:rPr lang="en-US" sz="1400" dirty="0" smtClean="0"/>
                        <a:t> and the </a:t>
                      </a:r>
                      <a:r>
                        <a:rPr lang="en-US" sz="1400" dirty="0" smtClean="0">
                          <a:hlinkClick r:id="rId3"/>
                        </a:rPr>
                        <a:t>Web Commerce Interest Group</a:t>
                      </a:r>
                      <a:r>
                        <a:rPr lang="en-US" sz="1400" dirty="0" smtClean="0"/>
                        <a:t> are invited to join this task force.</a:t>
                      </a:r>
                    </a:p>
                    <a:p>
                      <a:endParaRPr lang="en-US" sz="1400" dirty="0" smtClean="0"/>
                    </a:p>
                    <a:p>
                      <a:r>
                        <a:rPr lang="en-US" sz="1400" dirty="0" smtClean="0"/>
                        <a:t>Participation from different parts of the ecosystem will be important to ensuring the quality and relevance of the </a:t>
                      </a:r>
                      <a:r>
                        <a:rPr lang="en-US" sz="1400" dirty="0" smtClean="0"/>
                        <a:t>deliverables.</a:t>
                      </a:r>
                    </a:p>
                    <a:p>
                      <a:r>
                        <a:rPr lang="en-US" sz="1400" dirty="0" smtClean="0"/>
                        <a:t>This </a:t>
                      </a:r>
                      <a:r>
                        <a:rPr lang="en-US" sz="1400" dirty="0" smtClean="0"/>
                        <a:t>includes participation from:</a:t>
                      </a:r>
                    </a:p>
                    <a:p>
                      <a:endParaRPr lang="en-US" sz="1400" dirty="0" smtClean="0"/>
                    </a:p>
                    <a:p>
                      <a:pPr marL="285750" indent="-285750">
                        <a:buFont typeface="Arial" panose="020B0604020202020204" pitchFamily="34" charset="0"/>
                        <a:buChar char="•"/>
                      </a:pPr>
                      <a:r>
                        <a:rPr lang="en-US" sz="1400" b="1" dirty="0" smtClean="0"/>
                        <a:t>Auto manufacturers</a:t>
                      </a:r>
                    </a:p>
                    <a:p>
                      <a:pPr marL="285750" indent="-285750">
                        <a:buFont typeface="Arial" panose="020B0604020202020204" pitchFamily="34" charset="0"/>
                        <a:buChar char="•"/>
                      </a:pPr>
                      <a:r>
                        <a:rPr lang="en-US" sz="1400" b="1" dirty="0" smtClean="0"/>
                        <a:t>Tier One providers</a:t>
                      </a:r>
                    </a:p>
                    <a:p>
                      <a:pPr marL="285750" indent="-285750">
                        <a:buFont typeface="Arial" panose="020B0604020202020204" pitchFamily="34" charset="0"/>
                        <a:buChar char="•"/>
                      </a:pPr>
                      <a:r>
                        <a:rPr lang="en-US" sz="1400" b="1" dirty="0" smtClean="0"/>
                        <a:t>Fuel and service companies</a:t>
                      </a:r>
                    </a:p>
                    <a:p>
                      <a:pPr marL="285750" indent="-285750">
                        <a:buFont typeface="Arial" panose="020B0604020202020204" pitchFamily="34" charset="0"/>
                        <a:buChar char="•"/>
                      </a:pPr>
                      <a:r>
                        <a:rPr lang="en-US" sz="1400" b="1" dirty="0" smtClean="0"/>
                        <a:t>Merchants and merchant associations</a:t>
                      </a:r>
                    </a:p>
                    <a:p>
                      <a:pPr marL="285750" indent="-285750">
                        <a:buFont typeface="Arial" panose="020B0604020202020204" pitchFamily="34" charset="0"/>
                        <a:buChar char="•"/>
                      </a:pPr>
                      <a:r>
                        <a:rPr lang="en-US" sz="1400" b="1" dirty="0" smtClean="0"/>
                        <a:t>Digital wallet / payment app developers</a:t>
                      </a:r>
                    </a:p>
                    <a:p>
                      <a:pPr marL="285750" indent="-285750">
                        <a:buFont typeface="Arial" panose="020B0604020202020204" pitchFamily="34" charset="0"/>
                        <a:buChar char="•"/>
                      </a:pPr>
                      <a:r>
                        <a:rPr lang="en-US" sz="1400" b="1" dirty="0" smtClean="0"/>
                        <a:t>Fleet management companies</a:t>
                      </a:r>
                    </a:p>
                    <a:p>
                      <a:pPr marL="285750" indent="-285750">
                        <a:buFont typeface="Arial" panose="020B0604020202020204" pitchFamily="34" charset="0"/>
                        <a:buChar char="•"/>
                      </a:pPr>
                      <a:r>
                        <a:rPr lang="en-US" sz="1400" b="1" dirty="0" smtClean="0"/>
                        <a:t>Web technology specialists</a:t>
                      </a:r>
                    </a:p>
                    <a:p>
                      <a:pPr marL="285750" indent="-285750">
                        <a:buFont typeface="Arial" panose="020B0604020202020204" pitchFamily="34" charset="0"/>
                        <a:buChar char="•"/>
                      </a:pPr>
                      <a:r>
                        <a:rPr lang="en-US" sz="1400" b="1" dirty="0" smtClean="0"/>
                        <a:t>Payment solution providers (e.g., POS vendors, shopping cart providers)</a:t>
                      </a:r>
                    </a:p>
                    <a:p>
                      <a:pPr marL="285750" indent="-285750">
                        <a:buFont typeface="Arial" panose="020B0604020202020204" pitchFamily="34" charset="0"/>
                        <a:buChar char="•"/>
                      </a:pPr>
                      <a:r>
                        <a:rPr lang="en-US" sz="1400" b="1" dirty="0" smtClean="0"/>
                        <a:t>Standards bodies involved in vehicle payments (e.g., IFSF, </a:t>
                      </a:r>
                      <a:r>
                        <a:rPr lang="en-US" sz="1400" b="1" dirty="0" err="1" smtClean="0"/>
                        <a:t>Conexxus</a:t>
                      </a:r>
                      <a:r>
                        <a:rPr lang="en-US" sz="1400" b="1" dirty="0" smtClean="0"/>
                        <a:t>)</a:t>
                      </a:r>
                      <a:endParaRPr lang="en-US" sz="1400" b="1" dirty="0"/>
                    </a:p>
                  </a:txBody>
                  <a:tcPr/>
                </a:tc>
                <a:extLst>
                  <a:ext uri="{0D108BD9-81ED-4DB2-BD59-A6C34878D82A}">
                    <a16:rowId xmlns:a16="http://schemas.microsoft.com/office/drawing/2014/main" val="947961558"/>
                  </a:ext>
                </a:extLst>
              </a:tr>
            </a:tbl>
          </a:graphicData>
        </a:graphic>
      </p:graphicFrame>
    </p:spTree>
    <p:extLst>
      <p:ext uri="{BB962C8B-B14F-4D97-AF65-F5344CB8AC3E}">
        <p14:creationId xmlns:p14="http://schemas.microsoft.com/office/powerpoint/2010/main" val="34437163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The Big Picture</a:t>
            </a:r>
            <a:endParaRPr lang="en-US" dirty="0">
              <a:solidFill>
                <a:schemeClr val="tx1"/>
              </a:solidFill>
            </a:endParaRPr>
          </a:p>
        </p:txBody>
      </p:sp>
      <p:sp>
        <p:nvSpPr>
          <p:cNvPr id="7" name="Oval 6"/>
          <p:cNvSpPr/>
          <p:nvPr/>
        </p:nvSpPr>
        <p:spPr>
          <a:xfrm>
            <a:off x="123568" y="556055"/>
            <a:ext cx="8983361" cy="5745892"/>
          </a:xfrm>
          <a:prstGeom prst="ellipse">
            <a:avLst/>
          </a:prstGeom>
          <a:solidFill>
            <a:schemeClr val="accent1">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sz="1400" dirty="0" smtClean="0">
              <a:solidFill>
                <a:schemeClr val="tx1"/>
              </a:solidFill>
              <a:latin typeface="Calibri" panose="020F0502020204030204" pitchFamily="34" charset="0"/>
            </a:endParaRPr>
          </a:p>
        </p:txBody>
      </p:sp>
      <p:sp>
        <p:nvSpPr>
          <p:cNvPr id="8" name="Oval 7"/>
          <p:cNvSpPr/>
          <p:nvPr/>
        </p:nvSpPr>
        <p:spPr>
          <a:xfrm>
            <a:off x="3113903" y="556055"/>
            <a:ext cx="8844843" cy="5745892"/>
          </a:xfrm>
          <a:prstGeom prst="ellipse">
            <a:avLst/>
          </a:prstGeom>
          <a:solidFill>
            <a:schemeClr val="accent4">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sz="1400" dirty="0" smtClean="0">
              <a:solidFill>
                <a:schemeClr val="tx1"/>
              </a:solidFill>
              <a:latin typeface="Calibri" panose="020F0502020204030204" pitchFamily="34" charset="0"/>
            </a:endParaRPr>
          </a:p>
        </p:txBody>
      </p:sp>
      <p:sp>
        <p:nvSpPr>
          <p:cNvPr id="5" name="Oval 4"/>
          <p:cNvSpPr/>
          <p:nvPr/>
        </p:nvSpPr>
        <p:spPr>
          <a:xfrm>
            <a:off x="4805266" y="958978"/>
            <a:ext cx="2581469" cy="2581469"/>
          </a:xfrm>
          <a:prstGeom prst="ellipse">
            <a:avLst/>
          </a:prstGeom>
          <a:ln/>
        </p:spPr>
        <p:style>
          <a:lnRef idx="2">
            <a:schemeClr val="accent5"/>
          </a:lnRef>
          <a:fillRef idx="1">
            <a:schemeClr val="lt1"/>
          </a:fillRef>
          <a:effectRef idx="0">
            <a:schemeClr val="accent5"/>
          </a:effectRef>
          <a:fontRef idx="minor">
            <a:schemeClr val="dk1"/>
          </a:fontRef>
        </p:style>
        <p:txBody>
          <a:bodyPr rtlCol="0" anchor="ctr"/>
          <a:lstStyle/>
          <a:p>
            <a:pPr algn="ctr"/>
            <a:endParaRPr lang="en-US" sz="1400" dirty="0" smtClean="0">
              <a:solidFill>
                <a:schemeClr val="tx1"/>
              </a:solidFill>
              <a:latin typeface="Calibri" panose="020F0502020204030204" pitchFamily="34" charset="0"/>
            </a:endParaRPr>
          </a:p>
        </p:txBody>
      </p:sp>
      <p:sp>
        <p:nvSpPr>
          <p:cNvPr id="6" name="Title 3"/>
          <p:cNvSpPr txBox="1">
            <a:spLocks/>
          </p:cNvSpPr>
          <p:nvPr/>
        </p:nvSpPr>
        <p:spPr bwMode="gray">
          <a:xfrm>
            <a:off x="4940041" y="1634063"/>
            <a:ext cx="2311918" cy="12312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1217875" rtl="0" eaLnBrk="1" fontAlgn="base" hangingPunct="1">
              <a:spcBef>
                <a:spcPct val="0"/>
              </a:spcBef>
              <a:spcAft>
                <a:spcPct val="0"/>
              </a:spcAft>
              <a:tabLst>
                <a:tab pos="367089" algn="l"/>
              </a:tabLst>
              <a:defRPr sz="2667" b="1" baseline="0">
                <a:solidFill>
                  <a:srgbClr val="C00000"/>
                </a:solidFill>
                <a:latin typeface="Calibri" panose="020F0502020204030204" pitchFamily="34" charset="0"/>
                <a:ea typeface="+mj-ea"/>
                <a:cs typeface="+mj-cs"/>
              </a:defRPr>
            </a:lvl1pPr>
            <a:lvl2pPr algn="l" defTabSz="1217875" rtl="0" eaLnBrk="1" fontAlgn="base" hangingPunct="1">
              <a:spcBef>
                <a:spcPct val="0"/>
              </a:spcBef>
              <a:spcAft>
                <a:spcPct val="0"/>
              </a:spcAft>
              <a:defRPr sz="2533" b="1">
                <a:solidFill>
                  <a:schemeClr val="tx2"/>
                </a:solidFill>
                <a:latin typeface="Arial" charset="0"/>
              </a:defRPr>
            </a:lvl2pPr>
            <a:lvl3pPr algn="l" defTabSz="1217875" rtl="0" eaLnBrk="1" fontAlgn="base" hangingPunct="1">
              <a:spcBef>
                <a:spcPct val="0"/>
              </a:spcBef>
              <a:spcAft>
                <a:spcPct val="0"/>
              </a:spcAft>
              <a:defRPr sz="2533" b="1">
                <a:solidFill>
                  <a:schemeClr val="tx2"/>
                </a:solidFill>
                <a:latin typeface="Arial" charset="0"/>
              </a:defRPr>
            </a:lvl3pPr>
            <a:lvl4pPr algn="l" defTabSz="1217875" rtl="0" eaLnBrk="1" fontAlgn="base" hangingPunct="1">
              <a:spcBef>
                <a:spcPct val="0"/>
              </a:spcBef>
              <a:spcAft>
                <a:spcPct val="0"/>
              </a:spcAft>
              <a:defRPr sz="2533" b="1">
                <a:solidFill>
                  <a:schemeClr val="tx2"/>
                </a:solidFill>
                <a:latin typeface="Arial" charset="0"/>
              </a:defRPr>
            </a:lvl4pPr>
            <a:lvl5pPr algn="l" defTabSz="1217875" rtl="0" eaLnBrk="1" fontAlgn="base" hangingPunct="1">
              <a:spcBef>
                <a:spcPct val="0"/>
              </a:spcBef>
              <a:spcAft>
                <a:spcPct val="0"/>
              </a:spcAft>
              <a:defRPr sz="2533" b="1">
                <a:solidFill>
                  <a:schemeClr val="tx2"/>
                </a:solidFill>
                <a:latin typeface="Arial" charset="0"/>
              </a:defRPr>
            </a:lvl5pPr>
            <a:lvl6pPr marL="621892" algn="l" defTabSz="1217875" rtl="0" eaLnBrk="1" fontAlgn="base" hangingPunct="1">
              <a:spcBef>
                <a:spcPct val="0"/>
              </a:spcBef>
              <a:spcAft>
                <a:spcPct val="0"/>
              </a:spcAft>
              <a:defRPr sz="2533" b="1">
                <a:solidFill>
                  <a:schemeClr val="tx2"/>
                </a:solidFill>
                <a:latin typeface="Arial" charset="0"/>
              </a:defRPr>
            </a:lvl6pPr>
            <a:lvl7pPr marL="1243786" algn="l" defTabSz="1217875" rtl="0" eaLnBrk="1" fontAlgn="base" hangingPunct="1">
              <a:spcBef>
                <a:spcPct val="0"/>
              </a:spcBef>
              <a:spcAft>
                <a:spcPct val="0"/>
              </a:spcAft>
              <a:defRPr sz="2533" b="1">
                <a:solidFill>
                  <a:schemeClr val="tx2"/>
                </a:solidFill>
                <a:latin typeface="Arial" charset="0"/>
              </a:defRPr>
            </a:lvl7pPr>
            <a:lvl8pPr marL="1865680" algn="l" defTabSz="1217875" rtl="0" eaLnBrk="1" fontAlgn="base" hangingPunct="1">
              <a:spcBef>
                <a:spcPct val="0"/>
              </a:spcBef>
              <a:spcAft>
                <a:spcPct val="0"/>
              </a:spcAft>
              <a:defRPr sz="2533" b="1">
                <a:solidFill>
                  <a:schemeClr val="tx2"/>
                </a:solidFill>
                <a:latin typeface="Arial" charset="0"/>
              </a:defRPr>
            </a:lvl8pPr>
            <a:lvl9pPr marL="2487575" algn="l" defTabSz="1217875" rtl="0" eaLnBrk="1" fontAlgn="base" hangingPunct="1">
              <a:spcBef>
                <a:spcPct val="0"/>
              </a:spcBef>
              <a:spcAft>
                <a:spcPct val="0"/>
              </a:spcAft>
              <a:defRPr sz="2533" b="1">
                <a:solidFill>
                  <a:schemeClr val="tx2"/>
                </a:solidFill>
                <a:latin typeface="Arial" charset="0"/>
              </a:defRPr>
            </a:lvl9pPr>
          </a:lstStyle>
          <a:p>
            <a:pPr algn="ctr"/>
            <a:r>
              <a:rPr lang="en-US" kern="0" dirty="0" smtClean="0">
                <a:solidFill>
                  <a:srgbClr val="0070C0"/>
                </a:solidFill>
                <a:latin typeface="Tablet Gothic Condensed" pitchFamily="50" charset="0"/>
              </a:rPr>
              <a:t>Automotive</a:t>
            </a:r>
          </a:p>
          <a:p>
            <a:pPr algn="ctr"/>
            <a:r>
              <a:rPr lang="en-US" kern="0" dirty="0" smtClean="0">
                <a:solidFill>
                  <a:schemeClr val="accent1"/>
                </a:solidFill>
                <a:latin typeface="Tablet Gothic Condensed" pitchFamily="50" charset="0"/>
              </a:rPr>
              <a:t>Web Payments</a:t>
            </a:r>
          </a:p>
          <a:p>
            <a:pPr algn="ctr"/>
            <a:r>
              <a:rPr lang="en-US" kern="0" dirty="0" smtClean="0">
                <a:solidFill>
                  <a:schemeClr val="tx1">
                    <a:lumMod val="65000"/>
                    <a:lumOff val="35000"/>
                  </a:schemeClr>
                </a:solidFill>
                <a:latin typeface="Tablet Gothic Condensed" pitchFamily="50" charset="0"/>
              </a:rPr>
              <a:t>Task Force</a:t>
            </a:r>
            <a:endParaRPr lang="en-US" kern="0" dirty="0">
              <a:solidFill>
                <a:schemeClr val="tx1">
                  <a:lumMod val="65000"/>
                  <a:lumOff val="35000"/>
                </a:schemeClr>
              </a:solidFill>
              <a:latin typeface="Tablet Gothic Condensed" pitchFamily="50" charset="0"/>
            </a:endParaRPr>
          </a:p>
        </p:txBody>
      </p:sp>
      <p:sp>
        <p:nvSpPr>
          <p:cNvPr id="9" name="Title 3"/>
          <p:cNvSpPr txBox="1">
            <a:spLocks/>
          </p:cNvSpPr>
          <p:nvPr/>
        </p:nvSpPr>
        <p:spPr bwMode="gray">
          <a:xfrm>
            <a:off x="640826" y="2541309"/>
            <a:ext cx="2311918" cy="820866"/>
          </a:xfrm>
          <a:prstGeom prst="rect">
            <a:avLst/>
          </a:prstGeom>
          <a:ln/>
          <a:extLst/>
        </p:spPr>
        <p:style>
          <a:lnRef idx="2">
            <a:schemeClr val="accent5"/>
          </a:lnRef>
          <a:fillRef idx="1">
            <a:schemeClr val="lt1"/>
          </a:fillRef>
          <a:effectRef idx="0">
            <a:schemeClr val="accent5"/>
          </a:effectRef>
          <a:fontRef idx="minor">
            <a:schemeClr val="dk1"/>
          </a:fontRef>
        </p:style>
        <p:txBody>
          <a:bodyPr vert="horz" wrap="square" lIns="0" tIns="0" rIns="0" bIns="0" numCol="1" anchor="t" anchorCtr="0" compatLnSpc="1">
            <a:prstTxWarp prst="textNoShape">
              <a:avLst/>
            </a:prstTxWarp>
            <a:spAutoFit/>
          </a:bodyPr>
          <a:lstStyle>
            <a:lvl1pPr algn="l" defTabSz="1217875" rtl="0" eaLnBrk="1" fontAlgn="base" hangingPunct="1">
              <a:spcBef>
                <a:spcPct val="0"/>
              </a:spcBef>
              <a:spcAft>
                <a:spcPct val="0"/>
              </a:spcAft>
              <a:tabLst>
                <a:tab pos="367089" algn="l"/>
              </a:tabLst>
              <a:defRPr sz="2667" b="1" baseline="0">
                <a:solidFill>
                  <a:srgbClr val="C00000"/>
                </a:solidFill>
                <a:latin typeface="Calibri" panose="020F0502020204030204" pitchFamily="34" charset="0"/>
                <a:ea typeface="+mj-ea"/>
                <a:cs typeface="+mj-cs"/>
              </a:defRPr>
            </a:lvl1pPr>
            <a:lvl2pPr algn="l" defTabSz="1217875" rtl="0" eaLnBrk="1" fontAlgn="base" hangingPunct="1">
              <a:spcBef>
                <a:spcPct val="0"/>
              </a:spcBef>
              <a:spcAft>
                <a:spcPct val="0"/>
              </a:spcAft>
              <a:defRPr sz="2533" b="1">
                <a:solidFill>
                  <a:schemeClr val="tx2"/>
                </a:solidFill>
                <a:latin typeface="Arial" charset="0"/>
              </a:defRPr>
            </a:lvl2pPr>
            <a:lvl3pPr algn="l" defTabSz="1217875" rtl="0" eaLnBrk="1" fontAlgn="base" hangingPunct="1">
              <a:spcBef>
                <a:spcPct val="0"/>
              </a:spcBef>
              <a:spcAft>
                <a:spcPct val="0"/>
              </a:spcAft>
              <a:defRPr sz="2533" b="1">
                <a:solidFill>
                  <a:schemeClr val="tx2"/>
                </a:solidFill>
                <a:latin typeface="Arial" charset="0"/>
              </a:defRPr>
            </a:lvl3pPr>
            <a:lvl4pPr algn="l" defTabSz="1217875" rtl="0" eaLnBrk="1" fontAlgn="base" hangingPunct="1">
              <a:spcBef>
                <a:spcPct val="0"/>
              </a:spcBef>
              <a:spcAft>
                <a:spcPct val="0"/>
              </a:spcAft>
              <a:defRPr sz="2533" b="1">
                <a:solidFill>
                  <a:schemeClr val="tx2"/>
                </a:solidFill>
                <a:latin typeface="Arial" charset="0"/>
              </a:defRPr>
            </a:lvl4pPr>
            <a:lvl5pPr algn="l" defTabSz="1217875" rtl="0" eaLnBrk="1" fontAlgn="base" hangingPunct="1">
              <a:spcBef>
                <a:spcPct val="0"/>
              </a:spcBef>
              <a:spcAft>
                <a:spcPct val="0"/>
              </a:spcAft>
              <a:defRPr sz="2533" b="1">
                <a:solidFill>
                  <a:schemeClr val="tx2"/>
                </a:solidFill>
                <a:latin typeface="Arial" charset="0"/>
              </a:defRPr>
            </a:lvl5pPr>
            <a:lvl6pPr marL="621892" algn="l" defTabSz="1217875" rtl="0" eaLnBrk="1" fontAlgn="base" hangingPunct="1">
              <a:spcBef>
                <a:spcPct val="0"/>
              </a:spcBef>
              <a:spcAft>
                <a:spcPct val="0"/>
              </a:spcAft>
              <a:defRPr sz="2533" b="1">
                <a:solidFill>
                  <a:schemeClr val="tx2"/>
                </a:solidFill>
                <a:latin typeface="Arial" charset="0"/>
              </a:defRPr>
            </a:lvl6pPr>
            <a:lvl7pPr marL="1243786" algn="l" defTabSz="1217875" rtl="0" eaLnBrk="1" fontAlgn="base" hangingPunct="1">
              <a:spcBef>
                <a:spcPct val="0"/>
              </a:spcBef>
              <a:spcAft>
                <a:spcPct val="0"/>
              </a:spcAft>
              <a:defRPr sz="2533" b="1">
                <a:solidFill>
                  <a:schemeClr val="tx2"/>
                </a:solidFill>
                <a:latin typeface="Arial" charset="0"/>
              </a:defRPr>
            </a:lvl7pPr>
            <a:lvl8pPr marL="1865680" algn="l" defTabSz="1217875" rtl="0" eaLnBrk="1" fontAlgn="base" hangingPunct="1">
              <a:spcBef>
                <a:spcPct val="0"/>
              </a:spcBef>
              <a:spcAft>
                <a:spcPct val="0"/>
              </a:spcAft>
              <a:defRPr sz="2533" b="1">
                <a:solidFill>
                  <a:schemeClr val="tx2"/>
                </a:solidFill>
                <a:latin typeface="Arial" charset="0"/>
              </a:defRPr>
            </a:lvl8pPr>
            <a:lvl9pPr marL="2487575" algn="l" defTabSz="1217875" rtl="0" eaLnBrk="1" fontAlgn="base" hangingPunct="1">
              <a:spcBef>
                <a:spcPct val="0"/>
              </a:spcBef>
              <a:spcAft>
                <a:spcPct val="0"/>
              </a:spcAft>
              <a:defRPr sz="2533" b="1">
                <a:solidFill>
                  <a:schemeClr val="tx2"/>
                </a:solidFill>
                <a:latin typeface="Arial" charset="0"/>
              </a:defRPr>
            </a:lvl9pPr>
          </a:lstStyle>
          <a:p>
            <a:pPr algn="ctr"/>
            <a:r>
              <a:rPr lang="en-US" kern="0" dirty="0" smtClean="0">
                <a:solidFill>
                  <a:schemeClr val="accent1"/>
                </a:solidFill>
                <a:latin typeface="Tablet Gothic Condensed" pitchFamily="50" charset="0"/>
              </a:rPr>
              <a:t>Web Payments</a:t>
            </a:r>
          </a:p>
          <a:p>
            <a:pPr algn="ctr"/>
            <a:r>
              <a:rPr lang="en-US" kern="0" dirty="0" smtClean="0">
                <a:solidFill>
                  <a:schemeClr val="tx1">
                    <a:lumMod val="65000"/>
                    <a:lumOff val="35000"/>
                  </a:schemeClr>
                </a:solidFill>
                <a:latin typeface="Tablet Gothic Condensed" pitchFamily="50" charset="0"/>
              </a:rPr>
              <a:t>WG / BG</a:t>
            </a:r>
            <a:endParaRPr lang="en-US" kern="0" dirty="0">
              <a:solidFill>
                <a:schemeClr val="tx1">
                  <a:lumMod val="65000"/>
                  <a:lumOff val="35000"/>
                </a:schemeClr>
              </a:solidFill>
              <a:latin typeface="Tablet Gothic Condensed" pitchFamily="50" charset="0"/>
            </a:endParaRPr>
          </a:p>
        </p:txBody>
      </p:sp>
      <p:sp>
        <p:nvSpPr>
          <p:cNvPr id="10" name="Title 3"/>
          <p:cNvSpPr txBox="1">
            <a:spLocks/>
          </p:cNvSpPr>
          <p:nvPr/>
        </p:nvSpPr>
        <p:spPr bwMode="gray">
          <a:xfrm>
            <a:off x="9268089" y="2541309"/>
            <a:ext cx="2311918" cy="820866"/>
          </a:xfrm>
          <a:prstGeom prst="rect">
            <a:avLst/>
          </a:prstGeom>
          <a:ln/>
          <a:extLst/>
        </p:spPr>
        <p:style>
          <a:lnRef idx="2">
            <a:schemeClr val="accent5"/>
          </a:lnRef>
          <a:fillRef idx="1">
            <a:schemeClr val="lt1"/>
          </a:fillRef>
          <a:effectRef idx="0">
            <a:schemeClr val="accent5"/>
          </a:effectRef>
          <a:fontRef idx="minor">
            <a:schemeClr val="dk1"/>
          </a:fontRef>
        </p:style>
        <p:txBody>
          <a:bodyPr vert="horz" wrap="square" lIns="0" tIns="0" rIns="0" bIns="0" numCol="1" anchor="t" anchorCtr="0" compatLnSpc="1">
            <a:prstTxWarp prst="textNoShape">
              <a:avLst/>
            </a:prstTxWarp>
            <a:spAutoFit/>
          </a:bodyPr>
          <a:lstStyle>
            <a:lvl1pPr algn="l" defTabSz="1217875" rtl="0" eaLnBrk="1" fontAlgn="base" hangingPunct="1">
              <a:spcBef>
                <a:spcPct val="0"/>
              </a:spcBef>
              <a:spcAft>
                <a:spcPct val="0"/>
              </a:spcAft>
              <a:tabLst>
                <a:tab pos="367089" algn="l"/>
              </a:tabLst>
              <a:defRPr sz="2667" b="1" baseline="0">
                <a:solidFill>
                  <a:srgbClr val="C00000"/>
                </a:solidFill>
                <a:latin typeface="Calibri" panose="020F0502020204030204" pitchFamily="34" charset="0"/>
                <a:ea typeface="+mj-ea"/>
                <a:cs typeface="+mj-cs"/>
              </a:defRPr>
            </a:lvl1pPr>
            <a:lvl2pPr algn="l" defTabSz="1217875" rtl="0" eaLnBrk="1" fontAlgn="base" hangingPunct="1">
              <a:spcBef>
                <a:spcPct val="0"/>
              </a:spcBef>
              <a:spcAft>
                <a:spcPct val="0"/>
              </a:spcAft>
              <a:defRPr sz="2533" b="1">
                <a:solidFill>
                  <a:schemeClr val="tx2"/>
                </a:solidFill>
                <a:latin typeface="Arial" charset="0"/>
              </a:defRPr>
            </a:lvl2pPr>
            <a:lvl3pPr algn="l" defTabSz="1217875" rtl="0" eaLnBrk="1" fontAlgn="base" hangingPunct="1">
              <a:spcBef>
                <a:spcPct val="0"/>
              </a:spcBef>
              <a:spcAft>
                <a:spcPct val="0"/>
              </a:spcAft>
              <a:defRPr sz="2533" b="1">
                <a:solidFill>
                  <a:schemeClr val="tx2"/>
                </a:solidFill>
                <a:latin typeface="Arial" charset="0"/>
              </a:defRPr>
            </a:lvl3pPr>
            <a:lvl4pPr algn="l" defTabSz="1217875" rtl="0" eaLnBrk="1" fontAlgn="base" hangingPunct="1">
              <a:spcBef>
                <a:spcPct val="0"/>
              </a:spcBef>
              <a:spcAft>
                <a:spcPct val="0"/>
              </a:spcAft>
              <a:defRPr sz="2533" b="1">
                <a:solidFill>
                  <a:schemeClr val="tx2"/>
                </a:solidFill>
                <a:latin typeface="Arial" charset="0"/>
              </a:defRPr>
            </a:lvl4pPr>
            <a:lvl5pPr algn="l" defTabSz="1217875" rtl="0" eaLnBrk="1" fontAlgn="base" hangingPunct="1">
              <a:spcBef>
                <a:spcPct val="0"/>
              </a:spcBef>
              <a:spcAft>
                <a:spcPct val="0"/>
              </a:spcAft>
              <a:defRPr sz="2533" b="1">
                <a:solidFill>
                  <a:schemeClr val="tx2"/>
                </a:solidFill>
                <a:latin typeface="Arial" charset="0"/>
              </a:defRPr>
            </a:lvl5pPr>
            <a:lvl6pPr marL="621892" algn="l" defTabSz="1217875" rtl="0" eaLnBrk="1" fontAlgn="base" hangingPunct="1">
              <a:spcBef>
                <a:spcPct val="0"/>
              </a:spcBef>
              <a:spcAft>
                <a:spcPct val="0"/>
              </a:spcAft>
              <a:defRPr sz="2533" b="1">
                <a:solidFill>
                  <a:schemeClr val="tx2"/>
                </a:solidFill>
                <a:latin typeface="Arial" charset="0"/>
              </a:defRPr>
            </a:lvl6pPr>
            <a:lvl7pPr marL="1243786" algn="l" defTabSz="1217875" rtl="0" eaLnBrk="1" fontAlgn="base" hangingPunct="1">
              <a:spcBef>
                <a:spcPct val="0"/>
              </a:spcBef>
              <a:spcAft>
                <a:spcPct val="0"/>
              </a:spcAft>
              <a:defRPr sz="2533" b="1">
                <a:solidFill>
                  <a:schemeClr val="tx2"/>
                </a:solidFill>
                <a:latin typeface="Arial" charset="0"/>
              </a:defRPr>
            </a:lvl7pPr>
            <a:lvl8pPr marL="1865680" algn="l" defTabSz="1217875" rtl="0" eaLnBrk="1" fontAlgn="base" hangingPunct="1">
              <a:spcBef>
                <a:spcPct val="0"/>
              </a:spcBef>
              <a:spcAft>
                <a:spcPct val="0"/>
              </a:spcAft>
              <a:defRPr sz="2533" b="1">
                <a:solidFill>
                  <a:schemeClr val="tx2"/>
                </a:solidFill>
                <a:latin typeface="Arial" charset="0"/>
              </a:defRPr>
            </a:lvl8pPr>
            <a:lvl9pPr marL="2487575" algn="l" defTabSz="1217875" rtl="0" eaLnBrk="1" fontAlgn="base" hangingPunct="1">
              <a:spcBef>
                <a:spcPct val="0"/>
              </a:spcBef>
              <a:spcAft>
                <a:spcPct val="0"/>
              </a:spcAft>
              <a:defRPr sz="2533" b="1">
                <a:solidFill>
                  <a:schemeClr val="tx2"/>
                </a:solidFill>
                <a:latin typeface="Arial" charset="0"/>
              </a:defRPr>
            </a:lvl9pPr>
          </a:lstStyle>
          <a:p>
            <a:pPr algn="ctr"/>
            <a:r>
              <a:rPr lang="en-US" kern="0" dirty="0" smtClean="0">
                <a:solidFill>
                  <a:srgbClr val="0070C0"/>
                </a:solidFill>
                <a:latin typeface="Tablet Gothic Condensed" pitchFamily="50" charset="0"/>
              </a:rPr>
              <a:t>Automotive</a:t>
            </a:r>
          </a:p>
          <a:p>
            <a:pPr algn="ctr"/>
            <a:r>
              <a:rPr lang="en-US" kern="0" dirty="0" smtClean="0">
                <a:solidFill>
                  <a:schemeClr val="tx1">
                    <a:lumMod val="65000"/>
                    <a:lumOff val="35000"/>
                  </a:schemeClr>
                </a:solidFill>
                <a:latin typeface="Tablet Gothic Condensed" pitchFamily="50" charset="0"/>
              </a:rPr>
              <a:t>WG / BG</a:t>
            </a:r>
            <a:endParaRPr lang="en-US" kern="0" dirty="0">
              <a:solidFill>
                <a:schemeClr val="tx1">
                  <a:lumMod val="65000"/>
                  <a:lumOff val="35000"/>
                </a:schemeClr>
              </a:solidFill>
              <a:latin typeface="Tablet Gothic Condensed" pitchFamily="50" charset="0"/>
            </a:endParaRPr>
          </a:p>
        </p:txBody>
      </p:sp>
      <p:sp>
        <p:nvSpPr>
          <p:cNvPr id="12" name="Title 3"/>
          <p:cNvSpPr txBox="1">
            <a:spLocks/>
          </p:cNvSpPr>
          <p:nvPr/>
        </p:nvSpPr>
        <p:spPr bwMode="gray">
          <a:xfrm>
            <a:off x="640826" y="3429000"/>
            <a:ext cx="2311918" cy="1130449"/>
          </a:xfrm>
          <a:prstGeom prst="rect">
            <a:avLst/>
          </a:prstGeom>
          <a:ln/>
          <a:extLst/>
        </p:spPr>
        <p:style>
          <a:lnRef idx="2">
            <a:schemeClr val="accent5"/>
          </a:lnRef>
          <a:fillRef idx="1">
            <a:schemeClr val="lt1"/>
          </a:fillRef>
          <a:effectRef idx="0">
            <a:schemeClr val="accent5"/>
          </a:effectRef>
          <a:fontRef idx="minor">
            <a:schemeClr val="dk1"/>
          </a:fontRef>
        </p:style>
        <p:txBody>
          <a:bodyPr vert="horz" wrap="square" lIns="0" tIns="0" rIns="0" bIns="0" numCol="1" anchor="t" anchorCtr="0" compatLnSpc="1">
            <a:prstTxWarp prst="textNoShape">
              <a:avLst/>
            </a:prstTxWarp>
            <a:noAutofit/>
          </a:bodyPr>
          <a:lstStyle>
            <a:lvl1pPr algn="l" defTabSz="1217875" rtl="0" eaLnBrk="1" fontAlgn="base" hangingPunct="1">
              <a:spcBef>
                <a:spcPct val="0"/>
              </a:spcBef>
              <a:spcAft>
                <a:spcPct val="0"/>
              </a:spcAft>
              <a:tabLst>
                <a:tab pos="367089" algn="l"/>
              </a:tabLst>
              <a:defRPr sz="2667" b="1" baseline="0">
                <a:solidFill>
                  <a:srgbClr val="C00000"/>
                </a:solidFill>
                <a:latin typeface="Calibri" panose="020F0502020204030204" pitchFamily="34" charset="0"/>
                <a:ea typeface="+mj-ea"/>
                <a:cs typeface="+mj-cs"/>
              </a:defRPr>
            </a:lvl1pPr>
            <a:lvl2pPr algn="l" defTabSz="1217875" rtl="0" eaLnBrk="1" fontAlgn="base" hangingPunct="1">
              <a:spcBef>
                <a:spcPct val="0"/>
              </a:spcBef>
              <a:spcAft>
                <a:spcPct val="0"/>
              </a:spcAft>
              <a:defRPr sz="2533" b="1">
                <a:solidFill>
                  <a:schemeClr val="tx2"/>
                </a:solidFill>
                <a:latin typeface="Arial" charset="0"/>
              </a:defRPr>
            </a:lvl2pPr>
            <a:lvl3pPr algn="l" defTabSz="1217875" rtl="0" eaLnBrk="1" fontAlgn="base" hangingPunct="1">
              <a:spcBef>
                <a:spcPct val="0"/>
              </a:spcBef>
              <a:spcAft>
                <a:spcPct val="0"/>
              </a:spcAft>
              <a:defRPr sz="2533" b="1">
                <a:solidFill>
                  <a:schemeClr val="tx2"/>
                </a:solidFill>
                <a:latin typeface="Arial" charset="0"/>
              </a:defRPr>
            </a:lvl3pPr>
            <a:lvl4pPr algn="l" defTabSz="1217875" rtl="0" eaLnBrk="1" fontAlgn="base" hangingPunct="1">
              <a:spcBef>
                <a:spcPct val="0"/>
              </a:spcBef>
              <a:spcAft>
                <a:spcPct val="0"/>
              </a:spcAft>
              <a:defRPr sz="2533" b="1">
                <a:solidFill>
                  <a:schemeClr val="tx2"/>
                </a:solidFill>
                <a:latin typeface="Arial" charset="0"/>
              </a:defRPr>
            </a:lvl4pPr>
            <a:lvl5pPr algn="l" defTabSz="1217875" rtl="0" eaLnBrk="1" fontAlgn="base" hangingPunct="1">
              <a:spcBef>
                <a:spcPct val="0"/>
              </a:spcBef>
              <a:spcAft>
                <a:spcPct val="0"/>
              </a:spcAft>
              <a:defRPr sz="2533" b="1">
                <a:solidFill>
                  <a:schemeClr val="tx2"/>
                </a:solidFill>
                <a:latin typeface="Arial" charset="0"/>
              </a:defRPr>
            </a:lvl5pPr>
            <a:lvl6pPr marL="621892" algn="l" defTabSz="1217875" rtl="0" eaLnBrk="1" fontAlgn="base" hangingPunct="1">
              <a:spcBef>
                <a:spcPct val="0"/>
              </a:spcBef>
              <a:spcAft>
                <a:spcPct val="0"/>
              </a:spcAft>
              <a:defRPr sz="2533" b="1">
                <a:solidFill>
                  <a:schemeClr val="tx2"/>
                </a:solidFill>
                <a:latin typeface="Arial" charset="0"/>
              </a:defRPr>
            </a:lvl6pPr>
            <a:lvl7pPr marL="1243786" algn="l" defTabSz="1217875" rtl="0" eaLnBrk="1" fontAlgn="base" hangingPunct="1">
              <a:spcBef>
                <a:spcPct val="0"/>
              </a:spcBef>
              <a:spcAft>
                <a:spcPct val="0"/>
              </a:spcAft>
              <a:defRPr sz="2533" b="1">
                <a:solidFill>
                  <a:schemeClr val="tx2"/>
                </a:solidFill>
                <a:latin typeface="Arial" charset="0"/>
              </a:defRPr>
            </a:lvl7pPr>
            <a:lvl8pPr marL="1865680" algn="l" defTabSz="1217875" rtl="0" eaLnBrk="1" fontAlgn="base" hangingPunct="1">
              <a:spcBef>
                <a:spcPct val="0"/>
              </a:spcBef>
              <a:spcAft>
                <a:spcPct val="0"/>
              </a:spcAft>
              <a:defRPr sz="2533" b="1">
                <a:solidFill>
                  <a:schemeClr val="tx2"/>
                </a:solidFill>
                <a:latin typeface="Arial" charset="0"/>
              </a:defRPr>
            </a:lvl8pPr>
            <a:lvl9pPr marL="2487575" algn="l" defTabSz="1217875" rtl="0" eaLnBrk="1" fontAlgn="base" hangingPunct="1">
              <a:spcBef>
                <a:spcPct val="0"/>
              </a:spcBef>
              <a:spcAft>
                <a:spcPct val="0"/>
              </a:spcAft>
              <a:defRPr sz="2533" b="1">
                <a:solidFill>
                  <a:schemeClr val="tx2"/>
                </a:solidFill>
                <a:latin typeface="Arial" charset="0"/>
              </a:defRPr>
            </a:lvl9pPr>
          </a:lstStyle>
          <a:p>
            <a:pPr algn="ctr"/>
            <a:r>
              <a:rPr lang="en-US" sz="2000" kern="0" dirty="0" smtClean="0">
                <a:solidFill>
                  <a:schemeClr val="accent1"/>
                </a:solidFill>
                <a:latin typeface="Tablet Gothic Condensed" pitchFamily="50" charset="0"/>
              </a:rPr>
              <a:t>Payment Request API</a:t>
            </a:r>
            <a:endParaRPr lang="en-US" sz="2000" kern="0" dirty="0">
              <a:solidFill>
                <a:schemeClr val="tx1">
                  <a:lumMod val="65000"/>
                  <a:lumOff val="35000"/>
                </a:schemeClr>
              </a:solidFill>
              <a:latin typeface="Tablet Gothic Condensed" pitchFamily="50" charset="0"/>
            </a:endParaRPr>
          </a:p>
        </p:txBody>
      </p:sp>
      <p:sp>
        <p:nvSpPr>
          <p:cNvPr id="13" name="Title 3"/>
          <p:cNvSpPr txBox="1">
            <a:spLocks/>
          </p:cNvSpPr>
          <p:nvPr/>
        </p:nvSpPr>
        <p:spPr bwMode="gray">
          <a:xfrm>
            <a:off x="9268089" y="3429000"/>
            <a:ext cx="2311918" cy="1130449"/>
          </a:xfrm>
          <a:prstGeom prst="rect">
            <a:avLst/>
          </a:prstGeom>
          <a:ln/>
          <a:extLst/>
        </p:spPr>
        <p:style>
          <a:lnRef idx="2">
            <a:schemeClr val="accent5"/>
          </a:lnRef>
          <a:fillRef idx="1">
            <a:schemeClr val="lt1"/>
          </a:fillRef>
          <a:effectRef idx="0">
            <a:schemeClr val="accent5"/>
          </a:effectRef>
          <a:fontRef idx="minor">
            <a:schemeClr val="dk1"/>
          </a:fontRef>
        </p:style>
        <p:txBody>
          <a:bodyPr vert="horz" wrap="square" lIns="0" tIns="0" rIns="0" bIns="0" numCol="1" anchor="t" anchorCtr="0" compatLnSpc="1">
            <a:prstTxWarp prst="textNoShape">
              <a:avLst/>
            </a:prstTxWarp>
            <a:noAutofit/>
          </a:bodyPr>
          <a:lstStyle>
            <a:lvl1pPr algn="l" defTabSz="1217875" rtl="0" eaLnBrk="1" fontAlgn="base" hangingPunct="1">
              <a:spcBef>
                <a:spcPct val="0"/>
              </a:spcBef>
              <a:spcAft>
                <a:spcPct val="0"/>
              </a:spcAft>
              <a:tabLst>
                <a:tab pos="367089" algn="l"/>
              </a:tabLst>
              <a:defRPr sz="2667" b="1" baseline="0">
                <a:solidFill>
                  <a:srgbClr val="C00000"/>
                </a:solidFill>
                <a:latin typeface="Calibri" panose="020F0502020204030204" pitchFamily="34" charset="0"/>
                <a:ea typeface="+mj-ea"/>
                <a:cs typeface="+mj-cs"/>
              </a:defRPr>
            </a:lvl1pPr>
            <a:lvl2pPr algn="l" defTabSz="1217875" rtl="0" eaLnBrk="1" fontAlgn="base" hangingPunct="1">
              <a:spcBef>
                <a:spcPct val="0"/>
              </a:spcBef>
              <a:spcAft>
                <a:spcPct val="0"/>
              </a:spcAft>
              <a:defRPr sz="2533" b="1">
                <a:solidFill>
                  <a:schemeClr val="tx2"/>
                </a:solidFill>
                <a:latin typeface="Arial" charset="0"/>
              </a:defRPr>
            </a:lvl2pPr>
            <a:lvl3pPr algn="l" defTabSz="1217875" rtl="0" eaLnBrk="1" fontAlgn="base" hangingPunct="1">
              <a:spcBef>
                <a:spcPct val="0"/>
              </a:spcBef>
              <a:spcAft>
                <a:spcPct val="0"/>
              </a:spcAft>
              <a:defRPr sz="2533" b="1">
                <a:solidFill>
                  <a:schemeClr val="tx2"/>
                </a:solidFill>
                <a:latin typeface="Arial" charset="0"/>
              </a:defRPr>
            </a:lvl3pPr>
            <a:lvl4pPr algn="l" defTabSz="1217875" rtl="0" eaLnBrk="1" fontAlgn="base" hangingPunct="1">
              <a:spcBef>
                <a:spcPct val="0"/>
              </a:spcBef>
              <a:spcAft>
                <a:spcPct val="0"/>
              </a:spcAft>
              <a:defRPr sz="2533" b="1">
                <a:solidFill>
                  <a:schemeClr val="tx2"/>
                </a:solidFill>
                <a:latin typeface="Arial" charset="0"/>
              </a:defRPr>
            </a:lvl4pPr>
            <a:lvl5pPr algn="l" defTabSz="1217875" rtl="0" eaLnBrk="1" fontAlgn="base" hangingPunct="1">
              <a:spcBef>
                <a:spcPct val="0"/>
              </a:spcBef>
              <a:spcAft>
                <a:spcPct val="0"/>
              </a:spcAft>
              <a:defRPr sz="2533" b="1">
                <a:solidFill>
                  <a:schemeClr val="tx2"/>
                </a:solidFill>
                <a:latin typeface="Arial" charset="0"/>
              </a:defRPr>
            </a:lvl5pPr>
            <a:lvl6pPr marL="621892" algn="l" defTabSz="1217875" rtl="0" eaLnBrk="1" fontAlgn="base" hangingPunct="1">
              <a:spcBef>
                <a:spcPct val="0"/>
              </a:spcBef>
              <a:spcAft>
                <a:spcPct val="0"/>
              </a:spcAft>
              <a:defRPr sz="2533" b="1">
                <a:solidFill>
                  <a:schemeClr val="tx2"/>
                </a:solidFill>
                <a:latin typeface="Arial" charset="0"/>
              </a:defRPr>
            </a:lvl6pPr>
            <a:lvl7pPr marL="1243786" algn="l" defTabSz="1217875" rtl="0" eaLnBrk="1" fontAlgn="base" hangingPunct="1">
              <a:spcBef>
                <a:spcPct val="0"/>
              </a:spcBef>
              <a:spcAft>
                <a:spcPct val="0"/>
              </a:spcAft>
              <a:defRPr sz="2533" b="1">
                <a:solidFill>
                  <a:schemeClr val="tx2"/>
                </a:solidFill>
                <a:latin typeface="Arial" charset="0"/>
              </a:defRPr>
            </a:lvl7pPr>
            <a:lvl8pPr marL="1865680" algn="l" defTabSz="1217875" rtl="0" eaLnBrk="1" fontAlgn="base" hangingPunct="1">
              <a:spcBef>
                <a:spcPct val="0"/>
              </a:spcBef>
              <a:spcAft>
                <a:spcPct val="0"/>
              </a:spcAft>
              <a:defRPr sz="2533" b="1">
                <a:solidFill>
                  <a:schemeClr val="tx2"/>
                </a:solidFill>
                <a:latin typeface="Arial" charset="0"/>
              </a:defRPr>
            </a:lvl8pPr>
            <a:lvl9pPr marL="2487575" algn="l" defTabSz="1217875" rtl="0" eaLnBrk="1" fontAlgn="base" hangingPunct="1">
              <a:spcBef>
                <a:spcPct val="0"/>
              </a:spcBef>
              <a:spcAft>
                <a:spcPct val="0"/>
              </a:spcAft>
              <a:defRPr sz="2533" b="1">
                <a:solidFill>
                  <a:schemeClr val="tx2"/>
                </a:solidFill>
                <a:latin typeface="Arial" charset="0"/>
              </a:defRPr>
            </a:lvl9pPr>
          </a:lstStyle>
          <a:p>
            <a:r>
              <a:rPr lang="en-US" sz="2000" kern="0" dirty="0" smtClean="0">
                <a:solidFill>
                  <a:srgbClr val="0070C0"/>
                </a:solidFill>
                <a:latin typeface="Tablet Gothic Condensed" pitchFamily="50" charset="0"/>
              </a:rPr>
              <a:t>   Vehicle </a:t>
            </a:r>
            <a:r>
              <a:rPr lang="en-US" sz="2000" kern="0" dirty="0">
                <a:solidFill>
                  <a:srgbClr val="0070C0"/>
                </a:solidFill>
                <a:latin typeface="Tablet Gothic Condensed" pitchFamily="50" charset="0"/>
              </a:rPr>
              <a:t>Information </a:t>
            </a:r>
            <a:r>
              <a:rPr lang="en-US" sz="2000" kern="0" dirty="0" smtClean="0">
                <a:solidFill>
                  <a:srgbClr val="0070C0"/>
                </a:solidFill>
                <a:latin typeface="Tablet Gothic Condensed" pitchFamily="50" charset="0"/>
              </a:rPr>
              <a:t>API</a:t>
            </a:r>
          </a:p>
          <a:p>
            <a:r>
              <a:rPr lang="en-US" sz="2000" kern="0" dirty="0" smtClean="0">
                <a:solidFill>
                  <a:srgbClr val="0070C0"/>
                </a:solidFill>
                <a:latin typeface="Tablet Gothic Condensed" pitchFamily="50" charset="0"/>
              </a:rPr>
              <a:t>   Vehicle Signals API</a:t>
            </a:r>
            <a:endParaRPr lang="en-US" sz="2000" kern="0" dirty="0" smtClean="0">
              <a:solidFill>
                <a:srgbClr val="0070C0"/>
              </a:solidFill>
              <a:latin typeface="Tablet Gothic Condensed" pitchFamily="50" charset="0"/>
            </a:endParaRPr>
          </a:p>
        </p:txBody>
      </p:sp>
      <p:sp>
        <p:nvSpPr>
          <p:cNvPr id="14" name="Title 3"/>
          <p:cNvSpPr txBox="1">
            <a:spLocks/>
          </p:cNvSpPr>
          <p:nvPr/>
        </p:nvSpPr>
        <p:spPr bwMode="gray">
          <a:xfrm>
            <a:off x="3671692" y="3579196"/>
            <a:ext cx="4953323" cy="1178155"/>
          </a:xfrm>
          <a:prstGeom prst="rect">
            <a:avLst/>
          </a:prstGeom>
          <a:ln/>
          <a:extLst/>
        </p:spPr>
        <p:style>
          <a:lnRef idx="2">
            <a:schemeClr val="accent5"/>
          </a:lnRef>
          <a:fillRef idx="1">
            <a:schemeClr val="lt1"/>
          </a:fillRef>
          <a:effectRef idx="0">
            <a:schemeClr val="accent5"/>
          </a:effectRef>
          <a:fontRef idx="minor">
            <a:schemeClr val="dk1"/>
          </a:fontRef>
        </p:style>
        <p:txBody>
          <a:bodyPr vert="horz" wrap="square" lIns="0" tIns="0" rIns="0" bIns="0" numCol="1" anchor="t" anchorCtr="0" compatLnSpc="1">
            <a:prstTxWarp prst="textNoShape">
              <a:avLst/>
            </a:prstTxWarp>
            <a:noAutofit/>
          </a:bodyPr>
          <a:lstStyle>
            <a:lvl1pPr algn="l" defTabSz="1217875" rtl="0" eaLnBrk="1" fontAlgn="base" hangingPunct="1">
              <a:spcBef>
                <a:spcPct val="0"/>
              </a:spcBef>
              <a:spcAft>
                <a:spcPct val="0"/>
              </a:spcAft>
              <a:tabLst>
                <a:tab pos="367089" algn="l"/>
              </a:tabLst>
              <a:defRPr sz="2667" b="1" baseline="0">
                <a:solidFill>
                  <a:srgbClr val="C00000"/>
                </a:solidFill>
                <a:latin typeface="Calibri" panose="020F0502020204030204" pitchFamily="34" charset="0"/>
                <a:ea typeface="+mj-ea"/>
                <a:cs typeface="+mj-cs"/>
              </a:defRPr>
            </a:lvl1pPr>
            <a:lvl2pPr algn="l" defTabSz="1217875" rtl="0" eaLnBrk="1" fontAlgn="base" hangingPunct="1">
              <a:spcBef>
                <a:spcPct val="0"/>
              </a:spcBef>
              <a:spcAft>
                <a:spcPct val="0"/>
              </a:spcAft>
              <a:defRPr sz="2533" b="1">
                <a:solidFill>
                  <a:schemeClr val="tx2"/>
                </a:solidFill>
                <a:latin typeface="Arial" charset="0"/>
              </a:defRPr>
            </a:lvl2pPr>
            <a:lvl3pPr algn="l" defTabSz="1217875" rtl="0" eaLnBrk="1" fontAlgn="base" hangingPunct="1">
              <a:spcBef>
                <a:spcPct val="0"/>
              </a:spcBef>
              <a:spcAft>
                <a:spcPct val="0"/>
              </a:spcAft>
              <a:defRPr sz="2533" b="1">
                <a:solidFill>
                  <a:schemeClr val="tx2"/>
                </a:solidFill>
                <a:latin typeface="Arial" charset="0"/>
              </a:defRPr>
            </a:lvl3pPr>
            <a:lvl4pPr algn="l" defTabSz="1217875" rtl="0" eaLnBrk="1" fontAlgn="base" hangingPunct="1">
              <a:spcBef>
                <a:spcPct val="0"/>
              </a:spcBef>
              <a:spcAft>
                <a:spcPct val="0"/>
              </a:spcAft>
              <a:defRPr sz="2533" b="1">
                <a:solidFill>
                  <a:schemeClr val="tx2"/>
                </a:solidFill>
                <a:latin typeface="Arial" charset="0"/>
              </a:defRPr>
            </a:lvl4pPr>
            <a:lvl5pPr algn="l" defTabSz="1217875" rtl="0" eaLnBrk="1" fontAlgn="base" hangingPunct="1">
              <a:spcBef>
                <a:spcPct val="0"/>
              </a:spcBef>
              <a:spcAft>
                <a:spcPct val="0"/>
              </a:spcAft>
              <a:defRPr sz="2533" b="1">
                <a:solidFill>
                  <a:schemeClr val="tx2"/>
                </a:solidFill>
                <a:latin typeface="Arial" charset="0"/>
              </a:defRPr>
            </a:lvl5pPr>
            <a:lvl6pPr marL="621892" algn="l" defTabSz="1217875" rtl="0" eaLnBrk="1" fontAlgn="base" hangingPunct="1">
              <a:spcBef>
                <a:spcPct val="0"/>
              </a:spcBef>
              <a:spcAft>
                <a:spcPct val="0"/>
              </a:spcAft>
              <a:defRPr sz="2533" b="1">
                <a:solidFill>
                  <a:schemeClr val="tx2"/>
                </a:solidFill>
                <a:latin typeface="Arial" charset="0"/>
              </a:defRPr>
            </a:lvl6pPr>
            <a:lvl7pPr marL="1243786" algn="l" defTabSz="1217875" rtl="0" eaLnBrk="1" fontAlgn="base" hangingPunct="1">
              <a:spcBef>
                <a:spcPct val="0"/>
              </a:spcBef>
              <a:spcAft>
                <a:spcPct val="0"/>
              </a:spcAft>
              <a:defRPr sz="2533" b="1">
                <a:solidFill>
                  <a:schemeClr val="tx2"/>
                </a:solidFill>
                <a:latin typeface="Arial" charset="0"/>
              </a:defRPr>
            </a:lvl7pPr>
            <a:lvl8pPr marL="1865680" algn="l" defTabSz="1217875" rtl="0" eaLnBrk="1" fontAlgn="base" hangingPunct="1">
              <a:spcBef>
                <a:spcPct val="0"/>
              </a:spcBef>
              <a:spcAft>
                <a:spcPct val="0"/>
              </a:spcAft>
              <a:defRPr sz="2533" b="1">
                <a:solidFill>
                  <a:schemeClr val="tx2"/>
                </a:solidFill>
                <a:latin typeface="Arial" charset="0"/>
              </a:defRPr>
            </a:lvl8pPr>
            <a:lvl9pPr marL="2487575" algn="l" defTabSz="1217875" rtl="0" eaLnBrk="1" fontAlgn="base" hangingPunct="1">
              <a:spcBef>
                <a:spcPct val="0"/>
              </a:spcBef>
              <a:spcAft>
                <a:spcPct val="0"/>
              </a:spcAft>
              <a:defRPr sz="2533" b="1">
                <a:solidFill>
                  <a:schemeClr val="tx2"/>
                </a:solidFill>
                <a:latin typeface="Arial" charset="0"/>
              </a:defRPr>
            </a:lvl9pPr>
          </a:lstStyle>
          <a:p>
            <a:pPr marL="342900" indent="-342900">
              <a:buFont typeface="Arial" panose="020B0604020202020204" pitchFamily="34" charset="0"/>
              <a:buChar char="•"/>
            </a:pPr>
            <a:r>
              <a:rPr lang="en-US" sz="1800" kern="0" dirty="0" smtClean="0">
                <a:solidFill>
                  <a:schemeClr val="tx1">
                    <a:lumMod val="65000"/>
                    <a:lumOff val="35000"/>
                  </a:schemeClr>
                </a:solidFill>
                <a:latin typeface="Tablet Gothic Condensed" pitchFamily="50" charset="0"/>
              </a:rPr>
              <a:t>Industry Knowledge</a:t>
            </a:r>
          </a:p>
          <a:p>
            <a:pPr marL="342900" indent="-342900">
              <a:buFont typeface="Arial" panose="020B0604020202020204" pitchFamily="34" charset="0"/>
              <a:buChar char="•"/>
            </a:pPr>
            <a:r>
              <a:rPr lang="en-US" sz="1800" kern="0" dirty="0" smtClean="0">
                <a:solidFill>
                  <a:schemeClr val="tx1">
                    <a:lumMod val="65000"/>
                    <a:lumOff val="35000"/>
                  </a:schemeClr>
                </a:solidFill>
                <a:latin typeface="Tablet Gothic Condensed" pitchFamily="50" charset="0"/>
              </a:rPr>
              <a:t>Prioritized </a:t>
            </a:r>
            <a:r>
              <a:rPr lang="en-US" sz="1800" kern="0" dirty="0">
                <a:solidFill>
                  <a:schemeClr val="tx1">
                    <a:lumMod val="65000"/>
                    <a:lumOff val="35000"/>
                  </a:schemeClr>
                </a:solidFill>
                <a:latin typeface="Tablet Gothic Condensed" pitchFamily="50" charset="0"/>
              </a:rPr>
              <a:t>automotive payments use cases</a:t>
            </a:r>
          </a:p>
          <a:p>
            <a:pPr marL="342900" indent="-342900">
              <a:buFont typeface="Arial" panose="020B0604020202020204" pitchFamily="34" charset="0"/>
              <a:buChar char="•"/>
            </a:pPr>
            <a:r>
              <a:rPr lang="en-US" sz="1800" kern="0" dirty="0" smtClean="0">
                <a:solidFill>
                  <a:schemeClr val="tx1">
                    <a:lumMod val="65000"/>
                    <a:lumOff val="35000"/>
                  </a:schemeClr>
                </a:solidFill>
                <a:latin typeface="Tablet Gothic Condensed" pitchFamily="50" charset="0"/>
              </a:rPr>
              <a:t>Web </a:t>
            </a:r>
            <a:r>
              <a:rPr lang="en-US" sz="1800" kern="0" dirty="0">
                <a:solidFill>
                  <a:schemeClr val="tx1">
                    <a:lumMod val="65000"/>
                    <a:lumOff val="35000"/>
                  </a:schemeClr>
                </a:solidFill>
                <a:latin typeface="Tablet Gothic Condensed" pitchFamily="50" charset="0"/>
              </a:rPr>
              <a:t>technology gap analysis to satisfy the use cases</a:t>
            </a:r>
          </a:p>
          <a:p>
            <a:pPr marL="342900" indent="-342900">
              <a:buFont typeface="Arial" panose="020B0604020202020204" pitchFamily="34" charset="0"/>
              <a:buChar char="•"/>
            </a:pPr>
            <a:r>
              <a:rPr lang="en-US" sz="1800" kern="0" dirty="0" smtClean="0">
                <a:solidFill>
                  <a:schemeClr val="tx1">
                    <a:lumMod val="65000"/>
                    <a:lumOff val="35000"/>
                  </a:schemeClr>
                </a:solidFill>
                <a:latin typeface="Tablet Gothic Condensed" pitchFamily="50" charset="0"/>
              </a:rPr>
              <a:t>Plan </a:t>
            </a:r>
            <a:r>
              <a:rPr lang="en-US" sz="1800" kern="0" dirty="0">
                <a:solidFill>
                  <a:schemeClr val="tx1">
                    <a:lumMod val="65000"/>
                    <a:lumOff val="35000"/>
                  </a:schemeClr>
                </a:solidFill>
                <a:latin typeface="Tablet Gothic Condensed" pitchFamily="50" charset="0"/>
              </a:rPr>
              <a:t>for </a:t>
            </a:r>
            <a:r>
              <a:rPr lang="en-US" sz="1800" kern="0" dirty="0" smtClean="0">
                <a:solidFill>
                  <a:schemeClr val="tx1">
                    <a:lumMod val="65000"/>
                    <a:lumOff val="35000"/>
                  </a:schemeClr>
                </a:solidFill>
                <a:latin typeface="Tablet Gothic Condensed" pitchFamily="50" charset="0"/>
              </a:rPr>
              <a:t>incubation</a:t>
            </a:r>
            <a:endParaRPr lang="en-US" sz="1800" kern="0" dirty="0">
              <a:solidFill>
                <a:schemeClr val="tx1">
                  <a:lumMod val="65000"/>
                  <a:lumOff val="35000"/>
                </a:schemeClr>
              </a:solidFill>
              <a:latin typeface="Tablet Gothic Condensed" pitchFamily="50" charset="0"/>
            </a:endParaRPr>
          </a:p>
        </p:txBody>
      </p:sp>
    </p:spTree>
    <p:extLst>
      <p:ext uri="{BB962C8B-B14F-4D97-AF65-F5344CB8AC3E}">
        <p14:creationId xmlns:p14="http://schemas.microsoft.com/office/powerpoint/2010/main" val="530623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853440" y="2223150"/>
            <a:ext cx="9928859" cy="806189"/>
          </a:xfrm>
          <a:prstGeom prst="rect">
            <a:avLst/>
          </a:prstGeom>
          <a:solidFill>
            <a:schemeClr val="accent5">
              <a:lumMod val="20000"/>
              <a:lumOff val="80000"/>
            </a:schemeClr>
          </a:solidFill>
          <a:ln>
            <a:headEnd/>
            <a:tailEnd/>
          </a:ln>
          <a:extLst/>
        </p:spPr>
        <p:style>
          <a:lnRef idx="1">
            <a:schemeClr val="accent5"/>
          </a:lnRef>
          <a:fillRef idx="2">
            <a:schemeClr val="accent5"/>
          </a:fillRef>
          <a:effectRef idx="1">
            <a:schemeClr val="accent5"/>
          </a:effectRef>
          <a:fontRef idx="minor">
            <a:schemeClr val="dk1"/>
          </a:fontRef>
        </p:style>
        <p:txBody>
          <a:bodyPr vert="horz" wrap="square" lIns="0" tIns="0" rIns="0" bIns="0" numCol="1" rtlCol="0" anchor="t" anchorCtr="0" compatLnSpc="1">
            <a:prstTxWarp prst="textNoShape">
              <a:avLst/>
            </a:prstTxWarp>
            <a:noAutofit/>
          </a:bodyPr>
          <a:lstStyle/>
          <a:p>
            <a:pPr algn="r"/>
            <a:r>
              <a:rPr lang="en-US" sz="3200" b="1" dirty="0" smtClean="0">
                <a:solidFill>
                  <a:schemeClr val="tx1"/>
                </a:solidFill>
                <a:latin typeface="Calibri" panose="020F0502020204030204" pitchFamily="34" charset="0"/>
              </a:rPr>
              <a:t>PROPOSED PRIORITIES</a:t>
            </a:r>
            <a:endParaRPr lang="en-US" sz="3200" b="1" dirty="0" smtClean="0">
              <a:solidFill>
                <a:schemeClr val="tx1"/>
              </a:solidFill>
              <a:latin typeface="Calibri" panose="020F0502020204030204" pitchFamily="34" charset="0"/>
            </a:endParaRPr>
          </a:p>
        </p:txBody>
      </p:sp>
      <p:sp>
        <p:nvSpPr>
          <p:cNvPr id="2" name="Title 1"/>
          <p:cNvSpPr>
            <a:spLocks noGrp="1"/>
          </p:cNvSpPr>
          <p:nvPr>
            <p:ph type="title"/>
          </p:nvPr>
        </p:nvSpPr>
        <p:spPr/>
        <p:txBody>
          <a:bodyPr/>
          <a:lstStyle/>
          <a:p>
            <a:r>
              <a:rPr lang="en-US" dirty="0" smtClean="0">
                <a:solidFill>
                  <a:schemeClr val="tx1"/>
                </a:solidFill>
              </a:rPr>
              <a:t>Use Cases | Overview</a:t>
            </a:r>
            <a:endParaRPr lang="en-US" dirty="0">
              <a:solidFill>
                <a:schemeClr val="tx1"/>
              </a:solidFill>
            </a:endParaRPr>
          </a:p>
        </p:txBody>
      </p:sp>
      <p:sp>
        <p:nvSpPr>
          <p:cNvPr id="4" name="TextBox 3"/>
          <p:cNvSpPr txBox="1"/>
          <p:nvPr/>
        </p:nvSpPr>
        <p:spPr>
          <a:xfrm>
            <a:off x="679622" y="1621170"/>
            <a:ext cx="8228919" cy="2769989"/>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rtlCol="0" anchor="t" anchorCtr="0" compatLnSpc="1">
            <a:prstTxWarp prst="textNoShape">
              <a:avLst/>
            </a:prstTxWarp>
            <a:spAutoFit/>
          </a:bodyPr>
          <a:lstStyle/>
          <a:p>
            <a:r>
              <a:rPr lang="en-US" b="1" dirty="0" smtClean="0">
                <a:latin typeface="Calibri" panose="020F0502020204030204" pitchFamily="34" charset="0"/>
              </a:rPr>
              <a:t>INITIAL CANDIDATE USE CASES</a:t>
            </a:r>
          </a:p>
          <a:p>
            <a:pPr marL="285750" indent="-285750">
              <a:buFont typeface="Arial" panose="020B0604020202020204" pitchFamily="34" charset="0"/>
              <a:buChar char="•"/>
            </a:pPr>
            <a:endParaRPr lang="en-US" b="1" dirty="0">
              <a:latin typeface="Calibri" panose="020F0502020204030204" pitchFamily="34" charset="0"/>
            </a:endParaRPr>
          </a:p>
          <a:p>
            <a:pPr marL="285750" indent="-285750">
              <a:buFont typeface="Arial" panose="020B0604020202020204" pitchFamily="34" charset="0"/>
              <a:buChar char="•"/>
            </a:pPr>
            <a:r>
              <a:rPr lang="en-US" b="1" dirty="0">
                <a:latin typeface="Calibri" panose="020F0502020204030204" pitchFamily="34" charset="0"/>
              </a:rPr>
              <a:t>Pay at the pump / charging station</a:t>
            </a:r>
          </a:p>
          <a:p>
            <a:pPr marL="285750" indent="-285750">
              <a:buFont typeface="Arial" panose="020B0604020202020204" pitchFamily="34" charset="0"/>
              <a:buChar char="•"/>
            </a:pPr>
            <a:r>
              <a:rPr lang="en-US" b="1" dirty="0">
                <a:latin typeface="Calibri" panose="020F0502020204030204" pitchFamily="34" charset="0"/>
              </a:rPr>
              <a:t>Retail Point of Sale (POS) (such as "drive-thru</a:t>
            </a:r>
            <a:r>
              <a:rPr lang="en-US" b="1" dirty="0" smtClean="0">
                <a:latin typeface="Calibri" panose="020F0502020204030204" pitchFamily="34" charset="0"/>
              </a:rPr>
              <a:t>")</a:t>
            </a:r>
          </a:p>
          <a:p>
            <a:pPr marL="285750" indent="-285750">
              <a:buFont typeface="Arial" panose="020B0604020202020204" pitchFamily="34" charset="0"/>
              <a:buChar char="•"/>
            </a:pPr>
            <a:r>
              <a:rPr lang="en-US" b="1" dirty="0" smtClean="0">
                <a:latin typeface="Calibri" panose="020F0502020204030204" pitchFamily="34" charset="0"/>
              </a:rPr>
              <a:t>Parking</a:t>
            </a:r>
          </a:p>
          <a:p>
            <a:pPr marL="285750" indent="-285750">
              <a:buFont typeface="Arial" panose="020B0604020202020204" pitchFamily="34" charset="0"/>
              <a:buChar char="•"/>
            </a:pPr>
            <a:r>
              <a:rPr lang="en-US" dirty="0" smtClean="0">
                <a:latin typeface="Calibri" panose="020F0502020204030204" pitchFamily="34" charset="0"/>
              </a:rPr>
              <a:t>Tolls </a:t>
            </a:r>
            <a:r>
              <a:rPr lang="en-US" dirty="0">
                <a:latin typeface="Calibri" panose="020F0502020204030204" pitchFamily="34" charset="0"/>
              </a:rPr>
              <a:t>&amp; Road </a:t>
            </a:r>
            <a:r>
              <a:rPr lang="en-US" dirty="0" smtClean="0">
                <a:latin typeface="Calibri" panose="020F0502020204030204" pitchFamily="34" charset="0"/>
              </a:rPr>
              <a:t>usage</a:t>
            </a:r>
            <a:endParaRPr lang="en-US" dirty="0">
              <a:latin typeface="Calibri" panose="020F0502020204030204" pitchFamily="34" charset="0"/>
            </a:endParaRPr>
          </a:p>
          <a:p>
            <a:pPr marL="285750" indent="-285750">
              <a:buFont typeface="Arial" panose="020B0604020202020204" pitchFamily="34" charset="0"/>
              <a:buChar char="•"/>
            </a:pPr>
            <a:r>
              <a:rPr lang="en-US" dirty="0" smtClean="0">
                <a:latin typeface="Calibri" panose="020F0502020204030204" pitchFamily="34" charset="0"/>
              </a:rPr>
              <a:t>Driver </a:t>
            </a:r>
            <a:r>
              <a:rPr lang="en-US" dirty="0">
                <a:latin typeface="Calibri" panose="020F0502020204030204" pitchFamily="34" charset="0"/>
              </a:rPr>
              <a:t>Safety (During a Commerce Transaction)</a:t>
            </a:r>
          </a:p>
          <a:p>
            <a:pPr marL="285750" indent="-285750">
              <a:buFont typeface="Arial" panose="020B0604020202020204" pitchFamily="34" charset="0"/>
              <a:buChar char="•"/>
            </a:pPr>
            <a:r>
              <a:rPr lang="en-US" dirty="0">
                <a:latin typeface="Calibri" panose="020F0502020204030204" pitchFamily="34" charset="0"/>
              </a:rPr>
              <a:t>Automated payments (e.g., delegation of authority to the vehicle to make payments)</a:t>
            </a:r>
          </a:p>
          <a:p>
            <a:pPr marL="285750" indent="-285750">
              <a:buFont typeface="Arial" panose="020B0604020202020204" pitchFamily="34" charset="0"/>
              <a:buChar char="•"/>
            </a:pPr>
            <a:r>
              <a:rPr lang="en-US" dirty="0">
                <a:latin typeface="Calibri" panose="020F0502020204030204" pitchFamily="34" charset="0"/>
              </a:rPr>
              <a:t>Shared Vehicles</a:t>
            </a:r>
          </a:p>
          <a:p>
            <a:pPr marL="285750" indent="-285750">
              <a:buFont typeface="Arial" panose="020B0604020202020204" pitchFamily="34" charset="0"/>
              <a:buChar char="•"/>
            </a:pPr>
            <a:r>
              <a:rPr lang="en-US" dirty="0" smtClean="0">
                <a:latin typeface="Calibri" panose="020F0502020204030204" pitchFamily="34" charset="0"/>
              </a:rPr>
              <a:t>Connectivity</a:t>
            </a:r>
            <a:endParaRPr lang="en-US" dirty="0">
              <a:latin typeface="Calibri" panose="020F0502020204030204" pitchFamily="34" charset="0"/>
            </a:endParaRPr>
          </a:p>
        </p:txBody>
      </p:sp>
      <p:sp>
        <p:nvSpPr>
          <p:cNvPr id="5" name="TextBox 4"/>
          <p:cNvSpPr txBox="1"/>
          <p:nvPr/>
        </p:nvSpPr>
        <p:spPr>
          <a:xfrm>
            <a:off x="679622" y="5251620"/>
            <a:ext cx="10873946" cy="830997"/>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rtlCol="0" anchor="t" anchorCtr="0" compatLnSpc="1">
            <a:prstTxWarp prst="textNoShape">
              <a:avLst/>
            </a:prstTxWarp>
            <a:spAutoFit/>
          </a:bodyPr>
          <a:lstStyle/>
          <a:p>
            <a:r>
              <a:rPr lang="en-US" b="1" dirty="0" smtClean="0">
                <a:latin typeface="Calibri" panose="020F0502020204030204" pitchFamily="34" charset="0"/>
              </a:rPr>
              <a:t>Note:</a:t>
            </a:r>
          </a:p>
          <a:p>
            <a:r>
              <a:rPr lang="en-US" dirty="0" smtClean="0">
                <a:latin typeface="Calibri" panose="020F0502020204030204" pitchFamily="34" charset="0"/>
              </a:rPr>
              <a:t>Some </a:t>
            </a:r>
            <a:r>
              <a:rPr lang="en-US" dirty="0">
                <a:latin typeface="Calibri" panose="020F0502020204030204" pitchFamily="34" charset="0"/>
              </a:rPr>
              <a:t>but not all vehicles will include browser </a:t>
            </a:r>
            <a:r>
              <a:rPr lang="en-US" dirty="0" smtClean="0">
                <a:latin typeface="Calibri" panose="020F0502020204030204" pitchFamily="34" charset="0"/>
              </a:rPr>
              <a:t>runtimes.</a:t>
            </a:r>
          </a:p>
          <a:p>
            <a:r>
              <a:rPr lang="en-US" dirty="0" smtClean="0">
                <a:latin typeface="Calibri" panose="020F0502020204030204" pitchFamily="34" charset="0"/>
              </a:rPr>
              <a:t>Task </a:t>
            </a:r>
            <a:r>
              <a:rPr lang="en-US" dirty="0">
                <a:latin typeface="Calibri" panose="020F0502020204030204" pitchFamily="34" charset="0"/>
              </a:rPr>
              <a:t>force may explore both </a:t>
            </a:r>
            <a:r>
              <a:rPr lang="en-US" b="1" dirty="0">
                <a:latin typeface="Calibri" panose="020F0502020204030204" pitchFamily="34" charset="0"/>
              </a:rPr>
              <a:t>in-browser</a:t>
            </a:r>
            <a:r>
              <a:rPr lang="en-US" dirty="0">
                <a:latin typeface="Calibri" panose="020F0502020204030204" pitchFamily="34" charset="0"/>
              </a:rPr>
              <a:t> and </a:t>
            </a:r>
            <a:r>
              <a:rPr lang="en-US" b="1" dirty="0">
                <a:latin typeface="Calibri" panose="020F0502020204030204" pitchFamily="34" charset="0"/>
              </a:rPr>
              <a:t>out-of-browser</a:t>
            </a:r>
            <a:r>
              <a:rPr lang="en-US" dirty="0">
                <a:latin typeface="Calibri" panose="020F0502020204030204" pitchFamily="34" charset="0"/>
              </a:rPr>
              <a:t> approaches (such as described in the </a:t>
            </a:r>
            <a:r>
              <a:rPr lang="en-US" dirty="0" err="1">
                <a:latin typeface="Calibri" panose="020F0502020204030204" pitchFamily="34" charset="0"/>
              </a:rPr>
              <a:t>ViWi</a:t>
            </a:r>
            <a:r>
              <a:rPr lang="en-US" dirty="0">
                <a:latin typeface="Calibri" panose="020F0502020204030204" pitchFamily="34" charset="0"/>
              </a:rPr>
              <a:t> protocol</a:t>
            </a:r>
            <a:r>
              <a:rPr lang="en-US" dirty="0" smtClean="0">
                <a:latin typeface="Calibri" panose="020F0502020204030204" pitchFamily="34" charset="0"/>
              </a:rPr>
              <a:t>)</a:t>
            </a:r>
            <a:endParaRPr lang="en-US" dirty="0">
              <a:latin typeface="Calibri" panose="020F0502020204030204" pitchFamily="34" charset="0"/>
            </a:endParaRPr>
          </a:p>
        </p:txBody>
      </p:sp>
    </p:spTree>
    <p:extLst>
      <p:ext uri="{BB962C8B-B14F-4D97-AF65-F5344CB8AC3E}">
        <p14:creationId xmlns:p14="http://schemas.microsoft.com/office/powerpoint/2010/main" val="3555763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798963806"/>
              </p:ext>
            </p:extLst>
          </p:nvPr>
        </p:nvGraphicFramePr>
        <p:xfrm>
          <a:off x="233262" y="974543"/>
          <a:ext cx="11087880" cy="5425440"/>
        </p:xfrm>
        <a:graphic>
          <a:graphicData uri="http://schemas.openxmlformats.org/drawingml/2006/table">
            <a:tbl>
              <a:tblPr>
                <a:tableStyleId>{21E4AEA4-8DFA-4A89-87EB-49C32662AFE0}</a:tableStyleId>
              </a:tblPr>
              <a:tblGrid>
                <a:gridCol w="11087880">
                  <a:extLst>
                    <a:ext uri="{9D8B030D-6E8A-4147-A177-3AD203B41FA5}">
                      <a16:colId xmlns:a16="http://schemas.microsoft.com/office/drawing/2014/main" val="2500647127"/>
                    </a:ext>
                  </a:extLst>
                </a:gridCol>
              </a:tblGrid>
              <a:tr h="986548">
                <a:tc>
                  <a:txBody>
                    <a:bodyPr/>
                    <a:lstStyle/>
                    <a:p>
                      <a:r>
                        <a:rPr lang="en-US" sz="1200" b="1" dirty="0" smtClean="0"/>
                        <a:t>PROBLEM STATEMENT</a:t>
                      </a:r>
                    </a:p>
                    <a:p>
                      <a:endParaRPr lang="en-US" sz="1400" b="1" dirty="0" smtClean="0"/>
                    </a:p>
                    <a:p>
                      <a:pPr marL="285750" indent="-285750">
                        <a:buFont typeface="Arial" panose="020B0604020202020204" pitchFamily="34" charset="0"/>
                        <a:buChar char="•"/>
                      </a:pPr>
                      <a:r>
                        <a:rPr lang="en-US" sz="1400" dirty="0" smtClean="0"/>
                        <a:t>According </a:t>
                      </a:r>
                      <a:r>
                        <a:rPr lang="en-US" sz="1400" dirty="0" smtClean="0"/>
                        <a:t>to a 2016 NACS report the primary reasons (by far) that people choose to purchase fuel from a service station are price and location. Loyalty programs are also important to some consumers.</a:t>
                      </a:r>
                    </a:p>
                    <a:p>
                      <a:pPr marL="285750" indent="-285750">
                        <a:buFont typeface="Arial" panose="020B0604020202020204" pitchFamily="34" charset="0"/>
                        <a:buChar char="•"/>
                      </a:pPr>
                      <a:r>
                        <a:rPr lang="en-US" sz="1400" dirty="0" smtClean="0"/>
                        <a:t>While </a:t>
                      </a:r>
                      <a:r>
                        <a:rPr lang="en-US" sz="1400" dirty="0" smtClean="0"/>
                        <a:t>key factors that affect fuel price (such as production costs and taxes) are beyond the scope of W3C's activities, mobile digital devices offer opportunities to lower other costs by fostering payment method innovation and reducing fraud. Digital devices can also make it possible for vendors to offer enhanced loyalty programs.</a:t>
                      </a:r>
                    </a:p>
                    <a:p>
                      <a:pPr marL="285750" indent="-285750">
                        <a:buFont typeface="Arial" panose="020B0604020202020204" pitchFamily="34" charset="0"/>
                        <a:buChar char="•"/>
                      </a:pPr>
                      <a:r>
                        <a:rPr lang="en-US" sz="1400" dirty="0" smtClean="0"/>
                        <a:t>However</a:t>
                      </a:r>
                      <a:r>
                        <a:rPr lang="en-US" sz="1400" dirty="0" smtClean="0"/>
                        <a:t>, it is not common today to initiate payments at a fuel pump (gas or electricity) from a digital device (phone or the vehicle itself). One reason is the challenge of establishing secure communication between the station and the user's devices.</a:t>
                      </a:r>
                    </a:p>
                    <a:p>
                      <a:pPr marL="285750" indent="-285750">
                        <a:buFont typeface="Arial" panose="020B0604020202020204" pitchFamily="34" charset="0"/>
                        <a:buChar char="•"/>
                      </a:pPr>
                      <a:r>
                        <a:rPr lang="en-US" sz="1400" dirty="0" smtClean="0"/>
                        <a:t>Fraud </a:t>
                      </a:r>
                      <a:r>
                        <a:rPr lang="en-US" sz="1400" dirty="0" smtClean="0"/>
                        <a:t>is a problem at service stations; the expense of installing chip readers has slowed the deployment of more secure card payments.</a:t>
                      </a:r>
                    </a:p>
                    <a:p>
                      <a:pPr marL="285750" indent="-285750">
                        <a:buFont typeface="Arial" panose="020B0604020202020204" pitchFamily="34" charset="0"/>
                        <a:buChar char="•"/>
                      </a:pPr>
                      <a:r>
                        <a:rPr lang="en-US" sz="1400" dirty="0" smtClean="0"/>
                        <a:t>Furthermore</a:t>
                      </a:r>
                      <a:r>
                        <a:rPr lang="en-US" sz="1400" dirty="0" smtClean="0"/>
                        <a:t>, friction in the user experience (e.g., being required to download and install an app, or set up an account in advance, or enter payment information manually) may lead customers to fall back to non-digital payments</a:t>
                      </a:r>
                      <a:r>
                        <a:rPr lang="en-US" sz="1400" dirty="0" smtClean="0"/>
                        <a:t>.</a:t>
                      </a:r>
                    </a:p>
                    <a:p>
                      <a:pPr marL="0" indent="0">
                        <a:buFont typeface="Arial" panose="020B0604020202020204" pitchFamily="34" charset="0"/>
                        <a:buNone/>
                      </a:pPr>
                      <a:r>
                        <a:rPr lang="en-US" sz="1400" b="1" dirty="0" smtClean="0"/>
                        <a:t>Note:</a:t>
                      </a:r>
                      <a:r>
                        <a:rPr lang="en-US" sz="1400" dirty="0" smtClean="0"/>
                        <a:t> Check for Regulatory Issues.</a:t>
                      </a:r>
                      <a:r>
                        <a:rPr lang="en-US" sz="1400" baseline="0" dirty="0" smtClean="0"/>
                        <a:t> </a:t>
                      </a:r>
                      <a:r>
                        <a:rPr lang="en-US" sz="1400" dirty="0" smtClean="0"/>
                        <a:t>E.g., user interaction only possible when car is not in motion.</a:t>
                      </a:r>
                    </a:p>
                    <a:p>
                      <a:endParaRPr lang="en-US" sz="1400" dirty="0" smtClean="0"/>
                    </a:p>
                  </a:txBody>
                  <a:tcPr/>
                </a:tc>
                <a:extLst>
                  <a:ext uri="{0D108BD9-81ED-4DB2-BD59-A6C34878D82A}">
                    <a16:rowId xmlns:a16="http://schemas.microsoft.com/office/drawing/2014/main" val="3498853672"/>
                  </a:ext>
                </a:extLst>
              </a:tr>
              <a:tr h="986548">
                <a:tc>
                  <a:txBody>
                    <a:bodyPr/>
                    <a:lstStyle/>
                    <a:p>
                      <a:pPr marL="0" indent="0">
                        <a:buFont typeface="Arial" panose="020B0604020202020204" pitchFamily="34" charset="0"/>
                        <a:buNone/>
                      </a:pPr>
                      <a:r>
                        <a:rPr lang="en-US" sz="1200" b="1" dirty="0" smtClean="0"/>
                        <a:t>OPPORTUNITY</a:t>
                      </a:r>
                    </a:p>
                    <a:p>
                      <a:pPr marL="0" indent="0">
                        <a:buFont typeface="Arial" panose="020B0604020202020204" pitchFamily="34" charset="0"/>
                        <a:buNone/>
                      </a:pPr>
                      <a:endParaRPr lang="en-US" sz="1200" b="1" dirty="0" smtClean="0"/>
                    </a:p>
                    <a:p>
                      <a:pPr marL="285750" indent="-285750">
                        <a:buFont typeface="Arial" panose="020B0604020202020204" pitchFamily="34" charset="0"/>
                        <a:buChar char="•"/>
                      </a:pPr>
                      <a:r>
                        <a:rPr lang="en-US" sz="1400" dirty="0" smtClean="0"/>
                        <a:t>Leverage the ubiquitous Web platform (including Payment Request API) to lower the cost of distributing software to collect payment at fuel stations, and streamlining secure payment for customers.</a:t>
                      </a:r>
                    </a:p>
                    <a:p>
                      <a:pPr marL="285750" indent="-285750">
                        <a:buFont typeface="Arial" panose="020B0604020202020204" pitchFamily="34" charset="0"/>
                        <a:buChar char="•"/>
                      </a:pPr>
                      <a:r>
                        <a:rPr lang="en-US" sz="1400" dirty="0" smtClean="0"/>
                        <a:t>The ability to provide faster service and reduce forecourt congestion. Basically it eliminates the queue in the shop/kiosk by proving a “Till” in every vehicle/customers pocket. Pay at pump by mobile phone increases throughput by as much as 12% in recent studies (more on highly congested sites with high number of MP users). This is conservative because only a fraction of people uses the MP application currently. So a massive benefit for the motorist is faster service and the Retailer gets higher throughput.</a:t>
                      </a:r>
                    </a:p>
                    <a:p>
                      <a:pPr marL="285750" indent="-285750">
                        <a:buFont typeface="Arial" panose="020B0604020202020204" pitchFamily="34" charset="0"/>
                        <a:buChar char="•"/>
                      </a:pPr>
                      <a:r>
                        <a:rPr lang="en-US" sz="1400" dirty="0" smtClean="0"/>
                        <a:t>Opportunity to simplify forecourt through elimination of </a:t>
                      </a:r>
                      <a:r>
                        <a:rPr lang="en-US" sz="1400" dirty="0" smtClean="0"/>
                        <a:t>OPTs</a:t>
                      </a:r>
                      <a:endParaRPr lang="en-US" sz="1400" b="1" dirty="0" smtClean="0"/>
                    </a:p>
                    <a:p>
                      <a:pPr marL="285750" indent="-285750">
                        <a:buFont typeface="Arial" panose="020B0604020202020204" pitchFamily="34" charset="0"/>
                        <a:buChar char="•"/>
                      </a:pPr>
                      <a:endParaRPr lang="en-US" sz="1400" dirty="0" smtClean="0"/>
                    </a:p>
                  </a:txBody>
                  <a:tcPr/>
                </a:tc>
                <a:extLst>
                  <a:ext uri="{0D108BD9-81ED-4DB2-BD59-A6C34878D82A}">
                    <a16:rowId xmlns:a16="http://schemas.microsoft.com/office/drawing/2014/main" val="2032057968"/>
                  </a:ext>
                </a:extLst>
              </a:tr>
            </a:tbl>
          </a:graphicData>
        </a:graphic>
      </p:graphicFrame>
      <p:sp>
        <p:nvSpPr>
          <p:cNvPr id="2" name="Title 1"/>
          <p:cNvSpPr>
            <a:spLocks noGrp="1"/>
          </p:cNvSpPr>
          <p:nvPr>
            <p:ph type="title"/>
          </p:nvPr>
        </p:nvSpPr>
        <p:spPr/>
        <p:txBody>
          <a:bodyPr/>
          <a:lstStyle/>
          <a:p>
            <a:r>
              <a:rPr lang="en-US" dirty="0" smtClean="0">
                <a:solidFill>
                  <a:schemeClr val="tx1"/>
                </a:solidFill>
              </a:rPr>
              <a:t>Use Case: Pay at the PUMP</a:t>
            </a:r>
            <a:endParaRPr lang="en-US" dirty="0">
              <a:solidFill>
                <a:schemeClr val="tx1"/>
              </a:solidFill>
            </a:endParaRPr>
          </a:p>
        </p:txBody>
      </p:sp>
    </p:spTree>
    <p:extLst>
      <p:ext uri="{BB962C8B-B14F-4D97-AF65-F5344CB8AC3E}">
        <p14:creationId xmlns:p14="http://schemas.microsoft.com/office/powerpoint/2010/main" val="1131419670"/>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0.xml><?xml version="1.0" encoding="utf-8"?>
<p:tagLst xmlns:a="http://schemas.openxmlformats.org/drawingml/2006/main" xmlns:r="http://schemas.openxmlformats.org/officeDocument/2006/relationships" xmlns:p="http://schemas.openxmlformats.org/presentationml/2006/main">
  <p:tag name="NAME" val="MoonHalfShape"/>
  <p:tag name="ANGLE" val="5"/>
</p:tagLst>
</file>

<file path=ppt/tags/tag11.xml><?xml version="1.0" encoding="utf-8"?>
<p:tagLst xmlns:a="http://schemas.openxmlformats.org/drawingml/2006/main" xmlns:r="http://schemas.openxmlformats.org/officeDocument/2006/relationships" xmlns:p="http://schemas.openxmlformats.org/presentationml/2006/main">
  <p:tag name="NAME" val="MoonShape"/>
  <p:tag name="ANGLE" val="4"/>
</p:tagLst>
</file>

<file path=ppt/tags/tag12.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13.xml><?xml version="1.0" encoding="utf-8"?>
<p:tagLst xmlns:a="http://schemas.openxmlformats.org/drawingml/2006/main" xmlns:r="http://schemas.openxmlformats.org/officeDocument/2006/relationships" xmlns:p="http://schemas.openxmlformats.org/presentationml/2006/main">
  <p:tag name="NAME" val="MoonShape"/>
  <p:tag name="ANGLE" val="2"/>
</p:tagLst>
</file>

<file path=ppt/tags/tag14.xml><?xml version="1.0" encoding="utf-8"?>
<p:tagLst xmlns:a="http://schemas.openxmlformats.org/drawingml/2006/main" xmlns:r="http://schemas.openxmlformats.org/officeDocument/2006/relationships" xmlns:p="http://schemas.openxmlformats.org/presentationml/2006/main">
  <p:tag name="NAME" val="MoonHalfShape"/>
  <p:tag name="ANGLE" val="2"/>
</p:tagLst>
</file>

<file path=ppt/tags/tag15.xml><?xml version="1.0" encoding="utf-8"?>
<p:tagLst xmlns:a="http://schemas.openxmlformats.org/drawingml/2006/main" xmlns:r="http://schemas.openxmlformats.org/officeDocument/2006/relationships" xmlns:p="http://schemas.openxmlformats.org/presentationml/2006/main">
  <p:tag name="NAME" val="MoonShape"/>
  <p:tag name="ANGLE" val="1"/>
</p:tagLst>
</file>

<file path=ppt/tags/tag16.xml><?xml version="1.0" encoding="utf-8"?>
<p:tagLst xmlns:a="http://schemas.openxmlformats.org/drawingml/2006/main" xmlns:r="http://schemas.openxmlformats.org/officeDocument/2006/relationships" xmlns:p="http://schemas.openxmlformats.org/presentationml/2006/main">
  <p:tag name="NAME" val="MoonHalfShape"/>
  <p:tag name="ANGLE" val="1"/>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NAME" val="Moon"/>
</p:tagLst>
</file>

<file path=ppt/tags/tag3.xml><?xml version="1.0" encoding="utf-8"?>
<p:tagLst xmlns:a="http://schemas.openxmlformats.org/drawingml/2006/main" xmlns:r="http://schemas.openxmlformats.org/officeDocument/2006/relationships" xmlns:p="http://schemas.openxmlformats.org/presentationml/2006/main">
  <p:tag name="NAME" val="Moon"/>
</p:tagLst>
</file>

<file path=ppt/tags/tag4.xml><?xml version="1.0" encoding="utf-8"?>
<p:tagLst xmlns:a="http://schemas.openxmlformats.org/drawingml/2006/main" xmlns:r="http://schemas.openxmlformats.org/officeDocument/2006/relationships" xmlns:p="http://schemas.openxmlformats.org/presentationml/2006/main">
  <p:tag name="NAME" val="Moon"/>
</p:tagLst>
</file>

<file path=ppt/tags/tag5.xml><?xml version="1.0" encoding="utf-8"?>
<p:tagLst xmlns:a="http://schemas.openxmlformats.org/drawingml/2006/main" xmlns:r="http://schemas.openxmlformats.org/officeDocument/2006/relationships" xmlns:p="http://schemas.openxmlformats.org/presentationml/2006/main">
  <p:tag name="NAME" val="Moon"/>
</p:tagLst>
</file>

<file path=ppt/tags/tag6.xml><?xml version="1.0" encoding="utf-8"?>
<p:tagLst xmlns:a="http://schemas.openxmlformats.org/drawingml/2006/main" xmlns:r="http://schemas.openxmlformats.org/officeDocument/2006/relationships" xmlns:p="http://schemas.openxmlformats.org/presentationml/2006/main">
  <p:tag name="NAME" val="Moon"/>
</p:tagLst>
</file>

<file path=ppt/tags/tag7.xml><?xml version="1.0" encoding="utf-8"?>
<p:tagLst xmlns:a="http://schemas.openxmlformats.org/drawingml/2006/main" xmlns:r="http://schemas.openxmlformats.org/officeDocument/2006/relationships" xmlns:p="http://schemas.openxmlformats.org/presentationml/2006/main">
  <p:tag name="NAME" val="MoonShape"/>
  <p:tag name="ANGLE" val="3"/>
</p:tagLst>
</file>

<file path=ppt/tags/tag8.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9.xml><?xml version="1.0" encoding="utf-8"?>
<p:tagLst xmlns:a="http://schemas.openxmlformats.org/drawingml/2006/main" xmlns:r="http://schemas.openxmlformats.org/officeDocument/2006/relationships" xmlns:p="http://schemas.openxmlformats.org/presentationml/2006/main">
  <p:tag name="NAME" val="MoonShape"/>
  <p:tag name="ANGLE" val="5"/>
</p:tagLst>
</file>

<file path=ppt/theme/theme1.xml><?xml version="1.0" encoding="utf-8"?>
<a:theme xmlns:a="http://schemas.openxmlformats.org/drawingml/2006/main" name="Blank">
  <a:themeElements>
    <a:clrScheme name="WEX">
      <a:dk1>
        <a:srgbClr val="000000"/>
      </a:dk1>
      <a:lt1>
        <a:srgbClr val="FFFFFF"/>
      </a:lt1>
      <a:dk2>
        <a:srgbClr val="E51937"/>
      </a:dk2>
      <a:lt2>
        <a:srgbClr val="FFFFFF"/>
      </a:lt2>
      <a:accent1>
        <a:srgbClr val="E51937"/>
      </a:accent1>
      <a:accent2>
        <a:srgbClr val="B1B3B6"/>
      </a:accent2>
      <a:accent3>
        <a:srgbClr val="333333"/>
      </a:accent3>
      <a:accent4>
        <a:srgbClr val="3A97B5"/>
      </a:accent4>
      <a:accent5>
        <a:srgbClr val="FEC524"/>
      </a:accent5>
      <a:accent6>
        <a:srgbClr val="ABC380"/>
      </a:accent6>
      <a:hlink>
        <a:srgbClr val="E51937"/>
      </a:hlink>
      <a:folHlink>
        <a:srgbClr val="912736"/>
      </a:folHlink>
    </a:clrScheme>
    <a:fontScheme name="McKJapanese">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w="9525">
          <a:solidFill>
            <a:schemeClr val="accent2">
              <a:lumMod val="75000"/>
            </a:schemeClr>
          </a:solidFill>
        </a:ln>
      </a:spPr>
      <a:bodyPr rtlCol="0" anchor="ctr"/>
      <a:lstStyle>
        <a:defPPr algn="ctr">
          <a:defRPr sz="1400" dirty="0" smtClean="0">
            <a:solidFill>
              <a:schemeClr val="tx1"/>
            </a:solidFill>
            <a:latin typeface="Calibri" panose="020F0502020204030204" pitchFamily="34" charset="0"/>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accent6"/>
          </a:solidFill>
        </a:ln>
      </a:spPr>
      <a:bodyPr/>
      <a:lstStyle/>
      <a:style>
        <a:lnRef idx="1">
          <a:schemeClr val="accent1"/>
        </a:lnRef>
        <a:fillRef idx="0">
          <a:schemeClr val="accent1"/>
        </a:fillRef>
        <a:effectRef idx="0">
          <a:schemeClr val="accent1"/>
        </a:effectRef>
        <a:fontRef idx="minor">
          <a:schemeClr val="tx1"/>
        </a:fontRef>
      </a:style>
    </a:lnDef>
    <a:txDef>
      <a:spPr>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a:defRPr dirty="0" smtClean="0">
            <a:latin typeface="Calibri" panose="020F0502020204030204" pitchFamily="34" charset="0"/>
          </a:defRPr>
        </a:defPPr>
      </a:lstStyle>
    </a:txDef>
  </a:objectDefaults>
  <a:extraClrSchemeLst>
    <a:extraClrScheme>
      <a:clrScheme name="Current">
        <a:dk1>
          <a:srgbClr val="000000"/>
        </a:dk1>
        <a:lt1>
          <a:srgbClr val="FFFFFF"/>
        </a:lt1>
        <a:dk2>
          <a:srgbClr val="E51937"/>
        </a:dk2>
        <a:lt2>
          <a:srgbClr val="FFFFFF"/>
        </a:lt2>
        <a:accent1>
          <a:srgbClr val="CEC8C8"/>
        </a:accent1>
        <a:accent2>
          <a:srgbClr val="938585"/>
        </a:accent2>
        <a:accent3>
          <a:srgbClr val="E51937"/>
        </a:accent3>
        <a:accent4>
          <a:srgbClr val="912736"/>
        </a:accent4>
        <a:accent5>
          <a:srgbClr val="333333"/>
        </a:accent5>
        <a:accent6>
          <a:srgbClr val="808080"/>
        </a:accent6>
        <a:hlink>
          <a:srgbClr val="E51937"/>
        </a:hlink>
        <a:folHlink>
          <a:srgbClr val="912736"/>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2010 Baseform.potx" id="{2159DD3E-2A1C-4F97-A703-BAFC1D6962B2}" vid="{E96B58C4-C6ED-4B68-9616-32754B0CC414}"/>
    </a:ext>
  </a:extLst>
</a:theme>
</file>

<file path=docProps/app.xml><?xml version="1.0" encoding="utf-8"?>
<Properties xmlns="http://schemas.openxmlformats.org/officeDocument/2006/extended-properties" xmlns:vt="http://schemas.openxmlformats.org/officeDocument/2006/docPropsVTypes">
  <TotalTime>2356</TotalTime>
  <Words>1863</Words>
  <Application>Microsoft Office PowerPoint</Application>
  <PresentationFormat>Widescreen</PresentationFormat>
  <Paragraphs>202</Paragraphs>
  <Slides>17</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17</vt:i4>
      </vt:variant>
    </vt:vector>
  </HeadingPairs>
  <TitlesOfParts>
    <vt:vector size="23" baseType="lpstr">
      <vt:lpstr>ＭＳ Ｐゴシック</vt:lpstr>
      <vt:lpstr>Arial</vt:lpstr>
      <vt:lpstr>Calibri</vt:lpstr>
      <vt:lpstr>Tablet Gothic Condensed</vt:lpstr>
      <vt:lpstr>Blank</vt:lpstr>
      <vt:lpstr>think-cell Slide</vt:lpstr>
      <vt:lpstr>Automotive Web Payments Task Force | TPAC’17</vt:lpstr>
      <vt:lpstr>PowerPoint Presentation</vt:lpstr>
      <vt:lpstr>Introduction</vt:lpstr>
      <vt:lpstr>Task Force Summary</vt:lpstr>
      <vt:lpstr>W3C Automotive Web Payments Task Force | Charter</vt:lpstr>
      <vt:lpstr>W3C Automotive Web Payments Task Force | Charter</vt:lpstr>
      <vt:lpstr>The Big Picture</vt:lpstr>
      <vt:lpstr>Use Cases | Overview</vt:lpstr>
      <vt:lpstr>Use Case: Pay at the PUMP</vt:lpstr>
      <vt:lpstr>Use Case: Pay at the PUMP</vt:lpstr>
      <vt:lpstr>Use Case: Pay at the PUMP</vt:lpstr>
      <vt:lpstr>Use Case: Pay at the PUMP</vt:lpstr>
      <vt:lpstr>Use Case: Pay at the PUMP</vt:lpstr>
      <vt:lpstr>Use Case: Pay at the PUMP</vt:lpstr>
      <vt:lpstr>MOVING FORWARD</vt:lpstr>
      <vt:lpstr>PROPOSED MILESTONES</vt:lpstr>
      <vt:lpstr>THANKS.</vt:lpstr>
    </vt:vector>
  </TitlesOfParts>
  <Company>WEX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Budget P</dc:title>
  <dc:creator>Meirelles, Rodrigo</dc:creator>
  <cp:lastModifiedBy>Meirelles, Rodrigo</cp:lastModifiedBy>
  <cp:revision>362</cp:revision>
  <dcterms:created xsi:type="dcterms:W3CDTF">2017-11-01T21:14:38Z</dcterms:created>
  <dcterms:modified xsi:type="dcterms:W3CDTF">2017-11-09T16:35:00Z</dcterms:modified>
</cp:coreProperties>
</file>