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theme/themeOverride8.xml" ContentType="application/vnd.openxmlformats-officedocument.themeOverride+xml"/>
  <Override PartName="/ppt/notesSlides/notesSlide21.xml" ContentType="application/vnd.openxmlformats-officedocument.presentationml.notesSlide+xml"/>
  <Override PartName="/ppt/theme/themeOverride9.xml" ContentType="application/vnd.openxmlformats-officedocument.themeOverride+xml"/>
  <Override PartName="/ppt/notesSlides/notesSlide22.xml" ContentType="application/vnd.openxmlformats-officedocument.presentationml.notesSlide+xml"/>
  <Override PartName="/ppt/theme/themeOverride1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1.xml" ContentType="application/vnd.openxmlformats-officedocument.themeOverride+xml"/>
  <Override PartName="/ppt/notesSlides/notesSlide27.xml" ContentType="application/vnd.openxmlformats-officedocument.presentationml.notesSlide+xml"/>
  <Override PartName="/ppt/theme/themeOverride1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34"/>
  </p:notesMasterIdLst>
  <p:handoutMasterIdLst>
    <p:handoutMasterId r:id="rId35"/>
  </p:handoutMasterIdLst>
  <p:sldIdLst>
    <p:sldId id="1122" r:id="rId2"/>
    <p:sldId id="1229" r:id="rId3"/>
    <p:sldId id="1232" r:id="rId4"/>
    <p:sldId id="1255" r:id="rId5"/>
    <p:sldId id="1257" r:id="rId6"/>
    <p:sldId id="1258" r:id="rId7"/>
    <p:sldId id="1237" r:id="rId8"/>
    <p:sldId id="1272" r:id="rId9"/>
    <p:sldId id="1268" r:id="rId10"/>
    <p:sldId id="1270" r:id="rId11"/>
    <p:sldId id="1273" r:id="rId12"/>
    <p:sldId id="1292" r:id="rId13"/>
    <p:sldId id="1274" r:id="rId14"/>
    <p:sldId id="1276" r:id="rId15"/>
    <p:sldId id="1278" r:id="rId16"/>
    <p:sldId id="1303" r:id="rId17"/>
    <p:sldId id="1279" r:id="rId18"/>
    <p:sldId id="1280" r:id="rId19"/>
    <p:sldId id="1281" r:id="rId20"/>
    <p:sldId id="1282" r:id="rId21"/>
    <p:sldId id="1283" r:id="rId22"/>
    <p:sldId id="1284" r:id="rId23"/>
    <p:sldId id="1286" r:id="rId24"/>
    <p:sldId id="1287" r:id="rId25"/>
    <p:sldId id="1288" r:id="rId26"/>
    <p:sldId id="1289" r:id="rId27"/>
    <p:sldId id="1290" r:id="rId28"/>
    <p:sldId id="1304" r:id="rId29"/>
    <p:sldId id="1238" r:id="rId30"/>
    <p:sldId id="1239" r:id="rId31"/>
    <p:sldId id="1242" r:id="rId32"/>
    <p:sldId id="122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E14"/>
    <a:srgbClr val="FEAA02"/>
    <a:srgbClr val="75C218"/>
    <a:srgbClr val="FFF1E7"/>
    <a:srgbClr val="0B6AB1"/>
    <a:srgbClr val="99961E"/>
    <a:srgbClr val="C6EA52"/>
    <a:srgbClr val="DDEA2E"/>
    <a:srgbClr val="FF6600"/>
    <a:srgbClr val="A0A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3633" autoAdjust="0"/>
  </p:normalViewPr>
  <p:slideViewPr>
    <p:cSldViewPr>
      <p:cViewPr varScale="1">
        <p:scale>
          <a:sx n="62" d="100"/>
          <a:sy n="62" d="100"/>
        </p:scale>
        <p:origin x="169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3" d="100"/>
        <a:sy n="63" d="100"/>
      </p:scale>
      <p:origin x="0" y="0"/>
    </p:cViewPr>
  </p:sorterViewPr>
  <p:notesViewPr>
    <p:cSldViewPr>
      <p:cViewPr varScale="1">
        <p:scale>
          <a:sx n="83" d="100"/>
          <a:sy n="83" d="100"/>
        </p:scale>
        <p:origin x="-24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defRPr>
            </a:lvl1pPr>
          </a:lstStyle>
          <a:p>
            <a:pPr>
              <a:defRPr/>
            </a:pPr>
            <a:fld id="{CA19B0AD-8D2E-4793-8CA9-0BDC9E8CDE3D}" type="datetimeFigureOut">
              <a:rPr lang="zh-CN" altLang="en-US"/>
              <a:pPr>
                <a:defRPr/>
              </a:pPr>
              <a:t>2017/4/28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defRPr>
            </a:lvl1pPr>
          </a:lstStyle>
          <a:p>
            <a:pPr>
              <a:defRPr/>
            </a:pPr>
            <a:fld id="{99A2C603-5E1C-4572-A660-9CCE0191EAB5}" type="slidenum">
              <a:rPr lang="zh-CN" altLang="en-US"/>
              <a:pPr>
                <a:defRPr/>
              </a:pPr>
              <a:t>‹#›</a:t>
            </a:fld>
            <a:endParaRPr lang="zh-CN" altLang="en-US"/>
          </a:p>
        </p:txBody>
      </p:sp>
    </p:spTree>
    <p:extLst>
      <p:ext uri="{BB962C8B-B14F-4D97-AF65-F5344CB8AC3E}">
        <p14:creationId xmlns:p14="http://schemas.microsoft.com/office/powerpoint/2010/main" val="20299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defRPr>
            </a:lvl1pPr>
          </a:lstStyle>
          <a:p>
            <a:pPr>
              <a:defRPr/>
            </a:pPr>
            <a:fld id="{6CD0F504-88DB-474E-B6BB-ED20A54A8316}" type="datetimeFigureOut">
              <a:rPr lang="zh-CN" altLang="en-US"/>
              <a:pPr>
                <a:defRPr/>
              </a:pPr>
              <a:t>2017/4/28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defRPr>
            </a:lvl1pPr>
          </a:lstStyle>
          <a:p>
            <a:pPr>
              <a:defRPr/>
            </a:pPr>
            <a:fld id="{E6953AAF-56BB-438A-819D-37E95CCDE71A}" type="slidenum">
              <a:rPr lang="zh-CN" altLang="en-US"/>
              <a:pPr>
                <a:defRPr/>
              </a:pPr>
              <a:t>‹#›</a:t>
            </a:fld>
            <a:endParaRPr lang="zh-CN" altLang="en-US"/>
          </a:p>
        </p:txBody>
      </p:sp>
    </p:spTree>
    <p:extLst>
      <p:ext uri="{BB962C8B-B14F-4D97-AF65-F5344CB8AC3E}">
        <p14:creationId xmlns:p14="http://schemas.microsoft.com/office/powerpoint/2010/main" val="3379861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1</a:t>
            </a:fld>
            <a:endParaRPr lang="zh-CN" altLang="en-US"/>
          </a:p>
        </p:txBody>
      </p:sp>
    </p:spTree>
    <p:extLst>
      <p:ext uri="{BB962C8B-B14F-4D97-AF65-F5344CB8AC3E}">
        <p14:creationId xmlns:p14="http://schemas.microsoft.com/office/powerpoint/2010/main" val="211118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indent="0" algn="just">
              <a:lnSpc>
                <a:spcPct val="150000"/>
              </a:lnSpc>
              <a:spcBef>
                <a:spcPts val="600"/>
              </a:spcBef>
              <a:buFont typeface="Wingdings" pitchFamily="2" charset="2"/>
              <a:buNone/>
            </a:pPr>
            <a:r>
              <a:rPr lang="zh-CN" altLang="en-US" sz="1200" b="0" dirty="0" smtClean="0">
                <a:solidFill>
                  <a:srgbClr val="2871A7"/>
                </a:solidFill>
              </a:rPr>
              <a:t>中国标准化改革的基本原则有两个。</a:t>
            </a:r>
            <a:r>
              <a:rPr lang="en-US" altLang="zh-CN" sz="1200" b="0" dirty="0" smtClean="0">
                <a:solidFill>
                  <a:srgbClr val="2871A7"/>
                </a:solidFill>
              </a:rPr>
              <a:t>There</a:t>
            </a:r>
            <a:r>
              <a:rPr lang="en-US" altLang="zh-CN" sz="1200" b="0" baseline="0" dirty="0" smtClean="0">
                <a:solidFill>
                  <a:srgbClr val="2871A7"/>
                </a:solidFill>
              </a:rPr>
              <a:t> are two main principles of China’s standardization reform.</a:t>
            </a:r>
            <a:endParaRPr lang="en-US" altLang="zh-CN" sz="1200" b="0" dirty="0" smtClean="0">
              <a:solidFill>
                <a:srgbClr val="2871A7"/>
              </a:solidFill>
            </a:endParaRPr>
          </a:p>
          <a:p>
            <a:pPr marL="0" indent="0" algn="just">
              <a:lnSpc>
                <a:spcPct val="150000"/>
              </a:lnSpc>
              <a:spcBef>
                <a:spcPts val="600"/>
              </a:spcBef>
              <a:buFont typeface="Wingdings" pitchFamily="2" charset="2"/>
              <a:buNone/>
            </a:pPr>
            <a:r>
              <a:rPr lang="zh-CN" altLang="en-US" sz="1200" b="0" dirty="0" smtClean="0">
                <a:solidFill>
                  <a:srgbClr val="2871A7"/>
                </a:solidFill>
              </a:rPr>
              <a:t>“加法”原则  </a:t>
            </a:r>
            <a:r>
              <a:rPr lang="en-US" altLang="zh-CN" sz="1200" b="0" dirty="0" smtClean="0">
                <a:solidFill>
                  <a:srgbClr val="2871A7"/>
                </a:solidFill>
              </a:rPr>
              <a:t>One is the</a:t>
            </a:r>
            <a:r>
              <a:rPr lang="en-US" altLang="zh-CN" sz="1200" b="0" baseline="0" dirty="0" smtClean="0">
                <a:solidFill>
                  <a:srgbClr val="2871A7"/>
                </a:solidFill>
              </a:rPr>
              <a:t> </a:t>
            </a:r>
            <a:r>
              <a:rPr lang="en-US" altLang="zh-CN" sz="1200" b="0" dirty="0" smtClean="0">
                <a:solidFill>
                  <a:srgbClr val="2871A7"/>
                </a:solidFill>
              </a:rPr>
              <a:t>principle of addition.</a:t>
            </a:r>
          </a:p>
          <a:p>
            <a:pPr marL="0" indent="0" algn="just">
              <a:lnSpc>
                <a:spcPct val="150000"/>
              </a:lnSpc>
              <a:spcBef>
                <a:spcPts val="600"/>
              </a:spcBef>
              <a:buFont typeface="Wingdings" pitchFamily="2" charset="2"/>
              <a:buNone/>
            </a:pPr>
            <a:r>
              <a:rPr lang="zh-CN" altLang="en-US" sz="1200" b="0" dirty="0" smtClean="0"/>
              <a:t>强化标准化</a:t>
            </a:r>
            <a:r>
              <a:rPr lang="zh-CN" altLang="zh-CN" sz="1200" b="0" dirty="0" smtClean="0"/>
              <a:t>宏观管理和综合协调，</a:t>
            </a:r>
            <a:r>
              <a:rPr lang="en-US" altLang="zh-CN" sz="1200" b="0" dirty="0" smtClean="0"/>
              <a:t>Standardization</a:t>
            </a:r>
            <a:r>
              <a:rPr lang="en-US" altLang="zh-CN" sz="1200" b="0" baseline="0" dirty="0" smtClean="0"/>
              <a:t> reform needs to enhance the macro-management and comprehensive coordination of standardization,</a:t>
            </a:r>
            <a:r>
              <a:rPr lang="zh-CN" altLang="zh-CN" sz="1200" b="0" dirty="0" smtClean="0"/>
              <a:t>尤其要强化强制性标准统一管理，</a:t>
            </a:r>
            <a:r>
              <a:rPr lang="en-US" altLang="zh-CN" sz="1200" b="0" baseline="0" dirty="0" smtClean="0"/>
              <a:t>especially enhance the uniform management of mandatory standards, </a:t>
            </a:r>
          </a:p>
          <a:p>
            <a:pPr marL="0" indent="0" algn="just">
              <a:lnSpc>
                <a:spcPct val="150000"/>
              </a:lnSpc>
              <a:spcBef>
                <a:spcPts val="600"/>
              </a:spcBef>
              <a:buFont typeface="Wingdings" pitchFamily="2" charset="2"/>
              <a:buNone/>
            </a:pPr>
            <a:r>
              <a:rPr lang="zh-CN" altLang="zh-CN" sz="1200" b="0" dirty="0" smtClean="0"/>
              <a:t>更好发挥政府标准在宏观调控、市场监管、社会管理、公共服务、保护环境等方面的作用。</a:t>
            </a:r>
            <a:r>
              <a:rPr lang="en-US" altLang="zh-CN" sz="1200" b="0" baseline="0" dirty="0" smtClean="0"/>
              <a:t>better play the government standards’ role in macro-control , market supervising, social management, public service, environment protection.</a:t>
            </a:r>
          </a:p>
          <a:p>
            <a:pPr marL="0" indent="0" algn="just">
              <a:lnSpc>
                <a:spcPct val="150000"/>
              </a:lnSpc>
              <a:spcBef>
                <a:spcPts val="600"/>
              </a:spcBef>
              <a:buFont typeface="Wingdings" pitchFamily="2" charset="2"/>
              <a:buNone/>
            </a:pPr>
            <a:r>
              <a:rPr lang="zh-CN" altLang="en-US" sz="1200" b="0" dirty="0" smtClean="0">
                <a:solidFill>
                  <a:srgbClr val="2871A7"/>
                </a:solidFill>
              </a:rPr>
              <a:t>“减法”原则 </a:t>
            </a:r>
            <a:r>
              <a:rPr lang="en-US" altLang="zh-CN" sz="1200" b="0" dirty="0" smtClean="0">
                <a:solidFill>
                  <a:srgbClr val="2871A7"/>
                </a:solidFill>
              </a:rPr>
              <a:t>The</a:t>
            </a:r>
            <a:r>
              <a:rPr lang="en-US" altLang="zh-CN" sz="1200" b="0" baseline="0" dirty="0" smtClean="0">
                <a:solidFill>
                  <a:srgbClr val="2871A7"/>
                </a:solidFill>
              </a:rPr>
              <a:t> other is the </a:t>
            </a:r>
            <a:r>
              <a:rPr lang="en-US" altLang="zh-CN" sz="1200" b="0" dirty="0" smtClean="0">
                <a:solidFill>
                  <a:srgbClr val="2871A7"/>
                </a:solidFill>
              </a:rPr>
              <a:t>principle</a:t>
            </a:r>
            <a:r>
              <a:rPr lang="en-US" altLang="zh-CN" sz="1200" b="0" baseline="0" dirty="0" smtClean="0">
                <a:solidFill>
                  <a:srgbClr val="2871A7"/>
                </a:solidFill>
              </a:rPr>
              <a:t> of subtraction </a:t>
            </a:r>
          </a:p>
          <a:p>
            <a:pPr marL="0" indent="0" algn="just">
              <a:lnSpc>
                <a:spcPct val="150000"/>
              </a:lnSpc>
              <a:spcBef>
                <a:spcPts val="600"/>
              </a:spcBef>
              <a:buFont typeface="Wingdings" pitchFamily="2" charset="2"/>
              <a:buNone/>
            </a:pPr>
            <a:r>
              <a:rPr lang="zh-CN" altLang="zh-CN" sz="1200" b="0" dirty="0" smtClean="0"/>
              <a:t>逐步减少政府标准的层级和规模，</a:t>
            </a:r>
            <a:r>
              <a:rPr lang="en-US" altLang="zh-CN" b="0" dirty="0" smtClean="0"/>
              <a:t>Standardization reform needs to gradually reduce the hierarchy</a:t>
            </a:r>
            <a:r>
              <a:rPr lang="en-US" altLang="zh-CN" b="0" baseline="0" dirty="0" smtClean="0"/>
              <a:t> and scale of government standards.</a:t>
            </a:r>
            <a:r>
              <a:rPr lang="zh-CN" altLang="zh-CN" sz="1200" b="0" dirty="0" smtClean="0"/>
              <a:t>从长远看，凡依靠社会组织和市场机制能够有效供给标准的领域，政府标准要逐步退出、大幅“瘦身”，</a:t>
            </a:r>
            <a:r>
              <a:rPr lang="en-US" altLang="zh-CN" b="0" baseline="0" dirty="0" smtClean="0"/>
              <a:t>In the long run, government should gradually quit and significantly reduce quantity of standards from those fields where depend on social organization and market system to provide effective supply of standards. </a:t>
            </a:r>
            <a:endParaRPr lang="en-US" altLang="zh-CN" sz="1200" b="0" dirty="0" smtClean="0"/>
          </a:p>
          <a:p>
            <a:pPr marL="0" indent="0" algn="just">
              <a:lnSpc>
                <a:spcPct val="150000"/>
              </a:lnSpc>
              <a:spcBef>
                <a:spcPts val="600"/>
              </a:spcBef>
              <a:buFont typeface="Wingdings" pitchFamily="2" charset="2"/>
              <a:buNone/>
            </a:pPr>
            <a:r>
              <a:rPr lang="zh-CN" altLang="zh-CN" sz="1200" b="0" dirty="0" smtClean="0"/>
              <a:t>同时培育发展按市场机制运行的社会团体标准，</a:t>
            </a:r>
            <a:r>
              <a:rPr lang="en-US" altLang="zh-CN" b="0" baseline="0" dirty="0" smtClean="0"/>
              <a:t>Meanwhile, government should foster and develop social organizations standards,</a:t>
            </a:r>
            <a:r>
              <a:rPr lang="zh-CN" altLang="zh-CN" sz="1200" b="0" dirty="0" smtClean="0"/>
              <a:t>有效增加标准这一制度供给，</a:t>
            </a:r>
            <a:r>
              <a:rPr lang="en-US" altLang="zh-CN" b="0" baseline="0" dirty="0" smtClean="0"/>
              <a:t>effectively increase supply of standards, </a:t>
            </a:r>
            <a:r>
              <a:rPr lang="zh-CN" altLang="zh-CN" sz="1200" b="0" dirty="0" smtClean="0"/>
              <a:t>发挥市场标准在促进创新、推动发展等方面的决定性作用</a:t>
            </a:r>
            <a:r>
              <a:rPr lang="zh-CN" altLang="en-US" sz="1200" b="0" dirty="0" smtClean="0"/>
              <a:t>。</a:t>
            </a:r>
            <a:r>
              <a:rPr lang="en-US" altLang="zh-CN" b="0" baseline="0" dirty="0" smtClean="0"/>
              <a:t> play the market standards’ decisive roles in promoting innovation and development</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10</a:t>
            </a:fld>
            <a:endParaRPr lang="zh-CN" altLang="en-US"/>
          </a:p>
        </p:txBody>
      </p:sp>
    </p:spTree>
    <p:extLst>
      <p:ext uri="{BB962C8B-B14F-4D97-AF65-F5344CB8AC3E}">
        <p14:creationId xmlns:p14="http://schemas.microsoft.com/office/powerpoint/2010/main" val="50727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i="0" dirty="0" smtClean="0">
                <a:solidFill>
                  <a:schemeClr val="bg1"/>
                </a:solidFill>
                <a:latin typeface="黑体" panose="02010609060101010101" pitchFamily="49" charset="-122"/>
                <a:ea typeface="黑体" panose="02010609060101010101" pitchFamily="49" charset="-122"/>
              </a:rPr>
              <a:t>标准化改革的总体目标是建立政府主导制定的标准与市场自主制定的标准协同发展、协调配套的</a:t>
            </a:r>
            <a:r>
              <a:rPr lang="zh-CN" altLang="en-US" sz="1200" b="0" i="0" dirty="0" smtClean="0">
                <a:solidFill>
                  <a:srgbClr val="FFFF00"/>
                </a:solidFill>
                <a:latin typeface="黑体" panose="02010609060101010101" pitchFamily="49" charset="-122"/>
                <a:ea typeface="黑体" panose="02010609060101010101" pitchFamily="49" charset="-122"/>
              </a:rPr>
              <a:t>新型标准体系</a:t>
            </a:r>
            <a:r>
              <a:rPr lang="en-US" altLang="zh-CN" sz="1200" b="0" i="0" dirty="0" smtClean="0">
                <a:solidFill>
                  <a:srgbClr val="FFFF00"/>
                </a:solidFill>
                <a:latin typeface="黑体" panose="02010609060101010101" pitchFamily="49" charset="-122"/>
                <a:ea typeface="黑体" panose="02010609060101010101" pitchFamily="49" charset="-122"/>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dirty="0" smtClean="0">
                <a:solidFill>
                  <a:srgbClr val="FFFF00"/>
                </a:solidFill>
                <a:latin typeface="黑体" panose="02010609060101010101" pitchFamily="49" charset="-122"/>
                <a:ea typeface="黑体" panose="02010609060101010101" pitchFamily="49" charset="-122"/>
              </a:rPr>
              <a:t>The general</a:t>
            </a:r>
            <a:r>
              <a:rPr lang="en-US" altLang="zh-CN" sz="1200" b="0" i="0" baseline="0" dirty="0" smtClean="0">
                <a:solidFill>
                  <a:srgbClr val="FFFF00"/>
                </a:solidFill>
                <a:latin typeface="黑体" panose="02010609060101010101" pitchFamily="49" charset="-122"/>
                <a:ea typeface="黑体" panose="02010609060101010101" pitchFamily="49" charset="-122"/>
              </a:rPr>
              <a:t> goal of standardization is t</a:t>
            </a:r>
            <a:r>
              <a:rPr lang="en-US" altLang="zh-CN" sz="1200" b="0" i="0" dirty="0" smtClean="0">
                <a:solidFill>
                  <a:srgbClr val="FFFF00"/>
                </a:solidFill>
                <a:latin typeface="黑体" panose="02010609060101010101" pitchFamily="49" charset="-122"/>
                <a:ea typeface="黑体" panose="02010609060101010101" pitchFamily="49" charset="-122"/>
              </a:rPr>
              <a:t>o set up a new standards</a:t>
            </a:r>
            <a:r>
              <a:rPr lang="en-US" altLang="zh-CN" sz="1200" b="0" i="0" baseline="0" dirty="0" smtClean="0">
                <a:solidFill>
                  <a:srgbClr val="FFFF00"/>
                </a:solidFill>
                <a:latin typeface="黑体" panose="02010609060101010101" pitchFamily="49" charset="-122"/>
                <a:ea typeface="黑体" panose="02010609060101010101" pitchFamily="49" charset="-122"/>
              </a:rPr>
              <a:t> </a:t>
            </a:r>
            <a:r>
              <a:rPr lang="en-US" altLang="zh-CN" sz="1200" b="0" i="0" dirty="0" smtClean="0">
                <a:solidFill>
                  <a:srgbClr val="FFFF00"/>
                </a:solidFill>
                <a:latin typeface="黑体" panose="02010609060101010101" pitchFamily="49" charset="-122"/>
                <a:ea typeface="黑体" panose="02010609060101010101" pitchFamily="49" charset="-122"/>
              </a:rPr>
              <a:t>system. This new standards</a:t>
            </a:r>
            <a:r>
              <a:rPr lang="en-US" altLang="zh-CN" sz="1200" b="0" i="0" baseline="0" dirty="0" smtClean="0">
                <a:solidFill>
                  <a:srgbClr val="FFFF00"/>
                </a:solidFill>
                <a:latin typeface="黑体" panose="02010609060101010101" pitchFamily="49" charset="-122"/>
                <a:ea typeface="黑体" panose="02010609060101010101" pitchFamily="49" charset="-122"/>
              </a:rPr>
              <a:t> system can </a:t>
            </a:r>
            <a:r>
              <a:rPr lang="en-US" altLang="zh-CN" sz="1200" b="0" i="0" dirty="0" smtClean="0">
                <a:solidFill>
                  <a:srgbClr val="FFFF00"/>
                </a:solidFill>
                <a:latin typeface="黑体" panose="02010609060101010101" pitchFamily="49" charset="-122"/>
                <a:ea typeface="黑体" panose="02010609060101010101" pitchFamily="49" charset="-122"/>
              </a:rPr>
              <a:t> develop  and support in coordination for </a:t>
            </a:r>
            <a:r>
              <a:rPr lang="en-US" altLang="zh-CN" sz="1200" b="0" i="0" baseline="0" dirty="0" smtClean="0">
                <a:solidFill>
                  <a:srgbClr val="FFFF00"/>
                </a:solidFill>
                <a:latin typeface="黑体" panose="02010609060101010101" pitchFamily="49" charset="-122"/>
                <a:ea typeface="黑体" panose="02010609060101010101" pitchFamily="49" charset="-122"/>
              </a:rPr>
              <a:t>governments’ standards and markets’ standards.</a:t>
            </a:r>
            <a:endParaRPr lang="zh-CN" altLang="en-US" b="0" i="0"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11</a:t>
            </a:fld>
            <a:endParaRPr lang="zh-CN" altLang="en-US"/>
          </a:p>
        </p:txBody>
      </p:sp>
    </p:spTree>
    <p:extLst>
      <p:ext uri="{BB962C8B-B14F-4D97-AF65-F5344CB8AC3E}">
        <p14:creationId xmlns:p14="http://schemas.microsoft.com/office/powerpoint/2010/main" val="222751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latin typeface="+mn-lt"/>
                <a:ea typeface="+mn-ea"/>
                <a:cs typeface="+mn-cs"/>
              </a:rPr>
              <a:t>本图是现有标准体系与新标准体系对比图。</a:t>
            </a:r>
            <a:r>
              <a:rPr lang="en-US" altLang="zh-CN" sz="1200" kern="1200" dirty="0" smtClean="0">
                <a:solidFill>
                  <a:schemeClr val="tx1"/>
                </a:solidFill>
                <a:latin typeface="+mn-lt"/>
                <a:ea typeface="+mn-ea"/>
                <a:cs typeface="+mn-cs"/>
              </a:rPr>
              <a:t>This figure is the comparison</a:t>
            </a:r>
            <a:r>
              <a:rPr lang="en-US" altLang="zh-CN" sz="1200" kern="1200" baseline="0" dirty="0" smtClean="0">
                <a:solidFill>
                  <a:schemeClr val="tx1"/>
                </a:solidFill>
                <a:latin typeface="+mn-lt"/>
                <a:ea typeface="+mn-ea"/>
                <a:cs typeface="+mn-cs"/>
              </a:rPr>
              <a:t> between existing standards system and new standards system. </a:t>
            </a:r>
          </a:p>
          <a:p>
            <a:r>
              <a:rPr lang="zh-CN" altLang="en-US" sz="1200" kern="1200" baseline="0" dirty="0" smtClean="0">
                <a:solidFill>
                  <a:schemeClr val="tx1"/>
                </a:solidFill>
                <a:latin typeface="+mn-lt"/>
                <a:ea typeface="+mn-ea"/>
                <a:cs typeface="+mn-cs"/>
              </a:rPr>
              <a:t>左边的图是现行标准体系。</a:t>
            </a:r>
            <a:r>
              <a:rPr lang="en-US" altLang="zh-CN" sz="1200" kern="1200" baseline="0" dirty="0" smtClean="0">
                <a:solidFill>
                  <a:schemeClr val="tx1"/>
                </a:solidFill>
                <a:latin typeface="+mn-lt"/>
                <a:ea typeface="+mn-ea"/>
                <a:cs typeface="+mn-cs"/>
              </a:rPr>
              <a:t>The left in the figure is the existing standards system.</a:t>
            </a:r>
          </a:p>
          <a:p>
            <a:r>
              <a:rPr lang="zh-CN" altLang="en-US" sz="1200" kern="1200" baseline="0" dirty="0" smtClean="0">
                <a:solidFill>
                  <a:schemeClr val="tx1"/>
                </a:solidFill>
                <a:latin typeface="+mn-lt"/>
                <a:ea typeface="+mn-ea"/>
                <a:cs typeface="+mn-cs"/>
              </a:rPr>
              <a:t>右边图是新型标准体系。</a:t>
            </a:r>
            <a:r>
              <a:rPr lang="en-US" altLang="zh-CN" sz="1200" kern="1200" baseline="0" dirty="0" smtClean="0">
                <a:solidFill>
                  <a:schemeClr val="tx1"/>
                </a:solidFill>
                <a:latin typeface="+mn-lt"/>
                <a:ea typeface="+mn-ea"/>
                <a:cs typeface="+mn-cs"/>
              </a:rPr>
              <a:t>The right in the figure is the new standards system.</a:t>
            </a:r>
          </a:p>
          <a:p>
            <a:r>
              <a:rPr lang="zh-CN" altLang="en-US" sz="1200" kern="1200" baseline="0" dirty="0" smtClean="0">
                <a:solidFill>
                  <a:schemeClr val="tx1"/>
                </a:solidFill>
                <a:latin typeface="+mn-lt"/>
                <a:ea typeface="+mn-ea"/>
                <a:cs typeface="+mn-cs"/>
              </a:rPr>
              <a:t>从图中我们可以看到，现行标准体系有六个层级的标准，及强制性国家标准、强制性行业标准、强制性地方标准、推荐性国、行、地标准。现行标准都是由政府制定。</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From the figure we can see that the existing standards system has six different level standards, that is mandatory national industrial and local standards, recommended national industrial and local standards. All these standards are developed by government.</a:t>
            </a:r>
          </a:p>
          <a:p>
            <a:r>
              <a:rPr lang="zh-CN" altLang="en-US" sz="1200" kern="1200" baseline="0" dirty="0" smtClean="0">
                <a:solidFill>
                  <a:schemeClr val="tx1"/>
                </a:solidFill>
                <a:latin typeface="+mn-lt"/>
                <a:ea typeface="+mn-ea"/>
                <a:cs typeface="+mn-cs"/>
              </a:rPr>
              <a:t>新型标准体系与现行标准体系最大的区别在于强制性标准只保留强制性国家标准，同时增加了团体标准。由政府制定的标准数量大幅度减少，未来团体标准将成为国家标准体系中的主要构成。</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most significant difference between new standards system and existing standards system is that mandatory national standards are only reserved, and meanwhile, adds social organization standards. The quantity of standards developed by government is significantly reduced. In the future, social organization standards will become the main component in the China’s standards system.</a:t>
            </a:r>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12</a:t>
            </a:fld>
            <a:endParaRPr lang="zh-CN" altLang="en-US"/>
          </a:p>
        </p:txBody>
      </p:sp>
    </p:spTree>
    <p:extLst>
      <p:ext uri="{BB962C8B-B14F-4D97-AF65-F5344CB8AC3E}">
        <p14:creationId xmlns:p14="http://schemas.microsoft.com/office/powerpoint/2010/main" val="149116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6258" name="幻灯片图像占位符 1"/>
          <p:cNvSpPr>
            <a:spLocks noGrp="1" noRot="1" noChangeAspect="1" noChangeArrowheads="1" noTextEdit="1"/>
          </p:cNvSpPr>
          <p:nvPr>
            <p:ph type="sldImg" idx="4294967295"/>
          </p:nvPr>
        </p:nvSpPr>
        <p:spPr>
          <a:xfrm>
            <a:off x="-1403350" y="0"/>
            <a:ext cx="3713163" cy="2786063"/>
          </a:xfrm>
          <a:ln>
            <a:solidFill>
              <a:srgbClr val="000000"/>
            </a:solidFill>
            <a:miter lim="800000"/>
            <a:headEnd/>
            <a:tailEnd/>
          </a:ln>
        </p:spPr>
      </p:sp>
      <p:sp>
        <p:nvSpPr>
          <p:cNvPr id="9625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lvl="2">
              <a:spcBef>
                <a:spcPts val="600"/>
              </a:spcBef>
              <a:spcAft>
                <a:spcPts val="900"/>
              </a:spcAft>
              <a:buClr>
                <a:srgbClr val="00B050"/>
              </a:buClr>
              <a:buSzPct val="60000"/>
              <a:buFont typeface="Arial" panose="020B0604020202020204" pitchFamily="34" charset="0"/>
              <a:buNone/>
            </a:pPr>
            <a:r>
              <a:rPr lang="zh-CN" altLang="en-US" dirty="0" smtClean="0"/>
              <a:t>我演讲的第三个内容是改革方案的主要内容。</a:t>
            </a:r>
            <a:r>
              <a:rPr lang="en-US" altLang="zh-CN" dirty="0" smtClean="0"/>
              <a:t>The</a:t>
            </a:r>
            <a:r>
              <a:rPr lang="en-US" altLang="zh-CN" baseline="0" dirty="0" smtClean="0"/>
              <a:t> third content of my presentation is the main contents of the Reform Plan.</a:t>
            </a:r>
            <a:endParaRPr lang="en-US" altLang="zh-CN" dirty="0" smtClean="0"/>
          </a:p>
          <a:p>
            <a:pPr marL="0" lvl="2">
              <a:spcBef>
                <a:spcPts val="600"/>
              </a:spcBef>
              <a:spcAft>
                <a:spcPts val="900"/>
              </a:spcAft>
              <a:buClr>
                <a:srgbClr val="00B050"/>
              </a:buClr>
              <a:buSzPct val="60000"/>
              <a:buFont typeface="Arial" panose="020B0604020202020204" pitchFamily="34" charset="0"/>
              <a:buNone/>
            </a:pPr>
            <a:r>
              <a:rPr lang="zh-CN" altLang="en-US" dirty="0" smtClean="0"/>
              <a:t>在</a:t>
            </a:r>
            <a:r>
              <a:rPr lang="en-US" altLang="zh-CN" dirty="0" smtClean="0"/>
              <a:t>《</a:t>
            </a:r>
            <a:r>
              <a:rPr lang="zh-CN" altLang="en-US" dirty="0" smtClean="0"/>
              <a:t>深化标准化改革工作方案</a:t>
            </a:r>
            <a:r>
              <a:rPr lang="en-US" altLang="zh-CN" dirty="0" smtClean="0"/>
              <a:t>》</a:t>
            </a:r>
            <a:r>
              <a:rPr lang="zh-CN" altLang="en-US" dirty="0" smtClean="0"/>
              <a:t>中，提出了六项标准化改革措施。 </a:t>
            </a:r>
            <a:r>
              <a:rPr lang="en-US" altLang="zh-CN" dirty="0" smtClean="0"/>
              <a:t>T</a:t>
            </a:r>
            <a:r>
              <a:rPr lang="en-US" altLang="zh-CN" baseline="0" dirty="0" smtClean="0"/>
              <a:t>he Reform Plan proposed six measures of standardization reform. </a:t>
            </a:r>
            <a:endParaRPr lang="en-US" altLang="zh-CN" dirty="0" smtClean="0"/>
          </a:p>
          <a:p>
            <a:pPr marL="0" lvl="2">
              <a:spcBef>
                <a:spcPts val="600"/>
              </a:spcBef>
              <a:spcAft>
                <a:spcPts val="900"/>
              </a:spcAft>
              <a:buClr>
                <a:srgbClr val="00B050"/>
              </a:buClr>
              <a:buSzPct val="60000"/>
              <a:buFont typeface="Arial" panose="020B0604020202020204" pitchFamily="34" charset="0"/>
              <a:buNone/>
            </a:pPr>
            <a:r>
              <a:rPr lang="en-US" altLang="zh-CN" dirty="0" smtClean="0"/>
              <a:t>1.</a:t>
            </a:r>
            <a:r>
              <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建立高效权威的标准化统筹协调机制</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first is to establish</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efficient and authoritative standardization coordination mechanism.</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2.</a:t>
            </a:r>
            <a:r>
              <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整合精简强制性标准</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second is to i</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ntegrate</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and reduce mandatory standards </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3.</a:t>
            </a:r>
            <a:r>
              <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优化完善推荐性标准</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third</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is to o</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ptimize</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and perfect recommended standards</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4.</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培育发展团体标准。</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forth</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is to f</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oster</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and develop social organizations standards</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5.</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放开搞活企业标准。</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fifth</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is to e</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nliven</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enterprise standards.</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6.</a:t>
            </a:r>
            <a:r>
              <a:rPr lang="zh-CN" altLang="en-US"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提高标准国际化水平</a:t>
            </a:r>
            <a:r>
              <a:rPr lang="en-US"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a:t>
            </a:r>
            <a:r>
              <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sixth is to i</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mprove international level of standards</a:t>
            </a: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Next, I will detailed</a:t>
            </a:r>
            <a:r>
              <a:rPr lang="en-US" altLang="zh-CN" sz="2200" baseline="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introduce each measure.</a:t>
            </a:r>
            <a:endParaRPr lang="zh-CN"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en-US" altLang="zh-CN" sz="2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2" indent="0" algn="l" defTabSz="914400" rtl="0" eaLnBrk="0" fontAlgn="base" latinLnBrk="0" hangingPunct="0">
              <a:lnSpc>
                <a:spcPct val="100000"/>
              </a:lnSpc>
              <a:spcBef>
                <a:spcPts val="600"/>
              </a:spcBef>
              <a:spcAft>
                <a:spcPts val="900"/>
              </a:spcAft>
              <a:buClr>
                <a:srgbClr val="00B050"/>
              </a:buClr>
              <a:buSzPct val="60000"/>
              <a:buFont typeface="Arial" panose="020B0604020202020204" pitchFamily="34" charset="0"/>
              <a:buNone/>
              <a:tabLst/>
              <a:defRPr/>
            </a:pPr>
            <a:endParaRPr lang="zh-CN" altLang="zh-CN" sz="2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lvl="2">
              <a:spcBef>
                <a:spcPts val="600"/>
              </a:spcBef>
              <a:spcAft>
                <a:spcPts val="900"/>
              </a:spcAft>
              <a:buClr>
                <a:srgbClr val="00B050"/>
              </a:buClr>
              <a:buSzPct val="60000"/>
              <a:buFont typeface="Arial" panose="020B0604020202020204" pitchFamily="34" charset="0"/>
              <a:buNone/>
            </a:pPr>
            <a:endParaRPr lang="zh-CN" altLang="zh-CN" sz="22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Tree>
    <p:extLst>
      <p:ext uri="{BB962C8B-B14F-4D97-AF65-F5344CB8AC3E}">
        <p14:creationId xmlns:p14="http://schemas.microsoft.com/office/powerpoint/2010/main" val="74512266"/>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a:xfrm>
            <a:off x="-111128175" y="0"/>
            <a:ext cx="222327788" cy="166746238"/>
          </a:xfrm>
          <a:ln>
            <a:solidFill>
              <a:srgbClr val="000000"/>
            </a:solidFill>
            <a:miter lim="800000"/>
            <a:headEnd/>
            <a:tailEnd/>
          </a:ln>
        </p:spPr>
      </p:sp>
      <p:sp>
        <p:nvSpPr>
          <p:cNvPr id="97283"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smtClean="0"/>
              <a:t>1.</a:t>
            </a:r>
            <a:r>
              <a:rPr lang="zh-CN" altLang="zh-CN" dirty="0" smtClean="0">
                <a:latin typeface="黑体" panose="02010609060101010101" pitchFamily="49" charset="-122"/>
                <a:ea typeface="黑体" panose="02010609060101010101" pitchFamily="49" charset="-122"/>
              </a:rPr>
              <a:t>建立高效权威的标准化统筹协调机制</a:t>
            </a:r>
            <a:r>
              <a:rPr lang="zh-CN" altLang="en-US" dirty="0" smtClean="0">
                <a:latin typeface="黑体" panose="02010609060101010101" pitchFamily="49" charset="-122"/>
                <a:ea typeface="黑体" panose="02010609060101010101" pitchFamily="49" charset="-122"/>
              </a:rPr>
              <a:t>主要是</a:t>
            </a:r>
            <a:r>
              <a:rPr lang="zh-CN" altLang="zh-CN" kern="0" dirty="0" smtClean="0">
                <a:latin typeface="黑体" panose="02010609060101010101" pitchFamily="49" charset="-122"/>
                <a:ea typeface="黑体" panose="02010609060101010101" pitchFamily="49" charset="-122"/>
              </a:rPr>
              <a:t>建立国务院标准化协调推进机制</a:t>
            </a:r>
            <a:r>
              <a:rPr lang="zh-CN" altLang="en-US" kern="0" dirty="0" smtClean="0">
                <a:latin typeface="黑体" panose="02010609060101010101" pitchFamily="49" charset="-122"/>
                <a:ea typeface="黑体" panose="02010609060101010101" pitchFamily="49" charset="-122"/>
              </a:rPr>
              <a:t>。</a:t>
            </a:r>
            <a:endParaRPr lang="en-US" altLang="zh-CN" kern="0" dirty="0" smtClean="0">
              <a:latin typeface="黑体" panose="02010609060101010101" pitchFamily="49" charset="-122"/>
              <a:ea typeface="黑体" panose="02010609060101010101" pitchFamily="49" charset="-122"/>
            </a:endParaRPr>
          </a:p>
          <a:p>
            <a:pPr eaLnBrk="1" hangingPunct="1">
              <a:spcBef>
                <a:spcPct val="0"/>
              </a:spcBef>
            </a:pPr>
            <a:r>
              <a:rPr lang="en-US" altLang="zh-CN" dirty="0" smtClean="0"/>
              <a:t>To establish high-efficient</a:t>
            </a:r>
            <a:r>
              <a:rPr lang="en-US" altLang="zh-CN" baseline="0" dirty="0" smtClean="0"/>
              <a:t> and authoritative overall coordination mechanism of standardization is t</a:t>
            </a:r>
            <a:r>
              <a:rPr lang="en-US" altLang="zh-CN" kern="0" dirty="0" smtClean="0">
                <a:latin typeface="黑体" panose="02010609060101010101" pitchFamily="49" charset="-122"/>
                <a:ea typeface="黑体" panose="02010609060101010101" pitchFamily="49" charset="-122"/>
              </a:rPr>
              <a:t>o</a:t>
            </a:r>
            <a:r>
              <a:rPr lang="en-US" altLang="zh-CN" kern="0" baseline="0" dirty="0" smtClean="0">
                <a:latin typeface="黑体" panose="02010609060101010101" pitchFamily="49" charset="-122"/>
                <a:ea typeface="黑体" panose="02010609060101010101" pitchFamily="49" charset="-122"/>
              </a:rPr>
              <a:t> establish synergetic promoting mechanism of State Council.</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对跨部门跨领域、存在重大争议标准的制定实施进行协调</a:t>
            </a:r>
            <a:endParaRPr lang="zh-CN" altLang="zh-CN" sz="1050" dirty="0" smtClean="0"/>
          </a:p>
          <a:p>
            <a:pPr eaLnBrk="1" hangingPunct="1">
              <a:spcBef>
                <a:spcPct val="0"/>
              </a:spcBef>
            </a:pPr>
            <a:r>
              <a:rPr lang="en-US" altLang="zh-CN" dirty="0" smtClean="0"/>
              <a:t>And coordinate</a:t>
            </a:r>
            <a:r>
              <a:rPr lang="en-US" altLang="zh-CN" baseline="0" dirty="0" smtClean="0"/>
              <a:t> development and implementation of cross-sector and significantly controversial standards.</a:t>
            </a:r>
          </a:p>
          <a:p>
            <a:pPr eaLnBrk="1" hangingPunct="1">
              <a:spcBef>
                <a:spcPct val="0"/>
              </a:spcBef>
            </a:pPr>
            <a:r>
              <a:rPr lang="zh-CN" altLang="en-US" baseline="0" dirty="0" smtClean="0"/>
              <a:t>该机制的召集人是国务院领导人。</a:t>
            </a:r>
            <a:r>
              <a:rPr lang="en-US" altLang="zh-CN" baseline="0" dirty="0" smtClean="0"/>
              <a:t>The convener of the coordination mechanism is a leader of the State Council.</a:t>
            </a:r>
          </a:p>
          <a:p>
            <a:pPr eaLnBrk="1" hangingPunct="1">
              <a:spcBef>
                <a:spcPct val="0"/>
              </a:spcBef>
            </a:pPr>
            <a:r>
              <a:rPr lang="zh-CN" altLang="en-US" baseline="0" dirty="0" smtClean="0"/>
              <a:t>成员是相关部委的负责人。</a:t>
            </a:r>
            <a:r>
              <a:rPr lang="en-US" altLang="zh-CN" baseline="0" dirty="0" smtClean="0"/>
              <a:t>The members are the heads of relative ministries.</a:t>
            </a:r>
          </a:p>
          <a:p>
            <a:pPr eaLnBrk="1" hangingPunct="1">
              <a:spcBef>
                <a:spcPct val="0"/>
              </a:spcBef>
            </a:pPr>
            <a:r>
              <a:rPr lang="zh-CN" altLang="en-US" baseline="0" dirty="0" smtClean="0"/>
              <a:t>协调机制的职责一是统筹协调重大标准化改革，二是协调跨部门和有重大争议的标准制定和实施。三是研究标准化重大政策。</a:t>
            </a:r>
            <a:r>
              <a:rPr lang="en-US" altLang="zh-CN" baseline="0" dirty="0" smtClean="0"/>
              <a:t>The duties of the mechanism is to overall coordinate important standardization reform, coordinate development and implementation of cross-sectors and major controversial standards, develop important standardization policies.</a:t>
            </a:r>
            <a:endParaRPr lang="zh-CN" altLang="en-US" dirty="0" smtClean="0"/>
          </a:p>
        </p:txBody>
      </p:sp>
    </p:spTree>
    <p:extLst>
      <p:ext uri="{BB962C8B-B14F-4D97-AF65-F5344CB8AC3E}">
        <p14:creationId xmlns:p14="http://schemas.microsoft.com/office/powerpoint/2010/main" val="471171201"/>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xfrm>
            <a:off x="1588" y="0"/>
            <a:ext cx="0" cy="0"/>
          </a:xfrm>
          <a:ln>
            <a:solidFill>
              <a:srgbClr val="000000"/>
            </a:solidFill>
            <a:miter lim="800000"/>
            <a:headEnd/>
            <a:tailEnd/>
          </a:ln>
        </p:spPr>
      </p:sp>
      <p:sp>
        <p:nvSpPr>
          <p:cNvPr id="10137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整合精简强制性标准的措施之一是要减少标准层级。</a:t>
            </a:r>
            <a:r>
              <a:rPr lang="en-US" altLang="zh-CN"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The</a:t>
            </a:r>
            <a:r>
              <a:rPr lang="en-US" altLang="zh-CN"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 first measure of </a:t>
            </a:r>
            <a:r>
              <a:rPr lang="en-US" altLang="zh-CN"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 integrating</a:t>
            </a:r>
            <a:r>
              <a:rPr lang="en-US" altLang="zh-CN"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 and streamlining mandatory standards is to reduce hierarchy. </a:t>
            </a:r>
          </a:p>
          <a:p>
            <a:r>
              <a:rPr lang="zh-CN" altLang="en-US"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就是将强制性国家标准、行业标准、地方标准整合为强制性国家标准。 </a:t>
            </a:r>
            <a:r>
              <a:rPr lang="en-US" altLang="zh-CN"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Integrate mandatory national standards, industrial standards, and local standards into mandatory national standards. </a:t>
            </a:r>
          </a:p>
          <a:p>
            <a:r>
              <a:rPr lang="zh-CN" altLang="en-US"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从而形成</a:t>
            </a:r>
            <a:r>
              <a:rPr lang="zh-CN" altLang="zh-CN"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一个市场、一条底线、一个标准</a:t>
            </a:r>
            <a:r>
              <a:rPr lang="zh-CN" altLang="en-US"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a:t>
            </a:r>
            <a:r>
              <a:rPr lang="en-US" altLang="zh-CN"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And form</a:t>
            </a:r>
            <a:r>
              <a:rPr lang="en-US" altLang="zh-CN" baseline="0"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 one market, one bottom line, one standard.</a:t>
            </a:r>
            <a:endParaRPr lang="zh-CN" altLang="en-US" dirty="0" smtClean="0"/>
          </a:p>
        </p:txBody>
      </p:sp>
    </p:spTree>
    <p:extLst>
      <p:ext uri="{BB962C8B-B14F-4D97-AF65-F5344CB8AC3E}">
        <p14:creationId xmlns:p14="http://schemas.microsoft.com/office/powerpoint/2010/main" val="2179096172"/>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xfrm>
            <a:off x="1588" y="0"/>
            <a:ext cx="0" cy="0"/>
          </a:xfrm>
          <a:ln>
            <a:solidFill>
              <a:srgbClr val="000000"/>
            </a:solidFill>
            <a:miter lim="800000"/>
            <a:headEnd/>
            <a:tailEnd/>
          </a:ln>
        </p:spPr>
      </p:sp>
      <p:sp>
        <p:nvSpPr>
          <p:cNvPr id="10137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通过废止、转化、整合、修订、保留等不同方式，将现行</a:t>
            </a:r>
            <a:r>
              <a:rPr lang="en-US" altLang="zh-CN" dirty="0" smtClean="0"/>
              <a:t>3000</a:t>
            </a:r>
            <a:r>
              <a:rPr lang="zh-CN" altLang="en-US" dirty="0" smtClean="0"/>
              <a:t>多项国家强制性标准大幅度减少到</a:t>
            </a:r>
            <a:r>
              <a:rPr lang="en-US" altLang="zh-CN" dirty="0" smtClean="0"/>
              <a:t>1500</a:t>
            </a:r>
            <a:r>
              <a:rPr lang="zh-CN" altLang="en-US" dirty="0" smtClean="0"/>
              <a:t>项。</a:t>
            </a:r>
            <a:r>
              <a:rPr lang="en-US" altLang="zh-CN" dirty="0" smtClean="0"/>
              <a:t>The</a:t>
            </a:r>
            <a:r>
              <a:rPr lang="en-US" altLang="zh-CN" baseline="0" dirty="0" smtClean="0"/>
              <a:t> existing three thousand mandatory national standards are greatly reduced one thousand five hundred mandatory standards through abolishing, converting, integrating ,revising and retaining.</a:t>
            </a:r>
            <a:endParaRPr lang="en-US" altLang="zh-CN" dirty="0" smtClean="0"/>
          </a:p>
          <a:p>
            <a:r>
              <a:rPr lang="zh-CN" altLang="en-US" dirty="0" smtClean="0"/>
              <a:t>废止是对</a:t>
            </a:r>
            <a:r>
              <a:rPr lang="zh-CN" altLang="en-US" baseline="0" dirty="0" smtClean="0"/>
              <a:t>于那些没有制定必要性的标准，予以废止。 </a:t>
            </a:r>
            <a:r>
              <a:rPr lang="en-US" altLang="zh-CN" baseline="0" dirty="0" smtClean="0"/>
              <a:t>Abolishment is to abolish the unnecessary standards.</a:t>
            </a:r>
          </a:p>
          <a:p>
            <a:r>
              <a:rPr lang="zh-CN" altLang="en-US" baseline="0" dirty="0" smtClean="0"/>
              <a:t>转化是将强制性标准转化为推荐性标准。</a:t>
            </a:r>
            <a:r>
              <a:rPr lang="en-US" altLang="zh-CN" baseline="0" dirty="0" smtClean="0"/>
              <a:t>Conversion is to convert mandatory standards into recommended standards.</a:t>
            </a:r>
          </a:p>
          <a:p>
            <a:r>
              <a:rPr lang="zh-CN" altLang="en-US" baseline="0" dirty="0" smtClean="0"/>
              <a:t>整合是将多个强制性标准中有关“安全、健康、环保”技术要素进行提取，重新形成一个新的强制性标准。</a:t>
            </a:r>
            <a:r>
              <a:rPr lang="en-US" altLang="zh-CN" baseline="0" dirty="0" smtClean="0"/>
              <a:t>Integration is to extract the technological factors related to safety, health, environment protect from several mandatory standards of the same field and reform a new mandatory standard. </a:t>
            </a:r>
          </a:p>
          <a:p>
            <a:r>
              <a:rPr lang="zh-CN" altLang="en-US" baseline="0" dirty="0" smtClean="0"/>
              <a:t>修订是</a:t>
            </a:r>
            <a:r>
              <a:rPr lang="zh-CN" altLang="zh-CN" sz="1200" kern="1200" dirty="0" smtClean="0">
                <a:solidFill>
                  <a:schemeClr val="tx1"/>
                </a:solidFill>
                <a:effectLst/>
                <a:latin typeface="+mn-lt"/>
                <a:ea typeface="+mn-ea"/>
                <a:cs typeface="+mn-cs"/>
              </a:rPr>
              <a:t>按照国家强制标准制定程序，对标准的技术内容进行必要的修订</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Revision is to </a:t>
            </a:r>
            <a:r>
              <a:rPr lang="en-US" altLang="zh-CN" sz="1200" kern="1200" baseline="0" dirty="0" smtClean="0">
                <a:solidFill>
                  <a:schemeClr val="tx1"/>
                </a:solidFill>
                <a:effectLst/>
                <a:latin typeface="+mn-lt"/>
                <a:ea typeface="+mn-ea"/>
                <a:cs typeface="+mn-cs"/>
              </a:rPr>
              <a:t>revise the technological content of a standard</a:t>
            </a:r>
            <a:r>
              <a:rPr lang="en-US" altLang="zh-CN" sz="1200" kern="1200" dirty="0" smtClean="0">
                <a:solidFill>
                  <a:schemeClr val="tx1"/>
                </a:solidFill>
                <a:effectLst/>
                <a:latin typeface="+mn-lt"/>
                <a:ea typeface="+mn-ea"/>
                <a:cs typeface="+mn-cs"/>
              </a:rPr>
              <a:t> according</a:t>
            </a:r>
            <a:r>
              <a:rPr lang="en-US" altLang="zh-CN" sz="1200" kern="1200" baseline="0" dirty="0" smtClean="0">
                <a:solidFill>
                  <a:schemeClr val="tx1"/>
                </a:solidFill>
                <a:effectLst/>
                <a:latin typeface="+mn-lt"/>
                <a:ea typeface="+mn-ea"/>
                <a:cs typeface="+mn-cs"/>
              </a:rPr>
              <a:t> to the development procedure of national mandatory standards.</a:t>
            </a:r>
            <a:endParaRPr lang="en-US" altLang="zh-CN" baseline="0" dirty="0" smtClean="0"/>
          </a:p>
          <a:p>
            <a:r>
              <a:rPr lang="zh-CN" altLang="en-US" baseline="0" dirty="0" smtClean="0"/>
              <a:t>保留是</a:t>
            </a:r>
            <a:r>
              <a:rPr lang="zh-CN" altLang="zh-CN" sz="1200" kern="1200" dirty="0" smtClean="0">
                <a:solidFill>
                  <a:schemeClr val="tx1"/>
                </a:solidFill>
                <a:effectLst/>
                <a:latin typeface="+mn-lt"/>
                <a:ea typeface="+mn-ea"/>
                <a:cs typeface="+mn-cs"/>
              </a:rPr>
              <a:t>将强制性标准发布为国家强制标准，对强制性标准的技术内容不做调整。</a:t>
            </a:r>
            <a:r>
              <a:rPr lang="en-US" altLang="zh-CN" sz="1200" kern="1200" dirty="0" smtClean="0">
                <a:solidFill>
                  <a:schemeClr val="tx1"/>
                </a:solidFill>
                <a:effectLst/>
                <a:latin typeface="+mn-lt"/>
                <a:ea typeface="+mn-ea"/>
                <a:cs typeface="+mn-cs"/>
              </a:rPr>
              <a:t>Retention is that a </a:t>
            </a:r>
            <a:r>
              <a:rPr lang="en-US" altLang="zh-CN" sz="1200" kern="1200" baseline="0" dirty="0" smtClean="0">
                <a:solidFill>
                  <a:schemeClr val="tx1"/>
                </a:solidFill>
                <a:effectLst/>
                <a:latin typeface="+mn-lt"/>
                <a:ea typeface="+mn-ea"/>
                <a:cs typeface="+mn-cs"/>
              </a:rPr>
              <a:t>mandatory standard is issued as a national mandatory standard without adjusting its technological contents.</a:t>
            </a:r>
            <a:endParaRPr lang="en-US" altLang="zh-CN" baseline="0" dirty="0" smtClean="0"/>
          </a:p>
          <a:p>
            <a:endParaRPr lang="zh-CN" altLang="en-US" dirty="0" smtClean="0"/>
          </a:p>
        </p:txBody>
      </p:sp>
    </p:spTree>
    <p:extLst>
      <p:ext uri="{BB962C8B-B14F-4D97-AF65-F5344CB8AC3E}">
        <p14:creationId xmlns:p14="http://schemas.microsoft.com/office/powerpoint/2010/main" val="1987867280"/>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xfrm>
            <a:off x="1588" y="0"/>
            <a:ext cx="0" cy="0"/>
          </a:xfrm>
          <a:ln>
            <a:solidFill>
              <a:srgbClr val="000000"/>
            </a:solidFill>
            <a:miter lim="800000"/>
            <a:headEnd/>
            <a:tailEnd/>
          </a:ln>
        </p:spPr>
      </p:sp>
      <p:sp>
        <p:nvSpPr>
          <p:cNvPr id="10137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整合精简强制性标准的措施之二是限定范围。</a:t>
            </a:r>
            <a:r>
              <a:rPr lang="en-US" altLang="zh-CN" dirty="0" smtClean="0"/>
              <a:t>The</a:t>
            </a:r>
            <a:r>
              <a:rPr lang="en-US" altLang="zh-CN" baseline="0" dirty="0" smtClean="0"/>
              <a:t> second measure is to limit scope.</a:t>
            </a:r>
          </a:p>
          <a:p>
            <a:r>
              <a:rPr lang="zh-CN" altLang="en-US" baseline="0" dirty="0" smtClean="0"/>
              <a:t>未来，强制性标准的制定范围将被严格限定在三个方面，即人身健康安全和财产安全、国家安全和环境保护等方面。</a:t>
            </a:r>
            <a:r>
              <a:rPr lang="en-US" altLang="zh-CN" baseline="0" dirty="0" smtClean="0"/>
              <a:t>In the future, the scope of mandatory standards will be strictly limited three aspects, including personal health and safety of life and property, national security, and eco-environmental safety.</a:t>
            </a:r>
            <a:endParaRPr lang="en-US" altLang="zh-CN" dirty="0" smtClean="0"/>
          </a:p>
        </p:txBody>
      </p:sp>
    </p:spTree>
    <p:extLst>
      <p:ext uri="{BB962C8B-B14F-4D97-AF65-F5344CB8AC3E}">
        <p14:creationId xmlns:p14="http://schemas.microsoft.com/office/powerpoint/2010/main" val="4266043497"/>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xfrm>
            <a:off x="1588" y="0"/>
            <a:ext cx="0" cy="0"/>
          </a:xfrm>
          <a:ln>
            <a:solidFill>
              <a:srgbClr val="000000"/>
            </a:solidFill>
            <a:miter lim="800000"/>
            <a:headEnd/>
            <a:tailEnd/>
          </a:ln>
        </p:spPr>
      </p:sp>
      <p:sp>
        <p:nvSpPr>
          <p:cNvPr id="10137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整合精简强制性国家标准的第三个措施是明确职责。</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third measure of integrating and streamlining mandatory standard is to clarify the duties.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明确职责主要是指明确国务院相关部委和国务院标准化行政管理部门的相关职责。</a:t>
            </a:r>
            <a:r>
              <a:rPr lang="en-US" altLang="zh-CN" sz="1200" baseline="0" smtClean="0">
                <a:solidFill>
                  <a:srgbClr val="000000"/>
                </a:solidFill>
                <a:latin typeface="黑体" panose="02010609060101010101" pitchFamily="49" charset="-122"/>
                <a:ea typeface="黑体" panose="02010609060101010101" pitchFamily="49" charset="-122"/>
                <a:sym typeface="黑体" panose="02010609060101010101" pitchFamily="49" charset="-122"/>
              </a:rPr>
              <a:t>It is </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to clarify the duties of relevant department of the State Council and the standardization administration department of the State Council.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a:t>
            </a:r>
            <a:r>
              <a:rPr lang="zh-CN" altLang="en-US"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国务院相关部委的职责是负责</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强制性国家标准项目提出、组织起草、征求意见、技术审查、组织实施和监督</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endPar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duties of relevant department of</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the State Council are in charge of  </a:t>
            </a:r>
            <a:r>
              <a:rPr lang="en-US" altLang="zh-CN" dirty="0" smtClean="0"/>
              <a:t>Proposing</a:t>
            </a:r>
            <a:r>
              <a:rPr lang="en-US" altLang="zh-CN" baseline="0" dirty="0" smtClean="0"/>
              <a:t>, drafting, asking for advice, technical review, implementing and supervising of mandatory national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国务院标准化行政主管部门的职责是负责</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强制性国家标准的统一立项、编号和对外通报</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duties of the standardization</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administration department of the state Council are in charge of </a:t>
            </a:r>
            <a:r>
              <a:rPr lang="en-US" altLang="zh-CN" dirty="0" smtClean="0"/>
              <a:t>approving</a:t>
            </a:r>
            <a:r>
              <a:rPr lang="en-US" altLang="zh-CN" baseline="0" dirty="0" smtClean="0"/>
              <a:t> </a:t>
            </a:r>
            <a:r>
              <a:rPr lang="en-US" altLang="zh-CN" dirty="0" smtClean="0"/>
              <a:t>, numbering, notifying of </a:t>
            </a:r>
            <a:r>
              <a:rPr lang="en-US" altLang="zh-CN" sz="1200" dirty="0" smtClean="0">
                <a:latin typeface="Times New Roman" panose="02020603050405020304" pitchFamily="18" charset="0"/>
                <a:cs typeface="Times New Roman" panose="02020603050405020304" pitchFamily="18" charset="0"/>
              </a:rPr>
              <a:t>mandatory national standards.</a:t>
            </a:r>
            <a:endParaRPr lang="zh-CN" altLang="en-US" sz="1200" dirty="0" smtClean="0">
              <a:latin typeface="Times New Roman" panose="02020603050405020304" pitchFamily="18" charset="0"/>
              <a:cs typeface="Times New Roman" panose="02020603050405020304" pitchFamily="18" charset="0"/>
            </a:endParaRPr>
          </a:p>
          <a:p>
            <a:endParaRPr lang="zh-CN" altLang="en-US" dirty="0" smtClean="0"/>
          </a:p>
        </p:txBody>
      </p:sp>
    </p:spTree>
    <p:extLst>
      <p:ext uri="{BB962C8B-B14F-4D97-AF65-F5344CB8AC3E}">
        <p14:creationId xmlns:p14="http://schemas.microsoft.com/office/powerpoint/2010/main" val="1788491994"/>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xfrm>
            <a:off x="1588" y="0"/>
            <a:ext cx="0" cy="0"/>
          </a:xfrm>
          <a:ln>
            <a:solidFill>
              <a:srgbClr val="000000"/>
            </a:solidFill>
            <a:miter lim="800000"/>
            <a:headEnd/>
            <a:tailEnd/>
          </a:ln>
        </p:spPr>
      </p:sp>
      <p:sp>
        <p:nvSpPr>
          <p:cNvPr id="101379"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8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整合精简强制性标准的措施之四是提高发布层级。</a:t>
            </a:r>
            <a:r>
              <a:rPr lang="en-US" altLang="zh-CN" sz="18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forth measure</a:t>
            </a:r>
            <a:r>
              <a:rPr lang="en-US" altLang="zh-CN" sz="18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of integrating and streamlining mandatory standards is to improve release level of mandatory national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8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未来，</a:t>
            </a:r>
            <a:r>
              <a:rPr lang="zh-CN" altLang="zh-CN" sz="18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国务院</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批准发布</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或</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授权批准发布</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强制性国家标准</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In the future,</a:t>
            </a:r>
            <a:r>
              <a:rPr lang="en-US" altLang="zh-CN" sz="1200" baseline="0" dirty="0" smtClean="0">
                <a:solidFill>
                  <a:schemeClr val="tx1"/>
                </a:solidFill>
                <a:latin typeface="+mn-lt"/>
                <a:ea typeface="+mn-ea"/>
                <a:sym typeface="黑体" panose="02010609060101010101" pitchFamily="49" charset="-122"/>
              </a:rPr>
              <a:t> t</a:t>
            </a:r>
            <a:r>
              <a:rPr lang="en-US" altLang="zh-CN" dirty="0" smtClean="0"/>
              <a:t>he</a:t>
            </a:r>
            <a:r>
              <a:rPr lang="en-US" altLang="zh-CN" baseline="0" dirty="0" smtClean="0"/>
              <a:t> State Council will approve and issue or authorize to approve and issue mandatory national standards </a:t>
            </a:r>
            <a:endParaRPr lang="zh-CN" altLang="en-US" dirty="0" smtClean="0"/>
          </a:p>
        </p:txBody>
      </p:sp>
    </p:spTree>
    <p:extLst>
      <p:ext uri="{BB962C8B-B14F-4D97-AF65-F5344CB8AC3E}">
        <p14:creationId xmlns:p14="http://schemas.microsoft.com/office/powerpoint/2010/main" val="200710698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2</a:t>
            </a:fld>
            <a:endParaRPr lang="zh-CN" altLang="en-US"/>
          </a:p>
        </p:txBody>
      </p:sp>
    </p:spTree>
    <p:extLst>
      <p:ext uri="{BB962C8B-B14F-4D97-AF65-F5344CB8AC3E}">
        <p14:creationId xmlns:p14="http://schemas.microsoft.com/office/powerpoint/2010/main" val="1189776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594" name="幻灯片图像占位符 1"/>
          <p:cNvSpPr>
            <a:spLocks noGrp="1" noRot="1" noChangeAspect="1" noChangeArrowheads="1" noTextEdit="1"/>
          </p:cNvSpPr>
          <p:nvPr>
            <p:ph type="sldImg" idx="4294967295"/>
          </p:nvPr>
        </p:nvSpPr>
        <p:spPr>
          <a:xfrm>
            <a:off x="2147483647" y="0"/>
            <a:ext cx="0" cy="2147483647"/>
          </a:xfrm>
          <a:ln>
            <a:solidFill>
              <a:srgbClr val="000000"/>
            </a:solidFill>
            <a:miter lim="800000"/>
            <a:headEnd/>
            <a:tailEnd/>
          </a:ln>
        </p:spPr>
      </p:sp>
      <p:sp>
        <p:nvSpPr>
          <p:cNvPr id="110595"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dirty="0" smtClean="0">
                <a:latin typeface="黑体" panose="02010609060101010101" pitchFamily="49" charset="-122"/>
                <a:ea typeface="黑体" panose="02010609060101010101" pitchFamily="49" charset="-122"/>
                <a:sym typeface="黑体" panose="02010609060101010101" pitchFamily="49" charset="-122"/>
              </a:rPr>
              <a:t> </a:t>
            </a:r>
            <a:r>
              <a:rPr lang="zh-CN" altLang="en-US" sz="1200" dirty="0" smtClean="0">
                <a:latin typeface="黑体" panose="02010609060101010101" pitchFamily="49" charset="-122"/>
                <a:ea typeface="黑体" panose="02010609060101010101" pitchFamily="49" charset="-122"/>
                <a:sym typeface="黑体" panose="02010609060101010101" pitchFamily="49" charset="-122"/>
              </a:rPr>
              <a:t>改革方案的另一个主要内容是优化完善推荐性标准。</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Another of</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the main contents of the reform Plan is to optimize and perfect recommended standards.</a:t>
            </a:r>
            <a:endParaRPr lang="en-US" altLang="zh-CN" sz="1200" dirty="0" smtClean="0">
              <a:latin typeface="黑体" panose="02010609060101010101" pitchFamily="49" charset="-122"/>
              <a:ea typeface="黑体" panose="02010609060101010101" pitchFamily="49" charset="-122"/>
              <a:sym typeface="黑体" panose="02010609060101010101" pitchFamily="49" charset="-122"/>
            </a:endParaRPr>
          </a:p>
          <a:p>
            <a:r>
              <a:rPr lang="zh-CN" altLang="en-US" sz="1200" dirty="0" smtClean="0">
                <a:latin typeface="黑体" panose="02010609060101010101" pitchFamily="49" charset="-122"/>
                <a:ea typeface="黑体" panose="02010609060101010101" pitchFamily="49" charset="-122"/>
                <a:sym typeface="黑体" panose="02010609060101010101" pitchFamily="49" charset="-122"/>
              </a:rPr>
              <a:t>这需要明确推荐性标准的定位。</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It </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needs to clarify the position of the recommended standards. </a:t>
            </a:r>
          </a:p>
          <a:p>
            <a:r>
              <a:rPr lang="zh-CN" altLang="en-US" sz="1200" baseline="0" dirty="0" smtClean="0">
                <a:latin typeface="黑体" panose="02010609060101010101" pitchFamily="49" charset="-122"/>
                <a:ea typeface="黑体" panose="02010609060101010101" pitchFamily="49" charset="-122"/>
                <a:sym typeface="黑体" panose="02010609060101010101" pitchFamily="49" charset="-122"/>
              </a:rPr>
              <a:t>未来，</a:t>
            </a:r>
            <a:r>
              <a:rPr lang="zh-CN" altLang="en-US" sz="1200" dirty="0" smtClean="0">
                <a:latin typeface="黑体" panose="02010609060101010101" pitchFamily="49" charset="-122"/>
                <a:ea typeface="黑体" panose="02010609060101010101" pitchFamily="49" charset="-122"/>
                <a:sym typeface="黑体" panose="02010609060101010101" pitchFamily="49" charset="-122"/>
              </a:rPr>
              <a:t>政府主导制定的推荐性标准要突出</a:t>
            </a:r>
            <a:r>
              <a:rPr lang="zh-CN" altLang="en-US"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公益属性</a:t>
            </a:r>
            <a:r>
              <a:rPr lang="zh-CN" altLang="en-US" sz="1200" dirty="0" smtClean="0">
                <a:latin typeface="黑体" panose="02010609060101010101" pitchFamily="49" charset="-122"/>
                <a:ea typeface="黑体" panose="02010609060101010101" pitchFamily="49" charset="-122"/>
                <a:sym typeface="黑体" panose="02010609060101010101" pitchFamily="49" charset="-122"/>
              </a:rPr>
              <a:t>，逐步减少数量和规模</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a:t>
            </a:r>
          </a:p>
          <a:p>
            <a:r>
              <a:rPr lang="en-US" altLang="zh-CN" dirty="0" smtClean="0"/>
              <a:t>In the future,</a:t>
            </a:r>
            <a:r>
              <a:rPr lang="en-US" altLang="zh-CN" baseline="0" dirty="0" smtClean="0"/>
              <a:t> t</a:t>
            </a:r>
            <a:r>
              <a:rPr lang="en-US" altLang="zh-CN" dirty="0" smtClean="0"/>
              <a:t>he recommended</a:t>
            </a:r>
            <a:r>
              <a:rPr lang="en-US" altLang="zh-CN" baseline="0" dirty="0" smtClean="0"/>
              <a:t> standards developed by government should highlight public benefit, gradually reduce their quantity and scales.</a:t>
            </a:r>
            <a:endParaRPr lang="zh-CN" altLang="en-US" dirty="0" smtClean="0"/>
          </a:p>
        </p:txBody>
      </p:sp>
    </p:spTree>
    <p:extLst>
      <p:ext uri="{BB962C8B-B14F-4D97-AF65-F5344CB8AC3E}">
        <p14:creationId xmlns:p14="http://schemas.microsoft.com/office/powerpoint/2010/main" val="2492036674"/>
      </p:ext>
    </p:extLst>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594" name="幻灯片图像占位符 1"/>
          <p:cNvSpPr>
            <a:spLocks noGrp="1" noRot="1" noChangeAspect="1" noChangeArrowheads="1" noTextEdit="1"/>
          </p:cNvSpPr>
          <p:nvPr>
            <p:ph type="sldImg" idx="4294967295"/>
          </p:nvPr>
        </p:nvSpPr>
        <p:spPr>
          <a:xfrm>
            <a:off x="2147483647" y="0"/>
            <a:ext cx="0" cy="2147483647"/>
          </a:xfrm>
          <a:ln>
            <a:solidFill>
              <a:srgbClr val="000000"/>
            </a:solidFill>
            <a:miter lim="800000"/>
            <a:headEnd/>
            <a:tailEnd/>
          </a:ln>
        </p:spPr>
      </p:sp>
      <p:sp>
        <p:nvSpPr>
          <p:cNvPr id="110595"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优化完善推荐性标准的另一项措施是</a:t>
            </a:r>
            <a:r>
              <a:rPr lang="zh-CN"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合理界定</a:t>
            </a: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推荐性标准的</a:t>
            </a:r>
            <a:r>
              <a:rPr lang="zh-CN"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范围</a:t>
            </a: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Another</a:t>
            </a:r>
            <a:r>
              <a:rPr lang="en-US" altLang="zh-CN" sz="1200" b="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measure of optimizing and perfecting recommend standards is to reasonably define the scope of the recommended standards.</a:t>
            </a:r>
            <a:endParaRPr lang="zh-CN" altLang="zh-CN" sz="1000" b="0" dirty="0" smtClean="0"/>
          </a:p>
          <a:p>
            <a:r>
              <a:rPr lang="zh-CN" altLang="en-US" b="0" dirty="0" smtClean="0"/>
              <a:t>对于不同的推荐性标准，有不同的范围。</a:t>
            </a:r>
            <a:endParaRPr lang="en-US" altLang="zh-CN" b="0" dirty="0" smtClean="0"/>
          </a:p>
          <a:p>
            <a:r>
              <a:rPr lang="en-US" altLang="zh-CN" b="0" dirty="0" smtClean="0"/>
              <a:t>There are</a:t>
            </a:r>
            <a:r>
              <a:rPr lang="en-US" altLang="zh-CN" b="0" baseline="0" dirty="0" smtClean="0"/>
              <a:t> different the scope for the different recommended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对于</a:t>
            </a:r>
            <a:r>
              <a:rPr lang="zh-CN" altLang="zh-CN" sz="12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推荐性国家标准</a:t>
            </a:r>
            <a:r>
              <a:rPr lang="zh-CN" altLang="en-US" sz="12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来说，</a:t>
            </a:r>
            <a:r>
              <a:rPr lang="zh-CN"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重点制定基础通用、与强制性国家标准配套的标准</a:t>
            </a:r>
            <a:endParaRPr lang="zh-CN" altLang="zh-CN" sz="1100" b="0" dirty="0" smtClean="0"/>
          </a:p>
          <a:p>
            <a:r>
              <a:rPr lang="en-US" altLang="zh-CN" b="0" dirty="0" smtClean="0"/>
              <a:t>For the recommended</a:t>
            </a:r>
            <a:r>
              <a:rPr lang="en-US" altLang="zh-CN" b="0" baseline="0" dirty="0" smtClean="0"/>
              <a:t> national standards,  China mainly develop the standards which are basic, common and supporting mandatory national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对于推荐性行业标准来说，</a:t>
            </a:r>
            <a:r>
              <a:rPr lang="zh-CN"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重点制定本行业领域重要产品、工程技术、服务和行业管理标准</a:t>
            </a:r>
            <a:endPar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100" b="0" dirty="0" smtClean="0">
                <a:solidFill>
                  <a:srgbClr val="41BE14"/>
                </a:solidFill>
                <a:latin typeface="Times New Roman" panose="02020603050405020304" pitchFamily="18" charset="0"/>
                <a:cs typeface="Times New Roman" panose="02020603050405020304" pitchFamily="18" charset="0"/>
              </a:rPr>
              <a:t>For</a:t>
            </a:r>
            <a:r>
              <a:rPr lang="en-US" altLang="zh-CN" sz="1100" b="0" baseline="0" dirty="0" smtClean="0">
                <a:solidFill>
                  <a:srgbClr val="41BE14"/>
                </a:solidFill>
                <a:latin typeface="Times New Roman" panose="02020603050405020304" pitchFamily="18" charset="0"/>
                <a:cs typeface="Times New Roman" panose="02020603050405020304" pitchFamily="18" charset="0"/>
              </a:rPr>
              <a:t> the r</a:t>
            </a:r>
            <a:r>
              <a:rPr lang="en-US" altLang="zh-CN" sz="1100" b="0" dirty="0" smtClean="0">
                <a:solidFill>
                  <a:srgbClr val="41BE14"/>
                </a:solidFill>
                <a:latin typeface="Times New Roman" panose="02020603050405020304" pitchFamily="18" charset="0"/>
                <a:cs typeface="Times New Roman" panose="02020603050405020304" pitchFamily="18" charset="0"/>
              </a:rPr>
              <a:t>ecommended industrial standards, China</a:t>
            </a:r>
            <a:r>
              <a:rPr lang="en-US" altLang="zh-CN" sz="1100" b="0" baseline="0" dirty="0" smtClean="0">
                <a:solidFill>
                  <a:srgbClr val="41BE14"/>
                </a:solidFill>
                <a:latin typeface="Times New Roman" panose="02020603050405020304" pitchFamily="18" charset="0"/>
                <a:cs typeface="Times New Roman" panose="02020603050405020304" pitchFamily="18" charset="0"/>
              </a:rPr>
              <a:t> mainly develop the standards  about important products, engineering technology, service and industrial management in the industry.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1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对于</a:t>
            </a:r>
            <a:r>
              <a:rPr lang="zh-CN" altLang="zh-CN" sz="11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推荐性地方标准</a:t>
            </a:r>
            <a:r>
              <a:rPr lang="zh-CN" altLang="en-US" sz="1100" b="0"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来说，</a:t>
            </a:r>
            <a:r>
              <a:rPr lang="zh-CN" altLang="zh-CN" sz="11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可制定满足地方自然条件、民族风俗习惯的特殊技术要求</a:t>
            </a:r>
            <a:r>
              <a:rPr lang="zh-CN" altLang="en-US" sz="11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endParaRPr lang="en-US" altLang="zh-CN" sz="11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050" b="0" dirty="0" smtClean="0"/>
              <a:t>For the recommended</a:t>
            </a:r>
            <a:r>
              <a:rPr lang="en-US" altLang="zh-CN" sz="1050" b="0" baseline="0" dirty="0" smtClean="0"/>
              <a:t> local standards, China develop special technical requirements for meeting local natural environment and ethnic customs.</a:t>
            </a:r>
            <a:endParaRPr lang="zh-CN" altLang="zh-CN" sz="105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100" b="0" dirty="0" smtClean="0"/>
          </a:p>
          <a:p>
            <a:endParaRPr lang="zh-CN" altLang="en-US" b="0" dirty="0" smtClean="0"/>
          </a:p>
        </p:txBody>
      </p:sp>
    </p:spTree>
    <p:extLst>
      <p:ext uri="{BB962C8B-B14F-4D97-AF65-F5344CB8AC3E}">
        <p14:creationId xmlns:p14="http://schemas.microsoft.com/office/powerpoint/2010/main" val="3365751588"/>
      </p:ext>
    </p:extLst>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594" name="幻灯片图像占位符 1"/>
          <p:cNvSpPr>
            <a:spLocks noGrp="1" noRot="1" noChangeAspect="1" noChangeArrowheads="1" noTextEdit="1"/>
          </p:cNvSpPr>
          <p:nvPr>
            <p:ph type="sldImg" idx="4294967295"/>
          </p:nvPr>
        </p:nvSpPr>
        <p:spPr>
          <a:xfrm>
            <a:off x="2147483647" y="0"/>
            <a:ext cx="0" cy="2147483647"/>
          </a:xfrm>
          <a:ln>
            <a:solidFill>
              <a:srgbClr val="000000"/>
            </a:solidFill>
            <a:miter lim="800000"/>
            <a:headEnd/>
            <a:tailEnd/>
          </a:ln>
        </p:spPr>
      </p:sp>
      <p:sp>
        <p:nvSpPr>
          <p:cNvPr id="110595" name="备注占位符 2"/>
          <p:cNvSpPr>
            <a:spLocks noGrp="1" noRot="1" noChangeAspect="1" noChangeArrowheads="1"/>
          </p:cNvSpPr>
          <p:nvPr>
            <p:ph type="body" idx="1"/>
          </p:nvPr>
        </p:nvSpPr>
        <p:spPr bwMode="auto">
          <a:xfrm>
            <a:off x="381000" y="1676400"/>
            <a:ext cx="8305800" cy="449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 优化完善推荐性标准的措施之三是如何提高标准制定的透明性，</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The third</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measure of optimizing and perfecting recommended standards is </a:t>
            </a:r>
            <a:r>
              <a:rPr lang="en-US" altLang="zh-CN" sz="1200" kern="1200" dirty="0" smtClean="0">
                <a:solidFill>
                  <a:schemeClr val="tx1"/>
                </a:solidFill>
                <a:effectLst/>
                <a:latin typeface="+mn-lt"/>
                <a:ea typeface="+mn-ea"/>
                <a:cs typeface="+mn-cs"/>
              </a:rPr>
              <a:t>how to increase transparency of development.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有几个具体的措施。</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There are some detailed measures.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首先，建立制修订全过程信息公开和共享平台。</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Firstly,</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s</a:t>
            </a:r>
            <a:r>
              <a:rPr lang="en-US" altLang="zh-CN" dirty="0" smtClean="0"/>
              <a:t>et</a:t>
            </a:r>
            <a:r>
              <a:rPr lang="en-US" altLang="zh-CN" baseline="0" dirty="0" smtClean="0"/>
              <a:t> up an information disclosure and sharing platform of whole process of development and revision of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第二，简化制修订程序。</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Secondly,</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a:t>
            </a:r>
            <a:r>
              <a:rPr lang="en-US" altLang="zh-CN" dirty="0" smtClean="0"/>
              <a:t>Simplify</a:t>
            </a:r>
            <a:r>
              <a:rPr lang="en-US" altLang="zh-CN" baseline="0" dirty="0" smtClean="0"/>
              <a:t> the process of development and revision of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第三，推动免费向社会公开公益类推荐性标准文本。</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Thirdly, p</a:t>
            </a:r>
            <a:r>
              <a:rPr lang="en-US" altLang="zh-CN" baseline="0" dirty="0" smtClean="0"/>
              <a:t>romote free availability of public benefit recommended standards  to society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第四，建立标准实施信息反馈和评估机制。</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Fourthly,</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a:t>
            </a:r>
            <a:r>
              <a:rPr lang="en-US" altLang="zh-CN" baseline="0" dirty="0" smtClean="0"/>
              <a:t>Set up a mechanism of feedback and evaluation of implementation of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sym typeface="黑体" panose="02010609060101010101" pitchFamily="49" charset="-122"/>
              </a:rPr>
              <a:t>第五，加强标准化技术委员会管理。</a:t>
            </a:r>
            <a:r>
              <a:rPr lang="en-US" altLang="zh-CN" sz="1200" dirty="0" smtClean="0">
                <a:latin typeface="黑体" panose="02010609060101010101" pitchFamily="49" charset="-122"/>
                <a:ea typeface="黑体" panose="02010609060101010101" pitchFamily="49" charset="-122"/>
                <a:sym typeface="黑体" panose="02010609060101010101" pitchFamily="49" charset="-122"/>
              </a:rPr>
              <a:t>Fifthly,</a:t>
            </a:r>
            <a:r>
              <a:rPr lang="en-US" altLang="zh-CN" sz="1200" baseline="0" dirty="0" smtClean="0">
                <a:latin typeface="黑体" panose="02010609060101010101" pitchFamily="49" charset="-122"/>
                <a:ea typeface="黑体" panose="02010609060101010101" pitchFamily="49" charset="-122"/>
                <a:sym typeface="黑体" panose="02010609060101010101" pitchFamily="49" charset="-122"/>
              </a:rPr>
              <a:t> Enhance management of standardization technical committees.</a:t>
            </a:r>
            <a:endParaRPr lang="en-US" altLang="zh-CN"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endParaRPr lang="zh-CN" altLang="en-US" dirty="0" smtClean="0"/>
          </a:p>
        </p:txBody>
      </p:sp>
    </p:spTree>
    <p:extLst>
      <p:ext uri="{BB962C8B-B14F-4D97-AF65-F5344CB8AC3E}">
        <p14:creationId xmlns:p14="http://schemas.microsoft.com/office/powerpoint/2010/main" val="2709978187"/>
      </p:ext>
    </p:extLst>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a:ln>
            <a:solidFill>
              <a:srgbClr val="000000"/>
            </a:solidFill>
            <a:miter lim="800000"/>
            <a:headEnd/>
            <a:tailEnd/>
          </a:ln>
        </p:spPr>
      </p:sp>
      <p:sp>
        <p:nvSpPr>
          <p:cNvPr id="72707" name="备注占位符 2"/>
          <p:cNvSpPr>
            <a:spLocks noGrp="1"/>
          </p:cNvSpPr>
          <p:nvPr>
            <p:ph type="body" idx="1"/>
          </p:nvPr>
        </p:nvSpPr>
        <p:spPr bwMode="auto">
          <a:xfrm>
            <a:off x="666750" y="4714875"/>
            <a:ext cx="5329238" cy="4467225"/>
          </a:xfrm>
          <a:prstGeom prst="rect">
            <a:avLst/>
          </a:prstGeom>
        </p:spPr>
        <p:txBody>
          <a:bodyPr/>
          <a:lstStyle/>
          <a:p>
            <a:pPr>
              <a:defRPr/>
            </a:pPr>
            <a:r>
              <a:rPr lang="zh-CN" altLang="en-US" dirty="0" smtClean="0">
                <a:latin typeface="+mn-lt"/>
                <a:ea typeface="+mn-ea"/>
              </a:rPr>
              <a:t>另一项改革的重要内容是培育和发展团体标准。</a:t>
            </a:r>
            <a:r>
              <a:rPr lang="en-US" altLang="zh-CN" dirty="0" smtClean="0">
                <a:latin typeface="+mn-lt"/>
                <a:ea typeface="+mn-ea"/>
              </a:rPr>
              <a:t>Another</a:t>
            </a:r>
            <a:r>
              <a:rPr lang="en-US" altLang="zh-CN" baseline="0" dirty="0" smtClean="0">
                <a:latin typeface="+mn-lt"/>
                <a:ea typeface="+mn-ea"/>
              </a:rPr>
              <a:t> important content of reform is to foster and develop social organization standards.</a:t>
            </a:r>
            <a:endParaRPr lang="en-US" altLang="zh-CN" dirty="0" smtClean="0">
              <a:latin typeface="+mn-lt"/>
              <a:ea typeface="+mn-ea"/>
            </a:endParaRPr>
          </a:p>
          <a:p>
            <a:pPr>
              <a:defRPr/>
            </a:pPr>
            <a:r>
              <a:rPr lang="zh-CN" altLang="en-US" dirty="0" smtClean="0">
                <a:latin typeface="+mn-lt"/>
                <a:ea typeface="+mn-ea"/>
              </a:rPr>
              <a:t>发达国家团体标准发展十分成熟。</a:t>
            </a:r>
            <a:r>
              <a:rPr lang="en-US" altLang="zh-CN" dirty="0" smtClean="0">
                <a:latin typeface="+mn-lt"/>
                <a:ea typeface="+mn-ea"/>
              </a:rPr>
              <a:t>The</a:t>
            </a:r>
            <a:r>
              <a:rPr lang="en-US" altLang="zh-CN" baseline="0" dirty="0" smtClean="0">
                <a:latin typeface="+mn-lt"/>
                <a:ea typeface="+mn-ea"/>
              </a:rPr>
              <a:t> development of social organizations standards in developed countries is very mature.</a:t>
            </a:r>
          </a:p>
          <a:p>
            <a:pPr>
              <a:defRPr/>
            </a:pPr>
            <a:r>
              <a:rPr lang="zh-CN" altLang="en-US" baseline="0" dirty="0" smtClean="0">
                <a:latin typeface="+mn-lt"/>
                <a:ea typeface="+mn-ea"/>
              </a:rPr>
              <a:t>国际上有许多非常著名的团体标准制定组织。</a:t>
            </a:r>
            <a:r>
              <a:rPr lang="en-US" altLang="zh-CN" baseline="0" dirty="0" smtClean="0">
                <a:latin typeface="+mn-lt"/>
                <a:ea typeface="+mn-ea"/>
              </a:rPr>
              <a:t>There are many famous standards setting organizations. Such as ASTM, ASME, UL, LT, BV, DVE , etc.</a:t>
            </a:r>
          </a:p>
          <a:p>
            <a:pPr>
              <a:defRPr/>
            </a:pPr>
            <a:r>
              <a:rPr lang="en-US" altLang="zh-CN" baseline="0" dirty="0" smtClean="0">
                <a:latin typeface="+mn-lt"/>
                <a:ea typeface="+mn-ea"/>
              </a:rPr>
              <a:t>ASTM:</a:t>
            </a:r>
            <a:r>
              <a:rPr lang="zh-CN" altLang="en-US" baseline="0" dirty="0" smtClean="0">
                <a:latin typeface="+mn-lt"/>
                <a:ea typeface="+mn-ea"/>
              </a:rPr>
              <a:t>美国材料与试验协会 </a:t>
            </a:r>
            <a:r>
              <a:rPr lang="en-US" altLang="zh-CN" sz="1200" b="0" i="0" kern="1200" dirty="0" smtClean="0">
                <a:solidFill>
                  <a:schemeClr val="tx1"/>
                </a:solidFill>
                <a:effectLst/>
                <a:latin typeface="+mn-lt"/>
                <a:ea typeface="+mn-ea"/>
                <a:cs typeface="+mn-cs"/>
              </a:rPr>
              <a:t>American Society for Testing and Materials</a:t>
            </a:r>
            <a:endParaRPr lang="en-US" altLang="zh-CN" baseline="0" dirty="0" smtClean="0">
              <a:latin typeface="+mn-lt"/>
              <a:ea typeface="+mn-ea"/>
            </a:endParaRPr>
          </a:p>
          <a:p>
            <a:pPr>
              <a:defRPr/>
            </a:pPr>
            <a:r>
              <a:rPr lang="en-US" altLang="zh-CN" baseline="0" dirty="0" smtClean="0">
                <a:latin typeface="+mn-lt"/>
                <a:ea typeface="+mn-ea"/>
              </a:rPr>
              <a:t>ASME:</a:t>
            </a:r>
            <a:r>
              <a:rPr lang="zh-CN" altLang="en-US" baseline="0" dirty="0" smtClean="0">
                <a:latin typeface="+mn-lt"/>
                <a:ea typeface="+mn-ea"/>
              </a:rPr>
              <a:t>美国机械工程师协会 </a:t>
            </a:r>
            <a:r>
              <a:rPr lang="en-US" altLang="zh-CN" dirty="0" smtClean="0">
                <a:effectLst/>
              </a:rPr>
              <a:t>American Society of Mechanical Engineers</a:t>
            </a:r>
            <a:endParaRPr lang="en-US" altLang="zh-CN" baseline="0" dirty="0" smtClean="0">
              <a:latin typeface="+mn-lt"/>
              <a:ea typeface="+mn-ea"/>
            </a:endParaRPr>
          </a:p>
          <a:p>
            <a:pPr>
              <a:defRPr/>
            </a:pPr>
            <a:r>
              <a:rPr lang="en-US" altLang="zh-CN" dirty="0" smtClean="0">
                <a:latin typeface="+mn-lt"/>
                <a:ea typeface="+mn-ea"/>
              </a:rPr>
              <a:t>UL:</a:t>
            </a:r>
            <a:r>
              <a:rPr lang="zh-CN" altLang="en-US" baseline="0" dirty="0" smtClean="0">
                <a:latin typeface="+mn-lt"/>
                <a:ea typeface="+mn-ea"/>
              </a:rPr>
              <a:t> 美国保险商实验室</a:t>
            </a:r>
            <a:r>
              <a:rPr lang="en-US" altLang="zh-CN" dirty="0" smtClean="0">
                <a:effectLst/>
              </a:rPr>
              <a:t>Underwriters Laboratories</a:t>
            </a:r>
          </a:p>
          <a:p>
            <a:pPr>
              <a:defRPr/>
            </a:pPr>
            <a:r>
              <a:rPr lang="en-US" altLang="zh-CN" dirty="0" smtClean="0">
                <a:effectLst/>
                <a:latin typeface="+mn-lt"/>
                <a:ea typeface="+mn-ea"/>
              </a:rPr>
              <a:t>LT: </a:t>
            </a:r>
            <a:r>
              <a:rPr lang="zh-CN" altLang="en-US" dirty="0" smtClean="0">
                <a:effectLst/>
                <a:latin typeface="+mn-lt"/>
                <a:ea typeface="+mn-ea"/>
              </a:rPr>
              <a:t>英国劳氏船级社</a:t>
            </a:r>
            <a:r>
              <a:rPr lang="en-US" altLang="zh-CN" dirty="0" smtClean="0"/>
              <a:t>Lloyd’s Register of Shipping </a:t>
            </a:r>
          </a:p>
          <a:p>
            <a:pPr>
              <a:defRPr/>
            </a:pPr>
            <a:r>
              <a:rPr lang="en-US" altLang="zh-CN" dirty="0" smtClean="0">
                <a:latin typeface="+mn-lt"/>
                <a:ea typeface="+mn-ea"/>
              </a:rPr>
              <a:t>BV:</a:t>
            </a:r>
            <a:r>
              <a:rPr lang="zh-CN" altLang="en-US" dirty="0" smtClean="0">
                <a:latin typeface="+mn-lt"/>
                <a:ea typeface="+mn-ea"/>
              </a:rPr>
              <a:t>法国船级社 </a:t>
            </a:r>
            <a:r>
              <a:rPr lang="en-US" altLang="zh-CN" dirty="0" smtClean="0">
                <a:effectLst/>
              </a:rPr>
              <a:t>Bureau Veritas</a:t>
            </a:r>
          </a:p>
          <a:p>
            <a:pPr>
              <a:defRPr/>
            </a:pPr>
            <a:r>
              <a:rPr lang="en-US" altLang="zh-CN" dirty="0" smtClean="0">
                <a:effectLst/>
                <a:latin typeface="+mn-lt"/>
                <a:ea typeface="+mn-ea"/>
              </a:rPr>
              <a:t>DVE</a:t>
            </a:r>
            <a:r>
              <a:rPr lang="zh-CN" altLang="en-US" dirty="0" smtClean="0">
                <a:effectLst/>
                <a:latin typeface="+mn-lt"/>
                <a:ea typeface="+mn-ea"/>
              </a:rPr>
              <a:t>：德国电气工程师协会</a:t>
            </a:r>
            <a:r>
              <a:rPr lang="en-US" altLang="zh-CN" dirty="0" err="1" smtClean="0">
                <a:effectLst/>
              </a:rPr>
              <a:t>Verband</a:t>
            </a:r>
            <a:r>
              <a:rPr lang="en-US" altLang="zh-CN" dirty="0" smtClean="0">
                <a:effectLst/>
              </a:rPr>
              <a:t> </a:t>
            </a:r>
            <a:r>
              <a:rPr lang="en-US" altLang="zh-CN" dirty="0" err="1" smtClean="0">
                <a:effectLst/>
              </a:rPr>
              <a:t>Deutscher</a:t>
            </a:r>
            <a:r>
              <a:rPr lang="en-US" altLang="zh-CN" dirty="0" smtClean="0">
                <a:effectLst/>
              </a:rPr>
              <a:t> </a:t>
            </a:r>
            <a:r>
              <a:rPr lang="en-US" altLang="zh-CN" dirty="0" err="1" smtClean="0">
                <a:effectLst/>
              </a:rPr>
              <a:t>Elektrotechniker</a:t>
            </a:r>
            <a:endParaRPr lang="en-US" altLang="zh-CN" dirty="0" smtClean="0">
              <a:effectLst/>
            </a:endParaRPr>
          </a:p>
          <a:p>
            <a:pPr>
              <a:defRPr/>
            </a:pPr>
            <a:endParaRPr lang="zh-CN" altLang="zh-CN" dirty="0">
              <a:latin typeface="+mn-lt"/>
              <a:ea typeface="+mn-ea"/>
            </a:endParaRPr>
          </a:p>
        </p:txBody>
      </p:sp>
      <p:sp>
        <p:nvSpPr>
          <p:cNvPr id="1146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84C30A80-D813-4DA1-9BFF-132BD4B94115}" type="slidenum">
              <a:rPr lang="en-US" altLang="ko-KR">
                <a:latin typeface="Times New Roman" panose="02020603050405020304" pitchFamily="18" charset="0"/>
              </a:rPr>
              <a:pPr eaLnBrk="1" hangingPunct="1"/>
              <a:t>23</a:t>
            </a:fld>
            <a:endParaRPr lang="en-US" altLang="ko-KR">
              <a:latin typeface="Times New Roman" panose="02020603050405020304" pitchFamily="18" charset="0"/>
            </a:endParaRPr>
          </a:p>
        </p:txBody>
      </p:sp>
    </p:spTree>
    <p:extLst>
      <p:ext uri="{BB962C8B-B14F-4D97-AF65-F5344CB8AC3E}">
        <p14:creationId xmlns:p14="http://schemas.microsoft.com/office/powerpoint/2010/main" val="807221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a:solidFill>
              <a:srgbClr val="000000"/>
            </a:solidFill>
            <a:miter lim="800000"/>
            <a:headEnd/>
            <a:tailEnd/>
          </a:ln>
        </p:spPr>
      </p:sp>
      <p:sp>
        <p:nvSpPr>
          <p:cNvPr id="72707" name="备注占位符 2"/>
          <p:cNvSpPr>
            <a:spLocks noGrp="1"/>
          </p:cNvSpPr>
          <p:nvPr>
            <p:ph type="body" idx="1"/>
          </p:nvPr>
        </p:nvSpPr>
        <p:spPr bwMode="auto">
          <a:xfrm>
            <a:off x="666750" y="4714875"/>
            <a:ext cx="5329238" cy="4467225"/>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黑体" panose="02010609060101010101" pitchFamily="49" charset="-122"/>
                <a:ea typeface="黑体" panose="02010609060101010101" pitchFamily="49" charset="-122"/>
              </a:rPr>
              <a:t>对于中国来说，设立</a:t>
            </a:r>
            <a:r>
              <a:rPr lang="zh-CN" altLang="zh-CN" dirty="0" smtClean="0">
                <a:latin typeface="黑体" panose="02010609060101010101" pitchFamily="49" charset="-122"/>
                <a:ea typeface="黑体" panose="02010609060101010101" pitchFamily="49" charset="-122"/>
              </a:rPr>
              <a:t>团体标准十分</a:t>
            </a:r>
            <a:r>
              <a:rPr lang="zh-CN" altLang="en-US" dirty="0" smtClean="0">
                <a:latin typeface="黑体" panose="02010609060101010101" pitchFamily="49" charset="-122"/>
                <a:ea typeface="黑体" panose="02010609060101010101" pitchFamily="49" charset="-122"/>
              </a:rPr>
              <a:t>必要</a:t>
            </a:r>
            <a:r>
              <a:rPr lang="zh-CN" altLang="zh-CN"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For</a:t>
            </a:r>
            <a:r>
              <a:rPr lang="en-US" altLang="zh-CN" baseline="0" dirty="0" smtClean="0">
                <a:latin typeface="黑体" panose="02010609060101010101" pitchFamily="49" charset="-122"/>
                <a:ea typeface="黑体" panose="02010609060101010101" pitchFamily="49" charset="-122"/>
              </a:rPr>
              <a:t> China, i</a:t>
            </a:r>
            <a:r>
              <a:rPr lang="en-US" altLang="zh-CN" dirty="0" smtClean="0">
                <a:latin typeface="黑体" panose="02010609060101010101" pitchFamily="49" charset="-122"/>
                <a:ea typeface="黑体" panose="02010609060101010101" pitchFamily="49" charset="-122"/>
              </a:rPr>
              <a:t>t’s very necessary</a:t>
            </a:r>
            <a:r>
              <a:rPr lang="en-US" altLang="zh-CN" baseline="0" dirty="0" smtClean="0">
                <a:latin typeface="黑体" panose="02010609060101010101" pitchFamily="49" charset="-122"/>
                <a:ea typeface="黑体" panose="02010609060101010101" pitchFamily="49" charset="-122"/>
              </a:rPr>
              <a:t> to set up social organizations standards</a:t>
            </a:r>
            <a:endParaRPr lang="zh-CN" altLang="zh-CN" dirty="0" smtClean="0">
              <a:latin typeface="黑体" panose="02010609060101010101" pitchFamily="49" charset="-122"/>
              <a:ea typeface="黑体" panose="02010609060101010101" pitchFamily="49" charset="-122"/>
            </a:endParaRPr>
          </a:p>
          <a:p>
            <a:pPr>
              <a:defRPr/>
            </a:pPr>
            <a:r>
              <a:rPr lang="zh-CN" altLang="en-US" dirty="0" smtClean="0">
                <a:latin typeface="+mn-lt"/>
                <a:ea typeface="+mn-ea"/>
              </a:rPr>
              <a:t>首先，设立团体标准是简政放权的需要。</a:t>
            </a:r>
            <a:r>
              <a:rPr lang="en-US" altLang="zh-CN" dirty="0" smtClean="0">
                <a:latin typeface="+mn-lt"/>
                <a:ea typeface="+mn-ea"/>
              </a:rPr>
              <a:t>Firstly</a:t>
            </a:r>
            <a:r>
              <a:rPr lang="en-US" altLang="zh-CN" baseline="0" dirty="0" smtClean="0">
                <a:latin typeface="+mn-lt"/>
                <a:ea typeface="+mn-ea"/>
              </a:rPr>
              <a:t>, setting up social organization standards is the requirement of streamlining administration and delegating power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chemeClr val="tx1">
                    <a:lumMod val="95000"/>
                    <a:lumOff val="5000"/>
                  </a:schemeClr>
                </a:solidFill>
                <a:latin typeface="黑体" panose="02010609060101010101" pitchFamily="49" charset="-122"/>
                <a:ea typeface="黑体" panose="02010609060101010101" pitchFamily="49" charset="-122"/>
              </a:rPr>
              <a:t>其次，设立团体标准是创新驱动、满足市场多样化的需要。 </a:t>
            </a:r>
            <a:r>
              <a:rPr lang="en-US" altLang="zh-CN" sz="1200" dirty="0" smtClean="0">
                <a:solidFill>
                  <a:schemeClr val="tx1">
                    <a:lumMod val="95000"/>
                    <a:lumOff val="5000"/>
                  </a:schemeClr>
                </a:solidFill>
                <a:latin typeface="黑体" panose="02010609060101010101" pitchFamily="49" charset="-122"/>
                <a:ea typeface="黑体" panose="02010609060101010101" pitchFamily="49" charset="-122"/>
              </a:rPr>
              <a:t>Secondly</a:t>
            </a:r>
            <a:r>
              <a:rPr lang="en-US" altLang="zh-CN" sz="1200" baseline="0" dirty="0" smtClean="0">
                <a:solidFill>
                  <a:schemeClr val="tx1">
                    <a:lumMod val="95000"/>
                    <a:lumOff val="5000"/>
                  </a:schemeClr>
                </a:solidFill>
                <a:latin typeface="黑体" panose="02010609060101010101" pitchFamily="49" charset="-122"/>
                <a:ea typeface="黑体" panose="02010609060101010101" pitchFamily="49" charset="-122"/>
              </a:rPr>
              <a:t>, it is the </a:t>
            </a:r>
            <a:r>
              <a:rPr lang="en-US" altLang="zh-CN" sz="1200" dirty="0" smtClean="0">
                <a:solidFill>
                  <a:schemeClr val="tx1">
                    <a:lumMod val="95000"/>
                    <a:lumOff val="5000"/>
                  </a:schemeClr>
                </a:solidFill>
                <a:latin typeface="黑体" panose="02010609060101010101" pitchFamily="49" charset="-122"/>
                <a:ea typeface="黑体" panose="02010609060101010101" pitchFamily="49" charset="-122"/>
              </a:rPr>
              <a:t>requirement of promoting</a:t>
            </a:r>
            <a:r>
              <a:rPr lang="en-US" altLang="zh-CN" sz="1200" baseline="0" dirty="0" smtClean="0">
                <a:solidFill>
                  <a:schemeClr val="tx1">
                    <a:lumMod val="95000"/>
                    <a:lumOff val="5000"/>
                  </a:schemeClr>
                </a:solidFill>
                <a:latin typeface="黑体" panose="02010609060101010101" pitchFamily="49" charset="-122"/>
                <a:ea typeface="黑体" panose="02010609060101010101" pitchFamily="49" charset="-122"/>
              </a:rPr>
              <a:t> innovation and meeting the varies of needs of market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chemeClr val="tx1">
                    <a:lumMod val="95000"/>
                    <a:lumOff val="5000"/>
                  </a:schemeClr>
                </a:solidFill>
                <a:latin typeface="黑体" panose="02010609060101010101" pitchFamily="49" charset="-122"/>
                <a:ea typeface="黑体" panose="02010609060101010101" pitchFamily="49" charset="-122"/>
              </a:rPr>
              <a:t>第三，设立团体标准是创建国际标准品牌的需要。</a:t>
            </a:r>
            <a:r>
              <a:rPr lang="en-US" altLang="zh-CN" sz="1200" dirty="0" smtClean="0">
                <a:solidFill>
                  <a:schemeClr val="tx1">
                    <a:lumMod val="95000"/>
                    <a:lumOff val="5000"/>
                  </a:schemeClr>
                </a:solidFill>
                <a:latin typeface="黑体" panose="02010609060101010101" pitchFamily="49" charset="-122"/>
                <a:ea typeface="黑体" panose="02010609060101010101" pitchFamily="49" charset="-122"/>
              </a:rPr>
              <a:t>Thirdly,</a:t>
            </a:r>
            <a:r>
              <a:rPr lang="en-US" altLang="zh-CN" sz="1200" baseline="0" dirty="0" smtClean="0">
                <a:solidFill>
                  <a:schemeClr val="tx1">
                    <a:lumMod val="95000"/>
                    <a:lumOff val="5000"/>
                  </a:schemeClr>
                </a:solidFill>
                <a:latin typeface="黑体" panose="02010609060101010101" pitchFamily="49" charset="-122"/>
                <a:ea typeface="黑体" panose="02010609060101010101" pitchFamily="49" charset="-122"/>
              </a:rPr>
              <a:t> it is the r</a:t>
            </a:r>
            <a:r>
              <a:rPr lang="en-US" altLang="zh-CN" sz="1200" dirty="0" smtClean="0">
                <a:solidFill>
                  <a:schemeClr val="tx1">
                    <a:lumMod val="95000"/>
                    <a:lumOff val="5000"/>
                  </a:schemeClr>
                </a:solidFill>
                <a:latin typeface="黑体" panose="02010609060101010101" pitchFamily="49" charset="-122"/>
                <a:ea typeface="黑体" panose="02010609060101010101" pitchFamily="49" charset="-122"/>
              </a:rPr>
              <a:t>equirement</a:t>
            </a:r>
            <a:r>
              <a:rPr lang="en-US" altLang="zh-CN" sz="1200" baseline="0" dirty="0" smtClean="0">
                <a:solidFill>
                  <a:schemeClr val="tx1">
                    <a:lumMod val="95000"/>
                    <a:lumOff val="5000"/>
                  </a:schemeClr>
                </a:solidFill>
                <a:latin typeface="黑体" panose="02010609060101010101" pitchFamily="49" charset="-122"/>
                <a:ea typeface="黑体" panose="02010609060101010101" pitchFamily="49" charset="-122"/>
              </a:rPr>
              <a:t> of establishing the brand of international standards.</a:t>
            </a:r>
            <a:endParaRPr lang="zh-CN" altLang="en-US" sz="1200" dirty="0" smtClean="0">
              <a:solidFill>
                <a:schemeClr val="tx1">
                  <a:lumMod val="95000"/>
                  <a:lumOff val="5000"/>
                </a:schemeClr>
              </a:solidFill>
              <a:latin typeface="黑体" panose="02010609060101010101" pitchFamily="49" charset="-122"/>
              <a:ea typeface="黑体" panose="02010609060101010101" pitchFamily="49" charset="-122"/>
            </a:endParaRPr>
          </a:p>
          <a:p>
            <a:pPr>
              <a:defRPr/>
            </a:pPr>
            <a:endParaRPr lang="en-US" altLang="zh-CN" dirty="0" smtClean="0">
              <a:latin typeface="+mn-lt"/>
              <a:ea typeface="+mn-ea"/>
            </a:endParaRPr>
          </a:p>
        </p:txBody>
      </p:sp>
      <p:sp>
        <p:nvSpPr>
          <p:cNvPr id="1157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3848E2E6-DA9B-4180-AFB2-544A3447E43A}" type="slidenum">
              <a:rPr lang="en-US" altLang="ko-KR">
                <a:latin typeface="Times New Roman" panose="02020603050405020304" pitchFamily="18" charset="0"/>
              </a:rPr>
              <a:pPr eaLnBrk="1" hangingPunct="1"/>
              <a:t>24</a:t>
            </a:fld>
            <a:endParaRPr lang="en-US" altLang="ko-KR">
              <a:latin typeface="Times New Roman" panose="02020603050405020304" pitchFamily="18" charset="0"/>
            </a:endParaRPr>
          </a:p>
        </p:txBody>
      </p:sp>
    </p:spTree>
    <p:extLst>
      <p:ext uri="{BB962C8B-B14F-4D97-AF65-F5344CB8AC3E}">
        <p14:creationId xmlns:p14="http://schemas.microsoft.com/office/powerpoint/2010/main" val="3858718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为此，中国政府制定发布</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培养和发展团体标准指导意见</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，这是一个重要的文件。</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For this purpose,</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China develop and issued the Guiding Opinion on Fostering and Developing Social Organization Standards. It is an important document.</a:t>
            </a:r>
            <a:endPar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该文件提出要</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鼓励具备相应能力的学会、协会、商会、联合会等社会组织和产业技术联盟协调相关市场主体共同制定</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满足市场和创新需要</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的标准，供市场</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自愿选用</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增加标准的有效供给</a:t>
            </a:r>
            <a:r>
              <a:rPr lang="zh-CN" altLang="en-US"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a:t>
            </a:r>
            <a:endParaRPr lang="en-US"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endParaRPr>
          </a:p>
          <a:p>
            <a:r>
              <a:rPr lang="en-US"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This document</a:t>
            </a:r>
            <a:r>
              <a:rPr lang="en-US" altLang="zh-CN" sz="1200" baseline="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 proposed to e</a:t>
            </a:r>
            <a:r>
              <a:rPr lang="en-US"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ncourage social organizations</a:t>
            </a:r>
            <a:r>
              <a:rPr lang="en-US" altLang="zh-CN" sz="1200" baseline="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 such as societies, associations, chambers of commerce, unions, and industrial technical leagues to develop the standards that meet the needs of market and innovation for voluntary using by society, increasing the effective supply of standards.</a:t>
            </a:r>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25</a:t>
            </a:fld>
            <a:endParaRPr lang="zh-CN" altLang="en-US"/>
          </a:p>
        </p:txBody>
      </p:sp>
    </p:spTree>
    <p:extLst>
      <p:ext uri="{BB962C8B-B14F-4D97-AF65-F5344CB8AC3E}">
        <p14:creationId xmlns:p14="http://schemas.microsoft.com/office/powerpoint/2010/main" val="122263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幻灯片图像占位符 1"/>
          <p:cNvSpPr>
            <a:spLocks noGrp="1" noRot="1" noChangeAspect="1" noChangeArrowheads="1" noTextEdit="1"/>
          </p:cNvSpPr>
          <p:nvPr>
            <p:ph type="sldImg" idx="4294967295"/>
          </p:nvPr>
        </p:nvSpPr>
        <p:spPr>
          <a:xfrm>
            <a:off x="2147483647" y="0"/>
            <a:ext cx="222024575" cy="166519225"/>
          </a:xfrm>
          <a:ln>
            <a:solidFill>
              <a:srgbClr val="000000"/>
            </a:solidFill>
            <a:miter lim="800000"/>
            <a:headEnd/>
            <a:tailEnd/>
          </a:ln>
        </p:spPr>
      </p:sp>
      <p:sp>
        <p:nvSpPr>
          <p:cNvPr id="116739" name="备注占位符 2"/>
          <p:cNvSpPr>
            <a:spLocks noGrp="1" noRot="1" noChangeAspect="1" noChangeArrowheads="1"/>
          </p:cNvSpPr>
          <p:nvPr>
            <p:ph type="body" idx="1"/>
          </p:nvPr>
        </p:nvSpPr>
        <p:spPr bwMode="auto">
          <a:xfrm>
            <a:off x="457200" y="2203450"/>
            <a:ext cx="8229600" cy="408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培育发展团体标准的</a:t>
            </a:r>
            <a:r>
              <a:rPr lang="zh-CN" altLang="zh-CN"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三个原则</a:t>
            </a:r>
            <a:r>
              <a:rPr lang="zh-CN" altLang="en-US" sz="120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是</a:t>
            </a:r>
            <a:r>
              <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不设许可，不搞准入；市场驱动，自主制定；</a:t>
            </a:r>
            <a:r>
              <a:rPr lang="zh-CN"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自愿采用，优胜劣汰</a:t>
            </a:r>
            <a:endParaRPr lang="zh-CN" altLang="zh-CN" sz="1050" dirty="0" smtClean="0"/>
          </a:p>
          <a:p>
            <a:r>
              <a:rPr lang="en-US" altLang="zh-CN" dirty="0" smtClean="0"/>
              <a:t>There are three</a:t>
            </a:r>
            <a:r>
              <a:rPr lang="en-US" altLang="zh-CN" baseline="0" dirty="0" smtClean="0"/>
              <a:t> principles of fostering and developing social organization standards.</a:t>
            </a:r>
          </a:p>
          <a:p>
            <a:r>
              <a:rPr lang="en-US" altLang="zh-CN" baseline="0" dirty="0" smtClean="0"/>
              <a:t>First is n</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o license</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no access. That means any social organization can develop social organization standards.</a:t>
            </a:r>
          </a:p>
          <a:p>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Second is m</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arket-driven, independently</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developing. That means the social organizations independently develop the standards which are the needs of markets.</a:t>
            </a:r>
          </a:p>
          <a:p>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third is v</a:t>
            </a:r>
            <a:r>
              <a:rPr lang="en-US" altLang="zh-CN"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oluntary using, survival of the</a:t>
            </a:r>
            <a:r>
              <a:rPr lang="en-US" altLang="zh-CN" sz="120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fittest. That means users voluntarily use the best social organization standards. </a:t>
            </a:r>
            <a:endParaRPr lang="zh-CN" altLang="en-US" sz="120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endParaRPr lang="zh-CN" altLang="en-US" dirty="0" smtClean="0"/>
          </a:p>
        </p:txBody>
      </p:sp>
    </p:spTree>
    <p:extLst>
      <p:ext uri="{BB962C8B-B14F-4D97-AF65-F5344CB8AC3E}">
        <p14:creationId xmlns:p14="http://schemas.microsoft.com/office/powerpoint/2010/main" val="1861883074"/>
      </p:ext>
    </p:extLst>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7762" name="幻灯片图像占位符 1"/>
          <p:cNvSpPr>
            <a:spLocks noGrp="1" noRot="1" noChangeAspect="1" noChangeArrowheads="1" noTextEdit="1"/>
          </p:cNvSpPr>
          <p:nvPr>
            <p:ph type="sldImg" idx="4294967295"/>
          </p:nvPr>
        </p:nvSpPr>
        <p:spPr>
          <a:xfrm>
            <a:off x="-111128175" y="0"/>
            <a:ext cx="222327788" cy="166746238"/>
          </a:xfrm>
          <a:ln>
            <a:solidFill>
              <a:srgbClr val="000000"/>
            </a:solidFill>
            <a:miter lim="800000"/>
            <a:headEnd/>
            <a:tailEnd/>
          </a:ln>
        </p:spPr>
      </p:sp>
      <p:sp>
        <p:nvSpPr>
          <p:cNvPr id="117763" name="备注占位符 2"/>
          <p:cNvSpPr>
            <a:spLocks noGrp="1" noRot="1" noChangeAspect="1" noChangeArrowheads="1"/>
          </p:cNvSpPr>
          <p:nvPr>
            <p:ph type="body" idx="1"/>
          </p:nvPr>
        </p:nvSpPr>
        <p:spPr bwMode="auto">
          <a:xfrm>
            <a:off x="457200" y="2203450"/>
            <a:ext cx="8229600" cy="408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团体标准与推荐性标准的关系是承接和补充。</a:t>
            </a:r>
            <a:r>
              <a:rPr lang="en-US" altLang="zh-CN" sz="1200" b="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The relationship between</a:t>
            </a:r>
            <a:r>
              <a:rPr lang="en-US" altLang="zh-CN" sz="1200" b="0" baseline="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 social organization standards and recommended standards is inheritance and supplementation.</a:t>
            </a:r>
            <a:endParaRPr lang="en-US" altLang="zh-CN" sz="1200" b="0" dirty="0" smtClean="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承接关系意味着</a:t>
            </a:r>
            <a:r>
              <a:rPr lang="zh-CN"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一般性产品和服务标准要逐步放给社会组织制定</a:t>
            </a: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endPar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Inheritance</a:t>
            </a:r>
            <a:r>
              <a:rPr lang="en-US" altLang="zh-CN" sz="1200" b="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means </a:t>
            </a: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general products and services</a:t>
            </a:r>
            <a:r>
              <a:rPr lang="en-US" altLang="zh-CN" sz="1200" b="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standards will be gradually developed by social organizations.</a:t>
            </a:r>
            <a:endParaRPr lang="zh-CN" altLang="zh-CN" sz="105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FF0000"/>
                </a:solidFill>
                <a:latin typeface="黑体" panose="02010609060101010101" pitchFamily="49" charset="-122"/>
                <a:ea typeface="黑体" panose="02010609060101010101" pitchFamily="49" charset="-122"/>
                <a:sym typeface="黑体" panose="02010609060101010101" pitchFamily="49" charset="-122"/>
              </a:rPr>
              <a:t>相互补充关系意味着</a:t>
            </a: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围绕创新活跃、技术发展快的领域积极制定团体标准</a:t>
            </a: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作为推荐性标准的有益补充。</a:t>
            </a:r>
            <a:endPar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Supplementation</a:t>
            </a:r>
            <a:r>
              <a:rPr lang="en-US" altLang="zh-CN" sz="1200" b="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means t</a:t>
            </a:r>
            <a:r>
              <a:rPr lang="en-US" altLang="zh-CN" sz="1200" b="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he social</a:t>
            </a:r>
            <a:r>
              <a:rPr lang="en-US" altLang="zh-CN" sz="1200" b="0" baseline="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 organizations standards will be developed in the field of active innovation, rapid development of technology, as the beneficial supplements of recommended standards.</a:t>
            </a:r>
            <a:endParaRPr lang="zh-CN" altLang="en-US" sz="105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smtClean="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smtClean="0">
              <a:solidFill>
                <a:srgbClr val="FF0000"/>
              </a:solidFill>
              <a:latin typeface="黑体" panose="02010609060101010101" pitchFamily="49" charset="-122"/>
              <a:ea typeface="黑体" panose="02010609060101010101" pitchFamily="49" charset="-122"/>
              <a:sym typeface="黑体" panose="02010609060101010101" pitchFamily="49" charset="-122"/>
            </a:endParaRPr>
          </a:p>
          <a:p>
            <a:endParaRPr lang="zh-CN" altLang="en-US" dirty="0" smtClean="0"/>
          </a:p>
        </p:txBody>
      </p:sp>
    </p:spTree>
    <p:extLst>
      <p:ext uri="{BB962C8B-B14F-4D97-AF65-F5344CB8AC3E}">
        <p14:creationId xmlns:p14="http://schemas.microsoft.com/office/powerpoint/2010/main" val="2181272294"/>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defTabSz="0" eaLnBrk="0" hangingPunct="0">
              <a:spcBef>
                <a:spcPct val="20000"/>
              </a:spcBef>
              <a:buClr>
                <a:schemeClr val="hlink"/>
              </a:buClr>
              <a:buFont typeface="Wingdings" pitchFamily="2" charset="2"/>
              <a:buNone/>
              <a:defRPr/>
            </a:pPr>
            <a:r>
              <a:rPr lang="zh-CN" altLang="en-US" sz="1200" dirty="0" smtClean="0">
                <a:latin typeface="黑体" pitchFamily="49" charset="-122"/>
                <a:ea typeface="黑体" pitchFamily="49" charset="-122"/>
                <a:sym typeface="Arial" pitchFamily="34" charset="0"/>
              </a:rPr>
              <a:t>为贯彻实施《改革方案》，确保第一阶段（2015-2016年）各项任务落到实处，</a:t>
            </a:r>
            <a:r>
              <a:rPr lang="zh-CN" altLang="en-US" sz="1200" dirty="0" smtClean="0">
                <a:solidFill>
                  <a:srgbClr val="FF0000"/>
                </a:solidFill>
                <a:latin typeface="黑体" pitchFamily="49" charset="-122"/>
                <a:ea typeface="黑体" pitchFamily="49" charset="-122"/>
                <a:sym typeface="Arial" pitchFamily="34" charset="0"/>
              </a:rPr>
              <a:t>国家标准委正在组织制定《贯彻实施&lt;深化标准化工作改革方案&gt;行动计划（2015-2016年）》。</a:t>
            </a:r>
          </a:p>
          <a:p>
            <a:pPr marL="0" indent="0" defTabSz="0" eaLnBrk="0" hangingPunct="0">
              <a:spcBef>
                <a:spcPct val="20000"/>
              </a:spcBef>
              <a:buClr>
                <a:schemeClr val="hlink"/>
              </a:buClr>
              <a:buFont typeface="Wingdings" pitchFamily="2" charset="2"/>
              <a:buNone/>
              <a:defRPr/>
            </a:pPr>
            <a:r>
              <a:rPr lang="en-US" altLang="zh-CN" sz="1200" dirty="0" smtClean="0">
                <a:latin typeface="Times New Roman" panose="02020603050405020304" pitchFamily="18" charset="0"/>
                <a:cs typeface="Times New Roman" panose="02020603050405020304" pitchFamily="18" charset="0"/>
              </a:rPr>
              <a:t>In order to implementing Reform Plan, ensuring all the tasks of the first stage to be implemented , Standardization Administration of China issued Action Plan of Implementing Reform Plan(2015-2016)</a:t>
            </a:r>
          </a:p>
          <a:p>
            <a:pPr marL="0" indent="0" defTabSz="0" eaLnBrk="0" hangingPunct="0">
              <a:spcBef>
                <a:spcPct val="20000"/>
              </a:spcBef>
              <a:buClr>
                <a:schemeClr val="hlink"/>
              </a:buClr>
              <a:buFont typeface="Wingdings" pitchFamily="2" charset="2"/>
              <a:buNone/>
              <a:defRPr/>
            </a:pPr>
            <a:r>
              <a:rPr lang="en-US" altLang="zh-CN" sz="1200" dirty="0" smtClean="0">
                <a:latin typeface="Times New Roman" panose="02020603050405020304" pitchFamily="18" charset="0"/>
                <a:cs typeface="Times New Roman" panose="02020603050405020304" pitchFamily="18" charset="0"/>
              </a:rPr>
              <a:t>Action Plan proposed the relevant detailed measures of 2015-2016, ensured the implementation of the tasks of the Reform Plan.</a:t>
            </a:r>
            <a:endParaRPr lang="zh-CN" altLang="zh-CN" sz="1200" dirty="0" smtClean="0">
              <a:latin typeface="Times New Roman" panose="02020603050405020304" pitchFamily="18" charset="0"/>
              <a:cs typeface="Times New Roman" panose="02020603050405020304" pitchFamily="18" charset="0"/>
            </a:endParaRPr>
          </a:p>
          <a:p>
            <a:pPr marL="0" marR="0" lvl="0" indent="0" algn="l" defTabSz="0" rtl="0" eaLnBrk="0" fontAlgn="base" latinLnBrk="0" hangingPunct="0">
              <a:lnSpc>
                <a:spcPct val="100000"/>
              </a:lnSpc>
              <a:spcBef>
                <a:spcPct val="20000"/>
              </a:spcBef>
              <a:spcAft>
                <a:spcPct val="0"/>
              </a:spcAft>
              <a:buClr>
                <a:schemeClr val="hlink"/>
              </a:buClr>
              <a:buSzTx/>
              <a:buFont typeface="Wingdings" pitchFamily="2" charset="2"/>
              <a:buNone/>
              <a:tabLst/>
              <a:defRPr/>
            </a:pPr>
            <a:r>
              <a:rPr lang="zh-CN" altLang="en-US" sz="1200" dirty="0" smtClean="0">
                <a:latin typeface="黑体" pitchFamily="49" charset="-122"/>
                <a:ea typeface="黑体" pitchFamily="49" charset="-122"/>
                <a:sym typeface="Arial" pitchFamily="34" charset="0"/>
              </a:rPr>
              <a:t>共包括</a:t>
            </a:r>
            <a:r>
              <a:rPr lang="zh-CN" altLang="en-US" sz="1200" dirty="0" smtClean="0">
                <a:solidFill>
                  <a:srgbClr val="FF0000"/>
                </a:solidFill>
                <a:latin typeface="黑体" pitchFamily="49" charset="-122"/>
                <a:ea typeface="黑体" pitchFamily="49" charset="-122"/>
                <a:sym typeface="Arial" pitchFamily="34" charset="0"/>
              </a:rPr>
              <a:t>14项</a:t>
            </a:r>
            <a:r>
              <a:rPr lang="zh-CN" altLang="en-US" sz="1200" dirty="0" smtClean="0">
                <a:latin typeface="黑体" pitchFamily="49" charset="-122"/>
                <a:ea typeface="黑体" pitchFamily="49" charset="-122"/>
                <a:sym typeface="Arial" pitchFamily="34" charset="0"/>
              </a:rPr>
              <a:t>任务。</a:t>
            </a:r>
            <a:r>
              <a:rPr lang="en-US" altLang="zh-CN" sz="1200" dirty="0" smtClean="0">
                <a:latin typeface="Times New Roman" panose="02020603050405020304" pitchFamily="18" charset="0"/>
                <a:ea typeface="黑体" pitchFamily="49" charset="-122"/>
                <a:cs typeface="Times New Roman" panose="02020603050405020304" pitchFamily="18" charset="0"/>
                <a:sym typeface="Arial" pitchFamily="34" charset="0"/>
              </a:rPr>
              <a:t>The Action Plan had 14 tasks, including </a:t>
            </a:r>
            <a:r>
              <a:rPr lang="en-US" altLang="zh-CN" sz="1200" kern="1200" dirty="0" smtClean="0">
                <a:solidFill>
                  <a:schemeClr val="tx1"/>
                </a:solidFill>
                <a:effectLst/>
                <a:latin typeface="+mn-lt"/>
                <a:ea typeface="+mn-ea"/>
                <a:cs typeface="+mn-cs"/>
              </a:rPr>
              <a:t>enhancing the construction of standardization law, setting up a State Council overall coordination mechanism of Standardization, clearing and evaluating</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mandatory standards, reviewing and revising the recommended standards, optimizing the development procedure of recommended standards, improving the management of standardization technical committees, carrying out pilot of social organization standards, carrying out the pilot of self-declaration and self-disclosure of enterprises products and services standards, enhancing the implementation and supervision of standards, and so on.</a:t>
            </a:r>
            <a:endParaRPr lang="zh-CN" altLang="en-US" b="1"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28</a:t>
            </a:fld>
            <a:endParaRPr lang="zh-CN" altLang="en-US"/>
          </a:p>
        </p:txBody>
      </p:sp>
    </p:spTree>
    <p:extLst>
      <p:ext uri="{BB962C8B-B14F-4D97-AF65-F5344CB8AC3E}">
        <p14:creationId xmlns:p14="http://schemas.microsoft.com/office/powerpoint/2010/main" val="869260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我演讲的最后一个内容是中国标准化的未来发展展望。</a:t>
            </a:r>
            <a:r>
              <a:rPr lang="en-US" altLang="zh-CN" dirty="0" smtClean="0"/>
              <a:t>The last content of my presentation</a:t>
            </a:r>
            <a:r>
              <a:rPr lang="en-US" altLang="zh-CN" baseline="0" dirty="0" smtClean="0"/>
              <a:t> is the prospects of China’s standardization.</a:t>
            </a:r>
            <a:endParaRPr lang="en-US" altLang="zh-CN" dirty="0" smtClean="0"/>
          </a:p>
          <a:p>
            <a:r>
              <a:rPr lang="zh-CN" altLang="en-US" dirty="0" smtClean="0"/>
              <a:t>关于中国标准化未来发展的展望，这个图能够很好地进行说明。</a:t>
            </a:r>
            <a:endParaRPr lang="en-US" altLang="zh-CN" dirty="0" smtClean="0"/>
          </a:p>
          <a:p>
            <a:r>
              <a:rPr lang="en-US" altLang="zh-CN" dirty="0" smtClean="0"/>
              <a:t>For</a:t>
            </a:r>
            <a:r>
              <a:rPr lang="en-US" altLang="zh-CN" baseline="0" dirty="0" smtClean="0"/>
              <a:t> the prospects of China’s standardization, this figure can explain well.</a:t>
            </a:r>
          </a:p>
          <a:p>
            <a:r>
              <a:rPr lang="zh-CN" altLang="en-US" baseline="0" dirty="0" smtClean="0"/>
              <a:t>为了更好地发挥标准的作用，未来中国将在三个方面下功夫。</a:t>
            </a:r>
            <a:r>
              <a:rPr lang="en-US" altLang="zh-CN" baseline="0" dirty="0" smtClean="0"/>
              <a:t>In order to exerting the standards effects, China will focus on the three aspects.</a:t>
            </a:r>
          </a:p>
          <a:p>
            <a:r>
              <a:rPr lang="zh-CN" altLang="en-US" baseline="0" dirty="0" smtClean="0"/>
              <a:t>当前，中国是强政府和弱市场。</a:t>
            </a:r>
            <a:r>
              <a:rPr lang="en-US" altLang="zh-CN" baseline="0" dirty="0" smtClean="0"/>
              <a:t>Today, China has powerful governments and weak markets. </a:t>
            </a:r>
          </a:p>
          <a:p>
            <a:r>
              <a:rPr lang="zh-CN" altLang="en-US" baseline="0" dirty="0" smtClean="0"/>
              <a:t>西方发达国家是小政府和大市场。</a:t>
            </a:r>
            <a:r>
              <a:rPr lang="en-US" altLang="zh-CN" baseline="0" dirty="0" smtClean="0"/>
              <a:t>On the contrary, developed countries are weak governments and powerful markets.</a:t>
            </a:r>
          </a:p>
          <a:p>
            <a:r>
              <a:rPr lang="zh-CN" altLang="en-US" baseline="0" dirty="0" smtClean="0"/>
              <a:t>未来，中国的发展趋势是强政府和强市场。</a:t>
            </a:r>
            <a:r>
              <a:rPr lang="en-US" altLang="zh-CN" baseline="0" dirty="0" smtClean="0"/>
              <a:t>In the future, the trend of development in China is to set up powerful governments and powerful markets.</a:t>
            </a:r>
          </a:p>
          <a:p>
            <a:r>
              <a:rPr lang="zh-CN" altLang="en-US" baseline="0" dirty="0" smtClean="0"/>
              <a:t>此外，中国将提高标准化效率。</a:t>
            </a:r>
            <a:r>
              <a:rPr lang="en-US" altLang="zh-CN" baseline="0" dirty="0" smtClean="0"/>
              <a:t>In addition, China will increase efficiency of standardization. </a:t>
            </a:r>
          </a:p>
          <a:p>
            <a:r>
              <a:rPr lang="zh-CN" altLang="en-US" baseline="0" dirty="0" smtClean="0"/>
              <a:t>从产业结构看，中国将着重提高农业标准效率和服务业标准化效率。</a:t>
            </a:r>
            <a:r>
              <a:rPr lang="en-US" altLang="zh-CN" baseline="0" dirty="0" smtClean="0"/>
              <a:t>In industrial structure, China will focus on increasing the efficiency of agriculture and service standardization.</a:t>
            </a:r>
          </a:p>
          <a:p>
            <a:r>
              <a:rPr lang="zh-CN" altLang="en-US" baseline="0" dirty="0" smtClean="0"/>
              <a:t>第三个方面是发挥市场的作用。</a:t>
            </a:r>
            <a:r>
              <a:rPr lang="en-US" altLang="zh-CN" baseline="0" dirty="0" smtClean="0"/>
              <a:t>The last aspect is to exert the market roles. </a:t>
            </a:r>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29</a:t>
            </a:fld>
            <a:endParaRPr lang="zh-CN" altLang="en-US"/>
          </a:p>
        </p:txBody>
      </p:sp>
    </p:spTree>
    <p:extLst>
      <p:ext uri="{BB962C8B-B14F-4D97-AF65-F5344CB8AC3E}">
        <p14:creationId xmlns:p14="http://schemas.microsoft.com/office/powerpoint/2010/main" val="10266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dirty="0" smtClean="0">
                <a:latin typeface="Times New Roman" panose="02020603050405020304" pitchFamily="18" charset="0"/>
                <a:cs typeface="Times New Roman" panose="02020603050405020304" pitchFamily="18" charset="0"/>
              </a:rPr>
              <a:t>第一个内容是标准化在中国的作用。</a:t>
            </a:r>
            <a:r>
              <a:rPr lang="en-US" altLang="zh-CN" sz="1200" kern="0" dirty="0" smtClean="0">
                <a:latin typeface="Times New Roman" panose="02020603050405020304" pitchFamily="18" charset="0"/>
                <a:cs typeface="Times New Roman" panose="02020603050405020304" pitchFamily="18" charset="0"/>
              </a:rPr>
              <a:t>The first</a:t>
            </a:r>
            <a:r>
              <a:rPr lang="en-US" altLang="zh-CN" sz="1200" kern="0" baseline="0" dirty="0" smtClean="0">
                <a:latin typeface="Times New Roman" panose="02020603050405020304" pitchFamily="18" charset="0"/>
                <a:cs typeface="Times New Roman" panose="02020603050405020304" pitchFamily="18" charset="0"/>
              </a:rPr>
              <a:t> content is the role of standardization in China.</a:t>
            </a:r>
            <a:endParaRPr lang="en-US" altLang="zh-CN" sz="1200" kern="0"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dirty="0" smtClean="0">
                <a:latin typeface="Times New Roman" panose="02020603050405020304" pitchFamily="18" charset="0"/>
                <a:cs typeface="Times New Roman" panose="02020603050405020304" pitchFamily="18" charset="0"/>
              </a:rPr>
              <a:t>标准化在中国的作用主要是它对中国经济社会发展的促进作用。</a:t>
            </a:r>
            <a:endParaRPr lang="en-US" altLang="zh-CN" sz="1200" kern="0"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0" dirty="0" smtClean="0">
                <a:latin typeface="Times New Roman" panose="02020603050405020304" pitchFamily="18" charset="0"/>
                <a:cs typeface="Times New Roman" panose="02020603050405020304" pitchFamily="18" charset="0"/>
              </a:rPr>
              <a:t>The</a:t>
            </a:r>
            <a:r>
              <a:rPr lang="en-US" altLang="zh-CN" sz="1200" kern="0" baseline="0" dirty="0" smtClean="0">
                <a:latin typeface="Times New Roman" panose="02020603050405020304" pitchFamily="18" charset="0"/>
                <a:cs typeface="Times New Roman" panose="02020603050405020304" pitchFamily="18" charset="0"/>
              </a:rPr>
              <a:t> role of standardization in China is that it</a:t>
            </a:r>
            <a:r>
              <a:rPr lang="en-US" altLang="zh-CN" sz="1200" kern="0" dirty="0" smtClean="0">
                <a:latin typeface="Times New Roman" panose="02020603050405020304" pitchFamily="18" charset="0"/>
                <a:cs typeface="Times New Roman" panose="02020603050405020304" pitchFamily="18" charset="0"/>
              </a:rPr>
              <a:t> promotes the development of economy and society.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dirty="0" smtClean="0">
                <a:latin typeface="Times New Roman" panose="02020603050405020304" pitchFamily="18" charset="0"/>
                <a:cs typeface="Times New Roman" panose="02020603050405020304" pitchFamily="18" charset="0"/>
              </a:rPr>
              <a:t>在农业方面，</a:t>
            </a:r>
            <a:r>
              <a:rPr lang="en-US" altLang="zh-CN" sz="1200" dirty="0" smtClean="0">
                <a:latin typeface="Times New Roman" panose="02020603050405020304" pitchFamily="18" charset="0"/>
                <a:ea typeface="黑体" pitchFamily="2" charset="-122"/>
                <a:cs typeface="Times New Roman" panose="02020603050405020304" pitchFamily="18" charset="0"/>
              </a:rPr>
              <a:t>In agriculture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dirty="0" smtClean="0">
                <a:latin typeface="Times New Roman" panose="02020603050405020304" pitchFamily="18" charset="0"/>
                <a:ea typeface="黑体" pitchFamily="2" charset="-122"/>
                <a:cs typeface="Times New Roman" panose="02020603050405020304" pitchFamily="18" charset="0"/>
              </a:rPr>
              <a:t>中国共制定了</a:t>
            </a:r>
            <a:r>
              <a:rPr lang="en-US" altLang="zh-CN" sz="1200" kern="0" dirty="0" smtClean="0">
                <a:latin typeface="Times New Roman" panose="02020603050405020304" pitchFamily="18" charset="0"/>
                <a:ea typeface="黑体" pitchFamily="2" charset="-122"/>
                <a:cs typeface="Times New Roman" panose="02020603050405020304" pitchFamily="18" charset="0"/>
              </a:rPr>
              <a:t>2237</a:t>
            </a:r>
            <a:r>
              <a:rPr lang="zh-CN" altLang="en-US" sz="1200" kern="0" dirty="0" smtClean="0">
                <a:latin typeface="Times New Roman" panose="02020603050405020304" pitchFamily="18" charset="0"/>
                <a:ea typeface="黑体" pitchFamily="2" charset="-122"/>
                <a:cs typeface="Times New Roman" panose="02020603050405020304" pitchFamily="18" charset="0"/>
              </a:rPr>
              <a:t>个农业国家标准。</a:t>
            </a:r>
            <a:r>
              <a:rPr lang="en-US" altLang="zh-CN" sz="1200" kern="0" dirty="0" smtClean="0">
                <a:latin typeface="Times New Roman" panose="02020603050405020304" pitchFamily="18" charset="0"/>
                <a:ea typeface="黑体" pitchFamily="2" charset="-122"/>
                <a:cs typeface="Times New Roman" panose="02020603050405020304" pitchFamily="18" charset="0"/>
              </a:rPr>
              <a:t>China</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 has developed 2237 agricultural national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baseline="0" dirty="0" smtClean="0">
                <a:latin typeface="Times New Roman" panose="02020603050405020304" pitchFamily="18" charset="0"/>
                <a:ea typeface="黑体" pitchFamily="2" charset="-122"/>
                <a:cs typeface="Times New Roman" panose="02020603050405020304" pitchFamily="18" charset="0"/>
              </a:rPr>
              <a:t>建立了</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8026</a:t>
            </a:r>
            <a:r>
              <a:rPr lang="zh-CN" altLang="en-US" sz="1200" kern="0" baseline="0" dirty="0" smtClean="0">
                <a:latin typeface="Times New Roman" panose="02020603050405020304" pitchFamily="18" charset="0"/>
                <a:ea typeface="黑体" pitchFamily="2" charset="-122"/>
                <a:cs typeface="Times New Roman" panose="02020603050405020304" pitchFamily="18" charset="0"/>
              </a:rPr>
              <a:t>个农业标准示范区，涉及全国</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2000</a:t>
            </a:r>
            <a:r>
              <a:rPr lang="zh-CN" altLang="en-US" sz="1200" kern="0" baseline="0" dirty="0" smtClean="0">
                <a:latin typeface="Times New Roman" panose="02020603050405020304" pitchFamily="18" charset="0"/>
                <a:ea typeface="黑体" pitchFamily="2" charset="-122"/>
                <a:cs typeface="Times New Roman" panose="02020603050405020304" pitchFamily="18" charset="0"/>
              </a:rPr>
              <a:t>个县。</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Set up about 8 thousand agricultural demonstration zones, involving 2000 countries in China.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0" baseline="0" dirty="0" smtClean="0">
                <a:latin typeface="Times New Roman" panose="02020603050405020304" pitchFamily="18" charset="0"/>
                <a:ea typeface="黑体" pitchFamily="2" charset="-122"/>
                <a:cs typeface="Times New Roman" panose="02020603050405020304" pitchFamily="18" charset="0"/>
              </a:rPr>
              <a:t>根据相关统计，农业示范区的平均生值提高了</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15-45%</a:t>
            </a:r>
            <a:r>
              <a:rPr lang="zh-CN" altLang="en-US" sz="1200" kern="0" baseline="0" dirty="0" smtClean="0">
                <a:latin typeface="Times New Roman" panose="02020603050405020304" pitchFamily="18" charset="0"/>
                <a:ea typeface="黑体" pitchFamily="2" charset="-122"/>
                <a:cs typeface="Times New Roman" panose="02020603050405020304" pitchFamily="18" charset="0"/>
              </a:rPr>
              <a:t>。</a:t>
            </a:r>
            <a:r>
              <a:rPr lang="en-US" altLang="zh-CN" sz="1200" kern="0" baseline="0" dirty="0" smtClean="0">
                <a:latin typeface="Times New Roman" panose="02020603050405020304" pitchFamily="18" charset="0"/>
                <a:ea typeface="黑体" pitchFamily="2" charset="-122"/>
                <a:cs typeface="Times New Roman" panose="02020603050405020304" pitchFamily="18" charset="0"/>
              </a:rPr>
              <a:t>According to the statistics, the average production value of demonstration zones increased 15 percent to 45 percent.</a:t>
            </a:r>
            <a:endParaRPr lang="zh-CN" altLang="en-US" sz="1200" kern="0" dirty="0" smtClean="0"/>
          </a:p>
          <a:p>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3</a:t>
            </a:fld>
            <a:endParaRPr lang="zh-CN" altLang="en-US"/>
          </a:p>
        </p:txBody>
      </p:sp>
    </p:spTree>
    <p:extLst>
      <p:ext uri="{BB962C8B-B14F-4D97-AF65-F5344CB8AC3E}">
        <p14:creationId xmlns:p14="http://schemas.microsoft.com/office/powerpoint/2010/main" val="426623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对于政府来说，强制性标准主要关注安全，起到底线作用。 </a:t>
            </a:r>
            <a:r>
              <a:rPr lang="en-US" altLang="zh-CN" dirty="0" smtClean="0"/>
              <a:t>For the government</a:t>
            </a:r>
            <a:r>
              <a:rPr lang="en-US" altLang="zh-CN" baseline="0" dirty="0" smtClean="0"/>
              <a:t>, the mandatory standards mainly focus on safety, and play the role of bottom line.</a:t>
            </a:r>
          </a:p>
          <a:p>
            <a:r>
              <a:rPr lang="zh-CN" altLang="en-US" baseline="0" dirty="0" smtClean="0"/>
              <a:t>推荐性标准主要关注基础通用技术，起到保基本的作用。</a:t>
            </a:r>
            <a:r>
              <a:rPr lang="en-US" altLang="zh-CN" baseline="0" dirty="0" smtClean="0"/>
              <a:t>And the recommended standards mainly focus on the basic and common technology, and ensure the basic.</a:t>
            </a:r>
          </a:p>
          <a:p>
            <a:r>
              <a:rPr lang="zh-CN" altLang="en-US" baseline="0" dirty="0" smtClean="0"/>
              <a:t>对于市场来说，大力发展团体标准，满足市场需要，促进经济和技术的发展。</a:t>
            </a:r>
            <a:r>
              <a:rPr lang="en-US" altLang="zh-CN" baseline="0" dirty="0" smtClean="0"/>
              <a:t>For the market, the social organization standards will be greatly developed, in order to meeting the demands of markets and promoting the development of economy and technology.</a:t>
            </a: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30</a:t>
            </a:fld>
            <a:endParaRPr lang="zh-CN" altLang="en-US"/>
          </a:p>
        </p:txBody>
      </p:sp>
    </p:spTree>
    <p:extLst>
      <p:ext uri="{BB962C8B-B14F-4D97-AF65-F5344CB8AC3E}">
        <p14:creationId xmlns:p14="http://schemas.microsoft.com/office/powerpoint/2010/main" val="482638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rPr>
              <a:t>这个图是在新型体系中各类标准功能定位。</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latin typeface="黑体" panose="02010609060101010101" pitchFamily="49" charset="-122"/>
                <a:ea typeface="黑体" panose="02010609060101010101" pitchFamily="49" charset="-122"/>
              </a:rPr>
              <a:t>This figure shows </a:t>
            </a:r>
            <a:r>
              <a:rPr lang="en-US" altLang="zh-CN" sz="1200" baseline="0" dirty="0" smtClean="0">
                <a:latin typeface="黑体" panose="02010609060101010101" pitchFamily="49" charset="-122"/>
                <a:ea typeface="黑体" panose="02010609060101010101" pitchFamily="49" charset="-122"/>
              </a:rPr>
              <a:t>v</a:t>
            </a:r>
            <a:r>
              <a:rPr lang="en-US" altLang="zh-CN" sz="1200" dirty="0" smtClean="0">
                <a:latin typeface="黑体" panose="02010609060101010101" pitchFamily="49" charset="-122"/>
                <a:ea typeface="黑体" panose="02010609060101010101" pitchFamily="49" charset="-122"/>
              </a:rPr>
              <a:t>arious standards functional position in the new standards system.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黑体" panose="02010609060101010101" pitchFamily="49" charset="-122"/>
                <a:ea typeface="黑体" panose="02010609060101010101" pitchFamily="49" charset="-122"/>
              </a:rPr>
              <a:t>政府标准的定位是守底线保基本。</a:t>
            </a:r>
            <a:r>
              <a:rPr lang="en-US" altLang="zh-CN" sz="1200" dirty="0" smtClean="0">
                <a:latin typeface="黑体" panose="02010609060101010101" pitchFamily="49" charset="-122"/>
                <a:ea typeface="黑体" panose="02010609060101010101" pitchFamily="49" charset="-122"/>
              </a:rPr>
              <a:t>The</a:t>
            </a:r>
            <a:r>
              <a:rPr lang="en-US" altLang="zh-CN" sz="1200" baseline="0" dirty="0" smtClean="0">
                <a:latin typeface="黑体" panose="02010609060101010101" pitchFamily="49" charset="-122"/>
                <a:ea typeface="黑体" panose="02010609060101010101" pitchFamily="49" charset="-122"/>
              </a:rPr>
              <a:t> functional position of government standards is to hold bottom lines and ensure the basic.</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aseline="0" dirty="0" smtClean="0">
                <a:latin typeface="黑体" panose="02010609060101010101" pitchFamily="49" charset="-122"/>
                <a:ea typeface="黑体" panose="02010609060101010101" pitchFamily="49" charset="-122"/>
              </a:rPr>
              <a:t>团体标准的定位是满足需求，促进发展。</a:t>
            </a:r>
            <a:r>
              <a:rPr lang="en-US" altLang="zh-CN" sz="1200" baseline="0" dirty="0" smtClean="0">
                <a:latin typeface="黑体" panose="02010609060101010101" pitchFamily="49" charset="-122"/>
                <a:ea typeface="黑体" panose="02010609060101010101" pitchFamily="49" charset="-122"/>
              </a:rPr>
              <a:t>The functional position of social organization standards is to meet demands of the market, and promote the development of economy and society.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aseline="0" dirty="0" smtClean="0">
                <a:latin typeface="黑体" panose="02010609060101010101" pitchFamily="49" charset="-122"/>
                <a:ea typeface="黑体" panose="02010609060101010101" pitchFamily="49" charset="-122"/>
              </a:rPr>
              <a:t>企业标准的定位是提高标准技术水平，获取竞争优势。</a:t>
            </a:r>
            <a:r>
              <a:rPr lang="en-US" altLang="zh-CN" sz="1200" baseline="0" dirty="0" smtClean="0">
                <a:latin typeface="黑体" panose="02010609060101010101" pitchFamily="49" charset="-122"/>
                <a:ea typeface="黑体" panose="02010609060101010101" pitchFamily="49" charset="-122"/>
              </a:rPr>
              <a:t>The functional position of enterprises standards is to increase the technical level of standards, and gain superiority of competition.</a:t>
            </a:r>
            <a:endParaRPr lang="zh-CN" altLang="en-US" sz="1200" dirty="0" smtClean="0">
              <a:latin typeface="黑体" panose="02010609060101010101" pitchFamily="49" charset="-122"/>
              <a:ea typeface="黑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31</a:t>
            </a:fld>
            <a:endParaRPr lang="zh-CN" altLang="en-US"/>
          </a:p>
        </p:txBody>
      </p:sp>
    </p:spTree>
    <p:extLst>
      <p:ext uri="{BB962C8B-B14F-4D97-AF65-F5344CB8AC3E}">
        <p14:creationId xmlns:p14="http://schemas.microsoft.com/office/powerpoint/2010/main" val="279842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1"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Above is my today’s presentation.  Thank you</a:t>
            </a:r>
            <a:r>
              <a:rPr lang="en-US" altLang="zh-CN" sz="1200" kern="1200" baseline="0" dirty="0" smtClean="0">
                <a:solidFill>
                  <a:schemeClr val="tx1"/>
                </a:solidFill>
                <a:effectLst/>
                <a:latin typeface="+mn-lt"/>
                <a:ea typeface="+mn-ea"/>
                <a:cs typeface="+mn-cs"/>
              </a:rPr>
              <a:t> for your listening.</a:t>
            </a:r>
            <a:endParaRPr lang="zh-CN" altLang="zh-CN" sz="1200" kern="1200" dirty="0" smtClean="0">
              <a:solidFill>
                <a:schemeClr val="tx1"/>
              </a:solidFill>
              <a:effectLst/>
              <a:latin typeface="+mn-lt"/>
              <a:ea typeface="+mn-ea"/>
              <a:cs typeface="+mn-cs"/>
            </a:endParaRPr>
          </a:p>
          <a:p>
            <a:pPr latinLnBrk="1"/>
            <a:endParaRPr lang="zh-CN" altLang="en-US"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32</a:t>
            </a:fld>
            <a:endParaRPr lang="zh-CN" altLang="en-US"/>
          </a:p>
        </p:txBody>
      </p:sp>
    </p:spTree>
    <p:extLst>
      <p:ext uri="{BB962C8B-B14F-4D97-AF65-F5344CB8AC3E}">
        <p14:creationId xmlns:p14="http://schemas.microsoft.com/office/powerpoint/2010/main" val="47734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在消费品质量和安全方面，</a:t>
            </a:r>
            <a:r>
              <a:rPr lang="en-US" altLang="zh-CN" dirty="0" smtClean="0"/>
              <a:t>In quality and safety of consumer</a:t>
            </a:r>
            <a:r>
              <a:rPr lang="en-US" altLang="zh-CN" baseline="0" dirty="0" smtClean="0"/>
              <a:t> goods</a:t>
            </a:r>
            <a:endParaRPr lang="en-US" altLang="zh-CN"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纺织品和儿童家具等国家标准已经达到国际先进水平，促进了质量和安全水平的提高。</a:t>
            </a:r>
            <a:r>
              <a:rPr lang="en-US" altLang="zh-CN" sz="1200" b="0" dirty="0" smtClean="0">
                <a:latin typeface="Times New Roman" panose="02020603050405020304" pitchFamily="18" charset="0"/>
                <a:ea typeface="黑体" pitchFamily="2" charset="-122"/>
                <a:cs typeface="Times New Roman" panose="02020603050405020304" pitchFamily="18" charset="0"/>
              </a:rPr>
              <a:t>National standards of textiles and kids furniture have reached international advanced level and promote the level of quality and safety.</a:t>
            </a:r>
            <a:endParaRPr lang="zh-CN" altLang="en-US" sz="1200" b="0" dirty="0" smtClean="0">
              <a:latin typeface="Times New Roman" panose="02020603050405020304" pitchFamily="18" charset="0"/>
              <a:ea typeface="黑体"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4</a:t>
            </a:fld>
            <a:endParaRPr lang="zh-CN" altLang="en-US"/>
          </a:p>
        </p:txBody>
      </p:sp>
    </p:spTree>
    <p:extLst>
      <p:ext uri="{BB962C8B-B14F-4D97-AF65-F5344CB8AC3E}">
        <p14:creationId xmlns:p14="http://schemas.microsoft.com/office/powerpoint/2010/main" val="387325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在节能减排方面，中国发布了</a:t>
            </a:r>
            <a:r>
              <a:rPr lang="en-US" altLang="zh-CN" sz="1200" kern="1200" dirty="0" smtClean="0">
                <a:solidFill>
                  <a:schemeClr val="tx1"/>
                </a:solidFill>
                <a:effectLst/>
                <a:latin typeface="+mn-lt"/>
                <a:ea typeface="+mn-ea"/>
                <a:cs typeface="+mn-cs"/>
              </a:rPr>
              <a:t>46</a:t>
            </a:r>
            <a:r>
              <a:rPr lang="zh-CN" altLang="zh-CN" sz="1200" kern="1200" dirty="0" smtClean="0">
                <a:solidFill>
                  <a:schemeClr val="tx1"/>
                </a:solidFill>
                <a:effectLst/>
                <a:latin typeface="+mn-lt"/>
                <a:ea typeface="+mn-ea"/>
                <a:cs typeface="+mn-cs"/>
              </a:rPr>
              <a:t>个终端用能产品能效强制性国家标准。</a:t>
            </a:r>
            <a:r>
              <a:rPr lang="en-US" altLang="zh-CN" sz="1200" kern="1200" dirty="0" smtClean="0">
                <a:solidFill>
                  <a:schemeClr val="tx1"/>
                </a:solidFill>
                <a:effectLst/>
                <a:latin typeface="+mn-lt"/>
                <a:ea typeface="+mn-ea"/>
                <a:cs typeface="+mn-cs"/>
              </a:rPr>
              <a:t>In energy saving and emission reduction, China developed 46 mandatory national standards of energy efficiency of terminal energy products.</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发布了高耗能产品能耗限额国家标准。</a:t>
            </a:r>
            <a:r>
              <a:rPr lang="en-US" altLang="zh-CN" sz="1200" kern="1200" dirty="0" smtClean="0">
                <a:solidFill>
                  <a:schemeClr val="tx1"/>
                </a:solidFill>
                <a:effectLst/>
                <a:latin typeface="+mn-lt"/>
                <a:ea typeface="+mn-ea"/>
                <a:cs typeface="+mn-cs"/>
              </a:rPr>
              <a:t>Developed 28 national standards of energy consumption quota of high energy consumption products.</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发布了大约</a:t>
            </a:r>
            <a:r>
              <a:rPr lang="en-US" altLang="zh-CN" sz="1200" kern="1200" dirty="0" smtClean="0">
                <a:solidFill>
                  <a:schemeClr val="tx1"/>
                </a:solidFill>
                <a:effectLst/>
                <a:latin typeface="+mn-lt"/>
                <a:ea typeface="+mn-ea"/>
                <a:cs typeface="+mn-cs"/>
              </a:rPr>
              <a:t>80</a:t>
            </a:r>
            <a:r>
              <a:rPr lang="zh-CN" altLang="zh-CN" sz="1200" kern="1200" dirty="0" smtClean="0">
                <a:solidFill>
                  <a:schemeClr val="tx1"/>
                </a:solidFill>
                <a:effectLst/>
                <a:latin typeface="+mn-lt"/>
                <a:ea typeface="+mn-ea"/>
                <a:cs typeface="+mn-cs"/>
              </a:rPr>
              <a:t>项节水国家标准和大约</a:t>
            </a:r>
            <a:r>
              <a:rPr lang="en-US" altLang="zh-CN" sz="1200" kern="1200" dirty="0" smtClean="0">
                <a:solidFill>
                  <a:schemeClr val="tx1"/>
                </a:solidFill>
                <a:effectLst/>
                <a:latin typeface="+mn-lt"/>
                <a:ea typeface="+mn-ea"/>
                <a:cs typeface="+mn-cs"/>
              </a:rPr>
              <a:t>300</a:t>
            </a:r>
            <a:r>
              <a:rPr lang="zh-CN" altLang="zh-CN" sz="1200" kern="1200" dirty="0" smtClean="0">
                <a:solidFill>
                  <a:schemeClr val="tx1"/>
                </a:solidFill>
                <a:effectLst/>
                <a:latin typeface="+mn-lt"/>
                <a:ea typeface="+mn-ea"/>
                <a:cs typeface="+mn-cs"/>
              </a:rPr>
              <a:t>项环境标准。</a:t>
            </a:r>
            <a:r>
              <a:rPr lang="en-US" altLang="zh-CN" sz="1200" kern="1200" dirty="0" smtClean="0">
                <a:solidFill>
                  <a:schemeClr val="tx1"/>
                </a:solidFill>
                <a:effectLst/>
                <a:latin typeface="+mn-lt"/>
                <a:ea typeface="+mn-ea"/>
                <a:cs typeface="+mn-cs"/>
              </a:rPr>
              <a:t>Issued about 80 water-saving national standards and about 300 environment national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mn-lt"/>
                <a:ea typeface="+mn-ea"/>
                <a:cs typeface="+mn-cs"/>
              </a:rPr>
              <a:t>由此可见，标准</a:t>
            </a:r>
            <a:r>
              <a:rPr lang="zh-CN" altLang="en-US" sz="1200" b="0" kern="1200" dirty="0" smtClean="0">
                <a:solidFill>
                  <a:schemeClr val="tx1"/>
                </a:solidFill>
                <a:effectLst/>
                <a:latin typeface="+mn-lt"/>
                <a:ea typeface="+mn-ea"/>
                <a:cs typeface="+mn-cs"/>
              </a:rPr>
              <a:t>化</a:t>
            </a:r>
            <a:r>
              <a:rPr lang="zh-CN" altLang="en-US" sz="1200" b="0" dirty="0" smtClean="0">
                <a:solidFill>
                  <a:schemeClr val="bg1"/>
                </a:solidFill>
                <a:effectLst>
                  <a:outerShdw blurRad="38100" dist="38100" dir="2700000" algn="tl">
                    <a:srgbClr val="000000">
                      <a:alpha val="43137"/>
                    </a:srgbClr>
                  </a:outerShdw>
                </a:effectLst>
                <a:latin typeface="黑体" pitchFamily="2" charset="-122"/>
                <a:ea typeface="黑体" pitchFamily="2" charset="-122"/>
              </a:rPr>
              <a:t>为节能减排和环境保护法律、法规、政策实施和政府监督管理提供技术支撑。</a:t>
            </a:r>
            <a:r>
              <a:rPr lang="en-US" altLang="zh-CN" sz="1200" b="0" dirty="0" smtClean="0">
                <a:solidFill>
                  <a:schemeClr val="bg1"/>
                </a:solidFill>
                <a:effectLst>
                  <a:outerShdw blurRad="38100" dist="38100" dir="2700000" algn="tl">
                    <a:srgbClr val="000000">
                      <a:alpha val="43137"/>
                    </a:srgbClr>
                  </a:outerShdw>
                </a:effectLst>
                <a:latin typeface="黑体" pitchFamily="2" charset="-122"/>
                <a:ea typeface="黑体" pitchFamily="2" charset="-122"/>
              </a:rPr>
              <a:t>So, s</a:t>
            </a:r>
            <a:r>
              <a:rPr lang="en-US" altLang="zh-CN" sz="1200" b="0" dirty="0" smtClean="0">
                <a:solidFill>
                  <a:schemeClr val="bg1"/>
                </a:solidFill>
                <a:effectLst/>
                <a:latin typeface="Times New Roman" panose="02020603050405020304" pitchFamily="18" charset="0"/>
                <a:ea typeface="黑体" pitchFamily="2" charset="-122"/>
                <a:cs typeface="Times New Roman" panose="02020603050405020304" pitchFamily="18" charset="0"/>
              </a:rPr>
              <a:t>tandardization supports to implement energy saving and emission reduction and environmental laws, regulations and policies.</a:t>
            </a:r>
            <a:endParaRPr lang="zh-CN" altLang="en-US" sz="1200" b="0" dirty="0" smtClean="0">
              <a:solidFill>
                <a:schemeClr val="bg1"/>
              </a:solidFill>
              <a:effectLst/>
              <a:latin typeface="Times New Roman" panose="02020603050405020304" pitchFamily="18" charset="0"/>
              <a:ea typeface="黑体" pitchFamily="2" charset="-122"/>
              <a:cs typeface="Times New Roman" panose="02020603050405020304" pitchFamily="18" charset="0"/>
            </a:endParaRPr>
          </a:p>
          <a:p>
            <a:endParaRPr lang="zh-CN" altLang="en-US" sz="1200" b="0" dirty="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5</a:t>
            </a:fld>
            <a:endParaRPr lang="zh-CN" altLang="en-US"/>
          </a:p>
        </p:txBody>
      </p:sp>
    </p:spTree>
    <p:extLst>
      <p:ext uri="{BB962C8B-B14F-4D97-AF65-F5344CB8AC3E}">
        <p14:creationId xmlns:p14="http://schemas.microsoft.com/office/powerpoint/2010/main" val="146628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在社会管理和公共服务方面，中国制定了</a:t>
            </a:r>
            <a:r>
              <a:rPr lang="en-US" altLang="zh-CN" sz="1200" kern="1200" dirty="0" smtClean="0">
                <a:solidFill>
                  <a:schemeClr val="tx1"/>
                </a:solidFill>
                <a:effectLst/>
                <a:latin typeface="+mn-lt"/>
                <a:ea typeface="+mn-ea"/>
                <a:cs typeface="+mn-cs"/>
              </a:rPr>
              <a:t>800</a:t>
            </a:r>
            <a:r>
              <a:rPr lang="zh-CN" altLang="zh-CN" sz="1200" kern="1200" dirty="0" smtClean="0">
                <a:solidFill>
                  <a:schemeClr val="tx1"/>
                </a:solidFill>
                <a:effectLst/>
                <a:latin typeface="+mn-lt"/>
                <a:ea typeface="+mn-ea"/>
                <a:cs typeface="+mn-cs"/>
              </a:rPr>
              <a:t>项国家标准，建立了</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个标准化试点示范。</a:t>
            </a:r>
            <a:r>
              <a:rPr lang="en-US" altLang="zh-CN" sz="1200" kern="1200" dirty="0" smtClean="0">
                <a:solidFill>
                  <a:schemeClr val="tx1"/>
                </a:solidFill>
                <a:effectLst/>
                <a:latin typeface="+mn-lt"/>
                <a:ea typeface="+mn-ea"/>
                <a:cs typeface="+mn-cs"/>
              </a:rPr>
              <a:t>In society management and public service, China developed 800 national standards, set up 50 standardization pilots and demonstrations.</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标准化在保障和服务百姓生活，提高政府公共服务质量，加强和创新社会管理方面，发挥了积极作用。</a:t>
            </a:r>
            <a:r>
              <a:rPr lang="en-US" altLang="zh-CN" sz="1200" kern="1200" dirty="0" smtClean="0">
                <a:solidFill>
                  <a:schemeClr val="tx1"/>
                </a:solidFill>
                <a:effectLst/>
                <a:latin typeface="+mn-lt"/>
                <a:ea typeface="+mn-ea"/>
                <a:cs typeface="+mn-cs"/>
              </a:rPr>
              <a:t>Standardization plays a positive role on safeguarding and serving people’s livelihood, improving government public service ability, enhancing and innovating society management.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6</a:t>
            </a:fld>
            <a:endParaRPr lang="zh-CN" altLang="en-US"/>
          </a:p>
        </p:txBody>
      </p:sp>
    </p:spTree>
    <p:extLst>
      <p:ext uri="{BB962C8B-B14F-4D97-AF65-F5344CB8AC3E}">
        <p14:creationId xmlns:p14="http://schemas.microsoft.com/office/powerpoint/2010/main" val="72361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总结一下，中国标准化问题的主要体现为两个方面：一是标准体系问题。另一个是标准管理体制问题。</a:t>
            </a:r>
          </a:p>
          <a:p>
            <a:r>
              <a:rPr lang="en-US" altLang="zh-CN" sz="1200" kern="1200" dirty="0" smtClean="0">
                <a:solidFill>
                  <a:schemeClr val="tx1"/>
                </a:solidFill>
                <a:effectLst/>
                <a:latin typeface="+mn-lt"/>
                <a:ea typeface="+mn-ea"/>
                <a:cs typeface="+mn-cs"/>
              </a:rPr>
              <a:t>In summary, the problems of China’s standardization are mainly reflected in two aspects: one is the problem of standards system. The other is the problem of standards management system.</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对于标准体系来说，一个问题是一元标准体系结构，政府主导制定标准。例如，国家标准、行业标准和地方标准都是由政府制定。</a:t>
            </a:r>
          </a:p>
          <a:p>
            <a:r>
              <a:rPr lang="en-US" altLang="zh-CN" sz="1200" kern="1200" dirty="0" smtClean="0">
                <a:solidFill>
                  <a:schemeClr val="tx1"/>
                </a:solidFill>
                <a:effectLst/>
                <a:latin typeface="+mn-lt"/>
                <a:ea typeface="+mn-ea"/>
                <a:cs typeface="+mn-cs"/>
              </a:rPr>
              <a:t>For standards system, one is the unitary structure standards system, which is standards are developed by government. Such as national, industrial and local standards are developed by government.</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另一个问题是缺乏市场主导制定的标准。</a:t>
            </a:r>
            <a:r>
              <a:rPr lang="en-US" altLang="zh-CN" sz="1200" kern="1200" dirty="0" smtClean="0">
                <a:solidFill>
                  <a:schemeClr val="tx1"/>
                </a:solidFill>
                <a:effectLst/>
                <a:latin typeface="+mn-lt"/>
                <a:ea typeface="+mn-ea"/>
                <a:cs typeface="+mn-cs"/>
              </a:rPr>
              <a:t>Another problem is the lack of standards developed by market.</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对于标准管理体制来说，</a:t>
            </a:r>
            <a:r>
              <a:rPr lang="en-US" altLang="zh-CN" sz="1200" kern="1200" dirty="0" smtClean="0">
                <a:solidFill>
                  <a:schemeClr val="tx1"/>
                </a:solidFill>
                <a:effectLst/>
                <a:latin typeface="+mn-lt"/>
                <a:ea typeface="+mn-ea"/>
                <a:cs typeface="+mn-cs"/>
              </a:rPr>
              <a:t>For standards management system,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问题在于多头管理，标准发布主体多，层级多，体制割裂，各自为政。</a:t>
            </a:r>
            <a:r>
              <a:rPr lang="en-US" altLang="zh-CN" sz="1200" kern="1200" dirty="0" smtClean="0">
                <a:solidFill>
                  <a:schemeClr val="tx1"/>
                </a:solidFill>
                <a:effectLst/>
                <a:latin typeface="+mn-lt"/>
                <a:ea typeface="+mn-ea"/>
                <a:cs typeface="+mn-cs"/>
              </a:rPr>
              <a:t>The problem is multiple management, multiple release subjects, multiple hierarchy, fragmented system, and working each for itself. So,</a:t>
            </a:r>
            <a:r>
              <a:rPr lang="en-US" altLang="zh-CN" sz="1200" kern="1200" baseline="0" dirty="0" smtClean="0">
                <a:solidFill>
                  <a:schemeClr val="tx1"/>
                </a:solidFill>
                <a:effectLst/>
                <a:latin typeface="+mn-lt"/>
                <a:ea typeface="+mn-ea"/>
                <a:cs typeface="+mn-cs"/>
              </a:rPr>
              <a:t> these problems result in standards supply failing to properly meet demands of social and economic development.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7</a:t>
            </a:fld>
            <a:endParaRPr lang="zh-CN" altLang="en-US"/>
          </a:p>
        </p:txBody>
      </p:sp>
    </p:spTree>
    <p:extLst>
      <p:ext uri="{BB962C8B-B14F-4D97-AF65-F5344CB8AC3E}">
        <p14:creationId xmlns:p14="http://schemas.microsoft.com/office/powerpoint/2010/main" val="342642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第二个演讲的内容是中国标准化的改革。</a:t>
            </a:r>
            <a:r>
              <a:rPr lang="en-US" altLang="zh-CN" sz="1200" kern="1200" dirty="0" smtClean="0">
                <a:solidFill>
                  <a:schemeClr val="tx1"/>
                </a:solidFill>
                <a:effectLst/>
                <a:latin typeface="+mn-lt"/>
                <a:ea typeface="+mn-ea"/>
                <a:cs typeface="+mn-cs"/>
              </a:rPr>
              <a:t>The</a:t>
            </a:r>
            <a:r>
              <a:rPr lang="en-US" altLang="zh-CN" sz="1200" kern="1200" baseline="0" dirty="0" smtClean="0">
                <a:solidFill>
                  <a:schemeClr val="tx1"/>
                </a:solidFill>
                <a:effectLst/>
                <a:latin typeface="+mn-lt"/>
                <a:ea typeface="+mn-ea"/>
                <a:cs typeface="+mn-cs"/>
              </a:rPr>
              <a:t> second content of my presentation is reforming standardization in China.</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为了提高中国的标准化水平，解决当前存在的一些问题，中国正在进行一次全面的标准化改革。</a:t>
            </a:r>
            <a:r>
              <a:rPr lang="en-US" altLang="zh-CN" sz="1200" kern="1200" dirty="0" smtClean="0">
                <a:solidFill>
                  <a:schemeClr val="tx1"/>
                </a:solidFill>
                <a:effectLst/>
                <a:latin typeface="+mn-lt"/>
                <a:ea typeface="+mn-ea"/>
                <a:cs typeface="+mn-cs"/>
              </a:rPr>
              <a:t>In order to increasing the level of China’s standardization, resolving the current problems, China is carrying out an overall reform of standardization.</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为此，中国国务院</a:t>
            </a:r>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月发布了《深化标准化改革工作方案》。</a:t>
            </a:r>
            <a:r>
              <a:rPr lang="en-US" altLang="zh-CN" sz="1200" kern="1200" dirty="0" smtClean="0">
                <a:solidFill>
                  <a:schemeClr val="tx1"/>
                </a:solidFill>
                <a:effectLst/>
                <a:latin typeface="+mn-lt"/>
                <a:ea typeface="+mn-ea"/>
                <a:cs typeface="+mn-cs"/>
              </a:rPr>
              <a:t>So, the State Council issued the Plan For Furthering the Standardization Reform.</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该方案是中国标准化改革的纲领性文件，提出了政府标准和市场标准协调配套的新型标准体系。</a:t>
            </a:r>
            <a:r>
              <a:rPr lang="en-US" altLang="zh-CN" sz="1200" kern="1200" dirty="0" smtClean="0">
                <a:solidFill>
                  <a:schemeClr val="tx1"/>
                </a:solidFill>
                <a:effectLst/>
                <a:latin typeface="+mn-lt"/>
                <a:ea typeface="+mn-ea"/>
                <a:cs typeface="+mn-cs"/>
              </a:rPr>
              <a:t>The plan is a guideline for china’s reform of standardization. It proposed a new standards system composed of government standards and market standards. Next , I</a:t>
            </a:r>
            <a:r>
              <a:rPr lang="en-US" altLang="zh-CN" sz="1200" kern="1200" baseline="0" dirty="0" smtClean="0">
                <a:solidFill>
                  <a:schemeClr val="tx1"/>
                </a:solidFill>
                <a:effectLst/>
                <a:latin typeface="+mn-lt"/>
                <a:ea typeface="+mn-ea"/>
                <a:cs typeface="+mn-cs"/>
              </a:rPr>
              <a:t> will introduce the important document.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8</a:t>
            </a:fld>
            <a:endParaRPr lang="zh-CN" altLang="en-US"/>
          </a:p>
        </p:txBody>
      </p:sp>
    </p:spTree>
    <p:extLst>
      <p:ext uri="{BB962C8B-B14F-4D97-AF65-F5344CB8AC3E}">
        <p14:creationId xmlns:p14="http://schemas.microsoft.com/office/powerpoint/2010/main" val="372859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effectLst/>
                <a:latin typeface="+mn-lt"/>
                <a:ea typeface="+mn-ea"/>
                <a:cs typeface="+mn-cs"/>
              </a:rPr>
              <a:t>中国标准化改革的基本思路主要有四个方面。</a:t>
            </a:r>
            <a:r>
              <a:rPr lang="en-US" altLang="zh-CN" sz="1200" kern="1200" dirty="0" smtClean="0">
                <a:solidFill>
                  <a:schemeClr val="tx1"/>
                </a:solidFill>
                <a:effectLst/>
                <a:latin typeface="+mn-lt"/>
                <a:ea typeface="+mn-ea"/>
                <a:cs typeface="+mn-cs"/>
              </a:rPr>
              <a:t>The basic thoughts of standardization reform mainly have four aspects.</a:t>
            </a:r>
            <a:endParaRPr lang="zh-CN" altLang="zh-CN" sz="120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一是突出问题导向。</a:t>
            </a:r>
            <a:r>
              <a:rPr lang="en-US" altLang="zh-CN" sz="1200" b="0" kern="1200" dirty="0" smtClean="0">
                <a:solidFill>
                  <a:schemeClr val="tx1"/>
                </a:solidFill>
                <a:effectLst/>
                <a:latin typeface="+mn-lt"/>
                <a:ea typeface="+mn-ea"/>
                <a:cs typeface="+mn-cs"/>
              </a:rPr>
              <a:t>The first is to highlight problem-oriented. </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凡是需要改革的，都是实际工作中反映问题较多、矛盾较大的方面。</a:t>
            </a:r>
            <a:r>
              <a:rPr lang="en-US" altLang="zh-CN" sz="1200" b="0" kern="1200" dirty="0" smtClean="0">
                <a:solidFill>
                  <a:schemeClr val="tx1"/>
                </a:solidFill>
                <a:effectLst/>
                <a:latin typeface="+mn-lt"/>
                <a:ea typeface="+mn-ea"/>
                <a:cs typeface="+mn-cs"/>
              </a:rPr>
              <a:t>All need to reform are the things that there are many problems and contradictions in actual work. </a:t>
            </a:r>
            <a:r>
              <a:rPr lang="zh-CN" altLang="zh-CN" sz="1200" b="0" kern="1200" dirty="0" smtClean="0">
                <a:solidFill>
                  <a:schemeClr val="tx1"/>
                </a:solidFill>
                <a:effectLst/>
                <a:latin typeface="+mn-lt"/>
                <a:ea typeface="+mn-ea"/>
                <a:cs typeface="+mn-cs"/>
              </a:rPr>
              <a:t>从问题入手，分析哪些应该改、如何进行改</a:t>
            </a:r>
            <a:r>
              <a:rPr lang="en-US" altLang="zh-CN" sz="1200" b="0" kern="1200" dirty="0" smtClean="0">
                <a:solidFill>
                  <a:schemeClr val="tx1"/>
                </a:solidFill>
                <a:effectLst/>
                <a:latin typeface="+mn-lt"/>
                <a:ea typeface="+mn-ea"/>
                <a:cs typeface="+mn-cs"/>
              </a:rPr>
              <a:t>.Reform starts from problems and analyzes what needs to reform and how to reform.</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二是强调协同推进。</a:t>
            </a:r>
            <a:r>
              <a:rPr lang="en-US" altLang="zh-CN" sz="1200" b="0" kern="1200" dirty="0" smtClean="0">
                <a:solidFill>
                  <a:schemeClr val="tx1"/>
                </a:solidFill>
                <a:effectLst/>
                <a:latin typeface="+mn-lt"/>
                <a:ea typeface="+mn-ea"/>
                <a:cs typeface="+mn-cs"/>
              </a:rPr>
              <a:t>The second is to emphasis collaborative promotion.</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标准化工作涉及方方面面、各行各业，</a:t>
            </a:r>
            <a:r>
              <a:rPr lang="en-US" altLang="zh-CN" sz="1200" b="0" kern="1200" dirty="0" smtClean="0">
                <a:solidFill>
                  <a:schemeClr val="tx1"/>
                </a:solidFill>
                <a:effectLst/>
                <a:latin typeface="+mn-lt"/>
                <a:ea typeface="+mn-ea"/>
                <a:cs typeface="+mn-cs"/>
              </a:rPr>
              <a:t>Standardization involves all kinds of fields and industries. </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标准化改革需要集思广益、群策群力，</a:t>
            </a:r>
            <a:r>
              <a:rPr lang="en-US" altLang="zh-CN" sz="1200" b="0" kern="1200" dirty="0" smtClean="0">
                <a:solidFill>
                  <a:schemeClr val="tx1"/>
                </a:solidFill>
                <a:effectLst/>
                <a:latin typeface="+mn-lt"/>
                <a:ea typeface="+mn-ea"/>
                <a:cs typeface="+mn-cs"/>
              </a:rPr>
              <a:t>Standardization reform needs to listen all useful opinion and work together.</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三是统筹管放结合。</a:t>
            </a:r>
            <a:r>
              <a:rPr lang="en-US" altLang="zh-CN" sz="1200" b="0" kern="1200" dirty="0" smtClean="0">
                <a:solidFill>
                  <a:schemeClr val="tx1"/>
                </a:solidFill>
                <a:effectLst/>
                <a:latin typeface="+mn-lt"/>
                <a:ea typeface="+mn-ea"/>
                <a:cs typeface="+mn-cs"/>
              </a:rPr>
              <a:t>The third is to emphasis combination of regulation and autonomy.</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它的意思是标准化改革需要正确处理政府和市场的关系。</a:t>
            </a:r>
            <a:r>
              <a:rPr lang="en-US" altLang="zh-CN" sz="1200" b="0" kern="1200" dirty="0" smtClean="0">
                <a:solidFill>
                  <a:schemeClr val="tx1"/>
                </a:solidFill>
                <a:effectLst/>
                <a:latin typeface="+mn-lt"/>
                <a:ea typeface="+mn-ea"/>
                <a:cs typeface="+mn-cs"/>
              </a:rPr>
              <a:t>That means standardization reform needs to correctly deal with the relationship of government and market. </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一方面更好地发挥政府作用，强化强制性标准统一管理，突出推荐性标准公益属性。</a:t>
            </a:r>
            <a:r>
              <a:rPr lang="en-US" altLang="zh-CN" sz="1200" b="0" kern="1200" dirty="0" smtClean="0">
                <a:solidFill>
                  <a:schemeClr val="tx1"/>
                </a:solidFill>
                <a:effectLst/>
                <a:latin typeface="+mn-lt"/>
                <a:ea typeface="+mn-ea"/>
                <a:cs typeface="+mn-cs"/>
              </a:rPr>
              <a:t>On the one hand, standardization reform needs to better play the role of government, enhance uniform management of mandatory standards, highlight the public welfare feature of recommended standards. </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另一方面是发挥市场在促进创新、推动发展等方面的决定性作用，培育发展按市场机制运行的社会团体标准，建立企业产品服务标准自我声明和公开制度。</a:t>
            </a:r>
          </a:p>
          <a:p>
            <a:r>
              <a:rPr lang="en-US" altLang="zh-CN" sz="1200" b="0" kern="1200" dirty="0" smtClean="0">
                <a:solidFill>
                  <a:schemeClr val="tx1"/>
                </a:solidFill>
                <a:effectLst/>
                <a:latin typeface="+mn-lt"/>
                <a:ea typeface="+mn-ea"/>
                <a:cs typeface="+mn-cs"/>
              </a:rPr>
              <a:t>on the other hand, it needs to play market decisive role in promoting innovation and development, foster and develop social organizations standards operating according to market system, set up the system of self-declaration and openness of standards of enterprises’ products and services.</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四是坚持立法先行。</a:t>
            </a:r>
            <a:r>
              <a:rPr lang="en-US" altLang="zh-CN" sz="1200" b="0" kern="1200" dirty="0" smtClean="0">
                <a:solidFill>
                  <a:schemeClr val="tx1"/>
                </a:solidFill>
                <a:effectLst/>
                <a:latin typeface="+mn-lt"/>
                <a:ea typeface="+mn-ea"/>
                <a:cs typeface="+mn-cs"/>
              </a:rPr>
              <a:t>The forth is legislation first.</a:t>
            </a:r>
            <a:r>
              <a:rPr lang="zh-CN" altLang="zh-CN" sz="1200" b="0" kern="1200" dirty="0" smtClean="0">
                <a:solidFill>
                  <a:schemeClr val="tx1"/>
                </a:solidFill>
                <a:effectLst/>
                <a:latin typeface="+mn-lt"/>
                <a:ea typeface="+mn-ea"/>
                <a:cs typeface="+mn-cs"/>
              </a:rPr>
              <a:t>凡属重大改革都要于法有据。</a:t>
            </a:r>
            <a:r>
              <a:rPr lang="en-US" altLang="zh-CN" sz="1200" b="0" kern="1200" dirty="0" smtClean="0">
                <a:solidFill>
                  <a:schemeClr val="tx1"/>
                </a:solidFill>
                <a:effectLst/>
                <a:latin typeface="+mn-lt"/>
                <a:ea typeface="+mn-ea"/>
                <a:cs typeface="+mn-cs"/>
              </a:rPr>
              <a:t>All the important reforms should be implemented according to the laws. </a:t>
            </a:r>
            <a:endParaRPr lang="zh-CN" altLang="zh-CN" sz="1200" b="0" kern="1200" dirty="0" smtClean="0">
              <a:solidFill>
                <a:schemeClr val="tx1"/>
              </a:solidFill>
              <a:effectLst/>
              <a:latin typeface="+mn-lt"/>
              <a:ea typeface="+mn-ea"/>
              <a:cs typeface="+mn-cs"/>
            </a:endParaRPr>
          </a:p>
          <a:p>
            <a:r>
              <a:rPr lang="zh-CN" altLang="zh-CN" sz="1200" b="0" kern="1200" dirty="0" smtClean="0">
                <a:solidFill>
                  <a:schemeClr val="tx1"/>
                </a:solidFill>
                <a:effectLst/>
                <a:latin typeface="+mn-lt"/>
                <a:ea typeface="+mn-ea"/>
                <a:cs typeface="+mn-cs"/>
              </a:rPr>
              <a:t>要加快推进标准化法修改进程，以法治精神和法治思维推进标准化改革的顺利进行。</a:t>
            </a:r>
            <a:r>
              <a:rPr lang="en-US" altLang="zh-CN" sz="1200" b="0" kern="1200" dirty="0" smtClean="0">
                <a:solidFill>
                  <a:schemeClr val="tx1"/>
                </a:solidFill>
                <a:effectLst/>
                <a:latin typeface="+mn-lt"/>
                <a:ea typeface="+mn-ea"/>
                <a:cs typeface="+mn-cs"/>
              </a:rPr>
              <a:t>Accelerate the process of the standardization law revision, promote standardization reform through the spirit and thinking of rule of laws.</a:t>
            </a:r>
            <a:endParaRPr lang="zh-CN" altLang="zh-CN" sz="1200" b="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6953AAF-56BB-438A-819D-37E95CCDE71A}" type="slidenum">
              <a:rPr lang="zh-CN" altLang="en-US" smtClean="0"/>
              <a:pPr>
                <a:defRPr/>
              </a:pPr>
              <a:t>9</a:t>
            </a:fld>
            <a:endParaRPr lang="zh-CN" altLang="en-US"/>
          </a:p>
        </p:txBody>
      </p:sp>
    </p:spTree>
    <p:extLst>
      <p:ext uri="{BB962C8B-B14F-4D97-AF65-F5344CB8AC3E}">
        <p14:creationId xmlns:p14="http://schemas.microsoft.com/office/powerpoint/2010/main" val="334121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990600" y="1219200"/>
            <a:ext cx="7239000" cy="685800"/>
          </a:xfrm>
        </p:spPr>
        <p:txBody>
          <a:bodyPr/>
          <a:lstStyle>
            <a:lvl1pPr>
              <a:defRPr sz="4000" b="1">
                <a:solidFill>
                  <a:schemeClr val="tx1"/>
                </a:solidFill>
              </a:defRPr>
            </a:lvl1pPr>
          </a:lstStyle>
          <a:p>
            <a:r>
              <a:rPr lang="en-US" altLang="zh-CN"/>
              <a:t>Click to edit Master title style</a:t>
            </a:r>
          </a:p>
        </p:txBody>
      </p:sp>
      <p:sp>
        <p:nvSpPr>
          <p:cNvPr id="3075" name="Rectangle 3"/>
          <p:cNvSpPr>
            <a:spLocks noGrp="1" noChangeArrowheads="1"/>
          </p:cNvSpPr>
          <p:nvPr>
            <p:ph type="subTitle" idx="1"/>
          </p:nvPr>
        </p:nvSpPr>
        <p:spPr bwMode="gray">
          <a:xfrm>
            <a:off x="1295400" y="5715000"/>
            <a:ext cx="7086600" cy="381000"/>
          </a:xfrm>
        </p:spPr>
        <p:txBody>
          <a:bodyPr/>
          <a:lstStyle>
            <a:lvl1pPr marL="0" indent="0" algn="ctr">
              <a:buFont typeface="Wingdings" pitchFamily="2" charset="2"/>
              <a:buNone/>
              <a:defRPr sz="1800" b="1">
                <a:solidFill>
                  <a:srgbClr val="8FAFE9"/>
                </a:solidFill>
                <a:latin typeface="Verdana" pitchFamily="34" charset="0"/>
              </a:defRPr>
            </a:lvl1pPr>
          </a:lstStyle>
          <a:p>
            <a:r>
              <a:rPr lang="en-US" altLang="zh-CN"/>
              <a:t>Click to edit Master subtitle style</a:t>
            </a:r>
          </a:p>
        </p:txBody>
      </p:sp>
      <p:sp>
        <p:nvSpPr>
          <p:cNvPr id="5" name="矩形 4"/>
          <p:cNvSpPr/>
          <p:nvPr userDrawn="1"/>
        </p:nvSpPr>
        <p:spPr>
          <a:xfrm>
            <a:off x="0" y="6553200"/>
            <a:ext cx="9144000" cy="304800"/>
          </a:xfrm>
          <a:prstGeom prst="rect">
            <a:avLst/>
          </a:prstGeom>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634212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3400" y="76200"/>
            <a:ext cx="8534400" cy="1143000"/>
          </a:xfrm>
          <a:effectLst>
            <a:outerShdw blurRad="101600" dist="38100" dir="5400000" algn="ctr" rotWithShape="0">
              <a:srgbClr val="000000">
                <a:alpha val="79000"/>
              </a:srgbClr>
            </a:outerShdw>
          </a:effectLst>
        </p:spPr>
        <p:txBody>
          <a:bodyPr/>
          <a:lstStyle>
            <a:lvl1pPr algn="l">
              <a:defRPr sz="4400" b="0" cap="none" spc="0">
                <a:ln w="18415" cmpd="sng">
                  <a:solidFill>
                    <a:srgbClr val="FFFFFF"/>
                  </a:solidFill>
                  <a:prstDash val="solid"/>
                </a:ln>
                <a:solidFill>
                  <a:srgbClr val="FFFFFF"/>
                </a:solidFill>
                <a:effectLst/>
                <a:latin typeface="黑体" pitchFamily="2" charset="-122"/>
                <a:ea typeface="黑体"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81000" y="1828800"/>
            <a:ext cx="8305800" cy="4343400"/>
          </a:xfrm>
        </p:spPr>
        <p:txBody>
          <a:bodyPr/>
          <a:lstStyle>
            <a:lvl1pPr>
              <a:lnSpc>
                <a:spcPts val="4000"/>
              </a:lnSpc>
              <a:spcBef>
                <a:spcPts val="0"/>
              </a:spcBef>
              <a:spcAft>
                <a:spcPts val="1200"/>
              </a:spcAft>
              <a:buClr>
                <a:srgbClr val="3366FF"/>
              </a:buClr>
              <a:defRPr sz="2800">
                <a:solidFill>
                  <a:schemeClr val="tx1"/>
                </a:solidFill>
                <a:latin typeface="黑体" pitchFamily="2" charset="-122"/>
                <a:ea typeface="黑体" pitchFamily="2" charset="-122"/>
              </a:defRPr>
            </a:lvl1pPr>
            <a:lvl2pPr>
              <a:lnSpc>
                <a:spcPts val="3700"/>
              </a:lnSpc>
              <a:spcBef>
                <a:spcPts val="0"/>
              </a:spcBef>
              <a:spcAft>
                <a:spcPts val="1200"/>
              </a:spcAft>
              <a:buClr>
                <a:srgbClr val="FF6600"/>
              </a:buClr>
              <a:defRPr sz="2600">
                <a:solidFill>
                  <a:schemeClr val="tx1"/>
                </a:solidFill>
                <a:latin typeface="黑体" pitchFamily="2" charset="-122"/>
                <a:ea typeface="黑体" pitchFamily="2" charset="-122"/>
              </a:defRPr>
            </a:lvl2pPr>
            <a:lvl3pPr>
              <a:lnSpc>
                <a:spcPts val="3400"/>
              </a:lnSpc>
              <a:spcBef>
                <a:spcPts val="0"/>
              </a:spcBef>
              <a:spcAft>
                <a:spcPts val="900"/>
              </a:spcAft>
              <a:buClr>
                <a:srgbClr val="00B050"/>
              </a:buClr>
              <a:buSzPct val="60000"/>
              <a:buFont typeface="Wingdings" pitchFamily="2" charset="2"/>
              <a:buChar char="l"/>
              <a:defRPr sz="2400">
                <a:solidFill>
                  <a:schemeClr val="tx1"/>
                </a:solidFill>
                <a:latin typeface="黑体" pitchFamily="2" charset="-122"/>
                <a:ea typeface="黑体" pitchFamily="2" charset="-122"/>
              </a:defRPr>
            </a:lvl3pPr>
            <a:lvl4pPr>
              <a:lnSpc>
                <a:spcPts val="3000"/>
              </a:lnSpc>
              <a:spcBef>
                <a:spcPts val="0"/>
              </a:spcBef>
              <a:spcAft>
                <a:spcPts val="600"/>
              </a:spcAft>
              <a:buClr>
                <a:srgbClr val="3366FF"/>
              </a:buClr>
              <a:buSzPct val="60000"/>
              <a:buFont typeface="Wingdings" pitchFamily="2" charset="2"/>
              <a:buChar char="u"/>
              <a:defRPr sz="2200">
                <a:solidFill>
                  <a:schemeClr val="tx1"/>
                </a:solidFill>
                <a:latin typeface="黑体" pitchFamily="2" charset="-122"/>
                <a:ea typeface="黑体" pitchFamily="2" charset="-122"/>
              </a:defRPr>
            </a:lvl4pPr>
            <a:lvl5pPr marL="2057400" indent="-228600">
              <a:lnSpc>
                <a:spcPts val="2700"/>
              </a:lnSpc>
              <a:spcBef>
                <a:spcPts val="0"/>
              </a:spcBef>
              <a:spcAft>
                <a:spcPts val="600"/>
              </a:spcAft>
              <a:buClr>
                <a:srgbClr val="FF1901"/>
              </a:buClr>
              <a:buSzPct val="60000"/>
              <a:buFont typeface="Wingdings" pitchFamily="2" charset="2"/>
              <a:buChar char="l"/>
              <a:defRPr>
                <a:solidFill>
                  <a:schemeClr val="tx1"/>
                </a:solidFill>
                <a:latin typeface="黑体" pitchFamily="2" charset="-122"/>
                <a:ea typeface="黑体" pitchFamily="2" charset="-122"/>
              </a:defRPr>
            </a:lvl5pPr>
            <a:lvl6pPr marL="2514600" indent="-228600">
              <a:lnSpc>
                <a:spcPts val="2600"/>
              </a:lnSpc>
              <a:buClr>
                <a:srgbClr val="00B050"/>
              </a:buClr>
              <a:buSzPct val="60000"/>
              <a:buFont typeface="Wingdings" pitchFamily="2" charset="2"/>
              <a:buChar char="p"/>
              <a:defRPr>
                <a:latin typeface="黑体" pitchFamily="49" charset="-122"/>
                <a:ea typeface="黑体" pitchFamily="49" charset="-122"/>
              </a:defRPr>
            </a:lvl6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a:p>
            <a:pPr lvl="5"/>
            <a:endParaRPr lang="zh-CN" altLang="en-US" dirty="0"/>
          </a:p>
        </p:txBody>
      </p:sp>
    </p:spTree>
    <p:extLst>
      <p:ext uri="{BB962C8B-B14F-4D97-AF65-F5344CB8AC3E}">
        <p14:creationId xmlns:p14="http://schemas.microsoft.com/office/powerpoint/2010/main" val="253903905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3400" y="76200"/>
            <a:ext cx="8534400" cy="1143000"/>
          </a:xfr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zh-CN" altLang="en-US" sz="4400" b="0" kern="0" cap="none" spc="0" dirty="0">
                <a:ln w="18415" cmpd="sng">
                  <a:solidFill>
                    <a:srgbClr val="FFFFFF"/>
                  </a:solidFill>
                  <a:prstDash val="solid"/>
                </a:ln>
                <a:solidFill>
                  <a:srgbClr val="FFFFFF"/>
                </a:solidFill>
                <a:effectLst/>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40025880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733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17281" y="1844675"/>
            <a:ext cx="381586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473819" y="1844675"/>
            <a:ext cx="381586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588393"/>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366838"/>
            <a:ext cx="82296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2"/>
          <p:cNvSpPr>
            <a:spLocks noGrp="1" noChangeArrowheads="1"/>
          </p:cNvSpPr>
          <p:nvPr>
            <p:ph type="title"/>
          </p:nvPr>
        </p:nvSpPr>
        <p:spPr bwMode="white">
          <a:xfrm>
            <a:off x="533400" y="457200"/>
            <a:ext cx="7696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Lst>
  <p:transition/>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4572000"/>
            <a:ext cx="9144000" cy="1219200"/>
          </a:xfrm>
          <a:prstGeom prst="rect">
            <a:avLst/>
          </a:prstGeom>
        </p:spPr>
        <p:txBody>
          <a:bodyPr vert="horz" lIns="91440" tIns="45720" rIns="91440" bIns="45720" rtlCol="0" anchor="ctr">
            <a:normAutofit fontScale="70000" lnSpcReduction="20000"/>
          </a:bodyPr>
          <a:lstStyle/>
          <a:p>
            <a:pPr algn="ctr" fontAlgn="auto">
              <a:spcAft>
                <a:spcPts val="0"/>
              </a:spcAft>
            </a:pPr>
            <a:r>
              <a:rPr lang="en-US" altLang="zh-CN" sz="6600" dirty="0" smtClean="0"/>
              <a:t>State of the Chinese </a:t>
            </a:r>
            <a:r>
              <a:rPr lang="en-US" altLang="zh-CN" sz="6600" dirty="0"/>
              <a:t>Standardization </a:t>
            </a:r>
            <a:r>
              <a:rPr lang="en-US" altLang="zh-CN" sz="6600" dirty="0" smtClean="0"/>
              <a:t>reform</a:t>
            </a:r>
            <a:endParaRPr lang="zh-CN" altLang="en-US" sz="6600" b="1"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chemeClr val="bg1"/>
                </a:glow>
                <a:outerShdw blurRad="50800" algn="tl" rotWithShape="0">
                  <a:srgbClr val="000000"/>
                </a:outerShdw>
                <a:reflection blurRad="25400" stA="29000" endPos="43000" dist="76200" dir="5400000" sy="-100000" algn="bl" rotWithShape="0"/>
              </a:effectLst>
              <a:latin typeface="微软雅黑" panose="020B0503020204020204" pitchFamily="34" charset="-122"/>
              <a:ea typeface="微软雅黑" panose="020B0503020204020204" pitchFamily="34" charset="-122"/>
              <a:cs typeface="Arial" pitchFamily="34"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752600"/>
            <a:ext cx="1925882" cy="1027858"/>
          </a:xfrm>
          <a:prstGeom prst="rect">
            <a:avLst/>
          </a:prstGeom>
        </p:spPr>
      </p:pic>
      <p:sp>
        <p:nvSpPr>
          <p:cNvPr id="5" name="TextBox 4"/>
          <p:cNvSpPr txBox="1"/>
          <p:nvPr/>
        </p:nvSpPr>
        <p:spPr>
          <a:xfrm>
            <a:off x="3657600" y="6000689"/>
            <a:ext cx="3124200" cy="414337"/>
          </a:xfrm>
          <a:prstGeom prst="rect">
            <a:avLst/>
          </a:prstGeom>
          <a:noFill/>
        </p:spPr>
        <p:txBody>
          <a:bodyPr wrap="square" rtlCol="0">
            <a:spAutoFit/>
          </a:bodyPr>
          <a:lstStyle/>
          <a:p>
            <a:r>
              <a:rPr lang="en-US" altLang="zh-CN" sz="20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114300">
                    <a:prstClr val="black"/>
                  </a:innerShdw>
                </a:effectLst>
                <a:latin typeface="微软雅黑" pitchFamily="34" charset="-122"/>
                <a:ea typeface="微软雅黑" pitchFamily="34" charset="-122"/>
              </a:rPr>
              <a:t>Dr. Hui Liu    CNIS</a:t>
            </a:r>
            <a:endParaRPr lang="zh-CN" altLang="en-US" sz="20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114300">
                  <a:prstClr val="black"/>
                </a:innerShdw>
              </a:effectLst>
              <a:latin typeface="微软雅黑" pitchFamily="34" charset="-122"/>
              <a:ea typeface="微软雅黑" pitchFamily="34" charset="-122"/>
            </a:endParaRPr>
          </a:p>
        </p:txBody>
      </p:sp>
    </p:spTree>
    <p:extLst>
      <p:ext uri="{BB962C8B-B14F-4D97-AF65-F5344CB8AC3E}">
        <p14:creationId xmlns:p14="http://schemas.microsoft.com/office/powerpoint/2010/main" val="1990243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553200"/>
            <a:ext cx="9144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44216" y="2819400"/>
            <a:ext cx="6912768" cy="1752600"/>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457200" algn="just">
              <a:lnSpc>
                <a:spcPct val="200000"/>
              </a:lnSpc>
              <a:spcBef>
                <a:spcPts val="600"/>
              </a:spcBef>
              <a:buFont typeface="Wingdings" pitchFamily="2" charset="2"/>
              <a:buChar char="Ø"/>
            </a:pPr>
            <a:r>
              <a:rPr lang="en-US" altLang="zh-CN" sz="2000" b="1" dirty="0" smtClean="0">
                <a:solidFill>
                  <a:srgbClr val="2871A7"/>
                </a:solidFill>
                <a:latin typeface="Times New Roman" panose="02020603050405020304" pitchFamily="18" charset="0"/>
                <a:cs typeface="Times New Roman" panose="02020603050405020304" pitchFamily="18" charset="0"/>
              </a:rPr>
              <a:t>Principle of addition</a:t>
            </a:r>
          </a:p>
          <a:p>
            <a:pPr indent="457200" algn="just">
              <a:lnSpc>
                <a:spcPct val="200000"/>
              </a:lnSpc>
              <a:spcBef>
                <a:spcPts val="600"/>
              </a:spcBef>
              <a:buFont typeface="Wingdings" pitchFamily="2" charset="2"/>
              <a:buChar char="Ø"/>
            </a:pPr>
            <a:r>
              <a:rPr lang="en-US" altLang="zh-CN" sz="2000" b="1" dirty="0" smtClean="0">
                <a:solidFill>
                  <a:srgbClr val="2871A7"/>
                </a:solidFill>
                <a:latin typeface="Times New Roman" panose="02020603050405020304" pitchFamily="18" charset="0"/>
                <a:cs typeface="Times New Roman" panose="02020603050405020304" pitchFamily="18" charset="0"/>
              </a:rPr>
              <a:t>Principle </a:t>
            </a:r>
            <a:r>
              <a:rPr lang="en-US" altLang="zh-CN" sz="2000" b="1" dirty="0">
                <a:solidFill>
                  <a:srgbClr val="2871A7"/>
                </a:solidFill>
                <a:latin typeface="Times New Roman" panose="02020603050405020304" pitchFamily="18" charset="0"/>
                <a:cs typeface="Times New Roman" panose="02020603050405020304" pitchFamily="18" charset="0"/>
              </a:rPr>
              <a:t>of </a:t>
            </a:r>
            <a:r>
              <a:rPr lang="en-US" altLang="zh-CN" sz="2000" b="1" dirty="0" smtClean="0">
                <a:solidFill>
                  <a:srgbClr val="2871A7"/>
                </a:solidFill>
                <a:latin typeface="Times New Roman" panose="02020603050405020304" pitchFamily="18" charset="0"/>
                <a:cs typeface="Times New Roman" panose="02020603050405020304" pitchFamily="18" charset="0"/>
              </a:rPr>
              <a:t>subtraction </a:t>
            </a:r>
            <a:endParaRPr lang="en-US" altLang="zh-CN" sz="2000" b="1" dirty="0">
              <a:solidFill>
                <a:srgbClr val="2871A7"/>
              </a:solidFill>
              <a:latin typeface="Times New Roman" panose="02020603050405020304" pitchFamily="18" charset="0"/>
              <a:cs typeface="Times New Roman" panose="02020603050405020304" pitchFamily="18" charset="0"/>
            </a:endParaRPr>
          </a:p>
          <a:p>
            <a:pPr algn="just">
              <a:lnSpc>
                <a:spcPct val="150000"/>
              </a:lnSpc>
              <a:spcBef>
                <a:spcPts val="600"/>
              </a:spcBef>
            </a:pPr>
            <a:endParaRPr lang="en-US" altLang="zh-CN" sz="2000" b="1" dirty="0" smtClean="0">
              <a:solidFill>
                <a:srgbClr val="2871A7"/>
              </a:solidFill>
            </a:endParaRPr>
          </a:p>
          <a:p>
            <a:pPr indent="457200" algn="just">
              <a:lnSpc>
                <a:spcPct val="150000"/>
              </a:lnSpc>
              <a:spcBef>
                <a:spcPts val="600"/>
              </a:spcBef>
              <a:buFont typeface="Wingdings" pitchFamily="2" charset="2"/>
              <a:buChar char="Ø"/>
            </a:pPr>
            <a:endParaRPr lang="en-US" altLang="zh-CN" sz="2000" b="1" dirty="0" smtClean="0">
              <a:solidFill>
                <a:srgbClr val="2871A7"/>
              </a:solidFill>
            </a:endParaRPr>
          </a:p>
        </p:txBody>
      </p:sp>
      <p:sp>
        <p:nvSpPr>
          <p:cNvPr id="9" name="圆角矩形 8"/>
          <p:cNvSpPr/>
          <p:nvPr/>
        </p:nvSpPr>
        <p:spPr>
          <a:xfrm>
            <a:off x="858416" y="1689129"/>
            <a:ext cx="7571184" cy="477635"/>
          </a:xfrm>
          <a:prstGeom prst="roundRect">
            <a:avLst>
              <a:gd name="adj" fmla="val 50000"/>
            </a:avLst>
          </a:prstGeom>
          <a:gradFill flip="none" rotWithShape="0">
            <a:gsLst>
              <a:gs pos="0">
                <a:srgbClr val="FFFFFF"/>
              </a:gs>
              <a:gs pos="100000">
                <a:srgbClr val="FFFFFF">
                  <a:lumMod val="95000"/>
                </a:srgbClr>
              </a:gs>
              <a:gs pos="45000">
                <a:srgbClr val="F7F7F7"/>
              </a:gs>
              <a:gs pos="46000">
                <a:srgbClr val="FFFFFF">
                  <a:lumMod val="85000"/>
                </a:srgbClr>
              </a:gs>
            </a:gsLst>
            <a:lin ang="5400000" scaled="0"/>
            <a:tileRect/>
          </a:gradFill>
          <a:ln w="9525"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smtClean="0">
                <a:solidFill>
                  <a:srgbClr val="2871A7"/>
                </a:solidFill>
                <a:latin typeface="Times New Roman" panose="02020603050405020304" pitchFamily="18" charset="0"/>
                <a:cs typeface="Times New Roman" panose="02020603050405020304" pitchFamily="18" charset="0"/>
              </a:rPr>
              <a:t>Two principles of China’s standardization reform</a:t>
            </a:r>
            <a:endParaRPr lang="zh-CN" altLang="en-US" sz="2000" b="1" dirty="0">
              <a:solidFill>
                <a:srgbClr val="2871A7"/>
              </a:solidFill>
              <a:latin typeface="Times New Roman" panose="02020603050405020304" pitchFamily="18" charset="0"/>
              <a:cs typeface="Times New Roman" panose="02020603050405020304" pitchFamily="18" charset="0"/>
            </a:endParaRPr>
          </a:p>
        </p:txBody>
      </p:sp>
      <p:sp>
        <p:nvSpPr>
          <p:cNvPr id="6" name="文本框 9"/>
          <p:cNvSpPr txBox="1"/>
          <p:nvPr/>
        </p:nvSpPr>
        <p:spPr>
          <a:xfrm>
            <a:off x="8461684" y="6462466"/>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10</a:t>
            </a:r>
            <a:endParaRPr lang="zh-CN" altLang="en-US" dirty="0"/>
          </a:p>
        </p:txBody>
      </p:sp>
      <p:sp>
        <p:nvSpPr>
          <p:cNvPr id="11" name="标题 1"/>
          <p:cNvSpPr>
            <a:spLocks noGrp="1"/>
          </p:cNvSpPr>
          <p:nvPr>
            <p:ph type="title"/>
          </p:nvPr>
        </p:nvSpPr>
        <p:spPr>
          <a:xfrm>
            <a:off x="533400" y="76200"/>
            <a:ext cx="8534400" cy="1143000"/>
          </a:xfrm>
        </p:spPr>
        <p:txBody>
          <a:bodyPr/>
          <a:lstStyle/>
          <a:p>
            <a:r>
              <a:rPr lang="en-US" altLang="zh-CN" sz="3600" dirty="0" smtClean="0">
                <a:latin typeface="Times New Roman" panose="02020603050405020304" pitchFamily="18" charset="0"/>
                <a:cs typeface="Times New Roman" panose="02020603050405020304" pitchFamily="18" charset="0"/>
              </a:rPr>
              <a:t>Ⅱ. Reforming standardization in China</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8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553200"/>
            <a:ext cx="9144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3"/>
          <p:cNvSpPr txBox="1">
            <a:spLocks noChangeArrowheads="1"/>
          </p:cNvSpPr>
          <p:nvPr/>
        </p:nvSpPr>
        <p:spPr bwMode="auto">
          <a:xfrm>
            <a:off x="1001685" y="2017553"/>
            <a:ext cx="7227915" cy="114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spcBef>
                <a:spcPct val="0"/>
              </a:spcBef>
              <a:buClr>
                <a:srgbClr val="3366FF"/>
              </a:buClr>
            </a:pPr>
            <a:r>
              <a:rPr lang="en-US" altLang="zh-CN" sz="2600" kern="0" dirty="0" smtClean="0">
                <a:latin typeface="Times New Roman" panose="02020603050405020304" pitchFamily="18" charset="0"/>
                <a:ea typeface="黑体" panose="02010609060101010101" pitchFamily="49" charset="-122"/>
                <a:cs typeface="Times New Roman" panose="02020603050405020304" pitchFamily="18" charset="0"/>
              </a:rPr>
              <a:t>General goal of standardization reform</a:t>
            </a:r>
            <a:r>
              <a:rPr lang="zh-CN" altLang="zh-CN" sz="2600" kern="0" dirty="0" smtClean="0">
                <a:latin typeface="Times New Roman" panose="02020603050405020304" pitchFamily="18" charset="0"/>
                <a:ea typeface="黑体" panose="02010609060101010101" pitchFamily="49" charset="-122"/>
                <a:cs typeface="Times New Roman" panose="02020603050405020304" pitchFamily="18" charset="0"/>
              </a:rPr>
              <a:t>    </a:t>
            </a:r>
          </a:p>
        </p:txBody>
      </p:sp>
      <p:grpSp>
        <p:nvGrpSpPr>
          <p:cNvPr id="7" name="组合 130"/>
          <p:cNvGrpSpPr>
            <a:grpSpLocks/>
          </p:cNvGrpSpPr>
          <p:nvPr/>
        </p:nvGrpSpPr>
        <p:grpSpPr bwMode="auto">
          <a:xfrm>
            <a:off x="496864" y="3166604"/>
            <a:ext cx="7801747" cy="3691395"/>
            <a:chOff x="1259632" y="1512747"/>
            <a:chExt cx="7174580" cy="1751308"/>
          </a:xfrm>
        </p:grpSpPr>
        <p:sp>
          <p:nvSpPr>
            <p:cNvPr id="8" name="圆角矩形 7"/>
            <p:cNvSpPr/>
            <p:nvPr/>
          </p:nvSpPr>
          <p:spPr>
            <a:xfrm>
              <a:off x="6363755" y="1789870"/>
              <a:ext cx="2070457" cy="1177687"/>
            </a:xfrm>
            <a:prstGeom prst="roundRect">
              <a:avLst>
                <a:gd name="adj" fmla="val 50000"/>
              </a:avLst>
            </a:prstGeom>
            <a:gradFill>
              <a:gsLst>
                <a:gs pos="0">
                  <a:schemeClr val="tx1">
                    <a:alpha val="85000"/>
                  </a:schemeClr>
                </a:gs>
                <a:gs pos="100000">
                  <a:srgbClr val="EEEEEE">
                    <a:alpha val="43000"/>
                  </a:srgbClr>
                </a:gs>
              </a:gsLst>
              <a:lin ang="0" scaled="0"/>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 name="组合 80"/>
            <p:cNvGrpSpPr>
              <a:grpSpLocks/>
            </p:cNvGrpSpPr>
            <p:nvPr/>
          </p:nvGrpSpPr>
          <p:grpSpPr bwMode="auto">
            <a:xfrm>
              <a:off x="1259632" y="1512747"/>
              <a:ext cx="7041041" cy="1751308"/>
              <a:chOff x="1771511" y="2556500"/>
              <a:chExt cx="6822160" cy="1696863"/>
            </a:xfrm>
          </p:grpSpPr>
          <p:sp>
            <p:nvSpPr>
              <p:cNvPr id="12" name="矩形 11"/>
              <p:cNvSpPr/>
              <p:nvPr/>
            </p:nvSpPr>
            <p:spPr>
              <a:xfrm>
                <a:off x="2698020" y="2834622"/>
                <a:ext cx="4425671" cy="1021851"/>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3" name="图片 10"/>
              <p:cNvPicPr>
                <a:picLocks noChangeAspect="1"/>
              </p:cNvPicPr>
              <p:nvPr/>
            </p:nvPicPr>
            <p:blipFill>
              <a:blip r:embed="rId3">
                <a:extLst>
                  <a:ext uri="{28A0092B-C50C-407E-A947-70E740481C1C}">
                    <a14:useLocalDpi xmlns:a14="http://schemas.microsoft.com/office/drawing/2010/main" val="0"/>
                  </a:ext>
                </a:extLst>
              </a:blip>
              <a:srcRect t="76775"/>
              <a:stretch>
                <a:fillRect/>
              </a:stretch>
            </p:blipFill>
            <p:spPr bwMode="auto">
              <a:xfrm rot="16200000" flipH="1">
                <a:off x="1724108" y="3384306"/>
                <a:ext cx="1546380" cy="1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弦形 13"/>
              <p:cNvSpPr/>
              <p:nvPr/>
            </p:nvSpPr>
            <p:spPr>
              <a:xfrm rot="2347071">
                <a:off x="1771511" y="2794704"/>
                <a:ext cx="1333792" cy="1333792"/>
              </a:xfrm>
              <a:prstGeom prst="chord">
                <a:avLst>
                  <a:gd name="adj1" fmla="val 2700000"/>
                  <a:gd name="adj2" fmla="val 14187347"/>
                </a:avLst>
              </a:prstGeom>
              <a:gradFill flip="none" rotWithShape="1">
                <a:gsLst>
                  <a:gs pos="42000">
                    <a:srgbClr val="FFFFFF">
                      <a:alpha val="79000"/>
                    </a:srgbClr>
                  </a:gs>
                  <a:gs pos="0">
                    <a:schemeClr val="bg1"/>
                  </a:gs>
                  <a:gs pos="68000">
                    <a:srgbClr val="FFFFFF">
                      <a:alpha val="27000"/>
                    </a:srgbClr>
                  </a:gs>
                  <a:gs pos="100000">
                    <a:schemeClr val="bg1">
                      <a:alpha val="0"/>
                    </a:schemeClr>
                  </a:gs>
                </a:gsLst>
                <a:path path="shap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a:xfrm>
                <a:off x="2397446" y="2981792"/>
                <a:ext cx="609600" cy="953953"/>
              </a:xfrm>
              <a:prstGeom prst="rect">
                <a:avLst/>
              </a:prstGeom>
              <a:gradFill flip="none" rotWithShape="1">
                <a:gsLst>
                  <a:gs pos="34000">
                    <a:srgbClr val="FFFFFF">
                      <a:alpha val="46000"/>
                    </a:srgbClr>
                  </a:gs>
                  <a:gs pos="0">
                    <a:srgbClr val="FFFFFF">
                      <a:alpha val="12000"/>
                    </a:srgb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6" name="组合 94"/>
              <p:cNvGrpSpPr>
                <a:grpSpLocks/>
              </p:cNvGrpSpPr>
              <p:nvPr/>
            </p:nvGrpSpPr>
            <p:grpSpPr bwMode="auto">
              <a:xfrm>
                <a:off x="7122152" y="2556500"/>
                <a:ext cx="1471519" cy="1311557"/>
                <a:chOff x="7122152" y="2556500"/>
                <a:chExt cx="1471519" cy="1311557"/>
              </a:xfrm>
            </p:grpSpPr>
            <p:sp>
              <p:nvSpPr>
                <p:cNvPr id="17" name="平行四边形 16"/>
                <p:cNvSpPr/>
                <p:nvPr/>
              </p:nvSpPr>
              <p:spPr>
                <a:xfrm rot="16200000" flipV="1">
                  <a:off x="6795526" y="2884666"/>
                  <a:ext cx="1311557" cy="655226"/>
                </a:xfrm>
                <a:prstGeom prst="parallelogram">
                  <a:avLst>
                    <a:gd name="adj" fmla="val 74926"/>
                  </a:avLst>
                </a:prstGeom>
                <a:solidFill>
                  <a:srgbClr val="ED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F41C7"/>
                    </a:solidFill>
                  </a:endParaRPr>
                </a:p>
              </p:txBody>
            </p:sp>
            <p:sp>
              <p:nvSpPr>
                <p:cNvPr id="18" name="矩形 17"/>
                <p:cNvSpPr/>
                <p:nvPr/>
              </p:nvSpPr>
              <p:spPr>
                <a:xfrm>
                  <a:off x="7762993" y="2556500"/>
                  <a:ext cx="830678" cy="1074295"/>
                </a:xfrm>
                <a:prstGeom prst="rect">
                  <a:avLst/>
                </a:prstGeom>
                <a:solidFill>
                  <a:srgbClr val="E55D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平行四边形 18"/>
                <p:cNvSpPr/>
                <p:nvPr/>
              </p:nvSpPr>
              <p:spPr>
                <a:xfrm rot="10800000">
                  <a:off x="7122152" y="3602621"/>
                  <a:ext cx="1471518" cy="244034"/>
                </a:xfrm>
                <a:prstGeom prst="parallelogram">
                  <a:avLst>
                    <a:gd name="adj" fmla="val 133512"/>
                  </a:avLst>
                </a:prstGeom>
                <a:solidFill>
                  <a:srgbClr val="E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F41C7"/>
                    </a:solidFill>
                  </a:endParaRPr>
                </a:p>
              </p:txBody>
            </p:sp>
          </p:grpSp>
        </p:grpSp>
        <p:sp>
          <p:nvSpPr>
            <p:cNvPr id="10" name="文本框 64"/>
            <p:cNvSpPr txBox="1"/>
            <p:nvPr/>
          </p:nvSpPr>
          <p:spPr>
            <a:xfrm>
              <a:off x="7334603" y="1841223"/>
              <a:ext cx="1013370" cy="394250"/>
            </a:xfrm>
            <a:prstGeom prst="rect">
              <a:avLst/>
            </a:prstGeom>
            <a:noFill/>
          </p:spPr>
          <p:txBody>
            <a:bodyPr wrap="square">
              <a:spAutoFit/>
            </a:bodyPr>
            <a:lstStyle/>
            <a:p>
              <a:pPr algn="ctr">
                <a:defRPr/>
              </a:pPr>
              <a:r>
                <a:rPr lang="en-US" altLang="zh-CN" sz="2400" kern="0" dirty="0" smtClean="0">
                  <a:latin typeface="Times New Roman" panose="02020603050405020304" pitchFamily="18" charset="0"/>
                  <a:ea typeface="黑体" panose="02010609060101010101" pitchFamily="49" charset="-122"/>
                  <a:cs typeface="Times New Roman" panose="02020603050405020304" pitchFamily="18" charset="0"/>
                </a:rPr>
                <a:t>general </a:t>
              </a:r>
              <a:r>
                <a:rPr lang="en-US" altLang="zh-CN" sz="2400" kern="0" dirty="0">
                  <a:latin typeface="Times New Roman" panose="02020603050405020304" pitchFamily="18" charset="0"/>
                  <a:ea typeface="黑体" panose="02010609060101010101" pitchFamily="49" charset="-122"/>
                  <a:cs typeface="Times New Roman" panose="02020603050405020304" pitchFamily="18" charset="0"/>
                </a:rPr>
                <a:t>goal </a:t>
              </a:r>
              <a:endParaRPr lang="zh-CN" altLang="en-US" sz="2400"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anose="02010609060101010101" pitchFamily="49" charset="-122"/>
                <a:ea typeface="黑体" panose="02010609060101010101" pitchFamily="49" charset="-122"/>
              </a:endParaRPr>
            </a:p>
          </p:txBody>
        </p:sp>
        <p:sp>
          <p:nvSpPr>
            <p:cNvPr id="11" name="矩形 8"/>
            <p:cNvSpPr>
              <a:spLocks noChangeArrowheads="1"/>
            </p:cNvSpPr>
            <p:nvPr/>
          </p:nvSpPr>
          <p:spPr bwMode="auto">
            <a:xfrm>
              <a:off x="2181926" y="1921533"/>
              <a:ext cx="4877141" cy="62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0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To set up a new standards system  </a:t>
              </a:r>
              <a:r>
                <a:rPr lang="en-US" altLang="zh-CN" sz="20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developing  and supporting in coordination for governments’ standards and markets’ standards.</a:t>
              </a:r>
              <a:endParaRPr lang="zh-CN" altLang="en-US" sz="20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1" name="文本框 9"/>
          <p:cNvSpPr txBox="1"/>
          <p:nvPr/>
        </p:nvSpPr>
        <p:spPr>
          <a:xfrm>
            <a:off x="8610600"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11</a:t>
            </a:r>
            <a:endParaRPr lang="zh-CN" altLang="en-US" dirty="0"/>
          </a:p>
        </p:txBody>
      </p:sp>
      <p:sp>
        <p:nvSpPr>
          <p:cNvPr id="22" name="标题 1"/>
          <p:cNvSpPr>
            <a:spLocks noGrp="1"/>
          </p:cNvSpPr>
          <p:nvPr>
            <p:ph type="title"/>
          </p:nvPr>
        </p:nvSpPr>
        <p:spPr>
          <a:xfrm>
            <a:off x="533400" y="76200"/>
            <a:ext cx="8534400" cy="1143000"/>
          </a:xfrm>
        </p:spPr>
        <p:txBody>
          <a:bodyPr/>
          <a:lstStyle/>
          <a:p>
            <a:r>
              <a:rPr lang="en-US" altLang="zh-CN" sz="3600" dirty="0" smtClean="0">
                <a:latin typeface="Times New Roman" panose="02020603050405020304" pitchFamily="18" charset="0"/>
                <a:cs typeface="Times New Roman" panose="02020603050405020304" pitchFamily="18" charset="0"/>
              </a:rPr>
              <a:t>Ⅱ. Reforming standardization in China</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73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1" name="内容占位符 2"/>
          <p:cNvSpPr>
            <a:spLocks noChangeArrowheads="1"/>
          </p:cNvSpPr>
          <p:nvPr/>
        </p:nvSpPr>
        <p:spPr bwMode="auto">
          <a:xfrm>
            <a:off x="1115868" y="6189890"/>
            <a:ext cx="6914557" cy="43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indent="0" algn="ctr">
              <a:buNone/>
            </a:pPr>
            <a:r>
              <a:rPr lang="en-US" altLang="zh-CN" sz="1800" b="1" dirty="0" smtClean="0">
                <a:latin typeface="Times New Roman" panose="02020603050405020304" pitchFamily="18" charset="0"/>
                <a:cs typeface="Times New Roman" panose="02020603050405020304" pitchFamily="18" charset="0"/>
              </a:rPr>
              <a:t>Comparison of existing standards system and new standards system</a:t>
            </a:r>
            <a:endParaRPr lang="en-US" altLang="zh-CN" sz="1800" b="1" dirty="0">
              <a:latin typeface="Times New Roman" panose="02020603050405020304" pitchFamily="18" charset="0"/>
              <a:cs typeface="Times New Roman" panose="02020603050405020304" pitchFamily="18" charset="0"/>
            </a:endParaRPr>
          </a:p>
          <a:p>
            <a:pPr algn="ctr"/>
            <a:endParaRPr lang="zh-CN" altLang="en-US" sz="1800" b="1" dirty="0">
              <a:latin typeface="Times New Roman" panose="02020603050405020304" pitchFamily="18" charset="0"/>
              <a:cs typeface="Times New Roman" panose="02020603050405020304" pitchFamily="18" charset="0"/>
            </a:endParaRPr>
          </a:p>
        </p:txBody>
      </p:sp>
      <p:grpSp>
        <p:nvGrpSpPr>
          <p:cNvPr id="12291" name="组合 64"/>
          <p:cNvGrpSpPr>
            <a:grpSpLocks/>
          </p:cNvGrpSpPr>
          <p:nvPr/>
        </p:nvGrpSpPr>
        <p:grpSpPr bwMode="auto">
          <a:xfrm>
            <a:off x="4932363" y="1507733"/>
            <a:ext cx="4321474" cy="4224880"/>
            <a:chOff x="0" y="-121041"/>
            <a:chExt cx="4320521" cy="4224841"/>
          </a:xfrm>
        </p:grpSpPr>
        <p:sp>
          <p:nvSpPr>
            <p:cNvPr id="12314" name="圆角矩形 55"/>
            <p:cNvSpPr>
              <a:spLocks noChangeArrowheads="1"/>
            </p:cNvSpPr>
            <p:nvPr/>
          </p:nvSpPr>
          <p:spPr bwMode="auto">
            <a:xfrm>
              <a:off x="14068" y="414735"/>
              <a:ext cx="2880320" cy="700225"/>
            </a:xfrm>
            <a:prstGeom prst="roundRect">
              <a:avLst>
                <a:gd name="adj" fmla="val 8565"/>
              </a:avLst>
            </a:prstGeom>
            <a:noFill/>
            <a:ln w="12700">
              <a:solidFill>
                <a:srgbClr val="F14124"/>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12317" name="圆角矩形 54"/>
            <p:cNvSpPr>
              <a:spLocks noChangeArrowheads="1"/>
            </p:cNvSpPr>
            <p:nvPr/>
          </p:nvSpPr>
          <p:spPr bwMode="auto">
            <a:xfrm>
              <a:off x="14068" y="1186968"/>
              <a:ext cx="2880320" cy="2381338"/>
            </a:xfrm>
            <a:prstGeom prst="roundRect">
              <a:avLst>
                <a:gd name="adj" fmla="val 2537"/>
              </a:avLst>
            </a:prstGeom>
            <a:solidFill>
              <a:srgbClr val="DBF6B8"/>
            </a:solidFill>
            <a:ln w="12700">
              <a:solidFill>
                <a:srgbClr val="568C11"/>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cxnSp>
          <p:nvCxnSpPr>
            <p:cNvPr id="12318" name="形状 41"/>
            <p:cNvCxnSpPr>
              <a:cxnSpLocks noChangeShapeType="1"/>
            </p:cNvCxnSpPr>
            <p:nvPr/>
          </p:nvCxnSpPr>
          <p:spPr bwMode="auto">
            <a:xfrm>
              <a:off x="2800018" y="3024336"/>
              <a:ext cx="12700" cy="864096"/>
            </a:xfrm>
            <a:prstGeom prst="bentConnector3">
              <a:avLst>
                <a:gd name="adj1" fmla="val 2796917"/>
              </a:avLst>
            </a:prstGeom>
            <a:noFill/>
            <a:ln w="19050">
              <a:solidFill>
                <a:srgbClr val="FF0000"/>
              </a:solidFill>
              <a:miter lim="800000"/>
              <a:headEnd/>
              <a:tailEnd/>
            </a:ln>
            <a:extLst>
              <a:ext uri="{909E8E84-426E-40DD-AFC4-6F175D3DCCD1}">
                <a14:hiddenFill xmlns:a14="http://schemas.microsoft.com/office/drawing/2010/main">
                  <a:noFill/>
                </a14:hiddenFill>
              </a:ext>
            </a:extLst>
          </p:spPr>
        </p:cxnSp>
        <p:cxnSp>
          <p:nvCxnSpPr>
            <p:cNvPr id="12319" name="肘形连接符 41"/>
            <p:cNvCxnSpPr>
              <a:cxnSpLocks noChangeShapeType="1"/>
            </p:cNvCxnSpPr>
            <p:nvPr/>
          </p:nvCxnSpPr>
          <p:spPr bwMode="auto">
            <a:xfrm>
              <a:off x="2800018" y="754919"/>
              <a:ext cx="2405" cy="1800000"/>
            </a:xfrm>
            <a:prstGeom prst="bentConnector3">
              <a:avLst>
                <a:gd name="adj1" fmla="val 14869602"/>
              </a:avLst>
            </a:prstGeom>
            <a:noFill/>
            <a:ln w="19050">
              <a:solidFill>
                <a:srgbClr val="FF0000"/>
              </a:solidFill>
              <a:miter lim="800000"/>
              <a:headEnd/>
              <a:tailEnd/>
            </a:ln>
            <a:extLst>
              <a:ext uri="{909E8E84-426E-40DD-AFC4-6F175D3DCCD1}">
                <a14:hiddenFill xmlns:a14="http://schemas.microsoft.com/office/drawing/2010/main">
                  <a:noFill/>
                </a14:hiddenFill>
              </a:ext>
            </a:extLst>
          </p:spPr>
        </p:cxnSp>
        <p:sp>
          <p:nvSpPr>
            <p:cNvPr id="12324" name="矩形 77"/>
            <p:cNvSpPr>
              <a:spLocks noChangeArrowheads="1"/>
            </p:cNvSpPr>
            <p:nvPr/>
          </p:nvSpPr>
          <p:spPr bwMode="auto">
            <a:xfrm>
              <a:off x="925405" y="2813348"/>
              <a:ext cx="1872208" cy="612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Font typeface="Arial" panose="020B0604020202020204" pitchFamily="34" charset="0"/>
                <a:buNone/>
              </a:pPr>
              <a:r>
                <a:rPr lang="en-US" altLang="zh-CN" sz="1800"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Social organizations standards</a:t>
              </a:r>
              <a:endParaRPr lang="zh-CN" altLang="zh-CN" sz="18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12325" name="TextBox 79"/>
            <p:cNvSpPr>
              <a:spLocks noChangeArrowheads="1"/>
            </p:cNvSpPr>
            <p:nvPr/>
          </p:nvSpPr>
          <p:spPr bwMode="auto">
            <a:xfrm>
              <a:off x="3188402" y="1030949"/>
              <a:ext cx="976601" cy="9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solidFill>
                    <a:srgbClr val="000000"/>
                  </a:solidFill>
                </a:rPr>
                <a:t>By</a:t>
              </a:r>
            </a:p>
            <a:p>
              <a:pPr eaLnBrk="1" hangingPunct="1">
                <a:spcBef>
                  <a:spcPct val="0"/>
                </a:spcBef>
                <a:buClrTx/>
                <a:buFont typeface="Arial" panose="020B0604020202020204" pitchFamily="34" charset="0"/>
                <a:buNone/>
              </a:pPr>
              <a:r>
                <a:rPr lang="en-US" altLang="zh-CN" sz="1800" dirty="0" smtClean="0">
                  <a:solidFill>
                    <a:srgbClr val="000000"/>
                  </a:solidFill>
                </a:rPr>
                <a:t>government</a:t>
              </a:r>
              <a:endParaRPr lang="zh-CN" altLang="en-US" sz="1800" dirty="0">
                <a:solidFill>
                  <a:srgbClr val="000000"/>
                </a:solidFill>
              </a:endParaRPr>
            </a:p>
          </p:txBody>
        </p:sp>
        <p:sp>
          <p:nvSpPr>
            <p:cNvPr id="12326" name="TextBox 80"/>
            <p:cNvSpPr>
              <a:spLocks noChangeArrowheads="1"/>
            </p:cNvSpPr>
            <p:nvPr/>
          </p:nvSpPr>
          <p:spPr bwMode="auto">
            <a:xfrm>
              <a:off x="3097379" y="3212889"/>
              <a:ext cx="1223142"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solidFill>
                    <a:srgbClr val="000000"/>
                  </a:solidFill>
                </a:rPr>
                <a:t>By market</a:t>
              </a:r>
              <a:endParaRPr lang="zh-CN" altLang="en-US" sz="1800" dirty="0">
                <a:solidFill>
                  <a:srgbClr val="000000"/>
                </a:solidFill>
              </a:endParaRPr>
            </a:p>
          </p:txBody>
        </p:sp>
        <p:sp>
          <p:nvSpPr>
            <p:cNvPr id="12327" name="TextBox 82"/>
            <p:cNvSpPr>
              <a:spLocks noChangeArrowheads="1"/>
            </p:cNvSpPr>
            <p:nvPr/>
          </p:nvSpPr>
          <p:spPr bwMode="auto">
            <a:xfrm>
              <a:off x="240104" y="-121041"/>
              <a:ext cx="2684758"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b="1" dirty="0" smtClean="0">
                  <a:solidFill>
                    <a:srgbClr val="000000"/>
                  </a:solidFill>
                </a:rPr>
                <a:t>New standards system</a:t>
              </a:r>
              <a:endParaRPr lang="zh-CN" altLang="zh-CN" sz="1800" b="1" dirty="0">
                <a:solidFill>
                  <a:srgbClr val="000000"/>
                </a:solidFill>
              </a:endParaRPr>
            </a:p>
          </p:txBody>
        </p:sp>
        <p:sp>
          <p:nvSpPr>
            <p:cNvPr id="12328" name="圆角矩形 52"/>
            <p:cNvSpPr>
              <a:spLocks noChangeArrowheads="1"/>
            </p:cNvSpPr>
            <p:nvPr/>
          </p:nvSpPr>
          <p:spPr bwMode="auto">
            <a:xfrm>
              <a:off x="0" y="3722237"/>
              <a:ext cx="2880320" cy="381563"/>
            </a:xfrm>
            <a:prstGeom prst="roundRect">
              <a:avLst>
                <a:gd name="adj" fmla="val 20972"/>
              </a:avLst>
            </a:prstGeom>
            <a:solidFill>
              <a:srgbClr val="9EE0F7"/>
            </a:solidFill>
            <a:ln w="12700">
              <a:solidFill>
                <a:srgbClr val="A5A5A5"/>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a:solidFill>
                  <a:srgbClr val="FFFF00"/>
                </a:solidFill>
              </a:endParaRPr>
            </a:p>
          </p:txBody>
        </p:sp>
        <p:sp>
          <p:nvSpPr>
            <p:cNvPr id="12329" name="矩形 53"/>
            <p:cNvSpPr>
              <a:spLocks noChangeArrowheads="1"/>
            </p:cNvSpPr>
            <p:nvPr/>
          </p:nvSpPr>
          <p:spPr bwMode="auto">
            <a:xfrm>
              <a:off x="904157" y="3682074"/>
              <a:ext cx="1540228"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dirty="0"/>
            </a:p>
          </p:txBody>
        </p:sp>
      </p:grpSp>
      <p:grpSp>
        <p:nvGrpSpPr>
          <p:cNvPr id="12292" name="组合 17"/>
          <p:cNvGrpSpPr>
            <a:grpSpLocks/>
          </p:cNvGrpSpPr>
          <p:nvPr/>
        </p:nvGrpSpPr>
        <p:grpSpPr bwMode="auto">
          <a:xfrm>
            <a:off x="3995738" y="3463925"/>
            <a:ext cx="792162" cy="828675"/>
            <a:chOff x="0" y="0"/>
            <a:chExt cx="864096" cy="484632"/>
          </a:xfrm>
        </p:grpSpPr>
        <p:sp>
          <p:nvSpPr>
            <p:cNvPr id="12312" name="燕尾形 38"/>
            <p:cNvSpPr>
              <a:spLocks noChangeArrowheads="1"/>
            </p:cNvSpPr>
            <p:nvPr/>
          </p:nvSpPr>
          <p:spPr bwMode="auto">
            <a:xfrm>
              <a:off x="0" y="0"/>
              <a:ext cx="484632" cy="484632"/>
            </a:xfrm>
            <a:prstGeom prst="chevron">
              <a:avLst>
                <a:gd name="adj" fmla="val 50000"/>
              </a:avLst>
            </a:prstGeom>
            <a:gradFill rotWithShape="1">
              <a:gsLst>
                <a:gs pos="0">
                  <a:srgbClr val="FF8021"/>
                </a:gs>
                <a:gs pos="100000">
                  <a:srgbClr val="C15100"/>
                </a:gs>
                <a:gs pos="100000">
                  <a:srgbClr val="C15100"/>
                </a:gs>
              </a:gsLst>
              <a:lin ang="4140000" scaled="1"/>
            </a:gradFill>
            <a:ln w="12700">
              <a:solidFill>
                <a:srgbClr val="FF8021"/>
              </a:solidFill>
              <a:miter lim="800000"/>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12313" name="燕尾形 78"/>
            <p:cNvSpPr>
              <a:spLocks noChangeArrowheads="1"/>
            </p:cNvSpPr>
            <p:nvPr/>
          </p:nvSpPr>
          <p:spPr bwMode="auto">
            <a:xfrm>
              <a:off x="379464" y="0"/>
              <a:ext cx="484632" cy="484632"/>
            </a:xfrm>
            <a:prstGeom prst="chevron">
              <a:avLst>
                <a:gd name="adj" fmla="val 50000"/>
              </a:avLst>
            </a:prstGeom>
            <a:gradFill rotWithShape="1">
              <a:gsLst>
                <a:gs pos="0">
                  <a:srgbClr val="FF8021"/>
                </a:gs>
                <a:gs pos="100000">
                  <a:srgbClr val="C15100"/>
                </a:gs>
                <a:gs pos="100000">
                  <a:srgbClr val="C15100"/>
                </a:gs>
              </a:gsLst>
              <a:lin ang="4140000" scaled="1"/>
            </a:gradFill>
            <a:ln w="12700">
              <a:solidFill>
                <a:srgbClr val="FF8021"/>
              </a:solidFill>
              <a:miter lim="800000"/>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grpSp>
      <p:grpSp>
        <p:nvGrpSpPr>
          <p:cNvPr id="12293" name="组合 63"/>
          <p:cNvGrpSpPr>
            <a:grpSpLocks/>
          </p:cNvGrpSpPr>
          <p:nvPr/>
        </p:nvGrpSpPr>
        <p:grpSpPr bwMode="auto">
          <a:xfrm>
            <a:off x="355059" y="1416020"/>
            <a:ext cx="3464466" cy="4302155"/>
            <a:chOff x="-57704" y="-212724"/>
            <a:chExt cx="3465220" cy="4301534"/>
          </a:xfrm>
        </p:grpSpPr>
        <p:cxnSp>
          <p:nvCxnSpPr>
            <p:cNvPr id="12297" name="肘形连接符 61"/>
            <p:cNvCxnSpPr>
              <a:cxnSpLocks noChangeShapeType="1"/>
            </p:cNvCxnSpPr>
            <p:nvPr/>
          </p:nvCxnSpPr>
          <p:spPr bwMode="auto">
            <a:xfrm rot="10800000">
              <a:off x="508227" y="720080"/>
              <a:ext cx="36000" cy="2592000"/>
            </a:xfrm>
            <a:prstGeom prst="bentConnector3">
              <a:avLst>
                <a:gd name="adj1" fmla="val 1985194"/>
              </a:avLst>
            </a:prstGeom>
            <a:noFill/>
            <a:ln w="19050">
              <a:solidFill>
                <a:srgbClr val="FF0000"/>
              </a:solidFill>
              <a:miter lim="800000"/>
              <a:headEnd/>
              <a:tailEnd/>
            </a:ln>
            <a:extLst>
              <a:ext uri="{909E8E84-426E-40DD-AFC4-6F175D3DCCD1}">
                <a14:hiddenFill xmlns:a14="http://schemas.microsoft.com/office/drawing/2010/main">
                  <a:noFill/>
                </a14:hiddenFill>
              </a:ext>
            </a:extLst>
          </p:spPr>
        </p:cxnSp>
        <p:sp>
          <p:nvSpPr>
            <p:cNvPr id="12298" name="圆角矩形 44"/>
            <p:cNvSpPr>
              <a:spLocks noChangeArrowheads="1"/>
            </p:cNvSpPr>
            <p:nvPr/>
          </p:nvSpPr>
          <p:spPr bwMode="auto">
            <a:xfrm>
              <a:off x="527196" y="2074722"/>
              <a:ext cx="2880320" cy="1493584"/>
            </a:xfrm>
            <a:prstGeom prst="roundRect">
              <a:avLst>
                <a:gd name="adj" fmla="val 2537"/>
              </a:avLst>
            </a:prstGeom>
            <a:solidFill>
              <a:srgbClr val="DBF6B8"/>
            </a:solidFill>
            <a:ln w="12700">
              <a:solidFill>
                <a:srgbClr val="568C11"/>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12299" name="圆角矩形 89"/>
            <p:cNvSpPr>
              <a:spLocks noChangeArrowheads="1"/>
            </p:cNvSpPr>
            <p:nvPr/>
          </p:nvSpPr>
          <p:spPr bwMode="auto">
            <a:xfrm>
              <a:off x="1391292" y="2124280"/>
              <a:ext cx="1872208" cy="3960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National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12300" name="TextBox 90"/>
            <p:cNvSpPr>
              <a:spLocks noChangeArrowheads="1"/>
            </p:cNvSpPr>
            <p:nvPr/>
          </p:nvSpPr>
          <p:spPr bwMode="auto">
            <a:xfrm>
              <a:off x="529945" y="2313002"/>
              <a:ext cx="907198" cy="92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b="1" dirty="0" smtClean="0">
                  <a:solidFill>
                    <a:srgbClr val="000000"/>
                  </a:solidFill>
                </a:rPr>
                <a:t>Recommended</a:t>
              </a:r>
              <a:endParaRPr lang="zh-CN" altLang="en-US" sz="1800" b="1" dirty="0">
                <a:solidFill>
                  <a:srgbClr val="000000"/>
                </a:solidFill>
              </a:endParaRPr>
            </a:p>
          </p:txBody>
        </p:sp>
        <p:sp>
          <p:nvSpPr>
            <p:cNvPr id="12301" name="圆角矩形 91"/>
            <p:cNvSpPr>
              <a:spLocks noChangeArrowheads="1"/>
            </p:cNvSpPr>
            <p:nvPr/>
          </p:nvSpPr>
          <p:spPr bwMode="auto">
            <a:xfrm>
              <a:off x="1391292" y="2596736"/>
              <a:ext cx="1872208" cy="3960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Industrial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12302" name="圆角矩形 92"/>
            <p:cNvSpPr>
              <a:spLocks noChangeArrowheads="1"/>
            </p:cNvSpPr>
            <p:nvPr/>
          </p:nvSpPr>
          <p:spPr bwMode="auto">
            <a:xfrm>
              <a:off x="1391292" y="3069191"/>
              <a:ext cx="1872208" cy="3960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Local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12303" name="TextBox 87"/>
            <p:cNvSpPr>
              <a:spLocks noChangeArrowheads="1"/>
            </p:cNvSpPr>
            <p:nvPr/>
          </p:nvSpPr>
          <p:spPr bwMode="auto">
            <a:xfrm>
              <a:off x="-57704" y="939570"/>
              <a:ext cx="590279" cy="23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solidFill>
                    <a:srgbClr val="000000"/>
                  </a:solidFill>
                </a:rPr>
                <a:t>Developed by government</a:t>
              </a:r>
              <a:endParaRPr lang="zh-CN" altLang="en-US" sz="1800" dirty="0">
                <a:solidFill>
                  <a:srgbClr val="000000"/>
                </a:solidFill>
              </a:endParaRPr>
            </a:p>
          </p:txBody>
        </p:sp>
        <p:sp>
          <p:nvSpPr>
            <p:cNvPr id="12304" name="TextBox 81"/>
            <p:cNvSpPr>
              <a:spLocks noChangeArrowheads="1"/>
            </p:cNvSpPr>
            <p:nvPr/>
          </p:nvSpPr>
          <p:spPr bwMode="auto">
            <a:xfrm>
              <a:off x="524788" y="-212724"/>
              <a:ext cx="2738711" cy="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b="1" dirty="0" smtClean="0">
                  <a:solidFill>
                    <a:srgbClr val="000000"/>
                  </a:solidFill>
                </a:rPr>
                <a:t>Existing standards system</a:t>
              </a:r>
              <a:endParaRPr lang="zh-CN" altLang="zh-CN" sz="1800" b="1" dirty="0">
                <a:solidFill>
                  <a:srgbClr val="000000"/>
                </a:solidFill>
              </a:endParaRPr>
            </a:p>
          </p:txBody>
        </p:sp>
        <p:sp>
          <p:nvSpPr>
            <p:cNvPr id="12305" name="圆角矩形 47"/>
            <p:cNvSpPr>
              <a:spLocks noChangeArrowheads="1"/>
            </p:cNvSpPr>
            <p:nvPr/>
          </p:nvSpPr>
          <p:spPr bwMode="auto">
            <a:xfrm>
              <a:off x="527196" y="3707247"/>
              <a:ext cx="2880320" cy="381563"/>
            </a:xfrm>
            <a:prstGeom prst="roundRect">
              <a:avLst>
                <a:gd name="adj" fmla="val 20972"/>
              </a:avLst>
            </a:prstGeom>
            <a:solidFill>
              <a:srgbClr val="9EE0F7"/>
            </a:solidFill>
            <a:ln w="12700">
              <a:solidFill>
                <a:srgbClr val="A5A5A5"/>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a:solidFill>
                  <a:srgbClr val="FFFF00"/>
                </a:solidFill>
              </a:endParaRPr>
            </a:p>
          </p:txBody>
        </p:sp>
        <p:sp>
          <p:nvSpPr>
            <p:cNvPr id="12306" name="矩形 6"/>
            <p:cNvSpPr>
              <a:spLocks noChangeArrowheads="1"/>
            </p:cNvSpPr>
            <p:nvPr/>
          </p:nvSpPr>
          <p:spPr bwMode="auto">
            <a:xfrm>
              <a:off x="839506" y="3682074"/>
              <a:ext cx="2213460" cy="36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Enterprises’ standards</a:t>
              </a:r>
              <a:endParaRPr lang="zh-CN" altLang="zh-CN" sz="1800" dirty="0">
                <a:latin typeface="Times New Roman" panose="02020603050405020304" pitchFamily="18" charset="0"/>
                <a:cs typeface="Times New Roman" panose="02020603050405020304" pitchFamily="18" charset="0"/>
              </a:endParaRPr>
            </a:p>
          </p:txBody>
        </p:sp>
        <p:sp>
          <p:nvSpPr>
            <p:cNvPr id="12307" name="圆角矩形 4"/>
            <p:cNvSpPr>
              <a:spLocks noChangeArrowheads="1"/>
            </p:cNvSpPr>
            <p:nvPr/>
          </p:nvSpPr>
          <p:spPr bwMode="auto">
            <a:xfrm>
              <a:off x="527196" y="414735"/>
              <a:ext cx="2880320" cy="1493584"/>
            </a:xfrm>
            <a:prstGeom prst="roundRect">
              <a:avLst>
                <a:gd name="adj" fmla="val 2537"/>
              </a:avLst>
            </a:prstGeom>
            <a:noFill/>
            <a:ln w="12700">
              <a:solidFill>
                <a:srgbClr val="F14124"/>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12308" name="圆角矩形 94"/>
            <p:cNvSpPr>
              <a:spLocks noChangeArrowheads="1"/>
            </p:cNvSpPr>
            <p:nvPr/>
          </p:nvSpPr>
          <p:spPr bwMode="auto">
            <a:xfrm>
              <a:off x="1391292" y="489698"/>
              <a:ext cx="1872208" cy="396000"/>
            </a:xfrm>
            <a:prstGeom prst="roundRect">
              <a:avLst>
                <a:gd name="adj" fmla="val 16667"/>
              </a:avLst>
            </a:prstGeom>
            <a:solidFill>
              <a:srgbClr val="FFB1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Font typeface="Arial" panose="020B0604020202020204" pitchFamily="34" charset="0"/>
                <a:buNone/>
              </a:pP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National standards</a:t>
              </a:r>
              <a:endParaRPr lang="zh-CN"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12309" name="TextBox 95"/>
            <p:cNvSpPr>
              <a:spLocks noChangeArrowheads="1"/>
            </p:cNvSpPr>
            <p:nvPr/>
          </p:nvSpPr>
          <p:spPr bwMode="auto">
            <a:xfrm>
              <a:off x="637376" y="750821"/>
              <a:ext cx="729082" cy="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Font typeface="Arial" panose="020B0604020202020204" pitchFamily="34" charset="0"/>
                <a:buNone/>
              </a:pPr>
              <a:r>
                <a:rPr lang="en-US" altLang="zh-CN" sz="1800" b="1" dirty="0" smtClean="0">
                  <a:solidFill>
                    <a:srgbClr val="000000"/>
                  </a:solidFill>
                </a:rPr>
                <a:t>Mandatory</a:t>
              </a:r>
              <a:endParaRPr lang="zh-CN" altLang="en-US" sz="1800" b="1" dirty="0">
                <a:solidFill>
                  <a:srgbClr val="000000"/>
                </a:solidFill>
              </a:endParaRPr>
            </a:p>
          </p:txBody>
        </p:sp>
        <p:sp>
          <p:nvSpPr>
            <p:cNvPr id="12310" name="圆角矩形 96"/>
            <p:cNvSpPr>
              <a:spLocks noChangeArrowheads="1"/>
            </p:cNvSpPr>
            <p:nvPr/>
          </p:nvSpPr>
          <p:spPr bwMode="auto">
            <a:xfrm>
              <a:off x="1391292" y="946832"/>
              <a:ext cx="1872208" cy="396000"/>
            </a:xfrm>
            <a:prstGeom prst="roundRect">
              <a:avLst>
                <a:gd name="adj" fmla="val 16667"/>
              </a:avLst>
            </a:prstGeom>
            <a:solidFill>
              <a:srgbClr val="FFB1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Font typeface="Arial" panose="020B0604020202020204" pitchFamily="34" charset="0"/>
                <a:buNone/>
              </a:pP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Industrial standards</a:t>
              </a:r>
              <a:endParaRPr lang="zh-CN"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12311" name="圆角矩形 97"/>
            <p:cNvSpPr>
              <a:spLocks noChangeArrowheads="1"/>
            </p:cNvSpPr>
            <p:nvPr/>
          </p:nvSpPr>
          <p:spPr bwMode="auto">
            <a:xfrm>
              <a:off x="1391292" y="1413007"/>
              <a:ext cx="1872208" cy="396000"/>
            </a:xfrm>
            <a:prstGeom prst="roundRect">
              <a:avLst>
                <a:gd name="adj" fmla="val 16667"/>
              </a:avLst>
            </a:prstGeom>
            <a:solidFill>
              <a:srgbClr val="FFB1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Local standards</a:t>
              </a:r>
              <a:endParaRPr lang="zh-CN"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sp>
        <p:nvSpPr>
          <p:cNvPr id="44" name="标题 1"/>
          <p:cNvSpPr txBox="1">
            <a:spLocks/>
          </p:cNvSpPr>
          <p:nvPr/>
        </p:nvSpPr>
        <p:spPr>
          <a:xfrm>
            <a:off x="412750" y="181231"/>
            <a:ext cx="8534400"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smtClean="0">
                <a:latin typeface="Times New Roman" panose="02020603050405020304" pitchFamily="18" charset="0"/>
                <a:ea typeface="黑体" pitchFamily="49" charset="-122"/>
                <a:cs typeface="Times New Roman" panose="02020603050405020304" pitchFamily="18" charset="0"/>
              </a:rPr>
              <a:t>China’s standards system</a:t>
            </a:r>
            <a:endParaRPr lang="zh-CN" altLang="en-US" sz="3600" b="1" kern="0" dirty="0">
              <a:latin typeface="Times New Roman" panose="02020603050405020304" pitchFamily="18" charset="0"/>
              <a:cs typeface="Times New Roman" panose="02020603050405020304" pitchFamily="18" charset="0"/>
            </a:endParaRPr>
          </a:p>
        </p:txBody>
      </p:sp>
      <p:sp>
        <p:nvSpPr>
          <p:cNvPr id="2" name="矩形 1"/>
          <p:cNvSpPr/>
          <p:nvPr/>
        </p:nvSpPr>
        <p:spPr>
          <a:xfrm>
            <a:off x="5280423" y="5346671"/>
            <a:ext cx="2212977" cy="369332"/>
          </a:xfrm>
          <a:prstGeom prst="rect">
            <a:avLst/>
          </a:prstGeom>
        </p:spPr>
        <p:txBody>
          <a:bodyPr wrap="none">
            <a:spAutoFit/>
          </a:bodyPr>
          <a:lstStyle/>
          <a:p>
            <a:pPr algn="ct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Enterprises’ standards</a:t>
            </a:r>
            <a:endParaRPr lang="zh-CN" altLang="zh-CN" dirty="0">
              <a:latin typeface="Times New Roman" panose="02020603050405020304" pitchFamily="18" charset="0"/>
              <a:cs typeface="Times New Roman" panose="02020603050405020304" pitchFamily="18" charset="0"/>
            </a:endParaRPr>
          </a:p>
        </p:txBody>
      </p:sp>
      <p:sp>
        <p:nvSpPr>
          <p:cNvPr id="47" name="TextBox 90"/>
          <p:cNvSpPr>
            <a:spLocks noChangeArrowheads="1"/>
          </p:cNvSpPr>
          <p:nvPr/>
        </p:nvSpPr>
        <p:spPr bwMode="auto">
          <a:xfrm>
            <a:off x="4932363" y="3469728"/>
            <a:ext cx="907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1800" b="1" dirty="0" smtClean="0">
                <a:solidFill>
                  <a:srgbClr val="000000"/>
                </a:solidFill>
              </a:rPr>
              <a:t>Recommended</a:t>
            </a:r>
            <a:endParaRPr lang="zh-CN" altLang="en-US" sz="1800" b="1" dirty="0">
              <a:solidFill>
                <a:srgbClr val="000000"/>
              </a:solidFill>
            </a:endParaRPr>
          </a:p>
        </p:txBody>
      </p:sp>
      <p:sp>
        <p:nvSpPr>
          <p:cNvPr id="48" name="TextBox 95"/>
          <p:cNvSpPr>
            <a:spLocks noChangeArrowheads="1"/>
          </p:cNvSpPr>
          <p:nvPr/>
        </p:nvSpPr>
        <p:spPr bwMode="auto">
          <a:xfrm>
            <a:off x="5047339" y="2079584"/>
            <a:ext cx="728923"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lnSpc>
                <a:spcPts val="1700"/>
              </a:lnSpc>
              <a:spcBef>
                <a:spcPct val="0"/>
              </a:spcBef>
              <a:buClrTx/>
              <a:buFont typeface="Arial" panose="020B0604020202020204" pitchFamily="34" charset="0"/>
              <a:buNone/>
            </a:pPr>
            <a:r>
              <a:rPr lang="en-US" altLang="zh-CN" sz="1800" b="1" dirty="0" smtClean="0">
                <a:solidFill>
                  <a:srgbClr val="000000"/>
                </a:solidFill>
              </a:rPr>
              <a:t>Mandatory</a:t>
            </a:r>
            <a:endParaRPr lang="zh-CN" altLang="en-US" sz="1800" b="1" dirty="0">
              <a:solidFill>
                <a:srgbClr val="000000"/>
              </a:solidFill>
            </a:endParaRPr>
          </a:p>
        </p:txBody>
      </p:sp>
      <p:sp>
        <p:nvSpPr>
          <p:cNvPr id="50" name="圆角矩形 49"/>
          <p:cNvSpPr>
            <a:spLocks noChangeArrowheads="1"/>
          </p:cNvSpPr>
          <p:nvPr/>
        </p:nvSpPr>
        <p:spPr bwMode="auto">
          <a:xfrm>
            <a:off x="5864132" y="2196400"/>
            <a:ext cx="1871801" cy="396057"/>
          </a:xfrm>
          <a:prstGeom prst="roundRect">
            <a:avLst>
              <a:gd name="adj" fmla="val 16667"/>
            </a:avLst>
          </a:prstGeom>
          <a:solidFill>
            <a:srgbClr val="FFB1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lnSpc>
                <a:spcPts val="1700"/>
              </a:lnSpc>
              <a:spcBef>
                <a:spcPct val="0"/>
              </a:spcBef>
              <a:buClrTx/>
              <a:buFont typeface="Arial" panose="020B0604020202020204" pitchFamily="34" charset="0"/>
              <a:buNone/>
            </a:pP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National standards</a:t>
            </a:r>
            <a:endParaRPr lang="zh-CN"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51" name="圆角矩形 89"/>
          <p:cNvSpPr>
            <a:spLocks noChangeArrowheads="1"/>
          </p:cNvSpPr>
          <p:nvPr/>
        </p:nvSpPr>
        <p:spPr bwMode="auto">
          <a:xfrm>
            <a:off x="5873100" y="2947364"/>
            <a:ext cx="1871801" cy="39605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National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52" name="圆角矩形 91"/>
          <p:cNvSpPr>
            <a:spLocks noChangeArrowheads="1"/>
          </p:cNvSpPr>
          <p:nvPr/>
        </p:nvSpPr>
        <p:spPr bwMode="auto">
          <a:xfrm>
            <a:off x="5857973" y="3433526"/>
            <a:ext cx="1871801" cy="39605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Industrial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53" name="圆角矩形 92"/>
          <p:cNvSpPr>
            <a:spLocks noChangeArrowheads="1"/>
          </p:cNvSpPr>
          <p:nvPr/>
        </p:nvSpPr>
        <p:spPr bwMode="auto">
          <a:xfrm>
            <a:off x="5840308" y="3936414"/>
            <a:ext cx="1871801" cy="39605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Local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1800" dirty="0">
              <a:latin typeface="黑体" panose="02010609060101010101" pitchFamily="49" charset="-122"/>
              <a:ea typeface="黑体" panose="02010609060101010101" pitchFamily="49" charset="-122"/>
              <a:sym typeface="黑体" panose="02010609060101010101" pitchFamily="49" charset="-122"/>
            </a:endParaRPr>
          </a:p>
        </p:txBody>
      </p:sp>
      <p:sp>
        <p:nvSpPr>
          <p:cNvPr id="41" name="文本框 9"/>
          <p:cNvSpPr txBox="1"/>
          <p:nvPr/>
        </p:nvSpPr>
        <p:spPr>
          <a:xfrm>
            <a:off x="8610600" y="640080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12</a:t>
            </a:r>
            <a:endParaRPr lang="zh-CN" altLang="en-US" dirty="0"/>
          </a:p>
        </p:txBody>
      </p:sp>
    </p:spTree>
    <p:extLst>
      <p:ext uri="{BB962C8B-B14F-4D97-AF65-F5344CB8AC3E}">
        <p14:creationId xmlns:p14="http://schemas.microsoft.com/office/powerpoint/2010/main" val="275454705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noChangeArrowheads="1"/>
          </p:cNvSpPr>
          <p:nvPr>
            <p:ph idx="4294967295"/>
          </p:nvPr>
        </p:nvSpPr>
        <p:spPr>
          <a:xfrm>
            <a:off x="380999" y="1666576"/>
            <a:ext cx="5475289" cy="528637"/>
          </a:xfrm>
        </p:spPr>
        <p:txBody>
          <a:bodyPr/>
          <a:lstStyle/>
          <a:p>
            <a:pPr>
              <a:lnSpc>
                <a:spcPts val="3600"/>
              </a:lnSpc>
              <a:spcBef>
                <a:spcPct val="0"/>
              </a:spcBef>
              <a:spcAft>
                <a:spcPts val="900"/>
              </a:spcAft>
              <a:buClr>
                <a:srgbClr val="3366FF"/>
              </a:buClr>
            </a:pPr>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 measures of standardization reform</a:t>
            </a:r>
            <a:endPar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387" name="组合 26"/>
          <p:cNvGrpSpPr>
            <a:grpSpLocks/>
          </p:cNvGrpSpPr>
          <p:nvPr/>
        </p:nvGrpSpPr>
        <p:grpSpPr bwMode="auto">
          <a:xfrm>
            <a:off x="2908300" y="3001963"/>
            <a:ext cx="2947988" cy="2974975"/>
            <a:chOff x="0" y="0"/>
            <a:chExt cx="2948267" cy="2974931"/>
          </a:xfrm>
        </p:grpSpPr>
        <p:pic>
          <p:nvPicPr>
            <p:cNvPr id="1639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48267" cy="297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组合 15"/>
            <p:cNvGrpSpPr>
              <a:grpSpLocks/>
            </p:cNvGrpSpPr>
            <p:nvPr/>
          </p:nvGrpSpPr>
          <p:grpSpPr bwMode="auto">
            <a:xfrm>
              <a:off x="324729" y="481855"/>
              <a:ext cx="881814" cy="841818"/>
              <a:chOff x="0" y="0"/>
              <a:chExt cx="881814" cy="841818"/>
            </a:xfrm>
          </p:grpSpPr>
          <p:sp>
            <p:nvSpPr>
              <p:cNvPr id="16412" name="Freeform 9"/>
              <p:cNvSpPr>
                <a:spLocks/>
              </p:cNvSpPr>
              <p:nvPr/>
            </p:nvSpPr>
            <p:spPr bwMode="auto">
              <a:xfrm>
                <a:off x="0" y="0"/>
                <a:ext cx="881814" cy="841818"/>
              </a:xfrm>
              <a:custGeom>
                <a:avLst/>
                <a:gdLst>
                  <a:gd name="T0" fmla="*/ 2147483647 w 1102"/>
                  <a:gd name="T1" fmla="*/ 2147483647 h 1051"/>
                  <a:gd name="T2" fmla="*/ 2147483647 w 1102"/>
                  <a:gd name="T3" fmla="*/ 2147483647 h 1051"/>
                  <a:gd name="T4" fmla="*/ 2147483647 w 1102"/>
                  <a:gd name="T5" fmla="*/ 2147483647 h 1051"/>
                  <a:gd name="T6" fmla="*/ 2147483647 w 1102"/>
                  <a:gd name="T7" fmla="*/ 2147483647 h 1051"/>
                  <a:gd name="T8" fmla="*/ 2147483647 w 1102"/>
                  <a:gd name="T9" fmla="*/ 2147483647 h 1051"/>
                  <a:gd name="T10" fmla="*/ 2147483647 w 1102"/>
                  <a:gd name="T11" fmla="*/ 0 h 1051"/>
                  <a:gd name="T12" fmla="*/ 2147483647 w 1102"/>
                  <a:gd name="T13" fmla="*/ 2147483647 h 1051"/>
                  <a:gd name="T14" fmla="*/ 2147483647 w 1102"/>
                  <a:gd name="T15" fmla="*/ 2147483647 h 1051"/>
                  <a:gd name="T16" fmla="*/ 2147483647 w 1102"/>
                  <a:gd name="T17" fmla="*/ 2147483647 h 1051"/>
                  <a:gd name="T18" fmla="*/ 2147483647 w 1102"/>
                  <a:gd name="T19" fmla="*/ 2147483647 h 1051"/>
                  <a:gd name="T20" fmla="*/ 2147483647 w 110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BBC6CA"/>
              </a:solidFill>
              <a:ln>
                <a:noFill/>
              </a:ln>
              <a:extLst>
                <a:ext uri="{91240B29-F687-4F45-9708-019B960494DF}">
                  <a14:hiddenLine xmlns:a14="http://schemas.microsoft.com/office/drawing/2010/main" w="9525">
                    <a:solidFill>
                      <a:srgbClr val="000000"/>
                    </a:solidFill>
                    <a:round/>
                    <a:headEnd/>
                    <a:tailEnd/>
                  </a14:hiddenLine>
                </a:ext>
              </a:extLst>
            </p:spPr>
            <p:txBody>
              <a:bodyPr anchor="b" anchorCtr="1"/>
              <a:lstStyle/>
              <a:p>
                <a:endParaRPr lang="zh-CN" altLang="en-US"/>
              </a:p>
            </p:txBody>
          </p:sp>
          <p:sp>
            <p:nvSpPr>
              <p:cNvPr id="16413" name="文本框 9"/>
              <p:cNvSpPr>
                <a:spLocks noChangeArrowheads="1"/>
              </p:cNvSpPr>
              <p:nvPr/>
            </p:nvSpPr>
            <p:spPr bwMode="auto">
              <a:xfrm>
                <a:off x="175624" y="25815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06</a:t>
                </a:r>
                <a:endParaRPr lang="zh-CN" altLang="en-US" sz="2400">
                  <a:solidFill>
                    <a:srgbClr val="FFFFFF"/>
                  </a:solidFill>
                  <a:ea typeface="Microsoft YaHei UI" panose="020B0503020204020204" pitchFamily="34" charset="-122"/>
                </a:endParaRPr>
              </a:p>
            </p:txBody>
          </p:sp>
        </p:grpSp>
        <p:grpSp>
          <p:nvGrpSpPr>
            <p:cNvPr id="16397" name="组合 10"/>
            <p:cNvGrpSpPr>
              <a:grpSpLocks/>
            </p:cNvGrpSpPr>
            <p:nvPr/>
          </p:nvGrpSpPr>
          <p:grpSpPr bwMode="auto">
            <a:xfrm>
              <a:off x="1094173" y="206645"/>
              <a:ext cx="881814" cy="841818"/>
              <a:chOff x="0" y="0"/>
              <a:chExt cx="881814" cy="841818"/>
            </a:xfrm>
          </p:grpSpPr>
          <p:sp>
            <p:nvSpPr>
              <p:cNvPr id="16410" name="Freeform 7"/>
              <p:cNvSpPr>
                <a:spLocks/>
              </p:cNvSpPr>
              <p:nvPr/>
            </p:nvSpPr>
            <p:spPr bwMode="auto">
              <a:xfrm>
                <a:off x="0" y="0"/>
                <a:ext cx="881814" cy="841818"/>
              </a:xfrm>
              <a:custGeom>
                <a:avLst/>
                <a:gdLst>
                  <a:gd name="T0" fmla="*/ 2147483647 w 1102"/>
                  <a:gd name="T1" fmla="*/ 2147483647 h 1051"/>
                  <a:gd name="T2" fmla="*/ 2147483647 w 1102"/>
                  <a:gd name="T3" fmla="*/ 2147483647 h 1051"/>
                  <a:gd name="T4" fmla="*/ 2147483647 w 1102"/>
                  <a:gd name="T5" fmla="*/ 2147483647 h 1051"/>
                  <a:gd name="T6" fmla="*/ 2147483647 w 1102"/>
                  <a:gd name="T7" fmla="*/ 2147483647 h 1051"/>
                  <a:gd name="T8" fmla="*/ 2147483647 w 1102"/>
                  <a:gd name="T9" fmla="*/ 2147483647 h 1051"/>
                  <a:gd name="T10" fmla="*/ 2147483647 w 1102"/>
                  <a:gd name="T11" fmla="*/ 0 h 1051"/>
                  <a:gd name="T12" fmla="*/ 2147483647 w 1102"/>
                  <a:gd name="T13" fmla="*/ 2147483647 h 1051"/>
                  <a:gd name="T14" fmla="*/ 2147483647 w 1102"/>
                  <a:gd name="T15" fmla="*/ 2147483647 h 1051"/>
                  <a:gd name="T16" fmla="*/ 2147483647 w 1102"/>
                  <a:gd name="T17" fmla="*/ 2147483647 h 1051"/>
                  <a:gd name="T18" fmla="*/ 2147483647 w 1102"/>
                  <a:gd name="T19" fmla="*/ 2147483647 h 1051"/>
                  <a:gd name="T20" fmla="*/ 2147483647 w 110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4BA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1" name="文本框 10"/>
              <p:cNvSpPr>
                <a:spLocks noChangeArrowheads="1"/>
              </p:cNvSpPr>
              <p:nvPr/>
            </p:nvSpPr>
            <p:spPr bwMode="auto">
              <a:xfrm>
                <a:off x="175624" y="20298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01</a:t>
                </a:r>
                <a:endParaRPr lang="zh-CN" altLang="en-US" sz="2400">
                  <a:solidFill>
                    <a:srgbClr val="FFFFFF"/>
                  </a:solidFill>
                  <a:ea typeface="Microsoft YaHei UI" panose="020B0503020204020204" pitchFamily="34" charset="-122"/>
                </a:endParaRPr>
              </a:p>
            </p:txBody>
          </p:sp>
        </p:grpSp>
        <p:grpSp>
          <p:nvGrpSpPr>
            <p:cNvPr id="16398" name="组合 11"/>
            <p:cNvGrpSpPr>
              <a:grpSpLocks/>
            </p:cNvGrpSpPr>
            <p:nvPr/>
          </p:nvGrpSpPr>
          <p:grpSpPr bwMode="auto">
            <a:xfrm>
              <a:off x="1865522" y="478046"/>
              <a:ext cx="880861" cy="841818"/>
              <a:chOff x="0" y="0"/>
              <a:chExt cx="880861" cy="841818"/>
            </a:xfrm>
          </p:grpSpPr>
          <p:sp>
            <p:nvSpPr>
              <p:cNvPr id="16408" name="Freeform 6"/>
              <p:cNvSpPr>
                <a:spLocks/>
              </p:cNvSpPr>
              <p:nvPr/>
            </p:nvSpPr>
            <p:spPr bwMode="auto">
              <a:xfrm>
                <a:off x="0" y="0"/>
                <a:ext cx="880861" cy="841818"/>
              </a:xfrm>
              <a:custGeom>
                <a:avLst/>
                <a:gdLst>
                  <a:gd name="T0" fmla="*/ 2147483647 w 1101"/>
                  <a:gd name="T1" fmla="*/ 2147483647 h 1051"/>
                  <a:gd name="T2" fmla="*/ 2147483647 w 1101"/>
                  <a:gd name="T3" fmla="*/ 2147483647 h 1051"/>
                  <a:gd name="T4" fmla="*/ 0 w 1101"/>
                  <a:gd name="T5" fmla="*/ 2147483647 h 1051"/>
                  <a:gd name="T6" fmla="*/ 2147483647 w 1101"/>
                  <a:gd name="T7" fmla="*/ 2147483647 h 1051"/>
                  <a:gd name="T8" fmla="*/ 2147483647 w 1101"/>
                  <a:gd name="T9" fmla="*/ 0 h 1051"/>
                  <a:gd name="T10" fmla="*/ 2147483647 w 1101"/>
                  <a:gd name="T11" fmla="*/ 0 h 1051"/>
                  <a:gd name="T12" fmla="*/ 2147483647 w 1101"/>
                  <a:gd name="T13" fmla="*/ 0 h 1051"/>
                  <a:gd name="T14" fmla="*/ 2147483647 w 1101"/>
                  <a:gd name="T15" fmla="*/ 2147483647 h 1051"/>
                  <a:gd name="T16" fmla="*/ 2147483647 w 1101"/>
                  <a:gd name="T17" fmla="*/ 2147483647 h 1051"/>
                  <a:gd name="T18" fmla="*/ 2147483647 w 1101"/>
                  <a:gd name="T19" fmla="*/ 2147483647 h 1051"/>
                  <a:gd name="T20" fmla="*/ 2147483647 w 1101"/>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1"/>
                  <a:gd name="T34" fmla="*/ 0 h 1051"/>
                  <a:gd name="T35" fmla="*/ 1101 w 1101"/>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81D319"/>
              </a:solidFill>
              <a:ln>
                <a:noFill/>
              </a:ln>
              <a:extLst>
                <a:ext uri="{91240B29-F687-4F45-9708-019B960494DF}">
                  <a14:hiddenLine xmlns:a14="http://schemas.microsoft.com/office/drawing/2010/main" w="9525">
                    <a:solidFill>
                      <a:srgbClr val="000000"/>
                    </a:solidFill>
                    <a:round/>
                    <a:headEnd/>
                    <a:tailEnd/>
                  </a14:hiddenLine>
                </a:ext>
              </a:extLst>
            </p:spPr>
            <p:txBody>
              <a:bodyPr anchor="b" anchorCtr="1"/>
              <a:lstStyle/>
              <a:p>
                <a:endParaRPr lang="zh-CN" altLang="en-US"/>
              </a:p>
            </p:txBody>
          </p:sp>
          <p:sp>
            <p:nvSpPr>
              <p:cNvPr id="16409" name="文本框 11"/>
              <p:cNvSpPr>
                <a:spLocks noChangeArrowheads="1"/>
              </p:cNvSpPr>
              <p:nvPr/>
            </p:nvSpPr>
            <p:spPr bwMode="auto">
              <a:xfrm>
                <a:off x="178004" y="26196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02</a:t>
                </a:r>
                <a:endParaRPr lang="zh-CN" altLang="en-US" sz="2400">
                  <a:solidFill>
                    <a:srgbClr val="FFFFFF"/>
                  </a:solidFill>
                  <a:ea typeface="Microsoft YaHei UI" panose="020B0503020204020204" pitchFamily="34" charset="-122"/>
                </a:endParaRPr>
              </a:p>
            </p:txBody>
          </p:sp>
        </p:grpSp>
        <p:grpSp>
          <p:nvGrpSpPr>
            <p:cNvPr id="16399" name="组合 14"/>
            <p:cNvGrpSpPr>
              <a:grpSpLocks/>
            </p:cNvGrpSpPr>
            <p:nvPr/>
          </p:nvGrpSpPr>
          <p:grpSpPr bwMode="auto">
            <a:xfrm>
              <a:off x="325680" y="1541746"/>
              <a:ext cx="881814" cy="841818"/>
              <a:chOff x="0" y="0"/>
              <a:chExt cx="881814" cy="841818"/>
            </a:xfrm>
          </p:grpSpPr>
          <p:sp>
            <p:nvSpPr>
              <p:cNvPr id="16406" name="Freeform 11"/>
              <p:cNvSpPr>
                <a:spLocks/>
              </p:cNvSpPr>
              <p:nvPr/>
            </p:nvSpPr>
            <p:spPr bwMode="auto">
              <a:xfrm>
                <a:off x="0" y="0"/>
                <a:ext cx="881814" cy="841818"/>
              </a:xfrm>
              <a:custGeom>
                <a:avLst/>
                <a:gdLst>
                  <a:gd name="T0" fmla="*/ 2147483647 w 1101"/>
                  <a:gd name="T1" fmla="*/ 2147483647 h 1051"/>
                  <a:gd name="T2" fmla="*/ 2147483647 w 1101"/>
                  <a:gd name="T3" fmla="*/ 2147483647 h 1051"/>
                  <a:gd name="T4" fmla="*/ 2147483647 w 1101"/>
                  <a:gd name="T5" fmla="*/ 2147483647 h 1051"/>
                  <a:gd name="T6" fmla="*/ 0 w 1101"/>
                  <a:gd name="T7" fmla="*/ 2147483647 h 1051"/>
                  <a:gd name="T8" fmla="*/ 2147483647 w 1101"/>
                  <a:gd name="T9" fmla="*/ 2147483647 h 1051"/>
                  <a:gd name="T10" fmla="*/ 2147483647 w 1101"/>
                  <a:gd name="T11" fmla="*/ 0 h 1051"/>
                  <a:gd name="T12" fmla="*/ 2147483647 w 1101"/>
                  <a:gd name="T13" fmla="*/ 2147483647 h 1051"/>
                  <a:gd name="T14" fmla="*/ 2147483647 w 1101"/>
                  <a:gd name="T15" fmla="*/ 2147483647 h 1051"/>
                  <a:gd name="T16" fmla="*/ 2147483647 w 1101"/>
                  <a:gd name="T17" fmla="*/ 2147483647 h 1051"/>
                  <a:gd name="T18" fmla="*/ 2147483647 w 1101"/>
                  <a:gd name="T19" fmla="*/ 2147483647 h 1051"/>
                  <a:gd name="T20" fmla="*/ 2147483647 w 1101"/>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1"/>
                  <a:gd name="T34" fmla="*/ 0 h 1051"/>
                  <a:gd name="T35" fmla="*/ 1101 w 1101"/>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C49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7" name="文本框 12"/>
              <p:cNvSpPr>
                <a:spLocks noChangeArrowheads="1"/>
              </p:cNvSpPr>
              <p:nvPr/>
            </p:nvSpPr>
            <p:spPr bwMode="auto">
              <a:xfrm>
                <a:off x="174673" y="138099"/>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05</a:t>
                </a:r>
                <a:endParaRPr lang="zh-CN" altLang="en-US" sz="2400">
                  <a:solidFill>
                    <a:srgbClr val="FFFFFF"/>
                  </a:solidFill>
                  <a:ea typeface="Microsoft YaHei UI" panose="020B0503020204020204" pitchFamily="34" charset="-122"/>
                </a:endParaRPr>
              </a:p>
            </p:txBody>
          </p:sp>
        </p:grpSp>
        <p:grpSp>
          <p:nvGrpSpPr>
            <p:cNvPr id="16400" name="组合 13"/>
            <p:cNvGrpSpPr>
              <a:grpSpLocks/>
            </p:cNvGrpSpPr>
            <p:nvPr/>
          </p:nvGrpSpPr>
          <p:grpSpPr bwMode="auto">
            <a:xfrm>
              <a:off x="1097029" y="1815051"/>
              <a:ext cx="880861" cy="841818"/>
              <a:chOff x="0" y="0"/>
              <a:chExt cx="880861" cy="841818"/>
            </a:xfrm>
          </p:grpSpPr>
          <p:sp>
            <p:nvSpPr>
              <p:cNvPr id="16404" name="Freeform 10"/>
              <p:cNvSpPr>
                <a:spLocks/>
              </p:cNvSpPr>
              <p:nvPr/>
            </p:nvSpPr>
            <p:spPr bwMode="auto">
              <a:xfrm>
                <a:off x="0" y="0"/>
                <a:ext cx="880861" cy="841818"/>
              </a:xfrm>
              <a:custGeom>
                <a:avLst/>
                <a:gdLst>
                  <a:gd name="T0" fmla="*/ 2147483647 w 1101"/>
                  <a:gd name="T1" fmla="*/ 2147483647 h 1051"/>
                  <a:gd name="T2" fmla="*/ 2147483647 w 1101"/>
                  <a:gd name="T3" fmla="*/ 2147483647 h 1051"/>
                  <a:gd name="T4" fmla="*/ 0 w 1101"/>
                  <a:gd name="T5" fmla="*/ 2147483647 h 1051"/>
                  <a:gd name="T6" fmla="*/ 2147483647 w 1101"/>
                  <a:gd name="T7" fmla="*/ 2147483647 h 1051"/>
                  <a:gd name="T8" fmla="*/ 2147483647 w 1101"/>
                  <a:gd name="T9" fmla="*/ 0 h 1051"/>
                  <a:gd name="T10" fmla="*/ 2147483647 w 1101"/>
                  <a:gd name="T11" fmla="*/ 0 h 1051"/>
                  <a:gd name="T12" fmla="*/ 2147483647 w 1101"/>
                  <a:gd name="T13" fmla="*/ 0 h 1051"/>
                  <a:gd name="T14" fmla="*/ 2147483647 w 1101"/>
                  <a:gd name="T15" fmla="*/ 2147483647 h 1051"/>
                  <a:gd name="T16" fmla="*/ 2147483647 w 1101"/>
                  <a:gd name="T17" fmla="*/ 2147483647 h 1051"/>
                  <a:gd name="T18" fmla="*/ 2147483647 w 1101"/>
                  <a:gd name="T19" fmla="*/ 2147483647 h 1051"/>
                  <a:gd name="T20" fmla="*/ 2147483647 w 1101"/>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1"/>
                  <a:gd name="T34" fmla="*/ 0 h 1051"/>
                  <a:gd name="T35" fmla="*/ 1101 w 1101"/>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F24D32"/>
              </a:solidFill>
              <a:ln>
                <a:noFill/>
              </a:ln>
              <a:extLst>
                <a:ext uri="{91240B29-F687-4F45-9708-019B960494DF}">
                  <a14:hiddenLine xmlns:a14="http://schemas.microsoft.com/office/drawing/2010/main" w="9525">
                    <a:solidFill>
                      <a:srgbClr val="000000"/>
                    </a:solidFill>
                    <a:round/>
                    <a:headEnd/>
                    <a:tailEnd/>
                  </a14:hiddenLine>
                </a:ext>
              </a:extLst>
            </p:spPr>
            <p:txBody>
              <a:bodyPr anchor="b" anchorCtr="1"/>
              <a:lstStyle/>
              <a:p>
                <a:endParaRPr lang="zh-CN" altLang="en-US"/>
              </a:p>
            </p:txBody>
          </p:sp>
          <p:sp>
            <p:nvSpPr>
              <p:cNvPr id="16405" name="文本框 13"/>
              <p:cNvSpPr>
                <a:spLocks noChangeArrowheads="1"/>
              </p:cNvSpPr>
              <p:nvPr/>
            </p:nvSpPr>
            <p:spPr bwMode="auto">
              <a:xfrm>
                <a:off x="172768" y="19517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04</a:t>
                </a:r>
                <a:endParaRPr lang="zh-CN" altLang="en-US" sz="2400">
                  <a:solidFill>
                    <a:srgbClr val="FFFFFF"/>
                  </a:solidFill>
                  <a:ea typeface="Microsoft YaHei UI" panose="020B0503020204020204" pitchFamily="34" charset="-122"/>
                </a:endParaRPr>
              </a:p>
            </p:txBody>
          </p:sp>
        </p:grpSp>
        <p:grpSp>
          <p:nvGrpSpPr>
            <p:cNvPr id="16401" name="组合 12"/>
            <p:cNvGrpSpPr>
              <a:grpSpLocks/>
            </p:cNvGrpSpPr>
            <p:nvPr/>
          </p:nvGrpSpPr>
          <p:grpSpPr bwMode="auto">
            <a:xfrm>
              <a:off x="1866474" y="1539841"/>
              <a:ext cx="881814" cy="841818"/>
              <a:chOff x="0" y="0"/>
              <a:chExt cx="881814" cy="841818"/>
            </a:xfrm>
          </p:grpSpPr>
          <p:sp>
            <p:nvSpPr>
              <p:cNvPr id="16402" name="Freeform 8"/>
              <p:cNvSpPr>
                <a:spLocks/>
              </p:cNvSpPr>
              <p:nvPr/>
            </p:nvSpPr>
            <p:spPr bwMode="auto">
              <a:xfrm>
                <a:off x="0" y="0"/>
                <a:ext cx="881814" cy="841818"/>
              </a:xfrm>
              <a:custGeom>
                <a:avLst/>
                <a:gdLst>
                  <a:gd name="T0" fmla="*/ 2147483647 w 1102"/>
                  <a:gd name="T1" fmla="*/ 2147483647 h 1051"/>
                  <a:gd name="T2" fmla="*/ 2147483647 w 1102"/>
                  <a:gd name="T3" fmla="*/ 2147483647 h 1051"/>
                  <a:gd name="T4" fmla="*/ 2147483647 w 1102"/>
                  <a:gd name="T5" fmla="*/ 2147483647 h 1051"/>
                  <a:gd name="T6" fmla="*/ 2147483647 w 1102"/>
                  <a:gd name="T7" fmla="*/ 2147483647 h 1051"/>
                  <a:gd name="T8" fmla="*/ 2147483647 w 1102"/>
                  <a:gd name="T9" fmla="*/ 2147483647 h 1051"/>
                  <a:gd name="T10" fmla="*/ 2147483647 w 1102"/>
                  <a:gd name="T11" fmla="*/ 0 h 1051"/>
                  <a:gd name="T12" fmla="*/ 2147483647 w 1102"/>
                  <a:gd name="T13" fmla="*/ 2147483647 h 1051"/>
                  <a:gd name="T14" fmla="*/ 2147483647 w 1102"/>
                  <a:gd name="T15" fmla="*/ 2147483647 h 1051"/>
                  <a:gd name="T16" fmla="*/ 2147483647 w 1102"/>
                  <a:gd name="T17" fmla="*/ 2147483647 h 1051"/>
                  <a:gd name="T18" fmla="*/ 2147483647 w 1102"/>
                  <a:gd name="T19" fmla="*/ 2147483647 h 1051"/>
                  <a:gd name="T20" fmla="*/ 2147483647 w 110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F49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3" name="文本框 14"/>
              <p:cNvSpPr>
                <a:spLocks noChangeArrowheads="1"/>
              </p:cNvSpPr>
              <p:nvPr/>
            </p:nvSpPr>
            <p:spPr bwMode="auto">
              <a:xfrm>
                <a:off x="177052" y="14000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FFFFFF"/>
                    </a:solidFill>
                    <a:ea typeface="Microsoft YaHei UI" panose="020B0503020204020204" pitchFamily="34" charset="-122"/>
                  </a:rPr>
                  <a:t>03</a:t>
                </a:r>
                <a:endParaRPr lang="zh-CN" altLang="en-US" sz="2400">
                  <a:solidFill>
                    <a:srgbClr val="FFFFFF"/>
                  </a:solidFill>
                  <a:ea typeface="Microsoft YaHei UI" panose="020B0503020204020204" pitchFamily="34" charset="-122"/>
                </a:endParaRPr>
              </a:p>
            </p:txBody>
          </p:sp>
        </p:grpSp>
      </p:grpSp>
      <p:sp>
        <p:nvSpPr>
          <p:cNvPr id="16388" name="矩形 51"/>
          <p:cNvSpPr>
            <a:spLocks noChangeArrowheads="1"/>
          </p:cNvSpPr>
          <p:nvPr/>
        </p:nvSpPr>
        <p:spPr bwMode="auto">
          <a:xfrm>
            <a:off x="3147529" y="2417857"/>
            <a:ext cx="3639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lvl="2" algn="ctr">
              <a:spcBef>
                <a:spcPts val="0"/>
              </a:spcBef>
              <a:spcAft>
                <a:spcPts val="600"/>
              </a:spcAft>
              <a:buClr>
                <a:srgbClr val="00B050"/>
              </a:buClr>
              <a:buSzPct val="60000"/>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Establish standardization coordination mechanism</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16389" name="矩形 52"/>
          <p:cNvSpPr>
            <a:spLocks noChangeArrowheads="1"/>
          </p:cNvSpPr>
          <p:nvPr/>
        </p:nvSpPr>
        <p:spPr bwMode="auto">
          <a:xfrm>
            <a:off x="5543016" y="3401846"/>
            <a:ext cx="3224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lvl="2">
              <a:spcBef>
                <a:spcPts val="0"/>
              </a:spcBef>
              <a:spcAft>
                <a:spcPts val="0"/>
              </a:spcAft>
              <a:buClr>
                <a:srgbClr val="00B050"/>
              </a:buClr>
              <a:buSzPct val="60000"/>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Integrate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and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streamline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mandatory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 </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16390" name="矩形 53"/>
          <p:cNvSpPr>
            <a:spLocks noChangeArrowheads="1"/>
          </p:cNvSpPr>
          <p:nvPr/>
        </p:nvSpPr>
        <p:spPr bwMode="auto">
          <a:xfrm>
            <a:off x="5543016" y="4614216"/>
            <a:ext cx="3222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lvl="2">
              <a:spcBef>
                <a:spcPts val="0"/>
              </a:spcBef>
              <a:spcAft>
                <a:spcPts val="0"/>
              </a:spcAft>
              <a:buClr>
                <a:srgbClr val="00B050"/>
              </a:buClr>
              <a:buSzPct val="60000"/>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Optimize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and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perfect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recommended standards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30"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
        <p:nvSpPr>
          <p:cNvPr id="31" name="矩形 53"/>
          <p:cNvSpPr>
            <a:spLocks noChangeArrowheads="1"/>
          </p:cNvSpPr>
          <p:nvPr/>
        </p:nvSpPr>
        <p:spPr bwMode="auto">
          <a:xfrm>
            <a:off x="3994191" y="5706507"/>
            <a:ext cx="37241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lvl="2">
              <a:spcBef>
                <a:spcPts val="600"/>
              </a:spcBef>
              <a:spcAft>
                <a:spcPts val="900"/>
              </a:spcAft>
              <a:buClr>
                <a:srgbClr val="00B050"/>
              </a:buClr>
              <a:buSzPct val="60000"/>
              <a:buNone/>
              <a:defRPr/>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Foster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and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develop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social organizations standards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32" name="矩形 53"/>
          <p:cNvSpPr>
            <a:spLocks noChangeArrowheads="1"/>
          </p:cNvSpPr>
          <p:nvPr/>
        </p:nvSpPr>
        <p:spPr bwMode="auto">
          <a:xfrm>
            <a:off x="962881" y="4747684"/>
            <a:ext cx="24938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0" lvl="2" algn="ctr">
              <a:spcBef>
                <a:spcPts val="0"/>
              </a:spcBef>
              <a:spcAft>
                <a:spcPts val="0"/>
              </a:spcAft>
              <a:buClr>
                <a:srgbClr val="00B050"/>
              </a:buClr>
              <a:buSzPct val="60000"/>
              <a:buNone/>
              <a:defRPr/>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Enliven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enterprise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33" name="矩形 32"/>
          <p:cNvSpPr>
            <a:spLocks noChangeArrowheads="1"/>
          </p:cNvSpPr>
          <p:nvPr/>
        </p:nvSpPr>
        <p:spPr bwMode="auto">
          <a:xfrm>
            <a:off x="700254" y="3175407"/>
            <a:ext cx="321312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lvl="2">
              <a:lnSpc>
                <a:spcPts val="3500"/>
              </a:lnSpc>
              <a:spcBef>
                <a:spcPts val="600"/>
              </a:spcBef>
              <a:spcAft>
                <a:spcPts val="900"/>
              </a:spcAft>
              <a:buClr>
                <a:srgbClr val="00B050"/>
              </a:buClr>
              <a:buSzPct val="60000"/>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Improving international level of standards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34" name="文本框 9"/>
          <p:cNvSpPr txBox="1"/>
          <p:nvPr/>
        </p:nvSpPr>
        <p:spPr>
          <a:xfrm>
            <a:off x="8665029" y="6418845"/>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13</a:t>
            </a:r>
            <a:endParaRPr lang="zh-CN" altLang="en-US" dirty="0"/>
          </a:p>
        </p:txBody>
      </p:sp>
    </p:spTree>
    <p:extLst>
      <p:ext uri="{BB962C8B-B14F-4D97-AF65-F5344CB8AC3E}">
        <p14:creationId xmlns:p14="http://schemas.microsoft.com/office/powerpoint/2010/main" val="3183279769"/>
      </p:ext>
    </p:extLst>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圆角矩形 8"/>
          <p:cNvSpPr>
            <a:spLocks/>
          </p:cNvSpPr>
          <p:nvPr/>
        </p:nvSpPr>
        <p:spPr bwMode="auto">
          <a:xfrm flipH="1">
            <a:off x="1014413" y="1576388"/>
            <a:ext cx="6581775" cy="749300"/>
          </a:xfrm>
          <a:custGeom>
            <a:avLst/>
            <a:gdLst>
              <a:gd name="T0" fmla="*/ 0 w 3688623"/>
              <a:gd name="T1" fmla="*/ 17149 h 1399407"/>
              <a:gd name="T2" fmla="*/ 2533930 w 3688623"/>
              <a:gd name="T3" fmla="*/ 0 h 1399407"/>
              <a:gd name="T4" fmla="*/ 66720316 w 3688623"/>
              <a:gd name="T5" fmla="*/ 61589 h 1399407"/>
              <a:gd name="T6" fmla="*/ 10462361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411" name="圆角矩形 14"/>
          <p:cNvSpPr>
            <a:spLocks noChangeArrowheads="1"/>
          </p:cNvSpPr>
          <p:nvPr/>
        </p:nvSpPr>
        <p:spPr bwMode="auto">
          <a:xfrm flipH="1">
            <a:off x="706438" y="1457325"/>
            <a:ext cx="660241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17412" name="圆角矩形 15"/>
          <p:cNvSpPr>
            <a:spLocks noChangeArrowheads="1"/>
          </p:cNvSpPr>
          <p:nvPr/>
        </p:nvSpPr>
        <p:spPr bwMode="auto">
          <a:xfrm flipH="1">
            <a:off x="774700" y="1522413"/>
            <a:ext cx="6821488"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17413" name="任意多边形 16"/>
          <p:cNvSpPr>
            <a:spLocks/>
          </p:cNvSpPr>
          <p:nvPr/>
        </p:nvSpPr>
        <p:spPr bwMode="auto">
          <a:xfrm flipH="1">
            <a:off x="609600" y="144621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414" name="椭圆 17"/>
          <p:cNvSpPr>
            <a:spLocks noChangeArrowheads="1"/>
          </p:cNvSpPr>
          <p:nvPr/>
        </p:nvSpPr>
        <p:spPr bwMode="auto">
          <a:xfrm flipH="1">
            <a:off x="487363" y="1401763"/>
            <a:ext cx="960437" cy="960437"/>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17415" name="椭圆 18"/>
          <p:cNvSpPr>
            <a:spLocks noChangeArrowheads="1"/>
          </p:cNvSpPr>
          <p:nvPr/>
        </p:nvSpPr>
        <p:spPr bwMode="auto">
          <a:xfrm flipH="1">
            <a:off x="600075" y="151447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17416" name="任意多边形 19"/>
          <p:cNvSpPr>
            <a:spLocks/>
          </p:cNvSpPr>
          <p:nvPr/>
        </p:nvSpPr>
        <p:spPr bwMode="auto">
          <a:xfrm flipH="1">
            <a:off x="627063" y="1522413"/>
            <a:ext cx="704850" cy="414337"/>
          </a:xfrm>
          <a:custGeom>
            <a:avLst/>
            <a:gdLst>
              <a:gd name="T0" fmla="*/ 30376 w 1314800"/>
              <a:gd name="T1" fmla="*/ 0 h 771793"/>
              <a:gd name="T2" fmla="*/ 55565 w 1314800"/>
              <a:gd name="T3" fmla="*/ 13488 h 771793"/>
              <a:gd name="T4" fmla="*/ 58217 w 1314800"/>
              <a:gd name="T5" fmla="*/ 18408 h 771793"/>
              <a:gd name="T6" fmla="*/ 30376 w 1314800"/>
              <a:gd name="T7" fmla="*/ 34416 h 771793"/>
              <a:gd name="T8" fmla="*/ 0 w 1314800"/>
              <a:gd name="T9" fmla="*/ 30592 h 771793"/>
              <a:gd name="T10" fmla="*/ 3037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417" name="内容占位符 3"/>
          <p:cNvSpPr>
            <a:spLocks noGrp="1" noChangeArrowheads="1"/>
          </p:cNvSpPr>
          <p:nvPr>
            <p:ph idx="4294967295"/>
          </p:nvPr>
        </p:nvSpPr>
        <p:spPr>
          <a:xfrm>
            <a:off x="994728" y="1633868"/>
            <a:ext cx="6958013" cy="671512"/>
          </a:xfrm>
        </p:spPr>
        <p:txBody>
          <a:bodyPr/>
          <a:lstStyle/>
          <a:p>
            <a:pPr eaLnBrk="1" hangingPunct="1">
              <a:lnSpc>
                <a:spcPts val="2100"/>
              </a:lnSpc>
              <a:spcBef>
                <a:spcPct val="0"/>
              </a:spcBef>
            </a:pPr>
            <a:r>
              <a:rPr lang="en-US" altLang="zh-CN" sz="2400" dirty="0">
                <a:latin typeface="Times New Roman" panose="02020603050405020304" pitchFamily="18" charset="0"/>
                <a:cs typeface="Times New Roman" panose="02020603050405020304" pitchFamily="18" charset="0"/>
              </a:rPr>
              <a:t>E</a:t>
            </a:r>
            <a:r>
              <a:rPr lang="en-US" altLang="zh-CN" sz="2400" dirty="0" smtClean="0">
                <a:latin typeface="Times New Roman" panose="02020603050405020304" pitchFamily="18" charset="0"/>
                <a:cs typeface="Times New Roman" panose="02020603050405020304" pitchFamily="18" charset="0"/>
              </a:rPr>
              <a:t>stablish </a:t>
            </a:r>
            <a:r>
              <a:rPr lang="en-US" altLang="zh-CN" sz="2400" dirty="0">
                <a:latin typeface="Times New Roman" panose="02020603050405020304" pitchFamily="18" charset="0"/>
                <a:cs typeface="Times New Roman" panose="02020603050405020304" pitchFamily="18" charset="0"/>
              </a:rPr>
              <a:t>high-efficient and authoritative overall coordination mechanism of standardization</a:t>
            </a:r>
            <a:endParaRPr lang="zh-CN" altLang="en-US" sz="2400" dirty="0">
              <a:latin typeface="Times New Roman" panose="02020603050405020304" pitchFamily="18" charset="0"/>
              <a:cs typeface="Times New Roman" panose="02020603050405020304" pitchFamily="18" charset="0"/>
            </a:endParaRPr>
          </a:p>
        </p:txBody>
      </p:sp>
      <p:sp>
        <p:nvSpPr>
          <p:cNvPr id="17423" name="文本框 104"/>
          <p:cNvSpPr>
            <a:spLocks noChangeArrowheads="1"/>
          </p:cNvSpPr>
          <p:nvPr/>
        </p:nvSpPr>
        <p:spPr bwMode="auto">
          <a:xfrm flipH="1">
            <a:off x="703263" y="1660525"/>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1</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grpSp>
        <p:nvGrpSpPr>
          <p:cNvPr id="38" name="组合 1"/>
          <p:cNvGrpSpPr>
            <a:grpSpLocks/>
          </p:cNvGrpSpPr>
          <p:nvPr/>
        </p:nvGrpSpPr>
        <p:grpSpPr bwMode="auto">
          <a:xfrm>
            <a:off x="900113" y="2771775"/>
            <a:ext cx="7632700" cy="4391024"/>
            <a:chOff x="0" y="0"/>
            <a:chExt cx="7632848" cy="4392488"/>
          </a:xfrm>
        </p:grpSpPr>
        <p:sp>
          <p:nvSpPr>
            <p:cNvPr id="39" name="圆角矩形 2"/>
            <p:cNvSpPr>
              <a:spLocks noChangeArrowheads="1"/>
            </p:cNvSpPr>
            <p:nvPr/>
          </p:nvSpPr>
          <p:spPr bwMode="auto">
            <a:xfrm>
              <a:off x="0" y="0"/>
              <a:ext cx="7632848" cy="4392488"/>
            </a:xfrm>
            <a:prstGeom prst="roundRect">
              <a:avLst>
                <a:gd name="adj" fmla="val 3861"/>
              </a:avLst>
            </a:prstGeom>
            <a:noFill/>
            <a:ln w="19050">
              <a:solidFill>
                <a:srgbClr val="0D78C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sp>
          <p:nvSpPr>
            <p:cNvPr id="40" name="矩形 4"/>
            <p:cNvSpPr>
              <a:spLocks noChangeArrowheads="1"/>
            </p:cNvSpPr>
            <p:nvPr/>
          </p:nvSpPr>
          <p:spPr bwMode="auto">
            <a:xfrm>
              <a:off x="2331308" y="2257548"/>
              <a:ext cx="4877823" cy="186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spcAft>
                  <a:spcPts val="600"/>
                </a:spcAft>
                <a:buClr>
                  <a:srgbClr val="FF8021"/>
                </a:buClr>
                <a:buFont typeface="Arial" panose="020B0604020202020204" pitchFamily="34" charset="0"/>
                <a:buChar char="•"/>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Overall coordinate important standardization reform</a:t>
              </a:r>
            </a:p>
            <a:p>
              <a:pPr eaLnBrk="1" hangingPunct="1">
                <a:spcBef>
                  <a:spcPct val="0"/>
                </a:spcBef>
                <a:spcAft>
                  <a:spcPts val="600"/>
                </a:spcAft>
                <a:buClr>
                  <a:srgbClr val="FF8021"/>
                </a:buClr>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Coordinate development and implementation of </a:t>
              </a:r>
              <a:r>
                <a:rPr lang="en-US" altLang="zh-CN" sz="2200" dirty="0" smtClean="0">
                  <a:latin typeface="Times New Roman" panose="02020603050405020304" pitchFamily="18" charset="0"/>
                  <a:cs typeface="Times New Roman" panose="02020603050405020304" pitchFamily="18" charset="0"/>
                </a:rPr>
                <a:t>cross-sectors </a:t>
              </a:r>
              <a:r>
                <a:rPr lang="en-US" altLang="zh-CN" sz="2200" dirty="0">
                  <a:latin typeface="Times New Roman" panose="02020603050405020304" pitchFamily="18" charset="0"/>
                  <a:cs typeface="Times New Roman" panose="02020603050405020304" pitchFamily="18" charset="0"/>
                </a:rPr>
                <a:t>and major controversial </a:t>
              </a:r>
              <a:r>
                <a:rPr lang="en-US" altLang="zh-CN" sz="2200" dirty="0" smtClean="0">
                  <a:latin typeface="Times New Roman" panose="02020603050405020304" pitchFamily="18" charset="0"/>
                  <a:cs typeface="Times New Roman" panose="02020603050405020304" pitchFamily="18" charset="0"/>
                </a:rPr>
                <a:t>standards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1" name="直接连接符 5"/>
            <p:cNvSpPr>
              <a:spLocks noChangeShapeType="1"/>
            </p:cNvSpPr>
            <p:nvPr/>
          </p:nvSpPr>
          <p:spPr bwMode="auto">
            <a:xfrm>
              <a:off x="216024" y="4104455"/>
              <a:ext cx="6912000" cy="1"/>
            </a:xfrm>
            <a:prstGeom prst="line">
              <a:avLst/>
            </a:prstGeom>
            <a:noFill/>
            <a:ln w="19050">
              <a:solidFill>
                <a:srgbClr val="81D31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直接连接符 6"/>
            <p:cNvSpPr>
              <a:spLocks noChangeShapeType="1"/>
            </p:cNvSpPr>
            <p:nvPr/>
          </p:nvSpPr>
          <p:spPr bwMode="auto">
            <a:xfrm>
              <a:off x="216024" y="2230316"/>
              <a:ext cx="6912000" cy="1"/>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直接连接符 7"/>
            <p:cNvSpPr>
              <a:spLocks noChangeShapeType="1"/>
            </p:cNvSpPr>
            <p:nvPr/>
          </p:nvSpPr>
          <p:spPr bwMode="auto">
            <a:xfrm>
              <a:off x="216024" y="1371387"/>
              <a:ext cx="6912000" cy="1"/>
            </a:xfrm>
            <a:prstGeom prst="line">
              <a:avLst/>
            </a:prstGeom>
            <a:noFill/>
            <a:ln w="19050">
              <a:solidFill>
                <a:srgbClr val="5DCC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矩形 23"/>
            <p:cNvSpPr>
              <a:spLocks noChangeArrowheads="1"/>
            </p:cNvSpPr>
            <p:nvPr/>
          </p:nvSpPr>
          <p:spPr bwMode="auto">
            <a:xfrm>
              <a:off x="2322978" y="625368"/>
              <a:ext cx="4013725" cy="6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b"/>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 leader of the State Council</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5" name="同侧圆角矩形 20"/>
            <p:cNvSpPr>
              <a:spLocks/>
            </p:cNvSpPr>
            <p:nvPr/>
          </p:nvSpPr>
          <p:spPr bwMode="auto">
            <a:xfrm>
              <a:off x="216024" y="681638"/>
              <a:ext cx="1890930" cy="689749"/>
            </a:xfrm>
            <a:custGeom>
              <a:avLst/>
              <a:gdLst>
                <a:gd name="T0" fmla="*/ 114981 w 1890930"/>
                <a:gd name="T1" fmla="*/ 0 h 689749"/>
                <a:gd name="T2" fmla="*/ 1775948 w 1890930"/>
                <a:gd name="T3" fmla="*/ 0 h 689749"/>
                <a:gd name="T4" fmla="*/ 1775947 w 1890930"/>
                <a:gd name="T5" fmla="*/ 0 h 689749"/>
                <a:gd name="T6" fmla="*/ 1890929 w 1890930"/>
                <a:gd name="T7" fmla="*/ 114981 h 689749"/>
                <a:gd name="T8" fmla="*/ 1890930 w 1890930"/>
                <a:gd name="T9" fmla="*/ 689749 h 689749"/>
                <a:gd name="T10" fmla="*/ 0 w 1890930"/>
                <a:gd name="T11" fmla="*/ 689749 h 689749"/>
                <a:gd name="T12" fmla="*/ 0 w 1890930"/>
                <a:gd name="T13" fmla="*/ 114981 h 689749"/>
                <a:gd name="T14" fmla="*/ 114980 w 1890930"/>
                <a:gd name="T15" fmla="*/ 0 h 689749"/>
                <a:gd name="T16" fmla="*/ 114981 w 1890930"/>
                <a:gd name="T17" fmla="*/ 0 h 689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0930"/>
                <a:gd name="T28" fmla="*/ 0 h 689749"/>
                <a:gd name="T29" fmla="*/ 1890930 w 1890930"/>
                <a:gd name="T30" fmla="*/ 689749 h 6897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0930" h="689749">
                  <a:moveTo>
                    <a:pt x="114981" y="0"/>
                  </a:moveTo>
                  <a:lnTo>
                    <a:pt x="1775948" y="0"/>
                  </a:lnTo>
                  <a:lnTo>
                    <a:pt x="1775947" y="0"/>
                  </a:lnTo>
                  <a:cubicBezTo>
                    <a:pt x="1839450" y="0"/>
                    <a:pt x="1890929" y="51478"/>
                    <a:pt x="1890929" y="114981"/>
                  </a:cubicBezTo>
                  <a:lnTo>
                    <a:pt x="1890930" y="689749"/>
                  </a:lnTo>
                  <a:lnTo>
                    <a:pt x="0" y="689749"/>
                  </a:lnTo>
                  <a:lnTo>
                    <a:pt x="0" y="114981"/>
                  </a:lnTo>
                  <a:cubicBezTo>
                    <a:pt x="0" y="51478"/>
                    <a:pt x="51478" y="0"/>
                    <a:pt x="114980" y="0"/>
                  </a:cubicBezTo>
                  <a:lnTo>
                    <a:pt x="114981" y="0"/>
                  </a:lnTo>
                  <a:close/>
                </a:path>
              </a:pathLst>
            </a:custGeom>
            <a:gradFill rotWithShape="1">
              <a:gsLst>
                <a:gs pos="0">
                  <a:srgbClr val="5DCCF3"/>
                </a:gs>
                <a:gs pos="100000">
                  <a:srgbClr val="149CCB"/>
                </a:gs>
                <a:gs pos="100000">
                  <a:srgbClr val="149CCB"/>
                </a:gs>
              </a:gsLst>
              <a:lin ang="41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同侧圆角矩形 9"/>
            <p:cNvSpPr>
              <a:spLocks noChangeArrowheads="1"/>
            </p:cNvSpPr>
            <p:nvPr/>
          </p:nvSpPr>
          <p:spPr bwMode="auto">
            <a:xfrm>
              <a:off x="255964" y="841392"/>
              <a:ext cx="1811050" cy="41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400"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Convener</a:t>
              </a:r>
              <a:endParaRPr lang="zh-CN" altLang="zh-CN" sz="24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7" name="矩形 19"/>
            <p:cNvSpPr>
              <a:spLocks noChangeArrowheads="1"/>
            </p:cNvSpPr>
            <p:nvPr/>
          </p:nvSpPr>
          <p:spPr bwMode="auto">
            <a:xfrm>
              <a:off x="2322978" y="1489464"/>
              <a:ext cx="4013725" cy="6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b"/>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Heads of relative ministries</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8" name="同侧圆角矩形 16"/>
            <p:cNvSpPr>
              <a:spLocks/>
            </p:cNvSpPr>
            <p:nvPr/>
          </p:nvSpPr>
          <p:spPr bwMode="auto">
            <a:xfrm>
              <a:off x="216024" y="1540567"/>
              <a:ext cx="1890930" cy="689749"/>
            </a:xfrm>
            <a:custGeom>
              <a:avLst/>
              <a:gdLst>
                <a:gd name="T0" fmla="*/ 114981 w 1890930"/>
                <a:gd name="T1" fmla="*/ 0 h 689749"/>
                <a:gd name="T2" fmla="*/ 1775948 w 1890930"/>
                <a:gd name="T3" fmla="*/ 0 h 689749"/>
                <a:gd name="T4" fmla="*/ 1775947 w 1890930"/>
                <a:gd name="T5" fmla="*/ 0 h 689749"/>
                <a:gd name="T6" fmla="*/ 1890929 w 1890930"/>
                <a:gd name="T7" fmla="*/ 114981 h 689749"/>
                <a:gd name="T8" fmla="*/ 1890930 w 1890930"/>
                <a:gd name="T9" fmla="*/ 689749 h 689749"/>
                <a:gd name="T10" fmla="*/ 0 w 1890930"/>
                <a:gd name="T11" fmla="*/ 689749 h 689749"/>
                <a:gd name="T12" fmla="*/ 0 w 1890930"/>
                <a:gd name="T13" fmla="*/ 114981 h 689749"/>
                <a:gd name="T14" fmla="*/ 114980 w 1890930"/>
                <a:gd name="T15" fmla="*/ 0 h 689749"/>
                <a:gd name="T16" fmla="*/ 114981 w 1890930"/>
                <a:gd name="T17" fmla="*/ 0 h 689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0930"/>
                <a:gd name="T28" fmla="*/ 0 h 689749"/>
                <a:gd name="T29" fmla="*/ 1890930 w 1890930"/>
                <a:gd name="T30" fmla="*/ 689749 h 6897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0930" h="689749">
                  <a:moveTo>
                    <a:pt x="114981" y="0"/>
                  </a:moveTo>
                  <a:lnTo>
                    <a:pt x="1775948" y="0"/>
                  </a:lnTo>
                  <a:lnTo>
                    <a:pt x="1775947" y="0"/>
                  </a:lnTo>
                  <a:cubicBezTo>
                    <a:pt x="1839450" y="0"/>
                    <a:pt x="1890929" y="51478"/>
                    <a:pt x="1890929" y="114981"/>
                  </a:cubicBezTo>
                  <a:lnTo>
                    <a:pt x="1890930" y="689749"/>
                  </a:lnTo>
                  <a:lnTo>
                    <a:pt x="0" y="689749"/>
                  </a:lnTo>
                  <a:lnTo>
                    <a:pt x="0" y="114981"/>
                  </a:lnTo>
                  <a:cubicBezTo>
                    <a:pt x="0" y="51478"/>
                    <a:pt x="51478" y="0"/>
                    <a:pt x="114980" y="0"/>
                  </a:cubicBezTo>
                  <a:lnTo>
                    <a:pt x="114981" y="0"/>
                  </a:lnTo>
                  <a:close/>
                </a:path>
              </a:pathLst>
            </a:custGeom>
            <a:gradFill rotWithShape="1">
              <a:gsLst>
                <a:gs pos="0">
                  <a:srgbClr val="55EF8B"/>
                </a:gs>
                <a:gs pos="100000">
                  <a:srgbClr val="0FCA4F"/>
                </a:gs>
                <a:gs pos="100000">
                  <a:srgbClr val="0FCA4F"/>
                </a:gs>
              </a:gsLst>
              <a:lin ang="41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同侧圆角矩形 13"/>
            <p:cNvSpPr>
              <a:spLocks noChangeArrowheads="1"/>
            </p:cNvSpPr>
            <p:nvPr/>
          </p:nvSpPr>
          <p:spPr bwMode="auto">
            <a:xfrm>
              <a:off x="255964" y="1705488"/>
              <a:ext cx="1811050" cy="41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400"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members</a:t>
              </a:r>
              <a:endParaRPr lang="zh-CN" altLang="zh-CN" sz="24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50" name="同侧圆角矩形 14"/>
            <p:cNvSpPr>
              <a:spLocks/>
            </p:cNvSpPr>
            <p:nvPr/>
          </p:nvSpPr>
          <p:spPr bwMode="auto">
            <a:xfrm>
              <a:off x="176084" y="2752241"/>
              <a:ext cx="1890930" cy="689749"/>
            </a:xfrm>
            <a:custGeom>
              <a:avLst/>
              <a:gdLst>
                <a:gd name="T0" fmla="*/ 114981 w 1890930"/>
                <a:gd name="T1" fmla="*/ 0 h 689749"/>
                <a:gd name="T2" fmla="*/ 1775948 w 1890930"/>
                <a:gd name="T3" fmla="*/ 0 h 689749"/>
                <a:gd name="T4" fmla="*/ 1775947 w 1890930"/>
                <a:gd name="T5" fmla="*/ 0 h 689749"/>
                <a:gd name="T6" fmla="*/ 1890929 w 1890930"/>
                <a:gd name="T7" fmla="*/ 114981 h 689749"/>
                <a:gd name="T8" fmla="*/ 1890930 w 1890930"/>
                <a:gd name="T9" fmla="*/ 689749 h 689749"/>
                <a:gd name="T10" fmla="*/ 0 w 1890930"/>
                <a:gd name="T11" fmla="*/ 689749 h 689749"/>
                <a:gd name="T12" fmla="*/ 0 w 1890930"/>
                <a:gd name="T13" fmla="*/ 114981 h 689749"/>
                <a:gd name="T14" fmla="*/ 114980 w 1890930"/>
                <a:gd name="T15" fmla="*/ 0 h 689749"/>
                <a:gd name="T16" fmla="*/ 114981 w 1890930"/>
                <a:gd name="T17" fmla="*/ 0 h 689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0930"/>
                <a:gd name="T28" fmla="*/ 0 h 689749"/>
                <a:gd name="T29" fmla="*/ 1890930 w 1890930"/>
                <a:gd name="T30" fmla="*/ 689749 h 6897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0930" h="689749">
                  <a:moveTo>
                    <a:pt x="114981" y="0"/>
                  </a:moveTo>
                  <a:lnTo>
                    <a:pt x="1775948" y="0"/>
                  </a:lnTo>
                  <a:lnTo>
                    <a:pt x="1775947" y="0"/>
                  </a:lnTo>
                  <a:cubicBezTo>
                    <a:pt x="1839450" y="0"/>
                    <a:pt x="1890929" y="51478"/>
                    <a:pt x="1890929" y="114981"/>
                  </a:cubicBezTo>
                  <a:lnTo>
                    <a:pt x="1890930" y="689749"/>
                  </a:lnTo>
                  <a:lnTo>
                    <a:pt x="0" y="689749"/>
                  </a:lnTo>
                  <a:lnTo>
                    <a:pt x="0" y="114981"/>
                  </a:lnTo>
                  <a:cubicBezTo>
                    <a:pt x="0" y="51478"/>
                    <a:pt x="51478" y="0"/>
                    <a:pt x="114980" y="0"/>
                  </a:cubicBezTo>
                  <a:lnTo>
                    <a:pt x="114981" y="0"/>
                  </a:lnTo>
                  <a:close/>
                </a:path>
              </a:pathLst>
            </a:custGeom>
            <a:gradFill rotWithShape="1">
              <a:gsLst>
                <a:gs pos="0">
                  <a:srgbClr val="A6E950"/>
                </a:gs>
                <a:gs pos="100000">
                  <a:srgbClr val="74C60B"/>
                </a:gs>
                <a:gs pos="100000">
                  <a:srgbClr val="74C60B"/>
                </a:gs>
              </a:gsLst>
              <a:lin ang="41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同侧圆角矩形 16"/>
            <p:cNvSpPr>
              <a:spLocks noChangeArrowheads="1"/>
            </p:cNvSpPr>
            <p:nvPr/>
          </p:nvSpPr>
          <p:spPr bwMode="auto">
            <a:xfrm>
              <a:off x="395295" y="2916319"/>
              <a:ext cx="1440160" cy="40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400"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duties</a:t>
              </a:r>
              <a:endParaRPr lang="zh-CN" altLang="zh-CN" sz="24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grpSp>
        <p:nvGrpSpPr>
          <p:cNvPr id="52" name="组合 18"/>
          <p:cNvGrpSpPr>
            <a:grpSpLocks/>
          </p:cNvGrpSpPr>
          <p:nvPr/>
        </p:nvGrpSpPr>
        <p:grpSpPr bwMode="auto">
          <a:xfrm>
            <a:off x="250825" y="2338388"/>
            <a:ext cx="7777163" cy="865187"/>
            <a:chOff x="0" y="0"/>
            <a:chExt cx="7776864" cy="865216"/>
          </a:xfrm>
        </p:grpSpPr>
        <p:sp>
          <p:nvSpPr>
            <p:cNvPr id="53" name="圆角矩形 22"/>
            <p:cNvSpPr>
              <a:spLocks noChangeArrowheads="1"/>
            </p:cNvSpPr>
            <p:nvPr/>
          </p:nvSpPr>
          <p:spPr bwMode="auto">
            <a:xfrm>
              <a:off x="666958" y="0"/>
              <a:ext cx="710990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54" name="图片 24"/>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25"/>
            <p:cNvSpPr>
              <a:spLocks noChangeArrowheads="1"/>
            </p:cNvSpPr>
            <p:nvPr/>
          </p:nvSpPr>
          <p:spPr bwMode="auto">
            <a:xfrm>
              <a:off x="271749" y="142775"/>
              <a:ext cx="2032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measures</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sp>
        <p:nvSpPr>
          <p:cNvPr id="56" name="内容占位符 3"/>
          <p:cNvSpPr txBox="1">
            <a:spLocks noChangeArrowheads="1"/>
          </p:cNvSpPr>
          <p:nvPr/>
        </p:nvSpPr>
        <p:spPr bwMode="auto">
          <a:xfrm>
            <a:off x="2070334" y="2500454"/>
            <a:ext cx="59753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ct val="0"/>
              </a:spcBef>
              <a:spcAft>
                <a:spcPts val="0"/>
              </a:spcAft>
              <a:buClr>
                <a:srgbClr val="FF6600"/>
              </a:buClr>
              <a:buNone/>
            </a:pPr>
            <a:r>
              <a:rPr lang="en-US" altLang="zh-CN" sz="2200" b="1" kern="0" dirty="0" smtClean="0">
                <a:latin typeface="Times New Roman" panose="02020603050405020304" pitchFamily="18" charset="0"/>
                <a:ea typeface="黑体" panose="02010609060101010101" pitchFamily="49" charset="-122"/>
                <a:cs typeface="Times New Roman" panose="02020603050405020304" pitchFamily="18" charset="0"/>
              </a:rPr>
              <a:t>Establish </a:t>
            </a:r>
            <a:r>
              <a:rPr lang="en-US" altLang="zh-CN" sz="2200" b="1" kern="0" dirty="0">
                <a:latin typeface="Times New Roman" panose="02020603050405020304" pitchFamily="18" charset="0"/>
                <a:ea typeface="黑体" panose="02010609060101010101" pitchFamily="49" charset="-122"/>
                <a:cs typeface="Times New Roman" panose="02020603050405020304" pitchFamily="18" charset="0"/>
              </a:rPr>
              <a:t>synergetic promoting mechanism of State Council.</a:t>
            </a:r>
            <a:endParaRPr lang="zh-CN" altLang="en-US" sz="2200" b="1" dirty="0">
              <a:latin typeface="Times New Roman" panose="02020603050405020304" pitchFamily="18" charset="0"/>
              <a:cs typeface="Times New Roman" panose="02020603050405020304" pitchFamily="18" charset="0"/>
            </a:endParaRPr>
          </a:p>
          <a:p>
            <a:pPr lvl="1">
              <a:spcBef>
                <a:spcPct val="0"/>
              </a:spcBef>
              <a:spcAft>
                <a:spcPts val="0"/>
              </a:spcAft>
              <a:buClr>
                <a:srgbClr val="FF6600"/>
              </a:buClr>
              <a:buFont typeface="Wingdings" pitchFamily="2" charset="2"/>
              <a:buNone/>
            </a:pPr>
            <a:endParaRPr lang="zh-CN" altLang="zh-CN" sz="2200" b="1" kern="0" dirty="0" smtClean="0">
              <a:latin typeface="Traditional Arabic" panose="02020603050405020304" pitchFamily="18" charset="-78"/>
              <a:ea typeface="黑体" panose="02010609060101010101" pitchFamily="49" charset="-122"/>
              <a:cs typeface="Traditional Arabic" panose="02020603050405020304" pitchFamily="18" charset="-78"/>
            </a:endParaRPr>
          </a:p>
        </p:txBody>
      </p:sp>
      <p:sp>
        <p:nvSpPr>
          <p:cNvPr id="32" name="文本框 9"/>
          <p:cNvSpPr txBox="1"/>
          <p:nvPr/>
        </p:nvSpPr>
        <p:spPr>
          <a:xfrm>
            <a:off x="8665029"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14</a:t>
            </a:r>
            <a:endParaRPr lang="zh-CN" altLang="en-US" dirty="0"/>
          </a:p>
        </p:txBody>
      </p:sp>
      <p:sp>
        <p:nvSpPr>
          <p:cNvPr id="33"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757267"/>
      </p:ext>
    </p:extLst>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圆角矩形 8"/>
          <p:cNvSpPr>
            <a:spLocks/>
          </p:cNvSpPr>
          <p:nvPr/>
        </p:nvSpPr>
        <p:spPr bwMode="auto">
          <a:xfrm flipH="1">
            <a:off x="922338" y="1379538"/>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圆角矩形 65"/>
          <p:cNvSpPr>
            <a:spLocks noChangeArrowheads="1"/>
          </p:cNvSpPr>
          <p:nvPr/>
        </p:nvSpPr>
        <p:spPr bwMode="auto">
          <a:xfrm flipH="1">
            <a:off x="614363" y="1260475"/>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8" name="圆角矩形 66"/>
          <p:cNvSpPr>
            <a:spLocks noChangeArrowheads="1"/>
          </p:cNvSpPr>
          <p:nvPr/>
        </p:nvSpPr>
        <p:spPr bwMode="auto">
          <a:xfrm flipH="1">
            <a:off x="682625" y="1325563"/>
            <a:ext cx="5022850"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9" name="任意多边形 67"/>
          <p:cNvSpPr>
            <a:spLocks/>
          </p:cNvSpPr>
          <p:nvPr/>
        </p:nvSpPr>
        <p:spPr bwMode="auto">
          <a:xfrm flipH="1">
            <a:off x="517525" y="124936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椭圆 68"/>
          <p:cNvSpPr>
            <a:spLocks noChangeArrowheads="1"/>
          </p:cNvSpPr>
          <p:nvPr/>
        </p:nvSpPr>
        <p:spPr bwMode="auto">
          <a:xfrm flipH="1">
            <a:off x="395288" y="1219200"/>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1" name="椭圆 69"/>
          <p:cNvSpPr>
            <a:spLocks noChangeArrowheads="1"/>
          </p:cNvSpPr>
          <p:nvPr/>
        </p:nvSpPr>
        <p:spPr bwMode="auto">
          <a:xfrm flipH="1">
            <a:off x="508000" y="131762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2" name="任意多边形 70"/>
          <p:cNvSpPr>
            <a:spLocks/>
          </p:cNvSpPr>
          <p:nvPr/>
        </p:nvSpPr>
        <p:spPr bwMode="auto">
          <a:xfrm flipH="1">
            <a:off x="536575" y="1325563"/>
            <a:ext cx="703263" cy="414337"/>
          </a:xfrm>
          <a:custGeom>
            <a:avLst/>
            <a:gdLst>
              <a:gd name="T0" fmla="*/ 30036 w 1314800"/>
              <a:gd name="T1" fmla="*/ 0 h 771793"/>
              <a:gd name="T2" fmla="*/ 54942 w 1314800"/>
              <a:gd name="T3" fmla="*/ 13488 h 771793"/>
              <a:gd name="T4" fmla="*/ 57564 w 1314800"/>
              <a:gd name="T5" fmla="*/ 18408 h 771793"/>
              <a:gd name="T6" fmla="*/ 30036 w 1314800"/>
              <a:gd name="T7" fmla="*/ 34416 h 771793"/>
              <a:gd name="T8" fmla="*/ 0 w 1314800"/>
              <a:gd name="T9" fmla="*/ 30592 h 771793"/>
              <a:gd name="T10" fmla="*/ 3003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3" name="内容占位符 3"/>
          <p:cNvSpPr>
            <a:spLocks noGrp="1" noChangeArrowheads="1"/>
          </p:cNvSpPr>
          <p:nvPr>
            <p:ph idx="4294967295"/>
          </p:nvPr>
        </p:nvSpPr>
        <p:spPr>
          <a:xfrm>
            <a:off x="1433513" y="1331537"/>
            <a:ext cx="4222750" cy="671512"/>
          </a:xfrm>
        </p:spPr>
        <p:txBody>
          <a:bodyPr/>
          <a:lstStyle/>
          <a:p>
            <a:pPr marL="0" lvl="2">
              <a:spcBef>
                <a:spcPts val="0"/>
              </a:spcBef>
              <a:spcAft>
                <a:spcPts val="0"/>
              </a:spcAft>
              <a:buClr>
                <a:srgbClr val="00B050"/>
              </a:buClr>
              <a:buSzPct val="60000"/>
              <a:buFont typeface="Arial" panose="020B0604020202020204" pitchFamily="34" charset="0"/>
              <a:buNone/>
            </a:pP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To integrate and </a:t>
            </a: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streamline</a:t>
            </a:r>
          </a:p>
          <a:p>
            <a:pPr marL="0" lvl="2">
              <a:spcBef>
                <a:spcPts val="0"/>
              </a:spcBef>
              <a:spcAft>
                <a:spcPts val="0"/>
              </a:spcAft>
              <a:buClr>
                <a:srgbClr val="00B050"/>
              </a:buClr>
              <a:buSzPct val="60000"/>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t>
            </a: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mandatory standards </a:t>
            </a:r>
            <a:endPar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1514" name="文本框 104"/>
          <p:cNvSpPr>
            <a:spLocks noChangeArrowheads="1"/>
          </p:cNvSpPr>
          <p:nvPr/>
        </p:nvSpPr>
        <p:spPr bwMode="auto">
          <a:xfrm flipH="1">
            <a:off x="612775" y="1463675"/>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2</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grpSp>
        <p:nvGrpSpPr>
          <p:cNvPr id="13" name="组合 12"/>
          <p:cNvGrpSpPr>
            <a:grpSpLocks/>
          </p:cNvGrpSpPr>
          <p:nvPr/>
        </p:nvGrpSpPr>
        <p:grpSpPr bwMode="auto">
          <a:xfrm>
            <a:off x="1187450" y="3467100"/>
            <a:ext cx="7244175" cy="2400300"/>
            <a:chOff x="0" y="0"/>
            <a:chExt cx="7244766" cy="2399683"/>
          </a:xfrm>
        </p:grpSpPr>
        <p:sp>
          <p:nvSpPr>
            <p:cNvPr id="14" name="AutoShape 2"/>
            <p:cNvSpPr>
              <a:spLocks noChangeArrowheads="1"/>
            </p:cNvSpPr>
            <p:nvPr/>
          </p:nvSpPr>
          <p:spPr bwMode="auto">
            <a:xfrm>
              <a:off x="5233471" y="807561"/>
              <a:ext cx="2011295" cy="120438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rPr>
                <a:t>Mandatory national standard</a:t>
              </a:r>
              <a:endPar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endParaRPr>
            </a:p>
          </p:txBody>
        </p:sp>
        <p:sp>
          <p:nvSpPr>
            <p:cNvPr id="15" name="椭圆 130"/>
            <p:cNvSpPr>
              <a:spLocks noChangeArrowheads="1"/>
            </p:cNvSpPr>
            <p:nvPr/>
          </p:nvSpPr>
          <p:spPr bwMode="auto">
            <a:xfrm>
              <a:off x="5170077" y="1376791"/>
              <a:ext cx="108000" cy="108000"/>
            </a:xfrm>
            <a:prstGeom prst="ellipse">
              <a:avLst/>
            </a:prstGeom>
            <a:gradFill rotWithShape="1">
              <a:gsLst>
                <a:gs pos="0">
                  <a:srgbClr val="5DCCF3"/>
                </a:gs>
                <a:gs pos="100000">
                  <a:srgbClr val="149CCB"/>
                </a:gs>
                <a:gs pos="100000">
                  <a:srgbClr val="149CCB"/>
                </a:gs>
              </a:gsLst>
              <a:lin ang="4140000" scaled="1"/>
            </a:gradFill>
            <a:ln w="12700">
              <a:solidFill>
                <a:srgbClr val="5DCCF3"/>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16" name="椭圆 131"/>
            <p:cNvSpPr>
              <a:spLocks noChangeArrowheads="1"/>
            </p:cNvSpPr>
            <p:nvPr/>
          </p:nvSpPr>
          <p:spPr bwMode="auto">
            <a:xfrm>
              <a:off x="4871605" y="1376791"/>
              <a:ext cx="108000" cy="108000"/>
            </a:xfrm>
            <a:prstGeom prst="ellipse">
              <a:avLst/>
            </a:prstGeom>
            <a:gradFill rotWithShape="1">
              <a:gsLst>
                <a:gs pos="0">
                  <a:srgbClr val="5DD4F3"/>
                </a:gs>
                <a:gs pos="100000">
                  <a:srgbClr val="14A6CB"/>
                </a:gs>
                <a:gs pos="100000">
                  <a:srgbClr val="14A6CB"/>
                </a:gs>
              </a:gsLst>
              <a:lin ang="4140000" scaled="1"/>
            </a:gradFill>
            <a:ln w="12700">
              <a:solidFill>
                <a:srgbClr val="5DD4F3"/>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17" name="椭圆 135"/>
            <p:cNvSpPr>
              <a:spLocks noChangeArrowheads="1"/>
            </p:cNvSpPr>
            <p:nvPr/>
          </p:nvSpPr>
          <p:spPr bwMode="auto">
            <a:xfrm>
              <a:off x="4413279" y="1237535"/>
              <a:ext cx="325708" cy="325971"/>
            </a:xfrm>
            <a:prstGeom prst="ellipse">
              <a:avLst/>
            </a:prstGeom>
            <a:gradFill rotWithShape="1">
              <a:gsLst>
                <a:gs pos="0">
                  <a:srgbClr val="5CF2EF"/>
                </a:gs>
                <a:gs pos="100000">
                  <a:srgbClr val="15CAC7"/>
                </a:gs>
                <a:gs pos="100000">
                  <a:srgbClr val="15CAC7"/>
                </a:gs>
              </a:gsLst>
              <a:lin ang="4140000" scaled="1"/>
            </a:gradFill>
            <a:ln w="12700">
              <a:solidFill>
                <a:srgbClr val="5CF2EF"/>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18" name="椭圆 136"/>
            <p:cNvSpPr>
              <a:spLocks noChangeArrowheads="1"/>
            </p:cNvSpPr>
            <p:nvPr/>
          </p:nvSpPr>
          <p:spPr bwMode="auto">
            <a:xfrm>
              <a:off x="4904516" y="1040374"/>
              <a:ext cx="108000" cy="108000"/>
            </a:xfrm>
            <a:prstGeom prst="ellipse">
              <a:avLst/>
            </a:prstGeom>
            <a:gradFill rotWithShape="1">
              <a:gsLst>
                <a:gs pos="0">
                  <a:srgbClr val="5CF2E7"/>
                </a:gs>
                <a:gs pos="100000">
                  <a:srgbClr val="15CABE"/>
                </a:gs>
                <a:gs pos="100000">
                  <a:srgbClr val="15CABE"/>
                </a:gs>
              </a:gsLst>
              <a:lin ang="4140000" scaled="1"/>
            </a:gradFill>
            <a:ln w="12700">
              <a:solidFill>
                <a:srgbClr val="5CF2E7"/>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19" name="椭圆 137"/>
            <p:cNvSpPr>
              <a:spLocks noChangeArrowheads="1"/>
            </p:cNvSpPr>
            <p:nvPr/>
          </p:nvSpPr>
          <p:spPr bwMode="auto">
            <a:xfrm>
              <a:off x="4904516" y="1715619"/>
              <a:ext cx="108000" cy="108000"/>
            </a:xfrm>
            <a:prstGeom prst="ellipse">
              <a:avLst/>
            </a:prstGeom>
            <a:gradFill rotWithShape="1">
              <a:gsLst>
                <a:gs pos="0">
                  <a:srgbClr val="5CF2DF"/>
                </a:gs>
                <a:gs pos="100000">
                  <a:srgbClr val="15CAB4"/>
                </a:gs>
                <a:gs pos="100000">
                  <a:srgbClr val="15CAB4"/>
                </a:gs>
              </a:gsLst>
              <a:lin ang="4140000" scaled="1"/>
            </a:gradFill>
            <a:ln w="12700">
              <a:solidFill>
                <a:srgbClr val="5CF2DF"/>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20" name="椭圆 138"/>
            <p:cNvSpPr>
              <a:spLocks noChangeArrowheads="1"/>
            </p:cNvSpPr>
            <p:nvPr/>
          </p:nvSpPr>
          <p:spPr bwMode="auto">
            <a:xfrm>
              <a:off x="5049780" y="1186619"/>
              <a:ext cx="108000" cy="108000"/>
            </a:xfrm>
            <a:prstGeom prst="ellipse">
              <a:avLst/>
            </a:prstGeom>
            <a:gradFill rotWithShape="1">
              <a:gsLst>
                <a:gs pos="0">
                  <a:srgbClr val="5CF2D7"/>
                </a:gs>
                <a:gs pos="100000">
                  <a:srgbClr val="15CAAA"/>
                </a:gs>
                <a:gs pos="100000">
                  <a:srgbClr val="15CAAA"/>
                </a:gs>
              </a:gsLst>
              <a:lin ang="4140000" scaled="1"/>
            </a:gradFill>
            <a:ln w="12700">
              <a:solidFill>
                <a:srgbClr val="5CF2D7"/>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21" name="椭圆 139"/>
            <p:cNvSpPr>
              <a:spLocks noChangeArrowheads="1"/>
            </p:cNvSpPr>
            <p:nvPr/>
          </p:nvSpPr>
          <p:spPr bwMode="auto">
            <a:xfrm>
              <a:off x="5059426" y="1570177"/>
              <a:ext cx="108000" cy="108000"/>
            </a:xfrm>
            <a:prstGeom prst="ellipse">
              <a:avLst/>
            </a:prstGeom>
            <a:gradFill rotWithShape="1">
              <a:gsLst>
                <a:gs pos="0">
                  <a:srgbClr val="59F0CD"/>
                </a:gs>
                <a:gs pos="100000">
                  <a:srgbClr val="11CA9F"/>
                </a:gs>
                <a:gs pos="100000">
                  <a:srgbClr val="11CA9F"/>
                </a:gs>
              </a:gsLst>
              <a:lin ang="4140000" scaled="1"/>
            </a:gradFill>
            <a:ln w="12700">
              <a:solidFill>
                <a:srgbClr val="59F0CD"/>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grpSp>
          <p:nvGrpSpPr>
            <p:cNvPr id="22" name="组合 140"/>
            <p:cNvGrpSpPr>
              <a:grpSpLocks/>
            </p:cNvGrpSpPr>
            <p:nvPr/>
          </p:nvGrpSpPr>
          <p:grpSpPr bwMode="auto">
            <a:xfrm>
              <a:off x="2629259" y="575950"/>
              <a:ext cx="1648970" cy="1649141"/>
              <a:chOff x="0" y="0"/>
              <a:chExt cx="1648970" cy="1649141"/>
            </a:xfrm>
          </p:grpSpPr>
          <p:sp>
            <p:nvSpPr>
              <p:cNvPr id="33" name="椭圆 170"/>
              <p:cNvSpPr>
                <a:spLocks noChangeArrowheads="1"/>
              </p:cNvSpPr>
              <p:nvPr/>
            </p:nvSpPr>
            <p:spPr bwMode="auto">
              <a:xfrm>
                <a:off x="0" y="0"/>
                <a:ext cx="1648970" cy="1649141"/>
              </a:xfrm>
              <a:prstGeom prst="ellipse">
                <a:avLst/>
              </a:prstGeom>
              <a:gradFill rotWithShape="1">
                <a:gsLst>
                  <a:gs pos="0">
                    <a:srgbClr val="59F0C4"/>
                  </a:gs>
                  <a:gs pos="100000">
                    <a:srgbClr val="11CA94"/>
                  </a:gs>
                  <a:gs pos="100000">
                    <a:srgbClr val="11CA94"/>
                  </a:gs>
                </a:gsLst>
                <a:lin ang="4140000" scaled="1"/>
              </a:gradFill>
              <a:ln w="12700">
                <a:solidFill>
                  <a:srgbClr val="59F0C4"/>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34" name="椭圆 14"/>
              <p:cNvSpPr>
                <a:spLocks noChangeArrowheads="1"/>
              </p:cNvSpPr>
              <p:nvPr/>
            </p:nvSpPr>
            <p:spPr bwMode="auto">
              <a:xfrm>
                <a:off x="337486" y="173848"/>
                <a:ext cx="1165998" cy="11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400" i="1" dirty="0" smtClean="0">
                    <a:latin typeface="Times New Roman" panose="02020603050405020304" pitchFamily="18" charset="0"/>
                    <a:ea typeface="黑体" panose="02010609060101010101" pitchFamily="49" charset="-122"/>
                    <a:cs typeface="Times New Roman" panose="02020603050405020304" pitchFamily="18" charset="0"/>
                    <a:sym typeface="Microsoft Himalaya" panose="01010100010101010101" pitchFamily="2" charset="0"/>
                  </a:rPr>
                  <a:t>integrate</a:t>
                </a:r>
                <a:endParaRPr lang="zh-CN" altLang="zh-CN" sz="2400" dirty="0">
                  <a:latin typeface="Times New Roman" panose="02020603050405020304" pitchFamily="18" charset="0"/>
                  <a:cs typeface="Times New Roman" panose="02020603050405020304" pitchFamily="18" charset="0"/>
                </a:endParaRPr>
              </a:p>
            </p:txBody>
          </p:sp>
        </p:grpSp>
        <p:sp>
          <p:nvSpPr>
            <p:cNvPr id="23" name="矩形 169"/>
            <p:cNvSpPr>
              <a:spLocks noChangeArrowheads="1"/>
            </p:cNvSpPr>
            <p:nvPr/>
          </p:nvSpPr>
          <p:spPr bwMode="auto">
            <a:xfrm>
              <a:off x="0" y="0"/>
              <a:ext cx="2472261" cy="41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0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icrosoft Himalaya" panose="01010100010101010101" pitchFamily="2" charset="0"/>
                </a:rPr>
                <a:t>Mandatory national standard</a:t>
              </a:r>
              <a:endParaRPr lang="zh-CN" altLang="zh-CN" sz="2000" dirty="0">
                <a:solidFill>
                  <a:srgbClr val="000000"/>
                </a:solidFill>
                <a:latin typeface="Times New Roman" panose="02020603050405020304" pitchFamily="18" charset="0"/>
                <a:cs typeface="Times New Roman" panose="02020603050405020304" pitchFamily="18" charset="0"/>
              </a:endParaRPr>
            </a:p>
          </p:txBody>
        </p:sp>
        <p:sp>
          <p:nvSpPr>
            <p:cNvPr id="24" name="矩形 167"/>
            <p:cNvSpPr>
              <a:spLocks noChangeArrowheads="1"/>
            </p:cNvSpPr>
            <p:nvPr/>
          </p:nvSpPr>
          <p:spPr bwMode="auto">
            <a:xfrm>
              <a:off x="45411" y="900649"/>
              <a:ext cx="2354109" cy="41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0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Mandatory industrial standard</a:t>
              </a:r>
              <a:endParaRPr lang="zh-CN"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5" name="矩形 165"/>
            <p:cNvSpPr>
              <a:spLocks noChangeArrowheads="1"/>
            </p:cNvSpPr>
            <p:nvPr/>
          </p:nvSpPr>
          <p:spPr bwMode="auto">
            <a:xfrm>
              <a:off x="0" y="1823619"/>
              <a:ext cx="2472261" cy="41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ct val="0"/>
                </a:spcBef>
                <a:spcAft>
                  <a:spcPct val="35000"/>
                </a:spcAft>
                <a:buClrTx/>
                <a:buFont typeface="Arial" panose="020B0604020202020204" pitchFamily="34" charset="0"/>
                <a:buNone/>
              </a:pPr>
              <a:r>
                <a:rPr lang="en-US" altLang="zh-CN" sz="20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Mandatory local standard</a:t>
              </a:r>
              <a:endParaRPr lang="zh-CN"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nvGrpSpPr>
            <p:cNvPr id="26" name="组合 15"/>
            <p:cNvGrpSpPr>
              <a:grpSpLocks/>
            </p:cNvGrpSpPr>
            <p:nvPr/>
          </p:nvGrpSpPr>
          <p:grpSpPr bwMode="auto">
            <a:xfrm>
              <a:off x="0" y="488968"/>
              <a:ext cx="2870745" cy="361994"/>
              <a:chOff x="0" y="0"/>
              <a:chExt cx="2870745" cy="361994"/>
            </a:xfrm>
          </p:grpSpPr>
          <p:sp>
            <p:nvSpPr>
              <p:cNvPr id="31" name="直接连接符 11"/>
              <p:cNvSpPr>
                <a:spLocks noChangeShapeType="1"/>
              </p:cNvSpPr>
              <p:nvPr/>
            </p:nvSpPr>
            <p:spPr bwMode="auto">
              <a:xfrm>
                <a:off x="0" y="0"/>
                <a:ext cx="2493641" cy="1"/>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直接连接符 13"/>
              <p:cNvSpPr>
                <a:spLocks noChangeShapeType="1"/>
              </p:cNvSpPr>
              <p:nvPr/>
            </p:nvSpPr>
            <p:spPr bwMode="auto">
              <a:xfrm>
                <a:off x="2493368" y="0"/>
                <a:ext cx="377377" cy="361994"/>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7" name="组合 65"/>
            <p:cNvGrpSpPr>
              <a:grpSpLocks/>
            </p:cNvGrpSpPr>
            <p:nvPr/>
          </p:nvGrpSpPr>
          <p:grpSpPr bwMode="auto">
            <a:xfrm flipV="1">
              <a:off x="0" y="2037689"/>
              <a:ext cx="2870745" cy="361994"/>
              <a:chOff x="0" y="0"/>
              <a:chExt cx="2870745" cy="361994"/>
            </a:xfrm>
          </p:grpSpPr>
          <p:sp>
            <p:nvSpPr>
              <p:cNvPr id="29" name="直接连接符 66"/>
              <p:cNvSpPr>
                <a:spLocks noChangeShapeType="1"/>
              </p:cNvSpPr>
              <p:nvPr/>
            </p:nvSpPr>
            <p:spPr bwMode="auto">
              <a:xfrm flipV="1">
                <a:off x="0" y="0"/>
                <a:ext cx="2493641" cy="1"/>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直接连接符 67"/>
              <p:cNvSpPr>
                <a:spLocks noChangeShapeType="1"/>
              </p:cNvSpPr>
              <p:nvPr/>
            </p:nvSpPr>
            <p:spPr bwMode="auto">
              <a:xfrm>
                <a:off x="2493368" y="0"/>
                <a:ext cx="377377" cy="361994"/>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 name="直接连接符 69"/>
            <p:cNvSpPr>
              <a:spLocks noChangeShapeType="1"/>
            </p:cNvSpPr>
            <p:nvPr/>
          </p:nvSpPr>
          <p:spPr bwMode="auto">
            <a:xfrm>
              <a:off x="0" y="1463579"/>
              <a:ext cx="2606649" cy="1"/>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5" name="组合 49"/>
          <p:cNvGrpSpPr>
            <a:grpSpLocks/>
          </p:cNvGrpSpPr>
          <p:nvPr/>
        </p:nvGrpSpPr>
        <p:grpSpPr bwMode="auto">
          <a:xfrm>
            <a:off x="466725" y="2241550"/>
            <a:ext cx="5591933" cy="865187"/>
            <a:chOff x="0" y="0"/>
            <a:chExt cx="5616624" cy="865216"/>
          </a:xfrm>
        </p:grpSpPr>
        <p:sp>
          <p:nvSpPr>
            <p:cNvPr id="36" name="圆角矩形 50"/>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37" name="图片 51"/>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52"/>
            <p:cNvSpPr>
              <a:spLocks noChangeArrowheads="1"/>
            </p:cNvSpPr>
            <p:nvPr/>
          </p:nvSpPr>
          <p:spPr bwMode="auto">
            <a:xfrm>
              <a:off x="271749" y="142775"/>
              <a:ext cx="2032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1</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sp>
        <p:nvSpPr>
          <p:cNvPr id="39" name="矩形 54"/>
          <p:cNvSpPr>
            <a:spLocks noChangeArrowheads="1"/>
          </p:cNvSpPr>
          <p:nvPr/>
        </p:nvSpPr>
        <p:spPr bwMode="auto">
          <a:xfrm>
            <a:off x="3276600" y="2386012"/>
            <a:ext cx="2702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Reduce hierarchy</a:t>
            </a:r>
            <a:endParaRPr lang="zh-CN"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0" name="矩形 19"/>
          <p:cNvSpPr>
            <a:spLocks noChangeArrowheads="1"/>
          </p:cNvSpPr>
          <p:nvPr/>
        </p:nvSpPr>
        <p:spPr bwMode="auto">
          <a:xfrm>
            <a:off x="0" y="5949950"/>
            <a:ext cx="9144000" cy="908050"/>
          </a:xfrm>
          <a:prstGeom prst="rect">
            <a:avLst/>
          </a:prstGeom>
          <a:gradFill rotWithShape="1">
            <a:gsLst>
              <a:gs pos="0">
                <a:srgbClr val="005681"/>
              </a:gs>
              <a:gs pos="50000">
                <a:srgbClr val="007BB9"/>
              </a:gs>
              <a:gs pos="100000">
                <a:srgbClr val="0094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41" name="矩形 8"/>
          <p:cNvSpPr>
            <a:spLocks noChangeArrowheads="1"/>
          </p:cNvSpPr>
          <p:nvPr/>
        </p:nvSpPr>
        <p:spPr bwMode="auto">
          <a:xfrm>
            <a:off x="250130" y="6094822"/>
            <a:ext cx="8755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One market, One bottom line, One standard</a:t>
            </a: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1800" b="1" dirty="0">
              <a:latin typeface="Times New Roman" panose="02020603050405020304" pitchFamily="18" charset="0"/>
              <a:cs typeface="Times New Roman" panose="02020603050405020304" pitchFamily="18" charset="0"/>
            </a:endParaRPr>
          </a:p>
        </p:txBody>
      </p:sp>
      <p:sp>
        <p:nvSpPr>
          <p:cNvPr id="43" name="文本框 9"/>
          <p:cNvSpPr txBox="1"/>
          <p:nvPr/>
        </p:nvSpPr>
        <p:spPr>
          <a:xfrm>
            <a:off x="8617827" y="6444977"/>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15</a:t>
            </a:r>
            <a:endParaRPr lang="zh-CN" altLang="en-US" dirty="0"/>
          </a:p>
        </p:txBody>
      </p:sp>
      <p:sp>
        <p:nvSpPr>
          <p:cNvPr id="44"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45437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圆角矩形 8"/>
          <p:cNvSpPr>
            <a:spLocks/>
          </p:cNvSpPr>
          <p:nvPr/>
        </p:nvSpPr>
        <p:spPr bwMode="auto">
          <a:xfrm flipH="1">
            <a:off x="922338" y="1379538"/>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圆角矩形 65"/>
          <p:cNvSpPr>
            <a:spLocks noChangeArrowheads="1"/>
          </p:cNvSpPr>
          <p:nvPr/>
        </p:nvSpPr>
        <p:spPr bwMode="auto">
          <a:xfrm flipH="1">
            <a:off x="614363" y="1260475"/>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8" name="圆角矩形 66"/>
          <p:cNvSpPr>
            <a:spLocks noChangeArrowheads="1"/>
          </p:cNvSpPr>
          <p:nvPr/>
        </p:nvSpPr>
        <p:spPr bwMode="auto">
          <a:xfrm flipH="1">
            <a:off x="682625" y="1325563"/>
            <a:ext cx="5022850"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9" name="任意多边形 67"/>
          <p:cNvSpPr>
            <a:spLocks/>
          </p:cNvSpPr>
          <p:nvPr/>
        </p:nvSpPr>
        <p:spPr bwMode="auto">
          <a:xfrm flipH="1">
            <a:off x="517525" y="124936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椭圆 68"/>
          <p:cNvSpPr>
            <a:spLocks noChangeArrowheads="1"/>
          </p:cNvSpPr>
          <p:nvPr/>
        </p:nvSpPr>
        <p:spPr bwMode="auto">
          <a:xfrm flipH="1">
            <a:off x="395288" y="1219200"/>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1" name="椭圆 69"/>
          <p:cNvSpPr>
            <a:spLocks noChangeArrowheads="1"/>
          </p:cNvSpPr>
          <p:nvPr/>
        </p:nvSpPr>
        <p:spPr bwMode="auto">
          <a:xfrm flipH="1">
            <a:off x="508000" y="131762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2" name="任意多边形 70"/>
          <p:cNvSpPr>
            <a:spLocks/>
          </p:cNvSpPr>
          <p:nvPr/>
        </p:nvSpPr>
        <p:spPr bwMode="auto">
          <a:xfrm flipH="1">
            <a:off x="536575" y="1325563"/>
            <a:ext cx="703263" cy="414337"/>
          </a:xfrm>
          <a:custGeom>
            <a:avLst/>
            <a:gdLst>
              <a:gd name="T0" fmla="*/ 30036 w 1314800"/>
              <a:gd name="T1" fmla="*/ 0 h 771793"/>
              <a:gd name="T2" fmla="*/ 54942 w 1314800"/>
              <a:gd name="T3" fmla="*/ 13488 h 771793"/>
              <a:gd name="T4" fmla="*/ 57564 w 1314800"/>
              <a:gd name="T5" fmla="*/ 18408 h 771793"/>
              <a:gd name="T6" fmla="*/ 30036 w 1314800"/>
              <a:gd name="T7" fmla="*/ 34416 h 771793"/>
              <a:gd name="T8" fmla="*/ 0 w 1314800"/>
              <a:gd name="T9" fmla="*/ 30592 h 771793"/>
              <a:gd name="T10" fmla="*/ 3003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文本框 104"/>
          <p:cNvSpPr>
            <a:spLocks noChangeArrowheads="1"/>
          </p:cNvSpPr>
          <p:nvPr/>
        </p:nvSpPr>
        <p:spPr bwMode="auto">
          <a:xfrm flipH="1">
            <a:off x="612775" y="1463675"/>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2</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sp>
        <p:nvSpPr>
          <p:cNvPr id="40" name="矩形 19"/>
          <p:cNvSpPr>
            <a:spLocks noChangeArrowheads="1"/>
          </p:cNvSpPr>
          <p:nvPr/>
        </p:nvSpPr>
        <p:spPr bwMode="auto">
          <a:xfrm>
            <a:off x="0" y="5949950"/>
            <a:ext cx="9144000" cy="908050"/>
          </a:xfrm>
          <a:prstGeom prst="rect">
            <a:avLst/>
          </a:prstGeom>
          <a:gradFill rotWithShape="1">
            <a:gsLst>
              <a:gs pos="0">
                <a:srgbClr val="005681"/>
              </a:gs>
              <a:gs pos="50000">
                <a:srgbClr val="007BB9"/>
              </a:gs>
              <a:gs pos="100000">
                <a:srgbClr val="0094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39" name="内容占位符 3"/>
          <p:cNvSpPr txBox="1">
            <a:spLocks noChangeArrowheads="1"/>
          </p:cNvSpPr>
          <p:nvPr/>
        </p:nvSpPr>
        <p:spPr bwMode="auto">
          <a:xfrm>
            <a:off x="1433513" y="1331537"/>
            <a:ext cx="42227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To integrate and streamline</a:t>
            </a:r>
          </a:p>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mandatory standards </a:t>
            </a:r>
            <a:endParaRPr lang="zh-CN" altLang="zh-CN" sz="22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68" name="矩形 8"/>
          <p:cNvSpPr>
            <a:spLocks noChangeArrowheads="1"/>
          </p:cNvSpPr>
          <p:nvPr/>
        </p:nvSpPr>
        <p:spPr bwMode="auto">
          <a:xfrm>
            <a:off x="250130" y="6094822"/>
            <a:ext cx="8755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One market, One bottom line, One standard</a:t>
            </a: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1800" b="1" dirty="0">
              <a:latin typeface="Times New Roman" panose="02020603050405020304" pitchFamily="18" charset="0"/>
              <a:cs typeface="Times New Roman" panose="02020603050405020304" pitchFamily="18" charset="0"/>
            </a:endParaRPr>
          </a:p>
        </p:txBody>
      </p:sp>
      <p:sp>
        <p:nvSpPr>
          <p:cNvPr id="41" name="AutoShape 8"/>
          <p:cNvSpPr>
            <a:spLocks/>
          </p:cNvSpPr>
          <p:nvPr/>
        </p:nvSpPr>
        <p:spPr bwMode="auto">
          <a:xfrm flipH="1">
            <a:off x="3927185" y="2549401"/>
            <a:ext cx="432000" cy="2989562"/>
          </a:xfrm>
          <a:prstGeom prst="leftBrace">
            <a:avLst>
              <a:gd name="adj1" fmla="val 66980"/>
              <a:gd name="adj2" fmla="val 50000"/>
            </a:avLst>
          </a:prstGeom>
          <a:gradFill flip="none" rotWithShape="1">
            <a:gsLst>
              <a:gs pos="55000">
                <a:srgbClr val="00B0F0"/>
              </a:gs>
              <a:gs pos="69000">
                <a:schemeClr val="accent2">
                  <a:tint val="44500"/>
                  <a:satMod val="160000"/>
                </a:schemeClr>
              </a:gs>
              <a:gs pos="95000">
                <a:schemeClr val="bg1">
                  <a:alpha val="0"/>
                </a:schemeClr>
              </a:gs>
            </a:gsLst>
            <a:lin ang="0" scaled="1"/>
            <a:tileRect/>
          </a:gradFill>
          <a:ln w="9525">
            <a:noFill/>
            <a:round/>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hangingPunct="1"/>
            <a:endParaRPr lang="zh-CN" altLang="en-US" sz="3200" b="1">
              <a:solidFill>
                <a:srgbClr val="0000FF"/>
              </a:solidFill>
            </a:endParaRPr>
          </a:p>
        </p:txBody>
      </p:sp>
      <p:grpSp>
        <p:nvGrpSpPr>
          <p:cNvPr id="64" name="组合 63"/>
          <p:cNvGrpSpPr/>
          <p:nvPr/>
        </p:nvGrpSpPr>
        <p:grpSpPr>
          <a:xfrm>
            <a:off x="2209800" y="2362200"/>
            <a:ext cx="1689727" cy="3259563"/>
            <a:chOff x="2498815" y="3124200"/>
            <a:chExt cx="1689727" cy="3259563"/>
          </a:xfrm>
        </p:grpSpPr>
        <p:sp>
          <p:nvSpPr>
            <p:cNvPr id="67" name="圆角矩形 66"/>
            <p:cNvSpPr/>
            <p:nvPr/>
          </p:nvSpPr>
          <p:spPr bwMode="auto">
            <a:xfrm>
              <a:off x="2498815" y="3124200"/>
              <a:ext cx="1689727" cy="540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outerShdw blurRad="190500" dist="127000" dir="5280000" algn="ctr">
                <a:srgbClr val="000000">
                  <a:alpha val="30000"/>
                </a:srgbClr>
              </a:outerShdw>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69" name="圆角矩形 68"/>
            <p:cNvSpPr/>
            <p:nvPr/>
          </p:nvSpPr>
          <p:spPr bwMode="auto">
            <a:xfrm>
              <a:off x="2498815" y="3804091"/>
              <a:ext cx="1689727" cy="540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outerShdw blurRad="190500" dist="127000" dir="5280000" algn="ctr">
                <a:srgbClr val="000000">
                  <a:alpha val="30000"/>
                </a:srgbClr>
              </a:outerShdw>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70" name="圆角矩形 69"/>
            <p:cNvSpPr/>
            <p:nvPr/>
          </p:nvSpPr>
          <p:spPr bwMode="auto">
            <a:xfrm>
              <a:off x="2498815" y="4483982"/>
              <a:ext cx="1689727" cy="540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outerShdw blurRad="190500" dist="127000" dir="5280000" algn="ctr">
                <a:srgbClr val="000000">
                  <a:alpha val="30000"/>
                </a:srgbClr>
              </a:outerShdw>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71" name="圆角矩形 70"/>
            <p:cNvSpPr/>
            <p:nvPr/>
          </p:nvSpPr>
          <p:spPr bwMode="auto">
            <a:xfrm>
              <a:off x="2498815" y="5163873"/>
              <a:ext cx="1689727" cy="540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outerShdw blurRad="190500" dist="127000" dir="5280000" algn="ctr">
                <a:srgbClr val="000000">
                  <a:alpha val="30000"/>
                </a:srgbClr>
              </a:outerShdw>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72" name="圆角矩形 71"/>
            <p:cNvSpPr/>
            <p:nvPr/>
          </p:nvSpPr>
          <p:spPr bwMode="auto">
            <a:xfrm>
              <a:off x="2498815" y="5843763"/>
              <a:ext cx="1689727" cy="540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outerShdw blurRad="190500" dist="127000" dir="5280000" algn="ctr">
                <a:srgbClr val="000000">
                  <a:alpha val="30000"/>
                </a:srgbClr>
              </a:outerShdw>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73" name="矩形 72"/>
            <p:cNvSpPr/>
            <p:nvPr/>
          </p:nvSpPr>
          <p:spPr>
            <a:xfrm>
              <a:off x="2734079" y="3204737"/>
              <a:ext cx="1219200" cy="38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Abolish</a:t>
              </a:r>
              <a:endParaRPr lang="zh-CN" altLang="en-US"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4" name="矩形 73"/>
            <p:cNvSpPr/>
            <p:nvPr/>
          </p:nvSpPr>
          <p:spPr>
            <a:xfrm>
              <a:off x="2644551" y="3883544"/>
              <a:ext cx="1454464" cy="413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Convert</a:t>
              </a:r>
              <a:endParaRPr lang="zh-CN" altLang="en-US"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5" name="矩形 74"/>
            <p:cNvSpPr/>
            <p:nvPr/>
          </p:nvSpPr>
          <p:spPr>
            <a:xfrm>
              <a:off x="2644551" y="4562350"/>
              <a:ext cx="1308728" cy="423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Integrate</a:t>
              </a:r>
              <a:endParaRPr lang="zh-CN" altLang="en-US"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6" name="矩形 75"/>
            <p:cNvSpPr/>
            <p:nvPr/>
          </p:nvSpPr>
          <p:spPr>
            <a:xfrm>
              <a:off x="2575015" y="5181600"/>
              <a:ext cx="1454464" cy="424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24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evise</a:t>
              </a:r>
              <a:endParaRPr lang="zh-CN" altLang="en-US"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7" name="矩形 76"/>
            <p:cNvSpPr/>
            <p:nvPr/>
          </p:nvSpPr>
          <p:spPr>
            <a:xfrm>
              <a:off x="2575015" y="5867400"/>
              <a:ext cx="1219200" cy="38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Retain</a:t>
              </a:r>
              <a:endParaRPr lang="zh-CN" altLang="en-US" sz="24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78" name="组合 77"/>
          <p:cNvGrpSpPr/>
          <p:nvPr/>
        </p:nvGrpSpPr>
        <p:grpSpPr>
          <a:xfrm>
            <a:off x="4097863" y="3530487"/>
            <a:ext cx="4578933" cy="944888"/>
            <a:chOff x="4386878" y="4292487"/>
            <a:chExt cx="4578933" cy="944888"/>
          </a:xfrm>
        </p:grpSpPr>
        <p:sp>
          <p:nvSpPr>
            <p:cNvPr id="79" name="右箭头 78"/>
            <p:cNvSpPr/>
            <p:nvPr/>
          </p:nvSpPr>
          <p:spPr>
            <a:xfrm>
              <a:off x="4486679" y="4301271"/>
              <a:ext cx="1944216" cy="936104"/>
            </a:xfrm>
            <a:prstGeom prst="rightArrow">
              <a:avLst/>
            </a:prstGeom>
            <a:gradFill flip="none" rotWithShape="1">
              <a:gsLst>
                <a:gs pos="32000">
                  <a:srgbClr val="FEAA02"/>
                </a:gs>
                <a:gs pos="65000">
                  <a:schemeClr val="accent5">
                    <a:lumMod val="20000"/>
                    <a:lumOff val="80000"/>
                    <a:alpha val="44000"/>
                  </a:schemeClr>
                </a:gs>
                <a:gs pos="100000">
                  <a:schemeClr val="bg1">
                    <a:alpha val="0"/>
                  </a:schemeClr>
                </a:gs>
              </a:gsLst>
              <a:lin ang="10800000" scaled="0"/>
              <a:tileRect/>
            </a:gradFill>
            <a:ln w="9525">
              <a:noFill/>
              <a:round/>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80" name="圆角矩形 79"/>
            <p:cNvSpPr/>
            <p:nvPr/>
          </p:nvSpPr>
          <p:spPr bwMode="auto">
            <a:xfrm flipV="1">
              <a:off x="6539873" y="4292487"/>
              <a:ext cx="2131142" cy="889113"/>
            </a:xfrm>
            <a:prstGeom prst="roundRect">
              <a:avLst>
                <a:gd name="adj" fmla="val 13176"/>
              </a:avLst>
            </a:prstGeom>
            <a:gradFill flip="none" rotWithShape="1">
              <a:gsLst>
                <a:gs pos="96667">
                  <a:schemeClr val="accent5">
                    <a:lumMod val="20000"/>
                    <a:lumOff val="80000"/>
                  </a:schemeClr>
                </a:gs>
                <a:gs pos="87000">
                  <a:srgbClr val="FFC000"/>
                </a:gs>
                <a:gs pos="833">
                  <a:schemeClr val="accent5">
                    <a:lumMod val="20000"/>
                    <a:lumOff val="80000"/>
                  </a:schemeClr>
                </a:gs>
                <a:gs pos="26000">
                  <a:schemeClr val="bg1"/>
                </a:gs>
              </a:gsLst>
              <a:lin ang="16200000" scaled="1"/>
              <a:tileRect/>
            </a:gradFill>
            <a:ln>
              <a:solidFill>
                <a:srgbClr val="FF0000"/>
              </a:solidFill>
            </a:ln>
            <a:effectLst>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prst="artDeco"/>
            </a:sp3d>
          </p:spPr>
          <p:style>
            <a:lnRef idx="2">
              <a:schemeClr val="accent2"/>
            </a:lnRef>
            <a:fillRef idx="1">
              <a:schemeClr val="lt1"/>
            </a:fillRef>
            <a:effectRef idx="0">
              <a:schemeClr val="accent2"/>
            </a:effectRef>
            <a:fontRef idx="minor">
              <a:schemeClr val="dk1"/>
            </a:fontRef>
          </p:style>
          <p:txBody>
            <a:bodyPr anchor="ctr"/>
            <a:lstStyle/>
            <a:p>
              <a:pPr algn="ctr"/>
              <a:endParaRPr lang="en-US"/>
            </a:p>
          </p:txBody>
        </p:sp>
        <p:sp>
          <p:nvSpPr>
            <p:cNvPr id="81" name="矩形 80"/>
            <p:cNvSpPr/>
            <p:nvPr/>
          </p:nvSpPr>
          <p:spPr>
            <a:xfrm>
              <a:off x="6537415" y="4419600"/>
              <a:ext cx="2428396" cy="707886"/>
            </a:xfrm>
            <a:prstGeom prst="rect">
              <a:avLst/>
            </a:prstGeom>
            <a:noFill/>
          </p:spPr>
          <p:txBody>
            <a:bodyPr wrap="square" rtlCol="0">
              <a:spAutoFit/>
            </a:bodyPr>
            <a:lstStyle/>
            <a:p>
              <a:r>
                <a:rPr lang="en-US" altLang="zh-CN" sz="2000" dirty="0" smtClean="0">
                  <a:solidFill>
                    <a:srgbClr val="FF0000"/>
                  </a:solidFill>
                  <a:effectLst>
                    <a:glow rad="139700">
                      <a:schemeClr val="bg1"/>
                    </a:glow>
                  </a:effectLst>
                  <a:latin typeface="Times New Roman" panose="02020603050405020304" pitchFamily="18" charset="0"/>
                  <a:ea typeface="黑体" panose="02010609060101010101" pitchFamily="49" charset="-122"/>
                  <a:cs typeface="Times New Roman" panose="02020603050405020304" pitchFamily="18" charset="0"/>
                </a:rPr>
                <a:t>1500 national mandatory standards</a:t>
              </a:r>
              <a:endParaRPr lang="zh-CN" altLang="en-US" sz="2000" dirty="0">
                <a:solidFill>
                  <a:srgbClr val="FF0000"/>
                </a:solidFill>
                <a:effectLst>
                  <a:glow rad="139700">
                    <a:schemeClr val="bg1"/>
                  </a:glo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2" name="TextBox 20"/>
            <p:cNvSpPr txBox="1"/>
            <p:nvPr/>
          </p:nvSpPr>
          <p:spPr>
            <a:xfrm>
              <a:off x="4386878" y="4517307"/>
              <a:ext cx="2038985" cy="461665"/>
            </a:xfrm>
            <a:prstGeom prst="rect">
              <a:avLst/>
            </a:prstGeom>
            <a:noFill/>
          </p:spPr>
          <p:txBody>
            <a:bodyPr wrap="square" rtlCol="0">
              <a:spAutoFit/>
            </a:bodyPr>
            <a:lstStyle/>
            <a:p>
              <a:r>
                <a:rPr lang="en-US" altLang="zh-CN" sz="2400" dirty="0" smtClean="0">
                  <a:solidFill>
                    <a:srgbClr val="FF0000"/>
                  </a:solidFill>
                  <a:effectLst>
                    <a:glow rad="139700">
                      <a:schemeClr val="bg1"/>
                    </a:glow>
                  </a:effectLst>
                  <a:latin typeface="Times New Roman" panose="02020603050405020304" pitchFamily="18" charset="0"/>
                  <a:ea typeface="黑体" panose="02010609060101010101" pitchFamily="49" charset="-122"/>
                  <a:cs typeface="Times New Roman" panose="02020603050405020304" pitchFamily="18" charset="0"/>
                </a:rPr>
                <a:t>Greatly reduce</a:t>
              </a:r>
              <a:endParaRPr lang="zh-CN" altLang="en-US" sz="2400" dirty="0">
                <a:solidFill>
                  <a:srgbClr val="FF0000"/>
                </a:solidFill>
                <a:effectLst>
                  <a:glow rad="139700">
                    <a:schemeClr val="bg1"/>
                  </a:glow>
                </a:effectLst>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31" name="文本框 9"/>
          <p:cNvSpPr txBox="1"/>
          <p:nvPr/>
        </p:nvSpPr>
        <p:spPr>
          <a:xfrm>
            <a:off x="8548853" y="640517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16</a:t>
            </a:r>
            <a:endParaRPr lang="zh-CN" altLang="en-US" dirty="0"/>
          </a:p>
        </p:txBody>
      </p:sp>
      <p:sp>
        <p:nvSpPr>
          <p:cNvPr id="32"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64240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left)">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圆角矩形 8"/>
          <p:cNvSpPr>
            <a:spLocks/>
          </p:cNvSpPr>
          <p:nvPr/>
        </p:nvSpPr>
        <p:spPr bwMode="auto">
          <a:xfrm flipH="1">
            <a:off x="922338" y="1379538"/>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圆角矩形 65"/>
          <p:cNvSpPr>
            <a:spLocks noChangeArrowheads="1"/>
          </p:cNvSpPr>
          <p:nvPr/>
        </p:nvSpPr>
        <p:spPr bwMode="auto">
          <a:xfrm flipH="1">
            <a:off x="614363" y="1260475"/>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8" name="圆角矩形 66"/>
          <p:cNvSpPr>
            <a:spLocks noChangeArrowheads="1"/>
          </p:cNvSpPr>
          <p:nvPr/>
        </p:nvSpPr>
        <p:spPr bwMode="auto">
          <a:xfrm flipH="1">
            <a:off x="682625" y="1325563"/>
            <a:ext cx="5022850"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9" name="任意多边形 67"/>
          <p:cNvSpPr>
            <a:spLocks/>
          </p:cNvSpPr>
          <p:nvPr/>
        </p:nvSpPr>
        <p:spPr bwMode="auto">
          <a:xfrm flipH="1">
            <a:off x="517525" y="124936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椭圆 68"/>
          <p:cNvSpPr>
            <a:spLocks noChangeArrowheads="1"/>
          </p:cNvSpPr>
          <p:nvPr/>
        </p:nvSpPr>
        <p:spPr bwMode="auto">
          <a:xfrm flipH="1">
            <a:off x="395288" y="1219200"/>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1" name="椭圆 69"/>
          <p:cNvSpPr>
            <a:spLocks noChangeArrowheads="1"/>
          </p:cNvSpPr>
          <p:nvPr/>
        </p:nvSpPr>
        <p:spPr bwMode="auto">
          <a:xfrm flipH="1">
            <a:off x="508000" y="131762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2" name="任意多边形 70"/>
          <p:cNvSpPr>
            <a:spLocks/>
          </p:cNvSpPr>
          <p:nvPr/>
        </p:nvSpPr>
        <p:spPr bwMode="auto">
          <a:xfrm flipH="1">
            <a:off x="536575" y="1325563"/>
            <a:ext cx="703263" cy="414337"/>
          </a:xfrm>
          <a:custGeom>
            <a:avLst/>
            <a:gdLst>
              <a:gd name="T0" fmla="*/ 30036 w 1314800"/>
              <a:gd name="T1" fmla="*/ 0 h 771793"/>
              <a:gd name="T2" fmla="*/ 54942 w 1314800"/>
              <a:gd name="T3" fmla="*/ 13488 h 771793"/>
              <a:gd name="T4" fmla="*/ 57564 w 1314800"/>
              <a:gd name="T5" fmla="*/ 18408 h 771793"/>
              <a:gd name="T6" fmla="*/ 30036 w 1314800"/>
              <a:gd name="T7" fmla="*/ 34416 h 771793"/>
              <a:gd name="T8" fmla="*/ 0 w 1314800"/>
              <a:gd name="T9" fmla="*/ 30592 h 771793"/>
              <a:gd name="T10" fmla="*/ 3003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文本框 104"/>
          <p:cNvSpPr>
            <a:spLocks noChangeArrowheads="1"/>
          </p:cNvSpPr>
          <p:nvPr/>
        </p:nvSpPr>
        <p:spPr bwMode="auto">
          <a:xfrm flipH="1">
            <a:off x="612775" y="1463675"/>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2</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sp>
        <p:nvSpPr>
          <p:cNvPr id="40" name="矩形 19"/>
          <p:cNvSpPr>
            <a:spLocks noChangeArrowheads="1"/>
          </p:cNvSpPr>
          <p:nvPr/>
        </p:nvSpPr>
        <p:spPr bwMode="auto">
          <a:xfrm>
            <a:off x="0" y="5949950"/>
            <a:ext cx="9144000" cy="908050"/>
          </a:xfrm>
          <a:prstGeom prst="rect">
            <a:avLst/>
          </a:prstGeom>
          <a:gradFill rotWithShape="1">
            <a:gsLst>
              <a:gs pos="0">
                <a:srgbClr val="005681"/>
              </a:gs>
              <a:gs pos="50000">
                <a:srgbClr val="007BB9"/>
              </a:gs>
              <a:gs pos="100000">
                <a:srgbClr val="0094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42" name="矩形 2"/>
          <p:cNvSpPr>
            <a:spLocks noChangeArrowheads="1"/>
          </p:cNvSpPr>
          <p:nvPr/>
        </p:nvSpPr>
        <p:spPr bwMode="auto">
          <a:xfrm>
            <a:off x="827088" y="3271838"/>
            <a:ext cx="48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4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The scope of mandatory</a:t>
            </a:r>
            <a:endParaRPr lang="zh-CN" altLang="zh-CN" sz="2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1" name="组合 38"/>
          <p:cNvGrpSpPr>
            <a:grpSpLocks/>
          </p:cNvGrpSpPr>
          <p:nvPr/>
        </p:nvGrpSpPr>
        <p:grpSpPr bwMode="auto">
          <a:xfrm>
            <a:off x="539750" y="2259013"/>
            <a:ext cx="5616575" cy="865187"/>
            <a:chOff x="0" y="0"/>
            <a:chExt cx="5616624" cy="865216"/>
          </a:xfrm>
        </p:grpSpPr>
        <p:sp>
          <p:nvSpPr>
            <p:cNvPr id="62" name="圆角矩形 50"/>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63" name="图片 51"/>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矩形 53"/>
          <p:cNvSpPr>
            <a:spLocks noChangeArrowheads="1"/>
          </p:cNvSpPr>
          <p:nvPr/>
        </p:nvSpPr>
        <p:spPr bwMode="auto">
          <a:xfrm>
            <a:off x="3348038" y="2403475"/>
            <a:ext cx="188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Limit scope</a:t>
            </a:r>
            <a:endParaRPr lang="zh-CN"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39" name="内容占位符 3"/>
          <p:cNvSpPr txBox="1">
            <a:spLocks noChangeArrowheads="1"/>
          </p:cNvSpPr>
          <p:nvPr/>
        </p:nvSpPr>
        <p:spPr bwMode="auto">
          <a:xfrm>
            <a:off x="1433513" y="1331537"/>
            <a:ext cx="42227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To integrate and streamline</a:t>
            </a:r>
          </a:p>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mandatory standards </a:t>
            </a:r>
            <a:endParaRPr lang="zh-CN" altLang="zh-CN" sz="22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66" name="矩形 52"/>
          <p:cNvSpPr>
            <a:spLocks noChangeArrowheads="1"/>
          </p:cNvSpPr>
          <p:nvPr/>
        </p:nvSpPr>
        <p:spPr bwMode="auto">
          <a:xfrm>
            <a:off x="738472" y="2384320"/>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2</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68" name="矩形 8"/>
          <p:cNvSpPr>
            <a:spLocks noChangeArrowheads="1"/>
          </p:cNvSpPr>
          <p:nvPr/>
        </p:nvSpPr>
        <p:spPr bwMode="auto">
          <a:xfrm>
            <a:off x="250130" y="6094822"/>
            <a:ext cx="8755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One market, One bottom line, One standard</a:t>
            </a: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1800" b="1" dirty="0">
              <a:latin typeface="Times New Roman" panose="02020603050405020304" pitchFamily="18" charset="0"/>
              <a:cs typeface="Times New Roman" panose="02020603050405020304" pitchFamily="18" charset="0"/>
            </a:endParaRPr>
          </a:p>
        </p:txBody>
      </p:sp>
      <p:sp>
        <p:nvSpPr>
          <p:cNvPr id="41" name="文本框 9"/>
          <p:cNvSpPr txBox="1"/>
          <p:nvPr/>
        </p:nvSpPr>
        <p:spPr>
          <a:xfrm>
            <a:off x="8617827" y="6442756"/>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17</a:t>
            </a:r>
            <a:endParaRPr lang="zh-CN" altLang="en-US" dirty="0"/>
          </a:p>
        </p:txBody>
      </p:sp>
      <p:sp>
        <p:nvSpPr>
          <p:cNvPr id="30"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pic>
        <p:nvPicPr>
          <p:cNvPr id="64" name="图片 39"/>
          <p:cNvPicPr>
            <a:picLocks noChangeAspect="1" noChangeArrowheads="1"/>
          </p:cNvPicPr>
          <p:nvPr/>
        </p:nvPicPr>
        <p:blipFill>
          <a:blip r:embed="rId4">
            <a:grayscl/>
            <a:extLst>
              <a:ext uri="{28A0092B-C50C-407E-A947-70E740481C1C}">
                <a14:useLocalDpi xmlns:a14="http://schemas.microsoft.com/office/drawing/2010/main" val="0"/>
              </a:ext>
            </a:extLst>
          </a:blip>
          <a:srcRect l="72278"/>
          <a:stretch>
            <a:fillRect/>
          </a:stretch>
        </p:blipFill>
        <p:spPr bwMode="auto">
          <a:xfrm>
            <a:off x="900113" y="4076700"/>
            <a:ext cx="1920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组合 1"/>
          <p:cNvGrpSpPr>
            <a:grpSpLocks/>
          </p:cNvGrpSpPr>
          <p:nvPr/>
        </p:nvGrpSpPr>
        <p:grpSpPr bwMode="auto">
          <a:xfrm>
            <a:off x="868434" y="3886200"/>
            <a:ext cx="7654854" cy="1935162"/>
            <a:chOff x="-33264" y="0"/>
            <a:chExt cx="7654401" cy="1936133"/>
          </a:xfrm>
        </p:grpSpPr>
        <p:sp>
          <p:nvSpPr>
            <p:cNvPr id="69" name="任意多边形 29"/>
            <p:cNvSpPr>
              <a:spLocks/>
            </p:cNvSpPr>
            <p:nvPr/>
          </p:nvSpPr>
          <p:spPr bwMode="auto">
            <a:xfrm>
              <a:off x="2332756" y="262528"/>
              <a:ext cx="1457583" cy="313667"/>
            </a:xfrm>
            <a:custGeom>
              <a:avLst/>
              <a:gdLst>
                <a:gd name="T0" fmla="*/ 0 w 1457583"/>
                <a:gd name="T1" fmla="*/ 0 h 313667"/>
                <a:gd name="T2" fmla="*/ 1195422 w 1457583"/>
                <a:gd name="T3" fmla="*/ 0 h 313667"/>
                <a:gd name="T4" fmla="*/ 1228360 w 1457583"/>
                <a:gd name="T5" fmla="*/ 23469 h 313667"/>
                <a:gd name="T6" fmla="*/ 1365204 w 1457583"/>
                <a:gd name="T7" fmla="*/ 166694 h 313667"/>
                <a:gd name="T8" fmla="*/ 1457583 w 1457583"/>
                <a:gd name="T9" fmla="*/ 313667 h 313667"/>
                <a:gd name="T10" fmla="*/ 1080462 w 1457583"/>
                <a:gd name="T11" fmla="*/ 313667 h 313667"/>
                <a:gd name="T12" fmla="*/ 1079447 w 1457583"/>
                <a:gd name="T13" fmla="*/ 312052 h 313667"/>
                <a:gd name="T14" fmla="*/ 399816 w 1457583"/>
                <a:gd name="T15" fmla="*/ 2 h 313667"/>
                <a:gd name="T16" fmla="*/ 0 w 1457583"/>
                <a:gd name="T17" fmla="*/ 2 h 313667"/>
                <a:gd name="T18" fmla="*/ 0 w 1457583"/>
                <a:gd name="T19" fmla="*/ 0 h 313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7583"/>
                <a:gd name="T31" fmla="*/ 0 h 313667"/>
                <a:gd name="T32" fmla="*/ 1457583 w 1457583"/>
                <a:gd name="T33" fmla="*/ 313667 h 313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7583" h="313667">
                  <a:moveTo>
                    <a:pt x="0" y="0"/>
                  </a:moveTo>
                  <a:lnTo>
                    <a:pt x="1195422" y="0"/>
                  </a:lnTo>
                  <a:lnTo>
                    <a:pt x="1228360" y="23469"/>
                  </a:lnTo>
                  <a:cubicBezTo>
                    <a:pt x="1279060" y="67252"/>
                    <a:pt x="1324925" y="115209"/>
                    <a:pt x="1365204" y="166694"/>
                  </a:cubicBezTo>
                  <a:lnTo>
                    <a:pt x="1457583" y="313667"/>
                  </a:lnTo>
                  <a:lnTo>
                    <a:pt x="1080462" y="313667"/>
                  </a:lnTo>
                  <a:lnTo>
                    <a:pt x="1079447" y="312052"/>
                  </a:lnTo>
                  <a:cubicBezTo>
                    <a:pt x="932158" y="123784"/>
                    <a:pt x="682727" y="2"/>
                    <a:pt x="399816" y="2"/>
                  </a:cubicBezTo>
                  <a:lnTo>
                    <a:pt x="0" y="2"/>
                  </a:lnTo>
                  <a:lnTo>
                    <a:pt x="0" y="0"/>
                  </a:lnTo>
                  <a:close/>
                </a:path>
              </a:pathLst>
            </a:custGeom>
            <a:gradFill rotWithShape="1">
              <a:gsLst>
                <a:gs pos="0">
                  <a:srgbClr val="000000"/>
                </a:gs>
                <a:gs pos="100000">
                  <a:srgbClr val="E7E7E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70" name="组合 30"/>
            <p:cNvGrpSpPr>
              <a:grpSpLocks/>
            </p:cNvGrpSpPr>
            <p:nvPr/>
          </p:nvGrpSpPr>
          <p:grpSpPr bwMode="auto">
            <a:xfrm>
              <a:off x="0" y="0"/>
              <a:ext cx="7621137" cy="1935508"/>
              <a:chOff x="0" y="0"/>
              <a:chExt cx="7621137" cy="1935508"/>
            </a:xfrm>
          </p:grpSpPr>
          <p:sp>
            <p:nvSpPr>
              <p:cNvPr id="81" name="任意多边形 31"/>
              <p:cNvSpPr>
                <a:spLocks/>
              </p:cNvSpPr>
              <p:nvPr/>
            </p:nvSpPr>
            <p:spPr bwMode="auto">
              <a:xfrm>
                <a:off x="7620" y="0"/>
                <a:ext cx="2018676" cy="1935508"/>
              </a:xfrm>
              <a:custGeom>
                <a:avLst/>
                <a:gdLst>
                  <a:gd name="T0" fmla="*/ 0 w 1706497"/>
                  <a:gd name="T1" fmla="*/ 0 h 1894723"/>
                  <a:gd name="T2" fmla="*/ 1758430 w 1706497"/>
                  <a:gd name="T3" fmla="*/ 0 h 1894723"/>
                  <a:gd name="T4" fmla="*/ 3952857 w 1706497"/>
                  <a:gd name="T5" fmla="*/ 1053810 h 1894723"/>
                  <a:gd name="T6" fmla="*/ 1758430 w 1706497"/>
                  <a:gd name="T7" fmla="*/ 2107619 h 1894723"/>
                  <a:gd name="T8" fmla="*/ 0 w 1706497"/>
                  <a:gd name="T9" fmla="*/ 2107619 h 1894723"/>
                  <a:gd name="T10" fmla="*/ 0 w 1706497"/>
                  <a:gd name="T11" fmla="*/ 1824520 h 1894723"/>
                  <a:gd name="T12" fmla="*/ 1687714 w 1706497"/>
                  <a:gd name="T13" fmla="*/ 1824520 h 1894723"/>
                  <a:gd name="T14" fmla="*/ 3292623 w 1706497"/>
                  <a:gd name="T15" fmla="*/ 1053810 h 1894723"/>
                  <a:gd name="T16" fmla="*/ 1687714 w 1706497"/>
                  <a:gd name="T17" fmla="*/ 283099 h 1894723"/>
                  <a:gd name="T18" fmla="*/ 0 w 1706497"/>
                  <a:gd name="T19" fmla="*/ 283099 h 1894723"/>
                  <a:gd name="T20" fmla="*/ 0 w 1706497"/>
                  <a:gd name="T21" fmla="*/ 0 h 18947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6497"/>
                  <a:gd name="T34" fmla="*/ 0 h 1894723"/>
                  <a:gd name="T35" fmla="*/ 1706497 w 1706497"/>
                  <a:gd name="T36" fmla="*/ 1894723 h 18947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6497" h="1894723">
                    <a:moveTo>
                      <a:pt x="0" y="0"/>
                    </a:moveTo>
                    <a:lnTo>
                      <a:pt x="759136" y="0"/>
                    </a:lnTo>
                    <a:cubicBezTo>
                      <a:pt x="1282349" y="0"/>
                      <a:pt x="1706497" y="424148"/>
                      <a:pt x="1706497" y="947362"/>
                    </a:cubicBezTo>
                    <a:cubicBezTo>
                      <a:pt x="1706497" y="1470575"/>
                      <a:pt x="1282349" y="1894723"/>
                      <a:pt x="759136" y="1894723"/>
                    </a:cubicBezTo>
                    <a:lnTo>
                      <a:pt x="0" y="1894723"/>
                    </a:lnTo>
                    <a:lnTo>
                      <a:pt x="0" y="1640221"/>
                    </a:lnTo>
                    <a:lnTo>
                      <a:pt x="728608" y="1640221"/>
                    </a:lnTo>
                    <a:cubicBezTo>
                      <a:pt x="1111263" y="1640221"/>
                      <a:pt x="1421466" y="1330017"/>
                      <a:pt x="1421466" y="947362"/>
                    </a:cubicBezTo>
                    <a:cubicBezTo>
                      <a:pt x="1421466" y="564706"/>
                      <a:pt x="1111263" y="254503"/>
                      <a:pt x="728608" y="254503"/>
                    </a:cubicBezTo>
                    <a:lnTo>
                      <a:pt x="0" y="254503"/>
                    </a:lnTo>
                    <a:lnTo>
                      <a:pt x="0" y="0"/>
                    </a:lnTo>
                    <a:close/>
                  </a:path>
                </a:pathLst>
              </a:custGeom>
              <a:solidFill>
                <a:srgbClr val="663A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 name="任意多边形 32"/>
              <p:cNvSpPr>
                <a:spLocks/>
              </p:cNvSpPr>
              <p:nvPr/>
            </p:nvSpPr>
            <p:spPr bwMode="auto">
              <a:xfrm>
                <a:off x="0" y="0"/>
                <a:ext cx="3884608" cy="1935508"/>
              </a:xfrm>
              <a:custGeom>
                <a:avLst/>
                <a:gdLst>
                  <a:gd name="T0" fmla="*/ 0 w 3283871"/>
                  <a:gd name="T1" fmla="*/ 0 h 1894723"/>
                  <a:gd name="T2" fmla="*/ 5412193 w 3283871"/>
                  <a:gd name="T3" fmla="*/ 0 h 1894723"/>
                  <a:gd name="T4" fmla="*/ 7606618 w 3283871"/>
                  <a:gd name="T5" fmla="*/ 1053810 h 1894723"/>
                  <a:gd name="T6" fmla="*/ 5412193 w 3283871"/>
                  <a:gd name="T7" fmla="*/ 2107619 h 1894723"/>
                  <a:gd name="T8" fmla="*/ 0 w 3283871"/>
                  <a:gd name="T9" fmla="*/ 2107619 h 1894723"/>
                  <a:gd name="T10" fmla="*/ 0 w 3283871"/>
                  <a:gd name="T11" fmla="*/ 1824520 h 1894723"/>
                  <a:gd name="T12" fmla="*/ 5341480 w 3283871"/>
                  <a:gd name="T13" fmla="*/ 1824520 h 1894723"/>
                  <a:gd name="T14" fmla="*/ 6946387 w 3283871"/>
                  <a:gd name="T15" fmla="*/ 1053810 h 1894723"/>
                  <a:gd name="T16" fmla="*/ 5341480 w 3283871"/>
                  <a:gd name="T17" fmla="*/ 283099 h 1894723"/>
                  <a:gd name="T18" fmla="*/ 3251798 w 3283871"/>
                  <a:gd name="T19" fmla="*/ 283099 h 1894723"/>
                  <a:gd name="T20" fmla="*/ 3233914 w 3283871"/>
                  <a:gd name="T21" fmla="*/ 273763 h 1894723"/>
                  <a:gd name="T22" fmla="*/ 1758430 w 3283871"/>
                  <a:gd name="T23" fmla="*/ 1 h 1894723"/>
                  <a:gd name="T24" fmla="*/ 0 w 3283871"/>
                  <a:gd name="T25" fmla="*/ 1 h 1894723"/>
                  <a:gd name="T26" fmla="*/ 0 w 3283871"/>
                  <a:gd name="T27" fmla="*/ 0 h 18947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83871"/>
                  <a:gd name="T43" fmla="*/ 0 h 1894723"/>
                  <a:gd name="T44" fmla="*/ 3283871 w 3283871"/>
                  <a:gd name="T45" fmla="*/ 1894723 h 18947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83871" h="1894723">
                    <a:moveTo>
                      <a:pt x="0" y="0"/>
                    </a:moveTo>
                    <a:lnTo>
                      <a:pt x="2336510" y="0"/>
                    </a:lnTo>
                    <a:cubicBezTo>
                      <a:pt x="2859723" y="0"/>
                      <a:pt x="3283871" y="424148"/>
                      <a:pt x="3283871" y="947362"/>
                    </a:cubicBezTo>
                    <a:cubicBezTo>
                      <a:pt x="3283871" y="1470575"/>
                      <a:pt x="2859723" y="1894723"/>
                      <a:pt x="2336510" y="1894723"/>
                    </a:cubicBezTo>
                    <a:lnTo>
                      <a:pt x="0" y="1894723"/>
                    </a:lnTo>
                    <a:lnTo>
                      <a:pt x="0" y="1640221"/>
                    </a:lnTo>
                    <a:lnTo>
                      <a:pt x="2305982" y="1640221"/>
                    </a:lnTo>
                    <a:cubicBezTo>
                      <a:pt x="2688637" y="1640221"/>
                      <a:pt x="2998840" y="1330017"/>
                      <a:pt x="2998840" y="947362"/>
                    </a:cubicBezTo>
                    <a:cubicBezTo>
                      <a:pt x="2998840" y="564706"/>
                      <a:pt x="2688637" y="254503"/>
                      <a:pt x="2305982" y="254503"/>
                    </a:cubicBezTo>
                    <a:lnTo>
                      <a:pt x="1403841" y="254503"/>
                    </a:lnTo>
                    <a:lnTo>
                      <a:pt x="1396120" y="246109"/>
                    </a:lnTo>
                    <a:cubicBezTo>
                      <a:pt x="1227881" y="93198"/>
                      <a:pt x="1004392" y="1"/>
                      <a:pt x="759136" y="1"/>
                    </a:cubicBezTo>
                    <a:lnTo>
                      <a:pt x="0" y="1"/>
                    </a:lnTo>
                    <a:lnTo>
                      <a:pt x="0" y="0"/>
                    </a:lnTo>
                    <a:close/>
                  </a:path>
                </a:pathLst>
              </a:custGeom>
              <a:solidFill>
                <a:srgbClr val="F661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3" name="任意多边形 33"/>
              <p:cNvSpPr>
                <a:spLocks/>
              </p:cNvSpPr>
              <p:nvPr/>
            </p:nvSpPr>
            <p:spPr bwMode="auto">
              <a:xfrm flipV="1">
                <a:off x="4491" y="0"/>
                <a:ext cx="5753802" cy="1935508"/>
              </a:xfrm>
              <a:custGeom>
                <a:avLst/>
                <a:gdLst>
                  <a:gd name="T0" fmla="*/ 0 w 4864002"/>
                  <a:gd name="T1" fmla="*/ 2107619 h 1894723"/>
                  <a:gd name="T2" fmla="*/ 3660151 w 4864002"/>
                  <a:gd name="T3" fmla="*/ 2107619 h 1894723"/>
                  <a:gd name="T4" fmla="*/ 4558585 w 4864002"/>
                  <a:gd name="T5" fmla="*/ 2107619 h 1894723"/>
                  <a:gd name="T6" fmla="*/ 9072346 w 4864002"/>
                  <a:gd name="T7" fmla="*/ 2107619 h 1894723"/>
                  <a:gd name="T8" fmla="*/ 11266774 w 4864002"/>
                  <a:gd name="T9" fmla="*/ 1053810 h 1894723"/>
                  <a:gd name="T10" fmla="*/ 9072346 w 4864002"/>
                  <a:gd name="T11" fmla="*/ 0 h 1894723"/>
                  <a:gd name="T12" fmla="*/ 3660151 w 4864002"/>
                  <a:gd name="T13" fmla="*/ 0 h 1894723"/>
                  <a:gd name="T14" fmla="*/ 3660151 w 4864002"/>
                  <a:gd name="T15" fmla="*/ 1 h 1894723"/>
                  <a:gd name="T16" fmla="*/ 5418582 w 4864002"/>
                  <a:gd name="T17" fmla="*/ 1 h 1894723"/>
                  <a:gd name="T18" fmla="*/ 6894066 w 4864002"/>
                  <a:gd name="T19" fmla="*/ 273763 h 1894723"/>
                  <a:gd name="T20" fmla="*/ 6911952 w 4864002"/>
                  <a:gd name="T21" fmla="*/ 283099 h 1894723"/>
                  <a:gd name="T22" fmla="*/ 9001631 w 4864002"/>
                  <a:gd name="T23" fmla="*/ 283099 h 1894723"/>
                  <a:gd name="T24" fmla="*/ 10606537 w 4864002"/>
                  <a:gd name="T25" fmla="*/ 1053810 h 1894723"/>
                  <a:gd name="T26" fmla="*/ 9001631 w 4864002"/>
                  <a:gd name="T27" fmla="*/ 1824520 h 1894723"/>
                  <a:gd name="T28" fmla="*/ 4558585 w 4864002"/>
                  <a:gd name="T29" fmla="*/ 1824520 h 1894723"/>
                  <a:gd name="T30" fmla="*/ 4558585 w 4864002"/>
                  <a:gd name="T31" fmla="*/ 1824519 h 1894723"/>
                  <a:gd name="T32" fmla="*/ 3251801 w 4864002"/>
                  <a:gd name="T33" fmla="*/ 1824519 h 1894723"/>
                  <a:gd name="T34" fmla="*/ 3233916 w 4864002"/>
                  <a:gd name="T35" fmla="*/ 1833856 h 1894723"/>
                  <a:gd name="T36" fmla="*/ 1758430 w 4864002"/>
                  <a:gd name="T37" fmla="*/ 2107618 h 1894723"/>
                  <a:gd name="T38" fmla="*/ 0 w 4864002"/>
                  <a:gd name="T39" fmla="*/ 2107618 h 1894723"/>
                  <a:gd name="T40" fmla="*/ 0 w 4864002"/>
                  <a:gd name="T41" fmla="*/ 2107619 h 18947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4002"/>
                  <a:gd name="T64" fmla="*/ 0 h 1894723"/>
                  <a:gd name="T65" fmla="*/ 4864002 w 4864002"/>
                  <a:gd name="T66" fmla="*/ 1894723 h 18947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lnTo>
                      <a:pt x="0" y="1894723"/>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4" name="任意多边形 34"/>
              <p:cNvSpPr>
                <a:spLocks/>
              </p:cNvSpPr>
              <p:nvPr/>
            </p:nvSpPr>
            <p:spPr bwMode="auto">
              <a:xfrm>
                <a:off x="1867335" y="0"/>
                <a:ext cx="5753802" cy="1935508"/>
              </a:xfrm>
              <a:custGeom>
                <a:avLst/>
                <a:gdLst>
                  <a:gd name="T0" fmla="*/ 0 w 4864002"/>
                  <a:gd name="T1" fmla="*/ 2107619 h 1894723"/>
                  <a:gd name="T2" fmla="*/ 3660151 w 4864002"/>
                  <a:gd name="T3" fmla="*/ 2107619 h 1894723"/>
                  <a:gd name="T4" fmla="*/ 4558585 w 4864002"/>
                  <a:gd name="T5" fmla="*/ 2107619 h 1894723"/>
                  <a:gd name="T6" fmla="*/ 9072346 w 4864002"/>
                  <a:gd name="T7" fmla="*/ 2107619 h 1894723"/>
                  <a:gd name="T8" fmla="*/ 11266774 w 4864002"/>
                  <a:gd name="T9" fmla="*/ 1053810 h 1894723"/>
                  <a:gd name="T10" fmla="*/ 9072346 w 4864002"/>
                  <a:gd name="T11" fmla="*/ 0 h 1894723"/>
                  <a:gd name="T12" fmla="*/ 3660151 w 4864002"/>
                  <a:gd name="T13" fmla="*/ 0 h 1894723"/>
                  <a:gd name="T14" fmla="*/ 3660151 w 4864002"/>
                  <a:gd name="T15" fmla="*/ 1 h 1894723"/>
                  <a:gd name="T16" fmla="*/ 5418582 w 4864002"/>
                  <a:gd name="T17" fmla="*/ 1 h 1894723"/>
                  <a:gd name="T18" fmla="*/ 6894066 w 4864002"/>
                  <a:gd name="T19" fmla="*/ 273763 h 1894723"/>
                  <a:gd name="T20" fmla="*/ 6911952 w 4864002"/>
                  <a:gd name="T21" fmla="*/ 283099 h 1894723"/>
                  <a:gd name="T22" fmla="*/ 9001631 w 4864002"/>
                  <a:gd name="T23" fmla="*/ 283099 h 1894723"/>
                  <a:gd name="T24" fmla="*/ 10606537 w 4864002"/>
                  <a:gd name="T25" fmla="*/ 1053810 h 1894723"/>
                  <a:gd name="T26" fmla="*/ 9001631 w 4864002"/>
                  <a:gd name="T27" fmla="*/ 1824520 h 1894723"/>
                  <a:gd name="T28" fmla="*/ 4558585 w 4864002"/>
                  <a:gd name="T29" fmla="*/ 1824520 h 1894723"/>
                  <a:gd name="T30" fmla="*/ 4558585 w 4864002"/>
                  <a:gd name="T31" fmla="*/ 1824519 h 1894723"/>
                  <a:gd name="T32" fmla="*/ 3251801 w 4864002"/>
                  <a:gd name="T33" fmla="*/ 1824519 h 1894723"/>
                  <a:gd name="T34" fmla="*/ 3233916 w 4864002"/>
                  <a:gd name="T35" fmla="*/ 1833856 h 1894723"/>
                  <a:gd name="T36" fmla="*/ 1758430 w 4864002"/>
                  <a:gd name="T37" fmla="*/ 2107618 h 1894723"/>
                  <a:gd name="T38" fmla="*/ 0 w 4864002"/>
                  <a:gd name="T39" fmla="*/ 2107618 h 1894723"/>
                  <a:gd name="T40" fmla="*/ 0 w 4864002"/>
                  <a:gd name="T41" fmla="*/ 2107619 h 18947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4002"/>
                  <a:gd name="T64" fmla="*/ 0 h 1894723"/>
                  <a:gd name="T65" fmla="*/ 4864002 w 4864002"/>
                  <a:gd name="T66" fmla="*/ 1894723 h 18947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lnTo>
                      <a:pt x="0" y="1894723"/>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71" name="任意多边形 40"/>
            <p:cNvSpPr>
              <a:spLocks/>
            </p:cNvSpPr>
            <p:nvPr/>
          </p:nvSpPr>
          <p:spPr bwMode="auto">
            <a:xfrm>
              <a:off x="2765124" y="261480"/>
              <a:ext cx="981433" cy="231229"/>
            </a:xfrm>
            <a:custGeom>
              <a:avLst/>
              <a:gdLst>
                <a:gd name="T0" fmla="*/ 7144 w 981433"/>
                <a:gd name="T1" fmla="*/ 2381 h 231229"/>
                <a:gd name="T2" fmla="*/ 771088 w 981433"/>
                <a:gd name="T3" fmla="*/ 0 h 231229"/>
                <a:gd name="T4" fmla="*/ 804026 w 981433"/>
                <a:gd name="T5" fmla="*/ 23469 h 231229"/>
                <a:gd name="T6" fmla="*/ 940870 w 981433"/>
                <a:gd name="T7" fmla="*/ 166694 h 231229"/>
                <a:gd name="T8" fmla="*/ 981433 w 981433"/>
                <a:gd name="T9" fmla="*/ 231229 h 231229"/>
                <a:gd name="T10" fmla="*/ 577891 w 981433"/>
                <a:gd name="T11" fmla="*/ 231229 h 231229"/>
                <a:gd name="T12" fmla="*/ 555032 w 981433"/>
                <a:gd name="T13" fmla="*/ 207304 h 231229"/>
                <a:gd name="T14" fmla="*/ 140662 w 981433"/>
                <a:gd name="T15" fmla="*/ 14382 h 231229"/>
                <a:gd name="T16" fmla="*/ 0 w 981433"/>
                <a:gd name="T17" fmla="*/ 2137 h 231229"/>
                <a:gd name="T18" fmla="*/ 7144 w 981433"/>
                <a:gd name="T19" fmla="*/ 2381 h 231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1433"/>
                <a:gd name="T31" fmla="*/ 0 h 231229"/>
                <a:gd name="T32" fmla="*/ 981433 w 981433"/>
                <a:gd name="T33" fmla="*/ 231229 h 231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1433" h="231229">
                  <a:moveTo>
                    <a:pt x="7144" y="2381"/>
                  </a:moveTo>
                  <a:lnTo>
                    <a:pt x="771088" y="0"/>
                  </a:lnTo>
                  <a:lnTo>
                    <a:pt x="804026" y="23469"/>
                  </a:lnTo>
                  <a:cubicBezTo>
                    <a:pt x="854726" y="67252"/>
                    <a:pt x="900591" y="115209"/>
                    <a:pt x="940870" y="166694"/>
                  </a:cubicBezTo>
                  <a:lnTo>
                    <a:pt x="981433" y="231229"/>
                  </a:lnTo>
                  <a:lnTo>
                    <a:pt x="577891" y="231229"/>
                  </a:lnTo>
                  <a:lnTo>
                    <a:pt x="555032" y="207304"/>
                  </a:lnTo>
                  <a:cubicBezTo>
                    <a:pt x="443792" y="111243"/>
                    <a:pt x="300725" y="42666"/>
                    <a:pt x="140662" y="14382"/>
                  </a:cubicBezTo>
                  <a:lnTo>
                    <a:pt x="0" y="2137"/>
                  </a:lnTo>
                  <a:cubicBezTo>
                    <a:pt x="0" y="1425"/>
                    <a:pt x="7144" y="3093"/>
                    <a:pt x="7144" y="2381"/>
                  </a:cubicBezTo>
                  <a:close/>
                </a:path>
              </a:pathLst>
            </a:custGeom>
            <a:gradFill rotWithShape="1">
              <a:gsLst>
                <a:gs pos="0">
                  <a:srgbClr val="000000"/>
                </a:gs>
                <a:gs pos="100000">
                  <a:srgbClr val="D8D8D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2" name="任意多边形 41"/>
            <p:cNvSpPr>
              <a:spLocks/>
            </p:cNvSpPr>
            <p:nvPr/>
          </p:nvSpPr>
          <p:spPr bwMode="auto">
            <a:xfrm flipV="1">
              <a:off x="4649888" y="1440900"/>
              <a:ext cx="960001" cy="231229"/>
            </a:xfrm>
            <a:custGeom>
              <a:avLst/>
              <a:gdLst>
                <a:gd name="T0" fmla="*/ 0 w 960001"/>
                <a:gd name="T1" fmla="*/ 2381 h 231229"/>
                <a:gd name="T2" fmla="*/ 749656 w 960001"/>
                <a:gd name="T3" fmla="*/ 0 h 231229"/>
                <a:gd name="T4" fmla="*/ 782594 w 960001"/>
                <a:gd name="T5" fmla="*/ 23469 h 231229"/>
                <a:gd name="T6" fmla="*/ 919438 w 960001"/>
                <a:gd name="T7" fmla="*/ 166694 h 231229"/>
                <a:gd name="T8" fmla="*/ 960001 w 960001"/>
                <a:gd name="T9" fmla="*/ 231229 h 231229"/>
                <a:gd name="T10" fmla="*/ 556459 w 960001"/>
                <a:gd name="T11" fmla="*/ 231229 h 231229"/>
                <a:gd name="T12" fmla="*/ 533600 w 960001"/>
                <a:gd name="T13" fmla="*/ 207304 h 231229"/>
                <a:gd name="T14" fmla="*/ 119230 w 960001"/>
                <a:gd name="T15" fmla="*/ 14382 h 231229"/>
                <a:gd name="T16" fmla="*/ 0 w 960001"/>
                <a:gd name="T17" fmla="*/ 2381 h 231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001"/>
                <a:gd name="T28" fmla="*/ 0 h 231229"/>
                <a:gd name="T29" fmla="*/ 960001 w 960001"/>
                <a:gd name="T30" fmla="*/ 231229 h 231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001" h="231229">
                  <a:moveTo>
                    <a:pt x="0" y="2381"/>
                  </a:moveTo>
                  <a:lnTo>
                    <a:pt x="749656" y="0"/>
                  </a:lnTo>
                  <a:lnTo>
                    <a:pt x="782594" y="23469"/>
                  </a:lnTo>
                  <a:cubicBezTo>
                    <a:pt x="833294" y="67252"/>
                    <a:pt x="879159" y="115209"/>
                    <a:pt x="919438" y="166694"/>
                  </a:cubicBezTo>
                  <a:lnTo>
                    <a:pt x="960001" y="231229"/>
                  </a:lnTo>
                  <a:lnTo>
                    <a:pt x="556459" y="231229"/>
                  </a:lnTo>
                  <a:lnTo>
                    <a:pt x="533600" y="207304"/>
                  </a:lnTo>
                  <a:cubicBezTo>
                    <a:pt x="422360" y="111243"/>
                    <a:pt x="279293" y="42666"/>
                    <a:pt x="119230" y="14382"/>
                  </a:cubicBezTo>
                  <a:lnTo>
                    <a:pt x="0" y="2381"/>
                  </a:lnTo>
                  <a:close/>
                </a:path>
              </a:pathLst>
            </a:custGeom>
            <a:gradFill rotWithShape="1">
              <a:gsLst>
                <a:gs pos="0">
                  <a:srgbClr val="000000"/>
                </a:gs>
                <a:gs pos="100000">
                  <a:srgbClr val="D8D8D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3" name="任意多边形 42"/>
            <p:cNvSpPr>
              <a:spLocks/>
            </p:cNvSpPr>
            <p:nvPr/>
          </p:nvSpPr>
          <p:spPr bwMode="auto">
            <a:xfrm flipV="1">
              <a:off x="908794" y="1440900"/>
              <a:ext cx="960001" cy="231229"/>
            </a:xfrm>
            <a:custGeom>
              <a:avLst/>
              <a:gdLst>
                <a:gd name="T0" fmla="*/ 0 w 960001"/>
                <a:gd name="T1" fmla="*/ 2381 h 231229"/>
                <a:gd name="T2" fmla="*/ 749656 w 960001"/>
                <a:gd name="T3" fmla="*/ 0 h 231229"/>
                <a:gd name="T4" fmla="*/ 782594 w 960001"/>
                <a:gd name="T5" fmla="*/ 23469 h 231229"/>
                <a:gd name="T6" fmla="*/ 919438 w 960001"/>
                <a:gd name="T7" fmla="*/ 166694 h 231229"/>
                <a:gd name="T8" fmla="*/ 960001 w 960001"/>
                <a:gd name="T9" fmla="*/ 231229 h 231229"/>
                <a:gd name="T10" fmla="*/ 556459 w 960001"/>
                <a:gd name="T11" fmla="*/ 231229 h 231229"/>
                <a:gd name="T12" fmla="*/ 533600 w 960001"/>
                <a:gd name="T13" fmla="*/ 207304 h 231229"/>
                <a:gd name="T14" fmla="*/ 119230 w 960001"/>
                <a:gd name="T15" fmla="*/ 14382 h 231229"/>
                <a:gd name="T16" fmla="*/ 0 w 960001"/>
                <a:gd name="T17" fmla="*/ 2381 h 231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001"/>
                <a:gd name="T28" fmla="*/ 0 h 231229"/>
                <a:gd name="T29" fmla="*/ 960001 w 960001"/>
                <a:gd name="T30" fmla="*/ 231229 h 231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001" h="231229">
                  <a:moveTo>
                    <a:pt x="0" y="2381"/>
                  </a:moveTo>
                  <a:lnTo>
                    <a:pt x="749656" y="0"/>
                  </a:lnTo>
                  <a:lnTo>
                    <a:pt x="782594" y="23469"/>
                  </a:lnTo>
                  <a:cubicBezTo>
                    <a:pt x="833294" y="67252"/>
                    <a:pt x="879159" y="115209"/>
                    <a:pt x="919438" y="166694"/>
                  </a:cubicBezTo>
                  <a:lnTo>
                    <a:pt x="960001" y="231229"/>
                  </a:lnTo>
                  <a:lnTo>
                    <a:pt x="556459" y="231229"/>
                  </a:lnTo>
                  <a:lnTo>
                    <a:pt x="533600" y="207304"/>
                  </a:lnTo>
                  <a:cubicBezTo>
                    <a:pt x="422360" y="111243"/>
                    <a:pt x="279293" y="42666"/>
                    <a:pt x="119230" y="14382"/>
                  </a:cubicBezTo>
                  <a:lnTo>
                    <a:pt x="0" y="2381"/>
                  </a:lnTo>
                  <a:close/>
                </a:path>
              </a:pathLst>
            </a:custGeom>
            <a:gradFill rotWithShape="1">
              <a:gsLst>
                <a:gs pos="0">
                  <a:srgbClr val="000000"/>
                </a:gs>
                <a:gs pos="57000">
                  <a:srgbClr val="0000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4" name="任意多边形 43"/>
            <p:cNvSpPr>
              <a:spLocks/>
            </p:cNvSpPr>
            <p:nvPr/>
          </p:nvSpPr>
          <p:spPr bwMode="auto">
            <a:xfrm>
              <a:off x="4679698" y="0"/>
              <a:ext cx="1049808" cy="259982"/>
            </a:xfrm>
            <a:custGeom>
              <a:avLst/>
              <a:gdLst>
                <a:gd name="T0" fmla="*/ 0 w 1049808"/>
                <a:gd name="T1" fmla="*/ 0 h 259982"/>
                <a:gd name="T2" fmla="*/ 761734 w 1049808"/>
                <a:gd name="T3" fmla="*/ 0 h 259982"/>
                <a:gd name="T4" fmla="*/ 1049808 w 1049808"/>
                <a:gd name="T5" fmla="*/ 246089 h 259982"/>
                <a:gd name="T6" fmla="*/ 1049808 w 1049808"/>
                <a:gd name="T7" fmla="*/ 259982 h 259982"/>
                <a:gd name="T8" fmla="*/ 721078 w 1049808"/>
                <a:gd name="T9" fmla="*/ 259982 h 259982"/>
                <a:gd name="T10" fmla="*/ 711945 w 1049808"/>
                <a:gd name="T11" fmla="*/ 251407 h 259982"/>
                <a:gd name="T12" fmla="*/ 65946 w 1049808"/>
                <a:gd name="T13" fmla="*/ 4397 h 259982"/>
                <a:gd name="T14" fmla="*/ 0 w 1049808"/>
                <a:gd name="T15" fmla="*/ 1701 h 259982"/>
                <a:gd name="T16" fmla="*/ 0 w 1049808"/>
                <a:gd name="T17" fmla="*/ 0 h 2599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808"/>
                <a:gd name="T28" fmla="*/ 0 h 259982"/>
                <a:gd name="T29" fmla="*/ 1049808 w 1049808"/>
                <a:gd name="T30" fmla="*/ 259982 h 2599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808" h="259982">
                  <a:moveTo>
                    <a:pt x="0" y="0"/>
                  </a:moveTo>
                  <a:lnTo>
                    <a:pt x="761734" y="0"/>
                  </a:lnTo>
                  <a:lnTo>
                    <a:pt x="1049808" y="246089"/>
                  </a:lnTo>
                  <a:lnTo>
                    <a:pt x="1049808" y="259982"/>
                  </a:lnTo>
                  <a:lnTo>
                    <a:pt x="721078" y="259982"/>
                  </a:lnTo>
                  <a:lnTo>
                    <a:pt x="711945" y="251407"/>
                  </a:lnTo>
                  <a:cubicBezTo>
                    <a:pt x="537806" y="114730"/>
                    <a:pt x="313628" y="24755"/>
                    <a:pt x="65946" y="4397"/>
                  </a:cubicBezTo>
                  <a:lnTo>
                    <a:pt x="0" y="1701"/>
                  </a:lnTo>
                  <a:lnTo>
                    <a:pt x="0" y="0"/>
                  </a:lnTo>
                  <a:close/>
                </a:path>
              </a:pathLst>
            </a:custGeom>
            <a:gradFill rotWithShape="1">
              <a:gsLst>
                <a:gs pos="0">
                  <a:srgbClr val="000000"/>
                </a:gs>
                <a:gs pos="31000">
                  <a:srgbClr val="000000"/>
                </a:gs>
                <a:gs pos="75000">
                  <a:srgbClr val="D8D8D8"/>
                </a:gs>
                <a:gs pos="100000">
                  <a:srgbClr val="D8D8D8"/>
                </a:gs>
              </a:gsLst>
              <a:lin ang="3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5" name="任意多边形 44"/>
            <p:cNvSpPr>
              <a:spLocks/>
            </p:cNvSpPr>
            <p:nvPr/>
          </p:nvSpPr>
          <p:spPr bwMode="auto">
            <a:xfrm>
              <a:off x="941659" y="0"/>
              <a:ext cx="1049808" cy="259982"/>
            </a:xfrm>
            <a:custGeom>
              <a:avLst/>
              <a:gdLst>
                <a:gd name="T0" fmla="*/ 0 w 1049808"/>
                <a:gd name="T1" fmla="*/ 0 h 259982"/>
                <a:gd name="T2" fmla="*/ 761734 w 1049808"/>
                <a:gd name="T3" fmla="*/ 0 h 259982"/>
                <a:gd name="T4" fmla="*/ 1049808 w 1049808"/>
                <a:gd name="T5" fmla="*/ 246089 h 259982"/>
                <a:gd name="T6" fmla="*/ 1049808 w 1049808"/>
                <a:gd name="T7" fmla="*/ 259982 h 259982"/>
                <a:gd name="T8" fmla="*/ 721078 w 1049808"/>
                <a:gd name="T9" fmla="*/ 259982 h 259982"/>
                <a:gd name="T10" fmla="*/ 711945 w 1049808"/>
                <a:gd name="T11" fmla="*/ 251407 h 259982"/>
                <a:gd name="T12" fmla="*/ 65946 w 1049808"/>
                <a:gd name="T13" fmla="*/ 4397 h 259982"/>
                <a:gd name="T14" fmla="*/ 0 w 1049808"/>
                <a:gd name="T15" fmla="*/ 1701 h 259982"/>
                <a:gd name="T16" fmla="*/ 0 w 1049808"/>
                <a:gd name="T17" fmla="*/ 0 h 2599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808"/>
                <a:gd name="T28" fmla="*/ 0 h 259982"/>
                <a:gd name="T29" fmla="*/ 1049808 w 1049808"/>
                <a:gd name="T30" fmla="*/ 259982 h 2599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808" h="259982">
                  <a:moveTo>
                    <a:pt x="0" y="0"/>
                  </a:moveTo>
                  <a:lnTo>
                    <a:pt x="761734" y="0"/>
                  </a:lnTo>
                  <a:lnTo>
                    <a:pt x="1049808" y="246089"/>
                  </a:lnTo>
                  <a:lnTo>
                    <a:pt x="1049808" y="259982"/>
                  </a:lnTo>
                  <a:lnTo>
                    <a:pt x="721078" y="259982"/>
                  </a:lnTo>
                  <a:lnTo>
                    <a:pt x="711945" y="251407"/>
                  </a:lnTo>
                  <a:cubicBezTo>
                    <a:pt x="537806" y="114730"/>
                    <a:pt x="313628" y="24755"/>
                    <a:pt x="65946" y="4397"/>
                  </a:cubicBezTo>
                  <a:lnTo>
                    <a:pt x="0" y="1701"/>
                  </a:lnTo>
                  <a:lnTo>
                    <a:pt x="0" y="0"/>
                  </a:lnTo>
                  <a:close/>
                </a:path>
              </a:pathLst>
            </a:custGeom>
            <a:gradFill rotWithShape="1">
              <a:gsLst>
                <a:gs pos="0">
                  <a:srgbClr val="000000"/>
                </a:gs>
                <a:gs pos="40999">
                  <a:srgbClr val="000000"/>
                </a:gs>
                <a:gs pos="75000">
                  <a:srgbClr val="D8D8D8"/>
                </a:gs>
                <a:gs pos="100000">
                  <a:srgbClr val="D8D8D8"/>
                </a:gs>
              </a:gsLst>
              <a:lin ang="3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6" name="任意多边形 45"/>
            <p:cNvSpPr>
              <a:spLocks/>
            </p:cNvSpPr>
            <p:nvPr/>
          </p:nvSpPr>
          <p:spPr bwMode="auto">
            <a:xfrm flipV="1">
              <a:off x="2803039" y="1676151"/>
              <a:ext cx="1049808" cy="259982"/>
            </a:xfrm>
            <a:custGeom>
              <a:avLst/>
              <a:gdLst>
                <a:gd name="T0" fmla="*/ 0 w 1049808"/>
                <a:gd name="T1" fmla="*/ 0 h 259982"/>
                <a:gd name="T2" fmla="*/ 761734 w 1049808"/>
                <a:gd name="T3" fmla="*/ 0 h 259982"/>
                <a:gd name="T4" fmla="*/ 1049808 w 1049808"/>
                <a:gd name="T5" fmla="*/ 246089 h 259982"/>
                <a:gd name="T6" fmla="*/ 1049808 w 1049808"/>
                <a:gd name="T7" fmla="*/ 259982 h 259982"/>
                <a:gd name="T8" fmla="*/ 721078 w 1049808"/>
                <a:gd name="T9" fmla="*/ 259982 h 259982"/>
                <a:gd name="T10" fmla="*/ 711945 w 1049808"/>
                <a:gd name="T11" fmla="*/ 251407 h 259982"/>
                <a:gd name="T12" fmla="*/ 65946 w 1049808"/>
                <a:gd name="T13" fmla="*/ 4397 h 259982"/>
                <a:gd name="T14" fmla="*/ 0 w 1049808"/>
                <a:gd name="T15" fmla="*/ 1701 h 259982"/>
                <a:gd name="T16" fmla="*/ 0 w 1049808"/>
                <a:gd name="T17" fmla="*/ 0 h 2599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808"/>
                <a:gd name="T28" fmla="*/ 0 h 259982"/>
                <a:gd name="T29" fmla="*/ 1049808 w 1049808"/>
                <a:gd name="T30" fmla="*/ 259982 h 2599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808" h="259982">
                  <a:moveTo>
                    <a:pt x="0" y="0"/>
                  </a:moveTo>
                  <a:lnTo>
                    <a:pt x="761734" y="0"/>
                  </a:lnTo>
                  <a:lnTo>
                    <a:pt x="1049808" y="246089"/>
                  </a:lnTo>
                  <a:lnTo>
                    <a:pt x="1049808" y="259982"/>
                  </a:lnTo>
                  <a:lnTo>
                    <a:pt x="721078" y="259982"/>
                  </a:lnTo>
                  <a:lnTo>
                    <a:pt x="711945" y="251407"/>
                  </a:lnTo>
                  <a:cubicBezTo>
                    <a:pt x="537806" y="114730"/>
                    <a:pt x="313628" y="24755"/>
                    <a:pt x="65946" y="4397"/>
                  </a:cubicBezTo>
                  <a:lnTo>
                    <a:pt x="0" y="1701"/>
                  </a:lnTo>
                  <a:lnTo>
                    <a:pt x="0" y="0"/>
                  </a:lnTo>
                  <a:close/>
                </a:path>
              </a:pathLst>
            </a:custGeom>
            <a:gradFill rotWithShape="1">
              <a:gsLst>
                <a:gs pos="0">
                  <a:srgbClr val="000000"/>
                </a:gs>
                <a:gs pos="40999">
                  <a:srgbClr val="000000"/>
                </a:gs>
                <a:gs pos="75000">
                  <a:srgbClr val="D8D8D8"/>
                </a:gs>
                <a:gs pos="100000">
                  <a:srgbClr val="D8D8D8"/>
                </a:gs>
              </a:gsLst>
              <a:lin ang="3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7" name="矩形 46"/>
            <p:cNvSpPr>
              <a:spLocks noChangeArrowheads="1"/>
            </p:cNvSpPr>
            <p:nvPr/>
          </p:nvSpPr>
          <p:spPr bwMode="auto">
            <a:xfrm>
              <a:off x="-33264" y="428632"/>
              <a:ext cx="1468297" cy="140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ts val="1700"/>
                </a:lnSpc>
                <a:spcBef>
                  <a:spcPct val="0"/>
                </a:spcBef>
                <a:buClrTx/>
                <a:buNone/>
              </a:pPr>
              <a:r>
                <a:rPr lang="en-US" altLang="zh-CN" sz="2000" dirty="0">
                  <a:latin typeface="Times New Roman" panose="02020603050405020304" pitchFamily="18" charset="0"/>
                  <a:cs typeface="Times New Roman" panose="02020603050405020304" pitchFamily="18" charset="0"/>
                </a:rPr>
                <a:t>Personal health and safety of live and property</a:t>
              </a:r>
              <a:endParaRPr lang="zh-CN" altLang="en-US" sz="2000" dirty="0">
                <a:latin typeface="Times New Roman" panose="02020603050405020304" pitchFamily="18" charset="0"/>
                <a:cs typeface="Times New Roman" panose="02020603050405020304" pitchFamily="18" charset="0"/>
              </a:endParaRPr>
            </a:p>
            <a:p>
              <a:pPr algn="ctr" eaLnBrk="1" hangingPunct="1">
                <a:lnSpc>
                  <a:spcPts val="1700"/>
                </a:lnSpc>
                <a:spcBef>
                  <a:spcPct val="0"/>
                </a:spcBef>
                <a:buClrTx/>
                <a:buFont typeface="Arial" panose="020B0604020202020204" pitchFamily="34" charset="0"/>
                <a:buNone/>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78" name="矩形 47"/>
            <p:cNvSpPr>
              <a:spLocks noChangeArrowheads="1"/>
            </p:cNvSpPr>
            <p:nvPr/>
          </p:nvSpPr>
          <p:spPr bwMode="auto">
            <a:xfrm>
              <a:off x="2107262" y="621362"/>
              <a:ext cx="1119371" cy="70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National security</a:t>
              </a:r>
              <a:endParaRPr lang="zh-CN" altLang="zh-CN" sz="2000" dirty="0">
                <a:latin typeface="Times New Roman" panose="02020603050405020304" pitchFamily="18" charset="0"/>
                <a:cs typeface="Times New Roman" panose="02020603050405020304" pitchFamily="18" charset="0"/>
              </a:endParaRPr>
            </a:p>
          </p:txBody>
        </p:sp>
        <p:sp>
          <p:nvSpPr>
            <p:cNvPr id="79" name="矩形 48"/>
            <p:cNvSpPr>
              <a:spLocks noChangeArrowheads="1"/>
            </p:cNvSpPr>
            <p:nvPr/>
          </p:nvSpPr>
          <p:spPr bwMode="auto">
            <a:xfrm>
              <a:off x="3898669" y="457429"/>
              <a:ext cx="1440519" cy="12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None/>
              </a:pP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Eco-environment safety</a:t>
              </a:r>
              <a:endParaRPr lang="zh-CN" altLang="zh-CN" sz="1400" dirty="0">
                <a:latin typeface="Times New Roman" panose="02020603050405020304" pitchFamily="18" charset="0"/>
                <a:cs typeface="Times New Roman" panose="02020603050405020304" pitchFamily="18" charset="0"/>
              </a:endParaRPr>
            </a:p>
            <a:p>
              <a:pPr algn="ctr" eaLnBrk="1" hangingPunct="1">
                <a:spcBef>
                  <a:spcPct val="0"/>
                </a:spcBef>
                <a:buClrTx/>
                <a:buFont typeface="Arial" panose="020B0604020202020204" pitchFamily="34" charset="0"/>
                <a:buNone/>
              </a:pPr>
              <a:endParaRPr lang="zh-CN" altLang="zh-CN" sz="1800" dirty="0"/>
            </a:p>
          </p:txBody>
        </p:sp>
        <p:sp>
          <p:nvSpPr>
            <p:cNvPr id="80" name="矩形 49"/>
            <p:cNvSpPr>
              <a:spLocks noChangeArrowheads="1"/>
            </p:cNvSpPr>
            <p:nvPr/>
          </p:nvSpPr>
          <p:spPr bwMode="auto">
            <a:xfrm>
              <a:off x="5651166" y="418035"/>
              <a:ext cx="1595101" cy="118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1700"/>
                </a:lnSpc>
                <a:buFont typeface="Wingdings" panose="05000000000000000000" pitchFamily="2" charset="2"/>
                <a:buNone/>
              </a:pPr>
              <a:r>
                <a:rPr lang="en-US" altLang="zh-CN" sz="2000" dirty="0">
                  <a:latin typeface="Times New Roman" panose="02020603050405020304" pitchFamily="18" charset="0"/>
                  <a:cs typeface="Times New Roman" panose="02020603050405020304" pitchFamily="18" charset="0"/>
                </a:rPr>
                <a:t> basic requirement of social and economic management</a:t>
              </a:r>
              <a:endParaRPr lang="zh-CN" altLang="zh-CN"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328016"/>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a:grpSpLocks/>
          </p:cNvGrpSpPr>
          <p:nvPr/>
        </p:nvGrpSpPr>
        <p:grpSpPr bwMode="auto">
          <a:xfrm>
            <a:off x="4781550" y="3204373"/>
            <a:ext cx="3483671" cy="3314770"/>
            <a:chOff x="0" y="-5554"/>
            <a:chExt cx="3483529" cy="3315821"/>
          </a:xfrm>
        </p:grpSpPr>
        <p:grpSp>
          <p:nvGrpSpPr>
            <p:cNvPr id="78" name="组合 39"/>
            <p:cNvGrpSpPr>
              <a:grpSpLocks/>
            </p:cNvGrpSpPr>
            <p:nvPr/>
          </p:nvGrpSpPr>
          <p:grpSpPr bwMode="auto">
            <a:xfrm>
              <a:off x="59740" y="14042"/>
              <a:ext cx="3423789" cy="3296225"/>
              <a:chOff x="3767" y="13897"/>
              <a:chExt cx="1444725" cy="3262140"/>
            </a:xfrm>
          </p:grpSpPr>
          <p:sp>
            <p:nvSpPr>
              <p:cNvPr id="89" name="圆角矩形 40"/>
              <p:cNvSpPr>
                <a:spLocks noChangeArrowheads="1"/>
              </p:cNvSpPr>
              <p:nvPr/>
            </p:nvSpPr>
            <p:spPr bwMode="auto">
              <a:xfrm>
                <a:off x="8332" y="13897"/>
                <a:ext cx="1440160" cy="2584377"/>
              </a:xfrm>
              <a:prstGeom prst="roundRect">
                <a:avLst>
                  <a:gd name="adj" fmla="val 5542"/>
                </a:avLst>
              </a:prstGeom>
              <a:solidFill>
                <a:srgbClr val="D8D8D8"/>
              </a:solidFill>
              <a:ln w="25400">
                <a:solidFill>
                  <a:srgbClr val="595959"/>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90" name="任意多边形 41"/>
              <p:cNvSpPr>
                <a:spLocks/>
              </p:cNvSpPr>
              <p:nvPr/>
            </p:nvSpPr>
            <p:spPr bwMode="auto">
              <a:xfrm>
                <a:off x="3767" y="37210"/>
                <a:ext cx="1398495" cy="3238827"/>
              </a:xfrm>
              <a:custGeom>
                <a:avLst/>
                <a:gdLst>
                  <a:gd name="T0" fmla="*/ 0 w 1130627"/>
                  <a:gd name="T1" fmla="*/ 303929 h 3238825"/>
                  <a:gd name="T2" fmla="*/ 80636 w 1130627"/>
                  <a:gd name="T3" fmla="*/ 0 h 3238825"/>
                  <a:gd name="T4" fmla="*/ 3273611 w 1130627"/>
                  <a:gd name="T5" fmla="*/ 20400 h 3238825"/>
                  <a:gd name="T6" fmla="*/ 918396 w 1130627"/>
                  <a:gd name="T7" fmla="*/ 3213415 h 3238825"/>
                  <a:gd name="T8" fmla="*/ 109706 w 1130627"/>
                  <a:gd name="T9" fmla="*/ 3237881 h 3238825"/>
                  <a:gd name="T10" fmla="*/ 6345 w 1130627"/>
                  <a:gd name="T11" fmla="*/ 2964763 h 3238825"/>
                  <a:gd name="T12" fmla="*/ 0 w 1130627"/>
                  <a:gd name="T13" fmla="*/ 303929 h 3238825"/>
                  <a:gd name="T14" fmla="*/ 0 60000 65536"/>
                  <a:gd name="T15" fmla="*/ 0 60000 65536"/>
                  <a:gd name="T16" fmla="*/ 0 60000 65536"/>
                  <a:gd name="T17" fmla="*/ 0 60000 65536"/>
                  <a:gd name="T18" fmla="*/ 0 60000 65536"/>
                  <a:gd name="T19" fmla="*/ 0 60000 65536"/>
                  <a:gd name="T20" fmla="*/ 0 60000 65536"/>
                  <a:gd name="T21" fmla="*/ 0 w 1130627"/>
                  <a:gd name="T22" fmla="*/ 0 h 3238825"/>
                  <a:gd name="T23" fmla="*/ 1130627 w 1130627"/>
                  <a:gd name="T24" fmla="*/ 3238825 h 3238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0627" h="3238825">
                    <a:moveTo>
                      <a:pt x="0" y="303929"/>
                    </a:moveTo>
                    <a:cubicBezTo>
                      <a:pt x="6087" y="145857"/>
                      <a:pt x="9710" y="5553"/>
                      <a:pt x="27850" y="0"/>
                    </a:cubicBezTo>
                    <a:cubicBezTo>
                      <a:pt x="217496" y="16521"/>
                      <a:pt x="1032068" y="53910"/>
                      <a:pt x="1130627" y="20400"/>
                    </a:cubicBezTo>
                    <a:cubicBezTo>
                      <a:pt x="771178" y="2498356"/>
                      <a:pt x="532558" y="3056024"/>
                      <a:pt x="317192" y="3213404"/>
                    </a:cubicBezTo>
                    <a:cubicBezTo>
                      <a:pt x="109552" y="3210002"/>
                      <a:pt x="113674" y="3244971"/>
                      <a:pt x="37890" y="3237870"/>
                    </a:cubicBezTo>
                    <a:cubicBezTo>
                      <a:pt x="8120" y="3181710"/>
                      <a:pt x="13270" y="3132410"/>
                      <a:pt x="2192" y="2964752"/>
                    </a:cubicBezTo>
                    <a:cubicBezTo>
                      <a:pt x="2427" y="2034714"/>
                      <a:pt x="801" y="1314914"/>
                      <a:pt x="0" y="303929"/>
                    </a:cubicBezTo>
                    <a:close/>
                  </a:path>
                </a:pathLst>
              </a:custGeom>
              <a:gradFill rotWithShape="1">
                <a:gsLst>
                  <a:gs pos="0">
                    <a:srgbClr val="FFFFFF"/>
                  </a:gs>
                  <a:gs pos="100000">
                    <a:srgbClr val="FFFF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1" name="新月形 15"/>
              <p:cNvSpPr>
                <a:spLocks/>
              </p:cNvSpPr>
              <p:nvPr/>
            </p:nvSpPr>
            <p:spPr bwMode="auto">
              <a:xfrm>
                <a:off x="8332" y="186899"/>
                <a:ext cx="97863" cy="2962980"/>
              </a:xfrm>
              <a:custGeom>
                <a:avLst/>
                <a:gdLst>
                  <a:gd name="T0" fmla="*/ 887 w 140167"/>
                  <a:gd name="T1" fmla="*/ 14685679 h 1959772"/>
                  <a:gd name="T2" fmla="*/ 307 w 140167"/>
                  <a:gd name="T3" fmla="*/ 6612998 h 1959772"/>
                  <a:gd name="T4" fmla="*/ 1667 w 140167"/>
                  <a:gd name="T5" fmla="*/ 0 h 1959772"/>
                  <a:gd name="T6" fmla="*/ 4318 w 140167"/>
                  <a:gd name="T7" fmla="*/ 14121831 h 1959772"/>
                  <a:gd name="T8" fmla="*/ 23255 w 140167"/>
                  <a:gd name="T9" fmla="*/ 15457092 h 1959772"/>
                  <a:gd name="T10" fmla="*/ 887 w 140167"/>
                  <a:gd name="T11" fmla="*/ 14685679 h 1959772"/>
                  <a:gd name="T12" fmla="*/ 0 60000 65536"/>
                  <a:gd name="T13" fmla="*/ 0 60000 65536"/>
                  <a:gd name="T14" fmla="*/ 0 60000 65536"/>
                  <a:gd name="T15" fmla="*/ 0 60000 65536"/>
                  <a:gd name="T16" fmla="*/ 0 60000 65536"/>
                  <a:gd name="T17" fmla="*/ 0 60000 65536"/>
                  <a:gd name="T18" fmla="*/ 0 w 140167"/>
                  <a:gd name="T19" fmla="*/ 0 h 1959772"/>
                  <a:gd name="T20" fmla="*/ 140167 w 140167"/>
                  <a:gd name="T21" fmla="*/ 1959772 h 1959772"/>
                </a:gdLst>
                <a:ahLst/>
                <a:cxnLst>
                  <a:cxn ang="T12">
                    <a:pos x="T0" y="T1"/>
                  </a:cxn>
                  <a:cxn ang="T13">
                    <a:pos x="T2" y="T3"/>
                  </a:cxn>
                  <a:cxn ang="T14">
                    <a:pos x="T4" y="T5"/>
                  </a:cxn>
                  <a:cxn ang="T15">
                    <a:pos x="T6" y="T7"/>
                  </a:cxn>
                  <a:cxn ang="T16">
                    <a:pos x="T8" y="T9"/>
                  </a:cxn>
                  <a:cxn ang="T17">
                    <a:pos x="T10" y="T11"/>
                  </a:cxn>
                </a:cxnLst>
                <a:rect l="T18" t="T19" r="T20" b="T21"/>
                <a:pathLst>
                  <a:path w="140167" h="1959772">
                    <a:moveTo>
                      <a:pt x="5345" y="1858995"/>
                    </a:moveTo>
                    <a:cubicBezTo>
                      <a:pt x="1457" y="1597059"/>
                      <a:pt x="1069" y="1146942"/>
                      <a:pt x="1853" y="837110"/>
                    </a:cubicBezTo>
                    <a:cubicBezTo>
                      <a:pt x="2637" y="527278"/>
                      <a:pt x="-6589" y="92121"/>
                      <a:pt x="10049" y="0"/>
                    </a:cubicBezTo>
                    <a:cubicBezTo>
                      <a:pt x="35935" y="131555"/>
                      <a:pt x="10758" y="1463093"/>
                      <a:pt x="26027" y="1787620"/>
                    </a:cubicBezTo>
                    <a:cubicBezTo>
                      <a:pt x="37830" y="1873007"/>
                      <a:pt x="65703" y="1832599"/>
                      <a:pt x="140167" y="1956645"/>
                    </a:cubicBezTo>
                    <a:cubicBezTo>
                      <a:pt x="17270" y="1970419"/>
                      <a:pt x="19277" y="1938825"/>
                      <a:pt x="5345" y="1858995"/>
                    </a:cubicBezTo>
                    <a:close/>
                  </a:path>
                </a:pathLst>
              </a:custGeom>
              <a:gradFill rotWithShape="1">
                <a:gsLst>
                  <a:gs pos="0">
                    <a:srgbClr val="FFFF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79" name="五边形 43"/>
            <p:cNvSpPr>
              <a:spLocks noChangeArrowheads="1"/>
            </p:cNvSpPr>
            <p:nvPr/>
          </p:nvSpPr>
          <p:spPr bwMode="auto">
            <a:xfrm>
              <a:off x="0" y="285622"/>
              <a:ext cx="601049" cy="627617"/>
            </a:xfrm>
            <a:prstGeom prst="homePlate">
              <a:avLst>
                <a:gd name="adj" fmla="val 25000"/>
              </a:avLst>
            </a:prstGeom>
            <a:gradFill rotWithShape="1">
              <a:gsLst>
                <a:gs pos="0">
                  <a:srgbClr val="FA9496"/>
                </a:gs>
                <a:gs pos="20999">
                  <a:srgbClr val="E04269"/>
                </a:gs>
                <a:gs pos="46999">
                  <a:srgbClr val="D2144F"/>
                </a:gs>
                <a:gs pos="73999">
                  <a:srgbClr val="E1456A"/>
                </a:gs>
                <a:gs pos="100000">
                  <a:srgbClr val="FA949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80" name="直角三角形 44"/>
            <p:cNvSpPr>
              <a:spLocks noChangeArrowheads="1"/>
            </p:cNvSpPr>
            <p:nvPr/>
          </p:nvSpPr>
          <p:spPr bwMode="auto">
            <a:xfrm rot="-5400000">
              <a:off x="672" y="236907"/>
              <a:ext cx="54252" cy="45719"/>
            </a:xfrm>
            <a:prstGeom prst="rtTriangle">
              <a:avLst/>
            </a:prstGeom>
            <a:gradFill rotWithShape="1">
              <a:gsLst>
                <a:gs pos="0">
                  <a:srgbClr val="D2144F"/>
                </a:gs>
                <a:gs pos="55829">
                  <a:srgbClr val="90183A"/>
                </a:gs>
                <a:gs pos="95999">
                  <a:srgbClr val="D2144F"/>
                </a:gs>
                <a:gs pos="100000">
                  <a:srgbClr val="D2144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81" name="TextBox 45"/>
            <p:cNvSpPr>
              <a:spLocks noChangeArrowheads="1"/>
            </p:cNvSpPr>
            <p:nvPr/>
          </p:nvSpPr>
          <p:spPr bwMode="auto">
            <a:xfrm>
              <a:off x="485393" y="-5554"/>
              <a:ext cx="2880320" cy="132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000" b="1" dirty="0" smtClean="0">
                  <a:solidFill>
                    <a:srgbClr val="E91758"/>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Standardization administration departments of the State Council</a:t>
              </a:r>
              <a:endParaRPr lang="zh-CN" altLang="en-US" sz="2000" dirty="0">
                <a:latin typeface="Times New Roman" panose="02020603050405020304" pitchFamily="18" charset="0"/>
                <a:cs typeface="Times New Roman" panose="02020603050405020304" pitchFamily="18" charset="0"/>
              </a:endParaRPr>
            </a:p>
          </p:txBody>
        </p:sp>
        <p:sp>
          <p:nvSpPr>
            <p:cNvPr id="82" name="矩形 50"/>
            <p:cNvSpPr>
              <a:spLocks noChangeArrowheads="1"/>
            </p:cNvSpPr>
            <p:nvPr/>
          </p:nvSpPr>
          <p:spPr bwMode="auto">
            <a:xfrm>
              <a:off x="247640" y="1210058"/>
              <a:ext cx="2989345" cy="1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0">
                <a:spcBef>
                  <a:spcPct val="30000"/>
                </a:spcBef>
                <a:buClrTx/>
                <a:buNone/>
                <a:defRPr/>
              </a:pPr>
              <a:r>
                <a:rPr lang="en-US" altLang="zh-CN" sz="2200" dirty="0">
                  <a:latin typeface="Times New Roman" panose="02020603050405020304" pitchFamily="18" charset="0"/>
                  <a:cs typeface="Times New Roman" panose="02020603050405020304" pitchFamily="18" charset="0"/>
                </a:rPr>
                <a:t>approving , numbering, notifying </a:t>
              </a:r>
              <a:r>
                <a:rPr lang="en-US" altLang="zh-CN" sz="2200" dirty="0" smtClean="0">
                  <a:latin typeface="Times New Roman" panose="02020603050405020304" pitchFamily="18" charset="0"/>
                  <a:cs typeface="Times New Roman" panose="02020603050405020304" pitchFamily="18" charset="0"/>
                </a:rPr>
                <a:t> mandatory </a:t>
              </a:r>
              <a:r>
                <a:rPr lang="en-US" altLang="zh-CN" sz="2200" dirty="0">
                  <a:latin typeface="Times New Roman" panose="02020603050405020304" pitchFamily="18" charset="0"/>
                  <a:cs typeface="Times New Roman" panose="02020603050405020304" pitchFamily="18" charset="0"/>
                </a:rPr>
                <a:t>national standards</a:t>
              </a:r>
              <a:endParaRPr lang="zh-CN" altLang="en-US" sz="2200" dirty="0">
                <a:latin typeface="Times New Roman" panose="02020603050405020304" pitchFamily="18" charset="0"/>
                <a:cs typeface="Times New Roman" panose="02020603050405020304" pitchFamily="18" charset="0"/>
              </a:endParaRPr>
            </a:p>
          </p:txBody>
        </p:sp>
        <p:grpSp>
          <p:nvGrpSpPr>
            <p:cNvPr id="83" name="组合 51"/>
            <p:cNvGrpSpPr>
              <a:grpSpLocks/>
            </p:cNvGrpSpPr>
            <p:nvPr/>
          </p:nvGrpSpPr>
          <p:grpSpPr bwMode="auto">
            <a:xfrm>
              <a:off x="53466" y="434129"/>
              <a:ext cx="323592" cy="268177"/>
              <a:chOff x="0" y="0"/>
              <a:chExt cx="495055" cy="410277"/>
            </a:xfrm>
          </p:grpSpPr>
          <p:sp>
            <p:nvSpPr>
              <p:cNvPr id="84" name="矩形 52"/>
              <p:cNvSpPr>
                <a:spLocks noChangeArrowheads="1"/>
              </p:cNvSpPr>
              <p:nvPr/>
            </p:nvSpPr>
            <p:spPr bwMode="auto">
              <a:xfrm>
                <a:off x="253566" y="0"/>
                <a:ext cx="70026" cy="4050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85" name="矩形 53"/>
              <p:cNvSpPr>
                <a:spLocks noChangeArrowheads="1"/>
              </p:cNvSpPr>
              <p:nvPr/>
            </p:nvSpPr>
            <p:spPr bwMode="auto">
              <a:xfrm>
                <a:off x="350223" y="90009"/>
                <a:ext cx="70026" cy="3150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86" name="矩形 54"/>
              <p:cNvSpPr>
                <a:spLocks noChangeArrowheads="1"/>
              </p:cNvSpPr>
              <p:nvPr/>
            </p:nvSpPr>
            <p:spPr bwMode="auto">
              <a:xfrm>
                <a:off x="156909" y="135015"/>
                <a:ext cx="70026" cy="2700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87" name="矩形 55"/>
              <p:cNvSpPr>
                <a:spLocks noChangeArrowheads="1"/>
              </p:cNvSpPr>
              <p:nvPr/>
            </p:nvSpPr>
            <p:spPr bwMode="auto">
              <a:xfrm>
                <a:off x="60252" y="247526"/>
                <a:ext cx="70026" cy="1575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sp>
            <p:nvSpPr>
              <p:cNvPr id="88" name="矩形 56"/>
              <p:cNvSpPr>
                <a:spLocks noChangeArrowheads="1"/>
              </p:cNvSpPr>
              <p:nvPr/>
            </p:nvSpPr>
            <p:spPr bwMode="auto">
              <a:xfrm rot="5400000">
                <a:off x="233128" y="148342"/>
                <a:ext cx="28800" cy="495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grpSp>
      </p:grpSp>
      <p:sp>
        <p:nvSpPr>
          <p:cNvPr id="21506" name="圆角矩形 8"/>
          <p:cNvSpPr>
            <a:spLocks/>
          </p:cNvSpPr>
          <p:nvPr/>
        </p:nvSpPr>
        <p:spPr bwMode="auto">
          <a:xfrm flipH="1">
            <a:off x="922338" y="1379538"/>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圆角矩形 65"/>
          <p:cNvSpPr>
            <a:spLocks noChangeArrowheads="1"/>
          </p:cNvSpPr>
          <p:nvPr/>
        </p:nvSpPr>
        <p:spPr bwMode="auto">
          <a:xfrm flipH="1">
            <a:off x="614363" y="1260475"/>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8" name="圆角矩形 66"/>
          <p:cNvSpPr>
            <a:spLocks noChangeArrowheads="1"/>
          </p:cNvSpPr>
          <p:nvPr/>
        </p:nvSpPr>
        <p:spPr bwMode="auto">
          <a:xfrm flipH="1">
            <a:off x="682625" y="1325563"/>
            <a:ext cx="5022850"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9" name="任意多边形 67"/>
          <p:cNvSpPr>
            <a:spLocks/>
          </p:cNvSpPr>
          <p:nvPr/>
        </p:nvSpPr>
        <p:spPr bwMode="auto">
          <a:xfrm flipH="1">
            <a:off x="517525" y="124936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椭圆 68"/>
          <p:cNvSpPr>
            <a:spLocks noChangeArrowheads="1"/>
          </p:cNvSpPr>
          <p:nvPr/>
        </p:nvSpPr>
        <p:spPr bwMode="auto">
          <a:xfrm flipH="1">
            <a:off x="395288" y="1219200"/>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1" name="椭圆 69"/>
          <p:cNvSpPr>
            <a:spLocks noChangeArrowheads="1"/>
          </p:cNvSpPr>
          <p:nvPr/>
        </p:nvSpPr>
        <p:spPr bwMode="auto">
          <a:xfrm flipH="1">
            <a:off x="508000" y="131762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2" name="任意多边形 70"/>
          <p:cNvSpPr>
            <a:spLocks/>
          </p:cNvSpPr>
          <p:nvPr/>
        </p:nvSpPr>
        <p:spPr bwMode="auto">
          <a:xfrm flipH="1">
            <a:off x="536575" y="1325563"/>
            <a:ext cx="703263" cy="414337"/>
          </a:xfrm>
          <a:custGeom>
            <a:avLst/>
            <a:gdLst>
              <a:gd name="T0" fmla="*/ 30036 w 1314800"/>
              <a:gd name="T1" fmla="*/ 0 h 771793"/>
              <a:gd name="T2" fmla="*/ 54942 w 1314800"/>
              <a:gd name="T3" fmla="*/ 13488 h 771793"/>
              <a:gd name="T4" fmla="*/ 57564 w 1314800"/>
              <a:gd name="T5" fmla="*/ 18408 h 771793"/>
              <a:gd name="T6" fmla="*/ 30036 w 1314800"/>
              <a:gd name="T7" fmla="*/ 34416 h 771793"/>
              <a:gd name="T8" fmla="*/ 0 w 1314800"/>
              <a:gd name="T9" fmla="*/ 30592 h 771793"/>
              <a:gd name="T10" fmla="*/ 3003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文本框 104"/>
          <p:cNvSpPr>
            <a:spLocks noChangeArrowheads="1"/>
          </p:cNvSpPr>
          <p:nvPr/>
        </p:nvSpPr>
        <p:spPr bwMode="auto">
          <a:xfrm flipH="1">
            <a:off x="612775" y="1463675"/>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2</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sp>
        <p:nvSpPr>
          <p:cNvPr id="40" name="矩形 19"/>
          <p:cNvSpPr>
            <a:spLocks noChangeArrowheads="1"/>
          </p:cNvSpPr>
          <p:nvPr/>
        </p:nvSpPr>
        <p:spPr bwMode="auto">
          <a:xfrm>
            <a:off x="0" y="5949950"/>
            <a:ext cx="9144000" cy="908050"/>
          </a:xfrm>
          <a:prstGeom prst="rect">
            <a:avLst/>
          </a:prstGeom>
          <a:gradFill rotWithShape="1">
            <a:gsLst>
              <a:gs pos="0">
                <a:srgbClr val="005681"/>
              </a:gs>
              <a:gs pos="50000">
                <a:srgbClr val="007BB9"/>
              </a:gs>
              <a:gs pos="100000">
                <a:srgbClr val="0094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grpSp>
        <p:nvGrpSpPr>
          <p:cNvPr id="38" name="组合 3"/>
          <p:cNvGrpSpPr>
            <a:grpSpLocks/>
          </p:cNvGrpSpPr>
          <p:nvPr/>
        </p:nvGrpSpPr>
        <p:grpSpPr bwMode="auto">
          <a:xfrm>
            <a:off x="963613" y="3209925"/>
            <a:ext cx="3463922" cy="2619375"/>
            <a:chOff x="0" y="0"/>
            <a:chExt cx="3463784" cy="3315751"/>
          </a:xfrm>
        </p:grpSpPr>
        <p:grpSp>
          <p:nvGrpSpPr>
            <p:cNvPr id="39" name="组合 26"/>
            <p:cNvGrpSpPr>
              <a:grpSpLocks/>
            </p:cNvGrpSpPr>
            <p:nvPr/>
          </p:nvGrpSpPr>
          <p:grpSpPr bwMode="auto">
            <a:xfrm>
              <a:off x="50813" y="0"/>
              <a:ext cx="3412971" cy="3315751"/>
              <a:chOff x="0" y="0"/>
              <a:chExt cx="1440160" cy="3281464"/>
            </a:xfrm>
          </p:grpSpPr>
          <p:sp>
            <p:nvSpPr>
              <p:cNvPr id="74" name="圆角矩形 28"/>
              <p:cNvSpPr>
                <a:spLocks noChangeArrowheads="1"/>
              </p:cNvSpPr>
              <p:nvPr/>
            </p:nvSpPr>
            <p:spPr bwMode="auto">
              <a:xfrm>
                <a:off x="0" y="0"/>
                <a:ext cx="1440160" cy="3281464"/>
              </a:xfrm>
              <a:prstGeom prst="roundRect">
                <a:avLst>
                  <a:gd name="adj" fmla="val 5542"/>
                </a:avLst>
              </a:prstGeom>
              <a:solidFill>
                <a:srgbClr val="D8D8D8"/>
              </a:solidFill>
              <a:ln w="25400">
                <a:solidFill>
                  <a:srgbClr val="595959"/>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75" name="任意多边形 29"/>
              <p:cNvSpPr>
                <a:spLocks/>
              </p:cNvSpPr>
              <p:nvPr/>
            </p:nvSpPr>
            <p:spPr bwMode="auto">
              <a:xfrm>
                <a:off x="3767" y="37210"/>
                <a:ext cx="1398495" cy="3238827"/>
              </a:xfrm>
              <a:custGeom>
                <a:avLst/>
                <a:gdLst>
                  <a:gd name="T0" fmla="*/ 0 w 1130627"/>
                  <a:gd name="T1" fmla="*/ 303929 h 3238825"/>
                  <a:gd name="T2" fmla="*/ 80636 w 1130627"/>
                  <a:gd name="T3" fmla="*/ 0 h 3238825"/>
                  <a:gd name="T4" fmla="*/ 3273611 w 1130627"/>
                  <a:gd name="T5" fmla="*/ 20400 h 3238825"/>
                  <a:gd name="T6" fmla="*/ 918396 w 1130627"/>
                  <a:gd name="T7" fmla="*/ 3213415 h 3238825"/>
                  <a:gd name="T8" fmla="*/ 109706 w 1130627"/>
                  <a:gd name="T9" fmla="*/ 3237881 h 3238825"/>
                  <a:gd name="T10" fmla="*/ 6345 w 1130627"/>
                  <a:gd name="T11" fmla="*/ 2964763 h 3238825"/>
                  <a:gd name="T12" fmla="*/ 0 w 1130627"/>
                  <a:gd name="T13" fmla="*/ 303929 h 3238825"/>
                  <a:gd name="T14" fmla="*/ 0 60000 65536"/>
                  <a:gd name="T15" fmla="*/ 0 60000 65536"/>
                  <a:gd name="T16" fmla="*/ 0 60000 65536"/>
                  <a:gd name="T17" fmla="*/ 0 60000 65536"/>
                  <a:gd name="T18" fmla="*/ 0 60000 65536"/>
                  <a:gd name="T19" fmla="*/ 0 60000 65536"/>
                  <a:gd name="T20" fmla="*/ 0 60000 65536"/>
                  <a:gd name="T21" fmla="*/ 0 w 1130627"/>
                  <a:gd name="T22" fmla="*/ 0 h 3238825"/>
                  <a:gd name="T23" fmla="*/ 1130627 w 1130627"/>
                  <a:gd name="T24" fmla="*/ 3238825 h 3238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0627" h="3238825">
                    <a:moveTo>
                      <a:pt x="0" y="303929"/>
                    </a:moveTo>
                    <a:cubicBezTo>
                      <a:pt x="6087" y="145857"/>
                      <a:pt x="9710" y="5553"/>
                      <a:pt x="27850" y="0"/>
                    </a:cubicBezTo>
                    <a:cubicBezTo>
                      <a:pt x="217496" y="16521"/>
                      <a:pt x="1032068" y="53910"/>
                      <a:pt x="1130627" y="20400"/>
                    </a:cubicBezTo>
                    <a:cubicBezTo>
                      <a:pt x="771178" y="2498356"/>
                      <a:pt x="532558" y="3056024"/>
                      <a:pt x="317192" y="3213404"/>
                    </a:cubicBezTo>
                    <a:cubicBezTo>
                      <a:pt x="109552" y="3210002"/>
                      <a:pt x="113674" y="3244971"/>
                      <a:pt x="37890" y="3237870"/>
                    </a:cubicBezTo>
                    <a:cubicBezTo>
                      <a:pt x="8120" y="3181710"/>
                      <a:pt x="13270" y="3132410"/>
                      <a:pt x="2192" y="2964752"/>
                    </a:cubicBezTo>
                    <a:cubicBezTo>
                      <a:pt x="2427" y="2034714"/>
                      <a:pt x="801" y="1314914"/>
                      <a:pt x="0" y="303929"/>
                    </a:cubicBezTo>
                    <a:close/>
                  </a:path>
                </a:pathLst>
              </a:custGeom>
              <a:gradFill rotWithShape="1">
                <a:gsLst>
                  <a:gs pos="0">
                    <a:srgbClr val="FFFFFF"/>
                  </a:gs>
                  <a:gs pos="100000">
                    <a:srgbClr val="FFFF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6" name="新月形 15"/>
              <p:cNvSpPr>
                <a:spLocks/>
              </p:cNvSpPr>
              <p:nvPr/>
            </p:nvSpPr>
            <p:spPr bwMode="auto">
              <a:xfrm>
                <a:off x="8332" y="186899"/>
                <a:ext cx="97863" cy="2962980"/>
              </a:xfrm>
              <a:custGeom>
                <a:avLst/>
                <a:gdLst>
                  <a:gd name="T0" fmla="*/ 887 w 140167"/>
                  <a:gd name="T1" fmla="*/ 14685679 h 1959772"/>
                  <a:gd name="T2" fmla="*/ 307 w 140167"/>
                  <a:gd name="T3" fmla="*/ 6612998 h 1959772"/>
                  <a:gd name="T4" fmla="*/ 1667 w 140167"/>
                  <a:gd name="T5" fmla="*/ 0 h 1959772"/>
                  <a:gd name="T6" fmla="*/ 4318 w 140167"/>
                  <a:gd name="T7" fmla="*/ 14121831 h 1959772"/>
                  <a:gd name="T8" fmla="*/ 23255 w 140167"/>
                  <a:gd name="T9" fmla="*/ 15457092 h 1959772"/>
                  <a:gd name="T10" fmla="*/ 887 w 140167"/>
                  <a:gd name="T11" fmla="*/ 14685679 h 1959772"/>
                  <a:gd name="T12" fmla="*/ 0 60000 65536"/>
                  <a:gd name="T13" fmla="*/ 0 60000 65536"/>
                  <a:gd name="T14" fmla="*/ 0 60000 65536"/>
                  <a:gd name="T15" fmla="*/ 0 60000 65536"/>
                  <a:gd name="T16" fmla="*/ 0 60000 65536"/>
                  <a:gd name="T17" fmla="*/ 0 60000 65536"/>
                  <a:gd name="T18" fmla="*/ 0 w 140167"/>
                  <a:gd name="T19" fmla="*/ 0 h 1959772"/>
                  <a:gd name="T20" fmla="*/ 140167 w 140167"/>
                  <a:gd name="T21" fmla="*/ 1959772 h 1959772"/>
                </a:gdLst>
                <a:ahLst/>
                <a:cxnLst>
                  <a:cxn ang="T12">
                    <a:pos x="T0" y="T1"/>
                  </a:cxn>
                  <a:cxn ang="T13">
                    <a:pos x="T2" y="T3"/>
                  </a:cxn>
                  <a:cxn ang="T14">
                    <a:pos x="T4" y="T5"/>
                  </a:cxn>
                  <a:cxn ang="T15">
                    <a:pos x="T6" y="T7"/>
                  </a:cxn>
                  <a:cxn ang="T16">
                    <a:pos x="T8" y="T9"/>
                  </a:cxn>
                  <a:cxn ang="T17">
                    <a:pos x="T10" y="T11"/>
                  </a:cxn>
                </a:cxnLst>
                <a:rect l="T18" t="T19" r="T20" b="T21"/>
                <a:pathLst>
                  <a:path w="140167" h="1959772">
                    <a:moveTo>
                      <a:pt x="5345" y="1858995"/>
                    </a:moveTo>
                    <a:cubicBezTo>
                      <a:pt x="1457" y="1597059"/>
                      <a:pt x="1069" y="1146942"/>
                      <a:pt x="1853" y="837110"/>
                    </a:cubicBezTo>
                    <a:cubicBezTo>
                      <a:pt x="2637" y="527278"/>
                      <a:pt x="-6589" y="92121"/>
                      <a:pt x="10049" y="0"/>
                    </a:cubicBezTo>
                    <a:cubicBezTo>
                      <a:pt x="35935" y="131555"/>
                      <a:pt x="10758" y="1463093"/>
                      <a:pt x="26027" y="1787620"/>
                    </a:cubicBezTo>
                    <a:cubicBezTo>
                      <a:pt x="37830" y="1873007"/>
                      <a:pt x="65703" y="1832599"/>
                      <a:pt x="140167" y="1956645"/>
                    </a:cubicBezTo>
                    <a:cubicBezTo>
                      <a:pt x="17270" y="1970419"/>
                      <a:pt x="19277" y="1938825"/>
                      <a:pt x="5345" y="1858995"/>
                    </a:cubicBezTo>
                    <a:close/>
                  </a:path>
                </a:pathLst>
              </a:custGeom>
              <a:gradFill rotWithShape="1">
                <a:gsLst>
                  <a:gs pos="0">
                    <a:srgbClr val="FFFF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66" name="五边形 31"/>
            <p:cNvSpPr>
              <a:spLocks noChangeArrowheads="1"/>
            </p:cNvSpPr>
            <p:nvPr/>
          </p:nvSpPr>
          <p:spPr bwMode="auto">
            <a:xfrm>
              <a:off x="0" y="285622"/>
              <a:ext cx="601049" cy="627617"/>
            </a:xfrm>
            <a:prstGeom prst="homePlate">
              <a:avLst>
                <a:gd name="adj" fmla="val 25000"/>
              </a:avLst>
            </a:prstGeom>
            <a:gradFill rotWithShape="1">
              <a:gsLst>
                <a:gs pos="0">
                  <a:srgbClr val="FA9496"/>
                </a:gs>
                <a:gs pos="20999">
                  <a:srgbClr val="E04269"/>
                </a:gs>
                <a:gs pos="46999">
                  <a:srgbClr val="D2144F"/>
                </a:gs>
                <a:gs pos="73999">
                  <a:srgbClr val="E1456A"/>
                </a:gs>
                <a:gs pos="100000">
                  <a:srgbClr val="FA949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67" name="直角三角形 32"/>
            <p:cNvSpPr>
              <a:spLocks noChangeArrowheads="1"/>
            </p:cNvSpPr>
            <p:nvPr/>
          </p:nvSpPr>
          <p:spPr bwMode="auto">
            <a:xfrm rot="-5400000">
              <a:off x="672" y="236907"/>
              <a:ext cx="54252" cy="45719"/>
            </a:xfrm>
            <a:prstGeom prst="rtTriangle">
              <a:avLst/>
            </a:prstGeom>
            <a:gradFill rotWithShape="1">
              <a:gsLst>
                <a:gs pos="0">
                  <a:srgbClr val="D2144F"/>
                </a:gs>
                <a:gs pos="55829">
                  <a:srgbClr val="90183A"/>
                </a:gs>
                <a:gs pos="95999">
                  <a:srgbClr val="D2144F"/>
                </a:gs>
                <a:gs pos="100000">
                  <a:srgbClr val="D2144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68" name="TextBox 33"/>
            <p:cNvSpPr>
              <a:spLocks noChangeArrowheads="1"/>
            </p:cNvSpPr>
            <p:nvPr/>
          </p:nvSpPr>
          <p:spPr bwMode="auto">
            <a:xfrm>
              <a:off x="414070" y="187432"/>
              <a:ext cx="2874391" cy="70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000" b="1" dirty="0" smtClean="0">
                  <a:solidFill>
                    <a:srgbClr val="E91758"/>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Relevant departments of</a:t>
              </a:r>
            </a:p>
            <a:p>
              <a:pPr algn="ctr" eaLnBrk="1" hangingPunct="1">
                <a:spcBef>
                  <a:spcPct val="0"/>
                </a:spcBef>
                <a:buClrTx/>
                <a:buFont typeface="Arial" panose="020B0604020202020204" pitchFamily="34" charset="0"/>
                <a:buNone/>
              </a:pPr>
              <a:r>
                <a:rPr lang="en-US" altLang="zh-CN" sz="2000" b="1" dirty="0">
                  <a:solidFill>
                    <a:srgbClr val="E91758"/>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a:t>
              </a:r>
              <a:r>
                <a:rPr lang="en-US" altLang="zh-CN" sz="2000" b="1" dirty="0" smtClean="0">
                  <a:solidFill>
                    <a:srgbClr val="E91758"/>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he State Council </a:t>
              </a:r>
              <a:endParaRPr lang="zh-CN" altLang="zh-CN" sz="2000" dirty="0">
                <a:latin typeface="Times New Roman" panose="02020603050405020304" pitchFamily="18" charset="0"/>
                <a:cs typeface="Times New Roman" panose="02020603050405020304" pitchFamily="18" charset="0"/>
              </a:endParaRPr>
            </a:p>
          </p:txBody>
        </p:sp>
        <p:grpSp>
          <p:nvGrpSpPr>
            <p:cNvPr id="69" name="组合 35"/>
            <p:cNvGrpSpPr>
              <a:grpSpLocks/>
            </p:cNvGrpSpPr>
            <p:nvPr/>
          </p:nvGrpSpPr>
          <p:grpSpPr bwMode="auto">
            <a:xfrm>
              <a:off x="12407" y="439612"/>
              <a:ext cx="388486" cy="274791"/>
              <a:chOff x="0" y="0"/>
              <a:chExt cx="820501" cy="533132"/>
            </a:xfrm>
          </p:grpSpPr>
          <p:sp>
            <p:nvSpPr>
              <p:cNvPr id="71" name="等腰三角形 7"/>
              <p:cNvSpPr>
                <a:spLocks/>
              </p:cNvSpPr>
              <p:nvPr/>
            </p:nvSpPr>
            <p:spPr bwMode="auto">
              <a:xfrm>
                <a:off x="432753" y="25907"/>
                <a:ext cx="387748" cy="357663"/>
              </a:xfrm>
              <a:custGeom>
                <a:avLst/>
                <a:gdLst>
                  <a:gd name="T0" fmla="*/ 7 w 1544955"/>
                  <a:gd name="T1" fmla="*/ 1419 h 1425086"/>
                  <a:gd name="T2" fmla="*/ 0 w 1544955"/>
                  <a:gd name="T3" fmla="*/ 1200 h 1425086"/>
                  <a:gd name="T4" fmla="*/ 607 w 1544955"/>
                  <a:gd name="T5" fmla="*/ 837 h 1425086"/>
                  <a:gd name="T6" fmla="*/ 591 w 1544955"/>
                  <a:gd name="T7" fmla="*/ 646 h 1425086"/>
                  <a:gd name="T8" fmla="*/ 501 w 1544955"/>
                  <a:gd name="T9" fmla="*/ 508 h 1425086"/>
                  <a:gd name="T10" fmla="*/ 523 w 1544955"/>
                  <a:gd name="T11" fmla="*/ 168 h 1425086"/>
                  <a:gd name="T12" fmla="*/ 804 w 1544955"/>
                  <a:gd name="T13" fmla="*/ 0 h 1425086"/>
                  <a:gd name="T14" fmla="*/ 1051 w 1544955"/>
                  <a:gd name="T15" fmla="*/ 167 h 1425086"/>
                  <a:gd name="T16" fmla="*/ 1061 w 1544955"/>
                  <a:gd name="T17" fmla="*/ 498 h 1425086"/>
                  <a:gd name="T18" fmla="*/ 985 w 1544955"/>
                  <a:gd name="T19" fmla="*/ 623 h 1425086"/>
                  <a:gd name="T20" fmla="*/ 970 w 1544955"/>
                  <a:gd name="T21" fmla="*/ 844 h 1425086"/>
                  <a:gd name="T22" fmla="*/ 1538 w 1544955"/>
                  <a:gd name="T23" fmla="*/ 1205 h 1425086"/>
                  <a:gd name="T24" fmla="*/ 1528 w 1544955"/>
                  <a:gd name="T25" fmla="*/ 1411 h 1425086"/>
                  <a:gd name="T26" fmla="*/ 7 w 1544955"/>
                  <a:gd name="T27" fmla="*/ 1419 h 14250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4955"/>
                  <a:gd name="T43" fmla="*/ 0 h 1425086"/>
                  <a:gd name="T44" fmla="*/ 1544955 w 1544955"/>
                  <a:gd name="T45" fmla="*/ 1425086 h 14250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4955" h="1425086">
                    <a:moveTo>
                      <a:pt x="6901" y="1425086"/>
                    </a:moveTo>
                    <a:lnTo>
                      <a:pt x="0" y="1204733"/>
                    </a:lnTo>
                    <a:cubicBezTo>
                      <a:pt x="188912" y="1064398"/>
                      <a:pt x="392113" y="943113"/>
                      <a:pt x="609601" y="840878"/>
                    </a:cubicBezTo>
                    <a:lnTo>
                      <a:pt x="593408" y="648473"/>
                    </a:lnTo>
                    <a:cubicBezTo>
                      <a:pt x="585788" y="579893"/>
                      <a:pt x="541048" y="616850"/>
                      <a:pt x="502921" y="510361"/>
                    </a:cubicBezTo>
                    <a:cubicBezTo>
                      <a:pt x="509271" y="427811"/>
                      <a:pt x="488342" y="255852"/>
                      <a:pt x="524828" y="168413"/>
                    </a:cubicBezTo>
                    <a:cubicBezTo>
                      <a:pt x="561314" y="80974"/>
                      <a:pt x="698974" y="1284"/>
                      <a:pt x="807559" y="14"/>
                    </a:cubicBezTo>
                    <a:cubicBezTo>
                      <a:pt x="906619" y="-1256"/>
                      <a:pt x="1006765" y="90182"/>
                      <a:pt x="1055369" y="167461"/>
                    </a:cubicBezTo>
                    <a:cubicBezTo>
                      <a:pt x="1065873" y="249502"/>
                      <a:pt x="1072198" y="421144"/>
                      <a:pt x="1065848" y="499884"/>
                    </a:cubicBezTo>
                    <a:cubicBezTo>
                      <a:pt x="1059498" y="578624"/>
                      <a:pt x="997585" y="560843"/>
                      <a:pt x="988695" y="625613"/>
                    </a:cubicBezTo>
                    <a:cubicBezTo>
                      <a:pt x="988695" y="696416"/>
                      <a:pt x="974409" y="776743"/>
                      <a:pt x="974409" y="847546"/>
                    </a:cubicBezTo>
                    <a:cubicBezTo>
                      <a:pt x="1188404" y="930413"/>
                      <a:pt x="1364298" y="1079956"/>
                      <a:pt x="1544955" y="1210448"/>
                    </a:cubicBezTo>
                    <a:lnTo>
                      <a:pt x="1534875" y="1417465"/>
                    </a:lnTo>
                    <a:lnTo>
                      <a:pt x="6901" y="14250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2" name="等腰三角形 7"/>
              <p:cNvSpPr>
                <a:spLocks/>
              </p:cNvSpPr>
              <p:nvPr/>
            </p:nvSpPr>
            <p:spPr bwMode="auto">
              <a:xfrm>
                <a:off x="0" y="25907"/>
                <a:ext cx="387748" cy="357663"/>
              </a:xfrm>
              <a:custGeom>
                <a:avLst/>
                <a:gdLst>
                  <a:gd name="T0" fmla="*/ 7 w 1544955"/>
                  <a:gd name="T1" fmla="*/ 1419 h 1425086"/>
                  <a:gd name="T2" fmla="*/ 0 w 1544955"/>
                  <a:gd name="T3" fmla="*/ 1200 h 1425086"/>
                  <a:gd name="T4" fmla="*/ 607 w 1544955"/>
                  <a:gd name="T5" fmla="*/ 837 h 1425086"/>
                  <a:gd name="T6" fmla="*/ 591 w 1544955"/>
                  <a:gd name="T7" fmla="*/ 646 h 1425086"/>
                  <a:gd name="T8" fmla="*/ 501 w 1544955"/>
                  <a:gd name="T9" fmla="*/ 508 h 1425086"/>
                  <a:gd name="T10" fmla="*/ 523 w 1544955"/>
                  <a:gd name="T11" fmla="*/ 168 h 1425086"/>
                  <a:gd name="T12" fmla="*/ 804 w 1544955"/>
                  <a:gd name="T13" fmla="*/ 0 h 1425086"/>
                  <a:gd name="T14" fmla="*/ 1051 w 1544955"/>
                  <a:gd name="T15" fmla="*/ 167 h 1425086"/>
                  <a:gd name="T16" fmla="*/ 1061 w 1544955"/>
                  <a:gd name="T17" fmla="*/ 498 h 1425086"/>
                  <a:gd name="T18" fmla="*/ 985 w 1544955"/>
                  <a:gd name="T19" fmla="*/ 623 h 1425086"/>
                  <a:gd name="T20" fmla="*/ 970 w 1544955"/>
                  <a:gd name="T21" fmla="*/ 844 h 1425086"/>
                  <a:gd name="T22" fmla="*/ 1538 w 1544955"/>
                  <a:gd name="T23" fmla="*/ 1205 h 1425086"/>
                  <a:gd name="T24" fmla="*/ 1528 w 1544955"/>
                  <a:gd name="T25" fmla="*/ 1411 h 1425086"/>
                  <a:gd name="T26" fmla="*/ 7 w 1544955"/>
                  <a:gd name="T27" fmla="*/ 1419 h 14250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4955"/>
                  <a:gd name="T43" fmla="*/ 0 h 1425086"/>
                  <a:gd name="T44" fmla="*/ 1544955 w 1544955"/>
                  <a:gd name="T45" fmla="*/ 1425086 h 14250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4955" h="1425086">
                    <a:moveTo>
                      <a:pt x="6901" y="1425086"/>
                    </a:moveTo>
                    <a:lnTo>
                      <a:pt x="0" y="1204733"/>
                    </a:lnTo>
                    <a:cubicBezTo>
                      <a:pt x="188912" y="1064398"/>
                      <a:pt x="392113" y="943113"/>
                      <a:pt x="609601" y="840878"/>
                    </a:cubicBezTo>
                    <a:lnTo>
                      <a:pt x="593408" y="648473"/>
                    </a:lnTo>
                    <a:cubicBezTo>
                      <a:pt x="585788" y="579893"/>
                      <a:pt x="541048" y="616850"/>
                      <a:pt x="502921" y="510361"/>
                    </a:cubicBezTo>
                    <a:cubicBezTo>
                      <a:pt x="509271" y="427811"/>
                      <a:pt x="488342" y="255852"/>
                      <a:pt x="524828" y="168413"/>
                    </a:cubicBezTo>
                    <a:cubicBezTo>
                      <a:pt x="561314" y="80974"/>
                      <a:pt x="698974" y="1284"/>
                      <a:pt x="807559" y="14"/>
                    </a:cubicBezTo>
                    <a:cubicBezTo>
                      <a:pt x="906619" y="-1256"/>
                      <a:pt x="1006765" y="90182"/>
                      <a:pt x="1055369" y="167461"/>
                    </a:cubicBezTo>
                    <a:cubicBezTo>
                      <a:pt x="1065873" y="249502"/>
                      <a:pt x="1072198" y="421144"/>
                      <a:pt x="1065848" y="499884"/>
                    </a:cubicBezTo>
                    <a:cubicBezTo>
                      <a:pt x="1059498" y="578624"/>
                      <a:pt x="997585" y="560843"/>
                      <a:pt x="988695" y="625613"/>
                    </a:cubicBezTo>
                    <a:cubicBezTo>
                      <a:pt x="988695" y="696416"/>
                      <a:pt x="974409" y="776743"/>
                      <a:pt x="974409" y="847546"/>
                    </a:cubicBezTo>
                    <a:cubicBezTo>
                      <a:pt x="1188404" y="930413"/>
                      <a:pt x="1364298" y="1079956"/>
                      <a:pt x="1544955" y="1210448"/>
                    </a:cubicBezTo>
                    <a:lnTo>
                      <a:pt x="1534875" y="1417465"/>
                    </a:lnTo>
                    <a:lnTo>
                      <a:pt x="6901" y="14250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3" name="等腰三角形 7"/>
              <p:cNvSpPr>
                <a:spLocks/>
              </p:cNvSpPr>
              <p:nvPr/>
            </p:nvSpPr>
            <p:spPr bwMode="auto">
              <a:xfrm>
                <a:off x="126130" y="0"/>
                <a:ext cx="577976" cy="533132"/>
              </a:xfrm>
              <a:custGeom>
                <a:avLst/>
                <a:gdLst>
                  <a:gd name="T0" fmla="*/ 51 w 1544955"/>
                  <a:gd name="T1" fmla="*/ 10442 h 1425086"/>
                  <a:gd name="T2" fmla="*/ 0 w 1544955"/>
                  <a:gd name="T3" fmla="*/ 8828 h 1425086"/>
                  <a:gd name="T4" fmla="*/ 4467 w 1544955"/>
                  <a:gd name="T5" fmla="*/ 6162 h 1425086"/>
                  <a:gd name="T6" fmla="*/ 4348 w 1544955"/>
                  <a:gd name="T7" fmla="*/ 4752 h 1425086"/>
                  <a:gd name="T8" fmla="*/ 3685 w 1544955"/>
                  <a:gd name="T9" fmla="*/ 3740 h 1425086"/>
                  <a:gd name="T10" fmla="*/ 3846 w 1544955"/>
                  <a:gd name="T11" fmla="*/ 1234 h 1425086"/>
                  <a:gd name="T12" fmla="*/ 5918 w 1544955"/>
                  <a:gd name="T13" fmla="*/ 0 h 1425086"/>
                  <a:gd name="T14" fmla="*/ 7734 w 1544955"/>
                  <a:gd name="T15" fmla="*/ 1227 h 1425086"/>
                  <a:gd name="T16" fmla="*/ 7810 w 1544955"/>
                  <a:gd name="T17" fmla="*/ 3663 h 1425086"/>
                  <a:gd name="T18" fmla="*/ 7245 w 1544955"/>
                  <a:gd name="T19" fmla="*/ 4584 h 1425086"/>
                  <a:gd name="T20" fmla="*/ 7140 w 1544955"/>
                  <a:gd name="T21" fmla="*/ 6211 h 1425086"/>
                  <a:gd name="T22" fmla="*/ 11321 w 1544955"/>
                  <a:gd name="T23" fmla="*/ 8870 h 1425086"/>
                  <a:gd name="T24" fmla="*/ 11247 w 1544955"/>
                  <a:gd name="T25" fmla="*/ 10387 h 1425086"/>
                  <a:gd name="T26" fmla="*/ 51 w 1544955"/>
                  <a:gd name="T27" fmla="*/ 10442 h 14250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4955"/>
                  <a:gd name="T43" fmla="*/ 0 h 1425086"/>
                  <a:gd name="T44" fmla="*/ 1544955 w 1544955"/>
                  <a:gd name="T45" fmla="*/ 1425086 h 14250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4955" h="1425086">
                    <a:moveTo>
                      <a:pt x="6901" y="1425086"/>
                    </a:moveTo>
                    <a:lnTo>
                      <a:pt x="0" y="1204733"/>
                    </a:lnTo>
                    <a:cubicBezTo>
                      <a:pt x="188912" y="1064398"/>
                      <a:pt x="392113" y="943113"/>
                      <a:pt x="609601" y="840878"/>
                    </a:cubicBezTo>
                    <a:lnTo>
                      <a:pt x="593408" y="648473"/>
                    </a:lnTo>
                    <a:cubicBezTo>
                      <a:pt x="585788" y="579893"/>
                      <a:pt x="541048" y="616850"/>
                      <a:pt x="502921" y="510361"/>
                    </a:cubicBezTo>
                    <a:cubicBezTo>
                      <a:pt x="509271" y="427811"/>
                      <a:pt x="488342" y="255852"/>
                      <a:pt x="524828" y="168413"/>
                    </a:cubicBezTo>
                    <a:cubicBezTo>
                      <a:pt x="561314" y="80974"/>
                      <a:pt x="698974" y="1284"/>
                      <a:pt x="807559" y="14"/>
                    </a:cubicBezTo>
                    <a:cubicBezTo>
                      <a:pt x="906619" y="-1256"/>
                      <a:pt x="1006765" y="90182"/>
                      <a:pt x="1055369" y="167461"/>
                    </a:cubicBezTo>
                    <a:cubicBezTo>
                      <a:pt x="1065873" y="249502"/>
                      <a:pt x="1072198" y="421144"/>
                      <a:pt x="1065848" y="499884"/>
                    </a:cubicBezTo>
                    <a:cubicBezTo>
                      <a:pt x="1059498" y="578624"/>
                      <a:pt x="997585" y="560843"/>
                      <a:pt x="988695" y="625613"/>
                    </a:cubicBezTo>
                    <a:cubicBezTo>
                      <a:pt x="988695" y="696416"/>
                      <a:pt x="974409" y="776743"/>
                      <a:pt x="974409" y="847546"/>
                    </a:cubicBezTo>
                    <a:cubicBezTo>
                      <a:pt x="1188404" y="930413"/>
                      <a:pt x="1364298" y="1079956"/>
                      <a:pt x="1544955" y="1210448"/>
                    </a:cubicBezTo>
                    <a:lnTo>
                      <a:pt x="1534875" y="1417465"/>
                    </a:lnTo>
                    <a:lnTo>
                      <a:pt x="6901" y="14250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70" name="矩形 2"/>
            <p:cNvSpPr>
              <a:spLocks noChangeArrowheads="1"/>
            </p:cNvSpPr>
            <p:nvPr/>
          </p:nvSpPr>
          <p:spPr bwMode="auto">
            <a:xfrm>
              <a:off x="179380" y="1096018"/>
              <a:ext cx="3213630" cy="178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en-US" altLang="zh-CN" sz="2200" dirty="0">
                  <a:latin typeface="Times New Roman" panose="02020603050405020304" pitchFamily="18" charset="0"/>
                  <a:cs typeface="Times New Roman" panose="02020603050405020304" pitchFamily="18" charset="0"/>
                </a:rPr>
                <a:t>Proposing, drafting, asking for advice, technical review, implementing and supervising of mandatory national standards</a:t>
              </a:r>
              <a:endParaRPr lang="zh-CN" altLang="en-US" sz="2200" dirty="0">
                <a:latin typeface="Times New Roman" panose="02020603050405020304" pitchFamily="18" charset="0"/>
                <a:cs typeface="Times New Roman" panose="02020603050405020304" pitchFamily="18" charset="0"/>
              </a:endParaRPr>
            </a:p>
          </p:txBody>
        </p:sp>
      </p:grpSp>
      <p:grpSp>
        <p:nvGrpSpPr>
          <p:cNvPr id="92" name="组合 59"/>
          <p:cNvGrpSpPr>
            <a:grpSpLocks/>
          </p:cNvGrpSpPr>
          <p:nvPr/>
        </p:nvGrpSpPr>
        <p:grpSpPr bwMode="auto">
          <a:xfrm>
            <a:off x="539750" y="2106613"/>
            <a:ext cx="5616575" cy="865187"/>
            <a:chOff x="0" y="0"/>
            <a:chExt cx="5616624" cy="865216"/>
          </a:xfrm>
        </p:grpSpPr>
        <p:sp>
          <p:nvSpPr>
            <p:cNvPr id="93" name="圆角矩形 60"/>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94" name="图片 61"/>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 name="矩形 63"/>
          <p:cNvSpPr>
            <a:spLocks noChangeArrowheads="1"/>
          </p:cNvSpPr>
          <p:nvPr/>
        </p:nvSpPr>
        <p:spPr bwMode="auto">
          <a:xfrm>
            <a:off x="3348037" y="2251075"/>
            <a:ext cx="2808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Clarify the duties</a:t>
            </a:r>
            <a:endParaRPr lang="zh-CN"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8" name="内容占位符 3"/>
          <p:cNvSpPr txBox="1">
            <a:spLocks noChangeArrowheads="1"/>
          </p:cNvSpPr>
          <p:nvPr/>
        </p:nvSpPr>
        <p:spPr bwMode="auto">
          <a:xfrm>
            <a:off x="1433513" y="1331537"/>
            <a:ext cx="42227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To integrate and streamline</a:t>
            </a:r>
          </a:p>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mandatory standards </a:t>
            </a:r>
            <a:endParaRPr lang="zh-CN" altLang="zh-CN" sz="22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9" name="矩形 52"/>
          <p:cNvSpPr>
            <a:spLocks noChangeArrowheads="1"/>
          </p:cNvSpPr>
          <p:nvPr/>
        </p:nvSpPr>
        <p:spPr bwMode="auto">
          <a:xfrm>
            <a:off x="982073" y="2277605"/>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3</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50" name="矩形 8"/>
          <p:cNvSpPr>
            <a:spLocks noChangeArrowheads="1"/>
          </p:cNvSpPr>
          <p:nvPr/>
        </p:nvSpPr>
        <p:spPr bwMode="auto">
          <a:xfrm>
            <a:off x="250130" y="6094822"/>
            <a:ext cx="8755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One market, One bottom line, One standard</a:t>
            </a: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1800" b="1" dirty="0">
              <a:latin typeface="Times New Roman" panose="02020603050405020304" pitchFamily="18" charset="0"/>
              <a:cs typeface="Times New Roman" panose="02020603050405020304" pitchFamily="18" charset="0"/>
            </a:endParaRPr>
          </a:p>
        </p:txBody>
      </p:sp>
      <p:sp>
        <p:nvSpPr>
          <p:cNvPr id="51" name="文本框 9"/>
          <p:cNvSpPr txBox="1"/>
          <p:nvPr/>
        </p:nvSpPr>
        <p:spPr>
          <a:xfrm>
            <a:off x="8578430" y="6443103"/>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18</a:t>
            </a:r>
            <a:endParaRPr lang="zh-CN" altLang="en-US" dirty="0"/>
          </a:p>
        </p:txBody>
      </p:sp>
      <p:sp>
        <p:nvSpPr>
          <p:cNvPr id="52"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0735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100000">
                                          <p:val>
                                            <p:strVal val="#ppt_x"/>
                                          </p:val>
                                        </p:tav>
                                      </p:tavLst>
                                    </p:anim>
                                    <p:anim calcmode="lin" valueType="num">
                                      <p:cBhvr>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ppt_x</p:attrName>
                                        </p:attrNameLst>
                                      </p:cBhvr>
                                      <p:tavLst>
                                        <p:tav tm="0">
                                          <p:val>
                                            <p:strVal val="#ppt_x"/>
                                          </p:val>
                                        </p:tav>
                                        <p:tav tm="100000">
                                          <p:val>
                                            <p:strVal val="#ppt_x"/>
                                          </p:val>
                                        </p:tav>
                                      </p:tavLst>
                                    </p:anim>
                                    <p:anim calcmode="lin" valueType="num">
                                      <p:cBhvr>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圆角矩形 8"/>
          <p:cNvSpPr>
            <a:spLocks/>
          </p:cNvSpPr>
          <p:nvPr/>
        </p:nvSpPr>
        <p:spPr bwMode="auto">
          <a:xfrm flipH="1">
            <a:off x="922338" y="1379538"/>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圆角矩形 65"/>
          <p:cNvSpPr>
            <a:spLocks noChangeArrowheads="1"/>
          </p:cNvSpPr>
          <p:nvPr/>
        </p:nvSpPr>
        <p:spPr bwMode="auto">
          <a:xfrm flipH="1">
            <a:off x="614363" y="1260475"/>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8" name="圆角矩形 66"/>
          <p:cNvSpPr>
            <a:spLocks noChangeArrowheads="1"/>
          </p:cNvSpPr>
          <p:nvPr/>
        </p:nvSpPr>
        <p:spPr bwMode="auto">
          <a:xfrm flipH="1">
            <a:off x="682625" y="1325563"/>
            <a:ext cx="5022850"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09" name="任意多边形 67"/>
          <p:cNvSpPr>
            <a:spLocks/>
          </p:cNvSpPr>
          <p:nvPr/>
        </p:nvSpPr>
        <p:spPr bwMode="auto">
          <a:xfrm flipH="1">
            <a:off x="517525" y="1249363"/>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椭圆 68"/>
          <p:cNvSpPr>
            <a:spLocks noChangeArrowheads="1"/>
          </p:cNvSpPr>
          <p:nvPr/>
        </p:nvSpPr>
        <p:spPr bwMode="auto">
          <a:xfrm flipH="1">
            <a:off x="395288" y="1219200"/>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1" name="椭圆 69"/>
          <p:cNvSpPr>
            <a:spLocks noChangeArrowheads="1"/>
          </p:cNvSpPr>
          <p:nvPr/>
        </p:nvSpPr>
        <p:spPr bwMode="auto">
          <a:xfrm flipH="1">
            <a:off x="508000" y="1317625"/>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21512" name="任意多边形 70"/>
          <p:cNvSpPr>
            <a:spLocks/>
          </p:cNvSpPr>
          <p:nvPr/>
        </p:nvSpPr>
        <p:spPr bwMode="auto">
          <a:xfrm flipH="1">
            <a:off x="536575" y="1325563"/>
            <a:ext cx="703263" cy="414337"/>
          </a:xfrm>
          <a:custGeom>
            <a:avLst/>
            <a:gdLst>
              <a:gd name="T0" fmla="*/ 30036 w 1314800"/>
              <a:gd name="T1" fmla="*/ 0 h 771793"/>
              <a:gd name="T2" fmla="*/ 54942 w 1314800"/>
              <a:gd name="T3" fmla="*/ 13488 h 771793"/>
              <a:gd name="T4" fmla="*/ 57564 w 1314800"/>
              <a:gd name="T5" fmla="*/ 18408 h 771793"/>
              <a:gd name="T6" fmla="*/ 30036 w 1314800"/>
              <a:gd name="T7" fmla="*/ 34416 h 771793"/>
              <a:gd name="T8" fmla="*/ 0 w 1314800"/>
              <a:gd name="T9" fmla="*/ 30592 h 771793"/>
              <a:gd name="T10" fmla="*/ 3003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文本框 104"/>
          <p:cNvSpPr>
            <a:spLocks noChangeArrowheads="1"/>
          </p:cNvSpPr>
          <p:nvPr/>
        </p:nvSpPr>
        <p:spPr bwMode="auto">
          <a:xfrm flipH="1">
            <a:off x="612775" y="1463675"/>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2</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sp>
        <p:nvSpPr>
          <p:cNvPr id="40" name="矩形 19"/>
          <p:cNvSpPr>
            <a:spLocks noChangeArrowheads="1"/>
          </p:cNvSpPr>
          <p:nvPr/>
        </p:nvSpPr>
        <p:spPr bwMode="auto">
          <a:xfrm>
            <a:off x="0" y="5949950"/>
            <a:ext cx="9144000" cy="908050"/>
          </a:xfrm>
          <a:prstGeom prst="rect">
            <a:avLst/>
          </a:prstGeom>
          <a:gradFill rotWithShape="1">
            <a:gsLst>
              <a:gs pos="0">
                <a:srgbClr val="005681"/>
              </a:gs>
              <a:gs pos="50000">
                <a:srgbClr val="007BB9"/>
              </a:gs>
              <a:gs pos="100000">
                <a:srgbClr val="0094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grpSp>
        <p:nvGrpSpPr>
          <p:cNvPr id="47" name="组合 46"/>
          <p:cNvGrpSpPr>
            <a:grpSpLocks/>
          </p:cNvGrpSpPr>
          <p:nvPr/>
        </p:nvGrpSpPr>
        <p:grpSpPr bwMode="auto">
          <a:xfrm>
            <a:off x="900113" y="3284538"/>
            <a:ext cx="7164387" cy="2665413"/>
            <a:chOff x="0" y="0"/>
            <a:chExt cx="7165630" cy="2664296"/>
          </a:xfrm>
        </p:grpSpPr>
        <p:sp>
          <p:nvSpPr>
            <p:cNvPr id="48" name="圆角矩形 2"/>
            <p:cNvSpPr>
              <a:spLocks noChangeArrowheads="1"/>
            </p:cNvSpPr>
            <p:nvPr/>
          </p:nvSpPr>
          <p:spPr bwMode="auto">
            <a:xfrm>
              <a:off x="0" y="0"/>
              <a:ext cx="7165630" cy="2664296"/>
            </a:xfrm>
            <a:prstGeom prst="roundRect">
              <a:avLst>
                <a:gd name="adj" fmla="val 3477"/>
              </a:avLst>
            </a:prstGeom>
            <a:solidFill>
              <a:srgbClr val="FFFFFF">
                <a:alpha val="78038"/>
              </a:srgbClr>
            </a:solidFill>
            <a:ln w="19050">
              <a:solidFill>
                <a:srgbClr val="595959"/>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sp>
          <p:nvSpPr>
            <p:cNvPr id="49" name="矩形 7"/>
            <p:cNvSpPr>
              <a:spLocks noChangeArrowheads="1"/>
            </p:cNvSpPr>
            <p:nvPr/>
          </p:nvSpPr>
          <p:spPr bwMode="auto">
            <a:xfrm>
              <a:off x="778060" y="282223"/>
              <a:ext cx="5307450" cy="23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spcBef>
                  <a:spcPct val="0"/>
                </a:spcBef>
                <a:buClrTx/>
                <a:buNone/>
              </a:pPr>
              <a:r>
                <a:rPr lang="en-US" altLang="zh-CN" sz="2400" dirty="0">
                  <a:solidFill>
                    <a:srgbClr val="FF0000"/>
                  </a:solidFill>
                  <a:latin typeface="Times New Roman" panose="02020603050405020304" pitchFamily="18" charset="0"/>
                  <a:cs typeface="Times New Roman" panose="02020603050405020304" pitchFamily="18" charset="0"/>
                </a:rPr>
                <a:t>The State Council </a:t>
              </a:r>
              <a:r>
                <a:rPr lang="en-US" altLang="zh-CN" sz="2400" dirty="0">
                  <a:latin typeface="Times New Roman" panose="02020603050405020304" pitchFamily="18" charset="0"/>
                  <a:cs typeface="Times New Roman" panose="02020603050405020304" pitchFamily="18" charset="0"/>
                </a:rPr>
                <a:t>approves and issue or </a:t>
              </a:r>
              <a:r>
                <a:rPr lang="en-US" altLang="zh-CN" sz="2400" dirty="0" smtClean="0">
                  <a:latin typeface="Times New Roman" panose="02020603050405020304" pitchFamily="18" charset="0"/>
                  <a:cs typeface="Times New Roman" panose="02020603050405020304" pitchFamily="18" charset="0"/>
                </a:rPr>
                <a:t>authorizes </a:t>
              </a:r>
              <a:r>
                <a:rPr lang="en-US" altLang="zh-CN" sz="2400" dirty="0">
                  <a:latin typeface="Times New Roman" panose="02020603050405020304" pitchFamily="18" charset="0"/>
                  <a:cs typeface="Times New Roman" panose="02020603050405020304" pitchFamily="18" charset="0"/>
                </a:rPr>
                <a:t>to approve and issue mandatory national standards </a:t>
              </a:r>
              <a:endParaRPr lang="zh-CN" altLang="en-US" sz="2400" dirty="0">
                <a:latin typeface="Times New Roman" panose="02020603050405020304" pitchFamily="18" charset="0"/>
                <a:cs typeface="Times New Roman" panose="02020603050405020304" pitchFamily="18" charset="0"/>
              </a:endParaRPr>
            </a:p>
            <a:p>
              <a:pPr algn="ctr" eaLnBrk="1" hangingPunct="1">
                <a:lnSpc>
                  <a:spcPct val="150000"/>
                </a:lnSpc>
                <a:spcBef>
                  <a:spcPct val="0"/>
                </a:spcBef>
                <a:buClrTx/>
                <a:buFont typeface="Arial" panose="020B0604020202020204" pitchFamily="34" charset="0"/>
                <a:buNone/>
              </a:pPr>
              <a:endParaRPr lang="zh-CN" altLang="zh-CN" sz="2400" dirty="0"/>
            </a:p>
          </p:txBody>
        </p:sp>
      </p:grpSp>
      <p:grpSp>
        <p:nvGrpSpPr>
          <p:cNvPr id="50" name="组合 24"/>
          <p:cNvGrpSpPr>
            <a:grpSpLocks/>
          </p:cNvGrpSpPr>
          <p:nvPr/>
        </p:nvGrpSpPr>
        <p:grpSpPr bwMode="auto">
          <a:xfrm>
            <a:off x="539750" y="2182813"/>
            <a:ext cx="5616575" cy="865187"/>
            <a:chOff x="0" y="0"/>
            <a:chExt cx="5616624" cy="865216"/>
          </a:xfrm>
        </p:grpSpPr>
        <p:sp>
          <p:nvSpPr>
            <p:cNvPr id="51" name="圆角矩形 25"/>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52" name="图片 26"/>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矩形 28"/>
          <p:cNvSpPr>
            <a:spLocks noChangeArrowheads="1"/>
          </p:cNvSpPr>
          <p:nvPr/>
        </p:nvSpPr>
        <p:spPr bwMode="auto">
          <a:xfrm>
            <a:off x="2971800" y="2285390"/>
            <a:ext cx="3270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Improve release level</a:t>
            </a:r>
            <a:endParaRPr lang="zh-CN"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2" name="内容占位符 3"/>
          <p:cNvSpPr txBox="1">
            <a:spLocks noChangeArrowheads="1"/>
          </p:cNvSpPr>
          <p:nvPr/>
        </p:nvSpPr>
        <p:spPr bwMode="auto">
          <a:xfrm>
            <a:off x="1433513" y="1331537"/>
            <a:ext cx="42227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To integrate and streamline</a:t>
            </a:r>
          </a:p>
          <a:p>
            <a:pPr marL="0" lvl="2">
              <a:spcBef>
                <a:spcPts val="0"/>
              </a:spcBef>
              <a:spcAft>
                <a:spcPts val="0"/>
              </a:spcAft>
              <a:buClr>
                <a:srgbClr val="00B050"/>
              </a:buClr>
              <a:buSzPct val="60000"/>
              <a:buFont typeface="Arial" panose="020B0604020202020204" pitchFamily="34" charset="0"/>
              <a:buNone/>
            </a:pPr>
            <a:r>
              <a:rPr lang="en-US" altLang="zh-CN" sz="2200" kern="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mandatory standards </a:t>
            </a:r>
            <a:endParaRPr lang="zh-CN" altLang="zh-CN" sz="22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3" name="矩形 52"/>
          <p:cNvSpPr>
            <a:spLocks noChangeArrowheads="1"/>
          </p:cNvSpPr>
          <p:nvPr/>
        </p:nvSpPr>
        <p:spPr bwMode="auto">
          <a:xfrm>
            <a:off x="982073" y="2277605"/>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4</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4" name="矩形 8"/>
          <p:cNvSpPr>
            <a:spLocks noChangeArrowheads="1"/>
          </p:cNvSpPr>
          <p:nvPr/>
        </p:nvSpPr>
        <p:spPr bwMode="auto">
          <a:xfrm>
            <a:off x="250130" y="6094822"/>
            <a:ext cx="8755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One market, One bottom line, One standard</a:t>
            </a:r>
            <a:r>
              <a:rPr lang="zh-CN" altLang="zh-CN"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1800" b="1" dirty="0">
              <a:latin typeface="Times New Roman" panose="02020603050405020304" pitchFamily="18" charset="0"/>
              <a:cs typeface="Times New Roman" panose="02020603050405020304" pitchFamily="18" charset="0"/>
            </a:endParaRPr>
          </a:p>
        </p:txBody>
      </p:sp>
      <p:sp>
        <p:nvSpPr>
          <p:cNvPr id="26" name="文本框 9"/>
          <p:cNvSpPr txBox="1"/>
          <p:nvPr/>
        </p:nvSpPr>
        <p:spPr>
          <a:xfrm>
            <a:off x="8548853" y="6444976"/>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19</a:t>
            </a:r>
            <a:endParaRPr lang="zh-CN" altLang="en-US" dirty="0"/>
          </a:p>
        </p:txBody>
      </p:sp>
      <p:sp>
        <p:nvSpPr>
          <p:cNvPr id="27"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29232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Contents</a:t>
            </a:r>
            <a:endParaRPr lang="zh-CN" altLang="en-US"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300607" y="1712274"/>
            <a:ext cx="8359906" cy="955562"/>
            <a:chOff x="2209800" y="1828363"/>
            <a:chExt cx="8359906" cy="955562"/>
          </a:xfrm>
        </p:grpSpPr>
        <p:sp>
          <p:nvSpPr>
            <p:cNvPr id="28" name="圆角矩形 27"/>
            <p:cNvSpPr/>
            <p:nvPr/>
          </p:nvSpPr>
          <p:spPr>
            <a:xfrm>
              <a:off x="2624411" y="1983906"/>
              <a:ext cx="6748189" cy="788789"/>
            </a:xfrm>
            <a:prstGeom prst="roundRect">
              <a:avLst/>
            </a:prstGeom>
            <a:solidFill>
              <a:schemeClr val="accent2">
                <a:lumMod val="20000"/>
                <a:lumOff val="80000"/>
              </a:schemeClr>
            </a:soli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4" name="组合 3"/>
            <p:cNvGrpSpPr/>
            <p:nvPr/>
          </p:nvGrpSpPr>
          <p:grpSpPr>
            <a:xfrm>
              <a:off x="2209800" y="1828363"/>
              <a:ext cx="1063862" cy="955562"/>
              <a:chOff x="1133799" y="1509819"/>
              <a:chExt cx="1971503" cy="1770806"/>
            </a:xfrm>
            <a:effectLst>
              <a:reflection blurRad="6350" stA="34000" endPos="15000" dir="5400000" sy="-100000" algn="bl" rotWithShape="0"/>
            </a:effectLst>
          </p:grpSpPr>
          <p:sp>
            <p:nvSpPr>
              <p:cNvPr id="5"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gradFill flip="none" rotWithShape="1">
                <a:gsLst>
                  <a:gs pos="2000">
                    <a:srgbClr val="0070C0"/>
                  </a:gs>
                  <a:gs pos="100000">
                    <a:srgbClr val="33CAFF"/>
                  </a:gs>
                </a:gsLst>
                <a:lin ang="10800000" scaled="1"/>
                <a:tileRect/>
              </a:gradFill>
              <a:ln w="25400" cap="flat" cmpd="sng" algn="ctr">
                <a:solidFill>
                  <a:srgbClr val="0070C0"/>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00B0F0"/>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 name="TextBox 7"/>
            <p:cNvSpPr txBox="1"/>
            <p:nvPr/>
          </p:nvSpPr>
          <p:spPr>
            <a:xfrm>
              <a:off x="2263906" y="2026028"/>
              <a:ext cx="805099" cy="5232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dirty="0" smtClean="0">
                  <a:solidFill>
                    <a:srgbClr val="004F8A"/>
                  </a:solidFill>
                  <a:effectLst/>
                  <a:latin typeface="黑体" panose="02010609060101010101" pitchFamily="49" charset="-122"/>
                  <a:ea typeface="黑体" panose="02010609060101010101" pitchFamily="49" charset="-122"/>
                </a:rPr>
                <a:t>Ⅰ</a:t>
              </a:r>
              <a:endParaRPr kumimoji="0" lang="en-US" altLang="zh-CN" sz="2800" i="0" u="none" strike="noStrike" kern="0" cap="none" spc="0" normalizeH="0" baseline="0" noProof="0" dirty="0">
                <a:ln w="18415" cmpd="sng">
                  <a:noFill/>
                  <a:prstDash val="solid"/>
                </a:ln>
                <a:solidFill>
                  <a:srgbClr val="004F8A"/>
                </a:solidFill>
                <a:effectLst/>
                <a:uLnTx/>
                <a:uFillTx/>
                <a:latin typeface="黑体" panose="02010609060101010101" pitchFamily="49" charset="-122"/>
                <a:ea typeface="黑体" panose="02010609060101010101" pitchFamily="49" charset="-122"/>
              </a:endParaRPr>
            </a:p>
          </p:txBody>
        </p:sp>
        <p:sp>
          <p:nvSpPr>
            <p:cNvPr id="3" name="矩形 2"/>
            <p:cNvSpPr/>
            <p:nvPr/>
          </p:nvSpPr>
          <p:spPr>
            <a:xfrm>
              <a:off x="3178306" y="2117502"/>
              <a:ext cx="7391400" cy="584775"/>
            </a:xfrm>
            <a:prstGeom prst="rect">
              <a:avLst/>
            </a:prstGeom>
          </p:spPr>
          <p:txBody>
            <a:bodyPr wrap="square">
              <a:spAutoFit/>
            </a:bodyPr>
            <a:lstStyle/>
            <a:p>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The State of China’s standardization </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39" name="组合 38"/>
          <p:cNvGrpSpPr/>
          <p:nvPr/>
        </p:nvGrpSpPr>
        <p:grpSpPr>
          <a:xfrm>
            <a:off x="1296782" y="4174498"/>
            <a:ext cx="8283689" cy="955562"/>
            <a:chOff x="2209800" y="1828363"/>
            <a:chExt cx="8283689" cy="955562"/>
          </a:xfrm>
        </p:grpSpPr>
        <p:sp>
          <p:nvSpPr>
            <p:cNvPr id="40" name="圆角矩形 39"/>
            <p:cNvSpPr/>
            <p:nvPr/>
          </p:nvSpPr>
          <p:spPr>
            <a:xfrm>
              <a:off x="2624411" y="1983906"/>
              <a:ext cx="6694083" cy="788789"/>
            </a:xfrm>
            <a:prstGeom prst="roundRect">
              <a:avLst/>
            </a:prstGeom>
            <a:solidFill>
              <a:schemeClr val="accent2">
                <a:lumMod val="20000"/>
                <a:lumOff val="80000"/>
              </a:schemeClr>
            </a:soli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46" name="组合 45"/>
            <p:cNvGrpSpPr/>
            <p:nvPr/>
          </p:nvGrpSpPr>
          <p:grpSpPr>
            <a:xfrm>
              <a:off x="2209800" y="1828363"/>
              <a:ext cx="1063862" cy="955562"/>
              <a:chOff x="1133799" y="1509819"/>
              <a:chExt cx="1971503" cy="1770806"/>
            </a:xfrm>
            <a:effectLst>
              <a:reflection blurRad="6350" stA="34000" endPos="15000" dir="5400000" sy="-100000" algn="bl" rotWithShape="0"/>
            </a:effectLst>
          </p:grpSpPr>
          <p:sp>
            <p:nvSpPr>
              <p:cNvPr id="54"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gradFill flip="none" rotWithShape="1">
                <a:gsLst>
                  <a:gs pos="2000">
                    <a:srgbClr val="0070C0"/>
                  </a:gs>
                  <a:gs pos="100000">
                    <a:srgbClr val="33CAFF"/>
                  </a:gs>
                </a:gsLst>
                <a:lin ang="10800000" scaled="1"/>
                <a:tileRect/>
              </a:gradFill>
              <a:ln w="25400" cap="flat" cmpd="sng" algn="ctr">
                <a:solidFill>
                  <a:srgbClr val="0070C0"/>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5"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6"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00B0F0"/>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7" name="TextBox 7"/>
            <p:cNvSpPr txBox="1"/>
            <p:nvPr/>
          </p:nvSpPr>
          <p:spPr>
            <a:xfrm>
              <a:off x="2263906" y="2026028"/>
              <a:ext cx="805099" cy="5232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dirty="0" smtClean="0">
                  <a:solidFill>
                    <a:srgbClr val="004F8A"/>
                  </a:solidFill>
                  <a:effectLst/>
                  <a:latin typeface="黑体" panose="02010609060101010101" pitchFamily="49" charset="-122"/>
                  <a:ea typeface="黑体" panose="02010609060101010101" pitchFamily="49" charset="-122"/>
                </a:rPr>
                <a:t>Ⅲ</a:t>
              </a:r>
              <a:endParaRPr kumimoji="0" lang="en-US" altLang="zh-CN" sz="2800" i="0" u="none" strike="noStrike" kern="0" cap="none" spc="0" normalizeH="0" baseline="0" noProof="0" dirty="0">
                <a:ln w="18415" cmpd="sng">
                  <a:noFill/>
                  <a:prstDash val="solid"/>
                </a:ln>
                <a:solidFill>
                  <a:srgbClr val="004F8A"/>
                </a:solidFill>
                <a:effectLst/>
                <a:uLnTx/>
                <a:uFillTx/>
                <a:latin typeface="黑体" panose="02010609060101010101" pitchFamily="49" charset="-122"/>
                <a:ea typeface="黑体" panose="02010609060101010101" pitchFamily="49" charset="-122"/>
              </a:endParaRPr>
            </a:p>
          </p:txBody>
        </p:sp>
        <p:sp>
          <p:nvSpPr>
            <p:cNvPr id="53" name="矩形 52"/>
            <p:cNvSpPr/>
            <p:nvPr/>
          </p:nvSpPr>
          <p:spPr>
            <a:xfrm>
              <a:off x="3102089" y="2021059"/>
              <a:ext cx="7391400" cy="584775"/>
            </a:xfrm>
            <a:prstGeom prst="rect">
              <a:avLst/>
            </a:prstGeom>
          </p:spPr>
          <p:txBody>
            <a:bodyPr wrap="square">
              <a:spAutoFit/>
            </a:bodyPr>
            <a:lstStyle/>
            <a:p>
              <a:r>
                <a:rPr lang="en-US" altLang="zh-CN" sz="3200" kern="0" dirty="0">
                  <a:latin typeface="Times New Roman" panose="02020603050405020304" pitchFamily="18" charset="0"/>
                  <a:ea typeface="黑体" pitchFamily="49" charset="-122"/>
                  <a:cs typeface="Times New Roman" panose="02020603050405020304" pitchFamily="18" charset="0"/>
                </a:rPr>
                <a:t>Main contents of the Reform Plan</a:t>
              </a:r>
              <a:endParaRPr lang="zh-CN" altLang="en-US" sz="3200" kern="0" dirty="0">
                <a:latin typeface="Times New Roman" panose="02020603050405020304" pitchFamily="18" charset="0"/>
                <a:cs typeface="Times New Roman" panose="02020603050405020304" pitchFamily="18" charset="0"/>
              </a:endParaRPr>
            </a:p>
          </p:txBody>
        </p:sp>
      </p:grpSp>
      <p:grpSp>
        <p:nvGrpSpPr>
          <p:cNvPr id="57" name="组合 56"/>
          <p:cNvGrpSpPr/>
          <p:nvPr/>
        </p:nvGrpSpPr>
        <p:grpSpPr>
          <a:xfrm>
            <a:off x="1318783" y="2973982"/>
            <a:ext cx="8283689" cy="955562"/>
            <a:chOff x="2209800" y="1828363"/>
            <a:chExt cx="8283689" cy="955562"/>
          </a:xfrm>
        </p:grpSpPr>
        <p:sp>
          <p:nvSpPr>
            <p:cNvPr id="58" name="圆角矩形 57"/>
            <p:cNvSpPr/>
            <p:nvPr/>
          </p:nvSpPr>
          <p:spPr>
            <a:xfrm>
              <a:off x="2624411" y="1983906"/>
              <a:ext cx="6694083" cy="788789"/>
            </a:xfrm>
            <a:prstGeom prst="roundRect">
              <a:avLst/>
            </a:prstGeom>
            <a:solidFill>
              <a:schemeClr val="accent2">
                <a:lumMod val="20000"/>
                <a:lumOff val="80000"/>
              </a:schemeClr>
            </a:soli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59" name="组合 58"/>
            <p:cNvGrpSpPr/>
            <p:nvPr/>
          </p:nvGrpSpPr>
          <p:grpSpPr>
            <a:xfrm>
              <a:off x="2209800" y="1828363"/>
              <a:ext cx="1063862" cy="955562"/>
              <a:chOff x="1133799" y="1509819"/>
              <a:chExt cx="1971503" cy="1770806"/>
            </a:xfrm>
            <a:effectLst>
              <a:reflection blurRad="6350" stA="34000" endPos="15000" dir="5400000" sy="-100000" algn="bl" rotWithShape="0"/>
            </a:effectLst>
          </p:grpSpPr>
          <p:sp>
            <p:nvSpPr>
              <p:cNvPr id="62"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gradFill flip="none" rotWithShape="1">
                <a:gsLst>
                  <a:gs pos="2000">
                    <a:srgbClr val="0070C0"/>
                  </a:gs>
                  <a:gs pos="100000">
                    <a:srgbClr val="33CAFF"/>
                  </a:gs>
                </a:gsLst>
                <a:lin ang="10800000" scaled="1"/>
                <a:tileRect/>
              </a:gradFill>
              <a:ln w="25400" cap="flat" cmpd="sng" algn="ctr">
                <a:solidFill>
                  <a:srgbClr val="0070C0"/>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3"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4"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00B0F0"/>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60" name="TextBox 7"/>
            <p:cNvSpPr txBox="1"/>
            <p:nvPr/>
          </p:nvSpPr>
          <p:spPr>
            <a:xfrm>
              <a:off x="2263906" y="2026028"/>
              <a:ext cx="805099" cy="5232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dirty="0" smtClean="0">
                  <a:solidFill>
                    <a:srgbClr val="004F8A"/>
                  </a:solidFill>
                  <a:effectLst/>
                  <a:latin typeface="黑体" panose="02010609060101010101" pitchFamily="49" charset="-122"/>
                  <a:ea typeface="黑体" panose="02010609060101010101" pitchFamily="49" charset="-122"/>
                </a:rPr>
                <a:t>Ⅱ</a:t>
              </a:r>
              <a:endParaRPr kumimoji="0" lang="en-US" altLang="zh-CN" sz="2800" i="0" u="none" strike="noStrike" kern="0" cap="none" spc="0" normalizeH="0" baseline="0" noProof="0" dirty="0">
                <a:ln w="18415" cmpd="sng">
                  <a:noFill/>
                  <a:prstDash val="solid"/>
                </a:ln>
                <a:solidFill>
                  <a:srgbClr val="004F8A"/>
                </a:solidFill>
                <a:effectLst/>
                <a:uLnTx/>
                <a:uFillTx/>
                <a:latin typeface="黑体" panose="02010609060101010101" pitchFamily="49" charset="-122"/>
                <a:ea typeface="黑体" panose="02010609060101010101" pitchFamily="49" charset="-122"/>
              </a:endParaRPr>
            </a:p>
          </p:txBody>
        </p:sp>
        <p:sp>
          <p:nvSpPr>
            <p:cNvPr id="61" name="矩形 60"/>
            <p:cNvSpPr/>
            <p:nvPr/>
          </p:nvSpPr>
          <p:spPr>
            <a:xfrm>
              <a:off x="3102089" y="2021059"/>
              <a:ext cx="7391400" cy="584775"/>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Reforming standardization in China</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5" name="组合 64"/>
          <p:cNvGrpSpPr/>
          <p:nvPr/>
        </p:nvGrpSpPr>
        <p:grpSpPr>
          <a:xfrm>
            <a:off x="1358242" y="5368276"/>
            <a:ext cx="8283689" cy="955562"/>
            <a:chOff x="2209800" y="1828363"/>
            <a:chExt cx="8283689" cy="955562"/>
          </a:xfrm>
        </p:grpSpPr>
        <p:sp>
          <p:nvSpPr>
            <p:cNvPr id="66" name="圆角矩形 65"/>
            <p:cNvSpPr/>
            <p:nvPr/>
          </p:nvSpPr>
          <p:spPr>
            <a:xfrm>
              <a:off x="2624411" y="1983906"/>
              <a:ext cx="6694083" cy="788789"/>
            </a:xfrm>
            <a:prstGeom prst="roundRect">
              <a:avLst/>
            </a:prstGeom>
            <a:solidFill>
              <a:schemeClr val="accent2">
                <a:lumMod val="20000"/>
                <a:lumOff val="80000"/>
              </a:schemeClr>
            </a:soli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67" name="组合 66"/>
            <p:cNvGrpSpPr/>
            <p:nvPr/>
          </p:nvGrpSpPr>
          <p:grpSpPr>
            <a:xfrm>
              <a:off x="2209800" y="1828363"/>
              <a:ext cx="1063862" cy="955562"/>
              <a:chOff x="1133799" y="1509819"/>
              <a:chExt cx="1971503" cy="1770806"/>
            </a:xfrm>
            <a:effectLst>
              <a:reflection blurRad="6350" stA="34000" endPos="15000" dir="5400000" sy="-100000" algn="bl" rotWithShape="0"/>
            </a:effectLst>
          </p:grpSpPr>
          <p:sp>
            <p:nvSpPr>
              <p:cNvPr id="70" name="等腰三角形 47"/>
              <p:cNvSpPr/>
              <p:nvPr/>
            </p:nvSpPr>
            <p:spPr>
              <a:xfrm rot="7772360">
                <a:off x="1284238" y="1459560"/>
                <a:ext cx="1670626" cy="1971503"/>
              </a:xfrm>
              <a:custGeom>
                <a:avLst/>
                <a:gdLst/>
                <a:ahLst/>
                <a:cxnLst/>
                <a:rect l="l" t="t" r="r" b="b"/>
                <a:pathLst>
                  <a:path w="1670626" h="1971503">
                    <a:moveTo>
                      <a:pt x="191148" y="1667943"/>
                    </a:moveTo>
                    <a:cubicBezTo>
                      <a:pt x="-102531" y="1312180"/>
                      <a:pt x="-52202" y="785704"/>
                      <a:pt x="303561" y="492025"/>
                    </a:cubicBezTo>
                    <a:cubicBezTo>
                      <a:pt x="455486" y="366612"/>
                      <a:pt x="638544" y="303934"/>
                      <a:pt x="821369" y="304714"/>
                    </a:cubicBezTo>
                    <a:lnTo>
                      <a:pt x="920985" y="0"/>
                    </a:lnTo>
                    <a:lnTo>
                      <a:pt x="1027727" y="326510"/>
                    </a:lnTo>
                    <a:cubicBezTo>
                      <a:pt x="1199391" y="363974"/>
                      <a:pt x="1359018" y="458512"/>
                      <a:pt x="1479479" y="604438"/>
                    </a:cubicBezTo>
                    <a:cubicBezTo>
                      <a:pt x="1773157" y="960201"/>
                      <a:pt x="1722828" y="1486677"/>
                      <a:pt x="1367066" y="1780356"/>
                    </a:cubicBezTo>
                    <a:cubicBezTo>
                      <a:pt x="1011303" y="2074034"/>
                      <a:pt x="484827" y="2023705"/>
                      <a:pt x="191148" y="1667943"/>
                    </a:cubicBezTo>
                    <a:close/>
                  </a:path>
                </a:pathLst>
              </a:custGeom>
              <a:gradFill flip="none" rotWithShape="1">
                <a:gsLst>
                  <a:gs pos="2000">
                    <a:srgbClr val="0070C0"/>
                  </a:gs>
                  <a:gs pos="100000">
                    <a:srgbClr val="33CAFF"/>
                  </a:gs>
                </a:gsLst>
                <a:lin ang="10800000" scaled="1"/>
                <a:tileRect/>
              </a:gradFill>
              <a:ln w="25400" cap="flat" cmpd="sng" algn="ctr">
                <a:solidFill>
                  <a:srgbClr val="0070C0"/>
                </a:solidFill>
                <a:prstDash val="solid"/>
              </a:ln>
              <a:effectLst/>
              <a:scene3d>
                <a:camera prst="orthographicFront">
                  <a:rot lat="0" lon="0" rev="0"/>
                </a:camera>
                <a:lightRig rig="glow" dir="t">
                  <a:rot lat="0" lon="0" rev="14100000"/>
                </a:lightRig>
              </a:scene3d>
              <a:sp3d prstMaterial="softEdge">
                <a:bevelT w="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1" name="椭圆 48"/>
              <p:cNvSpPr/>
              <p:nvPr/>
            </p:nvSpPr>
            <p:spPr>
              <a:xfrm>
                <a:off x="1295728" y="1630996"/>
                <a:ext cx="1440160" cy="1429374"/>
              </a:xfrm>
              <a:custGeom>
                <a:avLst/>
                <a:gdLst/>
                <a:ahLst/>
                <a:cxnLst/>
                <a:rect l="l" t="t" r="r" b="b"/>
                <a:pathLst>
                  <a:path w="1440160" h="1429374">
                    <a:moveTo>
                      <a:pt x="600143" y="0"/>
                    </a:moveTo>
                    <a:lnTo>
                      <a:pt x="1418911" y="542848"/>
                    </a:lnTo>
                    <a:cubicBezTo>
                      <a:pt x="1433434" y="595976"/>
                      <a:pt x="1440160" y="651849"/>
                      <a:pt x="1440160" y="709294"/>
                    </a:cubicBezTo>
                    <a:cubicBezTo>
                      <a:pt x="1440160" y="1106983"/>
                      <a:pt x="1117769" y="1429374"/>
                      <a:pt x="720080" y="1429374"/>
                    </a:cubicBezTo>
                    <a:cubicBezTo>
                      <a:pt x="322391" y="1429374"/>
                      <a:pt x="0" y="1106983"/>
                      <a:pt x="0" y="709294"/>
                    </a:cubicBezTo>
                    <a:cubicBezTo>
                      <a:pt x="0" y="352516"/>
                      <a:pt x="259472" y="56341"/>
                      <a:pt x="600143"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2" name="椭圆 48"/>
              <p:cNvSpPr/>
              <p:nvPr/>
            </p:nvSpPr>
            <p:spPr>
              <a:xfrm rot="20473898">
                <a:off x="1946476" y="1509819"/>
                <a:ext cx="646585" cy="763578"/>
              </a:xfrm>
              <a:custGeom>
                <a:avLst/>
                <a:gdLst/>
                <a:ahLst/>
                <a:cxnLst/>
                <a:rect l="l" t="t" r="r" b="b"/>
                <a:pathLst>
                  <a:path w="865829" h="1022492">
                    <a:moveTo>
                      <a:pt x="69377" y="0"/>
                    </a:moveTo>
                    <a:cubicBezTo>
                      <a:pt x="46542" y="68499"/>
                      <a:pt x="35912" y="141754"/>
                      <a:pt x="35912" y="217490"/>
                    </a:cubicBezTo>
                    <a:cubicBezTo>
                      <a:pt x="35912" y="654948"/>
                      <a:pt x="390542" y="1009578"/>
                      <a:pt x="828000" y="1009578"/>
                    </a:cubicBezTo>
                    <a:cubicBezTo>
                      <a:pt x="840698" y="1009578"/>
                      <a:pt x="853325" y="1009279"/>
                      <a:pt x="865829" y="1007668"/>
                    </a:cubicBezTo>
                    <a:cubicBezTo>
                      <a:pt x="818768" y="1017409"/>
                      <a:pt x="770018" y="1022492"/>
                      <a:pt x="720080" y="1022492"/>
                    </a:cubicBezTo>
                    <a:cubicBezTo>
                      <a:pt x="322391" y="1022492"/>
                      <a:pt x="0" y="700101"/>
                      <a:pt x="0" y="302412"/>
                    </a:cubicBezTo>
                    <a:cubicBezTo>
                      <a:pt x="0" y="193949"/>
                      <a:pt x="23981" y="91087"/>
                      <a:pt x="69377" y="0"/>
                    </a:cubicBezTo>
                    <a:close/>
                  </a:path>
                </a:pathLst>
              </a:custGeom>
              <a:solidFill>
                <a:srgbClr val="00B0F0"/>
              </a:solidFill>
              <a:ln w="25400" cap="flat" cmpd="sng" algn="ctr">
                <a:noFill/>
                <a:prstDash val="soli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68" name="TextBox 7"/>
            <p:cNvSpPr txBox="1"/>
            <p:nvPr/>
          </p:nvSpPr>
          <p:spPr>
            <a:xfrm>
              <a:off x="2263906" y="2026028"/>
              <a:ext cx="805099" cy="5232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dirty="0" smtClean="0">
                  <a:solidFill>
                    <a:srgbClr val="004F8A"/>
                  </a:solidFill>
                  <a:effectLst/>
                  <a:latin typeface="黑体" panose="02010609060101010101" pitchFamily="49" charset="-122"/>
                  <a:ea typeface="黑体" panose="02010609060101010101" pitchFamily="49" charset="-122"/>
                </a:rPr>
                <a:t>Ⅳ</a:t>
              </a:r>
              <a:endParaRPr kumimoji="0" lang="en-US" altLang="zh-CN" sz="2800" i="0" u="none" strike="noStrike" kern="0" cap="none" spc="0" normalizeH="0" baseline="0" noProof="0" dirty="0">
                <a:ln w="18415" cmpd="sng">
                  <a:noFill/>
                  <a:prstDash val="solid"/>
                </a:ln>
                <a:solidFill>
                  <a:srgbClr val="004F8A"/>
                </a:solidFill>
                <a:effectLst/>
                <a:uLnTx/>
                <a:uFillTx/>
                <a:latin typeface="黑体" panose="02010609060101010101" pitchFamily="49" charset="-122"/>
                <a:ea typeface="黑体" panose="02010609060101010101" pitchFamily="49" charset="-122"/>
              </a:endParaRPr>
            </a:p>
          </p:txBody>
        </p:sp>
        <p:sp>
          <p:nvSpPr>
            <p:cNvPr id="69" name="矩形 68"/>
            <p:cNvSpPr/>
            <p:nvPr/>
          </p:nvSpPr>
          <p:spPr>
            <a:xfrm>
              <a:off x="3102089" y="2021059"/>
              <a:ext cx="7391400" cy="584775"/>
            </a:xfrm>
            <a:prstGeom prst="rect">
              <a:avLst/>
            </a:prstGeom>
          </p:spPr>
          <p:txBody>
            <a:bodyPr wrap="square">
              <a:spAutoFit/>
            </a:bodyPr>
            <a:lstStyle/>
            <a:p>
              <a:r>
                <a:rPr lang="en-US" altLang="zh-CN" sz="3200" kern="0" dirty="0">
                  <a:latin typeface="Times New Roman" panose="02020603050405020304" pitchFamily="18" charset="0"/>
                  <a:cs typeface="Times New Roman" panose="02020603050405020304" pitchFamily="18" charset="0"/>
                </a:rPr>
                <a:t>Prospects of China’s standardization </a:t>
              </a:r>
              <a:endParaRPr lang="zh-CN" altLang="en-US" sz="3200" kern="0" dirty="0">
                <a:latin typeface="Times New Roman" panose="02020603050405020304" pitchFamily="18" charset="0"/>
                <a:cs typeface="Times New Roman" panose="02020603050405020304" pitchFamily="18" charset="0"/>
              </a:endParaRPr>
            </a:p>
          </p:txBody>
        </p:sp>
      </p:grpSp>
      <p:sp>
        <p:nvSpPr>
          <p:cNvPr id="10" name="文本框 9"/>
          <p:cNvSpPr txBox="1"/>
          <p:nvPr/>
        </p:nvSpPr>
        <p:spPr>
          <a:xfrm>
            <a:off x="8610600" y="6323838"/>
            <a:ext cx="457200" cy="379492"/>
          </a:xfrm>
          <a:prstGeom prst="rect">
            <a:avLst/>
          </a:prstGeom>
          <a:noFill/>
        </p:spPr>
        <p:txBody>
          <a:bodyPr wrap="square" rtlCol="0">
            <a:spAutoFit/>
          </a:bodyPr>
          <a:lstStyle/>
          <a:p>
            <a:r>
              <a:rPr lang="en-US" altLang="zh-CN" dirty="0" smtClean="0"/>
              <a:t>2</a:t>
            </a:r>
            <a:endParaRPr lang="zh-CN" altLang="en-US" dirty="0"/>
          </a:p>
        </p:txBody>
      </p:sp>
    </p:spTree>
    <p:extLst>
      <p:ext uri="{BB962C8B-B14F-4D97-AF65-F5344CB8AC3E}">
        <p14:creationId xmlns:p14="http://schemas.microsoft.com/office/powerpoint/2010/main" val="1015513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250" fill="hold"/>
                                        <p:tgtEl>
                                          <p:spTgt spid="39"/>
                                        </p:tgtEl>
                                        <p:attrNameLst>
                                          <p:attrName>ppt_x</p:attrName>
                                        </p:attrNameLst>
                                      </p:cBhvr>
                                      <p:tavLst>
                                        <p:tav tm="0">
                                          <p:val>
                                            <p:strVal val="#ppt_x"/>
                                          </p:val>
                                        </p:tav>
                                        <p:tav tm="100000">
                                          <p:val>
                                            <p:strVal val="#ppt_x"/>
                                          </p:val>
                                        </p:tav>
                                      </p:tavLst>
                                    </p:anim>
                                    <p:anim calcmode="lin" valueType="num">
                                      <p:cBhvr additive="base">
                                        <p:cTn id="13" dur="25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250" fill="hold"/>
                                        <p:tgtEl>
                                          <p:spTgt spid="57"/>
                                        </p:tgtEl>
                                        <p:attrNameLst>
                                          <p:attrName>ppt_x</p:attrName>
                                        </p:attrNameLst>
                                      </p:cBhvr>
                                      <p:tavLst>
                                        <p:tav tm="0">
                                          <p:val>
                                            <p:strVal val="#ppt_x"/>
                                          </p:val>
                                        </p:tav>
                                        <p:tav tm="100000">
                                          <p:val>
                                            <p:strVal val="#ppt_x"/>
                                          </p:val>
                                        </p:tav>
                                      </p:tavLst>
                                    </p:anim>
                                    <p:anim calcmode="lin" valueType="num">
                                      <p:cBhvr additive="base">
                                        <p:cTn id="18" dur="25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250" fill="hold"/>
                                        <p:tgtEl>
                                          <p:spTgt spid="65"/>
                                        </p:tgtEl>
                                        <p:attrNameLst>
                                          <p:attrName>ppt_x</p:attrName>
                                        </p:attrNameLst>
                                      </p:cBhvr>
                                      <p:tavLst>
                                        <p:tav tm="0">
                                          <p:val>
                                            <p:strVal val="#ppt_x"/>
                                          </p:val>
                                        </p:tav>
                                        <p:tav tm="100000">
                                          <p:val>
                                            <p:strVal val="#ppt_x"/>
                                          </p:val>
                                        </p:tav>
                                      </p:tavLst>
                                    </p:anim>
                                    <p:anim calcmode="lin" valueType="num">
                                      <p:cBhvr additive="base">
                                        <p:cTn id="23" dur="2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sp>
        <p:nvSpPr>
          <p:cNvPr id="30725" name="圆角矩形 8"/>
          <p:cNvSpPr>
            <a:spLocks/>
          </p:cNvSpPr>
          <p:nvPr/>
        </p:nvSpPr>
        <p:spPr bwMode="auto">
          <a:xfrm flipH="1">
            <a:off x="1014413" y="1560513"/>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6" name="圆角矩形 16"/>
          <p:cNvSpPr>
            <a:spLocks noChangeArrowheads="1"/>
          </p:cNvSpPr>
          <p:nvPr/>
        </p:nvSpPr>
        <p:spPr bwMode="auto">
          <a:xfrm flipH="1">
            <a:off x="706438" y="1441450"/>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7" name="圆角矩形 17"/>
          <p:cNvSpPr>
            <a:spLocks noChangeArrowheads="1"/>
          </p:cNvSpPr>
          <p:nvPr/>
        </p:nvSpPr>
        <p:spPr bwMode="auto">
          <a:xfrm flipH="1">
            <a:off x="774700" y="1506538"/>
            <a:ext cx="5021263"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8" name="任意多边形 18"/>
          <p:cNvSpPr>
            <a:spLocks/>
          </p:cNvSpPr>
          <p:nvPr/>
        </p:nvSpPr>
        <p:spPr bwMode="auto">
          <a:xfrm flipH="1">
            <a:off x="609600" y="1430338"/>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9" name="椭圆 19"/>
          <p:cNvSpPr>
            <a:spLocks noChangeArrowheads="1"/>
          </p:cNvSpPr>
          <p:nvPr/>
        </p:nvSpPr>
        <p:spPr bwMode="auto">
          <a:xfrm flipH="1">
            <a:off x="487363" y="1400175"/>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0" name="椭圆 20"/>
          <p:cNvSpPr>
            <a:spLocks noChangeArrowheads="1"/>
          </p:cNvSpPr>
          <p:nvPr/>
        </p:nvSpPr>
        <p:spPr bwMode="auto">
          <a:xfrm flipH="1">
            <a:off x="600075" y="1498600"/>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1" name="任意多边形 21"/>
          <p:cNvSpPr>
            <a:spLocks/>
          </p:cNvSpPr>
          <p:nvPr/>
        </p:nvSpPr>
        <p:spPr bwMode="auto">
          <a:xfrm flipH="1">
            <a:off x="627063" y="1506538"/>
            <a:ext cx="704850" cy="414337"/>
          </a:xfrm>
          <a:custGeom>
            <a:avLst/>
            <a:gdLst>
              <a:gd name="T0" fmla="*/ 30376 w 1314800"/>
              <a:gd name="T1" fmla="*/ 0 h 771793"/>
              <a:gd name="T2" fmla="*/ 55565 w 1314800"/>
              <a:gd name="T3" fmla="*/ 13488 h 771793"/>
              <a:gd name="T4" fmla="*/ 58217 w 1314800"/>
              <a:gd name="T5" fmla="*/ 18408 h 771793"/>
              <a:gd name="T6" fmla="*/ 30376 w 1314800"/>
              <a:gd name="T7" fmla="*/ 34416 h 771793"/>
              <a:gd name="T8" fmla="*/ 0 w 1314800"/>
              <a:gd name="T9" fmla="*/ 30592 h 771793"/>
              <a:gd name="T10" fmla="*/ 3037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32" name="文本框 104"/>
          <p:cNvSpPr>
            <a:spLocks noChangeArrowheads="1"/>
          </p:cNvSpPr>
          <p:nvPr/>
        </p:nvSpPr>
        <p:spPr bwMode="auto">
          <a:xfrm flipH="1">
            <a:off x="703263" y="164465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3</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sp>
        <p:nvSpPr>
          <p:cNvPr id="30733" name="内容占位符 3"/>
          <p:cNvSpPr>
            <a:spLocks noChangeArrowheads="1"/>
          </p:cNvSpPr>
          <p:nvPr/>
        </p:nvSpPr>
        <p:spPr bwMode="auto">
          <a:xfrm>
            <a:off x="1206702" y="1524000"/>
            <a:ext cx="386694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1" algn="ctr">
              <a:lnSpc>
                <a:spcPts val="2400"/>
              </a:lnSpc>
              <a:spcBef>
                <a:spcPct val="0"/>
              </a:spcBef>
              <a:spcAft>
                <a:spcPts val="0"/>
              </a:spcAft>
              <a:buClr>
                <a:srgbClr val="FF6600"/>
              </a:buClr>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Optimize and perfect recommended standards</a:t>
            </a:r>
            <a:endParaRPr lang="zh-CN" altLang="zh-CN" sz="2200" dirty="0">
              <a:latin typeface="Times New Roman" panose="02020603050405020304" pitchFamily="18" charset="0"/>
              <a:cs typeface="Times New Roman" panose="02020603050405020304" pitchFamily="18" charset="0"/>
            </a:endParaRPr>
          </a:p>
        </p:txBody>
      </p:sp>
      <p:sp>
        <p:nvSpPr>
          <p:cNvPr id="16" name="圆角矩形 35"/>
          <p:cNvSpPr>
            <a:spLocks noChangeArrowheads="1"/>
          </p:cNvSpPr>
          <p:nvPr/>
        </p:nvSpPr>
        <p:spPr bwMode="auto">
          <a:xfrm>
            <a:off x="900113" y="3827463"/>
            <a:ext cx="7200900" cy="2420937"/>
          </a:xfrm>
          <a:prstGeom prst="roundRect">
            <a:avLst>
              <a:gd name="adj" fmla="val 6699"/>
            </a:avLst>
          </a:prstGeom>
          <a:solidFill>
            <a:srgbClr val="FFFFFF">
              <a:alpha val="78038"/>
            </a:srgbClr>
          </a:solidFill>
          <a:ln w="19050">
            <a:solidFill>
              <a:srgbClr val="595959"/>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en-US" altLang="zh-CN" sz="2800" dirty="0" smtClean="0">
                <a:latin typeface="Times New Roman" panose="02020603050405020304" pitchFamily="18" charset="0"/>
                <a:cs typeface="Times New Roman" panose="02020603050405020304" pitchFamily="18" charset="0"/>
              </a:rPr>
              <a:t> The </a:t>
            </a:r>
            <a:r>
              <a:rPr lang="en-US" altLang="zh-CN" sz="2800" dirty="0">
                <a:latin typeface="Times New Roman" panose="02020603050405020304" pitchFamily="18" charset="0"/>
                <a:cs typeface="Times New Roman" panose="02020603050405020304" pitchFamily="18" charset="0"/>
              </a:rPr>
              <a:t>recommended standards developed by government should highlight </a:t>
            </a:r>
            <a:r>
              <a:rPr lang="en-US" altLang="zh-CN" sz="2800" dirty="0">
                <a:solidFill>
                  <a:srgbClr val="FF0000"/>
                </a:solidFill>
                <a:latin typeface="Times New Roman" panose="02020603050405020304" pitchFamily="18" charset="0"/>
                <a:cs typeface="Times New Roman" panose="02020603050405020304" pitchFamily="18" charset="0"/>
              </a:rPr>
              <a:t>public benefit, </a:t>
            </a:r>
            <a:r>
              <a:rPr lang="en-US" altLang="zh-CN" sz="2800" dirty="0">
                <a:latin typeface="Times New Roman" panose="02020603050405020304" pitchFamily="18" charset="0"/>
                <a:cs typeface="Times New Roman" panose="02020603050405020304" pitchFamily="18" charset="0"/>
              </a:rPr>
              <a:t>gradually reduce their quantity and </a:t>
            </a:r>
            <a:r>
              <a:rPr lang="en-US" altLang="zh-CN" sz="2800" dirty="0" smtClean="0">
                <a:latin typeface="Times New Roman" panose="02020603050405020304" pitchFamily="18" charset="0"/>
                <a:cs typeface="Times New Roman" panose="02020603050405020304" pitchFamily="18" charset="0"/>
              </a:rPr>
              <a:t>scales.</a:t>
            </a:r>
            <a:endParaRPr lang="zh-CN" altLang="en-US" sz="2800" dirty="0">
              <a:latin typeface="Times New Roman" panose="02020603050405020304" pitchFamily="18" charset="0"/>
              <a:cs typeface="Times New Roman" panose="02020603050405020304" pitchFamily="18" charset="0"/>
            </a:endParaRPr>
          </a:p>
        </p:txBody>
      </p:sp>
      <p:grpSp>
        <p:nvGrpSpPr>
          <p:cNvPr id="17" name="组合 65"/>
          <p:cNvGrpSpPr>
            <a:grpSpLocks/>
          </p:cNvGrpSpPr>
          <p:nvPr/>
        </p:nvGrpSpPr>
        <p:grpSpPr bwMode="auto">
          <a:xfrm>
            <a:off x="539750" y="2576513"/>
            <a:ext cx="6851650" cy="865187"/>
            <a:chOff x="0" y="0"/>
            <a:chExt cx="5616624" cy="865216"/>
          </a:xfrm>
        </p:grpSpPr>
        <p:sp>
          <p:nvSpPr>
            <p:cNvPr id="18" name="圆角矩形 66"/>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19" name="图片 67"/>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1977434"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68"/>
            <p:cNvSpPr>
              <a:spLocks noChangeArrowheads="1"/>
            </p:cNvSpPr>
            <p:nvPr/>
          </p:nvSpPr>
          <p:spPr bwMode="auto">
            <a:xfrm>
              <a:off x="271749" y="142775"/>
              <a:ext cx="2032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28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grpSp>
      <p:sp>
        <p:nvSpPr>
          <p:cNvPr id="21" name="矩形 69"/>
          <p:cNvSpPr>
            <a:spLocks noChangeArrowheads="1"/>
          </p:cNvSpPr>
          <p:nvPr/>
        </p:nvSpPr>
        <p:spPr bwMode="auto">
          <a:xfrm>
            <a:off x="2859226" y="2748262"/>
            <a:ext cx="4305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Clarify the position of the  standards</a:t>
            </a:r>
            <a:endParaRPr lang="zh-CN" altLang="zh-CN" sz="2200" dirty="0">
              <a:latin typeface="Times New Roman" panose="02020603050405020304" pitchFamily="18" charset="0"/>
              <a:cs typeface="Times New Roman" panose="02020603050405020304" pitchFamily="18" charset="0"/>
            </a:endParaRPr>
          </a:p>
        </p:txBody>
      </p:sp>
      <p:sp>
        <p:nvSpPr>
          <p:cNvPr id="23" name="矩形 52"/>
          <p:cNvSpPr>
            <a:spLocks noChangeArrowheads="1"/>
          </p:cNvSpPr>
          <p:nvPr/>
        </p:nvSpPr>
        <p:spPr bwMode="auto">
          <a:xfrm>
            <a:off x="919508" y="2748262"/>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1</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4" name="文本框 9"/>
          <p:cNvSpPr txBox="1"/>
          <p:nvPr/>
        </p:nvSpPr>
        <p:spPr>
          <a:xfrm>
            <a:off x="8534400"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20</a:t>
            </a:r>
            <a:endParaRPr lang="zh-CN" altLang="en-US" dirty="0"/>
          </a:p>
        </p:txBody>
      </p:sp>
      <p:sp>
        <p:nvSpPr>
          <p:cNvPr id="25"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31912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sp>
        <p:nvSpPr>
          <p:cNvPr id="30725" name="圆角矩形 8"/>
          <p:cNvSpPr>
            <a:spLocks/>
          </p:cNvSpPr>
          <p:nvPr/>
        </p:nvSpPr>
        <p:spPr bwMode="auto">
          <a:xfrm flipH="1">
            <a:off x="1014413" y="1560513"/>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6" name="圆角矩形 16"/>
          <p:cNvSpPr>
            <a:spLocks noChangeArrowheads="1"/>
          </p:cNvSpPr>
          <p:nvPr/>
        </p:nvSpPr>
        <p:spPr bwMode="auto">
          <a:xfrm flipH="1">
            <a:off x="706438" y="1441450"/>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7" name="圆角矩形 17"/>
          <p:cNvSpPr>
            <a:spLocks noChangeArrowheads="1"/>
          </p:cNvSpPr>
          <p:nvPr/>
        </p:nvSpPr>
        <p:spPr bwMode="auto">
          <a:xfrm flipH="1">
            <a:off x="774700" y="1506538"/>
            <a:ext cx="5021263"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8" name="任意多边形 18"/>
          <p:cNvSpPr>
            <a:spLocks/>
          </p:cNvSpPr>
          <p:nvPr/>
        </p:nvSpPr>
        <p:spPr bwMode="auto">
          <a:xfrm flipH="1">
            <a:off x="609600" y="1430338"/>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9" name="椭圆 19"/>
          <p:cNvSpPr>
            <a:spLocks noChangeArrowheads="1"/>
          </p:cNvSpPr>
          <p:nvPr/>
        </p:nvSpPr>
        <p:spPr bwMode="auto">
          <a:xfrm flipH="1">
            <a:off x="487363" y="1400175"/>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0" name="椭圆 20"/>
          <p:cNvSpPr>
            <a:spLocks noChangeArrowheads="1"/>
          </p:cNvSpPr>
          <p:nvPr/>
        </p:nvSpPr>
        <p:spPr bwMode="auto">
          <a:xfrm flipH="1">
            <a:off x="600075" y="1498600"/>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1" name="任意多边形 21"/>
          <p:cNvSpPr>
            <a:spLocks/>
          </p:cNvSpPr>
          <p:nvPr/>
        </p:nvSpPr>
        <p:spPr bwMode="auto">
          <a:xfrm flipH="1">
            <a:off x="627063" y="1506538"/>
            <a:ext cx="704850" cy="414337"/>
          </a:xfrm>
          <a:custGeom>
            <a:avLst/>
            <a:gdLst>
              <a:gd name="T0" fmla="*/ 30376 w 1314800"/>
              <a:gd name="T1" fmla="*/ 0 h 771793"/>
              <a:gd name="T2" fmla="*/ 55565 w 1314800"/>
              <a:gd name="T3" fmla="*/ 13488 h 771793"/>
              <a:gd name="T4" fmla="*/ 58217 w 1314800"/>
              <a:gd name="T5" fmla="*/ 18408 h 771793"/>
              <a:gd name="T6" fmla="*/ 30376 w 1314800"/>
              <a:gd name="T7" fmla="*/ 34416 h 771793"/>
              <a:gd name="T8" fmla="*/ 0 w 1314800"/>
              <a:gd name="T9" fmla="*/ 30592 h 771793"/>
              <a:gd name="T10" fmla="*/ 3037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32" name="文本框 104"/>
          <p:cNvSpPr>
            <a:spLocks noChangeArrowheads="1"/>
          </p:cNvSpPr>
          <p:nvPr/>
        </p:nvSpPr>
        <p:spPr bwMode="auto">
          <a:xfrm flipH="1">
            <a:off x="703263" y="164465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3</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grpSp>
        <p:nvGrpSpPr>
          <p:cNvPr id="22" name="组合 65"/>
          <p:cNvGrpSpPr>
            <a:grpSpLocks/>
          </p:cNvGrpSpPr>
          <p:nvPr/>
        </p:nvGrpSpPr>
        <p:grpSpPr bwMode="auto">
          <a:xfrm>
            <a:off x="539750" y="2416175"/>
            <a:ext cx="5616575" cy="865187"/>
            <a:chOff x="0" y="0"/>
            <a:chExt cx="5616624" cy="865216"/>
          </a:xfrm>
        </p:grpSpPr>
        <p:sp>
          <p:nvSpPr>
            <p:cNvPr id="23" name="圆角矩形 66"/>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24" name="图片 67"/>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矩形 69"/>
          <p:cNvSpPr>
            <a:spLocks noChangeArrowheads="1"/>
          </p:cNvSpPr>
          <p:nvPr/>
        </p:nvSpPr>
        <p:spPr bwMode="auto">
          <a:xfrm>
            <a:off x="3239191" y="2416175"/>
            <a:ext cx="2541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lang="en-US" altLang="zh-CN" sz="2400" dirty="0">
                <a:latin typeface="Times New Roman" panose="02020603050405020304" pitchFamily="18" charset="0"/>
                <a:cs typeface="Times New Roman" panose="02020603050405020304" pitchFamily="18" charset="0"/>
              </a:rPr>
              <a:t>Reasonably define </a:t>
            </a:r>
            <a:endParaRPr lang="en-US" altLang="zh-CN" sz="2400" dirty="0" smtClean="0">
              <a:latin typeface="Times New Roman" panose="02020603050405020304" pitchFamily="18" charset="0"/>
              <a:cs typeface="Times New Roman" panose="02020603050405020304" pitchFamily="18" charset="0"/>
            </a:endParaRPr>
          </a:p>
          <a:p>
            <a:pPr>
              <a:spcBef>
                <a:spcPts val="0"/>
              </a:spcBef>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the </a:t>
            </a:r>
            <a:r>
              <a:rPr lang="en-US" altLang="zh-CN" sz="2400" dirty="0">
                <a:latin typeface="Times New Roman" panose="02020603050405020304" pitchFamily="18" charset="0"/>
                <a:cs typeface="Times New Roman" panose="02020603050405020304" pitchFamily="18" charset="0"/>
              </a:rPr>
              <a:t>scope</a:t>
            </a:r>
            <a:endParaRPr lang="zh-CN" altLang="en-US" sz="2400" dirty="0">
              <a:latin typeface="Times New Roman" panose="02020603050405020304" pitchFamily="18" charset="0"/>
              <a:cs typeface="Times New Roman" panose="02020603050405020304" pitchFamily="18" charset="0"/>
            </a:endParaRPr>
          </a:p>
        </p:txBody>
      </p:sp>
      <p:grpSp>
        <p:nvGrpSpPr>
          <p:cNvPr id="27" name="组合 10"/>
          <p:cNvGrpSpPr>
            <a:grpSpLocks/>
          </p:cNvGrpSpPr>
          <p:nvPr/>
        </p:nvGrpSpPr>
        <p:grpSpPr bwMode="auto">
          <a:xfrm>
            <a:off x="1403350" y="3351212"/>
            <a:ext cx="6408738" cy="3354388"/>
            <a:chOff x="0" y="0"/>
            <a:chExt cx="3039438" cy="3806723"/>
          </a:xfrm>
        </p:grpSpPr>
        <p:sp>
          <p:nvSpPr>
            <p:cNvPr id="28" name="直接连接符 10"/>
            <p:cNvSpPr>
              <a:spLocks/>
            </p:cNvSpPr>
            <p:nvPr/>
          </p:nvSpPr>
          <p:spPr bwMode="auto">
            <a:xfrm>
              <a:off x="0" y="0"/>
              <a:ext cx="203025" cy="761344"/>
            </a:xfrm>
            <a:custGeom>
              <a:avLst/>
              <a:gdLst>
                <a:gd name="T0" fmla="*/ 0 w 203025"/>
                <a:gd name="T1" fmla="*/ 0 h 761344"/>
                <a:gd name="T2" fmla="*/ 0 w 203025"/>
                <a:gd name="T3" fmla="*/ 761344 h 761344"/>
                <a:gd name="T4" fmla="*/ 203025 w 203025"/>
                <a:gd name="T5" fmla="*/ 761344 h 761344"/>
                <a:gd name="T6" fmla="*/ 0 60000 65536"/>
                <a:gd name="T7" fmla="*/ 0 60000 65536"/>
                <a:gd name="T8" fmla="*/ 0 60000 65536"/>
                <a:gd name="T9" fmla="*/ 0 w 203025"/>
                <a:gd name="T10" fmla="*/ 0 h 761344"/>
                <a:gd name="T11" fmla="*/ 203025 w 203025"/>
                <a:gd name="T12" fmla="*/ 761344 h 761344"/>
              </a:gdLst>
              <a:ahLst/>
              <a:cxnLst>
                <a:cxn ang="T6">
                  <a:pos x="T0" y="T1"/>
                </a:cxn>
                <a:cxn ang="T7">
                  <a:pos x="T2" y="T3"/>
                </a:cxn>
                <a:cxn ang="T8">
                  <a:pos x="T4" y="T5"/>
                </a:cxn>
              </a:cxnLst>
              <a:rect l="T9" t="T10" r="T11" b="T12"/>
              <a:pathLst>
                <a:path w="203025" h="761344">
                  <a:moveTo>
                    <a:pt x="0" y="0"/>
                  </a:moveTo>
                  <a:lnTo>
                    <a:pt x="0" y="761344"/>
                  </a:lnTo>
                  <a:lnTo>
                    <a:pt x="203025" y="761344"/>
                  </a:lnTo>
                </a:path>
              </a:pathLst>
            </a:cu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圆角矩形 14"/>
            <p:cNvSpPr>
              <a:spLocks noChangeArrowheads="1"/>
            </p:cNvSpPr>
            <p:nvPr/>
          </p:nvSpPr>
          <p:spPr bwMode="auto">
            <a:xfrm>
              <a:off x="203026" y="253781"/>
              <a:ext cx="2836412" cy="1015126"/>
            </a:xfrm>
            <a:prstGeom prst="roundRect">
              <a:avLst>
                <a:gd name="adj" fmla="val 10000"/>
              </a:avLst>
            </a:prstGeom>
            <a:solidFill>
              <a:srgbClr val="FFFFFF"/>
            </a:solidFill>
            <a:ln w="12700">
              <a:solidFill>
                <a:srgbClr val="58F1D3"/>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30" name="圆角矩形 12"/>
            <p:cNvSpPr>
              <a:spLocks noChangeArrowheads="1"/>
            </p:cNvSpPr>
            <p:nvPr/>
          </p:nvSpPr>
          <p:spPr bwMode="auto">
            <a:xfrm>
              <a:off x="232758" y="283513"/>
              <a:ext cx="2732568" cy="9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765" tIns="16510" rIns="24765" bIns="1651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0000"/>
                </a:lnSpc>
                <a:spcBef>
                  <a:spcPct val="0"/>
                </a:spcBef>
                <a:spcAft>
                  <a:spcPct val="35000"/>
                </a:spcAft>
                <a:buClrTx/>
                <a:buFont typeface="Arial" panose="020B0604020202020204" pitchFamily="34" charset="0"/>
                <a:buNone/>
              </a:pPr>
              <a:r>
                <a:rPr lang="en-US" altLang="zh-CN" sz="2000" b="1" dirty="0">
                  <a:solidFill>
                    <a:srgbClr val="41BE14"/>
                  </a:solidFill>
                  <a:latin typeface="Times New Roman" panose="02020603050405020304" pitchFamily="18" charset="0"/>
                  <a:cs typeface="Times New Roman" panose="02020603050405020304" pitchFamily="18" charset="0"/>
                </a:rPr>
                <a:t>Recommended national standards </a:t>
              </a:r>
              <a:r>
                <a:rPr lang="zh-CN" altLang="zh-CN" sz="2000" b="1"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r>
                <a:rPr lang="en-US" altLang="zh-CN" sz="2000" dirty="0" smtClean="0">
                  <a:latin typeface="Times New Roman" panose="02020603050405020304" pitchFamily="18" charset="0"/>
                  <a:cs typeface="Times New Roman" panose="02020603050405020304" pitchFamily="18" charset="0"/>
                </a:rPr>
                <a:t>basic </a:t>
              </a:r>
              <a:r>
                <a:rPr lang="en-US" altLang="zh-CN" sz="2000" dirty="0">
                  <a:latin typeface="Times New Roman" panose="02020603050405020304" pitchFamily="18" charset="0"/>
                  <a:cs typeface="Times New Roman" panose="02020603050405020304" pitchFamily="18" charset="0"/>
                </a:rPr>
                <a:t>, common and supporting mandatory national standards</a:t>
              </a:r>
              <a:endParaRPr lang="zh-CN" altLang="zh-CN" sz="2000" dirty="0">
                <a:latin typeface="Times New Roman" panose="02020603050405020304" pitchFamily="18" charset="0"/>
                <a:cs typeface="Times New Roman" panose="02020603050405020304" pitchFamily="18" charset="0"/>
              </a:endParaRPr>
            </a:p>
          </p:txBody>
        </p:sp>
        <p:sp>
          <p:nvSpPr>
            <p:cNvPr id="31" name="直接连接符 13"/>
            <p:cNvSpPr>
              <a:spLocks/>
            </p:cNvSpPr>
            <p:nvPr/>
          </p:nvSpPr>
          <p:spPr bwMode="auto">
            <a:xfrm>
              <a:off x="0" y="0"/>
              <a:ext cx="203025" cy="2030252"/>
            </a:xfrm>
            <a:custGeom>
              <a:avLst/>
              <a:gdLst>
                <a:gd name="T0" fmla="*/ 0 w 203025"/>
                <a:gd name="T1" fmla="*/ 0 h 2030252"/>
                <a:gd name="T2" fmla="*/ 0 w 203025"/>
                <a:gd name="T3" fmla="*/ 2030252 h 2030252"/>
                <a:gd name="T4" fmla="*/ 203025 w 203025"/>
                <a:gd name="T5" fmla="*/ 2030252 h 2030252"/>
                <a:gd name="T6" fmla="*/ 0 60000 65536"/>
                <a:gd name="T7" fmla="*/ 0 60000 65536"/>
                <a:gd name="T8" fmla="*/ 0 60000 65536"/>
                <a:gd name="T9" fmla="*/ 0 w 203025"/>
                <a:gd name="T10" fmla="*/ 0 h 2030252"/>
                <a:gd name="T11" fmla="*/ 203025 w 203025"/>
                <a:gd name="T12" fmla="*/ 2030252 h 2030252"/>
              </a:gdLst>
              <a:ahLst/>
              <a:cxnLst>
                <a:cxn ang="T6">
                  <a:pos x="T0" y="T1"/>
                </a:cxn>
                <a:cxn ang="T7">
                  <a:pos x="T2" y="T3"/>
                </a:cxn>
                <a:cxn ang="T8">
                  <a:pos x="T4" y="T5"/>
                </a:cxn>
              </a:cxnLst>
              <a:rect l="T9" t="T10" r="T11" b="T12"/>
              <a:pathLst>
                <a:path w="203025" h="2030252">
                  <a:moveTo>
                    <a:pt x="0" y="0"/>
                  </a:moveTo>
                  <a:lnTo>
                    <a:pt x="0" y="2030252"/>
                  </a:lnTo>
                  <a:lnTo>
                    <a:pt x="203025" y="2030252"/>
                  </a:lnTo>
                </a:path>
              </a:pathLst>
            </a:cu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圆角矩形 17"/>
            <p:cNvSpPr>
              <a:spLocks noChangeArrowheads="1"/>
            </p:cNvSpPr>
            <p:nvPr/>
          </p:nvSpPr>
          <p:spPr bwMode="auto">
            <a:xfrm>
              <a:off x="203026" y="1522689"/>
              <a:ext cx="2836412" cy="1015126"/>
            </a:xfrm>
            <a:prstGeom prst="roundRect">
              <a:avLst>
                <a:gd name="adj" fmla="val 10000"/>
              </a:avLst>
            </a:prstGeom>
            <a:solidFill>
              <a:srgbClr val="FFFFFF"/>
            </a:solidFill>
            <a:ln w="12700">
              <a:solidFill>
                <a:srgbClr val="55EF8B"/>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33" name="圆角矩形 15"/>
            <p:cNvSpPr>
              <a:spLocks noChangeArrowheads="1"/>
            </p:cNvSpPr>
            <p:nvPr/>
          </p:nvSpPr>
          <p:spPr bwMode="auto">
            <a:xfrm>
              <a:off x="232758" y="1552421"/>
              <a:ext cx="2732568" cy="9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765" tIns="16510" rIns="24765" bIns="1651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spcAft>
                  <a:spcPts val="0"/>
                </a:spcAft>
                <a:buClrTx/>
                <a:buNone/>
              </a:pPr>
              <a:r>
                <a:rPr lang="en-US" altLang="zh-CN" sz="2000" b="1" dirty="0">
                  <a:solidFill>
                    <a:srgbClr val="41BE14"/>
                  </a:solidFill>
                  <a:latin typeface="Times New Roman" panose="02020603050405020304" pitchFamily="18" charset="0"/>
                  <a:cs typeface="Times New Roman" panose="02020603050405020304" pitchFamily="18" charset="0"/>
                </a:rPr>
                <a:t>Recommended </a:t>
              </a:r>
              <a:r>
                <a:rPr lang="en-US" altLang="zh-CN" sz="2000" b="1" dirty="0" smtClean="0">
                  <a:solidFill>
                    <a:srgbClr val="41BE14"/>
                  </a:solidFill>
                  <a:latin typeface="Times New Roman" panose="02020603050405020304" pitchFamily="18" charset="0"/>
                  <a:cs typeface="Times New Roman" panose="02020603050405020304" pitchFamily="18" charset="0"/>
                </a:rPr>
                <a:t>industrial </a:t>
              </a:r>
              <a:r>
                <a:rPr lang="en-US" altLang="zh-CN" sz="2000" b="1" dirty="0">
                  <a:solidFill>
                    <a:srgbClr val="41BE14"/>
                  </a:solidFill>
                  <a:latin typeface="Times New Roman" panose="02020603050405020304" pitchFamily="18" charset="0"/>
                  <a:cs typeface="Times New Roman" panose="02020603050405020304" pitchFamily="18" charset="0"/>
                </a:rPr>
                <a:t>standards </a:t>
              </a:r>
              <a:r>
                <a:rPr lang="zh-CN" altLang="zh-CN" sz="2000" dirty="0" smtClean="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sz="2000" dirty="0" smtClean="0">
                  <a:latin typeface="Times New Roman" panose="02020603050405020304" pitchFamily="18" charset="0"/>
                  <a:cs typeface="Times New Roman" panose="02020603050405020304" pitchFamily="18" charset="0"/>
                </a:rPr>
                <a:t>important </a:t>
              </a:r>
              <a:r>
                <a:rPr lang="en-US" altLang="zh-CN" sz="2000" dirty="0">
                  <a:latin typeface="Times New Roman" panose="02020603050405020304" pitchFamily="18" charset="0"/>
                  <a:cs typeface="Times New Roman" panose="02020603050405020304" pitchFamily="18" charset="0"/>
                </a:rPr>
                <a:t>products, engineering technology, service and industrial management in the industry</a:t>
              </a:r>
              <a:endParaRPr lang="zh-CN" altLang="zh-CN" sz="2000" dirty="0">
                <a:latin typeface="Times New Roman" panose="02020603050405020304" pitchFamily="18" charset="0"/>
                <a:cs typeface="Times New Roman" panose="02020603050405020304" pitchFamily="18" charset="0"/>
              </a:endParaRPr>
            </a:p>
          </p:txBody>
        </p:sp>
        <p:sp>
          <p:nvSpPr>
            <p:cNvPr id="34" name="直接连接符 16"/>
            <p:cNvSpPr>
              <a:spLocks/>
            </p:cNvSpPr>
            <p:nvPr/>
          </p:nvSpPr>
          <p:spPr bwMode="auto">
            <a:xfrm>
              <a:off x="0" y="0"/>
              <a:ext cx="203025" cy="3299160"/>
            </a:xfrm>
            <a:custGeom>
              <a:avLst/>
              <a:gdLst>
                <a:gd name="T0" fmla="*/ 0 w 203025"/>
                <a:gd name="T1" fmla="*/ 0 h 3299160"/>
                <a:gd name="T2" fmla="*/ 0 w 203025"/>
                <a:gd name="T3" fmla="*/ 3299160 h 3299160"/>
                <a:gd name="T4" fmla="*/ 203025 w 203025"/>
                <a:gd name="T5" fmla="*/ 3299160 h 3299160"/>
                <a:gd name="T6" fmla="*/ 0 60000 65536"/>
                <a:gd name="T7" fmla="*/ 0 60000 65536"/>
                <a:gd name="T8" fmla="*/ 0 60000 65536"/>
                <a:gd name="T9" fmla="*/ 0 w 203025"/>
                <a:gd name="T10" fmla="*/ 0 h 3299160"/>
                <a:gd name="T11" fmla="*/ 203025 w 203025"/>
                <a:gd name="T12" fmla="*/ 3299160 h 3299160"/>
              </a:gdLst>
              <a:ahLst/>
              <a:cxnLst>
                <a:cxn ang="T6">
                  <a:pos x="T0" y="T1"/>
                </a:cxn>
                <a:cxn ang="T7">
                  <a:pos x="T2" y="T3"/>
                </a:cxn>
                <a:cxn ang="T8">
                  <a:pos x="T4" y="T5"/>
                </a:cxn>
              </a:cxnLst>
              <a:rect l="T9" t="T10" r="T11" b="T12"/>
              <a:pathLst>
                <a:path w="203025" h="3299160">
                  <a:moveTo>
                    <a:pt x="0" y="0"/>
                  </a:moveTo>
                  <a:lnTo>
                    <a:pt x="0" y="3299160"/>
                  </a:lnTo>
                  <a:lnTo>
                    <a:pt x="203025" y="3299160"/>
                  </a:lnTo>
                </a:path>
              </a:pathLst>
            </a:cu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圆角矩形 20"/>
            <p:cNvSpPr>
              <a:spLocks noChangeArrowheads="1"/>
            </p:cNvSpPr>
            <p:nvPr/>
          </p:nvSpPr>
          <p:spPr bwMode="auto">
            <a:xfrm>
              <a:off x="203026" y="2791597"/>
              <a:ext cx="2836412" cy="1015126"/>
            </a:xfrm>
            <a:prstGeom prst="roundRect">
              <a:avLst>
                <a:gd name="adj" fmla="val 10000"/>
              </a:avLst>
            </a:prstGeom>
            <a:solidFill>
              <a:srgbClr val="FFFFFF"/>
            </a:solidFill>
            <a:ln w="12700">
              <a:solidFill>
                <a:srgbClr val="63EC53"/>
              </a:solidFill>
              <a:round/>
              <a:headEnd/>
              <a:tailEnd/>
            </a:ln>
          </p:spPr>
          <p:txBody>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p>
          </p:txBody>
        </p:sp>
        <p:sp>
          <p:nvSpPr>
            <p:cNvPr id="36" name="圆角矩形 18"/>
            <p:cNvSpPr>
              <a:spLocks noChangeArrowheads="1"/>
            </p:cNvSpPr>
            <p:nvPr/>
          </p:nvSpPr>
          <p:spPr bwMode="auto">
            <a:xfrm>
              <a:off x="232758" y="2821329"/>
              <a:ext cx="2732568" cy="9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765" tIns="16510" rIns="24765" bIns="16510"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0">
                <a:spcBef>
                  <a:spcPct val="30000"/>
                </a:spcBef>
                <a:buClrTx/>
                <a:buNone/>
                <a:defRPr/>
              </a:pPr>
              <a:r>
                <a:rPr lang="en-US" altLang="zh-CN" sz="2000" b="1" dirty="0">
                  <a:solidFill>
                    <a:srgbClr val="41BE14"/>
                  </a:solidFill>
                  <a:latin typeface="Times New Roman" panose="02020603050405020304" pitchFamily="18" charset="0"/>
                  <a:cs typeface="Times New Roman" panose="02020603050405020304" pitchFamily="18" charset="0"/>
                </a:rPr>
                <a:t>Recommended </a:t>
              </a:r>
              <a:r>
                <a:rPr lang="en-US" altLang="zh-CN" sz="2000" b="1" dirty="0" smtClean="0">
                  <a:solidFill>
                    <a:srgbClr val="41BE14"/>
                  </a:solidFill>
                  <a:latin typeface="Times New Roman" panose="02020603050405020304" pitchFamily="18" charset="0"/>
                  <a:cs typeface="Times New Roman" panose="02020603050405020304" pitchFamily="18" charset="0"/>
                </a:rPr>
                <a:t>local </a:t>
              </a:r>
              <a:r>
                <a:rPr lang="en-US" altLang="zh-CN" sz="2000" b="1" dirty="0">
                  <a:solidFill>
                    <a:srgbClr val="41BE14"/>
                  </a:solidFill>
                  <a:latin typeface="Times New Roman" panose="02020603050405020304" pitchFamily="18" charset="0"/>
                  <a:cs typeface="Times New Roman" panose="02020603050405020304" pitchFamily="18" charset="0"/>
                </a:rPr>
                <a:t>standards </a:t>
              </a:r>
              <a:r>
                <a:rPr lang="zh-CN" altLang="zh-CN" sz="2000" b="1" dirty="0" smtClean="0">
                  <a:solidFill>
                    <a:srgbClr val="00B050"/>
                  </a:solidFill>
                  <a:latin typeface="黑体" panose="02010609060101010101" pitchFamily="49" charset="-122"/>
                  <a:ea typeface="黑体" panose="02010609060101010101" pitchFamily="49" charset="-122"/>
                  <a:sym typeface="黑体" panose="02010609060101010101" pitchFamily="49" charset="-122"/>
                </a:rPr>
                <a:t>：</a:t>
              </a:r>
              <a:r>
                <a:rPr lang="en-US" altLang="zh-CN" sz="2000" dirty="0">
                  <a:latin typeface="Times New Roman" panose="02020603050405020304" pitchFamily="18" charset="0"/>
                  <a:cs typeface="Times New Roman" panose="02020603050405020304" pitchFamily="18" charset="0"/>
                </a:rPr>
                <a:t>special technical requirements for meeting local natural environment and ethnic customs </a:t>
              </a:r>
              <a:endParaRPr lang="zh-CN" altLang="zh-CN" sz="2000" dirty="0">
                <a:latin typeface="Times New Roman" panose="02020603050405020304" pitchFamily="18" charset="0"/>
                <a:cs typeface="Times New Roman" panose="02020603050405020304" pitchFamily="18" charset="0"/>
              </a:endParaRPr>
            </a:p>
          </p:txBody>
        </p:sp>
      </p:grpSp>
      <p:sp>
        <p:nvSpPr>
          <p:cNvPr id="37" name="内容占位符 3"/>
          <p:cNvSpPr>
            <a:spLocks noChangeArrowheads="1"/>
          </p:cNvSpPr>
          <p:nvPr/>
        </p:nvSpPr>
        <p:spPr bwMode="auto">
          <a:xfrm>
            <a:off x="1206702" y="1524000"/>
            <a:ext cx="386694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1" algn="ctr">
              <a:lnSpc>
                <a:spcPts val="2400"/>
              </a:lnSpc>
              <a:spcBef>
                <a:spcPct val="0"/>
              </a:spcBef>
              <a:spcAft>
                <a:spcPts val="0"/>
              </a:spcAft>
              <a:buClr>
                <a:srgbClr val="FF6600"/>
              </a:buClr>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Optimize and perfect recommended standards</a:t>
            </a:r>
            <a:endParaRPr lang="zh-CN" altLang="zh-CN" sz="2200" dirty="0">
              <a:latin typeface="Times New Roman" panose="02020603050405020304" pitchFamily="18" charset="0"/>
              <a:cs typeface="Times New Roman" panose="02020603050405020304" pitchFamily="18" charset="0"/>
            </a:endParaRPr>
          </a:p>
        </p:txBody>
      </p:sp>
      <p:sp>
        <p:nvSpPr>
          <p:cNvPr id="38" name="矩形 52"/>
          <p:cNvSpPr>
            <a:spLocks noChangeArrowheads="1"/>
          </p:cNvSpPr>
          <p:nvPr/>
        </p:nvSpPr>
        <p:spPr bwMode="auto">
          <a:xfrm>
            <a:off x="967581" y="2503488"/>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2</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0" name="文本框 9"/>
          <p:cNvSpPr txBox="1"/>
          <p:nvPr/>
        </p:nvSpPr>
        <p:spPr>
          <a:xfrm>
            <a:off x="8534400"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21</a:t>
            </a:r>
            <a:endParaRPr lang="zh-CN" altLang="en-US" dirty="0"/>
          </a:p>
        </p:txBody>
      </p:sp>
      <p:sp>
        <p:nvSpPr>
          <p:cNvPr id="41"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226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sp>
        <p:nvSpPr>
          <p:cNvPr id="30725" name="圆角矩形 8"/>
          <p:cNvSpPr>
            <a:spLocks/>
          </p:cNvSpPr>
          <p:nvPr/>
        </p:nvSpPr>
        <p:spPr bwMode="auto">
          <a:xfrm flipH="1">
            <a:off x="1014413" y="1560513"/>
            <a:ext cx="4852987" cy="749300"/>
          </a:xfrm>
          <a:custGeom>
            <a:avLst/>
            <a:gdLst>
              <a:gd name="T0" fmla="*/ 0 w 3688623"/>
              <a:gd name="T1" fmla="*/ 17149 h 1399407"/>
              <a:gd name="T2" fmla="*/ 552238 w 3688623"/>
              <a:gd name="T3" fmla="*/ 0 h 1399407"/>
              <a:gd name="T4" fmla="*/ 14540809 w 3688623"/>
              <a:gd name="T5" fmla="*/ 61589 h 1399407"/>
              <a:gd name="T6" fmla="*/ 2280133 w 3688623"/>
              <a:gd name="T7" fmla="*/ 61589 h 1399407"/>
              <a:gd name="T8" fmla="*/ 0 w 3688623"/>
              <a:gd name="T9" fmla="*/ 36133 h 1399407"/>
              <a:gd name="T10" fmla="*/ 0 w 3688623"/>
              <a:gd name="T11" fmla="*/ 17149 h 1399407"/>
              <a:gd name="T12" fmla="*/ 0 60000 65536"/>
              <a:gd name="T13" fmla="*/ 0 60000 65536"/>
              <a:gd name="T14" fmla="*/ 0 60000 65536"/>
              <a:gd name="T15" fmla="*/ 0 60000 65536"/>
              <a:gd name="T16" fmla="*/ 0 60000 65536"/>
              <a:gd name="T17" fmla="*/ 0 60000 65536"/>
              <a:gd name="T18" fmla="*/ 0 w 3688623"/>
              <a:gd name="T19" fmla="*/ 0 h 1399407"/>
              <a:gd name="T20" fmla="*/ 3688623 w 3688623"/>
              <a:gd name="T21" fmla="*/ 1399407 h 1399407"/>
            </a:gdLst>
            <a:ahLst/>
            <a:cxnLst>
              <a:cxn ang="T12">
                <a:pos x="T0" y="T1"/>
              </a:cxn>
              <a:cxn ang="T13">
                <a:pos x="T2" y="T3"/>
              </a:cxn>
              <a:cxn ang="T14">
                <a:pos x="T4" y="T5"/>
              </a:cxn>
              <a:cxn ang="T15">
                <a:pos x="T6" y="T7"/>
              </a:cxn>
              <a:cxn ang="T16">
                <a:pos x="T8" y="T9"/>
              </a:cxn>
              <a:cxn ang="T17">
                <a:pos x="T10" y="T11"/>
              </a:cxn>
            </a:cxnLst>
            <a:rect l="T18" t="T19" r="T20" b="T21"/>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6" name="圆角矩形 16"/>
          <p:cNvSpPr>
            <a:spLocks noChangeArrowheads="1"/>
          </p:cNvSpPr>
          <p:nvPr/>
        </p:nvSpPr>
        <p:spPr bwMode="auto">
          <a:xfrm flipH="1">
            <a:off x="706438" y="1441450"/>
            <a:ext cx="4868862" cy="850900"/>
          </a:xfrm>
          <a:prstGeom prst="roundRect">
            <a:avLst>
              <a:gd name="adj" fmla="val 36417"/>
            </a:avLst>
          </a:prstGeom>
          <a:solidFill>
            <a:srgbClr val="FDFC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7" name="圆角矩形 17"/>
          <p:cNvSpPr>
            <a:spLocks noChangeArrowheads="1"/>
          </p:cNvSpPr>
          <p:nvPr/>
        </p:nvSpPr>
        <p:spPr bwMode="auto">
          <a:xfrm flipH="1">
            <a:off x="774700" y="1506538"/>
            <a:ext cx="5021263" cy="735012"/>
          </a:xfrm>
          <a:prstGeom prst="roundRect">
            <a:avLst>
              <a:gd name="adj" fmla="val 32051"/>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28" name="任意多边形 18"/>
          <p:cNvSpPr>
            <a:spLocks/>
          </p:cNvSpPr>
          <p:nvPr/>
        </p:nvSpPr>
        <p:spPr bwMode="auto">
          <a:xfrm flipH="1">
            <a:off x="609600" y="1430338"/>
            <a:ext cx="833438" cy="906462"/>
          </a:xfrm>
          <a:custGeom>
            <a:avLst/>
            <a:gdLst>
              <a:gd name="T0" fmla="*/ 21218 w 1557034"/>
              <a:gd name="T1" fmla="*/ 0 h 1692513"/>
              <a:gd name="T2" fmla="*/ 17522 w 1557034"/>
              <a:gd name="T3" fmla="*/ 4492 h 1692513"/>
              <a:gd name="T4" fmla="*/ 10789 w 1557034"/>
              <a:gd name="T5" fmla="*/ 26596 h 1692513"/>
              <a:gd name="T6" fmla="*/ 50213 w 1557034"/>
              <a:gd name="T7" fmla="*/ 66130 h 1692513"/>
              <a:gd name="T8" fmla="*/ 65558 w 1557034"/>
              <a:gd name="T9" fmla="*/ 63023 h 1692513"/>
              <a:gd name="T10" fmla="*/ 68419 w 1557034"/>
              <a:gd name="T11" fmla="*/ 61642 h 1692513"/>
              <a:gd name="T12" fmla="*/ 67301 w 1557034"/>
              <a:gd name="T13" fmla="*/ 63000 h 1692513"/>
              <a:gd name="T14" fmla="*/ 39424 w 1557034"/>
              <a:gd name="T15" fmla="*/ 74579 h 1692513"/>
              <a:gd name="T16" fmla="*/ 0 w 1557034"/>
              <a:gd name="T17" fmla="*/ 35046 h 1692513"/>
              <a:gd name="T18" fmla="*/ 20632 w 1557034"/>
              <a:gd name="T19" fmla="*/ 283 h 1692513"/>
              <a:gd name="T20" fmla="*/ 21218 w 1557034"/>
              <a:gd name="T21" fmla="*/ 0 h 1692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034"/>
              <a:gd name="T34" fmla="*/ 0 h 1692513"/>
              <a:gd name="T35" fmla="*/ 1557034 w 1557034"/>
              <a:gd name="T36" fmla="*/ 1692513 h 1692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lnTo>
                  <a:pt x="48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9" name="椭圆 19"/>
          <p:cNvSpPr>
            <a:spLocks noChangeArrowheads="1"/>
          </p:cNvSpPr>
          <p:nvPr/>
        </p:nvSpPr>
        <p:spPr bwMode="auto">
          <a:xfrm flipH="1">
            <a:off x="487363" y="1400175"/>
            <a:ext cx="960437" cy="962025"/>
          </a:xfrm>
          <a:prstGeom prst="ellipse">
            <a:avLst/>
          </a:prstGeom>
          <a:solidFill>
            <a:srgbClr val="FFFFFF"/>
          </a:solidFill>
          <a:ln w="1905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0" name="椭圆 20"/>
          <p:cNvSpPr>
            <a:spLocks noChangeArrowheads="1"/>
          </p:cNvSpPr>
          <p:nvPr/>
        </p:nvSpPr>
        <p:spPr bwMode="auto">
          <a:xfrm flipH="1">
            <a:off x="600075" y="1498600"/>
            <a:ext cx="735013" cy="735013"/>
          </a:xfrm>
          <a:prstGeom prst="ellipse">
            <a:avLst/>
          </a:prstGeom>
          <a:gradFill rotWithShape="1">
            <a:gsLst>
              <a:gs pos="0">
                <a:srgbClr val="7BD2F4"/>
              </a:gs>
              <a:gs pos="48000">
                <a:srgbClr val="B7E6FF"/>
              </a:gs>
              <a:gs pos="100000">
                <a:srgbClr val="E2F4FF"/>
              </a:gs>
            </a:gsLst>
            <a:lin ang="5400000" scaled="1"/>
          </a:gradFill>
          <a:ln w="12700">
            <a:solidFill>
              <a:schemeClr val="accent2"/>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p>
        </p:txBody>
      </p:sp>
      <p:sp>
        <p:nvSpPr>
          <p:cNvPr id="30731" name="任意多边形 21"/>
          <p:cNvSpPr>
            <a:spLocks/>
          </p:cNvSpPr>
          <p:nvPr/>
        </p:nvSpPr>
        <p:spPr bwMode="auto">
          <a:xfrm flipH="1">
            <a:off x="627063" y="1506538"/>
            <a:ext cx="704850" cy="414337"/>
          </a:xfrm>
          <a:custGeom>
            <a:avLst/>
            <a:gdLst>
              <a:gd name="T0" fmla="*/ 30376 w 1314800"/>
              <a:gd name="T1" fmla="*/ 0 h 771793"/>
              <a:gd name="T2" fmla="*/ 55565 w 1314800"/>
              <a:gd name="T3" fmla="*/ 13488 h 771793"/>
              <a:gd name="T4" fmla="*/ 58217 w 1314800"/>
              <a:gd name="T5" fmla="*/ 18408 h 771793"/>
              <a:gd name="T6" fmla="*/ 30376 w 1314800"/>
              <a:gd name="T7" fmla="*/ 34416 h 771793"/>
              <a:gd name="T8" fmla="*/ 0 w 1314800"/>
              <a:gd name="T9" fmla="*/ 30592 h 771793"/>
              <a:gd name="T10" fmla="*/ 30376 w 1314800"/>
              <a:gd name="T11" fmla="*/ 0 h 771793"/>
              <a:gd name="T12" fmla="*/ 0 60000 65536"/>
              <a:gd name="T13" fmla="*/ 0 60000 65536"/>
              <a:gd name="T14" fmla="*/ 0 60000 65536"/>
              <a:gd name="T15" fmla="*/ 0 60000 65536"/>
              <a:gd name="T16" fmla="*/ 0 60000 65536"/>
              <a:gd name="T17" fmla="*/ 0 60000 65536"/>
              <a:gd name="T18" fmla="*/ 0 w 1314800"/>
              <a:gd name="T19" fmla="*/ 0 h 771793"/>
              <a:gd name="T20" fmla="*/ 1314800 w 1314800"/>
              <a:gd name="T21" fmla="*/ 771793 h 771793"/>
            </a:gdLst>
            <a:ahLst/>
            <a:cxnLst>
              <a:cxn ang="T12">
                <a:pos x="T0" y="T1"/>
              </a:cxn>
              <a:cxn ang="T13">
                <a:pos x="T2" y="T3"/>
              </a:cxn>
              <a:cxn ang="T14">
                <a:pos x="T4" y="T5"/>
              </a:cxn>
              <a:cxn ang="T15">
                <a:pos x="T6" y="T7"/>
              </a:cxn>
              <a:cxn ang="T16">
                <a:pos x="T8" y="T9"/>
              </a:cxn>
              <a:cxn ang="T17">
                <a:pos x="T10" y="T11"/>
              </a:cxn>
            </a:cxnLst>
            <a:rect l="T18" t="T19" r="T20" b="T21"/>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32" name="文本框 104"/>
          <p:cNvSpPr>
            <a:spLocks noChangeArrowheads="1"/>
          </p:cNvSpPr>
          <p:nvPr/>
        </p:nvSpPr>
        <p:spPr bwMode="auto">
          <a:xfrm flipH="1">
            <a:off x="703263" y="164465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solidFill>
                  <a:srgbClr val="000000"/>
                </a:solidFill>
                <a:latin typeface="Impact" panose="020B0806030902050204" pitchFamily="34" charset="0"/>
                <a:ea typeface="Hiragino Sans GB W6" pitchFamily="2" charset="-122"/>
                <a:sym typeface="Impact" panose="020B0806030902050204" pitchFamily="34" charset="0"/>
              </a:rPr>
              <a:t>3</a:t>
            </a:r>
            <a:endParaRPr lang="zh-CN" altLang="en-US" sz="2400">
              <a:solidFill>
                <a:srgbClr val="000000"/>
              </a:solidFill>
              <a:latin typeface="Impact" panose="020B0806030902050204" pitchFamily="34" charset="0"/>
              <a:ea typeface="Hiragino Sans GB W6" pitchFamily="2" charset="-122"/>
              <a:sym typeface="Impact" panose="020B0806030902050204" pitchFamily="34" charset="0"/>
            </a:endParaRPr>
          </a:p>
        </p:txBody>
      </p:sp>
      <p:grpSp>
        <p:nvGrpSpPr>
          <p:cNvPr id="22" name="组合 65"/>
          <p:cNvGrpSpPr>
            <a:grpSpLocks/>
          </p:cNvGrpSpPr>
          <p:nvPr/>
        </p:nvGrpSpPr>
        <p:grpSpPr bwMode="auto">
          <a:xfrm>
            <a:off x="539750" y="2452688"/>
            <a:ext cx="5616575" cy="865187"/>
            <a:chOff x="0" y="0"/>
            <a:chExt cx="5616624" cy="865216"/>
          </a:xfrm>
        </p:grpSpPr>
        <p:sp>
          <p:nvSpPr>
            <p:cNvPr id="23" name="圆角矩形 66"/>
            <p:cNvSpPr>
              <a:spLocks noChangeArrowheads="1"/>
            </p:cNvSpPr>
            <p:nvPr/>
          </p:nvSpPr>
          <p:spPr bwMode="auto">
            <a:xfrm>
              <a:off x="666958" y="0"/>
              <a:ext cx="4949666" cy="865216"/>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24" name="图片 67"/>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0" y="0"/>
              <a:ext cx="2592288" cy="86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矩形 69"/>
          <p:cNvSpPr>
            <a:spLocks noChangeArrowheads="1"/>
          </p:cNvSpPr>
          <p:nvPr/>
        </p:nvSpPr>
        <p:spPr bwMode="auto">
          <a:xfrm>
            <a:off x="3070168" y="2438400"/>
            <a:ext cx="2856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Increase transparency</a:t>
            </a:r>
          </a:p>
          <a:p>
            <a:pPr algn="ctr" eaLnBrk="1" hangingPunct="1">
              <a:spcBef>
                <a:spcPct val="0"/>
              </a:spcBef>
              <a:buClrTx/>
              <a:buFont typeface="Arial" panose="020B0604020202020204" pitchFamily="34" charset="0"/>
              <a:buNone/>
            </a:pP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of development</a:t>
            </a:r>
            <a:endParaRPr lang="zh-CN" altLang="zh-CN" sz="2400" dirty="0">
              <a:latin typeface="Times New Roman" panose="02020603050405020304" pitchFamily="18" charset="0"/>
              <a:cs typeface="Times New Roman" panose="02020603050405020304" pitchFamily="18" charset="0"/>
            </a:endParaRPr>
          </a:p>
        </p:txBody>
      </p:sp>
      <p:sp>
        <p:nvSpPr>
          <p:cNvPr id="27" name="圆角矩形 70"/>
          <p:cNvSpPr>
            <a:spLocks noChangeArrowheads="1"/>
          </p:cNvSpPr>
          <p:nvPr/>
        </p:nvSpPr>
        <p:spPr bwMode="auto">
          <a:xfrm>
            <a:off x="609600" y="3408363"/>
            <a:ext cx="7993062" cy="3449637"/>
          </a:xfrm>
          <a:prstGeom prst="roundRect">
            <a:avLst>
              <a:gd name="adj" fmla="val 6699"/>
            </a:avLst>
          </a:prstGeom>
          <a:solidFill>
            <a:srgbClr val="FFFFFF">
              <a:alpha val="78038"/>
            </a:srgbClr>
          </a:solidFill>
          <a:ln w="19050">
            <a:solidFill>
              <a:srgbClr val="595959"/>
            </a:solidFill>
            <a:round/>
            <a:headEnd/>
            <a:tailEnd/>
          </a:ln>
        </p:spPr>
        <p:txBody>
          <a:bodyPr anchor="ct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540000" lvl="1" eaLnBrk="1" hangingPunct="1">
              <a:spcBef>
                <a:spcPct val="0"/>
              </a:spcBef>
              <a:buClrTx/>
              <a:buFont typeface="Wingdings" panose="05000000000000000000" pitchFamily="2" charset="2"/>
              <a:buChar char="ü"/>
            </a:pPr>
            <a:r>
              <a:rPr lang="en-US" altLang="zh-CN" sz="2000" dirty="0" smtClean="0">
                <a:latin typeface="Times New Roman" panose="02020603050405020304" pitchFamily="18" charset="0"/>
                <a:cs typeface="Times New Roman" panose="02020603050405020304" pitchFamily="18" charset="0"/>
              </a:rPr>
              <a:t> Set </a:t>
            </a:r>
            <a:r>
              <a:rPr lang="en-US" altLang="zh-CN" sz="2000" dirty="0">
                <a:latin typeface="Times New Roman" panose="02020603050405020304" pitchFamily="18" charset="0"/>
                <a:cs typeface="Times New Roman" panose="02020603050405020304" pitchFamily="18" charset="0"/>
              </a:rPr>
              <a:t>up an information disclosure and sharing platform of </a:t>
            </a:r>
            <a:r>
              <a:rPr lang="en-US" altLang="zh-CN" sz="2000" dirty="0" smtClean="0">
                <a:latin typeface="Times New Roman" panose="02020603050405020304" pitchFamily="18" charset="0"/>
                <a:cs typeface="Times New Roman" panose="02020603050405020304" pitchFamily="18" charset="0"/>
              </a:rPr>
              <a:t>whole</a:t>
            </a:r>
          </a:p>
          <a:p>
            <a:pPr lvl="1" eaLnBrk="1" hangingPunct="1">
              <a:spcBef>
                <a:spcPct val="0"/>
              </a:spcBef>
              <a:buClrTx/>
              <a:buNone/>
            </a:pPr>
            <a:r>
              <a:rPr lang="en-US" altLang="zh-CN" sz="2000" dirty="0" smtClean="0">
                <a:latin typeface="Times New Roman" panose="02020603050405020304" pitchFamily="18" charset="0"/>
                <a:cs typeface="Times New Roman" panose="02020603050405020304" pitchFamily="18" charset="0"/>
              </a:rPr>
              <a:t>       process </a:t>
            </a:r>
            <a:r>
              <a:rPr lang="en-US" altLang="zh-CN" sz="2000" dirty="0">
                <a:latin typeface="Times New Roman" panose="02020603050405020304" pitchFamily="18" charset="0"/>
                <a:cs typeface="Times New Roman" panose="02020603050405020304" pitchFamily="18" charset="0"/>
              </a:rPr>
              <a:t>of development and </a:t>
            </a:r>
            <a:r>
              <a:rPr lang="en-US" altLang="zh-CN" sz="2000" dirty="0" smtClean="0">
                <a:latin typeface="Times New Roman" panose="02020603050405020304" pitchFamily="18" charset="0"/>
                <a:cs typeface="Times New Roman" panose="02020603050405020304" pitchFamily="18" charset="0"/>
              </a:rPr>
              <a:t>revision of standards.</a:t>
            </a:r>
          </a:p>
          <a:p>
            <a:pPr lvl="1" eaLnBrk="1" hangingPunct="1">
              <a:lnSpc>
                <a:spcPct val="150000"/>
              </a:lnSpc>
              <a:spcBef>
                <a:spcPct val="0"/>
              </a:spcBef>
              <a:buClrTx/>
              <a:buFont typeface="Wingdings" panose="05000000000000000000" pitchFamily="2" charset="2"/>
              <a:buChar char="ü"/>
            </a:pPr>
            <a:r>
              <a:rPr lang="en-US" altLang="zh-CN" sz="2000" dirty="0" smtClean="0">
                <a:latin typeface="Times New Roman" panose="02020603050405020304" pitchFamily="18" charset="0"/>
                <a:cs typeface="Times New Roman" panose="02020603050405020304" pitchFamily="18" charset="0"/>
              </a:rPr>
              <a:t>   Simplify </a:t>
            </a:r>
            <a:r>
              <a:rPr lang="en-US" altLang="zh-CN" sz="2000" dirty="0">
                <a:latin typeface="Times New Roman" panose="02020603050405020304" pitchFamily="18" charset="0"/>
                <a:cs typeface="Times New Roman" panose="02020603050405020304" pitchFamily="18" charset="0"/>
              </a:rPr>
              <a:t>the process of development and revision of </a:t>
            </a:r>
            <a:r>
              <a:rPr lang="en-US" altLang="zh-CN" sz="2000" dirty="0" smtClean="0">
                <a:latin typeface="Times New Roman" panose="02020603050405020304" pitchFamily="18" charset="0"/>
                <a:cs typeface="Times New Roman" panose="02020603050405020304" pitchFamily="18" charset="0"/>
              </a:rPr>
              <a:t>standards.</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a:p>
            <a:pPr marL="396000" lvl="1" eaLnBrk="1" hangingPunct="1">
              <a:spcBef>
                <a:spcPct val="0"/>
              </a:spcBef>
              <a:buClrTx/>
              <a:buFont typeface="Wingdings" panose="05000000000000000000" pitchFamily="2" charset="2"/>
              <a:buChar char="ü"/>
            </a:pPr>
            <a:r>
              <a:rPr lang="en-US" altLang="zh-CN" sz="2000" dirty="0" smtClean="0">
                <a:latin typeface="Times New Roman" panose="02020603050405020304" pitchFamily="18" charset="0"/>
                <a:cs typeface="Times New Roman" panose="02020603050405020304" pitchFamily="18" charset="0"/>
              </a:rPr>
              <a:t>    Promote </a:t>
            </a:r>
            <a:r>
              <a:rPr lang="en-US" altLang="zh-CN" sz="2000" dirty="0">
                <a:latin typeface="Times New Roman" panose="02020603050405020304" pitchFamily="18" charset="0"/>
                <a:cs typeface="Times New Roman" panose="02020603050405020304" pitchFamily="18" charset="0"/>
              </a:rPr>
              <a:t>free availability of public benefit recommended </a:t>
            </a:r>
            <a:r>
              <a:rPr lang="en-US" altLang="zh-CN" sz="2000" dirty="0" smtClean="0">
                <a:latin typeface="Times New Roman" panose="02020603050405020304" pitchFamily="18" charset="0"/>
                <a:cs typeface="Times New Roman" panose="02020603050405020304" pitchFamily="18" charset="0"/>
              </a:rPr>
              <a:t>standards</a:t>
            </a:r>
          </a:p>
          <a:p>
            <a:pPr marL="396000" lvl="1" eaLnBrk="1" hangingPunct="1">
              <a:spcBef>
                <a:spcPct val="0"/>
              </a:spcBef>
              <a:buClrTx/>
              <a:buNone/>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to society</a:t>
            </a:r>
          </a:p>
          <a:p>
            <a:pPr lvl="1" eaLnBrk="1" hangingPunct="1">
              <a:spcBef>
                <a:spcPct val="0"/>
              </a:spcBef>
              <a:buClrTx/>
              <a:buFont typeface="Wingdings" panose="05000000000000000000" pitchFamily="2" charset="2"/>
              <a:buChar char="ü"/>
            </a:pPr>
            <a:r>
              <a:rPr lang="en-US" altLang="zh-CN" sz="2000" dirty="0" smtClean="0">
                <a:latin typeface="Times New Roman" panose="02020603050405020304" pitchFamily="18" charset="0"/>
                <a:cs typeface="Times New Roman" panose="02020603050405020304" pitchFamily="18" charset="0"/>
              </a:rPr>
              <a:t>   Set </a:t>
            </a:r>
            <a:r>
              <a:rPr lang="en-US" altLang="zh-CN" sz="2000" dirty="0">
                <a:latin typeface="Times New Roman" panose="02020603050405020304" pitchFamily="18" charset="0"/>
                <a:cs typeface="Times New Roman" panose="02020603050405020304" pitchFamily="18" charset="0"/>
              </a:rPr>
              <a:t>up a mechanism of feedback and evaluation of </a:t>
            </a:r>
            <a:r>
              <a:rPr lang="en-US" altLang="zh-CN" sz="2000" dirty="0" smtClean="0">
                <a:latin typeface="Times New Roman" panose="02020603050405020304" pitchFamily="18" charset="0"/>
                <a:cs typeface="Times New Roman" panose="02020603050405020304" pitchFamily="18" charset="0"/>
              </a:rPr>
              <a:t>implementation</a:t>
            </a:r>
          </a:p>
          <a:p>
            <a:pPr lvl="1" eaLnBrk="1" hangingPunct="1">
              <a:spcBef>
                <a:spcPct val="0"/>
              </a:spcBef>
              <a:buClrTx/>
              <a:buNone/>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of </a:t>
            </a:r>
            <a:r>
              <a:rPr lang="en-US" altLang="zh-CN" sz="2000" dirty="0">
                <a:latin typeface="Times New Roman" panose="02020603050405020304" pitchFamily="18" charset="0"/>
                <a:cs typeface="Times New Roman" panose="02020603050405020304" pitchFamily="18" charset="0"/>
              </a:rPr>
              <a:t>standards</a:t>
            </a:r>
            <a:r>
              <a:rPr lang="en-US" altLang="zh-CN" sz="2000" dirty="0" smtClean="0">
                <a:latin typeface="Times New Roman" panose="02020603050405020304" pitchFamily="18" charset="0"/>
                <a:cs typeface="Times New Roman" panose="02020603050405020304" pitchFamily="18" charset="0"/>
              </a:rPr>
              <a:t>.</a:t>
            </a:r>
            <a:endParaRPr lang="en-US" altLang="zh-CN" sz="2400" dirty="0">
              <a:latin typeface="黑体" panose="02010609060101010101" pitchFamily="49" charset="-122"/>
              <a:ea typeface="黑体" panose="02010609060101010101" pitchFamily="49" charset="-122"/>
              <a:sym typeface="黑体" panose="02010609060101010101" pitchFamily="49" charset="-122"/>
            </a:endParaRPr>
          </a:p>
          <a:p>
            <a:pPr lvl="1" eaLnBrk="1" hangingPunct="1">
              <a:lnSpc>
                <a:spcPct val="150000"/>
              </a:lnSpc>
              <a:spcBef>
                <a:spcPct val="0"/>
              </a:spcBef>
              <a:buClrTx/>
              <a:buFont typeface="Wingdings" panose="05000000000000000000" pitchFamily="2" charset="2"/>
              <a:buChar char="ü"/>
            </a:pPr>
            <a:r>
              <a:rPr lang="en-US" altLang="zh-CN" sz="2000" dirty="0" smtClean="0">
                <a:latin typeface="Times New Roman" panose="02020603050405020304" pitchFamily="18" charset="0"/>
                <a:cs typeface="Times New Roman" panose="02020603050405020304" pitchFamily="18" charset="0"/>
                <a:sym typeface="黑体" panose="02010609060101010101" pitchFamily="49" charset="-122"/>
              </a:rPr>
              <a:t>   Enhance </a:t>
            </a:r>
            <a:r>
              <a:rPr lang="en-US" altLang="zh-CN" sz="2000" dirty="0">
                <a:latin typeface="Times New Roman" panose="02020603050405020304" pitchFamily="18" charset="0"/>
                <a:cs typeface="Times New Roman" panose="02020603050405020304" pitchFamily="18" charset="0"/>
                <a:sym typeface="黑体" panose="02010609060101010101" pitchFamily="49" charset="-122"/>
              </a:rPr>
              <a:t>management of standardization technical committees</a:t>
            </a:r>
            <a:endParaRPr lang="en-US" altLang="zh-CN" sz="2000" dirty="0">
              <a:latin typeface="Times New Roman" panose="02020603050405020304" pitchFamily="18" charset="0"/>
              <a:cs typeface="Times New Roman" panose="02020603050405020304" pitchFamily="18" charset="0"/>
            </a:endParaRPr>
          </a:p>
          <a:p>
            <a:pPr lvl="1" eaLnBrk="1" hangingPunct="1">
              <a:lnSpc>
                <a:spcPct val="150000"/>
              </a:lnSpc>
              <a:spcBef>
                <a:spcPct val="0"/>
              </a:spcBef>
              <a:buClrTx/>
              <a:buFont typeface="Wingdings" panose="05000000000000000000" pitchFamily="2" charset="2"/>
              <a:buChar char="ü"/>
            </a:pPr>
            <a:endParaRPr lang="zh-CN" altLang="en-US" sz="2400" dirty="0">
              <a:latin typeface="黑体" panose="02010609060101010101" pitchFamily="49" charset="-122"/>
              <a:ea typeface="黑体" panose="02010609060101010101" pitchFamily="49" charset="-122"/>
              <a:sym typeface="黑体" panose="02010609060101010101" pitchFamily="49" charset="-122"/>
            </a:endParaRPr>
          </a:p>
        </p:txBody>
      </p:sp>
      <p:sp>
        <p:nvSpPr>
          <p:cNvPr id="20" name="内容占位符 3"/>
          <p:cNvSpPr>
            <a:spLocks noChangeArrowheads="1"/>
          </p:cNvSpPr>
          <p:nvPr/>
        </p:nvSpPr>
        <p:spPr bwMode="auto">
          <a:xfrm>
            <a:off x="1206702" y="1524000"/>
            <a:ext cx="386694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1" algn="ctr">
              <a:lnSpc>
                <a:spcPts val="2400"/>
              </a:lnSpc>
              <a:spcBef>
                <a:spcPct val="0"/>
              </a:spcBef>
              <a:spcAft>
                <a:spcPts val="0"/>
              </a:spcAft>
              <a:buClr>
                <a:srgbClr val="FF6600"/>
              </a:buClr>
              <a:buFont typeface="Arial" panose="020B0604020202020204" pitchFamily="34" charset="0"/>
              <a:buNone/>
            </a:pP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Optimize and perfect recommended standards</a:t>
            </a:r>
            <a:endParaRPr lang="zh-CN" altLang="zh-CN" sz="2200" dirty="0">
              <a:latin typeface="Times New Roman" panose="02020603050405020304" pitchFamily="18" charset="0"/>
              <a:cs typeface="Times New Roman" panose="02020603050405020304" pitchFamily="18" charset="0"/>
            </a:endParaRPr>
          </a:p>
        </p:txBody>
      </p:sp>
      <p:sp>
        <p:nvSpPr>
          <p:cNvPr id="21" name="矩形 52"/>
          <p:cNvSpPr>
            <a:spLocks noChangeArrowheads="1"/>
          </p:cNvSpPr>
          <p:nvPr/>
        </p:nvSpPr>
        <p:spPr bwMode="auto">
          <a:xfrm>
            <a:off x="967581" y="2503488"/>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 3</a:t>
            </a:r>
            <a:r>
              <a:rPr lang="zh-CN"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25" name="文本框 9"/>
          <p:cNvSpPr txBox="1"/>
          <p:nvPr/>
        </p:nvSpPr>
        <p:spPr>
          <a:xfrm>
            <a:off x="8686800"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22</a:t>
            </a:r>
            <a:endParaRPr lang="zh-CN" altLang="en-US" dirty="0"/>
          </a:p>
        </p:txBody>
      </p:sp>
      <p:sp>
        <p:nvSpPr>
          <p:cNvPr id="28"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21454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p>
        </p:txBody>
      </p:sp>
      <p:pic>
        <p:nvPicPr>
          <p:cNvPr id="5" name="图片 4" descr="c:\users\lenovo\appdata\local\360chrome\chrome\User Data\temp\u=3472648544,3558722127&amp;fm=58.jpg"/>
          <p:cNvPicPr/>
          <p:nvPr/>
        </p:nvPicPr>
        <p:blipFill>
          <a:blip r:embed="rId3" cstate="print"/>
          <a:srcRect/>
          <a:stretch>
            <a:fillRect/>
          </a:stretch>
        </p:blipFill>
        <p:spPr bwMode="auto">
          <a:xfrm>
            <a:off x="1427762" y="3116014"/>
            <a:ext cx="1155700" cy="1155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1" name="矩形 1"/>
          <p:cNvSpPr>
            <a:spLocks noChangeArrowheads="1"/>
          </p:cNvSpPr>
          <p:nvPr/>
        </p:nvSpPr>
        <p:spPr bwMode="auto">
          <a:xfrm>
            <a:off x="1592678" y="439730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ASTM</a:t>
            </a:r>
            <a:endParaRPr lang="zh-CN" altLang="en-US" sz="1800" dirty="0"/>
          </a:p>
        </p:txBody>
      </p:sp>
      <p:pic>
        <p:nvPicPr>
          <p:cNvPr id="7" name="图片 6" descr="c:\users\lenovo\appdata\local\360chrome\chrome\User Data\temp\u=3687377323,1642896206&amp;fm=21&amp;gp=0.jpg"/>
          <p:cNvPicPr/>
          <p:nvPr/>
        </p:nvPicPr>
        <p:blipFill rotWithShape="1">
          <a:blip r:embed="rId4" cstate="print"/>
          <a:srcRect r="8561"/>
          <a:stretch/>
        </p:blipFill>
        <p:spPr bwMode="auto">
          <a:xfrm>
            <a:off x="3883398" y="2975962"/>
            <a:ext cx="1606053" cy="12503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3" name="矩形 3"/>
          <p:cNvSpPr>
            <a:spLocks noChangeArrowheads="1"/>
          </p:cNvSpPr>
          <p:nvPr/>
        </p:nvSpPr>
        <p:spPr bwMode="auto">
          <a:xfrm>
            <a:off x="4267078" y="4362774"/>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ASME</a:t>
            </a:r>
            <a:endParaRPr lang="zh-CN" altLang="zh-CN" sz="1800" dirty="0"/>
          </a:p>
        </p:txBody>
      </p:sp>
      <p:pic>
        <p:nvPicPr>
          <p:cNvPr id="9" name="图片 8" descr="c:\users\lenovo\appdata\local\360chrome\chrome\User Data\temp\u=1275878238,3125447794&amp;fm=21&amp;gp=0.jpg"/>
          <p:cNvPicPr/>
          <p:nvPr/>
        </p:nvPicPr>
        <p:blipFill rotWithShape="1">
          <a:blip r:embed="rId5" cstate="print"/>
          <a:srcRect l="8954" r="8995"/>
          <a:stretch/>
        </p:blipFill>
        <p:spPr bwMode="auto">
          <a:xfrm>
            <a:off x="6935788" y="2973807"/>
            <a:ext cx="1371600" cy="12727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5" name="矩形 7"/>
          <p:cNvSpPr>
            <a:spLocks noChangeArrowheads="1"/>
          </p:cNvSpPr>
          <p:nvPr/>
        </p:nvSpPr>
        <p:spPr bwMode="auto">
          <a:xfrm>
            <a:off x="7361951" y="4362774"/>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UL</a:t>
            </a:r>
            <a:endParaRPr lang="zh-CN" altLang="zh-CN" sz="1800" dirty="0"/>
          </a:p>
        </p:txBody>
      </p:sp>
      <p:pic>
        <p:nvPicPr>
          <p:cNvPr id="11" name="图片 10" descr="c:\users\lenovo\appdata\local\360chrome\chrome\User Data\temp\u=3874281938,4200316598&amp;fm=21&amp;gp=0.jpg"/>
          <p:cNvPicPr/>
          <p:nvPr/>
        </p:nvPicPr>
        <p:blipFill rotWithShape="1">
          <a:blip r:embed="rId6" cstate="print"/>
          <a:srcRect l="6102" t="2631" r="12052" b="8707"/>
          <a:stretch/>
        </p:blipFill>
        <p:spPr bwMode="auto">
          <a:xfrm>
            <a:off x="1331640" y="4969832"/>
            <a:ext cx="1437556" cy="12836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7" name="矩形 9"/>
          <p:cNvSpPr>
            <a:spLocks noChangeArrowheads="1"/>
          </p:cNvSpPr>
          <p:nvPr/>
        </p:nvSpPr>
        <p:spPr bwMode="auto">
          <a:xfrm>
            <a:off x="1765802" y="6376988"/>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LR</a:t>
            </a:r>
            <a:endParaRPr lang="zh-CN" altLang="zh-CN" sz="1800" dirty="0"/>
          </a:p>
        </p:txBody>
      </p:sp>
      <p:pic>
        <p:nvPicPr>
          <p:cNvPr id="13" name="图片 12" descr="c:\users\lenovo\appdata\local\360chrome\chrome\User Data\temp\u=2160781457,1872443240&amp;fm=21&amp;gp=0.jpg"/>
          <p:cNvPicPr/>
          <p:nvPr/>
        </p:nvPicPr>
        <p:blipFill>
          <a:blip r:embed="rId7" cstate="print"/>
          <a:srcRect/>
          <a:stretch>
            <a:fillRect/>
          </a:stretch>
        </p:blipFill>
        <p:spPr bwMode="auto">
          <a:xfrm>
            <a:off x="4006548" y="4869160"/>
            <a:ext cx="123952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9" name="矩形 11"/>
          <p:cNvSpPr>
            <a:spLocks noChangeArrowheads="1"/>
          </p:cNvSpPr>
          <p:nvPr/>
        </p:nvSpPr>
        <p:spPr bwMode="auto">
          <a:xfrm>
            <a:off x="4325778" y="641246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BV</a:t>
            </a:r>
            <a:endParaRPr lang="zh-CN" altLang="en-US" sz="1800" dirty="0"/>
          </a:p>
        </p:txBody>
      </p:sp>
      <p:pic>
        <p:nvPicPr>
          <p:cNvPr id="15" name="图片 14" descr="c:\users\lenovo\appdata\local\360chrome\chrome\User Data\temp\u=3004048070,1406604675&amp;fm=21&amp;gp=0.jpg"/>
          <p:cNvPicPr/>
          <p:nvPr/>
        </p:nvPicPr>
        <p:blipFill>
          <a:blip r:embed="rId8" cstate="print"/>
          <a:srcRect b="7273"/>
          <a:stretch>
            <a:fillRect/>
          </a:stretch>
        </p:blipFill>
        <p:spPr bwMode="auto">
          <a:xfrm>
            <a:off x="6699155" y="4986689"/>
            <a:ext cx="1521272" cy="12667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31" name="矩形 13"/>
          <p:cNvSpPr>
            <a:spLocks noChangeArrowheads="1"/>
          </p:cNvSpPr>
          <p:nvPr/>
        </p:nvSpPr>
        <p:spPr bwMode="auto">
          <a:xfrm>
            <a:off x="7130213" y="6323382"/>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1800" dirty="0" smtClean="0"/>
              <a:t>DVE</a:t>
            </a:r>
            <a:endParaRPr lang="zh-CN" altLang="en-US" sz="1800" dirty="0"/>
          </a:p>
        </p:txBody>
      </p:sp>
      <p:sp>
        <p:nvSpPr>
          <p:cNvPr id="25" name="圆角矩形 8"/>
          <p:cNvSpPr/>
          <p:nvPr/>
        </p:nvSpPr>
        <p:spPr>
          <a:xfrm flipH="1">
            <a:off x="1014413" y="1763713"/>
            <a:ext cx="4852987" cy="749300"/>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 fmla="*/ 0 w 4267033"/>
              <a:gd name="connsiteY0" fmla="*/ 578410 h 1588167"/>
              <a:gd name="connsiteX1" fmla="*/ 578410 w 4267033"/>
              <a:gd name="connsiteY1" fmla="*/ 0 h 1588167"/>
              <a:gd name="connsiteX2" fmla="*/ 4267033 w 4267033"/>
              <a:gd name="connsiteY2" fmla="*/ 578410 h 1588167"/>
              <a:gd name="connsiteX3" fmla="*/ 4267033 w 4267033"/>
              <a:gd name="connsiteY3" fmla="*/ 1009757 h 1588167"/>
              <a:gd name="connsiteX4" fmla="*/ 3688623 w 4267033"/>
              <a:gd name="connsiteY4" fmla="*/ 1588167 h 1588167"/>
              <a:gd name="connsiteX5" fmla="*/ 578410 w 4267033"/>
              <a:gd name="connsiteY5" fmla="*/ 1588167 h 1588167"/>
              <a:gd name="connsiteX6" fmla="*/ 0 w 4267033"/>
              <a:gd name="connsiteY6" fmla="*/ 1009757 h 1588167"/>
              <a:gd name="connsiteX7" fmla="*/ 0 w 4267033"/>
              <a:gd name="connsiteY7" fmla="*/ 578410 h 1588167"/>
              <a:gd name="connsiteX0" fmla="*/ 0 w 4267033"/>
              <a:gd name="connsiteY0" fmla="*/ 578410 h 1588167"/>
              <a:gd name="connsiteX1" fmla="*/ 578410 w 4267033"/>
              <a:gd name="connsiteY1" fmla="*/ 0 h 1588167"/>
              <a:gd name="connsiteX2" fmla="*/ 4267033 w 4267033"/>
              <a:gd name="connsiteY2" fmla="*/ 1009757 h 1588167"/>
              <a:gd name="connsiteX3" fmla="*/ 3688623 w 4267033"/>
              <a:gd name="connsiteY3" fmla="*/ 1588167 h 1588167"/>
              <a:gd name="connsiteX4" fmla="*/ 578410 w 4267033"/>
              <a:gd name="connsiteY4" fmla="*/ 1588167 h 1588167"/>
              <a:gd name="connsiteX5" fmla="*/ 0 w 4267033"/>
              <a:gd name="connsiteY5" fmla="*/ 1009757 h 1588167"/>
              <a:gd name="connsiteX6" fmla="*/ 0 w 4267033"/>
              <a:gd name="connsiteY6" fmla="*/ 578410 h 1588167"/>
              <a:gd name="connsiteX0" fmla="*/ 0 w 3688623"/>
              <a:gd name="connsiteY0" fmla="*/ 578410 h 1588167"/>
              <a:gd name="connsiteX1" fmla="*/ 578410 w 3688623"/>
              <a:gd name="connsiteY1" fmla="*/ 0 h 1588167"/>
              <a:gd name="connsiteX2" fmla="*/ 3688623 w 3688623"/>
              <a:gd name="connsiteY2" fmla="*/ 1588167 h 1588167"/>
              <a:gd name="connsiteX3" fmla="*/ 578410 w 3688623"/>
              <a:gd name="connsiteY3" fmla="*/ 1588167 h 1588167"/>
              <a:gd name="connsiteX4" fmla="*/ 0 w 3688623"/>
              <a:gd name="connsiteY4" fmla="*/ 1009757 h 1588167"/>
              <a:gd name="connsiteX5" fmla="*/ 0 w 3688623"/>
              <a:gd name="connsiteY5" fmla="*/ 578410 h 1588167"/>
              <a:gd name="connsiteX0" fmla="*/ 0 w 3688623"/>
              <a:gd name="connsiteY0" fmla="*/ 660887 h 1670644"/>
              <a:gd name="connsiteX1" fmla="*/ 140088 w 3688623"/>
              <a:gd name="connsiteY1" fmla="*/ 271237 h 1670644"/>
              <a:gd name="connsiteX2" fmla="*/ 578410 w 3688623"/>
              <a:gd name="connsiteY2" fmla="*/ 82477 h 1670644"/>
              <a:gd name="connsiteX3" fmla="*/ 3688623 w 3688623"/>
              <a:gd name="connsiteY3" fmla="*/ 1670644 h 1670644"/>
              <a:gd name="connsiteX4" fmla="*/ 578410 w 3688623"/>
              <a:gd name="connsiteY4" fmla="*/ 1670644 h 1670644"/>
              <a:gd name="connsiteX5" fmla="*/ 0 w 3688623"/>
              <a:gd name="connsiteY5" fmla="*/ 1092234 h 1670644"/>
              <a:gd name="connsiteX6" fmla="*/ 0 w 3688623"/>
              <a:gd name="connsiteY6" fmla="*/ 660887 h 1670644"/>
              <a:gd name="connsiteX0" fmla="*/ 0 w 3688623"/>
              <a:gd name="connsiteY0" fmla="*/ 646577 h 1656334"/>
              <a:gd name="connsiteX1" fmla="*/ 140088 w 3688623"/>
              <a:gd name="connsiteY1" fmla="*/ 256927 h 1656334"/>
              <a:gd name="connsiteX2" fmla="*/ 578410 w 3688623"/>
              <a:gd name="connsiteY2" fmla="*/ 68167 h 1656334"/>
              <a:gd name="connsiteX3" fmla="*/ 3688623 w 3688623"/>
              <a:gd name="connsiteY3" fmla="*/ 1656334 h 1656334"/>
              <a:gd name="connsiteX4" fmla="*/ 578410 w 3688623"/>
              <a:gd name="connsiteY4" fmla="*/ 1656334 h 1656334"/>
              <a:gd name="connsiteX5" fmla="*/ 0 w 3688623"/>
              <a:gd name="connsiteY5" fmla="*/ 1077924 h 1656334"/>
              <a:gd name="connsiteX6" fmla="*/ 0 w 3688623"/>
              <a:gd name="connsiteY6" fmla="*/ 646577 h 1656334"/>
              <a:gd name="connsiteX0" fmla="*/ 0 w 3688623"/>
              <a:gd name="connsiteY0" fmla="*/ 389650 h 1399407"/>
              <a:gd name="connsiteX1" fmla="*/ 140088 w 3688623"/>
              <a:gd name="connsiteY1" fmla="*/ 0 h 1399407"/>
              <a:gd name="connsiteX2" fmla="*/ 3688623 w 3688623"/>
              <a:gd name="connsiteY2" fmla="*/ 1399407 h 1399407"/>
              <a:gd name="connsiteX3" fmla="*/ 578410 w 3688623"/>
              <a:gd name="connsiteY3" fmla="*/ 1399407 h 1399407"/>
              <a:gd name="connsiteX4" fmla="*/ 0 w 3688623"/>
              <a:gd name="connsiteY4" fmla="*/ 820997 h 1399407"/>
              <a:gd name="connsiteX5" fmla="*/ 0 w 3688623"/>
              <a:gd name="connsiteY5" fmla="*/ 389650 h 1399407"/>
              <a:gd name="connsiteX0" fmla="*/ 0 w 3688623"/>
              <a:gd name="connsiteY0" fmla="*/ 389650 h 1399407"/>
              <a:gd name="connsiteX1" fmla="*/ 140088 w 3688623"/>
              <a:gd name="connsiteY1" fmla="*/ 0 h 1399407"/>
              <a:gd name="connsiteX2" fmla="*/ 3688623 w 3688623"/>
              <a:gd name="connsiteY2" fmla="*/ 1399407 h 1399407"/>
              <a:gd name="connsiteX3" fmla="*/ 578410 w 3688623"/>
              <a:gd name="connsiteY3" fmla="*/ 1399407 h 1399407"/>
              <a:gd name="connsiteX4" fmla="*/ 0 w 3688623"/>
              <a:gd name="connsiteY4" fmla="*/ 820997 h 1399407"/>
              <a:gd name="connsiteX5" fmla="*/ 0 w 3688623"/>
              <a:gd name="connsiteY5" fmla="*/ 389650 h 139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6" name="圆角矩形 25"/>
          <p:cNvSpPr/>
          <p:nvPr/>
        </p:nvSpPr>
        <p:spPr>
          <a:xfrm flipH="1">
            <a:off x="706438" y="1644650"/>
            <a:ext cx="4868862" cy="850900"/>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7" name="圆角矩形 26"/>
          <p:cNvSpPr/>
          <p:nvPr/>
        </p:nvSpPr>
        <p:spPr>
          <a:xfrm flipH="1">
            <a:off x="774700" y="1709738"/>
            <a:ext cx="5021263" cy="735012"/>
          </a:xfrm>
          <a:prstGeom prst="roundRect">
            <a:avLst>
              <a:gd name="adj" fmla="val 32053"/>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sp>
        <p:nvSpPr>
          <p:cNvPr id="28" name="任意多边形 27"/>
          <p:cNvSpPr/>
          <p:nvPr/>
        </p:nvSpPr>
        <p:spPr>
          <a:xfrm flipH="1">
            <a:off x="609600" y="1633538"/>
            <a:ext cx="833438" cy="906462"/>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9" name="椭圆 28"/>
          <p:cNvSpPr/>
          <p:nvPr/>
        </p:nvSpPr>
        <p:spPr>
          <a:xfrm flipH="1">
            <a:off x="487363" y="1603375"/>
            <a:ext cx="960437" cy="962025"/>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solidFill>
                <a:schemeClr val="tx1"/>
              </a:solidFill>
            </a:endParaRPr>
          </a:p>
        </p:txBody>
      </p:sp>
      <p:sp>
        <p:nvSpPr>
          <p:cNvPr id="30" name="椭圆 29"/>
          <p:cNvSpPr/>
          <p:nvPr/>
        </p:nvSpPr>
        <p:spPr>
          <a:xfrm flipH="1">
            <a:off x="600075" y="1701800"/>
            <a:ext cx="735013" cy="735013"/>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chemeClr val="tx1"/>
              </a:solidFill>
            </a:endParaRPr>
          </a:p>
        </p:txBody>
      </p:sp>
      <p:sp>
        <p:nvSpPr>
          <p:cNvPr id="31" name="任意多边形 30"/>
          <p:cNvSpPr/>
          <p:nvPr/>
        </p:nvSpPr>
        <p:spPr>
          <a:xfrm flipH="1">
            <a:off x="627063" y="1709738"/>
            <a:ext cx="704850" cy="41433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4841" name="文本框 104"/>
          <p:cNvSpPr txBox="1">
            <a:spLocks noChangeArrowheads="1"/>
          </p:cNvSpPr>
          <p:nvPr/>
        </p:nvSpPr>
        <p:spPr bwMode="auto">
          <a:xfrm flipH="1">
            <a:off x="703263" y="184785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a:latin typeface="Impact" panose="020B0806030902050204" pitchFamily="34" charset="0"/>
                <a:ea typeface="Hiragino Sans GB W6" pitchFamily="2" charset="-122"/>
              </a:rPr>
              <a:t>4</a:t>
            </a:r>
            <a:endParaRPr lang="zh-CN" altLang="en-US" sz="2400">
              <a:latin typeface="Impact" panose="020B0806030902050204" pitchFamily="34" charset="0"/>
              <a:ea typeface="Hiragino Sans GB W6" pitchFamily="2" charset="-122"/>
            </a:endParaRPr>
          </a:p>
        </p:txBody>
      </p:sp>
      <p:sp>
        <p:nvSpPr>
          <p:cNvPr id="33" name="内容占位符 3"/>
          <p:cNvSpPr txBox="1">
            <a:spLocks/>
          </p:cNvSpPr>
          <p:nvPr/>
        </p:nvSpPr>
        <p:spPr bwMode="auto">
          <a:xfrm>
            <a:off x="1295400" y="1690688"/>
            <a:ext cx="4058619" cy="671512"/>
          </a:xfrm>
          <a:prstGeom prst="rect">
            <a:avLst/>
          </a:prstGeom>
          <a:noFill/>
          <a:ln>
            <a:noFill/>
          </a:ln>
          <a:extLst/>
        </p:spPr>
        <p:txBody>
          <a:bodyPr/>
          <a:lstStyle/>
          <a:p>
            <a:pPr marL="742950" lvl="1" indent="-285750" eaLnBrk="0" hangingPunct="0">
              <a:spcAft>
                <a:spcPts val="0"/>
              </a:spcAft>
              <a:buClr>
                <a:srgbClr val="FF6600"/>
              </a:buClr>
              <a:defRPr/>
            </a:pPr>
            <a:r>
              <a:rPr lang="en-US" altLang="zh-CN" sz="2400" kern="0" dirty="0" smtClean="0">
                <a:latin typeface="Times New Roman" panose="02020603050405020304" pitchFamily="18" charset="0"/>
                <a:ea typeface="黑体" pitchFamily="2" charset="-122"/>
                <a:cs typeface="Times New Roman" panose="02020603050405020304" pitchFamily="18" charset="0"/>
              </a:rPr>
              <a:t>Foster and develop social</a:t>
            </a:r>
          </a:p>
          <a:p>
            <a:pPr marL="742950" lvl="1" indent="-285750" eaLnBrk="0" hangingPunct="0">
              <a:spcAft>
                <a:spcPts val="0"/>
              </a:spcAft>
              <a:buClr>
                <a:srgbClr val="FF6600"/>
              </a:buClr>
              <a:defRPr/>
            </a:pPr>
            <a:r>
              <a:rPr lang="en-US" altLang="zh-CN" sz="2400" kern="0" dirty="0" smtClean="0">
                <a:latin typeface="Times New Roman" panose="02020603050405020304" pitchFamily="18" charset="0"/>
                <a:ea typeface="黑体" pitchFamily="2" charset="-122"/>
                <a:cs typeface="Times New Roman" panose="02020603050405020304" pitchFamily="18" charset="0"/>
              </a:rPr>
              <a:t> organizations standards</a:t>
            </a:r>
            <a:endParaRPr lang="zh-CN" altLang="en-US" sz="2400" kern="0" dirty="0">
              <a:latin typeface="Times New Roman" panose="02020603050405020304" pitchFamily="18" charset="0"/>
              <a:ea typeface="黑体" pitchFamily="2" charset="-122"/>
              <a:cs typeface="Times New Roman" panose="02020603050405020304" pitchFamily="18" charset="0"/>
            </a:endParaRPr>
          </a:p>
        </p:txBody>
      </p:sp>
      <p:sp>
        <p:nvSpPr>
          <p:cNvPr id="32" name="文本框 9"/>
          <p:cNvSpPr txBox="1"/>
          <p:nvPr/>
        </p:nvSpPr>
        <p:spPr>
          <a:xfrm>
            <a:off x="8603864" y="63719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23</a:t>
            </a:r>
            <a:endParaRPr lang="zh-CN" altLang="en-US" dirty="0"/>
          </a:p>
        </p:txBody>
      </p:sp>
      <p:sp>
        <p:nvSpPr>
          <p:cNvPr id="35"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09801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p>
        </p:txBody>
      </p:sp>
      <p:sp>
        <p:nvSpPr>
          <p:cNvPr id="358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a:p>
        </p:txBody>
      </p:sp>
      <p:pic>
        <p:nvPicPr>
          <p:cNvPr id="22" name="图片 21" descr="c:\users\lenovo\appdata\local\360chrome\chrome\User Data\temp\u=549451807,2816751951&amp;fm=21&amp;gp=0.jpg"/>
          <p:cNvPicPr/>
          <p:nvPr/>
        </p:nvPicPr>
        <p:blipFill rotWithShape="1">
          <a:blip r:embed="rId3" cstate="print"/>
          <a:srcRect t="11472" r="43345" b="55000"/>
          <a:stretch/>
        </p:blipFill>
        <p:spPr bwMode="auto">
          <a:xfrm>
            <a:off x="611560" y="5810602"/>
            <a:ext cx="1581150" cy="786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图片 22" descr="c:\users\lenovo\appdata\local\360chrome\chrome\User Data\temp\u=1087989693,320770879&amp;fm=21&amp;gp=0.jpg"/>
          <p:cNvPicPr/>
          <p:nvPr/>
        </p:nvPicPr>
        <p:blipFill>
          <a:blip r:embed="rId4" cstate="print"/>
          <a:srcRect t="20139" b="31250"/>
          <a:stretch>
            <a:fillRect/>
          </a:stretch>
        </p:blipFill>
        <p:spPr bwMode="auto">
          <a:xfrm>
            <a:off x="2339752" y="5810601"/>
            <a:ext cx="6137252" cy="775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7" name="椭圆 266"/>
          <p:cNvSpPr/>
          <p:nvPr/>
        </p:nvSpPr>
        <p:spPr>
          <a:xfrm>
            <a:off x="4113213" y="5464175"/>
            <a:ext cx="1344612" cy="419100"/>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lIns="91418" tIns="45709" rIns="91418" bIns="45709" anchor="ctr"/>
          <a:lstStyle/>
          <a:p>
            <a:pPr algn="ctr">
              <a:buFontTx/>
              <a:buNone/>
              <a:defRPr/>
            </a:pPr>
            <a:endParaRPr lang="zh-CN" altLang="en-US" kern="0">
              <a:solidFill>
                <a:prstClr val="white"/>
              </a:solidFill>
              <a:latin typeface="Calibri"/>
              <a:ea typeface="宋体"/>
            </a:endParaRPr>
          </a:p>
        </p:txBody>
      </p:sp>
      <p:grpSp>
        <p:nvGrpSpPr>
          <p:cNvPr id="2" name="组合 267"/>
          <p:cNvGrpSpPr>
            <a:grpSpLocks/>
          </p:cNvGrpSpPr>
          <p:nvPr/>
        </p:nvGrpSpPr>
        <p:grpSpPr bwMode="auto">
          <a:xfrm>
            <a:off x="2843213" y="2787650"/>
            <a:ext cx="2963862" cy="2873375"/>
            <a:chOff x="3414566" y="1854248"/>
            <a:chExt cx="2453578" cy="2379389"/>
          </a:xfrm>
        </p:grpSpPr>
        <p:grpSp>
          <p:nvGrpSpPr>
            <p:cNvPr id="35867" name="组合 268"/>
            <p:cNvGrpSpPr>
              <a:grpSpLocks/>
            </p:cNvGrpSpPr>
            <p:nvPr/>
          </p:nvGrpSpPr>
          <p:grpSpPr bwMode="auto">
            <a:xfrm>
              <a:off x="3414566" y="1854248"/>
              <a:ext cx="2453578" cy="2379389"/>
              <a:chOff x="2372392" y="978260"/>
              <a:chExt cx="3765780" cy="3651914"/>
            </a:xfrm>
          </p:grpSpPr>
          <p:grpSp>
            <p:nvGrpSpPr>
              <p:cNvPr id="35869" name="组合 270"/>
              <p:cNvGrpSpPr>
                <a:grpSpLocks/>
              </p:cNvGrpSpPr>
              <p:nvPr/>
            </p:nvGrpSpPr>
            <p:grpSpPr bwMode="auto">
              <a:xfrm>
                <a:off x="3903022" y="978260"/>
                <a:ext cx="2095175" cy="1486713"/>
                <a:chOff x="3960172" y="997310"/>
                <a:chExt cx="2095175" cy="1486713"/>
              </a:xfrm>
            </p:grpSpPr>
            <p:sp>
              <p:nvSpPr>
                <p:cNvPr id="283" name="矩形 15"/>
                <p:cNvSpPr/>
                <p:nvPr/>
              </p:nvSpPr>
              <p:spPr bwMode="auto">
                <a:xfrm>
                  <a:off x="5414736" y="1445224"/>
                  <a:ext cx="641413" cy="1039081"/>
                </a:xfrm>
                <a:custGeom>
                  <a:avLst/>
                  <a:gdLst>
                    <a:gd name="connsiteX0" fmla="*/ 0 w 288032"/>
                    <a:gd name="connsiteY0" fmla="*/ 0 h 129213"/>
                    <a:gd name="connsiteX1" fmla="*/ 288032 w 288032"/>
                    <a:gd name="connsiteY1" fmla="*/ 0 h 129213"/>
                    <a:gd name="connsiteX2" fmla="*/ 288032 w 288032"/>
                    <a:gd name="connsiteY2" fmla="*/ 129213 h 129213"/>
                    <a:gd name="connsiteX3" fmla="*/ 0 w 288032"/>
                    <a:gd name="connsiteY3" fmla="*/ 129213 h 129213"/>
                    <a:gd name="connsiteX4" fmla="*/ 0 w 288032"/>
                    <a:gd name="connsiteY4" fmla="*/ 0 h 129213"/>
                    <a:gd name="connsiteX0" fmla="*/ 0 w 581479"/>
                    <a:gd name="connsiteY0" fmla="*/ 191264 h 191264"/>
                    <a:gd name="connsiteX1" fmla="*/ 581479 w 581479"/>
                    <a:gd name="connsiteY1" fmla="*/ 0 h 191264"/>
                    <a:gd name="connsiteX2" fmla="*/ 581479 w 581479"/>
                    <a:gd name="connsiteY2" fmla="*/ 129213 h 191264"/>
                    <a:gd name="connsiteX3" fmla="*/ 293447 w 581479"/>
                    <a:gd name="connsiteY3" fmla="*/ 129213 h 191264"/>
                    <a:gd name="connsiteX4" fmla="*/ 0 w 581479"/>
                    <a:gd name="connsiteY4" fmla="*/ 191264 h 191264"/>
                    <a:gd name="connsiteX0" fmla="*/ 0 w 581479"/>
                    <a:gd name="connsiteY0" fmla="*/ 191264 h 307377"/>
                    <a:gd name="connsiteX1" fmla="*/ 581479 w 581479"/>
                    <a:gd name="connsiteY1" fmla="*/ 0 h 307377"/>
                    <a:gd name="connsiteX2" fmla="*/ 581479 w 581479"/>
                    <a:gd name="connsiteY2" fmla="*/ 129213 h 307377"/>
                    <a:gd name="connsiteX3" fmla="*/ 57642 w 581479"/>
                    <a:gd name="connsiteY3" fmla="*/ 307377 h 307377"/>
                    <a:gd name="connsiteX4" fmla="*/ 0 w 581479"/>
                    <a:gd name="connsiteY4" fmla="*/ 191264 h 307377"/>
                    <a:gd name="connsiteX0" fmla="*/ 0 w 581479"/>
                    <a:gd name="connsiteY0" fmla="*/ 922260 h 1038373"/>
                    <a:gd name="connsiteX1" fmla="*/ 568379 w 581479"/>
                    <a:gd name="connsiteY1" fmla="*/ 0 h 1038373"/>
                    <a:gd name="connsiteX2" fmla="*/ 581479 w 581479"/>
                    <a:gd name="connsiteY2" fmla="*/ 860209 h 1038373"/>
                    <a:gd name="connsiteX3" fmla="*/ 57642 w 581479"/>
                    <a:gd name="connsiteY3" fmla="*/ 1038373 h 1038373"/>
                    <a:gd name="connsiteX4" fmla="*/ 0 w 581479"/>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 name="connsiteX0" fmla="*/ 0 w 641740"/>
                    <a:gd name="connsiteY0" fmla="*/ 922260 h 1038373"/>
                    <a:gd name="connsiteX1" fmla="*/ 568379 w 641740"/>
                    <a:gd name="connsiteY1" fmla="*/ 0 h 1038373"/>
                    <a:gd name="connsiteX2" fmla="*/ 641740 w 641740"/>
                    <a:gd name="connsiteY2" fmla="*/ 100393 h 1038373"/>
                    <a:gd name="connsiteX3" fmla="*/ 57642 w 641740"/>
                    <a:gd name="connsiteY3" fmla="*/ 1038373 h 1038373"/>
                    <a:gd name="connsiteX4" fmla="*/ 0 w 641740"/>
                    <a:gd name="connsiteY4" fmla="*/ 922260 h 103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40" h="1038373">
                      <a:moveTo>
                        <a:pt x="0" y="922260"/>
                      </a:moveTo>
                      <a:cubicBezTo>
                        <a:pt x="137058" y="520518"/>
                        <a:pt x="394639" y="186898"/>
                        <a:pt x="568379" y="0"/>
                      </a:cubicBezTo>
                      <a:lnTo>
                        <a:pt x="641740" y="100393"/>
                      </a:lnTo>
                      <a:cubicBezTo>
                        <a:pt x="389400" y="371132"/>
                        <a:pt x="210420" y="660212"/>
                        <a:pt x="57642" y="1038373"/>
                      </a:cubicBezTo>
                      <a:lnTo>
                        <a:pt x="0" y="922260"/>
                      </a:lnTo>
                      <a:close/>
                    </a:path>
                  </a:pathLst>
                </a:custGeom>
                <a:gradFill>
                  <a:gsLst>
                    <a:gs pos="100000">
                      <a:srgbClr val="EB7D1E"/>
                    </a:gs>
                    <a:gs pos="3600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84" name="等腰三角形 16"/>
                <p:cNvSpPr/>
                <p:nvPr/>
              </p:nvSpPr>
              <p:spPr bwMode="auto">
                <a:xfrm>
                  <a:off x="3964496" y="1830593"/>
                  <a:ext cx="1369559" cy="389402"/>
                </a:xfrm>
                <a:custGeom>
                  <a:avLst/>
                  <a:gdLst>
                    <a:gd name="connsiteX0" fmla="*/ 0 w 396284"/>
                    <a:gd name="connsiteY0" fmla="*/ 216024 h 216024"/>
                    <a:gd name="connsiteX1" fmla="*/ 198142 w 396284"/>
                    <a:gd name="connsiteY1" fmla="*/ 0 h 216024"/>
                    <a:gd name="connsiteX2" fmla="*/ 396284 w 396284"/>
                    <a:gd name="connsiteY2" fmla="*/ 216024 h 216024"/>
                    <a:gd name="connsiteX3" fmla="*/ 0 w 396284"/>
                    <a:gd name="connsiteY3" fmla="*/ 216024 h 216024"/>
                    <a:gd name="connsiteX0" fmla="*/ 0 w 1769194"/>
                    <a:gd name="connsiteY0" fmla="*/ 216024 h 800296"/>
                    <a:gd name="connsiteX1" fmla="*/ 198142 w 1769194"/>
                    <a:gd name="connsiteY1" fmla="*/ 0 h 800296"/>
                    <a:gd name="connsiteX2" fmla="*/ 1769194 w 1769194"/>
                    <a:gd name="connsiteY2" fmla="*/ 800296 h 800296"/>
                    <a:gd name="connsiteX3" fmla="*/ 0 w 1769194"/>
                    <a:gd name="connsiteY3" fmla="*/ 216024 h 800296"/>
                    <a:gd name="connsiteX0" fmla="*/ 0 w 1769194"/>
                    <a:gd name="connsiteY0" fmla="*/ 0 h 584272"/>
                    <a:gd name="connsiteX1" fmla="*/ 412987 w 1769194"/>
                    <a:gd name="connsiteY1" fmla="*/ 389209 h 584272"/>
                    <a:gd name="connsiteX2" fmla="*/ 1769194 w 1769194"/>
                    <a:gd name="connsiteY2" fmla="*/ 584272 h 584272"/>
                    <a:gd name="connsiteX3" fmla="*/ 0 w 1769194"/>
                    <a:gd name="connsiteY3" fmla="*/ 0 h 584272"/>
                    <a:gd name="connsiteX0" fmla="*/ 56003 w 1356207"/>
                    <a:gd name="connsiteY0" fmla="*/ 100741 h 195063"/>
                    <a:gd name="connsiteX1" fmla="*/ 0 w 1356207"/>
                    <a:gd name="connsiteY1" fmla="*/ 0 h 195063"/>
                    <a:gd name="connsiteX2" fmla="*/ 1356207 w 1356207"/>
                    <a:gd name="connsiteY2" fmla="*/ 195063 h 195063"/>
                    <a:gd name="connsiteX3" fmla="*/ 56003 w 1356207"/>
                    <a:gd name="connsiteY3" fmla="*/ 100741 h 195063"/>
                    <a:gd name="connsiteX0" fmla="*/ 69103 w 1369307"/>
                    <a:gd name="connsiteY0" fmla="*/ 100741 h 195063"/>
                    <a:gd name="connsiteX1" fmla="*/ 0 w 1369307"/>
                    <a:gd name="connsiteY1" fmla="*/ 0 h 195063"/>
                    <a:gd name="connsiteX2" fmla="*/ 1369307 w 1369307"/>
                    <a:gd name="connsiteY2" fmla="*/ 195063 h 195063"/>
                    <a:gd name="connsiteX3" fmla="*/ 69103 w 1369307"/>
                    <a:gd name="connsiteY3" fmla="*/ 100741 h 195063"/>
                    <a:gd name="connsiteX0" fmla="*/ 69103 w 1369307"/>
                    <a:gd name="connsiteY0" fmla="*/ 163076 h 257398"/>
                    <a:gd name="connsiteX1" fmla="*/ 0 w 1369307"/>
                    <a:gd name="connsiteY1" fmla="*/ 62335 h 257398"/>
                    <a:gd name="connsiteX2" fmla="*/ 1369307 w 1369307"/>
                    <a:gd name="connsiteY2" fmla="*/ 257398 h 257398"/>
                    <a:gd name="connsiteX3" fmla="*/ 69103 w 1369307"/>
                    <a:gd name="connsiteY3" fmla="*/ 163076 h 257398"/>
                    <a:gd name="connsiteX0" fmla="*/ 69103 w 1369307"/>
                    <a:gd name="connsiteY0" fmla="*/ 246942 h 341264"/>
                    <a:gd name="connsiteX1" fmla="*/ 0 w 1369307"/>
                    <a:gd name="connsiteY1" fmla="*/ 146201 h 341264"/>
                    <a:gd name="connsiteX2" fmla="*/ 1369307 w 1369307"/>
                    <a:gd name="connsiteY2" fmla="*/ 341264 h 341264"/>
                    <a:gd name="connsiteX3" fmla="*/ 69103 w 1369307"/>
                    <a:gd name="connsiteY3" fmla="*/ 246942 h 341264"/>
                    <a:gd name="connsiteX0" fmla="*/ 69103 w 1369307"/>
                    <a:gd name="connsiteY0" fmla="*/ 279799 h 374121"/>
                    <a:gd name="connsiteX1" fmla="*/ 0 w 1369307"/>
                    <a:gd name="connsiteY1" fmla="*/ 179058 h 374121"/>
                    <a:gd name="connsiteX2" fmla="*/ 1369307 w 1369307"/>
                    <a:gd name="connsiteY2" fmla="*/ 374121 h 374121"/>
                    <a:gd name="connsiteX3" fmla="*/ 69103 w 1369307"/>
                    <a:gd name="connsiteY3" fmla="*/ 279799 h 374121"/>
                    <a:gd name="connsiteX0" fmla="*/ 69103 w 1369307"/>
                    <a:gd name="connsiteY0" fmla="*/ 282242 h 376564"/>
                    <a:gd name="connsiteX1" fmla="*/ 0 w 1369307"/>
                    <a:gd name="connsiteY1" fmla="*/ 181501 h 376564"/>
                    <a:gd name="connsiteX2" fmla="*/ 1369307 w 1369307"/>
                    <a:gd name="connsiteY2" fmla="*/ 376564 h 376564"/>
                    <a:gd name="connsiteX3" fmla="*/ 69103 w 1369307"/>
                    <a:gd name="connsiteY3" fmla="*/ 282242 h 376564"/>
                    <a:gd name="connsiteX0" fmla="*/ 69103 w 1369307"/>
                    <a:gd name="connsiteY0" fmla="*/ 282242 h 376564"/>
                    <a:gd name="connsiteX1" fmla="*/ 0 w 1369307"/>
                    <a:gd name="connsiteY1" fmla="*/ 181501 h 376564"/>
                    <a:gd name="connsiteX2" fmla="*/ 1369307 w 1369307"/>
                    <a:gd name="connsiteY2" fmla="*/ 376564 h 376564"/>
                    <a:gd name="connsiteX3" fmla="*/ 69103 w 1369307"/>
                    <a:gd name="connsiteY3" fmla="*/ 282242 h 376564"/>
                    <a:gd name="connsiteX0" fmla="*/ 69103 w 1369307"/>
                    <a:gd name="connsiteY0" fmla="*/ 282242 h 376564"/>
                    <a:gd name="connsiteX1" fmla="*/ 0 w 1369307"/>
                    <a:gd name="connsiteY1" fmla="*/ 181501 h 376564"/>
                    <a:gd name="connsiteX2" fmla="*/ 1369307 w 1369307"/>
                    <a:gd name="connsiteY2" fmla="*/ 376564 h 376564"/>
                    <a:gd name="connsiteX3" fmla="*/ 69103 w 1369307"/>
                    <a:gd name="connsiteY3" fmla="*/ 282242 h 376564"/>
                    <a:gd name="connsiteX0" fmla="*/ 69103 w 1369307"/>
                    <a:gd name="connsiteY0" fmla="*/ 282242 h 376564"/>
                    <a:gd name="connsiteX1" fmla="*/ 0 w 1369307"/>
                    <a:gd name="connsiteY1" fmla="*/ 181501 h 376564"/>
                    <a:gd name="connsiteX2" fmla="*/ 1369307 w 1369307"/>
                    <a:gd name="connsiteY2" fmla="*/ 376564 h 376564"/>
                    <a:gd name="connsiteX3" fmla="*/ 69103 w 1369307"/>
                    <a:gd name="connsiteY3" fmla="*/ 282242 h 376564"/>
                    <a:gd name="connsiteX0" fmla="*/ 53383 w 1369307"/>
                    <a:gd name="connsiteY0" fmla="*/ 274381 h 376564"/>
                    <a:gd name="connsiteX1" fmla="*/ 0 w 1369307"/>
                    <a:gd name="connsiteY1" fmla="*/ 181501 h 376564"/>
                    <a:gd name="connsiteX2" fmla="*/ 1369307 w 1369307"/>
                    <a:gd name="connsiteY2" fmla="*/ 376564 h 376564"/>
                    <a:gd name="connsiteX3" fmla="*/ 53383 w 1369307"/>
                    <a:gd name="connsiteY3" fmla="*/ 274381 h 376564"/>
                    <a:gd name="connsiteX0" fmla="*/ 53383 w 1369307"/>
                    <a:gd name="connsiteY0" fmla="*/ 286564 h 388747"/>
                    <a:gd name="connsiteX1" fmla="*/ 0 w 1369307"/>
                    <a:gd name="connsiteY1" fmla="*/ 193684 h 388747"/>
                    <a:gd name="connsiteX2" fmla="*/ 1369307 w 1369307"/>
                    <a:gd name="connsiteY2" fmla="*/ 388747 h 388747"/>
                    <a:gd name="connsiteX3" fmla="*/ 53383 w 1369307"/>
                    <a:gd name="connsiteY3" fmla="*/ 286564 h 388747"/>
                  </a:gdLst>
                  <a:ahLst/>
                  <a:cxnLst>
                    <a:cxn ang="0">
                      <a:pos x="connsiteX0" y="connsiteY0"/>
                    </a:cxn>
                    <a:cxn ang="0">
                      <a:pos x="connsiteX1" y="connsiteY1"/>
                    </a:cxn>
                    <a:cxn ang="0">
                      <a:pos x="connsiteX2" y="connsiteY2"/>
                    </a:cxn>
                    <a:cxn ang="0">
                      <a:pos x="connsiteX3" y="connsiteY3"/>
                    </a:cxn>
                  </a:cxnLst>
                  <a:rect l="l" t="t" r="r" b="b"/>
                  <a:pathLst>
                    <a:path w="1369307" h="388747">
                      <a:moveTo>
                        <a:pt x="53383" y="286564"/>
                      </a:moveTo>
                      <a:lnTo>
                        <a:pt x="0" y="193684"/>
                      </a:lnTo>
                      <a:cubicBezTo>
                        <a:pt x="613639" y="-81903"/>
                        <a:pt x="1055773" y="-102142"/>
                        <a:pt x="1369307" y="388747"/>
                      </a:cubicBezTo>
                      <a:cubicBezTo>
                        <a:pt x="956867" y="48139"/>
                        <a:pt x="562765" y="6218"/>
                        <a:pt x="53383" y="286564"/>
                      </a:cubicBezTo>
                      <a:close/>
                    </a:path>
                  </a:pathLst>
                </a:custGeom>
                <a:gradFill>
                  <a:gsLst>
                    <a:gs pos="37000">
                      <a:srgbClr val="EB7D1E"/>
                    </a:gs>
                    <a:gs pos="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85" name="矩形 13"/>
                <p:cNvSpPr/>
                <p:nvPr/>
              </p:nvSpPr>
              <p:spPr bwMode="auto">
                <a:xfrm>
                  <a:off x="3960462" y="997310"/>
                  <a:ext cx="2027108" cy="1374008"/>
                </a:xfrm>
                <a:custGeom>
                  <a:avLst/>
                  <a:gdLst>
                    <a:gd name="connsiteX0" fmla="*/ 0 w 720080"/>
                    <a:gd name="connsiteY0" fmla="*/ 0 h 504056"/>
                    <a:gd name="connsiteX1" fmla="*/ 720080 w 720080"/>
                    <a:gd name="connsiteY1" fmla="*/ 0 h 504056"/>
                    <a:gd name="connsiteX2" fmla="*/ 720080 w 720080"/>
                    <a:gd name="connsiteY2" fmla="*/ 504056 h 504056"/>
                    <a:gd name="connsiteX3" fmla="*/ 0 w 720080"/>
                    <a:gd name="connsiteY3" fmla="*/ 504056 h 504056"/>
                    <a:gd name="connsiteX4" fmla="*/ 0 w 720080"/>
                    <a:gd name="connsiteY4" fmla="*/ 0 h 504056"/>
                    <a:gd name="connsiteX0" fmla="*/ 0 w 955886"/>
                    <a:gd name="connsiteY0" fmla="*/ 0 h 674359"/>
                    <a:gd name="connsiteX1" fmla="*/ 955886 w 955886"/>
                    <a:gd name="connsiteY1" fmla="*/ 170303 h 674359"/>
                    <a:gd name="connsiteX2" fmla="*/ 955886 w 955886"/>
                    <a:gd name="connsiteY2" fmla="*/ 674359 h 674359"/>
                    <a:gd name="connsiteX3" fmla="*/ 235806 w 955886"/>
                    <a:gd name="connsiteY3" fmla="*/ 674359 h 674359"/>
                    <a:gd name="connsiteX4" fmla="*/ 0 w 955886"/>
                    <a:gd name="connsiteY4" fmla="*/ 0 h 674359"/>
                    <a:gd name="connsiteX0" fmla="*/ 0 w 1579460"/>
                    <a:gd name="connsiteY0" fmla="*/ 0 h 674359"/>
                    <a:gd name="connsiteX1" fmla="*/ 1579460 w 1579460"/>
                    <a:gd name="connsiteY1" fmla="*/ 408728 h 674359"/>
                    <a:gd name="connsiteX2" fmla="*/ 955886 w 1579460"/>
                    <a:gd name="connsiteY2" fmla="*/ 674359 h 674359"/>
                    <a:gd name="connsiteX3" fmla="*/ 235806 w 1579460"/>
                    <a:gd name="connsiteY3" fmla="*/ 674359 h 674359"/>
                    <a:gd name="connsiteX4" fmla="*/ 0 w 1579460"/>
                    <a:gd name="connsiteY4" fmla="*/ 0 h 674359"/>
                    <a:gd name="connsiteX0" fmla="*/ 448029 w 2027489"/>
                    <a:gd name="connsiteY0" fmla="*/ 0 h 996626"/>
                    <a:gd name="connsiteX1" fmla="*/ 2027489 w 2027489"/>
                    <a:gd name="connsiteY1" fmla="*/ 408728 h 996626"/>
                    <a:gd name="connsiteX2" fmla="*/ 1403915 w 2027489"/>
                    <a:gd name="connsiteY2" fmla="*/ 674359 h 996626"/>
                    <a:gd name="connsiteX3" fmla="*/ 0 w 2027489"/>
                    <a:gd name="connsiteY3" fmla="*/ 996626 h 996626"/>
                    <a:gd name="connsiteX4" fmla="*/ 448029 w 2027489"/>
                    <a:gd name="connsiteY4" fmla="*/ 0 h 996626"/>
                    <a:gd name="connsiteX0" fmla="*/ 448029 w 2027489"/>
                    <a:gd name="connsiteY0" fmla="*/ 0 h 1337234"/>
                    <a:gd name="connsiteX1" fmla="*/ 2027489 w 2027489"/>
                    <a:gd name="connsiteY1" fmla="*/ 408728 h 1337234"/>
                    <a:gd name="connsiteX2" fmla="*/ 1453696 w 2027489"/>
                    <a:gd name="connsiteY2" fmla="*/ 1337234 h 1337234"/>
                    <a:gd name="connsiteX3" fmla="*/ 0 w 2027489"/>
                    <a:gd name="connsiteY3" fmla="*/ 996626 h 1337234"/>
                    <a:gd name="connsiteX4" fmla="*/ 448029 w 2027489"/>
                    <a:gd name="connsiteY4" fmla="*/ 0 h 1337234"/>
                    <a:gd name="connsiteX0" fmla="*/ 448029 w 2027489"/>
                    <a:gd name="connsiteY0" fmla="*/ 1066 h 1338300"/>
                    <a:gd name="connsiteX1" fmla="*/ 2027489 w 2027489"/>
                    <a:gd name="connsiteY1" fmla="*/ 409794 h 1338300"/>
                    <a:gd name="connsiteX2" fmla="*/ 1453696 w 2027489"/>
                    <a:gd name="connsiteY2" fmla="*/ 1338300 h 1338300"/>
                    <a:gd name="connsiteX3" fmla="*/ 0 w 2027489"/>
                    <a:gd name="connsiteY3" fmla="*/ 997692 h 1338300"/>
                    <a:gd name="connsiteX4" fmla="*/ 448029 w 2027489"/>
                    <a:gd name="connsiteY4" fmla="*/ 1066 h 1338300"/>
                    <a:gd name="connsiteX0" fmla="*/ 448029 w 2027489"/>
                    <a:gd name="connsiteY0" fmla="*/ 16592 h 1353826"/>
                    <a:gd name="connsiteX1" fmla="*/ 2027489 w 2027489"/>
                    <a:gd name="connsiteY1" fmla="*/ 425320 h 1353826"/>
                    <a:gd name="connsiteX2" fmla="*/ 1453696 w 2027489"/>
                    <a:gd name="connsiteY2" fmla="*/ 1353826 h 1353826"/>
                    <a:gd name="connsiteX3" fmla="*/ 0 w 2027489"/>
                    <a:gd name="connsiteY3" fmla="*/ 1013218 h 1353826"/>
                    <a:gd name="connsiteX4" fmla="*/ 448029 w 2027489"/>
                    <a:gd name="connsiteY4" fmla="*/ 16592 h 1353826"/>
                    <a:gd name="connsiteX0" fmla="*/ 448029 w 2027489"/>
                    <a:gd name="connsiteY0" fmla="*/ 37328 h 1374562"/>
                    <a:gd name="connsiteX1" fmla="*/ 2027489 w 2027489"/>
                    <a:gd name="connsiteY1" fmla="*/ 446056 h 1374562"/>
                    <a:gd name="connsiteX2" fmla="*/ 1453696 w 2027489"/>
                    <a:gd name="connsiteY2" fmla="*/ 1374562 h 1374562"/>
                    <a:gd name="connsiteX3" fmla="*/ 0 w 2027489"/>
                    <a:gd name="connsiteY3" fmla="*/ 1033954 h 1374562"/>
                    <a:gd name="connsiteX4" fmla="*/ 448029 w 2027489"/>
                    <a:gd name="connsiteY4" fmla="*/ 37328 h 1374562"/>
                    <a:gd name="connsiteX0" fmla="*/ 448029 w 2027489"/>
                    <a:gd name="connsiteY0" fmla="*/ 26125 h 1363359"/>
                    <a:gd name="connsiteX1" fmla="*/ 2027489 w 2027489"/>
                    <a:gd name="connsiteY1" fmla="*/ 434853 h 1363359"/>
                    <a:gd name="connsiteX2" fmla="*/ 1453696 w 2027489"/>
                    <a:gd name="connsiteY2" fmla="*/ 1363359 h 1363359"/>
                    <a:gd name="connsiteX3" fmla="*/ 0 w 2027489"/>
                    <a:gd name="connsiteY3" fmla="*/ 1022751 h 1363359"/>
                    <a:gd name="connsiteX4" fmla="*/ 448029 w 2027489"/>
                    <a:gd name="connsiteY4" fmla="*/ 26125 h 136335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 name="connsiteX0" fmla="*/ 448029 w 2027489"/>
                    <a:gd name="connsiteY0" fmla="*/ 35985 h 1373219"/>
                    <a:gd name="connsiteX1" fmla="*/ 2027489 w 2027489"/>
                    <a:gd name="connsiteY1" fmla="*/ 444713 h 1373219"/>
                    <a:gd name="connsiteX2" fmla="*/ 1453696 w 2027489"/>
                    <a:gd name="connsiteY2" fmla="*/ 1373219 h 1373219"/>
                    <a:gd name="connsiteX3" fmla="*/ 0 w 2027489"/>
                    <a:gd name="connsiteY3" fmla="*/ 1032611 h 1373219"/>
                    <a:gd name="connsiteX4" fmla="*/ 448029 w 2027489"/>
                    <a:gd name="connsiteY4" fmla="*/ 35985 h 137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489" h="1373219">
                      <a:moveTo>
                        <a:pt x="448029" y="35985"/>
                      </a:moveTo>
                      <a:cubicBezTo>
                        <a:pt x="1032156" y="-55717"/>
                        <a:pt x="1595324" y="9784"/>
                        <a:pt x="2027489" y="444713"/>
                      </a:cubicBezTo>
                      <a:cubicBezTo>
                        <a:pt x="1781204" y="717535"/>
                        <a:pt x="1579458" y="1040137"/>
                        <a:pt x="1453696" y="1373219"/>
                      </a:cubicBezTo>
                      <a:cubicBezTo>
                        <a:pt x="1183975" y="824754"/>
                        <a:pt x="678449" y="719077"/>
                        <a:pt x="0" y="1032611"/>
                      </a:cubicBezTo>
                      <a:cubicBezTo>
                        <a:pt x="222704" y="747563"/>
                        <a:pt x="364187" y="355094"/>
                        <a:pt x="448029" y="35985"/>
                      </a:cubicBezTo>
                      <a:close/>
                    </a:path>
                  </a:pathLst>
                </a:custGeom>
                <a:gradFill>
                  <a:gsLst>
                    <a:gs pos="100000">
                      <a:srgbClr val="EB7D1E"/>
                    </a:gs>
                    <a:gs pos="3600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grpSp>
          <p:grpSp>
            <p:nvGrpSpPr>
              <p:cNvPr id="35870" name="组合 271"/>
              <p:cNvGrpSpPr>
                <a:grpSpLocks/>
              </p:cNvGrpSpPr>
              <p:nvPr/>
            </p:nvGrpSpPr>
            <p:grpSpPr bwMode="auto">
              <a:xfrm>
                <a:off x="2372392" y="2223221"/>
                <a:ext cx="1435824" cy="1832053"/>
                <a:chOff x="2372392" y="2261321"/>
                <a:chExt cx="1435824" cy="1832053"/>
              </a:xfrm>
            </p:grpSpPr>
            <p:sp>
              <p:nvSpPr>
                <p:cNvPr id="280" name="矩形 4"/>
                <p:cNvSpPr/>
                <p:nvPr/>
              </p:nvSpPr>
              <p:spPr bwMode="auto">
                <a:xfrm>
                  <a:off x="2616451" y="3665511"/>
                  <a:ext cx="1192061" cy="427738"/>
                </a:xfrm>
                <a:custGeom>
                  <a:avLst/>
                  <a:gdLst>
                    <a:gd name="connsiteX0" fmla="*/ 0 w 504056"/>
                    <a:gd name="connsiteY0" fmla="*/ 0 h 144016"/>
                    <a:gd name="connsiteX1" fmla="*/ 504056 w 504056"/>
                    <a:gd name="connsiteY1" fmla="*/ 0 h 144016"/>
                    <a:gd name="connsiteX2" fmla="*/ 504056 w 504056"/>
                    <a:gd name="connsiteY2" fmla="*/ 144016 h 144016"/>
                    <a:gd name="connsiteX3" fmla="*/ 0 w 504056"/>
                    <a:gd name="connsiteY3" fmla="*/ 144016 h 144016"/>
                    <a:gd name="connsiteX4" fmla="*/ 0 w 504056"/>
                    <a:gd name="connsiteY4" fmla="*/ 0 h 144016"/>
                    <a:gd name="connsiteX0" fmla="*/ 0 w 804265"/>
                    <a:gd name="connsiteY0" fmla="*/ 0 h 314777"/>
                    <a:gd name="connsiteX1" fmla="*/ 804265 w 804265"/>
                    <a:gd name="connsiteY1" fmla="*/ 170761 h 314777"/>
                    <a:gd name="connsiteX2" fmla="*/ 804265 w 804265"/>
                    <a:gd name="connsiteY2" fmla="*/ 314777 h 314777"/>
                    <a:gd name="connsiteX3" fmla="*/ 300209 w 804265"/>
                    <a:gd name="connsiteY3" fmla="*/ 314777 h 314777"/>
                    <a:gd name="connsiteX4" fmla="*/ 0 w 804265"/>
                    <a:gd name="connsiteY4" fmla="*/ 0 h 314777"/>
                    <a:gd name="connsiteX0" fmla="*/ 0 w 1118246"/>
                    <a:gd name="connsiteY0" fmla="*/ 319490 h 634267"/>
                    <a:gd name="connsiteX1" fmla="*/ 1118246 w 1118246"/>
                    <a:gd name="connsiteY1" fmla="*/ 0 h 634267"/>
                    <a:gd name="connsiteX2" fmla="*/ 804265 w 1118246"/>
                    <a:gd name="connsiteY2" fmla="*/ 634267 h 634267"/>
                    <a:gd name="connsiteX3" fmla="*/ 300209 w 1118246"/>
                    <a:gd name="connsiteY3" fmla="*/ 634267 h 634267"/>
                    <a:gd name="connsiteX4" fmla="*/ 0 w 1118246"/>
                    <a:gd name="connsiteY4" fmla="*/ 319490 h 634267"/>
                    <a:gd name="connsiteX0" fmla="*/ 0 w 1192609"/>
                    <a:gd name="connsiteY0" fmla="*/ 319490 h 634267"/>
                    <a:gd name="connsiteX1" fmla="*/ 1118246 w 1192609"/>
                    <a:gd name="connsiteY1" fmla="*/ 0 h 634267"/>
                    <a:gd name="connsiteX2" fmla="*/ 1192609 w 1192609"/>
                    <a:gd name="connsiteY2" fmla="*/ 108211 h 634267"/>
                    <a:gd name="connsiteX3" fmla="*/ 300209 w 1192609"/>
                    <a:gd name="connsiteY3" fmla="*/ 634267 h 634267"/>
                    <a:gd name="connsiteX4" fmla="*/ 0 w 1192609"/>
                    <a:gd name="connsiteY4" fmla="*/ 319490 h 634267"/>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 name="connsiteX0" fmla="*/ 0 w 1192609"/>
                    <a:gd name="connsiteY0" fmla="*/ 319490 h 427700"/>
                    <a:gd name="connsiteX1" fmla="*/ 1118246 w 1192609"/>
                    <a:gd name="connsiteY1" fmla="*/ 0 h 427700"/>
                    <a:gd name="connsiteX2" fmla="*/ 1192609 w 1192609"/>
                    <a:gd name="connsiteY2" fmla="*/ 108211 h 427700"/>
                    <a:gd name="connsiteX3" fmla="*/ 71609 w 1192609"/>
                    <a:gd name="connsiteY3" fmla="*/ 427700 h 427700"/>
                    <a:gd name="connsiteX4" fmla="*/ 0 w 1192609"/>
                    <a:gd name="connsiteY4" fmla="*/ 319490 h 4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09" h="427700">
                      <a:moveTo>
                        <a:pt x="0" y="319490"/>
                      </a:moveTo>
                      <a:cubicBezTo>
                        <a:pt x="364486" y="149646"/>
                        <a:pt x="756513" y="51412"/>
                        <a:pt x="1118246" y="0"/>
                      </a:cubicBezTo>
                      <a:lnTo>
                        <a:pt x="1192609" y="108211"/>
                      </a:lnTo>
                      <a:cubicBezTo>
                        <a:pt x="818942" y="151360"/>
                        <a:pt x="445276" y="246841"/>
                        <a:pt x="71609" y="427700"/>
                      </a:cubicBezTo>
                      <a:lnTo>
                        <a:pt x="0" y="319490"/>
                      </a:lnTo>
                      <a:close/>
                    </a:path>
                  </a:pathLst>
                </a:custGeom>
                <a:gradFill>
                  <a:gsLst>
                    <a:gs pos="100000">
                      <a:srgbClr val="EB7D1E"/>
                    </a:gs>
                    <a:gs pos="3600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81" name="等腰三角形 5"/>
                <p:cNvSpPr/>
                <p:nvPr/>
              </p:nvSpPr>
              <p:spPr bwMode="auto">
                <a:xfrm>
                  <a:off x="3300222" y="2261240"/>
                  <a:ext cx="363064" cy="1271108"/>
                </a:xfrm>
                <a:custGeom>
                  <a:avLst/>
                  <a:gdLst>
                    <a:gd name="connsiteX0" fmla="*/ 0 w 461475"/>
                    <a:gd name="connsiteY0" fmla="*/ 410866 h 410866"/>
                    <a:gd name="connsiteX1" fmla="*/ 230738 w 461475"/>
                    <a:gd name="connsiteY1" fmla="*/ 0 h 410866"/>
                    <a:gd name="connsiteX2" fmla="*/ 461475 w 461475"/>
                    <a:gd name="connsiteY2" fmla="*/ 410866 h 410866"/>
                    <a:gd name="connsiteX3" fmla="*/ 0 w 461475"/>
                    <a:gd name="connsiteY3" fmla="*/ 410866 h 410866"/>
                    <a:gd name="connsiteX0" fmla="*/ 149344 w 610819"/>
                    <a:gd name="connsiteY0" fmla="*/ 857049 h 857049"/>
                    <a:gd name="connsiteX1" fmla="*/ 0 w 610819"/>
                    <a:gd name="connsiteY1" fmla="*/ 0 h 857049"/>
                    <a:gd name="connsiteX2" fmla="*/ 610819 w 610819"/>
                    <a:gd name="connsiteY2" fmla="*/ 857049 h 857049"/>
                    <a:gd name="connsiteX3" fmla="*/ 149344 w 610819"/>
                    <a:gd name="connsiteY3" fmla="*/ 857049 h 857049"/>
                    <a:gd name="connsiteX0" fmla="*/ 0 w 728634"/>
                    <a:gd name="connsiteY0" fmla="*/ 1256410 h 1256410"/>
                    <a:gd name="connsiteX1" fmla="*/ 117815 w 728634"/>
                    <a:gd name="connsiteY1" fmla="*/ 0 h 1256410"/>
                    <a:gd name="connsiteX2" fmla="*/ 728634 w 728634"/>
                    <a:gd name="connsiteY2" fmla="*/ 857049 h 1256410"/>
                    <a:gd name="connsiteX3" fmla="*/ 0 w 728634"/>
                    <a:gd name="connsiteY3" fmla="*/ 1256410 h 1256410"/>
                    <a:gd name="connsiteX0" fmla="*/ 138578 w 867212"/>
                    <a:gd name="connsiteY0" fmla="*/ 1256410 h 1256410"/>
                    <a:gd name="connsiteX1" fmla="*/ 256393 w 867212"/>
                    <a:gd name="connsiteY1" fmla="*/ 0 h 1256410"/>
                    <a:gd name="connsiteX2" fmla="*/ 867212 w 867212"/>
                    <a:gd name="connsiteY2" fmla="*/ 857049 h 1256410"/>
                    <a:gd name="connsiteX3" fmla="*/ 138578 w 867212"/>
                    <a:gd name="connsiteY3" fmla="*/ 1256410 h 1256410"/>
                    <a:gd name="connsiteX0" fmla="*/ 210489 w 939123"/>
                    <a:gd name="connsiteY0" fmla="*/ 1256410 h 1256410"/>
                    <a:gd name="connsiteX1" fmla="*/ 328304 w 939123"/>
                    <a:gd name="connsiteY1" fmla="*/ 0 h 1256410"/>
                    <a:gd name="connsiteX2" fmla="*/ 939123 w 939123"/>
                    <a:gd name="connsiteY2" fmla="*/ 857049 h 1256410"/>
                    <a:gd name="connsiteX3" fmla="*/ 210489 w 939123"/>
                    <a:gd name="connsiteY3" fmla="*/ 1256410 h 1256410"/>
                    <a:gd name="connsiteX0" fmla="*/ 231724 w 960358"/>
                    <a:gd name="connsiteY0" fmla="*/ 1256410 h 1256410"/>
                    <a:gd name="connsiteX1" fmla="*/ 349539 w 960358"/>
                    <a:gd name="connsiteY1" fmla="*/ 0 h 1256410"/>
                    <a:gd name="connsiteX2" fmla="*/ 960358 w 960358"/>
                    <a:gd name="connsiteY2" fmla="*/ 857049 h 1256410"/>
                    <a:gd name="connsiteX3" fmla="*/ 231724 w 960358"/>
                    <a:gd name="connsiteY3" fmla="*/ 1256410 h 1256410"/>
                    <a:gd name="connsiteX0" fmla="*/ 231724 w 351676"/>
                    <a:gd name="connsiteY0" fmla="*/ 1256410 h 1256410"/>
                    <a:gd name="connsiteX1" fmla="*/ 349539 w 351676"/>
                    <a:gd name="connsiteY1" fmla="*/ 0 h 1256410"/>
                    <a:gd name="connsiteX2" fmla="*/ 351676 w 351676"/>
                    <a:gd name="connsiteY2" fmla="*/ 99640 h 1256410"/>
                    <a:gd name="connsiteX3" fmla="*/ 231724 w 351676"/>
                    <a:gd name="connsiteY3" fmla="*/ 1256410 h 1256410"/>
                    <a:gd name="connsiteX0" fmla="*/ 231724 w 351676"/>
                    <a:gd name="connsiteY0" fmla="*/ 1256410 h 1256410"/>
                    <a:gd name="connsiteX1" fmla="*/ 349539 w 351676"/>
                    <a:gd name="connsiteY1" fmla="*/ 0 h 1256410"/>
                    <a:gd name="connsiteX2" fmla="*/ 351676 w 351676"/>
                    <a:gd name="connsiteY2" fmla="*/ 99640 h 1256410"/>
                    <a:gd name="connsiteX3" fmla="*/ 231724 w 351676"/>
                    <a:gd name="connsiteY3" fmla="*/ 1256410 h 1256410"/>
                    <a:gd name="connsiteX0" fmla="*/ 231724 w 351676"/>
                    <a:gd name="connsiteY0" fmla="*/ 1256410 h 1256410"/>
                    <a:gd name="connsiteX1" fmla="*/ 349539 w 351676"/>
                    <a:gd name="connsiteY1" fmla="*/ 0 h 1256410"/>
                    <a:gd name="connsiteX2" fmla="*/ 351676 w 351676"/>
                    <a:gd name="connsiteY2" fmla="*/ 99640 h 1256410"/>
                    <a:gd name="connsiteX3" fmla="*/ 231724 w 351676"/>
                    <a:gd name="connsiteY3" fmla="*/ 1256410 h 1256410"/>
                    <a:gd name="connsiteX0" fmla="*/ 231724 w 354431"/>
                    <a:gd name="connsiteY0" fmla="*/ 1256410 h 1256410"/>
                    <a:gd name="connsiteX1" fmla="*/ 349539 w 354431"/>
                    <a:gd name="connsiteY1" fmla="*/ 0 h 1256410"/>
                    <a:gd name="connsiteX2" fmla="*/ 354431 w 354431"/>
                    <a:gd name="connsiteY2" fmla="*/ 110657 h 1256410"/>
                    <a:gd name="connsiteX3" fmla="*/ 231724 w 354431"/>
                    <a:gd name="connsiteY3" fmla="*/ 1256410 h 1256410"/>
                    <a:gd name="connsiteX0" fmla="*/ 235740 w 347430"/>
                    <a:gd name="connsiteY0" fmla="*/ 1261918 h 1261918"/>
                    <a:gd name="connsiteX1" fmla="*/ 342538 w 347430"/>
                    <a:gd name="connsiteY1" fmla="*/ 0 h 1261918"/>
                    <a:gd name="connsiteX2" fmla="*/ 347430 w 347430"/>
                    <a:gd name="connsiteY2" fmla="*/ 110657 h 1261918"/>
                    <a:gd name="connsiteX3" fmla="*/ 235740 w 347430"/>
                    <a:gd name="connsiteY3" fmla="*/ 1261918 h 1261918"/>
                    <a:gd name="connsiteX0" fmla="*/ 240452 w 352142"/>
                    <a:gd name="connsiteY0" fmla="*/ 1261918 h 1261918"/>
                    <a:gd name="connsiteX1" fmla="*/ 347250 w 352142"/>
                    <a:gd name="connsiteY1" fmla="*/ 0 h 1261918"/>
                    <a:gd name="connsiteX2" fmla="*/ 352142 w 352142"/>
                    <a:gd name="connsiteY2" fmla="*/ 110657 h 1261918"/>
                    <a:gd name="connsiteX3" fmla="*/ 240452 w 352142"/>
                    <a:gd name="connsiteY3" fmla="*/ 1261918 h 1261918"/>
                    <a:gd name="connsiteX0" fmla="*/ 240452 w 352142"/>
                    <a:gd name="connsiteY0" fmla="*/ 1261918 h 1261918"/>
                    <a:gd name="connsiteX1" fmla="*/ 347250 w 352142"/>
                    <a:gd name="connsiteY1" fmla="*/ 0 h 1261918"/>
                    <a:gd name="connsiteX2" fmla="*/ 352142 w 352142"/>
                    <a:gd name="connsiteY2" fmla="*/ 110657 h 1261918"/>
                    <a:gd name="connsiteX3" fmla="*/ 240452 w 352142"/>
                    <a:gd name="connsiteY3" fmla="*/ 1261918 h 1261918"/>
                    <a:gd name="connsiteX0" fmla="*/ 242484 w 354174"/>
                    <a:gd name="connsiteY0" fmla="*/ 1270180 h 1270180"/>
                    <a:gd name="connsiteX1" fmla="*/ 343773 w 354174"/>
                    <a:gd name="connsiteY1" fmla="*/ 0 h 1270180"/>
                    <a:gd name="connsiteX2" fmla="*/ 354174 w 354174"/>
                    <a:gd name="connsiteY2" fmla="*/ 118919 h 1270180"/>
                    <a:gd name="connsiteX3" fmla="*/ 242484 w 354174"/>
                    <a:gd name="connsiteY3" fmla="*/ 1270180 h 1270180"/>
                    <a:gd name="connsiteX0" fmla="*/ 251905 w 363595"/>
                    <a:gd name="connsiteY0" fmla="*/ 1270180 h 1270180"/>
                    <a:gd name="connsiteX1" fmla="*/ 353194 w 363595"/>
                    <a:gd name="connsiteY1" fmla="*/ 0 h 1270180"/>
                    <a:gd name="connsiteX2" fmla="*/ 363595 w 363595"/>
                    <a:gd name="connsiteY2" fmla="*/ 118919 h 1270180"/>
                    <a:gd name="connsiteX3" fmla="*/ 251905 w 363595"/>
                    <a:gd name="connsiteY3" fmla="*/ 1270180 h 1270180"/>
                    <a:gd name="connsiteX0" fmla="*/ 251905 w 363595"/>
                    <a:gd name="connsiteY0" fmla="*/ 1270180 h 1270180"/>
                    <a:gd name="connsiteX1" fmla="*/ 353194 w 363595"/>
                    <a:gd name="connsiteY1" fmla="*/ 0 h 1270180"/>
                    <a:gd name="connsiteX2" fmla="*/ 363595 w 363595"/>
                    <a:gd name="connsiteY2" fmla="*/ 118919 h 1270180"/>
                    <a:gd name="connsiteX3" fmla="*/ 251905 w 363595"/>
                    <a:gd name="connsiteY3" fmla="*/ 1270180 h 1270180"/>
                  </a:gdLst>
                  <a:ahLst/>
                  <a:cxnLst>
                    <a:cxn ang="0">
                      <a:pos x="connsiteX0" y="connsiteY0"/>
                    </a:cxn>
                    <a:cxn ang="0">
                      <a:pos x="connsiteX1" y="connsiteY1"/>
                    </a:cxn>
                    <a:cxn ang="0">
                      <a:pos x="connsiteX2" y="connsiteY2"/>
                    </a:cxn>
                    <a:cxn ang="0">
                      <a:pos x="connsiteX3" y="connsiteY3"/>
                    </a:cxn>
                  </a:cxnLst>
                  <a:rect l="l" t="t" r="r" b="b"/>
                  <a:pathLst>
                    <a:path w="363595" h="1270180">
                      <a:moveTo>
                        <a:pt x="251905" y="1270180"/>
                      </a:moveTo>
                      <a:cubicBezTo>
                        <a:pt x="-185302" y="826589"/>
                        <a:pt x="10958" y="327914"/>
                        <a:pt x="353194" y="0"/>
                      </a:cubicBezTo>
                      <a:cubicBezTo>
                        <a:pt x="353906" y="33213"/>
                        <a:pt x="362883" y="85706"/>
                        <a:pt x="363595" y="118919"/>
                      </a:cubicBezTo>
                      <a:cubicBezTo>
                        <a:pt x="75732" y="476967"/>
                        <a:pt x="-19338" y="804718"/>
                        <a:pt x="251905" y="1270180"/>
                      </a:cubicBezTo>
                      <a:close/>
                    </a:path>
                  </a:pathLst>
                </a:custGeom>
                <a:gradFill>
                  <a:gsLst>
                    <a:gs pos="37000">
                      <a:srgbClr val="EB7D1E"/>
                    </a:gs>
                    <a:gs pos="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82" name="矩形 3"/>
                <p:cNvSpPr/>
                <p:nvPr/>
              </p:nvSpPr>
              <p:spPr bwMode="auto">
                <a:xfrm>
                  <a:off x="2372392" y="2261240"/>
                  <a:ext cx="1369558" cy="1727093"/>
                </a:xfrm>
                <a:custGeom>
                  <a:avLst/>
                  <a:gdLst>
                    <a:gd name="connsiteX0" fmla="*/ 0 w 1152128"/>
                    <a:gd name="connsiteY0" fmla="*/ 0 h 1008112"/>
                    <a:gd name="connsiteX1" fmla="*/ 1152128 w 1152128"/>
                    <a:gd name="connsiteY1" fmla="*/ 0 h 1008112"/>
                    <a:gd name="connsiteX2" fmla="*/ 1152128 w 1152128"/>
                    <a:gd name="connsiteY2" fmla="*/ 1008112 h 1008112"/>
                    <a:gd name="connsiteX3" fmla="*/ 0 w 1152128"/>
                    <a:gd name="connsiteY3" fmla="*/ 1008112 h 1008112"/>
                    <a:gd name="connsiteX4" fmla="*/ 0 w 1152128"/>
                    <a:gd name="connsiteY4" fmla="*/ 0 h 1008112"/>
                    <a:gd name="connsiteX0" fmla="*/ 0 w 1784139"/>
                    <a:gd name="connsiteY0" fmla="*/ 584947 h 1593059"/>
                    <a:gd name="connsiteX1" fmla="*/ 1784139 w 1784139"/>
                    <a:gd name="connsiteY1" fmla="*/ 0 h 1593059"/>
                    <a:gd name="connsiteX2" fmla="*/ 1152128 w 1784139"/>
                    <a:gd name="connsiteY2" fmla="*/ 1593059 h 1593059"/>
                    <a:gd name="connsiteX3" fmla="*/ 0 w 1784139"/>
                    <a:gd name="connsiteY3" fmla="*/ 1593059 h 1593059"/>
                    <a:gd name="connsiteX4" fmla="*/ 0 w 1784139"/>
                    <a:gd name="connsiteY4" fmla="*/ 584947 h 1593059"/>
                    <a:gd name="connsiteX0" fmla="*/ 0 w 1905163"/>
                    <a:gd name="connsiteY0" fmla="*/ 584947 h 1593059"/>
                    <a:gd name="connsiteX1" fmla="*/ 1784139 w 1905163"/>
                    <a:gd name="connsiteY1" fmla="*/ 0 h 1593059"/>
                    <a:gd name="connsiteX2" fmla="*/ 1905163 w 1905163"/>
                    <a:gd name="connsiteY2" fmla="*/ 1404800 h 1593059"/>
                    <a:gd name="connsiteX3" fmla="*/ 0 w 1905163"/>
                    <a:gd name="connsiteY3" fmla="*/ 1593059 h 1593059"/>
                    <a:gd name="connsiteX4" fmla="*/ 0 w 1905163"/>
                    <a:gd name="connsiteY4" fmla="*/ 584947 h 1593059"/>
                    <a:gd name="connsiteX0" fmla="*/ 0 w 1905163"/>
                    <a:gd name="connsiteY0" fmla="*/ 584947 h 1720806"/>
                    <a:gd name="connsiteX1" fmla="*/ 1784139 w 1905163"/>
                    <a:gd name="connsiteY1" fmla="*/ 0 h 1720806"/>
                    <a:gd name="connsiteX2" fmla="*/ 1905163 w 1905163"/>
                    <a:gd name="connsiteY2" fmla="*/ 1404800 h 1720806"/>
                    <a:gd name="connsiteX3" fmla="*/ 779929 w 1905163"/>
                    <a:gd name="connsiteY3" fmla="*/ 1720806 h 1720806"/>
                    <a:gd name="connsiteX4" fmla="*/ 0 w 1905163"/>
                    <a:gd name="connsiteY4" fmla="*/ 584947 h 1720806"/>
                    <a:gd name="connsiteX0" fmla="*/ 0 w 1239534"/>
                    <a:gd name="connsiteY0" fmla="*/ 208430 h 1720806"/>
                    <a:gd name="connsiteX1" fmla="*/ 1118510 w 1239534"/>
                    <a:gd name="connsiteY1" fmla="*/ 0 h 1720806"/>
                    <a:gd name="connsiteX2" fmla="*/ 1239534 w 1239534"/>
                    <a:gd name="connsiteY2" fmla="*/ 1404800 h 1720806"/>
                    <a:gd name="connsiteX3" fmla="*/ 114300 w 1239534"/>
                    <a:gd name="connsiteY3" fmla="*/ 1720806 h 1720806"/>
                    <a:gd name="connsiteX4" fmla="*/ 0 w 1239534"/>
                    <a:gd name="connsiteY4" fmla="*/ 208430 h 1720806"/>
                    <a:gd name="connsiteX0" fmla="*/ 56246 w 1295780"/>
                    <a:gd name="connsiteY0" fmla="*/ 208430 h 1720806"/>
                    <a:gd name="connsiteX1" fmla="*/ 1174756 w 1295780"/>
                    <a:gd name="connsiteY1" fmla="*/ 0 h 1720806"/>
                    <a:gd name="connsiteX2" fmla="*/ 1295780 w 1295780"/>
                    <a:gd name="connsiteY2" fmla="*/ 1404800 h 1720806"/>
                    <a:gd name="connsiteX3" fmla="*/ 170546 w 1295780"/>
                    <a:gd name="connsiteY3" fmla="*/ 1720806 h 1720806"/>
                    <a:gd name="connsiteX4" fmla="*/ 56246 w 1295780"/>
                    <a:gd name="connsiteY4" fmla="*/ 208430 h 1720806"/>
                    <a:gd name="connsiteX0" fmla="*/ 57115 w 1296649"/>
                    <a:gd name="connsiteY0" fmla="*/ 208430 h 1723560"/>
                    <a:gd name="connsiteX1" fmla="*/ 1175625 w 1296649"/>
                    <a:gd name="connsiteY1" fmla="*/ 0 h 1723560"/>
                    <a:gd name="connsiteX2" fmla="*/ 1296649 w 1296649"/>
                    <a:gd name="connsiteY2" fmla="*/ 1404800 h 1723560"/>
                    <a:gd name="connsiteX3" fmla="*/ 165907 w 1296649"/>
                    <a:gd name="connsiteY3" fmla="*/ 1723560 h 1723560"/>
                    <a:gd name="connsiteX4" fmla="*/ 57115 w 1296649"/>
                    <a:gd name="connsiteY4" fmla="*/ 208430 h 1723560"/>
                    <a:gd name="connsiteX0" fmla="*/ 133915 w 1373449"/>
                    <a:gd name="connsiteY0" fmla="*/ 208430 h 1723560"/>
                    <a:gd name="connsiteX1" fmla="*/ 1252425 w 1373449"/>
                    <a:gd name="connsiteY1" fmla="*/ 0 h 1723560"/>
                    <a:gd name="connsiteX2" fmla="*/ 1373449 w 1373449"/>
                    <a:gd name="connsiteY2" fmla="*/ 1404800 h 1723560"/>
                    <a:gd name="connsiteX3" fmla="*/ 242707 w 1373449"/>
                    <a:gd name="connsiteY3" fmla="*/ 1723560 h 1723560"/>
                    <a:gd name="connsiteX4" fmla="*/ 133915 w 1373449"/>
                    <a:gd name="connsiteY4" fmla="*/ 208430 h 1723560"/>
                    <a:gd name="connsiteX0" fmla="*/ 133915 w 1373449"/>
                    <a:gd name="connsiteY0" fmla="*/ 205676 h 1720806"/>
                    <a:gd name="connsiteX1" fmla="*/ 1288230 w 1373449"/>
                    <a:gd name="connsiteY1" fmla="*/ 0 h 1720806"/>
                    <a:gd name="connsiteX2" fmla="*/ 1373449 w 1373449"/>
                    <a:gd name="connsiteY2" fmla="*/ 1402046 h 1720806"/>
                    <a:gd name="connsiteX3" fmla="*/ 242707 w 1373449"/>
                    <a:gd name="connsiteY3" fmla="*/ 1720806 h 1720806"/>
                    <a:gd name="connsiteX4" fmla="*/ 133915 w 1373449"/>
                    <a:gd name="connsiteY4" fmla="*/ 205676 h 1720806"/>
                    <a:gd name="connsiteX0" fmla="*/ 133915 w 1373449"/>
                    <a:gd name="connsiteY0" fmla="*/ 205676 h 1720806"/>
                    <a:gd name="connsiteX1" fmla="*/ 1288230 w 1373449"/>
                    <a:gd name="connsiteY1" fmla="*/ 0 h 1720806"/>
                    <a:gd name="connsiteX2" fmla="*/ 1373449 w 1373449"/>
                    <a:gd name="connsiteY2" fmla="*/ 1402046 h 1720806"/>
                    <a:gd name="connsiteX3" fmla="*/ 242707 w 1373449"/>
                    <a:gd name="connsiteY3" fmla="*/ 1720806 h 1720806"/>
                    <a:gd name="connsiteX4" fmla="*/ 133915 w 1373449"/>
                    <a:gd name="connsiteY4" fmla="*/ 205676 h 1720806"/>
                    <a:gd name="connsiteX0" fmla="*/ 145984 w 1360730"/>
                    <a:gd name="connsiteY0" fmla="*/ 200168 h 1720806"/>
                    <a:gd name="connsiteX1" fmla="*/ 1275511 w 1360730"/>
                    <a:gd name="connsiteY1" fmla="*/ 0 h 1720806"/>
                    <a:gd name="connsiteX2" fmla="*/ 1360730 w 1360730"/>
                    <a:gd name="connsiteY2" fmla="*/ 1402046 h 1720806"/>
                    <a:gd name="connsiteX3" fmla="*/ 229988 w 1360730"/>
                    <a:gd name="connsiteY3" fmla="*/ 1720806 h 1720806"/>
                    <a:gd name="connsiteX4" fmla="*/ 145984 w 1360730"/>
                    <a:gd name="connsiteY4" fmla="*/ 200168 h 1720806"/>
                    <a:gd name="connsiteX0" fmla="*/ 145984 w 1360730"/>
                    <a:gd name="connsiteY0" fmla="*/ 200168 h 1720806"/>
                    <a:gd name="connsiteX1" fmla="*/ 1275511 w 1360730"/>
                    <a:gd name="connsiteY1" fmla="*/ 0 h 1720806"/>
                    <a:gd name="connsiteX2" fmla="*/ 1360730 w 1360730"/>
                    <a:gd name="connsiteY2" fmla="*/ 1402046 h 1720806"/>
                    <a:gd name="connsiteX3" fmla="*/ 229988 w 1360730"/>
                    <a:gd name="connsiteY3" fmla="*/ 1720806 h 1720806"/>
                    <a:gd name="connsiteX4" fmla="*/ 145984 w 1360730"/>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6373 w 1371119"/>
                    <a:gd name="connsiteY0" fmla="*/ 200168 h 1720806"/>
                    <a:gd name="connsiteX1" fmla="*/ 1285900 w 1371119"/>
                    <a:gd name="connsiteY1" fmla="*/ 0 h 1720806"/>
                    <a:gd name="connsiteX2" fmla="*/ 1371119 w 1371119"/>
                    <a:gd name="connsiteY2" fmla="*/ 1402046 h 1720806"/>
                    <a:gd name="connsiteX3" fmla="*/ 240377 w 1371119"/>
                    <a:gd name="connsiteY3" fmla="*/ 1720806 h 1720806"/>
                    <a:gd name="connsiteX4" fmla="*/ 156373 w 1371119"/>
                    <a:gd name="connsiteY4" fmla="*/ 200168 h 1720806"/>
                    <a:gd name="connsiteX0" fmla="*/ 153721 w 1368467"/>
                    <a:gd name="connsiteY0" fmla="*/ 200168 h 1723560"/>
                    <a:gd name="connsiteX1" fmla="*/ 1283248 w 1368467"/>
                    <a:gd name="connsiteY1" fmla="*/ 0 h 1723560"/>
                    <a:gd name="connsiteX2" fmla="*/ 1368467 w 1368467"/>
                    <a:gd name="connsiteY2" fmla="*/ 1402046 h 1723560"/>
                    <a:gd name="connsiteX3" fmla="*/ 243233 w 1368467"/>
                    <a:gd name="connsiteY3" fmla="*/ 1723560 h 1723560"/>
                    <a:gd name="connsiteX4" fmla="*/ 153721 w 1368467"/>
                    <a:gd name="connsiteY4" fmla="*/ 200168 h 1723560"/>
                    <a:gd name="connsiteX0" fmla="*/ 153721 w 1368467"/>
                    <a:gd name="connsiteY0" fmla="*/ 202922 h 1726314"/>
                    <a:gd name="connsiteX1" fmla="*/ 1286003 w 1368467"/>
                    <a:gd name="connsiteY1" fmla="*/ 0 h 1726314"/>
                    <a:gd name="connsiteX2" fmla="*/ 1368467 w 1368467"/>
                    <a:gd name="connsiteY2" fmla="*/ 1404800 h 1726314"/>
                    <a:gd name="connsiteX3" fmla="*/ 243233 w 1368467"/>
                    <a:gd name="connsiteY3" fmla="*/ 1726314 h 1726314"/>
                    <a:gd name="connsiteX4" fmla="*/ 153721 w 1368467"/>
                    <a:gd name="connsiteY4" fmla="*/ 202922 h 172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467" h="1726314">
                      <a:moveTo>
                        <a:pt x="153721" y="202922"/>
                      </a:moveTo>
                      <a:cubicBezTo>
                        <a:pt x="544001" y="194956"/>
                        <a:pt x="915002" y="134660"/>
                        <a:pt x="1286003" y="0"/>
                      </a:cubicBezTo>
                      <a:cubicBezTo>
                        <a:pt x="829666" y="500400"/>
                        <a:pt x="816759" y="1058636"/>
                        <a:pt x="1368467" y="1404800"/>
                      </a:cubicBezTo>
                      <a:cubicBezTo>
                        <a:pt x="986045" y="1464232"/>
                        <a:pt x="587096" y="1559468"/>
                        <a:pt x="243233" y="1726314"/>
                      </a:cubicBezTo>
                      <a:cubicBezTo>
                        <a:pt x="-95076" y="1191892"/>
                        <a:pt x="-36779" y="665734"/>
                        <a:pt x="153721" y="202922"/>
                      </a:cubicBezTo>
                      <a:close/>
                    </a:path>
                  </a:pathLst>
                </a:custGeom>
                <a:gradFill>
                  <a:gsLst>
                    <a:gs pos="100000">
                      <a:srgbClr val="EB7D1E"/>
                    </a:gs>
                    <a:gs pos="36000">
                      <a:srgbClr val="FFBE0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grpSp>
          <p:grpSp>
            <p:nvGrpSpPr>
              <p:cNvPr id="35871" name="组合 272"/>
              <p:cNvGrpSpPr>
                <a:grpSpLocks/>
              </p:cNvGrpSpPr>
              <p:nvPr/>
            </p:nvGrpSpPr>
            <p:grpSpPr bwMode="auto">
              <a:xfrm>
                <a:off x="3347864" y="1968932"/>
                <a:ext cx="2080537" cy="1696742"/>
                <a:chOff x="3346499" y="1973391"/>
                <a:chExt cx="2080537" cy="1696742"/>
              </a:xfrm>
            </p:grpSpPr>
            <p:sp>
              <p:nvSpPr>
                <p:cNvPr id="278" name="椭圆 12"/>
                <p:cNvSpPr/>
                <p:nvPr/>
              </p:nvSpPr>
              <p:spPr bwMode="auto">
                <a:xfrm rot="19640783">
                  <a:off x="3381555" y="2023817"/>
                  <a:ext cx="2045261" cy="1646388"/>
                </a:xfrm>
                <a:custGeom>
                  <a:avLst/>
                  <a:gdLst>
                    <a:gd name="connsiteX0" fmla="*/ 0 w 2041758"/>
                    <a:gd name="connsiteY0" fmla="*/ 820694 h 1641387"/>
                    <a:gd name="connsiteX1" fmla="*/ 1020879 w 2041758"/>
                    <a:gd name="connsiteY1" fmla="*/ 0 h 1641387"/>
                    <a:gd name="connsiteX2" fmla="*/ 2041758 w 2041758"/>
                    <a:gd name="connsiteY2" fmla="*/ 820694 h 1641387"/>
                    <a:gd name="connsiteX3" fmla="*/ 1020879 w 2041758"/>
                    <a:gd name="connsiteY3" fmla="*/ 1641388 h 1641387"/>
                    <a:gd name="connsiteX4" fmla="*/ 0 w 2041758"/>
                    <a:gd name="connsiteY4" fmla="*/ 820694 h 1641387"/>
                    <a:gd name="connsiteX0" fmla="*/ 2339 w 2044097"/>
                    <a:gd name="connsiteY0" fmla="*/ 820694 h 1641388"/>
                    <a:gd name="connsiteX1" fmla="*/ 1023218 w 2044097"/>
                    <a:gd name="connsiteY1" fmla="*/ 0 h 1641388"/>
                    <a:gd name="connsiteX2" fmla="*/ 2044097 w 2044097"/>
                    <a:gd name="connsiteY2" fmla="*/ 820694 h 1641388"/>
                    <a:gd name="connsiteX3" fmla="*/ 1023218 w 2044097"/>
                    <a:gd name="connsiteY3" fmla="*/ 1641388 h 1641388"/>
                    <a:gd name="connsiteX4" fmla="*/ 2339 w 2044097"/>
                    <a:gd name="connsiteY4" fmla="*/ 820694 h 1641388"/>
                    <a:gd name="connsiteX0" fmla="*/ 2339 w 2052041"/>
                    <a:gd name="connsiteY0" fmla="*/ 820694 h 1641388"/>
                    <a:gd name="connsiteX1" fmla="*/ 1023218 w 2052041"/>
                    <a:gd name="connsiteY1" fmla="*/ 0 h 1641388"/>
                    <a:gd name="connsiteX2" fmla="*/ 2044097 w 2052041"/>
                    <a:gd name="connsiteY2" fmla="*/ 820694 h 1641388"/>
                    <a:gd name="connsiteX3" fmla="*/ 1023218 w 2052041"/>
                    <a:gd name="connsiteY3" fmla="*/ 1641388 h 1641388"/>
                    <a:gd name="connsiteX4" fmla="*/ 2339 w 2052041"/>
                    <a:gd name="connsiteY4" fmla="*/ 820694 h 1641388"/>
                    <a:gd name="connsiteX0" fmla="*/ 2339 w 2044774"/>
                    <a:gd name="connsiteY0" fmla="*/ 820694 h 1641388"/>
                    <a:gd name="connsiteX1" fmla="*/ 1023218 w 2044774"/>
                    <a:gd name="connsiteY1" fmla="*/ 0 h 1641388"/>
                    <a:gd name="connsiteX2" fmla="*/ 2044097 w 2044774"/>
                    <a:gd name="connsiteY2" fmla="*/ 820694 h 1641388"/>
                    <a:gd name="connsiteX3" fmla="*/ 1023218 w 2044774"/>
                    <a:gd name="connsiteY3" fmla="*/ 1641388 h 1641388"/>
                    <a:gd name="connsiteX4" fmla="*/ 2339 w 2044774"/>
                    <a:gd name="connsiteY4" fmla="*/ 820694 h 1641388"/>
                    <a:gd name="connsiteX0" fmla="*/ 3949 w 2046384"/>
                    <a:gd name="connsiteY0" fmla="*/ 820694 h 1641388"/>
                    <a:gd name="connsiteX1" fmla="*/ 1024828 w 2046384"/>
                    <a:gd name="connsiteY1" fmla="*/ 0 h 1641388"/>
                    <a:gd name="connsiteX2" fmla="*/ 2045707 w 2046384"/>
                    <a:gd name="connsiteY2" fmla="*/ 820694 h 1641388"/>
                    <a:gd name="connsiteX3" fmla="*/ 1024828 w 2046384"/>
                    <a:gd name="connsiteY3" fmla="*/ 1641388 h 1641388"/>
                    <a:gd name="connsiteX4" fmla="*/ 3949 w 2046384"/>
                    <a:gd name="connsiteY4" fmla="*/ 820694 h 1641388"/>
                    <a:gd name="connsiteX0" fmla="*/ 2792 w 2060435"/>
                    <a:gd name="connsiteY0" fmla="*/ 813709 h 1641392"/>
                    <a:gd name="connsiteX1" fmla="*/ 1039086 w 2060435"/>
                    <a:gd name="connsiteY1" fmla="*/ 2 h 1641392"/>
                    <a:gd name="connsiteX2" fmla="*/ 2059965 w 2060435"/>
                    <a:gd name="connsiteY2" fmla="*/ 820696 h 1641392"/>
                    <a:gd name="connsiteX3" fmla="*/ 1039086 w 2060435"/>
                    <a:gd name="connsiteY3" fmla="*/ 1641390 h 1641392"/>
                    <a:gd name="connsiteX4" fmla="*/ 2792 w 2060435"/>
                    <a:gd name="connsiteY4" fmla="*/ 813709 h 1641392"/>
                    <a:gd name="connsiteX0" fmla="*/ 4054 w 2061947"/>
                    <a:gd name="connsiteY0" fmla="*/ 813709 h 1641757"/>
                    <a:gd name="connsiteX1" fmla="*/ 1040348 w 2061947"/>
                    <a:gd name="connsiteY1" fmla="*/ 2 h 1641757"/>
                    <a:gd name="connsiteX2" fmla="*/ 2061227 w 2061947"/>
                    <a:gd name="connsiteY2" fmla="*/ 820696 h 1641757"/>
                    <a:gd name="connsiteX3" fmla="*/ 1040348 w 2061947"/>
                    <a:gd name="connsiteY3" fmla="*/ 1641390 h 1641757"/>
                    <a:gd name="connsiteX4" fmla="*/ 4054 w 2061947"/>
                    <a:gd name="connsiteY4" fmla="*/ 813709 h 1641757"/>
                    <a:gd name="connsiteX0" fmla="*/ 4054 w 2070975"/>
                    <a:gd name="connsiteY0" fmla="*/ 813709 h 1641757"/>
                    <a:gd name="connsiteX1" fmla="*/ 1040348 w 2070975"/>
                    <a:gd name="connsiteY1" fmla="*/ 2 h 1641757"/>
                    <a:gd name="connsiteX2" fmla="*/ 2061227 w 2070975"/>
                    <a:gd name="connsiteY2" fmla="*/ 820696 h 1641757"/>
                    <a:gd name="connsiteX3" fmla="*/ 1040348 w 2070975"/>
                    <a:gd name="connsiteY3" fmla="*/ 1641390 h 1641757"/>
                    <a:gd name="connsiteX4" fmla="*/ 4054 w 2070975"/>
                    <a:gd name="connsiteY4" fmla="*/ 813709 h 1641757"/>
                    <a:gd name="connsiteX0" fmla="*/ 4054 w 2067634"/>
                    <a:gd name="connsiteY0" fmla="*/ 813709 h 1641757"/>
                    <a:gd name="connsiteX1" fmla="*/ 1040348 w 2067634"/>
                    <a:gd name="connsiteY1" fmla="*/ 2 h 1641757"/>
                    <a:gd name="connsiteX2" fmla="*/ 2061227 w 2067634"/>
                    <a:gd name="connsiteY2" fmla="*/ 820696 h 1641757"/>
                    <a:gd name="connsiteX3" fmla="*/ 1040348 w 2067634"/>
                    <a:gd name="connsiteY3" fmla="*/ 1641390 h 1641757"/>
                    <a:gd name="connsiteX4" fmla="*/ 4054 w 2067634"/>
                    <a:gd name="connsiteY4" fmla="*/ 813709 h 1641757"/>
                    <a:gd name="connsiteX0" fmla="*/ 2781 w 2068030"/>
                    <a:gd name="connsiteY0" fmla="*/ 797292 h 1641450"/>
                    <a:gd name="connsiteX1" fmla="*/ 1042698 w 2068030"/>
                    <a:gd name="connsiteY1" fmla="*/ 33 h 1641450"/>
                    <a:gd name="connsiteX2" fmla="*/ 2063577 w 2068030"/>
                    <a:gd name="connsiteY2" fmla="*/ 820727 h 1641450"/>
                    <a:gd name="connsiteX3" fmla="*/ 1042698 w 2068030"/>
                    <a:gd name="connsiteY3" fmla="*/ 1641421 h 1641450"/>
                    <a:gd name="connsiteX4" fmla="*/ 2781 w 2068030"/>
                    <a:gd name="connsiteY4" fmla="*/ 797292 h 1641450"/>
                    <a:gd name="connsiteX0" fmla="*/ 2795 w 2063749"/>
                    <a:gd name="connsiteY0" fmla="*/ 777482 h 1641605"/>
                    <a:gd name="connsiteX1" fmla="*/ 1038420 w 2063749"/>
                    <a:gd name="connsiteY1" fmla="*/ 117 h 1641605"/>
                    <a:gd name="connsiteX2" fmla="*/ 2059299 w 2063749"/>
                    <a:gd name="connsiteY2" fmla="*/ 820811 h 1641605"/>
                    <a:gd name="connsiteX3" fmla="*/ 1038420 w 2063749"/>
                    <a:gd name="connsiteY3" fmla="*/ 1641505 h 1641605"/>
                    <a:gd name="connsiteX4" fmla="*/ 2795 w 2063749"/>
                    <a:gd name="connsiteY4" fmla="*/ 777482 h 1641605"/>
                    <a:gd name="connsiteX0" fmla="*/ 546 w 2061500"/>
                    <a:gd name="connsiteY0" fmla="*/ 777988 h 1642111"/>
                    <a:gd name="connsiteX1" fmla="*/ 1036171 w 2061500"/>
                    <a:gd name="connsiteY1" fmla="*/ 623 h 1642111"/>
                    <a:gd name="connsiteX2" fmla="*/ 2057050 w 2061500"/>
                    <a:gd name="connsiteY2" fmla="*/ 821317 h 1642111"/>
                    <a:gd name="connsiteX3" fmla="*/ 1036171 w 2061500"/>
                    <a:gd name="connsiteY3" fmla="*/ 1642011 h 1642111"/>
                    <a:gd name="connsiteX4" fmla="*/ 546 w 2061500"/>
                    <a:gd name="connsiteY4" fmla="*/ 777988 h 1642111"/>
                    <a:gd name="connsiteX0" fmla="*/ 546 w 2058293"/>
                    <a:gd name="connsiteY0" fmla="*/ 777988 h 1642241"/>
                    <a:gd name="connsiteX1" fmla="*/ 1036171 w 2058293"/>
                    <a:gd name="connsiteY1" fmla="*/ 623 h 1642241"/>
                    <a:gd name="connsiteX2" fmla="*/ 2057050 w 2058293"/>
                    <a:gd name="connsiteY2" fmla="*/ 821317 h 1642241"/>
                    <a:gd name="connsiteX3" fmla="*/ 1036171 w 2058293"/>
                    <a:gd name="connsiteY3" fmla="*/ 1642011 h 1642241"/>
                    <a:gd name="connsiteX4" fmla="*/ 546 w 2058293"/>
                    <a:gd name="connsiteY4" fmla="*/ 777988 h 1642241"/>
                    <a:gd name="connsiteX0" fmla="*/ 546 w 2057435"/>
                    <a:gd name="connsiteY0" fmla="*/ 777988 h 1642205"/>
                    <a:gd name="connsiteX1" fmla="*/ 1036171 w 2057435"/>
                    <a:gd name="connsiteY1" fmla="*/ 623 h 1642205"/>
                    <a:gd name="connsiteX2" fmla="*/ 2057050 w 2057435"/>
                    <a:gd name="connsiteY2" fmla="*/ 821317 h 1642205"/>
                    <a:gd name="connsiteX3" fmla="*/ 1036171 w 2057435"/>
                    <a:gd name="connsiteY3" fmla="*/ 1642011 h 1642205"/>
                    <a:gd name="connsiteX4" fmla="*/ 546 w 2057435"/>
                    <a:gd name="connsiteY4" fmla="*/ 777988 h 1642205"/>
                    <a:gd name="connsiteX0" fmla="*/ 546 w 2058023"/>
                    <a:gd name="connsiteY0" fmla="*/ 777988 h 1642227"/>
                    <a:gd name="connsiteX1" fmla="*/ 1036171 w 2058023"/>
                    <a:gd name="connsiteY1" fmla="*/ 623 h 1642227"/>
                    <a:gd name="connsiteX2" fmla="*/ 2057050 w 2058023"/>
                    <a:gd name="connsiteY2" fmla="*/ 821317 h 1642227"/>
                    <a:gd name="connsiteX3" fmla="*/ 1036171 w 2058023"/>
                    <a:gd name="connsiteY3" fmla="*/ 1642011 h 1642227"/>
                    <a:gd name="connsiteX4" fmla="*/ 546 w 2058023"/>
                    <a:gd name="connsiteY4" fmla="*/ 777988 h 1642227"/>
                    <a:gd name="connsiteX0" fmla="*/ 2 w 2057487"/>
                    <a:gd name="connsiteY0" fmla="*/ 777441 h 1645531"/>
                    <a:gd name="connsiteX1" fmla="*/ 1035627 w 2057487"/>
                    <a:gd name="connsiteY1" fmla="*/ 76 h 1645531"/>
                    <a:gd name="connsiteX2" fmla="*/ 2056506 w 2057487"/>
                    <a:gd name="connsiteY2" fmla="*/ 820770 h 1645531"/>
                    <a:gd name="connsiteX3" fmla="*/ 1041680 w 2057487"/>
                    <a:gd name="connsiteY3" fmla="*/ 1645319 h 1645531"/>
                    <a:gd name="connsiteX4" fmla="*/ 2 w 2057487"/>
                    <a:gd name="connsiteY4" fmla="*/ 777441 h 1645531"/>
                    <a:gd name="connsiteX0" fmla="*/ 2 w 2057509"/>
                    <a:gd name="connsiteY0" fmla="*/ 777441 h 1645541"/>
                    <a:gd name="connsiteX1" fmla="*/ 1035627 w 2057509"/>
                    <a:gd name="connsiteY1" fmla="*/ 76 h 1645541"/>
                    <a:gd name="connsiteX2" fmla="*/ 2056506 w 2057509"/>
                    <a:gd name="connsiteY2" fmla="*/ 820770 h 1645541"/>
                    <a:gd name="connsiteX3" fmla="*/ 1041680 w 2057509"/>
                    <a:gd name="connsiteY3" fmla="*/ 1645319 h 1645541"/>
                    <a:gd name="connsiteX4" fmla="*/ 2 w 2057509"/>
                    <a:gd name="connsiteY4" fmla="*/ 777441 h 1645541"/>
                    <a:gd name="connsiteX0" fmla="*/ 2578 w 2060085"/>
                    <a:gd name="connsiteY0" fmla="*/ 777683 h 1646175"/>
                    <a:gd name="connsiteX1" fmla="*/ 1038203 w 2060085"/>
                    <a:gd name="connsiteY1" fmla="*/ 318 h 1646175"/>
                    <a:gd name="connsiteX2" fmla="*/ 2059082 w 2060085"/>
                    <a:gd name="connsiteY2" fmla="*/ 821012 h 1646175"/>
                    <a:gd name="connsiteX3" fmla="*/ 1044256 w 2060085"/>
                    <a:gd name="connsiteY3" fmla="*/ 1645561 h 1646175"/>
                    <a:gd name="connsiteX4" fmla="*/ 2578 w 2060085"/>
                    <a:gd name="connsiteY4" fmla="*/ 777683 h 1646175"/>
                    <a:gd name="connsiteX0" fmla="*/ 2578 w 2059082"/>
                    <a:gd name="connsiteY0" fmla="*/ 777683 h 1646175"/>
                    <a:gd name="connsiteX1" fmla="*/ 1038203 w 2059082"/>
                    <a:gd name="connsiteY1" fmla="*/ 318 h 1646175"/>
                    <a:gd name="connsiteX2" fmla="*/ 2059082 w 2059082"/>
                    <a:gd name="connsiteY2" fmla="*/ 821012 h 1646175"/>
                    <a:gd name="connsiteX3" fmla="*/ 1044256 w 2059082"/>
                    <a:gd name="connsiteY3" fmla="*/ 1645561 h 1646175"/>
                    <a:gd name="connsiteX4" fmla="*/ 2578 w 2059082"/>
                    <a:gd name="connsiteY4" fmla="*/ 777683 h 1646175"/>
                    <a:gd name="connsiteX0" fmla="*/ 2578 w 2059093"/>
                    <a:gd name="connsiteY0" fmla="*/ 777683 h 1646175"/>
                    <a:gd name="connsiteX1" fmla="*/ 1038203 w 2059093"/>
                    <a:gd name="connsiteY1" fmla="*/ 318 h 1646175"/>
                    <a:gd name="connsiteX2" fmla="*/ 2059082 w 2059093"/>
                    <a:gd name="connsiteY2" fmla="*/ 821012 h 1646175"/>
                    <a:gd name="connsiteX3" fmla="*/ 1044256 w 2059093"/>
                    <a:gd name="connsiteY3" fmla="*/ 1645561 h 1646175"/>
                    <a:gd name="connsiteX4" fmla="*/ 2578 w 2059093"/>
                    <a:gd name="connsiteY4" fmla="*/ 777683 h 164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093" h="1646175">
                      <a:moveTo>
                        <a:pt x="2578" y="777683"/>
                      </a:moveTo>
                      <a:cubicBezTo>
                        <a:pt x="54124" y="104220"/>
                        <a:pt x="695452" y="-6904"/>
                        <a:pt x="1038203" y="318"/>
                      </a:cubicBezTo>
                      <a:cubicBezTo>
                        <a:pt x="1380954" y="7540"/>
                        <a:pt x="2059082" y="367755"/>
                        <a:pt x="2059082" y="821012"/>
                      </a:cubicBezTo>
                      <a:cubicBezTo>
                        <a:pt x="2062288" y="1494169"/>
                        <a:pt x="1403247" y="1632014"/>
                        <a:pt x="1044256" y="1645561"/>
                      </a:cubicBezTo>
                      <a:cubicBezTo>
                        <a:pt x="685265" y="1659108"/>
                        <a:pt x="-48968" y="1451146"/>
                        <a:pt x="2578" y="777683"/>
                      </a:cubicBezTo>
                      <a:close/>
                    </a:path>
                  </a:pathLst>
                </a:custGeom>
                <a:gradFill>
                  <a:gsLst>
                    <a:gs pos="100000">
                      <a:srgbClr val="0073C4"/>
                    </a:gs>
                    <a:gs pos="57000">
                      <a:srgbClr val="00AFF0"/>
                    </a:gs>
                  </a:gsLst>
                  <a:lin ang="90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79" name="椭圆 278"/>
                <p:cNvSpPr/>
                <p:nvPr/>
              </p:nvSpPr>
              <p:spPr bwMode="auto">
                <a:xfrm rot="19640783">
                  <a:off x="3347266" y="1973377"/>
                  <a:ext cx="2037193" cy="1614106"/>
                </a:xfrm>
                <a:prstGeom prst="ellipse">
                  <a:avLst/>
                </a:prstGeom>
                <a:gradFill>
                  <a:gsLst>
                    <a:gs pos="100000">
                      <a:srgbClr val="0073C4"/>
                    </a:gs>
                    <a:gs pos="16000">
                      <a:srgbClr val="00AFF0"/>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grpSp>
          <p:grpSp>
            <p:nvGrpSpPr>
              <p:cNvPr id="35872" name="组合 273"/>
              <p:cNvGrpSpPr>
                <a:grpSpLocks/>
              </p:cNvGrpSpPr>
              <p:nvPr/>
            </p:nvGrpSpPr>
            <p:grpSpPr bwMode="auto">
              <a:xfrm>
                <a:off x="4024059" y="2733247"/>
                <a:ext cx="2114113" cy="1896927"/>
                <a:chOff x="4060910" y="2724494"/>
                <a:chExt cx="2114113" cy="1896927"/>
              </a:xfrm>
            </p:grpSpPr>
            <p:sp>
              <p:nvSpPr>
                <p:cNvPr id="275" name="矩形 8"/>
                <p:cNvSpPr/>
                <p:nvPr/>
              </p:nvSpPr>
              <p:spPr bwMode="auto">
                <a:xfrm>
                  <a:off x="4061183" y="2724847"/>
                  <a:ext cx="2043245" cy="1773499"/>
                </a:xfrm>
                <a:custGeom>
                  <a:avLst/>
                  <a:gdLst>
                    <a:gd name="connsiteX0" fmla="*/ 0 w 1008112"/>
                    <a:gd name="connsiteY0" fmla="*/ 0 h 576064"/>
                    <a:gd name="connsiteX1" fmla="*/ 1008112 w 1008112"/>
                    <a:gd name="connsiteY1" fmla="*/ 0 h 576064"/>
                    <a:gd name="connsiteX2" fmla="*/ 1008112 w 1008112"/>
                    <a:gd name="connsiteY2" fmla="*/ 576064 h 576064"/>
                    <a:gd name="connsiteX3" fmla="*/ 0 w 1008112"/>
                    <a:gd name="connsiteY3" fmla="*/ 576064 h 576064"/>
                    <a:gd name="connsiteX4" fmla="*/ 0 w 1008112"/>
                    <a:gd name="connsiteY4" fmla="*/ 0 h 576064"/>
                    <a:gd name="connsiteX0" fmla="*/ 0 w 1735225"/>
                    <a:gd name="connsiteY0" fmla="*/ 0 h 631149"/>
                    <a:gd name="connsiteX1" fmla="*/ 1735225 w 1735225"/>
                    <a:gd name="connsiteY1" fmla="*/ 55085 h 631149"/>
                    <a:gd name="connsiteX2" fmla="*/ 1735225 w 1735225"/>
                    <a:gd name="connsiteY2" fmla="*/ 631149 h 631149"/>
                    <a:gd name="connsiteX3" fmla="*/ 727113 w 1735225"/>
                    <a:gd name="connsiteY3" fmla="*/ 631149 h 631149"/>
                    <a:gd name="connsiteX4" fmla="*/ 0 w 1735225"/>
                    <a:gd name="connsiteY4" fmla="*/ 0 h 631149"/>
                    <a:gd name="connsiteX0" fmla="*/ 0 w 1735225"/>
                    <a:gd name="connsiteY0" fmla="*/ 0 h 757843"/>
                    <a:gd name="connsiteX1" fmla="*/ 1735225 w 1735225"/>
                    <a:gd name="connsiteY1" fmla="*/ 55085 h 757843"/>
                    <a:gd name="connsiteX2" fmla="*/ 1735225 w 1735225"/>
                    <a:gd name="connsiteY2" fmla="*/ 631149 h 757843"/>
                    <a:gd name="connsiteX3" fmla="*/ 556351 w 1735225"/>
                    <a:gd name="connsiteY3" fmla="*/ 757843 h 757843"/>
                    <a:gd name="connsiteX4" fmla="*/ 0 w 1735225"/>
                    <a:gd name="connsiteY4" fmla="*/ 0 h 757843"/>
                    <a:gd name="connsiteX0" fmla="*/ 0 w 1735225"/>
                    <a:gd name="connsiteY0" fmla="*/ 1016306 h 1774149"/>
                    <a:gd name="connsiteX1" fmla="*/ 1366160 w 1735225"/>
                    <a:gd name="connsiteY1" fmla="*/ 0 h 1774149"/>
                    <a:gd name="connsiteX2" fmla="*/ 1735225 w 1735225"/>
                    <a:gd name="connsiteY2" fmla="*/ 1647455 h 1774149"/>
                    <a:gd name="connsiteX3" fmla="*/ 556351 w 1735225"/>
                    <a:gd name="connsiteY3" fmla="*/ 1774149 h 1774149"/>
                    <a:gd name="connsiteX4" fmla="*/ 0 w 1735225"/>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 name="connsiteX0" fmla="*/ 0 w 2043697"/>
                    <a:gd name="connsiteY0" fmla="*/ 1016306 h 1774149"/>
                    <a:gd name="connsiteX1" fmla="*/ 1366160 w 2043697"/>
                    <a:gd name="connsiteY1" fmla="*/ 0 h 1774149"/>
                    <a:gd name="connsiteX2" fmla="*/ 2043697 w 2043697"/>
                    <a:gd name="connsiteY2" fmla="*/ 664200 h 1774149"/>
                    <a:gd name="connsiteX3" fmla="*/ 556351 w 2043697"/>
                    <a:gd name="connsiteY3" fmla="*/ 1774149 h 1774149"/>
                    <a:gd name="connsiteX4" fmla="*/ 0 w 2043697"/>
                    <a:gd name="connsiteY4" fmla="*/ 1016306 h 177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97" h="1774149">
                      <a:moveTo>
                        <a:pt x="0" y="1016306"/>
                      </a:moveTo>
                      <a:cubicBezTo>
                        <a:pt x="741826" y="999781"/>
                        <a:pt x="1216032" y="641962"/>
                        <a:pt x="1366160" y="0"/>
                      </a:cubicBezTo>
                      <a:cubicBezTo>
                        <a:pt x="1523151" y="295764"/>
                        <a:pt x="1754504" y="511656"/>
                        <a:pt x="2043697" y="664200"/>
                      </a:cubicBezTo>
                      <a:cubicBezTo>
                        <a:pt x="1655329" y="1251766"/>
                        <a:pt x="1264208" y="1528105"/>
                        <a:pt x="556351" y="1774149"/>
                      </a:cubicBezTo>
                      <a:cubicBezTo>
                        <a:pt x="445265" y="1466451"/>
                        <a:pt x="270831" y="1230361"/>
                        <a:pt x="0" y="1016306"/>
                      </a:cubicBezTo>
                      <a:close/>
                    </a:path>
                  </a:pathLst>
                </a:custGeom>
                <a:gradFill>
                  <a:gsLst>
                    <a:gs pos="73000">
                      <a:srgbClr val="EB7D1E"/>
                    </a:gs>
                    <a:gs pos="28000">
                      <a:srgbClr val="FFBE00"/>
                    </a:gs>
                  </a:gsLst>
                  <a:lin ang="30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76" name="等腰三角形 9"/>
                <p:cNvSpPr/>
                <p:nvPr/>
              </p:nvSpPr>
              <p:spPr bwMode="auto">
                <a:xfrm>
                  <a:off x="4065217" y="3743752"/>
                  <a:ext cx="502239" cy="623448"/>
                </a:xfrm>
                <a:custGeom>
                  <a:avLst/>
                  <a:gdLst>
                    <a:gd name="connsiteX0" fmla="*/ 0 w 409379"/>
                    <a:gd name="connsiteY0" fmla="*/ 342717 h 342717"/>
                    <a:gd name="connsiteX1" fmla="*/ 204690 w 409379"/>
                    <a:gd name="connsiteY1" fmla="*/ 0 h 342717"/>
                    <a:gd name="connsiteX2" fmla="*/ 409379 w 409379"/>
                    <a:gd name="connsiteY2" fmla="*/ 342717 h 342717"/>
                    <a:gd name="connsiteX3" fmla="*/ 0 w 409379"/>
                    <a:gd name="connsiteY3" fmla="*/ 342717 h 342717"/>
                    <a:gd name="connsiteX0" fmla="*/ 0 w 409379"/>
                    <a:gd name="connsiteY0" fmla="*/ 755849 h 755849"/>
                    <a:gd name="connsiteX1" fmla="*/ 141343 w 409379"/>
                    <a:gd name="connsiteY1" fmla="*/ 0 h 755849"/>
                    <a:gd name="connsiteX2" fmla="*/ 409379 w 409379"/>
                    <a:gd name="connsiteY2" fmla="*/ 755849 h 755849"/>
                    <a:gd name="connsiteX3" fmla="*/ 0 w 409379"/>
                    <a:gd name="connsiteY3" fmla="*/ 755849 h 755849"/>
                    <a:gd name="connsiteX0" fmla="*/ 0 w 643487"/>
                    <a:gd name="connsiteY0" fmla="*/ 755849 h 755849"/>
                    <a:gd name="connsiteX1" fmla="*/ 141343 w 643487"/>
                    <a:gd name="connsiteY1" fmla="*/ 0 h 755849"/>
                    <a:gd name="connsiteX2" fmla="*/ 643487 w 643487"/>
                    <a:gd name="connsiteY2" fmla="*/ 623646 h 755849"/>
                    <a:gd name="connsiteX3" fmla="*/ 0 w 643487"/>
                    <a:gd name="connsiteY3" fmla="*/ 755849 h 755849"/>
                    <a:gd name="connsiteX0" fmla="*/ 0 w 643487"/>
                    <a:gd name="connsiteY0" fmla="*/ 755849 h 755849"/>
                    <a:gd name="connsiteX1" fmla="*/ 141343 w 643487"/>
                    <a:gd name="connsiteY1" fmla="*/ 0 h 755849"/>
                    <a:gd name="connsiteX2" fmla="*/ 643487 w 643487"/>
                    <a:gd name="connsiteY2" fmla="*/ 623646 h 755849"/>
                    <a:gd name="connsiteX3" fmla="*/ 0 w 643487"/>
                    <a:gd name="connsiteY3" fmla="*/ 755849 h 755849"/>
                    <a:gd name="connsiteX0" fmla="*/ 0 w 643487"/>
                    <a:gd name="connsiteY0" fmla="*/ 755849 h 755849"/>
                    <a:gd name="connsiteX1" fmla="*/ 141343 w 643487"/>
                    <a:gd name="connsiteY1" fmla="*/ 0 h 755849"/>
                    <a:gd name="connsiteX2" fmla="*/ 643487 w 643487"/>
                    <a:gd name="connsiteY2" fmla="*/ 623646 h 755849"/>
                    <a:gd name="connsiteX3" fmla="*/ 0 w 643487"/>
                    <a:gd name="connsiteY3" fmla="*/ 755849 h 755849"/>
                    <a:gd name="connsiteX0" fmla="*/ 51453 w 502144"/>
                    <a:gd name="connsiteY0" fmla="*/ 114117 h 623646"/>
                    <a:gd name="connsiteX1" fmla="*/ 0 w 502144"/>
                    <a:gd name="connsiteY1" fmla="*/ 0 h 623646"/>
                    <a:gd name="connsiteX2" fmla="*/ 502144 w 502144"/>
                    <a:gd name="connsiteY2" fmla="*/ 623646 h 623646"/>
                    <a:gd name="connsiteX3" fmla="*/ 51453 w 502144"/>
                    <a:gd name="connsiteY3" fmla="*/ 114117 h 623646"/>
                    <a:gd name="connsiteX0" fmla="*/ 51453 w 502144"/>
                    <a:gd name="connsiteY0" fmla="*/ 114117 h 623646"/>
                    <a:gd name="connsiteX1" fmla="*/ 0 w 502144"/>
                    <a:gd name="connsiteY1" fmla="*/ 0 h 623646"/>
                    <a:gd name="connsiteX2" fmla="*/ 502144 w 502144"/>
                    <a:gd name="connsiteY2" fmla="*/ 623646 h 623646"/>
                    <a:gd name="connsiteX3" fmla="*/ 51453 w 502144"/>
                    <a:gd name="connsiteY3" fmla="*/ 114117 h 623646"/>
                    <a:gd name="connsiteX0" fmla="*/ 51453 w 502144"/>
                    <a:gd name="connsiteY0" fmla="*/ 114117 h 623646"/>
                    <a:gd name="connsiteX1" fmla="*/ 0 w 502144"/>
                    <a:gd name="connsiteY1" fmla="*/ 0 h 623646"/>
                    <a:gd name="connsiteX2" fmla="*/ 502144 w 502144"/>
                    <a:gd name="connsiteY2" fmla="*/ 623646 h 623646"/>
                    <a:gd name="connsiteX3" fmla="*/ 51453 w 502144"/>
                    <a:gd name="connsiteY3" fmla="*/ 114117 h 623646"/>
                    <a:gd name="connsiteX0" fmla="*/ 51453 w 502144"/>
                    <a:gd name="connsiteY0" fmla="*/ 114117 h 623646"/>
                    <a:gd name="connsiteX1" fmla="*/ 0 w 502144"/>
                    <a:gd name="connsiteY1" fmla="*/ 0 h 623646"/>
                    <a:gd name="connsiteX2" fmla="*/ 502144 w 502144"/>
                    <a:gd name="connsiteY2" fmla="*/ 623646 h 623646"/>
                    <a:gd name="connsiteX3" fmla="*/ 51453 w 502144"/>
                    <a:gd name="connsiteY3" fmla="*/ 114117 h 623646"/>
                  </a:gdLst>
                  <a:ahLst/>
                  <a:cxnLst>
                    <a:cxn ang="0">
                      <a:pos x="connsiteX0" y="connsiteY0"/>
                    </a:cxn>
                    <a:cxn ang="0">
                      <a:pos x="connsiteX1" y="connsiteY1"/>
                    </a:cxn>
                    <a:cxn ang="0">
                      <a:pos x="connsiteX2" y="connsiteY2"/>
                    </a:cxn>
                    <a:cxn ang="0">
                      <a:pos x="connsiteX3" y="connsiteY3"/>
                    </a:cxn>
                  </a:cxnLst>
                  <a:rect l="l" t="t" r="r" b="b"/>
                  <a:pathLst>
                    <a:path w="502144" h="623646">
                      <a:moveTo>
                        <a:pt x="51453" y="114117"/>
                      </a:moveTo>
                      <a:lnTo>
                        <a:pt x="0" y="0"/>
                      </a:lnTo>
                      <a:cubicBezTo>
                        <a:pt x="216956" y="174831"/>
                        <a:pt x="411881" y="360680"/>
                        <a:pt x="502144" y="623646"/>
                      </a:cubicBezTo>
                      <a:cubicBezTo>
                        <a:pt x="382210" y="429015"/>
                        <a:pt x="265030" y="264681"/>
                        <a:pt x="51453" y="114117"/>
                      </a:cubicBezTo>
                      <a:close/>
                    </a:path>
                  </a:pathLst>
                </a:custGeom>
                <a:gradFill>
                  <a:gsLst>
                    <a:gs pos="36000">
                      <a:srgbClr val="EB7D1E"/>
                    </a:gs>
                    <a:gs pos="3000">
                      <a:srgbClr val="EB7D1E"/>
                    </a:gs>
                  </a:gsLst>
                  <a:lin ang="42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sp>
              <p:nvSpPr>
                <p:cNvPr id="277" name="矩形 10"/>
                <p:cNvSpPr/>
                <p:nvPr/>
              </p:nvSpPr>
              <p:spPr bwMode="auto">
                <a:xfrm>
                  <a:off x="4617881" y="3386630"/>
                  <a:ext cx="1557142" cy="1234791"/>
                </a:xfrm>
                <a:custGeom>
                  <a:avLst/>
                  <a:gdLst>
                    <a:gd name="connsiteX0" fmla="*/ 0 w 792088"/>
                    <a:gd name="connsiteY0" fmla="*/ 0 h 216024"/>
                    <a:gd name="connsiteX1" fmla="*/ 792088 w 792088"/>
                    <a:gd name="connsiteY1" fmla="*/ 0 h 216024"/>
                    <a:gd name="connsiteX2" fmla="*/ 792088 w 792088"/>
                    <a:gd name="connsiteY2" fmla="*/ 216024 h 216024"/>
                    <a:gd name="connsiteX3" fmla="*/ 0 w 792088"/>
                    <a:gd name="connsiteY3" fmla="*/ 216024 h 216024"/>
                    <a:gd name="connsiteX4" fmla="*/ 0 w 792088"/>
                    <a:gd name="connsiteY4" fmla="*/ 0 h 216024"/>
                    <a:gd name="connsiteX0" fmla="*/ 0 w 1315389"/>
                    <a:gd name="connsiteY0" fmla="*/ 1057619 h 1273643"/>
                    <a:gd name="connsiteX1" fmla="*/ 1315389 w 1315389"/>
                    <a:gd name="connsiteY1" fmla="*/ 0 h 1273643"/>
                    <a:gd name="connsiteX2" fmla="*/ 792088 w 1315389"/>
                    <a:gd name="connsiteY2" fmla="*/ 1273643 h 1273643"/>
                    <a:gd name="connsiteX3" fmla="*/ 0 w 1315389"/>
                    <a:gd name="connsiteY3" fmla="*/ 1273643 h 1273643"/>
                    <a:gd name="connsiteX4" fmla="*/ 0 w 1315389"/>
                    <a:gd name="connsiteY4" fmla="*/ 1057619 h 1273643"/>
                    <a:gd name="connsiteX0" fmla="*/ 0 w 1386999"/>
                    <a:gd name="connsiteY0" fmla="*/ 1057619 h 1273643"/>
                    <a:gd name="connsiteX1" fmla="*/ 1315389 w 1386999"/>
                    <a:gd name="connsiteY1" fmla="*/ 0 h 1273643"/>
                    <a:gd name="connsiteX2" fmla="*/ 1386999 w 1386999"/>
                    <a:gd name="connsiteY2" fmla="*/ 119626 h 1273643"/>
                    <a:gd name="connsiteX3" fmla="*/ 0 w 1386999"/>
                    <a:gd name="connsiteY3" fmla="*/ 1273643 h 1273643"/>
                    <a:gd name="connsiteX4" fmla="*/ 0 w 1386999"/>
                    <a:gd name="connsiteY4" fmla="*/ 1057619 h 1273643"/>
                    <a:gd name="connsiteX0" fmla="*/ 0 w 1557760"/>
                    <a:gd name="connsiteY0" fmla="*/ 1109949 h 1273643"/>
                    <a:gd name="connsiteX1" fmla="*/ 1486150 w 1557760"/>
                    <a:gd name="connsiteY1" fmla="*/ 0 h 1273643"/>
                    <a:gd name="connsiteX2" fmla="*/ 1557760 w 1557760"/>
                    <a:gd name="connsiteY2" fmla="*/ 119626 h 1273643"/>
                    <a:gd name="connsiteX3" fmla="*/ 170761 w 1557760"/>
                    <a:gd name="connsiteY3" fmla="*/ 1273643 h 1273643"/>
                    <a:gd name="connsiteX4" fmla="*/ 0 w 1557760"/>
                    <a:gd name="connsiteY4" fmla="*/ 1109949 h 127364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 name="connsiteX0" fmla="*/ 0 w 1557760"/>
                    <a:gd name="connsiteY0" fmla="*/ 1109949 h 1235083"/>
                    <a:gd name="connsiteX1" fmla="*/ 1486150 w 1557760"/>
                    <a:gd name="connsiteY1" fmla="*/ 0 h 1235083"/>
                    <a:gd name="connsiteX2" fmla="*/ 1557760 w 1557760"/>
                    <a:gd name="connsiteY2" fmla="*/ 119626 h 1235083"/>
                    <a:gd name="connsiteX3" fmla="*/ 63346 w 1557760"/>
                    <a:gd name="connsiteY3" fmla="*/ 1235083 h 1235083"/>
                    <a:gd name="connsiteX4" fmla="*/ 0 w 1557760"/>
                    <a:gd name="connsiteY4" fmla="*/ 1109949 h 123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60" h="1235083">
                      <a:moveTo>
                        <a:pt x="0" y="1109949"/>
                      </a:moveTo>
                      <a:cubicBezTo>
                        <a:pt x="735000" y="847381"/>
                        <a:pt x="1139495" y="532482"/>
                        <a:pt x="1486150" y="0"/>
                      </a:cubicBezTo>
                      <a:lnTo>
                        <a:pt x="1557760" y="119626"/>
                      </a:lnTo>
                      <a:cubicBezTo>
                        <a:pt x="1213858" y="634664"/>
                        <a:pt x="712966" y="1020255"/>
                        <a:pt x="63346" y="1235083"/>
                      </a:cubicBezTo>
                      <a:lnTo>
                        <a:pt x="0" y="1109949"/>
                      </a:lnTo>
                      <a:close/>
                    </a:path>
                  </a:pathLst>
                </a:custGeom>
                <a:gradFill>
                  <a:gsLst>
                    <a:gs pos="67000">
                      <a:srgbClr val="EB7D1E"/>
                    </a:gs>
                    <a:gs pos="50000">
                      <a:srgbClr val="FFBE00"/>
                    </a:gs>
                  </a:gsLst>
                  <a:lin ang="3600000" scaled="0"/>
                </a:gradFill>
                <a:ln w="25400" cap="flat" cmpd="sng" algn="ctr">
                  <a:noFill/>
                  <a:prstDash val="solid"/>
                </a:ln>
                <a:effectLst/>
              </p:spPr>
              <p:txBody>
                <a:bodyPr anchor="ctr"/>
                <a:lstStyle/>
                <a:p>
                  <a:pPr algn="ctr">
                    <a:buFontTx/>
                    <a:buNone/>
                    <a:defRPr/>
                  </a:pPr>
                  <a:endParaRPr lang="zh-CN" altLang="en-US" kern="0">
                    <a:solidFill>
                      <a:prstClr val="white"/>
                    </a:solidFill>
                    <a:latin typeface="Calibri"/>
                    <a:ea typeface="宋体"/>
                  </a:endParaRPr>
                </a:p>
              </p:txBody>
            </p:sp>
          </p:grpSp>
        </p:grpSp>
        <p:sp>
          <p:nvSpPr>
            <p:cNvPr id="270" name="椭圆 269"/>
            <p:cNvSpPr/>
            <p:nvPr/>
          </p:nvSpPr>
          <p:spPr bwMode="auto">
            <a:xfrm rot="19703175">
              <a:off x="4095312" y="2548346"/>
              <a:ext cx="1232703" cy="962272"/>
            </a:xfrm>
            <a:prstGeom prst="ellipse">
              <a:avLst/>
            </a:prstGeom>
            <a:noFill/>
            <a:ln w="12700" cap="flat" cmpd="sng" algn="ctr">
              <a:solidFill>
                <a:sysClr val="window" lastClr="FFFFFF"/>
              </a:solidFill>
              <a:prstDash val="solid"/>
            </a:ln>
            <a:effectLst/>
          </p:spPr>
          <p:txBody>
            <a:bodyPr anchor="ctr"/>
            <a:lstStyle/>
            <a:p>
              <a:pPr algn="ctr">
                <a:buFontTx/>
                <a:buNone/>
                <a:defRPr/>
              </a:pPr>
              <a:endParaRPr lang="zh-CN" altLang="en-US" kern="0">
                <a:solidFill>
                  <a:prstClr val="white"/>
                </a:solidFill>
                <a:latin typeface="Calibri"/>
                <a:ea typeface="宋体"/>
              </a:endParaRPr>
            </a:p>
          </p:txBody>
        </p:sp>
      </p:grpSp>
      <p:grpSp>
        <p:nvGrpSpPr>
          <p:cNvPr id="8" name="组合 311"/>
          <p:cNvGrpSpPr>
            <a:grpSpLocks/>
          </p:cNvGrpSpPr>
          <p:nvPr/>
        </p:nvGrpSpPr>
        <p:grpSpPr bwMode="auto">
          <a:xfrm>
            <a:off x="2609850" y="3249613"/>
            <a:ext cx="809625" cy="922337"/>
            <a:chOff x="2427951" y="2067694"/>
            <a:chExt cx="809890" cy="922373"/>
          </a:xfrm>
        </p:grpSpPr>
        <p:sp>
          <p:nvSpPr>
            <p:cNvPr id="313" name="椭圆 312"/>
            <p:cNvSpPr/>
            <p:nvPr/>
          </p:nvSpPr>
          <p:spPr bwMode="auto">
            <a:xfrm>
              <a:off x="3155264" y="2907514"/>
              <a:ext cx="82577" cy="82553"/>
            </a:xfrm>
            <a:prstGeom prst="ellipse">
              <a:avLst/>
            </a:prstGeom>
            <a:solidFill>
              <a:sysClr val="windowText" lastClr="000000"/>
            </a:solidFill>
            <a:ln w="12700" cap="flat" cmpd="sng" algn="ctr">
              <a:solidFill>
                <a:sysClr val="window" lastClr="FFFFFF"/>
              </a:solidFill>
              <a:prstDash val="solid"/>
            </a:ln>
            <a:effectLst/>
          </p:spPr>
          <p:txBody>
            <a:bodyPr anchor="ctr"/>
            <a:lstStyle/>
            <a:p>
              <a:pPr algn="ctr">
                <a:buFontTx/>
                <a:buNone/>
                <a:defRPr/>
              </a:pPr>
              <a:endParaRPr lang="zh-CN" altLang="en-US" kern="0">
                <a:solidFill>
                  <a:prstClr val="white"/>
                </a:solidFill>
                <a:latin typeface="Calibri"/>
                <a:ea typeface="宋体"/>
              </a:endParaRPr>
            </a:p>
          </p:txBody>
        </p:sp>
        <p:cxnSp>
          <p:nvCxnSpPr>
            <p:cNvPr id="35866" name="直接连接符 313"/>
            <p:cNvCxnSpPr>
              <a:cxnSpLocks noChangeShapeType="1"/>
            </p:cNvCxnSpPr>
            <p:nvPr/>
          </p:nvCxnSpPr>
          <p:spPr bwMode="auto">
            <a:xfrm flipH="1" flipV="1">
              <a:off x="2427951" y="2067694"/>
              <a:ext cx="750528" cy="854039"/>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grpSp>
      <p:cxnSp>
        <p:nvCxnSpPr>
          <p:cNvPr id="315" name="直接连接符 314"/>
          <p:cNvCxnSpPr>
            <a:cxnSpLocks noChangeShapeType="1"/>
          </p:cNvCxnSpPr>
          <p:nvPr/>
        </p:nvCxnSpPr>
        <p:spPr bwMode="auto">
          <a:xfrm flipH="1">
            <a:off x="727075" y="3249613"/>
            <a:ext cx="1882775"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6" name="矩形 315"/>
          <p:cNvSpPr/>
          <p:nvPr/>
        </p:nvSpPr>
        <p:spPr>
          <a:xfrm>
            <a:off x="727075" y="3313113"/>
            <a:ext cx="2116138" cy="1323417"/>
          </a:xfrm>
          <a:prstGeom prst="rect">
            <a:avLst/>
          </a:prstGeom>
        </p:spPr>
        <p:txBody>
          <a:bodyPr lIns="91418" tIns="45709" rIns="91418" bIns="45709">
            <a:spAutoFit/>
          </a:bodyPr>
          <a:lstStyle/>
          <a:p>
            <a:pPr algn="ctr">
              <a:defRPr/>
            </a:pPr>
            <a:r>
              <a:rPr lang="en-US" altLang="zh-CN" sz="2000" dirty="0" smtClean="0">
                <a:latin typeface="Times New Roman" panose="02020603050405020304" pitchFamily="18" charset="0"/>
                <a:cs typeface="Times New Roman" panose="02020603050405020304" pitchFamily="18" charset="0"/>
              </a:rPr>
              <a:t>Requirement </a:t>
            </a:r>
            <a:r>
              <a:rPr lang="en-US" altLang="zh-CN" sz="2000" dirty="0">
                <a:latin typeface="Times New Roman" panose="02020603050405020304" pitchFamily="18" charset="0"/>
                <a:cs typeface="Times New Roman" panose="02020603050405020304" pitchFamily="18" charset="0"/>
              </a:rPr>
              <a:t>of streamlining administration and delegating power</a:t>
            </a:r>
            <a:endParaRPr lang="zh-CN" altLang="en-US"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9" name="组合 317"/>
          <p:cNvGrpSpPr>
            <a:grpSpLocks/>
          </p:cNvGrpSpPr>
          <p:nvPr/>
        </p:nvGrpSpPr>
        <p:grpSpPr bwMode="auto">
          <a:xfrm flipH="1">
            <a:off x="5362575" y="3279775"/>
            <a:ext cx="2584450" cy="80963"/>
            <a:chOff x="384433" y="2525071"/>
            <a:chExt cx="2584375" cy="82285"/>
          </a:xfrm>
        </p:grpSpPr>
        <p:sp>
          <p:nvSpPr>
            <p:cNvPr id="319" name="椭圆 318"/>
            <p:cNvSpPr/>
            <p:nvPr/>
          </p:nvSpPr>
          <p:spPr bwMode="auto">
            <a:xfrm>
              <a:off x="2886260" y="2525071"/>
              <a:ext cx="82548" cy="82285"/>
            </a:xfrm>
            <a:prstGeom prst="ellipse">
              <a:avLst/>
            </a:prstGeom>
            <a:solidFill>
              <a:sysClr val="windowText" lastClr="000000"/>
            </a:solidFill>
            <a:ln w="12700" cap="flat" cmpd="sng" algn="ctr">
              <a:solidFill>
                <a:sysClr val="window" lastClr="FFFFFF"/>
              </a:solidFill>
              <a:prstDash val="solid"/>
            </a:ln>
            <a:effectLst/>
          </p:spPr>
          <p:txBody>
            <a:bodyPr anchor="ctr"/>
            <a:lstStyle/>
            <a:p>
              <a:pPr algn="ctr">
                <a:buFontTx/>
                <a:buNone/>
                <a:defRPr/>
              </a:pPr>
              <a:endParaRPr lang="zh-CN" altLang="en-US" kern="0">
                <a:solidFill>
                  <a:prstClr val="white"/>
                </a:solidFill>
                <a:latin typeface="Calibri"/>
                <a:ea typeface="宋体"/>
              </a:endParaRPr>
            </a:p>
          </p:txBody>
        </p:sp>
        <p:cxnSp>
          <p:nvCxnSpPr>
            <p:cNvPr id="35864" name="直接连接符 319"/>
            <p:cNvCxnSpPr>
              <a:cxnSpLocks noChangeShapeType="1"/>
            </p:cNvCxnSpPr>
            <p:nvPr/>
          </p:nvCxnSpPr>
          <p:spPr bwMode="auto">
            <a:xfrm flipH="1">
              <a:off x="384433" y="2568405"/>
              <a:ext cx="250209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grpSp>
      <p:sp>
        <p:nvSpPr>
          <p:cNvPr id="321" name="矩形 320"/>
          <p:cNvSpPr/>
          <p:nvPr/>
        </p:nvSpPr>
        <p:spPr>
          <a:xfrm>
            <a:off x="5952878" y="2007625"/>
            <a:ext cx="2736850" cy="1631194"/>
          </a:xfrm>
          <a:prstGeom prst="rect">
            <a:avLst/>
          </a:prstGeom>
        </p:spPr>
        <p:txBody>
          <a:bodyPr lIns="91418" tIns="45709" rIns="91418" bIns="45709">
            <a:spAutoFit/>
          </a:bodyPr>
          <a:lstStyle/>
          <a:p>
            <a:r>
              <a:rPr lang="en-US" altLang="zh-CN" sz="2000" dirty="0">
                <a:latin typeface="Times New Roman" panose="02020603050405020304" pitchFamily="18" charset="0"/>
                <a:cs typeface="Times New Roman" panose="02020603050405020304" pitchFamily="18" charset="0"/>
              </a:rPr>
              <a:t>R</a:t>
            </a:r>
            <a:r>
              <a:rPr lang="en-US" altLang="zh-CN" sz="2000" dirty="0" smtClean="0">
                <a:latin typeface="Times New Roman" panose="02020603050405020304" pitchFamily="18" charset="0"/>
                <a:cs typeface="Times New Roman" panose="02020603050405020304" pitchFamily="18" charset="0"/>
              </a:rPr>
              <a:t>equirement </a:t>
            </a:r>
            <a:r>
              <a:rPr lang="en-US" altLang="zh-CN" sz="2000" dirty="0">
                <a:latin typeface="Times New Roman" panose="02020603050405020304" pitchFamily="18" charset="0"/>
                <a:cs typeface="Times New Roman" panose="02020603050405020304" pitchFamily="18" charset="0"/>
              </a:rPr>
              <a:t>of promoting innovation and meeting the varies of needs of </a:t>
            </a:r>
            <a:r>
              <a:rPr lang="en-US" altLang="zh-CN" sz="2000" dirty="0" smtClean="0">
                <a:latin typeface="Times New Roman" panose="02020603050405020304" pitchFamily="18" charset="0"/>
                <a:cs typeface="Times New Roman" panose="02020603050405020304" pitchFamily="18" charset="0"/>
              </a:rPr>
              <a:t>market</a:t>
            </a:r>
            <a:endParaRPr lang="zh-CN" altLang="en-US" sz="2000" dirty="0">
              <a:latin typeface="Times New Roman" panose="02020603050405020304" pitchFamily="18" charset="0"/>
              <a:cs typeface="Times New Roman" panose="02020603050405020304" pitchFamily="18" charset="0"/>
            </a:endParaRPr>
          </a:p>
          <a:p>
            <a:pPr algn="ctr">
              <a:defRPr/>
            </a:pPr>
            <a:endParaRPr lang="zh-CN" altLang="en-US"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0" name="组合 322"/>
          <p:cNvGrpSpPr>
            <a:grpSpLocks/>
          </p:cNvGrpSpPr>
          <p:nvPr/>
        </p:nvGrpSpPr>
        <p:grpSpPr bwMode="auto">
          <a:xfrm flipH="1">
            <a:off x="5368925" y="4689475"/>
            <a:ext cx="2584450" cy="82550"/>
            <a:chOff x="384433" y="2525071"/>
            <a:chExt cx="2584375" cy="82285"/>
          </a:xfrm>
        </p:grpSpPr>
        <p:sp>
          <p:nvSpPr>
            <p:cNvPr id="324" name="椭圆 323"/>
            <p:cNvSpPr/>
            <p:nvPr/>
          </p:nvSpPr>
          <p:spPr bwMode="auto">
            <a:xfrm>
              <a:off x="2886260" y="2525071"/>
              <a:ext cx="82548" cy="82285"/>
            </a:xfrm>
            <a:prstGeom prst="ellipse">
              <a:avLst/>
            </a:prstGeom>
            <a:solidFill>
              <a:sysClr val="windowText" lastClr="000000"/>
            </a:solidFill>
            <a:ln w="12700" cap="flat" cmpd="sng" algn="ctr">
              <a:solidFill>
                <a:sysClr val="window" lastClr="FFFFFF"/>
              </a:solidFill>
              <a:prstDash val="solid"/>
            </a:ln>
            <a:effectLst/>
          </p:spPr>
          <p:txBody>
            <a:bodyPr anchor="ctr"/>
            <a:lstStyle/>
            <a:p>
              <a:pPr algn="ctr">
                <a:buFontTx/>
                <a:buNone/>
                <a:defRPr/>
              </a:pPr>
              <a:endParaRPr lang="zh-CN" altLang="en-US" kern="0">
                <a:solidFill>
                  <a:prstClr val="white"/>
                </a:solidFill>
                <a:latin typeface="Calibri"/>
                <a:ea typeface="宋体"/>
              </a:endParaRPr>
            </a:p>
          </p:txBody>
        </p:sp>
        <p:cxnSp>
          <p:nvCxnSpPr>
            <p:cNvPr id="35862" name="直接连接符 324"/>
            <p:cNvCxnSpPr>
              <a:cxnSpLocks noChangeShapeType="1"/>
            </p:cNvCxnSpPr>
            <p:nvPr/>
          </p:nvCxnSpPr>
          <p:spPr bwMode="auto">
            <a:xfrm flipH="1">
              <a:off x="384433" y="2568405"/>
              <a:ext cx="2502090"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grpSp>
      <p:sp>
        <p:nvSpPr>
          <p:cNvPr id="326" name="矩形 325"/>
          <p:cNvSpPr/>
          <p:nvPr/>
        </p:nvSpPr>
        <p:spPr>
          <a:xfrm>
            <a:off x="5684375" y="4689475"/>
            <a:ext cx="2722426" cy="1015640"/>
          </a:xfrm>
          <a:prstGeom prst="rect">
            <a:avLst/>
          </a:prstGeom>
        </p:spPr>
        <p:txBody>
          <a:bodyPr wrap="square" lIns="91418" tIns="45709" rIns="91418" bIns="45709">
            <a:spAutoFit/>
          </a:bodyPr>
          <a:lstStyle/>
          <a:p>
            <a:pPr lvl="0" eaLnBrk="0" hangingPunct="0">
              <a:spcBef>
                <a:spcPct val="30000"/>
              </a:spcBef>
              <a:defRPr/>
            </a:pPr>
            <a:r>
              <a:rPr lang="en-US" altLang="zh-CN"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Requirement of establishing the brand of international standards</a:t>
            </a:r>
            <a:endParaRPr lang="zh-CN" altLang="en-US" sz="2000" dirty="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5856" name="矩形 16"/>
          <p:cNvSpPr>
            <a:spLocks noChangeArrowheads="1"/>
          </p:cNvSpPr>
          <p:nvPr/>
        </p:nvSpPr>
        <p:spPr bwMode="auto">
          <a:xfrm rot="-742349">
            <a:off x="3353954" y="3685485"/>
            <a:ext cx="20299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457200" lvl="1" indent="0">
              <a:spcAft>
                <a:spcPts val="0"/>
              </a:spcAft>
              <a:buClr>
                <a:srgbClr val="FF6600"/>
              </a:buClr>
              <a:buNone/>
              <a:defRPr/>
            </a:pPr>
            <a:r>
              <a:rPr lang="en-US" altLang="zh-CN" sz="1600" kern="0" dirty="0">
                <a:latin typeface="Times New Roman" panose="02020603050405020304" pitchFamily="18" charset="0"/>
                <a:ea typeface="黑体" pitchFamily="2" charset="-122"/>
                <a:cs typeface="Times New Roman" panose="02020603050405020304" pitchFamily="18" charset="0"/>
              </a:rPr>
              <a:t>Foster and develop </a:t>
            </a:r>
            <a:r>
              <a:rPr lang="en-US" altLang="zh-CN" sz="1600" kern="0" dirty="0" smtClean="0">
                <a:latin typeface="Times New Roman" panose="02020603050405020304" pitchFamily="18" charset="0"/>
                <a:ea typeface="黑体" pitchFamily="2" charset="-122"/>
                <a:cs typeface="Times New Roman" panose="02020603050405020304" pitchFamily="18" charset="0"/>
              </a:rPr>
              <a:t>social organization </a:t>
            </a:r>
            <a:r>
              <a:rPr lang="en-US" altLang="zh-CN" sz="1600" kern="0" dirty="0">
                <a:latin typeface="Times New Roman" panose="02020603050405020304" pitchFamily="18" charset="0"/>
                <a:ea typeface="黑体" pitchFamily="2" charset="-122"/>
                <a:cs typeface="Times New Roman" panose="02020603050405020304" pitchFamily="18" charset="0"/>
              </a:rPr>
              <a:t>standards</a:t>
            </a:r>
            <a:endParaRPr lang="zh-CN" altLang="en-US" sz="1600" kern="0" dirty="0">
              <a:latin typeface="Times New Roman" panose="02020603050405020304" pitchFamily="18" charset="0"/>
              <a:ea typeface="黑体" pitchFamily="2" charset="-122"/>
              <a:cs typeface="Times New Roman" panose="02020603050405020304" pitchFamily="18" charset="0"/>
            </a:endParaRPr>
          </a:p>
        </p:txBody>
      </p:sp>
      <p:sp>
        <p:nvSpPr>
          <p:cNvPr id="35857" name="内容占位符 2"/>
          <p:cNvSpPr txBox="1">
            <a:spLocks/>
          </p:cNvSpPr>
          <p:nvPr/>
        </p:nvSpPr>
        <p:spPr bwMode="auto">
          <a:xfrm>
            <a:off x="-232409" y="1696448"/>
            <a:ext cx="550109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2">
              <a:buFont typeface="Arial" panose="020B0604020202020204" pitchFamily="34" charset="0"/>
              <a:buNone/>
            </a:pPr>
            <a:r>
              <a:rPr lang="en-US" altLang="zh-CN" dirty="0" smtClean="0">
                <a:solidFill>
                  <a:schemeClr val="bg2">
                    <a:lumMod val="50000"/>
                  </a:schemeClr>
                </a:solidFill>
                <a:latin typeface="Times New Roman" panose="02020603050405020304" pitchFamily="18" charset="0"/>
                <a:ea typeface="黑体" panose="02010609060101010101" pitchFamily="49" charset="-122"/>
                <a:cs typeface="Times New Roman" panose="02020603050405020304" pitchFamily="18" charset="0"/>
              </a:rPr>
              <a:t>Necessities of establishing social organization standards</a:t>
            </a:r>
            <a:endParaRPr lang="zh-CN" altLang="zh-CN" dirty="0">
              <a:solidFill>
                <a:schemeClr val="bg2">
                  <a:lumMod val="5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4" name="圆角矩形 53"/>
          <p:cNvSpPr/>
          <p:nvPr/>
        </p:nvSpPr>
        <p:spPr bwMode="auto">
          <a:xfrm>
            <a:off x="412750" y="1584027"/>
            <a:ext cx="8547100" cy="5013325"/>
          </a:xfrm>
          <a:prstGeom prst="roundRect">
            <a:avLst>
              <a:gd name="adj" fmla="val 0"/>
            </a:avLst>
          </a:prstGeom>
          <a:solidFill>
            <a:schemeClr val="bg1">
              <a:lumMod val="8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44" name="文本框 9"/>
          <p:cNvSpPr txBox="1"/>
          <p:nvPr/>
        </p:nvSpPr>
        <p:spPr>
          <a:xfrm>
            <a:off x="8624046" y="6396746"/>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24</a:t>
            </a:r>
            <a:endParaRPr lang="zh-CN" altLang="en-US" dirty="0"/>
          </a:p>
        </p:txBody>
      </p:sp>
      <p:sp>
        <p:nvSpPr>
          <p:cNvPr id="43"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44029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fill="hold" nodeType="withEffect">
                                  <p:stCondLst>
                                    <p:cond delay="0"/>
                                  </p:stCondLst>
                                  <p:childTnLst>
                                    <p:animRot by="21600000">
                                      <p:cBhvr>
                                        <p:cTn id="11" dur="500" fill="hold"/>
                                        <p:tgtEl>
                                          <p:spTgt spid="2"/>
                                        </p:tgtEl>
                                        <p:attrNameLst>
                                          <p:attrName>r</p:attrName>
                                        </p:attrNameLst>
                                      </p:cBhvr>
                                    </p:animRot>
                                  </p:childTnLst>
                                </p:cTn>
                              </p:par>
                              <p:par>
                                <p:cTn id="12" presetID="6" presetClass="entr" presetSubtype="32" fill="hold" grpId="0" nodeType="withEffect">
                                  <p:stCondLst>
                                    <p:cond delay="200"/>
                                  </p:stCondLst>
                                  <p:childTnLst>
                                    <p:set>
                                      <p:cBhvr>
                                        <p:cTn id="13" dur="1" fill="hold">
                                          <p:stCondLst>
                                            <p:cond delay="0"/>
                                          </p:stCondLst>
                                        </p:cTn>
                                        <p:tgtEl>
                                          <p:spTgt spid="267"/>
                                        </p:tgtEl>
                                        <p:attrNameLst>
                                          <p:attrName>style.visibility</p:attrName>
                                        </p:attrNameLst>
                                      </p:cBhvr>
                                      <p:to>
                                        <p:strVal val="visible"/>
                                      </p:to>
                                    </p:set>
                                    <p:animEffect transition="in" filter="circle(out)">
                                      <p:cBhvr>
                                        <p:cTn id="14" dur="300"/>
                                        <p:tgtEl>
                                          <p:spTgt spid="267"/>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400"/>
                                        <p:tgtEl>
                                          <p:spTgt spid="8"/>
                                        </p:tgtEl>
                                      </p:cBhvr>
                                    </p:animEffect>
                                  </p:childTnLst>
                                </p:cTn>
                              </p:par>
                            </p:childTnLst>
                          </p:cTn>
                        </p:par>
                        <p:par>
                          <p:cTn id="19" fill="hold" nodeType="afterGroup">
                            <p:stCondLst>
                              <p:cond delay="900"/>
                            </p:stCondLst>
                            <p:childTnLst>
                              <p:par>
                                <p:cTn id="20" presetID="22" presetClass="entr" presetSubtype="2" fill="hold" nodeType="afterEffect">
                                  <p:stCondLst>
                                    <p:cond delay="0"/>
                                  </p:stCondLst>
                                  <p:childTnLst>
                                    <p:set>
                                      <p:cBhvr>
                                        <p:cTn id="21" dur="1" fill="hold">
                                          <p:stCondLst>
                                            <p:cond delay="0"/>
                                          </p:stCondLst>
                                        </p:cTn>
                                        <p:tgtEl>
                                          <p:spTgt spid="315"/>
                                        </p:tgtEl>
                                        <p:attrNameLst>
                                          <p:attrName>style.visibility</p:attrName>
                                        </p:attrNameLst>
                                      </p:cBhvr>
                                      <p:to>
                                        <p:strVal val="visible"/>
                                      </p:to>
                                    </p:set>
                                    <p:animEffect transition="in" filter="wipe(right)">
                                      <p:cBhvr>
                                        <p:cTn id="22" dur="400"/>
                                        <p:tgtEl>
                                          <p:spTgt spid="315"/>
                                        </p:tgtEl>
                                      </p:cBhvr>
                                    </p:animEffect>
                                  </p:childTnLst>
                                </p:cTn>
                              </p:par>
                            </p:childTnLst>
                          </p:cTn>
                        </p:par>
                        <p:par>
                          <p:cTn id="23" fill="hold" nodeType="afterGroup">
                            <p:stCondLst>
                              <p:cond delay="1300"/>
                            </p:stCondLst>
                            <p:childTnLst>
                              <p:par>
                                <p:cTn id="24" presetID="47" presetClass="entr" presetSubtype="0" fill="hold" grpId="0"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300"/>
                                        <p:tgtEl>
                                          <p:spTgt spid="316"/>
                                        </p:tgtEl>
                                      </p:cBhvr>
                                    </p:animEffect>
                                    <p:anim calcmode="lin" valueType="num">
                                      <p:cBhvr>
                                        <p:cTn id="27" dur="300" fill="hold"/>
                                        <p:tgtEl>
                                          <p:spTgt spid="316"/>
                                        </p:tgtEl>
                                        <p:attrNameLst>
                                          <p:attrName>ppt_x</p:attrName>
                                        </p:attrNameLst>
                                      </p:cBhvr>
                                      <p:tavLst>
                                        <p:tav tm="0">
                                          <p:val>
                                            <p:strVal val="#ppt_x"/>
                                          </p:val>
                                        </p:tav>
                                        <p:tav tm="100000">
                                          <p:val>
                                            <p:strVal val="#ppt_x"/>
                                          </p:val>
                                        </p:tav>
                                      </p:tavLst>
                                    </p:anim>
                                    <p:anim calcmode="lin" valueType="num">
                                      <p:cBhvr>
                                        <p:cTn id="28" dur="300" fill="hold"/>
                                        <p:tgtEl>
                                          <p:spTgt spid="31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6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400"/>
                                        <p:tgtEl>
                                          <p:spTgt spid="9"/>
                                        </p:tgtEl>
                                      </p:cBhvr>
                                    </p:animEffect>
                                  </p:childTnLst>
                                </p:cTn>
                              </p:par>
                            </p:childTnLst>
                          </p:cTn>
                        </p:par>
                        <p:par>
                          <p:cTn id="33" fill="hold" nodeType="afterGroup">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321"/>
                                        </p:tgtEl>
                                        <p:attrNameLst>
                                          <p:attrName>style.visibility</p:attrName>
                                        </p:attrNameLst>
                                      </p:cBhvr>
                                      <p:to>
                                        <p:strVal val="visible"/>
                                      </p:to>
                                    </p:set>
                                    <p:animEffect transition="in" filter="fade">
                                      <p:cBhvr>
                                        <p:cTn id="36" dur="300"/>
                                        <p:tgtEl>
                                          <p:spTgt spid="321"/>
                                        </p:tgtEl>
                                      </p:cBhvr>
                                    </p:animEffect>
                                    <p:anim calcmode="lin" valueType="num">
                                      <p:cBhvr>
                                        <p:cTn id="37" dur="300" fill="hold"/>
                                        <p:tgtEl>
                                          <p:spTgt spid="321"/>
                                        </p:tgtEl>
                                        <p:attrNameLst>
                                          <p:attrName>ppt_x</p:attrName>
                                        </p:attrNameLst>
                                      </p:cBhvr>
                                      <p:tavLst>
                                        <p:tav tm="0">
                                          <p:val>
                                            <p:strVal val="#ppt_x"/>
                                          </p:val>
                                        </p:tav>
                                        <p:tav tm="100000">
                                          <p:val>
                                            <p:strVal val="#ppt_x"/>
                                          </p:val>
                                        </p:tav>
                                      </p:tavLst>
                                    </p:anim>
                                    <p:anim calcmode="lin" valueType="num">
                                      <p:cBhvr>
                                        <p:cTn id="38" dur="300" fill="hold"/>
                                        <p:tgtEl>
                                          <p:spTgt spid="321"/>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3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400"/>
                                        <p:tgtEl>
                                          <p:spTgt spid="10"/>
                                        </p:tgtEl>
                                      </p:cBhvr>
                                    </p:animEffect>
                                  </p:childTnLst>
                                </p:cTn>
                              </p:par>
                            </p:childTnLst>
                          </p:cTn>
                        </p:par>
                        <p:par>
                          <p:cTn id="43" fill="hold" nodeType="afterGroup">
                            <p:stCondLst>
                              <p:cond delay="2700"/>
                            </p:stCondLst>
                            <p:childTnLst>
                              <p:par>
                                <p:cTn id="44" presetID="47"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300"/>
                                        <p:tgtEl>
                                          <p:spTgt spid="326"/>
                                        </p:tgtEl>
                                      </p:cBhvr>
                                    </p:animEffect>
                                    <p:anim calcmode="lin" valueType="num">
                                      <p:cBhvr>
                                        <p:cTn id="47" dur="300" fill="hold"/>
                                        <p:tgtEl>
                                          <p:spTgt spid="326"/>
                                        </p:tgtEl>
                                        <p:attrNameLst>
                                          <p:attrName>ppt_x</p:attrName>
                                        </p:attrNameLst>
                                      </p:cBhvr>
                                      <p:tavLst>
                                        <p:tav tm="0">
                                          <p:val>
                                            <p:strVal val="#ppt_x"/>
                                          </p:val>
                                        </p:tav>
                                        <p:tav tm="100000">
                                          <p:val>
                                            <p:strVal val="#ppt_x"/>
                                          </p:val>
                                        </p:tav>
                                      </p:tavLst>
                                    </p:anim>
                                    <p:anim calcmode="lin" valueType="num">
                                      <p:cBhvr>
                                        <p:cTn id="48" dur="300" fill="hold"/>
                                        <p:tgtEl>
                                          <p:spTgt spid="326"/>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3000"/>
                            </p:stCondLst>
                            <p:childTnLst>
                              <p:par>
                                <p:cTn id="50" presetID="2" presetClass="entr" presetSubtype="4"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
                            </p:stCondLst>
                            <p:childTnLst>
                              <p:par>
                                <p:cTn id="55" presetID="2" presetClass="entr" presetSubtype="4"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316" grpId="0"/>
      <p:bldP spid="321" grpId="0"/>
      <p:bldP spid="3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圆角矩形 17"/>
          <p:cNvSpPr>
            <a:spLocks noChangeArrowheads="1"/>
          </p:cNvSpPr>
          <p:nvPr/>
        </p:nvSpPr>
        <p:spPr bwMode="auto">
          <a:xfrm>
            <a:off x="611188" y="2349500"/>
            <a:ext cx="7705725" cy="2755900"/>
          </a:xfrm>
          <a:prstGeom prst="roundRect">
            <a:avLst>
              <a:gd name="adj" fmla="val 16667"/>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pic>
        <p:nvPicPr>
          <p:cNvPr id="36867" name="图片 18"/>
          <p:cNvPicPr>
            <a:picLocks noChangeAspect="1" noChangeArrowheads="1"/>
          </p:cNvPicPr>
          <p:nvPr/>
        </p:nvPicPr>
        <p:blipFill>
          <a:blip r:embed="rId3">
            <a:extLst>
              <a:ext uri="{28A0092B-C50C-407E-A947-70E740481C1C}">
                <a14:useLocalDpi xmlns:a14="http://schemas.microsoft.com/office/drawing/2010/main" val="0"/>
              </a:ext>
            </a:extLst>
          </a:blip>
          <a:srcRect b="75966"/>
          <a:stretch>
            <a:fillRect/>
          </a:stretch>
        </p:blipFill>
        <p:spPr bwMode="auto">
          <a:xfrm>
            <a:off x="990600" y="1917700"/>
            <a:ext cx="25923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内容占位符 3"/>
          <p:cNvSpPr>
            <a:spLocks noChangeArrowheads="1"/>
          </p:cNvSpPr>
          <p:nvPr/>
        </p:nvSpPr>
        <p:spPr bwMode="auto">
          <a:xfrm>
            <a:off x="967353" y="3155062"/>
            <a:ext cx="6985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ts val="0"/>
              </a:spcBef>
              <a:buClr>
                <a:schemeClr val="accent1"/>
              </a:buClr>
              <a:buNone/>
            </a:pP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Issue the </a:t>
            </a:r>
            <a:r>
              <a:rPr lang="en-US" altLang="zh-CN" sz="2400" i="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Guiding Opinion </a:t>
            </a:r>
            <a:r>
              <a:rPr lang="en-US" altLang="zh-CN" sz="2400" i="1" dirty="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on Fostering  and Developing Social Organizations Standards</a:t>
            </a:r>
            <a:r>
              <a:rPr lang="en-US" altLang="zh-CN" sz="2400" i="1" dirty="0" smtClean="0">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p>
          <a:p>
            <a:pPr>
              <a:lnSpc>
                <a:spcPct val="150000"/>
              </a:lnSpc>
              <a:buClr>
                <a:schemeClr val="accent1"/>
              </a:buClr>
              <a:buNone/>
            </a:pPr>
            <a:endParaRPr lang="en-US" altLang="zh-CN" sz="2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8" name="矩形 52"/>
          <p:cNvSpPr>
            <a:spLocks noChangeArrowheads="1"/>
          </p:cNvSpPr>
          <p:nvPr/>
        </p:nvSpPr>
        <p:spPr bwMode="auto">
          <a:xfrm>
            <a:off x="1270549" y="1996497"/>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measures</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9" name="文本框 9"/>
          <p:cNvSpPr txBox="1"/>
          <p:nvPr/>
        </p:nvSpPr>
        <p:spPr>
          <a:xfrm>
            <a:off x="8610600" y="64023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25</a:t>
            </a:r>
            <a:endParaRPr lang="zh-CN" altLang="en-US" dirty="0"/>
          </a:p>
        </p:txBody>
      </p:sp>
      <p:sp>
        <p:nvSpPr>
          <p:cNvPr id="10"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0031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圆角矩形 81"/>
          <p:cNvSpPr>
            <a:spLocks noChangeArrowheads="1"/>
          </p:cNvSpPr>
          <p:nvPr/>
        </p:nvSpPr>
        <p:spPr bwMode="auto">
          <a:xfrm>
            <a:off x="642759" y="2195371"/>
            <a:ext cx="7848600" cy="4248150"/>
          </a:xfrm>
          <a:prstGeom prst="roundRect">
            <a:avLst>
              <a:gd name="adj" fmla="val 16302"/>
            </a:avLst>
          </a:prstGeom>
          <a:solidFill>
            <a:srgbClr val="FFFFFF">
              <a:alpha val="83136"/>
            </a:srgbClr>
          </a:solidFill>
          <a:ln w="19050">
            <a:solidFill>
              <a:srgbClr val="00B0F0"/>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000000"/>
              </a:solidFill>
            </a:endParaRPr>
          </a:p>
        </p:txBody>
      </p:sp>
      <p:sp>
        <p:nvSpPr>
          <p:cNvPr id="3789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sp>
        <p:nvSpPr>
          <p:cNvPr id="3789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grpSp>
        <p:nvGrpSpPr>
          <p:cNvPr id="2" name="组合 4"/>
          <p:cNvGrpSpPr>
            <a:grpSpLocks/>
          </p:cNvGrpSpPr>
          <p:nvPr/>
        </p:nvGrpSpPr>
        <p:grpSpPr bwMode="auto">
          <a:xfrm>
            <a:off x="2955859" y="3008837"/>
            <a:ext cx="2900363" cy="3098800"/>
            <a:chOff x="0" y="0"/>
            <a:chExt cx="3228180" cy="3449586"/>
          </a:xfrm>
        </p:grpSpPr>
        <p:sp>
          <p:nvSpPr>
            <p:cNvPr id="37901" name="椭圆 10"/>
            <p:cNvSpPr>
              <a:spLocks noChangeArrowheads="1"/>
            </p:cNvSpPr>
            <p:nvPr/>
          </p:nvSpPr>
          <p:spPr bwMode="auto">
            <a:xfrm flipH="1" flipV="1">
              <a:off x="157912" y="2643114"/>
              <a:ext cx="3070268" cy="806472"/>
            </a:xfrm>
            <a:prstGeom prst="ellipse">
              <a:avLst/>
            </a:prstGeom>
            <a:gradFill rotWithShape="0">
              <a:gsLst>
                <a:gs pos="0">
                  <a:srgbClr val="7F7F7F"/>
                </a:gs>
                <a:gs pos="100000">
                  <a:srgbClr val="D8D8D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000000"/>
                </a:solidFill>
              </a:endParaRPr>
            </a:p>
          </p:txBody>
        </p:sp>
        <p:grpSp>
          <p:nvGrpSpPr>
            <p:cNvPr id="37902" name="组合 53"/>
            <p:cNvGrpSpPr>
              <a:grpSpLocks/>
            </p:cNvGrpSpPr>
            <p:nvPr/>
          </p:nvGrpSpPr>
          <p:grpSpPr bwMode="auto">
            <a:xfrm>
              <a:off x="154299" y="208533"/>
              <a:ext cx="2604406" cy="2608343"/>
              <a:chOff x="0" y="0"/>
              <a:chExt cx="3108469" cy="3113168"/>
            </a:xfrm>
          </p:grpSpPr>
          <p:grpSp>
            <p:nvGrpSpPr>
              <p:cNvPr id="37927" name="组合 54"/>
              <p:cNvGrpSpPr>
                <a:grpSpLocks/>
              </p:cNvGrpSpPr>
              <p:nvPr/>
            </p:nvGrpSpPr>
            <p:grpSpPr bwMode="auto">
              <a:xfrm>
                <a:off x="0" y="0"/>
                <a:ext cx="3108469" cy="3113168"/>
                <a:chOff x="0" y="0"/>
                <a:chExt cx="4146288" cy="4152556"/>
              </a:xfrm>
            </p:grpSpPr>
            <p:sp>
              <p:nvSpPr>
                <p:cNvPr id="37931" name="任意多边形 58"/>
                <p:cNvSpPr>
                  <a:spLocks/>
                </p:cNvSpPr>
                <p:nvPr/>
              </p:nvSpPr>
              <p:spPr bwMode="auto">
                <a:xfrm rot="-7053860">
                  <a:off x="461028" y="1531783"/>
                  <a:ext cx="3033566" cy="2207965"/>
                </a:xfrm>
                <a:custGeom>
                  <a:avLst/>
                  <a:gdLst>
                    <a:gd name="T0" fmla="*/ 2954984 w 3033566"/>
                    <a:gd name="T1" fmla="*/ 2053184 h 2207965"/>
                    <a:gd name="T2" fmla="*/ 1257154 w 3033566"/>
                    <a:gd name="T3" fmla="*/ 2136529 h 2207965"/>
                    <a:gd name="T4" fmla="*/ 1226197 w 3033566"/>
                    <a:gd name="T5" fmla="*/ 2207965 h 2207965"/>
                    <a:gd name="T6" fmla="*/ 3033566 w 3033566"/>
                    <a:gd name="T7" fmla="*/ 2026992 h 2207965"/>
                    <a:gd name="T8" fmla="*/ 2954984 w 3033566"/>
                    <a:gd name="T9" fmla="*/ 2053184 h 2207965"/>
                    <a:gd name="T10" fmla="*/ 0 60000 65536"/>
                    <a:gd name="T11" fmla="*/ 0 60000 65536"/>
                    <a:gd name="T12" fmla="*/ 0 60000 65536"/>
                    <a:gd name="T13" fmla="*/ 0 60000 65536"/>
                    <a:gd name="T14" fmla="*/ 0 60000 65536"/>
                    <a:gd name="T15" fmla="*/ 0 w 3033566"/>
                    <a:gd name="T16" fmla="*/ 0 h 2207965"/>
                    <a:gd name="T17" fmla="*/ 3033566 w 3033566"/>
                    <a:gd name="T18" fmla="*/ 2207965 h 2207965"/>
                  </a:gdLst>
                  <a:ahLst/>
                  <a:cxnLst>
                    <a:cxn ang="T10">
                      <a:pos x="T0" y="T1"/>
                    </a:cxn>
                    <a:cxn ang="T11">
                      <a:pos x="T2" y="T3"/>
                    </a:cxn>
                    <a:cxn ang="T12">
                      <a:pos x="T4" y="T5"/>
                    </a:cxn>
                    <a:cxn ang="T13">
                      <a:pos x="T6" y="T7"/>
                    </a:cxn>
                    <a:cxn ang="T14">
                      <a:pos x="T8" y="T9"/>
                    </a:cxn>
                  </a:cxnLst>
                  <a:rect l="T15" t="T16" r="T17" b="T18"/>
                  <a:pathLst>
                    <a:path w="3033566" h="2207965">
                      <a:moveTo>
                        <a:pt x="2954985" y="2053183"/>
                      </a:moveTo>
                      <a:cubicBezTo>
                        <a:pt x="1278585" y="-869404"/>
                        <a:pt x="-285896" y="1484065"/>
                        <a:pt x="1257154" y="2136528"/>
                      </a:cubicBezTo>
                      <a:lnTo>
                        <a:pt x="1226197" y="2207965"/>
                      </a:lnTo>
                      <a:cubicBezTo>
                        <a:pt x="-1536053" y="1842840"/>
                        <a:pt x="942829" y="-2456109"/>
                        <a:pt x="3033566" y="2026991"/>
                      </a:cubicBezTo>
                      <a:lnTo>
                        <a:pt x="2954985" y="2053183"/>
                      </a:lnTo>
                      <a:close/>
                    </a:path>
                  </a:pathLst>
                </a:custGeom>
                <a:gradFill rotWithShape="1">
                  <a:gsLst>
                    <a:gs pos="0">
                      <a:srgbClr val="7F7F7F"/>
                    </a:gs>
                    <a:gs pos="100000">
                      <a:srgbClr val="BFBFBF"/>
                    </a:gs>
                  </a:gsLst>
                  <a:lin ang="4200000" scaled="1"/>
                </a:gradFill>
                <a:ln w="34925">
                  <a:solidFill>
                    <a:srgbClr val="FFFFFF"/>
                  </a:solidFill>
                  <a:miter lim="800000"/>
                  <a:headEnd/>
                  <a:tailEnd/>
                </a:ln>
              </p:spPr>
              <p:txBody>
                <a:bodyPr anchor="ctr"/>
                <a:lstStyle/>
                <a:p>
                  <a:endParaRPr lang="zh-CN" altLang="en-US"/>
                </a:p>
              </p:txBody>
            </p:sp>
            <p:sp>
              <p:nvSpPr>
                <p:cNvPr id="37932" name="任意多边形 59"/>
                <p:cNvSpPr>
                  <a:spLocks/>
                </p:cNvSpPr>
                <p:nvPr/>
              </p:nvSpPr>
              <p:spPr bwMode="auto">
                <a:xfrm>
                  <a:off x="0" y="98762"/>
                  <a:ext cx="3033566" cy="2207965"/>
                </a:xfrm>
                <a:custGeom>
                  <a:avLst/>
                  <a:gdLst>
                    <a:gd name="T0" fmla="*/ 2954984 w 3033566"/>
                    <a:gd name="T1" fmla="*/ 2053184 h 2207965"/>
                    <a:gd name="T2" fmla="*/ 1257154 w 3033566"/>
                    <a:gd name="T3" fmla="*/ 2136529 h 2207965"/>
                    <a:gd name="T4" fmla="*/ 1226197 w 3033566"/>
                    <a:gd name="T5" fmla="*/ 2207965 h 2207965"/>
                    <a:gd name="T6" fmla="*/ 3033566 w 3033566"/>
                    <a:gd name="T7" fmla="*/ 2026992 h 2207965"/>
                    <a:gd name="T8" fmla="*/ 2954984 w 3033566"/>
                    <a:gd name="T9" fmla="*/ 2053184 h 2207965"/>
                    <a:gd name="T10" fmla="*/ 0 60000 65536"/>
                    <a:gd name="T11" fmla="*/ 0 60000 65536"/>
                    <a:gd name="T12" fmla="*/ 0 60000 65536"/>
                    <a:gd name="T13" fmla="*/ 0 60000 65536"/>
                    <a:gd name="T14" fmla="*/ 0 60000 65536"/>
                    <a:gd name="T15" fmla="*/ 0 w 3033566"/>
                    <a:gd name="T16" fmla="*/ 0 h 2207965"/>
                    <a:gd name="T17" fmla="*/ 3033566 w 3033566"/>
                    <a:gd name="T18" fmla="*/ 2207965 h 2207965"/>
                  </a:gdLst>
                  <a:ahLst/>
                  <a:cxnLst>
                    <a:cxn ang="T10">
                      <a:pos x="T0" y="T1"/>
                    </a:cxn>
                    <a:cxn ang="T11">
                      <a:pos x="T2" y="T3"/>
                    </a:cxn>
                    <a:cxn ang="T12">
                      <a:pos x="T4" y="T5"/>
                    </a:cxn>
                    <a:cxn ang="T13">
                      <a:pos x="T6" y="T7"/>
                    </a:cxn>
                    <a:cxn ang="T14">
                      <a:pos x="T8" y="T9"/>
                    </a:cxn>
                  </a:cxnLst>
                  <a:rect l="T15" t="T16" r="T17" b="T18"/>
                  <a:pathLst>
                    <a:path w="3033566" h="2207965">
                      <a:moveTo>
                        <a:pt x="2954985" y="2053183"/>
                      </a:moveTo>
                      <a:cubicBezTo>
                        <a:pt x="1278585" y="-869404"/>
                        <a:pt x="-285896" y="1484065"/>
                        <a:pt x="1257154" y="2136528"/>
                      </a:cubicBezTo>
                      <a:lnTo>
                        <a:pt x="1226197" y="2207965"/>
                      </a:lnTo>
                      <a:cubicBezTo>
                        <a:pt x="-1536053" y="1842840"/>
                        <a:pt x="942829" y="-2456109"/>
                        <a:pt x="3033566" y="2026991"/>
                      </a:cubicBezTo>
                      <a:lnTo>
                        <a:pt x="2954985" y="2053183"/>
                      </a:lnTo>
                      <a:close/>
                    </a:path>
                  </a:pathLst>
                </a:custGeom>
                <a:gradFill rotWithShape="1">
                  <a:gsLst>
                    <a:gs pos="0">
                      <a:srgbClr val="7F7F7F"/>
                    </a:gs>
                    <a:gs pos="100000">
                      <a:srgbClr val="BFBFBF"/>
                    </a:gs>
                  </a:gsLst>
                  <a:lin ang="4200000" scaled="1"/>
                </a:gradFill>
                <a:ln w="34925">
                  <a:solidFill>
                    <a:srgbClr val="FFFFFF"/>
                  </a:solidFill>
                  <a:miter lim="800000"/>
                  <a:headEnd/>
                  <a:tailEnd/>
                </a:ln>
              </p:spPr>
              <p:txBody>
                <a:bodyPr anchor="ctr"/>
                <a:lstStyle/>
                <a:p>
                  <a:endParaRPr lang="zh-CN" altLang="en-US"/>
                </a:p>
              </p:txBody>
            </p:sp>
            <p:sp>
              <p:nvSpPr>
                <p:cNvPr id="37933" name="任意多边形 60"/>
                <p:cNvSpPr>
                  <a:spLocks/>
                </p:cNvSpPr>
                <p:nvPr/>
              </p:nvSpPr>
              <p:spPr bwMode="auto">
                <a:xfrm rot="6990580">
                  <a:off x="1525517" y="412793"/>
                  <a:ext cx="3033566" cy="2207965"/>
                </a:xfrm>
                <a:custGeom>
                  <a:avLst/>
                  <a:gdLst>
                    <a:gd name="T0" fmla="*/ 2954984 w 3033566"/>
                    <a:gd name="T1" fmla="*/ 2053184 h 2207965"/>
                    <a:gd name="T2" fmla="*/ 1257154 w 3033566"/>
                    <a:gd name="T3" fmla="*/ 2136529 h 2207965"/>
                    <a:gd name="T4" fmla="*/ 1226197 w 3033566"/>
                    <a:gd name="T5" fmla="*/ 2207965 h 2207965"/>
                    <a:gd name="T6" fmla="*/ 3033566 w 3033566"/>
                    <a:gd name="T7" fmla="*/ 2026992 h 2207965"/>
                    <a:gd name="T8" fmla="*/ 2954984 w 3033566"/>
                    <a:gd name="T9" fmla="*/ 2053184 h 2207965"/>
                    <a:gd name="T10" fmla="*/ 0 60000 65536"/>
                    <a:gd name="T11" fmla="*/ 0 60000 65536"/>
                    <a:gd name="T12" fmla="*/ 0 60000 65536"/>
                    <a:gd name="T13" fmla="*/ 0 60000 65536"/>
                    <a:gd name="T14" fmla="*/ 0 60000 65536"/>
                    <a:gd name="T15" fmla="*/ 0 w 3033566"/>
                    <a:gd name="T16" fmla="*/ 0 h 2207965"/>
                    <a:gd name="T17" fmla="*/ 3033566 w 3033566"/>
                    <a:gd name="T18" fmla="*/ 2207965 h 2207965"/>
                  </a:gdLst>
                  <a:ahLst/>
                  <a:cxnLst>
                    <a:cxn ang="T10">
                      <a:pos x="T0" y="T1"/>
                    </a:cxn>
                    <a:cxn ang="T11">
                      <a:pos x="T2" y="T3"/>
                    </a:cxn>
                    <a:cxn ang="T12">
                      <a:pos x="T4" y="T5"/>
                    </a:cxn>
                    <a:cxn ang="T13">
                      <a:pos x="T6" y="T7"/>
                    </a:cxn>
                    <a:cxn ang="T14">
                      <a:pos x="T8" y="T9"/>
                    </a:cxn>
                  </a:cxnLst>
                  <a:rect l="T15" t="T16" r="T17" b="T18"/>
                  <a:pathLst>
                    <a:path w="3033566" h="2207965">
                      <a:moveTo>
                        <a:pt x="2954985" y="2053183"/>
                      </a:moveTo>
                      <a:cubicBezTo>
                        <a:pt x="1278585" y="-869404"/>
                        <a:pt x="-285896" y="1484065"/>
                        <a:pt x="1257154" y="2136528"/>
                      </a:cubicBezTo>
                      <a:lnTo>
                        <a:pt x="1226197" y="2207965"/>
                      </a:lnTo>
                      <a:cubicBezTo>
                        <a:pt x="-1536053" y="1842840"/>
                        <a:pt x="942829" y="-2456109"/>
                        <a:pt x="3033566" y="2026991"/>
                      </a:cubicBezTo>
                      <a:lnTo>
                        <a:pt x="2954985" y="2053183"/>
                      </a:lnTo>
                      <a:close/>
                    </a:path>
                  </a:pathLst>
                </a:custGeom>
                <a:gradFill rotWithShape="1">
                  <a:gsLst>
                    <a:gs pos="0">
                      <a:srgbClr val="7F7F7F"/>
                    </a:gs>
                    <a:gs pos="100000">
                      <a:srgbClr val="BFBFBF"/>
                    </a:gs>
                  </a:gsLst>
                  <a:lin ang="4200000" scaled="1"/>
                </a:gradFill>
                <a:ln w="34925">
                  <a:solidFill>
                    <a:srgbClr val="FFFFFF"/>
                  </a:solidFill>
                  <a:miter lim="800000"/>
                  <a:headEnd/>
                  <a:tailEnd/>
                </a:ln>
              </p:spPr>
              <p:txBody>
                <a:bodyPr anchor="ctr"/>
                <a:lstStyle/>
                <a:p>
                  <a:endParaRPr lang="zh-CN" altLang="en-US"/>
                </a:p>
              </p:txBody>
            </p:sp>
          </p:grpSp>
          <p:sp>
            <p:nvSpPr>
              <p:cNvPr id="37928" name="任意多边形 55"/>
              <p:cNvSpPr>
                <a:spLocks/>
              </p:cNvSpPr>
              <p:nvPr/>
            </p:nvSpPr>
            <p:spPr bwMode="auto">
              <a:xfrm>
                <a:off x="45319" y="130546"/>
                <a:ext cx="2144589" cy="1582803"/>
              </a:xfrm>
              <a:custGeom>
                <a:avLst/>
                <a:gdLst>
                  <a:gd name="T0" fmla="*/ 677474 w 2860599"/>
                  <a:gd name="T1" fmla="*/ 422536 h 2111251"/>
                  <a:gd name="T2" fmla="*/ 267744 w 2860599"/>
                  <a:gd name="T3" fmla="*/ 499233 h 2111251"/>
                  <a:gd name="T4" fmla="*/ 267817 w 2860599"/>
                  <a:gd name="T5" fmla="*/ 490118 h 2111251"/>
                  <a:gd name="T6" fmla="*/ 671458 w 2860599"/>
                  <a:gd name="T7" fmla="*/ 430055 h 2111251"/>
                  <a:gd name="T8" fmla="*/ 677474 w 2860599"/>
                  <a:gd name="T9" fmla="*/ 422536 h 2111251"/>
                  <a:gd name="T10" fmla="*/ 0 60000 65536"/>
                  <a:gd name="T11" fmla="*/ 0 60000 65536"/>
                  <a:gd name="T12" fmla="*/ 0 60000 65536"/>
                  <a:gd name="T13" fmla="*/ 0 60000 65536"/>
                  <a:gd name="T14" fmla="*/ 0 60000 65536"/>
                  <a:gd name="T15" fmla="*/ 0 w 2860599"/>
                  <a:gd name="T16" fmla="*/ 0 h 2111251"/>
                  <a:gd name="T17" fmla="*/ 2860599 w 2860599"/>
                  <a:gd name="T18" fmla="*/ 2111251 h 2111251"/>
                </a:gdLst>
                <a:ahLst/>
                <a:cxnLst>
                  <a:cxn ang="T10">
                    <a:pos x="T0" y="T1"/>
                  </a:cxn>
                  <a:cxn ang="T11">
                    <a:pos x="T2" y="T3"/>
                  </a:cxn>
                  <a:cxn ang="T12">
                    <a:pos x="T4" y="T5"/>
                  </a:cxn>
                  <a:cxn ang="T13">
                    <a:pos x="T6" y="T7"/>
                  </a:cxn>
                  <a:cxn ang="T14">
                    <a:pos x="T8" y="T9"/>
                  </a:cxn>
                </a:cxnLst>
                <a:rect l="T15" t="T16" r="T17" b="T18"/>
                <a:pathLst>
                  <a:path w="2860599" h="2111251">
                    <a:moveTo>
                      <a:pt x="2860599" y="1784138"/>
                    </a:moveTo>
                    <a:cubicBezTo>
                      <a:pt x="828341" y="-2148166"/>
                      <a:pt x="-1401734" y="1567256"/>
                      <a:pt x="1130534" y="2107988"/>
                    </a:cubicBezTo>
                    <a:cubicBezTo>
                      <a:pt x="1151237" y="1948722"/>
                      <a:pt x="1054384" y="2206464"/>
                      <a:pt x="1130843" y="2069501"/>
                    </a:cubicBezTo>
                    <a:cubicBezTo>
                      <a:pt x="-965636" y="1618910"/>
                      <a:pt x="587892" y="-1960298"/>
                      <a:pt x="2835199" y="1815888"/>
                    </a:cubicBezTo>
                    <a:lnTo>
                      <a:pt x="2860599" y="1784138"/>
                    </a:lnTo>
                    <a:close/>
                  </a:path>
                </a:pathLst>
              </a:custGeom>
              <a:gradFill rotWithShape="1">
                <a:gsLst>
                  <a:gs pos="0">
                    <a:srgbClr val="FFFFFF"/>
                  </a:gs>
                  <a:gs pos="93000">
                    <a:srgbClr val="FFFFFF"/>
                  </a:gs>
                  <a:gs pos="100000">
                    <a:srgbClr val="FFFFFF"/>
                  </a:gs>
                </a:gsLst>
                <a:lin ang="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29" name="任意多边形 56"/>
              <p:cNvSpPr>
                <a:spLocks/>
              </p:cNvSpPr>
              <p:nvPr/>
            </p:nvSpPr>
            <p:spPr bwMode="auto">
              <a:xfrm rot="6977368">
                <a:off x="1163472" y="307052"/>
                <a:ext cx="2161299" cy="1601474"/>
              </a:xfrm>
              <a:custGeom>
                <a:avLst/>
                <a:gdLst>
                  <a:gd name="T0" fmla="*/ 682753 w 2882888"/>
                  <a:gd name="T1" fmla="*/ 428433 h 2136156"/>
                  <a:gd name="T2" fmla="*/ 273022 w 2882888"/>
                  <a:gd name="T3" fmla="*/ 505131 h 2136156"/>
                  <a:gd name="T4" fmla="*/ 273096 w 2882888"/>
                  <a:gd name="T5" fmla="*/ 496016 h 2136156"/>
                  <a:gd name="T6" fmla="*/ 676737 w 2882888"/>
                  <a:gd name="T7" fmla="*/ 435953 h 2136156"/>
                  <a:gd name="T8" fmla="*/ 682753 w 2882888"/>
                  <a:gd name="T9" fmla="*/ 428433 h 2136156"/>
                  <a:gd name="T10" fmla="*/ 0 60000 65536"/>
                  <a:gd name="T11" fmla="*/ 0 60000 65536"/>
                  <a:gd name="T12" fmla="*/ 0 60000 65536"/>
                  <a:gd name="T13" fmla="*/ 0 60000 65536"/>
                  <a:gd name="T14" fmla="*/ 0 60000 65536"/>
                  <a:gd name="T15" fmla="*/ 0 w 2882888"/>
                  <a:gd name="T16" fmla="*/ 0 h 2136156"/>
                  <a:gd name="T17" fmla="*/ 2882888 w 2882888"/>
                  <a:gd name="T18" fmla="*/ 2136156 h 2136156"/>
                </a:gdLst>
                <a:ahLst/>
                <a:cxnLst>
                  <a:cxn ang="T10">
                    <a:pos x="T0" y="T1"/>
                  </a:cxn>
                  <a:cxn ang="T11">
                    <a:pos x="T2" y="T3"/>
                  </a:cxn>
                  <a:cxn ang="T12">
                    <a:pos x="T4" y="T5"/>
                  </a:cxn>
                  <a:cxn ang="T13">
                    <a:pos x="T6" y="T7"/>
                  </a:cxn>
                  <a:cxn ang="T14">
                    <a:pos x="T8" y="T9"/>
                  </a:cxn>
                </a:cxnLst>
                <a:rect l="T15" t="T16" r="T17" b="T18"/>
                <a:pathLst>
                  <a:path w="2882888" h="2136156">
                    <a:moveTo>
                      <a:pt x="2882888" y="1809043"/>
                    </a:moveTo>
                    <a:cubicBezTo>
                      <a:pt x="839240" y="-2117634"/>
                      <a:pt x="-1424326" y="1472625"/>
                      <a:pt x="1152823" y="2132893"/>
                    </a:cubicBezTo>
                    <a:cubicBezTo>
                      <a:pt x="1173526" y="1973627"/>
                      <a:pt x="1076673" y="2231369"/>
                      <a:pt x="1153132" y="2094406"/>
                    </a:cubicBezTo>
                    <a:cubicBezTo>
                      <a:pt x="-943347" y="1643815"/>
                      <a:pt x="610181" y="-1935393"/>
                      <a:pt x="2857488" y="1840793"/>
                    </a:cubicBezTo>
                    <a:lnTo>
                      <a:pt x="2882888" y="1809043"/>
                    </a:lnTo>
                    <a:close/>
                  </a:path>
                </a:pathLst>
              </a:custGeom>
              <a:gradFill rotWithShape="1">
                <a:gsLst>
                  <a:gs pos="0">
                    <a:srgbClr val="FFFFFF"/>
                  </a:gs>
                  <a:gs pos="93000">
                    <a:srgbClr val="FFFFFF"/>
                  </a:gs>
                  <a:gs pos="100000">
                    <a:srgbClr val="FFFFFF"/>
                  </a:gs>
                </a:gsLst>
                <a:lin ang="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30" name="任意多边形 57"/>
              <p:cNvSpPr>
                <a:spLocks/>
              </p:cNvSpPr>
              <p:nvPr/>
            </p:nvSpPr>
            <p:spPr bwMode="auto">
              <a:xfrm rot="-7034599">
                <a:off x="436992" y="1181212"/>
                <a:ext cx="2144589" cy="1582803"/>
              </a:xfrm>
              <a:custGeom>
                <a:avLst/>
                <a:gdLst>
                  <a:gd name="T0" fmla="*/ 677474 w 2860599"/>
                  <a:gd name="T1" fmla="*/ 422536 h 2111251"/>
                  <a:gd name="T2" fmla="*/ 267744 w 2860599"/>
                  <a:gd name="T3" fmla="*/ 499233 h 2111251"/>
                  <a:gd name="T4" fmla="*/ 267817 w 2860599"/>
                  <a:gd name="T5" fmla="*/ 490118 h 2111251"/>
                  <a:gd name="T6" fmla="*/ 671458 w 2860599"/>
                  <a:gd name="T7" fmla="*/ 430055 h 2111251"/>
                  <a:gd name="T8" fmla="*/ 677474 w 2860599"/>
                  <a:gd name="T9" fmla="*/ 422536 h 2111251"/>
                  <a:gd name="T10" fmla="*/ 0 60000 65536"/>
                  <a:gd name="T11" fmla="*/ 0 60000 65536"/>
                  <a:gd name="T12" fmla="*/ 0 60000 65536"/>
                  <a:gd name="T13" fmla="*/ 0 60000 65536"/>
                  <a:gd name="T14" fmla="*/ 0 60000 65536"/>
                  <a:gd name="T15" fmla="*/ 0 w 2860599"/>
                  <a:gd name="T16" fmla="*/ 0 h 2111251"/>
                  <a:gd name="T17" fmla="*/ 2860599 w 2860599"/>
                  <a:gd name="T18" fmla="*/ 2111251 h 2111251"/>
                </a:gdLst>
                <a:ahLst/>
                <a:cxnLst>
                  <a:cxn ang="T10">
                    <a:pos x="T0" y="T1"/>
                  </a:cxn>
                  <a:cxn ang="T11">
                    <a:pos x="T2" y="T3"/>
                  </a:cxn>
                  <a:cxn ang="T12">
                    <a:pos x="T4" y="T5"/>
                  </a:cxn>
                  <a:cxn ang="T13">
                    <a:pos x="T6" y="T7"/>
                  </a:cxn>
                  <a:cxn ang="T14">
                    <a:pos x="T8" y="T9"/>
                  </a:cxn>
                </a:cxnLst>
                <a:rect l="T15" t="T16" r="T17" b="T18"/>
                <a:pathLst>
                  <a:path w="2860599" h="2111251">
                    <a:moveTo>
                      <a:pt x="2860599" y="1784138"/>
                    </a:moveTo>
                    <a:cubicBezTo>
                      <a:pt x="828341" y="-2148166"/>
                      <a:pt x="-1401734" y="1567256"/>
                      <a:pt x="1130534" y="2107988"/>
                    </a:cubicBezTo>
                    <a:cubicBezTo>
                      <a:pt x="1151237" y="1948722"/>
                      <a:pt x="1054384" y="2206464"/>
                      <a:pt x="1130843" y="2069501"/>
                    </a:cubicBezTo>
                    <a:cubicBezTo>
                      <a:pt x="-965636" y="1618910"/>
                      <a:pt x="587892" y="-1960298"/>
                      <a:pt x="2835199" y="1815888"/>
                    </a:cubicBezTo>
                    <a:lnTo>
                      <a:pt x="2860599" y="1784138"/>
                    </a:lnTo>
                    <a:close/>
                  </a:path>
                </a:pathLst>
              </a:custGeom>
              <a:gradFill rotWithShape="1">
                <a:gsLst>
                  <a:gs pos="0">
                    <a:srgbClr val="FFFFFF"/>
                  </a:gs>
                  <a:gs pos="93000">
                    <a:srgbClr val="FFFFFF"/>
                  </a:gs>
                  <a:gs pos="100000">
                    <a:srgbClr val="FFFFFF"/>
                  </a:gs>
                </a:gsLst>
                <a:lin ang="12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7903" name="组合 61"/>
            <p:cNvGrpSpPr>
              <a:grpSpLocks/>
            </p:cNvGrpSpPr>
            <p:nvPr/>
          </p:nvGrpSpPr>
          <p:grpSpPr bwMode="auto">
            <a:xfrm>
              <a:off x="438677" y="0"/>
              <a:ext cx="796062" cy="828646"/>
              <a:chOff x="0" y="0"/>
              <a:chExt cx="1267354" cy="1319228"/>
            </a:xfrm>
          </p:grpSpPr>
          <p:sp>
            <p:nvSpPr>
              <p:cNvPr id="37922" name="椭圆 62"/>
              <p:cNvSpPr>
                <a:spLocks noChangeArrowheads="1"/>
              </p:cNvSpPr>
              <p:nvPr/>
            </p:nvSpPr>
            <p:spPr bwMode="auto">
              <a:xfrm>
                <a:off x="0" y="0"/>
                <a:ext cx="1267354" cy="1319228"/>
              </a:xfrm>
              <a:prstGeom prst="ellipse">
                <a:avLst/>
              </a:prstGeom>
              <a:gradFill rotWithShape="1">
                <a:gsLst>
                  <a:gs pos="0">
                    <a:srgbClr val="FA9191"/>
                  </a:gs>
                  <a:gs pos="96999">
                    <a:srgbClr val="C01248"/>
                  </a:gs>
                  <a:gs pos="100000">
                    <a:srgbClr val="C01248"/>
                  </a:gs>
                </a:gsLst>
                <a:lin ang="1200000" scaled="1"/>
              </a:gradFill>
              <a:ln w="63500">
                <a:solidFill>
                  <a:srgbClr val="FFFFFF"/>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23" name="椭圆 63"/>
              <p:cNvSpPr>
                <a:spLocks noChangeArrowheads="1"/>
              </p:cNvSpPr>
              <p:nvPr/>
            </p:nvSpPr>
            <p:spPr bwMode="auto">
              <a:xfrm>
                <a:off x="155155" y="30648"/>
                <a:ext cx="936104" cy="630899"/>
              </a:xfrm>
              <a:prstGeom prst="ellipse">
                <a:avLst/>
              </a:prstGeom>
              <a:gradFill rotWithShape="1">
                <a:gsLst>
                  <a:gs pos="0">
                    <a:srgbClr val="FFFFFF"/>
                  </a:gs>
                  <a:gs pos="100000">
                    <a:srgbClr val="FFFFFF"/>
                  </a:gs>
                </a:gsLst>
                <a:lin ang="48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24" name="任意多边形 64"/>
              <p:cNvSpPr>
                <a:spLocks/>
              </p:cNvSpPr>
              <p:nvPr/>
            </p:nvSpPr>
            <p:spPr bwMode="auto">
              <a:xfrm>
                <a:off x="68258" y="840598"/>
                <a:ext cx="387350" cy="409575"/>
              </a:xfrm>
              <a:custGeom>
                <a:avLst/>
                <a:gdLst>
                  <a:gd name="T0" fmla="*/ 0 w 387350"/>
                  <a:gd name="T1" fmla="*/ 0 h 409575"/>
                  <a:gd name="T2" fmla="*/ 133350 w 387350"/>
                  <a:gd name="T3" fmla="*/ 244475 h 409575"/>
                  <a:gd name="T4" fmla="*/ 387350 w 387350"/>
                  <a:gd name="T5" fmla="*/ 409575 h 409575"/>
                  <a:gd name="T6" fmla="*/ 0 w 387350"/>
                  <a:gd name="T7" fmla="*/ 0 h 409575"/>
                  <a:gd name="T8" fmla="*/ 0 60000 65536"/>
                  <a:gd name="T9" fmla="*/ 0 60000 65536"/>
                  <a:gd name="T10" fmla="*/ 0 60000 65536"/>
                  <a:gd name="T11" fmla="*/ 0 60000 65536"/>
                  <a:gd name="T12" fmla="*/ 0 w 387350"/>
                  <a:gd name="T13" fmla="*/ 0 h 409575"/>
                  <a:gd name="T14" fmla="*/ 387350 w 387350"/>
                  <a:gd name="T15" fmla="*/ 409575 h 409575"/>
                </a:gdLst>
                <a:ahLst/>
                <a:cxnLst>
                  <a:cxn ang="T8">
                    <a:pos x="T0" y="T1"/>
                  </a:cxn>
                  <a:cxn ang="T9">
                    <a:pos x="T2" y="T3"/>
                  </a:cxn>
                  <a:cxn ang="T10">
                    <a:pos x="T4" y="T5"/>
                  </a:cxn>
                  <a:cxn ang="T11">
                    <a:pos x="T6" y="T7"/>
                  </a:cxn>
                </a:cxnLst>
                <a:rect l="T12" t="T13" r="T14" b="T15"/>
                <a:pathLst>
                  <a:path w="387350" h="409575">
                    <a:moveTo>
                      <a:pt x="0" y="0"/>
                    </a:moveTo>
                    <a:cubicBezTo>
                      <a:pt x="55033" y="156633"/>
                      <a:pt x="65617" y="154517"/>
                      <a:pt x="133350" y="244475"/>
                    </a:cubicBezTo>
                    <a:cubicBezTo>
                      <a:pt x="229658" y="346075"/>
                      <a:pt x="291042" y="374650"/>
                      <a:pt x="387350" y="409575"/>
                    </a:cubicBezTo>
                    <a:cubicBezTo>
                      <a:pt x="201083" y="254000"/>
                      <a:pt x="119592" y="206375"/>
                      <a:pt x="0" y="0"/>
                    </a:cubicBezTo>
                    <a:close/>
                  </a:path>
                </a:pathLst>
              </a:custGeom>
              <a:gradFill rotWithShape="1">
                <a:gsLst>
                  <a:gs pos="0">
                    <a:srgbClr val="FFFFFF"/>
                  </a:gs>
                  <a:gs pos="100000">
                    <a:srgbClr val="FFFFFF"/>
                  </a:gs>
                </a:gsLst>
                <a:lin ang="2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25" name="任意多边形 65"/>
              <p:cNvSpPr>
                <a:spLocks/>
              </p:cNvSpPr>
              <p:nvPr/>
            </p:nvSpPr>
            <p:spPr bwMode="auto">
              <a:xfrm>
                <a:off x="140867" y="284966"/>
                <a:ext cx="157955" cy="188118"/>
              </a:xfrm>
              <a:custGeom>
                <a:avLst/>
                <a:gdLst>
                  <a:gd name="T0" fmla="*/ 107950 w 157955"/>
                  <a:gd name="T1" fmla="*/ 0 h 188118"/>
                  <a:gd name="T2" fmla="*/ 0 w 157955"/>
                  <a:gd name="T3" fmla="*/ 150812 h 188118"/>
                  <a:gd name="T4" fmla="*/ 49211 w 157955"/>
                  <a:gd name="T5" fmla="*/ 188118 h 188118"/>
                  <a:gd name="T6" fmla="*/ 157955 w 157955"/>
                  <a:gd name="T7" fmla="*/ 75408 h 188118"/>
                  <a:gd name="T8" fmla="*/ 107950 w 157955"/>
                  <a:gd name="T9" fmla="*/ 0 h 188118"/>
                  <a:gd name="T10" fmla="*/ 0 60000 65536"/>
                  <a:gd name="T11" fmla="*/ 0 60000 65536"/>
                  <a:gd name="T12" fmla="*/ 0 60000 65536"/>
                  <a:gd name="T13" fmla="*/ 0 60000 65536"/>
                  <a:gd name="T14" fmla="*/ 0 60000 65536"/>
                  <a:gd name="T15" fmla="*/ 0 w 157955"/>
                  <a:gd name="T16" fmla="*/ 0 h 188118"/>
                  <a:gd name="T17" fmla="*/ 157955 w 157955"/>
                  <a:gd name="T18" fmla="*/ 188118 h 188118"/>
                </a:gdLst>
                <a:ahLst/>
                <a:cxnLst>
                  <a:cxn ang="T10">
                    <a:pos x="T0" y="T1"/>
                  </a:cxn>
                  <a:cxn ang="T11">
                    <a:pos x="T2" y="T3"/>
                  </a:cxn>
                  <a:cxn ang="T12">
                    <a:pos x="T4" y="T5"/>
                  </a:cxn>
                  <a:cxn ang="T13">
                    <a:pos x="T6" y="T7"/>
                  </a:cxn>
                  <a:cxn ang="T14">
                    <a:pos x="T8" y="T9"/>
                  </a:cxn>
                </a:cxnLst>
                <a:rect l="T15" t="T16" r="T17" b="T18"/>
                <a:pathLst>
                  <a:path w="157955" h="188118">
                    <a:moveTo>
                      <a:pt x="107950" y="0"/>
                    </a:moveTo>
                    <a:cubicBezTo>
                      <a:pt x="67998" y="23283"/>
                      <a:pt x="13758" y="93398"/>
                      <a:pt x="0" y="150812"/>
                    </a:cubicBezTo>
                    <a:lnTo>
                      <a:pt x="49211" y="188118"/>
                    </a:lnTo>
                    <a:cubicBezTo>
                      <a:pt x="72759" y="148166"/>
                      <a:pt x="103452" y="103453"/>
                      <a:pt x="157955" y="75408"/>
                    </a:cubicBezTo>
                    <a:lnTo>
                      <a:pt x="10795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26" name="任意多边形 66"/>
              <p:cNvSpPr>
                <a:spLocks/>
              </p:cNvSpPr>
              <p:nvPr/>
            </p:nvSpPr>
            <p:spPr bwMode="auto">
              <a:xfrm>
                <a:off x="200398" y="370689"/>
                <a:ext cx="138907" cy="147639"/>
              </a:xfrm>
              <a:custGeom>
                <a:avLst/>
                <a:gdLst>
                  <a:gd name="T0" fmla="*/ 105570 w 138907"/>
                  <a:gd name="T1" fmla="*/ 0 h 147639"/>
                  <a:gd name="T2" fmla="*/ 0 w 138907"/>
                  <a:gd name="T3" fmla="*/ 110333 h 147639"/>
                  <a:gd name="T4" fmla="*/ 37305 w 138907"/>
                  <a:gd name="T5" fmla="*/ 147639 h 147639"/>
                  <a:gd name="T6" fmla="*/ 138907 w 138907"/>
                  <a:gd name="T7" fmla="*/ 53976 h 147639"/>
                  <a:gd name="T8" fmla="*/ 105570 w 138907"/>
                  <a:gd name="T9" fmla="*/ 0 h 147639"/>
                  <a:gd name="T10" fmla="*/ 0 60000 65536"/>
                  <a:gd name="T11" fmla="*/ 0 60000 65536"/>
                  <a:gd name="T12" fmla="*/ 0 60000 65536"/>
                  <a:gd name="T13" fmla="*/ 0 60000 65536"/>
                  <a:gd name="T14" fmla="*/ 0 60000 65536"/>
                  <a:gd name="T15" fmla="*/ 0 w 138907"/>
                  <a:gd name="T16" fmla="*/ 0 h 147639"/>
                  <a:gd name="T17" fmla="*/ 138907 w 138907"/>
                  <a:gd name="T18" fmla="*/ 147639 h 147639"/>
                </a:gdLst>
                <a:ahLst/>
                <a:cxnLst>
                  <a:cxn ang="T10">
                    <a:pos x="T0" y="T1"/>
                  </a:cxn>
                  <a:cxn ang="T11">
                    <a:pos x="T2" y="T3"/>
                  </a:cxn>
                  <a:cxn ang="T12">
                    <a:pos x="T4" y="T5"/>
                  </a:cxn>
                  <a:cxn ang="T13">
                    <a:pos x="T6" y="T7"/>
                  </a:cxn>
                  <a:cxn ang="T14">
                    <a:pos x="T8" y="T9"/>
                  </a:cxn>
                </a:cxnLst>
                <a:rect l="T15" t="T16" r="T17" b="T18"/>
                <a:pathLst>
                  <a:path w="138907" h="147639">
                    <a:moveTo>
                      <a:pt x="105570" y="0"/>
                    </a:moveTo>
                    <a:cubicBezTo>
                      <a:pt x="56093" y="32808"/>
                      <a:pt x="20901" y="62444"/>
                      <a:pt x="0" y="110333"/>
                    </a:cubicBezTo>
                    <a:lnTo>
                      <a:pt x="37305" y="147639"/>
                    </a:lnTo>
                    <a:cubicBezTo>
                      <a:pt x="60853" y="107687"/>
                      <a:pt x="84404" y="82021"/>
                      <a:pt x="138907" y="53976"/>
                    </a:cubicBezTo>
                    <a:lnTo>
                      <a:pt x="10557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7904" name="组合 67"/>
            <p:cNvGrpSpPr>
              <a:grpSpLocks/>
            </p:cNvGrpSpPr>
            <p:nvPr/>
          </p:nvGrpSpPr>
          <p:grpSpPr bwMode="auto">
            <a:xfrm>
              <a:off x="657877" y="2011588"/>
              <a:ext cx="796062" cy="828646"/>
              <a:chOff x="0" y="0"/>
              <a:chExt cx="1267354" cy="1319228"/>
            </a:xfrm>
          </p:grpSpPr>
          <p:sp>
            <p:nvSpPr>
              <p:cNvPr id="37917" name="椭圆 68"/>
              <p:cNvSpPr>
                <a:spLocks noChangeArrowheads="1"/>
              </p:cNvSpPr>
              <p:nvPr/>
            </p:nvSpPr>
            <p:spPr bwMode="auto">
              <a:xfrm>
                <a:off x="0" y="0"/>
                <a:ext cx="1267354" cy="1319228"/>
              </a:xfrm>
              <a:prstGeom prst="ellipse">
                <a:avLst/>
              </a:prstGeom>
              <a:gradFill rotWithShape="1">
                <a:gsLst>
                  <a:gs pos="0">
                    <a:srgbClr val="00B4FA"/>
                  </a:gs>
                  <a:gs pos="90999">
                    <a:srgbClr val="006496"/>
                  </a:gs>
                  <a:gs pos="100000">
                    <a:srgbClr val="006496"/>
                  </a:gs>
                </a:gsLst>
                <a:lin ang="1800000" scaled="1"/>
              </a:gradFill>
              <a:ln w="63500">
                <a:solidFill>
                  <a:srgbClr val="FFFFFF"/>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18" name="椭圆 69"/>
              <p:cNvSpPr>
                <a:spLocks noChangeArrowheads="1"/>
              </p:cNvSpPr>
              <p:nvPr/>
            </p:nvSpPr>
            <p:spPr bwMode="auto">
              <a:xfrm>
                <a:off x="170008" y="39926"/>
                <a:ext cx="936104" cy="630899"/>
              </a:xfrm>
              <a:prstGeom prst="ellipse">
                <a:avLst/>
              </a:prstGeom>
              <a:gradFill rotWithShape="1">
                <a:gsLst>
                  <a:gs pos="0">
                    <a:srgbClr val="FFFFFF"/>
                  </a:gs>
                  <a:gs pos="100000">
                    <a:srgbClr val="FFFFFF"/>
                  </a:gs>
                </a:gsLst>
                <a:lin ang="48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19" name="任意多边形 70"/>
              <p:cNvSpPr>
                <a:spLocks/>
              </p:cNvSpPr>
              <p:nvPr/>
            </p:nvSpPr>
            <p:spPr bwMode="auto">
              <a:xfrm>
                <a:off x="83111" y="849876"/>
                <a:ext cx="387350" cy="409575"/>
              </a:xfrm>
              <a:custGeom>
                <a:avLst/>
                <a:gdLst>
                  <a:gd name="T0" fmla="*/ 0 w 387350"/>
                  <a:gd name="T1" fmla="*/ 0 h 409575"/>
                  <a:gd name="T2" fmla="*/ 133350 w 387350"/>
                  <a:gd name="T3" fmla="*/ 244475 h 409575"/>
                  <a:gd name="T4" fmla="*/ 387350 w 387350"/>
                  <a:gd name="T5" fmla="*/ 409575 h 409575"/>
                  <a:gd name="T6" fmla="*/ 0 w 387350"/>
                  <a:gd name="T7" fmla="*/ 0 h 409575"/>
                  <a:gd name="T8" fmla="*/ 0 60000 65536"/>
                  <a:gd name="T9" fmla="*/ 0 60000 65536"/>
                  <a:gd name="T10" fmla="*/ 0 60000 65536"/>
                  <a:gd name="T11" fmla="*/ 0 60000 65536"/>
                  <a:gd name="T12" fmla="*/ 0 w 387350"/>
                  <a:gd name="T13" fmla="*/ 0 h 409575"/>
                  <a:gd name="T14" fmla="*/ 387350 w 387350"/>
                  <a:gd name="T15" fmla="*/ 409575 h 409575"/>
                </a:gdLst>
                <a:ahLst/>
                <a:cxnLst>
                  <a:cxn ang="T8">
                    <a:pos x="T0" y="T1"/>
                  </a:cxn>
                  <a:cxn ang="T9">
                    <a:pos x="T2" y="T3"/>
                  </a:cxn>
                  <a:cxn ang="T10">
                    <a:pos x="T4" y="T5"/>
                  </a:cxn>
                  <a:cxn ang="T11">
                    <a:pos x="T6" y="T7"/>
                  </a:cxn>
                </a:cxnLst>
                <a:rect l="T12" t="T13" r="T14" b="T15"/>
                <a:pathLst>
                  <a:path w="387350" h="409575">
                    <a:moveTo>
                      <a:pt x="0" y="0"/>
                    </a:moveTo>
                    <a:cubicBezTo>
                      <a:pt x="55033" y="156633"/>
                      <a:pt x="65617" y="154517"/>
                      <a:pt x="133350" y="244475"/>
                    </a:cubicBezTo>
                    <a:cubicBezTo>
                      <a:pt x="229658" y="346075"/>
                      <a:pt x="291042" y="374650"/>
                      <a:pt x="387350" y="409575"/>
                    </a:cubicBezTo>
                    <a:cubicBezTo>
                      <a:pt x="201083" y="254000"/>
                      <a:pt x="119592" y="206375"/>
                      <a:pt x="0" y="0"/>
                    </a:cubicBezTo>
                    <a:close/>
                  </a:path>
                </a:pathLst>
              </a:custGeom>
              <a:gradFill rotWithShape="1">
                <a:gsLst>
                  <a:gs pos="0">
                    <a:srgbClr val="FFFFFF"/>
                  </a:gs>
                  <a:gs pos="100000">
                    <a:srgbClr val="FFFFFF"/>
                  </a:gs>
                </a:gsLst>
                <a:lin ang="2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20" name="任意多边形 71"/>
              <p:cNvSpPr>
                <a:spLocks/>
              </p:cNvSpPr>
              <p:nvPr/>
            </p:nvSpPr>
            <p:spPr bwMode="auto">
              <a:xfrm>
                <a:off x="155720" y="294244"/>
                <a:ext cx="157955" cy="188118"/>
              </a:xfrm>
              <a:custGeom>
                <a:avLst/>
                <a:gdLst>
                  <a:gd name="T0" fmla="*/ 107950 w 157955"/>
                  <a:gd name="T1" fmla="*/ 0 h 188118"/>
                  <a:gd name="T2" fmla="*/ 0 w 157955"/>
                  <a:gd name="T3" fmla="*/ 150812 h 188118"/>
                  <a:gd name="T4" fmla="*/ 49211 w 157955"/>
                  <a:gd name="T5" fmla="*/ 188118 h 188118"/>
                  <a:gd name="T6" fmla="*/ 157955 w 157955"/>
                  <a:gd name="T7" fmla="*/ 75408 h 188118"/>
                  <a:gd name="T8" fmla="*/ 107950 w 157955"/>
                  <a:gd name="T9" fmla="*/ 0 h 188118"/>
                  <a:gd name="T10" fmla="*/ 0 60000 65536"/>
                  <a:gd name="T11" fmla="*/ 0 60000 65536"/>
                  <a:gd name="T12" fmla="*/ 0 60000 65536"/>
                  <a:gd name="T13" fmla="*/ 0 60000 65536"/>
                  <a:gd name="T14" fmla="*/ 0 60000 65536"/>
                  <a:gd name="T15" fmla="*/ 0 w 157955"/>
                  <a:gd name="T16" fmla="*/ 0 h 188118"/>
                  <a:gd name="T17" fmla="*/ 157955 w 157955"/>
                  <a:gd name="T18" fmla="*/ 188118 h 188118"/>
                </a:gdLst>
                <a:ahLst/>
                <a:cxnLst>
                  <a:cxn ang="T10">
                    <a:pos x="T0" y="T1"/>
                  </a:cxn>
                  <a:cxn ang="T11">
                    <a:pos x="T2" y="T3"/>
                  </a:cxn>
                  <a:cxn ang="T12">
                    <a:pos x="T4" y="T5"/>
                  </a:cxn>
                  <a:cxn ang="T13">
                    <a:pos x="T6" y="T7"/>
                  </a:cxn>
                  <a:cxn ang="T14">
                    <a:pos x="T8" y="T9"/>
                  </a:cxn>
                </a:cxnLst>
                <a:rect l="T15" t="T16" r="T17" b="T18"/>
                <a:pathLst>
                  <a:path w="157955" h="188118">
                    <a:moveTo>
                      <a:pt x="107950" y="0"/>
                    </a:moveTo>
                    <a:cubicBezTo>
                      <a:pt x="67998" y="23283"/>
                      <a:pt x="13758" y="93398"/>
                      <a:pt x="0" y="150812"/>
                    </a:cubicBezTo>
                    <a:lnTo>
                      <a:pt x="49211" y="188118"/>
                    </a:lnTo>
                    <a:cubicBezTo>
                      <a:pt x="72759" y="148166"/>
                      <a:pt x="103452" y="103453"/>
                      <a:pt x="157955" y="75408"/>
                    </a:cubicBezTo>
                    <a:lnTo>
                      <a:pt x="10795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21" name="任意多边形 72"/>
              <p:cNvSpPr>
                <a:spLocks/>
              </p:cNvSpPr>
              <p:nvPr/>
            </p:nvSpPr>
            <p:spPr bwMode="auto">
              <a:xfrm>
                <a:off x="215251" y="379967"/>
                <a:ext cx="138907" cy="147639"/>
              </a:xfrm>
              <a:custGeom>
                <a:avLst/>
                <a:gdLst>
                  <a:gd name="T0" fmla="*/ 105570 w 138907"/>
                  <a:gd name="T1" fmla="*/ 0 h 147639"/>
                  <a:gd name="T2" fmla="*/ 0 w 138907"/>
                  <a:gd name="T3" fmla="*/ 110333 h 147639"/>
                  <a:gd name="T4" fmla="*/ 37305 w 138907"/>
                  <a:gd name="T5" fmla="*/ 147639 h 147639"/>
                  <a:gd name="T6" fmla="*/ 138907 w 138907"/>
                  <a:gd name="T7" fmla="*/ 53976 h 147639"/>
                  <a:gd name="T8" fmla="*/ 105570 w 138907"/>
                  <a:gd name="T9" fmla="*/ 0 h 147639"/>
                  <a:gd name="T10" fmla="*/ 0 60000 65536"/>
                  <a:gd name="T11" fmla="*/ 0 60000 65536"/>
                  <a:gd name="T12" fmla="*/ 0 60000 65536"/>
                  <a:gd name="T13" fmla="*/ 0 60000 65536"/>
                  <a:gd name="T14" fmla="*/ 0 60000 65536"/>
                  <a:gd name="T15" fmla="*/ 0 w 138907"/>
                  <a:gd name="T16" fmla="*/ 0 h 147639"/>
                  <a:gd name="T17" fmla="*/ 138907 w 138907"/>
                  <a:gd name="T18" fmla="*/ 147639 h 147639"/>
                </a:gdLst>
                <a:ahLst/>
                <a:cxnLst>
                  <a:cxn ang="T10">
                    <a:pos x="T0" y="T1"/>
                  </a:cxn>
                  <a:cxn ang="T11">
                    <a:pos x="T2" y="T3"/>
                  </a:cxn>
                  <a:cxn ang="T12">
                    <a:pos x="T4" y="T5"/>
                  </a:cxn>
                  <a:cxn ang="T13">
                    <a:pos x="T6" y="T7"/>
                  </a:cxn>
                  <a:cxn ang="T14">
                    <a:pos x="T8" y="T9"/>
                  </a:cxn>
                </a:cxnLst>
                <a:rect l="T15" t="T16" r="T17" b="T18"/>
                <a:pathLst>
                  <a:path w="138907" h="147639">
                    <a:moveTo>
                      <a:pt x="105570" y="0"/>
                    </a:moveTo>
                    <a:cubicBezTo>
                      <a:pt x="56093" y="32808"/>
                      <a:pt x="20901" y="62444"/>
                      <a:pt x="0" y="110333"/>
                    </a:cubicBezTo>
                    <a:lnTo>
                      <a:pt x="37305" y="147639"/>
                    </a:lnTo>
                    <a:cubicBezTo>
                      <a:pt x="60853" y="107687"/>
                      <a:pt x="84404" y="82021"/>
                      <a:pt x="138907" y="53976"/>
                    </a:cubicBezTo>
                    <a:lnTo>
                      <a:pt x="10557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7905" name="组合 73"/>
            <p:cNvGrpSpPr>
              <a:grpSpLocks/>
            </p:cNvGrpSpPr>
            <p:nvPr/>
          </p:nvGrpSpPr>
          <p:grpSpPr bwMode="auto">
            <a:xfrm>
              <a:off x="2337381" y="705583"/>
              <a:ext cx="796062" cy="828646"/>
              <a:chOff x="0" y="0"/>
              <a:chExt cx="1267354" cy="1319228"/>
            </a:xfrm>
          </p:grpSpPr>
          <p:sp>
            <p:nvSpPr>
              <p:cNvPr id="37912" name="椭圆 74"/>
              <p:cNvSpPr>
                <a:spLocks noChangeArrowheads="1"/>
              </p:cNvSpPr>
              <p:nvPr/>
            </p:nvSpPr>
            <p:spPr bwMode="auto">
              <a:xfrm>
                <a:off x="0" y="0"/>
                <a:ext cx="1267354" cy="1319228"/>
              </a:xfrm>
              <a:prstGeom prst="ellipse">
                <a:avLst/>
              </a:prstGeom>
              <a:gradFill rotWithShape="1">
                <a:gsLst>
                  <a:gs pos="0">
                    <a:srgbClr val="FFC800"/>
                  </a:gs>
                  <a:gs pos="96999">
                    <a:srgbClr val="C83C00"/>
                  </a:gs>
                  <a:gs pos="100000">
                    <a:srgbClr val="C83C00"/>
                  </a:gs>
                </a:gsLst>
                <a:lin ang="2400000" scaled="1"/>
              </a:gradFill>
              <a:ln w="63500">
                <a:solidFill>
                  <a:srgbClr val="FFFFFF"/>
                </a:solidFill>
                <a:round/>
                <a:headEnd/>
                <a:tailEnd/>
              </a:ln>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13" name="椭圆 75"/>
              <p:cNvSpPr>
                <a:spLocks noChangeArrowheads="1"/>
              </p:cNvSpPr>
              <p:nvPr/>
            </p:nvSpPr>
            <p:spPr bwMode="auto">
              <a:xfrm>
                <a:off x="167104" y="27460"/>
                <a:ext cx="936104" cy="630899"/>
              </a:xfrm>
              <a:prstGeom prst="ellipse">
                <a:avLst/>
              </a:prstGeom>
              <a:gradFill rotWithShape="1">
                <a:gsLst>
                  <a:gs pos="0">
                    <a:srgbClr val="FFFFFF"/>
                  </a:gs>
                  <a:gs pos="100000">
                    <a:srgbClr val="FFFFFF"/>
                  </a:gs>
                </a:gsLst>
                <a:lin ang="48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14" name="任意多边形 76"/>
              <p:cNvSpPr>
                <a:spLocks/>
              </p:cNvSpPr>
              <p:nvPr/>
            </p:nvSpPr>
            <p:spPr bwMode="auto">
              <a:xfrm>
                <a:off x="80207" y="837410"/>
                <a:ext cx="387350" cy="409575"/>
              </a:xfrm>
              <a:custGeom>
                <a:avLst/>
                <a:gdLst>
                  <a:gd name="T0" fmla="*/ 0 w 387350"/>
                  <a:gd name="T1" fmla="*/ 0 h 409575"/>
                  <a:gd name="T2" fmla="*/ 133350 w 387350"/>
                  <a:gd name="T3" fmla="*/ 244475 h 409575"/>
                  <a:gd name="T4" fmla="*/ 387350 w 387350"/>
                  <a:gd name="T5" fmla="*/ 409575 h 409575"/>
                  <a:gd name="T6" fmla="*/ 0 w 387350"/>
                  <a:gd name="T7" fmla="*/ 0 h 409575"/>
                  <a:gd name="T8" fmla="*/ 0 60000 65536"/>
                  <a:gd name="T9" fmla="*/ 0 60000 65536"/>
                  <a:gd name="T10" fmla="*/ 0 60000 65536"/>
                  <a:gd name="T11" fmla="*/ 0 60000 65536"/>
                  <a:gd name="T12" fmla="*/ 0 w 387350"/>
                  <a:gd name="T13" fmla="*/ 0 h 409575"/>
                  <a:gd name="T14" fmla="*/ 387350 w 387350"/>
                  <a:gd name="T15" fmla="*/ 409575 h 409575"/>
                </a:gdLst>
                <a:ahLst/>
                <a:cxnLst>
                  <a:cxn ang="T8">
                    <a:pos x="T0" y="T1"/>
                  </a:cxn>
                  <a:cxn ang="T9">
                    <a:pos x="T2" y="T3"/>
                  </a:cxn>
                  <a:cxn ang="T10">
                    <a:pos x="T4" y="T5"/>
                  </a:cxn>
                  <a:cxn ang="T11">
                    <a:pos x="T6" y="T7"/>
                  </a:cxn>
                </a:cxnLst>
                <a:rect l="T12" t="T13" r="T14" b="T15"/>
                <a:pathLst>
                  <a:path w="387350" h="409575">
                    <a:moveTo>
                      <a:pt x="0" y="0"/>
                    </a:moveTo>
                    <a:cubicBezTo>
                      <a:pt x="55033" y="156633"/>
                      <a:pt x="65617" y="154517"/>
                      <a:pt x="133350" y="244475"/>
                    </a:cubicBezTo>
                    <a:cubicBezTo>
                      <a:pt x="229658" y="346075"/>
                      <a:pt x="291042" y="374650"/>
                      <a:pt x="387350" y="409575"/>
                    </a:cubicBezTo>
                    <a:cubicBezTo>
                      <a:pt x="201083" y="254000"/>
                      <a:pt x="119592" y="206375"/>
                      <a:pt x="0" y="0"/>
                    </a:cubicBezTo>
                    <a:close/>
                  </a:path>
                </a:pathLst>
              </a:custGeom>
              <a:gradFill rotWithShape="1">
                <a:gsLst>
                  <a:gs pos="0">
                    <a:srgbClr val="FFFFFF"/>
                  </a:gs>
                  <a:gs pos="100000">
                    <a:srgbClr val="FFFFFF"/>
                  </a:gs>
                </a:gsLst>
                <a:lin ang="2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15" name="任意多边形 77"/>
              <p:cNvSpPr>
                <a:spLocks/>
              </p:cNvSpPr>
              <p:nvPr/>
            </p:nvSpPr>
            <p:spPr bwMode="auto">
              <a:xfrm>
                <a:off x="152816" y="281778"/>
                <a:ext cx="157955" cy="188118"/>
              </a:xfrm>
              <a:custGeom>
                <a:avLst/>
                <a:gdLst>
                  <a:gd name="T0" fmla="*/ 107950 w 157955"/>
                  <a:gd name="T1" fmla="*/ 0 h 188118"/>
                  <a:gd name="T2" fmla="*/ 0 w 157955"/>
                  <a:gd name="T3" fmla="*/ 150812 h 188118"/>
                  <a:gd name="T4" fmla="*/ 49211 w 157955"/>
                  <a:gd name="T5" fmla="*/ 188118 h 188118"/>
                  <a:gd name="T6" fmla="*/ 157955 w 157955"/>
                  <a:gd name="T7" fmla="*/ 75408 h 188118"/>
                  <a:gd name="T8" fmla="*/ 107950 w 157955"/>
                  <a:gd name="T9" fmla="*/ 0 h 188118"/>
                  <a:gd name="T10" fmla="*/ 0 60000 65536"/>
                  <a:gd name="T11" fmla="*/ 0 60000 65536"/>
                  <a:gd name="T12" fmla="*/ 0 60000 65536"/>
                  <a:gd name="T13" fmla="*/ 0 60000 65536"/>
                  <a:gd name="T14" fmla="*/ 0 60000 65536"/>
                  <a:gd name="T15" fmla="*/ 0 w 157955"/>
                  <a:gd name="T16" fmla="*/ 0 h 188118"/>
                  <a:gd name="T17" fmla="*/ 157955 w 157955"/>
                  <a:gd name="T18" fmla="*/ 188118 h 188118"/>
                </a:gdLst>
                <a:ahLst/>
                <a:cxnLst>
                  <a:cxn ang="T10">
                    <a:pos x="T0" y="T1"/>
                  </a:cxn>
                  <a:cxn ang="T11">
                    <a:pos x="T2" y="T3"/>
                  </a:cxn>
                  <a:cxn ang="T12">
                    <a:pos x="T4" y="T5"/>
                  </a:cxn>
                  <a:cxn ang="T13">
                    <a:pos x="T6" y="T7"/>
                  </a:cxn>
                  <a:cxn ang="T14">
                    <a:pos x="T8" y="T9"/>
                  </a:cxn>
                </a:cxnLst>
                <a:rect l="T15" t="T16" r="T17" b="T18"/>
                <a:pathLst>
                  <a:path w="157955" h="188118">
                    <a:moveTo>
                      <a:pt x="107950" y="0"/>
                    </a:moveTo>
                    <a:cubicBezTo>
                      <a:pt x="67998" y="23283"/>
                      <a:pt x="13758" y="93398"/>
                      <a:pt x="0" y="150812"/>
                    </a:cubicBezTo>
                    <a:lnTo>
                      <a:pt x="49211" y="188118"/>
                    </a:lnTo>
                    <a:cubicBezTo>
                      <a:pt x="72759" y="148166"/>
                      <a:pt x="103452" y="103453"/>
                      <a:pt x="157955" y="75408"/>
                    </a:cubicBezTo>
                    <a:lnTo>
                      <a:pt x="10795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916" name="任意多边形 78"/>
              <p:cNvSpPr>
                <a:spLocks/>
              </p:cNvSpPr>
              <p:nvPr/>
            </p:nvSpPr>
            <p:spPr bwMode="auto">
              <a:xfrm>
                <a:off x="212347" y="367501"/>
                <a:ext cx="138907" cy="147639"/>
              </a:xfrm>
              <a:custGeom>
                <a:avLst/>
                <a:gdLst>
                  <a:gd name="T0" fmla="*/ 105570 w 138907"/>
                  <a:gd name="T1" fmla="*/ 0 h 147639"/>
                  <a:gd name="T2" fmla="*/ 0 w 138907"/>
                  <a:gd name="T3" fmla="*/ 110333 h 147639"/>
                  <a:gd name="T4" fmla="*/ 37305 w 138907"/>
                  <a:gd name="T5" fmla="*/ 147639 h 147639"/>
                  <a:gd name="T6" fmla="*/ 138907 w 138907"/>
                  <a:gd name="T7" fmla="*/ 53976 h 147639"/>
                  <a:gd name="T8" fmla="*/ 105570 w 138907"/>
                  <a:gd name="T9" fmla="*/ 0 h 147639"/>
                  <a:gd name="T10" fmla="*/ 0 60000 65536"/>
                  <a:gd name="T11" fmla="*/ 0 60000 65536"/>
                  <a:gd name="T12" fmla="*/ 0 60000 65536"/>
                  <a:gd name="T13" fmla="*/ 0 60000 65536"/>
                  <a:gd name="T14" fmla="*/ 0 60000 65536"/>
                  <a:gd name="T15" fmla="*/ 0 w 138907"/>
                  <a:gd name="T16" fmla="*/ 0 h 147639"/>
                  <a:gd name="T17" fmla="*/ 138907 w 138907"/>
                  <a:gd name="T18" fmla="*/ 147639 h 147639"/>
                </a:gdLst>
                <a:ahLst/>
                <a:cxnLst>
                  <a:cxn ang="T10">
                    <a:pos x="T0" y="T1"/>
                  </a:cxn>
                  <a:cxn ang="T11">
                    <a:pos x="T2" y="T3"/>
                  </a:cxn>
                  <a:cxn ang="T12">
                    <a:pos x="T4" y="T5"/>
                  </a:cxn>
                  <a:cxn ang="T13">
                    <a:pos x="T6" y="T7"/>
                  </a:cxn>
                  <a:cxn ang="T14">
                    <a:pos x="T8" y="T9"/>
                  </a:cxn>
                </a:cxnLst>
                <a:rect l="T15" t="T16" r="T17" b="T18"/>
                <a:pathLst>
                  <a:path w="138907" h="147639">
                    <a:moveTo>
                      <a:pt x="105570" y="0"/>
                    </a:moveTo>
                    <a:cubicBezTo>
                      <a:pt x="56093" y="32808"/>
                      <a:pt x="20901" y="62444"/>
                      <a:pt x="0" y="110333"/>
                    </a:cubicBezTo>
                    <a:lnTo>
                      <a:pt x="37305" y="147639"/>
                    </a:lnTo>
                    <a:cubicBezTo>
                      <a:pt x="60853" y="107687"/>
                      <a:pt x="84404" y="82021"/>
                      <a:pt x="138907" y="53976"/>
                    </a:cubicBezTo>
                    <a:lnTo>
                      <a:pt x="105570" y="0"/>
                    </a:lnTo>
                    <a:close/>
                  </a:path>
                </a:pathLst>
              </a:custGeom>
              <a:solidFill>
                <a:srgbClr val="FFFFFF">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7906" name="矩形黄"/>
            <p:cNvSpPr>
              <a:spLocks noChangeArrowheads="1"/>
            </p:cNvSpPr>
            <p:nvPr/>
          </p:nvSpPr>
          <p:spPr bwMode="auto">
            <a:xfrm>
              <a:off x="3187850" y="453609"/>
              <a:ext cx="36195" cy="60324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07" name="矩形蓝"/>
            <p:cNvSpPr>
              <a:spLocks noChangeArrowheads="1"/>
            </p:cNvSpPr>
            <p:nvPr/>
          </p:nvSpPr>
          <p:spPr bwMode="auto">
            <a:xfrm>
              <a:off x="1172696" y="3110627"/>
              <a:ext cx="606403" cy="38305"/>
            </a:xfrm>
            <a:prstGeom prst="rect">
              <a:avLst/>
            </a:prstGeom>
            <a:solidFill>
              <a:srgbClr val="0078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08" name="矩形红"/>
            <p:cNvSpPr>
              <a:spLocks noChangeArrowheads="1"/>
            </p:cNvSpPr>
            <p:nvPr/>
          </p:nvSpPr>
          <p:spPr bwMode="auto">
            <a:xfrm>
              <a:off x="0" y="472938"/>
              <a:ext cx="36195" cy="60324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b="1" i="1">
                <a:solidFill>
                  <a:srgbClr val="FFFFFF"/>
                </a:solidFill>
                <a:latin typeface="Calibri" panose="020F0502020204030204" pitchFamily="34" charset="0"/>
              </a:endParaRPr>
            </a:p>
          </p:txBody>
        </p:sp>
        <p:sp>
          <p:nvSpPr>
            <p:cNvPr id="37909" name="直接连接符 94"/>
            <p:cNvSpPr>
              <a:spLocks noChangeShapeType="1"/>
            </p:cNvSpPr>
            <p:nvPr/>
          </p:nvSpPr>
          <p:spPr bwMode="auto">
            <a:xfrm flipV="1">
              <a:off x="2663539" y="758991"/>
              <a:ext cx="524311" cy="268642"/>
            </a:xfrm>
            <a:prstGeom prst="line">
              <a:avLst/>
            </a:prstGeom>
            <a:noFill/>
            <a:ln w="12700">
              <a:solidFill>
                <a:srgbClr val="D4851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910" name="直接连接符 95"/>
            <p:cNvSpPr>
              <a:spLocks noChangeShapeType="1"/>
            </p:cNvSpPr>
            <p:nvPr/>
          </p:nvSpPr>
          <p:spPr bwMode="auto">
            <a:xfrm>
              <a:off x="1244404" y="2562375"/>
              <a:ext cx="209535" cy="467245"/>
            </a:xfrm>
            <a:prstGeom prst="line">
              <a:avLst/>
            </a:prstGeom>
            <a:noFill/>
            <a:ln w="12700">
              <a:solidFill>
                <a:srgbClr val="0070C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911" name="直接连接符 96"/>
            <p:cNvSpPr>
              <a:spLocks noChangeShapeType="1"/>
            </p:cNvSpPr>
            <p:nvPr/>
          </p:nvSpPr>
          <p:spPr bwMode="auto">
            <a:xfrm flipV="1">
              <a:off x="36195" y="525598"/>
              <a:ext cx="665978" cy="229635"/>
            </a:xfrm>
            <a:prstGeom prst="line">
              <a:avLst/>
            </a:prstGeom>
            <a:noFill/>
            <a:ln w="12700">
              <a:solidFill>
                <a:srgbClr val="C83C48"/>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99" name="矩形 97"/>
          <p:cNvSpPr>
            <a:spLocks noChangeArrowheads="1"/>
          </p:cNvSpPr>
          <p:nvPr/>
        </p:nvSpPr>
        <p:spPr bwMode="auto">
          <a:xfrm>
            <a:off x="1104834" y="3054787"/>
            <a:ext cx="1851025"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None/>
            </a:pP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No </a:t>
            </a: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license, No access</a:t>
            </a:r>
            <a:endParaRPr lang="zh-CN" altLang="en-US" sz="2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92200" name="矩形 98"/>
          <p:cNvSpPr>
            <a:spLocks noChangeArrowheads="1"/>
          </p:cNvSpPr>
          <p:nvPr/>
        </p:nvSpPr>
        <p:spPr bwMode="auto">
          <a:xfrm>
            <a:off x="6058082" y="3301306"/>
            <a:ext cx="2146300" cy="156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None/>
            </a:pP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Market-driven, independently developing</a:t>
            </a:r>
            <a:endParaRPr lang="zh-CN" altLang="en-US"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a:p>
            <a:pPr eaLnBrk="1" hangingPunct="1">
              <a:spcBef>
                <a:spcPct val="0"/>
              </a:spcBef>
              <a:buClrTx/>
              <a:buFont typeface="Arial" panose="020B0604020202020204" pitchFamily="34" charset="0"/>
              <a:buNone/>
            </a:pPr>
            <a:endParaRPr lang="zh-CN" altLang="en-US"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92201" name="矩形 99"/>
          <p:cNvSpPr>
            <a:spLocks noChangeArrowheads="1"/>
          </p:cNvSpPr>
          <p:nvPr/>
        </p:nvSpPr>
        <p:spPr bwMode="auto">
          <a:xfrm>
            <a:off x="3915409" y="5569988"/>
            <a:ext cx="3584575"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Voluntary using</a:t>
            </a: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a:t>
            </a:r>
          </a:p>
          <a:p>
            <a:pPr algn="ctr" eaLnBrk="1" hangingPunct="1">
              <a:spcBef>
                <a:spcPct val="0"/>
              </a:spcBef>
              <a:buClrTx/>
              <a:buFont typeface="Arial" panose="020B0604020202020204" pitchFamily="34" charset="0"/>
              <a:buNone/>
            </a:pP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t>
            </a:r>
            <a:r>
              <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survival of the fittest</a:t>
            </a:r>
            <a:endParaRPr lang="zh-CN" altLang="zh-CN" sz="2400" dirty="0">
              <a:latin typeface="Times New Roman" panose="02020603050405020304" pitchFamily="18" charset="0"/>
              <a:cs typeface="Times New Roman" panose="02020603050405020304" pitchFamily="18" charset="0"/>
            </a:endParaRPr>
          </a:p>
        </p:txBody>
      </p:sp>
      <p:sp>
        <p:nvSpPr>
          <p:cNvPr id="37897" name="矩形 1"/>
          <p:cNvSpPr>
            <a:spLocks noChangeArrowheads="1"/>
          </p:cNvSpPr>
          <p:nvPr/>
        </p:nvSpPr>
        <p:spPr bwMode="auto">
          <a:xfrm>
            <a:off x="3036467" y="2240948"/>
            <a:ext cx="3438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dirty="0">
                <a:solidFill>
                  <a:srgbClr val="FF0000"/>
                </a:solidFill>
                <a:latin typeface="Times New Roman" panose="02020603050405020304" pitchFamily="18" charset="0"/>
                <a:cs typeface="Times New Roman" panose="02020603050405020304" pitchFamily="18" charset="0"/>
              </a:rPr>
              <a:t>The three </a:t>
            </a:r>
            <a:r>
              <a:rPr lang="en-US" altLang="zh-CN" sz="2800" dirty="0" smtClean="0">
                <a:solidFill>
                  <a:srgbClr val="FF0000"/>
                </a:solidFill>
                <a:latin typeface="Times New Roman" panose="02020603050405020304" pitchFamily="18" charset="0"/>
                <a:cs typeface="Times New Roman" panose="02020603050405020304" pitchFamily="18" charset="0"/>
              </a:rPr>
              <a:t>principles</a:t>
            </a:r>
            <a:endParaRPr lang="zh-CN"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7" name="矩形 52"/>
          <p:cNvSpPr>
            <a:spLocks noChangeArrowheads="1"/>
          </p:cNvSpPr>
          <p:nvPr/>
        </p:nvSpPr>
        <p:spPr bwMode="auto">
          <a:xfrm>
            <a:off x="1270549" y="2057400"/>
            <a:ext cx="203248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r>
              <a:rPr lang="en-US" altLang="zh-CN" sz="2800" b="1"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measures</a:t>
            </a:r>
            <a:endParaRPr lang="zh-CN" altLang="zh-CN" sz="2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sp>
        <p:nvSpPr>
          <p:cNvPr id="48" name="文本框 9"/>
          <p:cNvSpPr txBox="1"/>
          <p:nvPr/>
        </p:nvSpPr>
        <p:spPr>
          <a:xfrm>
            <a:off x="8681357" y="6474099"/>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26</a:t>
            </a:r>
            <a:endParaRPr lang="zh-CN" altLang="en-US" dirty="0"/>
          </a:p>
        </p:txBody>
      </p:sp>
      <p:sp>
        <p:nvSpPr>
          <p:cNvPr id="49"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744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2199"/>
                                        </p:tgtEl>
                                        <p:attrNameLst>
                                          <p:attrName>style.visibility</p:attrName>
                                        </p:attrNameLst>
                                      </p:cBhvr>
                                      <p:to>
                                        <p:strVal val="visible"/>
                                      </p:to>
                                    </p:set>
                                    <p:animEffect>
                                      <p:cBhvr>
                                        <p:cTn id="13" dur="400"/>
                                        <p:tgtEl>
                                          <p:spTgt spid="92199"/>
                                        </p:tgtEl>
                                      </p:cBhvr>
                                    </p:animEffect>
                                  </p:childTnLst>
                                </p:cTn>
                              </p:par>
                            </p:childTnLst>
                          </p:cTn>
                        </p:par>
                        <p:par>
                          <p:cTn id="14" fill="hold" nodeType="afterGroup">
                            <p:stCondLst>
                              <p:cond delay="900"/>
                            </p:stCondLst>
                            <p:childTnLst>
                              <p:par>
                                <p:cTn id="15" presetID="10" presetClass="entr" presetSubtype="0" fill="hold" grpId="0" nodeType="afterEffect">
                                  <p:stCondLst>
                                    <p:cond delay="0"/>
                                  </p:stCondLst>
                                  <p:childTnLst>
                                    <p:set>
                                      <p:cBhvr>
                                        <p:cTn id="16" dur="1" fill="hold">
                                          <p:stCondLst>
                                            <p:cond delay="0"/>
                                          </p:stCondLst>
                                        </p:cTn>
                                        <p:tgtEl>
                                          <p:spTgt spid="92200"/>
                                        </p:tgtEl>
                                        <p:attrNameLst>
                                          <p:attrName>style.visibility</p:attrName>
                                        </p:attrNameLst>
                                      </p:cBhvr>
                                      <p:to>
                                        <p:strVal val="visible"/>
                                      </p:to>
                                    </p:set>
                                    <p:animEffect>
                                      <p:cBhvr>
                                        <p:cTn id="17" dur="400"/>
                                        <p:tgtEl>
                                          <p:spTgt spid="92200"/>
                                        </p:tgtEl>
                                      </p:cBhvr>
                                    </p:animEffect>
                                  </p:childTnLst>
                                </p:cTn>
                              </p:par>
                            </p:childTnLst>
                          </p:cTn>
                        </p:par>
                        <p:par>
                          <p:cTn id="18" fill="hold" nodeType="afterGroup">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92201"/>
                                        </p:tgtEl>
                                        <p:attrNameLst>
                                          <p:attrName>style.visibility</p:attrName>
                                        </p:attrNameLst>
                                      </p:cBhvr>
                                      <p:to>
                                        <p:strVal val="visible"/>
                                      </p:to>
                                    </p:set>
                                    <p:animEffect>
                                      <p:cBhvr>
                                        <p:cTn id="21" dur="400"/>
                                        <p:tgtEl>
                                          <p:spTgt spid="9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9" grpId="0" bldLvl="0" autoUpdateAnimBg="0"/>
      <p:bldP spid="92200" grpId="0" bldLvl="0" autoUpdateAnimBg="0"/>
      <p:bldP spid="92201"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sp>
        <p:nvSpPr>
          <p:cNvPr id="3891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ClrTx/>
              <a:buFont typeface="Arial" panose="020B0604020202020204" pitchFamily="34" charset="0"/>
              <a:buNone/>
            </a:pPr>
            <a:endParaRPr lang="zh-CN" altLang="zh-CN" sz="1800">
              <a:solidFill>
                <a:srgbClr val="000000"/>
              </a:solidFill>
            </a:endParaRPr>
          </a:p>
        </p:txBody>
      </p:sp>
      <p:grpSp>
        <p:nvGrpSpPr>
          <p:cNvPr id="2" name="组合 3"/>
          <p:cNvGrpSpPr>
            <a:grpSpLocks/>
          </p:cNvGrpSpPr>
          <p:nvPr/>
        </p:nvGrpSpPr>
        <p:grpSpPr bwMode="auto">
          <a:xfrm>
            <a:off x="3190875" y="3438525"/>
            <a:ext cx="2419350" cy="2079625"/>
            <a:chOff x="0" y="0"/>
            <a:chExt cx="2419640" cy="2079489"/>
          </a:xfrm>
        </p:grpSpPr>
        <p:sp>
          <p:nvSpPr>
            <p:cNvPr id="38927" name="椭圆 6"/>
            <p:cNvSpPr>
              <a:spLocks noChangeArrowheads="1"/>
            </p:cNvSpPr>
            <p:nvPr/>
          </p:nvSpPr>
          <p:spPr bwMode="auto">
            <a:xfrm>
              <a:off x="192197" y="1543927"/>
              <a:ext cx="2227443" cy="535562"/>
            </a:xfrm>
            <a:prstGeom prst="ellipse">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91418" tIns="45709" rIns="91418" bIns="45709" anchor="ct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endParaRPr lang="zh-CN" altLang="zh-CN" sz="1800">
                <a:solidFill>
                  <a:srgbClr val="FFFFFF"/>
                </a:solidFill>
              </a:endParaRPr>
            </a:p>
          </p:txBody>
        </p:sp>
        <p:grpSp>
          <p:nvGrpSpPr>
            <p:cNvPr id="38928" name="组合 7"/>
            <p:cNvGrpSpPr>
              <a:grpSpLocks/>
            </p:cNvGrpSpPr>
            <p:nvPr/>
          </p:nvGrpSpPr>
          <p:grpSpPr bwMode="auto">
            <a:xfrm>
              <a:off x="0" y="0"/>
              <a:ext cx="2328083" cy="1846668"/>
              <a:chOff x="0" y="0"/>
              <a:chExt cx="2328083" cy="1846668"/>
            </a:xfrm>
          </p:grpSpPr>
          <p:sp>
            <p:nvSpPr>
              <p:cNvPr id="38929" name="矩形 2"/>
              <p:cNvSpPr>
                <a:spLocks/>
              </p:cNvSpPr>
              <p:nvPr/>
            </p:nvSpPr>
            <p:spPr bwMode="auto">
              <a:xfrm>
                <a:off x="368027" y="2341"/>
                <a:ext cx="1873523" cy="1575764"/>
              </a:xfrm>
              <a:custGeom>
                <a:avLst/>
                <a:gdLst>
                  <a:gd name="T0" fmla="*/ 0 w 1873523"/>
                  <a:gd name="T1" fmla="*/ 1 h 1575764"/>
                  <a:gd name="T2" fmla="*/ 1333302 w 1873523"/>
                  <a:gd name="T3" fmla="*/ 0 h 1575764"/>
                  <a:gd name="T4" fmla="*/ 1873523 w 1873523"/>
                  <a:gd name="T5" fmla="*/ 926828 h 1575764"/>
                  <a:gd name="T6" fmla="*/ 1509192 w 1873523"/>
                  <a:gd name="T7" fmla="*/ 1569764 h 1575764"/>
                  <a:gd name="T8" fmla="*/ 87587 w 1873523"/>
                  <a:gd name="T9" fmla="*/ 933971 h 1575764"/>
                  <a:gd name="T10" fmla="*/ 1498478 w 1873523"/>
                  <a:gd name="T11" fmla="*/ 923255 h 1575764"/>
                  <a:gd name="T12" fmla="*/ 665361 w 1873523"/>
                  <a:gd name="T13" fmla="*/ 274316 h 1575764"/>
                  <a:gd name="T14" fmla="*/ 92869 w 1873523"/>
                  <a:gd name="T15" fmla="*/ 274316 h 1575764"/>
                  <a:gd name="T16" fmla="*/ 0 w 1873523"/>
                  <a:gd name="T17" fmla="*/ 1 h 1575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3523"/>
                  <a:gd name="T28" fmla="*/ 0 h 1575764"/>
                  <a:gd name="T29" fmla="*/ 1873523 w 1873523"/>
                  <a:gd name="T30" fmla="*/ 1575764 h 1575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3523" h="1575764">
                    <a:moveTo>
                      <a:pt x="0" y="1"/>
                    </a:moveTo>
                    <a:lnTo>
                      <a:pt x="1333302" y="0"/>
                    </a:lnTo>
                    <a:lnTo>
                      <a:pt x="1873523" y="926828"/>
                    </a:lnTo>
                    <a:lnTo>
                      <a:pt x="1509192" y="1569764"/>
                    </a:lnTo>
                    <a:cubicBezTo>
                      <a:pt x="560860" y="1600720"/>
                      <a:pt x="115663" y="1529481"/>
                      <a:pt x="87587" y="933971"/>
                    </a:cubicBezTo>
                    <a:cubicBezTo>
                      <a:pt x="568005" y="1608460"/>
                      <a:pt x="1502195" y="1222508"/>
                      <a:pt x="1498478" y="923255"/>
                    </a:cubicBezTo>
                    <a:cubicBezTo>
                      <a:pt x="1488663" y="539065"/>
                      <a:pt x="1250248" y="287032"/>
                      <a:pt x="665361" y="274316"/>
                    </a:cubicBezTo>
                    <a:lnTo>
                      <a:pt x="92869" y="274316"/>
                    </a:lnTo>
                    <a:lnTo>
                      <a:pt x="0" y="1"/>
                    </a:lnTo>
                    <a:close/>
                  </a:path>
                </a:pathLst>
              </a:custGeom>
              <a:gradFill rotWithShape="1">
                <a:gsLst>
                  <a:gs pos="0">
                    <a:srgbClr val="5ECCF3"/>
                  </a:gs>
                  <a:gs pos="10999">
                    <a:srgbClr val="5ECCF3"/>
                  </a:gs>
                  <a:gs pos="32999">
                    <a:srgbClr val="4E67C8"/>
                  </a:gs>
                  <a:gs pos="100000">
                    <a:srgbClr val="5ECCF3"/>
                  </a:gs>
                </a:gsLst>
                <a:lin ang="42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8930" name="矩形 2"/>
              <p:cNvSpPr>
                <a:spLocks/>
              </p:cNvSpPr>
              <p:nvPr/>
            </p:nvSpPr>
            <p:spPr bwMode="auto">
              <a:xfrm flipH="1" flipV="1">
                <a:off x="84734" y="261171"/>
                <a:ext cx="1876848" cy="1583117"/>
              </a:xfrm>
              <a:custGeom>
                <a:avLst/>
                <a:gdLst>
                  <a:gd name="T0" fmla="*/ 0 w 1876848"/>
                  <a:gd name="T1" fmla="*/ 0 h 1583117"/>
                  <a:gd name="T2" fmla="*/ 1336627 w 1876848"/>
                  <a:gd name="T3" fmla="*/ 3324 h 1583117"/>
                  <a:gd name="T4" fmla="*/ 1876848 w 1876848"/>
                  <a:gd name="T5" fmla="*/ 930152 h 1583117"/>
                  <a:gd name="T6" fmla="*/ 1512517 w 1876848"/>
                  <a:gd name="T7" fmla="*/ 1573088 h 1583117"/>
                  <a:gd name="T8" fmla="*/ 90912 w 1876848"/>
                  <a:gd name="T9" fmla="*/ 937295 h 1583117"/>
                  <a:gd name="T10" fmla="*/ 1501803 w 1876848"/>
                  <a:gd name="T11" fmla="*/ 926579 h 1583117"/>
                  <a:gd name="T12" fmla="*/ 668686 w 1876848"/>
                  <a:gd name="T13" fmla="*/ 277640 h 1583117"/>
                  <a:gd name="T14" fmla="*/ 96194 w 1876848"/>
                  <a:gd name="T15" fmla="*/ 277640 h 1583117"/>
                  <a:gd name="T16" fmla="*/ 0 w 1876848"/>
                  <a:gd name="T17" fmla="*/ 0 h 1583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6848"/>
                  <a:gd name="T28" fmla="*/ 0 h 1583117"/>
                  <a:gd name="T29" fmla="*/ 1876848 w 1876848"/>
                  <a:gd name="T30" fmla="*/ 1583117 h 1583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6848" h="1583117">
                    <a:moveTo>
                      <a:pt x="0" y="0"/>
                    </a:moveTo>
                    <a:lnTo>
                      <a:pt x="1336627" y="3324"/>
                    </a:lnTo>
                    <a:lnTo>
                      <a:pt x="1876848" y="930152"/>
                    </a:lnTo>
                    <a:lnTo>
                      <a:pt x="1512517" y="1573088"/>
                    </a:lnTo>
                    <a:cubicBezTo>
                      <a:pt x="510987" y="1621846"/>
                      <a:pt x="133798" y="1505750"/>
                      <a:pt x="90912" y="937295"/>
                    </a:cubicBezTo>
                    <a:cubicBezTo>
                      <a:pt x="571330" y="1611784"/>
                      <a:pt x="1505520" y="1225832"/>
                      <a:pt x="1501803" y="926579"/>
                    </a:cubicBezTo>
                    <a:cubicBezTo>
                      <a:pt x="1491988" y="542389"/>
                      <a:pt x="1253573" y="290356"/>
                      <a:pt x="668686" y="277640"/>
                    </a:cubicBezTo>
                    <a:lnTo>
                      <a:pt x="96194" y="277640"/>
                    </a:lnTo>
                    <a:lnTo>
                      <a:pt x="0" y="0"/>
                    </a:lnTo>
                    <a:close/>
                  </a:path>
                </a:pathLst>
              </a:custGeom>
              <a:gradFill rotWithShape="1">
                <a:gsLst>
                  <a:gs pos="0">
                    <a:srgbClr val="5ECCF3"/>
                  </a:gs>
                  <a:gs pos="1999">
                    <a:srgbClr val="5ECCF3"/>
                  </a:gs>
                  <a:gs pos="12000">
                    <a:srgbClr val="4E67C8"/>
                  </a:gs>
                  <a:gs pos="100000">
                    <a:srgbClr val="5ECCF3"/>
                  </a:gs>
                </a:gsLst>
                <a:lin ang="36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8931" name="矩形 3"/>
              <p:cNvSpPr>
                <a:spLocks/>
              </p:cNvSpPr>
              <p:nvPr/>
            </p:nvSpPr>
            <p:spPr bwMode="auto">
              <a:xfrm>
                <a:off x="0" y="0"/>
                <a:ext cx="468536" cy="915045"/>
              </a:xfrm>
              <a:custGeom>
                <a:avLst/>
                <a:gdLst>
                  <a:gd name="T0" fmla="*/ 0 w 468536"/>
                  <a:gd name="T1" fmla="*/ 632279 h 915045"/>
                  <a:gd name="T2" fmla="*/ 369021 w 468536"/>
                  <a:gd name="T3" fmla="*/ 0 h 915045"/>
                  <a:gd name="T4" fmla="*/ 468536 w 468536"/>
                  <a:gd name="T5" fmla="*/ 273215 h 915045"/>
                  <a:gd name="T6" fmla="*/ 88744 w 468536"/>
                  <a:gd name="T7" fmla="*/ 915045 h 915045"/>
                  <a:gd name="T8" fmla="*/ 0 w 468536"/>
                  <a:gd name="T9" fmla="*/ 632279 h 915045"/>
                  <a:gd name="T10" fmla="*/ 0 60000 65536"/>
                  <a:gd name="T11" fmla="*/ 0 60000 65536"/>
                  <a:gd name="T12" fmla="*/ 0 60000 65536"/>
                  <a:gd name="T13" fmla="*/ 0 60000 65536"/>
                  <a:gd name="T14" fmla="*/ 0 60000 65536"/>
                  <a:gd name="T15" fmla="*/ 0 w 468536"/>
                  <a:gd name="T16" fmla="*/ 0 h 915045"/>
                  <a:gd name="T17" fmla="*/ 468536 w 468536"/>
                  <a:gd name="T18" fmla="*/ 915045 h 915045"/>
                </a:gdLst>
                <a:ahLst/>
                <a:cxnLst>
                  <a:cxn ang="T10">
                    <a:pos x="T0" y="T1"/>
                  </a:cxn>
                  <a:cxn ang="T11">
                    <a:pos x="T2" y="T3"/>
                  </a:cxn>
                  <a:cxn ang="T12">
                    <a:pos x="T4" y="T5"/>
                  </a:cxn>
                  <a:cxn ang="T13">
                    <a:pos x="T6" y="T7"/>
                  </a:cxn>
                  <a:cxn ang="T14">
                    <a:pos x="T8" y="T9"/>
                  </a:cxn>
                </a:cxnLst>
                <a:rect l="T15" t="T16" r="T17" b="T18"/>
                <a:pathLst>
                  <a:path w="468536" h="915045">
                    <a:moveTo>
                      <a:pt x="0" y="632279"/>
                    </a:moveTo>
                    <a:lnTo>
                      <a:pt x="369021" y="0"/>
                    </a:lnTo>
                    <a:lnTo>
                      <a:pt x="468536" y="273215"/>
                    </a:lnTo>
                    <a:lnTo>
                      <a:pt x="88744" y="915045"/>
                    </a:lnTo>
                    <a:lnTo>
                      <a:pt x="0" y="632279"/>
                    </a:lnTo>
                    <a:close/>
                  </a:path>
                </a:pathLst>
              </a:custGeom>
              <a:gradFill rotWithShape="1">
                <a:gsLst>
                  <a:gs pos="0">
                    <a:srgbClr val="4E67C8"/>
                  </a:gs>
                  <a:gs pos="34000">
                    <a:srgbClr val="4E67C8"/>
                  </a:gs>
                  <a:gs pos="90999">
                    <a:srgbClr val="5ECCF3"/>
                  </a:gs>
                  <a:gs pos="100000">
                    <a:srgbClr val="5ECCF3"/>
                  </a:gs>
                </a:gsLst>
                <a:lin ang="30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8932" name="矩形 3"/>
              <p:cNvSpPr>
                <a:spLocks/>
              </p:cNvSpPr>
              <p:nvPr/>
            </p:nvSpPr>
            <p:spPr bwMode="auto">
              <a:xfrm flipH="1" flipV="1">
                <a:off x="1861950" y="927801"/>
                <a:ext cx="466133" cy="918867"/>
              </a:xfrm>
              <a:custGeom>
                <a:avLst/>
                <a:gdLst>
                  <a:gd name="T0" fmla="*/ 0 w 466133"/>
                  <a:gd name="T1" fmla="*/ 632469 h 918867"/>
                  <a:gd name="T2" fmla="*/ 373757 w 466133"/>
                  <a:gd name="T3" fmla="*/ 0 h 918867"/>
                  <a:gd name="T4" fmla="*/ 466133 w 466133"/>
                  <a:gd name="T5" fmla="*/ 276423 h 918867"/>
                  <a:gd name="T6" fmla="*/ 89051 w 466133"/>
                  <a:gd name="T7" fmla="*/ 918867 h 918867"/>
                  <a:gd name="T8" fmla="*/ 0 w 466133"/>
                  <a:gd name="T9" fmla="*/ 632469 h 918867"/>
                  <a:gd name="T10" fmla="*/ 0 60000 65536"/>
                  <a:gd name="T11" fmla="*/ 0 60000 65536"/>
                  <a:gd name="T12" fmla="*/ 0 60000 65536"/>
                  <a:gd name="T13" fmla="*/ 0 60000 65536"/>
                  <a:gd name="T14" fmla="*/ 0 60000 65536"/>
                  <a:gd name="T15" fmla="*/ 0 w 466133"/>
                  <a:gd name="T16" fmla="*/ 0 h 918867"/>
                  <a:gd name="T17" fmla="*/ 466133 w 466133"/>
                  <a:gd name="T18" fmla="*/ 918867 h 918867"/>
                </a:gdLst>
                <a:ahLst/>
                <a:cxnLst>
                  <a:cxn ang="T10">
                    <a:pos x="T0" y="T1"/>
                  </a:cxn>
                  <a:cxn ang="T11">
                    <a:pos x="T2" y="T3"/>
                  </a:cxn>
                  <a:cxn ang="T12">
                    <a:pos x="T4" y="T5"/>
                  </a:cxn>
                  <a:cxn ang="T13">
                    <a:pos x="T6" y="T7"/>
                  </a:cxn>
                  <a:cxn ang="T14">
                    <a:pos x="T8" y="T9"/>
                  </a:cxn>
                </a:cxnLst>
                <a:rect l="T15" t="T16" r="T17" b="T18"/>
                <a:pathLst>
                  <a:path w="466133" h="918867">
                    <a:moveTo>
                      <a:pt x="0" y="632469"/>
                    </a:moveTo>
                    <a:lnTo>
                      <a:pt x="373757" y="0"/>
                    </a:lnTo>
                    <a:lnTo>
                      <a:pt x="466133" y="276423"/>
                    </a:lnTo>
                    <a:lnTo>
                      <a:pt x="89051" y="918867"/>
                    </a:lnTo>
                    <a:lnTo>
                      <a:pt x="0" y="632469"/>
                    </a:lnTo>
                    <a:close/>
                  </a:path>
                </a:pathLst>
              </a:custGeom>
              <a:gradFill rotWithShape="1">
                <a:gsLst>
                  <a:gs pos="0">
                    <a:srgbClr val="4E67C8"/>
                  </a:gs>
                  <a:gs pos="23000">
                    <a:srgbClr val="4E67C8"/>
                  </a:gs>
                  <a:gs pos="67000">
                    <a:srgbClr val="5ECCF3"/>
                  </a:gs>
                  <a:gs pos="100000">
                    <a:srgbClr val="5ECCF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grpSp>
        <p:nvGrpSpPr>
          <p:cNvPr id="4" name="组合 1"/>
          <p:cNvGrpSpPr>
            <a:grpSpLocks/>
          </p:cNvGrpSpPr>
          <p:nvPr/>
        </p:nvGrpSpPr>
        <p:grpSpPr bwMode="auto">
          <a:xfrm>
            <a:off x="900113" y="3059211"/>
            <a:ext cx="2625725" cy="595215"/>
            <a:chOff x="0" y="31829"/>
            <a:chExt cx="2626341" cy="594852"/>
          </a:xfrm>
        </p:grpSpPr>
        <p:sp>
          <p:nvSpPr>
            <p:cNvPr id="38925" name="直接连接符 65"/>
            <p:cNvSpPr>
              <a:spLocks noChangeShapeType="1"/>
            </p:cNvSpPr>
            <p:nvPr/>
          </p:nvSpPr>
          <p:spPr bwMode="auto">
            <a:xfrm>
              <a:off x="0" y="626680"/>
              <a:ext cx="2626341" cy="1"/>
            </a:xfrm>
            <a:prstGeom prst="line">
              <a:avLst/>
            </a:prstGeom>
            <a:noFill/>
            <a:ln w="2540">
              <a:solidFill>
                <a:schemeClr val="tx1"/>
              </a:solidFill>
              <a:prstDash val="dash"/>
              <a:round/>
              <a:headEnd type="oval" w="sm" len="sm"/>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8926" name="矩形 66"/>
            <p:cNvSpPr>
              <a:spLocks noChangeArrowheads="1"/>
            </p:cNvSpPr>
            <p:nvPr/>
          </p:nvSpPr>
          <p:spPr bwMode="auto">
            <a:xfrm>
              <a:off x="140889" y="31829"/>
              <a:ext cx="2283668" cy="52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8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inheritance</a:t>
              </a:r>
              <a:endParaRPr lang="en-US" altLang="zh-CN"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grpSp>
        <p:nvGrpSpPr>
          <p:cNvPr id="5" name="组合 2"/>
          <p:cNvGrpSpPr>
            <a:grpSpLocks/>
          </p:cNvGrpSpPr>
          <p:nvPr/>
        </p:nvGrpSpPr>
        <p:grpSpPr bwMode="auto">
          <a:xfrm>
            <a:off x="5214938" y="5006975"/>
            <a:ext cx="3497928" cy="582236"/>
            <a:chOff x="0" y="0"/>
            <a:chExt cx="2904609" cy="581816"/>
          </a:xfrm>
        </p:grpSpPr>
        <p:sp>
          <p:nvSpPr>
            <p:cNvPr id="38923" name="直接连接符 68"/>
            <p:cNvSpPr>
              <a:spLocks noChangeShapeType="1"/>
            </p:cNvSpPr>
            <p:nvPr/>
          </p:nvSpPr>
          <p:spPr bwMode="auto">
            <a:xfrm>
              <a:off x="0" y="0"/>
              <a:ext cx="2904609" cy="1"/>
            </a:xfrm>
            <a:prstGeom prst="line">
              <a:avLst/>
            </a:prstGeom>
            <a:noFill/>
            <a:ln w="2540">
              <a:solidFill>
                <a:schemeClr val="tx1"/>
              </a:solidFill>
              <a:prstDash val="dash"/>
              <a:round/>
              <a:headEnd type="oval" w="sm" len="sm"/>
              <a:tailEnd type="oval" w="sm" len="sm"/>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38924" name="矩形 69"/>
            <p:cNvSpPr>
              <a:spLocks noChangeArrowheads="1"/>
            </p:cNvSpPr>
            <p:nvPr/>
          </p:nvSpPr>
          <p:spPr bwMode="auto">
            <a:xfrm>
              <a:off x="495878" y="58995"/>
              <a:ext cx="2408731" cy="52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ct val="0"/>
                </a:spcBef>
                <a:buClrTx/>
                <a:buFont typeface="Arial" panose="020B0604020202020204" pitchFamily="34" charset="0"/>
                <a:buNone/>
              </a:pPr>
              <a:r>
                <a:rPr lang="en-US" altLang="zh-CN" sz="28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supplementation</a:t>
              </a:r>
              <a:endParaRPr lang="en-US" altLang="zh-CN"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endParaRPr>
            </a:p>
          </p:txBody>
        </p:sp>
      </p:grpSp>
      <p:sp>
        <p:nvSpPr>
          <p:cNvPr id="38921" name="矩形 19"/>
          <p:cNvSpPr>
            <a:spLocks noChangeArrowheads="1"/>
          </p:cNvSpPr>
          <p:nvPr/>
        </p:nvSpPr>
        <p:spPr bwMode="auto">
          <a:xfrm>
            <a:off x="-195278" y="1540088"/>
            <a:ext cx="89081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lvl="2">
              <a:spcBef>
                <a:spcPct val="0"/>
              </a:spcBef>
              <a:spcAft>
                <a:spcPts val="0"/>
              </a:spcAft>
              <a:buClr>
                <a:srgbClr val="00B050"/>
              </a:buClr>
              <a:buSzPct val="60000"/>
              <a:buFont typeface="Wingdings" panose="05000000000000000000" pitchFamily="2" charset="2"/>
              <a:buChar char="l"/>
            </a:pP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Relationship between social organization standards</a:t>
            </a:r>
          </a:p>
          <a:p>
            <a:pPr marL="914400" lvl="2" indent="0">
              <a:spcBef>
                <a:spcPct val="0"/>
              </a:spcBef>
              <a:spcAft>
                <a:spcPts val="0"/>
              </a:spcAft>
              <a:buClr>
                <a:srgbClr val="00B050"/>
              </a:buClr>
              <a:buSzPct val="60000"/>
              <a:buNone/>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t>
            </a:r>
            <a:r>
              <a:rPr lang="en-US" altLang="zh-CN" sz="28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黑体" panose="02010609060101010101" pitchFamily="49" charset="-122"/>
              </a:rPr>
              <a:t>   and recommended standards</a:t>
            </a:r>
            <a:endParaRPr lang="zh-CN" altLang="zh-CN" sz="1800" dirty="0">
              <a:latin typeface="Times New Roman" panose="02020603050405020304" pitchFamily="18" charset="0"/>
              <a:cs typeface="Times New Roman" panose="02020603050405020304" pitchFamily="18" charset="0"/>
            </a:endParaRPr>
          </a:p>
        </p:txBody>
      </p:sp>
      <p:sp>
        <p:nvSpPr>
          <p:cNvPr id="19" name="文本框 9"/>
          <p:cNvSpPr txBox="1"/>
          <p:nvPr/>
        </p:nvSpPr>
        <p:spPr>
          <a:xfrm>
            <a:off x="8484266" y="632460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27</a:t>
            </a:r>
            <a:endParaRPr lang="zh-CN" altLang="en-US" dirty="0"/>
          </a:p>
        </p:txBody>
      </p:sp>
      <p:sp>
        <p:nvSpPr>
          <p:cNvPr id="20"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72446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9" name="Group 3"/>
          <p:cNvGraphicFramePr>
            <a:graphicFrameLocks noGrp="1"/>
          </p:cNvGraphicFramePr>
          <p:nvPr>
            <p:extLst>
              <p:ext uri="{D42A27DB-BD31-4B8C-83A1-F6EECF244321}">
                <p14:modId xmlns:p14="http://schemas.microsoft.com/office/powerpoint/2010/main" val="3940133055"/>
              </p:ext>
            </p:extLst>
          </p:nvPr>
        </p:nvGraphicFramePr>
        <p:xfrm>
          <a:off x="1571625" y="1785938"/>
          <a:ext cx="5961063" cy="944564"/>
        </p:xfrm>
        <a:graphic>
          <a:graphicData uri="http://schemas.openxmlformats.org/drawingml/2006/table">
            <a:tbl>
              <a:tblPr/>
              <a:tblGrid>
                <a:gridCol w="5961063"/>
              </a:tblGrid>
              <a:tr h="895350">
                <a:tc>
                  <a:txBody>
                    <a:bodyPr/>
                    <a:lstStyle/>
                    <a:p>
                      <a:pPr marL="0" marR="0" lvl="0" indent="0" algn="ctr" defTabSz="0" rtl="0" eaLnBrk="0" fontAlgn="base" latinLnBrk="0" hangingPunct="0">
                        <a:lnSpc>
                          <a:spcPct val="100000"/>
                        </a:lnSpc>
                        <a:spcBef>
                          <a:spcPct val="20000"/>
                        </a:spcBef>
                        <a:spcAft>
                          <a:spcPct val="0"/>
                        </a:spcAft>
                        <a:buClr>
                          <a:schemeClr val="hlink"/>
                        </a:buClr>
                        <a:buSzTx/>
                        <a:buFont typeface="Wingdings" pitchFamily="2" charset="2"/>
                        <a:buNone/>
                        <a:tabLst/>
                      </a:pPr>
                      <a:r>
                        <a:rPr lang="en-US" altLang="zh-CN" sz="2800" b="1" kern="1200" dirty="0" smtClean="0">
                          <a:solidFill>
                            <a:schemeClr val="bg1"/>
                          </a:solidFill>
                          <a:effectLst/>
                          <a:latin typeface="Times New Roman" panose="02020603050405020304" pitchFamily="18" charset="0"/>
                          <a:ea typeface="+mn-ea"/>
                          <a:cs typeface="Times New Roman" panose="02020603050405020304" pitchFamily="18" charset="0"/>
                        </a:rPr>
                        <a:t>Action Plan of Implementing Reform Plan(2105-2016)</a:t>
                      </a:r>
                      <a:endParaRPr kumimoji="0" lang="zh-CN" altLang="zh-CN" sz="2800" b="1" i="0" u="none" strike="noStrike" cap="none" normalizeH="0" baseline="0" dirty="0" smtClean="0">
                        <a:ln>
                          <a:noFill/>
                        </a:ln>
                        <a:solidFill>
                          <a:schemeClr val="bg1"/>
                        </a:solidFill>
                        <a:effectLst/>
                        <a:latin typeface="Times New Roman" panose="02020603050405020304" pitchFamily="18" charset="0"/>
                        <a:ea typeface="黑体" pitchFamily="49" charset="-122"/>
                        <a:cs typeface="Times New Roman" panose="02020603050405020304" pitchFamily="18" charset="0"/>
                        <a:sym typeface="Arial" pitchFamily="34" charset="0"/>
                      </a:endParaRPr>
                    </a:p>
                  </a:txBody>
                  <a:tcPr marT="45562" marB="4556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50000"/>
                      </a:schemeClr>
                    </a:solidFill>
                  </a:tcPr>
                </a:tc>
              </a:tr>
            </a:tbl>
          </a:graphicData>
        </a:graphic>
      </p:graphicFrame>
      <p:sp>
        <p:nvSpPr>
          <p:cNvPr id="147465" name="内容占位符 2"/>
          <p:cNvSpPr>
            <a:spLocks noGrp="1" noChangeArrowheads="1"/>
          </p:cNvSpPr>
          <p:nvPr/>
        </p:nvSpPr>
        <p:spPr bwMode="auto">
          <a:xfrm>
            <a:off x="533400" y="3472052"/>
            <a:ext cx="8364631" cy="1905000"/>
          </a:xfrm>
          <a:prstGeom prst="rect">
            <a:avLst/>
          </a:prstGeom>
          <a:noFill/>
          <a:ln w="9525">
            <a:noFill/>
            <a:miter lim="800000"/>
            <a:headEnd/>
            <a:tailEnd/>
          </a:ln>
          <a:effectLst/>
        </p:spPr>
        <p:txBody>
          <a:bodyPr/>
          <a:lstStyle/>
          <a:p>
            <a:pPr marL="342900" indent="-342900" defTabSz="0" eaLnBrk="0" hangingPunct="0">
              <a:spcBef>
                <a:spcPct val="20000"/>
              </a:spcBef>
              <a:buClr>
                <a:schemeClr val="hlink"/>
              </a:buClr>
              <a:buFont typeface="Wingdings" pitchFamily="2" charset="2"/>
              <a:buChar char="v"/>
              <a:defRPr/>
            </a:pPr>
            <a:r>
              <a:rPr lang="en-US" altLang="zh-CN" sz="2400" dirty="0" smtClean="0">
                <a:latin typeface="Times New Roman" panose="02020603050405020304" pitchFamily="18" charset="0"/>
                <a:cs typeface="Times New Roman" panose="02020603050405020304" pitchFamily="18" charset="0"/>
              </a:rPr>
              <a:t>Standardization </a:t>
            </a:r>
            <a:r>
              <a:rPr lang="en-US" altLang="zh-CN" sz="2400" dirty="0">
                <a:latin typeface="Times New Roman" panose="02020603050405020304" pitchFamily="18" charset="0"/>
                <a:cs typeface="Times New Roman" panose="02020603050405020304" pitchFamily="18" charset="0"/>
              </a:rPr>
              <a:t>Administration of China issued Action Plan of Implementing Reform </a:t>
            </a:r>
            <a:r>
              <a:rPr lang="en-US" altLang="zh-CN" sz="2400" dirty="0" smtClean="0">
                <a:latin typeface="Times New Roman" panose="02020603050405020304" pitchFamily="18" charset="0"/>
                <a:cs typeface="Times New Roman" panose="02020603050405020304" pitchFamily="18" charset="0"/>
              </a:rPr>
              <a:t>Plan(2015-2016</a:t>
            </a:r>
            <a:r>
              <a:rPr lang="en-US" altLang="zh-CN" sz="2400" dirty="0">
                <a:latin typeface="Times New Roman" panose="02020603050405020304" pitchFamily="18" charset="0"/>
                <a:cs typeface="Times New Roman" panose="02020603050405020304" pitchFamily="18" charset="0"/>
              </a:rPr>
              <a:t>)</a:t>
            </a:r>
          </a:p>
          <a:p>
            <a:pPr marL="342900" indent="-342900" defTabSz="0" eaLnBrk="0" hangingPunct="0">
              <a:spcBef>
                <a:spcPts val="1800"/>
              </a:spcBef>
              <a:buClr>
                <a:schemeClr val="hlink"/>
              </a:buClr>
              <a:buFont typeface="Wingdings" pitchFamily="2" charset="2"/>
              <a:buChar char="v"/>
              <a:defRPr/>
            </a:pPr>
            <a:r>
              <a:rPr lang="en-US" altLang="zh-CN" sz="2400" dirty="0" smtClean="0">
                <a:latin typeface="Times New Roman" panose="02020603050405020304" pitchFamily="18" charset="0"/>
                <a:ea typeface="黑体" pitchFamily="49" charset="-122"/>
                <a:cs typeface="Times New Roman" panose="02020603050405020304" pitchFamily="18" charset="0"/>
                <a:sym typeface="Arial" pitchFamily="34" charset="0"/>
              </a:rPr>
              <a:t>The </a:t>
            </a:r>
            <a:r>
              <a:rPr lang="en-US" altLang="zh-CN" sz="2400" dirty="0">
                <a:latin typeface="Times New Roman" panose="02020603050405020304" pitchFamily="18" charset="0"/>
                <a:ea typeface="黑体" pitchFamily="49" charset="-122"/>
                <a:cs typeface="Times New Roman" panose="02020603050405020304" pitchFamily="18" charset="0"/>
                <a:sym typeface="Arial" pitchFamily="34" charset="0"/>
              </a:rPr>
              <a:t>Plan included 14 tasks.</a:t>
            </a:r>
            <a:endParaRPr lang="zh-CN" altLang="en-US" sz="2400" dirty="0">
              <a:latin typeface="Times New Roman" panose="02020603050405020304" pitchFamily="18" charset="0"/>
              <a:ea typeface="黑体" pitchFamily="49" charset="-122"/>
              <a:cs typeface="Times New Roman" panose="02020603050405020304" pitchFamily="18" charset="0"/>
              <a:sym typeface="Arial" pitchFamily="34" charset="0"/>
            </a:endParaRPr>
          </a:p>
          <a:p>
            <a:pPr defTabSz="0" eaLnBrk="0" hangingPunct="0">
              <a:spcBef>
                <a:spcPct val="20000"/>
              </a:spcBef>
              <a:buClr>
                <a:schemeClr val="hlink"/>
              </a:buClr>
              <a:defRPr/>
            </a:pPr>
            <a:endParaRPr lang="zh-CN" altLang="en-US" sz="2400" dirty="0">
              <a:latin typeface="黑体" pitchFamily="49" charset="-122"/>
              <a:ea typeface="黑体" pitchFamily="49" charset="-122"/>
              <a:sym typeface="Arial" pitchFamily="34" charset="0"/>
            </a:endParaRPr>
          </a:p>
        </p:txBody>
      </p:sp>
      <p:sp>
        <p:nvSpPr>
          <p:cNvPr id="6" name="文本框 9"/>
          <p:cNvSpPr txBox="1"/>
          <p:nvPr/>
        </p:nvSpPr>
        <p:spPr>
          <a:xfrm>
            <a:off x="8484266" y="632460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28</a:t>
            </a:r>
            <a:endParaRPr lang="zh-CN" altLang="en-US" dirty="0"/>
          </a:p>
        </p:txBody>
      </p:sp>
      <p:sp>
        <p:nvSpPr>
          <p:cNvPr id="7" name="标题 1"/>
          <p:cNvSpPr txBox="1">
            <a:spLocks/>
          </p:cNvSpPr>
          <p:nvPr/>
        </p:nvSpPr>
        <p:spPr>
          <a:xfrm>
            <a:off x="412749" y="181231"/>
            <a:ext cx="8252279" cy="850345"/>
          </a:xfrm>
          <a:prstGeom prst="rect">
            <a:avLst/>
          </a:prstGeom>
        </p:spPr>
        <p:txBody>
          <a:bodyPr/>
          <a:lstStyle>
            <a:lvl1pPr algn="l" rtl="0" eaLnBrk="0" fontAlgn="base" hangingPunct="0">
              <a:spcBef>
                <a:spcPct val="0"/>
              </a:spcBef>
              <a:spcAft>
                <a:spcPct val="0"/>
              </a:spcAft>
              <a:defRPr sz="3200">
                <a:solidFill>
                  <a:schemeClr val="bg1"/>
                </a:solidFill>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600" b="1" kern="0" dirty="0">
                <a:latin typeface="Times New Roman" panose="02020603050405020304" pitchFamily="18" charset="0"/>
                <a:ea typeface="黑体" pitchFamily="49" charset="-122"/>
                <a:cs typeface="Times New Roman" panose="02020603050405020304" pitchFamily="18" charset="0"/>
              </a:rPr>
              <a:t>Ⅲ</a:t>
            </a:r>
            <a:r>
              <a:rPr lang="en-US" altLang="zh-CN" sz="3600" b="1" kern="0" dirty="0" smtClean="0">
                <a:latin typeface="Times New Roman" panose="02020603050405020304" pitchFamily="18" charset="0"/>
                <a:ea typeface="黑体" pitchFamily="49" charset="-122"/>
                <a:cs typeface="Times New Roman" panose="02020603050405020304" pitchFamily="18" charset="0"/>
              </a:rPr>
              <a:t>. Main contents of the Reform Plan</a:t>
            </a:r>
            <a:endParaRPr lang="zh-CN" altLang="en-US" sz="3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5249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40" y="133129"/>
            <a:ext cx="8534400" cy="1143000"/>
          </a:xfrm>
        </p:spPr>
        <p:txBody>
          <a:bodyPr/>
          <a:lstStyle/>
          <a:p>
            <a:r>
              <a:rPr lang="en-US" altLang="zh-CN" sz="3600" dirty="0">
                <a:latin typeface="Times New Roman" panose="02020603050405020304" pitchFamily="18" charset="0"/>
                <a:cs typeface="Times New Roman" panose="02020603050405020304" pitchFamily="18" charset="0"/>
              </a:rPr>
              <a:t>Ⅳ</a:t>
            </a:r>
            <a:r>
              <a:rPr lang="en-US" altLang="zh-CN" sz="3600" dirty="0" smtClean="0">
                <a:latin typeface="Times New Roman" panose="02020603050405020304" pitchFamily="18" charset="0"/>
                <a:cs typeface="Times New Roman" panose="02020603050405020304" pitchFamily="18" charset="0"/>
              </a:rPr>
              <a:t>. Prospects of China’s Standardization</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4294967295"/>
          </p:nvPr>
        </p:nvSpPr>
        <p:spPr>
          <a:xfrm>
            <a:off x="914400" y="1696939"/>
            <a:ext cx="7458451" cy="574069"/>
          </a:xfrm>
        </p:spPr>
        <p:txBody>
          <a:bodyPr/>
          <a:lstStyle/>
          <a:p>
            <a:pPr indent="-432000">
              <a:buClr>
                <a:srgbClr val="00B050"/>
              </a:buCl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Powerful government + powerful market</a:t>
            </a:r>
          </a:p>
        </p:txBody>
      </p:sp>
      <p:sp>
        <p:nvSpPr>
          <p:cNvPr id="8" name="TextBox 7"/>
          <p:cNvSpPr txBox="1"/>
          <p:nvPr/>
        </p:nvSpPr>
        <p:spPr>
          <a:xfrm>
            <a:off x="7584160" y="2635853"/>
            <a:ext cx="1169551" cy="3046988"/>
          </a:xfrm>
          <a:prstGeom prst="rect">
            <a:avLst/>
          </a:prstGeom>
          <a:noFill/>
        </p:spPr>
        <p:txBody>
          <a:bodyPr vert="eaVert" wrap="square" rtlCol="0">
            <a:spAutoFit/>
          </a:bodyPr>
          <a:lstStyle/>
          <a:p>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Standards exert their effects</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AutoShape 8"/>
          <p:cNvSpPr>
            <a:spLocks/>
          </p:cNvSpPr>
          <p:nvPr/>
        </p:nvSpPr>
        <p:spPr bwMode="auto">
          <a:xfrm flipH="1">
            <a:off x="7214640" y="1987898"/>
            <a:ext cx="432000" cy="4072571"/>
          </a:xfrm>
          <a:prstGeom prst="leftBrace">
            <a:avLst>
              <a:gd name="adj1" fmla="val 39668"/>
              <a:gd name="adj2" fmla="val 50000"/>
            </a:avLst>
          </a:prstGeom>
          <a:gradFill flip="none" rotWithShape="1">
            <a:gsLst>
              <a:gs pos="55000">
                <a:srgbClr val="00B0F0"/>
              </a:gs>
              <a:gs pos="69000">
                <a:schemeClr val="accent2">
                  <a:tint val="44500"/>
                  <a:satMod val="160000"/>
                </a:schemeClr>
              </a:gs>
              <a:gs pos="95000">
                <a:schemeClr val="bg1">
                  <a:alpha val="0"/>
                </a:schemeClr>
              </a:gs>
            </a:gsLst>
            <a:lin ang="0" scaled="1"/>
            <a:tileRect/>
          </a:gradFill>
          <a:ln w="9525">
            <a:solidFill>
              <a:srgbClr val="00B0F0"/>
            </a:solidFill>
            <a:round/>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hangingPunct="1"/>
            <a:endParaRPr lang="zh-CN" altLang="en-US" sz="3200" b="1">
              <a:solidFill>
                <a:srgbClr val="0000FF"/>
              </a:solidFill>
            </a:endParaRPr>
          </a:p>
        </p:txBody>
      </p:sp>
      <p:sp>
        <p:nvSpPr>
          <p:cNvPr id="13" name="内容占位符 2"/>
          <p:cNvSpPr txBox="1">
            <a:spLocks/>
          </p:cNvSpPr>
          <p:nvPr/>
        </p:nvSpPr>
        <p:spPr bwMode="auto">
          <a:xfrm>
            <a:off x="914400" y="4088283"/>
            <a:ext cx="3810000" cy="5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432000">
              <a:buClr>
                <a:srgbClr val="00B050"/>
              </a:buClr>
            </a:pPr>
            <a:r>
              <a:rPr lang="en-US" altLang="zh-CN" sz="2800" kern="0" dirty="0" smtClean="0">
                <a:latin typeface="Times New Roman" panose="02020603050405020304" pitchFamily="18" charset="0"/>
                <a:ea typeface="黑体" panose="02010609060101010101" pitchFamily="49" charset="-122"/>
                <a:cs typeface="Times New Roman" panose="02020603050405020304" pitchFamily="18" charset="0"/>
              </a:rPr>
              <a:t>Increase efficiency</a:t>
            </a:r>
            <a:endParaRPr lang="zh-CN" altLang="en-US" sz="28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内容占位符 2"/>
          <p:cNvSpPr txBox="1">
            <a:spLocks/>
          </p:cNvSpPr>
          <p:nvPr/>
        </p:nvSpPr>
        <p:spPr bwMode="auto">
          <a:xfrm>
            <a:off x="952170" y="5486704"/>
            <a:ext cx="4771048" cy="5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432000">
              <a:buClr>
                <a:srgbClr val="00B050"/>
              </a:buClr>
            </a:pPr>
            <a:r>
              <a:rPr lang="en-US" altLang="zh-CN" sz="2800" kern="0" dirty="0" smtClean="0">
                <a:latin typeface="Times New Roman" panose="02020603050405020304" pitchFamily="18" charset="0"/>
                <a:ea typeface="黑体" panose="02010609060101010101" pitchFamily="49" charset="-122"/>
                <a:cs typeface="Times New Roman" panose="02020603050405020304" pitchFamily="18" charset="0"/>
              </a:rPr>
              <a:t>Exert the market roles</a:t>
            </a:r>
            <a:endParaRPr lang="zh-CN" altLang="en-US" sz="2800" kern="0"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70" name="组合 69"/>
          <p:cNvGrpSpPr/>
          <p:nvPr/>
        </p:nvGrpSpPr>
        <p:grpSpPr>
          <a:xfrm>
            <a:off x="1654608" y="2436469"/>
            <a:ext cx="5282356" cy="576000"/>
            <a:chOff x="1691568" y="2651760"/>
            <a:chExt cx="5282356" cy="576000"/>
          </a:xfrm>
        </p:grpSpPr>
        <p:sp>
          <p:nvSpPr>
            <p:cNvPr id="42" name="圆角矩形 41"/>
            <p:cNvSpPr/>
            <p:nvPr/>
          </p:nvSpPr>
          <p:spPr>
            <a:xfrm>
              <a:off x="1932814" y="2651760"/>
              <a:ext cx="5041110" cy="576000"/>
            </a:xfrm>
            <a:prstGeom prst="roundRect">
              <a:avLst>
                <a:gd name="adj" fmla="val 11722"/>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4" name="圆角矩形 43"/>
            <p:cNvSpPr/>
            <p:nvPr/>
          </p:nvSpPr>
          <p:spPr bwMode="auto">
            <a:xfrm>
              <a:off x="3780248" y="2692937"/>
              <a:ext cx="1373512" cy="468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10" name="圆角矩形 9"/>
            <p:cNvSpPr/>
            <p:nvPr/>
          </p:nvSpPr>
          <p:spPr bwMode="auto">
            <a:xfrm>
              <a:off x="1767896" y="2692937"/>
              <a:ext cx="1373512" cy="468000"/>
            </a:xfrm>
            <a:prstGeom prst="roundRect">
              <a:avLst>
                <a:gd name="adj" fmla="val 13176"/>
              </a:avLst>
            </a:pr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38" name="矩形 37"/>
            <p:cNvSpPr/>
            <p:nvPr/>
          </p:nvSpPr>
          <p:spPr>
            <a:xfrm>
              <a:off x="1691568" y="2657997"/>
              <a:ext cx="1571264" cy="553998"/>
            </a:xfrm>
            <a:prstGeom prst="rect">
              <a:avLst/>
            </a:prstGeom>
          </p:spPr>
          <p:txBody>
            <a:bodyPr wrap="none">
              <a:spAutoFit/>
            </a:bodyPr>
            <a:lstStyle/>
            <a:p>
              <a:pPr algn="ctr">
                <a:lnSpc>
                  <a:spcPts val="1800"/>
                </a:lnSpc>
              </a:pPr>
              <a:r>
                <a:rPr lang="en-US" altLang="zh-CN" sz="2000" kern="0" dirty="0" smtClean="0">
                  <a:latin typeface="Times New Roman" panose="02020603050405020304" pitchFamily="18" charset="0"/>
                  <a:ea typeface="黑体" panose="02010609060101010101" pitchFamily="49" charset="-122"/>
                  <a:cs typeface="Times New Roman" panose="02020603050405020304" pitchFamily="18" charset="0"/>
                </a:rPr>
                <a:t>Powerful </a:t>
              </a:r>
            </a:p>
            <a:p>
              <a:pPr algn="ctr">
                <a:lnSpc>
                  <a:spcPts val="1800"/>
                </a:lnSpc>
              </a:pPr>
              <a:r>
                <a:rPr lang="en-US" altLang="zh-CN" sz="2000" kern="0" dirty="0" smtClean="0">
                  <a:latin typeface="Times New Roman" panose="02020603050405020304" pitchFamily="18" charset="0"/>
                  <a:ea typeface="黑体" panose="02010609060101010101" pitchFamily="49" charset="-122"/>
                  <a:cs typeface="Times New Roman" panose="02020603050405020304" pitchFamily="18" charset="0"/>
                </a:rPr>
                <a:t>governments</a:t>
              </a:r>
              <a:r>
                <a:rPr lang="zh-CN" altLang="en-US" sz="2000" kern="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39" name="矩形 38"/>
            <p:cNvSpPr/>
            <p:nvPr/>
          </p:nvSpPr>
          <p:spPr>
            <a:xfrm>
              <a:off x="3653698" y="2726882"/>
              <a:ext cx="1635705" cy="400110"/>
            </a:xfrm>
            <a:prstGeom prst="rect">
              <a:avLst/>
            </a:prstGeom>
          </p:spPr>
          <p:txBody>
            <a:bodyPr wrap="none">
              <a:spAutoFit/>
            </a:bodyPr>
            <a:lstStyle/>
            <a:p>
              <a:pPr algn="ctr"/>
              <a:r>
                <a:rPr lang="en-US" altLang="zh-CN" sz="2000" dirty="0" smtClean="0">
                  <a:latin typeface="Times New Roman" panose="02020603050405020304" pitchFamily="18" charset="0"/>
                  <a:cs typeface="Times New Roman" panose="02020603050405020304" pitchFamily="18" charset="0"/>
                </a:rPr>
                <a:t>Weak markets</a:t>
              </a:r>
              <a:endParaRPr lang="zh-CN" altLang="en-US" sz="2000" dirty="0">
                <a:latin typeface="Times New Roman" panose="02020603050405020304" pitchFamily="18" charset="0"/>
                <a:cs typeface="Times New Roman" panose="02020603050405020304" pitchFamily="18" charset="0"/>
              </a:endParaRPr>
            </a:p>
          </p:txBody>
        </p:sp>
        <p:sp>
          <p:nvSpPr>
            <p:cNvPr id="40" name="加号 39"/>
            <p:cNvSpPr/>
            <p:nvPr/>
          </p:nvSpPr>
          <p:spPr>
            <a:xfrm>
              <a:off x="3233519" y="2684973"/>
              <a:ext cx="483928" cy="483928"/>
            </a:xfrm>
            <a:prstGeom prst="mathPlus">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a:solidFill>
                  <a:schemeClr val="dk1"/>
                </a:solidFill>
              </a:endParaRPr>
            </a:p>
          </p:txBody>
        </p:sp>
        <p:sp>
          <p:nvSpPr>
            <p:cNvPr id="43" name="矩形 42"/>
            <p:cNvSpPr/>
            <p:nvPr/>
          </p:nvSpPr>
          <p:spPr>
            <a:xfrm>
              <a:off x="5130330" y="2696105"/>
              <a:ext cx="1667280" cy="461665"/>
            </a:xfrm>
            <a:prstGeom prst="rect">
              <a:avLst/>
            </a:prstGeom>
          </p:spPr>
          <p:txBody>
            <a:bodyPr wrap="square">
              <a:spAutoFit/>
            </a:bodyPr>
            <a:lstStyle/>
            <a:p>
              <a:pPr algn="ctr"/>
              <a:r>
                <a:rPr lang="en-US" altLang="zh-CN" sz="2400" kern="0" dirty="0" smtClean="0">
                  <a:latin typeface="Times New Roman" panose="02020603050405020304" pitchFamily="18" charset="0"/>
                  <a:ea typeface="黑体" panose="02010609060101010101" pitchFamily="49" charset="-122"/>
                  <a:cs typeface="Times New Roman" panose="02020603050405020304" pitchFamily="18" charset="0"/>
                </a:rPr>
                <a:t>China</a:t>
              </a:r>
              <a:endParaRPr lang="zh-CN" altLang="en-US" sz="2400" dirty="0">
                <a:latin typeface="Times New Roman" panose="02020603050405020304" pitchFamily="18" charset="0"/>
                <a:cs typeface="Times New Roman" panose="02020603050405020304" pitchFamily="18" charset="0"/>
              </a:endParaRPr>
            </a:p>
          </p:txBody>
        </p:sp>
      </p:grpSp>
      <p:grpSp>
        <p:nvGrpSpPr>
          <p:cNvPr id="71" name="组合 70"/>
          <p:cNvGrpSpPr/>
          <p:nvPr/>
        </p:nvGrpSpPr>
        <p:grpSpPr>
          <a:xfrm>
            <a:off x="1654606" y="3198469"/>
            <a:ext cx="5282358" cy="629120"/>
            <a:chOff x="1691566" y="3413760"/>
            <a:chExt cx="5282358" cy="629120"/>
          </a:xfrm>
        </p:grpSpPr>
        <p:sp>
          <p:nvSpPr>
            <p:cNvPr id="54" name="圆角矩形 53"/>
            <p:cNvSpPr/>
            <p:nvPr/>
          </p:nvSpPr>
          <p:spPr>
            <a:xfrm>
              <a:off x="1932814" y="3413760"/>
              <a:ext cx="5041110" cy="576000"/>
            </a:xfrm>
            <a:prstGeom prst="roundRect">
              <a:avLst>
                <a:gd name="adj" fmla="val 11722"/>
              </a:avLst>
            </a:prstGeom>
            <a:solidFill>
              <a:schemeClr val="accent3">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55" name="圆角矩形 54"/>
            <p:cNvSpPr/>
            <p:nvPr/>
          </p:nvSpPr>
          <p:spPr bwMode="auto">
            <a:xfrm>
              <a:off x="3780248" y="3454937"/>
              <a:ext cx="1373512" cy="468000"/>
            </a:xfrm>
            <a:prstGeom prst="roundRect">
              <a:avLst>
                <a:gd name="adj" fmla="val 13176"/>
              </a:avLst>
            </a:prstGeom>
            <a:solidFill>
              <a:schemeClr val="accent3">
                <a:lumMod val="40000"/>
                <a:lumOff val="60000"/>
              </a:schemeClr>
            </a:solidFill>
            <a:ln w="25400" cap="flat" cmpd="sng" algn="ctr">
              <a:solidFill>
                <a:srgbClr val="41BE14"/>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56" name="圆角矩形 55"/>
            <p:cNvSpPr/>
            <p:nvPr/>
          </p:nvSpPr>
          <p:spPr bwMode="auto">
            <a:xfrm>
              <a:off x="1767896" y="3454937"/>
              <a:ext cx="1373512" cy="468000"/>
            </a:xfrm>
            <a:prstGeom prst="roundRect">
              <a:avLst>
                <a:gd name="adj" fmla="val 13176"/>
              </a:avLst>
            </a:prstGeom>
            <a:solidFill>
              <a:schemeClr val="accent3">
                <a:lumMod val="40000"/>
                <a:lumOff val="60000"/>
              </a:schemeClr>
            </a:solidFill>
            <a:ln w="25400" cap="flat" cmpd="sng" algn="ctr">
              <a:solidFill>
                <a:srgbClr val="41BE14"/>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57" name="矩形 56"/>
            <p:cNvSpPr/>
            <p:nvPr/>
          </p:nvSpPr>
          <p:spPr>
            <a:xfrm>
              <a:off x="1691566" y="3488882"/>
              <a:ext cx="1571264" cy="553998"/>
            </a:xfrm>
            <a:prstGeom prst="rect">
              <a:avLst/>
            </a:prstGeom>
          </p:spPr>
          <p:txBody>
            <a:bodyPr wrap="none">
              <a:spAutoFit/>
            </a:bodyPr>
            <a:lstStyle/>
            <a:p>
              <a:pPr algn="ctr">
                <a:lnSpc>
                  <a:spcPts val="1800"/>
                </a:lnSpc>
              </a:pPr>
              <a:r>
                <a:rPr lang="en-US" altLang="zh-CN" sz="2000" dirty="0" smtClean="0">
                  <a:latin typeface="Times New Roman" panose="02020603050405020304" pitchFamily="18" charset="0"/>
                  <a:cs typeface="Times New Roman" panose="02020603050405020304" pitchFamily="18" charset="0"/>
                </a:rPr>
                <a:t>Weak</a:t>
              </a:r>
            </a:p>
            <a:p>
              <a:pPr algn="ctr">
                <a:lnSpc>
                  <a:spcPts val="1800"/>
                </a:lnSpc>
              </a:pPr>
              <a:r>
                <a:rPr lang="en-US" altLang="zh-CN" sz="2000" dirty="0" smtClean="0">
                  <a:latin typeface="Times New Roman" panose="02020603050405020304" pitchFamily="18" charset="0"/>
                  <a:cs typeface="Times New Roman" panose="02020603050405020304" pitchFamily="18" charset="0"/>
                </a:rPr>
                <a:t> governments</a:t>
              </a:r>
              <a:endParaRPr lang="zh-CN" altLang="en-US" sz="2000" dirty="0">
                <a:latin typeface="Times New Roman" panose="02020603050405020304" pitchFamily="18" charset="0"/>
                <a:cs typeface="Times New Roman" panose="02020603050405020304" pitchFamily="18" charset="0"/>
              </a:endParaRPr>
            </a:p>
          </p:txBody>
        </p:sp>
        <p:sp>
          <p:nvSpPr>
            <p:cNvPr id="58" name="矩形 57"/>
            <p:cNvSpPr/>
            <p:nvPr/>
          </p:nvSpPr>
          <p:spPr>
            <a:xfrm>
              <a:off x="3877478" y="3415691"/>
              <a:ext cx="1188146" cy="553998"/>
            </a:xfrm>
            <a:prstGeom prst="rect">
              <a:avLst/>
            </a:prstGeom>
          </p:spPr>
          <p:txBody>
            <a:bodyPr wrap="none">
              <a:spAutoFit/>
            </a:bodyPr>
            <a:lstStyle/>
            <a:p>
              <a:pPr algn="ctr">
                <a:lnSpc>
                  <a:spcPts val="1800"/>
                </a:lnSpc>
              </a:pPr>
              <a:r>
                <a:rPr lang="en-US" altLang="zh-CN" sz="2000" kern="0" dirty="0" smtClean="0">
                  <a:latin typeface="Times New Roman" panose="02020603050405020304" pitchFamily="18" charset="0"/>
                  <a:ea typeface="黑体" panose="02010609060101010101" pitchFamily="49" charset="-122"/>
                  <a:cs typeface="Times New Roman" panose="02020603050405020304" pitchFamily="18" charset="0"/>
                </a:rPr>
                <a:t>Powerful </a:t>
              </a:r>
            </a:p>
            <a:p>
              <a:pPr algn="ctr">
                <a:lnSpc>
                  <a:spcPts val="1800"/>
                </a:lnSpc>
              </a:pPr>
              <a:r>
                <a:rPr lang="en-US" altLang="zh-CN" sz="2000" kern="0" dirty="0" smtClean="0">
                  <a:latin typeface="Times New Roman" panose="02020603050405020304" pitchFamily="18" charset="0"/>
                  <a:ea typeface="黑体" panose="02010609060101010101" pitchFamily="49" charset="-122"/>
                  <a:cs typeface="Times New Roman" panose="02020603050405020304" pitchFamily="18" charset="0"/>
                </a:rPr>
                <a:t>markets</a:t>
              </a:r>
              <a:endParaRPr lang="zh-CN" altLang="en-US" sz="2000" dirty="0">
                <a:latin typeface="Times New Roman" panose="02020603050405020304" pitchFamily="18" charset="0"/>
                <a:cs typeface="Times New Roman" panose="02020603050405020304" pitchFamily="18" charset="0"/>
              </a:endParaRPr>
            </a:p>
          </p:txBody>
        </p:sp>
        <p:sp>
          <p:nvSpPr>
            <p:cNvPr id="59" name="加号 58"/>
            <p:cNvSpPr/>
            <p:nvPr/>
          </p:nvSpPr>
          <p:spPr>
            <a:xfrm>
              <a:off x="3233519" y="3446973"/>
              <a:ext cx="483928" cy="483928"/>
            </a:xfrm>
            <a:prstGeom prst="mathPlus">
              <a:avLst/>
            </a:prstGeom>
            <a:solidFill>
              <a:srgbClr val="41BE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a:solidFill>
                  <a:schemeClr val="dk1"/>
                </a:solidFill>
              </a:endParaRPr>
            </a:p>
          </p:txBody>
        </p:sp>
        <p:sp>
          <p:nvSpPr>
            <p:cNvPr id="60" name="矩形 59"/>
            <p:cNvSpPr/>
            <p:nvPr/>
          </p:nvSpPr>
          <p:spPr>
            <a:xfrm>
              <a:off x="5130330" y="3458105"/>
              <a:ext cx="1667280" cy="553998"/>
            </a:xfrm>
            <a:prstGeom prst="rect">
              <a:avLst/>
            </a:prstGeom>
          </p:spPr>
          <p:txBody>
            <a:bodyPr wrap="square">
              <a:spAutoFit/>
            </a:bodyPr>
            <a:lstStyle/>
            <a:p>
              <a:pPr algn="ctr">
                <a:lnSpc>
                  <a:spcPts val="1800"/>
                </a:lnSpc>
              </a:pPr>
              <a:r>
                <a:rPr lang="en-US" altLang="zh-CN" sz="2400" kern="0" dirty="0" smtClean="0">
                  <a:latin typeface="Times New Roman" panose="02020603050405020304" pitchFamily="18" charset="0"/>
                  <a:ea typeface="黑体" panose="02010609060101010101" pitchFamily="49" charset="-122"/>
                  <a:cs typeface="Times New Roman" panose="02020603050405020304" pitchFamily="18" charset="0"/>
                </a:rPr>
                <a:t>Developed countries</a:t>
              </a:r>
              <a:endParaRPr lang="zh-CN" altLang="en-US" sz="2400" dirty="0">
                <a:latin typeface="Times New Roman" panose="02020603050405020304" pitchFamily="18" charset="0"/>
                <a:cs typeface="Times New Roman" panose="02020603050405020304" pitchFamily="18" charset="0"/>
              </a:endParaRPr>
            </a:p>
          </p:txBody>
        </p:sp>
      </p:grpSp>
      <p:grpSp>
        <p:nvGrpSpPr>
          <p:cNvPr id="72" name="组合 71"/>
          <p:cNvGrpSpPr/>
          <p:nvPr/>
        </p:nvGrpSpPr>
        <p:grpSpPr>
          <a:xfrm>
            <a:off x="1473794" y="4688969"/>
            <a:ext cx="5535089" cy="681736"/>
            <a:chOff x="1490876" y="4776907"/>
            <a:chExt cx="5535089" cy="681736"/>
          </a:xfrm>
        </p:grpSpPr>
        <p:sp>
          <p:nvSpPr>
            <p:cNvPr id="62" name="圆角矩形 61"/>
            <p:cNvSpPr/>
            <p:nvPr/>
          </p:nvSpPr>
          <p:spPr>
            <a:xfrm>
              <a:off x="1748674" y="4776907"/>
              <a:ext cx="5225250" cy="576000"/>
            </a:xfrm>
            <a:prstGeom prst="roundRect">
              <a:avLst>
                <a:gd name="adj" fmla="val 11722"/>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右箭头 3"/>
            <p:cNvSpPr/>
            <p:nvPr/>
          </p:nvSpPr>
          <p:spPr>
            <a:xfrm>
              <a:off x="4054816" y="4916699"/>
              <a:ext cx="301473" cy="303471"/>
            </a:xfrm>
            <a:prstGeom prst="rightArrow">
              <a:avLst/>
            </a:prstGeom>
            <a:solidFill>
              <a:srgbClr val="FEAA0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a:solidFill>
                  <a:schemeClr val="dk1"/>
                </a:solidFill>
              </a:endParaRPr>
            </a:p>
          </p:txBody>
        </p:sp>
        <p:sp>
          <p:nvSpPr>
            <p:cNvPr id="61" name="内容占位符 2"/>
            <p:cNvSpPr txBox="1">
              <a:spLocks/>
            </p:cNvSpPr>
            <p:nvPr/>
          </p:nvSpPr>
          <p:spPr bwMode="auto">
            <a:xfrm>
              <a:off x="1490876" y="4804158"/>
              <a:ext cx="1846815" cy="65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1800"/>
                </a:lnSpc>
                <a:spcBef>
                  <a:spcPts val="0"/>
                </a:spcBef>
                <a:buClr>
                  <a:srgbClr val="00B050"/>
                </a:buClr>
                <a:buNone/>
              </a:pPr>
              <a:r>
                <a:rPr lang="en-US" altLang="zh-CN" sz="2400" kern="0" dirty="0" smtClean="0">
                  <a:latin typeface="Times New Roman" panose="02020603050405020304" pitchFamily="18" charset="0"/>
                  <a:ea typeface="黑体" panose="02010609060101010101" pitchFamily="49" charset="-122"/>
                  <a:cs typeface="Times New Roman" panose="02020603050405020304" pitchFamily="18" charset="0"/>
                </a:rPr>
                <a:t>In industrial structure</a:t>
              </a:r>
              <a:endParaRPr lang="zh-CN" altLang="en-US" sz="24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3" name="圆角矩形 62"/>
            <p:cNvSpPr/>
            <p:nvPr/>
          </p:nvSpPr>
          <p:spPr bwMode="auto">
            <a:xfrm>
              <a:off x="3065880" y="4830907"/>
              <a:ext cx="900000" cy="468000"/>
            </a:xfrm>
            <a:prstGeom prst="roundRect">
              <a:avLst>
                <a:gd name="adj" fmla="val 13176"/>
              </a:avLst>
            </a:prstGeom>
            <a:solidFill>
              <a:schemeClr val="accent5">
                <a:lumMod val="40000"/>
                <a:lumOff val="60000"/>
              </a:schemeClr>
            </a:solidFill>
            <a:ln w="25400" cap="flat" cmpd="sng" algn="ctr">
              <a:solidFill>
                <a:schemeClr val="accent5"/>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64" name="矩形 63"/>
            <p:cNvSpPr/>
            <p:nvPr/>
          </p:nvSpPr>
          <p:spPr>
            <a:xfrm>
              <a:off x="2860966" y="4824033"/>
              <a:ext cx="1249060" cy="369332"/>
            </a:xfrm>
            <a:prstGeom prst="rect">
              <a:avLst/>
            </a:prstGeom>
          </p:spPr>
          <p:txBody>
            <a:bodyPr wrap="none">
              <a:spAutoFit/>
            </a:bodyPr>
            <a:lstStyle/>
            <a:p>
              <a:pPr algn="ctr"/>
              <a:r>
                <a:rPr lang="en-US" altLang="zh-CN" dirty="0" smtClean="0">
                  <a:latin typeface="Times New Roman" panose="02020603050405020304" pitchFamily="18" charset="0"/>
                  <a:cs typeface="Times New Roman" panose="02020603050405020304" pitchFamily="18" charset="0"/>
                </a:rPr>
                <a:t>Agriculture</a:t>
              </a:r>
              <a:endParaRPr lang="zh-CN" altLang="en-US" dirty="0">
                <a:latin typeface="Times New Roman" panose="02020603050405020304" pitchFamily="18" charset="0"/>
                <a:cs typeface="Times New Roman" panose="02020603050405020304" pitchFamily="18" charset="0"/>
              </a:endParaRPr>
            </a:p>
          </p:txBody>
        </p:sp>
        <p:sp>
          <p:nvSpPr>
            <p:cNvPr id="65" name="圆角矩形 64"/>
            <p:cNvSpPr/>
            <p:nvPr/>
          </p:nvSpPr>
          <p:spPr bwMode="auto">
            <a:xfrm>
              <a:off x="4409744" y="4830907"/>
              <a:ext cx="1262176" cy="468000"/>
            </a:xfrm>
            <a:prstGeom prst="roundRect">
              <a:avLst>
                <a:gd name="adj" fmla="val 13176"/>
              </a:avLst>
            </a:prstGeom>
            <a:solidFill>
              <a:schemeClr val="accent5">
                <a:lumMod val="40000"/>
                <a:lumOff val="60000"/>
              </a:schemeClr>
            </a:solidFill>
            <a:ln w="25400" cap="flat" cmpd="sng" algn="ctr">
              <a:solidFill>
                <a:schemeClr val="accent5"/>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66" name="矩形 65"/>
            <p:cNvSpPr/>
            <p:nvPr/>
          </p:nvSpPr>
          <p:spPr>
            <a:xfrm>
              <a:off x="4666670" y="4864852"/>
              <a:ext cx="838691" cy="369332"/>
            </a:xfrm>
            <a:prstGeom prst="rect">
              <a:avLst/>
            </a:prstGeom>
          </p:spPr>
          <p:txBody>
            <a:bodyPr wrap="none">
              <a:spAutoFit/>
            </a:bodyPr>
            <a:lstStyle/>
            <a:p>
              <a:pPr algn="ct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service</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7" name="圆角矩形 66"/>
            <p:cNvSpPr/>
            <p:nvPr/>
          </p:nvSpPr>
          <p:spPr bwMode="auto">
            <a:xfrm>
              <a:off x="6108552" y="4830907"/>
              <a:ext cx="900000" cy="468000"/>
            </a:xfrm>
            <a:prstGeom prst="roundRect">
              <a:avLst>
                <a:gd name="adj" fmla="val 13176"/>
              </a:avLst>
            </a:prstGeom>
            <a:solidFill>
              <a:schemeClr val="accent5">
                <a:lumMod val="40000"/>
                <a:lumOff val="60000"/>
              </a:schemeClr>
            </a:solidFill>
            <a:ln w="25400" cap="flat" cmpd="sng" algn="ctr">
              <a:solidFill>
                <a:schemeClr val="accent5"/>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en-US" sz="2000" kern="0">
                <a:solidFill>
                  <a:prstClr val="black"/>
                </a:solidFill>
                <a:latin typeface="黑体" panose="02010609060101010101" pitchFamily="49" charset="-122"/>
                <a:ea typeface="黑体" panose="02010609060101010101" pitchFamily="49" charset="-122"/>
              </a:endParaRPr>
            </a:p>
          </p:txBody>
        </p:sp>
        <p:sp>
          <p:nvSpPr>
            <p:cNvPr id="68" name="矩形 67"/>
            <p:cNvSpPr/>
            <p:nvPr/>
          </p:nvSpPr>
          <p:spPr>
            <a:xfrm>
              <a:off x="6071858" y="4864852"/>
              <a:ext cx="954107" cy="369332"/>
            </a:xfrm>
            <a:prstGeom prst="rect">
              <a:avLst/>
            </a:prstGeom>
          </p:spPr>
          <p:txBody>
            <a:bodyPr wrap="none">
              <a:spAutoFit/>
            </a:bodyPr>
            <a:lstStyle/>
            <a:p>
              <a:pPr algn="ct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Industry</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9" name="右箭头 68"/>
            <p:cNvSpPr/>
            <p:nvPr/>
          </p:nvSpPr>
          <p:spPr>
            <a:xfrm>
              <a:off x="5741128" y="4916699"/>
              <a:ext cx="301473" cy="303471"/>
            </a:xfrm>
            <a:prstGeom prst="rightArrow">
              <a:avLst/>
            </a:prstGeom>
            <a:solidFill>
              <a:srgbClr val="FEAA0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a:solidFill>
                  <a:schemeClr val="dk1"/>
                </a:solidFill>
              </a:endParaRPr>
            </a:p>
          </p:txBody>
        </p:sp>
      </p:grpSp>
      <p:sp>
        <p:nvSpPr>
          <p:cNvPr id="5" name="矩形 4"/>
          <p:cNvSpPr/>
          <p:nvPr/>
        </p:nvSpPr>
        <p:spPr>
          <a:xfrm>
            <a:off x="0" y="6553200"/>
            <a:ext cx="9144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
          <p:cNvSpPr txBox="1"/>
          <p:nvPr/>
        </p:nvSpPr>
        <p:spPr>
          <a:xfrm>
            <a:off x="8525111" y="6363454"/>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29</a:t>
            </a:r>
            <a:endParaRPr lang="zh-CN" altLang="en-US" dirty="0"/>
          </a:p>
        </p:txBody>
      </p:sp>
    </p:spTree>
    <p:extLst>
      <p:ext uri="{BB962C8B-B14F-4D97-AF65-F5344CB8AC3E}">
        <p14:creationId xmlns:p14="http://schemas.microsoft.com/office/powerpoint/2010/main" val="32353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77000"/>
            <a:ext cx="9144000" cy="381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18" name="Picture 2"/>
          <p:cNvPicPr>
            <a:picLocks noChangeAspect="1" noChangeArrowheads="1"/>
          </p:cNvPicPr>
          <p:nvPr/>
        </p:nvPicPr>
        <p:blipFill>
          <a:blip r:embed="rId3" cstate="print"/>
          <a:srcRect/>
          <a:stretch>
            <a:fillRect/>
          </a:stretch>
        </p:blipFill>
        <p:spPr bwMode="auto">
          <a:xfrm>
            <a:off x="838200" y="2133600"/>
            <a:ext cx="2935057" cy="20449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TextBox 5"/>
          <p:cNvSpPr txBox="1"/>
          <p:nvPr/>
        </p:nvSpPr>
        <p:spPr>
          <a:xfrm>
            <a:off x="533400" y="1447800"/>
            <a:ext cx="2514600" cy="492443"/>
          </a:xfrm>
          <a:prstGeom prst="rect">
            <a:avLst/>
          </a:prstGeom>
          <a:noFill/>
        </p:spPr>
        <p:txBody>
          <a:bodyPr wrap="square" rtlCol="0">
            <a:spAutoFit/>
          </a:bodyPr>
          <a:lstStyle/>
          <a:p>
            <a:r>
              <a:rPr lang="en-US" altLang="zh-CN" sz="2600" dirty="0" smtClean="0">
                <a:latin typeface="Times New Roman" panose="02020603050405020304" pitchFamily="18" charset="0"/>
                <a:ea typeface="黑体" pitchFamily="2" charset="-122"/>
                <a:cs typeface="Times New Roman" panose="02020603050405020304" pitchFamily="18" charset="0"/>
              </a:rPr>
              <a:t>In agriculture</a:t>
            </a:r>
            <a:endParaRPr lang="zh-CN" altLang="en-US" sz="2600" dirty="0">
              <a:latin typeface="黑体" pitchFamily="2" charset="-122"/>
              <a:ea typeface="黑体" pitchFamily="2" charset="-122"/>
            </a:endParaRPr>
          </a:p>
        </p:txBody>
      </p:sp>
      <p:sp>
        <p:nvSpPr>
          <p:cNvPr id="20" name="TextBox 3"/>
          <p:cNvSpPr txBox="1"/>
          <p:nvPr/>
        </p:nvSpPr>
        <p:spPr>
          <a:xfrm>
            <a:off x="3942080" y="2077720"/>
            <a:ext cx="5029200" cy="1523494"/>
          </a:xfrm>
          <a:prstGeom prst="rect">
            <a:avLst/>
          </a:prstGeom>
          <a:noFill/>
        </p:spPr>
        <p:txBody>
          <a:bodyPr wrap="square" rtlCol="0">
            <a:spAutoFit/>
          </a:bodyPr>
          <a:lstStyle/>
          <a:p>
            <a:pPr marL="288000" indent="-288000">
              <a:spcAft>
                <a:spcPts val="600"/>
              </a:spcAft>
              <a:buClr>
                <a:srgbClr val="00B050"/>
              </a:buClr>
              <a:buFont typeface="Arial" pitchFamily="34" charset="0"/>
              <a:buChar char="•"/>
            </a:pPr>
            <a:r>
              <a:rPr lang="en-US" altLang="zh-CN" sz="2200" dirty="0" smtClean="0">
                <a:latin typeface="Times New Roman" panose="02020603050405020304" pitchFamily="18" charset="0"/>
                <a:ea typeface="黑体" pitchFamily="2" charset="-122"/>
                <a:cs typeface="Times New Roman" panose="02020603050405020304" pitchFamily="18" charset="0"/>
              </a:rPr>
              <a:t>Developed 2237 agricultural national standards.</a:t>
            </a:r>
            <a:endPar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endParaRPr>
          </a:p>
          <a:p>
            <a:pPr marL="288000" indent="-288000">
              <a:spcAft>
                <a:spcPts val="600"/>
              </a:spcAft>
              <a:buClr>
                <a:srgbClr val="00B050"/>
              </a:buClr>
              <a:buFont typeface="Arial" pitchFamily="34" charset="0"/>
              <a:buChar char="•"/>
            </a:pPr>
            <a:r>
              <a:rPr lang="en-US" altLang="zh-CN" sz="2200" dirty="0" smtClean="0">
                <a:latin typeface="Times New Roman" panose="02020603050405020304" pitchFamily="18" charset="0"/>
                <a:ea typeface="黑体" pitchFamily="2" charset="-122"/>
                <a:cs typeface="Times New Roman" panose="02020603050405020304" pitchFamily="18" charset="0"/>
              </a:rPr>
              <a:t>Built 8026 agricultural demonstration zones  involving 2000 counties.</a:t>
            </a:r>
            <a:endParaRPr lang="zh-CN" altLang="en-US" sz="2200" dirty="0">
              <a:latin typeface="Times New Roman" panose="02020603050405020304" pitchFamily="18" charset="0"/>
              <a:ea typeface="黑体" pitchFamily="2" charset="-122"/>
              <a:cs typeface="Times New Roman" panose="02020603050405020304" pitchFamily="18" charset="0"/>
            </a:endParaRPr>
          </a:p>
        </p:txBody>
      </p:sp>
      <p:pic>
        <p:nvPicPr>
          <p:cNvPr id="21" name="Picture 3"/>
          <p:cNvPicPr>
            <a:picLocks noChangeAspect="1" noChangeArrowheads="1"/>
          </p:cNvPicPr>
          <p:nvPr/>
        </p:nvPicPr>
        <p:blipFill>
          <a:blip r:embed="rId4" cstate="print"/>
          <a:srcRect/>
          <a:stretch>
            <a:fillRect/>
          </a:stretch>
        </p:blipFill>
        <p:spPr bwMode="auto">
          <a:xfrm>
            <a:off x="1828800" y="3733800"/>
            <a:ext cx="1600200" cy="23508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2" name="组合 8"/>
          <p:cNvGrpSpPr/>
          <p:nvPr/>
        </p:nvGrpSpPr>
        <p:grpSpPr>
          <a:xfrm>
            <a:off x="3962007" y="4281715"/>
            <a:ext cx="4495800" cy="1905000"/>
            <a:chOff x="4049486" y="4114800"/>
            <a:chExt cx="4495800" cy="1905000"/>
          </a:xfrm>
        </p:grpSpPr>
        <p:sp>
          <p:nvSpPr>
            <p:cNvPr id="23" name="矩形标注 22"/>
            <p:cNvSpPr/>
            <p:nvPr/>
          </p:nvSpPr>
          <p:spPr>
            <a:xfrm>
              <a:off x="4049486" y="4114800"/>
              <a:ext cx="4495800" cy="1905000"/>
            </a:xfrm>
            <a:prstGeom prst="wedgeRectCallout">
              <a:avLst>
                <a:gd name="adj1" fmla="val -70678"/>
                <a:gd name="adj2" fmla="val 35643"/>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4" name="TextBox 9"/>
            <p:cNvSpPr txBox="1"/>
            <p:nvPr/>
          </p:nvSpPr>
          <p:spPr>
            <a:xfrm>
              <a:off x="4114800" y="4267200"/>
              <a:ext cx="4267200" cy="1579920"/>
            </a:xfrm>
            <a:prstGeom prst="rect">
              <a:avLst/>
            </a:prstGeom>
            <a:noFill/>
          </p:spPr>
          <p:txBody>
            <a:bodyPr wrap="square" rtlCol="0">
              <a:spAutoFit/>
            </a:bodyPr>
            <a:lstStyle/>
            <a:p>
              <a:pPr marL="288000" indent="-288000">
                <a:lnSpc>
                  <a:spcPts val="2900"/>
                </a:lnSpc>
                <a:spcAft>
                  <a:spcPts val="600"/>
                </a:spcAft>
                <a:buClr>
                  <a:srgbClr val="00B050"/>
                </a:buClr>
                <a:buFont typeface="Arial" pitchFamily="34" charset="0"/>
                <a:buChar char="•"/>
              </a:pPr>
              <a:r>
                <a:rPr lang="en-US" altLang="zh-CN" sz="2200" dirty="0" smtClean="0">
                  <a:latin typeface="Times New Roman" panose="02020603050405020304" pitchFamily="18" charset="0"/>
                  <a:ea typeface="黑体" pitchFamily="2" charset="-122"/>
                  <a:cs typeface="Times New Roman" panose="02020603050405020304" pitchFamily="18" charset="0"/>
                </a:rPr>
                <a:t>According to the statistics, the average production value of demonstration zones increased 15-45%.</a:t>
              </a:r>
              <a:endParaRPr lang="zh-CN" altLang="en-US" sz="2200" dirty="0">
                <a:latin typeface="Times New Roman" panose="02020603050405020304" pitchFamily="18" charset="0"/>
                <a:ea typeface="黑体" pitchFamily="2" charset="-122"/>
                <a:cs typeface="Times New Roman" panose="02020603050405020304" pitchFamily="18" charset="0"/>
              </a:endParaRPr>
            </a:p>
          </p:txBody>
        </p:sp>
      </p:grpSp>
      <p:sp>
        <p:nvSpPr>
          <p:cNvPr id="12" name="标题 1"/>
          <p:cNvSpPr txBox="1">
            <a:spLocks/>
          </p:cNvSpPr>
          <p:nvPr/>
        </p:nvSpPr>
        <p:spPr bwMode="white">
          <a:xfrm>
            <a:off x="76200" y="76200"/>
            <a:ext cx="8991600" cy="1143000"/>
          </a:xfrm>
          <a:prstGeom prst="rect">
            <a:avLst/>
          </a:prstGeo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cap="none" spc="0">
                <a:ln w="18415" cmpd="sng">
                  <a:solidFill>
                    <a:srgbClr val="FFFFFF"/>
                  </a:solidFill>
                  <a:prstDash val="solid"/>
                </a:ln>
                <a:solidFill>
                  <a:srgbClr val="FFFFFF"/>
                </a:solidFill>
                <a:effectLst/>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200" kern="0" dirty="0" smtClean="0">
                <a:latin typeface="Times New Roman" panose="02020603050405020304" pitchFamily="18" charset="0"/>
                <a:cs typeface="Times New Roman" panose="02020603050405020304" pitchFamily="18" charset="0"/>
              </a:rPr>
              <a:t>Ⅰ. The State of Standardization in China</a:t>
            </a:r>
            <a:endParaRPr lang="zh-CN" altLang="en-US" sz="3200" kern="0" dirty="0"/>
          </a:p>
        </p:txBody>
      </p:sp>
      <p:sp>
        <p:nvSpPr>
          <p:cNvPr id="11" name="文本框 9"/>
          <p:cNvSpPr txBox="1"/>
          <p:nvPr/>
        </p:nvSpPr>
        <p:spPr>
          <a:xfrm>
            <a:off x="8621486" y="647700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3</a:t>
            </a:r>
            <a:endParaRPr lang="zh-CN" altLang="en-US" dirty="0"/>
          </a:p>
        </p:txBody>
      </p:sp>
    </p:spTree>
    <p:extLst>
      <p:ext uri="{BB962C8B-B14F-4D97-AF65-F5344CB8AC3E}">
        <p14:creationId xmlns:p14="http://schemas.microsoft.com/office/powerpoint/2010/main" val="25822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867400"/>
            <a:ext cx="9144000" cy="990600"/>
          </a:xfrm>
          <a:prstGeom prst="rect">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内容占位符 2"/>
          <p:cNvSpPr txBox="1">
            <a:spLocks/>
          </p:cNvSpPr>
          <p:nvPr/>
        </p:nvSpPr>
        <p:spPr bwMode="auto">
          <a:xfrm>
            <a:off x="973199" y="1799304"/>
            <a:ext cx="3684240" cy="5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432000">
              <a:buClr>
                <a:srgbClr val="00B050"/>
              </a:buClr>
            </a:pPr>
            <a:r>
              <a:rPr lang="en-US" altLang="zh-CN" sz="2800" kern="0" dirty="0" smtClean="0">
                <a:latin typeface="Times New Roman" panose="02020603050405020304" pitchFamily="18" charset="0"/>
                <a:ea typeface="黑体" panose="02010609060101010101" pitchFamily="49" charset="-122"/>
                <a:cs typeface="Times New Roman" panose="02020603050405020304" pitchFamily="18" charset="0"/>
              </a:rPr>
              <a:t>Government</a:t>
            </a:r>
            <a:endParaRPr lang="zh-CN" altLang="en-US" sz="28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2"/>
          <p:cNvSpPr txBox="1">
            <a:spLocks/>
          </p:cNvSpPr>
          <p:nvPr/>
        </p:nvSpPr>
        <p:spPr bwMode="auto">
          <a:xfrm>
            <a:off x="973199" y="4085304"/>
            <a:ext cx="2865778" cy="5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432000">
              <a:buClr>
                <a:srgbClr val="00B050"/>
              </a:buClr>
            </a:pPr>
            <a:r>
              <a:rPr lang="en-US" altLang="zh-CN" sz="2800" kern="0" dirty="0" smtClean="0">
                <a:latin typeface="Times New Roman" panose="02020603050405020304" pitchFamily="18" charset="0"/>
                <a:ea typeface="黑体" panose="02010609060101010101" pitchFamily="49" charset="-122"/>
                <a:cs typeface="Times New Roman" panose="02020603050405020304" pitchFamily="18" charset="0"/>
              </a:rPr>
              <a:t>Market</a:t>
            </a:r>
            <a:endParaRPr lang="zh-CN" altLang="en-US" sz="2800" kern="0"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9" name="组合 38"/>
          <p:cNvGrpSpPr/>
          <p:nvPr/>
        </p:nvGrpSpPr>
        <p:grpSpPr>
          <a:xfrm>
            <a:off x="1676400" y="2404994"/>
            <a:ext cx="6151717" cy="719206"/>
            <a:chOff x="1820770" y="2510690"/>
            <a:chExt cx="6151717" cy="719206"/>
          </a:xfrm>
        </p:grpSpPr>
        <p:sp>
          <p:nvSpPr>
            <p:cNvPr id="9" name="圆角矩形 8"/>
            <p:cNvSpPr/>
            <p:nvPr/>
          </p:nvSpPr>
          <p:spPr>
            <a:xfrm>
              <a:off x="2573399" y="2604865"/>
              <a:ext cx="5399088" cy="540000"/>
            </a:xfrm>
            <a:prstGeom prst="roundRect">
              <a:avLst>
                <a:gd name="adj" fmla="val 50000"/>
              </a:avLst>
            </a:prstGeom>
            <a:solidFill>
              <a:schemeClr val="lt1">
                <a:alpha val="83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lstStyle/>
            <a:p>
              <a:pPr algn="r" eaLnBrk="1" fontAlgn="auto" hangingPunct="1">
                <a:lnSpc>
                  <a:spcPct val="130000"/>
                </a:lnSpc>
                <a:spcBef>
                  <a:spcPts val="0"/>
                </a:spcBef>
                <a:spcAft>
                  <a:spcPts val="0"/>
                </a:spcAft>
                <a:defRPr/>
              </a:pPr>
              <a:endParaRPr lang="zh-CN" altLang="en-US" sz="2400" b="1" kern="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2" name="任意多边形 11"/>
            <p:cNvSpPr/>
            <p:nvPr/>
          </p:nvSpPr>
          <p:spPr>
            <a:xfrm>
              <a:off x="2335274" y="2510690"/>
              <a:ext cx="3895725" cy="576000"/>
            </a:xfrm>
            <a:custGeom>
              <a:avLst/>
              <a:gdLst>
                <a:gd name="connsiteX0" fmla="*/ 1 w 3107636"/>
                <a:gd name="connsiteY0" fmla="*/ 0 h 516162"/>
                <a:gd name="connsiteX1" fmla="*/ 2849555 w 3107636"/>
                <a:gd name="connsiteY1" fmla="*/ 0 h 516162"/>
                <a:gd name="connsiteX2" fmla="*/ 3107636 w 3107636"/>
                <a:gd name="connsiteY2" fmla="*/ 258081 h 516162"/>
                <a:gd name="connsiteX3" fmla="*/ 3107635 w 3107636"/>
                <a:gd name="connsiteY3" fmla="*/ 258081 h 516162"/>
                <a:gd name="connsiteX4" fmla="*/ 2849554 w 3107636"/>
                <a:gd name="connsiteY4" fmla="*/ 516162 h 516162"/>
                <a:gd name="connsiteX5" fmla="*/ 0 w 3107636"/>
                <a:gd name="connsiteY5" fmla="*/ 516161 h 516162"/>
                <a:gd name="connsiteX6" fmla="*/ 15422 w 3107636"/>
                <a:gd name="connsiteY6" fmla="*/ 497469 h 516162"/>
                <a:gd name="connsiteX7" fmla="*/ 88545 w 3107636"/>
                <a:gd name="connsiteY7" fmla="*/ 258080 h 516162"/>
                <a:gd name="connsiteX8" fmla="*/ 15422 w 3107636"/>
                <a:gd name="connsiteY8" fmla="*/ 18691 h 51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7636" h="516162">
                  <a:moveTo>
                    <a:pt x="1" y="0"/>
                  </a:moveTo>
                  <a:lnTo>
                    <a:pt x="2849555" y="0"/>
                  </a:lnTo>
                  <a:cubicBezTo>
                    <a:pt x="2992089" y="0"/>
                    <a:pt x="3107636" y="115547"/>
                    <a:pt x="3107636" y="258081"/>
                  </a:cubicBezTo>
                  <a:lnTo>
                    <a:pt x="3107635" y="258081"/>
                  </a:lnTo>
                  <a:cubicBezTo>
                    <a:pt x="3107635" y="400615"/>
                    <a:pt x="2992088" y="516162"/>
                    <a:pt x="2849554" y="516162"/>
                  </a:cubicBezTo>
                  <a:lnTo>
                    <a:pt x="0" y="516161"/>
                  </a:lnTo>
                  <a:lnTo>
                    <a:pt x="15422" y="497469"/>
                  </a:lnTo>
                  <a:cubicBezTo>
                    <a:pt x="61588" y="429134"/>
                    <a:pt x="88545" y="346755"/>
                    <a:pt x="88545" y="258080"/>
                  </a:cubicBezTo>
                  <a:cubicBezTo>
                    <a:pt x="88545" y="169405"/>
                    <a:pt x="61588" y="87026"/>
                    <a:pt x="15422" y="18691"/>
                  </a:cubicBezTo>
                  <a:close/>
                </a:path>
              </a:pathLst>
            </a:custGeom>
            <a:gradFill flip="none" rotWithShape="1">
              <a:gsLst>
                <a:gs pos="96667">
                  <a:sysClr val="window" lastClr="FFFFFF"/>
                </a:gs>
                <a:gs pos="81000">
                  <a:schemeClr val="accent2">
                    <a:lumMod val="60000"/>
                    <a:lumOff val="40000"/>
                  </a:schemeClr>
                </a:gs>
                <a:gs pos="3000">
                  <a:sysClr val="window" lastClr="FFFFFF"/>
                </a:gs>
              </a:gsLst>
              <a:lin ang="5400000" scaled="0"/>
              <a:tileRect/>
            </a:gradFill>
            <a:ln w="25400" cap="flat" cmpd="sng" algn="ctr">
              <a:solidFill>
                <a:srgbClr val="00B0F0"/>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zh-CN" altLang="en-US" sz="2000" kern="0" dirty="0">
                <a:solidFill>
                  <a:prstClr val="black"/>
                </a:solidFill>
                <a:latin typeface="黑体" panose="02010609060101010101" pitchFamily="49" charset="-122"/>
                <a:ea typeface="黑体" panose="02010609060101010101" pitchFamily="49" charset="-122"/>
              </a:endParaRPr>
            </a:p>
          </p:txBody>
        </p:sp>
        <p:sp>
          <p:nvSpPr>
            <p:cNvPr id="24" name="矩形 23"/>
            <p:cNvSpPr/>
            <p:nvPr/>
          </p:nvSpPr>
          <p:spPr>
            <a:xfrm>
              <a:off x="6240370" y="2661471"/>
              <a:ext cx="1680268" cy="568425"/>
            </a:xfrm>
            <a:prstGeom prst="rect">
              <a:avLst/>
            </a:prstGeom>
          </p:spPr>
          <p:txBody>
            <a:bodyPr wrap="none">
              <a:spAutoFit/>
            </a:bodyPr>
            <a:lstStyle/>
            <a:p>
              <a:pPr algn="r" eaLnBrk="1" fontAlgn="auto" hangingPunct="1">
                <a:lnSpc>
                  <a:spcPts val="1800"/>
                </a:lnSpc>
                <a:spcBef>
                  <a:spcPts val="0"/>
                </a:spcBef>
                <a:spcAft>
                  <a:spcPts val="0"/>
                </a:spcAft>
                <a:defRPr/>
              </a:pPr>
              <a:r>
                <a:rPr lang="en-US" altLang="zh-CN" sz="2400" b="1" kern="0" dirty="0" smtClean="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Hold the </a:t>
              </a:r>
            </a:p>
            <a:p>
              <a:pPr algn="r" eaLnBrk="1" fontAlgn="auto" hangingPunct="1">
                <a:lnSpc>
                  <a:spcPts val="1800"/>
                </a:lnSpc>
                <a:spcBef>
                  <a:spcPts val="0"/>
                </a:spcBef>
                <a:spcAft>
                  <a:spcPts val="0"/>
                </a:spcAft>
                <a:defRPr/>
              </a:pPr>
              <a:r>
                <a:rPr lang="en-US" altLang="zh-CN" sz="2400" b="1" kern="0" dirty="0" smtClean="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bottom line</a:t>
              </a:r>
              <a:endParaRPr lang="zh-CN" altLang="en-US" sz="2400" b="1" kern="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8" name="组合 37"/>
            <p:cNvGrpSpPr/>
            <p:nvPr/>
          </p:nvGrpSpPr>
          <p:grpSpPr>
            <a:xfrm>
              <a:off x="1820770" y="2537442"/>
              <a:ext cx="546254" cy="547267"/>
              <a:chOff x="1676400" y="2482192"/>
              <a:chExt cx="631825" cy="632997"/>
            </a:xfrm>
          </p:grpSpPr>
          <p:sp>
            <p:nvSpPr>
              <p:cNvPr id="28" name="椭圆 27"/>
              <p:cNvSpPr/>
              <p:nvPr/>
            </p:nvSpPr>
            <p:spPr>
              <a:xfrm>
                <a:off x="1676400" y="2482192"/>
                <a:ext cx="631825" cy="632997"/>
              </a:xfrm>
              <a:prstGeom prst="ellipse">
                <a:avLst/>
              </a:prstGeom>
              <a:solidFill>
                <a:srgbClr val="00B0F0"/>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2000" b="1" kern="0" dirty="0" smtClean="0">
                    <a:solidFill>
                      <a:prstClr val="white"/>
                    </a:solidFill>
                    <a:latin typeface="Arial Rounded MT Bold" panose="020F0704030504030204" pitchFamily="34" charset="0"/>
                  </a:rPr>
                  <a:t>01</a:t>
                </a:r>
                <a:endParaRPr lang="zh-CN" altLang="en-US" sz="2000" b="1" kern="0" dirty="0">
                  <a:solidFill>
                    <a:prstClr val="white"/>
                  </a:solidFill>
                  <a:latin typeface="Arial Rounded MT Bold" panose="020F0704030504030204" pitchFamily="34" charset="0"/>
                </a:endParaRPr>
              </a:p>
            </p:txBody>
          </p:sp>
          <p:sp>
            <p:nvSpPr>
              <p:cNvPr id="29" name="椭圆 1"/>
              <p:cNvSpPr>
                <a:spLocks/>
              </p:cNvSpPr>
              <p:nvPr/>
            </p:nvSpPr>
            <p:spPr bwMode="auto">
              <a:xfrm rot="16200000">
                <a:off x="1885054" y="2377865"/>
                <a:ext cx="213343" cy="459509"/>
              </a:xfrm>
              <a:custGeom>
                <a:avLst/>
                <a:gdLst>
                  <a:gd name="T0" fmla="*/ 169 w 271746"/>
                  <a:gd name="T1" fmla="*/ 365337 h 585994"/>
                  <a:gd name="T2" fmla="*/ 86947 w 271746"/>
                  <a:gd name="T3" fmla="*/ 44 h 585994"/>
                  <a:gd name="T4" fmla="*/ 347088 w 271746"/>
                  <a:gd name="T5" fmla="*/ 386552 h 585994"/>
                  <a:gd name="T6" fmla="*/ 89989 w 271746"/>
                  <a:gd name="T7" fmla="*/ 745781 h 585994"/>
                  <a:gd name="T8" fmla="*/ 169 w 271746"/>
                  <a:gd name="T9" fmla="*/ 365337 h 585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rotWithShape="1">
                <a:gsLst>
                  <a:gs pos="0">
                    <a:srgbClr val="FFFFFF"/>
                  </a:gs>
                  <a:gs pos="100000">
                    <a:srgbClr val="FFFFFF">
                      <a:alpha val="0"/>
                    </a:srgbClr>
                  </a:gs>
                </a:gsLst>
                <a:lin ang="10800000"/>
              </a:gra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sz="1400"/>
              </a:p>
            </p:txBody>
          </p:sp>
        </p:grpSp>
        <p:sp>
          <p:nvSpPr>
            <p:cNvPr id="33" name="矩形 32"/>
            <p:cNvSpPr/>
            <p:nvPr/>
          </p:nvSpPr>
          <p:spPr>
            <a:xfrm>
              <a:off x="2558159" y="2567858"/>
              <a:ext cx="3712876" cy="461665"/>
            </a:xfrm>
            <a:prstGeom prst="rect">
              <a:avLst/>
            </a:prstGeom>
          </p:spPr>
          <p:txBody>
            <a:bodyPr wrap="none">
              <a:spAutoFit/>
            </a:bodyPr>
            <a:lstStyle/>
            <a:p>
              <a:pPr fontAlgn="auto">
                <a:spcBef>
                  <a:spcPts val="0"/>
                </a:spcBef>
                <a:spcAft>
                  <a:spcPts val="0"/>
                </a:spcAft>
              </a:pPr>
              <a:r>
                <a:rPr lang="en-US" altLang="zh-CN" sz="2400"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Mandatory standards(safety)</a:t>
              </a:r>
              <a:endParaRPr lang="zh-CN" altLang="en-US" sz="2400"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40" name="组合 39"/>
          <p:cNvGrpSpPr/>
          <p:nvPr/>
        </p:nvGrpSpPr>
        <p:grpSpPr>
          <a:xfrm>
            <a:off x="1676400" y="3212714"/>
            <a:ext cx="6151716" cy="708511"/>
            <a:chOff x="1820770" y="3318410"/>
            <a:chExt cx="6151716" cy="708511"/>
          </a:xfrm>
        </p:grpSpPr>
        <p:sp>
          <p:nvSpPr>
            <p:cNvPr id="13" name="圆角矩形 12"/>
            <p:cNvSpPr/>
            <p:nvPr/>
          </p:nvSpPr>
          <p:spPr>
            <a:xfrm>
              <a:off x="2573399" y="3407160"/>
              <a:ext cx="5399087" cy="540000"/>
            </a:xfrm>
            <a:prstGeom prst="roundRect">
              <a:avLst>
                <a:gd name="adj" fmla="val 50000"/>
              </a:avLst>
            </a:prstGeom>
            <a:solidFill>
              <a:schemeClr val="lt1">
                <a:alpha val="83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lstStyle/>
            <a:p>
              <a:pPr algn="r" eaLnBrk="1" fontAlgn="auto" hangingPunct="1">
                <a:lnSpc>
                  <a:spcPct val="130000"/>
                </a:lnSpc>
                <a:spcBef>
                  <a:spcPts val="0"/>
                </a:spcBef>
                <a:spcAft>
                  <a:spcPts val="0"/>
                </a:spcAft>
                <a:defRPr/>
              </a:pPr>
              <a:endParaRPr lang="zh-CN" altLang="en-US" sz="2400" b="1" kern="0" dirty="0">
                <a:solidFill>
                  <a:prstClr val="black">
                    <a:lumMod val="65000"/>
                    <a:lumOff val="35000"/>
                  </a:prstClr>
                </a:solidFill>
                <a:latin typeface="黑体" panose="02010609060101010101" pitchFamily="49" charset="-122"/>
                <a:ea typeface="黑体" panose="02010609060101010101" pitchFamily="49" charset="-122"/>
              </a:endParaRPr>
            </a:p>
          </p:txBody>
        </p:sp>
        <p:grpSp>
          <p:nvGrpSpPr>
            <p:cNvPr id="37" name="组合 36"/>
            <p:cNvGrpSpPr/>
            <p:nvPr/>
          </p:nvGrpSpPr>
          <p:grpSpPr>
            <a:xfrm>
              <a:off x="1820770" y="3345162"/>
              <a:ext cx="546254" cy="547267"/>
              <a:chOff x="1676400" y="3289912"/>
              <a:chExt cx="631825" cy="632997"/>
            </a:xfrm>
          </p:grpSpPr>
          <p:sp>
            <p:nvSpPr>
              <p:cNvPr id="14" name="椭圆 13"/>
              <p:cNvSpPr/>
              <p:nvPr/>
            </p:nvSpPr>
            <p:spPr>
              <a:xfrm>
                <a:off x="1676400" y="3289912"/>
                <a:ext cx="631825" cy="632997"/>
              </a:xfrm>
              <a:prstGeom prst="ellipse">
                <a:avLst/>
              </a:prstGeom>
              <a:solidFill>
                <a:srgbClr val="00B050"/>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2000" b="1" kern="0" dirty="0" smtClean="0">
                    <a:solidFill>
                      <a:prstClr val="white"/>
                    </a:solidFill>
                    <a:latin typeface="Arial Rounded MT Bold" panose="020F0704030504030204" pitchFamily="34" charset="0"/>
                  </a:rPr>
                  <a:t>02</a:t>
                </a:r>
                <a:endParaRPr lang="zh-CN" altLang="en-US" sz="2000" b="1" kern="0" dirty="0">
                  <a:solidFill>
                    <a:prstClr val="white"/>
                  </a:solidFill>
                  <a:latin typeface="Arial Rounded MT Bold" panose="020F0704030504030204" pitchFamily="34" charset="0"/>
                </a:endParaRPr>
              </a:p>
            </p:txBody>
          </p:sp>
          <p:sp>
            <p:nvSpPr>
              <p:cNvPr id="15" name="椭圆 1"/>
              <p:cNvSpPr>
                <a:spLocks/>
              </p:cNvSpPr>
              <p:nvPr/>
            </p:nvSpPr>
            <p:spPr bwMode="auto">
              <a:xfrm rot="16200000">
                <a:off x="1885054" y="3185585"/>
                <a:ext cx="213343" cy="459509"/>
              </a:xfrm>
              <a:custGeom>
                <a:avLst/>
                <a:gdLst>
                  <a:gd name="T0" fmla="*/ 169 w 271746"/>
                  <a:gd name="T1" fmla="*/ 365337 h 585994"/>
                  <a:gd name="T2" fmla="*/ 86947 w 271746"/>
                  <a:gd name="T3" fmla="*/ 44 h 585994"/>
                  <a:gd name="T4" fmla="*/ 347088 w 271746"/>
                  <a:gd name="T5" fmla="*/ 386552 h 585994"/>
                  <a:gd name="T6" fmla="*/ 89989 w 271746"/>
                  <a:gd name="T7" fmla="*/ 745781 h 585994"/>
                  <a:gd name="T8" fmla="*/ 169 w 271746"/>
                  <a:gd name="T9" fmla="*/ 365337 h 585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rotWithShape="1">
                <a:gsLst>
                  <a:gs pos="0">
                    <a:srgbClr val="FFFFFF"/>
                  </a:gs>
                  <a:gs pos="100000">
                    <a:srgbClr val="FFFFFF">
                      <a:alpha val="0"/>
                    </a:srgbClr>
                  </a:gs>
                </a:gsLst>
                <a:lin ang="10800000"/>
              </a:gra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sz="1400"/>
              </a:p>
            </p:txBody>
          </p:sp>
        </p:grpSp>
        <p:sp>
          <p:nvSpPr>
            <p:cNvPr id="16" name="任意多边形 15"/>
            <p:cNvSpPr/>
            <p:nvPr/>
          </p:nvSpPr>
          <p:spPr>
            <a:xfrm>
              <a:off x="2335274" y="3318410"/>
              <a:ext cx="3989009" cy="576000"/>
            </a:xfrm>
            <a:custGeom>
              <a:avLst/>
              <a:gdLst>
                <a:gd name="connsiteX0" fmla="*/ 1 w 3107636"/>
                <a:gd name="connsiteY0" fmla="*/ 0 h 516162"/>
                <a:gd name="connsiteX1" fmla="*/ 2849555 w 3107636"/>
                <a:gd name="connsiteY1" fmla="*/ 0 h 516162"/>
                <a:gd name="connsiteX2" fmla="*/ 3107636 w 3107636"/>
                <a:gd name="connsiteY2" fmla="*/ 258081 h 516162"/>
                <a:gd name="connsiteX3" fmla="*/ 3107635 w 3107636"/>
                <a:gd name="connsiteY3" fmla="*/ 258081 h 516162"/>
                <a:gd name="connsiteX4" fmla="*/ 2849554 w 3107636"/>
                <a:gd name="connsiteY4" fmla="*/ 516162 h 516162"/>
                <a:gd name="connsiteX5" fmla="*/ 0 w 3107636"/>
                <a:gd name="connsiteY5" fmla="*/ 516161 h 516162"/>
                <a:gd name="connsiteX6" fmla="*/ 15422 w 3107636"/>
                <a:gd name="connsiteY6" fmla="*/ 497469 h 516162"/>
                <a:gd name="connsiteX7" fmla="*/ 88545 w 3107636"/>
                <a:gd name="connsiteY7" fmla="*/ 258080 h 516162"/>
                <a:gd name="connsiteX8" fmla="*/ 15422 w 3107636"/>
                <a:gd name="connsiteY8" fmla="*/ 18691 h 51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7636" h="516162">
                  <a:moveTo>
                    <a:pt x="1" y="0"/>
                  </a:moveTo>
                  <a:lnTo>
                    <a:pt x="2849555" y="0"/>
                  </a:lnTo>
                  <a:cubicBezTo>
                    <a:pt x="2992089" y="0"/>
                    <a:pt x="3107636" y="115547"/>
                    <a:pt x="3107636" y="258081"/>
                  </a:cubicBezTo>
                  <a:lnTo>
                    <a:pt x="3107635" y="258081"/>
                  </a:lnTo>
                  <a:cubicBezTo>
                    <a:pt x="3107635" y="400615"/>
                    <a:pt x="2992088" y="516162"/>
                    <a:pt x="2849554" y="516162"/>
                  </a:cubicBezTo>
                  <a:lnTo>
                    <a:pt x="0" y="516161"/>
                  </a:lnTo>
                  <a:lnTo>
                    <a:pt x="15422" y="497469"/>
                  </a:lnTo>
                  <a:cubicBezTo>
                    <a:pt x="61588" y="429134"/>
                    <a:pt x="88545" y="346755"/>
                    <a:pt x="88545" y="258080"/>
                  </a:cubicBezTo>
                  <a:cubicBezTo>
                    <a:pt x="88545" y="169405"/>
                    <a:pt x="61588" y="87026"/>
                    <a:pt x="15422" y="18691"/>
                  </a:cubicBezTo>
                  <a:close/>
                </a:path>
              </a:pathLst>
            </a:custGeom>
            <a:solidFill>
              <a:schemeClr val="accent3">
                <a:lumMod val="40000"/>
                <a:lumOff val="60000"/>
              </a:schemeClr>
            </a:solidFill>
            <a:ln w="25400" cap="flat" cmpd="sng" algn="ctr">
              <a:solidFill>
                <a:srgbClr val="41BE14"/>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zh-CN" altLang="en-US" sz="2000" kern="0" dirty="0">
                <a:solidFill>
                  <a:prstClr val="black"/>
                </a:solidFill>
                <a:latin typeface="黑体" panose="02010609060101010101" pitchFamily="49" charset="-122"/>
                <a:ea typeface="黑体" panose="02010609060101010101" pitchFamily="49" charset="-122"/>
              </a:endParaRPr>
            </a:p>
          </p:txBody>
        </p:sp>
        <p:sp>
          <p:nvSpPr>
            <p:cNvPr id="25" name="矩形 24"/>
            <p:cNvSpPr/>
            <p:nvPr/>
          </p:nvSpPr>
          <p:spPr>
            <a:xfrm>
              <a:off x="6392770" y="3458496"/>
              <a:ext cx="1202572" cy="568425"/>
            </a:xfrm>
            <a:prstGeom prst="rect">
              <a:avLst/>
            </a:prstGeom>
          </p:spPr>
          <p:txBody>
            <a:bodyPr wrap="none">
              <a:spAutoFit/>
            </a:bodyPr>
            <a:lstStyle/>
            <a:p>
              <a:pPr algn="ctr" eaLnBrk="1" fontAlgn="auto" hangingPunct="1">
                <a:lnSpc>
                  <a:spcPts val="1800"/>
                </a:lnSpc>
                <a:spcBef>
                  <a:spcPts val="0"/>
                </a:spcBef>
                <a:spcAft>
                  <a:spcPts val="0"/>
                </a:spcAft>
                <a:defRPr/>
              </a:pPr>
              <a:r>
                <a:rPr lang="zh-CN" altLang="en-US" sz="2400" b="1" kern="0" dirty="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kern="0"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Ensure</a:t>
              </a:r>
            </a:p>
            <a:p>
              <a:pPr algn="ctr" eaLnBrk="1" fontAlgn="auto" hangingPunct="1">
                <a:lnSpc>
                  <a:spcPts val="1800"/>
                </a:lnSpc>
                <a:spcBef>
                  <a:spcPts val="0"/>
                </a:spcBef>
                <a:spcAft>
                  <a:spcPts val="0"/>
                </a:spcAft>
                <a:defRPr/>
              </a:pPr>
              <a:r>
                <a:rPr lang="en-US" altLang="zh-CN" sz="2400" b="1" kern="0" dirty="0" smtClean="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basic</a:t>
              </a:r>
              <a:endParaRPr lang="zh-CN" altLang="en-US" sz="2400" b="1" kern="0" dirty="0">
                <a:solidFill>
                  <a:srgbClr val="00B05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矩形 33"/>
            <p:cNvSpPr/>
            <p:nvPr/>
          </p:nvSpPr>
          <p:spPr>
            <a:xfrm>
              <a:off x="2484569" y="3347271"/>
              <a:ext cx="3981248" cy="568425"/>
            </a:xfrm>
            <a:prstGeom prst="rect">
              <a:avLst/>
            </a:prstGeom>
          </p:spPr>
          <p:txBody>
            <a:bodyPr wrap="square">
              <a:spAutoFit/>
            </a:bodyPr>
            <a:lstStyle/>
            <a:p>
              <a:pPr fontAlgn="auto">
                <a:lnSpc>
                  <a:spcPts val="1800"/>
                </a:lnSpc>
                <a:spcBef>
                  <a:spcPts val="0"/>
                </a:spcBef>
                <a:spcAft>
                  <a:spcPts val="0"/>
                </a:spcAft>
              </a:pPr>
              <a:r>
                <a:rPr lang="en-US" altLang="zh-CN" sz="2400"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Recommended standards</a:t>
              </a:r>
            </a:p>
            <a:p>
              <a:pPr algn="ctr" fontAlgn="auto">
                <a:lnSpc>
                  <a:spcPts val="1800"/>
                </a:lnSpc>
                <a:spcBef>
                  <a:spcPts val="0"/>
                </a:spcBef>
                <a:spcAft>
                  <a:spcPts val="0"/>
                </a:spcAft>
              </a:pPr>
              <a:r>
                <a:rPr lang="en-US" altLang="zh-CN" sz="2400"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(basic, common)</a:t>
              </a:r>
              <a:endParaRPr lang="en-US" altLang="zh-CN" sz="2400"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41" name="组合 40"/>
          <p:cNvGrpSpPr/>
          <p:nvPr/>
        </p:nvGrpSpPr>
        <p:grpSpPr>
          <a:xfrm>
            <a:off x="1676400" y="4638139"/>
            <a:ext cx="6508003" cy="695861"/>
            <a:chOff x="1820770" y="4743835"/>
            <a:chExt cx="6508003" cy="695861"/>
          </a:xfrm>
        </p:grpSpPr>
        <p:sp>
          <p:nvSpPr>
            <p:cNvPr id="19" name="圆角矩形 18"/>
            <p:cNvSpPr/>
            <p:nvPr/>
          </p:nvSpPr>
          <p:spPr>
            <a:xfrm>
              <a:off x="2573400" y="4832585"/>
              <a:ext cx="5580000" cy="540000"/>
            </a:xfrm>
            <a:prstGeom prst="roundRect">
              <a:avLst>
                <a:gd name="adj" fmla="val 50000"/>
              </a:avLst>
            </a:prstGeom>
            <a:solidFill>
              <a:schemeClr val="lt1">
                <a:alpha val="83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lstStyle/>
            <a:p>
              <a:pPr algn="r" eaLnBrk="1" fontAlgn="auto" hangingPunct="1">
                <a:lnSpc>
                  <a:spcPct val="130000"/>
                </a:lnSpc>
                <a:spcBef>
                  <a:spcPts val="0"/>
                </a:spcBef>
                <a:spcAft>
                  <a:spcPts val="0"/>
                </a:spcAft>
                <a:defRPr/>
              </a:pPr>
              <a:endParaRPr lang="zh-CN" altLang="en-US" sz="2400" b="1" kern="0" dirty="0">
                <a:solidFill>
                  <a:prstClr val="black">
                    <a:lumMod val="65000"/>
                    <a:lumOff val="35000"/>
                  </a:prstClr>
                </a:solidFill>
                <a:latin typeface="黑体" panose="02010609060101010101" pitchFamily="49" charset="-122"/>
                <a:ea typeface="黑体" panose="02010609060101010101" pitchFamily="49" charset="-122"/>
              </a:endParaRPr>
            </a:p>
          </p:txBody>
        </p:sp>
        <p:grpSp>
          <p:nvGrpSpPr>
            <p:cNvPr id="36" name="组合 35"/>
            <p:cNvGrpSpPr/>
            <p:nvPr/>
          </p:nvGrpSpPr>
          <p:grpSpPr>
            <a:xfrm>
              <a:off x="1820770" y="4770587"/>
              <a:ext cx="546254" cy="547267"/>
              <a:chOff x="1676400" y="4715337"/>
              <a:chExt cx="631825" cy="632997"/>
            </a:xfrm>
          </p:grpSpPr>
          <p:sp>
            <p:nvSpPr>
              <p:cNvPr id="21" name="椭圆 20"/>
              <p:cNvSpPr/>
              <p:nvPr/>
            </p:nvSpPr>
            <p:spPr>
              <a:xfrm>
                <a:off x="1676400" y="4715337"/>
                <a:ext cx="631825" cy="632997"/>
              </a:xfrm>
              <a:prstGeom prst="ellipse">
                <a:avLst/>
              </a:prstGeom>
              <a:solidFill>
                <a:schemeClr val="accent5"/>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2000" b="1" kern="0" dirty="0" smtClean="0">
                    <a:solidFill>
                      <a:prstClr val="white"/>
                    </a:solidFill>
                    <a:latin typeface="Arial Rounded MT Bold" panose="020F0704030504030204" pitchFamily="34" charset="0"/>
                  </a:rPr>
                  <a:t>03</a:t>
                </a:r>
                <a:endParaRPr lang="zh-CN" altLang="en-US" sz="2000" b="1" kern="0" dirty="0">
                  <a:solidFill>
                    <a:prstClr val="white"/>
                  </a:solidFill>
                  <a:latin typeface="Arial Rounded MT Bold" panose="020F0704030504030204" pitchFamily="34" charset="0"/>
                </a:endParaRPr>
              </a:p>
            </p:txBody>
          </p:sp>
          <p:sp>
            <p:nvSpPr>
              <p:cNvPr id="22" name="椭圆 1"/>
              <p:cNvSpPr>
                <a:spLocks/>
              </p:cNvSpPr>
              <p:nvPr/>
            </p:nvSpPr>
            <p:spPr bwMode="auto">
              <a:xfrm rot="16200000">
                <a:off x="1885054" y="4611010"/>
                <a:ext cx="213343" cy="459509"/>
              </a:xfrm>
              <a:custGeom>
                <a:avLst/>
                <a:gdLst>
                  <a:gd name="T0" fmla="*/ 169 w 271746"/>
                  <a:gd name="T1" fmla="*/ 365337 h 585994"/>
                  <a:gd name="T2" fmla="*/ 86947 w 271746"/>
                  <a:gd name="T3" fmla="*/ 44 h 585994"/>
                  <a:gd name="T4" fmla="*/ 347088 w 271746"/>
                  <a:gd name="T5" fmla="*/ 386552 h 585994"/>
                  <a:gd name="T6" fmla="*/ 89989 w 271746"/>
                  <a:gd name="T7" fmla="*/ 745781 h 585994"/>
                  <a:gd name="T8" fmla="*/ 169 w 271746"/>
                  <a:gd name="T9" fmla="*/ 365337 h 585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rotWithShape="1">
                <a:gsLst>
                  <a:gs pos="0">
                    <a:srgbClr val="FFFFFF"/>
                  </a:gs>
                  <a:gs pos="100000">
                    <a:srgbClr val="FFFFFF">
                      <a:alpha val="0"/>
                    </a:srgbClr>
                  </a:gs>
                </a:gsLst>
                <a:lin ang="10800000"/>
              </a:gra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sz="1400"/>
              </a:p>
            </p:txBody>
          </p:sp>
        </p:grpSp>
        <p:sp>
          <p:nvSpPr>
            <p:cNvPr id="23" name="任意多边形 22"/>
            <p:cNvSpPr/>
            <p:nvPr/>
          </p:nvSpPr>
          <p:spPr>
            <a:xfrm>
              <a:off x="2335274" y="4743835"/>
              <a:ext cx="4124325" cy="576000"/>
            </a:xfrm>
            <a:custGeom>
              <a:avLst/>
              <a:gdLst>
                <a:gd name="connsiteX0" fmla="*/ 1 w 3107636"/>
                <a:gd name="connsiteY0" fmla="*/ 0 h 516162"/>
                <a:gd name="connsiteX1" fmla="*/ 2849555 w 3107636"/>
                <a:gd name="connsiteY1" fmla="*/ 0 h 516162"/>
                <a:gd name="connsiteX2" fmla="*/ 3107636 w 3107636"/>
                <a:gd name="connsiteY2" fmla="*/ 258081 h 516162"/>
                <a:gd name="connsiteX3" fmla="*/ 3107635 w 3107636"/>
                <a:gd name="connsiteY3" fmla="*/ 258081 h 516162"/>
                <a:gd name="connsiteX4" fmla="*/ 2849554 w 3107636"/>
                <a:gd name="connsiteY4" fmla="*/ 516162 h 516162"/>
                <a:gd name="connsiteX5" fmla="*/ 0 w 3107636"/>
                <a:gd name="connsiteY5" fmla="*/ 516161 h 516162"/>
                <a:gd name="connsiteX6" fmla="*/ 15422 w 3107636"/>
                <a:gd name="connsiteY6" fmla="*/ 497469 h 516162"/>
                <a:gd name="connsiteX7" fmla="*/ 88545 w 3107636"/>
                <a:gd name="connsiteY7" fmla="*/ 258080 h 516162"/>
                <a:gd name="connsiteX8" fmla="*/ 15422 w 3107636"/>
                <a:gd name="connsiteY8" fmla="*/ 18691 h 51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7636" h="516162">
                  <a:moveTo>
                    <a:pt x="1" y="0"/>
                  </a:moveTo>
                  <a:lnTo>
                    <a:pt x="2849555" y="0"/>
                  </a:lnTo>
                  <a:cubicBezTo>
                    <a:pt x="2992089" y="0"/>
                    <a:pt x="3107636" y="115547"/>
                    <a:pt x="3107636" y="258081"/>
                  </a:cubicBezTo>
                  <a:lnTo>
                    <a:pt x="3107635" y="258081"/>
                  </a:lnTo>
                  <a:cubicBezTo>
                    <a:pt x="3107635" y="400615"/>
                    <a:pt x="2992088" y="516162"/>
                    <a:pt x="2849554" y="516162"/>
                  </a:cubicBezTo>
                  <a:lnTo>
                    <a:pt x="0" y="516161"/>
                  </a:lnTo>
                  <a:lnTo>
                    <a:pt x="15422" y="497469"/>
                  </a:lnTo>
                  <a:cubicBezTo>
                    <a:pt x="61588" y="429134"/>
                    <a:pt x="88545" y="346755"/>
                    <a:pt x="88545" y="258080"/>
                  </a:cubicBezTo>
                  <a:cubicBezTo>
                    <a:pt x="88545" y="169405"/>
                    <a:pt x="61588" y="87026"/>
                    <a:pt x="15422" y="18691"/>
                  </a:cubicBezTo>
                  <a:close/>
                </a:path>
              </a:pathLst>
            </a:custGeom>
            <a:solidFill>
              <a:schemeClr val="accent5">
                <a:lumMod val="40000"/>
                <a:lumOff val="60000"/>
              </a:schemeClr>
            </a:solidFill>
            <a:ln w="25400" cap="flat" cmpd="sng" algn="ctr">
              <a:solidFill>
                <a:schemeClr val="accent5"/>
              </a:solidFill>
              <a:prstDash val="solid"/>
            </a:ln>
            <a:effectLst/>
            <a:scene3d>
              <a:camera prst="perspectiveFront"/>
              <a:lightRig rig="glow" dir="t">
                <a:rot lat="0" lon="0" rev="4800000"/>
              </a:lightRig>
            </a:scene3d>
            <a:sp3d prstMaterial="matte">
              <a:bevelT w="127000" h="63500" prst="convex"/>
            </a:sp3d>
          </p:spPr>
          <p:txBody>
            <a:bodyPr lIns="72000" tIns="0" rIns="72000" bIns="0" anchor="ctr"/>
            <a:lstStyle/>
            <a:p>
              <a:pPr algn="ctr" fontAlgn="auto">
                <a:spcBef>
                  <a:spcPts val="0"/>
                </a:spcBef>
                <a:spcAft>
                  <a:spcPts val="0"/>
                </a:spcAft>
              </a:pPr>
              <a:endParaRPr lang="zh-CN" altLang="en-US" sz="2000" kern="0" dirty="0">
                <a:solidFill>
                  <a:prstClr val="black"/>
                </a:solidFill>
                <a:latin typeface="黑体" panose="02010609060101010101" pitchFamily="49" charset="-122"/>
                <a:ea typeface="黑体" panose="02010609060101010101" pitchFamily="49" charset="-122"/>
              </a:endParaRPr>
            </a:p>
          </p:txBody>
        </p:sp>
        <p:sp>
          <p:nvSpPr>
            <p:cNvPr id="26" name="矩形 25"/>
            <p:cNvSpPr/>
            <p:nvPr/>
          </p:nvSpPr>
          <p:spPr>
            <a:xfrm>
              <a:off x="6468970" y="4871271"/>
              <a:ext cx="1859803" cy="568425"/>
            </a:xfrm>
            <a:prstGeom prst="rect">
              <a:avLst/>
            </a:prstGeom>
          </p:spPr>
          <p:txBody>
            <a:bodyPr wrap="none">
              <a:spAutoFit/>
            </a:bodyPr>
            <a:lstStyle/>
            <a:p>
              <a:pPr eaLnBrk="1" fontAlgn="auto" hangingPunct="1">
                <a:lnSpc>
                  <a:spcPts val="1800"/>
                </a:lnSpc>
                <a:spcBef>
                  <a:spcPts val="0"/>
                </a:spcBef>
                <a:spcAft>
                  <a:spcPts val="0"/>
                </a:spcAft>
                <a:defRPr/>
              </a:pPr>
              <a:r>
                <a:rPr lang="en-US" altLang="zh-CN" sz="2400" b="1" kern="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Promote </a:t>
              </a:r>
            </a:p>
            <a:p>
              <a:pPr algn="r" eaLnBrk="1" fontAlgn="auto" hangingPunct="1">
                <a:lnSpc>
                  <a:spcPts val="1800"/>
                </a:lnSpc>
                <a:spcBef>
                  <a:spcPts val="0"/>
                </a:spcBef>
                <a:spcAft>
                  <a:spcPts val="0"/>
                </a:spcAft>
                <a:defRPr/>
              </a:pPr>
              <a:r>
                <a:rPr lang="en-US" altLang="zh-CN" sz="2400" b="1" kern="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development</a:t>
              </a:r>
              <a:endParaRPr lang="zh-CN" altLang="en-US" sz="2400" b="1"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5" name="矩形 34"/>
            <p:cNvSpPr/>
            <p:nvPr/>
          </p:nvSpPr>
          <p:spPr>
            <a:xfrm>
              <a:off x="2430370" y="4801003"/>
              <a:ext cx="4791388" cy="568425"/>
            </a:xfrm>
            <a:prstGeom prst="rect">
              <a:avLst/>
            </a:prstGeom>
          </p:spPr>
          <p:txBody>
            <a:bodyPr wrap="square">
              <a:spAutoFit/>
            </a:bodyPr>
            <a:lstStyle/>
            <a:p>
              <a:pPr fontAlgn="auto">
                <a:lnSpc>
                  <a:spcPts val="1800"/>
                </a:lnSpc>
                <a:spcBef>
                  <a:spcPts val="0"/>
                </a:spcBef>
                <a:spcAft>
                  <a:spcPts val="0"/>
                </a:spcAft>
              </a:pPr>
              <a:r>
                <a:rPr lang="en-US" altLang="zh-CN" sz="2400"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Social organization standards</a:t>
              </a:r>
            </a:p>
            <a:p>
              <a:pPr fontAlgn="auto">
                <a:lnSpc>
                  <a:spcPts val="1800"/>
                </a:lnSpc>
                <a:spcBef>
                  <a:spcPts val="0"/>
                </a:spcBef>
                <a:spcAft>
                  <a:spcPts val="0"/>
                </a:spcAft>
              </a:pPr>
              <a:r>
                <a:rPr lang="en-US" altLang="zh-CN" sz="2400"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(general products and services)</a:t>
              </a:r>
              <a:endParaRPr lang="en-US" altLang="zh-CN" sz="2400"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32" name="文本框 9"/>
          <p:cNvSpPr txBox="1"/>
          <p:nvPr/>
        </p:nvSpPr>
        <p:spPr>
          <a:xfrm>
            <a:off x="8534400" y="63261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30</a:t>
            </a:r>
            <a:endParaRPr lang="zh-CN" altLang="en-US" dirty="0"/>
          </a:p>
        </p:txBody>
      </p:sp>
      <p:sp>
        <p:nvSpPr>
          <p:cNvPr id="43" name="标题 1"/>
          <p:cNvSpPr>
            <a:spLocks noGrp="1"/>
          </p:cNvSpPr>
          <p:nvPr>
            <p:ph type="title"/>
          </p:nvPr>
        </p:nvSpPr>
        <p:spPr>
          <a:xfrm>
            <a:off x="331440" y="133129"/>
            <a:ext cx="8534400" cy="1143000"/>
          </a:xfrm>
        </p:spPr>
        <p:txBody>
          <a:bodyPr/>
          <a:lstStyle/>
          <a:p>
            <a:r>
              <a:rPr lang="en-US" altLang="zh-CN" sz="3600" dirty="0">
                <a:latin typeface="Times New Roman" panose="02020603050405020304" pitchFamily="18" charset="0"/>
                <a:cs typeface="Times New Roman" panose="02020603050405020304" pitchFamily="18" charset="0"/>
              </a:rPr>
              <a:t>Ⅳ</a:t>
            </a:r>
            <a:r>
              <a:rPr lang="en-US" altLang="zh-CN" sz="3600" dirty="0" smtClean="0">
                <a:latin typeface="Times New Roman" panose="02020603050405020304" pitchFamily="18" charset="0"/>
                <a:cs typeface="Times New Roman" panose="02020603050405020304" pitchFamily="18" charset="0"/>
              </a:rPr>
              <a:t>. Prospects of China’s Standardization</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54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928429" y="5018073"/>
            <a:ext cx="3014143" cy="603643"/>
            <a:chOff x="5928429" y="5018073"/>
            <a:chExt cx="2509943" cy="603643"/>
          </a:xfrm>
        </p:grpSpPr>
        <p:sp>
          <p:nvSpPr>
            <p:cNvPr id="19" name="五边形 18"/>
            <p:cNvSpPr/>
            <p:nvPr/>
          </p:nvSpPr>
          <p:spPr>
            <a:xfrm rot="10800000">
              <a:off x="5928429" y="5018073"/>
              <a:ext cx="2377370" cy="557376"/>
            </a:xfrm>
            <a:prstGeom prst="homePlate">
              <a:avLst/>
            </a:prstGeom>
            <a:gradFill flip="none" rotWithShape="1">
              <a:gsLst>
                <a:gs pos="96667">
                  <a:schemeClr val="accent2">
                    <a:lumMod val="20000"/>
                    <a:lumOff val="80000"/>
                  </a:schemeClr>
                </a:gs>
                <a:gs pos="87000">
                  <a:schemeClr val="accent2"/>
                </a:gs>
                <a:gs pos="833">
                  <a:schemeClr val="bg2"/>
                </a:gs>
                <a:gs pos="26000">
                  <a:schemeClr val="bg1"/>
                </a:gs>
              </a:gsLst>
              <a:lin ang="16200000" scaled="1"/>
              <a:tileRect/>
            </a:gradFill>
            <a:ln>
              <a:solidFill>
                <a:schemeClr val="bg2">
                  <a:lumMod val="50000"/>
                </a:schemeClr>
              </a:solidFill>
            </a:ln>
            <a:effectLst>
              <a:outerShdw blurRad="190500" dist="50800" dir="17400000" sx="96000" sy="96000" algn="ctr">
                <a:srgbClr val="000000">
                  <a:alpha val="31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dirty="0">
                <a:solidFill>
                  <a:schemeClr val="dk1"/>
                </a:solidFill>
                <a:latin typeface="+mn-lt"/>
                <a:ea typeface="+mn-ea"/>
              </a:endParaRPr>
            </a:p>
          </p:txBody>
        </p:sp>
        <p:sp>
          <p:nvSpPr>
            <p:cNvPr id="20" name="TextBox 61"/>
            <p:cNvSpPr txBox="1"/>
            <p:nvPr/>
          </p:nvSpPr>
          <p:spPr>
            <a:xfrm>
              <a:off x="6019800" y="5059254"/>
              <a:ext cx="2418572" cy="5624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altLang="zh-CN" sz="2200" dirty="0" smtClean="0">
                  <a:latin typeface="Times New Roman" panose="02020603050405020304" pitchFamily="18" charset="0"/>
                  <a:ea typeface="黑体" pitchFamily="49" charset="-122"/>
                  <a:cs typeface="Times New Roman" panose="02020603050405020304" pitchFamily="18" charset="0"/>
                </a:rPr>
                <a:t>Hold bottom line,</a:t>
              </a:r>
            </a:p>
            <a:p>
              <a:pPr algn="ctr">
                <a:lnSpc>
                  <a:spcPts val="1800"/>
                </a:lnSpc>
              </a:pPr>
              <a:r>
                <a:rPr lang="en-US" altLang="zh-CN" sz="2200" dirty="0" smtClean="0">
                  <a:latin typeface="Times New Roman" panose="02020603050405020304" pitchFamily="18" charset="0"/>
                  <a:ea typeface="黑体" pitchFamily="49" charset="-122"/>
                  <a:cs typeface="Times New Roman" panose="02020603050405020304" pitchFamily="18" charset="0"/>
                </a:rPr>
                <a:t>Ensure basic</a:t>
              </a:r>
              <a:endParaRPr lang="zh-CN" altLang="en-US" sz="2200" dirty="0">
                <a:latin typeface="Times New Roman" panose="02020603050405020304" pitchFamily="18" charset="0"/>
                <a:ea typeface="黑体" pitchFamily="49" charset="-122"/>
                <a:cs typeface="Times New Roman" panose="02020603050405020304" pitchFamily="18" charset="0"/>
              </a:endParaRPr>
            </a:p>
          </p:txBody>
        </p:sp>
      </p:grpSp>
      <p:grpSp>
        <p:nvGrpSpPr>
          <p:cNvPr id="28" name="组合 27"/>
          <p:cNvGrpSpPr/>
          <p:nvPr/>
        </p:nvGrpSpPr>
        <p:grpSpPr>
          <a:xfrm>
            <a:off x="5791200" y="4012104"/>
            <a:ext cx="3505200" cy="595179"/>
            <a:chOff x="5791200" y="4012104"/>
            <a:chExt cx="2861024" cy="595179"/>
          </a:xfrm>
        </p:grpSpPr>
        <p:sp>
          <p:nvSpPr>
            <p:cNvPr id="21" name="五边形 20"/>
            <p:cNvSpPr/>
            <p:nvPr/>
          </p:nvSpPr>
          <p:spPr>
            <a:xfrm rot="10800000">
              <a:off x="5914781" y="4012104"/>
              <a:ext cx="2377370" cy="557376"/>
            </a:xfrm>
            <a:prstGeom prst="homePlate">
              <a:avLst/>
            </a:prstGeom>
            <a:gradFill flip="none" rotWithShape="1">
              <a:gsLst>
                <a:gs pos="96667">
                  <a:schemeClr val="accent2">
                    <a:lumMod val="20000"/>
                    <a:lumOff val="80000"/>
                  </a:schemeClr>
                </a:gs>
                <a:gs pos="87000">
                  <a:schemeClr val="accent2"/>
                </a:gs>
                <a:gs pos="833">
                  <a:schemeClr val="bg2"/>
                </a:gs>
                <a:gs pos="26000">
                  <a:schemeClr val="bg1"/>
                </a:gs>
              </a:gsLst>
              <a:lin ang="16200000" scaled="1"/>
              <a:tileRect/>
            </a:gradFill>
            <a:ln>
              <a:solidFill>
                <a:schemeClr val="bg2">
                  <a:lumMod val="50000"/>
                </a:schemeClr>
              </a:solidFill>
            </a:ln>
            <a:effectLst>
              <a:outerShdw blurRad="190500" dist="50800" dir="17400000" sx="96000" sy="96000" algn="ctr">
                <a:srgbClr val="000000">
                  <a:alpha val="31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dirty="0">
                <a:solidFill>
                  <a:schemeClr val="dk1"/>
                </a:solidFill>
                <a:latin typeface="+mn-lt"/>
                <a:ea typeface="+mn-ea"/>
              </a:endParaRPr>
            </a:p>
          </p:txBody>
        </p:sp>
        <p:sp>
          <p:nvSpPr>
            <p:cNvPr id="22" name="TextBox 66"/>
            <p:cNvSpPr txBox="1"/>
            <p:nvPr/>
          </p:nvSpPr>
          <p:spPr>
            <a:xfrm>
              <a:off x="5791200" y="4053285"/>
              <a:ext cx="2861024"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altLang="zh-CN" sz="2200" dirty="0" smtClean="0">
                  <a:latin typeface="Times New Roman" panose="02020603050405020304" pitchFamily="18" charset="0"/>
                  <a:ea typeface="黑体" pitchFamily="49" charset="-122"/>
                  <a:cs typeface="Times New Roman" panose="02020603050405020304" pitchFamily="18" charset="0"/>
                </a:rPr>
                <a:t>Meet demands, Promote development</a:t>
              </a:r>
              <a:endParaRPr lang="zh-CN" altLang="en-US" sz="2200" dirty="0">
                <a:latin typeface="Times New Roman" panose="02020603050405020304" pitchFamily="18" charset="0"/>
                <a:ea typeface="黑体" pitchFamily="49" charset="-122"/>
                <a:cs typeface="Times New Roman" panose="02020603050405020304" pitchFamily="18" charset="0"/>
              </a:endParaRPr>
            </a:p>
          </p:txBody>
        </p:sp>
      </p:grpSp>
      <p:grpSp>
        <p:nvGrpSpPr>
          <p:cNvPr id="29" name="组合 28"/>
          <p:cNvGrpSpPr/>
          <p:nvPr/>
        </p:nvGrpSpPr>
        <p:grpSpPr>
          <a:xfrm>
            <a:off x="5638800" y="2961480"/>
            <a:ext cx="3721908" cy="572782"/>
            <a:chOff x="5667896" y="2961480"/>
            <a:chExt cx="3062748" cy="572782"/>
          </a:xfrm>
        </p:grpSpPr>
        <p:sp>
          <p:nvSpPr>
            <p:cNvPr id="23" name="五边形 22"/>
            <p:cNvSpPr/>
            <p:nvPr/>
          </p:nvSpPr>
          <p:spPr>
            <a:xfrm rot="10800000">
              <a:off x="5928429" y="2961480"/>
              <a:ext cx="2377370" cy="557376"/>
            </a:xfrm>
            <a:prstGeom prst="homePlate">
              <a:avLst/>
            </a:prstGeom>
            <a:gradFill flip="none" rotWithShape="1">
              <a:gsLst>
                <a:gs pos="96667">
                  <a:schemeClr val="accent2">
                    <a:lumMod val="20000"/>
                    <a:lumOff val="80000"/>
                  </a:schemeClr>
                </a:gs>
                <a:gs pos="87000">
                  <a:schemeClr val="accent2"/>
                </a:gs>
                <a:gs pos="833">
                  <a:schemeClr val="bg2"/>
                </a:gs>
                <a:gs pos="26000">
                  <a:schemeClr val="bg1"/>
                </a:gs>
              </a:gsLst>
              <a:lin ang="16200000" scaled="1"/>
              <a:tileRect/>
            </a:gradFill>
            <a:ln>
              <a:solidFill>
                <a:schemeClr val="bg2">
                  <a:lumMod val="50000"/>
                </a:schemeClr>
              </a:solidFill>
            </a:ln>
            <a:effectLst>
              <a:outerShdw blurRad="190500" dist="50800" dir="17400000" sx="96000" sy="96000" algn="ctr">
                <a:srgbClr val="000000">
                  <a:alpha val="31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2"/>
            </a:lnRef>
            <a:fillRef idx="1">
              <a:schemeClr val="lt1"/>
            </a:fillRef>
            <a:effectRef idx="0">
              <a:schemeClr val="accent2"/>
            </a:effectRef>
            <a:fontRef idx="minor">
              <a:schemeClr val="dk1"/>
            </a:fontRef>
          </p:style>
          <p:txBody>
            <a:bodyPr anchor="ctr"/>
            <a:lstStyle/>
            <a:p>
              <a:pPr algn="ctr"/>
              <a:endParaRPr lang="zh-CN" altLang="en-US" dirty="0">
                <a:solidFill>
                  <a:schemeClr val="dk1"/>
                </a:solidFill>
                <a:latin typeface="+mn-lt"/>
                <a:ea typeface="+mn-ea"/>
              </a:endParaRPr>
            </a:p>
          </p:txBody>
        </p:sp>
        <p:sp>
          <p:nvSpPr>
            <p:cNvPr id="24" name="TextBox 68"/>
            <p:cNvSpPr txBox="1"/>
            <p:nvPr/>
          </p:nvSpPr>
          <p:spPr>
            <a:xfrm>
              <a:off x="5667896" y="2971800"/>
              <a:ext cx="3062748" cy="5624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altLang="zh-CN" sz="2200" dirty="0" smtClean="0">
                  <a:latin typeface="Times New Roman" panose="02020603050405020304" pitchFamily="18" charset="0"/>
                  <a:ea typeface="黑体" pitchFamily="49" charset="-122"/>
                  <a:cs typeface="Times New Roman" panose="02020603050405020304" pitchFamily="18" charset="0"/>
                </a:rPr>
                <a:t>Increase level,</a:t>
              </a:r>
            </a:p>
            <a:p>
              <a:pPr algn="ctr">
                <a:lnSpc>
                  <a:spcPts val="1800"/>
                </a:lnSpc>
              </a:pPr>
              <a:r>
                <a:rPr lang="en-US" altLang="zh-CN" sz="2200" dirty="0" smtClean="0">
                  <a:latin typeface="Times New Roman" panose="02020603050405020304" pitchFamily="18" charset="0"/>
                  <a:ea typeface="黑体" pitchFamily="49" charset="-122"/>
                  <a:cs typeface="Times New Roman" panose="02020603050405020304" pitchFamily="18" charset="0"/>
                </a:rPr>
                <a:t>Focus on competition  </a:t>
              </a:r>
              <a:endParaRPr lang="zh-CN" altLang="en-US" sz="2200" dirty="0">
                <a:latin typeface="Times New Roman" panose="02020603050405020304" pitchFamily="18" charset="0"/>
                <a:ea typeface="黑体" pitchFamily="49" charset="-122"/>
                <a:cs typeface="Times New Roman" panose="02020603050405020304" pitchFamily="18" charset="0"/>
              </a:endParaRPr>
            </a:p>
          </p:txBody>
        </p:sp>
      </p:grpSp>
      <p:grpSp>
        <p:nvGrpSpPr>
          <p:cNvPr id="3" name="组合 2"/>
          <p:cNvGrpSpPr/>
          <p:nvPr/>
        </p:nvGrpSpPr>
        <p:grpSpPr>
          <a:xfrm>
            <a:off x="1429019" y="1933990"/>
            <a:ext cx="4148015" cy="3830821"/>
            <a:chOff x="1429019" y="1933990"/>
            <a:chExt cx="4148015" cy="3830821"/>
          </a:xfrm>
        </p:grpSpPr>
        <p:sp>
          <p:nvSpPr>
            <p:cNvPr id="4" name="任意多边形 3"/>
            <p:cNvSpPr/>
            <p:nvPr/>
          </p:nvSpPr>
          <p:spPr>
            <a:xfrm>
              <a:off x="2280941" y="3828465"/>
              <a:ext cx="2402958" cy="298931"/>
            </a:xfrm>
            <a:custGeom>
              <a:avLst/>
              <a:gdLst>
                <a:gd name="connsiteX0" fmla="*/ 0 w 2402958"/>
                <a:gd name="connsiteY0" fmla="*/ 138223 h 138223"/>
                <a:gd name="connsiteX1" fmla="*/ 2264735 w 2402958"/>
                <a:gd name="connsiteY1" fmla="*/ 138223 h 138223"/>
                <a:gd name="connsiteX2" fmla="*/ 2402958 w 2402958"/>
                <a:gd name="connsiteY2" fmla="*/ 0 h 138223"/>
                <a:gd name="connsiteX3" fmla="*/ 191386 w 2402958"/>
                <a:gd name="connsiteY3" fmla="*/ 0 h 138223"/>
                <a:gd name="connsiteX4" fmla="*/ 0 w 2402958"/>
                <a:gd name="connsiteY4" fmla="*/ 138223 h 138223"/>
                <a:gd name="connsiteX0" fmla="*/ 0 w 2402958"/>
                <a:gd name="connsiteY0" fmla="*/ 143320 h 143320"/>
                <a:gd name="connsiteX1" fmla="*/ 2264735 w 2402958"/>
                <a:gd name="connsiteY1" fmla="*/ 143320 h 143320"/>
                <a:gd name="connsiteX2" fmla="*/ 2402958 w 2402958"/>
                <a:gd name="connsiteY2" fmla="*/ 5097 h 143320"/>
                <a:gd name="connsiteX3" fmla="*/ 265814 w 2402958"/>
                <a:gd name="connsiteY3" fmla="*/ 0 h 143320"/>
                <a:gd name="connsiteX4" fmla="*/ 0 w 2402958"/>
                <a:gd name="connsiteY4" fmla="*/ 143320 h 143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58" h="143320">
                  <a:moveTo>
                    <a:pt x="0" y="143320"/>
                  </a:moveTo>
                  <a:lnTo>
                    <a:pt x="2264735" y="143320"/>
                  </a:lnTo>
                  <a:lnTo>
                    <a:pt x="2402958" y="5097"/>
                  </a:lnTo>
                  <a:lnTo>
                    <a:pt x="265814" y="0"/>
                  </a:lnTo>
                  <a:lnTo>
                    <a:pt x="0" y="143320"/>
                  </a:lnTo>
                  <a:close/>
                </a:path>
              </a:pathLst>
            </a:custGeom>
            <a:gradFill rotWithShape="1">
              <a:gsLst>
                <a:gs pos="0">
                  <a:srgbClr val="00421E"/>
                </a:gs>
                <a:gs pos="100000">
                  <a:srgbClr val="4A4A4A"/>
                </a:gs>
              </a:gsLst>
              <a:lin ang="2700000" scaled="1"/>
            </a:gradFill>
            <a:ln>
              <a:noFill/>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5" name="Freeform 6" descr="© INSCALE GmbH, 21.06.2010"/>
            <p:cNvSpPr>
              <a:spLocks noChangeAspect="1"/>
            </p:cNvSpPr>
            <p:nvPr/>
          </p:nvSpPr>
          <p:spPr bwMode="gray">
            <a:xfrm>
              <a:off x="1816489" y="4669500"/>
              <a:ext cx="3394519" cy="402765"/>
            </a:xfrm>
            <a:custGeom>
              <a:avLst/>
              <a:gdLst>
                <a:gd name="T0" fmla="*/ 2738384 w 3278"/>
                <a:gd name="T1" fmla="*/ 354013 h 354"/>
                <a:gd name="T2" fmla="*/ 2873375 w 3278"/>
                <a:gd name="T3" fmla="*/ 0 h 354"/>
                <a:gd name="T4" fmla="*/ 322575 w 3278"/>
                <a:gd name="T5" fmla="*/ 0 h 354"/>
                <a:gd name="T6" fmla="*/ 0 w 3278"/>
                <a:gd name="T7" fmla="*/ 354013 h 354"/>
                <a:gd name="T8" fmla="*/ 2738384 w 3278"/>
                <a:gd name="T9" fmla="*/ 354013 h 354"/>
                <a:gd name="T10" fmla="*/ 0 60000 65536"/>
                <a:gd name="T11" fmla="*/ 0 60000 65536"/>
                <a:gd name="T12" fmla="*/ 0 60000 65536"/>
                <a:gd name="T13" fmla="*/ 0 60000 65536"/>
                <a:gd name="T14" fmla="*/ 0 60000 65536"/>
                <a:gd name="connsiteX0" fmla="*/ 9530 w 10000"/>
                <a:gd name="connsiteY0" fmla="*/ 10343 h 10343"/>
                <a:gd name="connsiteX1" fmla="*/ 10000 w 10000"/>
                <a:gd name="connsiteY1" fmla="*/ 343 h 10343"/>
                <a:gd name="connsiteX2" fmla="*/ 743 w 10000"/>
                <a:gd name="connsiteY2" fmla="*/ 0 h 10343"/>
                <a:gd name="connsiteX3" fmla="*/ 0 w 10000"/>
                <a:gd name="connsiteY3" fmla="*/ 10343 h 10343"/>
                <a:gd name="connsiteX4" fmla="*/ 9530 w 10000"/>
                <a:gd name="connsiteY4" fmla="*/ 10343 h 10343"/>
                <a:gd name="connsiteX0" fmla="*/ 9530 w 10000"/>
                <a:gd name="connsiteY0" fmla="*/ 10000 h 10000"/>
                <a:gd name="connsiteX1" fmla="*/ 10000 w 10000"/>
                <a:gd name="connsiteY1" fmla="*/ 0 h 10000"/>
                <a:gd name="connsiteX2" fmla="*/ 743 w 10000"/>
                <a:gd name="connsiteY2" fmla="*/ 3119 h 10000"/>
                <a:gd name="connsiteX3" fmla="*/ 0 w 10000"/>
                <a:gd name="connsiteY3" fmla="*/ 10000 h 10000"/>
                <a:gd name="connsiteX4" fmla="*/ 9530 w 10000"/>
                <a:gd name="connsiteY4" fmla="*/ 10000 h 10000"/>
                <a:gd name="connsiteX0" fmla="*/ 9530 w 10000"/>
                <a:gd name="connsiteY0" fmla="*/ 10000 h 10000"/>
                <a:gd name="connsiteX1" fmla="*/ 10000 w 10000"/>
                <a:gd name="connsiteY1" fmla="*/ 0 h 10000"/>
                <a:gd name="connsiteX2" fmla="*/ 743 w 10000"/>
                <a:gd name="connsiteY2" fmla="*/ 3119 h 10000"/>
                <a:gd name="connsiteX3" fmla="*/ 0 w 10000"/>
                <a:gd name="connsiteY3" fmla="*/ 10000 h 10000"/>
                <a:gd name="connsiteX4" fmla="*/ 9530 w 10000"/>
                <a:gd name="connsiteY4" fmla="*/ 10000 h 10000"/>
                <a:gd name="connsiteX0" fmla="*/ 9530 w 9878"/>
                <a:gd name="connsiteY0" fmla="*/ 9505 h 9505"/>
                <a:gd name="connsiteX1" fmla="*/ 9878 w 9878"/>
                <a:gd name="connsiteY1" fmla="*/ 0 h 9505"/>
                <a:gd name="connsiteX2" fmla="*/ 743 w 9878"/>
                <a:gd name="connsiteY2" fmla="*/ 2624 h 9505"/>
                <a:gd name="connsiteX3" fmla="*/ 0 w 9878"/>
                <a:gd name="connsiteY3" fmla="*/ 9505 h 9505"/>
                <a:gd name="connsiteX4" fmla="*/ 9530 w 9878"/>
                <a:gd name="connsiteY4" fmla="*/ 9505 h 9505"/>
                <a:gd name="connsiteX0" fmla="*/ 9648 w 9948"/>
                <a:gd name="connsiteY0" fmla="*/ 9855 h 9855"/>
                <a:gd name="connsiteX1" fmla="*/ 9948 w 9948"/>
                <a:gd name="connsiteY1" fmla="*/ 0 h 9855"/>
                <a:gd name="connsiteX2" fmla="*/ 752 w 9948"/>
                <a:gd name="connsiteY2" fmla="*/ 2616 h 9855"/>
                <a:gd name="connsiteX3" fmla="*/ 0 w 9948"/>
                <a:gd name="connsiteY3" fmla="*/ 9855 h 9855"/>
                <a:gd name="connsiteX4" fmla="*/ 9648 w 9948"/>
                <a:gd name="connsiteY4" fmla="*/ 9855 h 9855"/>
                <a:gd name="connsiteX0" fmla="*/ 9629 w 9931"/>
                <a:gd name="connsiteY0" fmla="*/ 10000 h 10000"/>
                <a:gd name="connsiteX1" fmla="*/ 9931 w 9931"/>
                <a:gd name="connsiteY1" fmla="*/ 0 h 10000"/>
                <a:gd name="connsiteX2" fmla="*/ 687 w 9931"/>
                <a:gd name="connsiteY2" fmla="*/ 2654 h 10000"/>
                <a:gd name="connsiteX3" fmla="*/ 0 w 9931"/>
                <a:gd name="connsiteY3" fmla="*/ 9705 h 10000"/>
                <a:gd name="connsiteX4" fmla="*/ 9629 w 9931"/>
                <a:gd name="connsiteY4" fmla="*/ 10000 h 10000"/>
                <a:gd name="connsiteX0" fmla="*/ 9697 w 10001"/>
                <a:gd name="connsiteY0" fmla="*/ 10000 h 10000"/>
                <a:gd name="connsiteX1" fmla="*/ 10001 w 10001"/>
                <a:gd name="connsiteY1" fmla="*/ 0 h 10000"/>
                <a:gd name="connsiteX2" fmla="*/ 693 w 10001"/>
                <a:gd name="connsiteY2" fmla="*/ 2654 h 10000"/>
                <a:gd name="connsiteX3" fmla="*/ 1 w 10001"/>
                <a:gd name="connsiteY3" fmla="*/ 9705 h 10000"/>
                <a:gd name="connsiteX4" fmla="*/ 9697 w 10001"/>
                <a:gd name="connsiteY4" fmla="*/ 10000 h 10000"/>
                <a:gd name="connsiteX0" fmla="*/ 9663 w 9967"/>
                <a:gd name="connsiteY0" fmla="*/ 10000 h 10000"/>
                <a:gd name="connsiteX1" fmla="*/ 9967 w 9967"/>
                <a:gd name="connsiteY1" fmla="*/ 0 h 10000"/>
                <a:gd name="connsiteX2" fmla="*/ 659 w 9967"/>
                <a:gd name="connsiteY2" fmla="*/ 2654 h 10000"/>
                <a:gd name="connsiteX3" fmla="*/ 2 w 9967"/>
                <a:gd name="connsiteY3" fmla="*/ 8820 h 10000"/>
                <a:gd name="connsiteX4" fmla="*/ 9663 w 996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7" h="10000">
                  <a:moveTo>
                    <a:pt x="9663" y="10000"/>
                  </a:moveTo>
                  <a:cubicBezTo>
                    <a:pt x="9824" y="6441"/>
                    <a:pt x="9806" y="3559"/>
                    <a:pt x="9967" y="0"/>
                  </a:cubicBezTo>
                  <a:lnTo>
                    <a:pt x="659" y="2654"/>
                  </a:lnTo>
                  <a:cubicBezTo>
                    <a:pt x="311" y="5806"/>
                    <a:pt x="-23" y="9414"/>
                    <a:pt x="2" y="8820"/>
                  </a:cubicBezTo>
                  <a:lnTo>
                    <a:pt x="9663" y="10000"/>
                  </a:lnTo>
                  <a:close/>
                </a:path>
              </a:pathLst>
            </a:custGeom>
            <a:gradFill rotWithShape="1">
              <a:gsLst>
                <a:gs pos="100000">
                  <a:srgbClr val="00518E"/>
                </a:gs>
                <a:gs pos="0">
                  <a:srgbClr val="002E50"/>
                </a:gs>
              </a:gsLst>
              <a:lin ang="2700000" scaled="1"/>
            </a:gradFill>
            <a:ln>
              <a:noFill/>
            </a:ln>
            <a:effectLs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6" name="Freeform 9" descr="© INSCALE GmbH, 21.06.2010"/>
            <p:cNvSpPr>
              <a:spLocks noChangeAspect="1"/>
            </p:cNvSpPr>
            <p:nvPr/>
          </p:nvSpPr>
          <p:spPr bwMode="gray">
            <a:xfrm>
              <a:off x="1429019" y="5023094"/>
              <a:ext cx="3950328" cy="733446"/>
            </a:xfrm>
            <a:custGeom>
              <a:avLst/>
              <a:gdLst>
                <a:gd name="T0" fmla="*/ 0 w 4488"/>
                <a:gd name="T1" fmla="*/ 1176337 h 1183"/>
                <a:gd name="T2" fmla="*/ 3930650 w 4488"/>
                <a:gd name="T3" fmla="*/ 1176337 h 1183"/>
                <a:gd name="T4" fmla="*/ 3333345 w 4488"/>
                <a:gd name="T5" fmla="*/ 0 h 1183"/>
                <a:gd name="T6" fmla="*/ 597305 w 4488"/>
                <a:gd name="T7" fmla="*/ 0 h 1183"/>
                <a:gd name="T8" fmla="*/ 0 w 4488"/>
                <a:gd name="T9" fmla="*/ 1176337 h 1183"/>
                <a:gd name="T10" fmla="*/ 0 60000 65536"/>
                <a:gd name="T11" fmla="*/ 0 60000 65536"/>
                <a:gd name="T12" fmla="*/ 0 60000 65536"/>
                <a:gd name="T13" fmla="*/ 0 60000 65536"/>
                <a:gd name="T14" fmla="*/ 0 60000 65536"/>
                <a:gd name="connsiteX0" fmla="*/ 0 w 10000"/>
                <a:gd name="connsiteY0" fmla="*/ 10000 h 10000"/>
                <a:gd name="connsiteX1" fmla="*/ 10000 w 10000"/>
                <a:gd name="connsiteY1" fmla="*/ 10000 h 10000"/>
                <a:gd name="connsiteX2" fmla="*/ 8480 w 10000"/>
                <a:gd name="connsiteY2" fmla="*/ 0 h 10000"/>
                <a:gd name="connsiteX3" fmla="*/ 975 w 10000"/>
                <a:gd name="connsiteY3" fmla="*/ 3765 h 10000"/>
                <a:gd name="connsiteX4" fmla="*/ 0 w 10000"/>
                <a:gd name="connsiteY4" fmla="*/ 10000 h 10000"/>
                <a:gd name="connsiteX0" fmla="*/ 0 w 10000"/>
                <a:gd name="connsiteY0" fmla="*/ 6235 h 6235"/>
                <a:gd name="connsiteX1" fmla="*/ 10000 w 10000"/>
                <a:gd name="connsiteY1" fmla="*/ 6235 h 6235"/>
                <a:gd name="connsiteX2" fmla="*/ 9098 w 10000"/>
                <a:gd name="connsiteY2" fmla="*/ 243 h 6235"/>
                <a:gd name="connsiteX3" fmla="*/ 975 w 10000"/>
                <a:gd name="connsiteY3" fmla="*/ 0 h 6235"/>
                <a:gd name="connsiteX4" fmla="*/ 0 w 10000"/>
                <a:gd name="connsiteY4" fmla="*/ 6235 h 6235"/>
                <a:gd name="connsiteX0" fmla="*/ 0 w 10000"/>
                <a:gd name="connsiteY0" fmla="*/ 10194 h 10194"/>
                <a:gd name="connsiteX1" fmla="*/ 10000 w 10000"/>
                <a:gd name="connsiteY1" fmla="*/ 10194 h 10194"/>
                <a:gd name="connsiteX2" fmla="*/ 8989 w 10000"/>
                <a:gd name="connsiteY2" fmla="*/ 0 h 10194"/>
                <a:gd name="connsiteX3" fmla="*/ 975 w 10000"/>
                <a:gd name="connsiteY3" fmla="*/ 194 h 10194"/>
                <a:gd name="connsiteX4" fmla="*/ 0 w 10000"/>
                <a:gd name="connsiteY4" fmla="*/ 10194 h 10194"/>
                <a:gd name="connsiteX0" fmla="*/ 0 w 10000"/>
                <a:gd name="connsiteY0" fmla="*/ 10229 h 10229"/>
                <a:gd name="connsiteX1" fmla="*/ 10000 w 10000"/>
                <a:gd name="connsiteY1" fmla="*/ 10229 h 10229"/>
                <a:gd name="connsiteX2" fmla="*/ 8989 w 10000"/>
                <a:gd name="connsiteY2" fmla="*/ 35 h 10229"/>
                <a:gd name="connsiteX3" fmla="*/ 975 w 10000"/>
                <a:gd name="connsiteY3" fmla="*/ 229 h 10229"/>
                <a:gd name="connsiteX4" fmla="*/ 0 w 10000"/>
                <a:gd name="connsiteY4" fmla="*/ 10229 h 10229"/>
                <a:gd name="connsiteX0" fmla="*/ 0 w 10000"/>
                <a:gd name="connsiteY0" fmla="*/ 10026 h 10026"/>
                <a:gd name="connsiteX1" fmla="*/ 10000 w 10000"/>
                <a:gd name="connsiteY1" fmla="*/ 10026 h 10026"/>
                <a:gd name="connsiteX2" fmla="*/ 8989 w 10000"/>
                <a:gd name="connsiteY2" fmla="*/ 156 h 10026"/>
                <a:gd name="connsiteX3" fmla="*/ 975 w 10000"/>
                <a:gd name="connsiteY3" fmla="*/ 26 h 10026"/>
                <a:gd name="connsiteX4" fmla="*/ 0 w 10000"/>
                <a:gd name="connsiteY4" fmla="*/ 10026 h 10026"/>
                <a:gd name="connsiteX0" fmla="*/ 0 w 10000"/>
                <a:gd name="connsiteY0" fmla="*/ 10043 h 10043"/>
                <a:gd name="connsiteX1" fmla="*/ 10000 w 10000"/>
                <a:gd name="connsiteY1" fmla="*/ 10043 h 10043"/>
                <a:gd name="connsiteX2" fmla="*/ 8989 w 10000"/>
                <a:gd name="connsiteY2" fmla="*/ 173 h 10043"/>
                <a:gd name="connsiteX3" fmla="*/ 975 w 10000"/>
                <a:gd name="connsiteY3" fmla="*/ 43 h 10043"/>
                <a:gd name="connsiteX4" fmla="*/ 0 w 10000"/>
                <a:gd name="connsiteY4" fmla="*/ 10043 h 10043"/>
                <a:gd name="connsiteX0" fmla="*/ 0 w 10000"/>
                <a:gd name="connsiteY0" fmla="*/ 10008 h 10008"/>
                <a:gd name="connsiteX1" fmla="*/ 10000 w 10000"/>
                <a:gd name="connsiteY1" fmla="*/ 10008 h 10008"/>
                <a:gd name="connsiteX2" fmla="*/ 8989 w 10000"/>
                <a:gd name="connsiteY2" fmla="*/ 138 h 10008"/>
                <a:gd name="connsiteX3" fmla="*/ 975 w 10000"/>
                <a:gd name="connsiteY3" fmla="*/ 8 h 10008"/>
                <a:gd name="connsiteX4" fmla="*/ 0 w 10000"/>
                <a:gd name="connsiteY4" fmla="*/ 10008 h 10008"/>
                <a:gd name="connsiteX0" fmla="*/ 0 w 10000"/>
                <a:gd name="connsiteY0" fmla="*/ 10016 h 10016"/>
                <a:gd name="connsiteX1" fmla="*/ 10000 w 10000"/>
                <a:gd name="connsiteY1" fmla="*/ 10016 h 10016"/>
                <a:gd name="connsiteX2" fmla="*/ 8989 w 10000"/>
                <a:gd name="connsiteY2" fmla="*/ 146 h 10016"/>
                <a:gd name="connsiteX3" fmla="*/ 975 w 10000"/>
                <a:gd name="connsiteY3" fmla="*/ 16 h 10016"/>
                <a:gd name="connsiteX4" fmla="*/ 0 w 10000"/>
                <a:gd name="connsiteY4" fmla="*/ 10016 h 10016"/>
                <a:gd name="connsiteX0" fmla="*/ 0 w 10000"/>
                <a:gd name="connsiteY0" fmla="*/ 10000 h 10000"/>
                <a:gd name="connsiteX1" fmla="*/ 10000 w 10000"/>
                <a:gd name="connsiteY1" fmla="*/ 10000 h 10000"/>
                <a:gd name="connsiteX2" fmla="*/ 8989 w 10000"/>
                <a:gd name="connsiteY2" fmla="*/ 130 h 10000"/>
                <a:gd name="connsiteX3" fmla="*/ 975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9064 w 10000"/>
                <a:gd name="connsiteY2" fmla="*/ 130 h 10000"/>
                <a:gd name="connsiteX3" fmla="*/ 975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cubicBezTo>
                    <a:pt x="9663" y="6602"/>
                    <a:pt x="9043" y="179"/>
                    <a:pt x="9064" y="130"/>
                  </a:cubicBezTo>
                  <a:cubicBezTo>
                    <a:pt x="9085" y="81"/>
                    <a:pt x="3706" y="16"/>
                    <a:pt x="975" y="0"/>
                  </a:cubicBezTo>
                  <a:lnTo>
                    <a:pt x="0" y="10000"/>
                  </a:lnTo>
                  <a:close/>
                </a:path>
              </a:pathLst>
            </a:custGeom>
            <a:gradFill rotWithShape="1">
              <a:gsLst>
                <a:gs pos="0">
                  <a:srgbClr val="00B0F0"/>
                </a:gs>
                <a:gs pos="100000">
                  <a:srgbClr val="0070C0"/>
                </a:gs>
              </a:gsLst>
              <a:lin ang="5400000" scaled="1"/>
            </a:gradFill>
            <a:ln>
              <a:noFill/>
            </a:ln>
            <a:effectLst>
              <a:reflection blurRad="6350" stA="50000" endA="300" endPos="38500" dist="50800" dir="5400000" sy="-100000" algn="bl" rotWithShape="0"/>
            </a:effectLst>
            <a:scene3d>
              <a:camera prst="orthographicFront"/>
              <a:lightRig rig="threePt" dir="t"/>
            </a:scene3d>
            <a:sp3d>
              <a:bevelT w="101600" prst="riblet"/>
            </a:sp3d>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7" name="Freeform 10" descr="© INSCALE GmbH, 21.06.2010"/>
            <p:cNvSpPr>
              <a:spLocks noChangeAspect="1"/>
            </p:cNvSpPr>
            <p:nvPr/>
          </p:nvSpPr>
          <p:spPr bwMode="gray">
            <a:xfrm>
              <a:off x="2044010" y="5039933"/>
              <a:ext cx="2736850" cy="0"/>
            </a:xfrm>
            <a:custGeom>
              <a:avLst/>
              <a:gdLst>
                <a:gd name="T0" fmla="*/ 0 w 3124"/>
                <a:gd name="T1" fmla="*/ 2736850 w 3124"/>
                <a:gd name="T2" fmla="*/ 0 w 3124"/>
                <a:gd name="T3" fmla="*/ 0 60000 65536"/>
                <a:gd name="T4" fmla="*/ 0 60000 65536"/>
                <a:gd name="T5" fmla="*/ 0 60000 65536"/>
              </a:gdLst>
              <a:ahLst/>
              <a:cxnLst>
                <a:cxn ang="T3">
                  <a:pos x="T0" y="0"/>
                </a:cxn>
                <a:cxn ang="T4">
                  <a:pos x="T1" y="0"/>
                </a:cxn>
                <a:cxn ang="T5">
                  <a:pos x="T2" y="0"/>
                </a:cxn>
              </a:cxnLst>
              <a:rect l="0" t="0" r="r" b="b"/>
              <a:pathLst>
                <a:path w="3124">
                  <a:moveTo>
                    <a:pt x="0" y="0"/>
                  </a:moveTo>
                  <a:lnTo>
                    <a:pt x="31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8" name="Line 11" descr="© INSCALE GmbH, 21.06.2010"/>
            <p:cNvSpPr>
              <a:spLocks noChangeAspect="1" noChangeShapeType="1"/>
            </p:cNvSpPr>
            <p:nvPr/>
          </p:nvSpPr>
          <p:spPr bwMode="gray">
            <a:xfrm>
              <a:off x="2044010" y="5039933"/>
              <a:ext cx="2736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9" name="Freeform 12" descr="© INSCALE GmbH, 21.06.2010"/>
            <p:cNvSpPr>
              <a:spLocks noChangeAspect="1"/>
            </p:cNvSpPr>
            <p:nvPr/>
          </p:nvSpPr>
          <p:spPr bwMode="gray">
            <a:xfrm>
              <a:off x="2128147" y="4879595"/>
              <a:ext cx="2573338" cy="0"/>
            </a:xfrm>
            <a:custGeom>
              <a:avLst/>
              <a:gdLst>
                <a:gd name="T0" fmla="*/ 2573338 w 2936"/>
                <a:gd name="T1" fmla="*/ 0 w 2936"/>
                <a:gd name="T2" fmla="*/ 2573338 w 2936"/>
                <a:gd name="T3" fmla="*/ 0 60000 65536"/>
                <a:gd name="T4" fmla="*/ 0 60000 65536"/>
                <a:gd name="T5" fmla="*/ 0 60000 65536"/>
              </a:gdLst>
              <a:ahLst/>
              <a:cxnLst>
                <a:cxn ang="T3">
                  <a:pos x="T0" y="0"/>
                </a:cxn>
                <a:cxn ang="T4">
                  <a:pos x="T1" y="0"/>
                </a:cxn>
                <a:cxn ang="T5">
                  <a:pos x="T2" y="0"/>
                </a:cxn>
              </a:cxnLst>
              <a:rect l="0" t="0" r="r" b="b"/>
              <a:pathLst>
                <a:path w="2936">
                  <a:moveTo>
                    <a:pt x="2936" y="0"/>
                  </a:moveTo>
                  <a:lnTo>
                    <a:pt x="0" y="0"/>
                  </a:lnTo>
                  <a:lnTo>
                    <a:pt x="29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0" name="Line 13" descr="© INSCALE GmbH, 21.06.2010"/>
            <p:cNvSpPr>
              <a:spLocks noChangeAspect="1" noChangeShapeType="1"/>
            </p:cNvSpPr>
            <p:nvPr/>
          </p:nvSpPr>
          <p:spPr bwMode="gray">
            <a:xfrm flipH="1">
              <a:off x="2128147" y="4879595"/>
              <a:ext cx="25733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1" name="Text Box 21"/>
            <p:cNvSpPr txBox="1">
              <a:spLocks noChangeArrowheads="1"/>
            </p:cNvSpPr>
            <p:nvPr/>
          </p:nvSpPr>
          <p:spPr bwMode="gray">
            <a:xfrm>
              <a:off x="1911924" y="5190100"/>
              <a:ext cx="2961067"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20000"/>
                </a:spcBef>
                <a:spcAft>
                  <a:spcPct val="0"/>
                </a:spcAft>
              </a:pPr>
              <a:r>
                <a:rPr lang="en-US" altLang="zh-CN" sz="24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Government standards</a:t>
              </a:r>
              <a:endParaRPr lang="en-GB" altLang="zh-CN" sz="24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Freeform 8" descr="© INSCALE GmbH, 21.06.2010"/>
            <p:cNvSpPr>
              <a:spLocks noChangeAspect="1"/>
            </p:cNvSpPr>
            <p:nvPr/>
          </p:nvSpPr>
          <p:spPr bwMode="auto">
            <a:xfrm>
              <a:off x="1882333" y="4124830"/>
              <a:ext cx="3041868" cy="724070"/>
            </a:xfrm>
            <a:custGeom>
              <a:avLst/>
              <a:gdLst>
                <a:gd name="T0" fmla="*/ 0 w 2936"/>
                <a:gd name="T1" fmla="*/ 1181100 h 1190"/>
                <a:gd name="T2" fmla="*/ 2573338 w 2936"/>
                <a:gd name="T3" fmla="*/ 1181100 h 1190"/>
                <a:gd name="T4" fmla="*/ 1970321 w 2936"/>
                <a:gd name="T5" fmla="*/ 0 h 1190"/>
                <a:gd name="T6" fmla="*/ 603017 w 2936"/>
                <a:gd name="T7" fmla="*/ 0 h 1190"/>
                <a:gd name="T8" fmla="*/ 0 w 2936"/>
                <a:gd name="T9" fmla="*/ 1181100 h 1190"/>
                <a:gd name="T10" fmla="*/ 0 60000 65536"/>
                <a:gd name="T11" fmla="*/ 0 60000 65536"/>
                <a:gd name="T12" fmla="*/ 0 60000 65536"/>
                <a:gd name="T13" fmla="*/ 0 60000 65536"/>
                <a:gd name="T14" fmla="*/ 0 60000 65536"/>
                <a:gd name="connsiteX0" fmla="*/ 0 w 9372"/>
                <a:gd name="connsiteY0" fmla="*/ 10000 h 10000"/>
                <a:gd name="connsiteX1" fmla="*/ 9372 w 9372"/>
                <a:gd name="connsiteY1" fmla="*/ 10000 h 10000"/>
                <a:gd name="connsiteX2" fmla="*/ 7029 w 9372"/>
                <a:gd name="connsiteY2" fmla="*/ 0 h 10000"/>
                <a:gd name="connsiteX3" fmla="*/ 1715 w 9372"/>
                <a:gd name="connsiteY3" fmla="*/ 0 h 10000"/>
                <a:gd name="connsiteX4" fmla="*/ 0 w 9372"/>
                <a:gd name="connsiteY4" fmla="*/ 10000 h 10000"/>
                <a:gd name="connsiteX0" fmla="*/ 0 w 9175"/>
                <a:gd name="connsiteY0" fmla="*/ 10000 h 10161"/>
                <a:gd name="connsiteX1" fmla="*/ 9175 w 9175"/>
                <a:gd name="connsiteY1" fmla="*/ 10161 h 10161"/>
                <a:gd name="connsiteX2" fmla="*/ 7500 w 9175"/>
                <a:gd name="connsiteY2" fmla="*/ 0 h 10161"/>
                <a:gd name="connsiteX3" fmla="*/ 1830 w 9175"/>
                <a:gd name="connsiteY3" fmla="*/ 0 h 10161"/>
                <a:gd name="connsiteX4" fmla="*/ 0 w 9175"/>
                <a:gd name="connsiteY4" fmla="*/ 10000 h 10161"/>
                <a:gd name="connsiteX0" fmla="*/ 0 w 10000"/>
                <a:gd name="connsiteY0" fmla="*/ 9842 h 10000"/>
                <a:gd name="connsiteX1" fmla="*/ 10000 w 10000"/>
                <a:gd name="connsiteY1" fmla="*/ 10000 h 10000"/>
                <a:gd name="connsiteX2" fmla="*/ 8174 w 10000"/>
                <a:gd name="connsiteY2" fmla="*/ 0 h 10000"/>
                <a:gd name="connsiteX3" fmla="*/ 1770 w 10000"/>
                <a:gd name="connsiteY3" fmla="*/ 0 h 10000"/>
                <a:gd name="connsiteX4" fmla="*/ 0 w 10000"/>
                <a:gd name="connsiteY4" fmla="*/ 9842 h 10000"/>
                <a:gd name="connsiteX0" fmla="*/ 0 w 10000"/>
                <a:gd name="connsiteY0" fmla="*/ 9842 h 10000"/>
                <a:gd name="connsiteX1" fmla="*/ 10000 w 10000"/>
                <a:gd name="connsiteY1" fmla="*/ 10000 h 10000"/>
                <a:gd name="connsiteX2" fmla="*/ 8174 w 10000"/>
                <a:gd name="connsiteY2" fmla="*/ 0 h 10000"/>
                <a:gd name="connsiteX3" fmla="*/ 1265 w 10000"/>
                <a:gd name="connsiteY3" fmla="*/ 281 h 10000"/>
                <a:gd name="connsiteX4" fmla="*/ 0 w 10000"/>
                <a:gd name="connsiteY4" fmla="*/ 9842 h 10000"/>
                <a:gd name="connsiteX0" fmla="*/ 0 w 10000"/>
                <a:gd name="connsiteY0" fmla="*/ 9982 h 10140"/>
                <a:gd name="connsiteX1" fmla="*/ 10000 w 10000"/>
                <a:gd name="connsiteY1" fmla="*/ 10140 h 10140"/>
                <a:gd name="connsiteX2" fmla="*/ 8376 w 10000"/>
                <a:gd name="connsiteY2" fmla="*/ 0 h 10140"/>
                <a:gd name="connsiteX3" fmla="*/ 1265 w 10000"/>
                <a:gd name="connsiteY3" fmla="*/ 421 h 10140"/>
                <a:gd name="connsiteX4" fmla="*/ 0 w 10000"/>
                <a:gd name="connsiteY4" fmla="*/ 9982 h 10140"/>
                <a:gd name="connsiteX0" fmla="*/ 0 w 9630"/>
                <a:gd name="connsiteY0" fmla="*/ 9982 h 10280"/>
                <a:gd name="connsiteX1" fmla="*/ 9630 w 9630"/>
                <a:gd name="connsiteY1" fmla="*/ 10280 h 10280"/>
                <a:gd name="connsiteX2" fmla="*/ 8376 w 9630"/>
                <a:gd name="connsiteY2" fmla="*/ 0 h 10280"/>
                <a:gd name="connsiteX3" fmla="*/ 1265 w 9630"/>
                <a:gd name="connsiteY3" fmla="*/ 421 h 10280"/>
                <a:gd name="connsiteX4" fmla="*/ 0 w 9630"/>
                <a:gd name="connsiteY4" fmla="*/ 9982 h 10280"/>
                <a:gd name="connsiteX0" fmla="*/ 0 w 10000"/>
                <a:gd name="connsiteY0" fmla="*/ 9300 h 9590"/>
                <a:gd name="connsiteX1" fmla="*/ 10000 w 10000"/>
                <a:gd name="connsiteY1" fmla="*/ 9590 h 9590"/>
                <a:gd name="connsiteX2" fmla="*/ 8663 w 10000"/>
                <a:gd name="connsiteY2" fmla="*/ 0 h 9590"/>
                <a:gd name="connsiteX3" fmla="*/ 1314 w 10000"/>
                <a:gd name="connsiteY3" fmla="*/ 0 h 9590"/>
                <a:gd name="connsiteX4" fmla="*/ 0 w 10000"/>
                <a:gd name="connsiteY4" fmla="*/ 9300 h 9590"/>
                <a:gd name="connsiteX0" fmla="*/ 0 w 10000"/>
                <a:gd name="connsiteY0" fmla="*/ 9698 h 9698"/>
                <a:gd name="connsiteX1" fmla="*/ 10000 w 10000"/>
                <a:gd name="connsiteY1" fmla="*/ 9573 h 9698"/>
                <a:gd name="connsiteX2" fmla="*/ 8663 w 10000"/>
                <a:gd name="connsiteY2" fmla="*/ 0 h 9698"/>
                <a:gd name="connsiteX3" fmla="*/ 1314 w 10000"/>
                <a:gd name="connsiteY3" fmla="*/ 0 h 9698"/>
                <a:gd name="connsiteX4" fmla="*/ 0 w 10000"/>
                <a:gd name="connsiteY4" fmla="*/ 9698 h 9698"/>
                <a:gd name="connsiteX0" fmla="*/ 0 w 10000"/>
                <a:gd name="connsiteY0" fmla="*/ 10000 h 10000"/>
                <a:gd name="connsiteX1" fmla="*/ 10000 w 10000"/>
                <a:gd name="connsiteY1" fmla="*/ 9871 h 10000"/>
                <a:gd name="connsiteX2" fmla="*/ 8722 w 10000"/>
                <a:gd name="connsiteY2" fmla="*/ 0 h 10000"/>
                <a:gd name="connsiteX3" fmla="*/ 13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871"/>
                  </a:lnTo>
                  <a:lnTo>
                    <a:pt x="8722" y="0"/>
                  </a:lnTo>
                  <a:lnTo>
                    <a:pt x="1314" y="0"/>
                  </a:lnTo>
                  <a:lnTo>
                    <a:pt x="0" y="10000"/>
                  </a:lnTo>
                  <a:close/>
                </a:path>
              </a:pathLst>
            </a:custGeom>
            <a:gradFill rotWithShape="1">
              <a:gsLst>
                <a:gs pos="0">
                  <a:srgbClr val="00B050"/>
                </a:gs>
                <a:gs pos="100000">
                  <a:srgbClr val="007E39"/>
                </a:gs>
              </a:gsLst>
              <a:lin ang="5400000" scaled="1"/>
            </a:gradFill>
            <a:ln>
              <a:noFill/>
            </a:ln>
            <a:effectLst/>
            <a:scene3d>
              <a:camera prst="orthographicFront"/>
              <a:lightRig rig="threePt" dir="t"/>
            </a:scene3d>
            <a:sp3d>
              <a:bevelT w="101600" prst="riblet"/>
            </a:sp3d>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3" name="Freeform 15" descr="© INSCALE GmbH, 21.06.2010"/>
            <p:cNvSpPr>
              <a:spLocks noChangeAspect="1"/>
            </p:cNvSpPr>
            <p:nvPr/>
          </p:nvSpPr>
          <p:spPr bwMode="gray">
            <a:xfrm>
              <a:off x="4529184" y="3843825"/>
              <a:ext cx="596719" cy="1013106"/>
            </a:xfrm>
            <a:custGeom>
              <a:avLst/>
              <a:gdLst>
                <a:gd name="T0" fmla="*/ 830 w 830"/>
                <a:gd name="T1" fmla="*/ 1022 h 1350"/>
                <a:gd name="T2" fmla="*/ 70 w 830"/>
                <a:gd name="T3" fmla="*/ 0 h 1350"/>
                <a:gd name="T4" fmla="*/ 0 w 830"/>
                <a:gd name="T5" fmla="*/ 160 h 1350"/>
                <a:gd name="T6" fmla="*/ 688 w 830"/>
                <a:gd name="T7" fmla="*/ 1350 h 1350"/>
                <a:gd name="T8" fmla="*/ 830 w 830"/>
                <a:gd name="T9" fmla="*/ 1022 h 1350"/>
                <a:gd name="connsiteX0" fmla="*/ 10000 w 10000"/>
                <a:gd name="connsiteY0" fmla="*/ 7570 h 7593"/>
                <a:gd name="connsiteX1" fmla="*/ 843 w 10000"/>
                <a:gd name="connsiteY1" fmla="*/ 0 h 7593"/>
                <a:gd name="connsiteX2" fmla="*/ 0 w 10000"/>
                <a:gd name="connsiteY2" fmla="*/ 1185 h 7593"/>
                <a:gd name="connsiteX3" fmla="*/ 5735 w 10000"/>
                <a:gd name="connsiteY3" fmla="*/ 7593 h 7593"/>
                <a:gd name="connsiteX4" fmla="*/ 10000 w 10000"/>
                <a:gd name="connsiteY4" fmla="*/ 7570 h 7593"/>
                <a:gd name="connsiteX0" fmla="*/ 8127 w 8127"/>
                <a:gd name="connsiteY0" fmla="*/ 8517 h 10000"/>
                <a:gd name="connsiteX1" fmla="*/ 843 w 8127"/>
                <a:gd name="connsiteY1" fmla="*/ 0 h 10000"/>
                <a:gd name="connsiteX2" fmla="*/ 0 w 8127"/>
                <a:gd name="connsiteY2" fmla="*/ 1561 h 10000"/>
                <a:gd name="connsiteX3" fmla="*/ 5735 w 8127"/>
                <a:gd name="connsiteY3" fmla="*/ 10000 h 10000"/>
                <a:gd name="connsiteX4" fmla="*/ 8127 w 8127"/>
                <a:gd name="connsiteY4" fmla="*/ 8517 h 10000"/>
                <a:gd name="connsiteX0" fmla="*/ 10000 w 10000"/>
                <a:gd name="connsiteY0" fmla="*/ 8517 h 10000"/>
                <a:gd name="connsiteX1" fmla="*/ 1875 w 10000"/>
                <a:gd name="connsiteY1" fmla="*/ 0 h 10000"/>
                <a:gd name="connsiteX2" fmla="*/ 0 w 10000"/>
                <a:gd name="connsiteY2" fmla="*/ 1561 h 10000"/>
                <a:gd name="connsiteX3" fmla="*/ 7057 w 10000"/>
                <a:gd name="connsiteY3" fmla="*/ 10000 h 10000"/>
                <a:gd name="connsiteX4" fmla="*/ 10000 w 10000"/>
                <a:gd name="connsiteY4" fmla="*/ 8517 h 10000"/>
                <a:gd name="connsiteX0" fmla="*/ 9247 w 9247"/>
                <a:gd name="connsiteY0" fmla="*/ 8517 h 10000"/>
                <a:gd name="connsiteX1" fmla="*/ 1122 w 9247"/>
                <a:gd name="connsiteY1" fmla="*/ 0 h 10000"/>
                <a:gd name="connsiteX2" fmla="*/ 0 w 9247"/>
                <a:gd name="connsiteY2" fmla="*/ 1561 h 10000"/>
                <a:gd name="connsiteX3" fmla="*/ 6304 w 9247"/>
                <a:gd name="connsiteY3" fmla="*/ 10000 h 10000"/>
                <a:gd name="connsiteX4" fmla="*/ 9247 w 9247"/>
                <a:gd name="connsiteY4" fmla="*/ 8517 h 10000"/>
                <a:gd name="connsiteX0" fmla="*/ 10000 w 10000"/>
                <a:gd name="connsiteY0" fmla="*/ 9455 h 10938"/>
                <a:gd name="connsiteX1" fmla="*/ 2163 w 10000"/>
                <a:gd name="connsiteY1" fmla="*/ 0 h 10938"/>
                <a:gd name="connsiteX2" fmla="*/ 0 w 10000"/>
                <a:gd name="connsiteY2" fmla="*/ 2499 h 10938"/>
                <a:gd name="connsiteX3" fmla="*/ 6817 w 10000"/>
                <a:gd name="connsiteY3" fmla="*/ 10938 h 10938"/>
                <a:gd name="connsiteX4" fmla="*/ 10000 w 10000"/>
                <a:gd name="connsiteY4" fmla="*/ 9455 h 10938"/>
                <a:gd name="connsiteX0" fmla="*/ 10000 w 10000"/>
                <a:gd name="connsiteY0" fmla="*/ 9455 h 10821"/>
                <a:gd name="connsiteX1" fmla="*/ 2163 w 10000"/>
                <a:gd name="connsiteY1" fmla="*/ 0 h 10821"/>
                <a:gd name="connsiteX2" fmla="*/ 0 w 10000"/>
                <a:gd name="connsiteY2" fmla="*/ 2499 h 10821"/>
                <a:gd name="connsiteX3" fmla="*/ 5053 w 10000"/>
                <a:gd name="connsiteY3" fmla="*/ 10821 h 10821"/>
                <a:gd name="connsiteX4" fmla="*/ 10000 w 10000"/>
                <a:gd name="connsiteY4" fmla="*/ 9455 h 10821"/>
                <a:gd name="connsiteX0" fmla="*/ 8236 w 8236"/>
                <a:gd name="connsiteY0" fmla="*/ 8165 h 10821"/>
                <a:gd name="connsiteX1" fmla="*/ 2163 w 8236"/>
                <a:gd name="connsiteY1" fmla="*/ 0 h 10821"/>
                <a:gd name="connsiteX2" fmla="*/ 0 w 8236"/>
                <a:gd name="connsiteY2" fmla="*/ 2499 h 10821"/>
                <a:gd name="connsiteX3" fmla="*/ 5053 w 8236"/>
                <a:gd name="connsiteY3" fmla="*/ 10821 h 10821"/>
                <a:gd name="connsiteX4" fmla="*/ 8236 w 8236"/>
                <a:gd name="connsiteY4" fmla="*/ 8165 h 10821"/>
                <a:gd name="connsiteX0" fmla="*/ 9341 w 9341"/>
                <a:gd name="connsiteY0" fmla="*/ 6787 h 10000"/>
                <a:gd name="connsiteX1" fmla="*/ 2626 w 9341"/>
                <a:gd name="connsiteY1" fmla="*/ 0 h 10000"/>
                <a:gd name="connsiteX2" fmla="*/ 0 w 9341"/>
                <a:gd name="connsiteY2" fmla="*/ 2309 h 10000"/>
                <a:gd name="connsiteX3" fmla="*/ 6135 w 9341"/>
                <a:gd name="connsiteY3" fmla="*/ 10000 h 10000"/>
                <a:gd name="connsiteX4" fmla="*/ 9341 w 9341"/>
                <a:gd name="connsiteY4" fmla="*/ 6787 h 10000"/>
                <a:gd name="connsiteX0" fmla="*/ 10000 w 10000"/>
                <a:gd name="connsiteY0" fmla="*/ 7112 h 10325"/>
                <a:gd name="connsiteX1" fmla="*/ 2811 w 10000"/>
                <a:gd name="connsiteY1" fmla="*/ 0 h 10325"/>
                <a:gd name="connsiteX2" fmla="*/ 0 w 10000"/>
                <a:gd name="connsiteY2" fmla="*/ 2634 h 10325"/>
                <a:gd name="connsiteX3" fmla="*/ 6568 w 10000"/>
                <a:gd name="connsiteY3" fmla="*/ 10325 h 10325"/>
                <a:gd name="connsiteX4" fmla="*/ 10000 w 10000"/>
                <a:gd name="connsiteY4" fmla="*/ 7112 h 10325"/>
                <a:gd name="connsiteX0" fmla="*/ 9901 w 9901"/>
                <a:gd name="connsiteY0" fmla="*/ 7112 h 10325"/>
                <a:gd name="connsiteX1" fmla="*/ 2712 w 9901"/>
                <a:gd name="connsiteY1" fmla="*/ 0 h 10325"/>
                <a:gd name="connsiteX2" fmla="*/ 0 w 9901"/>
                <a:gd name="connsiteY2" fmla="*/ 2816 h 10325"/>
                <a:gd name="connsiteX3" fmla="*/ 6469 w 9901"/>
                <a:gd name="connsiteY3" fmla="*/ 10325 h 10325"/>
                <a:gd name="connsiteX4" fmla="*/ 9901 w 9901"/>
                <a:gd name="connsiteY4" fmla="*/ 7112 h 1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1" h="10325">
                  <a:moveTo>
                    <a:pt x="9901" y="7112"/>
                  </a:moveTo>
                  <a:lnTo>
                    <a:pt x="2712" y="0"/>
                  </a:lnTo>
                  <a:lnTo>
                    <a:pt x="0" y="2816"/>
                  </a:lnTo>
                  <a:lnTo>
                    <a:pt x="6469" y="10325"/>
                  </a:lnTo>
                  <a:lnTo>
                    <a:pt x="9901" y="7112"/>
                  </a:lnTo>
                  <a:close/>
                </a:path>
              </a:pathLst>
            </a:custGeom>
            <a:gradFill rotWithShape="1">
              <a:gsLst>
                <a:gs pos="0">
                  <a:srgbClr val="7EC234"/>
                </a:gs>
                <a:gs pos="100000">
                  <a:srgbClr val="92D050"/>
                </a:gs>
              </a:gsLst>
              <a:lin ang="0" scaled="1"/>
            </a:gradFill>
            <a:ln>
              <a:noFill/>
            </a:ln>
            <a:effectLs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4" name="Line 17" descr="© INSCALE GmbH, 21.06.2010"/>
            <p:cNvSpPr>
              <a:spLocks noChangeAspect="1" noChangeShapeType="1"/>
            </p:cNvSpPr>
            <p:nvPr/>
          </p:nvSpPr>
          <p:spPr bwMode="gray">
            <a:xfrm>
              <a:off x="5569847" y="5199640"/>
              <a:ext cx="0" cy="0"/>
            </a:xfrm>
            <a:prstGeom prst="line">
              <a:avLst/>
            </a:prstGeom>
            <a:noFill/>
            <a:ln w="12700">
              <a:solidFill>
                <a:srgbClr val="E5E5E5"/>
              </a:solidFill>
              <a:miter lim="800000"/>
              <a:headEnd/>
              <a:tailEnd/>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5" name="Text Box 22"/>
            <p:cNvSpPr txBox="1">
              <a:spLocks noChangeArrowheads="1"/>
            </p:cNvSpPr>
            <p:nvPr/>
          </p:nvSpPr>
          <p:spPr bwMode="gray">
            <a:xfrm>
              <a:off x="2013042" y="4080784"/>
              <a:ext cx="2747672"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20000"/>
                </a:spcBef>
                <a:spcAft>
                  <a:spcPct val="0"/>
                </a:spcAft>
              </a:pPr>
              <a:r>
                <a:rPr lang="en-GB" altLang="zh-CN" sz="24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Social organization standards</a:t>
              </a:r>
            </a:p>
          </p:txBody>
        </p:sp>
        <p:sp>
          <p:nvSpPr>
            <p:cNvPr id="16" name="Freeform 7" descr="© INSCALE GmbH, 21.06.2010"/>
            <p:cNvSpPr>
              <a:spLocks noChangeAspect="1"/>
            </p:cNvSpPr>
            <p:nvPr/>
          </p:nvSpPr>
          <p:spPr bwMode="gray">
            <a:xfrm>
              <a:off x="2386020" y="1933990"/>
              <a:ext cx="2073531" cy="1995988"/>
            </a:xfrm>
            <a:custGeom>
              <a:avLst/>
              <a:gdLst>
                <a:gd name="T0" fmla="*/ 602538 w 1374"/>
                <a:gd name="T1" fmla="*/ 0 h 1189"/>
                <a:gd name="T2" fmla="*/ 0 w 1374"/>
                <a:gd name="T3" fmla="*/ 1179513 h 1189"/>
                <a:gd name="T4" fmla="*/ 1203325 w 1374"/>
                <a:gd name="T5" fmla="*/ 1179513 h 1189"/>
                <a:gd name="T6" fmla="*/ 602538 w 1374"/>
                <a:gd name="T7" fmla="*/ 0 h 1189"/>
                <a:gd name="T8" fmla="*/ 0 60000 65536"/>
                <a:gd name="T9" fmla="*/ 0 60000 65536"/>
                <a:gd name="T10" fmla="*/ 0 60000 65536"/>
                <a:gd name="T11" fmla="*/ 0 60000 65536"/>
                <a:gd name="connsiteX0" fmla="*/ 5432 w 10425"/>
                <a:gd name="connsiteY0" fmla="*/ 0 h 10050"/>
                <a:gd name="connsiteX1" fmla="*/ 0 w 10425"/>
                <a:gd name="connsiteY1" fmla="*/ 10050 h 10050"/>
                <a:gd name="connsiteX2" fmla="*/ 10425 w 10425"/>
                <a:gd name="connsiteY2" fmla="*/ 10000 h 10050"/>
                <a:gd name="connsiteX3" fmla="*/ 5432 w 10425"/>
                <a:gd name="connsiteY3" fmla="*/ 0 h 10050"/>
                <a:gd name="connsiteX0" fmla="*/ 5432 w 10850"/>
                <a:gd name="connsiteY0" fmla="*/ 0 h 10050"/>
                <a:gd name="connsiteX1" fmla="*/ 0 w 10850"/>
                <a:gd name="connsiteY1" fmla="*/ 10050 h 10050"/>
                <a:gd name="connsiteX2" fmla="*/ 10850 w 10850"/>
                <a:gd name="connsiteY2" fmla="*/ 10000 h 10050"/>
                <a:gd name="connsiteX3" fmla="*/ 5432 w 10850"/>
                <a:gd name="connsiteY3" fmla="*/ 0 h 10050"/>
                <a:gd name="connsiteX0" fmla="*/ 5432 w 10850"/>
                <a:gd name="connsiteY0" fmla="*/ 0 h 10050"/>
                <a:gd name="connsiteX1" fmla="*/ 0 w 10850"/>
                <a:gd name="connsiteY1" fmla="*/ 10050 h 10050"/>
                <a:gd name="connsiteX2" fmla="*/ 10850 w 10850"/>
                <a:gd name="connsiteY2" fmla="*/ 10050 h 10050"/>
                <a:gd name="connsiteX3" fmla="*/ 5432 w 10850"/>
                <a:gd name="connsiteY3" fmla="*/ 0 h 10050"/>
                <a:gd name="connsiteX0" fmla="*/ 5113 w 10531"/>
                <a:gd name="connsiteY0" fmla="*/ 0 h 10050"/>
                <a:gd name="connsiteX1" fmla="*/ 0 w 10531"/>
                <a:gd name="connsiteY1" fmla="*/ 9892 h 10050"/>
                <a:gd name="connsiteX2" fmla="*/ 10531 w 10531"/>
                <a:gd name="connsiteY2" fmla="*/ 10050 h 10050"/>
                <a:gd name="connsiteX3" fmla="*/ 5113 w 10531"/>
                <a:gd name="connsiteY3" fmla="*/ 0 h 10050"/>
                <a:gd name="connsiteX0" fmla="*/ 5113 w 10212"/>
                <a:gd name="connsiteY0" fmla="*/ 0 h 9892"/>
                <a:gd name="connsiteX1" fmla="*/ 0 w 10212"/>
                <a:gd name="connsiteY1" fmla="*/ 9892 h 9892"/>
                <a:gd name="connsiteX2" fmla="*/ 10212 w 10212"/>
                <a:gd name="connsiteY2" fmla="*/ 9839 h 9892"/>
                <a:gd name="connsiteX3" fmla="*/ 5113 w 10212"/>
                <a:gd name="connsiteY3" fmla="*/ 0 h 9892"/>
                <a:gd name="connsiteX0" fmla="*/ 5007 w 9948"/>
                <a:gd name="connsiteY0" fmla="*/ 0 h 10000"/>
                <a:gd name="connsiteX1" fmla="*/ 0 w 9948"/>
                <a:gd name="connsiteY1" fmla="*/ 10000 h 10000"/>
                <a:gd name="connsiteX2" fmla="*/ 9948 w 9948"/>
                <a:gd name="connsiteY2" fmla="*/ 9999 h 10000"/>
                <a:gd name="connsiteX3" fmla="*/ 5007 w 9948"/>
                <a:gd name="connsiteY3" fmla="*/ 0 h 10000"/>
                <a:gd name="connsiteX0" fmla="*/ 5033 w 10209"/>
                <a:gd name="connsiteY0" fmla="*/ 0 h 10000"/>
                <a:gd name="connsiteX1" fmla="*/ 0 w 10209"/>
                <a:gd name="connsiteY1" fmla="*/ 10000 h 10000"/>
                <a:gd name="connsiteX2" fmla="*/ 10209 w 10209"/>
                <a:gd name="connsiteY2" fmla="*/ 9999 h 10000"/>
                <a:gd name="connsiteX3" fmla="*/ 5033 w 10209"/>
                <a:gd name="connsiteY3" fmla="*/ 0 h 10000"/>
              </a:gdLst>
              <a:ahLst/>
              <a:cxnLst>
                <a:cxn ang="0">
                  <a:pos x="connsiteX0" y="connsiteY0"/>
                </a:cxn>
                <a:cxn ang="0">
                  <a:pos x="connsiteX1" y="connsiteY1"/>
                </a:cxn>
                <a:cxn ang="0">
                  <a:pos x="connsiteX2" y="connsiteY2"/>
                </a:cxn>
                <a:cxn ang="0">
                  <a:pos x="connsiteX3" y="connsiteY3"/>
                </a:cxn>
              </a:cxnLst>
              <a:rect l="l" t="t" r="r" b="b"/>
              <a:pathLst>
                <a:path w="10209" h="10000">
                  <a:moveTo>
                    <a:pt x="5033" y="0"/>
                  </a:moveTo>
                  <a:lnTo>
                    <a:pt x="0" y="10000"/>
                  </a:lnTo>
                  <a:lnTo>
                    <a:pt x="10209" y="9999"/>
                  </a:lnTo>
                  <a:lnTo>
                    <a:pt x="5033" y="0"/>
                  </a:lnTo>
                  <a:close/>
                </a:path>
              </a:pathLst>
            </a:custGeom>
            <a:gradFill rotWithShape="1">
              <a:gsLst>
                <a:gs pos="0">
                  <a:srgbClr val="C40505"/>
                </a:gs>
                <a:gs pos="100000">
                  <a:srgbClr val="5B0202"/>
                </a:gs>
              </a:gsLst>
              <a:lin ang="5400000" scaled="1"/>
            </a:gradFill>
            <a:ln>
              <a:noFill/>
            </a:ln>
            <a:effectLst/>
            <a:scene3d>
              <a:camera prst="orthographicFront"/>
              <a:lightRig rig="threePt" dir="t"/>
            </a:scene3d>
            <a:sp3d>
              <a:bevelT w="101600" prst="riblet"/>
            </a:sp3d>
            <a:extLst>
              <a:ext uri="{91240B29-F687-4F45-9708-019B960494DF}">
                <a14:hiddenLine xmlns:a14="http://schemas.microsoft.com/office/drawing/2010/main" w="1905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sp>
          <p:nvSpPr>
            <p:cNvPr id="17" name="Freeform 14" descr="© INSCALE GmbH, 21.06.2010"/>
            <p:cNvSpPr>
              <a:spLocks noChangeAspect="1"/>
            </p:cNvSpPr>
            <p:nvPr/>
          </p:nvSpPr>
          <p:spPr bwMode="gray">
            <a:xfrm>
              <a:off x="3420142" y="1944621"/>
              <a:ext cx="1149691" cy="1979372"/>
            </a:xfrm>
            <a:custGeom>
              <a:avLst/>
              <a:gdLst>
                <a:gd name="T0" fmla="*/ 0 w 752"/>
                <a:gd name="T1" fmla="*/ 0 h 1189"/>
                <a:gd name="T2" fmla="*/ 600991 w 752"/>
                <a:gd name="T3" fmla="*/ 1179513 h 1189"/>
                <a:gd name="T4" fmla="*/ 658812 w 752"/>
                <a:gd name="T5" fmla="*/ 1029718 h 1189"/>
                <a:gd name="T6" fmla="*/ 0 w 752"/>
                <a:gd name="T7" fmla="*/ 0 h 1189"/>
                <a:gd name="T8" fmla="*/ 0 60000 65536"/>
                <a:gd name="T9" fmla="*/ 0 60000 65536"/>
                <a:gd name="T10" fmla="*/ 0 60000 65536"/>
                <a:gd name="T11" fmla="*/ 0 60000 65536"/>
                <a:gd name="connsiteX0" fmla="*/ 0 w 10000"/>
                <a:gd name="connsiteY0" fmla="*/ 0 h 9900"/>
                <a:gd name="connsiteX1" fmla="*/ 9705 w 10000"/>
                <a:gd name="connsiteY1" fmla="*/ 9900 h 9900"/>
                <a:gd name="connsiteX2" fmla="*/ 10000 w 10000"/>
                <a:gd name="connsiteY2" fmla="*/ 8730 h 9900"/>
                <a:gd name="connsiteX3" fmla="*/ 0 w 10000"/>
                <a:gd name="connsiteY3" fmla="*/ 0 h 9900"/>
                <a:gd name="connsiteX0" fmla="*/ 0 w 10680"/>
                <a:gd name="connsiteY0" fmla="*/ 0 h 10000"/>
                <a:gd name="connsiteX1" fmla="*/ 9705 w 10680"/>
                <a:gd name="connsiteY1" fmla="*/ 10000 h 10000"/>
                <a:gd name="connsiteX2" fmla="*/ 10680 w 10680"/>
                <a:gd name="connsiteY2" fmla="*/ 8717 h 10000"/>
                <a:gd name="connsiteX3" fmla="*/ 0 w 10680"/>
                <a:gd name="connsiteY3" fmla="*/ 0 h 10000"/>
                <a:gd name="connsiteX0" fmla="*/ 0 w 10971"/>
                <a:gd name="connsiteY0" fmla="*/ 0 h 10000"/>
                <a:gd name="connsiteX1" fmla="*/ 9705 w 10971"/>
                <a:gd name="connsiteY1" fmla="*/ 10000 h 10000"/>
                <a:gd name="connsiteX2" fmla="*/ 10971 w 10971"/>
                <a:gd name="connsiteY2" fmla="*/ 8717 h 10000"/>
                <a:gd name="connsiteX3" fmla="*/ 0 w 10971"/>
                <a:gd name="connsiteY3" fmla="*/ 0 h 10000"/>
                <a:gd name="connsiteX0" fmla="*/ 0 w 10971"/>
                <a:gd name="connsiteY0" fmla="*/ 0 h 9443"/>
                <a:gd name="connsiteX1" fmla="*/ 9122 w 10971"/>
                <a:gd name="connsiteY1" fmla="*/ 9443 h 9443"/>
                <a:gd name="connsiteX2" fmla="*/ 10971 w 10971"/>
                <a:gd name="connsiteY2" fmla="*/ 8717 h 9443"/>
                <a:gd name="connsiteX3" fmla="*/ 0 w 10971"/>
                <a:gd name="connsiteY3" fmla="*/ 0 h 9443"/>
                <a:gd name="connsiteX0" fmla="*/ 0 w 9646"/>
                <a:gd name="connsiteY0" fmla="*/ 0 h 10000"/>
                <a:gd name="connsiteX1" fmla="*/ 8315 w 9646"/>
                <a:gd name="connsiteY1" fmla="*/ 10000 h 10000"/>
                <a:gd name="connsiteX2" fmla="*/ 9646 w 9646"/>
                <a:gd name="connsiteY2" fmla="*/ 8963 h 10000"/>
                <a:gd name="connsiteX3" fmla="*/ 0 w 9646"/>
                <a:gd name="connsiteY3" fmla="*/ 0 h 10000"/>
                <a:gd name="connsiteX0" fmla="*/ 0 w 10000"/>
                <a:gd name="connsiteY0" fmla="*/ 0 h 9893"/>
                <a:gd name="connsiteX1" fmla="*/ 8804 w 10000"/>
                <a:gd name="connsiteY1" fmla="*/ 9893 h 9893"/>
                <a:gd name="connsiteX2" fmla="*/ 10000 w 10000"/>
                <a:gd name="connsiteY2" fmla="*/ 8963 h 9893"/>
                <a:gd name="connsiteX3" fmla="*/ 0 w 10000"/>
                <a:gd name="connsiteY3" fmla="*/ 0 h 9893"/>
                <a:gd name="connsiteX0" fmla="*/ 0 w 9816"/>
                <a:gd name="connsiteY0" fmla="*/ 0 h 10000"/>
                <a:gd name="connsiteX1" fmla="*/ 8804 w 9816"/>
                <a:gd name="connsiteY1" fmla="*/ 10000 h 10000"/>
                <a:gd name="connsiteX2" fmla="*/ 9816 w 9816"/>
                <a:gd name="connsiteY2" fmla="*/ 8843 h 10000"/>
                <a:gd name="connsiteX3" fmla="*/ 0 w 9816"/>
                <a:gd name="connsiteY3" fmla="*/ 0 h 10000"/>
                <a:gd name="connsiteX0" fmla="*/ 0 w 10000"/>
                <a:gd name="connsiteY0" fmla="*/ 0 h 10091"/>
                <a:gd name="connsiteX1" fmla="*/ 9021 w 10000"/>
                <a:gd name="connsiteY1" fmla="*/ 10091 h 10091"/>
                <a:gd name="connsiteX2" fmla="*/ 10000 w 10000"/>
                <a:gd name="connsiteY2" fmla="*/ 8843 h 10091"/>
                <a:gd name="connsiteX3" fmla="*/ 0 w 10000"/>
                <a:gd name="connsiteY3" fmla="*/ 0 h 10091"/>
                <a:gd name="connsiteX0" fmla="*/ 0 w 10000"/>
                <a:gd name="connsiteY0" fmla="*/ 0 h 10091"/>
                <a:gd name="connsiteX1" fmla="*/ 9021 w 10000"/>
                <a:gd name="connsiteY1" fmla="*/ 10091 h 10091"/>
                <a:gd name="connsiteX2" fmla="*/ 10000 w 10000"/>
                <a:gd name="connsiteY2" fmla="*/ 8843 h 10091"/>
                <a:gd name="connsiteX3" fmla="*/ 0 w 10000"/>
                <a:gd name="connsiteY3" fmla="*/ 0 h 10091"/>
                <a:gd name="connsiteX0" fmla="*/ 0 w 10007"/>
                <a:gd name="connsiteY0" fmla="*/ 0 h 10091"/>
                <a:gd name="connsiteX1" fmla="*/ 9021 w 10007"/>
                <a:gd name="connsiteY1" fmla="*/ 10091 h 10091"/>
                <a:gd name="connsiteX2" fmla="*/ 10000 w 10007"/>
                <a:gd name="connsiteY2" fmla="*/ 8843 h 10091"/>
                <a:gd name="connsiteX3" fmla="*/ 0 w 10007"/>
                <a:gd name="connsiteY3" fmla="*/ 0 h 10091"/>
                <a:gd name="connsiteX0" fmla="*/ 0 w 10111"/>
                <a:gd name="connsiteY0" fmla="*/ 0 h 10091"/>
                <a:gd name="connsiteX1" fmla="*/ 9021 w 10111"/>
                <a:gd name="connsiteY1" fmla="*/ 10091 h 10091"/>
                <a:gd name="connsiteX2" fmla="*/ 10104 w 10111"/>
                <a:gd name="connsiteY2" fmla="*/ 8964 h 10091"/>
                <a:gd name="connsiteX3" fmla="*/ 0 w 10111"/>
                <a:gd name="connsiteY3" fmla="*/ 0 h 10091"/>
                <a:gd name="connsiteX0" fmla="*/ 0 w 10111"/>
                <a:gd name="connsiteY0" fmla="*/ 0 h 10091"/>
                <a:gd name="connsiteX1" fmla="*/ 9021 w 10111"/>
                <a:gd name="connsiteY1" fmla="*/ 10091 h 10091"/>
                <a:gd name="connsiteX2" fmla="*/ 10104 w 10111"/>
                <a:gd name="connsiteY2" fmla="*/ 8964 h 10091"/>
                <a:gd name="connsiteX3" fmla="*/ 0 w 10111"/>
                <a:gd name="connsiteY3" fmla="*/ 0 h 10091"/>
              </a:gdLst>
              <a:ahLst/>
              <a:cxnLst>
                <a:cxn ang="0">
                  <a:pos x="connsiteX0" y="connsiteY0"/>
                </a:cxn>
                <a:cxn ang="0">
                  <a:pos x="connsiteX1" y="connsiteY1"/>
                </a:cxn>
                <a:cxn ang="0">
                  <a:pos x="connsiteX2" y="connsiteY2"/>
                </a:cxn>
                <a:cxn ang="0">
                  <a:pos x="connsiteX3" y="connsiteY3"/>
                </a:cxn>
              </a:cxnLst>
              <a:rect l="l" t="t" r="r" b="b"/>
              <a:pathLst>
                <a:path w="10111" h="10091">
                  <a:moveTo>
                    <a:pt x="0" y="0"/>
                  </a:moveTo>
                  <a:lnTo>
                    <a:pt x="9021" y="10091"/>
                  </a:lnTo>
                  <a:cubicBezTo>
                    <a:pt x="8906" y="10063"/>
                    <a:pt x="10219" y="8901"/>
                    <a:pt x="10104" y="8964"/>
                  </a:cubicBezTo>
                  <a:lnTo>
                    <a:pt x="0" y="0"/>
                  </a:lnTo>
                  <a:close/>
                </a:path>
              </a:pathLst>
            </a:custGeom>
            <a:gradFill rotWithShape="1">
              <a:gsLst>
                <a:gs pos="0">
                  <a:srgbClr val="C40505"/>
                </a:gs>
                <a:gs pos="100000">
                  <a:srgbClr val="C40505">
                    <a:gamma/>
                    <a:tint val="64706"/>
                    <a:invGamma/>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kern="0">
                <a:solidFill>
                  <a:srgbClr val="000000"/>
                </a:solidFill>
                <a:latin typeface="Arial" charset="0"/>
              </a:endParaRPr>
            </a:p>
          </p:txBody>
        </p:sp>
        <p:sp>
          <p:nvSpPr>
            <p:cNvPr id="18" name="Text Box 23"/>
            <p:cNvSpPr txBox="1">
              <a:spLocks noChangeArrowheads="1"/>
            </p:cNvSpPr>
            <p:nvPr/>
          </p:nvSpPr>
          <p:spPr bwMode="gray">
            <a:xfrm>
              <a:off x="2582864" y="3124200"/>
              <a:ext cx="168433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20000"/>
                </a:spcBef>
                <a:spcAft>
                  <a:spcPct val="0"/>
                </a:spcAft>
              </a:pPr>
              <a:r>
                <a:rPr lang="en-GB" altLang="zh-CN" sz="24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Enterprise standards</a:t>
              </a:r>
            </a:p>
          </p:txBody>
        </p:sp>
        <p:sp>
          <p:nvSpPr>
            <p:cNvPr id="25" name="任意多边形 24"/>
            <p:cNvSpPr/>
            <p:nvPr/>
          </p:nvSpPr>
          <p:spPr>
            <a:xfrm>
              <a:off x="4992244" y="4668415"/>
              <a:ext cx="584790" cy="1096396"/>
            </a:xfrm>
            <a:custGeom>
              <a:avLst/>
              <a:gdLst>
                <a:gd name="connsiteX0" fmla="*/ 0 w 584790"/>
                <a:gd name="connsiteY0" fmla="*/ 340242 h 1073889"/>
                <a:gd name="connsiteX1" fmla="*/ 212651 w 584790"/>
                <a:gd name="connsiteY1" fmla="*/ 0 h 1073889"/>
                <a:gd name="connsiteX2" fmla="*/ 584790 w 584790"/>
                <a:gd name="connsiteY2" fmla="*/ 563526 h 1073889"/>
                <a:gd name="connsiteX3" fmla="*/ 393404 w 584790"/>
                <a:gd name="connsiteY3" fmla="*/ 1073889 h 1073889"/>
                <a:gd name="connsiteX4" fmla="*/ 0 w 584790"/>
                <a:gd name="connsiteY4" fmla="*/ 340242 h 1073889"/>
                <a:gd name="connsiteX0" fmla="*/ 0 w 584790"/>
                <a:gd name="connsiteY0" fmla="*/ 350874 h 1084521"/>
                <a:gd name="connsiteX1" fmla="*/ 223283 w 584790"/>
                <a:gd name="connsiteY1" fmla="*/ 0 h 1084521"/>
                <a:gd name="connsiteX2" fmla="*/ 584790 w 584790"/>
                <a:gd name="connsiteY2" fmla="*/ 574158 h 1084521"/>
                <a:gd name="connsiteX3" fmla="*/ 393404 w 584790"/>
                <a:gd name="connsiteY3" fmla="*/ 1084521 h 1084521"/>
                <a:gd name="connsiteX4" fmla="*/ 0 w 584790"/>
                <a:gd name="connsiteY4" fmla="*/ 350874 h 1084521"/>
                <a:gd name="connsiteX0" fmla="*/ 0 w 584790"/>
                <a:gd name="connsiteY0" fmla="*/ 362749 h 1096396"/>
                <a:gd name="connsiteX1" fmla="*/ 205470 w 584790"/>
                <a:gd name="connsiteY1" fmla="*/ 0 h 1096396"/>
                <a:gd name="connsiteX2" fmla="*/ 584790 w 584790"/>
                <a:gd name="connsiteY2" fmla="*/ 586033 h 1096396"/>
                <a:gd name="connsiteX3" fmla="*/ 393404 w 584790"/>
                <a:gd name="connsiteY3" fmla="*/ 1096396 h 1096396"/>
                <a:gd name="connsiteX4" fmla="*/ 0 w 584790"/>
                <a:gd name="connsiteY4" fmla="*/ 362749 h 109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790" h="1096396">
                  <a:moveTo>
                    <a:pt x="0" y="362749"/>
                  </a:moveTo>
                  <a:lnTo>
                    <a:pt x="205470" y="0"/>
                  </a:lnTo>
                  <a:lnTo>
                    <a:pt x="584790" y="586033"/>
                  </a:lnTo>
                  <a:lnTo>
                    <a:pt x="393404" y="1096396"/>
                  </a:lnTo>
                  <a:lnTo>
                    <a:pt x="0" y="362749"/>
                  </a:lnTo>
                  <a:close/>
                </a:path>
              </a:pathLst>
            </a:custGeom>
            <a:gradFill rotWithShape="1">
              <a:gsLst>
                <a:gs pos="0">
                  <a:srgbClr val="0091FE"/>
                </a:gs>
                <a:gs pos="100000">
                  <a:srgbClr val="3BCCFF"/>
                </a:gs>
              </a:gsLst>
              <a:lin ang="0" scaled="1"/>
            </a:gradFill>
            <a:ln>
              <a:noFill/>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zh-CN" altLang="en-US">
                <a:solidFill>
                  <a:srgbClr val="000000"/>
                </a:solidFill>
                <a:latin typeface="Arial" pitchFamily="34" charset="0"/>
              </a:endParaRPr>
            </a:p>
          </p:txBody>
        </p:sp>
      </p:grpSp>
      <p:sp>
        <p:nvSpPr>
          <p:cNvPr id="27" name="TextBox 26"/>
          <p:cNvSpPr txBox="1"/>
          <p:nvPr/>
        </p:nvSpPr>
        <p:spPr>
          <a:xfrm>
            <a:off x="1483499" y="5939005"/>
            <a:ext cx="6400800" cy="830997"/>
          </a:xfrm>
          <a:prstGeom prst="rect">
            <a:avLst/>
          </a:prstGeom>
          <a:noFill/>
        </p:spPr>
        <p:txBody>
          <a:bodyPr wrap="square" rtlCol="0">
            <a:spAutoFit/>
          </a:bodyPr>
          <a:lstStyle/>
          <a:p>
            <a:pPr algn="ct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The </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functional position of various </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standards in </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the new system</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文本框 9"/>
          <p:cNvSpPr txBox="1"/>
          <p:nvPr/>
        </p:nvSpPr>
        <p:spPr>
          <a:xfrm>
            <a:off x="8485372" y="639051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31</a:t>
            </a:r>
            <a:endParaRPr lang="zh-CN" altLang="en-US" dirty="0"/>
          </a:p>
        </p:txBody>
      </p:sp>
      <p:sp>
        <p:nvSpPr>
          <p:cNvPr id="32" name="标题 1"/>
          <p:cNvSpPr>
            <a:spLocks noGrp="1"/>
          </p:cNvSpPr>
          <p:nvPr>
            <p:ph type="title"/>
          </p:nvPr>
        </p:nvSpPr>
        <p:spPr>
          <a:xfrm>
            <a:off x="331440" y="133129"/>
            <a:ext cx="8534400" cy="1143000"/>
          </a:xfrm>
        </p:spPr>
        <p:txBody>
          <a:bodyPr/>
          <a:lstStyle/>
          <a:p>
            <a:r>
              <a:rPr lang="en-US" altLang="zh-CN" sz="3600" dirty="0">
                <a:latin typeface="Times New Roman" panose="02020603050405020304" pitchFamily="18" charset="0"/>
                <a:cs typeface="Times New Roman" panose="02020603050405020304" pitchFamily="18" charset="0"/>
              </a:rPr>
              <a:t>Ⅳ</a:t>
            </a:r>
            <a:r>
              <a:rPr lang="en-US" altLang="zh-CN" sz="3600" dirty="0" smtClean="0">
                <a:latin typeface="Times New Roman" panose="02020603050405020304" pitchFamily="18" charset="0"/>
                <a:cs typeface="Times New Roman" panose="02020603050405020304" pitchFamily="18" charset="0"/>
              </a:rPr>
              <a:t>. Prospects of China’s Standardization</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7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4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16" presetClass="entr" presetSubtype="2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876800"/>
            <a:ext cx="9144000" cy="1219200"/>
          </a:xfrm>
          <a:prstGeom prst="rect">
            <a:avLst/>
          </a:prstGeom>
        </p:spPr>
        <p:txBody>
          <a:bodyPr vert="horz" lIns="91440" tIns="45720" rIns="91440" bIns="45720" rtlCol="0" anchor="ctr">
            <a:noAutofit/>
          </a:bodyPr>
          <a:lstStyle/>
          <a:p>
            <a:pPr algn="ctr" fontAlgn="auto">
              <a:spcAft>
                <a:spcPts val="0"/>
              </a:spcAft>
            </a:pPr>
            <a:r>
              <a:rPr lang="en-US" altLang="zh-CN" sz="4800" b="1" spc="3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chemeClr val="bg1"/>
                  </a:glow>
                  <a:outerShdw blurRad="50800" algn="tl" rotWithShape="0">
                    <a:srgbClr val="000000"/>
                  </a:outerShdw>
                  <a:reflection blurRad="25400" stA="29000" endPos="43000" dist="762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rPr>
              <a:t>Thank you</a:t>
            </a:r>
            <a:r>
              <a:rPr lang="zh-CN" altLang="en-US" sz="4800" b="1" spc="3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chemeClr val="bg1"/>
                  </a:glow>
                  <a:outerShdw blurRad="50800" algn="tl" rotWithShape="0">
                    <a:srgbClr val="000000"/>
                  </a:outerShdw>
                  <a:reflection blurRad="25400" stA="29000" endPos="43000" dist="762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spc="3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chemeClr val="bg1"/>
                  </a:glow>
                  <a:outerShdw blurRad="50800" algn="tl" rotWithShape="0">
                    <a:srgbClr val="000000"/>
                  </a:outerShdw>
                  <a:reflection blurRad="25400" stA="29000" endPos="43000" dist="762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800" b="1"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chemeClr val="bg1"/>
                </a:glow>
                <a:outerShdw blurRad="50800" algn="tl" rotWithShape="0">
                  <a:srgbClr val="000000"/>
                </a:outerShdw>
                <a:reflection blurRad="25400" stA="29000" endPos="43000" dist="762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894547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77000"/>
            <a:ext cx="9144000" cy="381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TextBox 2"/>
          <p:cNvSpPr txBox="1"/>
          <p:nvPr/>
        </p:nvSpPr>
        <p:spPr>
          <a:xfrm>
            <a:off x="457200" y="1828800"/>
            <a:ext cx="6248400" cy="492443"/>
          </a:xfrm>
          <a:prstGeom prst="rect">
            <a:avLst/>
          </a:prstGeom>
          <a:noFill/>
        </p:spPr>
        <p:txBody>
          <a:bodyPr wrap="square" rtlCol="0">
            <a:spAutoFit/>
          </a:bodyPr>
          <a:lstStyle/>
          <a:p>
            <a:r>
              <a:rPr lang="en-US" altLang="zh-CN" sz="2600" dirty="0" smtClean="0">
                <a:latin typeface="Times New Roman" panose="02020603050405020304" pitchFamily="18" charset="0"/>
                <a:ea typeface="黑体" pitchFamily="2" charset="-122"/>
                <a:cs typeface="Times New Roman" panose="02020603050405020304" pitchFamily="18" charset="0"/>
              </a:rPr>
              <a:t>In quality and safety of consumer goods</a:t>
            </a:r>
            <a:endParaRPr lang="zh-CN" altLang="en-US" sz="2600" dirty="0">
              <a:latin typeface="Times New Roman" panose="02020603050405020304" pitchFamily="18" charset="0"/>
              <a:ea typeface="黑体" pitchFamily="2" charset="-122"/>
              <a:cs typeface="Times New Roman" panose="02020603050405020304" pitchFamily="18" charset="0"/>
            </a:endParaRPr>
          </a:p>
        </p:txBody>
      </p:sp>
      <p:grpSp>
        <p:nvGrpSpPr>
          <p:cNvPr id="12" name="组合 14"/>
          <p:cNvGrpSpPr/>
          <p:nvPr/>
        </p:nvGrpSpPr>
        <p:grpSpPr>
          <a:xfrm>
            <a:off x="609600" y="2645879"/>
            <a:ext cx="8153400" cy="2632241"/>
            <a:chOff x="609600" y="2701759"/>
            <a:chExt cx="8153400" cy="2632241"/>
          </a:xfrm>
        </p:grpSpPr>
        <p:pic>
          <p:nvPicPr>
            <p:cNvPr id="14" name="Picture 9"/>
            <p:cNvPicPr>
              <a:picLocks noChangeAspect="1" noChangeArrowheads="1"/>
            </p:cNvPicPr>
            <p:nvPr/>
          </p:nvPicPr>
          <p:blipFill>
            <a:blip r:embed="rId3" cstate="print"/>
            <a:srcRect/>
            <a:stretch>
              <a:fillRect/>
            </a:stretch>
          </p:blipFill>
          <p:spPr bwMode="auto">
            <a:xfrm>
              <a:off x="762000" y="3235159"/>
              <a:ext cx="1752600" cy="1457718"/>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2286000" y="2701759"/>
              <a:ext cx="1428750" cy="1400175"/>
            </a:xfrm>
            <a:prstGeom prst="rect">
              <a:avLst/>
            </a:prstGeom>
            <a:noFill/>
            <a:ln w="9525">
              <a:noFill/>
              <a:miter lim="800000"/>
              <a:headEnd/>
              <a:tailEnd/>
            </a:ln>
          </p:spPr>
        </p:pic>
        <p:sp>
          <p:nvSpPr>
            <p:cNvPr id="16" name="圆角矩形 15"/>
            <p:cNvSpPr/>
            <p:nvPr/>
          </p:nvSpPr>
          <p:spPr>
            <a:xfrm>
              <a:off x="609600" y="2701759"/>
              <a:ext cx="8153400" cy="2209800"/>
            </a:xfrm>
            <a:prstGeom prst="roundRect">
              <a:avLst>
                <a:gd name="adj" fmla="val 7307"/>
              </a:avLst>
            </a:prstGeom>
            <a:noFill/>
            <a:ln>
              <a:solidFill>
                <a:srgbClr val="466E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6"/>
            <p:cNvPicPr>
              <a:picLocks noChangeAspect="1" noChangeArrowheads="1"/>
            </p:cNvPicPr>
            <p:nvPr/>
          </p:nvPicPr>
          <p:blipFill>
            <a:blip r:embed="rId5" cstate="print"/>
            <a:srcRect/>
            <a:stretch>
              <a:fillRect/>
            </a:stretch>
          </p:blipFill>
          <p:spPr bwMode="auto">
            <a:xfrm>
              <a:off x="4267200" y="3006559"/>
              <a:ext cx="3005137" cy="2327441"/>
            </a:xfrm>
            <a:prstGeom prst="rect">
              <a:avLst/>
            </a:prstGeom>
            <a:noFill/>
            <a:ln w="9525">
              <a:noFill/>
              <a:miter lim="800000"/>
              <a:headEnd/>
              <a:tailEnd/>
            </a:ln>
          </p:spPr>
        </p:pic>
        <p:pic>
          <p:nvPicPr>
            <p:cNvPr id="25" name="Picture 7"/>
            <p:cNvPicPr>
              <a:picLocks noChangeAspect="1" noChangeArrowheads="1"/>
            </p:cNvPicPr>
            <p:nvPr/>
          </p:nvPicPr>
          <p:blipFill>
            <a:blip r:embed="rId6" cstate="print"/>
            <a:srcRect/>
            <a:stretch>
              <a:fillRect/>
            </a:stretch>
          </p:blipFill>
          <p:spPr bwMode="auto">
            <a:xfrm>
              <a:off x="3733800" y="2930359"/>
              <a:ext cx="914400" cy="1419225"/>
            </a:xfrm>
            <a:prstGeom prst="rect">
              <a:avLst/>
            </a:prstGeom>
            <a:noFill/>
            <a:ln w="9525">
              <a:noFill/>
              <a:miter lim="800000"/>
              <a:headEnd/>
              <a:tailEnd/>
            </a:ln>
          </p:spPr>
        </p:pic>
      </p:grpSp>
      <p:sp>
        <p:nvSpPr>
          <p:cNvPr id="27" name="TextBox 3"/>
          <p:cNvSpPr txBox="1"/>
          <p:nvPr/>
        </p:nvSpPr>
        <p:spPr>
          <a:xfrm>
            <a:off x="1295400" y="5201920"/>
            <a:ext cx="7010400" cy="1200329"/>
          </a:xfrm>
          <a:prstGeom prst="rect">
            <a:avLst/>
          </a:prstGeom>
          <a:noFill/>
        </p:spPr>
        <p:txBody>
          <a:bodyPr wrap="square" rtlCol="0">
            <a:spAutoFit/>
          </a:bodyPr>
          <a:lstStyle/>
          <a:p>
            <a:pPr marL="288000" indent="-288000" algn="just">
              <a:spcAft>
                <a:spcPts val="0"/>
              </a:spcAft>
              <a:buClr>
                <a:srgbClr val="00B050"/>
              </a:buClr>
            </a:pPr>
            <a:r>
              <a:rPr lang="en-US" altLang="zh-CN" sz="2400" b="1" dirty="0" smtClean="0">
                <a:latin typeface="Times New Roman" panose="02020603050405020304" pitchFamily="18" charset="0"/>
                <a:ea typeface="黑体" pitchFamily="2" charset="-122"/>
                <a:cs typeface="Times New Roman" panose="02020603050405020304" pitchFamily="18" charset="0"/>
              </a:rPr>
              <a:t>    National </a:t>
            </a:r>
            <a:r>
              <a:rPr lang="en-US" altLang="zh-CN" sz="2400" b="1" dirty="0">
                <a:latin typeface="Times New Roman" panose="02020603050405020304" pitchFamily="18" charset="0"/>
                <a:ea typeface="黑体" pitchFamily="2" charset="-122"/>
                <a:cs typeface="Times New Roman" panose="02020603050405020304" pitchFamily="18" charset="0"/>
              </a:rPr>
              <a:t>standards of </a:t>
            </a:r>
            <a:r>
              <a:rPr lang="en-US" altLang="zh-CN" sz="2400" b="1" dirty="0" smtClean="0">
                <a:latin typeface="Times New Roman" panose="02020603050405020304" pitchFamily="18" charset="0"/>
                <a:ea typeface="黑体" pitchFamily="2" charset="-122"/>
                <a:cs typeface="Times New Roman" panose="02020603050405020304" pitchFamily="18" charset="0"/>
              </a:rPr>
              <a:t>textiles </a:t>
            </a:r>
            <a:r>
              <a:rPr lang="en-US" altLang="zh-CN" sz="2400" b="1" dirty="0">
                <a:latin typeface="Times New Roman" panose="02020603050405020304" pitchFamily="18" charset="0"/>
                <a:ea typeface="黑体" pitchFamily="2" charset="-122"/>
                <a:cs typeface="Times New Roman" panose="02020603050405020304" pitchFamily="18" charset="0"/>
              </a:rPr>
              <a:t>and kids </a:t>
            </a:r>
            <a:r>
              <a:rPr lang="en-US" altLang="zh-CN" sz="2400" b="1" dirty="0" smtClean="0">
                <a:latin typeface="Times New Roman" panose="02020603050405020304" pitchFamily="18" charset="0"/>
                <a:ea typeface="黑体" pitchFamily="2" charset="-122"/>
                <a:cs typeface="Times New Roman" panose="02020603050405020304" pitchFamily="18" charset="0"/>
              </a:rPr>
              <a:t>furniture have reached </a:t>
            </a:r>
            <a:r>
              <a:rPr lang="en-US" altLang="zh-CN" sz="2400" b="1" dirty="0">
                <a:latin typeface="Times New Roman" panose="02020603050405020304" pitchFamily="18" charset="0"/>
                <a:ea typeface="黑体" pitchFamily="2" charset="-122"/>
                <a:cs typeface="Times New Roman" panose="02020603050405020304" pitchFamily="18" charset="0"/>
              </a:rPr>
              <a:t>international advanced level and promote the level of quality and safety.</a:t>
            </a:r>
            <a:endParaRPr lang="zh-CN" altLang="en-US" sz="2400" b="1" dirty="0">
              <a:latin typeface="Times New Roman" panose="02020603050405020304" pitchFamily="18" charset="0"/>
              <a:ea typeface="黑体" pitchFamily="2" charset="-122"/>
              <a:cs typeface="Times New Roman" panose="02020603050405020304" pitchFamily="18" charset="0"/>
            </a:endParaRPr>
          </a:p>
        </p:txBody>
      </p:sp>
      <p:sp>
        <p:nvSpPr>
          <p:cNvPr id="19" name="文本框 9"/>
          <p:cNvSpPr txBox="1"/>
          <p:nvPr/>
        </p:nvSpPr>
        <p:spPr>
          <a:xfrm>
            <a:off x="8605157" y="643955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a:t>4</a:t>
            </a:r>
            <a:endParaRPr lang="zh-CN" altLang="en-US" dirty="0"/>
          </a:p>
        </p:txBody>
      </p:sp>
      <p:sp>
        <p:nvSpPr>
          <p:cNvPr id="20" name="标题 1"/>
          <p:cNvSpPr txBox="1">
            <a:spLocks/>
          </p:cNvSpPr>
          <p:nvPr/>
        </p:nvSpPr>
        <p:spPr bwMode="white">
          <a:xfrm>
            <a:off x="76200" y="76200"/>
            <a:ext cx="8991600" cy="1143000"/>
          </a:xfrm>
          <a:prstGeom prst="rect">
            <a:avLst/>
          </a:prstGeo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cap="none" spc="0">
                <a:ln w="18415" cmpd="sng">
                  <a:solidFill>
                    <a:srgbClr val="FFFFFF"/>
                  </a:solidFill>
                  <a:prstDash val="solid"/>
                </a:ln>
                <a:solidFill>
                  <a:srgbClr val="FFFFFF"/>
                </a:solidFill>
                <a:effectLst/>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200" kern="0" dirty="0" smtClean="0">
                <a:latin typeface="Times New Roman" panose="02020603050405020304" pitchFamily="18" charset="0"/>
                <a:cs typeface="Times New Roman" panose="02020603050405020304" pitchFamily="18" charset="0"/>
              </a:rPr>
              <a:t>Ⅰ. The State of Standardization in China</a:t>
            </a:r>
            <a:endParaRPr lang="zh-CN" altLang="en-US" sz="3200" kern="0" dirty="0"/>
          </a:p>
        </p:txBody>
      </p:sp>
    </p:spTree>
    <p:extLst>
      <p:ext uri="{BB962C8B-B14F-4D97-AF65-F5344CB8AC3E}">
        <p14:creationId xmlns:p14="http://schemas.microsoft.com/office/powerpoint/2010/main" val="14323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Top)">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77000"/>
            <a:ext cx="9144000" cy="381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9" name="Picture 3"/>
          <p:cNvPicPr>
            <a:picLocks noChangeAspect="1" noChangeArrowheads="1"/>
          </p:cNvPicPr>
          <p:nvPr/>
        </p:nvPicPr>
        <p:blipFill>
          <a:blip r:embed="rId3" cstate="print"/>
          <a:srcRect t="18414"/>
          <a:stretch>
            <a:fillRect/>
          </a:stretch>
        </p:blipFill>
        <p:spPr bwMode="auto">
          <a:xfrm>
            <a:off x="990600" y="2590800"/>
            <a:ext cx="3133725" cy="3038475"/>
          </a:xfrm>
          <a:prstGeom prst="rect">
            <a:avLst/>
          </a:prstGeom>
          <a:ln>
            <a:noFill/>
          </a:ln>
          <a:effectLst>
            <a:softEdge rad="112500"/>
          </a:effectLst>
        </p:spPr>
      </p:pic>
      <p:sp>
        <p:nvSpPr>
          <p:cNvPr id="10" name="TextBox 2"/>
          <p:cNvSpPr txBox="1"/>
          <p:nvPr/>
        </p:nvSpPr>
        <p:spPr>
          <a:xfrm>
            <a:off x="533400" y="1981200"/>
            <a:ext cx="3124200" cy="892552"/>
          </a:xfrm>
          <a:prstGeom prst="rect">
            <a:avLst/>
          </a:prstGeom>
          <a:noFill/>
        </p:spPr>
        <p:txBody>
          <a:bodyPr wrap="square" rtlCol="0">
            <a:spAutoFit/>
          </a:bodyPr>
          <a:lstStyle/>
          <a:p>
            <a:r>
              <a:rPr lang="en-US" altLang="zh-CN" sz="2600" dirty="0" smtClean="0">
                <a:latin typeface="Times New Roman" panose="02020603050405020304" pitchFamily="18" charset="0"/>
                <a:ea typeface="黑体" pitchFamily="2" charset="-122"/>
                <a:cs typeface="Times New Roman" panose="02020603050405020304" pitchFamily="18" charset="0"/>
              </a:rPr>
              <a:t>In energy saving and emission reduction</a:t>
            </a:r>
            <a:endParaRPr lang="zh-CN" altLang="en-US" sz="2600" dirty="0">
              <a:latin typeface="黑体" pitchFamily="2" charset="-122"/>
              <a:ea typeface="黑体" pitchFamily="2" charset="-122"/>
            </a:endParaRPr>
          </a:p>
        </p:txBody>
      </p:sp>
      <p:grpSp>
        <p:nvGrpSpPr>
          <p:cNvPr id="11" name="组合 10"/>
          <p:cNvGrpSpPr/>
          <p:nvPr/>
        </p:nvGrpSpPr>
        <p:grpSpPr>
          <a:xfrm>
            <a:off x="3886200" y="1920064"/>
            <a:ext cx="4876800" cy="3537650"/>
            <a:chOff x="3886200" y="1905000"/>
            <a:chExt cx="4876800" cy="3537650"/>
          </a:xfrm>
        </p:grpSpPr>
        <p:sp>
          <p:nvSpPr>
            <p:cNvPr id="12" name="圆角矩形标注 11"/>
            <p:cNvSpPr/>
            <p:nvPr/>
          </p:nvSpPr>
          <p:spPr>
            <a:xfrm>
              <a:off x="3886200" y="1905000"/>
              <a:ext cx="4876800" cy="3396136"/>
            </a:xfrm>
            <a:prstGeom prst="wedgeRoundRectCallout">
              <a:avLst>
                <a:gd name="adj1" fmla="val -68146"/>
                <a:gd name="adj2" fmla="val 37107"/>
                <a:gd name="adj3" fmla="val 16667"/>
              </a:avLst>
            </a:prstGeom>
            <a:solidFill>
              <a:schemeClr val="bg1"/>
            </a:solidFill>
            <a:ln w="28575">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4" name="TextBox 3"/>
            <p:cNvSpPr txBox="1"/>
            <p:nvPr/>
          </p:nvSpPr>
          <p:spPr>
            <a:xfrm>
              <a:off x="4041321" y="1964775"/>
              <a:ext cx="4566558" cy="3477875"/>
            </a:xfrm>
            <a:prstGeom prst="rect">
              <a:avLst/>
            </a:prstGeom>
            <a:noFill/>
          </p:spPr>
          <p:txBody>
            <a:bodyPr wrap="square" rtlCol="0">
              <a:spAutoFit/>
            </a:bodyPr>
            <a:lstStyle/>
            <a:p>
              <a:pPr marL="288000" indent="-288000">
                <a:spcAft>
                  <a:spcPts val="0"/>
                </a:spcAft>
                <a:buClr>
                  <a:srgbClr val="FF0000"/>
                </a:buClr>
                <a:buFont typeface="Arial" pitchFamily="34" charset="0"/>
                <a:buChar char="•"/>
              </a:pPr>
              <a:r>
                <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rPr>
                <a:t>46 mandatory national standards </a:t>
              </a:r>
              <a:r>
                <a:rPr lang="en-US" altLang="zh-CN" sz="2200" dirty="0">
                  <a:solidFill>
                    <a:srgbClr val="FF0000"/>
                  </a:solidFill>
                  <a:latin typeface="Times New Roman" panose="02020603050405020304" pitchFamily="18" charset="0"/>
                  <a:ea typeface="黑体" pitchFamily="2" charset="-122"/>
                  <a:cs typeface="Times New Roman" panose="02020603050405020304" pitchFamily="18" charset="0"/>
                </a:rPr>
                <a:t>of  energy </a:t>
              </a:r>
              <a:r>
                <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rPr>
                <a:t>efficiency of terminal </a:t>
              </a:r>
              <a:r>
                <a:rPr lang="en-US" altLang="zh-CN" sz="2200" dirty="0">
                  <a:solidFill>
                    <a:srgbClr val="FF0000"/>
                  </a:solidFill>
                  <a:latin typeface="Times New Roman" panose="02020603050405020304" pitchFamily="18" charset="0"/>
                  <a:ea typeface="黑体" pitchFamily="2" charset="-122"/>
                  <a:cs typeface="Times New Roman" panose="02020603050405020304" pitchFamily="18" charset="0"/>
                </a:rPr>
                <a:t>energy products </a:t>
              </a:r>
              <a:endPar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endParaRPr>
            </a:p>
            <a:p>
              <a:pPr marL="288000" indent="-288000">
                <a:spcAft>
                  <a:spcPts val="0"/>
                </a:spcAft>
                <a:buClr>
                  <a:srgbClr val="FF0000"/>
                </a:buClr>
                <a:buFont typeface="Arial" pitchFamily="34" charset="0"/>
                <a:buChar char="•"/>
              </a:pPr>
              <a:r>
                <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rPr>
                <a:t>28 national standards of  energy consumption quota of high energy consumption products </a:t>
              </a:r>
            </a:p>
            <a:p>
              <a:pPr marL="288000" indent="-288000">
                <a:spcAft>
                  <a:spcPts val="0"/>
                </a:spcAft>
                <a:buClr>
                  <a:srgbClr val="FF0000"/>
                </a:buClr>
                <a:buFont typeface="Arial" pitchFamily="34" charset="0"/>
                <a:buChar char="•"/>
              </a:pPr>
              <a:r>
                <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rPr>
                <a:t>About 80 water-saving national standards</a:t>
              </a:r>
            </a:p>
            <a:p>
              <a:pPr marL="288000" indent="-288000">
                <a:spcAft>
                  <a:spcPts val="0"/>
                </a:spcAft>
                <a:buClr>
                  <a:srgbClr val="FF0000"/>
                </a:buClr>
                <a:buFont typeface="Arial" pitchFamily="34" charset="0"/>
                <a:buChar char="•"/>
              </a:pPr>
              <a:r>
                <a:rPr lang="en-US" altLang="zh-CN" sz="2200" dirty="0" smtClean="0">
                  <a:solidFill>
                    <a:srgbClr val="FF0000"/>
                  </a:solidFill>
                  <a:latin typeface="Times New Roman" panose="02020603050405020304" pitchFamily="18" charset="0"/>
                  <a:ea typeface="黑体" pitchFamily="2" charset="-122"/>
                  <a:cs typeface="Times New Roman" panose="02020603050405020304" pitchFamily="18" charset="0"/>
                </a:rPr>
                <a:t>About 300 environmental national standards</a:t>
              </a:r>
              <a:endParaRPr lang="zh-CN" altLang="en-US" sz="2200" dirty="0">
                <a:latin typeface="Times New Roman" panose="02020603050405020304" pitchFamily="18" charset="0"/>
                <a:ea typeface="黑体" pitchFamily="2" charset="-122"/>
                <a:cs typeface="Times New Roman" panose="02020603050405020304" pitchFamily="18" charset="0"/>
              </a:endParaRPr>
            </a:p>
          </p:txBody>
        </p:sp>
      </p:grpSp>
      <p:grpSp>
        <p:nvGrpSpPr>
          <p:cNvPr id="15" name="组合 11"/>
          <p:cNvGrpSpPr/>
          <p:nvPr/>
        </p:nvGrpSpPr>
        <p:grpSpPr>
          <a:xfrm>
            <a:off x="0" y="5576854"/>
            <a:ext cx="9144000" cy="1219200"/>
            <a:chOff x="0" y="5638800"/>
            <a:chExt cx="9144000" cy="1219200"/>
          </a:xfrm>
        </p:grpSpPr>
        <p:sp>
          <p:nvSpPr>
            <p:cNvPr id="16" name="矩形 15"/>
            <p:cNvSpPr/>
            <p:nvPr/>
          </p:nvSpPr>
          <p:spPr>
            <a:xfrm>
              <a:off x="0" y="5638800"/>
              <a:ext cx="9144000" cy="1219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
            <p:cNvSpPr txBox="1"/>
            <p:nvPr/>
          </p:nvSpPr>
          <p:spPr>
            <a:xfrm>
              <a:off x="533400" y="5780314"/>
              <a:ext cx="8534400" cy="836126"/>
            </a:xfrm>
            <a:prstGeom prst="rect">
              <a:avLst/>
            </a:prstGeom>
            <a:noFill/>
          </p:spPr>
          <p:txBody>
            <a:bodyPr wrap="square" rtlCol="0">
              <a:spAutoFit/>
            </a:bodyPr>
            <a:lstStyle/>
            <a:p>
              <a:pPr marL="288000" indent="-288000" algn="just">
                <a:lnSpc>
                  <a:spcPts val="2900"/>
                </a:lnSpc>
                <a:spcAft>
                  <a:spcPts val="600"/>
                </a:spcAft>
                <a:buClr>
                  <a:srgbClr val="00B050"/>
                </a:buClr>
              </a:pPr>
              <a:r>
                <a:rPr lang="en-US" altLang="zh-CN" sz="2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itchFamily="2" charset="-122"/>
                  <a:cs typeface="Times New Roman" panose="02020603050405020304" pitchFamily="18" charset="0"/>
                </a:rPr>
                <a:t>   Standardization supports to implement energy saving and emission reduction and environmental laws, regulations and policies.</a:t>
              </a:r>
              <a:endParaRPr lang="zh-CN" altLang="en-US" sz="2200" b="1" dirty="0">
                <a:solidFill>
                  <a:schemeClr val="bg1"/>
                </a:solidFill>
                <a:effectLst>
                  <a:outerShdw blurRad="38100" dist="38100" dir="2700000" algn="tl">
                    <a:srgbClr val="000000">
                      <a:alpha val="43137"/>
                    </a:srgbClr>
                  </a:outerShdw>
                </a:effectLst>
                <a:latin typeface="Times New Roman" panose="02020603050405020304" pitchFamily="18" charset="0"/>
                <a:ea typeface="黑体" pitchFamily="2" charset="-122"/>
                <a:cs typeface="Times New Roman" panose="02020603050405020304" pitchFamily="18" charset="0"/>
              </a:endParaRPr>
            </a:p>
          </p:txBody>
        </p:sp>
      </p:grpSp>
      <p:sp>
        <p:nvSpPr>
          <p:cNvPr id="18" name="文本框 9"/>
          <p:cNvSpPr txBox="1"/>
          <p:nvPr/>
        </p:nvSpPr>
        <p:spPr>
          <a:xfrm>
            <a:off x="8648700" y="6415565"/>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5</a:t>
            </a:r>
            <a:endParaRPr lang="zh-CN" altLang="en-US" dirty="0"/>
          </a:p>
        </p:txBody>
      </p:sp>
      <p:sp>
        <p:nvSpPr>
          <p:cNvPr id="20" name="标题 1"/>
          <p:cNvSpPr txBox="1">
            <a:spLocks/>
          </p:cNvSpPr>
          <p:nvPr/>
        </p:nvSpPr>
        <p:spPr bwMode="white">
          <a:xfrm>
            <a:off x="76200" y="76200"/>
            <a:ext cx="8991600" cy="1143000"/>
          </a:xfrm>
          <a:prstGeom prst="rect">
            <a:avLst/>
          </a:prstGeo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cap="none" spc="0">
                <a:ln w="18415" cmpd="sng">
                  <a:solidFill>
                    <a:srgbClr val="FFFFFF"/>
                  </a:solidFill>
                  <a:prstDash val="solid"/>
                </a:ln>
                <a:solidFill>
                  <a:srgbClr val="FFFFFF"/>
                </a:solidFill>
                <a:effectLst/>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200" kern="0" dirty="0" smtClean="0">
                <a:latin typeface="Times New Roman" panose="02020603050405020304" pitchFamily="18" charset="0"/>
                <a:cs typeface="Times New Roman" panose="02020603050405020304" pitchFamily="18" charset="0"/>
              </a:rPr>
              <a:t>Ⅰ. The State of Standardization in China</a:t>
            </a:r>
            <a:endParaRPr lang="zh-CN" altLang="en-US" sz="3200" kern="0" dirty="0"/>
          </a:p>
        </p:txBody>
      </p:sp>
    </p:spTree>
    <p:extLst>
      <p:ext uri="{BB962C8B-B14F-4D97-AF65-F5344CB8AC3E}">
        <p14:creationId xmlns:p14="http://schemas.microsoft.com/office/powerpoint/2010/main" val="30944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77000"/>
            <a:ext cx="9144000" cy="381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8" name="TextBox 2"/>
          <p:cNvSpPr txBox="1"/>
          <p:nvPr/>
        </p:nvSpPr>
        <p:spPr>
          <a:xfrm>
            <a:off x="347760" y="1623536"/>
            <a:ext cx="6929671" cy="492443"/>
          </a:xfrm>
          <a:prstGeom prst="rect">
            <a:avLst/>
          </a:prstGeom>
          <a:noFill/>
        </p:spPr>
        <p:txBody>
          <a:bodyPr wrap="square" rtlCol="0">
            <a:spAutoFit/>
          </a:bodyPr>
          <a:lstStyle/>
          <a:p>
            <a:r>
              <a:rPr lang="en-US" altLang="zh-CN" sz="2600" dirty="0" smtClean="0">
                <a:latin typeface="Times New Roman" panose="02020603050405020304" pitchFamily="18" charset="0"/>
                <a:ea typeface="黑体" pitchFamily="2" charset="-122"/>
                <a:cs typeface="Times New Roman" panose="02020603050405020304" pitchFamily="18" charset="0"/>
              </a:rPr>
              <a:t>In society management and public service</a:t>
            </a:r>
            <a:endParaRPr lang="zh-CN" altLang="en-US" sz="2600" dirty="0">
              <a:latin typeface="Times New Roman" panose="02020603050405020304" pitchFamily="18" charset="0"/>
              <a:ea typeface="黑体" pitchFamily="2" charset="-122"/>
              <a:cs typeface="Times New Roman" panose="02020603050405020304" pitchFamily="18" charset="0"/>
            </a:endParaRPr>
          </a:p>
        </p:txBody>
      </p:sp>
      <p:grpSp>
        <p:nvGrpSpPr>
          <p:cNvPr id="19" name="组合 10"/>
          <p:cNvGrpSpPr/>
          <p:nvPr/>
        </p:nvGrpSpPr>
        <p:grpSpPr>
          <a:xfrm>
            <a:off x="513080" y="2514600"/>
            <a:ext cx="8305800" cy="3886200"/>
            <a:chOff x="533400" y="2438400"/>
            <a:chExt cx="8305800" cy="3886200"/>
          </a:xfrm>
        </p:grpSpPr>
        <p:sp>
          <p:nvSpPr>
            <p:cNvPr id="20" name="圆角矩形 19"/>
            <p:cNvSpPr/>
            <p:nvPr/>
          </p:nvSpPr>
          <p:spPr>
            <a:xfrm>
              <a:off x="533400" y="2438400"/>
              <a:ext cx="8305800" cy="3886200"/>
            </a:xfrm>
            <a:prstGeom prst="roundRect">
              <a:avLst>
                <a:gd name="adj" fmla="val 3810"/>
              </a:avLst>
            </a:prstGeom>
            <a:solidFill>
              <a:schemeClr val="bg1"/>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
            <p:cNvSpPr txBox="1"/>
            <p:nvPr/>
          </p:nvSpPr>
          <p:spPr>
            <a:xfrm>
              <a:off x="2754522" y="2501791"/>
              <a:ext cx="5638800" cy="2123658"/>
            </a:xfrm>
            <a:prstGeom prst="rect">
              <a:avLst/>
            </a:prstGeom>
            <a:noFill/>
          </p:spPr>
          <p:txBody>
            <a:bodyPr wrap="square" rtlCol="0">
              <a:spAutoFit/>
            </a:bodyPr>
            <a:lstStyle/>
            <a:p>
              <a:pPr marL="288000" indent="-288000">
                <a:spcAft>
                  <a:spcPts val="0"/>
                </a:spcAft>
                <a:buClr>
                  <a:srgbClr val="00B050"/>
                </a:buClr>
                <a:buFont typeface="Arial" pitchFamily="34" charset="0"/>
                <a:buChar char="•"/>
              </a:pPr>
              <a:r>
                <a:rPr lang="en-US" altLang="zh-CN" sz="2200" dirty="0" smtClean="0">
                  <a:latin typeface="Times New Roman" panose="02020603050405020304" pitchFamily="18" charset="0"/>
                  <a:ea typeface="黑体" pitchFamily="2" charset="-122"/>
                  <a:cs typeface="Times New Roman" panose="02020603050405020304" pitchFamily="18" charset="0"/>
                </a:rPr>
                <a:t>Developed 800 national standards, set up 50 standardization pilot and demonstration</a:t>
              </a:r>
              <a:r>
                <a:rPr lang="en-US" altLang="zh-CN" sz="2200" dirty="0" smtClean="0">
                  <a:latin typeface="黑体" pitchFamily="2" charset="-122"/>
                  <a:ea typeface="黑体" pitchFamily="2" charset="-122"/>
                </a:rPr>
                <a:t>.</a:t>
              </a:r>
            </a:p>
            <a:p>
              <a:pPr marL="288000" indent="-288000">
                <a:spcAft>
                  <a:spcPts val="0"/>
                </a:spcAft>
                <a:buClr>
                  <a:srgbClr val="00B050"/>
                </a:buClr>
                <a:buFont typeface="Arial" pitchFamily="34" charset="0"/>
                <a:buChar char="•"/>
              </a:pPr>
              <a:r>
                <a:rPr lang="en-US" altLang="zh-CN" sz="2200" dirty="0">
                  <a:latin typeface="Times New Roman" panose="02020603050405020304" pitchFamily="18" charset="0"/>
                  <a:ea typeface="黑体" pitchFamily="2" charset="-122"/>
                  <a:cs typeface="Times New Roman" panose="02020603050405020304" pitchFamily="18" charset="0"/>
                </a:rPr>
                <a:t>Playing </a:t>
              </a:r>
              <a:r>
                <a:rPr lang="en-US" altLang="zh-CN" sz="2200" dirty="0" smtClean="0">
                  <a:latin typeface="Times New Roman" panose="02020603050405020304" pitchFamily="18" charset="0"/>
                  <a:ea typeface="黑体" pitchFamily="2" charset="-122"/>
                  <a:cs typeface="Times New Roman" panose="02020603050405020304" pitchFamily="18" charset="0"/>
                </a:rPr>
                <a:t>a positive role </a:t>
              </a:r>
              <a:r>
                <a:rPr lang="en-US" altLang="zh-CN" sz="2200" dirty="0">
                  <a:latin typeface="Times New Roman" panose="02020603050405020304" pitchFamily="18" charset="0"/>
                  <a:ea typeface="黑体" pitchFamily="2" charset="-122"/>
                  <a:cs typeface="Times New Roman" panose="02020603050405020304" pitchFamily="18" charset="0"/>
                </a:rPr>
                <a:t>on safeguarding and serving people’s livelihood </a:t>
              </a:r>
              <a:r>
                <a:rPr lang="en-US" altLang="zh-CN" sz="2200" dirty="0" smtClean="0">
                  <a:latin typeface="Times New Roman" panose="02020603050405020304" pitchFamily="18" charset="0"/>
                  <a:ea typeface="黑体" pitchFamily="2" charset="-122"/>
                  <a:cs typeface="Times New Roman" panose="02020603050405020304" pitchFamily="18" charset="0"/>
                </a:rPr>
                <a:t>,  improving government public service ability,  enhancing and innovating society management.</a:t>
              </a:r>
              <a:endParaRPr lang="zh-CN" altLang="en-US" sz="2200" dirty="0" smtClean="0">
                <a:latin typeface="黑体" pitchFamily="2" charset="-122"/>
                <a:ea typeface="黑体" pitchFamily="2" charset="-122"/>
              </a:endParaRPr>
            </a:p>
          </p:txBody>
        </p:sp>
        <p:pic>
          <p:nvPicPr>
            <p:cNvPr id="2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839720"/>
              <a:ext cx="1387891" cy="1447800"/>
            </a:xfrm>
            <a:prstGeom prst="rect">
              <a:avLst/>
            </a:prstGeom>
            <a:noFill/>
            <a:ln w="9525">
              <a:noFill/>
              <a:miter lim="800000"/>
              <a:headEnd/>
              <a:tailEnd/>
            </a:ln>
          </p:spPr>
        </p:pic>
        <p:pic>
          <p:nvPicPr>
            <p:cNvPr id="23" name="Picture 8"/>
            <p:cNvPicPr>
              <a:picLocks noChangeAspect="1" noChangeArrowheads="1"/>
            </p:cNvPicPr>
            <p:nvPr/>
          </p:nvPicPr>
          <p:blipFill>
            <a:blip r:embed="rId4" cstate="print"/>
            <a:srcRect l="14312"/>
            <a:stretch>
              <a:fillRect/>
            </a:stretch>
          </p:blipFill>
          <p:spPr bwMode="auto">
            <a:xfrm>
              <a:off x="2920449" y="4724399"/>
              <a:ext cx="1824935" cy="129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Picture 10"/>
            <p:cNvPicPr>
              <a:picLocks noChangeAspect="1" noChangeArrowheads="1"/>
            </p:cNvPicPr>
            <p:nvPr/>
          </p:nvPicPr>
          <p:blipFill>
            <a:blip r:embed="rId5" cstate="print"/>
            <a:srcRect l="8558"/>
            <a:stretch>
              <a:fillRect/>
            </a:stretch>
          </p:blipFill>
          <p:spPr bwMode="auto">
            <a:xfrm>
              <a:off x="4911311" y="4724399"/>
              <a:ext cx="1628362" cy="129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Picture 11"/>
            <p:cNvPicPr>
              <a:picLocks noChangeAspect="1" noChangeArrowheads="1"/>
            </p:cNvPicPr>
            <p:nvPr/>
          </p:nvPicPr>
          <p:blipFill>
            <a:blip r:embed="rId6" cstate="print"/>
            <a:srcRect/>
            <a:stretch>
              <a:fillRect/>
            </a:stretch>
          </p:blipFill>
          <p:spPr bwMode="auto">
            <a:xfrm>
              <a:off x="6705600" y="4724399"/>
              <a:ext cx="1752598" cy="129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Picture 12"/>
            <p:cNvPicPr>
              <a:picLocks noChangeAspect="1" noChangeArrowheads="1"/>
            </p:cNvPicPr>
            <p:nvPr/>
          </p:nvPicPr>
          <p:blipFill>
            <a:blip r:embed="rId7" cstate="print"/>
            <a:srcRect/>
            <a:stretch>
              <a:fillRect/>
            </a:stretch>
          </p:blipFill>
          <p:spPr bwMode="auto">
            <a:xfrm>
              <a:off x="914400" y="4724399"/>
              <a:ext cx="1840122" cy="129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14" name="文本框 9"/>
          <p:cNvSpPr txBox="1"/>
          <p:nvPr/>
        </p:nvSpPr>
        <p:spPr>
          <a:xfrm>
            <a:off x="8686800" y="6477000"/>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6</a:t>
            </a:r>
            <a:endParaRPr lang="zh-CN" altLang="en-US" dirty="0"/>
          </a:p>
        </p:txBody>
      </p:sp>
      <p:sp>
        <p:nvSpPr>
          <p:cNvPr id="16" name="标题 1"/>
          <p:cNvSpPr txBox="1">
            <a:spLocks/>
          </p:cNvSpPr>
          <p:nvPr/>
        </p:nvSpPr>
        <p:spPr bwMode="white">
          <a:xfrm>
            <a:off x="76200" y="76200"/>
            <a:ext cx="8991600" cy="1143000"/>
          </a:xfrm>
          <a:prstGeom prst="rect">
            <a:avLst/>
          </a:prstGeo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cap="none" spc="0">
                <a:ln w="18415" cmpd="sng">
                  <a:solidFill>
                    <a:srgbClr val="FFFFFF"/>
                  </a:solidFill>
                  <a:prstDash val="solid"/>
                </a:ln>
                <a:solidFill>
                  <a:srgbClr val="FFFFFF"/>
                </a:solidFill>
                <a:effectLst/>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200" kern="0" dirty="0" smtClean="0">
                <a:latin typeface="Times New Roman" panose="02020603050405020304" pitchFamily="18" charset="0"/>
                <a:cs typeface="Times New Roman" panose="02020603050405020304" pitchFamily="18" charset="0"/>
              </a:rPr>
              <a:t>Ⅰ. The State of Standardization in China</a:t>
            </a:r>
            <a:endParaRPr lang="zh-CN" altLang="en-US" sz="3200" kern="0" dirty="0"/>
          </a:p>
        </p:txBody>
      </p:sp>
    </p:spTree>
    <p:extLst>
      <p:ext uri="{BB962C8B-B14F-4D97-AF65-F5344CB8AC3E}">
        <p14:creationId xmlns:p14="http://schemas.microsoft.com/office/powerpoint/2010/main" val="20296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p:nvPr/>
        </p:nvSpPr>
        <p:spPr>
          <a:xfrm>
            <a:off x="1944718" y="4499242"/>
            <a:ext cx="23207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7" name="圆角矩形 46"/>
          <p:cNvSpPr/>
          <p:nvPr/>
        </p:nvSpPr>
        <p:spPr>
          <a:xfrm>
            <a:off x="5519113" y="4499241"/>
            <a:ext cx="2428722" cy="716002"/>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6" name="圆角矩形 45"/>
          <p:cNvSpPr/>
          <p:nvPr/>
        </p:nvSpPr>
        <p:spPr>
          <a:xfrm>
            <a:off x="5519113" y="2400416"/>
            <a:ext cx="2410889"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0" name="下箭头标注 19"/>
          <p:cNvSpPr/>
          <p:nvPr/>
        </p:nvSpPr>
        <p:spPr>
          <a:xfrm>
            <a:off x="1360427" y="5822001"/>
            <a:ext cx="6587409" cy="381000"/>
          </a:xfrm>
          <a:prstGeom prst="downArrowCallout">
            <a:avLst>
              <a:gd name="adj1" fmla="val 110970"/>
              <a:gd name="adj2" fmla="val 121716"/>
              <a:gd name="adj3" fmla="val 25000"/>
              <a:gd name="adj4" fmla="val 399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latin typeface="楷体" pitchFamily="49" charset="-122"/>
              <a:ea typeface="楷体" pitchFamily="49" charset="-122"/>
            </a:endParaRPr>
          </a:p>
        </p:txBody>
      </p:sp>
      <p:sp>
        <p:nvSpPr>
          <p:cNvPr id="21" name="矩形 20"/>
          <p:cNvSpPr/>
          <p:nvPr/>
        </p:nvSpPr>
        <p:spPr>
          <a:xfrm>
            <a:off x="1448958" y="6224876"/>
            <a:ext cx="6176691" cy="707886"/>
          </a:xfrm>
          <a:prstGeom prst="rect">
            <a:avLst/>
          </a:prstGeom>
          <a:noFill/>
        </p:spPr>
        <p:txBody>
          <a:bodyPr wrap="none" lIns="91440" tIns="45720" rIns="91440" bIns="45720">
            <a:spAutoFit/>
          </a:bodyPr>
          <a:lstStyle/>
          <a:p>
            <a:r>
              <a:rPr lang="en-US" altLang="zh-CN" sz="2000" dirty="0">
                <a:latin typeface="Times New Roman" panose="02020603050405020304" pitchFamily="18" charset="0"/>
                <a:cs typeface="Times New Roman" panose="02020603050405020304" pitchFamily="18" charset="0"/>
              </a:rPr>
              <a:t>Standards supply fails to properly meet demands of social </a:t>
            </a:r>
            <a:endParaRPr lang="en-US" altLang="zh-CN" sz="2000" dirty="0" smtClean="0">
              <a:latin typeface="Times New Roman" panose="02020603050405020304" pitchFamily="18" charset="0"/>
              <a:cs typeface="Times New Roman" panose="02020603050405020304" pitchFamily="18" charset="0"/>
            </a:endParaRPr>
          </a:p>
          <a:p>
            <a:pPr algn="ctr"/>
            <a:r>
              <a:rPr lang="en-US" altLang="zh-CN" sz="2000" dirty="0" smtClean="0">
                <a:latin typeface="Times New Roman" panose="02020603050405020304" pitchFamily="18" charset="0"/>
                <a:cs typeface="Times New Roman" panose="02020603050405020304" pitchFamily="18" charset="0"/>
              </a:rPr>
              <a:t>and </a:t>
            </a:r>
            <a:r>
              <a:rPr lang="en-US" altLang="zh-CN" sz="2000" dirty="0">
                <a:latin typeface="Times New Roman" panose="02020603050405020304" pitchFamily="18" charset="0"/>
                <a:cs typeface="Times New Roman" panose="02020603050405020304" pitchFamily="18" charset="0"/>
              </a:rPr>
              <a:t>economic development</a:t>
            </a:r>
            <a:endParaRPr lang="zh-CN" altLang="en-US" sz="2000" dirty="0">
              <a:latin typeface="Times New Roman" panose="02020603050405020304" pitchFamily="18" charset="0"/>
              <a:cs typeface="Times New Roman" panose="02020603050405020304" pitchFamily="18" charset="0"/>
            </a:endParaRPr>
          </a:p>
        </p:txBody>
      </p:sp>
      <p:grpSp>
        <p:nvGrpSpPr>
          <p:cNvPr id="22" name="组合 21"/>
          <p:cNvGrpSpPr/>
          <p:nvPr/>
        </p:nvGrpSpPr>
        <p:grpSpPr>
          <a:xfrm>
            <a:off x="1360427" y="1700808"/>
            <a:ext cx="2921452" cy="559686"/>
            <a:chOff x="1222650" y="3135"/>
            <a:chExt cx="2921452" cy="559686"/>
          </a:xfrm>
          <a:scene3d>
            <a:camera prst="orthographicFront"/>
            <a:lightRig rig="flat" dir="t"/>
          </a:scene3d>
        </p:grpSpPr>
        <p:sp>
          <p:nvSpPr>
            <p:cNvPr id="23" name="圆角矩形 22"/>
            <p:cNvSpPr/>
            <p:nvPr/>
          </p:nvSpPr>
          <p:spPr>
            <a:xfrm>
              <a:off x="1222650" y="3135"/>
              <a:ext cx="2921452" cy="55968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圆角矩形 4"/>
            <p:cNvSpPr/>
            <p:nvPr/>
          </p:nvSpPr>
          <p:spPr>
            <a:xfrm>
              <a:off x="1239043" y="19528"/>
              <a:ext cx="2888666" cy="5269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zh-CN" sz="2000" b="1" kern="1200" dirty="0" smtClean="0">
                  <a:latin typeface="Times New Roman" panose="02020603050405020304" pitchFamily="18" charset="0"/>
                  <a:ea typeface="楷体" pitchFamily="49" charset="-122"/>
                  <a:cs typeface="Times New Roman" panose="02020603050405020304" pitchFamily="18" charset="0"/>
                </a:rPr>
                <a:t>problems of standards</a:t>
              </a:r>
              <a:endParaRPr lang="zh-CN" altLang="en-US" sz="2000" b="1" kern="1200" dirty="0">
                <a:latin typeface="Times New Roman" panose="02020603050405020304" pitchFamily="18" charset="0"/>
                <a:ea typeface="楷体" pitchFamily="49" charset="-122"/>
                <a:cs typeface="Times New Roman" panose="02020603050405020304" pitchFamily="18" charset="0"/>
              </a:endParaRPr>
            </a:p>
          </p:txBody>
        </p:sp>
      </p:grpSp>
      <p:sp>
        <p:nvSpPr>
          <p:cNvPr id="25" name="圆角矩形 24"/>
          <p:cNvSpPr/>
          <p:nvPr/>
        </p:nvSpPr>
        <p:spPr>
          <a:xfrm>
            <a:off x="1944718" y="2400416"/>
            <a:ext cx="23207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6" name="圆角矩形 7"/>
          <p:cNvSpPr/>
          <p:nvPr/>
        </p:nvSpPr>
        <p:spPr>
          <a:xfrm>
            <a:off x="2032411" y="2464935"/>
            <a:ext cx="2233075"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dirty="0" smtClean="0">
                <a:latin typeface="Times New Roman" panose="02020603050405020304" pitchFamily="18" charset="0"/>
                <a:ea typeface="楷体" pitchFamily="49" charset="-122"/>
                <a:cs typeface="Times New Roman" panose="02020603050405020304" pitchFamily="18" charset="0"/>
              </a:rPr>
              <a:t>Overlap, repetition, contradiction</a:t>
            </a:r>
            <a:endParaRPr lang="zh-CN" altLang="en-US" kern="1200" dirty="0">
              <a:latin typeface="Times New Roman" panose="02020603050405020304" pitchFamily="18" charset="0"/>
              <a:ea typeface="楷体" pitchFamily="49" charset="-122"/>
              <a:cs typeface="Times New Roman" panose="02020603050405020304" pitchFamily="18" charset="0"/>
            </a:endParaRPr>
          </a:p>
        </p:txBody>
      </p:sp>
      <p:sp>
        <p:nvSpPr>
          <p:cNvPr id="27" name="圆角矩形 26"/>
          <p:cNvSpPr/>
          <p:nvPr/>
        </p:nvSpPr>
        <p:spPr>
          <a:xfrm>
            <a:off x="1944718" y="3100025"/>
            <a:ext cx="23207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圆角矩形 10"/>
          <p:cNvSpPr/>
          <p:nvPr/>
        </p:nvSpPr>
        <p:spPr>
          <a:xfrm>
            <a:off x="2275243" y="3116418"/>
            <a:ext cx="1659718"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kern="1200" dirty="0" smtClean="0">
                <a:latin typeface="Times New Roman" panose="02020603050405020304" pitchFamily="18" charset="0"/>
                <a:ea typeface="楷体" pitchFamily="49" charset="-122"/>
                <a:cs typeface="Times New Roman" panose="02020603050405020304" pitchFamily="18" charset="0"/>
              </a:rPr>
              <a:t>deficiency</a:t>
            </a:r>
            <a:endParaRPr lang="zh-CN" altLang="en-US" kern="1200" dirty="0">
              <a:latin typeface="Times New Roman" panose="02020603050405020304" pitchFamily="18" charset="0"/>
              <a:ea typeface="楷体" pitchFamily="49" charset="-122"/>
              <a:cs typeface="Times New Roman" panose="02020603050405020304" pitchFamily="18" charset="0"/>
            </a:endParaRPr>
          </a:p>
        </p:txBody>
      </p:sp>
      <p:sp>
        <p:nvSpPr>
          <p:cNvPr id="29" name="圆角矩形 28"/>
          <p:cNvSpPr/>
          <p:nvPr/>
        </p:nvSpPr>
        <p:spPr>
          <a:xfrm>
            <a:off x="1944718" y="3799633"/>
            <a:ext cx="23207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0" name="圆角矩形 13"/>
          <p:cNvSpPr/>
          <p:nvPr/>
        </p:nvSpPr>
        <p:spPr>
          <a:xfrm>
            <a:off x="2275244" y="3816026"/>
            <a:ext cx="1659718"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kern="1200" dirty="0" smtClean="0">
                <a:latin typeface="Times New Roman" panose="02020603050405020304" pitchFamily="18" charset="0"/>
                <a:ea typeface="楷体" pitchFamily="49" charset="-122"/>
                <a:cs typeface="Times New Roman" panose="02020603050405020304" pitchFamily="18" charset="0"/>
              </a:rPr>
              <a:t>Outdated, lagged-behind</a:t>
            </a:r>
            <a:endParaRPr lang="zh-CN" altLang="en-US" kern="1200" dirty="0">
              <a:latin typeface="Times New Roman" panose="02020603050405020304" pitchFamily="18" charset="0"/>
              <a:ea typeface="楷体" pitchFamily="49" charset="-122"/>
              <a:cs typeface="Times New Roman" panose="02020603050405020304" pitchFamily="18" charset="0"/>
            </a:endParaRPr>
          </a:p>
        </p:txBody>
      </p:sp>
      <p:sp>
        <p:nvSpPr>
          <p:cNvPr id="31" name="圆角矩形 16"/>
          <p:cNvSpPr/>
          <p:nvPr/>
        </p:nvSpPr>
        <p:spPr>
          <a:xfrm>
            <a:off x="2171854" y="4515635"/>
            <a:ext cx="1854526"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kern="1200" dirty="0" smtClean="0">
                <a:latin typeface="Times New Roman" panose="02020603050405020304" pitchFamily="18" charset="0"/>
                <a:ea typeface="楷体" pitchFamily="49" charset="-122"/>
                <a:cs typeface="Times New Roman" panose="02020603050405020304" pitchFamily="18" charset="0"/>
              </a:rPr>
              <a:t>Weakness of implementation</a:t>
            </a:r>
            <a:endParaRPr lang="zh-CN" altLang="en-US" kern="1200" dirty="0">
              <a:latin typeface="Times New Roman" panose="02020603050405020304" pitchFamily="18" charset="0"/>
              <a:ea typeface="楷体" pitchFamily="49" charset="-122"/>
              <a:cs typeface="Times New Roman" panose="02020603050405020304" pitchFamily="18" charset="0"/>
            </a:endParaRPr>
          </a:p>
        </p:txBody>
      </p:sp>
      <p:sp>
        <p:nvSpPr>
          <p:cNvPr id="32" name="直接连接符 17"/>
          <p:cNvSpPr/>
          <p:nvPr/>
        </p:nvSpPr>
        <p:spPr>
          <a:xfrm>
            <a:off x="1652573" y="2260495"/>
            <a:ext cx="292145" cy="3218198"/>
          </a:xfrm>
          <a:custGeom>
            <a:avLst/>
            <a:gdLst/>
            <a:ahLst/>
            <a:cxnLst/>
            <a:rect l="0" t="0" r="0" b="0"/>
            <a:pathLst>
              <a:path>
                <a:moveTo>
                  <a:pt x="0" y="0"/>
                </a:moveTo>
                <a:lnTo>
                  <a:pt x="0" y="3218198"/>
                </a:lnTo>
                <a:lnTo>
                  <a:pt x="292145" y="321819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圆角矩形 32"/>
          <p:cNvSpPr/>
          <p:nvPr/>
        </p:nvSpPr>
        <p:spPr>
          <a:xfrm>
            <a:off x="1944718" y="5198850"/>
            <a:ext cx="23207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4" name="圆角矩形 19"/>
          <p:cNvSpPr/>
          <p:nvPr/>
        </p:nvSpPr>
        <p:spPr>
          <a:xfrm>
            <a:off x="2275243" y="5215243"/>
            <a:ext cx="1659718"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dirty="0" smtClean="0">
                <a:latin typeface="Times New Roman" panose="02020603050405020304" pitchFamily="18" charset="0"/>
                <a:ea typeface="楷体" pitchFamily="49" charset="-122"/>
                <a:cs typeface="Times New Roman" panose="02020603050405020304" pitchFamily="18" charset="0"/>
              </a:rPr>
              <a:t>Low overall level</a:t>
            </a:r>
            <a:endParaRPr lang="zh-CN" altLang="en-US" kern="1200" dirty="0">
              <a:latin typeface="Times New Roman" panose="02020603050405020304" pitchFamily="18" charset="0"/>
              <a:ea typeface="楷体" pitchFamily="49" charset="-122"/>
              <a:cs typeface="Times New Roman" panose="02020603050405020304" pitchFamily="18" charset="0"/>
            </a:endParaRPr>
          </a:p>
        </p:txBody>
      </p:sp>
      <p:grpSp>
        <p:nvGrpSpPr>
          <p:cNvPr id="35" name="组合 34"/>
          <p:cNvGrpSpPr/>
          <p:nvPr/>
        </p:nvGrpSpPr>
        <p:grpSpPr>
          <a:xfrm>
            <a:off x="4972034" y="1700808"/>
            <a:ext cx="2975802" cy="559686"/>
            <a:chOff x="4423947" y="3135"/>
            <a:chExt cx="2735401" cy="559686"/>
          </a:xfrm>
          <a:scene3d>
            <a:camera prst="orthographicFront"/>
            <a:lightRig rig="flat" dir="t"/>
          </a:scene3d>
        </p:grpSpPr>
        <p:sp>
          <p:nvSpPr>
            <p:cNvPr id="36" name="圆角矩形 35"/>
            <p:cNvSpPr/>
            <p:nvPr/>
          </p:nvSpPr>
          <p:spPr>
            <a:xfrm>
              <a:off x="4423947" y="3135"/>
              <a:ext cx="2735401" cy="55968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圆角矩形 21"/>
            <p:cNvSpPr/>
            <p:nvPr/>
          </p:nvSpPr>
          <p:spPr>
            <a:xfrm>
              <a:off x="4440340" y="19528"/>
              <a:ext cx="2702615" cy="5269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zh-CN" sz="2000" b="1" kern="1200" dirty="0" smtClean="0">
                  <a:latin typeface="Times New Roman" panose="02020603050405020304" pitchFamily="18" charset="0"/>
                  <a:ea typeface="楷体" pitchFamily="49" charset="-122"/>
                  <a:cs typeface="Times New Roman" panose="02020603050405020304" pitchFamily="18" charset="0"/>
                </a:rPr>
                <a:t>Standards effectiveness isn’t full</a:t>
              </a:r>
              <a:endParaRPr lang="zh-CN" altLang="en-US" sz="2000" b="1" kern="1200" dirty="0">
                <a:latin typeface="Times New Roman" panose="02020603050405020304" pitchFamily="18" charset="0"/>
                <a:ea typeface="楷体" pitchFamily="49" charset="-122"/>
                <a:cs typeface="Times New Roman" panose="02020603050405020304" pitchFamily="18" charset="0"/>
              </a:endParaRPr>
            </a:p>
          </p:txBody>
        </p:sp>
      </p:grpSp>
      <p:sp>
        <p:nvSpPr>
          <p:cNvPr id="38" name="圆角矩形 24"/>
          <p:cNvSpPr/>
          <p:nvPr/>
        </p:nvSpPr>
        <p:spPr>
          <a:xfrm>
            <a:off x="5519113" y="2416809"/>
            <a:ext cx="2373448"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algn="ctr"/>
            <a:r>
              <a:rPr lang="en-US" altLang="zh-CN" sz="1600" dirty="0">
                <a:latin typeface="Times New Roman" panose="02020603050405020304" pitchFamily="18" charset="0"/>
                <a:cs typeface="Times New Roman" panose="02020603050405020304" pitchFamily="18" charset="0"/>
              </a:rPr>
              <a:t>Lack of driving force for industry upgrading</a:t>
            </a:r>
            <a:endParaRPr lang="zh-CN" altLang="en-US" sz="1600" dirty="0">
              <a:latin typeface="Times New Roman" panose="02020603050405020304" pitchFamily="18" charset="0"/>
              <a:cs typeface="Times New Roman" panose="02020603050405020304" pitchFamily="18" charset="0"/>
            </a:endParaRPr>
          </a:p>
        </p:txBody>
      </p:sp>
      <p:sp>
        <p:nvSpPr>
          <p:cNvPr id="39" name="圆角矩形 38"/>
          <p:cNvSpPr/>
          <p:nvPr/>
        </p:nvSpPr>
        <p:spPr>
          <a:xfrm>
            <a:off x="5519113" y="3100025"/>
            <a:ext cx="2392168"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0" name="圆角矩形 39"/>
          <p:cNvSpPr/>
          <p:nvPr/>
        </p:nvSpPr>
        <p:spPr>
          <a:xfrm>
            <a:off x="5519113" y="3799633"/>
            <a:ext cx="2428722" cy="559686"/>
          </a:xfrm>
          <a:prstGeom prst="roundRect">
            <a:avLst>
              <a:gd name="adj" fmla="val 10000"/>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直接连接符 31"/>
          <p:cNvSpPr/>
          <p:nvPr/>
        </p:nvSpPr>
        <p:spPr>
          <a:xfrm>
            <a:off x="5245574" y="2260495"/>
            <a:ext cx="273540" cy="2518590"/>
          </a:xfrm>
          <a:custGeom>
            <a:avLst/>
            <a:gdLst/>
            <a:ahLst/>
            <a:cxnLst/>
            <a:rect l="0" t="0" r="0" b="0"/>
            <a:pathLst>
              <a:path>
                <a:moveTo>
                  <a:pt x="0" y="0"/>
                </a:moveTo>
                <a:lnTo>
                  <a:pt x="0" y="2518590"/>
                </a:lnTo>
                <a:lnTo>
                  <a:pt x="273540" y="251859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圆角矩形 33"/>
          <p:cNvSpPr/>
          <p:nvPr/>
        </p:nvSpPr>
        <p:spPr>
          <a:xfrm>
            <a:off x="5519113" y="4578500"/>
            <a:ext cx="2391042"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algn="ctr"/>
            <a:r>
              <a:rPr lang="en-US" altLang="zh-CN" sz="1600" dirty="0">
                <a:latin typeface="Times New Roman" panose="02020603050405020304" pitchFamily="18" charset="0"/>
                <a:cs typeface="Times New Roman" panose="02020603050405020304" pitchFamily="18" charset="0"/>
              </a:rPr>
              <a:t>Lack of </a:t>
            </a:r>
            <a:r>
              <a:rPr lang="en-US" altLang="zh-CN" sz="1600" dirty="0" smtClean="0">
                <a:latin typeface="Times New Roman" panose="02020603050405020304" pitchFamily="18" charset="0"/>
                <a:cs typeface="Times New Roman" panose="02020603050405020304" pitchFamily="18" charset="0"/>
              </a:rPr>
              <a:t>driving force for </a:t>
            </a:r>
            <a:r>
              <a:rPr lang="en-US" altLang="zh-CN" sz="1600" dirty="0">
                <a:latin typeface="Times New Roman" panose="02020603050405020304" pitchFamily="18" charset="0"/>
                <a:cs typeface="Times New Roman" panose="02020603050405020304" pitchFamily="18" charset="0"/>
              </a:rPr>
              <a:t>social management and regulating public service</a:t>
            </a:r>
            <a:endParaRPr lang="zh-CN" altLang="en-US" sz="1600" dirty="0">
              <a:latin typeface="Times New Roman" panose="02020603050405020304" pitchFamily="18" charset="0"/>
              <a:cs typeface="Times New Roman" panose="02020603050405020304" pitchFamily="18" charset="0"/>
            </a:endParaRPr>
          </a:p>
        </p:txBody>
      </p:sp>
      <p:sp>
        <p:nvSpPr>
          <p:cNvPr id="43" name="右箭头 42"/>
          <p:cNvSpPr/>
          <p:nvPr/>
        </p:nvSpPr>
        <p:spPr>
          <a:xfrm>
            <a:off x="4427984" y="306896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27"/>
          <p:cNvSpPr/>
          <p:nvPr/>
        </p:nvSpPr>
        <p:spPr>
          <a:xfrm>
            <a:off x="5519113" y="3116418"/>
            <a:ext cx="2356328"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algn="ctr"/>
            <a:r>
              <a:rPr lang="en-US" altLang="zh-CN" sz="1600" dirty="0">
                <a:latin typeface="Times New Roman" panose="02020603050405020304" pitchFamily="18" charset="0"/>
                <a:cs typeface="Times New Roman" panose="02020603050405020304" pitchFamily="18" charset="0"/>
              </a:rPr>
              <a:t>Lack of driving force for products quality</a:t>
            </a:r>
            <a:endParaRPr lang="zh-CN" altLang="en-US" sz="1600" dirty="0">
              <a:latin typeface="Times New Roman" panose="02020603050405020304" pitchFamily="18" charset="0"/>
              <a:cs typeface="Times New Roman" panose="02020603050405020304" pitchFamily="18" charset="0"/>
            </a:endParaRPr>
          </a:p>
        </p:txBody>
      </p:sp>
      <p:sp>
        <p:nvSpPr>
          <p:cNvPr id="45" name="圆角矩形 30"/>
          <p:cNvSpPr/>
          <p:nvPr/>
        </p:nvSpPr>
        <p:spPr>
          <a:xfrm>
            <a:off x="5519113" y="3816026"/>
            <a:ext cx="2391042" cy="5269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algn="ctr" defTabSz="711200">
              <a:lnSpc>
                <a:spcPct val="90000"/>
              </a:lnSpc>
              <a:spcAft>
                <a:spcPct val="35000"/>
              </a:spcAft>
            </a:pPr>
            <a:r>
              <a:rPr lang="en-US" altLang="zh-CN" sz="1600" dirty="0">
                <a:latin typeface="Times New Roman" panose="02020603050405020304" pitchFamily="18" charset="0"/>
                <a:cs typeface="Times New Roman" panose="02020603050405020304" pitchFamily="18" charset="0"/>
              </a:rPr>
              <a:t>Lack of driving force for international </a:t>
            </a:r>
            <a:r>
              <a:rPr lang="en-US" altLang="zh-CN" sz="1600" dirty="0" smtClean="0">
                <a:latin typeface="Times New Roman" panose="02020603050405020304" pitchFamily="18" charset="0"/>
                <a:cs typeface="Times New Roman" panose="02020603050405020304" pitchFamily="18" charset="0"/>
              </a:rPr>
              <a:t>trade</a:t>
            </a:r>
            <a:endParaRPr lang="en-US" altLang="zh-CN" sz="1600" kern="1200" dirty="0" smtClean="0">
              <a:latin typeface="Times New Roman" panose="02020603050405020304" pitchFamily="18" charset="0"/>
              <a:ea typeface="楷体" pitchFamily="49" charset="-122"/>
              <a:cs typeface="Times New Roman" panose="02020603050405020304" pitchFamily="18" charset="0"/>
            </a:endParaRPr>
          </a:p>
        </p:txBody>
      </p:sp>
      <p:sp>
        <p:nvSpPr>
          <p:cNvPr id="49" name="文本框 9"/>
          <p:cNvSpPr txBox="1"/>
          <p:nvPr/>
        </p:nvSpPr>
        <p:spPr>
          <a:xfrm>
            <a:off x="8686800"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7</a:t>
            </a:r>
            <a:endParaRPr lang="zh-CN" altLang="en-US" dirty="0"/>
          </a:p>
        </p:txBody>
      </p:sp>
      <p:sp>
        <p:nvSpPr>
          <p:cNvPr id="51" name="标题 1"/>
          <p:cNvSpPr txBox="1">
            <a:spLocks/>
          </p:cNvSpPr>
          <p:nvPr/>
        </p:nvSpPr>
        <p:spPr bwMode="white">
          <a:xfrm>
            <a:off x="76200" y="76200"/>
            <a:ext cx="8991600" cy="1143000"/>
          </a:xfrm>
          <a:prstGeom prst="rect">
            <a:avLst/>
          </a:prstGeom>
          <a:noFill/>
          <a:ln>
            <a:noFill/>
          </a:ln>
          <a:effectLst>
            <a:outerShdw blurRad="101600" dist="381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cap="none" spc="0">
                <a:ln w="18415" cmpd="sng">
                  <a:solidFill>
                    <a:srgbClr val="FFFFFF"/>
                  </a:solidFill>
                  <a:prstDash val="solid"/>
                </a:ln>
                <a:solidFill>
                  <a:srgbClr val="FFFFFF"/>
                </a:solidFill>
                <a:effectLst/>
                <a:latin typeface="黑体" pitchFamily="2" charset="-122"/>
                <a:ea typeface="黑体" pitchFamily="2" charset="-122"/>
                <a:cs typeface="+mj-cs"/>
              </a:defRPr>
            </a:lvl1pPr>
            <a:lvl2pPr algn="l" rtl="0" eaLnBrk="0" fontAlgn="base" hangingPunct="0">
              <a:spcBef>
                <a:spcPct val="0"/>
              </a:spcBef>
              <a:spcAft>
                <a:spcPct val="0"/>
              </a:spcAft>
              <a:defRPr sz="3200">
                <a:solidFill>
                  <a:schemeClr val="bg1"/>
                </a:solidFill>
                <a:latin typeface="黑体" pitchFamily="49" charset="-122"/>
                <a:ea typeface="黑体" pitchFamily="49" charset="-122"/>
              </a:defRPr>
            </a:lvl2pPr>
            <a:lvl3pPr algn="l" rtl="0" eaLnBrk="0" fontAlgn="base" hangingPunct="0">
              <a:spcBef>
                <a:spcPct val="0"/>
              </a:spcBef>
              <a:spcAft>
                <a:spcPct val="0"/>
              </a:spcAft>
              <a:defRPr sz="3200">
                <a:solidFill>
                  <a:schemeClr val="bg1"/>
                </a:solidFill>
                <a:latin typeface="黑体" pitchFamily="49" charset="-122"/>
                <a:ea typeface="黑体" pitchFamily="49" charset="-122"/>
              </a:defRPr>
            </a:lvl3pPr>
            <a:lvl4pPr algn="l" rtl="0" eaLnBrk="0" fontAlgn="base" hangingPunct="0">
              <a:spcBef>
                <a:spcPct val="0"/>
              </a:spcBef>
              <a:spcAft>
                <a:spcPct val="0"/>
              </a:spcAft>
              <a:defRPr sz="3200">
                <a:solidFill>
                  <a:schemeClr val="bg1"/>
                </a:solidFill>
                <a:latin typeface="黑体" pitchFamily="49" charset="-122"/>
                <a:ea typeface="黑体" pitchFamily="49" charset="-122"/>
              </a:defRPr>
            </a:lvl4pPr>
            <a:lvl5pPr algn="l" rtl="0" eaLnBrk="0" fontAlgn="base" hangingPunct="0">
              <a:spcBef>
                <a:spcPct val="0"/>
              </a:spcBef>
              <a:spcAft>
                <a:spcPct val="0"/>
              </a:spcAft>
              <a:defRPr sz="3200">
                <a:solidFill>
                  <a:schemeClr val="bg1"/>
                </a:solidFill>
                <a:latin typeface="黑体" pitchFamily="49" charset="-122"/>
                <a:ea typeface="黑体" pitchFamily="49" charset="-122"/>
              </a:defRPr>
            </a:lvl5pPr>
            <a:lvl6pPr marL="457200" algn="ctr" rtl="0" fontAlgn="base">
              <a:spcBef>
                <a:spcPct val="0"/>
              </a:spcBef>
              <a:spcAft>
                <a:spcPct val="0"/>
              </a:spcAft>
              <a:defRPr sz="3200">
                <a:solidFill>
                  <a:schemeClr val="bg1"/>
                </a:solidFill>
                <a:latin typeface="Verdana" pitchFamily="34" charset="0"/>
              </a:defRPr>
            </a:lvl6pPr>
            <a:lvl7pPr marL="914400" algn="ctr" rtl="0" fontAlgn="base">
              <a:spcBef>
                <a:spcPct val="0"/>
              </a:spcBef>
              <a:spcAft>
                <a:spcPct val="0"/>
              </a:spcAft>
              <a:defRPr sz="3200">
                <a:solidFill>
                  <a:schemeClr val="bg1"/>
                </a:solidFill>
                <a:latin typeface="Verdana" pitchFamily="34" charset="0"/>
              </a:defRPr>
            </a:lvl7pPr>
            <a:lvl8pPr marL="1371600" algn="ctr" rtl="0" fontAlgn="base">
              <a:spcBef>
                <a:spcPct val="0"/>
              </a:spcBef>
              <a:spcAft>
                <a:spcPct val="0"/>
              </a:spcAft>
              <a:defRPr sz="3200">
                <a:solidFill>
                  <a:schemeClr val="bg1"/>
                </a:solidFill>
                <a:latin typeface="Verdana" pitchFamily="34" charset="0"/>
              </a:defRPr>
            </a:lvl8pPr>
            <a:lvl9pPr marL="1828800" algn="ctr" rtl="0" fontAlgn="base">
              <a:spcBef>
                <a:spcPct val="0"/>
              </a:spcBef>
              <a:spcAft>
                <a:spcPct val="0"/>
              </a:spcAft>
              <a:defRPr sz="3200">
                <a:solidFill>
                  <a:schemeClr val="bg1"/>
                </a:solidFill>
                <a:latin typeface="Verdana" pitchFamily="34" charset="0"/>
              </a:defRPr>
            </a:lvl9pPr>
          </a:lstStyle>
          <a:p>
            <a:r>
              <a:rPr lang="en-US" altLang="zh-CN" sz="3200" kern="0" dirty="0" smtClean="0">
                <a:latin typeface="Times New Roman" panose="02020603050405020304" pitchFamily="18" charset="0"/>
                <a:cs typeface="Times New Roman" panose="02020603050405020304" pitchFamily="18" charset="0"/>
              </a:rPr>
              <a:t>Ⅰ. The State of Standardization in China</a:t>
            </a:r>
            <a:endParaRPr lang="zh-CN" altLang="en-US" sz="3200" kern="0" dirty="0"/>
          </a:p>
        </p:txBody>
      </p:sp>
    </p:spTree>
    <p:extLst>
      <p:ext uri="{BB962C8B-B14F-4D97-AF65-F5344CB8AC3E}">
        <p14:creationId xmlns:p14="http://schemas.microsoft.com/office/powerpoint/2010/main" val="4043420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latin typeface="Times New Roman" panose="02020603050405020304" pitchFamily="18" charset="0"/>
                <a:cs typeface="Times New Roman" panose="02020603050405020304" pitchFamily="18" charset="0"/>
              </a:rPr>
              <a:t>Ⅱ. Reforming standardization in China</a:t>
            </a:r>
            <a:endParaRPr lang="zh-CN" altLang="en-US" sz="3600" dirty="0">
              <a:latin typeface="Times New Roman" panose="02020603050405020304" pitchFamily="18" charset="0"/>
              <a:cs typeface="Times New Roman" panose="02020603050405020304" pitchFamily="18" charset="0"/>
            </a:endParaRPr>
          </a:p>
        </p:txBody>
      </p:sp>
      <p:sp>
        <p:nvSpPr>
          <p:cNvPr id="5" name="矩形 4"/>
          <p:cNvSpPr/>
          <p:nvPr/>
        </p:nvSpPr>
        <p:spPr>
          <a:xfrm>
            <a:off x="0" y="6553200"/>
            <a:ext cx="9144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19138" y="2065907"/>
            <a:ext cx="6329766" cy="461665"/>
          </a:xfrm>
          <a:prstGeom prst="rect">
            <a:avLst/>
          </a:prstGeom>
          <a:noFill/>
        </p:spPr>
        <p:txBody>
          <a:bodyPr wrap="square" rtlCol="0">
            <a:spAutoFit/>
          </a:bodyPr>
          <a:lstStyle/>
          <a:p>
            <a:r>
              <a:rPr lang="en-US" altLang="zh-CN" sz="2400" i="1" dirty="0" smtClean="0">
                <a:latin typeface="Times New Roman" panose="02020603050405020304" pitchFamily="18" charset="0"/>
                <a:cs typeface="Times New Roman" panose="02020603050405020304" pitchFamily="18" charset="0"/>
              </a:rPr>
              <a:t>Plan </a:t>
            </a:r>
            <a:r>
              <a:rPr lang="en-US" altLang="zh-CN" sz="2400" i="1" dirty="0">
                <a:latin typeface="Times New Roman" panose="02020603050405020304" pitchFamily="18" charset="0"/>
                <a:cs typeface="Times New Roman" panose="02020603050405020304" pitchFamily="18" charset="0"/>
              </a:rPr>
              <a:t>for Furthering the Standardization Reforms</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056290" y="3048000"/>
            <a:ext cx="6629400" cy="1938992"/>
          </a:xfrm>
          <a:prstGeom prst="rect">
            <a:avLst/>
          </a:prstGeom>
          <a:noFill/>
        </p:spPr>
        <p:txBody>
          <a:bodyPr wrap="square" rtlCol="0">
            <a:spAutoFit/>
          </a:bodyPr>
          <a:lstStyle/>
          <a:p>
            <a:pPr algn="just"/>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State Council of China issued </a:t>
            </a:r>
            <a:r>
              <a:rPr lang="en-US" altLang="zh-CN" sz="2000" dirty="0" smtClean="0">
                <a:latin typeface="Times New Roman" panose="02020603050405020304" pitchFamily="18" charset="0"/>
                <a:cs typeface="Times New Roman" panose="02020603050405020304" pitchFamily="18" charset="0"/>
              </a:rPr>
              <a:t>the </a:t>
            </a:r>
            <a:r>
              <a:rPr lang="en-US" altLang="zh-CN" sz="2000" i="1" dirty="0" smtClean="0">
                <a:latin typeface="Times New Roman" panose="02020603050405020304" pitchFamily="18" charset="0"/>
                <a:cs typeface="Times New Roman" panose="02020603050405020304" pitchFamily="18" charset="0"/>
              </a:rPr>
              <a:t>Plan </a:t>
            </a:r>
            <a:r>
              <a:rPr lang="en-US" altLang="zh-CN" sz="2000" i="1" dirty="0">
                <a:latin typeface="Times New Roman" panose="02020603050405020304" pitchFamily="18" charset="0"/>
                <a:cs typeface="Times New Roman" panose="02020603050405020304" pitchFamily="18" charset="0"/>
              </a:rPr>
              <a:t>for Furthering the Standardization Reforms</a:t>
            </a:r>
            <a:r>
              <a:rPr lang="en-US" altLang="zh-CN" sz="2000" dirty="0">
                <a:latin typeface="Times New Roman" panose="02020603050405020304" pitchFamily="18" charset="0"/>
                <a:cs typeface="Times New Roman" panose="02020603050405020304" pitchFamily="18" charset="0"/>
              </a:rPr>
              <a:t> in March, </a:t>
            </a:r>
            <a:r>
              <a:rPr lang="en-US" altLang="zh-CN" sz="2000" dirty="0" smtClean="0">
                <a:latin typeface="Times New Roman" panose="02020603050405020304" pitchFamily="18" charset="0"/>
                <a:cs typeface="Times New Roman" panose="02020603050405020304" pitchFamily="18" charset="0"/>
              </a:rPr>
              <a:t>2015. The plan is a guideline for china’s reform of standardization, proposed a new standards system composed of government standards and market standards.</a:t>
            </a:r>
            <a:endParaRPr lang="zh-CN" altLang="en-US" sz="2000" dirty="0">
              <a:latin typeface="Times New Roman" panose="02020603050405020304" pitchFamily="18" charset="0"/>
              <a:cs typeface="Times New Roman" panose="02020603050405020304" pitchFamily="18" charset="0"/>
            </a:endParaRPr>
          </a:p>
          <a:p>
            <a:pPr algn="just"/>
            <a:endParaRPr lang="zh-CN" altLang="en-US" sz="2000" dirty="0">
              <a:latin typeface="Times New Roman" panose="02020603050405020304" pitchFamily="18" charset="0"/>
              <a:cs typeface="Times New Roman" panose="02020603050405020304" pitchFamily="18" charset="0"/>
            </a:endParaRPr>
          </a:p>
        </p:txBody>
      </p:sp>
      <p:sp>
        <p:nvSpPr>
          <p:cNvPr id="6" name="文本框 9"/>
          <p:cNvSpPr txBox="1"/>
          <p:nvPr/>
        </p:nvSpPr>
        <p:spPr>
          <a:xfrm>
            <a:off x="8686800" y="6445851"/>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8</a:t>
            </a:r>
            <a:endParaRPr lang="zh-CN" altLang="en-US" dirty="0"/>
          </a:p>
        </p:txBody>
      </p:sp>
    </p:spTree>
    <p:extLst>
      <p:ext uri="{BB962C8B-B14F-4D97-AF65-F5344CB8AC3E}">
        <p14:creationId xmlns:p14="http://schemas.microsoft.com/office/powerpoint/2010/main" val="40622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553200"/>
            <a:ext cx="9144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15616" y="2393484"/>
            <a:ext cx="6912768" cy="2985431"/>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457200" algn="just">
              <a:lnSpc>
                <a:spcPct val="150000"/>
              </a:lnSpc>
              <a:spcBef>
                <a:spcPts val="600"/>
              </a:spcBef>
              <a:buFont typeface="Wingdings" pitchFamily="2" charset="2"/>
              <a:buChar char="Ø"/>
            </a:pPr>
            <a:r>
              <a:rPr lang="en-US" altLang="zh-CN" sz="2400" dirty="0" smtClean="0">
                <a:latin typeface="Times New Roman" panose="02020603050405020304" pitchFamily="18" charset="0"/>
                <a:cs typeface="Times New Roman" panose="02020603050405020304" pitchFamily="18" charset="0"/>
              </a:rPr>
              <a:t>problem-oriented</a:t>
            </a:r>
          </a:p>
          <a:p>
            <a:pPr indent="457200" algn="just">
              <a:lnSpc>
                <a:spcPct val="150000"/>
              </a:lnSpc>
              <a:spcBef>
                <a:spcPts val="600"/>
              </a:spcBef>
              <a:buFont typeface="Wingdings" pitchFamily="2" charset="2"/>
              <a:buChar char="Ø"/>
            </a:pPr>
            <a:r>
              <a:rPr lang="en-US" altLang="zh-CN" sz="2400" dirty="0" smtClean="0">
                <a:latin typeface="Times New Roman" panose="02020603050405020304" pitchFamily="18" charset="0"/>
                <a:cs typeface="Times New Roman" panose="02020603050405020304" pitchFamily="18" charset="0"/>
              </a:rPr>
              <a:t>collaborative promotion</a:t>
            </a:r>
          </a:p>
          <a:p>
            <a:pPr indent="457200" algn="just">
              <a:lnSpc>
                <a:spcPct val="150000"/>
              </a:lnSpc>
              <a:spcBef>
                <a:spcPts val="600"/>
              </a:spcBef>
              <a:buFont typeface="Wingdings" pitchFamily="2" charset="2"/>
              <a:buChar char="Ø"/>
            </a:pPr>
            <a:r>
              <a:rPr lang="en-US" altLang="zh-CN" sz="2400" dirty="0" smtClean="0">
                <a:latin typeface="Times New Roman" panose="02020603050405020304" pitchFamily="18" charset="0"/>
                <a:cs typeface="Times New Roman" panose="02020603050405020304" pitchFamily="18" charset="0"/>
              </a:rPr>
              <a:t>Combination of  regulation and autonomy</a:t>
            </a:r>
          </a:p>
          <a:p>
            <a:pPr indent="457200" algn="just">
              <a:lnSpc>
                <a:spcPct val="150000"/>
              </a:lnSpc>
              <a:spcBef>
                <a:spcPts val="600"/>
              </a:spcBef>
              <a:buFont typeface="Wingdings" pitchFamily="2" charset="2"/>
              <a:buChar char="Ø"/>
            </a:pPr>
            <a:r>
              <a:rPr lang="en-US" altLang="zh-CN" sz="2400" dirty="0" smtClean="0">
                <a:latin typeface="Times New Roman" panose="02020603050405020304" pitchFamily="18" charset="0"/>
                <a:cs typeface="Times New Roman" panose="02020603050405020304" pitchFamily="18" charset="0"/>
              </a:rPr>
              <a:t>Legislation first</a:t>
            </a:r>
          </a:p>
        </p:txBody>
      </p:sp>
      <p:sp>
        <p:nvSpPr>
          <p:cNvPr id="37" name="圆角矩形 36"/>
          <p:cNvSpPr/>
          <p:nvPr/>
        </p:nvSpPr>
        <p:spPr>
          <a:xfrm>
            <a:off x="1187624" y="1678386"/>
            <a:ext cx="5818584" cy="477635"/>
          </a:xfrm>
          <a:prstGeom prst="roundRect">
            <a:avLst>
              <a:gd name="adj" fmla="val 50000"/>
            </a:avLst>
          </a:prstGeom>
          <a:gradFill flip="none" rotWithShape="0">
            <a:gsLst>
              <a:gs pos="0">
                <a:srgbClr val="FFFFFF"/>
              </a:gs>
              <a:gs pos="100000">
                <a:srgbClr val="FFFFFF">
                  <a:lumMod val="95000"/>
                </a:srgbClr>
              </a:gs>
              <a:gs pos="45000">
                <a:srgbClr val="F7F7F7"/>
              </a:gs>
              <a:gs pos="46000">
                <a:srgbClr val="FFFFFF">
                  <a:lumMod val="85000"/>
                </a:srgbClr>
              </a:gs>
            </a:gsLst>
            <a:lin ang="5400000" scaled="0"/>
            <a:tileRect/>
          </a:gradFill>
          <a:ln w="9525"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smtClean="0">
                <a:solidFill>
                  <a:srgbClr val="2871A7"/>
                </a:solidFill>
                <a:latin typeface="Times New Roman" panose="02020603050405020304" pitchFamily="18" charset="0"/>
                <a:cs typeface="Times New Roman" panose="02020603050405020304" pitchFamily="18" charset="0"/>
              </a:rPr>
              <a:t>Basic thoughts of standardization reform</a:t>
            </a:r>
            <a:endParaRPr lang="zh-CN" altLang="en-US" sz="2000" b="1" dirty="0">
              <a:solidFill>
                <a:srgbClr val="2871A7"/>
              </a:solidFill>
              <a:latin typeface="Times New Roman" panose="02020603050405020304" pitchFamily="18" charset="0"/>
              <a:cs typeface="Times New Roman" panose="02020603050405020304" pitchFamily="18" charset="0"/>
            </a:endParaRPr>
          </a:p>
        </p:txBody>
      </p:sp>
      <p:sp>
        <p:nvSpPr>
          <p:cNvPr id="6" name="文本框 9"/>
          <p:cNvSpPr txBox="1"/>
          <p:nvPr/>
        </p:nvSpPr>
        <p:spPr>
          <a:xfrm>
            <a:off x="8582526" y="6478508"/>
            <a:ext cx="457200" cy="3794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9</a:t>
            </a:r>
            <a:endParaRPr lang="zh-CN" altLang="en-US" dirty="0"/>
          </a:p>
        </p:txBody>
      </p:sp>
      <p:sp>
        <p:nvSpPr>
          <p:cNvPr id="8" name="标题 1"/>
          <p:cNvSpPr>
            <a:spLocks noGrp="1"/>
          </p:cNvSpPr>
          <p:nvPr>
            <p:ph type="title"/>
          </p:nvPr>
        </p:nvSpPr>
        <p:spPr>
          <a:xfrm>
            <a:off x="533400" y="76200"/>
            <a:ext cx="8534400" cy="1143000"/>
          </a:xfrm>
        </p:spPr>
        <p:txBody>
          <a:bodyPr/>
          <a:lstStyle/>
          <a:p>
            <a:r>
              <a:rPr lang="en-US" altLang="zh-CN" sz="3600" dirty="0" smtClean="0">
                <a:latin typeface="Times New Roman" panose="02020603050405020304" pitchFamily="18" charset="0"/>
                <a:cs typeface="Times New Roman" panose="02020603050405020304" pitchFamily="18" charset="0"/>
              </a:rPr>
              <a:t>Ⅱ. Reforming standardization in China</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28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mple">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ample">
      <a:majorFont>
        <a:latin typeface="Verdana"/>
        <a:ea typeface=""/>
        <a:cs typeface=""/>
      </a:majorFont>
      <a:minorFont>
        <a:latin typeface="Arial"/>
        <a:ea typeface=""/>
        <a:cs typeface=""/>
      </a:minorFont>
    </a:fontScheme>
    <a:fmtScheme name="元素">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sample 1">
        <a:dk1>
          <a:srgbClr val="384D68"/>
        </a:dk1>
        <a:lt1>
          <a:srgbClr val="FFFFFF"/>
        </a:lt1>
        <a:dk2>
          <a:srgbClr val="2B6185"/>
        </a:dk2>
        <a:lt2>
          <a:srgbClr val="D3D9DD"/>
        </a:lt2>
        <a:accent1>
          <a:srgbClr val="638AA1"/>
        </a:accent1>
        <a:accent2>
          <a:srgbClr val="8CA8B5"/>
        </a:accent2>
        <a:accent3>
          <a:srgbClr val="FFFFFF"/>
        </a:accent3>
        <a:accent4>
          <a:srgbClr val="2E4058"/>
        </a:accent4>
        <a:accent5>
          <a:srgbClr val="B7C4CD"/>
        </a:accent5>
        <a:accent6>
          <a:srgbClr val="7E98A4"/>
        </a:accent6>
        <a:hlink>
          <a:srgbClr val="6FA2E7"/>
        </a:hlink>
        <a:folHlink>
          <a:srgbClr val="B2A66C"/>
        </a:folHlink>
      </a:clrScheme>
      <a:clrMap bg1="lt1" tx1="dk1" bg2="lt2" tx2="dk2" accent1="accent1" accent2="accent2" accent3="accent3" accent4="accent4" accent5="accent5" accent6="accent6" hlink="hlink" folHlink="folHlink"/>
    </a:extraClrScheme>
    <a:extraClrScheme>
      <a:clrScheme name="sample 2">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BC9362"/>
        </a:folHlink>
      </a:clrScheme>
      <a:clrMap bg1="lt1" tx1="dk1" bg2="lt2" tx2="dk2" accent1="accent1" accent2="accent2" accent3="accent3" accent4="accent4" accent5="accent5" accent6="accent6" hlink="hlink" folHlink="folHlink"/>
    </a:extraClrScheme>
    <a:extraClrScheme>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10.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11.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12.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2.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3.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4.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5.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6.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7.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8.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ppt/theme/themeOverride9.xml><?xml version="1.0" encoding="utf-8"?>
<a:themeOverride xmlns:a="http://schemas.openxmlformats.org/drawingml/2006/main">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5440d1b63f77c</Template>
  <TotalTime>59159</TotalTime>
  <Words>5871</Words>
  <Application>Microsoft Office PowerPoint</Application>
  <PresentationFormat>全屏显示(4:3)</PresentationFormat>
  <Paragraphs>500</Paragraphs>
  <Slides>32</Slides>
  <Notes>32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Hiragino Sans GB W6</vt:lpstr>
      <vt:lpstr>Microsoft YaHei UI</vt:lpstr>
      <vt:lpstr>黑体</vt:lpstr>
      <vt:lpstr>华文楷体</vt:lpstr>
      <vt:lpstr>楷体</vt:lpstr>
      <vt:lpstr>宋体</vt:lpstr>
      <vt:lpstr>微软雅黑</vt:lpstr>
      <vt:lpstr>Arial</vt:lpstr>
      <vt:lpstr>Arial Rounded MT Bold</vt:lpstr>
      <vt:lpstr>Calibri</vt:lpstr>
      <vt:lpstr>Impact</vt:lpstr>
      <vt:lpstr>Microsoft Himalaya</vt:lpstr>
      <vt:lpstr>Times New Roman</vt:lpstr>
      <vt:lpstr>Traditional Arabic</vt:lpstr>
      <vt:lpstr>Verdana</vt:lpstr>
      <vt:lpstr>Wingdings</vt:lpstr>
      <vt:lpstr>sample</vt:lpstr>
      <vt:lpstr>PowerPoint 演示文稿</vt:lpstr>
      <vt:lpstr>Contents</vt:lpstr>
      <vt:lpstr>PowerPoint 演示文稿</vt:lpstr>
      <vt:lpstr>PowerPoint 演示文稿</vt:lpstr>
      <vt:lpstr>PowerPoint 演示文稿</vt:lpstr>
      <vt:lpstr>PowerPoint 演示文稿</vt:lpstr>
      <vt:lpstr>PowerPoint 演示文稿</vt:lpstr>
      <vt:lpstr>Ⅱ. Reforming standardization in China</vt:lpstr>
      <vt:lpstr>Ⅱ. Reforming standardization in China</vt:lpstr>
      <vt:lpstr>Ⅱ. Reforming standardization in China</vt:lpstr>
      <vt:lpstr>Ⅱ. Reforming standardization in China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Ⅳ. Prospects of China’s Standardization</vt:lpstr>
      <vt:lpstr>Ⅳ. Prospects of China’s Standardization</vt:lpstr>
      <vt:lpstr>Ⅳ. Prospects of China’s Standardization</vt:lpstr>
      <vt:lpstr>PowerPoint 演示文稿</vt:lpstr>
    </vt:vector>
  </TitlesOfParts>
  <Company>Guilddesign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txr</dc:creator>
  <cp:lastModifiedBy>liuhui</cp:lastModifiedBy>
  <cp:revision>12577</cp:revision>
  <dcterms:created xsi:type="dcterms:W3CDTF">2004-08-26T06:30:40Z</dcterms:created>
  <dcterms:modified xsi:type="dcterms:W3CDTF">2017-04-27T23:37:15Z</dcterms:modified>
</cp:coreProperties>
</file>