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sldIdLst>
    <p:sldId id="414" r:id="rId2"/>
    <p:sldId id="396" r:id="rId3"/>
    <p:sldId id="397" r:id="rId4"/>
    <p:sldId id="398" r:id="rId5"/>
    <p:sldId id="399" r:id="rId6"/>
    <p:sldId id="400" r:id="rId7"/>
    <p:sldId id="401" r:id="rId8"/>
    <p:sldId id="405" r:id="rId9"/>
    <p:sldId id="406" r:id="rId10"/>
    <p:sldId id="403" r:id="rId11"/>
    <p:sldId id="404" r:id="rId12"/>
    <p:sldId id="408" r:id="rId13"/>
    <p:sldId id="407" r:id="rId14"/>
    <p:sldId id="410" r:id="rId15"/>
    <p:sldId id="411" r:id="rId16"/>
    <p:sldId id="412" r:id="rId17"/>
    <p:sldId id="413" r:id="rId18"/>
    <p:sldId id="409" r:id="rId19"/>
    <p:sldId id="41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24A424"/>
    <a:srgbClr val="0F583A"/>
    <a:srgbClr val="73B63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452" autoAdjust="0"/>
  </p:normalViewPr>
  <p:slideViewPr>
    <p:cSldViewPr snapToGrid="0" snapToObjects="1">
      <p:cViewPr varScale="1">
        <p:scale>
          <a:sx n="87" d="100"/>
          <a:sy n="87" d="100"/>
        </p:scale>
        <p:origin x="936" y="8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332423-77FD-425B-B2FA-33AC7E397C4F}" type="datetimeFigureOut">
              <a:rPr lang="en-US" smtClean="0"/>
              <a:t>9/17/2015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9A3DD0-60ED-4DA1-9988-E1F4345483B6}" type="slidenum">
              <a:rPr lang="en-US" smtClean="0"/>
              <a:t>‹#›</a:t>
            </a:fld>
            <a:endParaRPr lang="en-US"/>
          </a:p>
        </p:txBody>
      </p:sp>
    </p:spTree>
    <p:extLst>
      <p:ext uri="{BB962C8B-B14F-4D97-AF65-F5344CB8AC3E}">
        <p14:creationId xmlns:p14="http://schemas.microsoft.com/office/powerpoint/2010/main" val="325725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9A3DD0-60ED-4DA1-9988-E1F4345483B6}" type="slidenum">
              <a:rPr lang="en-US" smtClean="0"/>
              <a:t>3</a:t>
            </a:fld>
            <a:endParaRPr lang="en-US"/>
          </a:p>
        </p:txBody>
      </p:sp>
    </p:spTree>
    <p:extLst>
      <p:ext uri="{BB962C8B-B14F-4D97-AF65-F5344CB8AC3E}">
        <p14:creationId xmlns:p14="http://schemas.microsoft.com/office/powerpoint/2010/main" val="2212462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9A3DD0-60ED-4DA1-9988-E1F4345483B6}" type="slidenum">
              <a:rPr lang="en-US" smtClean="0"/>
              <a:t>18</a:t>
            </a:fld>
            <a:endParaRPr lang="en-US"/>
          </a:p>
        </p:txBody>
      </p:sp>
    </p:spTree>
    <p:extLst>
      <p:ext uri="{BB962C8B-B14F-4D97-AF65-F5344CB8AC3E}">
        <p14:creationId xmlns:p14="http://schemas.microsoft.com/office/powerpoint/2010/main" val="1302644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8D49848-A1FB-4953-B398-3A961DCBDDB2}" type="datetime1">
              <a:rPr lang="en-US" smtClean="0"/>
              <a:t>9/17/2015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3967490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F3C2FD1-7A08-4132-9B00-550C8DCE5049}" type="datetime1">
              <a:rPr lang="en-US" smtClean="0"/>
              <a:t>9/17/2015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185398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CADC8F2-03D6-492B-B124-5FC8ABBAFA8C}" type="datetime1">
              <a:rPr lang="en-US" smtClean="0"/>
              <a:t>9/17/2015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2365327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F0EE1E2-5DBF-4D48-A292-03053F1473B4}" type="datetime1">
              <a:rPr lang="en-US" smtClean="0"/>
              <a:t>9/17/2015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b="0"/>
            </a:lvl1pPr>
          </a:lstStyle>
          <a:p>
            <a:r>
              <a:rPr lang="en-US" smtClean="0"/>
              <a:t>Arash Barfar and Balaji Padmanabhan</a:t>
            </a:r>
            <a:endParaRPr lang="en-US" dirty="0"/>
          </a:p>
        </p:txBody>
      </p:sp>
      <p:sp>
        <p:nvSpPr>
          <p:cNvPr id="6" name="Slide Number Placeholder 5"/>
          <p:cNvSpPr>
            <a:spLocks noGrp="1"/>
          </p:cNvSpPr>
          <p:nvPr>
            <p:ph type="sldNum" sz="quarter" idx="12"/>
          </p:nvPr>
        </p:nvSpPr>
        <p:spPr>
          <a:xfrm>
            <a:off x="0" y="6492875"/>
            <a:ext cx="2133600" cy="365125"/>
          </a:xfrm>
          <a:prstGeom prst="rect">
            <a:avLst/>
          </a:prstGeom>
        </p:spPr>
        <p:txBody>
          <a:bodyPr/>
          <a:lstStyle/>
          <a:p>
            <a:fld id="{7760F7F0-C605-A048-B318-547C4C7684A2}" type="slidenum">
              <a:rPr lang="en-US" smtClean="0"/>
              <a:t>‹#›</a:t>
            </a:fld>
            <a:endParaRPr lang="en-US" dirty="0"/>
          </a:p>
        </p:txBody>
      </p:sp>
    </p:spTree>
    <p:extLst>
      <p:ext uri="{BB962C8B-B14F-4D97-AF65-F5344CB8AC3E}">
        <p14:creationId xmlns:p14="http://schemas.microsoft.com/office/powerpoint/2010/main" val="304896034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E1AC90F-D4AA-485F-A0BF-47382D4F20C7}" type="datetime1">
              <a:rPr lang="en-US" smtClean="0"/>
              <a:t>9/17/2015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43888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B855F33-209E-47F9-A6E4-29629FC57D46}" type="datetime1">
              <a:rPr lang="en-US" smtClean="0"/>
              <a:t>9/17/2015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376555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7D68057-6EBF-4051-9C98-81A538E9F9F8}" type="datetime1">
              <a:rPr lang="en-US" smtClean="0"/>
              <a:t>9/17/2015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239304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16B21A9-8163-4E9F-A6CF-1F183596655E}" type="datetime1">
              <a:rPr lang="en-US" smtClean="0"/>
              <a:t>9/17/2015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287471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C9F5178-4862-48BD-A735-A4BD456FBA8A}" type="datetime1">
              <a:rPr lang="en-US" smtClean="0"/>
              <a:t>9/17/2015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761544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941EAE-BB29-4A9C-AB47-7DC488DB90D1}" type="datetime1">
              <a:rPr lang="en-US" smtClean="0"/>
              <a:t>9/17/2015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3668934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C119EDC-AB4D-472A-90C7-5395075F502B}" type="datetime1">
              <a:rPr lang="en-US" smtClean="0"/>
              <a:t>9/17/2015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Arash Barfar and Balaji Padmanabhan</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760F7F0-C605-A048-B318-547C4C7684A2}" type="slidenum">
              <a:rPr lang="en-US" smtClean="0"/>
              <a:t>‹#›</a:t>
            </a:fld>
            <a:endParaRPr lang="en-US"/>
          </a:p>
        </p:txBody>
      </p:sp>
    </p:spTree>
    <p:extLst>
      <p:ext uri="{BB962C8B-B14F-4D97-AF65-F5344CB8AC3E}">
        <p14:creationId xmlns:p14="http://schemas.microsoft.com/office/powerpoint/2010/main" val="4258645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5917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457200" rtl="0" eaLnBrk="1" latinLnBrk="0" hangingPunct="1">
        <a:spcBef>
          <a:spcPct val="0"/>
        </a:spcBef>
        <a:buNone/>
        <a:defRPr sz="4000" b="1" kern="1200">
          <a:solidFill>
            <a:srgbClr val="0F583A"/>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5293" y="2009240"/>
            <a:ext cx="7772400" cy="1470025"/>
          </a:xfrm>
        </p:spPr>
        <p:txBody>
          <a:bodyPr>
            <a:normAutofit fontScale="90000"/>
          </a:bodyPr>
          <a:lstStyle/>
          <a:p>
            <a:pPr algn="ctr"/>
            <a:r>
              <a:rPr lang="en-US" dirty="0"/>
              <a:t>Does Television Viewership Predict Presidential Election Outcomes?</a:t>
            </a:r>
            <a:br>
              <a:rPr lang="en-US" dirty="0"/>
            </a:br>
            <a:r>
              <a:rPr lang="en-US" sz="3200" dirty="0"/>
              <a:t/>
            </a:r>
            <a:br>
              <a:rPr lang="en-US" sz="3200" dirty="0"/>
            </a:br>
            <a:endParaRPr lang="en-US" dirty="0"/>
          </a:p>
        </p:txBody>
      </p:sp>
      <p:sp>
        <p:nvSpPr>
          <p:cNvPr id="3" name="Subtitle 2"/>
          <p:cNvSpPr>
            <a:spLocks noGrp="1"/>
          </p:cNvSpPr>
          <p:nvPr>
            <p:ph type="subTitle" idx="1"/>
          </p:nvPr>
        </p:nvSpPr>
        <p:spPr>
          <a:xfrm>
            <a:off x="-121186" y="3139807"/>
            <a:ext cx="8725359" cy="2498993"/>
          </a:xfrm>
        </p:spPr>
        <p:txBody>
          <a:bodyPr>
            <a:normAutofit/>
          </a:bodyPr>
          <a:lstStyle/>
          <a:p>
            <a:r>
              <a:rPr lang="en-US" sz="2400" dirty="0" err="1"/>
              <a:t>Arash</a:t>
            </a:r>
            <a:r>
              <a:rPr lang="en-US" sz="2400" dirty="0"/>
              <a:t> </a:t>
            </a:r>
            <a:r>
              <a:rPr lang="en-US" sz="2400" dirty="0" err="1"/>
              <a:t>Barfar</a:t>
            </a:r>
            <a:r>
              <a:rPr lang="en-US" sz="2400" dirty="0"/>
              <a:t> &amp; Balaji </a:t>
            </a:r>
            <a:r>
              <a:rPr lang="en-US" sz="2400" dirty="0" err="1" smtClean="0"/>
              <a:t>Padmanabhan</a:t>
            </a:r>
            <a:endParaRPr lang="en-US" sz="2400" dirty="0" smtClean="0"/>
          </a:p>
          <a:p>
            <a:r>
              <a:rPr lang="en-US" sz="2400" dirty="0" smtClean="0"/>
              <a:t>Information Systems &amp; Decision Sciences (ISDS) Department</a:t>
            </a:r>
          </a:p>
          <a:p>
            <a:r>
              <a:rPr lang="en-US" sz="2400" dirty="0" err="1" smtClean="0"/>
              <a:t>Muma</a:t>
            </a:r>
            <a:r>
              <a:rPr lang="en-US" sz="2400" dirty="0" smtClean="0"/>
              <a:t> College of Business</a:t>
            </a:r>
          </a:p>
          <a:p>
            <a:r>
              <a:rPr lang="en-US" sz="2400" dirty="0" smtClean="0"/>
              <a:t>University of South Florida</a:t>
            </a:r>
          </a:p>
          <a:p>
            <a:r>
              <a:rPr lang="en-US" sz="2400" dirty="0" smtClean="0"/>
              <a:t>bp@usf.edu and abarfar@usf.edu</a:t>
            </a:r>
          </a:p>
        </p:txBody>
      </p:sp>
      <p:pic>
        <p:nvPicPr>
          <p:cNvPr id="4" name="Picture 3"/>
          <p:cNvPicPr>
            <a:picLocks noChangeAspect="1"/>
          </p:cNvPicPr>
          <p:nvPr/>
        </p:nvPicPr>
        <p:blipFill>
          <a:blip r:embed="rId2"/>
          <a:stretch>
            <a:fillRect/>
          </a:stretch>
        </p:blipFill>
        <p:spPr>
          <a:xfrm>
            <a:off x="1675940" y="209320"/>
            <a:ext cx="5131106" cy="1311930"/>
          </a:xfrm>
          <a:prstGeom prst="rect">
            <a:avLst/>
          </a:prstGeom>
        </p:spPr>
      </p:pic>
    </p:spTree>
    <p:extLst>
      <p:ext uri="{BB962C8B-B14F-4D97-AF65-F5344CB8AC3E}">
        <p14:creationId xmlns:p14="http://schemas.microsoft.com/office/powerpoint/2010/main" val="265531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Analysis at the DMA Level</a:t>
            </a:r>
            <a:br>
              <a:rPr lang="en-US" dirty="0" smtClean="0"/>
            </a:br>
            <a:r>
              <a:rPr lang="en-US" dirty="0" smtClean="0"/>
              <a:t>(tree built on “safe” DMAs)</a:t>
            </a:r>
            <a:endParaRPr lang="en-US" dirty="0"/>
          </a:p>
        </p:txBody>
      </p:sp>
      <p:pic>
        <p:nvPicPr>
          <p:cNvPr id="5" name="Content Placeholder 4"/>
          <p:cNvPicPr>
            <a:picLocks noGrp="1" noChangeAspect="1"/>
          </p:cNvPicPr>
          <p:nvPr>
            <p:ph idx="1"/>
          </p:nvPr>
        </p:nvPicPr>
        <p:blipFill>
          <a:blip r:embed="rId2"/>
          <a:stretch>
            <a:fillRect/>
          </a:stretch>
        </p:blipFill>
        <p:spPr>
          <a:xfrm>
            <a:off x="457200" y="1601565"/>
            <a:ext cx="8229600" cy="4523232"/>
          </a:xfrm>
          <a:prstGeom prst="rect">
            <a:avLst/>
          </a:prstGeom>
        </p:spPr>
      </p:pic>
      <p:pic>
        <p:nvPicPr>
          <p:cNvPr id="18" name="Picture 17"/>
          <p:cNvPicPr>
            <a:picLocks noChangeAspect="1"/>
          </p:cNvPicPr>
          <p:nvPr/>
        </p:nvPicPr>
        <p:blipFill>
          <a:blip r:embed="rId3"/>
          <a:stretch>
            <a:fillRect/>
          </a:stretch>
        </p:blipFill>
        <p:spPr>
          <a:xfrm>
            <a:off x="1599146" y="1618451"/>
            <a:ext cx="16602248" cy="4176936"/>
          </a:xfrm>
          <a:prstGeom prst="rect">
            <a:avLst/>
          </a:prstGeom>
        </p:spPr>
      </p:pic>
      <p:sp>
        <p:nvSpPr>
          <p:cNvPr id="3" name="Footer Placeholder 2"/>
          <p:cNvSpPr>
            <a:spLocks noGrp="1"/>
          </p:cNvSpPr>
          <p:nvPr>
            <p:ph type="ftr" sz="quarter" idx="11"/>
          </p:nvPr>
        </p:nvSpPr>
        <p:spPr>
          <a:xfrm>
            <a:off x="2404533" y="6356350"/>
            <a:ext cx="4425245"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2055895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on the “close” DMAs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90670890"/>
              </p:ext>
            </p:extLst>
          </p:nvPr>
        </p:nvGraphicFramePr>
        <p:xfrm>
          <a:off x="319487" y="1134737"/>
          <a:ext cx="8460955" cy="4770303"/>
        </p:xfrm>
        <a:graphic>
          <a:graphicData uri="http://schemas.openxmlformats.org/drawingml/2006/table">
            <a:tbl>
              <a:tblPr firstRow="1" firstCol="1" bandRow="1"/>
              <a:tblGrid>
                <a:gridCol w="1853351"/>
                <a:gridCol w="725225"/>
                <a:gridCol w="1047547"/>
                <a:gridCol w="1369869"/>
                <a:gridCol w="644644"/>
                <a:gridCol w="1047547"/>
                <a:gridCol w="725225"/>
                <a:gridCol w="1047547"/>
              </a:tblGrid>
              <a:tr h="337644">
                <a:tc>
                  <a:txBody>
                    <a:bodyPr/>
                    <a:lstStyle/>
                    <a:p>
                      <a:pPr algn="ctr"/>
                      <a:r>
                        <a:rPr lang="en-US" sz="1000" b="1" dirty="0">
                          <a:effectLst/>
                          <a:latin typeface="Times New Roman" panose="02020603050405020304" pitchFamily="18" charset="0"/>
                          <a:cs typeface="Times New Roman" panose="02020603050405020304" pitchFamily="18" charset="0"/>
                        </a:rPr>
                        <a:t>Close</a:t>
                      </a:r>
                      <a:endParaRPr lang="en-US" sz="1000" dirty="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r>
                        <a:rPr lang="en-US" sz="1000" b="1" i="1">
                          <a:effectLst/>
                          <a:latin typeface="Times New Roman" panose="02020603050405020304" pitchFamily="18" charset="0"/>
                          <a:cs typeface="Times New Roman" panose="02020603050405020304" pitchFamily="18" charset="0"/>
                        </a:rPr>
                        <a:t>DMA</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r>
                        <a:rPr lang="en-US" sz="1000" b="1">
                          <a:effectLst/>
                          <a:latin typeface="Times New Roman" panose="02020603050405020304" pitchFamily="18" charset="0"/>
                          <a:cs typeface="Times New Roman" panose="02020603050405020304" pitchFamily="18" charset="0"/>
                        </a:rPr>
                        <a:t>DMA</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r>
                        <a:rPr lang="en-US" sz="1000" b="1">
                          <a:effectLst/>
                          <a:latin typeface="Times New Roman" panose="02020603050405020304" pitchFamily="18" charset="0"/>
                          <a:cs typeface="Times New Roman" panose="02020603050405020304" pitchFamily="18" charset="0"/>
                        </a:rPr>
                        <a:t>DMA Main</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a:noFill/>
                    </a:lnB>
                  </a:tcPr>
                </a:tc>
                <a:tc gridSpan="2">
                  <a:txBody>
                    <a:bodyPr/>
                    <a:lstStyle/>
                    <a:p>
                      <a:pPr algn="ctr"/>
                      <a:r>
                        <a:rPr lang="en-US" sz="1000" b="1">
                          <a:effectLst/>
                          <a:latin typeface="Times New Roman" panose="02020603050405020304" pitchFamily="18" charset="0"/>
                          <a:cs typeface="Times New Roman" panose="02020603050405020304" pitchFamily="18" charset="0"/>
                        </a:rPr>
                        <a:t>Duck Dynasty</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r>
                        <a:rPr lang="en-US" sz="1000" b="1">
                          <a:effectLst/>
                          <a:latin typeface="Times New Roman" panose="02020603050405020304" pitchFamily="18" charset="0"/>
                          <a:cs typeface="Times New Roman" panose="02020603050405020304" pitchFamily="18" charset="0"/>
                        </a:rPr>
                        <a:t>Fox &amp; Friends</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230868">
                <a:tc>
                  <a:txBody>
                    <a:bodyPr/>
                    <a:lstStyle/>
                    <a:p>
                      <a:pPr algn="ctr"/>
                      <a:r>
                        <a:rPr lang="en-US" sz="1000" b="1">
                          <a:effectLst/>
                          <a:latin typeface="Times New Roman" panose="02020603050405020304" pitchFamily="18" charset="0"/>
                          <a:cs typeface="Times New Roman" panose="02020603050405020304" pitchFamily="18" charset="0"/>
                        </a:rPr>
                        <a:t>DMA</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r>
                        <a:rPr lang="en-US" sz="1000" b="1" i="1">
                          <a:effectLst/>
                          <a:latin typeface="Times New Roman" panose="02020603050405020304" pitchFamily="18" charset="0"/>
                          <a:cs typeface="Times New Roman" panose="02020603050405020304" pitchFamily="18" charset="0"/>
                        </a:rPr>
                        <a:t>Result</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r>
                        <a:rPr lang="en-US" sz="1000" b="1">
                          <a:effectLst/>
                          <a:latin typeface="Times New Roman" panose="02020603050405020304" pitchFamily="18" charset="0"/>
                          <a:cs typeface="Times New Roman" panose="02020603050405020304" pitchFamily="18" charset="0"/>
                        </a:rPr>
                        <a:t>State(s)</a:t>
                      </a:r>
                      <a:r>
                        <a:rPr lang="en-US" sz="800" b="1">
                          <a:effectLst/>
                          <a:latin typeface="Times New Roman" panose="02020603050405020304" pitchFamily="18" charset="0"/>
                          <a:cs typeface="Times New Roman" panose="02020603050405020304" pitchFamily="18" charset="0"/>
                        </a:rPr>
                        <a:t>*</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r>
                        <a:rPr lang="en-US" sz="1000" b="1">
                          <a:effectLst/>
                          <a:latin typeface="Times New Roman" panose="02020603050405020304" pitchFamily="18" charset="0"/>
                          <a:cs typeface="Times New Roman" panose="02020603050405020304" pitchFamily="18" charset="0"/>
                        </a:rPr>
                        <a:t>State Result</a:t>
                      </a:r>
                      <a:r>
                        <a:rPr lang="en-US" sz="800" b="1">
                          <a:effectLst/>
                          <a:latin typeface="Times New Roman" panose="02020603050405020304" pitchFamily="18" charset="0"/>
                          <a:cs typeface="Times New Roman" panose="02020603050405020304" pitchFamily="18" charset="0"/>
                        </a:rPr>
                        <a:t>**</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New Roman" panose="02020603050405020304" pitchFamily="18" charset="0"/>
                          <a:cs typeface="Times New Roman" panose="02020603050405020304" pitchFamily="18" charset="0"/>
                        </a:rPr>
                        <a:t> MPV</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i="1">
                          <a:effectLst/>
                          <a:latin typeface="Times New Roman" panose="02020603050405020304" pitchFamily="18" charset="0"/>
                          <a:cs typeface="Times New Roman" panose="02020603050405020304" pitchFamily="18" charset="0"/>
                        </a:rPr>
                        <a:t>DMA Pred.</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New Roman" panose="02020603050405020304" pitchFamily="18" charset="0"/>
                          <a:cs typeface="Times New Roman" panose="02020603050405020304" pitchFamily="18" charset="0"/>
                        </a:rPr>
                        <a:t> POF</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i="1">
                          <a:effectLst/>
                          <a:latin typeface="Times New Roman" panose="02020603050405020304" pitchFamily="18" charset="0"/>
                          <a:cs typeface="Times New Roman" panose="02020603050405020304" pitchFamily="18" charset="0"/>
                        </a:rPr>
                        <a:t>DMA Pred.</a:t>
                      </a:r>
                      <a:endParaRPr lang="en-US" sz="1000">
                        <a:effectLst/>
                        <a:latin typeface="Times"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868">
                <a:tc>
                  <a:txBody>
                    <a:bodyPr/>
                    <a:lstStyle/>
                    <a:p>
                      <a:pPr algn="ctr"/>
                      <a:r>
                        <a:rPr lang="en-US" sz="1000">
                          <a:effectLst/>
                          <a:latin typeface="Times New Roman" panose="02020603050405020304" pitchFamily="18" charset="0"/>
                          <a:cs typeface="Times New Roman" panose="02020603050405020304" pitchFamily="18" charset="0"/>
                        </a:rPr>
                        <a:t>Columbus, oh</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934BC9"/>
                          </a:solidFill>
                          <a:effectLst/>
                          <a:latin typeface="Times New Roman" panose="02020603050405020304" pitchFamily="18" charset="0"/>
                          <a:cs typeface="Times New Roman" panose="02020603050405020304" pitchFamily="18" charset="0"/>
                        </a:rPr>
                        <a:t>OH</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00">
                          <a:effectLst/>
                          <a:latin typeface="Times" panose="02020603050405020304" pitchFamily="18" charset="0"/>
                          <a:cs typeface="Times New Roman" panose="02020603050405020304" pitchFamily="18" charset="0"/>
                        </a:rPr>
                        <a:t>22.62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strike="sngStrike" dirty="0" smtClean="0">
                          <a:solidFill>
                            <a:srgbClr val="FF0000"/>
                          </a:solidFill>
                          <a:effectLst/>
                          <a:latin typeface="Times New Roman" panose="02020603050405020304" pitchFamily="18" charset="0"/>
                          <a:cs typeface="Times New Roman" panose="02020603050405020304" pitchFamily="18" charset="0"/>
                        </a:rPr>
                        <a:t>R</a:t>
                      </a:r>
                      <a:endParaRPr lang="en-US" sz="1000" dirty="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00">
                          <a:effectLst/>
                          <a:latin typeface="Times" panose="02020603050405020304" pitchFamily="18" charset="0"/>
                          <a:cs typeface="Times New Roman" panose="02020603050405020304" pitchFamily="18" charset="0"/>
                        </a:rPr>
                        <a:t>4.92%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868">
                <a:tc>
                  <a:txBody>
                    <a:bodyPr/>
                    <a:lstStyle/>
                    <a:p>
                      <a:pPr algn="ctr">
                        <a:spcAft>
                          <a:spcPts val="0"/>
                        </a:spcAft>
                      </a:pPr>
                      <a:r>
                        <a:rPr lang="en-US" sz="1000">
                          <a:effectLst/>
                          <a:latin typeface="Times" panose="02020603050405020304" pitchFamily="18" charset="0"/>
                          <a:cs typeface="Times New Roman" panose="02020603050405020304" pitchFamily="18" charset="0"/>
                        </a:rPr>
                        <a:t>Fresno-Visalia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5273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52730" algn="l"/>
                        </a:tabLst>
                      </a:pPr>
                      <a:r>
                        <a:rPr lang="en-US" sz="1000" b="1">
                          <a:solidFill>
                            <a:srgbClr val="0070C0"/>
                          </a:solidFill>
                          <a:effectLst/>
                          <a:latin typeface="Times New Roman" panose="02020603050405020304" pitchFamily="18" charset="0"/>
                          <a:cs typeface="Times New Roman" panose="02020603050405020304" pitchFamily="18" charset="0"/>
                        </a:rPr>
                        <a:t>CA</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5.83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strike="sngStrike">
                          <a:solidFill>
                            <a:srgbClr val="2E74B5"/>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3.70%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52730" algn="l"/>
                        </a:tabLst>
                      </a:pPr>
                      <a:r>
                        <a:rPr lang="en-US" sz="1000" b="1" strike="sngStrike">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735">
                <a:tc>
                  <a:txBody>
                    <a:bodyPr/>
                    <a:lstStyle/>
                    <a:p>
                      <a:pPr algn="ctr"/>
                      <a:r>
                        <a:rPr lang="en-US" sz="1000">
                          <a:effectLst/>
                          <a:latin typeface="Times" panose="02020603050405020304" pitchFamily="18" charset="0"/>
                          <a:cs typeface="Times New Roman" panose="02020603050405020304" pitchFamily="18" charset="0"/>
                        </a:rPr>
                        <a:t>Kansas city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MO (63%)</a:t>
                      </a:r>
                      <a:endParaRPr lang="en-US" sz="1000">
                        <a:effectLst/>
                        <a:latin typeface="Times" panose="02020603050405020304" pitchFamily="18" charset="0"/>
                        <a:cs typeface="Times New Roman" panose="02020603050405020304" pitchFamily="18" charset="0"/>
                      </a:endParaRPr>
                    </a:p>
                    <a:p>
                      <a:pPr algn="ctr"/>
                      <a:r>
                        <a:rPr lang="en-US" sz="1000" b="1">
                          <a:solidFill>
                            <a:srgbClr val="FF0000"/>
                          </a:solidFill>
                          <a:effectLst/>
                          <a:latin typeface="Times New Roman" panose="02020603050405020304" pitchFamily="18" charset="0"/>
                          <a:cs typeface="Times New Roman" panose="02020603050405020304" pitchFamily="18" charset="0"/>
                        </a:rPr>
                        <a:t>KS (37%)</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22.15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6.90%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868">
                <a:tc>
                  <a:txBody>
                    <a:bodyPr/>
                    <a:lstStyle/>
                    <a:p>
                      <a:pPr algn="ctr"/>
                      <a:r>
                        <a:rPr lang="en-US" sz="1000">
                          <a:effectLst/>
                          <a:latin typeface="Times" panose="02020603050405020304" pitchFamily="18" charset="0"/>
                          <a:cs typeface="Times New Roman" panose="02020603050405020304" pitchFamily="18" charset="0"/>
                        </a:rPr>
                        <a:t>Milwaukee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934BC9"/>
                          </a:solidFill>
                          <a:effectLst/>
                          <a:latin typeface="Times New Roman" panose="02020603050405020304" pitchFamily="18" charset="0"/>
                          <a:cs typeface="Times New Roman" panose="02020603050405020304" pitchFamily="18" charset="0"/>
                        </a:rPr>
                        <a:t>WI</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10.37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2E74B5"/>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5.08%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735">
                <a:tc>
                  <a:txBody>
                    <a:bodyPr/>
                    <a:lstStyle/>
                    <a:p>
                      <a:pPr algn="ctr"/>
                      <a:r>
                        <a:rPr lang="en-US" sz="1000">
                          <a:effectLst/>
                          <a:latin typeface="Times" panose="02020603050405020304" pitchFamily="18" charset="0"/>
                          <a:cs typeface="Times New Roman" panose="02020603050405020304" pitchFamily="18" charset="0"/>
                        </a:rPr>
                        <a:t>Orlando-Daytona Beach-Melbourne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934BC9"/>
                          </a:solidFill>
                          <a:effectLst/>
                          <a:latin typeface="Times New Roman" panose="02020603050405020304" pitchFamily="18" charset="0"/>
                          <a:cs typeface="Times New Roman" panose="02020603050405020304" pitchFamily="18" charset="0"/>
                        </a:rPr>
                        <a:t>FL</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12.55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strike="sngStrike">
                          <a:solidFill>
                            <a:srgbClr val="2E74B5"/>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9.26%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2603">
                <a:tc>
                  <a:txBody>
                    <a:bodyPr/>
                    <a:lstStyle/>
                    <a:p>
                      <a:pPr algn="ctr"/>
                      <a:r>
                        <a:rPr lang="en-US" sz="1000">
                          <a:effectLst/>
                          <a:latin typeface="Times" panose="02020603050405020304" pitchFamily="18" charset="0"/>
                          <a:cs typeface="Times New Roman" panose="02020603050405020304" pitchFamily="18" charset="0"/>
                        </a:rPr>
                        <a:t>Pittsburgh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934BC9"/>
                          </a:solidFill>
                          <a:effectLst/>
                          <a:latin typeface="Times New Roman" panose="02020603050405020304" pitchFamily="18" charset="0"/>
                          <a:cs typeface="Times New Roman" panose="02020603050405020304" pitchFamily="18" charset="0"/>
                        </a:rPr>
                        <a:t>PA (96%)</a:t>
                      </a:r>
                      <a:endParaRPr lang="en-US" sz="1000">
                        <a:effectLst/>
                        <a:latin typeface="Times" panose="02020603050405020304" pitchFamily="18" charset="0"/>
                        <a:cs typeface="Times New Roman" panose="02020603050405020304" pitchFamily="18" charset="0"/>
                      </a:endParaRPr>
                    </a:p>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WV (3%)</a:t>
                      </a:r>
                      <a:endParaRPr lang="en-US" sz="1000">
                        <a:effectLst/>
                        <a:latin typeface="Times" panose="02020603050405020304" pitchFamily="18" charset="0"/>
                        <a:cs typeface="Times New Roman" panose="02020603050405020304" pitchFamily="18" charset="0"/>
                      </a:endParaRPr>
                    </a:p>
                    <a:p>
                      <a:pPr algn="ctr">
                        <a:tabLst>
                          <a:tab pos="228600" algn="l"/>
                        </a:tabLst>
                      </a:pPr>
                      <a:r>
                        <a:rPr lang="en-US" sz="1000" b="1">
                          <a:solidFill>
                            <a:srgbClr val="2E74B5"/>
                          </a:solidFill>
                          <a:effectLst/>
                          <a:latin typeface="Times New Roman" panose="02020603050405020304" pitchFamily="18" charset="0"/>
                          <a:cs typeface="Times New Roman" panose="02020603050405020304" pitchFamily="18" charset="0"/>
                        </a:rPr>
                        <a:t>MD (1%)</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17.38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6.41%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735">
                <a:tc>
                  <a:txBody>
                    <a:bodyPr/>
                    <a:lstStyle/>
                    <a:p>
                      <a:pPr algn="ctr"/>
                      <a:r>
                        <a:rPr lang="en-US" sz="1000">
                          <a:effectLst/>
                          <a:latin typeface="Times" panose="02020603050405020304" pitchFamily="18" charset="0"/>
                          <a:cs typeface="Times New Roman" panose="02020603050405020304" pitchFamily="18" charset="0"/>
                        </a:rPr>
                        <a:t>St. Louis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MO (73%)</a:t>
                      </a:r>
                      <a:endParaRPr lang="en-US" sz="1000">
                        <a:effectLst/>
                        <a:latin typeface="Times" panose="02020603050405020304" pitchFamily="18" charset="0"/>
                        <a:cs typeface="Times New Roman" panose="02020603050405020304" pitchFamily="18" charset="0"/>
                      </a:endParaRPr>
                    </a:p>
                    <a:p>
                      <a:pPr algn="ctr">
                        <a:tabLst>
                          <a:tab pos="228600" algn="l"/>
                        </a:tabLst>
                      </a:pPr>
                      <a:r>
                        <a:rPr lang="en-US" sz="1000" b="1">
                          <a:solidFill>
                            <a:srgbClr val="2E74B5"/>
                          </a:solidFill>
                          <a:effectLst/>
                          <a:latin typeface="Times New Roman" panose="02020603050405020304" pitchFamily="18" charset="0"/>
                          <a:cs typeface="Times New Roman" panose="02020603050405020304" pitchFamily="18" charset="0"/>
                        </a:rPr>
                        <a:t>IL (27%)</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14.42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2E74B5"/>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4.09%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1735">
                <a:tc>
                  <a:txBody>
                    <a:bodyPr/>
                    <a:lstStyle/>
                    <a:p>
                      <a:pPr algn="ctr"/>
                      <a:r>
                        <a:rPr lang="en-US" sz="1000">
                          <a:effectLst/>
                          <a:latin typeface="Times" panose="02020603050405020304" pitchFamily="18" charset="0"/>
                          <a:cs typeface="Times New Roman" panose="02020603050405020304" pitchFamily="18" charset="0"/>
                        </a:rPr>
                        <a:t>Tampa-St. Petersburg (Sarasota)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934BC9"/>
                          </a:solidFill>
                          <a:effectLst/>
                          <a:latin typeface="Times New Roman" panose="02020603050405020304" pitchFamily="18" charset="0"/>
                          <a:cs typeface="Times New Roman" panose="02020603050405020304" pitchFamily="18" charset="0"/>
                        </a:rPr>
                        <a:t>FL</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9.85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strike="sngStrike">
                          <a:solidFill>
                            <a:srgbClr val="2E74B5"/>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6.21%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868">
                <a:tc>
                  <a:txBody>
                    <a:bodyPr/>
                    <a:lstStyle/>
                    <a:p>
                      <a:pPr algn="ctr"/>
                      <a:r>
                        <a:rPr lang="en-US" sz="1000">
                          <a:effectLst/>
                          <a:latin typeface="Times" panose="02020603050405020304" pitchFamily="18" charset="0"/>
                          <a:cs typeface="Times New Roman" panose="02020603050405020304" pitchFamily="18" charset="0"/>
                        </a:rPr>
                        <a:t>Wilkes Barre-Scranton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934BC9"/>
                          </a:solidFill>
                          <a:effectLst/>
                          <a:latin typeface="Times New Roman" panose="02020603050405020304" pitchFamily="18" charset="0"/>
                          <a:cs typeface="Times New Roman" panose="02020603050405020304" pitchFamily="18" charset="0"/>
                        </a:rPr>
                        <a:t>PA</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a:solidFill>
                            <a:srgbClr val="0070C0"/>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14.23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b="1" strike="sngStrike">
                          <a:solidFill>
                            <a:srgbClr val="2E74B5"/>
                          </a:solidFill>
                          <a:effectLst/>
                          <a:latin typeface="Times New Roman" panose="02020603050405020304" pitchFamily="18" charset="0"/>
                          <a:cs typeface="Times New Roman" panose="02020603050405020304" pitchFamily="18" charset="0"/>
                        </a:rPr>
                        <a:t>D</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panose="02020603050405020304" pitchFamily="18" charset="0"/>
                          <a:cs typeface="Times New Roman" panose="02020603050405020304" pitchFamily="18" charset="0"/>
                        </a:rPr>
                        <a:t>7.41%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228600" algn="l"/>
                        </a:tabLst>
                      </a:pPr>
                      <a:r>
                        <a:rPr lang="en-US" sz="1000" b="1">
                          <a:solidFill>
                            <a:srgbClr val="FF0000"/>
                          </a:solidFill>
                          <a:effectLst/>
                          <a:latin typeface="Times New Roman" panose="02020603050405020304" pitchFamily="18" charset="0"/>
                          <a:cs typeface="Times New Roman" panose="02020603050405020304" pitchFamily="18" charset="0"/>
                        </a:rPr>
                        <a:t>R</a:t>
                      </a:r>
                      <a:endParaRPr lang="en-US" sz="1000">
                        <a:effectLst/>
                        <a:latin typeface="Times"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776">
                <a:tc gridSpan="8">
                  <a:txBody>
                    <a:bodyPr/>
                    <a:lstStyle/>
                    <a:p>
                      <a:pPr>
                        <a:tabLst>
                          <a:tab pos="228600" algn="l"/>
                        </a:tabLst>
                      </a:pPr>
                      <a:endParaRPr lang="en-US" sz="1000" dirty="0">
                        <a:effectLst/>
                        <a:latin typeface="Times"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3" name="Footer Placeholder 2"/>
          <p:cNvSpPr>
            <a:spLocks noGrp="1"/>
          </p:cNvSpPr>
          <p:nvPr>
            <p:ph type="ftr" sz="quarter" idx="11"/>
          </p:nvPr>
        </p:nvSpPr>
        <p:spPr>
          <a:xfrm>
            <a:off x="2798283" y="6356350"/>
            <a:ext cx="3944039"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11288828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Optimizing Advertising in Campaigns (literally)</a:t>
            </a:r>
            <a:endParaRPr lang="en-US" dirty="0"/>
          </a:p>
        </p:txBody>
      </p:sp>
      <p:sp>
        <p:nvSpPr>
          <p:cNvPr id="3" name="Content Placeholder 2"/>
          <p:cNvSpPr>
            <a:spLocks noGrp="1"/>
          </p:cNvSpPr>
          <p:nvPr>
            <p:ph idx="1"/>
          </p:nvPr>
        </p:nvSpPr>
        <p:spPr/>
        <p:txBody>
          <a:bodyPr/>
          <a:lstStyle/>
          <a:p>
            <a:r>
              <a:rPr lang="en-US" dirty="0" smtClean="0"/>
              <a:t>One interesting note is that television </a:t>
            </a:r>
            <a:r>
              <a:rPr lang="en-US" dirty="0"/>
              <a:t>advertising in the 2012 presidential election was approximately $1.9 </a:t>
            </a:r>
            <a:r>
              <a:rPr lang="en-US" dirty="0" smtClean="0"/>
              <a:t>billion</a:t>
            </a:r>
          </a:p>
          <a:p>
            <a:endParaRPr lang="en-US" dirty="0"/>
          </a:p>
          <a:p>
            <a:r>
              <a:rPr lang="en-US" dirty="0" smtClean="0"/>
              <a:t>Significant potential to optimize ad spend, with newer multi-platform digital media offering novel opportunities as well as challenges.</a:t>
            </a:r>
            <a:endParaRPr lang="en-US" dirty="0"/>
          </a:p>
        </p:txBody>
      </p:sp>
      <p:sp>
        <p:nvSpPr>
          <p:cNvPr id="5" name="Footer Placeholder 4"/>
          <p:cNvSpPr>
            <a:spLocks noGrp="1"/>
          </p:cNvSpPr>
          <p:nvPr>
            <p:ph type="ftr" sz="quarter" idx="11"/>
          </p:nvPr>
        </p:nvSpPr>
        <p:spPr>
          <a:xfrm>
            <a:off x="2313542" y="6356350"/>
            <a:ext cx="3988105"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541661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352" y="539043"/>
            <a:ext cx="8229600" cy="1143000"/>
          </a:xfrm>
        </p:spPr>
        <p:txBody>
          <a:bodyPr>
            <a:normAutofit fontScale="90000"/>
          </a:bodyPr>
          <a:lstStyle/>
          <a:p>
            <a:r>
              <a:rPr lang="en-US" dirty="0" smtClean="0"/>
              <a:t>Three Specific Challenges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Cross </a:t>
            </a:r>
            <a:r>
              <a:rPr lang="en-US" dirty="0"/>
              <a:t>Platform Data Integration. </a:t>
            </a:r>
            <a:endParaRPr lang="en-US" dirty="0" smtClean="0"/>
          </a:p>
          <a:p>
            <a:endParaRPr lang="en-US" dirty="0"/>
          </a:p>
          <a:p>
            <a:r>
              <a:rPr lang="en-US" dirty="0"/>
              <a:t>Geo-targeting within DMAs and Political </a:t>
            </a:r>
            <a:r>
              <a:rPr lang="en-US" dirty="0" smtClean="0"/>
              <a:t>Boundaries</a:t>
            </a:r>
          </a:p>
          <a:p>
            <a:endParaRPr lang="en-US" dirty="0"/>
          </a:p>
          <a:p>
            <a:r>
              <a:rPr lang="en-US" dirty="0"/>
              <a:t>Personalized and Context Sensitive Advertising</a:t>
            </a:r>
            <a:endParaRPr lang="en-US" dirty="0" smtClean="0"/>
          </a:p>
          <a:p>
            <a:endParaRPr lang="en-US" dirty="0"/>
          </a:p>
          <a:p>
            <a:endParaRPr lang="en-US" dirty="0"/>
          </a:p>
        </p:txBody>
      </p:sp>
      <p:sp>
        <p:nvSpPr>
          <p:cNvPr id="5" name="Footer Placeholder 4"/>
          <p:cNvSpPr>
            <a:spLocks noGrp="1"/>
          </p:cNvSpPr>
          <p:nvPr>
            <p:ph type="ftr" sz="quarter" idx="11"/>
          </p:nvPr>
        </p:nvSpPr>
        <p:spPr>
          <a:xfrm>
            <a:off x="2544895" y="6356350"/>
            <a:ext cx="4120309"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433056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 Platform Data Integration</a:t>
            </a:r>
          </a:p>
        </p:txBody>
      </p:sp>
      <p:sp>
        <p:nvSpPr>
          <p:cNvPr id="3" name="Content Placeholder 2"/>
          <p:cNvSpPr>
            <a:spLocks noGrp="1"/>
          </p:cNvSpPr>
          <p:nvPr>
            <p:ph idx="1"/>
          </p:nvPr>
        </p:nvSpPr>
        <p:spPr/>
        <p:txBody>
          <a:bodyPr>
            <a:normAutofit fontScale="77500" lnSpcReduction="20000"/>
          </a:bodyPr>
          <a:lstStyle/>
          <a:p>
            <a:r>
              <a:rPr lang="en-US" dirty="0" smtClean="0"/>
              <a:t>Media </a:t>
            </a:r>
            <a:r>
              <a:rPr lang="en-US" dirty="0"/>
              <a:t>consumption is fragmented across multiple </a:t>
            </a:r>
            <a:r>
              <a:rPr lang="en-US" dirty="0" smtClean="0"/>
              <a:t>devices</a:t>
            </a:r>
          </a:p>
          <a:p>
            <a:pPr lvl="1"/>
            <a:r>
              <a:rPr lang="en-US" dirty="0" smtClean="0"/>
              <a:t>Need to track usage </a:t>
            </a:r>
            <a:r>
              <a:rPr lang="en-US" dirty="0"/>
              <a:t>across multiple devices to the same user. </a:t>
            </a:r>
            <a:endParaRPr lang="en-US" dirty="0" smtClean="0"/>
          </a:p>
          <a:p>
            <a:endParaRPr lang="en-US" dirty="0"/>
          </a:p>
          <a:p>
            <a:r>
              <a:rPr lang="en-US" dirty="0"/>
              <a:t>I</a:t>
            </a:r>
            <a:r>
              <a:rPr lang="en-US" dirty="0" smtClean="0"/>
              <a:t>ndependent </a:t>
            </a:r>
            <a:r>
              <a:rPr lang="en-US" dirty="0"/>
              <a:t>and </a:t>
            </a:r>
            <a:r>
              <a:rPr lang="en-US" dirty="0" smtClean="0"/>
              <a:t>heuristic</a:t>
            </a:r>
            <a:r>
              <a:rPr lang="en-US" strike="sngStrike" dirty="0" smtClean="0"/>
              <a:t> </a:t>
            </a:r>
            <a:r>
              <a:rPr lang="en-US" dirty="0" smtClean="0"/>
              <a:t>solutions exist, however:</a:t>
            </a:r>
          </a:p>
          <a:p>
            <a:endParaRPr lang="en-US" dirty="0"/>
          </a:p>
          <a:p>
            <a:r>
              <a:rPr lang="en-US" dirty="0"/>
              <a:t>P</a:t>
            </a:r>
            <a:r>
              <a:rPr lang="en-US" dirty="0" smtClean="0"/>
              <a:t>rivacy </a:t>
            </a:r>
            <a:r>
              <a:rPr lang="en-US" dirty="0"/>
              <a:t>concerns </a:t>
            </a:r>
            <a:r>
              <a:rPr lang="en-US" dirty="0" smtClean="0"/>
              <a:t>arise. </a:t>
            </a:r>
          </a:p>
          <a:p>
            <a:pPr lvl="1"/>
            <a:r>
              <a:rPr lang="en-US" dirty="0" smtClean="0"/>
              <a:t>necessitates </a:t>
            </a:r>
            <a:r>
              <a:rPr lang="en-US" dirty="0"/>
              <a:t>a need for a privacy-sensitive cross platform tracking technology. While the two concerns (cross platform and privacy) may appear </a:t>
            </a:r>
            <a:endParaRPr lang="en-US" dirty="0" smtClean="0"/>
          </a:p>
          <a:p>
            <a:pPr lvl="1"/>
            <a:endParaRPr lang="en-US" dirty="0"/>
          </a:p>
          <a:p>
            <a:r>
              <a:rPr lang="en-US" dirty="0" smtClean="0"/>
              <a:t>Transparency</a:t>
            </a:r>
            <a:r>
              <a:rPr lang="en-US" dirty="0"/>
              <a:t>, user-control, and the design of incentives might be aspects to consider as the industry matures in this area.</a:t>
            </a:r>
          </a:p>
          <a:p>
            <a:endParaRPr lang="en-US" dirty="0"/>
          </a:p>
        </p:txBody>
      </p:sp>
      <p:sp>
        <p:nvSpPr>
          <p:cNvPr id="5" name="Footer Placeholder 4"/>
          <p:cNvSpPr>
            <a:spLocks noGrp="1"/>
          </p:cNvSpPr>
          <p:nvPr>
            <p:ph type="ftr" sz="quarter" idx="11"/>
          </p:nvPr>
        </p:nvSpPr>
        <p:spPr>
          <a:xfrm>
            <a:off x="2820317" y="6356350"/>
            <a:ext cx="4153360"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763696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Geo-targeting within DMAs and Political Boundaries</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unit of analysis in presidential elections are geographical regions such as counties and states. Yet, many television programs are targeted at the DMA levels. </a:t>
            </a:r>
            <a:endParaRPr lang="en-US" dirty="0" smtClean="0"/>
          </a:p>
          <a:p>
            <a:endParaRPr lang="en-US" dirty="0"/>
          </a:p>
          <a:p>
            <a:r>
              <a:rPr lang="en-US" dirty="0" smtClean="0"/>
              <a:t>Raises geo-targeting needs</a:t>
            </a:r>
            <a:endParaRPr lang="en-US" dirty="0"/>
          </a:p>
          <a:p>
            <a:pPr lvl="1"/>
            <a:r>
              <a:rPr lang="en-US" dirty="0"/>
              <a:t>L</a:t>
            </a:r>
            <a:r>
              <a:rPr lang="en-US" dirty="0" smtClean="0"/>
              <a:t>ocation </a:t>
            </a:r>
            <a:r>
              <a:rPr lang="en-US" dirty="0"/>
              <a:t>identification needs to be precise at the </a:t>
            </a:r>
            <a:r>
              <a:rPr lang="en-US" dirty="0" smtClean="0"/>
              <a:t>state, county and DMA level </a:t>
            </a:r>
            <a:r>
              <a:rPr lang="en-US" dirty="0"/>
              <a:t>for </a:t>
            </a:r>
            <a:r>
              <a:rPr lang="en-US" dirty="0" smtClean="0"/>
              <a:t>instance, but focuses on the location of the home state where the device primarily resides. </a:t>
            </a:r>
          </a:p>
          <a:p>
            <a:pPr lvl="1"/>
            <a:r>
              <a:rPr lang="en-US" dirty="0" smtClean="0"/>
              <a:t>Being </a:t>
            </a:r>
            <a:r>
              <a:rPr lang="en-US" dirty="0"/>
              <a:t>able to have a geo-history for devices might be a possible approach but is one that needs user opt-in in order to be privacy sensitive. </a:t>
            </a:r>
            <a:endParaRPr lang="en-US" dirty="0" smtClean="0"/>
          </a:p>
          <a:p>
            <a:endParaRPr lang="en-US" dirty="0"/>
          </a:p>
          <a:p>
            <a:r>
              <a:rPr lang="en-US" dirty="0" smtClean="0"/>
              <a:t>Reiterates need </a:t>
            </a:r>
            <a:r>
              <a:rPr lang="en-US" dirty="0"/>
              <a:t>for any technology that provides potential solutions using a framework that is user-centric in terms of incentives and privacy. </a:t>
            </a:r>
          </a:p>
        </p:txBody>
      </p:sp>
      <p:sp>
        <p:nvSpPr>
          <p:cNvPr id="5" name="Footer Placeholder 4"/>
          <p:cNvSpPr>
            <a:spLocks noGrp="1"/>
          </p:cNvSpPr>
          <p:nvPr>
            <p:ph type="ftr" sz="quarter" idx="11"/>
          </p:nvPr>
        </p:nvSpPr>
        <p:spPr>
          <a:xfrm>
            <a:off x="2236425" y="6356350"/>
            <a:ext cx="4576590"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4646265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Personalized and Context Sensitive Advertising</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There </a:t>
            </a:r>
            <a:r>
              <a:rPr lang="en-US" dirty="0"/>
              <a:t>are likely</a:t>
            </a:r>
            <a:r>
              <a:rPr lang="en-US" strike="sngStrike" dirty="0"/>
              <a:t> </a:t>
            </a:r>
            <a:r>
              <a:rPr lang="en-US" dirty="0"/>
              <a:t>programs with some noisy ability to forecast presidential election outcomes. </a:t>
            </a:r>
            <a:endParaRPr lang="en-US" dirty="0" smtClean="0"/>
          </a:p>
          <a:p>
            <a:pPr lvl="1"/>
            <a:r>
              <a:rPr lang="en-US" dirty="0" smtClean="0"/>
              <a:t>Could be correlation (latent factor impact) or influence</a:t>
            </a:r>
          </a:p>
          <a:p>
            <a:endParaRPr lang="en-US" dirty="0"/>
          </a:p>
          <a:p>
            <a:r>
              <a:rPr lang="en-US" dirty="0" smtClean="0"/>
              <a:t>Both </a:t>
            </a:r>
            <a:r>
              <a:rPr lang="en-US" dirty="0"/>
              <a:t>cases are interesting for campaigns to use in a personalized and context sensitive manner. </a:t>
            </a:r>
            <a:endParaRPr lang="en-US" dirty="0" smtClean="0"/>
          </a:p>
          <a:p>
            <a:endParaRPr lang="en-US" dirty="0"/>
          </a:p>
          <a:p>
            <a:r>
              <a:rPr lang="en-US" dirty="0" smtClean="0"/>
              <a:t>Displaying </a:t>
            </a:r>
            <a:r>
              <a:rPr lang="en-US" dirty="0"/>
              <a:t>advertisements to a mobile device in a house that is watching a television show might be a part of the strategy. This would mean having the technical ability to target devices “close” to each other but where there is some constraints between what is being watched in both devices at the same time. </a:t>
            </a:r>
            <a:endParaRPr lang="en-US" dirty="0" smtClean="0"/>
          </a:p>
          <a:p>
            <a:pPr lvl="1"/>
            <a:r>
              <a:rPr lang="en-US" dirty="0" smtClean="0"/>
              <a:t>While </a:t>
            </a:r>
            <a:r>
              <a:rPr lang="en-US" dirty="0"/>
              <a:t>the advertisement might also be integrated into the actual show the cost of doing so might be </a:t>
            </a:r>
            <a:r>
              <a:rPr lang="en-US" dirty="0" smtClean="0"/>
              <a:t>different than if done in a personalized manner to a few specified devices. Being </a:t>
            </a:r>
            <a:r>
              <a:rPr lang="en-US" dirty="0"/>
              <a:t>able to do so in a transparent and privacy-sensitive manner is critical.</a:t>
            </a:r>
          </a:p>
          <a:p>
            <a:endParaRPr lang="en-US" dirty="0"/>
          </a:p>
        </p:txBody>
      </p:sp>
      <p:sp>
        <p:nvSpPr>
          <p:cNvPr id="5" name="Footer Placeholder 4"/>
          <p:cNvSpPr>
            <a:spLocks noGrp="1"/>
          </p:cNvSpPr>
          <p:nvPr>
            <p:ph type="ftr" sz="quarter" idx="11"/>
          </p:nvPr>
        </p:nvSpPr>
        <p:spPr>
          <a:xfrm>
            <a:off x="2148289" y="6356350"/>
            <a:ext cx="3871511"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22167534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a:t>
            </a:r>
            <a:endParaRPr lang="en-US" dirty="0"/>
          </a:p>
        </p:txBody>
      </p:sp>
      <p:sp>
        <p:nvSpPr>
          <p:cNvPr id="3" name="Content Placeholder 2"/>
          <p:cNvSpPr>
            <a:spLocks noGrp="1"/>
          </p:cNvSpPr>
          <p:nvPr>
            <p:ph idx="1"/>
          </p:nvPr>
        </p:nvSpPr>
        <p:spPr/>
        <p:txBody>
          <a:bodyPr>
            <a:normAutofit fontScale="62500" lnSpcReduction="20000"/>
          </a:bodyPr>
          <a:lstStyle/>
          <a:p>
            <a:r>
              <a:rPr lang="en-US" dirty="0"/>
              <a:t>Digital marketing has made tremendous strides over the past few years, supported in large part by standards-based technologies as well as proprietary algorithms from leading companies in the industry. </a:t>
            </a:r>
            <a:endParaRPr lang="en-US" dirty="0" smtClean="0"/>
          </a:p>
          <a:p>
            <a:endParaRPr lang="en-US" dirty="0"/>
          </a:p>
          <a:p>
            <a:r>
              <a:rPr lang="en-US" dirty="0" smtClean="0"/>
              <a:t>Many </a:t>
            </a:r>
            <a:r>
              <a:rPr lang="en-US" dirty="0"/>
              <a:t>of the innovations are spurred by applications which have needs. One such application area is political advertising. </a:t>
            </a:r>
            <a:endParaRPr lang="en-US" dirty="0"/>
          </a:p>
          <a:p>
            <a:pPr lvl="1"/>
            <a:r>
              <a:rPr lang="en-US" dirty="0" smtClean="0"/>
              <a:t>If </a:t>
            </a:r>
            <a:r>
              <a:rPr lang="en-US" dirty="0"/>
              <a:t>these dollars were more effectively targeted it would potentially help the campaigns spend their limited resources in a judicious manner. </a:t>
            </a:r>
            <a:endParaRPr lang="en-US" dirty="0" smtClean="0"/>
          </a:p>
          <a:p>
            <a:endParaRPr lang="en-US" dirty="0"/>
          </a:p>
          <a:p>
            <a:r>
              <a:rPr lang="en-US" dirty="0" smtClean="0"/>
              <a:t>Building </a:t>
            </a:r>
            <a:r>
              <a:rPr lang="en-US" dirty="0"/>
              <a:t>on our recent work that shows the ability to forecast election outcomes from television watch data, </a:t>
            </a:r>
            <a:r>
              <a:rPr lang="en-US" dirty="0" smtClean="0"/>
              <a:t>here </a:t>
            </a:r>
            <a:r>
              <a:rPr lang="en-US" dirty="0" smtClean="0"/>
              <a:t>we </a:t>
            </a:r>
            <a:r>
              <a:rPr lang="en-US" dirty="0"/>
              <a:t>present a few important implications and challenges for marketing technology. </a:t>
            </a:r>
            <a:endParaRPr lang="en-US" dirty="0" smtClean="0"/>
          </a:p>
          <a:p>
            <a:endParaRPr lang="en-US" dirty="0"/>
          </a:p>
          <a:p>
            <a:r>
              <a:rPr lang="en-US" dirty="0" smtClean="0"/>
              <a:t>Solutions </a:t>
            </a:r>
            <a:r>
              <a:rPr lang="en-US" dirty="0"/>
              <a:t>to the challenges highlighted here might be through new standards, proprietary technologies or as often the case a combination of the two. </a:t>
            </a:r>
            <a:endParaRPr lang="en-US" dirty="0" smtClean="0"/>
          </a:p>
          <a:p>
            <a:endParaRPr lang="en-US" dirty="0"/>
          </a:p>
          <a:p>
            <a:endParaRPr lang="en-US" dirty="0"/>
          </a:p>
        </p:txBody>
      </p:sp>
      <p:sp>
        <p:nvSpPr>
          <p:cNvPr id="5" name="Footer Placeholder 4"/>
          <p:cNvSpPr>
            <a:spLocks noGrp="1"/>
          </p:cNvSpPr>
          <p:nvPr>
            <p:ph type="ftr" sz="quarter" idx="11"/>
          </p:nvPr>
        </p:nvSpPr>
        <p:spPr>
          <a:xfrm>
            <a:off x="2599981" y="6356350"/>
            <a:ext cx="4076241"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38718442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endParaRPr lang="en-US" dirty="0"/>
          </a:p>
          <a:p>
            <a:endParaRPr lang="en-US" dirty="0"/>
          </a:p>
        </p:txBody>
      </p:sp>
      <p:pic>
        <p:nvPicPr>
          <p:cNvPr id="2" name="Picture 1"/>
          <p:cNvPicPr>
            <a:picLocks noChangeAspect="1"/>
          </p:cNvPicPr>
          <p:nvPr/>
        </p:nvPicPr>
        <p:blipFill>
          <a:blip r:embed="rId3"/>
          <a:stretch>
            <a:fillRect/>
          </a:stretch>
        </p:blipFill>
        <p:spPr>
          <a:xfrm>
            <a:off x="0" y="-52350"/>
            <a:ext cx="9149095" cy="4907887"/>
          </a:xfrm>
          <a:prstGeom prst="rect">
            <a:avLst/>
          </a:prstGeom>
        </p:spPr>
      </p:pic>
      <p:pic>
        <p:nvPicPr>
          <p:cNvPr id="6" name="Picture 5"/>
          <p:cNvPicPr>
            <a:picLocks noChangeAspect="1"/>
          </p:cNvPicPr>
          <p:nvPr/>
        </p:nvPicPr>
        <p:blipFill>
          <a:blip r:embed="rId4"/>
          <a:stretch>
            <a:fillRect/>
          </a:stretch>
        </p:blipFill>
        <p:spPr>
          <a:xfrm>
            <a:off x="3124200" y="5196177"/>
            <a:ext cx="3226115" cy="1045079"/>
          </a:xfrm>
          <a:prstGeom prst="rect">
            <a:avLst/>
          </a:prstGeom>
        </p:spPr>
      </p:pic>
    </p:spTree>
    <p:extLst>
      <p:ext uri="{BB962C8B-B14F-4D97-AF65-F5344CB8AC3E}">
        <p14:creationId xmlns:p14="http://schemas.microsoft.com/office/powerpoint/2010/main" val="41680840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346592"/>
            <a:ext cx="8725359" cy="2498993"/>
          </a:xfrm>
        </p:spPr>
        <p:txBody>
          <a:bodyPr>
            <a:normAutofit/>
          </a:bodyPr>
          <a:lstStyle/>
          <a:p>
            <a:r>
              <a:rPr lang="en-US" sz="2400" i="1" dirty="0" err="1"/>
              <a:t>Arash</a:t>
            </a:r>
            <a:r>
              <a:rPr lang="en-US" sz="2400" i="1" dirty="0"/>
              <a:t> </a:t>
            </a:r>
            <a:r>
              <a:rPr lang="en-US" sz="2400" i="1" dirty="0" err="1"/>
              <a:t>Barfar</a:t>
            </a:r>
            <a:r>
              <a:rPr lang="en-US" sz="2400" i="1" dirty="0"/>
              <a:t> &amp; Balaji </a:t>
            </a:r>
            <a:r>
              <a:rPr lang="en-US" sz="2400" i="1" dirty="0" err="1" smtClean="0"/>
              <a:t>Padmanabhan</a:t>
            </a:r>
            <a:endParaRPr lang="en-US" sz="2400" i="1" dirty="0" smtClean="0"/>
          </a:p>
          <a:p>
            <a:r>
              <a:rPr lang="en-US" sz="2400" i="1" dirty="0" smtClean="0"/>
              <a:t>Information Systems &amp; Decision Sciences (ISDS) Department</a:t>
            </a:r>
          </a:p>
          <a:p>
            <a:r>
              <a:rPr lang="en-US" sz="2400" i="1" dirty="0" err="1" smtClean="0"/>
              <a:t>Muma</a:t>
            </a:r>
            <a:r>
              <a:rPr lang="en-US" sz="2400" i="1" dirty="0" smtClean="0"/>
              <a:t> College of Business</a:t>
            </a:r>
          </a:p>
          <a:p>
            <a:r>
              <a:rPr lang="en-US" sz="2400" i="1" dirty="0" smtClean="0"/>
              <a:t>University of South Florida</a:t>
            </a:r>
          </a:p>
          <a:p>
            <a:r>
              <a:rPr lang="en-US" sz="2400" i="1" dirty="0" smtClean="0"/>
              <a:t>bp@usf.edu and abarfar@usf.edu</a:t>
            </a:r>
          </a:p>
        </p:txBody>
      </p:sp>
      <p:pic>
        <p:nvPicPr>
          <p:cNvPr id="4" name="Picture 3"/>
          <p:cNvPicPr>
            <a:picLocks noChangeAspect="1"/>
          </p:cNvPicPr>
          <p:nvPr/>
        </p:nvPicPr>
        <p:blipFill>
          <a:blip r:embed="rId2"/>
          <a:stretch>
            <a:fillRect/>
          </a:stretch>
        </p:blipFill>
        <p:spPr>
          <a:xfrm>
            <a:off x="2551094" y="795928"/>
            <a:ext cx="3931644" cy="1005249"/>
          </a:xfrm>
          <a:prstGeom prst="rect">
            <a:avLst/>
          </a:prstGeom>
        </p:spPr>
      </p:pic>
    </p:spTree>
    <p:extLst>
      <p:ext uri="{BB962C8B-B14F-4D97-AF65-F5344CB8AC3E}">
        <p14:creationId xmlns:p14="http://schemas.microsoft.com/office/powerpoint/2010/main" val="545795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30584"/>
            <a:ext cx="7886700" cy="994172"/>
          </a:xfrm>
        </p:spPr>
        <p:txBody>
          <a:bodyPr>
            <a:normAutofit fontScale="90000"/>
          </a:bodyPr>
          <a:lstStyle/>
          <a:p>
            <a:pPr algn="ctr"/>
            <a:r>
              <a:rPr lang="en-US" sz="3000" dirty="0"/>
              <a:t/>
            </a:r>
            <a:br>
              <a:rPr lang="en-US" sz="3000" dirty="0"/>
            </a:br>
            <a:endParaRPr lang="en-US" sz="3000" dirty="0"/>
          </a:p>
        </p:txBody>
      </p:sp>
      <p:sp>
        <p:nvSpPr>
          <p:cNvPr id="5" name="Content Placeholder 4"/>
          <p:cNvSpPr>
            <a:spLocks noGrp="1"/>
          </p:cNvSpPr>
          <p:nvPr>
            <p:ph idx="1"/>
          </p:nvPr>
        </p:nvSpPr>
        <p:spPr>
          <a:xfrm>
            <a:off x="457200" y="1233890"/>
            <a:ext cx="8229600" cy="4892274"/>
          </a:xfrm>
        </p:spPr>
        <p:txBody>
          <a:bodyPr>
            <a:normAutofit fontScale="92500" lnSpcReduction="20000"/>
          </a:bodyPr>
          <a:lstStyle/>
          <a:p>
            <a:r>
              <a:rPr lang="en-US" dirty="0" smtClean="0"/>
              <a:t>It’s November 5, 2012. The world is awaiting news on the next US President. Who will it be?</a:t>
            </a:r>
          </a:p>
          <a:p>
            <a:endParaRPr lang="en-US" dirty="0"/>
          </a:p>
          <a:p>
            <a:r>
              <a:rPr lang="en-US" dirty="0" smtClean="0"/>
              <a:t>A what-if question. What if, we had data on who watched what shows on TV in the preceding weeks, October 1 through November 5. </a:t>
            </a:r>
          </a:p>
          <a:p>
            <a:pPr lvl="1"/>
            <a:r>
              <a:rPr lang="en-US" dirty="0" smtClean="0"/>
              <a:t>Can we predict the outcome?</a:t>
            </a:r>
          </a:p>
          <a:p>
            <a:pPr lvl="1"/>
            <a:endParaRPr lang="en-US" dirty="0"/>
          </a:p>
          <a:p>
            <a:r>
              <a:rPr lang="en-US" dirty="0" smtClean="0"/>
              <a:t>Pulled together data, thanks to Nielsen on:</a:t>
            </a:r>
          </a:p>
          <a:p>
            <a:pPr lvl="1"/>
            <a:r>
              <a:rPr lang="en-US" dirty="0" smtClean="0"/>
              <a:t>547 television programs, 165 populated counties, 49 states </a:t>
            </a:r>
          </a:p>
          <a:p>
            <a:endParaRPr lang="en-US" dirty="0"/>
          </a:p>
          <a:p>
            <a:endParaRPr lang="en-US" dirty="0"/>
          </a:p>
        </p:txBody>
      </p:sp>
      <p:sp>
        <p:nvSpPr>
          <p:cNvPr id="6" name="Title 1"/>
          <p:cNvSpPr txBox="1">
            <a:spLocks/>
          </p:cNvSpPr>
          <p:nvPr/>
        </p:nvSpPr>
        <p:spPr>
          <a:xfrm>
            <a:off x="628650" y="289308"/>
            <a:ext cx="7886700" cy="560027"/>
          </a:xfrm>
          <a:prstGeom prst="rect">
            <a:avLst/>
          </a:prstGeom>
        </p:spPr>
        <p:txBody>
          <a:bodyPr vert="horz" lIns="91440" tIns="45720" rIns="91440" bIns="45720" rtlCol="0" anchor="ctr">
            <a:normAutofit fontScale="90000" lnSpcReduction="20000"/>
          </a:bodyPr>
          <a:lstStyle>
            <a:lvl1pPr algn="l" defTabSz="457200" rtl="0" eaLnBrk="1" latinLnBrk="0" hangingPunct="1">
              <a:spcBef>
                <a:spcPct val="0"/>
              </a:spcBef>
              <a:buNone/>
              <a:defRPr sz="4000" b="1" kern="1200">
                <a:solidFill>
                  <a:srgbClr val="0F583A"/>
                </a:solidFill>
                <a:latin typeface="+mj-lt"/>
                <a:ea typeface="+mj-ea"/>
                <a:cs typeface="+mj-cs"/>
              </a:defRPr>
            </a:lvl1pPr>
          </a:lstStyle>
          <a:p>
            <a:pPr algn="ctr"/>
            <a:r>
              <a:rPr lang="en-US" dirty="0" smtClean="0"/>
              <a:t>Motivation</a:t>
            </a:r>
            <a:endParaRPr lang="en-US" dirty="0"/>
          </a:p>
        </p:txBody>
      </p:sp>
      <p:sp>
        <p:nvSpPr>
          <p:cNvPr id="2" name="Footer Placeholder 1"/>
          <p:cNvSpPr>
            <a:spLocks noGrp="1"/>
          </p:cNvSpPr>
          <p:nvPr>
            <p:ph type="ftr" sz="quarter" idx="11"/>
          </p:nvPr>
        </p:nvSpPr>
        <p:spPr>
          <a:xfrm>
            <a:off x="2314231" y="6166292"/>
            <a:ext cx="7304183"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231274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2" end="2"/>
                                            </p:txEl>
                                          </p:spTgt>
                                        </p:tgtEl>
                                        <p:attrNameLst>
                                          <p:attrName>ppt_c</p:attrName>
                                        </p:attrNameLst>
                                      </p:cBhvr>
                                      <p:to>
                                        <a:schemeClr val="bg2"/>
                                      </p:to>
                                    </p:animClr>
                                  </p:sub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3" end="3"/>
                                            </p:txEl>
                                          </p:spTgt>
                                        </p:tgtEl>
                                        <p:attrNameLst>
                                          <p:attrName>ppt_c</p:attrName>
                                        </p:attrNameLst>
                                      </p:cBhvr>
                                      <p:to>
                                        <a:schemeClr val="bg2"/>
                                      </p:to>
                                    </p:animClr>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89308"/>
            <a:ext cx="7886700" cy="560027"/>
          </a:xfrm>
        </p:spPr>
        <p:txBody>
          <a:bodyPr>
            <a:normAutofit fontScale="90000"/>
          </a:bodyPr>
          <a:lstStyle/>
          <a:p>
            <a:pPr algn="ctr"/>
            <a:r>
              <a:rPr lang="en-US" dirty="0" smtClean="0"/>
              <a:t>Methodology</a:t>
            </a:r>
            <a:endParaRPr lang="en-US" dirty="0"/>
          </a:p>
        </p:txBody>
      </p:sp>
      <p:sp>
        <p:nvSpPr>
          <p:cNvPr id="3" name="Content Placeholder 2"/>
          <p:cNvSpPr>
            <a:spLocks noGrp="1"/>
          </p:cNvSpPr>
          <p:nvPr>
            <p:ph idx="1"/>
          </p:nvPr>
        </p:nvSpPr>
        <p:spPr>
          <a:xfrm>
            <a:off x="163657" y="1244906"/>
            <a:ext cx="8782039" cy="4516915"/>
          </a:xfrm>
        </p:spPr>
        <p:txBody>
          <a:bodyPr>
            <a:normAutofit fontScale="62500" lnSpcReduction="20000"/>
          </a:bodyPr>
          <a:lstStyle/>
          <a:p>
            <a:r>
              <a:rPr lang="en-US" dirty="0" smtClean="0"/>
              <a:t>Two simple variables per show. Minutes Per Voter &amp; Percentage of Fans</a:t>
            </a:r>
          </a:p>
          <a:p>
            <a:endParaRPr lang="en-US" dirty="0"/>
          </a:p>
          <a:p>
            <a:r>
              <a:rPr lang="en-US" dirty="0" smtClean="0"/>
              <a:t>Data (49 rows, or 165 rows, depending on state/county)</a:t>
            </a:r>
            <a:endParaRPr lang="en-US" dirty="0"/>
          </a:p>
          <a:p>
            <a:endParaRPr lang="en-US" dirty="0" smtClean="0"/>
          </a:p>
          <a:p>
            <a:endParaRPr lang="en-US" dirty="0"/>
          </a:p>
          <a:p>
            <a:endParaRPr lang="en-US" dirty="0" smtClean="0"/>
          </a:p>
          <a:p>
            <a:r>
              <a:rPr lang="en-US" dirty="0" smtClean="0"/>
              <a:t>Took over a year to fully analyze, from the raw data tables, understanding the schema, resolving numerous complicated data challenges, working with ETL and advanced SQL operations, validating and cross-checking the findings, integrating third party data into the analysis.</a:t>
            </a:r>
          </a:p>
          <a:p>
            <a:endParaRPr lang="en-US" dirty="0"/>
          </a:p>
          <a:p>
            <a:r>
              <a:rPr lang="en-US" dirty="0"/>
              <a:t>The data was transformed from a finely granular data model with nearly a half billion minutes of watching 138,000 telecasts that were registered as approximately 20 million of </a:t>
            </a:r>
            <a:r>
              <a:rPr lang="en-US" i="1" dirty="0"/>
              <a:t>&lt;</a:t>
            </a:r>
            <a:r>
              <a:rPr lang="en-US" i="1" dirty="0" err="1"/>
              <a:t>Person_ID</a:t>
            </a:r>
            <a:r>
              <a:rPr lang="en-US" i="1" dirty="0"/>
              <a:t>, </a:t>
            </a:r>
            <a:r>
              <a:rPr lang="en-US" i="1" dirty="0" err="1"/>
              <a:t>Telecast_ID</a:t>
            </a:r>
            <a:r>
              <a:rPr lang="en-US" i="1" dirty="0"/>
              <a:t>, Minutes, …&gt;</a:t>
            </a:r>
            <a:r>
              <a:rPr lang="en-US" dirty="0"/>
              <a:t> tuples</a:t>
            </a:r>
          </a:p>
          <a:p>
            <a:endParaRPr lang="en-US" dirty="0" smtClean="0"/>
          </a:p>
        </p:txBody>
      </p:sp>
      <p:pic>
        <p:nvPicPr>
          <p:cNvPr id="8" name="Picture 7"/>
          <p:cNvPicPr>
            <a:picLocks noChangeAspect="1"/>
          </p:cNvPicPr>
          <p:nvPr/>
        </p:nvPicPr>
        <p:blipFill>
          <a:blip r:embed="rId3"/>
          <a:stretch>
            <a:fillRect/>
          </a:stretch>
        </p:blipFill>
        <p:spPr>
          <a:xfrm>
            <a:off x="-216796" y="2373294"/>
            <a:ext cx="8473620" cy="994146"/>
          </a:xfrm>
          <a:prstGeom prst="rect">
            <a:avLst/>
          </a:prstGeom>
        </p:spPr>
      </p:pic>
      <p:sp>
        <p:nvSpPr>
          <p:cNvPr id="4" name="Footer Placeholder 3"/>
          <p:cNvSpPr>
            <a:spLocks noGrp="1"/>
          </p:cNvSpPr>
          <p:nvPr>
            <p:ph type="ftr" sz="quarter" idx="11"/>
          </p:nvPr>
        </p:nvSpPr>
        <p:spPr>
          <a:xfrm>
            <a:off x="363557" y="6356350"/>
            <a:ext cx="5656243" cy="365125"/>
          </a:xfrm>
        </p:spPr>
        <p:txBody>
          <a:bodyPr/>
          <a:lstStyle/>
          <a:p>
            <a:endParaRPr lang="en-US" i="1" dirty="0"/>
          </a:p>
        </p:txBody>
      </p:sp>
      <p:sp>
        <p:nvSpPr>
          <p:cNvPr id="5" name="Rectangle 4"/>
          <p:cNvSpPr/>
          <p:nvPr/>
        </p:nvSpPr>
        <p:spPr>
          <a:xfrm>
            <a:off x="2689401" y="6356350"/>
            <a:ext cx="3765198" cy="369332"/>
          </a:xfrm>
          <a:prstGeom prst="rect">
            <a:avLst/>
          </a:prstGeom>
        </p:spPr>
        <p:txBody>
          <a:bodyPr wrap="none">
            <a:spAutoFit/>
          </a:bodyPr>
          <a:lstStyle/>
          <a:p>
            <a:r>
              <a:rPr lang="en-US" i="1" dirty="0" err="1"/>
              <a:t>Arash</a:t>
            </a:r>
            <a:r>
              <a:rPr lang="en-US" i="1" dirty="0"/>
              <a:t> </a:t>
            </a:r>
            <a:r>
              <a:rPr lang="en-US" i="1" dirty="0" err="1"/>
              <a:t>Barfar</a:t>
            </a:r>
            <a:r>
              <a:rPr lang="en-US" i="1" dirty="0"/>
              <a:t> and Balaji </a:t>
            </a:r>
            <a:r>
              <a:rPr lang="en-US" i="1" dirty="0" err="1"/>
              <a:t>Padmanabhan</a:t>
            </a:r>
            <a:endParaRPr lang="en-US" i="1" dirty="0"/>
          </a:p>
        </p:txBody>
      </p:sp>
    </p:spTree>
    <p:extLst>
      <p:ext uri="{BB962C8B-B14F-4D97-AF65-F5344CB8AC3E}">
        <p14:creationId xmlns:p14="http://schemas.microsoft.com/office/powerpoint/2010/main" val="4177401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Synopsis of Findings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Able to rank 547 programs based on their “signal strength” in predicting outcomes.</a:t>
            </a:r>
          </a:p>
          <a:p>
            <a:pPr lvl="1"/>
            <a:r>
              <a:rPr lang="en-US" dirty="0" smtClean="0"/>
              <a:t>Top two in particular were exactly the ones pointed out recently in a Facebook Data Science report.</a:t>
            </a:r>
          </a:p>
          <a:p>
            <a:pPr lvl="1"/>
            <a:endParaRPr lang="en-US" dirty="0"/>
          </a:p>
          <a:p>
            <a:r>
              <a:rPr lang="en-US" dirty="0" smtClean="0"/>
              <a:t>Based on a single show alone achieved 82% accuracy at the state level and 75% accuracy at the county level.</a:t>
            </a:r>
          </a:p>
          <a:p>
            <a:endParaRPr lang="en-US" dirty="0" smtClean="0"/>
          </a:p>
          <a:p>
            <a:r>
              <a:rPr lang="en-US" dirty="0" smtClean="0"/>
              <a:t>The night before the elections the strongest state model would have predicted 8 out of 10 “swing states” accurately.</a:t>
            </a:r>
            <a:endParaRPr lang="en-US" dirty="0"/>
          </a:p>
        </p:txBody>
      </p:sp>
      <p:sp>
        <p:nvSpPr>
          <p:cNvPr id="4" name="Footer Placeholder 3"/>
          <p:cNvSpPr>
            <a:spLocks noGrp="1"/>
          </p:cNvSpPr>
          <p:nvPr>
            <p:ph type="ftr" sz="quarter" idx="11"/>
          </p:nvPr>
        </p:nvSpPr>
        <p:spPr>
          <a:xfrm>
            <a:off x="2555913" y="6356350"/>
            <a:ext cx="4175393"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3299245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a:t>Predicting State Outcomes: </a:t>
            </a:r>
            <a:br>
              <a:rPr lang="en-US" sz="2700" dirty="0"/>
            </a:br>
            <a:r>
              <a:rPr lang="en-US" sz="2700" dirty="0"/>
              <a:t>The Daily Show Tree</a:t>
            </a:r>
          </a:p>
        </p:txBody>
      </p:sp>
      <p:pic>
        <p:nvPicPr>
          <p:cNvPr id="11" name="Content Placeholder 10"/>
          <p:cNvPicPr>
            <a:picLocks noGrp="1" noChangeAspect="1"/>
          </p:cNvPicPr>
          <p:nvPr>
            <p:ph idx="1"/>
          </p:nvPr>
        </p:nvPicPr>
        <p:blipFill>
          <a:blip r:embed="rId2"/>
          <a:stretch>
            <a:fillRect/>
          </a:stretch>
        </p:blipFill>
        <p:spPr>
          <a:xfrm>
            <a:off x="2384587" y="1392066"/>
            <a:ext cx="12002587" cy="4806892"/>
          </a:xfrm>
          <a:prstGeom prst="rect">
            <a:avLst/>
          </a:prstGeom>
        </p:spPr>
      </p:pic>
      <p:sp>
        <p:nvSpPr>
          <p:cNvPr id="3" name="Footer Placeholder 2"/>
          <p:cNvSpPr>
            <a:spLocks noGrp="1"/>
          </p:cNvSpPr>
          <p:nvPr>
            <p:ph type="ftr" sz="quarter" idx="11"/>
          </p:nvPr>
        </p:nvSpPr>
        <p:spPr>
          <a:xfrm>
            <a:off x="2709333" y="6357056"/>
            <a:ext cx="4120445"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1350510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a:t>Predicting State Outcomes: </a:t>
            </a:r>
            <a:br>
              <a:rPr lang="en-US" sz="2700" dirty="0"/>
            </a:br>
            <a:r>
              <a:rPr lang="en-US" sz="2700" dirty="0"/>
              <a:t>Evaluation on the Swing States</a:t>
            </a:r>
          </a:p>
        </p:txBody>
      </p:sp>
      <p:graphicFrame>
        <p:nvGraphicFramePr>
          <p:cNvPr id="5" name="Object 4"/>
          <p:cNvGraphicFramePr>
            <a:graphicFrameLocks noChangeAspect="1"/>
          </p:cNvGraphicFramePr>
          <p:nvPr>
            <p:extLst>
              <p:ext uri="{D42A27DB-BD31-4B8C-83A1-F6EECF244321}">
                <p14:modId xmlns:p14="http://schemas.microsoft.com/office/powerpoint/2010/main" val="2538855983"/>
              </p:ext>
            </p:extLst>
          </p:nvPr>
        </p:nvGraphicFramePr>
        <p:xfrm>
          <a:off x="1208807" y="1894900"/>
          <a:ext cx="12883291" cy="4660135"/>
        </p:xfrm>
        <a:graphic>
          <a:graphicData uri="http://schemas.openxmlformats.org/presentationml/2006/ole">
            <mc:AlternateContent xmlns:mc="http://schemas.openxmlformats.org/markup-compatibility/2006">
              <mc:Choice xmlns:v="urn:schemas-microsoft-com:vml" Requires="v">
                <p:oleObj spid="_x0000_s1044" name="Document" r:id="rId3" imgW="5946064" imgH="2147618" progId="Word.Document.12">
                  <p:embed/>
                </p:oleObj>
              </mc:Choice>
              <mc:Fallback>
                <p:oleObj name="Document" r:id="rId3" imgW="5946064" imgH="2147618" progId="Word.Document.12">
                  <p:embed/>
                  <p:pic>
                    <p:nvPicPr>
                      <p:cNvPr id="0" name=""/>
                      <p:cNvPicPr/>
                      <p:nvPr/>
                    </p:nvPicPr>
                    <p:blipFill>
                      <a:blip r:embed="rId4"/>
                      <a:stretch>
                        <a:fillRect/>
                      </a:stretch>
                    </p:blipFill>
                    <p:spPr>
                      <a:xfrm>
                        <a:off x="1208807" y="1894900"/>
                        <a:ext cx="12883291" cy="4660135"/>
                      </a:xfrm>
                      <a:prstGeom prst="rect">
                        <a:avLst/>
                      </a:prstGeom>
                    </p:spPr>
                  </p:pic>
                </p:oleObj>
              </mc:Fallback>
            </mc:AlternateContent>
          </a:graphicData>
        </a:graphic>
      </p:graphicFrame>
      <p:sp>
        <p:nvSpPr>
          <p:cNvPr id="3" name="Footer Placeholder 2"/>
          <p:cNvSpPr>
            <a:spLocks noGrp="1"/>
          </p:cNvSpPr>
          <p:nvPr>
            <p:ph type="ftr" sz="quarter" idx="11"/>
          </p:nvPr>
        </p:nvSpPr>
        <p:spPr>
          <a:xfrm>
            <a:off x="2731911" y="6356350"/>
            <a:ext cx="3759200"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3868750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a:t>Predicting County Level Outcomes: </a:t>
            </a:r>
            <a:br>
              <a:rPr lang="en-US" sz="2700" dirty="0"/>
            </a:br>
            <a:r>
              <a:rPr lang="en-US" sz="2700" dirty="0"/>
              <a:t>The Duck Dynasty Model</a:t>
            </a:r>
          </a:p>
        </p:txBody>
      </p:sp>
      <p:pic>
        <p:nvPicPr>
          <p:cNvPr id="16" name="Content Placeholder 15"/>
          <p:cNvPicPr>
            <a:picLocks noGrp="1" noChangeAspect="1"/>
          </p:cNvPicPr>
          <p:nvPr>
            <p:ph idx="1"/>
          </p:nvPr>
        </p:nvPicPr>
        <p:blipFill>
          <a:blip r:embed="rId2"/>
          <a:stretch>
            <a:fillRect/>
          </a:stretch>
        </p:blipFill>
        <p:spPr>
          <a:xfrm>
            <a:off x="2502798" y="1604926"/>
            <a:ext cx="14245586" cy="3763230"/>
          </a:xfrm>
          <a:prstGeom prst="rect">
            <a:avLst/>
          </a:prstGeom>
        </p:spPr>
      </p:pic>
      <p:sp>
        <p:nvSpPr>
          <p:cNvPr id="3" name="Footer Placeholder 2"/>
          <p:cNvSpPr>
            <a:spLocks noGrp="1"/>
          </p:cNvSpPr>
          <p:nvPr>
            <p:ph type="ftr" sz="quarter" idx="11"/>
          </p:nvPr>
        </p:nvSpPr>
        <p:spPr>
          <a:xfrm>
            <a:off x="2743199" y="6356350"/>
            <a:ext cx="4131733"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2527830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Challenges &amp; Solutions</a:t>
            </a:r>
            <a:endParaRPr lang="en-US" dirty="0"/>
          </a:p>
        </p:txBody>
      </p:sp>
      <p:sp>
        <p:nvSpPr>
          <p:cNvPr id="3" name="Content Placeholder 2"/>
          <p:cNvSpPr>
            <a:spLocks noGrp="1"/>
          </p:cNvSpPr>
          <p:nvPr>
            <p:ph idx="1"/>
          </p:nvPr>
        </p:nvSpPr>
        <p:spPr/>
        <p:txBody>
          <a:bodyPr/>
          <a:lstStyle/>
          <a:p>
            <a:r>
              <a:rPr lang="en-US" dirty="0" smtClean="0"/>
              <a:t>Few rows and thousands of columns</a:t>
            </a:r>
          </a:p>
          <a:p>
            <a:pPr lvl="1"/>
            <a:r>
              <a:rPr lang="en-US" dirty="0" smtClean="0"/>
              <a:t>Simpler models </a:t>
            </a:r>
          </a:p>
          <a:p>
            <a:r>
              <a:rPr lang="en-US" dirty="0" smtClean="0"/>
              <a:t>False discovery from testing hundreds of models</a:t>
            </a:r>
          </a:p>
          <a:p>
            <a:pPr lvl="1"/>
            <a:r>
              <a:rPr lang="en-US" dirty="0" smtClean="0"/>
              <a:t>Randomization to compute false discovery rates</a:t>
            </a:r>
          </a:p>
          <a:p>
            <a:r>
              <a:rPr lang="en-US" dirty="0" smtClean="0"/>
              <a:t>Election (in)frequency and the life of TV shows</a:t>
            </a:r>
          </a:p>
          <a:p>
            <a:pPr lvl="1"/>
            <a:r>
              <a:rPr lang="en-US" dirty="0" smtClean="0"/>
              <a:t>Making a model useful in real time</a:t>
            </a:r>
            <a:endParaRPr lang="en-US" dirty="0"/>
          </a:p>
        </p:txBody>
      </p:sp>
      <p:sp>
        <p:nvSpPr>
          <p:cNvPr id="5" name="Footer Placeholder 4"/>
          <p:cNvSpPr>
            <a:spLocks noGrp="1"/>
          </p:cNvSpPr>
          <p:nvPr>
            <p:ph type="ftr" sz="quarter" idx="11"/>
          </p:nvPr>
        </p:nvSpPr>
        <p:spPr>
          <a:xfrm>
            <a:off x="2368627" y="6356350"/>
            <a:ext cx="4043190"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870239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Randomization Tests</a:t>
            </a:r>
            <a:endParaRPr lang="en-US" dirty="0"/>
          </a:p>
        </p:txBody>
      </p:sp>
      <p:pic>
        <p:nvPicPr>
          <p:cNvPr id="5" name="Content Placeholder 4"/>
          <p:cNvPicPr>
            <a:picLocks noGrp="1" noChangeAspect="1"/>
          </p:cNvPicPr>
          <p:nvPr>
            <p:ph idx="1"/>
          </p:nvPr>
        </p:nvPicPr>
        <p:blipFill>
          <a:blip r:embed="rId2"/>
          <a:stretch>
            <a:fillRect/>
          </a:stretch>
        </p:blipFill>
        <p:spPr>
          <a:xfrm>
            <a:off x="-1707614" y="2478796"/>
            <a:ext cx="12822809" cy="2037694"/>
          </a:xfrm>
          <a:prstGeom prst="rect">
            <a:avLst/>
          </a:prstGeom>
        </p:spPr>
      </p:pic>
      <p:sp>
        <p:nvSpPr>
          <p:cNvPr id="3" name="Footer Placeholder 2"/>
          <p:cNvSpPr>
            <a:spLocks noGrp="1"/>
          </p:cNvSpPr>
          <p:nvPr>
            <p:ph type="ftr" sz="quarter" idx="11"/>
          </p:nvPr>
        </p:nvSpPr>
        <p:spPr>
          <a:xfrm>
            <a:off x="2822222" y="6356350"/>
            <a:ext cx="3736622" cy="365125"/>
          </a:xfrm>
        </p:spPr>
        <p:txBody>
          <a:bodyPr/>
          <a:lstStyle/>
          <a:p>
            <a:r>
              <a:rPr lang="en-US" i="1" dirty="0" err="1" smtClean="0"/>
              <a:t>Arash</a:t>
            </a:r>
            <a:r>
              <a:rPr lang="en-US" i="1" dirty="0" smtClean="0"/>
              <a:t> </a:t>
            </a:r>
            <a:r>
              <a:rPr lang="en-US" i="1" dirty="0" err="1" smtClean="0"/>
              <a:t>Barfar</a:t>
            </a:r>
            <a:r>
              <a:rPr lang="en-US" i="1" dirty="0" smtClean="0"/>
              <a:t> and Balaji </a:t>
            </a:r>
            <a:r>
              <a:rPr lang="en-US" i="1" dirty="0" err="1" smtClean="0"/>
              <a:t>Padmanabhan</a:t>
            </a:r>
            <a:endParaRPr lang="en-US" i="1" dirty="0"/>
          </a:p>
        </p:txBody>
      </p:sp>
    </p:spTree>
    <p:extLst>
      <p:ext uri="{BB962C8B-B14F-4D97-AF65-F5344CB8AC3E}">
        <p14:creationId xmlns:p14="http://schemas.microsoft.com/office/powerpoint/2010/main" val="3399497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1759</TotalTime>
  <Words>1154</Words>
  <Application>Microsoft Office PowerPoint</Application>
  <PresentationFormat>On-screen Show (4:3)</PresentationFormat>
  <Paragraphs>203</Paragraphs>
  <Slides>19</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Times</vt:lpstr>
      <vt:lpstr>Times New Roman</vt:lpstr>
      <vt:lpstr>Office Theme</vt:lpstr>
      <vt:lpstr>Microsoft Word Document</vt:lpstr>
      <vt:lpstr>Does Television Viewership Predict Presidential Election Outcomes?  </vt:lpstr>
      <vt:lpstr> </vt:lpstr>
      <vt:lpstr>Methodology</vt:lpstr>
      <vt:lpstr>Synopsis of Findings</vt:lpstr>
      <vt:lpstr>Predicting State Outcomes:  The Daily Show Tree</vt:lpstr>
      <vt:lpstr>Predicting State Outcomes:  Evaluation on the Swing States</vt:lpstr>
      <vt:lpstr>Predicting County Level Outcomes:  The Duck Dynasty Model</vt:lpstr>
      <vt:lpstr>Methodology: Challenges &amp; Solutions</vt:lpstr>
      <vt:lpstr>Randomization Tests</vt:lpstr>
      <vt:lpstr>Analysis at the DMA Level (tree built on “safe” DMAs)</vt:lpstr>
      <vt:lpstr>Testing on the “close” DMAs</vt:lpstr>
      <vt:lpstr>Optimizing Advertising in Campaigns (literally)</vt:lpstr>
      <vt:lpstr>Three Specific Challenges </vt:lpstr>
      <vt:lpstr>Cross Platform Data Integration</vt:lpstr>
      <vt:lpstr>Geo-targeting within DMAs and Political Boundaries </vt:lpstr>
      <vt:lpstr>Personalized and Context Sensitive Advertising </vt:lpstr>
      <vt:lpstr>Concluding Thoughts</vt:lpstr>
      <vt:lpstr>PowerPoint Presentation</vt:lpstr>
      <vt:lpstr>PowerPoint Presentation</vt:lpstr>
    </vt:vector>
  </TitlesOfParts>
  <Company>University of South Florida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Todd</dc:creator>
  <cp:lastModifiedBy>Balaji</cp:lastModifiedBy>
  <cp:revision>149</cp:revision>
  <dcterms:created xsi:type="dcterms:W3CDTF">2012-01-11T16:22:55Z</dcterms:created>
  <dcterms:modified xsi:type="dcterms:W3CDTF">2015-09-17T05:19:46Z</dcterms:modified>
</cp:coreProperties>
</file>