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 indent="2286000">
      <a:defRPr>
        <a:latin typeface="Arial"/>
        <a:ea typeface="Arial"/>
        <a:cs typeface="Arial"/>
        <a:sym typeface="Arial"/>
      </a:defRPr>
    </a:lvl6pPr>
    <a:lvl7pPr indent="2743200">
      <a:defRPr>
        <a:latin typeface="Arial"/>
        <a:ea typeface="Arial"/>
        <a:cs typeface="Arial"/>
        <a:sym typeface="Arial"/>
      </a:defRPr>
    </a:lvl7pPr>
    <a:lvl8pPr indent="3200400">
      <a:defRPr>
        <a:latin typeface="Arial"/>
        <a:ea typeface="Arial"/>
        <a:cs typeface="Arial"/>
        <a:sym typeface="Arial"/>
      </a:defRPr>
    </a:lvl8pPr>
    <a:lvl9pPr indent="3657600">
      <a:defRPr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9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8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2.jpg" descr="2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/>
          <p:nvPr>
            <p:ph type="title"/>
          </p:nvPr>
        </p:nvSpPr>
        <p:spPr>
          <a:xfrm>
            <a:off x="685800" y="1204912"/>
            <a:ext cx="7772400" cy="1614489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标题文本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685800" y="2819400"/>
            <a:ext cx="7772400" cy="27051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>
              <a:defRPr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>
              <a:defRPr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>
              <a:defRPr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>
              <a:defRPr>
                <a:solidFill>
                  <a:srgbClr val="FFFFFF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正文级别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正文级别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正文级别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正文级别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正文级别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6648450" y="0"/>
            <a:ext cx="2038350" cy="621823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533400" y="274638"/>
            <a:ext cx="5962650" cy="65833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4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pPr lvl="0">
              <a:defRPr sz="1800"/>
            </a:pPr>
            <a:r>
              <a:rPr sz="2000"/>
              <a:t>正文级别 1</a:t>
            </a:r>
            <a:endParaRPr sz="2000"/>
          </a:p>
          <a:p>
            <a:pPr lvl="1">
              <a:defRPr sz="1800"/>
            </a:pPr>
            <a:r>
              <a:rPr sz="2000"/>
              <a:t>正文级别 2</a:t>
            </a:r>
            <a:endParaRPr sz="2000"/>
          </a:p>
          <a:p>
            <a:pPr lvl="2">
              <a:defRPr sz="1800"/>
            </a:pPr>
            <a:r>
              <a:rPr sz="2000"/>
              <a:t>正文级别 3</a:t>
            </a:r>
            <a:endParaRPr sz="2000"/>
          </a:p>
          <a:p>
            <a:pPr lvl="3">
              <a:defRPr sz="1800"/>
            </a:pPr>
            <a:r>
              <a:rPr sz="2000"/>
              <a:t>正文级别 4</a:t>
            </a:r>
            <a:endParaRPr sz="2000"/>
          </a:p>
          <a:p>
            <a:pPr lvl="4">
              <a:defRPr sz="1800"/>
            </a:pPr>
            <a:r>
              <a:rPr sz="2000"/>
              <a:t>正文级别 5</a:t>
            </a: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533400" y="1066800"/>
            <a:ext cx="4000500" cy="57912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正文级别 1</a:t>
            </a:r>
            <a:endParaRPr sz="2800"/>
          </a:p>
          <a:p>
            <a:pPr lvl="1">
              <a:defRPr sz="1800"/>
            </a:pPr>
            <a:r>
              <a:rPr sz="2800"/>
              <a:t>正文级别 2</a:t>
            </a:r>
            <a:endParaRPr sz="2800"/>
          </a:p>
          <a:p>
            <a:pPr lvl="2">
              <a:defRPr sz="1800"/>
            </a:pPr>
            <a:r>
              <a:rPr sz="2800"/>
              <a:t>正文级别 3</a:t>
            </a:r>
            <a:endParaRPr sz="2800"/>
          </a:p>
          <a:p>
            <a:pPr lvl="3">
              <a:defRPr sz="1800"/>
            </a:pPr>
            <a:r>
              <a:rPr sz="2800"/>
              <a:t>正文级别 4</a:t>
            </a:r>
            <a:endParaRPr sz="2800"/>
          </a:p>
          <a:p>
            <a:pPr lvl="4">
              <a:defRPr sz="1800"/>
            </a:pPr>
            <a:r>
              <a:rPr sz="2800"/>
              <a:t>正文级别 5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None/>
              <a:defRPr b="1" sz="2400"/>
            </a:lvl5pPr>
          </a:lstStyle>
          <a:p>
            <a:pPr lvl="0">
              <a:defRPr b="0" sz="1800"/>
            </a:pPr>
            <a:r>
              <a:rPr b="1" sz="2400"/>
              <a:t>正文级别 1</a:t>
            </a:r>
            <a:endParaRPr b="1" sz="2400"/>
          </a:p>
          <a:p>
            <a:pPr lvl="1">
              <a:defRPr b="0" sz="1800"/>
            </a:pPr>
            <a:r>
              <a:rPr b="1" sz="2400"/>
              <a:t>正文级别 2</a:t>
            </a:r>
            <a:endParaRPr b="1" sz="2400"/>
          </a:p>
          <a:p>
            <a:pPr lvl="2">
              <a:defRPr b="0" sz="1800"/>
            </a:pPr>
            <a:r>
              <a:rPr b="1" sz="2400"/>
              <a:t>正文级别 3</a:t>
            </a:r>
            <a:endParaRPr b="1" sz="2400"/>
          </a:p>
          <a:p>
            <a:pPr lvl="3">
              <a:defRPr b="0" sz="1800"/>
            </a:pPr>
            <a:r>
              <a:rPr b="1" sz="2400"/>
              <a:t>正文级别 4</a:t>
            </a:r>
            <a:endParaRPr b="1" sz="2400"/>
          </a:p>
          <a:p>
            <a:pPr lvl="4">
              <a:defRPr b="0" sz="1800"/>
            </a:pPr>
            <a:r>
              <a:rPr b="1" sz="2400"/>
              <a:t>正文级别 5</a:t>
            </a:r>
          </a:p>
        </p:txBody>
      </p:sp>
      <p:sp>
        <p:nvSpPr>
          <p:cNvPr id="25" name="Shape 2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title"/>
          </p:nvPr>
        </p:nvSpPr>
        <p:spPr>
          <a:xfrm>
            <a:off x="3429000" y="0"/>
            <a:ext cx="5257800" cy="111283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28" name="Shape 2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 algn="l">
              <a:defRPr b="1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pPr lvl="0">
              <a:defRPr sz="1800"/>
            </a:pPr>
            <a:r>
              <a:rPr sz="1400"/>
              <a:t>正文级别 1</a:t>
            </a:r>
            <a:endParaRPr sz="1400"/>
          </a:p>
          <a:p>
            <a:pPr lvl="1">
              <a:defRPr sz="1800"/>
            </a:pPr>
            <a:r>
              <a:rPr sz="1400"/>
              <a:t>正文级别 2</a:t>
            </a:r>
            <a:endParaRPr sz="1400"/>
          </a:p>
          <a:p>
            <a:pPr lvl="2">
              <a:defRPr sz="1800"/>
            </a:pPr>
            <a:r>
              <a:rPr sz="1400"/>
              <a:t>正文级别 3</a:t>
            </a:r>
            <a:endParaRPr sz="1400"/>
          </a:p>
          <a:p>
            <a:pPr lvl="3">
              <a:defRPr sz="1800"/>
            </a:pPr>
            <a:r>
              <a:rPr sz="1400"/>
              <a:t>正文级别 4</a:t>
            </a:r>
            <a:endParaRPr sz="1400"/>
          </a:p>
          <a:p>
            <a:pPr lvl="4">
              <a:defRPr sz="1800"/>
            </a:pPr>
            <a:r>
              <a:rPr sz="1400"/>
              <a:t>正文级别 5</a:t>
            </a:r>
          </a:p>
        </p:txBody>
      </p:sp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 descr="3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>
            <p:ph type="title"/>
          </p:nvPr>
        </p:nvSpPr>
        <p:spPr>
          <a:xfrm>
            <a:off x="3429000" y="46038"/>
            <a:ext cx="5257800" cy="102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标题文本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533400" y="1066800"/>
            <a:ext cx="8153400" cy="579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正文级别 1</a:t>
            </a:r>
            <a:endParaRPr sz="3200"/>
          </a:p>
          <a:p>
            <a:pPr lvl="1">
              <a:defRPr sz="1800"/>
            </a:pPr>
            <a:r>
              <a:rPr sz="3200"/>
              <a:t>正文级别 2</a:t>
            </a:r>
            <a:endParaRPr sz="3200"/>
          </a:p>
          <a:p>
            <a:pPr lvl="2">
              <a:defRPr sz="1800"/>
            </a:pPr>
            <a:r>
              <a:rPr sz="3200"/>
              <a:t>正文级别 3</a:t>
            </a:r>
            <a:endParaRPr sz="3200"/>
          </a:p>
          <a:p>
            <a:pPr lvl="3">
              <a:defRPr sz="1800"/>
            </a:pPr>
            <a:r>
              <a:rPr sz="3200"/>
              <a:t>正文级别 4</a:t>
            </a:r>
            <a:endParaRPr sz="3200"/>
          </a:p>
          <a:p>
            <a:pPr lvl="4">
              <a:defRPr sz="1800"/>
            </a:pPr>
            <a:r>
              <a:rPr sz="3200"/>
              <a:t>正文级别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781800" y="6172200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spd="med" advClick="1"/>
  <p:txStyles>
    <p:titleStyle>
      <a:lvl1pPr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1pPr>
      <a:lvl2pPr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2pPr>
      <a:lvl3pPr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3pPr>
      <a:lvl4pPr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4pPr>
      <a:lvl5pPr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5pPr>
      <a:lvl6pPr indent="457200"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6pPr>
      <a:lvl7pPr indent="914400"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7pPr>
      <a:lvl8pPr indent="1371600"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8pPr>
      <a:lvl9pPr indent="1828800" algn="r">
        <a:defRPr sz="2000">
          <a:solidFill>
            <a:srgbClr val="009900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1945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517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6pPr>
      <a:lvl7pPr marL="3108960" indent="-36576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7pPr>
      <a:lvl8pPr marL="35661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8pPr>
      <a:lvl9pPr marL="4023359" indent="-365759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indent="22860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indent="2743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indent="3200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indent="3657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xfrm>
            <a:off x="685800" y="1447800"/>
            <a:ext cx="7772400" cy="112871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/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xfrm>
            <a:off x="685800" y="2819400"/>
            <a:ext cx="77724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/>
          </a:p>
        </p:txBody>
      </p:sp>
      <p:pic>
        <p:nvPicPr>
          <p:cNvPr id="52" name="image3.jpg" descr="1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idx="1"/>
          </p:nvPr>
        </p:nvSpPr>
        <p:spPr>
          <a:xfrm>
            <a:off x="685800" y="2819400"/>
            <a:ext cx="77724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795527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784">
                <a:solidFill>
                  <a:srgbClr val="FFFF00"/>
                </a:solidFill>
              </a:rPr>
              <a:t>黄鑫 </a:t>
            </a:r>
            <a:endParaRPr sz="2784">
              <a:solidFill>
                <a:srgbClr val="FFFF00"/>
              </a:solidFill>
            </a:endParaRPr>
          </a:p>
          <a:p>
            <a:pPr lvl="0" defTabSz="795527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sz="2088">
                <a:solidFill>
                  <a:srgbClr val="FFFF00"/>
                </a:solidFill>
              </a:rPr>
              <a:t>企业安全事业部，天眼实验室，可视化组负责人</a:t>
            </a:r>
          </a:p>
        </p:txBody>
      </p:sp>
      <p:sp>
        <p:nvSpPr>
          <p:cNvPr id="55" name="Shape 55"/>
          <p:cNvSpPr/>
          <p:nvPr/>
        </p:nvSpPr>
        <p:spPr>
          <a:xfrm>
            <a:off x="685800" y="6096000"/>
            <a:ext cx="5715000" cy="522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spcBef>
                <a:spcPts val="200"/>
              </a:spcBef>
            </a:pP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2015</a:t>
            </a: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年</a:t>
            </a: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9</a:t>
            </a: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月</a:t>
            </a: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19</a:t>
            </a:r>
            <a:r>
              <a:rPr sz="1200">
                <a:solidFill>
                  <a:srgbClr val="0099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日</a:t>
            </a:r>
            <a:endParaRPr sz="1200">
              <a:solidFill>
                <a:srgbClr val="009900"/>
              </a:solidFill>
            </a:endParaRPr>
          </a:p>
        </p:txBody>
      </p:sp>
      <p:sp>
        <p:nvSpPr>
          <p:cNvPr id="56" name="Shape 56"/>
          <p:cNvSpPr/>
          <p:nvPr>
            <p:ph type="title"/>
          </p:nvPr>
        </p:nvSpPr>
        <p:spPr>
          <a:xfrm>
            <a:off x="685800" y="1447800"/>
            <a:ext cx="7772400" cy="112871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可视化的前端开发需求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body" idx="1"/>
          </p:nvPr>
        </p:nvSpPr>
        <p:spPr>
          <a:xfrm>
            <a:off x="533400" y="1066800"/>
            <a:ext cx="8153400" cy="4876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200000"/>
              </a:lnSpc>
              <a:defRPr sz="1800"/>
            </a:pPr>
            <a:r>
              <a:rPr sz="3200"/>
              <a:t>SVG “更加容易”实现响应式</a:t>
            </a:r>
            <a:endParaRPr sz="3200"/>
          </a:p>
          <a:p>
            <a:pPr lvl="0">
              <a:lnSpc>
                <a:spcPct val="200000"/>
              </a:lnSpc>
              <a:defRPr sz="1800"/>
            </a:pPr>
            <a:r>
              <a:rPr sz="3200"/>
              <a:t>语义化“文档结构”和标准数据API</a:t>
            </a:r>
            <a:endParaRPr sz="3200"/>
          </a:p>
          <a:p>
            <a:pPr lvl="0">
              <a:lnSpc>
                <a:spcPct val="200000"/>
              </a:lnSpc>
              <a:defRPr sz="1800"/>
            </a:pPr>
            <a:r>
              <a:rPr sz="3200"/>
              <a:t>Web组件化</a:t>
            </a:r>
            <a:endParaRPr sz="3200"/>
          </a:p>
          <a:p>
            <a:pPr lvl="0">
              <a:lnSpc>
                <a:spcPct val="200000"/>
              </a:lnSpc>
              <a:defRPr sz="1800"/>
            </a:pPr>
            <a:r>
              <a:rPr sz="3200"/>
              <a:t>云端渲染</a:t>
            </a:r>
          </a:p>
        </p:txBody>
      </p:sp>
      <p:sp>
        <p:nvSpPr>
          <p:cNvPr id="59" name="Shape 59"/>
          <p:cNvSpPr/>
          <p:nvPr>
            <p:ph type="title"/>
          </p:nvPr>
        </p:nvSpPr>
        <p:spPr>
          <a:xfrm>
            <a:off x="3429000" y="274638"/>
            <a:ext cx="5257800" cy="563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目录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body" idx="1"/>
          </p:nvPr>
        </p:nvSpPr>
        <p:spPr>
          <a:xfrm>
            <a:off x="533400" y="1066800"/>
            <a:ext cx="8153400" cy="4876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传统的HTML文档，可以通过百分比、Grid、Flex、Media Query等等很容易的实现响应式</a:t>
            </a:r>
            <a:endParaRPr sz="3200"/>
          </a:p>
          <a:p>
            <a:pPr lvl="0">
              <a:defRPr sz="1800"/>
            </a:pPr>
            <a:r>
              <a:rPr sz="3200"/>
              <a:t>SVG，通常需要通过SVG嵌套（导致文档结构复杂，不易阅读和维护，节点多性能开销大），设置viewBox，preserveAspectRatio等属性（两套视窗坐标系，对于开发人员是负担），实现响应式较为复杂</a:t>
            </a:r>
            <a:endParaRPr sz="3200"/>
          </a:p>
          <a:p>
            <a:pPr lvl="0">
              <a:defRPr sz="1800"/>
            </a:pPr>
            <a:r>
              <a:rPr sz="3200"/>
              <a:t>更好的服务移动端</a:t>
            </a:r>
          </a:p>
        </p:txBody>
      </p:sp>
      <p:sp>
        <p:nvSpPr>
          <p:cNvPr id="62" name="Shape 62"/>
          <p:cNvSpPr/>
          <p:nvPr>
            <p:ph type="title"/>
          </p:nvPr>
        </p:nvSpPr>
        <p:spPr>
          <a:xfrm>
            <a:off x="3429000" y="274638"/>
            <a:ext cx="5257800" cy="563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SVG”更加容易”实现响应式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body" idx="1"/>
          </p:nvPr>
        </p:nvSpPr>
        <p:spPr>
          <a:xfrm>
            <a:off x="533400" y="1066800"/>
            <a:ext cx="8153400" cy="4876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编写最接近数据结构的“文档结构”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支持自定义语义化的标签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比如：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&lt;tree&gt;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&lt;root&gt;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	&lt;leaf&gt;&lt;/leaf&gt;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	&lt;child&gt;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		&lt;leaf&gt;&lt;/leaf&gt;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	&lt;/child&gt;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	&lt;/root&gt;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	&lt;/tree&gt;</a:t>
            </a:r>
            <a:endParaRPr sz="2240"/>
          </a:p>
          <a:p>
            <a:pPr lvl="0" marL="240029" indent="-240029" defTabSz="640079">
              <a:spcBef>
                <a:spcPts val="500"/>
              </a:spcBef>
              <a:defRPr sz="1800"/>
            </a:pPr>
            <a:r>
              <a:rPr sz="2240"/>
              <a:t>标准API，数据本身就“可视”</a:t>
            </a:r>
          </a:p>
        </p:txBody>
      </p:sp>
      <p:sp>
        <p:nvSpPr>
          <p:cNvPr id="65" name="Shape 65"/>
          <p:cNvSpPr/>
          <p:nvPr>
            <p:ph type="title"/>
          </p:nvPr>
        </p:nvSpPr>
        <p:spPr>
          <a:xfrm>
            <a:off x="3429000" y="274638"/>
            <a:ext cx="5257800" cy="563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语义化“文档结构”和标准数据API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body" idx="1"/>
          </p:nvPr>
        </p:nvSpPr>
        <p:spPr>
          <a:xfrm>
            <a:off x="533400" y="1066800"/>
            <a:ext cx="8153400" cy="4876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在HTML文档中使用一个语义化的标签加载</a:t>
            </a:r>
            <a:endParaRPr sz="3200"/>
          </a:p>
          <a:p>
            <a:pPr lvl="0">
              <a:defRPr sz="1800"/>
            </a:pPr>
            <a:r>
              <a:rPr sz="3200"/>
              <a:t>包含CSS、HTML、JS的一个独立完整体</a:t>
            </a:r>
            <a:endParaRPr sz="3200"/>
          </a:p>
          <a:p>
            <a:pPr lvl="0">
              <a:defRPr sz="1800"/>
            </a:pPr>
            <a:r>
              <a:rPr sz="3200"/>
              <a:t>独立的命名空间，资源文件相互隔离</a:t>
            </a:r>
            <a:endParaRPr sz="3200"/>
          </a:p>
          <a:p>
            <a:pPr lvl="0">
              <a:defRPr sz="1800"/>
            </a:pPr>
            <a:r>
              <a:rPr sz="3200"/>
              <a:t>组件间的可以相互通信</a:t>
            </a:r>
          </a:p>
        </p:txBody>
      </p:sp>
      <p:sp>
        <p:nvSpPr>
          <p:cNvPr id="68" name="Shape 68"/>
          <p:cNvSpPr/>
          <p:nvPr>
            <p:ph type="title"/>
          </p:nvPr>
        </p:nvSpPr>
        <p:spPr>
          <a:xfrm>
            <a:off x="3429000" y="274638"/>
            <a:ext cx="5257800" cy="563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Web组件化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idx="1"/>
          </p:nvPr>
        </p:nvSpPr>
        <p:spPr>
          <a:xfrm>
            <a:off x="533400" y="1066800"/>
            <a:ext cx="8153400" cy="48768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/>
            </a:pPr>
            <a:r>
              <a:rPr sz="3200"/>
              <a:t>客户端的性能是局限的、不一致的带来的用户体验会有很大的差异</a:t>
            </a:r>
            <a:endParaRPr sz="3200"/>
          </a:p>
          <a:p>
            <a:pPr lvl="0">
              <a:defRPr sz="1800"/>
            </a:pPr>
            <a:r>
              <a:rPr sz="3200"/>
              <a:t>Web世界中的GPU云</a:t>
            </a:r>
          </a:p>
        </p:txBody>
      </p:sp>
      <p:sp>
        <p:nvSpPr>
          <p:cNvPr id="71" name="Shape 71"/>
          <p:cNvSpPr/>
          <p:nvPr>
            <p:ph type="title"/>
          </p:nvPr>
        </p:nvSpPr>
        <p:spPr>
          <a:xfrm>
            <a:off x="3429000" y="274638"/>
            <a:ext cx="5257800" cy="563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9900"/>
                </a:solidFill>
              </a:rPr>
              <a:t>云端渲染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xfrm>
            <a:off x="1295400" y="2057400"/>
            <a:ext cx="6705600" cy="94773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ct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谢 谢 ！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