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96" r:id="rId5"/>
    <p:sldId id="264" r:id="rId6"/>
    <p:sldId id="261" r:id="rId7"/>
    <p:sldId id="265" r:id="rId8"/>
    <p:sldId id="262" r:id="rId9"/>
    <p:sldId id="266" r:id="rId10"/>
    <p:sldId id="268" r:id="rId11"/>
    <p:sldId id="269" r:id="rId12"/>
    <p:sldId id="270" r:id="rId13"/>
    <p:sldId id="267" r:id="rId14"/>
    <p:sldId id="272" r:id="rId15"/>
    <p:sldId id="271" r:id="rId16"/>
    <p:sldId id="273" r:id="rId17"/>
    <p:sldId id="276" r:id="rId18"/>
    <p:sldId id="275" r:id="rId19"/>
    <p:sldId id="274" r:id="rId20"/>
    <p:sldId id="277" r:id="rId21"/>
    <p:sldId id="278" r:id="rId22"/>
    <p:sldId id="279" r:id="rId23"/>
    <p:sldId id="281" r:id="rId24"/>
    <p:sldId id="282" r:id="rId25"/>
    <p:sldId id="280" r:id="rId26"/>
    <p:sldId id="283" r:id="rId27"/>
    <p:sldId id="285" r:id="rId28"/>
    <p:sldId id="286" r:id="rId29"/>
    <p:sldId id="287" r:id="rId30"/>
    <p:sldId id="289" r:id="rId31"/>
    <p:sldId id="288" r:id="rId32"/>
    <p:sldId id="290" r:id="rId33"/>
    <p:sldId id="291" r:id="rId34"/>
    <p:sldId id="292" r:id="rId35"/>
    <p:sldId id="294" r:id="rId36"/>
    <p:sldId id="293" r:id="rId37"/>
    <p:sldId id="260" r:id="rId38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FD0"/>
    <a:srgbClr val="FF9933"/>
    <a:srgbClr val="0066FF"/>
    <a:srgbClr val="B1C3E5"/>
    <a:srgbClr val="F2F2F2"/>
    <a:srgbClr val="99FF99"/>
    <a:srgbClr val="00FF00"/>
    <a:srgbClr val="66FF33"/>
    <a:srgbClr val="FFFF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25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9A1E-CE3F-4211-9FEA-F46D605BB3FF}" type="datetimeFigureOut">
              <a:rPr lang="zh-CN" altLang="en-US" smtClean="0"/>
              <a:pPr/>
              <a:t>2014/9/5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767E-1896-4AA3-A49B-785DCF5CF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3763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9A1E-CE3F-4211-9FEA-F46D605BB3FF}" type="datetimeFigureOut">
              <a:rPr lang="zh-CN" altLang="en-US" smtClean="0"/>
              <a:pPr/>
              <a:t>2014/9/5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767E-1896-4AA3-A49B-785DCF5CF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13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9A1E-CE3F-4211-9FEA-F46D605BB3FF}" type="datetimeFigureOut">
              <a:rPr lang="zh-CN" altLang="en-US" smtClean="0"/>
              <a:pPr/>
              <a:t>2014/9/5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767E-1896-4AA3-A49B-785DCF5CF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6781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9A1E-CE3F-4211-9FEA-F46D605BB3FF}" type="datetimeFigureOut">
              <a:rPr lang="zh-CN" altLang="en-US" smtClean="0"/>
              <a:pPr/>
              <a:t>2014/9/5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767E-1896-4AA3-A49B-785DCF5CF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566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9A1E-CE3F-4211-9FEA-F46D605BB3FF}" type="datetimeFigureOut">
              <a:rPr lang="zh-CN" altLang="en-US" smtClean="0"/>
              <a:pPr/>
              <a:t>2014/9/5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767E-1896-4AA3-A49B-785DCF5CF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944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9A1E-CE3F-4211-9FEA-F46D605BB3FF}" type="datetimeFigureOut">
              <a:rPr lang="zh-CN" altLang="en-US" smtClean="0"/>
              <a:pPr/>
              <a:t>2014/9/5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767E-1896-4AA3-A49B-785DCF5CF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518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9A1E-CE3F-4211-9FEA-F46D605BB3FF}" type="datetimeFigureOut">
              <a:rPr lang="zh-CN" altLang="en-US" smtClean="0"/>
              <a:pPr/>
              <a:t>2014/9/5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767E-1896-4AA3-A49B-785DCF5CF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127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9A1E-CE3F-4211-9FEA-F46D605BB3FF}" type="datetimeFigureOut">
              <a:rPr lang="zh-CN" altLang="en-US" smtClean="0"/>
              <a:pPr/>
              <a:t>2014/9/5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767E-1896-4AA3-A49B-785DCF5CF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418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9A1E-CE3F-4211-9FEA-F46D605BB3FF}" type="datetimeFigureOut">
              <a:rPr lang="zh-CN" altLang="en-US" smtClean="0"/>
              <a:pPr/>
              <a:t>2014/9/5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767E-1896-4AA3-A49B-785DCF5CF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554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9A1E-CE3F-4211-9FEA-F46D605BB3FF}" type="datetimeFigureOut">
              <a:rPr lang="zh-CN" altLang="en-US" smtClean="0"/>
              <a:pPr/>
              <a:t>2014/9/5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767E-1896-4AA3-A49B-785DCF5CF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188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9A1E-CE3F-4211-9FEA-F46D605BB3FF}" type="datetimeFigureOut">
              <a:rPr lang="zh-CN" altLang="en-US" smtClean="0"/>
              <a:pPr/>
              <a:t>2014/9/5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767E-1896-4AA3-A49B-785DCF5CF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612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9A1E-CE3F-4211-9FEA-F46D605BB3FF}" type="datetimeFigureOut">
              <a:rPr lang="zh-CN" altLang="en-US" smtClean="0"/>
              <a:pPr/>
              <a:t>2014/9/5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5767E-1896-4AA3-A49B-785DCF5CF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116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05" t="57680" r="2766"/>
          <a:stretch>
            <a:fillRect/>
          </a:stretch>
        </p:blipFill>
        <p:spPr bwMode="auto">
          <a:xfrm>
            <a:off x="3001243" y="5078775"/>
            <a:ext cx="6624736" cy="22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" r="7205" b="57680"/>
          <a:stretch>
            <a:fillRect/>
          </a:stretch>
        </p:blipFill>
        <p:spPr bwMode="auto">
          <a:xfrm>
            <a:off x="3145706" y="1341139"/>
            <a:ext cx="64087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05" r="57680" b="2766"/>
          <a:stretch>
            <a:fillRect/>
          </a:stretch>
        </p:blipFill>
        <p:spPr bwMode="auto">
          <a:xfrm>
            <a:off x="2857227" y="1485652"/>
            <a:ext cx="128588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05" r="57680" b="2766"/>
          <a:stretch>
            <a:fillRect/>
          </a:stretch>
        </p:blipFill>
        <p:spPr bwMode="auto">
          <a:xfrm flipH="1">
            <a:off x="9553971" y="1485652"/>
            <a:ext cx="87436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53271" y="2132856"/>
            <a:ext cx="612068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4400" b="1" kern="100" dirty="0">
                <a:solidFill>
                  <a:srgbClr val="FF9933"/>
                </a:solidFill>
                <a:latin typeface="微软雅黑" pitchFamily="34" charset="-122"/>
                <a:ea typeface="微软雅黑" pitchFamily="34" charset="-122"/>
              </a:rPr>
              <a:t>藏文对网页排版的要求</a:t>
            </a:r>
            <a:endParaRPr lang="zh-CN" altLang="zh-CN" b="1" kern="100" dirty="0">
              <a:solidFill>
                <a:srgbClr val="FF9933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solidFill>
                  <a:srgbClr val="FF9933"/>
                </a:solidFill>
                <a:latin typeface="微软雅黑" pitchFamily="34" charset="-122"/>
                <a:ea typeface="微软雅黑" pitchFamily="34" charset="-122"/>
              </a:rPr>
              <a:t>Tibetan language layout </a:t>
            </a:r>
            <a:r>
              <a:rPr lang="en-US" altLang="zh-CN" b="1" kern="100" dirty="0" smtClean="0">
                <a:solidFill>
                  <a:srgbClr val="FF9933"/>
                </a:solidFill>
                <a:latin typeface="微软雅黑" pitchFamily="34" charset="-122"/>
                <a:ea typeface="微软雅黑" pitchFamily="34" charset="-122"/>
              </a:rPr>
              <a:t>requirements</a:t>
            </a:r>
            <a:endParaRPr lang="zh-CN" altLang="zh-CN" b="1" kern="100" dirty="0">
              <a:solidFill>
                <a:srgbClr val="FF9933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9933"/>
                </a:solidFill>
                <a:latin typeface="微软雅黑" pitchFamily="34" charset="-122"/>
                <a:ea typeface="微软雅黑" pitchFamily="34" charset="-122"/>
              </a:rPr>
              <a:t>殷建</a:t>
            </a:r>
            <a:r>
              <a:rPr lang="zh-CN" altLang="zh-CN" sz="2400" b="1" kern="100" dirty="0" smtClean="0">
                <a:solidFill>
                  <a:srgbClr val="FF9933"/>
                </a:solidFill>
                <a:latin typeface="微软雅黑" pitchFamily="34" charset="-122"/>
                <a:ea typeface="微软雅黑" pitchFamily="34" charset="-122"/>
              </a:rPr>
              <a:t>民</a:t>
            </a:r>
            <a:endParaRPr lang="zh-CN" altLang="zh-CN" b="1" kern="100" dirty="0">
              <a:solidFill>
                <a:srgbClr val="FF99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97683" y="450912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2014.9.11 </a:t>
            </a:r>
            <a:r>
              <a:rPr lang="zh-CN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北京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 rot="1512239">
            <a:off x="10845800" y="130175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藏文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3" name="矩形 12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348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标点排版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561083" y="1268760"/>
            <a:ext cx="92890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藏文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标点符号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，主要为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“分界线”或“分界符号”。藏文标点符号形体简单、种类极少，而且，其使用规则也与其他文字的标点符号有别。藏文标点符号共有</a:t>
            </a:r>
            <a:r>
              <a:rPr lang="en-US" altLang="zh-CN" sz="1700" b="1" dirty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种形式，其中音节之间的隔音符号使用频率最高。此外，还有云头符，用于书题或篇首；蛇形垂符，用于文章开头处；单垂符，用于短语或句终；双垂符，用于章节末尾；四垂符，用于卷次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末尾；聚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宝垂符等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en-US" altLang="zh-CN" sz="1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云头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符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“         ”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必须出现在每篇文章题目的起始或者每本书名的起始位置。表示文章及作品从这里开始，也起一个修饰作用（预示写作能顺利完成）。如果不加云头符，我们就不知道文章是从何开始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en-US" altLang="zh-CN" sz="1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音节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符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“    ”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加在每个音节之后，起划分音节的作用。藏文音节符必须出现在每个音节之后，才能构成一个完整的音节；在排版时，每行都是由完整的音节组成，行末音节不能拆分。藏文的行首不能出现音节符。当最末尾的一个音节不能完整排下时，要把该音节移到下一行，同时该行末用音节符补齐，如果需要补齐的音节点较多而影响排版美观时，则把该行段句符距离拉大进行调节。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273051" y="1052736"/>
            <a:ext cx="9937103" cy="5017338"/>
          </a:xfrm>
          <a:prstGeom prst="roundRect">
            <a:avLst>
              <a:gd name="adj" fmla="val 3950"/>
            </a:avLst>
          </a:prstGeom>
          <a:noFill/>
          <a:ln cap="sq">
            <a:solidFill>
              <a:srgbClr val="B1C3E5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3251" y="2996952"/>
            <a:ext cx="2857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7688" y="4214291"/>
            <a:ext cx="1984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1" name="矩形 10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576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标点排版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9" name="圆角矩形 18"/>
          <p:cNvSpPr/>
          <p:nvPr/>
        </p:nvSpPr>
        <p:spPr>
          <a:xfrm>
            <a:off x="1273051" y="1052736"/>
            <a:ext cx="9937103" cy="4896544"/>
          </a:xfrm>
          <a:prstGeom prst="roundRect">
            <a:avLst>
              <a:gd name="adj" fmla="val 3950"/>
            </a:avLst>
          </a:prstGeom>
          <a:noFill/>
          <a:ln cap="sq">
            <a:solidFill>
              <a:srgbClr val="B1C3E5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549366" y="1749370"/>
            <a:ext cx="9289032" cy="3624069"/>
            <a:chOff x="1561083" y="1279487"/>
            <a:chExt cx="9289032" cy="3624069"/>
          </a:xfrm>
        </p:grpSpPr>
        <p:sp>
          <p:nvSpPr>
            <p:cNvPr id="22" name="矩形 21"/>
            <p:cNvSpPr/>
            <p:nvPr/>
          </p:nvSpPr>
          <p:spPr>
            <a:xfrm>
              <a:off x="1561083" y="1279487"/>
              <a:ext cx="9289032" cy="3624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         单</a:t>
              </a:r>
              <a:r>
                <a:rPr lang="zh-CN" alt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垂符“ </a:t>
              </a: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  ”</a:t>
              </a:r>
              <a:r>
                <a:rPr lang="zh-CN" alt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出现在词语、短语或者句子末尾，相当于汉语的顿号、逗号、句号、叹号等。在一个词语、短语或者句子最后一个音节的末尾</a:t>
              </a: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出现                        时</a:t>
              </a:r>
              <a:r>
                <a:rPr lang="zh-CN" alt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，不写单垂符。在一个词语、短语或者句子最后一个音节的末尾出现“ </a:t>
              </a: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    ”</a:t>
              </a:r>
              <a:r>
                <a:rPr lang="zh-CN" alt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时，必须在单垂符前加上一个音节符。排版的时候需要注意“ </a:t>
              </a: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  ”</a:t>
              </a:r>
              <a:r>
                <a:rPr lang="zh-CN" alt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的位置，如果</a:t>
              </a: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“   ”</a:t>
              </a:r>
              <a:r>
                <a:rPr lang="zh-CN" alt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出现在其所在的音节中间，虽在音节末尾，但在句子中间时，不存在上述规则</a:t>
              </a: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。</a:t>
              </a:r>
              <a:endParaRPr lang="en-US" altLang="zh-CN" sz="17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          双</a:t>
              </a:r>
              <a:r>
                <a:rPr lang="zh-CN" alt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垂符“ </a:t>
              </a: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  ”</a:t>
              </a:r>
              <a:r>
                <a:rPr lang="zh-CN" alt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出现在一个自然段的末尾和诗歌中每行的结尾处，表示段或诗歌行的结束。在自然段的末尾和诗歌中每行的结尾处出现“ </a:t>
              </a: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   ”</a:t>
              </a:r>
              <a:r>
                <a:rPr lang="zh-CN" alt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时，不能使用双垂符号，而改用单垂符；在自然段的末尾和诗歌中每行的结尾处出现“ </a:t>
              </a: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   ”</a:t>
              </a:r>
              <a:r>
                <a:rPr lang="zh-CN" alt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时，必须在双垂符号前加上一个音节符</a:t>
              </a: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。</a:t>
              </a:r>
              <a:endParaRPr lang="en-US" altLang="zh-CN" sz="17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          </a:t>
              </a:r>
              <a:endParaRPr lang="zh-CN" altLang="en-US" sz="17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409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243" y="1412776"/>
              <a:ext cx="119062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971" y="1844823"/>
              <a:ext cx="9398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539" y="2223072"/>
              <a:ext cx="127000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336" y="2636912"/>
              <a:ext cx="142875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451" y="2636912"/>
              <a:ext cx="142875" cy="15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805" y="3398391"/>
              <a:ext cx="12700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502" y="3789040"/>
              <a:ext cx="1428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7546" y="4154785"/>
              <a:ext cx="150813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20" name="矩形 19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740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标点排版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19" name="圆角矩形 18"/>
          <p:cNvSpPr/>
          <p:nvPr/>
        </p:nvSpPr>
        <p:spPr>
          <a:xfrm>
            <a:off x="1273051" y="1052736"/>
            <a:ext cx="9937103" cy="5017338"/>
          </a:xfrm>
          <a:prstGeom prst="roundRect">
            <a:avLst>
              <a:gd name="adj" fmla="val 3950"/>
            </a:avLst>
          </a:prstGeom>
          <a:noFill/>
          <a:ln cap="sq">
            <a:solidFill>
              <a:srgbClr val="B1C3E5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597086" y="1923182"/>
            <a:ext cx="9289032" cy="2446824"/>
            <a:chOff x="1597086" y="1279487"/>
            <a:chExt cx="9289032" cy="2446824"/>
          </a:xfrm>
        </p:grpSpPr>
        <p:sp>
          <p:nvSpPr>
            <p:cNvPr id="22" name="矩形 21"/>
            <p:cNvSpPr/>
            <p:nvPr/>
          </p:nvSpPr>
          <p:spPr>
            <a:xfrm>
              <a:off x="1597086" y="1279487"/>
              <a:ext cx="9289032" cy="2446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四垂符“   ”出现在长篇文章的结尾，表示文章的结束。在长篇文章的结尾处出现“    ”时，只需要出现“   ”。</a:t>
              </a:r>
              <a:endParaRPr lang="en-US" altLang="zh-CN" sz="17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         聚</a:t>
              </a:r>
              <a:r>
                <a:rPr lang="zh-CN" alt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宝垂符</a:t>
              </a: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“    ”</a:t>
              </a:r>
              <a:r>
                <a:rPr lang="zh-CN" alt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主要用来断句，藏文印刷体书籍的一句尾，恰在一行的右端起首，不满三个字母者均该用聚宝垂符作句符。其最末一字为语终词，以及为颂歇句末尾者，则均用两个聚宝垂符</a:t>
              </a: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。</a:t>
              </a:r>
              <a:endParaRPr lang="en-US" altLang="zh-CN" sz="17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          蛇行</a:t>
              </a:r>
              <a:r>
                <a:rPr lang="zh-CN" alt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垂符“ </a:t>
              </a:r>
              <a:r>
                <a:rPr lang="zh-CN" alt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   ”</a:t>
              </a:r>
              <a:r>
                <a:rPr lang="zh-CN" alt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用于段落层次之首，但用此符号后不能另行。</a:t>
              </a:r>
            </a:p>
          </p:txBody>
        </p:sp>
        <p:pic>
          <p:nvPicPr>
            <p:cNvPr id="4106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108" y="1484782"/>
              <a:ext cx="19050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226" y="1430363"/>
              <a:ext cx="15875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219" y="1844824"/>
              <a:ext cx="119063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267" y="2214616"/>
              <a:ext cx="1746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435" y="3389955"/>
              <a:ext cx="150813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5" name="矩形 14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870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 rot="1512239">
            <a:off x="10845800" y="130175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目錄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2378394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2589272" y="1484786"/>
            <a:ext cx="411971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65339" y="1484786"/>
            <a:ext cx="611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56933" y="148478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3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53071" y="1484786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4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2458139" y="2595103"/>
            <a:ext cx="5950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zh-CN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8"/>
          <p:cNvSpPr txBox="1"/>
          <p:nvPr/>
        </p:nvSpPr>
        <p:spPr>
          <a:xfrm>
            <a:off x="5089475" y="2640938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书写方式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6659284" y="264093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排版版式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023415" y="1412778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183655" y="1412778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487911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791167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09355" y="3252757"/>
            <a:ext cx="2160240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69595" y="3252757"/>
            <a:ext cx="2304256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473851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777107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081363" y="5229200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241603" y="5229200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545859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849115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231756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2375961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矩形 43"/>
          <p:cNvSpPr/>
          <p:nvPr/>
        </p:nvSpPr>
        <p:spPr>
          <a:xfrm>
            <a:off x="8365239" y="1517885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5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914011" y="1548952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6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69195" y="3261156"/>
            <a:ext cx="411972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7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1677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8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5693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9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29137" y="3261156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10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13313" y="3294255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644032" y="3325322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4229206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416837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4226773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29"/>
          <p:cNvSpPr txBox="1"/>
          <p:nvPr/>
        </p:nvSpPr>
        <p:spPr>
          <a:xfrm>
            <a:off x="8043157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标点排版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9714756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99FF99"/>
                </a:solidFill>
                <a:latin typeface="微软雅黑" pitchFamily="34" charset="-122"/>
                <a:ea typeface="微软雅黑" pitchFamily="34" charset="-122"/>
              </a:rPr>
              <a:t>边界排版</a:t>
            </a:r>
            <a:endParaRPr lang="zh-CN" altLang="en-US" sz="2000" dirty="0">
              <a:solidFill>
                <a:srgbClr val="99FF99"/>
              </a:solidFill>
            </a:endParaRPr>
          </a:p>
        </p:txBody>
      </p:sp>
      <p:sp>
        <p:nvSpPr>
          <p:cNvPr id="59" name="TextBox 21"/>
          <p:cNvSpPr txBox="1"/>
          <p:nvPr/>
        </p:nvSpPr>
        <p:spPr>
          <a:xfrm>
            <a:off x="2047772" y="445617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对齐方式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27"/>
          <p:cNvSpPr txBox="1"/>
          <p:nvPr/>
        </p:nvSpPr>
        <p:spPr>
          <a:xfrm>
            <a:off x="3587296" y="4509120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页码、页眉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28"/>
          <p:cNvSpPr txBox="1"/>
          <p:nvPr/>
        </p:nvSpPr>
        <p:spPr>
          <a:xfrm>
            <a:off x="510069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TextBox 29"/>
          <p:cNvSpPr txBox="1"/>
          <p:nvPr/>
        </p:nvSpPr>
        <p:spPr>
          <a:xfrm>
            <a:off x="657841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TextBox 29"/>
          <p:cNvSpPr txBox="1"/>
          <p:nvPr/>
        </p:nvSpPr>
        <p:spPr>
          <a:xfrm>
            <a:off x="7962284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表格排版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TextBox 29"/>
          <p:cNvSpPr txBox="1"/>
          <p:nvPr/>
        </p:nvSpPr>
        <p:spPr>
          <a:xfrm>
            <a:off x="9633883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66" name="矩形 65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8" name="TextBox 27"/>
          <p:cNvSpPr txBox="1"/>
          <p:nvPr/>
        </p:nvSpPr>
        <p:spPr>
          <a:xfrm>
            <a:off x="3323522" y="2656326"/>
            <a:ext cx="144142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藏文编码字符集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2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边界排版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273050" y="1052736"/>
            <a:ext cx="993710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 藏文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边界排版中包括藏文音节的处理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、</a:t>
            </a:r>
            <a:endParaRPr lang="en-US" altLang="zh-CN" sz="1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标点符号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禁则处理、数字符号保护。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藏文</a:t>
            </a:r>
            <a:endParaRPr lang="en-US" altLang="zh-CN" sz="1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音节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是以藏文音节符、藏文标点符号为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边</a:t>
            </a:r>
            <a:endParaRPr lang="en-US" altLang="zh-CN" sz="1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界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的。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 藏文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音节折行：按照藏文的书写规则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，</a:t>
            </a:r>
            <a:endParaRPr lang="en-US" altLang="zh-CN" sz="1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必须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按整个音节换行，不能在藏文音节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中</a:t>
            </a:r>
            <a:endParaRPr lang="en-US" altLang="zh-CN" sz="1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断开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换行。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 标点符号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排版要遵守禁则规则，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藏文</a:t>
            </a:r>
            <a:endParaRPr lang="en-US" altLang="zh-CN" sz="1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的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行末必须是藏文音节符、单垂符、双垂符、四垂符等。而藏文的行首不能出现藏文音节符、单垂符、双垂符、四垂符。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 藏文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在整个音节换行后，为保持行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末对齐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的排版规范，一般会拉伸行中的空格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、或者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在行末补齐音节间隔符。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520135" y="1052736"/>
            <a:ext cx="5472607" cy="3001114"/>
            <a:chOff x="5737547" y="3068960"/>
            <a:chExt cx="5472607" cy="3001114"/>
          </a:xfrm>
        </p:grpSpPr>
        <p:sp>
          <p:nvSpPr>
            <p:cNvPr id="19" name="圆角矩形 18"/>
            <p:cNvSpPr/>
            <p:nvPr/>
          </p:nvSpPr>
          <p:spPr>
            <a:xfrm>
              <a:off x="5737547" y="3068960"/>
              <a:ext cx="5472607" cy="3001114"/>
            </a:xfrm>
            <a:prstGeom prst="roundRect">
              <a:avLst>
                <a:gd name="adj" fmla="val 3950"/>
              </a:avLst>
            </a:prstGeom>
            <a:noFill/>
            <a:ln cap="sq">
              <a:solidFill>
                <a:srgbClr val="B1C3E5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146" name="图片 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571" y="3573016"/>
              <a:ext cx="5080000" cy="219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1" name="矩形 10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625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 rot="1512239">
            <a:off x="10845800" y="130175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目錄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2378394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2589272" y="1484786"/>
            <a:ext cx="411971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65339" y="1484786"/>
            <a:ext cx="611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56933" y="148478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3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53071" y="1484786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4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2458139" y="2595103"/>
            <a:ext cx="5950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zh-CN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8"/>
          <p:cNvSpPr txBox="1"/>
          <p:nvPr/>
        </p:nvSpPr>
        <p:spPr>
          <a:xfrm>
            <a:off x="5089475" y="2640938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书写方式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6659284" y="264093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排版版式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023415" y="1412778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183655" y="1412778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487911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791167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09355" y="3252757"/>
            <a:ext cx="2160240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69595" y="3252757"/>
            <a:ext cx="2304256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473851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777107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081363" y="5229200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241603" y="5229200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545859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849115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231756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2375961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矩形 43"/>
          <p:cNvSpPr/>
          <p:nvPr/>
        </p:nvSpPr>
        <p:spPr>
          <a:xfrm>
            <a:off x="8365239" y="1517885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5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914011" y="1548952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6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69195" y="3261156"/>
            <a:ext cx="411972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7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1677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8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5693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9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29137" y="3261156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10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13313" y="3294255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644032" y="3325322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4229206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416837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4226773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29"/>
          <p:cNvSpPr txBox="1"/>
          <p:nvPr/>
        </p:nvSpPr>
        <p:spPr>
          <a:xfrm>
            <a:off x="8043157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标点排版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9714756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边界排版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TextBox 21"/>
          <p:cNvSpPr txBox="1"/>
          <p:nvPr/>
        </p:nvSpPr>
        <p:spPr>
          <a:xfrm>
            <a:off x="2047772" y="445617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对齐方式</a:t>
            </a:r>
            <a:endParaRPr lang="zh-CN" altLang="en-US" sz="20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27"/>
          <p:cNvSpPr txBox="1"/>
          <p:nvPr/>
        </p:nvSpPr>
        <p:spPr>
          <a:xfrm>
            <a:off x="3587296" y="4509120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页码、页眉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28"/>
          <p:cNvSpPr txBox="1"/>
          <p:nvPr/>
        </p:nvSpPr>
        <p:spPr>
          <a:xfrm>
            <a:off x="510069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TextBox 29"/>
          <p:cNvSpPr txBox="1"/>
          <p:nvPr/>
        </p:nvSpPr>
        <p:spPr>
          <a:xfrm>
            <a:off x="657841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TextBox 29"/>
          <p:cNvSpPr txBox="1"/>
          <p:nvPr/>
        </p:nvSpPr>
        <p:spPr>
          <a:xfrm>
            <a:off x="7962284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表格排版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TextBox 29"/>
          <p:cNvSpPr txBox="1"/>
          <p:nvPr/>
        </p:nvSpPr>
        <p:spPr>
          <a:xfrm>
            <a:off x="9633883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66" name="矩形 65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8" name="TextBox 27"/>
          <p:cNvSpPr txBox="1"/>
          <p:nvPr/>
        </p:nvSpPr>
        <p:spPr>
          <a:xfrm>
            <a:off x="3323522" y="2656326"/>
            <a:ext cx="144142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藏文编码字符集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4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对齐方式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921123" y="1988840"/>
            <a:ext cx="871296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在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藏文排版中，在同一版式的文档中支持左对齐、中对齐、右对齐、两端对齐、分散对齐和拉长对齐等。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段落</a:t>
            </a:r>
            <a:r>
              <a:rPr lang="zh-CN" alt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间距：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在藏文排版中，在同一版式的文档中，进行段前间距、段后间距。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</a:t>
            </a:r>
            <a:r>
              <a:rPr lang="zh-CN" alt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大纲</a:t>
            </a:r>
            <a:r>
              <a:rPr lang="zh-CN" alt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级别：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在藏文排版中，在同一版式的文档中，表示一级至多级标题的级别或正文文本格式。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</a:t>
            </a:r>
            <a:r>
              <a:rPr lang="zh-CN" alt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分</a:t>
            </a:r>
            <a:r>
              <a:rPr lang="zh-CN" altLang="en-US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页方式：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在藏文排版中，在同一版式的文档中，进行段前分页、段中不分页的处理。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417067" y="1052736"/>
            <a:ext cx="9575675" cy="4536504"/>
          </a:xfrm>
          <a:prstGeom prst="roundRect">
            <a:avLst>
              <a:gd name="adj" fmla="val 3950"/>
            </a:avLst>
          </a:prstGeom>
          <a:noFill/>
          <a:ln cap="sq">
            <a:solidFill>
              <a:srgbClr val="B1C3E5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0" name="矩形 9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135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 rot="1512239">
            <a:off x="10845800" y="130175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目錄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2378394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2589272" y="1484786"/>
            <a:ext cx="411971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65339" y="1484786"/>
            <a:ext cx="611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56933" y="148478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3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53071" y="1484786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4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2458139" y="2595103"/>
            <a:ext cx="5950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zh-CN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8"/>
          <p:cNvSpPr txBox="1"/>
          <p:nvPr/>
        </p:nvSpPr>
        <p:spPr>
          <a:xfrm>
            <a:off x="5089475" y="2640938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书写方式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6659284" y="264093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排版版式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023415" y="1412778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183655" y="1412778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487911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791167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09355" y="3252757"/>
            <a:ext cx="2160240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69595" y="3252757"/>
            <a:ext cx="2304256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473851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777107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081363" y="5229200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241603" y="5229200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545859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849115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231756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2375961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矩形 43"/>
          <p:cNvSpPr/>
          <p:nvPr/>
        </p:nvSpPr>
        <p:spPr>
          <a:xfrm>
            <a:off x="8365239" y="1517885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5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914011" y="1548952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6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69195" y="3261156"/>
            <a:ext cx="411972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7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1677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8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5693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9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29137" y="3261156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10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13313" y="3294255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644032" y="3325322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4229206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416837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4226773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29"/>
          <p:cNvSpPr txBox="1"/>
          <p:nvPr/>
        </p:nvSpPr>
        <p:spPr>
          <a:xfrm>
            <a:off x="8043157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标点排版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9714756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边界排版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TextBox 21"/>
          <p:cNvSpPr txBox="1"/>
          <p:nvPr/>
        </p:nvSpPr>
        <p:spPr>
          <a:xfrm>
            <a:off x="2047772" y="445617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对齐方式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27"/>
          <p:cNvSpPr txBox="1"/>
          <p:nvPr/>
        </p:nvSpPr>
        <p:spPr>
          <a:xfrm>
            <a:off x="3587296" y="4509120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FF666F"/>
                </a:solidFill>
                <a:latin typeface="微软雅黑" pitchFamily="34" charset="-122"/>
                <a:ea typeface="微软雅黑" pitchFamily="34" charset="-122"/>
              </a:rPr>
              <a:t>页码、页眉</a:t>
            </a:r>
            <a:endParaRPr lang="zh-CN" altLang="en-US" sz="2000" dirty="0">
              <a:solidFill>
                <a:srgbClr val="FF666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28"/>
          <p:cNvSpPr txBox="1"/>
          <p:nvPr/>
        </p:nvSpPr>
        <p:spPr>
          <a:xfrm>
            <a:off x="510069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TextBox 29"/>
          <p:cNvSpPr txBox="1"/>
          <p:nvPr/>
        </p:nvSpPr>
        <p:spPr>
          <a:xfrm>
            <a:off x="657841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TextBox 29"/>
          <p:cNvSpPr txBox="1"/>
          <p:nvPr/>
        </p:nvSpPr>
        <p:spPr>
          <a:xfrm>
            <a:off x="7962284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表格排版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TextBox 29"/>
          <p:cNvSpPr txBox="1"/>
          <p:nvPr/>
        </p:nvSpPr>
        <p:spPr>
          <a:xfrm>
            <a:off x="9633883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66" name="矩形 65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8" name="TextBox 27"/>
          <p:cNvSpPr txBox="1"/>
          <p:nvPr/>
        </p:nvSpPr>
        <p:spPr>
          <a:xfrm>
            <a:off x="3323522" y="2656326"/>
            <a:ext cx="144142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藏文编码字符集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1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页码、页眉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417067" y="980728"/>
            <a:ext cx="94330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         藏文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书页中的奇数页码叫单页码，偶数页码叫双页码。单双页在版式处理上的关系很大。通常页码在版口居中或排在切口，一般在书页的下方，单页码放在靠版口的右边，双页码放在靠版口的左边。期刊的页码可放在书页上方靠版口的左右两边。辞典之类书籍的页码，可居中排在版口的上方或下方。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        封面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、扉页和版权页等不排页码，也不占页码。篇章页、超版口的整页图或表、整面的图版说明及每章末的空白页也不排页码，但以暗码计算页码。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        篇章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页、整面的超版口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未超开本的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的图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、表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及章末的空白页等都用暗码计算页码。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空白页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的页码也叫“空码”。校对时暗码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包括空码</a:t>
            </a:r>
            <a:r>
              <a:rPr lang="en-US" altLang="zh-CN" sz="16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必须标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明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页码顺序。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        藏文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书眉一般位于书页上方。单码页上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的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书眉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排节名、双码页排章名或书名。校对中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双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单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码有变动时，书眉亦应作相应的变动。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        未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超过版口的插图、插表应排书眉，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超过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版口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不论横超、直超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，则一律不排书眉。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953571" y="3316052"/>
            <a:ext cx="5183187" cy="2664296"/>
            <a:chOff x="5953571" y="3140968"/>
            <a:chExt cx="5183187" cy="2664296"/>
          </a:xfrm>
        </p:grpSpPr>
        <p:sp>
          <p:nvSpPr>
            <p:cNvPr id="19" name="圆角矩形 18"/>
            <p:cNvSpPr/>
            <p:nvPr/>
          </p:nvSpPr>
          <p:spPr>
            <a:xfrm>
              <a:off x="5953571" y="3140968"/>
              <a:ext cx="5183187" cy="2664296"/>
            </a:xfrm>
            <a:prstGeom prst="roundRect">
              <a:avLst>
                <a:gd name="adj" fmla="val 3950"/>
              </a:avLst>
            </a:prstGeom>
            <a:noFill/>
            <a:ln cap="sq">
              <a:solidFill>
                <a:srgbClr val="B1C3E5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170" name="图片 2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094" y="3316052"/>
              <a:ext cx="47879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1" name="矩形 10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694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 rot="1512239">
            <a:off x="10845800" y="130175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目錄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2378394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2589272" y="1484786"/>
            <a:ext cx="411971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65339" y="1484786"/>
            <a:ext cx="611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56933" y="148478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3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53071" y="1484786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4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2458139" y="2595103"/>
            <a:ext cx="5950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zh-CN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8"/>
          <p:cNvSpPr txBox="1"/>
          <p:nvPr/>
        </p:nvSpPr>
        <p:spPr>
          <a:xfrm>
            <a:off x="5089475" y="2640938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书写方式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6659284" y="264093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排版版式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023415" y="1412778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183655" y="1412778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487911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791167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09355" y="3252757"/>
            <a:ext cx="2160240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69595" y="3252757"/>
            <a:ext cx="2304256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473851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777107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081363" y="5229200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241603" y="5229200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545859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849115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231756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2375961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矩形 43"/>
          <p:cNvSpPr/>
          <p:nvPr/>
        </p:nvSpPr>
        <p:spPr>
          <a:xfrm>
            <a:off x="8365239" y="1517885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5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914011" y="1548952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6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69195" y="3261156"/>
            <a:ext cx="411972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7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1677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8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5693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9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29137" y="3261156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10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13313" y="3294255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644032" y="3325322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4229206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416837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4226773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29"/>
          <p:cNvSpPr txBox="1"/>
          <p:nvPr/>
        </p:nvSpPr>
        <p:spPr>
          <a:xfrm>
            <a:off x="8043157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标点排版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9714756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边界排版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TextBox 21"/>
          <p:cNvSpPr txBox="1"/>
          <p:nvPr/>
        </p:nvSpPr>
        <p:spPr>
          <a:xfrm>
            <a:off x="2047772" y="445617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对齐方式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27"/>
          <p:cNvSpPr txBox="1"/>
          <p:nvPr/>
        </p:nvSpPr>
        <p:spPr>
          <a:xfrm>
            <a:off x="3587296" y="4509120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页码、页眉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28"/>
          <p:cNvSpPr txBox="1"/>
          <p:nvPr/>
        </p:nvSpPr>
        <p:spPr>
          <a:xfrm>
            <a:off x="510069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目录排版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2" name="TextBox 29"/>
          <p:cNvSpPr txBox="1"/>
          <p:nvPr/>
        </p:nvSpPr>
        <p:spPr>
          <a:xfrm>
            <a:off x="657841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TextBox 29"/>
          <p:cNvSpPr txBox="1"/>
          <p:nvPr/>
        </p:nvSpPr>
        <p:spPr>
          <a:xfrm>
            <a:off x="7962284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表格排版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TextBox 29"/>
          <p:cNvSpPr txBox="1"/>
          <p:nvPr/>
        </p:nvSpPr>
        <p:spPr>
          <a:xfrm>
            <a:off x="9633883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66" name="矩形 65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8" name="TextBox 27"/>
          <p:cNvSpPr txBox="1"/>
          <p:nvPr/>
        </p:nvSpPr>
        <p:spPr>
          <a:xfrm>
            <a:off x="3323522" y="2656326"/>
            <a:ext cx="144142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藏文编码字符集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1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 rot="1512239">
            <a:off x="10845800" y="130175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目錄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2378394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2589272" y="1484786"/>
            <a:ext cx="411971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65339" y="1484786"/>
            <a:ext cx="611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rgbClr val="FF666F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rgbClr val="FF666F"/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56933" y="148478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rgbClr val="FF9933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3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rgbClr val="FF9933"/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53071" y="1484786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4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rgbClr val="FFCC00"/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2458139" y="2595103"/>
            <a:ext cx="5950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藏文</a:t>
            </a:r>
            <a:endParaRPr lang="zh-CN" altLang="en-US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7"/>
          <p:cNvSpPr txBox="1"/>
          <p:nvPr/>
        </p:nvSpPr>
        <p:spPr>
          <a:xfrm>
            <a:off x="3323522" y="2656326"/>
            <a:ext cx="144142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FF666F"/>
                </a:solidFill>
                <a:latin typeface="微软雅黑" pitchFamily="34" charset="-122"/>
                <a:ea typeface="微软雅黑" pitchFamily="34" charset="-122"/>
              </a:rPr>
              <a:t>藏文编码字符集</a:t>
            </a:r>
            <a:endParaRPr lang="zh-CN" altLang="en-US" dirty="0">
              <a:solidFill>
                <a:srgbClr val="FF666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8"/>
          <p:cNvSpPr txBox="1"/>
          <p:nvPr/>
        </p:nvSpPr>
        <p:spPr>
          <a:xfrm>
            <a:off x="5089475" y="2640938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FF9933"/>
                </a:solidFill>
                <a:latin typeface="微软雅黑" pitchFamily="34" charset="-122"/>
                <a:ea typeface="微软雅黑" pitchFamily="34" charset="-122"/>
              </a:rPr>
              <a:t>书写方式</a:t>
            </a:r>
            <a:endParaRPr lang="zh-CN" altLang="en-US" sz="2000" dirty="0">
              <a:solidFill>
                <a:srgbClr val="FF99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6659284" y="264093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</a:rPr>
              <a:t>排版版式</a:t>
            </a:r>
            <a:endParaRPr lang="zh-CN" altLang="en-US" sz="2000" dirty="0">
              <a:solidFill>
                <a:srgbClr val="FFCC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023415" y="1412778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183655" y="1412778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487911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791167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09355" y="3252757"/>
            <a:ext cx="2160240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69595" y="3252757"/>
            <a:ext cx="2304256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473851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777107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081363" y="5229200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241603" y="5229200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545859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849115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231756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2375961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矩形 43"/>
          <p:cNvSpPr/>
          <p:nvPr/>
        </p:nvSpPr>
        <p:spPr>
          <a:xfrm>
            <a:off x="8365239" y="1517885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rgbClr val="99FF99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5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rgbClr val="99FF99"/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914011" y="1548952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6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69195" y="3261156"/>
            <a:ext cx="411972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7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1677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8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5693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9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29137" y="3261156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10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13313" y="3294255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644032" y="3325322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4229206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416837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4226773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29"/>
          <p:cNvSpPr txBox="1"/>
          <p:nvPr/>
        </p:nvSpPr>
        <p:spPr>
          <a:xfrm>
            <a:off x="8043157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99FF99"/>
                </a:solidFill>
                <a:latin typeface="微软雅黑" pitchFamily="34" charset="-122"/>
                <a:ea typeface="微软雅黑" pitchFamily="34" charset="-122"/>
              </a:rPr>
              <a:t>标点排版</a:t>
            </a:r>
            <a:endParaRPr lang="zh-CN" altLang="en-US" sz="2000" dirty="0">
              <a:solidFill>
                <a:srgbClr val="99FF99"/>
              </a:solidFill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9714756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99FF99"/>
                </a:solidFill>
                <a:latin typeface="微软雅黑" pitchFamily="34" charset="-122"/>
                <a:ea typeface="微软雅黑" pitchFamily="34" charset="-122"/>
              </a:rPr>
              <a:t>边界排版</a:t>
            </a:r>
            <a:endParaRPr lang="zh-CN" altLang="en-US" sz="2000" dirty="0">
              <a:solidFill>
                <a:srgbClr val="99FF99"/>
              </a:solidFill>
            </a:endParaRPr>
          </a:p>
        </p:txBody>
      </p:sp>
      <p:sp>
        <p:nvSpPr>
          <p:cNvPr id="59" name="TextBox 21"/>
          <p:cNvSpPr txBox="1"/>
          <p:nvPr/>
        </p:nvSpPr>
        <p:spPr>
          <a:xfrm>
            <a:off x="2047772" y="445617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对齐方式</a:t>
            </a:r>
            <a:endParaRPr lang="zh-CN" altLang="en-US" sz="20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27"/>
          <p:cNvSpPr txBox="1"/>
          <p:nvPr/>
        </p:nvSpPr>
        <p:spPr>
          <a:xfrm>
            <a:off x="3587296" y="4509120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FF666F"/>
                </a:solidFill>
                <a:latin typeface="微软雅黑" pitchFamily="34" charset="-122"/>
                <a:ea typeface="微软雅黑" pitchFamily="34" charset="-122"/>
              </a:rPr>
              <a:t>页码、页眉</a:t>
            </a:r>
            <a:endParaRPr lang="zh-CN" altLang="en-US" sz="2000" dirty="0">
              <a:solidFill>
                <a:srgbClr val="FF666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28"/>
          <p:cNvSpPr txBox="1"/>
          <p:nvPr/>
        </p:nvSpPr>
        <p:spPr>
          <a:xfrm>
            <a:off x="510069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目录排版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2" name="TextBox 29"/>
          <p:cNvSpPr txBox="1"/>
          <p:nvPr/>
        </p:nvSpPr>
        <p:spPr>
          <a:xfrm>
            <a:off x="657841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标题排版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TextBox 29"/>
          <p:cNvSpPr txBox="1"/>
          <p:nvPr/>
        </p:nvSpPr>
        <p:spPr>
          <a:xfrm>
            <a:off x="7962284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表格排版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TextBox 29"/>
          <p:cNvSpPr txBox="1"/>
          <p:nvPr/>
        </p:nvSpPr>
        <p:spPr>
          <a:xfrm>
            <a:off x="9633883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66" name="矩形 65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249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目录排版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417067" y="980728"/>
            <a:ext cx="94330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         藏文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目录排版的点线应该以藏文的字基线为准。最好对生成目录的点线字符提供自定义选项，这样用户可以根据具体情况选择合适的字符。藏文文档中的目录栏通常使用通排栏。书报刊的目录除通排栏外，还使用双排栏、三排栏或多排栏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目录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的篇、章、节与页码之间增加连点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目录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中章节与页码或与作者之间至少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要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增加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两个连点，否则应该另起一行排列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藏文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目录的繁简随正文而定，但也有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正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文章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节较多，而目录较简单的情况。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对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于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插图或表格较多的书籍，也可加排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插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图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目录或表格目录。目录中一级标题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顶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格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排；目录页码可使用藏文数字或者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阿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拉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伯文数字。章、节、目如用不同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大小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字号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排时，页码亦用不同大小字号排。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449515" y="1879528"/>
            <a:ext cx="5328593" cy="4010860"/>
            <a:chOff x="3505299" y="2298460"/>
            <a:chExt cx="5328593" cy="4010860"/>
          </a:xfrm>
        </p:grpSpPr>
        <p:sp>
          <p:nvSpPr>
            <p:cNvPr id="15" name="圆角矩形 14"/>
            <p:cNvSpPr/>
            <p:nvPr/>
          </p:nvSpPr>
          <p:spPr>
            <a:xfrm>
              <a:off x="3505299" y="2298460"/>
              <a:ext cx="5328593" cy="4010860"/>
            </a:xfrm>
            <a:prstGeom prst="roundRect">
              <a:avLst>
                <a:gd name="adj" fmla="val 3950"/>
              </a:avLst>
            </a:prstGeom>
            <a:noFill/>
            <a:ln cap="sq">
              <a:solidFill>
                <a:srgbClr val="B1C3E5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4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895" y="2354471"/>
              <a:ext cx="4851400" cy="373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1" name="矩形 10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8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 rot="1512239">
            <a:off x="10845800" y="130175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目錄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2378394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2589272" y="1484786"/>
            <a:ext cx="411971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65339" y="1484786"/>
            <a:ext cx="611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56933" y="148478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3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53071" y="1484786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4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2458139" y="2595103"/>
            <a:ext cx="5950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zh-CN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8"/>
          <p:cNvSpPr txBox="1"/>
          <p:nvPr/>
        </p:nvSpPr>
        <p:spPr>
          <a:xfrm>
            <a:off x="5089475" y="2640938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书写方式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6659284" y="264093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排版版式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023415" y="1412778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183655" y="1412778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487911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791167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09355" y="3252757"/>
            <a:ext cx="2160240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69595" y="3252757"/>
            <a:ext cx="2304256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473851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777107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081363" y="5229200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241603" y="5229200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545859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849115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231756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2375961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矩形 43"/>
          <p:cNvSpPr/>
          <p:nvPr/>
        </p:nvSpPr>
        <p:spPr>
          <a:xfrm>
            <a:off x="8365239" y="1517885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5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914011" y="1548952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6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69195" y="3261156"/>
            <a:ext cx="411972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7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1677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8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5693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9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29137" y="3261156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10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13313" y="3294255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644032" y="3325322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4229206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416837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4226773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29"/>
          <p:cNvSpPr txBox="1"/>
          <p:nvPr/>
        </p:nvSpPr>
        <p:spPr>
          <a:xfrm>
            <a:off x="8043157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标点排版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9714756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边界排版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TextBox 21"/>
          <p:cNvSpPr txBox="1"/>
          <p:nvPr/>
        </p:nvSpPr>
        <p:spPr>
          <a:xfrm>
            <a:off x="2047772" y="445617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对齐方式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27"/>
          <p:cNvSpPr txBox="1"/>
          <p:nvPr/>
        </p:nvSpPr>
        <p:spPr>
          <a:xfrm>
            <a:off x="3587296" y="4509120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页码、页眉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28"/>
          <p:cNvSpPr txBox="1"/>
          <p:nvPr/>
        </p:nvSpPr>
        <p:spPr>
          <a:xfrm>
            <a:off x="510069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TextBox 29"/>
          <p:cNvSpPr txBox="1"/>
          <p:nvPr/>
        </p:nvSpPr>
        <p:spPr>
          <a:xfrm>
            <a:off x="657841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标题排版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TextBox 29"/>
          <p:cNvSpPr txBox="1"/>
          <p:nvPr/>
        </p:nvSpPr>
        <p:spPr>
          <a:xfrm>
            <a:off x="7962284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表格排版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TextBox 29"/>
          <p:cNvSpPr txBox="1"/>
          <p:nvPr/>
        </p:nvSpPr>
        <p:spPr>
          <a:xfrm>
            <a:off x="9633883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66" name="矩形 65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8" name="TextBox 27"/>
          <p:cNvSpPr txBox="1"/>
          <p:nvPr/>
        </p:nvSpPr>
        <p:spPr>
          <a:xfrm>
            <a:off x="3323522" y="2656326"/>
            <a:ext cx="144142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藏文编码字符集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4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标题排版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453356" y="1700808"/>
            <a:ext cx="38521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        标题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是一篇文章核心和主题的概括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，其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特点是字句简明、层次分明、美观醒目。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         藏文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书籍中的标题有大、中、小之别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。藏文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书籍中最大的标题称之为一级标题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，其次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是二级标题、三级标题等。如本书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最大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的标题是章，则一级标题从章开始，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二级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是节（*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.*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），三级是目（*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.*.*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）。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大小标题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的层次，表现出藏文正文内容的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逻辑结构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，通常采用不同的字体、字号来加以区别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，使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全书章节分明、层次清楚，便于阅读。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7067" y="98494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标题的结构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561083" y="1484784"/>
            <a:ext cx="9721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41603" y="984945"/>
            <a:ext cx="2402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标题的字体、字号</a:t>
            </a:r>
          </a:p>
        </p:txBody>
      </p:sp>
      <p:sp>
        <p:nvSpPr>
          <p:cNvPr id="15" name="矩形 14"/>
          <p:cNvSpPr/>
          <p:nvPr/>
        </p:nvSpPr>
        <p:spPr>
          <a:xfrm>
            <a:off x="6313611" y="1707357"/>
            <a:ext cx="38521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        标题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的字体应与正文的字体有所区别，既美观醒目、又与正文字体协调。标题字和正文字如为同一字体，标题的字号应大于正文。标题的字体字号要根据书刊开本的大小来选用。一般说来，开本越大，字号也应越大。应根据一本书中标题分级的多少来选用字号。多级标题的字号，原则上应按部、篇、章、节的级别逐渐缩小。常见的排法是：大标题用二号或三号，中标题用四号和小四号，小标题用与正文相同字号的其他字体。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1284958" y="1707357"/>
            <a:ext cx="4380581" cy="4513282"/>
          </a:xfrm>
          <a:prstGeom prst="roundRect">
            <a:avLst>
              <a:gd name="adj" fmla="val 3950"/>
            </a:avLst>
          </a:prstGeom>
          <a:noFill/>
          <a:ln cap="sq">
            <a:solidFill>
              <a:srgbClr val="B1C3E5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6241603" y="1724030"/>
            <a:ext cx="4104456" cy="4513282"/>
          </a:xfrm>
          <a:prstGeom prst="roundRect">
            <a:avLst>
              <a:gd name="adj" fmla="val 3950"/>
            </a:avLst>
          </a:prstGeom>
          <a:noFill/>
          <a:ln cap="sq">
            <a:solidFill>
              <a:srgbClr val="B1C3E5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20" name="矩形 19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354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标题排版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12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453356" y="1700808"/>
            <a:ext cx="93967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）题序和题文一般都排在同一行，题序和题文之间空一字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或一字半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）每一行标题不宜排得过长，最多不超过版心的五分之四，排不下时可以转行，下面一行比上面一行应略短些，同时应照顾语气和词汇的结构，不要故意割裂，当因词句不能分割时，也可下行长于上行。有题序的标题在转行时，次行要与上行的题文对齐；超过两行的，行尾也要对齐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行末除外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）节以下的小标题，一般不采用左右居中占几行的办法，改为插题，采用与正文同一号的黑体字排在段的第一行行头，标题后空一字，标题前空两字。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）标题以不与正文相脱离为原则。标题禁止背题，即必须避免标题排在页末与正文分排在两面上的情况。避免背题的方法是把上一面正文缩去一行，同时把下一面的正文移一行上来；或者把标题移到下一面的上端，同时把上一面的正文伸出几行补足空白的地位，如实在不能补足，上一面的末端有一行空白是允许的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7067" y="984945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标题排版的一般规则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561083" y="1484784"/>
            <a:ext cx="9721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4" name="矩形 13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178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17067" y="908720"/>
            <a:ext cx="2402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标题的排版方法</a:t>
            </a:r>
          </a:p>
        </p:txBody>
      </p:sp>
      <p:sp>
        <p:nvSpPr>
          <p:cNvPr id="12" name="矩形 11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标题排版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13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453356" y="1484784"/>
            <a:ext cx="93967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        标题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的排版要求排出的标题层次分明、美观醒目。标题所用的字号，应大于正文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如采用同号字，则以字体来区别，但绝不能采用小于正文的字号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。为了使标题醒目，往往采用空行（在标题上下加大空距）和占行（采用大于正文字号，多占一些位置）的排版方法。期刊上除了正标题外，有时还有副标题，标题的常用版式的排版方法如下：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）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居中标题：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这种标题用得最多，既可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有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序数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或篇章序数，也可没有序数或篇章序数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它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的版式有以下几种：无序数或无篇章序数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、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有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章节序数，转行居中、有章节序数，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转行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齐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题名。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）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边题：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边题通常有两种排法。其一是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顶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格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排，边题占正文二行位置；其二是缩进两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格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排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，只占一行位置。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（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）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提示标题：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</a:rPr>
              <a:t>提示标题亦称窗式标题，其特点是如同在文中开一个窗户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zh-CN" alt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561083" y="1412776"/>
            <a:ext cx="9721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839317" y="2996952"/>
            <a:ext cx="5328593" cy="2723127"/>
            <a:chOff x="5862451" y="3140967"/>
            <a:chExt cx="5328593" cy="2723127"/>
          </a:xfrm>
        </p:grpSpPr>
        <p:pic>
          <p:nvPicPr>
            <p:cNvPr id="9218" name="图片 3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200" y="3284984"/>
              <a:ext cx="4889500" cy="226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圆角矩形 15"/>
            <p:cNvSpPr/>
            <p:nvPr/>
          </p:nvSpPr>
          <p:spPr>
            <a:xfrm>
              <a:off x="5862451" y="3140967"/>
              <a:ext cx="5328593" cy="2723127"/>
            </a:xfrm>
            <a:prstGeom prst="roundRect">
              <a:avLst>
                <a:gd name="adj" fmla="val 3950"/>
              </a:avLst>
            </a:prstGeom>
            <a:noFill/>
            <a:ln cap="sq">
              <a:solidFill>
                <a:srgbClr val="B1C3E5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7" name="矩形 16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860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 rot="1512239">
            <a:off x="10845800" y="130175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目錄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2378394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2589272" y="1484786"/>
            <a:ext cx="411971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65339" y="1484786"/>
            <a:ext cx="611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56933" y="148478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3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53071" y="1484786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4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2458139" y="2595103"/>
            <a:ext cx="5950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zh-CN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8"/>
          <p:cNvSpPr txBox="1"/>
          <p:nvPr/>
        </p:nvSpPr>
        <p:spPr>
          <a:xfrm>
            <a:off x="5089475" y="2640938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书写方式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6659284" y="264093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排版版式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023415" y="1412778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183655" y="1412778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487911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791167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09355" y="3252757"/>
            <a:ext cx="2160240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69595" y="3252757"/>
            <a:ext cx="2304256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473851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777107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081363" y="5229200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241603" y="5229200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545859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849115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231756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2375961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矩形 43"/>
          <p:cNvSpPr/>
          <p:nvPr/>
        </p:nvSpPr>
        <p:spPr>
          <a:xfrm>
            <a:off x="8365239" y="1517885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5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914011" y="1548952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6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69195" y="3261156"/>
            <a:ext cx="411972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7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1677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8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5693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9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29137" y="3261156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10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13313" y="3294255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644032" y="3325322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4229206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416837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4226773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29"/>
          <p:cNvSpPr txBox="1"/>
          <p:nvPr/>
        </p:nvSpPr>
        <p:spPr>
          <a:xfrm>
            <a:off x="8043157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标点排版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9714756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边界排版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TextBox 21"/>
          <p:cNvSpPr txBox="1"/>
          <p:nvPr/>
        </p:nvSpPr>
        <p:spPr>
          <a:xfrm>
            <a:off x="2047772" y="445617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对齐方式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27"/>
          <p:cNvSpPr txBox="1"/>
          <p:nvPr/>
        </p:nvSpPr>
        <p:spPr>
          <a:xfrm>
            <a:off x="3587296" y="4509120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页码、页眉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28"/>
          <p:cNvSpPr txBox="1"/>
          <p:nvPr/>
        </p:nvSpPr>
        <p:spPr>
          <a:xfrm>
            <a:off x="510069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TextBox 29"/>
          <p:cNvSpPr txBox="1"/>
          <p:nvPr/>
        </p:nvSpPr>
        <p:spPr>
          <a:xfrm>
            <a:off x="657841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TextBox 29"/>
          <p:cNvSpPr txBox="1"/>
          <p:nvPr/>
        </p:nvSpPr>
        <p:spPr>
          <a:xfrm>
            <a:off x="7962284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表格排版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TextBox 29"/>
          <p:cNvSpPr txBox="1"/>
          <p:nvPr/>
        </p:nvSpPr>
        <p:spPr>
          <a:xfrm>
            <a:off x="9633883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66" name="矩形 65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8" name="TextBox 27"/>
          <p:cNvSpPr txBox="1"/>
          <p:nvPr/>
        </p:nvSpPr>
        <p:spPr>
          <a:xfrm>
            <a:off x="3323522" y="2656326"/>
            <a:ext cx="144142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藏文编码字符集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1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46374" y="908720"/>
            <a:ext cx="2402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表格的组成</a:t>
            </a:r>
          </a:p>
        </p:txBody>
      </p:sp>
      <p:sp>
        <p:nvSpPr>
          <p:cNvPr id="12" name="矩形 11"/>
          <p:cNvSpPr/>
          <p:nvPr/>
        </p:nvSpPr>
        <p:spPr>
          <a:xfrm>
            <a:off x="1345059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表格排版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14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201043" y="1484784"/>
            <a:ext cx="10081121" cy="4579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         表格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按其结构形式划分，可分为横直线表、无线表以及套线表三大类。用线作为栏线和行线而排成的表格称为横直线表；不用线而以空间隔开的表格称为无线表；把表格分排在不同版面上，然后通过套印而印成的表格称为套线表。在书刊中应用最为广泛的是横直线表。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         普通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表格一般可分为表题、表头、表身和表注四个部分。其中表题由表序与题文组成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一般采用与正文同字号小一字号的黑体字排。表头由各栏头组成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表头文字用比正文小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1-2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个字号排。表身是表格的内容与主体，由若干行、栏组成，栏的内容有项目栏、数据栏及备注栏等，各栏中的文字要求比正文小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1-2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个字排版。表注是表的说明，要求采用比表格内容小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个字号排版。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         表格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中的横线称为行线，竖线称为栏线，行线和栏线均排正线。行线之间称为行，栏线之间称为栏。每行的最左边一行称为行头，每栏最上方一格称为栏头。行头所在的栏称为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左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边栏、项目栏或竖表头，即表格的第一栏；栏头是表头的组成部分，栏头所在的行称为头行，即表格的第一行。边栏与第二栏的交界线称为边栏线，头行与第二行的交界线称为表头线。表格的四周边线称为表框线。表框线包括顶线、底线和墙线。顶线和底线分别位于表格的顶端和底部；墙线位于表格的左右两边。由于墙线是竖向的，故又称为竖边线。表框线均应排反线。一般的表格可不排墙线。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         表格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排版的版式应注意以下几个问题：表格尺寸的大小受版心规格的限制，一般不能超出版心；表格的上下尺寸应根据版面的具体情况进行调整；表内字号的大小应小于正文字号；表格的风格、规格（例如表格的用线、表头的形式、计量单位等）应力求全书统一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345059" y="1412776"/>
            <a:ext cx="9721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1" name="矩形 10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137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46374" y="940658"/>
            <a:ext cx="398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表序、表名和表注及其版式</a:t>
            </a:r>
          </a:p>
        </p:txBody>
      </p:sp>
      <p:sp>
        <p:nvSpPr>
          <p:cNvPr id="12" name="矩形 11"/>
          <p:cNvSpPr/>
          <p:nvPr/>
        </p:nvSpPr>
        <p:spPr>
          <a:xfrm>
            <a:off x="1345059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表格排版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15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201043" y="1709514"/>
            <a:ext cx="1008112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表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序又称表号、表码是指表格的编号次序。</a:t>
            </a:r>
          </a:p>
          <a:p>
            <a:pPr algn="just"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表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名是指表的名称。表名排在表序之后，两者之间空一格隔开。表名末不加标点符号。表题与正文之间至少要空一个对开的位置；表题与表顶线之间空一个对开的位置。表题一般用黑体字，其所用字号应小于正文而大于或等于表文。表题居中排以后如果表题字较少，可在表题字间适当加空，以加大距离；如表题字较多，则可将表题字转行居中排或转行齐头排，但无论怎样排版，表题宽度都不能大于表格宽度。</a:t>
            </a:r>
          </a:p>
          <a:p>
            <a:pPr algn="just"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表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注是表的说明文字。表注排在表格下方。表注与正文之间至少空一个对开的位置。表注通常用六号字。表注宽度不得大于表格宽度。表注转行方法与表题相同。表注末要加句号。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345059" y="1484784"/>
            <a:ext cx="9721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1" name="矩形 10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511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46374" y="940658"/>
            <a:ext cx="398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排版中表格与正文的关系</a:t>
            </a:r>
          </a:p>
        </p:txBody>
      </p:sp>
      <p:sp>
        <p:nvSpPr>
          <p:cNvPr id="12" name="矩形 11"/>
          <p:cNvSpPr/>
          <p:nvPr/>
        </p:nvSpPr>
        <p:spPr>
          <a:xfrm>
            <a:off x="1345059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表格排版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16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201043" y="1709514"/>
            <a:ext cx="10081121" cy="4364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（</a:t>
            </a:r>
            <a:r>
              <a:rPr lang="en-US" altLang="zh-CN" sz="17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）表随正文的原则</a:t>
            </a:r>
          </a:p>
          <a:p>
            <a:pPr algn="just">
              <a:lnSpc>
                <a:spcPct val="150000"/>
              </a:lnSpc>
            </a:pP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表格在正文中的位置表随文走。表格所占的位置一般较大，因此多数表格是居中排。对于少数表宽度小于版心的三分之二的表格，可采用串文排。串文排的表格应靠切口排，并且不宜多排。当有上下两表时，也采用左右交叉排。</a:t>
            </a:r>
          </a:p>
          <a:p>
            <a:pPr algn="just">
              <a:lnSpc>
                <a:spcPct val="150000"/>
              </a:lnSpc>
            </a:pP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（</a:t>
            </a:r>
            <a:r>
              <a:rPr lang="en-US" altLang="zh-CN" sz="17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）表、文分排两面的方法</a:t>
            </a:r>
          </a:p>
          <a:p>
            <a:pPr algn="just">
              <a:lnSpc>
                <a:spcPct val="150000"/>
              </a:lnSpc>
            </a:pP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表格与插图不同的地方是表格可以拆排，即可以将一个表化为两个表，用续表的形式前后联系起来。但要注意：果在本面上排不下，而在一个页面上可以排下时，尽量不要拆开排，最好将表排在下一面的天头上；当文内用如下表说明时，表必须紧随文走。若表在本面排不下则只能拆排，将部分表格排到下一面上，接排在下一面的表格，要重复排上一个表头，但在表头上面不必再加表题，只须用比正文小一号的字加上续表两字；表格在不得已的情况下也可超前排；如果表格面积较大，栏数较多，在一面排不下时可以排成竖排和合面，从双码开始，跨排到单码上去，此时表题必须跨两面居中排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345059" y="1484784"/>
            <a:ext cx="9721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1" name="矩形 10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496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46374" y="940658"/>
            <a:ext cx="398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表头的排法</a:t>
            </a:r>
          </a:p>
        </p:txBody>
      </p:sp>
      <p:sp>
        <p:nvSpPr>
          <p:cNvPr id="12" name="矩形 11"/>
          <p:cNvSpPr/>
          <p:nvPr/>
        </p:nvSpPr>
        <p:spPr>
          <a:xfrm>
            <a:off x="1345059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表格排版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17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201043" y="1709514"/>
            <a:ext cx="10081121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 常见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的藏文表头有单层表头和双层表头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en-US" altLang="zh-CN" sz="1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单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层表头高度应大于表身的行距，双层表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头</a:t>
            </a:r>
            <a:endParaRPr lang="en-US" altLang="zh-CN" sz="1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的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每层高度应等于或略大于表身的行距。</a:t>
            </a:r>
          </a:p>
          <a:p>
            <a:pPr algn="just"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 若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表身只有二、三行，而表头有较多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层</a:t>
            </a:r>
            <a:endParaRPr lang="en-US" altLang="zh-CN" sz="1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次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，按照正常排法，会使表头的高度超过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表</a:t>
            </a:r>
            <a:endParaRPr lang="en-US" altLang="zh-CN" sz="1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身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的高度，形成头大身小。此时则应该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放宽</a:t>
            </a:r>
            <a:endParaRPr lang="en-US" altLang="zh-CN" sz="1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表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身的行间来加长表身，使表头和表身的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高</a:t>
            </a:r>
            <a:endParaRPr lang="en-US" altLang="zh-CN" sz="1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度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相匹配。</a:t>
            </a:r>
          </a:p>
          <a:p>
            <a:pPr algn="just"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endParaRPr lang="zh-CN" altLang="en-US" sz="17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345059" y="1484784"/>
            <a:ext cx="9721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图片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563" y="1844824"/>
            <a:ext cx="528002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5862451" y="1709514"/>
            <a:ext cx="5328593" cy="4154581"/>
          </a:xfrm>
          <a:prstGeom prst="roundRect">
            <a:avLst>
              <a:gd name="adj" fmla="val 3950"/>
            </a:avLst>
          </a:prstGeom>
          <a:noFill/>
          <a:ln cap="sq">
            <a:solidFill>
              <a:srgbClr val="B1C3E5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5" name="矩形 14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338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 rot="1512239">
            <a:off x="10845800" y="130175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目錄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2378394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2589272" y="1484786"/>
            <a:ext cx="411971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56933" y="148478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3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53071" y="1484786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4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2458139" y="2595103"/>
            <a:ext cx="5950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藏文</a:t>
            </a:r>
            <a:endParaRPr lang="zh-CN" altLang="en-US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8"/>
          <p:cNvSpPr txBox="1"/>
          <p:nvPr/>
        </p:nvSpPr>
        <p:spPr>
          <a:xfrm>
            <a:off x="5089475" y="2640938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书写方式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6659284" y="264093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排版版式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023415" y="1412778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183655" y="1412778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487911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791167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09355" y="3252757"/>
            <a:ext cx="2160240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69595" y="3252757"/>
            <a:ext cx="2304256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473851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777107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081363" y="5229200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241603" y="5229200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545859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849115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231756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2375961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矩形 43"/>
          <p:cNvSpPr/>
          <p:nvPr/>
        </p:nvSpPr>
        <p:spPr>
          <a:xfrm>
            <a:off x="8365239" y="1517885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5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914011" y="1548952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6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69195" y="3261156"/>
            <a:ext cx="411972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7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1677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8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5693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9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29137" y="3261156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10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13313" y="3294255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644032" y="3325322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4229206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416837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4226773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29"/>
          <p:cNvSpPr txBox="1"/>
          <p:nvPr/>
        </p:nvSpPr>
        <p:spPr>
          <a:xfrm>
            <a:off x="8043157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标点排版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9714756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边界排版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TextBox 21"/>
          <p:cNvSpPr txBox="1"/>
          <p:nvPr/>
        </p:nvSpPr>
        <p:spPr>
          <a:xfrm>
            <a:off x="2047772" y="445617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对齐方式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27"/>
          <p:cNvSpPr txBox="1"/>
          <p:nvPr/>
        </p:nvSpPr>
        <p:spPr>
          <a:xfrm>
            <a:off x="3587296" y="4509120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页码、页眉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28"/>
          <p:cNvSpPr txBox="1"/>
          <p:nvPr/>
        </p:nvSpPr>
        <p:spPr>
          <a:xfrm>
            <a:off x="510069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TextBox 29"/>
          <p:cNvSpPr txBox="1"/>
          <p:nvPr/>
        </p:nvSpPr>
        <p:spPr>
          <a:xfrm>
            <a:off x="657841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TextBox 29"/>
          <p:cNvSpPr txBox="1"/>
          <p:nvPr/>
        </p:nvSpPr>
        <p:spPr>
          <a:xfrm>
            <a:off x="7962284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表格排版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TextBox 29"/>
          <p:cNvSpPr txBox="1"/>
          <p:nvPr/>
        </p:nvSpPr>
        <p:spPr>
          <a:xfrm>
            <a:off x="9633883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66" name="矩形 65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9" name="矩形 68"/>
          <p:cNvSpPr/>
          <p:nvPr/>
        </p:nvSpPr>
        <p:spPr>
          <a:xfrm>
            <a:off x="3865339" y="1484786"/>
            <a:ext cx="611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rgbClr val="FF666F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rgbClr val="FF666F"/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70" name="TextBox 27"/>
          <p:cNvSpPr txBox="1"/>
          <p:nvPr/>
        </p:nvSpPr>
        <p:spPr>
          <a:xfrm>
            <a:off x="3323522" y="2656326"/>
            <a:ext cx="144142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FF666F"/>
                </a:solidFill>
                <a:latin typeface="微软雅黑" pitchFamily="34" charset="-122"/>
                <a:ea typeface="微软雅黑" pitchFamily="34" charset="-122"/>
              </a:rPr>
              <a:t>藏文编码字符集</a:t>
            </a:r>
            <a:endParaRPr lang="zh-CN" altLang="en-US" dirty="0">
              <a:solidFill>
                <a:srgbClr val="FF666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2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 rot="1512239">
            <a:off x="10845800" y="130175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目錄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2378394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2589272" y="1484786"/>
            <a:ext cx="411971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65339" y="1484786"/>
            <a:ext cx="611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56933" y="148478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3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53071" y="1484786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4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2458139" y="2595103"/>
            <a:ext cx="5950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zh-CN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8"/>
          <p:cNvSpPr txBox="1"/>
          <p:nvPr/>
        </p:nvSpPr>
        <p:spPr>
          <a:xfrm>
            <a:off x="5089475" y="2640938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书写方式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6659284" y="264093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排版版式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023415" y="1412778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183655" y="1412778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487911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791167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09355" y="3252757"/>
            <a:ext cx="2160240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69595" y="3252757"/>
            <a:ext cx="2304256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473851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777107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081363" y="5229200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241603" y="5229200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545859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849115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231756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2375961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矩形 43"/>
          <p:cNvSpPr/>
          <p:nvPr/>
        </p:nvSpPr>
        <p:spPr>
          <a:xfrm>
            <a:off x="8365239" y="1517885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5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914011" y="1548952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6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69195" y="3261156"/>
            <a:ext cx="411972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7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1677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8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5693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9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29137" y="3261156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10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13313" y="3294255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644032" y="3325322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4229206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416837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4226773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29"/>
          <p:cNvSpPr txBox="1"/>
          <p:nvPr/>
        </p:nvSpPr>
        <p:spPr>
          <a:xfrm>
            <a:off x="8043157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标点排版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9714756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边界排版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TextBox 21"/>
          <p:cNvSpPr txBox="1"/>
          <p:nvPr/>
        </p:nvSpPr>
        <p:spPr>
          <a:xfrm>
            <a:off x="2047772" y="445617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对齐方式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27"/>
          <p:cNvSpPr txBox="1"/>
          <p:nvPr/>
        </p:nvSpPr>
        <p:spPr>
          <a:xfrm>
            <a:off x="3587296" y="4509120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页码、页眉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28"/>
          <p:cNvSpPr txBox="1"/>
          <p:nvPr/>
        </p:nvSpPr>
        <p:spPr>
          <a:xfrm>
            <a:off x="510069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TextBox 29"/>
          <p:cNvSpPr txBox="1"/>
          <p:nvPr/>
        </p:nvSpPr>
        <p:spPr>
          <a:xfrm>
            <a:off x="657841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TextBox 29"/>
          <p:cNvSpPr txBox="1"/>
          <p:nvPr/>
        </p:nvSpPr>
        <p:spPr>
          <a:xfrm>
            <a:off x="7962284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表格排版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TextBox 29"/>
          <p:cNvSpPr txBox="1"/>
          <p:nvPr/>
        </p:nvSpPr>
        <p:spPr>
          <a:xfrm>
            <a:off x="9633883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66" name="矩形 65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8" name="TextBox 27"/>
          <p:cNvSpPr txBox="1"/>
          <p:nvPr/>
        </p:nvSpPr>
        <p:spPr>
          <a:xfrm>
            <a:off x="3323522" y="2656326"/>
            <a:ext cx="144142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藏文编码字符集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2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345059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18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201043" y="1097103"/>
            <a:ext cx="10081121" cy="1224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以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文字为主的书刊版面中的图称为插图。书刊中的插图是书刊版面的重要组成部分，是为了弥补文字的不足，能够直观、形象地说明问题，使读者能够获得更深刻的印象。按插图相对位置来分，插图可分为串文图</a:t>
            </a:r>
            <a:r>
              <a:rPr lang="en-US" altLang="zh-CN" sz="17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卧文图</a:t>
            </a:r>
            <a:r>
              <a:rPr lang="en-US" altLang="zh-CN" sz="17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和非串文图</a:t>
            </a:r>
            <a:r>
              <a:rPr lang="en-US" altLang="zh-CN" sz="17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非卧文图</a:t>
            </a:r>
            <a:r>
              <a:rPr lang="en-US" altLang="zh-CN" sz="17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49315" y="2514486"/>
            <a:ext cx="5328593" cy="3218770"/>
            <a:chOff x="3649315" y="2514486"/>
            <a:chExt cx="5328593" cy="3218770"/>
          </a:xfrm>
        </p:grpSpPr>
        <p:pic>
          <p:nvPicPr>
            <p:cNvPr id="11266" name="图片 3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347" y="2773362"/>
              <a:ext cx="4794250" cy="272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圆角矩形 14"/>
            <p:cNvSpPr/>
            <p:nvPr/>
          </p:nvSpPr>
          <p:spPr>
            <a:xfrm>
              <a:off x="3649315" y="2514486"/>
              <a:ext cx="5328593" cy="3218770"/>
            </a:xfrm>
            <a:prstGeom prst="roundRect">
              <a:avLst>
                <a:gd name="adj" fmla="val 3950"/>
              </a:avLst>
            </a:prstGeom>
            <a:noFill/>
            <a:ln cap="sq">
              <a:solidFill>
                <a:srgbClr val="B1C3E5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1" name="矩形 10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459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46374" y="940658"/>
            <a:ext cx="398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插图的文字说明</a:t>
            </a:r>
          </a:p>
        </p:txBody>
      </p:sp>
      <p:sp>
        <p:nvSpPr>
          <p:cNvPr id="12" name="矩形 11"/>
          <p:cNvSpPr/>
          <p:nvPr/>
        </p:nvSpPr>
        <p:spPr>
          <a:xfrm>
            <a:off x="1345059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19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201043" y="1709514"/>
            <a:ext cx="1008112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插图的文字说明包括图序、图名和图注等部分。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（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）图序又称图号、图码。图序是对插图按顺序进行编码的一种序号。书刊插图必须有图序。正文中的图可用藏文数字表示。对于科技图书，</a:t>
            </a: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如果</a:t>
            </a:r>
            <a:endParaRPr lang="en-US" altLang="zh-CN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每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一篇的插图较多，可按每一篇独立编码</a:t>
            </a: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。编码方法是</a:t>
            </a:r>
            <a:endParaRPr lang="en-US" altLang="zh-CN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在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图序的数字前加上某篇的序码</a:t>
            </a: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，篇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号与图号用一个</a:t>
            </a: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二</a:t>
            </a:r>
            <a:endParaRPr lang="en-US" altLang="zh-CN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分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下脚点或短线隔开</a:t>
            </a: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。图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序的末尾一律不加标点符号</a:t>
            </a: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en-US" altLang="zh-CN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即使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图序</a:t>
            </a: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的后面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有图名，也只能在图序与图名之间加</a:t>
            </a: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一</a:t>
            </a:r>
            <a:endParaRPr lang="en-US" altLang="zh-CN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个空格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隔开。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（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）图名即图的名称。习惯上把图序和图名总称为图题</a:t>
            </a: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en-US" altLang="zh-CN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一般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情况下，插图应有图名。图名置于图序之后，两者</a:t>
            </a: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之</a:t>
            </a:r>
            <a:endParaRPr lang="en-US" altLang="zh-CN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间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空一格。图名应简洁而准确地表达图的主题。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（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）图注又称图说，它是图名意有未尽时所加的一种</a:t>
            </a: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注</a:t>
            </a:r>
            <a:endParaRPr lang="en-US" altLang="zh-CN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释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性说明。图注常用来说明图形中字符含义。图注应与</a:t>
            </a: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图</a:t>
            </a:r>
            <a:endParaRPr lang="en-US" altLang="zh-CN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序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和图名分排在图题的下方。图注的末尾也不加标点符号。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345059" y="1484784"/>
            <a:ext cx="9721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929634" y="2773362"/>
            <a:ext cx="5328593" cy="3218770"/>
            <a:chOff x="3649315" y="2514486"/>
            <a:chExt cx="5328593" cy="3218770"/>
          </a:xfrm>
        </p:grpSpPr>
        <p:pic>
          <p:nvPicPr>
            <p:cNvPr id="15" name="图片 3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347" y="2773362"/>
              <a:ext cx="4794250" cy="272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圆角矩形 15"/>
            <p:cNvSpPr/>
            <p:nvPr/>
          </p:nvSpPr>
          <p:spPr>
            <a:xfrm>
              <a:off x="3649315" y="2514486"/>
              <a:ext cx="5328593" cy="3218770"/>
            </a:xfrm>
            <a:prstGeom prst="roundRect">
              <a:avLst>
                <a:gd name="adj" fmla="val 3950"/>
              </a:avLst>
            </a:prstGeom>
            <a:noFill/>
            <a:ln cap="sq">
              <a:solidFill>
                <a:srgbClr val="B1C3E5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9" name="矩形 18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598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46374" y="940658"/>
            <a:ext cx="398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插图与正文的关系</a:t>
            </a:r>
          </a:p>
        </p:txBody>
      </p:sp>
      <p:sp>
        <p:nvSpPr>
          <p:cNvPr id="12" name="矩形 11"/>
          <p:cNvSpPr/>
          <p:nvPr/>
        </p:nvSpPr>
        <p:spPr>
          <a:xfrm>
            <a:off x="1345059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20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201043" y="1709514"/>
            <a:ext cx="10081121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通常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正文中的插图应排在与其有关的文字附近，并按照先看文字后见图的原则处理，文图应紧紧相连。如有困难，可稍前后移动，但不能离正文太远，只限于在本节内移动，不能超越节题。图与图之间要适当排三行以上的文字，以做间隔，插图上下避免空行。版面开头宜先排三至五行文字后再排图。若两图比较接近可以并排，不必硬性错开而造成版面零乱。总之，插图排版的关键是在版面位置上合理安排插图，插图排版既要使版面美观，又要便于阅读。常用插图排版的基本原则和图文处理办法如下</a:t>
            </a: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：</a:t>
            </a:r>
            <a:endParaRPr lang="en-US" altLang="zh-CN" sz="1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（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）先文后图的处理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         图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随正文的原则是插图通常排在一段文字结束之后，不要插在一段文字的中间，而使文章中间切断影响读者阅读。一般在各种科技书籍中都有各种大小不同的插图。在安排插图时，必须遵循图随文走，先见文、后见图，图文紧排在一起的原则。图不能跨章、节排。通栏图一定要排在一段文字的结束之后，不要插在一段文字的中间使文章中间切断，而影响阅读。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         当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插图宽度超过版心的三分之二时，应把插图左右居中排，两边要留出均匀一致的空白位置，并且不排文字。即当插图的宽度超过版心的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2/3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时，插图不串文字且居中排通栏。在特殊情况下，如有些出版物，版面要求有较大的空间，即使图较小，也要排通栏。辞典等工具书，为了节约篇幅，一般不留出空白边，图旁要尽量串文</a:t>
            </a: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zh-CN" alt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345059" y="1484784"/>
            <a:ext cx="9721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1" name="矩形 10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565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345059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21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202283" y="908720"/>
            <a:ext cx="1008112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          当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插图宽度小于三分之二时，一般的排版原则是插图应靠边排。如果在一面上只有一个图，图名应放在切口的一边；如果有两个图，图名应对角交叉排，上图排在切口，下图排在订口，上下两图之间必须排有两行以上的通栏文字；如果有三个图，则应作三角交叉排，即将第一图及第三图排在切口，第二图排在订口。也可将一、二图并列排通栏，第三图排在切口。除了一般的排法外，有些书有特殊的要求，则应按照出版社规定的版面设计的要求来排。例如，有些书要求不论单、双面一律将图靠版右侧排。如果不受版面空间的限制，应尽量避免把插图排在版头和版尾上，也不要把串文图排在版心的四角处；尽量做到版头版尾各有两行通栏长文，再排插图。这样，不仅版心四边整齐，而且也便于版面的改动。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          串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文图的三面都有文字，当排串文图时，图与正文之间的留空应不小于一个正文字的宽度。最少不得少于正文行距的宽度。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分栏排版插图在版心中置放的一般原则是小插图应排在栏内，大插图则可以破栏排。即在分栏式的版面中，小插图可排在每栏的左边或右边。若同一面上有两个小插图时，应交叉排；若图幅超过一栏而不够通栏时，则应跨栏排；若排中间插图、或通栏图时，最好是居中偏上一些，这样比较美观。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          出血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图：即图版的一边或几边超出成品尺寸，印刷成书时，在插图图版的切口处要切去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～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3mm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。排出血图的目的是为了美化版面，同时还可使画面适当放大，便于欣赏。这种版面在期刊、画册及儿童读物中使用较多，可避免呆板单调，提高阅读兴趣。排出血图时，应当了解该书的成品尺寸，一般以超过切口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3mm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为宜</a:t>
            </a: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en-US" altLang="zh-CN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accent2">
                    <a:lumMod val="50000"/>
                  </a:schemeClr>
                </a:solidFill>
              </a:rPr>
              <a:t>         超</a:t>
            </a:r>
            <a:r>
              <a:rPr lang="zh-CN" altLang="en-US" sz="1200" b="1" dirty="0">
                <a:solidFill>
                  <a:schemeClr val="accent2">
                    <a:lumMod val="50000"/>
                  </a:schemeClr>
                </a:solidFill>
              </a:rPr>
              <a:t>版口图：超版口图是指边沿超出版心宽度而又小于成品尺寸的图版。超版口可以是一边超出，也可以是两边、三边或四边超出。超版口图在成品裁切时，以不切去图为标准。因此，为保证图面的完整，图的边沿距离切口应不小于</a:t>
            </a:r>
            <a:r>
              <a:rPr lang="en-US" altLang="zh-CN" sz="1200" b="1" dirty="0">
                <a:solidFill>
                  <a:schemeClr val="accent2">
                    <a:lumMod val="50000"/>
                  </a:schemeClr>
                </a:solidFill>
              </a:rPr>
              <a:t>5mm</a:t>
            </a:r>
            <a:r>
              <a:rPr lang="zh-CN" altLang="en-US" sz="1200" b="1" dirty="0">
                <a:solidFill>
                  <a:schemeClr val="accent2">
                    <a:lumMod val="50000"/>
                  </a:schemeClr>
                </a:solidFill>
              </a:rPr>
              <a:t>。超版口图如果占去书眉和页码的位置时，该版可不排书眉和页码。使用超版口图有两种情况，一种是为了美化版面而有意设计成超版口图，另一种是由于图幅较大，而不得不采用超版口的方法来解决。有意设计的超版口图，多排在切口一边的上角或下角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8" name="矩形 7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613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345059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22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321171" y="1052736"/>
            <a:ext cx="100811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较大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插图图版的处理方法 当插图幅面较大，而采用超版口图又不能解决时，还可采用以下方法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、卧排法：将图按顺时针方向旋转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90°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排于版心。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、跨版法：将图分两部分，跨排在两版上，但应对齐。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、图注转版法：如果图本身能排在一个版面内，而无</a:t>
            </a: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图注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位置时，可将注文排在下一面上</a:t>
            </a: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zh-CN" alt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78826" y="2662408"/>
            <a:ext cx="5328593" cy="3450370"/>
            <a:chOff x="4837830" y="2858950"/>
            <a:chExt cx="5328593" cy="3450370"/>
          </a:xfrm>
        </p:grpSpPr>
        <p:pic>
          <p:nvPicPr>
            <p:cNvPr id="12290" name="图片 4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459" y="2967628"/>
              <a:ext cx="5113337" cy="321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圆角矩形 9"/>
            <p:cNvSpPr/>
            <p:nvPr/>
          </p:nvSpPr>
          <p:spPr>
            <a:xfrm>
              <a:off x="4837830" y="2858950"/>
              <a:ext cx="5328593" cy="3450370"/>
            </a:xfrm>
            <a:prstGeom prst="roundRect">
              <a:avLst>
                <a:gd name="adj" fmla="val 3950"/>
              </a:avLst>
            </a:prstGeom>
            <a:noFill/>
            <a:ln cap="sq">
              <a:solidFill>
                <a:srgbClr val="B1C3E5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4" name="矩形 13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410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345059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23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246856" y="1052736"/>
            <a:ext cx="10081121" cy="4579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（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）先图后文的处理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一般正文从上一面转到下一面，按照先文后图的原则，图应排在下一面这一段文字结束之后。但如果造成插图与正文脱节时，就必须灵活处理，把图排在有关文字之前，即图排在上一面行末，文排在下一面之首。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在实际排版中图和相应的正文难于靠近时，可采取以下方法灵活处理：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、当正文排到版下角，恰巧遇到插图，同一面上已没有空间，则会出现若先排图，正文会排到下一面；先排正文，图就要排到下一面。在这种情况下，如果这两版是对照版，即不需要翻页就可看到图和正文，则可以接排。当从单码跨向双码时，就应尽量避免图文分离过远。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、插图一般不能跨节排，出现插图跨节排时，应设法调整。比较难处理的情况有两种：其一是本面版末图排不下时，如果将图排在下页，就可能出现跨节现象。这时应将图排在本面版末，而将本节的几行正文排到下一面上。其二是当串文图较长时，在串文部分出现节题。这种情况一般很难用其他方法调整解决，而只能将节题排在串文处。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一段正文若有很多插图时，必须严格按照图的次序排版，几个图最好排在同一面上，如果一面排不下而必须转面，则可以使部分图放在正文前，部分图排放在正文后及下一面。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如果插图很多，又比较集中，而且图的宽度已超过版心的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</a:rPr>
              <a:t>1/2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，无法拼排时，图最好居中排。</a:t>
            </a: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转面时应该先排正文，后排图。如果两个图在一版上正排放不下时，可以将两图卧排。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8" name="矩形 7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648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45800" y="130175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END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9435" y="2636912"/>
            <a:ext cx="3224518" cy="160311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0" name="矩形 9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43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797609" y="254536"/>
            <a:ext cx="1500465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藏文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编码字符集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7609755" y="1124744"/>
            <a:ext cx="3384376" cy="4752528"/>
          </a:xfrm>
          <a:prstGeom prst="roundRect">
            <a:avLst>
              <a:gd name="adj" fmla="val 3950"/>
            </a:avLst>
          </a:prstGeom>
          <a:noFill/>
          <a:ln cap="sq">
            <a:solidFill>
              <a:srgbClr val="B1C3E5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23" name="矩形 22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 descr="QQ截图201409050859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3771" y="1205468"/>
            <a:ext cx="3086956" cy="459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201043" y="983447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藏文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是拼音字母文字，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由辅音、元音等基本字母按照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藏文拼写规律组合而成，并且有自己的数字和标点符号。      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藏文字母（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Tibetan alphabet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）：用于拼写一个藏文字符或音节的辅音和元音所对应的图形符号。 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藏文字符（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Tibetan character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）：由藏文字母纵向叠加而成的结构稳定的符号。一个藏文字符可能包括多个辅音，最上面的辅音称为主辅音，其他辅音称为附加辅音（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Subjoined consonant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）。在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ISO/IEC 10646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中，主辅音和附加辅音拥有不同的编码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藏文音节（</a:t>
            </a:r>
            <a:r>
              <a:rPr lang="en-US" altLang="zh-CN" sz="1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Tibetan syllable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）：藏文不采用词式分写，而采用音节分写。一个音节由一个或多个藏文字符组成，音节之间加音节间隔符（</a:t>
            </a:r>
            <a:r>
              <a:rPr lang="en-US" altLang="zh-CN" sz="1600" b="1" dirty="0" err="1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Intersyllabic</a:t>
            </a:r>
            <a:r>
              <a:rPr lang="en-US" altLang="zh-CN" sz="1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mark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），藏文排版不能对音节进行切分。</a:t>
            </a:r>
            <a:endParaRPr lang="zh-CN" altLang="en-US" sz="16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1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 rot="1512239">
            <a:off x="10845800" y="130175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目錄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2378394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2589272" y="1484786"/>
            <a:ext cx="411971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65339" y="1484786"/>
            <a:ext cx="611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56933" y="148478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rgbClr val="FF9933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3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rgbClr val="FF9933"/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53071" y="1484786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4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2458139" y="2595103"/>
            <a:ext cx="5950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zh-CN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8"/>
          <p:cNvSpPr txBox="1"/>
          <p:nvPr/>
        </p:nvSpPr>
        <p:spPr>
          <a:xfrm>
            <a:off x="5089475" y="2640938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FF9933"/>
                </a:solidFill>
                <a:latin typeface="微软雅黑" pitchFamily="34" charset="-122"/>
                <a:ea typeface="微软雅黑" pitchFamily="34" charset="-122"/>
              </a:rPr>
              <a:t>书写方式</a:t>
            </a:r>
            <a:endParaRPr lang="zh-CN" altLang="en-US" sz="2000" dirty="0">
              <a:solidFill>
                <a:srgbClr val="FF99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6659284" y="264093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排版版式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023415" y="1412778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183655" y="1412778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487911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791167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09355" y="3252757"/>
            <a:ext cx="2160240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69595" y="3252757"/>
            <a:ext cx="2304256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473851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777107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081363" y="5229200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241603" y="5229200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545859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849115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231756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2375961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矩形 43"/>
          <p:cNvSpPr/>
          <p:nvPr/>
        </p:nvSpPr>
        <p:spPr>
          <a:xfrm>
            <a:off x="8365239" y="1517885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5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914011" y="1548952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6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69195" y="3261156"/>
            <a:ext cx="411972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7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1677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8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5693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9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29137" y="3261156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10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13313" y="3294255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644032" y="3325322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4229206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416837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4226773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29"/>
          <p:cNvSpPr txBox="1"/>
          <p:nvPr/>
        </p:nvSpPr>
        <p:spPr>
          <a:xfrm>
            <a:off x="8043157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标点排版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9714756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边界排版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TextBox 21"/>
          <p:cNvSpPr txBox="1"/>
          <p:nvPr/>
        </p:nvSpPr>
        <p:spPr>
          <a:xfrm>
            <a:off x="2047772" y="445617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对齐方式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27"/>
          <p:cNvSpPr txBox="1"/>
          <p:nvPr/>
        </p:nvSpPr>
        <p:spPr>
          <a:xfrm>
            <a:off x="3587296" y="4509120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页码、页眉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28"/>
          <p:cNvSpPr txBox="1"/>
          <p:nvPr/>
        </p:nvSpPr>
        <p:spPr>
          <a:xfrm>
            <a:off x="510069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TextBox 29"/>
          <p:cNvSpPr txBox="1"/>
          <p:nvPr/>
        </p:nvSpPr>
        <p:spPr>
          <a:xfrm>
            <a:off x="657841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TextBox 29"/>
          <p:cNvSpPr txBox="1"/>
          <p:nvPr/>
        </p:nvSpPr>
        <p:spPr>
          <a:xfrm>
            <a:off x="7962284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表格排版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TextBox 29"/>
          <p:cNvSpPr txBox="1"/>
          <p:nvPr/>
        </p:nvSpPr>
        <p:spPr>
          <a:xfrm>
            <a:off x="9633883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66" name="矩形 65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8" name="TextBox 27"/>
          <p:cNvSpPr txBox="1"/>
          <p:nvPr/>
        </p:nvSpPr>
        <p:spPr>
          <a:xfrm>
            <a:off x="3323522" y="2656326"/>
            <a:ext cx="144142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藏文编码字符集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9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书写方式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057027" y="1244651"/>
            <a:ext cx="10285598" cy="439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700" b="1" dirty="0">
                <a:solidFill>
                  <a:schemeClr val="accent2">
                    <a:lumMod val="50000"/>
                  </a:schemeClr>
                </a:solidFill>
              </a:rPr>
              <a:t>藏文文字为“从左至右”书写、“从上向下”显示，也简称为横排从左至右排版。下图为藏文书写方式：</a:t>
            </a:r>
            <a:endParaRPr lang="zh-CN" altLang="en-US" sz="17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69590" y="2636751"/>
            <a:ext cx="9073008" cy="2598025"/>
            <a:chOff x="1569590" y="2636754"/>
            <a:chExt cx="9073008" cy="2598025"/>
          </a:xfrm>
        </p:grpSpPr>
        <p:sp>
          <p:nvSpPr>
            <p:cNvPr id="19" name="圆角矩形 18"/>
            <p:cNvSpPr/>
            <p:nvPr/>
          </p:nvSpPr>
          <p:spPr>
            <a:xfrm>
              <a:off x="1569590" y="2636754"/>
              <a:ext cx="9073008" cy="2598025"/>
            </a:xfrm>
            <a:prstGeom prst="roundRect">
              <a:avLst>
                <a:gd name="adj" fmla="val 3950"/>
              </a:avLst>
            </a:prstGeom>
            <a:noFill/>
            <a:ln cap="sq">
              <a:solidFill>
                <a:srgbClr val="B1C3E5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6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247" y="2927495"/>
              <a:ext cx="8771694" cy="201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1" name="矩形 10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350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 rot="1512239">
            <a:off x="10845800" y="130175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目錄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2378394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2589272" y="1484786"/>
            <a:ext cx="411971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65339" y="1484786"/>
            <a:ext cx="611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56933" y="148478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3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53071" y="1484786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4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rgbClr val="FFCC00"/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2458139" y="2595103"/>
            <a:ext cx="5950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zh-CN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8"/>
          <p:cNvSpPr txBox="1"/>
          <p:nvPr/>
        </p:nvSpPr>
        <p:spPr>
          <a:xfrm>
            <a:off x="5089475" y="2640938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书写方式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6659284" y="264093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</a:rPr>
              <a:t>排版版式</a:t>
            </a:r>
            <a:endParaRPr lang="zh-CN" altLang="en-US" sz="2000" dirty="0">
              <a:solidFill>
                <a:srgbClr val="FFCC00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023415" y="1412778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183655" y="1412778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487911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791167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09355" y="3252757"/>
            <a:ext cx="2160240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69595" y="3252757"/>
            <a:ext cx="2304256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473851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777107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081363" y="5229200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241603" y="5229200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545859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849115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231756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2375961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矩形 43"/>
          <p:cNvSpPr/>
          <p:nvPr/>
        </p:nvSpPr>
        <p:spPr>
          <a:xfrm>
            <a:off x="8365239" y="1517885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5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914011" y="1548952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6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69195" y="3261156"/>
            <a:ext cx="411972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7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1677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8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5693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9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29137" y="3261156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10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13313" y="3294255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644032" y="3325322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4229206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416837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4226773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29"/>
          <p:cNvSpPr txBox="1"/>
          <p:nvPr/>
        </p:nvSpPr>
        <p:spPr>
          <a:xfrm>
            <a:off x="8043157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标点排版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9714756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边界排版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TextBox 21"/>
          <p:cNvSpPr txBox="1"/>
          <p:nvPr/>
        </p:nvSpPr>
        <p:spPr>
          <a:xfrm>
            <a:off x="2047772" y="445617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对齐方式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27"/>
          <p:cNvSpPr txBox="1"/>
          <p:nvPr/>
        </p:nvSpPr>
        <p:spPr>
          <a:xfrm>
            <a:off x="3587296" y="4509120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页码、页眉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28"/>
          <p:cNvSpPr txBox="1"/>
          <p:nvPr/>
        </p:nvSpPr>
        <p:spPr>
          <a:xfrm>
            <a:off x="510069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TextBox 29"/>
          <p:cNvSpPr txBox="1"/>
          <p:nvPr/>
        </p:nvSpPr>
        <p:spPr>
          <a:xfrm>
            <a:off x="657841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TextBox 29"/>
          <p:cNvSpPr txBox="1"/>
          <p:nvPr/>
        </p:nvSpPr>
        <p:spPr>
          <a:xfrm>
            <a:off x="7962284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表格排版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TextBox 29"/>
          <p:cNvSpPr txBox="1"/>
          <p:nvPr/>
        </p:nvSpPr>
        <p:spPr>
          <a:xfrm>
            <a:off x="9633883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66" name="矩形 65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8" name="TextBox 27"/>
          <p:cNvSpPr txBox="1"/>
          <p:nvPr/>
        </p:nvSpPr>
        <p:spPr>
          <a:xfrm>
            <a:off x="3323522" y="2656326"/>
            <a:ext cx="144142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藏文编码字符集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2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rot="1512239">
            <a:off x="10873408" y="199488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排版版式</a:t>
            </a:r>
          </a:p>
        </p:txBody>
      </p:sp>
      <p:sp>
        <p:nvSpPr>
          <p:cNvPr id="13" name="矩形 12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18067" y="6091446"/>
            <a:ext cx="1008112" cy="778364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777107" y="1556792"/>
            <a:ext cx="861507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在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藏文排版中，根据不同文档的排版格式，设计藏文书报刊的排版版面，必须实现符合藏文需求的版面、页面设计功能。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 smtClean="0">
                <a:solidFill>
                  <a:schemeClr val="accent2">
                    <a:lumMod val="50000"/>
                  </a:schemeClr>
                </a:solidFill>
              </a:rPr>
              <a:t>          版面</a:t>
            </a:r>
            <a:r>
              <a:rPr lang="zh-CN" altLang="en-US" sz="1700" b="1" dirty="0">
                <a:solidFill>
                  <a:schemeClr val="accent2">
                    <a:lumMod val="50000"/>
                  </a:schemeClr>
                </a:solidFill>
              </a:rPr>
              <a:t>设计主要包括页边距、装订线和位置、纸张方向、纸张大小、页码、页眉页脚、页面对齐方式、分栏、每页行数、页面文字方向、页面字体、打印等，要求版面整齐美观，字符与数字、符号的上下左右间距应完全协调，使用与字库一起制作的数字、标点和特殊符号等。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273051" y="1052736"/>
            <a:ext cx="9937103" cy="4896543"/>
          </a:xfrm>
          <a:prstGeom prst="roundRect">
            <a:avLst>
              <a:gd name="adj" fmla="val 3950"/>
            </a:avLst>
          </a:prstGeom>
          <a:noFill/>
          <a:ln cap="sq">
            <a:solidFill>
              <a:srgbClr val="B1C3E5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10" name="矩形 9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3378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17067" y="585713"/>
            <a:ext cx="10778108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0800000">
            <a:off x="8507" y="6525346"/>
            <a:ext cx="12195175" cy="216024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 rot="1512239">
            <a:off x="10845800" y="130175"/>
            <a:ext cx="1420813" cy="427038"/>
          </a:xfrm>
          <a:prstGeom prst="rect">
            <a:avLst/>
          </a:prstGeom>
          <a:solidFill>
            <a:srgbClr val="21A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目錄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237839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2378394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2589272" y="1484786"/>
            <a:ext cx="411971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65339" y="1484786"/>
            <a:ext cx="611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56933" y="148478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3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53071" y="1484786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4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2458139" y="2595103"/>
            <a:ext cx="5950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zh-CN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8"/>
          <p:cNvSpPr txBox="1"/>
          <p:nvPr/>
        </p:nvSpPr>
        <p:spPr>
          <a:xfrm>
            <a:off x="5089475" y="2640938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书写方式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6659284" y="264093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排版版式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023415" y="1412778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183655" y="1412778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487911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791167" y="1412778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09355" y="3252757"/>
            <a:ext cx="2160240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69595" y="3252757"/>
            <a:ext cx="2304256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473851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777107" y="3252757"/>
            <a:ext cx="2232248" cy="0"/>
          </a:xfrm>
          <a:prstGeom prst="line">
            <a:avLst/>
          </a:prstGeom>
          <a:ln w="1270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081363" y="5229200"/>
            <a:ext cx="2160240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241603" y="5229200"/>
            <a:ext cx="2304256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545859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849115" y="5229200"/>
            <a:ext cx="2232248" cy="0"/>
          </a:xfrm>
          <a:prstGeom prst="line">
            <a:avLst/>
          </a:prstGeom>
          <a:ln w="44450">
            <a:solidFill>
              <a:srgbClr val="FF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2317565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2375961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矩形 43"/>
          <p:cNvSpPr/>
          <p:nvPr/>
        </p:nvSpPr>
        <p:spPr>
          <a:xfrm>
            <a:off x="8365239" y="1517885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rgbClr val="99FF99"/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5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rgbClr val="99FF99"/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914011" y="1548952"/>
            <a:ext cx="61266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6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69195" y="3261156"/>
            <a:ext cx="411972" cy="7386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7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1677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8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56933" y="3261156"/>
            <a:ext cx="596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9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29137" y="3261156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10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13313" y="3294255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11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644032" y="3325322"/>
            <a:ext cx="1008610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cap="all" spc="0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方正粗倩简体" pitchFamily="65" charset="-122"/>
                <a:ea typeface="方正粗倩简体" pitchFamily="65" charset="-122"/>
              </a:rPr>
              <a:t>12</a:t>
            </a:r>
            <a:endParaRPr lang="zh-CN" altLang="en-US" sz="4800" b="1" cap="all" spc="0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3783065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2270897" y="422920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5275986" y="4229206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6735392" y="4168377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" r="7205" b="57679"/>
          <a:stretch/>
        </p:blipFill>
        <p:spPr bwMode="auto">
          <a:xfrm rot="16200000" flipV="1">
            <a:off x="8247561" y="4226773"/>
            <a:ext cx="2056003" cy="1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29"/>
          <p:cNvSpPr txBox="1"/>
          <p:nvPr/>
        </p:nvSpPr>
        <p:spPr>
          <a:xfrm>
            <a:off x="8043157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99FF99"/>
                </a:solidFill>
                <a:latin typeface="微软雅黑" pitchFamily="34" charset="-122"/>
                <a:ea typeface="微软雅黑" pitchFamily="34" charset="-122"/>
              </a:rPr>
              <a:t>标点排版</a:t>
            </a:r>
            <a:endParaRPr lang="zh-CN" altLang="en-US" sz="2000" dirty="0">
              <a:solidFill>
                <a:srgbClr val="99FF99"/>
              </a:solidFill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9714756" y="26547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边界排版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TextBox 21"/>
          <p:cNvSpPr txBox="1"/>
          <p:nvPr/>
        </p:nvSpPr>
        <p:spPr>
          <a:xfrm>
            <a:off x="2047772" y="445617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对齐方式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27"/>
          <p:cNvSpPr txBox="1"/>
          <p:nvPr/>
        </p:nvSpPr>
        <p:spPr>
          <a:xfrm>
            <a:off x="3587296" y="4509120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页码、页眉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28"/>
          <p:cNvSpPr txBox="1"/>
          <p:nvPr/>
        </p:nvSpPr>
        <p:spPr>
          <a:xfrm>
            <a:off x="510069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目录排版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TextBox 29"/>
          <p:cNvSpPr txBox="1"/>
          <p:nvPr/>
        </p:nvSpPr>
        <p:spPr>
          <a:xfrm>
            <a:off x="6578411" y="4509120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TextBox 29"/>
          <p:cNvSpPr txBox="1"/>
          <p:nvPr/>
        </p:nvSpPr>
        <p:spPr>
          <a:xfrm>
            <a:off x="7962284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表格排版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TextBox 29"/>
          <p:cNvSpPr txBox="1"/>
          <p:nvPr/>
        </p:nvSpPr>
        <p:spPr>
          <a:xfrm>
            <a:off x="9633883" y="4522972"/>
            <a:ext cx="100540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插图排版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80107" y="209218"/>
            <a:ext cx="3863127" cy="592519"/>
            <a:chOff x="180107" y="209218"/>
            <a:chExt cx="3863127" cy="592519"/>
          </a:xfrm>
        </p:grpSpPr>
        <p:sp>
          <p:nvSpPr>
            <p:cNvPr id="66" name="矩形 65"/>
            <p:cNvSpPr/>
            <p:nvPr/>
          </p:nvSpPr>
          <p:spPr>
            <a:xfrm>
              <a:off x="1345059" y="277936"/>
              <a:ext cx="2698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/>
                </a:rPr>
                <a:t>潍坊北大青鸟华光照排有限公司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07" y="209218"/>
              <a:ext cx="1164952" cy="59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8" name="TextBox 27"/>
          <p:cNvSpPr txBox="1"/>
          <p:nvPr/>
        </p:nvSpPr>
        <p:spPr>
          <a:xfrm>
            <a:off x="3323522" y="2656326"/>
            <a:ext cx="144142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藏文编码字符集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6188</Words>
  <Application>Microsoft Office PowerPoint</Application>
  <PresentationFormat>自定义</PresentationFormat>
  <Paragraphs>521</Paragraphs>
  <Slides>37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wsk</dc:creator>
  <cp:lastModifiedBy>JimYin</cp:lastModifiedBy>
  <cp:revision>98</cp:revision>
  <dcterms:created xsi:type="dcterms:W3CDTF">2014-09-04T01:01:57Z</dcterms:created>
  <dcterms:modified xsi:type="dcterms:W3CDTF">2014-09-05T01:35:10Z</dcterms:modified>
</cp:coreProperties>
</file>