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87" r:id="rId2"/>
  </p:sldMasterIdLst>
  <p:notesMasterIdLst>
    <p:notesMasterId r:id="rId14"/>
  </p:notesMasterIdLst>
  <p:handoutMasterIdLst>
    <p:handoutMasterId r:id="rId15"/>
  </p:handoutMasterIdLst>
  <p:sldIdLst>
    <p:sldId id="258" r:id="rId3"/>
    <p:sldId id="321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259" r:id="rId13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550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284" y="-8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057412D-FA3C-4C0A-8219-E167CBE01C3C}" type="datetimeFigureOut">
              <a:rPr lang="zh-CN" altLang="en-US"/>
              <a:pPr>
                <a:defRPr/>
              </a:pPr>
              <a:t>2014/9/10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A9F1B49-6057-461E-B9D1-A19736F79E8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C17E8BA-0238-40AE-93E7-AEC6C379DD6E}" type="datetimeFigureOut">
              <a:rPr lang="zh-CN" altLang="en-US"/>
              <a:pPr>
                <a:defRPr/>
              </a:pPr>
              <a:t>2014/9/10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50ED0B9-0A68-4437-B58A-A4C33037D3D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0ED0B9-0A68-4437-B58A-A4C33037D3DF}" type="slidenum">
              <a:rPr lang="zh-CN" altLang="en-US" smtClean="0"/>
              <a:pPr>
                <a:defRPr/>
              </a:pPr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5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95250"/>
            <a:ext cx="892810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86"/>
          <p:cNvSpPr txBox="1">
            <a:spLocks noChangeArrowheads="1"/>
          </p:cNvSpPr>
          <p:nvPr/>
        </p:nvSpPr>
        <p:spPr bwMode="auto">
          <a:xfrm>
            <a:off x="4572000" y="5762625"/>
            <a:ext cx="4208463" cy="619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79200" tIns="39600" rIns="79200" bIns="39600">
            <a:spAutoFit/>
          </a:bodyPr>
          <a:lstStyle/>
          <a:p>
            <a:pPr algn="r" defTabSz="8016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 dirty="0">
                <a:latin typeface="FrutigerNext LT Regular" pitchFamily="34" charset="0"/>
              </a:rPr>
              <a:t>北京北大方正电子有限公司</a:t>
            </a:r>
          </a:p>
          <a:p>
            <a:pPr algn="r" defTabSz="8016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500" dirty="0">
                <a:latin typeface="Arial" charset="0"/>
                <a:ea typeface="+mn-ea"/>
              </a:rPr>
              <a:t>Beijing Founder Electronics CO., Ltd</a:t>
            </a:r>
          </a:p>
        </p:txBody>
      </p:sp>
      <p:sp>
        <p:nvSpPr>
          <p:cNvPr id="6" name="Rectangle 87"/>
          <p:cNvSpPr>
            <a:spLocks noChangeArrowheads="1"/>
          </p:cNvSpPr>
          <p:nvPr/>
        </p:nvSpPr>
        <p:spPr bwMode="auto">
          <a:xfrm>
            <a:off x="401638" y="4954588"/>
            <a:ext cx="4891087" cy="1465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79200" tIns="39600" rIns="79200" bIns="39600">
            <a:spAutoFit/>
          </a:bodyPr>
          <a:lstStyle/>
          <a:p>
            <a:pPr defTabSz="8016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dirty="0">
                <a:solidFill>
                  <a:srgbClr val="EA5703"/>
                </a:solidFill>
                <a:latin typeface="Arial" charset="0"/>
                <a:ea typeface="+mn-ea"/>
              </a:rPr>
              <a:t>www.founder.com.cn</a:t>
            </a:r>
          </a:p>
          <a:p>
            <a:pPr defTabSz="801688"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dirty="0">
              <a:solidFill>
                <a:srgbClr val="EA5703"/>
              </a:solidFill>
              <a:latin typeface="FrutigerNext LT Regular" pitchFamily="34" charset="0"/>
              <a:ea typeface="+mn-ea"/>
            </a:endParaRPr>
          </a:p>
          <a:p>
            <a:pPr defTabSz="8016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200" dirty="0">
                <a:latin typeface="宋体" pitchFamily="2" charset="-122"/>
              </a:rPr>
              <a:t>方正信息产业集信息技术之大成，提供</a:t>
            </a:r>
            <a:r>
              <a:rPr lang="en-US" altLang="zh-CN" sz="1200" dirty="0">
                <a:latin typeface="宋体" pitchFamily="2" charset="-122"/>
              </a:rPr>
              <a:t>IT</a:t>
            </a:r>
            <a:r>
              <a:rPr lang="zh-CN" altLang="en-US" sz="1200" dirty="0">
                <a:latin typeface="宋体" pitchFamily="2" charset="-122"/>
              </a:rPr>
              <a:t>服务、软件、硬件和数据运营在内的综合解决方案。</a:t>
            </a:r>
          </a:p>
          <a:p>
            <a:pPr defTabSz="8016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dirty="0">
                <a:latin typeface="Arial" charset="0"/>
                <a:ea typeface="MS PGothic" pitchFamily="34" charset="-128"/>
              </a:rPr>
              <a:t>Founder Information Industry </a:t>
            </a:r>
            <a:r>
              <a:rPr lang="en-US" altLang="zh-CN" sz="1200" dirty="0">
                <a:latin typeface="Arial" charset="0"/>
                <a:ea typeface="+mn-ea"/>
              </a:rPr>
              <a:t>is a leader in the information </a:t>
            </a:r>
            <a:r>
              <a:rPr lang="en-US" altLang="zh-CN" sz="1200" dirty="0">
                <a:latin typeface="Arial" charset="0"/>
                <a:ea typeface="MS PGothic" pitchFamily="34" charset="-128"/>
              </a:rPr>
              <a:t>technology,</a:t>
            </a:r>
            <a:r>
              <a:rPr lang="en-US" altLang="zh-CN" sz="1200" dirty="0">
                <a:latin typeface="Arial" charset="0"/>
                <a:ea typeface="+mn-ea"/>
              </a:rPr>
              <a:t> providing comprehensive solutions, including IT services, software, hardware, and data operation.</a:t>
            </a:r>
          </a:p>
        </p:txBody>
      </p:sp>
      <p:sp>
        <p:nvSpPr>
          <p:cNvPr id="10" name="Rectangle 79"/>
          <p:cNvSpPr>
            <a:spLocks noGrp="1" noChangeArrowheads="1"/>
          </p:cNvSpPr>
          <p:nvPr>
            <p:ph type="ctrTitle"/>
          </p:nvPr>
        </p:nvSpPr>
        <p:spPr>
          <a:xfrm>
            <a:off x="390525" y="2205038"/>
            <a:ext cx="6629400" cy="803275"/>
          </a:xfrm>
        </p:spPr>
        <p:txBody>
          <a:bodyPr/>
          <a:lstStyle>
            <a:lvl1pPr>
              <a:defRPr sz="3200" b="1"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altLang="zh-CN"/>
          </a:p>
        </p:txBody>
      </p:sp>
      <p:sp>
        <p:nvSpPr>
          <p:cNvPr id="11" name="Rectangle 80"/>
          <p:cNvSpPr>
            <a:spLocks noGrp="1" noChangeArrowheads="1"/>
          </p:cNvSpPr>
          <p:nvPr>
            <p:ph type="subTitle" idx="1"/>
          </p:nvPr>
        </p:nvSpPr>
        <p:spPr>
          <a:xfrm>
            <a:off x="395288" y="3124200"/>
            <a:ext cx="6400800" cy="609600"/>
          </a:xfrm>
        </p:spPr>
        <p:txBody>
          <a:bodyPr/>
          <a:lstStyle>
            <a:lvl1pPr marL="0" indent="0">
              <a:buFontTx/>
              <a:buNone/>
              <a:defRPr sz="2400" b="0"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0"/>
          </p:nvPr>
        </p:nvSpPr>
        <p:spPr>
          <a:xfrm>
            <a:off x="536575" y="6356350"/>
            <a:ext cx="2895600" cy="365125"/>
          </a:xfrm>
        </p:spPr>
        <p:txBody>
          <a:bodyPr/>
          <a:lstStyle>
            <a:lvl1pPr algn="l">
              <a:defRPr>
                <a:solidFill>
                  <a:srgbClr val="EA5503"/>
                </a:solidFill>
              </a:defRPr>
            </a:lvl1pPr>
          </a:lstStyle>
          <a:p>
            <a:pPr>
              <a:defRPr/>
            </a:pPr>
            <a:r>
              <a:rPr lang="en-US" altLang="zh-CN"/>
              <a:t>www.founder.com.cn</a:t>
            </a:r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Page </a:t>
            </a:r>
            <a:fld id="{80C776A6-C7B6-4E86-A7E1-5FF910D7114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052736"/>
            <a:ext cx="2057400" cy="5073427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052736"/>
            <a:ext cx="6019800" cy="507342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0"/>
          </p:nvPr>
        </p:nvSpPr>
        <p:spPr>
          <a:xfrm>
            <a:off x="552450" y="6356350"/>
            <a:ext cx="2895600" cy="365125"/>
          </a:xfrm>
        </p:spPr>
        <p:txBody>
          <a:bodyPr/>
          <a:lstStyle>
            <a:lvl1pPr algn="l">
              <a:defRPr>
                <a:solidFill>
                  <a:srgbClr val="EA5503"/>
                </a:solidFill>
              </a:defRPr>
            </a:lvl1pPr>
          </a:lstStyle>
          <a:p>
            <a:pPr>
              <a:defRPr/>
            </a:pPr>
            <a:r>
              <a:rPr lang="en-US" altLang="zh-CN"/>
              <a:t>www.founder.com.cn</a:t>
            </a:r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Page </a:t>
            </a:r>
            <a:fld id="{5D1E5B22-7E37-48CA-AB28-789D14839C5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www.founder.com.cn</a:t>
            </a:r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Page </a:t>
            </a:r>
            <a:fld id="{CE8B31F3-1BA4-477C-B21C-EE1D626FC52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www.founder.com.cn</a:t>
            </a:r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Page </a:t>
            </a:r>
            <a:fld id="{21E3EB38-F413-4407-8CAB-F0C8C898906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www.founder.com.cn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Page </a:t>
            </a:r>
            <a:fld id="{F41E557A-3308-49EE-A7F9-B8D2DC20F7D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www.founder.com.cn</a:t>
            </a:r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Page </a:t>
            </a:r>
            <a:fld id="{595DB4C6-14E4-4450-AA88-4614B036451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www.founder.com.cn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Page </a:t>
            </a:r>
            <a:fld id="{6C93E142-F263-423B-9BC3-E0C68D5C160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脚占位符 2"/>
          <p:cNvSpPr>
            <a:spLocks noGrp="1"/>
          </p:cNvSpPr>
          <p:nvPr>
            <p:ph type="ftr" sz="quarter" idx="10"/>
          </p:nvPr>
        </p:nvSpPr>
        <p:spPr>
          <a:xfrm>
            <a:off x="471488" y="6356350"/>
            <a:ext cx="2895600" cy="365125"/>
          </a:xfrm>
        </p:spPr>
        <p:txBody>
          <a:bodyPr/>
          <a:lstStyle>
            <a:lvl1pPr algn="l">
              <a:defRPr>
                <a:solidFill>
                  <a:srgbClr val="EA5503"/>
                </a:solidFill>
              </a:defRPr>
            </a:lvl1pPr>
          </a:lstStyle>
          <a:p>
            <a:pPr>
              <a:defRPr/>
            </a:pPr>
            <a:r>
              <a:rPr lang="en-US" altLang="zh-CN"/>
              <a:t>www.founder.com.cn</a:t>
            </a:r>
          </a:p>
        </p:txBody>
      </p:sp>
      <p:sp>
        <p:nvSpPr>
          <p:cNvPr id="3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Page </a:t>
            </a:r>
            <a:fld id="{3345AABA-843F-403E-B088-AC37A0E09AD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019869"/>
            <a:ext cx="3008313" cy="7920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1019869"/>
            <a:ext cx="5111750" cy="521744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883965"/>
            <a:ext cx="3008313" cy="43533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www.founder.com.cn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Page </a:t>
            </a:r>
            <a:fld id="{8E1AEEA0-D760-47B8-8EA6-82C611BE16B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1052735"/>
            <a:ext cx="5486400" cy="3674839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页脚占位符 5"/>
          <p:cNvSpPr>
            <a:spLocks noGrp="1"/>
          </p:cNvSpPr>
          <p:nvPr>
            <p:ph type="ftr" sz="quarter" idx="10"/>
          </p:nvPr>
        </p:nvSpPr>
        <p:spPr>
          <a:xfrm>
            <a:off x="539750" y="6356350"/>
            <a:ext cx="2895600" cy="365125"/>
          </a:xfrm>
        </p:spPr>
        <p:txBody>
          <a:bodyPr/>
          <a:lstStyle>
            <a:lvl1pPr algn="l">
              <a:defRPr>
                <a:solidFill>
                  <a:srgbClr val="EA5503"/>
                </a:solidFill>
              </a:defRPr>
            </a:lvl1pPr>
          </a:lstStyle>
          <a:p>
            <a:pPr>
              <a:defRPr/>
            </a:pPr>
            <a:r>
              <a:rPr lang="en-US" altLang="zh-CN"/>
              <a:t>www.founder.com.cn</a:t>
            </a:r>
          </a:p>
        </p:txBody>
      </p:sp>
      <p:sp>
        <p:nvSpPr>
          <p:cNvPr id="6" name="灯片编号占位符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Page </a:t>
            </a:r>
            <a:fld id="{E6765516-CD3D-4536-88D4-82DA26FD47C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B-1"/>
          <p:cNvPicPr>
            <a:picLocks noChangeAspect="1" noChangeArrowheads="1"/>
          </p:cNvPicPr>
          <p:nvPr/>
        </p:nvPicPr>
        <p:blipFill>
          <a:blip r:embed="rId13"/>
          <a:srcRect l="2811"/>
          <a:stretch>
            <a:fillRect/>
          </a:stretch>
        </p:blipFill>
        <p:spPr bwMode="auto">
          <a:xfrm>
            <a:off x="114300" y="115888"/>
            <a:ext cx="892492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188913"/>
            <a:ext cx="6130925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8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125538"/>
            <a:ext cx="8229600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683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solidFill>
                  <a:srgbClr val="EA5503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altLang="zh-CN"/>
              <a:t>www.founder.com.cn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altLang="zh-CN"/>
              <a:t>Page </a:t>
            </a:r>
            <a:fld id="{701C92DB-E42D-4CCE-A75A-CB2DD82ED3A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4" r:id="rId7"/>
    <p:sldLayoutId id="2147483742" r:id="rId8"/>
    <p:sldLayoutId id="2147483745" r:id="rId9"/>
    <p:sldLayoutId id="2147483746" r:id="rId10"/>
    <p:sldLayoutId id="2147483747" r:id="rId11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16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6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1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altLang="zh-CN"/>
              <a:t>www.founder.com.cn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1511701-13CE-4746-BC72-4BAA3A666E5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pic>
        <p:nvPicPr>
          <p:cNvPr id="2055" name="Picture 22" descr="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301625" y="642938"/>
            <a:ext cx="24320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5400" dirty="0">
                <a:solidFill>
                  <a:schemeClr val="bg1"/>
                </a:solidFill>
                <a:latin typeface="Arial" charset="0"/>
              </a:rPr>
              <a:t>Thanks</a:t>
            </a:r>
          </a:p>
        </p:txBody>
      </p: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290513" y="5722938"/>
            <a:ext cx="59372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200" dirty="0">
                <a:solidFill>
                  <a:schemeClr val="bg1"/>
                </a:solidFill>
                <a:latin typeface="华文细黑" pitchFamily="2" charset="-122"/>
                <a:ea typeface="华文细黑" pitchFamily="2" charset="-122"/>
              </a:rPr>
              <a:t>北京市海淀区上地五街九号方正大厦 </a:t>
            </a:r>
            <a:r>
              <a:rPr lang="en-US" altLang="zh-CN" sz="1200" dirty="0">
                <a:solidFill>
                  <a:schemeClr val="bg1"/>
                </a:solidFill>
                <a:latin typeface="华文细黑" pitchFamily="2" charset="-122"/>
                <a:ea typeface="华文细黑" pitchFamily="2" charset="-122"/>
              </a:rPr>
              <a:t>100085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900" dirty="0">
                <a:solidFill>
                  <a:schemeClr val="bg1"/>
                </a:solidFill>
                <a:latin typeface="Arial" charset="0"/>
                <a:ea typeface="+mn-ea"/>
              </a:rPr>
              <a:t>No.9, 5th Street, Shangdi Information Industry Base Haidian District, Beijing 100085, China.</a:t>
            </a:r>
            <a:endParaRPr lang="en-US" altLang="zh-CN" sz="900" dirty="0">
              <a:solidFill>
                <a:schemeClr val="bg1"/>
              </a:solidFill>
              <a:latin typeface="Arial" charset="0"/>
              <a:ea typeface="华文细黑" pitchFamily="2" charset="-122"/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900" dirty="0">
                <a:solidFill>
                  <a:schemeClr val="bg1"/>
                </a:solidFill>
                <a:latin typeface="Arial" charset="0"/>
              </a:rPr>
              <a:t>Tel: +86 10 82531188    Fax: +86 10 62981438</a:t>
            </a:r>
          </a:p>
        </p:txBody>
      </p:sp>
      <p:sp>
        <p:nvSpPr>
          <p:cNvPr id="10" name="Text Box 23"/>
          <p:cNvSpPr txBox="1">
            <a:spLocks noChangeArrowheads="1"/>
          </p:cNvSpPr>
          <p:nvPr/>
        </p:nvSpPr>
        <p:spPr bwMode="auto">
          <a:xfrm>
            <a:off x="374650" y="393700"/>
            <a:ext cx="2174875" cy="341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79200" tIns="39600" rIns="79200" bIns="39600">
            <a:spAutoFit/>
          </a:bodyPr>
          <a:lstStyle/>
          <a:p>
            <a:pPr defTabSz="8016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700" dirty="0">
                <a:solidFill>
                  <a:schemeClr val="bg1"/>
                </a:solidFill>
                <a:latin typeface="Arial" charset="0"/>
                <a:ea typeface="+mn-ea"/>
              </a:rPr>
              <a:t>www.founder.com.cn</a:t>
            </a:r>
          </a:p>
        </p:txBody>
      </p:sp>
      <p:pic>
        <p:nvPicPr>
          <p:cNvPr id="2059" name="Picture 25" descr="2"/>
          <p:cNvPicPr>
            <a:picLocks noChangeAspect="1" noChangeArrowheads="1"/>
          </p:cNvPicPr>
          <p:nvPr/>
        </p:nvPicPr>
        <p:blipFill>
          <a:blip r:embed="rId4"/>
          <a:srcRect r="91336"/>
          <a:stretch>
            <a:fillRect/>
          </a:stretch>
        </p:blipFill>
        <p:spPr bwMode="auto">
          <a:xfrm>
            <a:off x="63500" y="4448175"/>
            <a:ext cx="127000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27"/>
          <p:cNvSpPr txBox="1">
            <a:spLocks noChangeArrowheads="1"/>
          </p:cNvSpPr>
          <p:nvPr/>
        </p:nvSpPr>
        <p:spPr bwMode="auto">
          <a:xfrm>
            <a:off x="4572000" y="404813"/>
            <a:ext cx="4208463" cy="619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79200" tIns="39600" rIns="79200" bIns="39600">
            <a:spAutoFit/>
          </a:bodyPr>
          <a:lstStyle/>
          <a:p>
            <a:pPr algn="r" defTabSz="8016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 dirty="0">
                <a:solidFill>
                  <a:schemeClr val="bg1"/>
                </a:solidFill>
                <a:latin typeface="FrutigerNext LT Regular" pitchFamily="34" charset="0"/>
              </a:rPr>
              <a:t>北京北大方正电子有限公司</a:t>
            </a:r>
          </a:p>
          <a:p>
            <a:pPr algn="r" defTabSz="8016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500" dirty="0">
                <a:solidFill>
                  <a:schemeClr val="bg1"/>
                </a:solidFill>
                <a:latin typeface="FrutigerNext LT Regular" pitchFamily="34" charset="0"/>
              </a:rPr>
              <a:t>Beijing Founder Electronics CO., Ltd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1"/>
          <p:cNvSpPr>
            <a:spLocks noGrp="1"/>
          </p:cNvSpPr>
          <p:nvPr>
            <p:ph type="ctrTitle"/>
          </p:nvPr>
        </p:nvSpPr>
        <p:spPr>
          <a:xfrm>
            <a:off x="390524" y="2205038"/>
            <a:ext cx="6896119" cy="803275"/>
          </a:xfrm>
        </p:spPr>
        <p:txBody>
          <a:bodyPr/>
          <a:lstStyle/>
          <a:p>
            <a:pPr algn="ctr"/>
            <a:r>
              <a:rPr lang="en-US" altLang="zh-CN" dirty="0" smtClean="0"/>
              <a:t>W3C</a:t>
            </a:r>
            <a:r>
              <a:rPr lang="zh-CN" altLang="en-US" dirty="0" smtClean="0"/>
              <a:t>中文版式标准的一些思考</a:t>
            </a:r>
          </a:p>
        </p:txBody>
      </p:sp>
      <p:sp>
        <p:nvSpPr>
          <p:cNvPr id="9219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zh-CN" altLang="en-US" dirty="0" smtClean="0"/>
              <a:t>杨雷鸣  </a:t>
            </a:r>
            <a:r>
              <a:rPr lang="en-US" altLang="zh-CN" dirty="0" smtClean="0"/>
              <a:t>9.11</a:t>
            </a:r>
            <a:endParaRPr lang="zh-CN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版式规范定义需要注意的地方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页面的定义需要大改， 支持可变页尺寸</a:t>
            </a:r>
          </a:p>
          <a:p>
            <a:r>
              <a:rPr lang="zh-CN" altLang="en-US" dirty="0" smtClean="0"/>
              <a:t>需要考虑相对定位方式及相对</a:t>
            </a:r>
            <a:r>
              <a:rPr lang="zh-CN" altLang="en-US" dirty="0" smtClean="0"/>
              <a:t>尺寸</a:t>
            </a:r>
            <a:endParaRPr lang="zh-CN" altLang="en-US" dirty="0" smtClean="0"/>
          </a:p>
          <a:p>
            <a:r>
              <a:rPr lang="zh-CN" altLang="en-US" dirty="0" smtClean="0"/>
              <a:t>考虑弹性版式</a:t>
            </a:r>
            <a:r>
              <a:rPr lang="zh-CN" altLang="en-US" dirty="0" smtClean="0"/>
              <a:t>规则（</a:t>
            </a:r>
            <a:r>
              <a:rPr lang="en-US" altLang="zh-CN" dirty="0" smtClean="0"/>
              <a:t>Html5</a:t>
            </a:r>
            <a:r>
              <a:rPr lang="zh-CN" altLang="en-US" dirty="0" smtClean="0"/>
              <a:t>具有此能力，</a:t>
            </a:r>
            <a:r>
              <a:rPr lang="en-US" altLang="zh-CN" dirty="0" smtClean="0"/>
              <a:t>Web</a:t>
            </a:r>
            <a:r>
              <a:rPr lang="zh-CN" altLang="en-US" dirty="0" smtClean="0"/>
              <a:t>版式规范反而</a:t>
            </a:r>
            <a:r>
              <a:rPr lang="zh-CN" altLang="en-US" dirty="0" smtClean="0"/>
              <a:t>丢掉</a:t>
            </a:r>
            <a:r>
              <a:rPr lang="zh-CN" altLang="en-US" dirty="0" smtClean="0"/>
              <a:t>了）</a:t>
            </a:r>
            <a:endParaRPr lang="en-US" altLang="zh-CN" dirty="0" smtClean="0"/>
          </a:p>
          <a:p>
            <a:r>
              <a:rPr lang="zh-CN" altLang="en-US" dirty="0" smtClean="0"/>
              <a:t>在</a:t>
            </a:r>
            <a:r>
              <a:rPr lang="zh-CN" altLang="en-US" dirty="0" smtClean="0"/>
              <a:t>一个出版物中，页面的尺寸（高度）不必严格一致。以增加可阅读性，降低技术实现难度</a:t>
            </a:r>
          </a:p>
          <a:p>
            <a:pPr lvl="1"/>
            <a:r>
              <a:rPr lang="zh-CN" altLang="en-US" dirty="0" smtClean="0"/>
              <a:t>图片的换页、表格的拆页、孤行控制、脚注</a:t>
            </a:r>
            <a:r>
              <a:rPr lang="zh-CN" altLang="en-US" smtClean="0"/>
              <a:t>的</a:t>
            </a:r>
            <a:r>
              <a:rPr lang="zh-CN" altLang="en-US" smtClean="0"/>
              <a:t>高度</a:t>
            </a:r>
            <a:endParaRPr lang="en-US" altLang="zh-CN" dirty="0" smtClean="0"/>
          </a:p>
          <a:p>
            <a:r>
              <a:rPr lang="en-US" altLang="zh-CN" dirty="0" smtClean="0"/>
              <a:t> </a:t>
            </a:r>
            <a:r>
              <a:rPr lang="zh-CN" altLang="en-US" dirty="0" smtClean="0"/>
              <a:t>一些印刷出版物特有的功能可以去掉</a:t>
            </a:r>
          </a:p>
          <a:p>
            <a:pPr lvl="1"/>
            <a:r>
              <a:rPr lang="zh-CN" altLang="en-US" dirty="0" smtClean="0"/>
              <a:t>比如：由于数字出版物是可以搜索的，印刷出版中的下列功能重要性降低：目录、索引、书眉、词条</a:t>
            </a:r>
          </a:p>
          <a:p>
            <a:pPr lvl="1"/>
            <a:r>
              <a:rPr lang="zh-CN" altLang="en-US" dirty="0" smtClean="0"/>
              <a:t>再比如：由于数字出版物在阅读时可以方便跳转，可以有弹出内容。交叉引用、脚注、边文等的重要性降低</a:t>
            </a:r>
          </a:p>
          <a:p>
            <a:r>
              <a:rPr lang="en-US" altLang="zh-CN" dirty="0" smtClean="0"/>
              <a:t> </a:t>
            </a:r>
            <a:r>
              <a:rPr lang="zh-CN" altLang="en-US" dirty="0" smtClean="0"/>
              <a:t>附加信息必须是结构化数据</a:t>
            </a:r>
          </a:p>
          <a:p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www.founder.com.cn</a:t>
            </a: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Page </a:t>
            </a:r>
            <a:fld id="{CE8B31F3-1BA4-477C-B21C-EE1D626FC52B}" type="slidenum">
              <a:rPr lang="zh-CN" altLang="en-US" smtClean="0"/>
              <a:pPr>
                <a:defRPr/>
              </a:pPr>
              <a:t>10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对本次工作目标的理解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涉及中文及中国少数民族文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体现中文及民族文的特色，考虑多文种呈现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Web</a:t>
            </a:r>
            <a:r>
              <a:rPr lang="zh-CN" altLang="en-US" dirty="0" smtClean="0"/>
              <a:t>呈现及数字出版物（电子书）版式标准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电子书是数字出版物中最重要、最复杂的部分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r>
              <a:rPr lang="zh-CN" altLang="en-US" dirty="0" smtClean="0"/>
              <a:t>尽量实现</a:t>
            </a:r>
            <a:r>
              <a:rPr lang="en-US" altLang="zh-CN" dirty="0" smtClean="0"/>
              <a:t>Web</a:t>
            </a:r>
            <a:r>
              <a:rPr lang="zh-CN" altLang="en-US" dirty="0" smtClean="0"/>
              <a:t>与电子书的融合及标准共享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www.founder.com.cn</a:t>
            </a: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Page </a:t>
            </a:r>
            <a:fld id="{CE8B31F3-1BA4-477C-B21C-EE1D626FC52B}" type="slidenum">
              <a:rPr lang="zh-CN" altLang="en-US" smtClean="0"/>
              <a:pPr>
                <a:defRPr/>
              </a:pPr>
              <a:t>2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Web</a:t>
            </a:r>
            <a:r>
              <a:rPr lang="zh-CN" altLang="en-US" dirty="0" smtClean="0"/>
              <a:t>与数字出版物的区别与联系</a:t>
            </a:r>
            <a:endParaRPr lang="zh-CN" altLang="en-US" dirty="0"/>
          </a:p>
        </p:txBody>
      </p:sp>
      <p:graphicFrame>
        <p:nvGraphicFramePr>
          <p:cNvPr id="6" name="内容占位符 5"/>
          <p:cNvGraphicFramePr>
            <a:graphicFrameLocks noGrp="1"/>
          </p:cNvGraphicFramePr>
          <p:nvPr>
            <p:ph idx="1"/>
          </p:nvPr>
        </p:nvGraphicFramePr>
        <p:xfrm>
          <a:off x="457200" y="1125538"/>
          <a:ext cx="7972452" cy="5432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0486"/>
                <a:gridCol w="4071966"/>
              </a:tblGrid>
              <a:tr h="618334"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3200" dirty="0" smtClean="0">
                          <a:latin typeface="微软雅黑" pitchFamily="34" charset="-122"/>
                          <a:ea typeface="微软雅黑" pitchFamily="34" charset="-122"/>
                        </a:rPr>
                        <a:t>区别</a:t>
                      </a:r>
                      <a:endParaRPr lang="zh-CN" altLang="en-US" sz="32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54212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Web</a:t>
                      </a:r>
                      <a:r>
                        <a:rPr lang="zh-CN" altLang="en-US" sz="2000" b="1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标准</a:t>
                      </a:r>
                      <a:endParaRPr lang="zh-CN" altLang="en-US" sz="2000" b="1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数字出版物标准</a:t>
                      </a:r>
                      <a:endParaRPr lang="zh-CN" altLang="en-US" sz="2000" b="1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/>
                </a:tc>
              </a:tr>
              <a:tr h="495290">
                <a:tc>
                  <a:txBody>
                    <a:bodyPr/>
                    <a:lstStyle/>
                    <a:p>
                      <a:r>
                        <a:rPr lang="zh-CN" altLang="en-US" sz="2000" dirty="0" smtClean="0">
                          <a:latin typeface="微软雅黑" pitchFamily="34" charset="-122"/>
                          <a:ea typeface="微软雅黑" pitchFamily="34" charset="-122"/>
                        </a:rPr>
                        <a:t>主要是网页</a:t>
                      </a:r>
                      <a:endParaRPr lang="zh-CN" altLang="en-US" sz="20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000" dirty="0" smtClean="0">
                          <a:latin typeface="微软雅黑" pitchFamily="34" charset="-122"/>
                          <a:ea typeface="微软雅黑" pitchFamily="34" charset="-122"/>
                        </a:rPr>
                        <a:t>主体是电子书</a:t>
                      </a:r>
                      <a:endParaRPr lang="zh-CN" altLang="en-US" sz="20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/>
                </a:tc>
              </a:tr>
              <a:tr h="862032">
                <a:tc>
                  <a:txBody>
                    <a:bodyPr/>
                    <a:lstStyle/>
                    <a:p>
                      <a:r>
                        <a:rPr lang="zh-CN" altLang="en-US" sz="2000" dirty="0" smtClean="0">
                          <a:latin typeface="微软雅黑" pitchFamily="34" charset="-122"/>
                          <a:ea typeface="微软雅黑" pitchFamily="34" charset="-122"/>
                        </a:rPr>
                        <a:t>版式、内容简单</a:t>
                      </a:r>
                      <a:endParaRPr lang="en-US" altLang="zh-CN" sz="2000" dirty="0" smtClean="0"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r>
                        <a:rPr lang="zh-CN" altLang="en-US" sz="2000" dirty="0" smtClean="0">
                          <a:latin typeface="微软雅黑" pitchFamily="34" charset="-122"/>
                          <a:ea typeface="微软雅黑" pitchFamily="34" charset="-122"/>
                        </a:rPr>
                        <a:t>内容关联性较为松散</a:t>
                      </a:r>
                      <a:endParaRPr lang="zh-CN" altLang="en-US" sz="20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000" dirty="0" smtClean="0">
                          <a:latin typeface="微软雅黑" pitchFamily="34" charset="-122"/>
                          <a:ea typeface="微软雅黑" pitchFamily="34" charset="-122"/>
                        </a:rPr>
                        <a:t>版式、内容复杂</a:t>
                      </a:r>
                      <a:endParaRPr lang="en-US" altLang="zh-CN" sz="2000" dirty="0" smtClean="0"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r>
                        <a:rPr lang="zh-CN" altLang="en-US" sz="2000" dirty="0" smtClean="0">
                          <a:latin typeface="微软雅黑" pitchFamily="34" charset="-122"/>
                          <a:ea typeface="微软雅黑" pitchFamily="34" charset="-122"/>
                        </a:rPr>
                        <a:t>内容的逻辑性、关联性强</a:t>
                      </a:r>
                      <a:endParaRPr lang="zh-CN" altLang="en-US" sz="20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/>
                </a:tc>
              </a:tr>
              <a:tr h="589620">
                <a:tc>
                  <a:txBody>
                    <a:bodyPr/>
                    <a:lstStyle/>
                    <a:p>
                      <a:r>
                        <a:rPr lang="zh-CN" altLang="en-US" sz="2000" dirty="0" smtClean="0">
                          <a:latin typeface="微软雅黑" pitchFamily="34" charset="-122"/>
                          <a:ea typeface="微软雅黑" pitchFamily="34" charset="-122"/>
                        </a:rPr>
                        <a:t>版式随意</a:t>
                      </a:r>
                      <a:endParaRPr lang="zh-CN" altLang="en-US" sz="20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000" dirty="0" smtClean="0">
                          <a:latin typeface="微软雅黑" pitchFamily="34" charset="-122"/>
                          <a:ea typeface="微软雅黑" pitchFamily="34" charset="-122"/>
                        </a:rPr>
                        <a:t>版式严谨</a:t>
                      </a:r>
                      <a:endParaRPr lang="zh-CN" altLang="en-US" sz="20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/>
                </a:tc>
              </a:tr>
              <a:tr h="618334">
                <a:tc>
                  <a:txBody>
                    <a:bodyPr/>
                    <a:lstStyle/>
                    <a:p>
                      <a:r>
                        <a:rPr lang="zh-CN" altLang="en-US" sz="2000" dirty="0" smtClean="0">
                          <a:latin typeface="微软雅黑" pitchFamily="34" charset="-122"/>
                          <a:ea typeface="微软雅黑" pitchFamily="34" charset="-122"/>
                        </a:rPr>
                        <a:t>无明确的（书籍）页概念</a:t>
                      </a:r>
                      <a:endParaRPr lang="zh-CN" altLang="en-US" sz="20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000" dirty="0" smtClean="0">
                          <a:latin typeface="微软雅黑" pitchFamily="34" charset="-122"/>
                          <a:ea typeface="微软雅黑" pitchFamily="34" charset="-122"/>
                        </a:rPr>
                        <a:t>传统的页呈现有助于阅读</a:t>
                      </a:r>
                      <a:endParaRPr lang="zh-CN" altLang="en-US" sz="20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/>
                </a:tc>
              </a:tr>
              <a:tr h="618334">
                <a:tc>
                  <a:txBody>
                    <a:bodyPr/>
                    <a:lstStyle/>
                    <a:p>
                      <a:r>
                        <a:rPr lang="zh-CN" altLang="en-US" sz="2000" dirty="0" smtClean="0">
                          <a:latin typeface="微软雅黑" pitchFamily="34" charset="-122"/>
                          <a:ea typeface="微软雅黑" pitchFamily="34" charset="-122"/>
                        </a:rPr>
                        <a:t>复杂版面以小块拼大版的方式；正文内容（新闻稿）以简单图文为主，可流动</a:t>
                      </a:r>
                      <a:endParaRPr lang="zh-CN" altLang="en-US" sz="20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000" dirty="0" smtClean="0">
                          <a:latin typeface="微软雅黑" pitchFamily="34" charset="-122"/>
                          <a:ea typeface="微软雅黑" pitchFamily="34" charset="-122"/>
                        </a:rPr>
                        <a:t>内容按页流动的方式</a:t>
                      </a:r>
                      <a:endParaRPr lang="zh-CN" altLang="en-US" sz="20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/>
                </a:tc>
              </a:tr>
              <a:tr h="618334">
                <a:tc>
                  <a:txBody>
                    <a:bodyPr/>
                    <a:lstStyle/>
                    <a:p>
                      <a:r>
                        <a:rPr lang="zh-CN" altLang="en-US" sz="2000" dirty="0" smtClean="0">
                          <a:latin typeface="微软雅黑" pitchFamily="34" charset="-122"/>
                          <a:ea typeface="微软雅黑" pitchFamily="34" charset="-122"/>
                        </a:rPr>
                        <a:t>很少具有附加元素</a:t>
                      </a:r>
                      <a:endParaRPr lang="zh-CN" altLang="en-US" sz="20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000" dirty="0" smtClean="0">
                          <a:latin typeface="微软雅黑" pitchFamily="34" charset="-122"/>
                          <a:ea typeface="微软雅黑" pitchFamily="34" charset="-122"/>
                        </a:rPr>
                        <a:t>具有较多的附加元素（目录、脚注、索引、书眉、页码、边文）</a:t>
                      </a:r>
                      <a:endParaRPr lang="zh-CN" altLang="en-US" sz="200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www.founder.com.cn</a:t>
            </a: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Page </a:t>
            </a:r>
            <a:fld id="{CE8B31F3-1BA4-477C-B21C-EE1D626FC52B}" type="slidenum">
              <a:rPr lang="zh-CN" altLang="en-US" smtClean="0"/>
              <a:pPr>
                <a:defRPr/>
              </a:pPr>
              <a:t>3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Web</a:t>
            </a:r>
            <a:r>
              <a:rPr lang="zh-CN" altLang="en-US" dirty="0" smtClean="0"/>
              <a:t>与数字出版物的区别与联系</a:t>
            </a:r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www.founder.com.cn</a:t>
            </a: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Page </a:t>
            </a:r>
            <a:fld id="{CE8B31F3-1BA4-477C-B21C-EE1D626FC52B}" type="slidenum">
              <a:rPr lang="zh-CN" altLang="en-US" smtClean="0"/>
              <a:pPr>
                <a:defRPr/>
              </a:pPr>
              <a:t>4</a:t>
            </a:fld>
            <a:endParaRPr lang="zh-CN" altLang="en-US"/>
          </a:p>
        </p:txBody>
      </p:sp>
      <p:graphicFrame>
        <p:nvGraphicFramePr>
          <p:cNvPr id="6" name="内容占位符 5"/>
          <p:cNvGraphicFramePr>
            <a:graphicFrameLocks noGrp="1"/>
          </p:cNvGraphicFramePr>
          <p:nvPr>
            <p:ph idx="1"/>
          </p:nvPr>
        </p:nvGraphicFramePr>
        <p:xfrm>
          <a:off x="457200" y="1125539"/>
          <a:ext cx="7972452" cy="33035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72452"/>
              </a:tblGrid>
              <a:tr h="627888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dirty="0" smtClean="0"/>
                        <a:t>联系</a:t>
                      </a:r>
                      <a:endParaRPr lang="zh-CN" altLang="en-US" sz="3200" dirty="0"/>
                    </a:p>
                  </a:txBody>
                  <a:tcPr/>
                </a:tc>
              </a:tr>
              <a:tr h="63028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400" b="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行、段排版的规则可以共用</a:t>
                      </a:r>
                      <a:endParaRPr lang="zh-CN" altLang="en-US" sz="2400" b="0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/>
                </a:tc>
              </a:tr>
              <a:tr h="495701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400" b="0" dirty="0" smtClean="0">
                          <a:latin typeface="微软雅黑" pitchFamily="34" charset="-122"/>
                          <a:ea typeface="微软雅黑" pitchFamily="34" charset="-122"/>
                        </a:rPr>
                        <a:t>多媒体的支持、脚本的支持可以共用</a:t>
                      </a:r>
                      <a:endParaRPr lang="zh-CN" altLang="en-US" sz="2400" b="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/>
                </a:tc>
              </a:tr>
              <a:tr h="65745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400" b="0" dirty="0" smtClean="0">
                          <a:latin typeface="微软雅黑" pitchFamily="34" charset="-122"/>
                          <a:ea typeface="微软雅黑" pitchFamily="34" charset="-122"/>
                        </a:rPr>
                        <a:t>数学、化学、表格、图表的处理，可以共用技术</a:t>
                      </a:r>
                      <a:endParaRPr lang="zh-CN" altLang="en-US" sz="2400" b="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/>
                </a:tc>
              </a:tr>
              <a:tr h="89226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400" b="0" dirty="0" smtClean="0">
                          <a:latin typeface="微软雅黑" pitchFamily="34" charset="-122"/>
                          <a:ea typeface="微软雅黑" pitchFamily="34" charset="-122"/>
                        </a:rPr>
                        <a:t>电子书的呈现应该以</a:t>
                      </a:r>
                      <a:r>
                        <a:rPr lang="en-US" altLang="zh-CN" sz="2400" b="0" dirty="0" smtClean="0">
                          <a:latin typeface="微软雅黑" pitchFamily="34" charset="-122"/>
                          <a:ea typeface="微软雅黑" pitchFamily="34" charset="-122"/>
                        </a:rPr>
                        <a:t>Web</a:t>
                      </a:r>
                      <a:r>
                        <a:rPr lang="zh-CN" altLang="en-US" sz="2400" b="0" dirty="0" smtClean="0">
                          <a:latin typeface="微软雅黑" pitchFamily="34" charset="-122"/>
                          <a:ea typeface="微软雅黑" pitchFamily="34" charset="-122"/>
                        </a:rPr>
                        <a:t>标准为基础进行扩展，便于电子书阅读器的开发和技术共享</a:t>
                      </a:r>
                      <a:endParaRPr lang="zh-CN" altLang="en-US" sz="2400" b="0" dirty="0"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矩形 6"/>
          <p:cNvSpPr/>
          <p:nvPr/>
        </p:nvSpPr>
        <p:spPr>
          <a:xfrm>
            <a:off x="500034" y="4714884"/>
            <a:ext cx="785818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800" b="1" dirty="0" smtClean="0"/>
              <a:t>总结：</a:t>
            </a:r>
            <a:endParaRPr lang="en-US" altLang="zh-CN" sz="2800" b="1" dirty="0" smtClean="0"/>
          </a:p>
          <a:p>
            <a:r>
              <a:rPr lang="zh-CN" altLang="en-US" sz="2400" b="1" dirty="0" smtClean="0"/>
              <a:t>局部的处理规则可以共享，整体的处理有很大的差异</a:t>
            </a:r>
            <a:endParaRPr lang="en-US" altLang="zh-CN" sz="2400" b="1" dirty="0" smtClean="0"/>
          </a:p>
          <a:p>
            <a:r>
              <a:rPr lang="zh-CN" altLang="en-US" sz="2400" b="1" dirty="0" smtClean="0"/>
              <a:t>（作为一个出版物有其自身的特点及整体性）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对两份标准的理解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b="1" dirty="0" smtClean="0"/>
              <a:t>两份标准</a:t>
            </a:r>
            <a:endParaRPr lang="en-US" altLang="zh-CN" sz="2000" b="1" dirty="0" smtClean="0"/>
          </a:p>
          <a:p>
            <a:pPr lvl="1"/>
            <a:r>
              <a:rPr lang="zh-CN" altLang="en-US" sz="1800" dirty="0" smtClean="0"/>
              <a:t>拉丁语文字布局与分页需求（</a:t>
            </a:r>
            <a:r>
              <a:rPr lang="en-US" altLang="zh-CN" sz="1800" dirty="0" smtClean="0"/>
              <a:t>Requirements for Latin Text Layout and Pagination</a:t>
            </a:r>
            <a:r>
              <a:rPr lang="zh-CN" altLang="en-US" sz="1800" dirty="0" smtClean="0"/>
              <a:t>）</a:t>
            </a:r>
            <a:r>
              <a:rPr lang="en-US" altLang="zh-CN" sz="1800" dirty="0" smtClean="0"/>
              <a:t>http://www.w3.org/TR/dpub-latinreq/    </a:t>
            </a:r>
          </a:p>
          <a:p>
            <a:pPr lvl="1"/>
            <a:r>
              <a:rPr lang="zh-CN" altLang="en-US" sz="1800" dirty="0" smtClean="0"/>
              <a:t>日文布局需求（</a:t>
            </a:r>
            <a:r>
              <a:rPr lang="en-US" altLang="zh-CN" sz="1800" dirty="0" smtClean="0"/>
              <a:t>Requirements for Japanese Text Layout</a:t>
            </a:r>
            <a:r>
              <a:rPr lang="zh-CN" altLang="en-US" sz="1800" dirty="0" smtClean="0"/>
              <a:t>）</a:t>
            </a:r>
            <a:r>
              <a:rPr lang="en-US" altLang="zh-CN" sz="1800" dirty="0" smtClean="0"/>
              <a:t>http://www.w3.org/TR/jlreq/</a:t>
            </a:r>
          </a:p>
          <a:p>
            <a:r>
              <a:rPr lang="zh-CN" altLang="en-US" sz="1800" b="1" dirty="0" smtClean="0"/>
              <a:t>特点描述：</a:t>
            </a:r>
            <a:endParaRPr lang="en-US" altLang="zh-CN" sz="1800" b="1" dirty="0" smtClean="0"/>
          </a:p>
          <a:p>
            <a:pPr lvl="1"/>
            <a:r>
              <a:rPr lang="zh-CN" altLang="en-US" sz="1800" dirty="0" smtClean="0"/>
              <a:t>文档</a:t>
            </a:r>
            <a:r>
              <a:rPr lang="en-US" altLang="zh-CN" sz="1800" dirty="0" smtClean="0"/>
              <a:t>1</a:t>
            </a:r>
            <a:r>
              <a:rPr lang="zh-CN" altLang="en-US" sz="1800" dirty="0" smtClean="0"/>
              <a:t>描述了</a:t>
            </a:r>
            <a:r>
              <a:rPr lang="en-US" altLang="zh-CN" sz="1800" dirty="0" smtClean="0"/>
              <a:t>Latin</a:t>
            </a:r>
            <a:r>
              <a:rPr lang="zh-CN" altLang="en-US" sz="1800" dirty="0" smtClean="0"/>
              <a:t>文印刷出版的规则，一定程度上考虑了</a:t>
            </a:r>
            <a:r>
              <a:rPr lang="en-US" altLang="zh-CN" sz="1800" dirty="0" smtClean="0"/>
              <a:t>Web</a:t>
            </a:r>
            <a:r>
              <a:rPr lang="zh-CN" altLang="en-US" sz="1800" dirty="0" smtClean="0"/>
              <a:t>及电子书呈现的特点。规则的考虑比较粗线条</a:t>
            </a:r>
          </a:p>
          <a:p>
            <a:pPr lvl="1"/>
            <a:r>
              <a:rPr lang="zh-CN" altLang="en-US" sz="1800" dirty="0" smtClean="0"/>
              <a:t>文档</a:t>
            </a:r>
            <a:r>
              <a:rPr lang="en-US" altLang="zh-CN" sz="1800" dirty="0" smtClean="0"/>
              <a:t>2</a:t>
            </a:r>
            <a:r>
              <a:rPr lang="zh-CN" altLang="en-US" sz="1800" dirty="0" smtClean="0"/>
              <a:t>描述了日文（书籍）印刷出版的规则，是一份严谨、详细的规范文档。对于数字出版物的特点考虑的较少</a:t>
            </a:r>
          </a:p>
          <a:p>
            <a:r>
              <a:rPr lang="zh-CN" altLang="en-US" sz="1800" b="1" dirty="0" smtClean="0"/>
              <a:t>两份文档的不足：</a:t>
            </a:r>
          </a:p>
          <a:p>
            <a:pPr lvl="1"/>
            <a:r>
              <a:rPr lang="zh-CN" altLang="en-US" sz="1800" dirty="0" smtClean="0"/>
              <a:t>太多的印刷出版的痕迹</a:t>
            </a:r>
          </a:p>
          <a:p>
            <a:pPr lvl="1"/>
            <a:r>
              <a:rPr lang="zh-CN" altLang="en-US" sz="1800" dirty="0" smtClean="0"/>
              <a:t>未充分考虑到数字出版物排版与印刷排版的差异；</a:t>
            </a:r>
          </a:p>
          <a:p>
            <a:pPr lvl="1"/>
            <a:r>
              <a:rPr lang="zh-CN" altLang="en-US" sz="1800" dirty="0" smtClean="0"/>
              <a:t>没有与电子书数据进行紧密的结合，日文规范更明显</a:t>
            </a:r>
          </a:p>
          <a:p>
            <a:pPr lvl="1"/>
            <a:r>
              <a:rPr lang="zh-CN" altLang="en-US" sz="1800" dirty="0" smtClean="0"/>
              <a:t>不能算做合格的</a:t>
            </a:r>
            <a:r>
              <a:rPr lang="en-US" altLang="zh-CN" sz="1800" dirty="0" smtClean="0"/>
              <a:t>Web</a:t>
            </a:r>
            <a:r>
              <a:rPr lang="zh-CN" altLang="en-US" sz="1800" dirty="0" smtClean="0"/>
              <a:t>呈现及数字出版物排版标准</a:t>
            </a:r>
          </a:p>
          <a:p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www.founder.com.cn</a:t>
            </a: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Page </a:t>
            </a:r>
            <a:fld id="{CE8B31F3-1BA4-477C-B21C-EE1D626FC52B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 </a:t>
            </a:r>
            <a:r>
              <a:rPr lang="en-US" altLang="zh-CN" dirty="0" smtClean="0"/>
              <a:t>Web</a:t>
            </a:r>
            <a:r>
              <a:rPr lang="zh-CN" altLang="en-US" dirty="0" smtClean="0"/>
              <a:t>呈现及数字出版物排版的特点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屏幕大小的不确定性和自适应性</a:t>
            </a:r>
          </a:p>
          <a:p>
            <a:r>
              <a:rPr lang="zh-CN" altLang="en-US" dirty="0" smtClean="0"/>
              <a:t>数字出版物的呈现效果是一个瞬态，这个瞬态所依赖的排版规范与印刷出版具有很大的相似性，很多地方可以借鉴</a:t>
            </a:r>
            <a:endParaRPr lang="en-US" altLang="zh-CN" dirty="0" smtClean="0"/>
          </a:p>
          <a:p>
            <a:r>
              <a:rPr lang="zh-CN" altLang="en-US" dirty="0" smtClean="0"/>
              <a:t>数字出版赋予了出版物新的特性，需要充分考虑：</a:t>
            </a:r>
          </a:p>
          <a:p>
            <a:pPr lvl="1"/>
            <a:r>
              <a:rPr lang="zh-CN" altLang="en-US" dirty="0" smtClean="0"/>
              <a:t>多媒体元素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超链、跳转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脚本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搜索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统计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大数据分析的支撑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数据的颗粒度及格式</a:t>
            </a:r>
          </a:p>
          <a:p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www.founder.com.cn</a:t>
            </a: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Page </a:t>
            </a:r>
            <a:fld id="{CE8B31F3-1BA4-477C-B21C-EE1D626FC52B}" type="slidenum">
              <a:rPr lang="zh-CN" altLang="en-US" smtClean="0"/>
              <a:pPr>
                <a:defRPr/>
              </a:pPr>
              <a:t>6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6543692" cy="719137"/>
          </a:xfrm>
        </p:spPr>
        <p:txBody>
          <a:bodyPr/>
          <a:lstStyle/>
          <a:p>
            <a:r>
              <a:rPr lang="en-US" altLang="zh-CN" dirty="0" smtClean="0"/>
              <a:t> Web</a:t>
            </a:r>
            <a:r>
              <a:rPr lang="zh-CN" altLang="en-US" dirty="0" smtClean="0"/>
              <a:t>呈现及数字出版物排版标准的技术要求</a:t>
            </a:r>
            <a:br>
              <a:rPr lang="zh-CN" altLang="en-US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屏幕大小的不确定性，决定了必须以结构化数据为核心，才具有版面尺寸的自适应能力</a:t>
            </a:r>
          </a:p>
          <a:p>
            <a:r>
              <a:rPr lang="zh-CN" altLang="en-US" dirty="0" smtClean="0"/>
              <a:t>印刷出版时代，排版人员决定了最终的呈现效果，不再改变，因此结构化数据不是刚性要求；数字出版时代，排版效果在不同的尺寸上需要重新构建，不再受人的控制，而是</a:t>
            </a:r>
            <a:r>
              <a:rPr lang="zh-CN" altLang="en-US" dirty="0" smtClean="0"/>
              <a:t>受</a:t>
            </a:r>
            <a:r>
              <a:rPr lang="zh-CN" altLang="en-US" dirty="0" smtClean="0"/>
              <a:t>书籍</a:t>
            </a:r>
            <a:r>
              <a:rPr lang="zh-CN" altLang="en-US" dirty="0" smtClean="0"/>
              <a:t>标准</a:t>
            </a:r>
            <a:r>
              <a:rPr lang="zh-CN" altLang="en-US" dirty="0" smtClean="0"/>
              <a:t>及排版引擎的控制，因此结构化数据的要求是刚性的</a:t>
            </a:r>
          </a:p>
          <a:p>
            <a:r>
              <a:rPr lang="en-US" altLang="zh-CN" dirty="0" smtClean="0"/>
              <a:t>Web</a:t>
            </a:r>
            <a:r>
              <a:rPr lang="zh-CN" altLang="en-US" dirty="0" smtClean="0"/>
              <a:t>排版规范不应该脱离</a:t>
            </a:r>
            <a:r>
              <a:rPr lang="en-US" altLang="zh-CN" dirty="0" smtClean="0"/>
              <a:t>Web</a:t>
            </a:r>
            <a:r>
              <a:rPr lang="zh-CN" altLang="en-US" dirty="0" smtClean="0"/>
              <a:t>数据独立存在，而是应该成为结构化数据的一种可视化表达。并且给出其动态呈现实例</a:t>
            </a:r>
          </a:p>
          <a:p>
            <a:r>
              <a:rPr lang="zh-CN" altLang="en-US" dirty="0" smtClean="0"/>
              <a:t>充分认识到结构化数据的核心地位</a:t>
            </a:r>
          </a:p>
          <a:p>
            <a:r>
              <a:rPr lang="zh-CN" altLang="en-US" dirty="0" smtClean="0">
                <a:solidFill>
                  <a:srgbClr val="FF0000"/>
                </a:solidFill>
              </a:rPr>
              <a:t>不解决这个核心问题，那么就与基于</a:t>
            </a:r>
            <a:r>
              <a:rPr lang="en-US" altLang="zh-CN" dirty="0" smtClean="0">
                <a:solidFill>
                  <a:srgbClr val="FF0000"/>
                </a:solidFill>
              </a:rPr>
              <a:t>PDF</a:t>
            </a:r>
            <a:r>
              <a:rPr lang="zh-CN" altLang="en-US" dirty="0" smtClean="0">
                <a:solidFill>
                  <a:srgbClr val="FF0000"/>
                </a:solidFill>
              </a:rPr>
              <a:t>的印刷出版没有差异。我们还在重复铅字排版时代的工作。</a:t>
            </a:r>
          </a:p>
          <a:p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www.founder.com.cn</a:t>
            </a: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Page </a:t>
            </a:r>
            <a:fld id="{CE8B31F3-1BA4-477C-B21C-EE1D626FC52B}" type="slidenum">
              <a:rPr lang="zh-CN" altLang="en-US" smtClean="0"/>
              <a:pPr>
                <a:defRPr/>
              </a:pPr>
              <a:t>7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6615130" cy="719137"/>
          </a:xfrm>
        </p:spPr>
        <p:txBody>
          <a:bodyPr/>
          <a:lstStyle/>
          <a:p>
            <a:r>
              <a:rPr lang="en-US" altLang="zh-CN" dirty="0" smtClean="0"/>
              <a:t> Web</a:t>
            </a:r>
            <a:r>
              <a:rPr lang="zh-CN" altLang="en-US" dirty="0" smtClean="0"/>
              <a:t>呈现及数字出版物排版标准的技术路线</a:t>
            </a:r>
            <a:br>
              <a:rPr lang="zh-CN" altLang="en-US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步骤</a:t>
            </a:r>
            <a:r>
              <a:rPr lang="en-US" altLang="zh-CN" dirty="0" smtClean="0"/>
              <a:t>1</a:t>
            </a:r>
            <a:r>
              <a:rPr lang="zh-CN" altLang="en-US" dirty="0" smtClean="0"/>
              <a:t>：充分吃透已经有的拉丁文排版规范及日文排版规范，也可以参考已经存在的中文、民族文印刷排版</a:t>
            </a:r>
            <a:r>
              <a:rPr lang="zh-CN" altLang="en-US" dirty="0" smtClean="0"/>
              <a:t>规范。可参考</a:t>
            </a:r>
            <a:r>
              <a:rPr lang="en-US" altLang="zh-CN" dirty="0" smtClean="0"/>
              <a:t>《</a:t>
            </a:r>
            <a:r>
              <a:rPr lang="zh-CN" altLang="en-US" dirty="0" smtClean="0"/>
              <a:t>作者编辑手册</a:t>
            </a:r>
            <a:r>
              <a:rPr lang="en-US" altLang="zh-CN" dirty="0" smtClean="0"/>
              <a:t>》</a:t>
            </a:r>
            <a:r>
              <a:rPr lang="zh-CN" altLang="en-US" dirty="0" smtClean="0"/>
              <a:t>－</a:t>
            </a:r>
            <a:r>
              <a:rPr lang="zh-CN" altLang="en-US" dirty="0" smtClean="0"/>
              <a:t>科学出版社，汪继祥</a:t>
            </a:r>
            <a:endParaRPr lang="zh-CN" altLang="en-US" dirty="0" smtClean="0"/>
          </a:p>
          <a:p>
            <a:r>
              <a:rPr lang="zh-CN" altLang="en-US" dirty="0" smtClean="0"/>
              <a:t>步骤</a:t>
            </a:r>
            <a:r>
              <a:rPr lang="en-US" altLang="zh-CN" dirty="0" smtClean="0"/>
              <a:t>2</a:t>
            </a:r>
            <a:r>
              <a:rPr lang="zh-CN" altLang="en-US" dirty="0" smtClean="0"/>
              <a:t>：充分理解数字出版物的新特性</a:t>
            </a:r>
            <a:endParaRPr lang="en-US" altLang="zh-CN" dirty="0" smtClean="0"/>
          </a:p>
          <a:p>
            <a:pPr lvl="1"/>
            <a:r>
              <a:rPr lang="zh-CN" altLang="en-US" b="1" dirty="0" smtClean="0"/>
              <a:t>过去印刷出版物的版式，不要从表面上理解其布局，而是应该分析这种布局给阅读所带来的便利。在数字出版物中，如何实现这种便利。如何充分利用数字出版物尺寸可变、可搜索、可跳转、多媒体等特性来合理的实现这种便利。要理解印刷出版版式设计的精神而不是照搬其形式。在此基础上利用智能设备和数字出版物的特点，发展新的、有利于用户阅读和知识获取的新的技巧，并将其上升为标准。</a:t>
            </a:r>
            <a:endParaRPr lang="en-US" altLang="zh-CN" b="1" dirty="0" smtClean="0"/>
          </a:p>
          <a:p>
            <a:pPr lvl="1"/>
            <a:endParaRPr lang="zh-CN" altLang="en-US" dirty="0" smtClean="0"/>
          </a:p>
          <a:p>
            <a:r>
              <a:rPr lang="zh-CN" altLang="en-US" dirty="0" smtClean="0"/>
              <a:t>步骤</a:t>
            </a:r>
            <a:r>
              <a:rPr lang="en-US" altLang="zh-CN" dirty="0" smtClean="0"/>
              <a:t>3</a:t>
            </a:r>
            <a:r>
              <a:rPr lang="zh-CN" altLang="en-US" dirty="0" smtClean="0"/>
              <a:t>：选择目前已经成熟的数字出版物数据格式标准（</a:t>
            </a:r>
            <a:r>
              <a:rPr lang="en-US" altLang="zh-CN" dirty="0" smtClean="0"/>
              <a:t>Html5+ePub3.0</a:t>
            </a:r>
            <a:r>
              <a:rPr lang="zh-CN" altLang="en-US" dirty="0" smtClean="0"/>
              <a:t>）</a:t>
            </a: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www.founder.com.cn</a:t>
            </a: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Page </a:t>
            </a:r>
            <a:fld id="{CE8B31F3-1BA4-477C-B21C-EE1D626FC52B}" type="slidenum">
              <a:rPr lang="zh-CN" altLang="en-US" smtClean="0"/>
              <a:pPr>
                <a:defRPr/>
              </a:pPr>
              <a:t>8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6543692" cy="719137"/>
          </a:xfrm>
        </p:spPr>
        <p:txBody>
          <a:bodyPr/>
          <a:lstStyle/>
          <a:p>
            <a:r>
              <a:rPr lang="en-US" altLang="zh-CN" dirty="0" smtClean="0"/>
              <a:t> Web</a:t>
            </a:r>
            <a:r>
              <a:rPr lang="zh-CN" altLang="en-US" dirty="0" smtClean="0"/>
              <a:t>呈现及数字出版物排版标准的技术路线</a:t>
            </a:r>
            <a:br>
              <a:rPr lang="zh-CN" altLang="en-US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步骤</a:t>
            </a:r>
            <a:r>
              <a:rPr lang="en-US" altLang="zh-CN" dirty="0" smtClean="0"/>
              <a:t>4</a:t>
            </a:r>
            <a:r>
              <a:rPr lang="zh-CN" altLang="en-US" dirty="0" smtClean="0"/>
              <a:t>：对印刷出版物的规范进行取舍、</a:t>
            </a:r>
            <a:r>
              <a:rPr lang="zh-CN" altLang="en-US" dirty="0" smtClean="0"/>
              <a:t>增补，形成电子书的版式规范</a:t>
            </a:r>
            <a:endParaRPr lang="zh-CN" altLang="en-US" dirty="0" smtClean="0"/>
          </a:p>
          <a:p>
            <a:r>
              <a:rPr lang="zh-CN" altLang="en-US" dirty="0" smtClean="0"/>
              <a:t>步骤</a:t>
            </a:r>
            <a:r>
              <a:rPr lang="en-US" altLang="zh-CN" dirty="0" smtClean="0"/>
              <a:t>5</a:t>
            </a:r>
            <a:r>
              <a:rPr lang="zh-CN" altLang="en-US" dirty="0" smtClean="0"/>
              <a:t>：分析规范对于结构化数据的要求</a:t>
            </a:r>
          </a:p>
          <a:p>
            <a:r>
              <a:rPr lang="zh-CN" altLang="en-US" dirty="0" smtClean="0"/>
              <a:t>步骤</a:t>
            </a:r>
            <a:r>
              <a:rPr lang="en-US" altLang="zh-CN" dirty="0" smtClean="0"/>
              <a:t>6</a:t>
            </a:r>
            <a:r>
              <a:rPr lang="zh-CN" altLang="en-US" dirty="0" smtClean="0"/>
              <a:t>：将新的要求划分出不同的层次，该在哪个层次进行增加；</a:t>
            </a:r>
          </a:p>
          <a:p>
            <a:pPr lvl="1"/>
            <a:r>
              <a:rPr lang="zh-CN" altLang="en-US" dirty="0" smtClean="0"/>
              <a:t>基础部分：</a:t>
            </a:r>
            <a:r>
              <a:rPr lang="en-US" altLang="zh-CN" dirty="0" smtClean="0"/>
              <a:t>Html5    </a:t>
            </a:r>
          </a:p>
          <a:p>
            <a:pPr lvl="1"/>
            <a:r>
              <a:rPr lang="zh-CN" altLang="en-US" dirty="0" smtClean="0"/>
              <a:t>电子书部分：</a:t>
            </a:r>
            <a:r>
              <a:rPr lang="en-US" altLang="zh-CN" dirty="0" smtClean="0"/>
              <a:t>ePub3.0</a:t>
            </a:r>
          </a:p>
          <a:p>
            <a:pPr lvl="1"/>
            <a:r>
              <a:rPr lang="zh-CN" altLang="en-US" dirty="0" smtClean="0"/>
              <a:t>中文、民族文特色部分</a:t>
            </a:r>
            <a:endParaRPr lang="en-US" altLang="zh-CN" dirty="0" smtClean="0"/>
          </a:p>
          <a:p>
            <a:r>
              <a:rPr lang="zh-CN" altLang="en-US" dirty="0" smtClean="0"/>
              <a:t>步骤</a:t>
            </a:r>
            <a:r>
              <a:rPr lang="en-US" altLang="zh-CN" dirty="0" smtClean="0"/>
              <a:t>7</a:t>
            </a:r>
            <a:r>
              <a:rPr lang="zh-CN" altLang="en-US" dirty="0" smtClean="0"/>
              <a:t>：说服标准组织纳入到</a:t>
            </a:r>
            <a:r>
              <a:rPr lang="en-US" altLang="zh-CN" dirty="0" smtClean="0"/>
              <a:t>Html5</a:t>
            </a:r>
            <a:r>
              <a:rPr lang="zh-CN" altLang="en-US" dirty="0" smtClean="0"/>
              <a:t>及</a:t>
            </a:r>
            <a:r>
              <a:rPr lang="en-US" altLang="zh-CN" dirty="0" smtClean="0"/>
              <a:t>ePub3.0</a:t>
            </a:r>
            <a:r>
              <a:rPr lang="zh-CN" altLang="en-US" dirty="0" smtClean="0"/>
              <a:t>中，实在不行出中国增补标准（必须基于合法的增补手段）</a:t>
            </a:r>
            <a:endParaRPr lang="en-US" altLang="zh-CN" dirty="0" smtClean="0"/>
          </a:p>
          <a:p>
            <a:r>
              <a:rPr lang="zh-CN" altLang="en-US" dirty="0" smtClean="0"/>
              <a:t>对步骤</a:t>
            </a:r>
            <a:r>
              <a:rPr lang="en-US" altLang="zh-CN" dirty="0" smtClean="0"/>
              <a:t>4</a:t>
            </a:r>
            <a:r>
              <a:rPr lang="zh-CN" altLang="en-US" dirty="0" smtClean="0"/>
              <a:t>－</a:t>
            </a:r>
            <a:r>
              <a:rPr lang="en-US" altLang="zh-CN" dirty="0" smtClean="0"/>
              <a:t>7</a:t>
            </a:r>
            <a:r>
              <a:rPr lang="zh-CN" altLang="en-US" dirty="0" smtClean="0"/>
              <a:t>要进行反复迭代</a:t>
            </a:r>
          </a:p>
          <a:p>
            <a:r>
              <a:rPr lang="zh-CN" altLang="en-US" dirty="0" smtClean="0"/>
              <a:t>步骤</a:t>
            </a:r>
            <a:r>
              <a:rPr lang="en-US" altLang="zh-CN" dirty="0" smtClean="0"/>
              <a:t>8</a:t>
            </a:r>
            <a:r>
              <a:rPr lang="zh-CN" altLang="en-US" dirty="0" smtClean="0"/>
              <a:t>：征求技术厂商的意见，分析技术实现难度。</a:t>
            </a:r>
          </a:p>
          <a:p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www.founder.com.cn</a:t>
            </a: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Page </a:t>
            </a:r>
            <a:fld id="{CE8B31F3-1BA4-477C-B21C-EE1D626FC52B}" type="slidenum">
              <a:rPr lang="zh-CN" altLang="en-US" smtClean="0"/>
              <a:pPr>
                <a:defRPr/>
              </a:pPr>
              <a:t>9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方正电子PPT模板">
  <a:themeElements>
    <a:clrScheme name="凸显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方正电子PPT模板</Template>
  <TotalTime>15317</TotalTime>
  <Words>1160</Words>
  <Application>Microsoft Office PowerPoint</Application>
  <PresentationFormat>全屏显示(4:3)</PresentationFormat>
  <Paragraphs>111</Paragraphs>
  <Slides>11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13" baseType="lpstr">
      <vt:lpstr>方正电子PPT模板</vt:lpstr>
      <vt:lpstr>自定义设计方案</vt:lpstr>
      <vt:lpstr>W3C中文版式标准的一些思考</vt:lpstr>
      <vt:lpstr>对本次工作目标的理解</vt:lpstr>
      <vt:lpstr>Web与数字出版物的区别与联系</vt:lpstr>
      <vt:lpstr>Web与数字出版物的区别与联系</vt:lpstr>
      <vt:lpstr>对两份标准的理解</vt:lpstr>
      <vt:lpstr> Web呈现及数字出版物排版的特点</vt:lpstr>
      <vt:lpstr> Web呈现及数字出版物排版标准的技术要求 </vt:lpstr>
      <vt:lpstr> Web呈现及数字出版物排版标准的技术路线 </vt:lpstr>
      <vt:lpstr> Web呈现及数字出版物排版标准的技术路线 </vt:lpstr>
      <vt:lpstr>版式规范定义需要注意的地方</vt:lpstr>
      <vt:lpstr>幻灯片 11</vt:lpstr>
    </vt:vector>
  </TitlesOfParts>
  <Company>founder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方正电子PPT模板(97-2003版)</dc:title>
  <dc:creator>方正电子市场部</dc:creator>
  <cp:lastModifiedBy>yang_leiming</cp:lastModifiedBy>
  <cp:revision>1870</cp:revision>
  <dcterms:created xsi:type="dcterms:W3CDTF">2011-03-04T01:23:16Z</dcterms:created>
  <dcterms:modified xsi:type="dcterms:W3CDTF">2014-09-10T07:58:00Z</dcterms:modified>
</cp:coreProperties>
</file>