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3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 showSpecialPlsOnTitleSld="0" firstSlideNum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34.xml" Type="http://schemas.openxmlformats.org/officeDocument/2006/relationships/slide" Id="rId39"/><Relationship Target="slides/slide33.xml" Type="http://schemas.openxmlformats.org/officeDocument/2006/relationships/slide" Id="rId38"/><Relationship Target="slides/slide32.xml" Type="http://schemas.openxmlformats.org/officeDocument/2006/relationships/slide" Id="rId37"/><Relationship Target="slides/slide14.xml" Type="http://schemas.openxmlformats.org/officeDocument/2006/relationships/slide" Id="rId19"/><Relationship Target="slides/slide31.xml" Type="http://schemas.openxmlformats.org/officeDocument/2006/relationships/slide" Id="rId36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25.xml" Type="http://schemas.openxmlformats.org/officeDocument/2006/relationships/slide" Id="rId30"/><Relationship Target="slides/slide7.xml" Type="http://schemas.openxmlformats.org/officeDocument/2006/relationships/slide" Id="rId12"/><Relationship Target="slides/slide26.xml" Type="http://schemas.openxmlformats.org/officeDocument/2006/relationships/slide" Id="rId31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9.xml" Type="http://schemas.openxmlformats.org/officeDocument/2006/relationships/slide" Id="rId34"/><Relationship Target="slides/slide30.xml" Type="http://schemas.openxmlformats.org/officeDocument/2006/relationships/slide" Id="rId35"/><Relationship Target="slides/slide27.xml" Type="http://schemas.openxmlformats.org/officeDocument/2006/relationships/slide" Id="rId32"/><Relationship Target="slides/slide28.xml" Type="http://schemas.openxmlformats.org/officeDocument/2006/relationships/slide" Id="rId33"/><Relationship Target="slides/slide24.xml" Type="http://schemas.openxmlformats.org/officeDocument/2006/relationships/slide" Id="rId2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slides/slide35.xml" Type="http://schemas.openxmlformats.org/officeDocument/2006/relationships/slide" Id="rId40"/><Relationship Target="theme/theme3.xml" Type="http://schemas.openxmlformats.org/officeDocument/2006/relationships/theme" Id="rId1"/><Relationship Target="slides/slide17.xml" Type="http://schemas.openxmlformats.org/officeDocument/2006/relationships/slide" Id="rId22"/><Relationship Target="slides/slide36.xml" Type="http://schemas.openxmlformats.org/officeDocument/2006/relationships/slide" Id="rId41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9" name="Shape 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5" name="Shape 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8" name="Shape 1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8" name="Shape 1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0" name="Shape 1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1" name="Shape 2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5" name="Shape 2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6" name="Shape 24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" name="Shape 3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1" name="Shape 2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2" name="Shape 28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7" name="Shape 2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8" name="Shape 28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3" name="Shape 2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4" name="Shape 29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9" name="Shape 2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0" name="Shape 30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5" name="Shape 3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6" name="Shape 30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07" name="Shape 30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1" name="Shape 3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2" name="Shape 31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13" name="Shape 31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7" name="Shape 3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8" name="Shape 31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3" name="Shape 3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4" name="Shape 32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25" name="Shape 32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9" name="Shape 3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0" name="Shape 33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31" name="Shape 33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5" name="Shape 3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6" name="Shape 33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37" name="Shape 3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" name="Shape 3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1" name="Shape 3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2" name="Shape 34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43" name="Shape 34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7" name="Shape 3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8" name="Shape 34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49" name="Shape 34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3" name="Shape 3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4" name="Shape 35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55" name="Shape 35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9" name="Shape 3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0" name="Shape 36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61" name="Shape 36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5" name="Shape 3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6" name="Shape 36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67" name="Shape 36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1" name="Shape 3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2" name="Shape 37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73" name="Shape 37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7" name="Shape 3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8" name="Shape 37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79" name="Shape 3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5" name="Shape 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2" name="Shape 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600200" x="457200"/>
            <a:ext cy="4967700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600200" x="4692273"/>
            <a:ext cy="4967700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5875078" x="457200"/>
            <a:ext cy="6927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2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http://www.w3.org/2014/Talks/0820-sandro" Type="http://schemas.openxmlformats.org/officeDocument/2006/relationships/hyperlink" TargetMode="External" Id="rId4"/><Relationship Target="mailto:sandro@w3.org" Type="http://schemas.openxmlformats.org/officeDocument/2006/relationships/hyperlink" TargetMode="External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0.png" Type="http://schemas.openxmlformats.org/officeDocument/2006/relationships/image" Id="rId4"/><Relationship Target="../media/image01.png" Type="http://schemas.openxmlformats.org/officeDocument/2006/relationships/image" Id="rId3"/><Relationship Target="../media/image02.png" Type="http://schemas.openxmlformats.org/officeDocument/2006/relationships/image" Id="rId6"/><Relationship Target="../media/image05.png" Type="http://schemas.openxmlformats.org/officeDocument/2006/relationships/image" Id="rId5"/><Relationship Target="../media/image04.png" Type="http://schemas.openxmlformats.org/officeDocument/2006/relationships/image" Id="rId7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4.png" Type="http://schemas.openxmlformats.org/officeDocument/2006/relationships/image" Id="rId10"/><Relationship Target="../media/image00.png" Type="http://schemas.openxmlformats.org/officeDocument/2006/relationships/image" Id="rId4"/><Relationship Target="../media/image01.png" Type="http://schemas.openxmlformats.org/officeDocument/2006/relationships/image" Id="rId3"/><Relationship Target="../media/image08.png" Type="http://schemas.openxmlformats.org/officeDocument/2006/relationships/image" Id="rId9"/><Relationship Target="../media/image05.png" Type="http://schemas.openxmlformats.org/officeDocument/2006/relationships/image" Id="rId6"/><Relationship Target="../media/image03.png" Type="http://schemas.openxmlformats.org/officeDocument/2006/relationships/image" Id="rId5"/><Relationship Target="../media/image06.png" Type="http://schemas.openxmlformats.org/officeDocument/2006/relationships/image" Id="rId8"/><Relationship Target="../media/image02.png" Type="http://schemas.openxmlformats.org/officeDocument/2006/relationships/image" Id="rId7"/></Relationships>
</file>

<file path=ppt/slides/_rels/slide16.xml.rels><?xml version="1.0" encoding="UTF-8" standalone="yes"?><Relationships xmlns="http://schemas.openxmlformats.org/package/2006/relationships"><Relationship Target="../media/image09.png" Type="http://schemas.openxmlformats.org/officeDocument/2006/relationships/image" Id="rId12"/><Relationship Target="../notesSlides/notesSlide16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4.png" Type="http://schemas.openxmlformats.org/officeDocument/2006/relationships/image" Id="rId10"/><Relationship Target="../media/image00.png" Type="http://schemas.openxmlformats.org/officeDocument/2006/relationships/image" Id="rId4"/><Relationship Target="../media/image10.png" Type="http://schemas.openxmlformats.org/officeDocument/2006/relationships/image" Id="rId11"/><Relationship Target="../media/image01.png" Type="http://schemas.openxmlformats.org/officeDocument/2006/relationships/image" Id="rId3"/><Relationship Target="../media/image08.png" Type="http://schemas.openxmlformats.org/officeDocument/2006/relationships/image" Id="rId9"/><Relationship Target="../media/image05.png" Type="http://schemas.openxmlformats.org/officeDocument/2006/relationships/image" Id="rId6"/><Relationship Target="../media/image03.png" Type="http://schemas.openxmlformats.org/officeDocument/2006/relationships/image" Id="rId5"/><Relationship Target="../media/image06.png" Type="http://schemas.openxmlformats.org/officeDocument/2006/relationships/image" Id="rId8"/><Relationship Target="../media/image02.png" Type="http://schemas.openxmlformats.org/officeDocument/2006/relationships/image" Id="rId7"/></Relationships>
</file>

<file path=ppt/slides/_rels/slide17.xml.rels><?xml version="1.0" encoding="UTF-8" standalone="yes"?><Relationships xmlns="http://schemas.openxmlformats.org/package/2006/relationships"><Relationship Target="../media/image09.png" Type="http://schemas.openxmlformats.org/officeDocument/2006/relationships/image" Id="rId12"/><Relationship Target="../notesSlides/notesSlide17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4.png" Type="http://schemas.openxmlformats.org/officeDocument/2006/relationships/image" Id="rId10"/><Relationship Target="../media/image00.png" Type="http://schemas.openxmlformats.org/officeDocument/2006/relationships/image" Id="rId4"/><Relationship Target="../media/image10.png" Type="http://schemas.openxmlformats.org/officeDocument/2006/relationships/image" Id="rId11"/><Relationship Target="../media/image01.png" Type="http://schemas.openxmlformats.org/officeDocument/2006/relationships/image" Id="rId3"/><Relationship Target="../media/image08.png" Type="http://schemas.openxmlformats.org/officeDocument/2006/relationships/image" Id="rId9"/><Relationship Target="../media/image05.png" Type="http://schemas.openxmlformats.org/officeDocument/2006/relationships/image" Id="rId6"/><Relationship Target="../media/image03.png" Type="http://schemas.openxmlformats.org/officeDocument/2006/relationships/image" Id="rId5"/><Relationship Target="../media/image06.png" Type="http://schemas.openxmlformats.org/officeDocument/2006/relationships/image" Id="rId8"/><Relationship Target="../media/image02.png" Type="http://schemas.openxmlformats.org/officeDocument/2006/relationships/image" Id="rId7"/></Relationships>
</file>

<file path=ppt/slides/_rels/slide18.xml.rels><?xml version="1.0" encoding="UTF-8" standalone="yes"?><Relationships xmlns="http://schemas.openxmlformats.org/package/2006/relationships"><Relationship Target="../media/image09.png" Type="http://schemas.openxmlformats.org/officeDocument/2006/relationships/image" Id="rId12"/><Relationship Target="../notesSlides/notesSlide18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4.png" Type="http://schemas.openxmlformats.org/officeDocument/2006/relationships/image" Id="rId10"/><Relationship Target="../media/image00.png" Type="http://schemas.openxmlformats.org/officeDocument/2006/relationships/image" Id="rId4"/><Relationship Target="../media/image10.png" Type="http://schemas.openxmlformats.org/officeDocument/2006/relationships/image" Id="rId11"/><Relationship Target="../media/image01.png" Type="http://schemas.openxmlformats.org/officeDocument/2006/relationships/image" Id="rId3"/><Relationship Target="../media/image08.png" Type="http://schemas.openxmlformats.org/officeDocument/2006/relationships/image" Id="rId9"/><Relationship Target="../media/image05.png" Type="http://schemas.openxmlformats.org/officeDocument/2006/relationships/image" Id="rId6"/><Relationship Target="../media/image03.png" Type="http://schemas.openxmlformats.org/officeDocument/2006/relationships/image" Id="rId5"/><Relationship Target="../media/image06.png" Type="http://schemas.openxmlformats.org/officeDocument/2006/relationships/image" Id="rId8"/><Relationship Target="../media/image02.png" Type="http://schemas.openxmlformats.org/officeDocument/2006/relationships/image" Id="rId7"/></Relationships>
</file>

<file path=ppt/slides/_rels/slide19.xml.rels><?xml version="1.0" encoding="UTF-8" standalone="yes"?><Relationships xmlns="http://schemas.openxmlformats.org/package/2006/relationships"><Relationship Target="../media/image09.png" Type="http://schemas.openxmlformats.org/officeDocument/2006/relationships/image" Id="rId12"/><Relationship Target="../notesSlides/notesSlide19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4.png" Type="http://schemas.openxmlformats.org/officeDocument/2006/relationships/image" Id="rId10"/><Relationship Target="../media/image00.png" Type="http://schemas.openxmlformats.org/officeDocument/2006/relationships/image" Id="rId4"/><Relationship Target="../media/image10.png" Type="http://schemas.openxmlformats.org/officeDocument/2006/relationships/image" Id="rId11"/><Relationship Target="../media/image01.png" Type="http://schemas.openxmlformats.org/officeDocument/2006/relationships/image" Id="rId3"/><Relationship Target="../media/image08.png" Type="http://schemas.openxmlformats.org/officeDocument/2006/relationships/image" Id="rId9"/><Relationship Target="../media/image05.png" Type="http://schemas.openxmlformats.org/officeDocument/2006/relationships/image" Id="rId6"/><Relationship Target="../media/image03.png" Type="http://schemas.openxmlformats.org/officeDocument/2006/relationships/image" Id="rId5"/><Relationship Target="../media/image06.png" Type="http://schemas.openxmlformats.org/officeDocument/2006/relationships/image" Id="rId8"/><Relationship Target="../media/image02.png" Type="http://schemas.openxmlformats.org/officeDocument/2006/relationships/image" Id="rId7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media/image09.png" Type="http://schemas.openxmlformats.org/officeDocument/2006/relationships/image" Id="rId12"/><Relationship Target="../notesSlides/notesSlide20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4.png" Type="http://schemas.openxmlformats.org/officeDocument/2006/relationships/image" Id="rId10"/><Relationship Target="../media/image00.png" Type="http://schemas.openxmlformats.org/officeDocument/2006/relationships/image" Id="rId4"/><Relationship Target="../media/image10.png" Type="http://schemas.openxmlformats.org/officeDocument/2006/relationships/image" Id="rId11"/><Relationship Target="../media/image01.png" Type="http://schemas.openxmlformats.org/officeDocument/2006/relationships/image" Id="rId3"/><Relationship Target="../media/image08.png" Type="http://schemas.openxmlformats.org/officeDocument/2006/relationships/image" Id="rId9"/><Relationship Target="../media/image05.png" Type="http://schemas.openxmlformats.org/officeDocument/2006/relationships/image" Id="rId6"/><Relationship Target="../media/image03.png" Type="http://schemas.openxmlformats.org/officeDocument/2006/relationships/image" Id="rId5"/><Relationship Target="../media/image06.png" Type="http://schemas.openxmlformats.org/officeDocument/2006/relationships/image" Id="rId8"/><Relationship Target="../media/image02.png" Type="http://schemas.openxmlformats.org/officeDocument/2006/relationships/image" Id="rId7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alice.com/profile#" Type="http://schemas.openxmlformats.org/officeDocument/2006/relationships/hyperlink" TargetMode="External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alice.com/profile#" Type="http://schemas.openxmlformats.org/officeDocument/2006/relationships/hyperlink" TargetMode="External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alice.com/profile#me" Type="http://schemas.openxmlformats.org/officeDocument/2006/relationships/hyperlink" TargetMode="External" Id="rId3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2.png" Type="http://schemas.openxmlformats.org/officeDocument/2006/relationships/image" Id="rId3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cimba.co/versions/1.0/" Type="http://schemas.openxmlformats.org/officeDocument/2006/relationships/hyperlink" TargetMode="External" Id="rId4"/><Relationship Target="https://www.youtube.com/watch?v=z0_XaJ97rF0" Type="http://schemas.openxmlformats.org/officeDocument/2006/relationships/hyperlink" TargetMode="External" Id="rId3"/><Relationship Target="https://github.com/linkeddata/cimba/tree/84e206b918e0e8c5124c566514d2b67130686431" Type="http://schemas.openxmlformats.org/officeDocument/2006/relationships/hyperlink" TargetMode="External" Id="rId5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2.xml.rels><?xml version="1.0" encoding="UTF-8" standalone="yes"?><Relationships xmlns="http://schemas.openxmlformats.org/package/2006/relationships"><Relationship Target="../notesSlides/notesSlide3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3.xml.rels><?xml version="1.0" encoding="UTF-8" standalone="yes"?><Relationships xmlns="http://schemas.openxmlformats.org/package/2006/relationships"><Relationship Target="../notesSlides/notesSlide3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4.xml.rels><?xml version="1.0" encoding="UTF-8" standalone="yes"?><Relationships xmlns="http://schemas.openxmlformats.org/package/2006/relationships"><Relationship Target="../notesSlides/notesSlide3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5.xml.rels><?xml version="1.0" encoding="UTF-8" standalone="yes"?><Relationships xmlns="http://schemas.openxmlformats.org/package/2006/relationships"><Relationship Target="../notesSlides/notesSlide3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6.xml.rels><?xml version="1.0" encoding="UTF-8" standalone="yes"?><Relationships xmlns="http://schemas.openxmlformats.org/package/2006/relationships"><Relationship Target="../notesSlides/notesSlide3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mailto:public-ldp@w3.org" Type="http://schemas.openxmlformats.org/officeDocument/2006/relationships/hyperlink" TargetMode="External" Id="rId4"/><Relationship Target="http://www.w3.org/TR/ldp" Type="http://schemas.openxmlformats.org/officeDocument/2006/relationships/hyperlink" TargetMode="External" Id="rId3"/><Relationship Target="mailto:sandro@w3.org" Type="http://schemas.openxmlformats.org/officeDocument/2006/relationships/hyperlink" TargetMode="External" Id="rId9"/><Relationship Target="http://cimba.co" Type="http://schemas.openxmlformats.org/officeDocument/2006/relationships/hyperlink" TargetMode="External" Id="rId6"/><Relationship Target="http://www.w3.org/Social/WG" Type="http://schemas.openxmlformats.org/officeDocument/2006/relationships/hyperlink" TargetMode="External" Id="rId5"/><Relationship Target="mailto:crosscloud-announce@csail.mit.edu" Type="http://schemas.openxmlformats.org/officeDocument/2006/relationships/hyperlink" TargetMode="External" Id="rId8"/><Relationship Target="http://github.com/linkeddata/cimba" Type="http://schemas.openxmlformats.org/officeDocument/2006/relationships/hyperlink" TargetMode="External" Id="rId7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1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rIns="91425" lIns="91425" tIns="91425" anchor="b" anchorCtr="0">
            <a:norm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Building Social Software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on the W3C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Linked Data Platform (LDP)</a:t>
            </a:r>
          </a:p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y="4092487" x="685800"/>
            <a:ext cy="1046400" cx="7772400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Sandro Hawke, W3C/MIT</a:t>
            </a:r>
          </a:p>
          <a:p>
            <a:pPr rtl="0">
              <a:spcBef>
                <a:spcPts val="0"/>
              </a:spcBef>
              <a:buNone/>
            </a:pPr>
            <a:r>
              <a:rPr u="sng" lang="en">
                <a:solidFill>
                  <a:schemeClr val="hlink"/>
                </a:solidFill>
                <a:hlinkClick r:id="rId3"/>
              </a:rPr>
              <a:t>sandro@w3.org</a:t>
            </a:r>
            <a:r>
              <a:rPr lang="en"/>
              <a:t>  twitter: sandhawke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SemTechBiz San Jose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20 Aug 2014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sz="2400" lang="en"/>
              <a:t>Slides at </a:t>
            </a:r>
            <a:r>
              <a:rPr u="sng" sz="2400" lang="en">
                <a:solidFill>
                  <a:schemeClr val="hlink"/>
                </a:solidFill>
                <a:hlinkClick r:id="rId4"/>
              </a:rPr>
              <a:t>http://www.w3.org/2014/Talks/0820-sandro</a:t>
            </a:r>
          </a:p>
          <a:p>
            <a:pPr algn="l" rt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8100" x="0"/>
            <a:ext cy="6857999" cx="914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Cimba 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flagship/demo app, available at cimba.co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aiming for Twitter circa 2009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each user has their own LDP webspace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Client-Integrated Micro-Blogging Application</a:t>
            </a:r>
          </a:p>
          <a:p>
            <a:pPr rtl="0" indent="0" marL="457200">
              <a:spcBef>
                <a:spcPts val="0"/>
              </a:spcBef>
              <a:buNone/>
            </a:pPr>
            <a:r>
              <a:rPr lang="en"/>
              <a:t>- like blogs, but with webapp UI</a:t>
            </a:r>
          </a:p>
          <a:p>
            <a:pPr rtl="0" indent="0" marL="457200">
              <a:spcBef>
                <a:spcPts val="0"/>
              </a:spcBef>
              <a:buNone/>
            </a:pPr>
            <a:r>
              <a:rPr lang="en"/>
              <a:t>- chosen to be straightforward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Beyond Cimba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Apps we’re most excited about right now: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Personal Health Tracking (exercise)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Issue Tracking (bug reports)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Expert Network (who knows what)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FriendCam (sharing camera output)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MeetingCard (shared schedule/agenda)</a:t>
            </a:r>
          </a:p>
          <a:p>
            <a:pPr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AnythingMarket (buy/sell)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How Cimba Works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To publish a note (to “tweet”), the app does an HTTP POST to the channel (an ldp:BasicContainer)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To see notes in a channel, the app does an HTTP GET on the channel, then follows the links to each posting.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Homescreen is result of doing this on all channels you’re subscribed to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75775" x="5368875"/>
            <a:ext cy="923925" cx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457200" x="457200"/>
            <a:ext cy="624299" cx="2891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1908487" x="-248350"/>
            <a:ext cy="1709624" cx="1709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1694996" x="1280400"/>
            <a:ext cy="2005000" cx="1853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y="2079575" x="2212050"/>
            <a:ext cy="696500" cx="799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y="6250875" x="614925"/>
            <a:ext cy="457200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 txBox="1"/>
          <p:nvPr/>
        </p:nvSpPr>
        <p:spPr>
          <a:xfrm>
            <a:off y="4713025" x="2518850"/>
            <a:ext cy="923999" cx="445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y="264412" x="4929350"/>
            <a:ext cy="457200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rmAutofit/>
          </a:bodyPr>
          <a:lstStyle/>
          <a:p>
            <a:pPr rtl="0">
              <a:spcBef>
                <a:spcPts val="0"/>
              </a:spcBef>
              <a:buNone/>
            </a:pPr>
            <a:r>
              <a:rPr b="1" sz="1800" lang="en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html+css+js</a:t>
            </a:r>
          </a:p>
          <a:p>
            <a:pPr rtl="0">
              <a:spcBef>
                <a:spcPts val="0"/>
              </a:spcBef>
              <a:buNone/>
            </a:pPr>
            <a:r>
              <a:rPr b="1" sz="1800" lang="en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from cimba.co</a:t>
            </a:r>
          </a:p>
          <a:p>
            <a:pPr>
              <a:spcBef>
                <a:spcPts val="0"/>
              </a:spcBef>
              <a:buNone/>
            </a:pPr>
            <a:r>
              <a:rPr b="1" sz="1800" lang="en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(or elsewhere)</a:t>
            </a:r>
          </a:p>
        </p:txBody>
      </p:sp>
      <p:cxnSp>
        <p:nvCxnSpPr>
          <p:cNvPr id="107" name="Shape 107"/>
          <p:cNvCxnSpPr/>
          <p:nvPr/>
        </p:nvCxnSpPr>
        <p:spPr>
          <a:xfrm flipH="1">
            <a:off y="862450" x="3108624"/>
            <a:ext cy="1102199" cx="1781400"/>
          </a:xfrm>
          <a:prstGeom prst="straightConnector1">
            <a:avLst/>
          </a:prstGeom>
          <a:noFill/>
          <a:ln w="38100" cap="flat">
            <a:solidFill>
              <a:srgbClr val="0000FF"/>
            </a:solidFill>
            <a:prstDash val="solid"/>
            <a:round/>
            <a:headEnd w="lg" len="lg" type="none"/>
            <a:tailEnd w="lg" len="lg" type="triangle"/>
          </a:ln>
        </p:spPr>
      </p:cxn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75775" x="5368875"/>
            <a:ext cy="923925" cx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457200" x="457200"/>
            <a:ext cy="624299" cx="2891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648599" x="7834375"/>
            <a:ext cy="1522649" cx="1522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1908487" x="-248350"/>
            <a:ext cy="1709624" cx="1709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y="1694996" x="1280400"/>
            <a:ext cy="2005000" cx="1853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y="1049389" x="6732849"/>
            <a:ext cy="2274774" cx="203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y="1529884" x="6910450"/>
            <a:ext cy="828815" cx="923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y="2079575" x="2212050"/>
            <a:ext cy="696500" cx="799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y="264412" x="4929350"/>
            <a:ext cy="457200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rm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1800" lang="en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html+css+js</a:t>
            </a:r>
          </a:p>
          <a:p>
            <a:pPr rtl="0" lvl="0">
              <a:spcBef>
                <a:spcPts val="0"/>
              </a:spcBef>
              <a:buNone/>
            </a:pPr>
            <a:r>
              <a:rPr b="1" sz="1800" lang="en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from cimba.co</a:t>
            </a:r>
          </a:p>
          <a:p>
            <a:pPr rtl="0" lvl="0">
              <a:spcBef>
                <a:spcPts val="0"/>
              </a:spcBef>
              <a:buNone/>
            </a:pPr>
            <a:r>
              <a:rPr b="1" sz="1800" lang="en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(or elsewhere)</a:t>
            </a:r>
          </a:p>
        </p:txBody>
      </p:sp>
      <p:cxnSp>
        <p:nvCxnSpPr>
          <p:cNvPr id="121" name="Shape 121"/>
          <p:cNvCxnSpPr/>
          <p:nvPr/>
        </p:nvCxnSpPr>
        <p:spPr>
          <a:xfrm flipH="1">
            <a:off y="862450" x="3108624"/>
            <a:ext cy="1102199" cx="1781400"/>
          </a:xfrm>
          <a:prstGeom prst="straightConnector1">
            <a:avLst/>
          </a:prstGeom>
          <a:noFill/>
          <a:ln w="38100" cap="flat">
            <a:solidFill>
              <a:srgbClr val="0000FF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122" name="Shape 122"/>
          <p:cNvCxnSpPr/>
          <p:nvPr/>
        </p:nvCxnSpPr>
        <p:spPr>
          <a:xfrm>
            <a:off y="648600" x="6835287"/>
            <a:ext cy="545399" cx="456599"/>
          </a:xfrm>
          <a:prstGeom prst="straightConnector1">
            <a:avLst/>
          </a:prstGeom>
          <a:noFill/>
          <a:ln w="38100" cap="flat">
            <a:solidFill>
              <a:srgbClr val="0000FF"/>
            </a:solidFill>
            <a:prstDash val="solid"/>
            <a:round/>
            <a:headEnd w="lg" len="lg" type="none"/>
            <a:tailEnd w="lg" len="lg" type="triangle"/>
          </a:ln>
        </p:spPr>
      </p:cxn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75775" x="5368875"/>
            <a:ext cy="923925" cx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457200" x="457200"/>
            <a:ext cy="624299" cx="2891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648599" x="7834375"/>
            <a:ext cy="1522649" cx="1522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1908487" x="-248350"/>
            <a:ext cy="1709624" cx="1709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y="1694996" x="1280400"/>
            <a:ext cy="2005000" cx="1853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y="1049389" x="6732849"/>
            <a:ext cy="2274774" cx="203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y="1529884" x="6910450"/>
            <a:ext cy="828815" cx="923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y="2079575" x="2212050"/>
            <a:ext cy="696500" cx="79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y="5000562" x="470675"/>
            <a:ext cy="1095374" cx="99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y="5000562" x="7463287"/>
            <a:ext cy="1095374" cx="99059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/>
          <p:nvPr/>
        </p:nvSpPr>
        <p:spPr>
          <a:xfrm>
            <a:off y="4299325" x="8888475"/>
            <a:ext cy="1751400" cx="1751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rm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4600">
              <a:solidFill>
                <a:srgbClr val="FF0000"/>
              </a:solidFill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y="4713025" x="2518850"/>
            <a:ext cy="923999" cx="445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rm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39" name="Shape 139"/>
          <p:cNvSpPr txBox="1"/>
          <p:nvPr/>
        </p:nvSpPr>
        <p:spPr>
          <a:xfrm>
            <a:off y="5905725" x="-862825"/>
            <a:ext cy="457200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rm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n">
                <a:latin typeface="Architects Daughter"/>
                <a:ea typeface="Architects Daughter"/>
                <a:cs typeface="Architects Daughter"/>
                <a:sym typeface="Architects Daughter"/>
              </a:rPr>
              <a:t>Alice’s Pod</a:t>
            </a:r>
          </a:p>
          <a:p>
            <a:pPr algn="ctr" rtl="0" lvl="0">
              <a:spcBef>
                <a:spcPts val="0"/>
              </a:spcBef>
              <a:buNone/>
            </a:pPr>
            <a:r>
              <a:rPr sz="1800" lang="en">
                <a:latin typeface="Architects Daughter"/>
                <a:ea typeface="Architects Daughter"/>
                <a:cs typeface="Architects Daughter"/>
                <a:sym typeface="Architects Daughter"/>
              </a:rPr>
              <a:t>LDP Space</a:t>
            </a:r>
          </a:p>
          <a:p>
            <a:pPr algn="ctr" rtl="0" lvl="0">
              <a:spcBef>
                <a:spcPts val="0"/>
              </a:spcBef>
              <a:buNone/>
            </a:pPr>
            <a:r>
              <a:rPr sz="1800" lang="en">
                <a:latin typeface="Architects Daughter"/>
                <a:ea typeface="Architects Daughter"/>
                <a:cs typeface="Architects Daughter"/>
                <a:sym typeface="Architects Daughter"/>
              </a:rPr>
              <a:t>(with extensions)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y="5905725" x="6860600"/>
            <a:ext cy="624300" cx="2195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rm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n">
                <a:latin typeface="Architects Daughter"/>
                <a:ea typeface="Architects Daughter"/>
                <a:cs typeface="Architects Daughter"/>
                <a:sym typeface="Architects Daughter"/>
              </a:rPr>
              <a:t>Bob’s Pod</a:t>
            </a:r>
          </a:p>
          <a:p>
            <a:pPr algn="ctr" rtl="0" lvl="0">
              <a:spcBef>
                <a:spcPts val="0"/>
              </a:spcBef>
              <a:buNone/>
            </a:pPr>
            <a:r>
              <a:rPr sz="1800" lang="en">
                <a:latin typeface="Architects Daughter"/>
                <a:ea typeface="Architects Daughter"/>
                <a:cs typeface="Architects Daughter"/>
                <a:sym typeface="Architects Daughter"/>
              </a:rPr>
              <a:t>(LDP Space</a:t>
            </a:r>
          </a:p>
          <a:p>
            <a:pPr algn="ctr" rtl="0" lvl="0">
              <a:spcBef>
                <a:spcPts val="0"/>
              </a:spcBef>
              <a:buNone/>
            </a:pPr>
            <a:r>
              <a:rPr sz="1800" lang="en">
                <a:latin typeface="Architects Daughter"/>
                <a:ea typeface="Architects Daughter"/>
                <a:cs typeface="Architects Daughter"/>
                <a:sym typeface="Architects Daughter"/>
              </a:rPr>
              <a:t>with extensions)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y="264412" x="4929350"/>
            <a:ext cy="457200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rm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1800" lang="en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html+css+js</a:t>
            </a:r>
          </a:p>
          <a:p>
            <a:pPr rtl="0" lvl="0">
              <a:spcBef>
                <a:spcPts val="0"/>
              </a:spcBef>
              <a:buNone/>
            </a:pPr>
            <a:r>
              <a:rPr b="1" sz="1800" lang="en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from cimba.co</a:t>
            </a:r>
          </a:p>
          <a:p>
            <a:pPr rtl="0" lvl="0">
              <a:spcBef>
                <a:spcPts val="0"/>
              </a:spcBef>
              <a:buNone/>
            </a:pPr>
            <a:r>
              <a:rPr b="1" sz="1800" lang="en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(or elsewhere)</a:t>
            </a:r>
          </a:p>
        </p:txBody>
      </p:sp>
      <p:cxnSp>
        <p:nvCxnSpPr>
          <p:cNvPr id="142" name="Shape 142"/>
          <p:cNvCxnSpPr/>
          <p:nvPr/>
        </p:nvCxnSpPr>
        <p:spPr>
          <a:xfrm flipH="1">
            <a:off y="862450" x="3108624"/>
            <a:ext cy="1102199" cx="1781400"/>
          </a:xfrm>
          <a:prstGeom prst="straightConnector1">
            <a:avLst/>
          </a:prstGeom>
          <a:noFill/>
          <a:ln w="38100" cap="flat">
            <a:solidFill>
              <a:srgbClr val="0000FF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143" name="Shape 143"/>
          <p:cNvCxnSpPr/>
          <p:nvPr/>
        </p:nvCxnSpPr>
        <p:spPr>
          <a:xfrm>
            <a:off y="648600" x="6835287"/>
            <a:ext cy="545399" cx="456599"/>
          </a:xfrm>
          <a:prstGeom prst="straightConnector1">
            <a:avLst/>
          </a:prstGeom>
          <a:noFill/>
          <a:ln w="38100" cap="flat">
            <a:solidFill>
              <a:srgbClr val="0000FF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144" name="Shape 144"/>
          <p:cNvCxnSpPr/>
          <p:nvPr/>
        </p:nvCxnSpPr>
        <p:spPr>
          <a:xfrm flipH="1">
            <a:off y="2443350" x="1483324"/>
            <a:ext cy="2471400" cx="1113300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145" name="Shape 145"/>
          <p:cNvSpPr txBox="1"/>
          <p:nvPr/>
        </p:nvSpPr>
        <p:spPr>
          <a:xfrm>
            <a:off y="3783575" x="0"/>
            <a:ext cy="828900" cx="2033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rm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1800" lang="en">
                <a:solidFill>
                  <a:srgbClr val="FF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RDF writes (POST, PUT, PATCH)</a:t>
            </a:r>
          </a:p>
        </p:txBody>
      </p:sp>
      <p:cxnSp>
        <p:nvCxnSpPr>
          <p:cNvPr id="146" name="Shape 146"/>
          <p:cNvCxnSpPr>
            <a:endCxn id="136" idx="0"/>
          </p:cNvCxnSpPr>
          <p:nvPr/>
        </p:nvCxnSpPr>
        <p:spPr>
          <a:xfrm>
            <a:off y="2171262" x="7421287"/>
            <a:ext cy="2829299" cx="537300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147" name="Shape 147"/>
          <p:cNvSpPr txBox="1"/>
          <p:nvPr/>
        </p:nvSpPr>
        <p:spPr>
          <a:xfrm>
            <a:off y="3280637" x="7916025"/>
            <a:ext cy="1253400" cx="1359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rm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1800" lang="en">
                <a:solidFill>
                  <a:srgbClr val="FF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RDF writes (POST,</a:t>
            </a:r>
          </a:p>
          <a:p>
            <a:pPr rtl="0" lvl="0">
              <a:spcBef>
                <a:spcPts val="0"/>
              </a:spcBef>
              <a:buNone/>
            </a:pPr>
            <a:r>
              <a:rPr b="1" sz="1800" lang="en">
                <a:solidFill>
                  <a:srgbClr val="FF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PUT, PATCH)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75775" x="5368875"/>
            <a:ext cy="923925" cx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457200" x="457200"/>
            <a:ext cy="624299" cx="2891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648599" x="7834375"/>
            <a:ext cy="1522649" cx="1522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1908487" x="-248350"/>
            <a:ext cy="1709624" cx="1709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y="1694996" x="1280400"/>
            <a:ext cy="2005000" cx="1853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y="1049389" x="6732849"/>
            <a:ext cy="2274774" cx="203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y="1529884" x="6910450"/>
            <a:ext cy="828815" cx="923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y="2079575" x="2212050"/>
            <a:ext cy="696500" cx="79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y="5000562" x="470675"/>
            <a:ext cy="1095374" cx="99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y="5000562" x="7463287"/>
            <a:ext cy="1095374" cx="990599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/>
          <p:nvPr/>
        </p:nvSpPr>
        <p:spPr>
          <a:xfrm>
            <a:off y="4299325" x="8888475"/>
            <a:ext cy="1751400" cx="1751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rm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4600">
              <a:solidFill>
                <a:srgbClr val="FF0000"/>
              </a:solidFill>
            </a:endParaRPr>
          </a:p>
        </p:txBody>
      </p:sp>
      <p:sp>
        <p:nvSpPr>
          <p:cNvPr id="163" name="Shape 163"/>
          <p:cNvSpPr txBox="1"/>
          <p:nvPr/>
        </p:nvSpPr>
        <p:spPr>
          <a:xfrm>
            <a:off y="6250875" x="614925"/>
            <a:ext cy="457200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 txBox="1"/>
          <p:nvPr/>
        </p:nvSpPr>
        <p:spPr>
          <a:xfrm>
            <a:off y="4713025" x="2518850"/>
            <a:ext cy="923999" cx="445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rm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65" name="Shape 165"/>
          <p:cNvSpPr txBox="1"/>
          <p:nvPr/>
        </p:nvSpPr>
        <p:spPr>
          <a:xfrm>
            <a:off y="5905725" x="-862825"/>
            <a:ext cy="457200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rm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n">
                <a:latin typeface="Architects Daughter"/>
                <a:ea typeface="Architects Daughter"/>
                <a:cs typeface="Architects Daughter"/>
                <a:sym typeface="Architects Daughter"/>
              </a:rPr>
              <a:t>Alice’s Pod</a:t>
            </a:r>
          </a:p>
          <a:p>
            <a:pPr algn="ctr" rtl="0" lvl="0">
              <a:spcBef>
                <a:spcPts val="0"/>
              </a:spcBef>
              <a:buNone/>
            </a:pPr>
            <a:r>
              <a:rPr sz="1800" lang="en">
                <a:latin typeface="Architects Daughter"/>
                <a:ea typeface="Architects Daughter"/>
                <a:cs typeface="Architects Daughter"/>
                <a:sym typeface="Architects Daughter"/>
              </a:rPr>
              <a:t>LDP Space</a:t>
            </a:r>
          </a:p>
          <a:p>
            <a:pPr algn="ctr" rtl="0" lvl="0">
              <a:spcBef>
                <a:spcPts val="0"/>
              </a:spcBef>
              <a:buNone/>
            </a:pPr>
            <a:r>
              <a:rPr sz="1800" lang="en">
                <a:latin typeface="Architects Daughter"/>
                <a:ea typeface="Architects Daughter"/>
                <a:cs typeface="Architects Daughter"/>
                <a:sym typeface="Architects Daughter"/>
              </a:rPr>
              <a:t>(with extensions)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y="5905725" x="6860600"/>
            <a:ext cy="624300" cx="2195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rm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n">
                <a:latin typeface="Architects Daughter"/>
                <a:ea typeface="Architects Daughter"/>
                <a:cs typeface="Architects Daughter"/>
                <a:sym typeface="Architects Daughter"/>
              </a:rPr>
              <a:t>Bob’s Pod</a:t>
            </a:r>
          </a:p>
          <a:p>
            <a:pPr algn="ctr" rtl="0" lvl="0">
              <a:spcBef>
                <a:spcPts val="0"/>
              </a:spcBef>
              <a:buNone/>
            </a:pPr>
            <a:r>
              <a:rPr sz="1800" lang="en">
                <a:latin typeface="Architects Daughter"/>
                <a:ea typeface="Architects Daughter"/>
                <a:cs typeface="Architects Daughter"/>
                <a:sym typeface="Architects Daughter"/>
              </a:rPr>
              <a:t>(LDP Space</a:t>
            </a:r>
          </a:p>
          <a:p>
            <a:pPr algn="ctr" rtl="0" lvl="0">
              <a:spcBef>
                <a:spcPts val="0"/>
              </a:spcBef>
              <a:buNone/>
            </a:pPr>
            <a:r>
              <a:rPr sz="1800" lang="en">
                <a:latin typeface="Architects Daughter"/>
                <a:ea typeface="Architects Daughter"/>
                <a:cs typeface="Architects Daughter"/>
                <a:sym typeface="Architects Daughter"/>
              </a:rPr>
              <a:t>with extensions)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y="264412" x="4929350"/>
            <a:ext cy="457200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rm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1800" lang="en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html+css+js</a:t>
            </a:r>
          </a:p>
          <a:p>
            <a:pPr rtl="0" lvl="0">
              <a:spcBef>
                <a:spcPts val="0"/>
              </a:spcBef>
              <a:buNone/>
            </a:pPr>
            <a:r>
              <a:rPr b="1" sz="1800" lang="en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from cimba.co</a:t>
            </a:r>
          </a:p>
          <a:p>
            <a:pPr rtl="0" lvl="0">
              <a:spcBef>
                <a:spcPts val="0"/>
              </a:spcBef>
              <a:buNone/>
            </a:pPr>
            <a:r>
              <a:rPr b="1" sz="1800" lang="en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(or elsewhere)</a:t>
            </a:r>
          </a:p>
        </p:txBody>
      </p:sp>
      <p:cxnSp>
        <p:nvCxnSpPr>
          <p:cNvPr id="168" name="Shape 168"/>
          <p:cNvCxnSpPr/>
          <p:nvPr/>
        </p:nvCxnSpPr>
        <p:spPr>
          <a:xfrm flipH="1">
            <a:off y="862450" x="3108624"/>
            <a:ext cy="1102199" cx="1781400"/>
          </a:xfrm>
          <a:prstGeom prst="straightConnector1">
            <a:avLst/>
          </a:prstGeom>
          <a:noFill/>
          <a:ln w="38100" cap="flat">
            <a:solidFill>
              <a:srgbClr val="0000FF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169" name="Shape 169"/>
          <p:cNvCxnSpPr/>
          <p:nvPr/>
        </p:nvCxnSpPr>
        <p:spPr>
          <a:xfrm>
            <a:off y="648600" x="6835287"/>
            <a:ext cy="545399" cx="456599"/>
          </a:xfrm>
          <a:prstGeom prst="straightConnector1">
            <a:avLst/>
          </a:prstGeom>
          <a:noFill/>
          <a:ln w="38100" cap="flat">
            <a:solidFill>
              <a:srgbClr val="0000FF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170" name="Shape 170"/>
          <p:cNvCxnSpPr/>
          <p:nvPr/>
        </p:nvCxnSpPr>
        <p:spPr>
          <a:xfrm flipH="1">
            <a:off y="2443350" x="1483324"/>
            <a:ext cy="2471400" cx="1113300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171" name="Shape 171"/>
          <p:cNvSpPr txBox="1"/>
          <p:nvPr/>
        </p:nvSpPr>
        <p:spPr>
          <a:xfrm>
            <a:off y="3783575" x="0"/>
            <a:ext cy="828900" cx="2033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rm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1800" lang="en">
                <a:solidFill>
                  <a:srgbClr val="FF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RDF writes (POST, PUT, PATCH)</a:t>
            </a:r>
          </a:p>
        </p:txBody>
      </p:sp>
      <p:cxnSp>
        <p:nvCxnSpPr>
          <p:cNvPr id="172" name="Shape 172"/>
          <p:cNvCxnSpPr>
            <a:endCxn id="161" idx="0"/>
          </p:cNvCxnSpPr>
          <p:nvPr/>
        </p:nvCxnSpPr>
        <p:spPr>
          <a:xfrm>
            <a:off y="2171262" x="7421287"/>
            <a:ext cy="2829299" cx="537300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173" name="Shape 173"/>
          <p:cNvSpPr txBox="1"/>
          <p:nvPr/>
        </p:nvSpPr>
        <p:spPr>
          <a:xfrm>
            <a:off y="3280637" x="7916025"/>
            <a:ext cy="1253400" cx="1359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rm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1800" lang="en">
                <a:solidFill>
                  <a:srgbClr val="FF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RDF writes (POST,</a:t>
            </a:r>
          </a:p>
          <a:p>
            <a:pPr rtl="0" lvl="0">
              <a:spcBef>
                <a:spcPts val="0"/>
              </a:spcBef>
              <a:buNone/>
            </a:pPr>
            <a:r>
              <a:rPr b="1" sz="1800" lang="en">
                <a:solidFill>
                  <a:srgbClr val="FF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PUT, PATCH)</a:t>
            </a:r>
          </a:p>
        </p:txBody>
      </p:sp>
      <p:cxnSp>
        <p:nvCxnSpPr>
          <p:cNvPr id="174" name="Shape 174"/>
          <p:cNvCxnSpPr>
            <a:stCxn id="160" idx="3"/>
          </p:cNvCxnSpPr>
          <p:nvPr/>
        </p:nvCxnSpPr>
        <p:spPr>
          <a:xfrm rot="10800000" flipH="1">
            <a:off y="3901849" x="1461274"/>
            <a:ext cy="1646399" cx="756899"/>
          </a:xfrm>
          <a:prstGeom prst="straightConnector1">
            <a:avLst/>
          </a:prstGeom>
          <a:noFill/>
          <a:ln w="38100" cap="flat">
            <a:solidFill>
              <a:srgbClr val="38761D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175" name="Shape 175"/>
          <p:cNvSpPr txBox="1"/>
          <p:nvPr/>
        </p:nvSpPr>
        <p:spPr>
          <a:xfrm>
            <a:off y="4135025" x="3577100"/>
            <a:ext cy="234899" cx="2195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rm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b="1" sz="1800" lang="en">
                <a:solidFill>
                  <a:srgbClr val="38761D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RDF reads</a:t>
            </a:r>
          </a:p>
          <a:p>
            <a:pPr algn="ctr" rtl="0" lvl="0">
              <a:spcBef>
                <a:spcPts val="0"/>
              </a:spcBef>
              <a:buNone/>
            </a:pPr>
            <a:r>
              <a:rPr b="1" sz="1800" lang="en">
                <a:solidFill>
                  <a:srgbClr val="38761D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(GET, HEAD, link-following SPARQL)</a:t>
            </a:r>
          </a:p>
        </p:txBody>
      </p:sp>
      <p:cxnSp>
        <p:nvCxnSpPr>
          <p:cNvPr id="176" name="Shape 176"/>
          <p:cNvCxnSpPr/>
          <p:nvPr/>
        </p:nvCxnSpPr>
        <p:spPr>
          <a:xfrm rot="10800000" flipH="1">
            <a:off y="2476875" x="1516700"/>
            <a:ext cy="3272999" cx="4998900"/>
          </a:xfrm>
          <a:prstGeom prst="straightConnector1">
            <a:avLst/>
          </a:prstGeom>
          <a:noFill/>
          <a:ln w="38100" cap="flat">
            <a:solidFill>
              <a:srgbClr val="38761D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177" name="Shape 177"/>
          <p:cNvCxnSpPr/>
          <p:nvPr/>
        </p:nvCxnSpPr>
        <p:spPr>
          <a:xfrm rot="10800000">
            <a:off y="2933150" x="3264725"/>
            <a:ext cy="2204399" cx="4074599"/>
          </a:xfrm>
          <a:prstGeom prst="straightConnector1">
            <a:avLst/>
          </a:prstGeom>
          <a:noFill/>
          <a:ln w="38100" cap="flat">
            <a:solidFill>
              <a:srgbClr val="38761D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178" name="Shape 178"/>
          <p:cNvCxnSpPr/>
          <p:nvPr/>
        </p:nvCxnSpPr>
        <p:spPr>
          <a:xfrm rot="10800000">
            <a:off y="3289512" x="7317099"/>
            <a:ext cy="1622399" cx="311700"/>
          </a:xfrm>
          <a:prstGeom prst="straightConnector1">
            <a:avLst/>
          </a:prstGeom>
          <a:noFill/>
          <a:ln w="38100" cap="flat">
            <a:solidFill>
              <a:srgbClr val="38761D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179" name="Shape 179"/>
          <p:cNvSpPr txBox="1"/>
          <p:nvPr/>
        </p:nvSpPr>
        <p:spPr>
          <a:xfrm>
            <a:off y="5934525" x="2033100"/>
            <a:ext cy="234899" cx="4699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rm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rgbClr val="BF9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75775" x="5368875"/>
            <a:ext cy="923925" cx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457200" x="457200"/>
            <a:ext cy="624299" cx="2891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648599" x="7834375"/>
            <a:ext cy="1522649" cx="1522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1908487" x="-248350"/>
            <a:ext cy="1709624" cx="1709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y="1694996" x="1280400"/>
            <a:ext cy="2005000" cx="1853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y="1049389" x="6732849"/>
            <a:ext cy="2274774" cx="203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y="1529884" x="6910450"/>
            <a:ext cy="828815" cx="923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y="2079575" x="2212050"/>
            <a:ext cy="696500" cx="79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y="5000562" x="470675"/>
            <a:ext cy="1095374" cx="99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y="5000562" x="7463287"/>
            <a:ext cy="1095374" cx="990599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/>
          <p:nvPr/>
        </p:nvSpPr>
        <p:spPr>
          <a:xfrm>
            <a:off y="4299325" x="8888475"/>
            <a:ext cy="1751400" cx="1751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rm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4600">
              <a:solidFill>
                <a:srgbClr val="FF0000"/>
              </a:solidFill>
            </a:endParaRPr>
          </a:p>
        </p:txBody>
      </p:sp>
      <p:sp>
        <p:nvSpPr>
          <p:cNvPr id="195" name="Shape 195"/>
          <p:cNvSpPr txBox="1"/>
          <p:nvPr/>
        </p:nvSpPr>
        <p:spPr>
          <a:xfrm>
            <a:off y="6250875" x="614925"/>
            <a:ext cy="457200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 txBox="1"/>
          <p:nvPr/>
        </p:nvSpPr>
        <p:spPr>
          <a:xfrm>
            <a:off y="4713025" x="2518850"/>
            <a:ext cy="923999" cx="445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rm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97" name="Shape 197"/>
          <p:cNvSpPr txBox="1"/>
          <p:nvPr/>
        </p:nvSpPr>
        <p:spPr>
          <a:xfrm>
            <a:off y="5905725" x="-862825"/>
            <a:ext cy="457200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rm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n">
                <a:latin typeface="Architects Daughter"/>
                <a:ea typeface="Architects Daughter"/>
                <a:cs typeface="Architects Daughter"/>
                <a:sym typeface="Architects Daughter"/>
              </a:rPr>
              <a:t>Alice’s Pod</a:t>
            </a:r>
          </a:p>
          <a:p>
            <a:pPr algn="ctr" rtl="0" lvl="0">
              <a:spcBef>
                <a:spcPts val="0"/>
              </a:spcBef>
              <a:buNone/>
            </a:pPr>
            <a:r>
              <a:rPr sz="1800" lang="en">
                <a:latin typeface="Architects Daughter"/>
                <a:ea typeface="Architects Daughter"/>
                <a:cs typeface="Architects Daughter"/>
                <a:sym typeface="Architects Daughter"/>
              </a:rPr>
              <a:t>LDP Space</a:t>
            </a:r>
          </a:p>
          <a:p>
            <a:pPr algn="ctr" rtl="0" lvl="0">
              <a:spcBef>
                <a:spcPts val="0"/>
              </a:spcBef>
              <a:buNone/>
            </a:pPr>
            <a:r>
              <a:rPr sz="1800" lang="en">
                <a:latin typeface="Architects Daughter"/>
                <a:ea typeface="Architects Daughter"/>
                <a:cs typeface="Architects Daughter"/>
                <a:sym typeface="Architects Daughter"/>
              </a:rPr>
              <a:t>(with extensions)</a:t>
            </a:r>
          </a:p>
        </p:txBody>
      </p:sp>
      <p:sp>
        <p:nvSpPr>
          <p:cNvPr id="198" name="Shape 198"/>
          <p:cNvSpPr txBox="1"/>
          <p:nvPr/>
        </p:nvSpPr>
        <p:spPr>
          <a:xfrm>
            <a:off y="5905725" x="6860600"/>
            <a:ext cy="624300" cx="2195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rm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n">
                <a:latin typeface="Architects Daughter"/>
                <a:ea typeface="Architects Daughter"/>
                <a:cs typeface="Architects Daughter"/>
                <a:sym typeface="Architects Daughter"/>
              </a:rPr>
              <a:t>Bob’s Pod</a:t>
            </a:r>
          </a:p>
          <a:p>
            <a:pPr algn="ctr" rtl="0" lvl="0">
              <a:spcBef>
                <a:spcPts val="0"/>
              </a:spcBef>
              <a:buNone/>
            </a:pPr>
            <a:r>
              <a:rPr sz="1800" lang="en">
                <a:latin typeface="Architects Daughter"/>
                <a:ea typeface="Architects Daughter"/>
                <a:cs typeface="Architects Daughter"/>
                <a:sym typeface="Architects Daughter"/>
              </a:rPr>
              <a:t>(LDP Space</a:t>
            </a:r>
          </a:p>
          <a:p>
            <a:pPr algn="ctr" rtl="0" lvl="0">
              <a:spcBef>
                <a:spcPts val="0"/>
              </a:spcBef>
              <a:buNone/>
            </a:pPr>
            <a:r>
              <a:rPr sz="1800" lang="en">
                <a:latin typeface="Architects Daughter"/>
                <a:ea typeface="Architects Daughter"/>
                <a:cs typeface="Architects Daughter"/>
                <a:sym typeface="Architects Daughter"/>
              </a:rPr>
              <a:t>with extensions)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y="264412" x="4929350"/>
            <a:ext cy="457200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rm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1800" lang="en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html+css+js</a:t>
            </a:r>
          </a:p>
          <a:p>
            <a:pPr rtl="0" lvl="0">
              <a:spcBef>
                <a:spcPts val="0"/>
              </a:spcBef>
              <a:buNone/>
            </a:pPr>
            <a:r>
              <a:rPr b="1" sz="1800" lang="en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from cimba.co</a:t>
            </a:r>
          </a:p>
          <a:p>
            <a:pPr rtl="0" lvl="0">
              <a:spcBef>
                <a:spcPts val="0"/>
              </a:spcBef>
              <a:buNone/>
            </a:pPr>
            <a:r>
              <a:rPr b="1" sz="1800" lang="en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(or elsewhere)</a:t>
            </a:r>
          </a:p>
        </p:txBody>
      </p:sp>
      <p:cxnSp>
        <p:nvCxnSpPr>
          <p:cNvPr id="200" name="Shape 200"/>
          <p:cNvCxnSpPr/>
          <p:nvPr/>
        </p:nvCxnSpPr>
        <p:spPr>
          <a:xfrm flipH="1">
            <a:off y="862450" x="3108624"/>
            <a:ext cy="1102199" cx="1781400"/>
          </a:xfrm>
          <a:prstGeom prst="straightConnector1">
            <a:avLst/>
          </a:prstGeom>
          <a:noFill/>
          <a:ln w="38100" cap="flat">
            <a:solidFill>
              <a:srgbClr val="0000FF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201" name="Shape 201"/>
          <p:cNvCxnSpPr/>
          <p:nvPr/>
        </p:nvCxnSpPr>
        <p:spPr>
          <a:xfrm>
            <a:off y="648600" x="6835287"/>
            <a:ext cy="545399" cx="456599"/>
          </a:xfrm>
          <a:prstGeom prst="straightConnector1">
            <a:avLst/>
          </a:prstGeom>
          <a:noFill/>
          <a:ln w="38100" cap="flat">
            <a:solidFill>
              <a:srgbClr val="0000FF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202" name="Shape 202"/>
          <p:cNvCxnSpPr/>
          <p:nvPr/>
        </p:nvCxnSpPr>
        <p:spPr>
          <a:xfrm flipH="1">
            <a:off y="2443350" x="1483324"/>
            <a:ext cy="2471400" cx="1113300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203" name="Shape 203"/>
          <p:cNvSpPr txBox="1"/>
          <p:nvPr/>
        </p:nvSpPr>
        <p:spPr>
          <a:xfrm>
            <a:off y="3783575" x="0"/>
            <a:ext cy="828900" cx="2033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rm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1800" lang="en">
                <a:solidFill>
                  <a:srgbClr val="FF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RDF writes (POST, PUT, PATCH)</a:t>
            </a:r>
          </a:p>
        </p:txBody>
      </p:sp>
      <p:cxnSp>
        <p:nvCxnSpPr>
          <p:cNvPr id="204" name="Shape 204"/>
          <p:cNvCxnSpPr>
            <a:endCxn id="193" idx="0"/>
          </p:cNvCxnSpPr>
          <p:nvPr/>
        </p:nvCxnSpPr>
        <p:spPr>
          <a:xfrm>
            <a:off y="2171262" x="7421287"/>
            <a:ext cy="2829299" cx="537300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205" name="Shape 205"/>
          <p:cNvSpPr txBox="1"/>
          <p:nvPr/>
        </p:nvSpPr>
        <p:spPr>
          <a:xfrm>
            <a:off y="3280637" x="7916025"/>
            <a:ext cy="1253400" cx="1359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rm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1800" lang="en">
                <a:solidFill>
                  <a:srgbClr val="FF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RDF writes (POST,</a:t>
            </a:r>
          </a:p>
          <a:p>
            <a:pPr rtl="0" lvl="0">
              <a:spcBef>
                <a:spcPts val="0"/>
              </a:spcBef>
              <a:buNone/>
            </a:pPr>
            <a:r>
              <a:rPr b="1" sz="1800" lang="en">
                <a:solidFill>
                  <a:srgbClr val="FF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PUT, PATCH)</a:t>
            </a:r>
          </a:p>
        </p:txBody>
      </p:sp>
      <p:cxnSp>
        <p:nvCxnSpPr>
          <p:cNvPr id="206" name="Shape 206"/>
          <p:cNvCxnSpPr>
            <a:stCxn id="192" idx="3"/>
          </p:cNvCxnSpPr>
          <p:nvPr/>
        </p:nvCxnSpPr>
        <p:spPr>
          <a:xfrm rot="10800000" flipH="1">
            <a:off y="3901849" x="1461274"/>
            <a:ext cy="1646399" cx="756899"/>
          </a:xfrm>
          <a:prstGeom prst="straightConnector1">
            <a:avLst/>
          </a:prstGeom>
          <a:noFill/>
          <a:ln w="38100" cap="flat">
            <a:solidFill>
              <a:srgbClr val="38761D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207" name="Shape 207"/>
          <p:cNvSpPr txBox="1"/>
          <p:nvPr/>
        </p:nvSpPr>
        <p:spPr>
          <a:xfrm>
            <a:off y="4135025" x="3577100"/>
            <a:ext cy="234899" cx="2195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rm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b="1" sz="1800" lang="en">
                <a:solidFill>
                  <a:srgbClr val="38761D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RDF reads</a:t>
            </a:r>
          </a:p>
          <a:p>
            <a:pPr algn="ctr" rtl="0" lvl="0">
              <a:spcBef>
                <a:spcPts val="0"/>
              </a:spcBef>
              <a:buNone/>
            </a:pPr>
            <a:r>
              <a:rPr b="1" sz="1800" lang="en">
                <a:solidFill>
                  <a:srgbClr val="38761D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(GET, HEAD, link-following SPARQL)</a:t>
            </a:r>
          </a:p>
        </p:txBody>
      </p:sp>
      <p:cxnSp>
        <p:nvCxnSpPr>
          <p:cNvPr id="208" name="Shape 208"/>
          <p:cNvCxnSpPr/>
          <p:nvPr/>
        </p:nvCxnSpPr>
        <p:spPr>
          <a:xfrm flipH="1">
            <a:off y="5493825" x="2195924"/>
            <a:ext cy="78000" cx="4976400"/>
          </a:xfrm>
          <a:prstGeom prst="straightConnector1">
            <a:avLst/>
          </a:prstGeom>
          <a:noFill/>
          <a:ln w="38100" cap="flat">
            <a:solidFill>
              <a:srgbClr val="38761D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209" name="Shape 209"/>
          <p:cNvCxnSpPr/>
          <p:nvPr/>
        </p:nvCxnSpPr>
        <p:spPr>
          <a:xfrm rot="10800000" flipH="1">
            <a:off y="5850049" x="1461275"/>
            <a:ext cy="3000" cx="5833499"/>
          </a:xfrm>
          <a:prstGeom prst="straightConnector1">
            <a:avLst/>
          </a:prstGeom>
          <a:noFill/>
          <a:ln w="38100" cap="flat">
            <a:solidFill>
              <a:srgbClr val="38761D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210" name="Shape 210"/>
          <p:cNvCxnSpPr/>
          <p:nvPr/>
        </p:nvCxnSpPr>
        <p:spPr>
          <a:xfrm rot="10800000">
            <a:off y="3289512" x="7317099"/>
            <a:ext cy="1622399" cx="311700"/>
          </a:xfrm>
          <a:prstGeom prst="straightConnector1">
            <a:avLst/>
          </a:prstGeom>
          <a:noFill/>
          <a:ln w="38100" cap="flat">
            <a:solidFill>
              <a:srgbClr val="38761D"/>
            </a:solidFill>
            <a:prstDash val="solid"/>
            <a:round/>
            <a:headEnd w="lg" len="lg" type="none"/>
            <a:tailEnd w="lg" len="lg" type="triangle"/>
          </a:ln>
        </p:spPr>
      </p:cxn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4" name="Shape 2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15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75775" x="5368875"/>
            <a:ext cy="923925" cx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Shape 2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457200" x="457200"/>
            <a:ext cy="624299" cx="2891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648599" x="7834375"/>
            <a:ext cy="1522649" cx="1522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1908487" x="-248350"/>
            <a:ext cy="1709624" cx="1709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y="1694996" x="1280400"/>
            <a:ext cy="2005000" cx="1853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y="1049389" x="6732849"/>
            <a:ext cy="2274774" cx="203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y="1529884" x="6910450"/>
            <a:ext cy="828815" cx="923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Shape 2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y="2079575" x="2212050"/>
            <a:ext cy="696500" cx="79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Shape 22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y="5000562" x="470675"/>
            <a:ext cy="1095374" cx="99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Shape 22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y="5000562" x="7463287"/>
            <a:ext cy="1095374" cx="990599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 txBox="1"/>
          <p:nvPr/>
        </p:nvSpPr>
        <p:spPr>
          <a:xfrm>
            <a:off y="4299325" x="8888475"/>
            <a:ext cy="1751400" cx="1751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rm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4600">
              <a:solidFill>
                <a:srgbClr val="FF0000"/>
              </a:solidFill>
            </a:endParaRPr>
          </a:p>
        </p:txBody>
      </p:sp>
      <p:sp>
        <p:nvSpPr>
          <p:cNvPr id="226" name="Shape 226"/>
          <p:cNvSpPr txBox="1"/>
          <p:nvPr/>
        </p:nvSpPr>
        <p:spPr>
          <a:xfrm>
            <a:off y="6250875" x="614925"/>
            <a:ext cy="457200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7" name="Shape 227"/>
          <p:cNvSpPr txBox="1"/>
          <p:nvPr/>
        </p:nvSpPr>
        <p:spPr>
          <a:xfrm>
            <a:off y="4713025" x="2518850"/>
            <a:ext cy="923999" cx="445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rm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28" name="Shape 228"/>
          <p:cNvSpPr txBox="1"/>
          <p:nvPr/>
        </p:nvSpPr>
        <p:spPr>
          <a:xfrm>
            <a:off y="5905725" x="-862825"/>
            <a:ext cy="457200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rm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n">
                <a:latin typeface="Architects Daughter"/>
                <a:ea typeface="Architects Daughter"/>
                <a:cs typeface="Architects Daughter"/>
                <a:sym typeface="Architects Daughter"/>
              </a:rPr>
              <a:t>Alice’s Pod</a:t>
            </a:r>
          </a:p>
          <a:p>
            <a:pPr algn="ctr" rtl="0" lvl="0">
              <a:spcBef>
                <a:spcPts val="0"/>
              </a:spcBef>
              <a:buNone/>
            </a:pPr>
            <a:r>
              <a:rPr sz="1800" lang="en">
                <a:latin typeface="Architects Daughter"/>
                <a:ea typeface="Architects Daughter"/>
                <a:cs typeface="Architects Daughter"/>
                <a:sym typeface="Architects Daughter"/>
              </a:rPr>
              <a:t>LDP Space</a:t>
            </a:r>
          </a:p>
          <a:p>
            <a:pPr algn="ctr" rtl="0" lvl="0">
              <a:spcBef>
                <a:spcPts val="0"/>
              </a:spcBef>
              <a:buNone/>
            </a:pPr>
            <a:r>
              <a:rPr sz="1800" lang="en">
                <a:latin typeface="Architects Daughter"/>
                <a:ea typeface="Architects Daughter"/>
                <a:cs typeface="Architects Daughter"/>
                <a:sym typeface="Architects Daughter"/>
              </a:rPr>
              <a:t>(with extensions)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y="5905725" x="6860600"/>
            <a:ext cy="624300" cx="2195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rm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n">
                <a:latin typeface="Architects Daughter"/>
                <a:ea typeface="Architects Daughter"/>
                <a:cs typeface="Architects Daughter"/>
                <a:sym typeface="Architects Daughter"/>
              </a:rPr>
              <a:t>Bob’s Pod</a:t>
            </a:r>
          </a:p>
          <a:p>
            <a:pPr algn="ctr" rtl="0" lvl="0">
              <a:spcBef>
                <a:spcPts val="0"/>
              </a:spcBef>
              <a:buNone/>
            </a:pPr>
            <a:r>
              <a:rPr sz="1800" lang="en">
                <a:latin typeface="Architects Daughter"/>
                <a:ea typeface="Architects Daughter"/>
                <a:cs typeface="Architects Daughter"/>
                <a:sym typeface="Architects Daughter"/>
              </a:rPr>
              <a:t>(LDP Space</a:t>
            </a:r>
          </a:p>
          <a:p>
            <a:pPr algn="ctr" rtl="0" lvl="0">
              <a:spcBef>
                <a:spcPts val="0"/>
              </a:spcBef>
              <a:buNone/>
            </a:pPr>
            <a:r>
              <a:rPr sz="1800" lang="en">
                <a:latin typeface="Architects Daughter"/>
                <a:ea typeface="Architects Daughter"/>
                <a:cs typeface="Architects Daughter"/>
                <a:sym typeface="Architects Daughter"/>
              </a:rPr>
              <a:t>with extensions)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y="264412" x="4929350"/>
            <a:ext cy="457200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rm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1800" lang="en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html+css+js</a:t>
            </a:r>
          </a:p>
          <a:p>
            <a:pPr rtl="0" lvl="0">
              <a:spcBef>
                <a:spcPts val="0"/>
              </a:spcBef>
              <a:buNone/>
            </a:pPr>
            <a:r>
              <a:rPr b="1" sz="1800" lang="en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from cimba.co</a:t>
            </a:r>
          </a:p>
          <a:p>
            <a:pPr rtl="0" lvl="0">
              <a:spcBef>
                <a:spcPts val="0"/>
              </a:spcBef>
              <a:buNone/>
            </a:pPr>
            <a:r>
              <a:rPr b="1" sz="1800" lang="en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(or elsewhere)</a:t>
            </a:r>
          </a:p>
        </p:txBody>
      </p:sp>
      <p:cxnSp>
        <p:nvCxnSpPr>
          <p:cNvPr id="231" name="Shape 231"/>
          <p:cNvCxnSpPr/>
          <p:nvPr/>
        </p:nvCxnSpPr>
        <p:spPr>
          <a:xfrm flipH="1">
            <a:off y="862450" x="3108624"/>
            <a:ext cy="1102199" cx="1781400"/>
          </a:xfrm>
          <a:prstGeom prst="straightConnector1">
            <a:avLst/>
          </a:prstGeom>
          <a:noFill/>
          <a:ln w="38100" cap="flat">
            <a:solidFill>
              <a:srgbClr val="0000FF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232" name="Shape 232"/>
          <p:cNvCxnSpPr/>
          <p:nvPr/>
        </p:nvCxnSpPr>
        <p:spPr>
          <a:xfrm>
            <a:off y="648600" x="6835287"/>
            <a:ext cy="545399" cx="456599"/>
          </a:xfrm>
          <a:prstGeom prst="straightConnector1">
            <a:avLst/>
          </a:prstGeom>
          <a:noFill/>
          <a:ln w="38100" cap="flat">
            <a:solidFill>
              <a:srgbClr val="0000FF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233" name="Shape 233"/>
          <p:cNvCxnSpPr/>
          <p:nvPr/>
        </p:nvCxnSpPr>
        <p:spPr>
          <a:xfrm flipH="1">
            <a:off y="2443350" x="1483324"/>
            <a:ext cy="2471400" cx="1113300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234" name="Shape 234"/>
          <p:cNvSpPr txBox="1"/>
          <p:nvPr/>
        </p:nvSpPr>
        <p:spPr>
          <a:xfrm>
            <a:off y="3783575" x="0"/>
            <a:ext cy="828900" cx="2033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rm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1800" lang="en">
                <a:solidFill>
                  <a:srgbClr val="FF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RDF writes (POST, PUT, PATCH)</a:t>
            </a:r>
          </a:p>
        </p:txBody>
      </p:sp>
      <p:cxnSp>
        <p:nvCxnSpPr>
          <p:cNvPr id="235" name="Shape 235"/>
          <p:cNvCxnSpPr>
            <a:endCxn id="224" idx="0"/>
          </p:cNvCxnSpPr>
          <p:nvPr/>
        </p:nvCxnSpPr>
        <p:spPr>
          <a:xfrm>
            <a:off y="2171262" x="7421287"/>
            <a:ext cy="2829299" cx="537300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236" name="Shape 236"/>
          <p:cNvSpPr txBox="1"/>
          <p:nvPr/>
        </p:nvSpPr>
        <p:spPr>
          <a:xfrm>
            <a:off y="3280637" x="7916025"/>
            <a:ext cy="1253400" cx="1359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rm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1800" lang="en">
                <a:solidFill>
                  <a:srgbClr val="FF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RDF writes (POST,</a:t>
            </a:r>
          </a:p>
          <a:p>
            <a:pPr rtl="0" lvl="0">
              <a:spcBef>
                <a:spcPts val="0"/>
              </a:spcBef>
              <a:buNone/>
            </a:pPr>
            <a:r>
              <a:rPr b="1" sz="1800" lang="en">
                <a:solidFill>
                  <a:srgbClr val="FF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PUT, PATCH)</a:t>
            </a:r>
          </a:p>
        </p:txBody>
      </p:sp>
      <p:cxnSp>
        <p:nvCxnSpPr>
          <p:cNvPr id="237" name="Shape 237"/>
          <p:cNvCxnSpPr>
            <a:stCxn id="223" idx="3"/>
          </p:cNvCxnSpPr>
          <p:nvPr/>
        </p:nvCxnSpPr>
        <p:spPr>
          <a:xfrm rot="10800000" flipH="1">
            <a:off y="3901849" x="1461274"/>
            <a:ext cy="1646399" cx="756899"/>
          </a:xfrm>
          <a:prstGeom prst="straightConnector1">
            <a:avLst/>
          </a:prstGeom>
          <a:noFill/>
          <a:ln w="38100" cap="flat">
            <a:solidFill>
              <a:srgbClr val="38761D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238" name="Shape 238"/>
          <p:cNvSpPr txBox="1"/>
          <p:nvPr/>
        </p:nvSpPr>
        <p:spPr>
          <a:xfrm>
            <a:off y="4135025" x="3577100"/>
            <a:ext cy="234899" cx="2195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rm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b="1" sz="1800" lang="en">
                <a:solidFill>
                  <a:srgbClr val="38761D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RDF reads</a:t>
            </a:r>
          </a:p>
          <a:p>
            <a:pPr algn="ctr" rtl="0" lvl="0">
              <a:spcBef>
                <a:spcPts val="0"/>
              </a:spcBef>
              <a:buNone/>
            </a:pPr>
            <a:r>
              <a:rPr b="1" sz="1800" lang="en">
                <a:solidFill>
                  <a:srgbClr val="38761D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(GET, HEAD, link-following SPARQL)</a:t>
            </a:r>
          </a:p>
        </p:txBody>
      </p:sp>
      <p:cxnSp>
        <p:nvCxnSpPr>
          <p:cNvPr id="239" name="Shape 239"/>
          <p:cNvCxnSpPr/>
          <p:nvPr/>
        </p:nvCxnSpPr>
        <p:spPr>
          <a:xfrm flipH="1">
            <a:off y="5493825" x="2195924"/>
            <a:ext cy="78000" cx="4976400"/>
          </a:xfrm>
          <a:prstGeom prst="straightConnector1">
            <a:avLst/>
          </a:prstGeom>
          <a:noFill/>
          <a:ln w="38100" cap="flat">
            <a:solidFill>
              <a:srgbClr val="38761D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240" name="Shape 240"/>
          <p:cNvCxnSpPr/>
          <p:nvPr/>
        </p:nvCxnSpPr>
        <p:spPr>
          <a:xfrm rot="10800000" flipH="1">
            <a:off y="5850049" x="1461275"/>
            <a:ext cy="3000" cx="5833499"/>
          </a:xfrm>
          <a:prstGeom prst="straightConnector1">
            <a:avLst/>
          </a:prstGeom>
          <a:noFill/>
          <a:ln w="38100" cap="flat">
            <a:solidFill>
              <a:srgbClr val="38761D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241" name="Shape 241"/>
          <p:cNvCxnSpPr/>
          <p:nvPr/>
        </p:nvCxnSpPr>
        <p:spPr>
          <a:xfrm rot="10800000">
            <a:off y="3289512" x="7317099"/>
            <a:ext cy="1622399" cx="311700"/>
          </a:xfrm>
          <a:prstGeom prst="straightConnector1">
            <a:avLst/>
          </a:prstGeom>
          <a:noFill/>
          <a:ln w="38100" cap="flat">
            <a:solidFill>
              <a:srgbClr val="38761D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242" name="Shape 242"/>
          <p:cNvCxnSpPr/>
          <p:nvPr/>
        </p:nvCxnSpPr>
        <p:spPr>
          <a:xfrm rot="10800000" flipH="1">
            <a:off y="6507674" x="1867475"/>
            <a:ext cy="22200" cx="5021099"/>
          </a:xfrm>
          <a:prstGeom prst="straightConnector1">
            <a:avLst/>
          </a:prstGeom>
          <a:noFill/>
          <a:ln w="38100" cap="flat">
            <a:solidFill>
              <a:srgbClr val="BF9000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243" name="Shape 243"/>
          <p:cNvCxnSpPr/>
          <p:nvPr/>
        </p:nvCxnSpPr>
        <p:spPr>
          <a:xfrm rot="10800000">
            <a:off y="6362925" x="1756449"/>
            <a:ext cy="0" cx="4976400"/>
          </a:xfrm>
          <a:prstGeom prst="straightConnector1">
            <a:avLst/>
          </a:prstGeom>
          <a:noFill/>
          <a:ln w="38100" cap="flat">
            <a:solidFill>
              <a:srgbClr val="BF9000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244" name="Shape 244"/>
          <p:cNvSpPr txBox="1"/>
          <p:nvPr/>
        </p:nvSpPr>
        <p:spPr>
          <a:xfrm>
            <a:off y="5934525" x="2033100"/>
            <a:ext cy="234899" cx="4699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rm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1800" lang="en">
                <a:solidFill>
                  <a:srgbClr val="BF9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Notifications (webmention, etc)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Research at W3C/MIT</a:t>
            </a:r>
          </a:p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800" lang="en"/>
              <a:t>W3C is where web standards are made (HTML, CSS, … RDF, OWL, SPARQL, …)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800"/>
          </a:p>
          <a:p>
            <a:pPr rtl="0" lvl="0">
              <a:spcBef>
                <a:spcPts val="0"/>
              </a:spcBef>
              <a:buNone/>
            </a:pPr>
            <a:r>
              <a:rPr sz="2800" lang="en"/>
              <a:t>Paid staff, supported by Membership Fees</a:t>
            </a:r>
          </a:p>
          <a:p>
            <a:pPr rtl="0" lvl="0" indent="-4064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800" lang="en"/>
              <a:t>I served RDF 1 + 1.1, OWL 1 + 2, SPARQL 1.1, RIF, PROV, GLD (dcat, etc), ...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800"/>
          </a:p>
          <a:p>
            <a:pPr rtl="0" lvl="0" indent="0" marL="0">
              <a:spcBef>
                <a:spcPts val="0"/>
              </a:spcBef>
              <a:buNone/>
            </a:pPr>
            <a:r>
              <a:rPr sz="2800" lang="en"/>
              <a:t>Also sometimes Research Grants (me today):</a:t>
            </a:r>
          </a:p>
          <a:p>
            <a:pPr rtl="0" lvl="0" indent="-3429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/>
              <a:t>John S. and James L. </a:t>
            </a:r>
            <a:r>
              <a:rPr b="1" sz="1800" lang="en"/>
              <a:t>Knight</a:t>
            </a:r>
            <a:r>
              <a:rPr sz="1800" lang="en"/>
              <a:t> Foundation, Qatar Computing Research Institute (</a:t>
            </a:r>
            <a:r>
              <a:rPr b="1" sz="1800" lang="en"/>
              <a:t>QCRI</a:t>
            </a:r>
            <a:r>
              <a:rPr sz="1800" lang="en"/>
              <a:t>), National Science Foundation (</a:t>
            </a:r>
            <a:r>
              <a:rPr b="1" sz="1800" lang="en"/>
              <a:t>NSF</a:t>
            </a:r>
            <a:r>
              <a:rPr sz="1800" lang="en"/>
              <a:t>), John D. and Catherine T. </a:t>
            </a:r>
            <a:r>
              <a:rPr b="1" sz="1800" lang="en"/>
              <a:t>MacArthur</a:t>
            </a:r>
            <a:r>
              <a:rPr sz="1800" lang="en"/>
              <a:t> Foundation (via NYU GovLab)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8" name="Shape 2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49" name="Shape 2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75775" x="5368875"/>
            <a:ext cy="923925" cx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457200" x="457200"/>
            <a:ext cy="624299" cx="2891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Shape 2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648599" x="7834375"/>
            <a:ext cy="1522649" cx="1522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Shape 2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1908487" x="-248350"/>
            <a:ext cy="1709624" cx="1709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Shape 25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y="1694996" x="1280400"/>
            <a:ext cy="2005000" cx="1853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Shape 25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y="1049389" x="6732849"/>
            <a:ext cy="2274774" cx="203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Shape 25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y="1529884" x="6910450"/>
            <a:ext cy="828815" cx="923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Shape 25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y="2079575" x="2212050"/>
            <a:ext cy="696500" cx="79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Shape 25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y="5000562" x="470675"/>
            <a:ext cy="1095374" cx="99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Shape 25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y="5000562" x="7463287"/>
            <a:ext cy="1095374" cx="99059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Shape 259"/>
          <p:cNvSpPr txBox="1"/>
          <p:nvPr/>
        </p:nvSpPr>
        <p:spPr>
          <a:xfrm>
            <a:off y="4299325" x="8888475"/>
            <a:ext cy="1751400" cx="1751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rm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4600">
              <a:solidFill>
                <a:srgbClr val="FF0000"/>
              </a:solidFill>
            </a:endParaRPr>
          </a:p>
        </p:txBody>
      </p:sp>
      <p:sp>
        <p:nvSpPr>
          <p:cNvPr id="260" name="Shape 260"/>
          <p:cNvSpPr txBox="1"/>
          <p:nvPr/>
        </p:nvSpPr>
        <p:spPr>
          <a:xfrm>
            <a:off y="6250875" x="614925"/>
            <a:ext cy="457200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1" name="Shape 261"/>
          <p:cNvSpPr txBox="1"/>
          <p:nvPr/>
        </p:nvSpPr>
        <p:spPr>
          <a:xfrm>
            <a:off y="4713025" x="2518850"/>
            <a:ext cy="923999" cx="445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rm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62" name="Shape 262"/>
          <p:cNvSpPr txBox="1"/>
          <p:nvPr/>
        </p:nvSpPr>
        <p:spPr>
          <a:xfrm>
            <a:off y="5905725" x="-862825"/>
            <a:ext cy="457200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rm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n">
                <a:latin typeface="Architects Daughter"/>
                <a:ea typeface="Architects Daughter"/>
                <a:cs typeface="Architects Daughter"/>
                <a:sym typeface="Architects Daughter"/>
              </a:rPr>
              <a:t>Alice’s Pod</a:t>
            </a:r>
          </a:p>
          <a:p>
            <a:pPr algn="ctr" rtl="0" lvl="0">
              <a:spcBef>
                <a:spcPts val="0"/>
              </a:spcBef>
              <a:buNone/>
            </a:pPr>
            <a:r>
              <a:rPr sz="1800" lang="en">
                <a:latin typeface="Architects Daughter"/>
                <a:ea typeface="Architects Daughter"/>
                <a:cs typeface="Architects Daughter"/>
                <a:sym typeface="Architects Daughter"/>
              </a:rPr>
              <a:t>LDP Space</a:t>
            </a:r>
          </a:p>
          <a:p>
            <a:pPr algn="ctr" rtl="0" lvl="0">
              <a:spcBef>
                <a:spcPts val="0"/>
              </a:spcBef>
              <a:buNone/>
            </a:pPr>
            <a:r>
              <a:rPr sz="1800" lang="en">
                <a:latin typeface="Architects Daughter"/>
                <a:ea typeface="Architects Daughter"/>
                <a:cs typeface="Architects Daughter"/>
                <a:sym typeface="Architects Daughter"/>
              </a:rPr>
              <a:t>(with extensions)</a:t>
            </a:r>
          </a:p>
        </p:txBody>
      </p:sp>
      <p:sp>
        <p:nvSpPr>
          <p:cNvPr id="263" name="Shape 263"/>
          <p:cNvSpPr txBox="1"/>
          <p:nvPr/>
        </p:nvSpPr>
        <p:spPr>
          <a:xfrm>
            <a:off y="5905725" x="6860600"/>
            <a:ext cy="624300" cx="2195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rm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n">
                <a:latin typeface="Architects Daughter"/>
                <a:ea typeface="Architects Daughter"/>
                <a:cs typeface="Architects Daughter"/>
                <a:sym typeface="Architects Daughter"/>
              </a:rPr>
              <a:t>Bob’s Pod</a:t>
            </a:r>
          </a:p>
          <a:p>
            <a:pPr algn="ctr" rtl="0" lvl="0">
              <a:spcBef>
                <a:spcPts val="0"/>
              </a:spcBef>
              <a:buNone/>
            </a:pPr>
            <a:r>
              <a:rPr sz="1800" lang="en">
                <a:latin typeface="Architects Daughter"/>
                <a:ea typeface="Architects Daughter"/>
                <a:cs typeface="Architects Daughter"/>
                <a:sym typeface="Architects Daughter"/>
              </a:rPr>
              <a:t>(LDP Space</a:t>
            </a:r>
          </a:p>
          <a:p>
            <a:pPr algn="ctr" rtl="0" lvl="0">
              <a:spcBef>
                <a:spcPts val="0"/>
              </a:spcBef>
              <a:buNone/>
            </a:pPr>
            <a:r>
              <a:rPr sz="1800" lang="en">
                <a:latin typeface="Architects Daughter"/>
                <a:ea typeface="Architects Daughter"/>
                <a:cs typeface="Architects Daughter"/>
                <a:sym typeface="Architects Daughter"/>
              </a:rPr>
              <a:t>with extensions)</a:t>
            </a:r>
          </a:p>
        </p:txBody>
      </p:sp>
      <p:sp>
        <p:nvSpPr>
          <p:cNvPr id="264" name="Shape 264"/>
          <p:cNvSpPr txBox="1"/>
          <p:nvPr/>
        </p:nvSpPr>
        <p:spPr>
          <a:xfrm>
            <a:off y="264412" x="4929350"/>
            <a:ext cy="457200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rm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1800" lang="en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html+css+js</a:t>
            </a:r>
          </a:p>
          <a:p>
            <a:pPr rtl="0" lvl="0">
              <a:spcBef>
                <a:spcPts val="0"/>
              </a:spcBef>
              <a:buNone/>
            </a:pPr>
            <a:r>
              <a:rPr b="1" sz="1800" lang="en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from cimba.co</a:t>
            </a:r>
          </a:p>
          <a:p>
            <a:pPr rtl="0" lvl="0">
              <a:spcBef>
                <a:spcPts val="0"/>
              </a:spcBef>
              <a:buNone/>
            </a:pPr>
            <a:r>
              <a:rPr b="1" sz="1800" lang="en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(or elsewhere)</a:t>
            </a:r>
          </a:p>
        </p:txBody>
      </p:sp>
      <p:cxnSp>
        <p:nvCxnSpPr>
          <p:cNvPr id="265" name="Shape 265"/>
          <p:cNvCxnSpPr/>
          <p:nvPr/>
        </p:nvCxnSpPr>
        <p:spPr>
          <a:xfrm flipH="1">
            <a:off y="862450" x="3108624"/>
            <a:ext cy="1102199" cx="1781400"/>
          </a:xfrm>
          <a:prstGeom prst="straightConnector1">
            <a:avLst/>
          </a:prstGeom>
          <a:noFill/>
          <a:ln w="38100" cap="flat">
            <a:solidFill>
              <a:srgbClr val="0000FF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266" name="Shape 266"/>
          <p:cNvCxnSpPr/>
          <p:nvPr/>
        </p:nvCxnSpPr>
        <p:spPr>
          <a:xfrm>
            <a:off y="648600" x="6835287"/>
            <a:ext cy="545399" cx="456599"/>
          </a:xfrm>
          <a:prstGeom prst="straightConnector1">
            <a:avLst/>
          </a:prstGeom>
          <a:noFill/>
          <a:ln w="38100" cap="flat">
            <a:solidFill>
              <a:srgbClr val="0000FF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267" name="Shape 267"/>
          <p:cNvCxnSpPr/>
          <p:nvPr/>
        </p:nvCxnSpPr>
        <p:spPr>
          <a:xfrm flipH="1">
            <a:off y="2443350" x="1483324"/>
            <a:ext cy="2471400" cx="1113300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268" name="Shape 268"/>
          <p:cNvSpPr txBox="1"/>
          <p:nvPr/>
        </p:nvSpPr>
        <p:spPr>
          <a:xfrm>
            <a:off y="3783575" x="0"/>
            <a:ext cy="828900" cx="2033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rm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1800" lang="en">
                <a:solidFill>
                  <a:srgbClr val="FF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RDF writes (POST, PUT, PATCH)</a:t>
            </a:r>
          </a:p>
        </p:txBody>
      </p:sp>
      <p:cxnSp>
        <p:nvCxnSpPr>
          <p:cNvPr id="269" name="Shape 269"/>
          <p:cNvCxnSpPr>
            <a:endCxn id="258" idx="0"/>
          </p:cNvCxnSpPr>
          <p:nvPr/>
        </p:nvCxnSpPr>
        <p:spPr>
          <a:xfrm>
            <a:off y="2171262" x="7421287"/>
            <a:ext cy="2829299" cx="537300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270" name="Shape 270"/>
          <p:cNvSpPr txBox="1"/>
          <p:nvPr/>
        </p:nvSpPr>
        <p:spPr>
          <a:xfrm>
            <a:off y="3280637" x="7916025"/>
            <a:ext cy="1253400" cx="1359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rm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1800" lang="en">
                <a:solidFill>
                  <a:srgbClr val="FF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RDF writes (POST,</a:t>
            </a:r>
          </a:p>
          <a:p>
            <a:pPr rtl="0" lvl="0">
              <a:spcBef>
                <a:spcPts val="0"/>
              </a:spcBef>
              <a:buNone/>
            </a:pPr>
            <a:r>
              <a:rPr b="1" sz="1800" lang="en">
                <a:solidFill>
                  <a:srgbClr val="FF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PUT, PATCH)</a:t>
            </a:r>
          </a:p>
        </p:txBody>
      </p:sp>
      <p:cxnSp>
        <p:nvCxnSpPr>
          <p:cNvPr id="271" name="Shape 271"/>
          <p:cNvCxnSpPr>
            <a:stCxn id="257" idx="3"/>
          </p:cNvCxnSpPr>
          <p:nvPr/>
        </p:nvCxnSpPr>
        <p:spPr>
          <a:xfrm rot="10800000" flipH="1">
            <a:off y="3901849" x="1461274"/>
            <a:ext cy="1646399" cx="756899"/>
          </a:xfrm>
          <a:prstGeom prst="straightConnector1">
            <a:avLst/>
          </a:prstGeom>
          <a:noFill/>
          <a:ln w="38100" cap="flat">
            <a:solidFill>
              <a:srgbClr val="38761D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272" name="Shape 272"/>
          <p:cNvSpPr txBox="1"/>
          <p:nvPr/>
        </p:nvSpPr>
        <p:spPr>
          <a:xfrm>
            <a:off y="4135025" x="3577100"/>
            <a:ext cy="234899" cx="2195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rm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b="1" sz="1800" lang="en">
                <a:solidFill>
                  <a:srgbClr val="38761D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RDF reads</a:t>
            </a:r>
          </a:p>
          <a:p>
            <a:pPr algn="ctr" rtl="0" lvl="0">
              <a:spcBef>
                <a:spcPts val="0"/>
              </a:spcBef>
              <a:buNone/>
            </a:pPr>
            <a:r>
              <a:rPr b="1" sz="1800" lang="en">
                <a:solidFill>
                  <a:srgbClr val="38761D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(GET, HEAD, link-following SPARQL)</a:t>
            </a:r>
          </a:p>
        </p:txBody>
      </p:sp>
      <p:cxnSp>
        <p:nvCxnSpPr>
          <p:cNvPr id="273" name="Shape 273"/>
          <p:cNvCxnSpPr/>
          <p:nvPr/>
        </p:nvCxnSpPr>
        <p:spPr>
          <a:xfrm flipH="1">
            <a:off y="5493825" x="2195924"/>
            <a:ext cy="78000" cx="4976400"/>
          </a:xfrm>
          <a:prstGeom prst="straightConnector1">
            <a:avLst/>
          </a:prstGeom>
          <a:noFill/>
          <a:ln w="38100" cap="flat">
            <a:solidFill>
              <a:srgbClr val="38761D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274" name="Shape 274"/>
          <p:cNvCxnSpPr/>
          <p:nvPr/>
        </p:nvCxnSpPr>
        <p:spPr>
          <a:xfrm rot="10800000" flipH="1">
            <a:off y="2476875" x="1516700"/>
            <a:ext cy="3272999" cx="4998900"/>
          </a:xfrm>
          <a:prstGeom prst="straightConnector1">
            <a:avLst/>
          </a:prstGeom>
          <a:noFill/>
          <a:ln w="38100" cap="flat">
            <a:solidFill>
              <a:srgbClr val="38761D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275" name="Shape 275"/>
          <p:cNvCxnSpPr/>
          <p:nvPr/>
        </p:nvCxnSpPr>
        <p:spPr>
          <a:xfrm rot="10800000" flipH="1">
            <a:off y="5850049" x="1461275"/>
            <a:ext cy="3000" cx="5833499"/>
          </a:xfrm>
          <a:prstGeom prst="straightConnector1">
            <a:avLst/>
          </a:prstGeom>
          <a:noFill/>
          <a:ln w="38100" cap="flat">
            <a:solidFill>
              <a:srgbClr val="38761D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276" name="Shape 276"/>
          <p:cNvCxnSpPr/>
          <p:nvPr/>
        </p:nvCxnSpPr>
        <p:spPr>
          <a:xfrm rot="10800000">
            <a:off y="2933150" x="3264725"/>
            <a:ext cy="2204399" cx="4074599"/>
          </a:xfrm>
          <a:prstGeom prst="straightConnector1">
            <a:avLst/>
          </a:prstGeom>
          <a:noFill/>
          <a:ln w="38100" cap="flat">
            <a:solidFill>
              <a:srgbClr val="38761D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277" name="Shape 277"/>
          <p:cNvCxnSpPr/>
          <p:nvPr/>
        </p:nvCxnSpPr>
        <p:spPr>
          <a:xfrm rot="10800000">
            <a:off y="3289512" x="7317099"/>
            <a:ext cy="1622399" cx="311700"/>
          </a:xfrm>
          <a:prstGeom prst="straightConnector1">
            <a:avLst/>
          </a:prstGeom>
          <a:noFill/>
          <a:ln w="38100" cap="flat">
            <a:solidFill>
              <a:srgbClr val="38761D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278" name="Shape 278"/>
          <p:cNvCxnSpPr/>
          <p:nvPr/>
        </p:nvCxnSpPr>
        <p:spPr>
          <a:xfrm rot="10800000" flipH="1">
            <a:off y="6507674" x="1867475"/>
            <a:ext cy="22200" cx="5021099"/>
          </a:xfrm>
          <a:prstGeom prst="straightConnector1">
            <a:avLst/>
          </a:prstGeom>
          <a:noFill/>
          <a:ln w="38100" cap="flat">
            <a:solidFill>
              <a:srgbClr val="BF9000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279" name="Shape 279"/>
          <p:cNvCxnSpPr/>
          <p:nvPr/>
        </p:nvCxnSpPr>
        <p:spPr>
          <a:xfrm rot="10800000">
            <a:off y="6362925" x="1756449"/>
            <a:ext cy="0" cx="4976400"/>
          </a:xfrm>
          <a:prstGeom prst="straightConnector1">
            <a:avLst/>
          </a:prstGeom>
          <a:noFill/>
          <a:ln w="38100" cap="flat">
            <a:solidFill>
              <a:srgbClr val="BF9000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280" name="Shape 280"/>
          <p:cNvSpPr txBox="1"/>
          <p:nvPr/>
        </p:nvSpPr>
        <p:spPr>
          <a:xfrm>
            <a:off y="5934525" x="2033100"/>
            <a:ext cy="234899" cx="4699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rm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1800" lang="en">
                <a:solidFill>
                  <a:srgbClr val="BF9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Notifications (webmention, etc)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4" name="Shape 2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5" name="Shape 28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Contents of POST</a:t>
            </a:r>
          </a:p>
        </p:txBody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y="1290600" x="457200"/>
            <a:ext cy="4967700" cx="8686800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 rtl="0">
              <a:spcBef>
                <a:spcPts val="0"/>
              </a:spcBef>
              <a:buNone/>
            </a:pPr>
            <a:r>
              <a:rPr sz="2600" lang="en">
                <a:latin typeface="Consolas"/>
                <a:ea typeface="Consolas"/>
                <a:cs typeface="Consolas"/>
                <a:sym typeface="Consolas"/>
              </a:rPr>
              <a:t>POST /shared/mb/ch1</a:t>
            </a:r>
          </a:p>
          <a:p>
            <a:pPr rtl="0">
              <a:spcBef>
                <a:spcPts val="0"/>
              </a:spcBef>
              <a:buNone/>
            </a:pPr>
            <a:r>
              <a:rPr sz="2600" lang="en">
                <a:latin typeface="Consolas"/>
                <a:ea typeface="Consolas"/>
                <a:cs typeface="Consolas"/>
                <a:sym typeface="Consolas"/>
              </a:rPr>
              <a:t>Host: alice.com</a:t>
            </a:r>
          </a:p>
          <a:p>
            <a:pPr rtl="0">
              <a:spcBef>
                <a:spcPts val="0"/>
              </a:spcBef>
              <a:buNone/>
            </a:pPr>
            <a:r>
              <a:rPr sz="2600" lang="en">
                <a:latin typeface="Consolas"/>
                <a:ea typeface="Consolas"/>
                <a:cs typeface="Consolas"/>
                <a:sym typeface="Consolas"/>
              </a:rPr>
              <a:t>Content-Type: text/turtle</a:t>
            </a:r>
          </a:p>
          <a:p>
            <a:pPr rtl="0">
              <a:spcBef>
                <a:spcPts val="0"/>
              </a:spcBef>
              <a:buNone/>
            </a:pPr>
            <a:r>
              <a:rPr sz="2600" lang="en">
                <a:latin typeface="Consolas"/>
                <a:ea typeface="Consolas"/>
                <a:cs typeface="Consolas"/>
                <a:sym typeface="Consolas"/>
              </a:rPr>
              <a:t>...</a:t>
            </a:r>
          </a:p>
          <a:p>
            <a:pPr rtl="0">
              <a:spcBef>
                <a:spcPts val="0"/>
              </a:spcBef>
              <a:buNone/>
            </a:pPr>
            <a:r>
              <a:rPr sz="2600" lang="en">
                <a:latin typeface="Consolas"/>
                <a:ea typeface="Consolas"/>
                <a:cs typeface="Consolas"/>
                <a:sym typeface="Consolas"/>
              </a:rPr>
              <a:t>&lt;&gt; a sioc:Post;</a:t>
            </a:r>
          </a:p>
          <a:p>
            <a:pPr rtl="0">
              <a:spcBef>
                <a:spcPts val="0"/>
              </a:spcBef>
              <a:buNone/>
            </a:pPr>
            <a:r>
              <a:rPr sz="2600" lang="en">
                <a:latin typeface="Consolas"/>
                <a:ea typeface="Consolas"/>
                <a:cs typeface="Consolas"/>
                <a:sym typeface="Consolas"/>
              </a:rPr>
              <a:t>     sioc:content “Hello World!”;</a:t>
            </a:r>
          </a:p>
          <a:p>
            <a:pPr rtl="0">
              <a:spcBef>
                <a:spcPts val="0"/>
              </a:spcBef>
              <a:buNone/>
            </a:pPr>
            <a:r>
              <a:rPr sz="2600" lang="en">
                <a:latin typeface="Consolas"/>
                <a:ea typeface="Consolas"/>
                <a:cs typeface="Consolas"/>
                <a:sym typeface="Consolas"/>
              </a:rPr>
              <a:t>     dct:created “2014-08-05T16:02”^^xs:...;</a:t>
            </a:r>
          </a:p>
          <a:p>
            <a:pPr rtl="0">
              <a:spcBef>
                <a:spcPts val="0"/>
              </a:spcBef>
              <a:buNone/>
            </a:pPr>
            <a:r>
              <a:rPr sz="2600" lang="en">
                <a:latin typeface="Consolas"/>
                <a:ea typeface="Consolas"/>
                <a:cs typeface="Consolas"/>
                <a:sym typeface="Consolas"/>
              </a:rPr>
              <a:t>     mblog:owner &lt;</a:t>
            </a:r>
            <a:r>
              <a:rPr u="sng" sz="2600" lang="en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  <a:hlinkClick r:id="rId3"/>
              </a:rPr>
              <a:t>http://alice.com/profile#</a:t>
            </a:r>
            <a:r>
              <a:rPr sz="2600" lang="en">
                <a:latin typeface="Consolas"/>
                <a:ea typeface="Consolas"/>
                <a:cs typeface="Consolas"/>
                <a:sym typeface="Consolas"/>
              </a:rPr>
              <a:t>&gt;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600">
              <a:latin typeface="Consolas"/>
              <a:ea typeface="Consolas"/>
              <a:cs typeface="Consolas"/>
              <a:sym typeface="Consolas"/>
            </a:endParaRPr>
          </a:p>
          <a:p>
            <a:pPr rtl="0">
              <a:spcBef>
                <a:spcPts val="0"/>
              </a:spcBef>
              <a:buNone/>
            </a:pPr>
            <a:r>
              <a:rPr sz="2600" lang="en">
                <a:solidFill>
                  <a:srgbClr val="741B47"/>
                </a:solidFill>
                <a:latin typeface="Consolas"/>
                <a:ea typeface="Consolas"/>
                <a:cs typeface="Consolas"/>
                <a:sym typeface="Consolas"/>
              </a:rPr>
              <a:t>HTTP/1.1 201 Created</a:t>
            </a:r>
          </a:p>
          <a:p>
            <a:pPr>
              <a:spcBef>
                <a:spcPts val="0"/>
              </a:spcBef>
              <a:buNone/>
            </a:pPr>
            <a:r>
              <a:rPr sz="2600" lang="en">
                <a:solidFill>
                  <a:srgbClr val="741B47"/>
                </a:solidFill>
                <a:latin typeface="Consolas"/>
                <a:ea typeface="Consolas"/>
                <a:cs typeface="Consolas"/>
                <a:sym typeface="Consolas"/>
              </a:rPr>
              <a:t>Location: http://alice.com/shared/mb/ch1/5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0" name="Shape 2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1" name="Shape 29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Channel GET</a:t>
            </a:r>
          </a:p>
        </p:txBody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sz="2600" lang="en">
                <a:latin typeface="Consolas"/>
                <a:ea typeface="Consolas"/>
                <a:cs typeface="Consolas"/>
                <a:sym typeface="Consolas"/>
              </a:rPr>
              <a:t>GET /shared/mb/ch1/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sz="2600" lang="en">
                <a:latin typeface="Consolas"/>
                <a:ea typeface="Consolas"/>
                <a:cs typeface="Consolas"/>
                <a:sym typeface="Consolas"/>
              </a:rPr>
              <a:t>Host: alice.com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sz="2600" lang="en">
                <a:latin typeface="Consolas"/>
                <a:ea typeface="Consolas"/>
                <a:cs typeface="Consolas"/>
                <a:sym typeface="Consolas"/>
              </a:rPr>
              <a:t>Accept: text/turtle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sz="2600" lang="en">
                <a:latin typeface="Consolas"/>
                <a:ea typeface="Consolas"/>
                <a:cs typeface="Consolas"/>
                <a:sym typeface="Consolas"/>
              </a:rPr>
              <a:t>...</a:t>
            </a:r>
          </a:p>
          <a:p>
            <a:pPr rtl="0" lvl="0">
              <a:spcBef>
                <a:spcPts val="0"/>
              </a:spcBef>
              <a:buNone/>
            </a:pPr>
            <a:r>
              <a:rPr sz="2600" lang="en">
                <a:latin typeface="Consolas"/>
                <a:ea typeface="Consolas"/>
                <a:cs typeface="Consolas"/>
                <a:sym typeface="Consolas"/>
              </a:rPr>
              <a:t>&lt;&gt; a ldp:BasicContainer;</a:t>
            </a:r>
            <a:br>
              <a:rPr sz="2600" lang="en">
                <a:latin typeface="Consolas"/>
                <a:ea typeface="Consolas"/>
                <a:cs typeface="Consolas"/>
                <a:sym typeface="Consolas"/>
              </a:rPr>
            </a:br>
            <a:r>
              <a:rPr sz="2600" lang="en">
                <a:latin typeface="Consolas"/>
                <a:ea typeface="Consolas"/>
                <a:cs typeface="Consolas"/>
                <a:sym typeface="Consolas"/>
              </a:rPr>
              <a:t>   dct:title "Alice’s Thoughts”;</a:t>
            </a:r>
            <a:br>
              <a:rPr sz="2600" lang="en">
                <a:latin typeface="Consolas"/>
                <a:ea typeface="Consolas"/>
                <a:cs typeface="Consolas"/>
                <a:sym typeface="Consolas"/>
              </a:rPr>
            </a:br>
            <a:r>
              <a:rPr sz="2600" lang="en"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b="1" sz="2600" lang="en">
                <a:solidFill>
                  <a:srgbClr val="134F5C"/>
                </a:solidFill>
                <a:latin typeface="Consolas"/>
                <a:ea typeface="Consolas"/>
                <a:cs typeface="Consolas"/>
                <a:sym typeface="Consolas"/>
              </a:rPr>
              <a:t>ldp:contains</a:t>
            </a:r>
            <a:r>
              <a:rPr sz="2600" lang="en">
                <a:latin typeface="Consolas"/>
                <a:ea typeface="Consolas"/>
                <a:cs typeface="Consolas"/>
                <a:sym typeface="Consolas"/>
              </a:rPr>
              <a:t> &lt;1&gt;, &lt;2&gt;, &lt;3&gt;, &lt;5&gt;.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6" name="Shape 2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7" name="Shape 29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GET of one Post (“tweet”)</a:t>
            </a:r>
          </a:p>
        </p:txBody>
      </p:sp>
      <p:sp>
        <p:nvSpPr>
          <p:cNvPr id="298" name="Shape 298"/>
          <p:cNvSpPr txBox="1"/>
          <p:nvPr>
            <p:ph idx="1" type="body"/>
          </p:nvPr>
        </p:nvSpPr>
        <p:spPr>
          <a:xfrm>
            <a:off y="1600200" x="457200"/>
            <a:ext cy="4967700" cx="8606100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sz="2600" lang="en">
                <a:latin typeface="Consolas"/>
                <a:ea typeface="Consolas"/>
                <a:cs typeface="Consolas"/>
                <a:sym typeface="Consolas"/>
              </a:rPr>
              <a:t>GET /shared/mb/ch1/</a:t>
            </a:r>
            <a:r>
              <a:rPr b="1" lang="en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5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sz="2600" lang="en">
                <a:latin typeface="Consolas"/>
                <a:ea typeface="Consolas"/>
                <a:cs typeface="Consolas"/>
                <a:sym typeface="Consolas"/>
              </a:rPr>
              <a:t>Host: alice.com</a:t>
            </a:r>
          </a:p>
          <a:p>
            <a:pPr rtl="0" lvl="0">
              <a:spcBef>
                <a:spcPts val="0"/>
              </a:spcBef>
              <a:buNone/>
            </a:pPr>
            <a:r>
              <a:rPr sz="2600" lang="en">
                <a:latin typeface="Consolas"/>
                <a:ea typeface="Consolas"/>
                <a:cs typeface="Consolas"/>
                <a:sym typeface="Consolas"/>
              </a:rPr>
              <a:t>Accept: text/turtle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600">
              <a:latin typeface="Consolas"/>
              <a:ea typeface="Consolas"/>
              <a:cs typeface="Consolas"/>
              <a:sym typeface="Consolas"/>
            </a:endParaRPr>
          </a:p>
          <a:p>
            <a:pPr rtl="0" lvl="0">
              <a:spcBef>
                <a:spcPts val="0"/>
              </a:spcBef>
              <a:buNone/>
            </a:pPr>
            <a:r>
              <a:rPr sz="2600" lang="en">
                <a:latin typeface="Consolas"/>
                <a:ea typeface="Consolas"/>
                <a:cs typeface="Consolas"/>
                <a:sym typeface="Consolas"/>
              </a:rPr>
              <a:t>&lt;&gt; a sioc:Post;</a:t>
            </a:r>
          </a:p>
          <a:p>
            <a:pPr rtl="0" lvl="0">
              <a:spcBef>
                <a:spcPts val="0"/>
              </a:spcBef>
              <a:buNone/>
            </a:pPr>
            <a:r>
              <a:rPr sz="2600" lang="en">
                <a:latin typeface="Consolas"/>
                <a:ea typeface="Consolas"/>
                <a:cs typeface="Consolas"/>
                <a:sym typeface="Consolas"/>
              </a:rPr>
              <a:t>     sioc:content “Hello World!”;</a:t>
            </a:r>
          </a:p>
          <a:p>
            <a:pPr rtl="0" lvl="0">
              <a:spcBef>
                <a:spcPts val="0"/>
              </a:spcBef>
              <a:buNone/>
            </a:pPr>
            <a:r>
              <a:rPr sz="2600" lang="en">
                <a:latin typeface="Consolas"/>
                <a:ea typeface="Consolas"/>
                <a:cs typeface="Consolas"/>
                <a:sym typeface="Consolas"/>
              </a:rPr>
              <a:t>     dct:created “2014-08-05T16:02”^^xs:...;</a:t>
            </a:r>
          </a:p>
          <a:p>
            <a:pPr rtl="0" lvl="0">
              <a:spcBef>
                <a:spcPts val="0"/>
              </a:spcBef>
              <a:buNone/>
            </a:pPr>
            <a:r>
              <a:rPr sz="2600" lang="en">
                <a:latin typeface="Consolas"/>
                <a:ea typeface="Consolas"/>
                <a:cs typeface="Consolas"/>
                <a:sym typeface="Consolas"/>
              </a:rPr>
              <a:t>     mblog:owner &lt;</a:t>
            </a:r>
            <a:r>
              <a:rPr u="sng" sz="2600" lang="en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  <a:hlinkClick r:id="rId3"/>
              </a:rPr>
              <a:t>http://alice.com/profile#</a:t>
            </a:r>
            <a:r>
              <a:rPr sz="2600" lang="en">
                <a:latin typeface="Consolas"/>
                <a:ea typeface="Consolas"/>
                <a:cs typeface="Consolas"/>
                <a:sym typeface="Consolas"/>
              </a:rPr>
              <a:t>&gt;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600">
              <a:latin typeface="Consolas"/>
              <a:ea typeface="Consolas"/>
              <a:cs typeface="Consolas"/>
              <a:sym typeface="Consolas"/>
            </a:endParaRP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2" name="Shape 3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3" name="Shape 30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Identifying Users</a:t>
            </a:r>
          </a:p>
        </p:txBody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Linked Data: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IRI for the user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Dereference gives us the info we want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sz="2400" lang="en">
                <a:latin typeface="Consolas"/>
                <a:ea typeface="Consolas"/>
                <a:cs typeface="Consolas"/>
                <a:sym typeface="Consolas"/>
              </a:rPr>
              <a:t>GET </a:t>
            </a:r>
            <a:r>
              <a:rPr u="sng" sz="2400" lang="en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  <a:hlinkClick r:id="rId3"/>
              </a:rPr>
              <a:t>http://alice.com/profile#me</a:t>
            </a:r>
          </a:p>
          <a:p>
            <a:pPr rtl="0">
              <a:spcBef>
                <a:spcPts val="0"/>
              </a:spcBef>
              <a:buNone/>
            </a:pPr>
            <a:r>
              <a:rPr sz="2400" lang="en">
                <a:latin typeface="Consolas"/>
                <a:ea typeface="Consolas"/>
                <a:cs typeface="Consolas"/>
                <a:sym typeface="Consolas"/>
              </a:rPr>
              <a:t>…</a:t>
            </a:r>
          </a:p>
          <a:p>
            <a:pPr rtl="0">
              <a:spcBef>
                <a:spcPts val="0"/>
              </a:spcBef>
              <a:buNone/>
            </a:pPr>
            <a:r>
              <a:rPr sz="2400" lang="en">
                <a:latin typeface="Consolas"/>
                <a:ea typeface="Consolas"/>
                <a:cs typeface="Consolas"/>
                <a:sym typeface="Consolas"/>
              </a:rPr>
              <a:t>&lt;#me&gt; foaf:name “Alice I. Wonderland”;</a:t>
            </a:r>
          </a:p>
          <a:p>
            <a:pPr rtl="0">
              <a:spcBef>
                <a:spcPts val="0"/>
              </a:spcBef>
              <a:buNone/>
            </a:pPr>
            <a:r>
              <a:rPr sz="2400" lang="en">
                <a:latin typeface="Consolas"/>
                <a:ea typeface="Consolas"/>
                <a:cs typeface="Consolas"/>
                <a:sym typeface="Consolas"/>
              </a:rPr>
              <a:t>	foaf:image &lt;/image.jpg&gt;;</a:t>
            </a:r>
          </a:p>
          <a:p>
            <a:pPr rtl="0" lvl="0">
              <a:spcBef>
                <a:spcPts val="0"/>
              </a:spcBef>
              <a:buNone/>
            </a:pPr>
            <a:r>
              <a:rPr sz="2400" lang="en">
                <a:latin typeface="Consolas"/>
                <a:ea typeface="Consolas"/>
                <a:cs typeface="Consolas"/>
                <a:sym typeface="Consolas"/>
              </a:rPr>
              <a:t>...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8" name="Shape 3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9" name="Shape 30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Finding a User’s Channels</a:t>
            </a:r>
          </a:p>
        </p:txBody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Deref their WebID to get their profile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Look in profile for space:storage link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Look in there for an mblog:ChannelSpace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Look in there for a channel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4" name="Shape 3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15" name="Shape 3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-114450" x="-445325"/>
            <a:ext cy="6772424" cx="9589323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Shape 316"/>
          <p:cNvSpPr txBox="1"/>
          <p:nvPr/>
        </p:nvSpPr>
        <p:spPr>
          <a:xfrm>
            <a:off y="6467275" x="933675"/>
            <a:ext cy="457200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sz="1100" lang="en"/>
              <a:t>Image by Essam Mansour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0" name="Shape 3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1" name="Shape 32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Authentication</a:t>
            </a:r>
          </a:p>
        </p:txBody>
      </p:sp>
      <p:sp>
        <p:nvSpPr>
          <p:cNvPr id="322" name="Shape 32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Currently using WebID-TLS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Self-signed client certificates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Public key is in user’s profile (dereference WebID)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Probably very secure, but client certs have problematic UI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6" name="Shape 3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7" name="Shape 32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Cimba 1.0 Demo</a:t>
            </a:r>
          </a:p>
        </p:txBody>
      </p:sp>
      <p:sp>
        <p:nvSpPr>
          <p:cNvPr id="328" name="Shape 328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n"/>
              <a:t>Video at </a:t>
            </a:r>
            <a:r>
              <a:rPr u="sng" sz="2400" lang="en">
                <a:solidFill>
                  <a:schemeClr val="hlink"/>
                </a:solidFill>
                <a:hlinkClick r:id="rId3"/>
              </a:rPr>
              <a:t>https://www.youtube.com/watch?v=z0_XaJ97rF0</a:t>
            </a:r>
            <a:r>
              <a:rPr sz="2400" lang="en"/>
              <a:t>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>
              <a:spcBef>
                <a:spcPts val="0"/>
              </a:spcBef>
              <a:buNone/>
            </a:pPr>
            <a:r>
              <a:rPr sz="2400" lang="en"/>
              <a:t>Run it at </a:t>
            </a:r>
            <a:r>
              <a:rPr u="sng" sz="2400" lang="en">
                <a:solidFill>
                  <a:schemeClr val="hlink"/>
                </a:solidFill>
                <a:hlinkClick r:id="rId4"/>
              </a:rPr>
              <a:t>http://cimba.co/versions/1.0/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>
              <a:spcBef>
                <a:spcPts val="0"/>
              </a:spcBef>
              <a:buNone/>
            </a:pPr>
            <a:r>
              <a:rPr sz="2400" lang="en"/>
              <a:t>Code </a:t>
            </a:r>
            <a:r>
              <a:rPr u="sng" sz="2400" lang="en">
                <a:solidFill>
                  <a:schemeClr val="hlink"/>
                </a:solidFill>
                <a:hlinkClick r:id="rId5"/>
              </a:rPr>
              <a:t>on github</a:t>
            </a:r>
            <a:r>
              <a:rPr sz="2400" lang="en"/>
              <a:t> (linkeddata/cimba)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2" name="Shape 3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3" name="Shape 33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sz="3500" lang="en"/>
              <a:t>Link-Following SPARQL (in progress)</a:t>
            </a:r>
          </a:p>
        </p:txBody>
      </p:sp>
      <p:sp>
        <p:nvSpPr>
          <p:cNvPr id="334" name="Shape 334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Avoid all the Client-Cert pop-ups by having the pod aggregate the data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Can cache between runs, making startup much faster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proxy authentication (pod has own identity)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" name="Shape 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Social Software</a:t>
            </a:r>
          </a:p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Value comes from other users</a:t>
            </a:r>
          </a:p>
          <a:p>
            <a:pPr rtl="0" indent="0" marL="457200">
              <a:spcBef>
                <a:spcPts val="0"/>
              </a:spcBef>
              <a:buNone/>
            </a:pPr>
            <a:r>
              <a:rPr sz="2600" lang="en"/>
              <a:t>ebay, uber, airbnb, yelp, foursquare, kickstarter, evite, meetup, doodle, eHarmony, okcupid, digg, reddit, facebook, linkedin, twitter, tumblr, instagram, pinterest, flickr, wikipedia, StackOverflow, words with friends, github, irc, email, ...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No other users = Ghost Town (minimal value)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When everyone uses it: incredibly compelling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8" name="Shape 3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9" name="Shape 33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Search (in progress)</a:t>
            </a:r>
          </a:p>
        </p:txBody>
      </p:sp>
      <p:sp>
        <p:nvSpPr>
          <p:cNvPr id="340" name="Shape 340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Need to find People, Channels, Postings from anywhere in the world. 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Requires a global index (aka Search Engine)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Cimba plans to use many at once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Currently just using webizen.org, for People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Each one can be centralized, or DHT-style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Pods can search outward in the social network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4" name="Shape 3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5" name="Shape 34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Notify (in progress)</a:t>
            </a:r>
          </a:p>
        </p:txBody>
      </p:sp>
      <p:sp>
        <p:nvSpPr>
          <p:cNvPr id="346" name="Shape 34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800" lang="en"/>
              <a:t>How can you tell the user about:</a:t>
            </a:r>
          </a:p>
          <a:p>
            <a:pPr rtl="0" lvl="0" indent="-4064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800" lang="en"/>
              <a:t>a New Subscriber</a:t>
            </a:r>
          </a:p>
          <a:p>
            <a:pPr rtl="0" lvl="0" indent="-4064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800" lang="en"/>
              <a:t>a Reply </a:t>
            </a:r>
          </a:p>
          <a:p>
            <a:pPr rtl="0" lvl="0" indent="-4064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800" lang="en"/>
              <a:t>a Mention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800"/>
          </a:p>
          <a:p>
            <a:pPr rtl="0" lvl="0">
              <a:spcBef>
                <a:spcPts val="0"/>
              </a:spcBef>
              <a:buNone/>
            </a:pPr>
            <a:r>
              <a:rPr sz="2800" lang="en"/>
              <a:t>Backlinks (via </a:t>
            </a:r>
            <a:r>
              <a:rPr u="sng" sz="2800" lang="en"/>
              <a:t>ldp-exposed</a:t>
            </a:r>
            <a:r>
              <a:rPr sz="2800" lang="en"/>
              <a:t> webmention)</a:t>
            </a:r>
          </a:p>
          <a:p>
            <a:pPr rtl="0" lvl="0" indent="-4064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800" lang="en"/>
              <a:t>When you publish &lt;s&gt; &lt;p&gt; &lt;o&gt;...</a:t>
            </a:r>
          </a:p>
          <a:p>
            <a:pPr rtl="0" lvl="0" indent="-4064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800" lang="en"/>
              <a:t>You notify s, p, and o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800"/>
          </a:p>
          <a:p>
            <a:pPr rtl="0" lvl="0">
              <a:spcBef>
                <a:spcPts val="0"/>
              </a:spcBef>
              <a:buNone/>
            </a:pPr>
            <a:r>
              <a:rPr sz="2800" lang="en"/>
              <a:t>SiteWatch instead of polling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0" name="Shape 3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1" name="Shape 35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Same Approach works for other Social Software</a:t>
            </a:r>
          </a:p>
        </p:txBody>
      </p:sp>
      <p:sp>
        <p:nvSpPr>
          <p:cNvPr id="352" name="Shape 35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Example: Alice and Bob are playing chess: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Alice POSTs each of her moves to an ldp:BasicContainer on her site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Bob does the same.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Each move links to both sides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Anyone (with access) can see all the moves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Alice, Bob, etc, can see the game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They probably make a copy of each others moves, for speed and to detect cheating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6" name="Shape 3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7" name="Shape 35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Such as</a:t>
            </a:r>
          </a:p>
        </p:txBody>
      </p:sp>
      <p:sp>
        <p:nvSpPr>
          <p:cNvPr id="358" name="Shape 358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Personal Health Tracking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POST descriptions of what you’ve done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Query them, and related data, eg other people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Issue Tracking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POST new issues, comments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PATCH to update status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Query to see issues, comments, status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Expert Network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PATCH to update self-description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Query to find appropriate matches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2" name="Shape 3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3" name="Shape 36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Con’t</a:t>
            </a:r>
          </a:p>
        </p:txBody>
      </p:sp>
      <p:sp>
        <p:nvSpPr>
          <p:cNvPr id="364" name="Shape 364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FriendCam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POST photos, videos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POST access-control rules, comments, metadata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Query to see what’s new &amp; interesting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GET photos, videos (if given access)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MeetingCard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POST meeting proposal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POST availability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POST decisions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Query for status of your meetings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AnythingMarket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8" name="Shape 3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9" name="Shape 36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Essentials</a:t>
            </a:r>
          </a:p>
        </p:txBody>
      </p:sp>
      <p:sp>
        <p:nvSpPr>
          <p:cNvPr id="370" name="Shape 370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When something happens: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POST new things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PATCH to update existing things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The state of the world?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low-level: GET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high-level: Link-Following Query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Everything has dereferenceable identifier (URL)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Access control always available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Backlinks/Notification 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4" name="Shape 3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5" name="Shape 37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Next Steps</a:t>
            </a:r>
          </a:p>
        </p:txBody>
      </p:sp>
      <p:sp>
        <p:nvSpPr>
          <p:cNvPr id="376" name="Shape 37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 rtl="0">
              <a:spcBef>
                <a:spcPts val="0"/>
              </a:spcBef>
              <a:buNone/>
            </a:pPr>
            <a:r>
              <a:rPr sz="2800" lang="en"/>
              <a:t>LDP</a:t>
            </a:r>
          </a:p>
          <a:p>
            <a:pPr rtl="0" lvl="0" indent="-4064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800" lang="en"/>
              <a:t>Try implementing </a:t>
            </a:r>
            <a:r>
              <a:rPr u="sng" sz="2800" lang="en">
                <a:solidFill>
                  <a:schemeClr val="hlink"/>
                </a:solidFill>
                <a:hlinkClick r:id="rId3"/>
              </a:rPr>
              <a:t>http://www.w3.org/TR/ldp</a:t>
            </a:r>
            <a:r>
              <a:rPr sz="2800" lang="en"/>
              <a:t> </a:t>
            </a:r>
          </a:p>
          <a:p>
            <a:pPr rtl="0" lvl="0" indent="-4064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800" lang="en"/>
              <a:t>Join </a:t>
            </a:r>
            <a:r>
              <a:rPr u="sng" sz="2800" lang="en">
                <a:solidFill>
                  <a:schemeClr val="hlink"/>
                </a:solidFill>
                <a:hlinkClick r:id="rId4"/>
              </a:rPr>
              <a:t>public-ldp@w3.org</a:t>
            </a:r>
          </a:p>
          <a:p>
            <a:pPr rtl="0" lvl="0" indent="-4064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800" lang="en"/>
              <a:t>Consider joining next round of LDP WG</a:t>
            </a:r>
          </a:p>
          <a:p>
            <a:pPr rtl="0">
              <a:spcBef>
                <a:spcPts val="0"/>
              </a:spcBef>
              <a:buNone/>
            </a:pPr>
            <a:r>
              <a:rPr sz="2800" lang="en"/>
              <a:t>Social Web WG </a:t>
            </a:r>
            <a:r>
              <a:rPr u="sng" sz="2800" lang="en">
                <a:solidFill>
                  <a:schemeClr val="hlink"/>
                </a:solidFill>
                <a:hlinkClick r:id="rId5"/>
              </a:rPr>
              <a:t>http://www.w3.org/Social/WG</a:t>
            </a:r>
            <a:r>
              <a:rPr sz="2800" lang="en"/>
              <a:t> </a:t>
            </a:r>
          </a:p>
          <a:p>
            <a:pPr rtl="0" lvl="0" indent="-4064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800" lang="en"/>
              <a:t>Just starting, great time to join (Tues 10am PT)</a:t>
            </a:r>
          </a:p>
          <a:p>
            <a:pPr rtl="0">
              <a:spcBef>
                <a:spcPts val="0"/>
              </a:spcBef>
              <a:buNone/>
            </a:pPr>
            <a:r>
              <a:rPr sz="2800" lang="en"/>
              <a:t>Try </a:t>
            </a:r>
            <a:r>
              <a:rPr u="sng" sz="2800" lang="en">
                <a:solidFill>
                  <a:schemeClr val="hlink"/>
                </a:solidFill>
                <a:hlinkClick r:id="rId6"/>
              </a:rPr>
              <a:t>http://cimba.co</a:t>
            </a:r>
            <a:r>
              <a:rPr sz="2800" lang="en"/>
              <a:t> or </a:t>
            </a:r>
            <a:r>
              <a:rPr u="sng" sz="2800" lang="en">
                <a:solidFill>
                  <a:schemeClr val="hlink"/>
                </a:solidFill>
                <a:hlinkClick r:id="rId7"/>
              </a:rPr>
              <a:t>on github</a:t>
            </a:r>
            <a:r>
              <a:rPr sz="2800" lang="en"/>
              <a:t>  </a:t>
            </a:r>
          </a:p>
          <a:p>
            <a:pPr rtl="0">
              <a:spcBef>
                <a:spcPts val="0"/>
              </a:spcBef>
              <a:buNone/>
            </a:pPr>
            <a:r>
              <a:rPr sz="2800" lang="en"/>
              <a:t>Join </a:t>
            </a:r>
            <a:r>
              <a:rPr u="sng" sz="2800" lang="en">
                <a:solidFill>
                  <a:schemeClr val="hlink"/>
                </a:solidFill>
                <a:hlinkClick r:id="rId8"/>
              </a:rPr>
              <a:t>crosscloud-announce@csail.mit.edu</a:t>
            </a:r>
          </a:p>
          <a:p>
            <a:pPr rtl="0">
              <a:spcBef>
                <a:spcPts val="0"/>
              </a:spcBef>
              <a:buNone/>
            </a:pPr>
            <a:r>
              <a:rPr sz="2800" lang="en"/>
              <a:t>Follow crosscloudorg on twitter</a:t>
            </a:r>
          </a:p>
          <a:p>
            <a:pPr rtl="0" lvl="0">
              <a:spcBef>
                <a:spcPts val="0"/>
              </a:spcBef>
              <a:buNone/>
            </a:pPr>
            <a:r>
              <a:rPr sz="2800" lang="en"/>
              <a:t>Write to me (</a:t>
            </a:r>
            <a:r>
              <a:rPr u="sng" sz="2800" lang="en">
                <a:solidFill>
                  <a:schemeClr val="hlink"/>
                </a:solidFill>
                <a:hlinkClick r:id="rId9"/>
              </a:rPr>
              <a:t>sandro@w3.org</a:t>
            </a:r>
            <a:r>
              <a:rPr sz="2800" lang="en"/>
              <a:t>)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Why build on LDP?</a:t>
            </a:r>
          </a:p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Very straightforward, standard open data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u="sng" lang="en"/>
              <a:t>However</a:t>
            </a:r>
            <a:r>
              <a:rPr lang="en"/>
              <a:t> LDP 1.0 is not enough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We’re building on LDP 1.0 </a:t>
            </a:r>
            <a:r>
              <a:rPr lang="en" i="1"/>
              <a:t>with extensions</a:t>
            </a:r>
            <a:r>
              <a:rPr lang="en"/>
              <a:t>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u="sng" lang="en"/>
              <a:t>Hopefully</a:t>
            </a:r>
            <a:r>
              <a:rPr lang="en"/>
              <a:t> next version of LDP will include them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Crosscloud</a:t>
            </a:r>
          </a:p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Envisioned as system to end social lock-in</a:t>
            </a:r>
          </a:p>
          <a:p>
            <a:pPr rtl="0" indent="0" marL="457200">
              <a:spcBef>
                <a:spcPts val="0"/>
              </a:spcBef>
              <a:buNone/>
            </a:pPr>
            <a:r>
              <a:rPr sz="2600" lang="en"/>
              <a:t>No more Ghost Town; Similar apps share users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600"/>
          </a:p>
          <a:p>
            <a:pPr rtl="0">
              <a:spcBef>
                <a:spcPts val="0"/>
              </a:spcBef>
              <a:buNone/>
            </a:pPr>
            <a:r>
              <a:rPr sz="2600" lang="en"/>
              <a:t>Make it easy for users to move between vendors</a:t>
            </a:r>
          </a:p>
          <a:p>
            <a:pPr rtl="0">
              <a:spcBef>
                <a:spcPts val="0"/>
              </a:spcBef>
              <a:buNone/>
            </a:pPr>
            <a:r>
              <a:rPr sz="2600" lang="en"/>
              <a:t>Make it easy to develop/deploy social software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600"/>
          </a:p>
          <a:p>
            <a:pPr rtl="0" lvl="0">
              <a:spcBef>
                <a:spcPts val="0"/>
              </a:spcBef>
              <a:buNone/>
            </a:pPr>
            <a:r>
              <a:rPr sz="2600" lang="en"/>
              <a:t>Research and Development at W3C/MIT</a:t>
            </a:r>
            <a:r>
              <a:rPr lang="en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" name="Shape 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Why is this important? </a:t>
            </a:r>
          </a:p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For Users: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Shop around for better privacy 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Shop around for better security 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Be able to reach everyone online, not just folks who choose the same vendors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Option to self-pay instead of endure ads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Use the same tools with different communities (home vs employer to-do list)</a:t>
            </a:r>
          </a:p>
          <a:p>
            <a:pPr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Better quality, more innovation in software 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Why is this important?</a:t>
            </a:r>
          </a:p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For Application Developers: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Avoid the Ghost Town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Immediate Value: People can use your product with their existing data and social connections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No need for backend operations staff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… assuming there’s a market for generic LDP+ data service providers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Have your users be your customers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Instead of packaging them as a product for advertisers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 How Does it Work?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rm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We separate the data from the software and let the user control the data.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It’s like a DBMS that the user controls.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All their software works with that same data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-50800"/>
            <a:ext cy="6857999" cx="914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