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28"/>
  </p:notesMasterIdLst>
  <p:sldIdLst>
    <p:sldId id="256" r:id="rId2"/>
    <p:sldId id="340" r:id="rId3"/>
    <p:sldId id="309" r:id="rId4"/>
    <p:sldId id="310" r:id="rId5"/>
    <p:sldId id="312" r:id="rId6"/>
    <p:sldId id="338" r:id="rId7"/>
    <p:sldId id="270" r:id="rId8"/>
    <p:sldId id="315" r:id="rId9"/>
    <p:sldId id="323" r:id="rId10"/>
    <p:sldId id="322" r:id="rId11"/>
    <p:sldId id="343" r:id="rId12"/>
    <p:sldId id="319" r:id="rId13"/>
    <p:sldId id="344" r:id="rId14"/>
    <p:sldId id="350" r:id="rId15"/>
    <p:sldId id="325" r:id="rId16"/>
    <p:sldId id="302" r:id="rId17"/>
    <p:sldId id="284" r:id="rId18"/>
    <p:sldId id="282" r:id="rId19"/>
    <p:sldId id="330" r:id="rId20"/>
    <p:sldId id="337" r:id="rId21"/>
    <p:sldId id="349" r:id="rId22"/>
    <p:sldId id="345" r:id="rId23"/>
    <p:sldId id="331" r:id="rId24"/>
    <p:sldId id="347" r:id="rId25"/>
    <p:sldId id="348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037" autoAdjust="0"/>
  </p:normalViewPr>
  <p:slideViewPr>
    <p:cSldViewPr snapToGrid="0" snapToObjects="1" showGuides="1">
      <p:cViewPr>
        <p:scale>
          <a:sx n="116" d="100"/>
          <a:sy n="116" d="100"/>
        </p:scale>
        <p:origin x="-2136" y="-800"/>
      </p:cViewPr>
      <p:guideLst>
        <p:guide orient="horz" pos="2153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13DF-3BE3-B349-90EE-2C5D281B0BD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5158-EAA1-364E-8289-C6CA3BB87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65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032CA8-17AE-8746-A899-6D5D1AA70F9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9" name="Picture 8" descr="w3c_home_nb-transparent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95767" y="416626"/>
            <a:ext cx="1029133" cy="569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roberthof/2012/09/25/google-research-no-mobile-site-lost-customers/" TargetMode="External"/><Relationship Id="rId4" Type="http://schemas.openxmlformats.org/officeDocument/2006/relationships/hyperlink" Target="http://blog.nielsen.com/nielsenwire/social/2012/" TargetMode="External"/><Relationship Id="rId5" Type="http://schemas.openxmlformats.org/officeDocument/2006/relationships/hyperlink" Target="http://www.pewinternet.org/Reports/2010/Online-News/Part-5/1-Introduction.aspx" TargetMode="External"/><Relationship Id="rId6" Type="http://schemas.openxmlformats.org/officeDocument/2006/relationships/hyperlink" Target="http://pewinternet.org/Reports/2012/Hyperconnected-lives/Main-findings/Positive-outcome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winternet.org/Reports/2010/Online-News/Part-4.asp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ynga.com" TargetMode="External"/><Relationship Id="rId4" Type="http://schemas.openxmlformats.org/officeDocument/2006/relationships/hyperlink" Target="http://www.synacor.com/what-we-do/products/tv-everywhere.php" TargetMode="External"/><Relationship Id="rId5" Type="http://schemas.openxmlformats.org/officeDocument/2006/relationships/hyperlink" Target="http://www.ecommercetimes.com/story/76776.html" TargetMode="External"/><Relationship Id="rId6" Type="http://schemas.openxmlformats.org/officeDocument/2006/relationships/hyperlink" Target="http://www.telecomstechnews.com/news/2012/dec/03/how-will-smart-tv-experience-evolve-2013/" TargetMode="External"/><Relationship Id="rId7" Type="http://schemas.openxmlformats.org/officeDocument/2006/relationships/hyperlink" Target="http://www.latimes.com/entertainment/envelope/cotown/la-et-ct-study-majority-of-us-consumers-watch-tv-and-surf-web-simultaneously-20130128,0,7900948.story" TargetMode="Externa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mediacentre/latestnews/2013/iplayer-performance-dec12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12/12/html5-cr" TargetMode="Externa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12/Talks/jj-tpac2012-ac.ppt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12/08/electronic-book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306" y="1576615"/>
            <a:ext cx="8307387" cy="1554716"/>
          </a:xfrm>
        </p:spPr>
        <p:txBody>
          <a:bodyPr/>
          <a:lstStyle/>
          <a:p>
            <a:r>
              <a:rPr lang="en-US" dirty="0" smtClean="0"/>
              <a:t>The Seismic Shift in Digital Publishing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5434840"/>
            <a:ext cx="8307387" cy="7530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Jeff Jaffe, W3C CEO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402941" y="3419518"/>
            <a:ext cx="6338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…and How You Can Shape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the Future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539229" cy="1143000"/>
          </a:xfrm>
        </p:spPr>
        <p:txBody>
          <a:bodyPr/>
          <a:lstStyle/>
          <a:p>
            <a:r>
              <a:rPr lang="en-US" dirty="0" smtClean="0"/>
              <a:t>Consumer Behavior Paradigm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Rich content anywhere, anytime, across multiple devices</a:t>
            </a:r>
          </a:p>
          <a:p>
            <a:pPr lvl="1"/>
            <a:r>
              <a:rPr lang="en-US" dirty="0" smtClean="0">
                <a:hlinkClick r:id="rId2"/>
              </a:rPr>
              <a:t>Pew</a:t>
            </a:r>
            <a:r>
              <a:rPr lang="en-US" dirty="0" smtClean="0"/>
              <a:t>: “[Mobile phone] users under age 50 are almost three times as likely as their older counterparts to get news on the go…”</a:t>
            </a:r>
          </a:p>
          <a:p>
            <a:pPr lvl="1"/>
            <a:r>
              <a:rPr lang="en-US" dirty="0" smtClean="0">
                <a:hlinkClick r:id="rId3"/>
              </a:rPr>
              <a:t>Forbes: </a:t>
            </a:r>
            <a:r>
              <a:rPr lang="en-US" dirty="0" smtClean="0"/>
              <a:t>“Google Research: No Mobile Site = Lost Customers</a:t>
            </a:r>
            <a:r>
              <a:rPr lang="en-US" dirty="0" smtClean="0">
                <a:hlinkClick r:id="rId4"/>
              </a:rPr>
              <a:t>”</a:t>
            </a:r>
          </a:p>
          <a:p>
            <a:pPr lvl="1"/>
            <a:r>
              <a:rPr lang="en-US" dirty="0" smtClean="0"/>
              <a:t>Human activities (work, play, family) overlap</a:t>
            </a:r>
            <a:endParaRPr lang="en-US" dirty="0" smtClean="0">
              <a:hlinkClick r:id="rId4"/>
            </a:endParaRPr>
          </a:p>
          <a:p>
            <a:r>
              <a:rPr lang="en-US" dirty="0" smtClean="0"/>
              <a:t>Social, customized</a:t>
            </a:r>
          </a:p>
          <a:p>
            <a:pPr lvl="1"/>
            <a:r>
              <a:rPr lang="en-US" dirty="0" smtClean="0">
                <a:hlinkClick r:id="rId5"/>
              </a:rPr>
              <a:t>Pew</a:t>
            </a:r>
            <a:r>
              <a:rPr lang="en-US" dirty="0" smtClean="0"/>
              <a:t>: “News is becoming a shared social experience as people exchange links and recommendations as a form of cultural currency in their social networks.”</a:t>
            </a:r>
          </a:p>
          <a:p>
            <a:pPr lvl="1"/>
            <a:r>
              <a:rPr lang="en-US" dirty="0" smtClean="0">
                <a:hlinkClick r:id="rId4"/>
              </a:rPr>
              <a:t>Nielsen</a:t>
            </a:r>
            <a:r>
              <a:rPr lang="en-US" dirty="0" smtClean="0"/>
              <a:t>: “33% of people 18-24 use social media in the bathroom”</a:t>
            </a:r>
          </a:p>
          <a:p>
            <a:r>
              <a:rPr lang="en-US" dirty="0" smtClean="0"/>
              <a:t>Time-slicing</a:t>
            </a:r>
          </a:p>
          <a:p>
            <a:pPr lvl="1"/>
            <a:r>
              <a:rPr lang="en-US" dirty="0" smtClean="0"/>
              <a:t>William Schrader in </a:t>
            </a:r>
            <a:r>
              <a:rPr lang="en-US" dirty="0" smtClean="0">
                <a:hlinkClick r:id="rId6"/>
              </a:rPr>
              <a:t>Pew survey</a:t>
            </a:r>
            <a:r>
              <a:rPr lang="en-US" dirty="0" smtClean="0"/>
              <a:t>: “The youth of 2020 will enjoy cognitive ability far beyond our estimates today … [but also] by their ability to share immediately any information with colleagues/friends and/or family, selectively and rapidly.”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derground-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2599765"/>
            <a:ext cx="8858250" cy="394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Happening Across Industries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31" y="4814997"/>
            <a:ext cx="1200072" cy="120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TV/Entertainment Industry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Rich content anywhere, anytime, across multiple devices</a:t>
            </a:r>
          </a:p>
          <a:p>
            <a:pPr lvl="1"/>
            <a:r>
              <a:rPr lang="en-US" dirty="0" smtClean="0"/>
              <a:t>“This year, we’re looking forward to turning </a:t>
            </a:r>
            <a:r>
              <a:rPr lang="en-US" dirty="0" err="1" smtClean="0"/>
              <a:t>iPlayer</a:t>
            </a:r>
            <a:r>
              <a:rPr lang="en-US" dirty="0" smtClean="0"/>
              <a:t> into an entertainment destination…for the BBC’s </a:t>
            </a:r>
            <a:r>
              <a:rPr lang="en-US" dirty="0" err="1" smtClean="0"/>
              <a:t>iPlayer</a:t>
            </a:r>
            <a:r>
              <a:rPr lang="en-US" dirty="0" smtClean="0"/>
              <a:t>, </a:t>
            </a:r>
            <a:r>
              <a:rPr lang="en-US" b="1" dirty="0" smtClean="0"/>
              <a:t>25% of access is mobile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BBC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Zynga</a:t>
            </a:r>
            <a:r>
              <a:rPr lang="en-US" dirty="0" smtClean="0"/>
              <a:t> signed a deal with </a:t>
            </a:r>
            <a:r>
              <a:rPr lang="en-US" dirty="0" smtClean="0">
                <a:hlinkClick r:id="rId4"/>
              </a:rPr>
              <a:t>Synacor</a:t>
            </a:r>
            <a:r>
              <a:rPr lang="en-US" dirty="0" smtClean="0"/>
              <a:t> … [the] move puts </a:t>
            </a:r>
            <a:r>
              <a:rPr lang="en-US" dirty="0" err="1" smtClean="0"/>
              <a:t>Zynga</a:t>
            </a:r>
            <a:r>
              <a:rPr lang="en-US" dirty="0" smtClean="0"/>
              <a:t> games </a:t>
            </a:r>
            <a:r>
              <a:rPr lang="en-US" b="1" dirty="0" smtClean="0"/>
              <a:t>seamlessly on all screens for more stickiness potential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Ecommerce Times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YouTube, </a:t>
            </a:r>
            <a:r>
              <a:rPr lang="en-US" dirty="0" err="1" smtClean="0"/>
              <a:t>Hulu</a:t>
            </a:r>
            <a:r>
              <a:rPr lang="en-US" dirty="0" smtClean="0"/>
              <a:t>, Google TV, </a:t>
            </a:r>
            <a:r>
              <a:rPr lang="en-US" dirty="0" err="1" smtClean="0"/>
              <a:t>Vimeo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Social, customized</a:t>
            </a:r>
          </a:p>
          <a:p>
            <a:pPr lvl="1"/>
            <a:r>
              <a:rPr lang="en-US" dirty="0" smtClean="0"/>
              <a:t>“[Smart] TV platforms offer global distribution opportunities, … </a:t>
            </a:r>
            <a:r>
              <a:rPr lang="en-US" b="1" dirty="0" smtClean="0"/>
              <a:t>high-end, attractive niche content</a:t>
            </a:r>
            <a:r>
              <a:rPr lang="en-US" dirty="0" smtClean="0"/>
              <a:t>, which cannot easily find distribution via traditional broadcasting.” (</a:t>
            </a:r>
            <a:r>
              <a:rPr lang="en-US" dirty="0" smtClean="0">
                <a:hlinkClick r:id="rId6"/>
              </a:rPr>
              <a:t>TelecomsTech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Time-slicing</a:t>
            </a:r>
          </a:p>
          <a:p>
            <a:pPr lvl="1"/>
            <a:r>
              <a:rPr lang="en-US" dirty="0" smtClean="0">
                <a:hlinkClick r:id="rId7"/>
              </a:rPr>
              <a:t>Study</a:t>
            </a:r>
            <a:r>
              <a:rPr lang="en-US" dirty="0" smtClean="0"/>
              <a:t>: “Majority of US consumers </a:t>
            </a:r>
            <a:r>
              <a:rPr lang="en-US" b="1" dirty="0" smtClean="0"/>
              <a:t>watch TV and surf Web simultaneously</a:t>
            </a:r>
            <a:r>
              <a:rPr lang="en-US" dirty="0" smtClean="0"/>
              <a:t>”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1168400"/>
            <a:ext cx="1442439" cy="143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Publishing Unlike Other Industries…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Automotive, government, health care, etc. serve their own intrinsic purposes</a:t>
            </a:r>
          </a:p>
          <a:p>
            <a:pPr lvl="1"/>
            <a:r>
              <a:rPr lang="en-US" dirty="0" smtClean="0"/>
              <a:t>Web has an impact on delivery of those services, but is secondary</a:t>
            </a:r>
          </a:p>
          <a:p>
            <a:r>
              <a:rPr lang="en-US" dirty="0" smtClean="0"/>
              <a:t>Web is more “intimately” tied to the intrinsic purpose of publishing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thus a Bigger Stake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the industry have leveraged the Web for 20 years and are early adopters.</a:t>
            </a:r>
          </a:p>
          <a:p>
            <a:r>
              <a:rPr lang="en-US" dirty="0" smtClean="0"/>
              <a:t>Others are just beginning the journey</a:t>
            </a:r>
          </a:p>
          <a:p>
            <a:pPr lvl="1"/>
            <a:r>
              <a:rPr lang="en-US" dirty="0" smtClean="0"/>
              <a:t>eBooks are picking up the technology today</a:t>
            </a:r>
          </a:p>
          <a:p>
            <a:pPr lvl="1"/>
            <a:r>
              <a:rPr lang="en-US" dirty="0" smtClean="0"/>
              <a:t>Tomorrow they will be fully part of the Web</a:t>
            </a:r>
          </a:p>
          <a:p>
            <a:r>
              <a:rPr lang="en-US" dirty="0" smtClean="0"/>
              <a:t>Although the industry as a whole is not there yet, in time…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162" y="2599765"/>
            <a:ext cx="8779992" cy="38490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= Web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29" y="2599765"/>
            <a:ext cx="3682591" cy="3682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266" y="6394047"/>
            <a:ext cx="302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Photo: Electro-L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on the Open Web Platform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7511" y="2835717"/>
            <a:ext cx="5231977" cy="359117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Georgia" charset="0"/>
              <a:buChar char="•"/>
            </a:pPr>
            <a:r>
              <a:rPr lang="en-US" dirty="0" smtClean="0"/>
              <a:t>Web pages are more beautiful, interactive and intelligent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HTML5 provides cross-browser interoperability and all major browser vendors plan to support it; </a:t>
            </a:r>
            <a:r>
              <a:rPr lang="en-US" dirty="0" smtClean="0">
                <a:hlinkClick r:id="rId2"/>
              </a:rPr>
              <a:t>now complete and stable</a:t>
            </a:r>
            <a:endParaRPr lang="en-US" dirty="0" smtClean="0"/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Video is a first-class citizen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Simplifies data integration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Runs on many devices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Has tools for social networking (privacy, security, identity)</a:t>
            </a:r>
          </a:p>
          <a:p>
            <a:pPr>
              <a:spcBef>
                <a:spcPts val="638"/>
              </a:spcBef>
              <a:spcAft>
                <a:spcPts val="1425"/>
              </a:spcAft>
              <a:buSzPct val="100000"/>
              <a:buFont typeface="Arial" charset="0"/>
              <a:buChar char="•"/>
            </a:pPr>
            <a:r>
              <a:rPr lang="en-US" dirty="0" smtClean="0"/>
              <a:t>Is the most interoperable platform in the industry</a:t>
            </a:r>
          </a:p>
        </p:txBody>
      </p:sp>
      <p:pic>
        <p:nvPicPr>
          <p:cNvPr id="23" name="Picture 22" descr="brick-trow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88" y="2835717"/>
            <a:ext cx="3075411" cy="230348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81852" y="6401100"/>
            <a:ext cx="217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Unedited photo: </a:t>
            </a:r>
            <a:r>
              <a:rPr lang="en-US" sz="1400" i="1" dirty="0" err="1" smtClean="0"/>
              <a:t>WiseGeek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AL_04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873954" y="-22697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Broadly Embraced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767" y="3043742"/>
            <a:ext cx="6645205" cy="2836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00" y="2920881"/>
            <a:ext cx="1189748" cy="15875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004480"/>
                </a:solidFill>
                <a:cs typeface="LeagueGothic"/>
              </a:rPr>
              <a:t>Analysts</a:t>
            </a:r>
          </a:p>
          <a:p>
            <a:r>
              <a:rPr lang="en-US" sz="1600" dirty="0" smtClean="0">
                <a:solidFill>
                  <a:srgbClr val="004480"/>
                </a:solidFill>
                <a:cs typeface="LeagueGothic"/>
              </a:rPr>
              <a:t>New Apps</a:t>
            </a:r>
          </a:p>
          <a:p>
            <a:r>
              <a:rPr lang="en-US" sz="1600" dirty="0" smtClean="0">
                <a:solidFill>
                  <a:srgbClr val="004480"/>
                </a:solidFill>
                <a:cs typeface="LeagueGothic"/>
              </a:rPr>
              <a:t>Tools</a:t>
            </a:r>
          </a:p>
          <a:p>
            <a:r>
              <a:rPr lang="en-US" sz="1600" dirty="0" smtClean="0">
                <a:solidFill>
                  <a:srgbClr val="004480"/>
                </a:solidFill>
                <a:cs typeface="LeagueGothic"/>
              </a:rPr>
              <a:t>Acquisitions</a:t>
            </a:r>
          </a:p>
          <a:p>
            <a:r>
              <a:rPr lang="en-US" sz="1600" dirty="0" smtClean="0">
                <a:solidFill>
                  <a:srgbClr val="004480"/>
                </a:solidFill>
                <a:cs typeface="LeagueGothic"/>
              </a:rPr>
              <a:t>Browsers</a:t>
            </a:r>
          </a:p>
        </p:txBody>
      </p:sp>
      <p:sp>
        <p:nvSpPr>
          <p:cNvPr id="50" name="Freeform 49"/>
          <p:cNvSpPr/>
          <p:nvPr/>
        </p:nvSpPr>
        <p:spPr>
          <a:xfrm>
            <a:off x="1302766" y="3459793"/>
            <a:ext cx="3251443" cy="2419666"/>
          </a:xfrm>
          <a:custGeom>
            <a:avLst/>
            <a:gdLst>
              <a:gd name="connsiteX0" fmla="*/ 0 w 3251443"/>
              <a:gd name="connsiteY0" fmla="*/ 2419666 h 2419666"/>
              <a:gd name="connsiteX1" fmla="*/ 0 w 3251443"/>
              <a:gd name="connsiteY1" fmla="*/ 2419666 h 2419666"/>
              <a:gd name="connsiteX2" fmla="*/ 503591 w 3251443"/>
              <a:gd name="connsiteY2" fmla="*/ 2343025 h 2419666"/>
              <a:gd name="connsiteX3" fmla="*/ 755386 w 3251443"/>
              <a:gd name="connsiteY3" fmla="*/ 2255435 h 2419666"/>
              <a:gd name="connsiteX4" fmla="*/ 1072867 w 3251443"/>
              <a:gd name="connsiteY4" fmla="*/ 2058358 h 2419666"/>
              <a:gd name="connsiteX5" fmla="*/ 1379400 w 3251443"/>
              <a:gd name="connsiteY5" fmla="*/ 1850332 h 2419666"/>
              <a:gd name="connsiteX6" fmla="*/ 1642143 w 3251443"/>
              <a:gd name="connsiteY6" fmla="*/ 1554717 h 2419666"/>
              <a:gd name="connsiteX7" fmla="*/ 1970572 w 3251443"/>
              <a:gd name="connsiteY7" fmla="*/ 1149615 h 2419666"/>
              <a:gd name="connsiteX8" fmla="*/ 2255210 w 3251443"/>
              <a:gd name="connsiteY8" fmla="*/ 766410 h 2419666"/>
              <a:gd name="connsiteX9" fmla="*/ 2507005 w 3251443"/>
              <a:gd name="connsiteY9" fmla="*/ 437948 h 2419666"/>
              <a:gd name="connsiteX10" fmla="*/ 2704062 w 3251443"/>
              <a:gd name="connsiteY10" fmla="*/ 262769 h 2419666"/>
              <a:gd name="connsiteX11" fmla="*/ 2977753 w 3251443"/>
              <a:gd name="connsiteY11" fmla="*/ 87590 h 2419666"/>
              <a:gd name="connsiteX12" fmla="*/ 3185758 w 3251443"/>
              <a:gd name="connsiteY12" fmla="*/ 0 h 2419666"/>
              <a:gd name="connsiteX13" fmla="*/ 3251443 w 3251443"/>
              <a:gd name="connsiteY13" fmla="*/ 0 h 2419666"/>
              <a:gd name="connsiteX14" fmla="*/ 3251443 w 3251443"/>
              <a:gd name="connsiteY14" fmla="*/ 2408717 h 2419666"/>
              <a:gd name="connsiteX15" fmla="*/ 0 w 3251443"/>
              <a:gd name="connsiteY15" fmla="*/ 2419666 h 24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1443" h="2419666">
                <a:moveTo>
                  <a:pt x="0" y="2419666"/>
                </a:moveTo>
                <a:lnTo>
                  <a:pt x="0" y="2419666"/>
                </a:lnTo>
                <a:cubicBezTo>
                  <a:pt x="167778" y="2393565"/>
                  <a:pt x="333794" y="2343025"/>
                  <a:pt x="503591" y="2343025"/>
                </a:cubicBezTo>
                <a:lnTo>
                  <a:pt x="755386" y="2255435"/>
                </a:lnTo>
                <a:lnTo>
                  <a:pt x="1072867" y="2058358"/>
                </a:lnTo>
                <a:lnTo>
                  <a:pt x="1379400" y="1850332"/>
                </a:lnTo>
                <a:cubicBezTo>
                  <a:pt x="1644618" y="1562984"/>
                  <a:pt x="1642143" y="1694795"/>
                  <a:pt x="1642143" y="1554717"/>
                </a:cubicBezTo>
                <a:lnTo>
                  <a:pt x="1970572" y="1149615"/>
                </a:lnTo>
                <a:lnTo>
                  <a:pt x="2255210" y="766410"/>
                </a:lnTo>
                <a:lnTo>
                  <a:pt x="2507005" y="437948"/>
                </a:lnTo>
                <a:lnTo>
                  <a:pt x="2704062" y="262769"/>
                </a:lnTo>
                <a:lnTo>
                  <a:pt x="2977753" y="87590"/>
                </a:lnTo>
                <a:lnTo>
                  <a:pt x="3185758" y="0"/>
                </a:lnTo>
                <a:lnTo>
                  <a:pt x="3251443" y="0"/>
                </a:lnTo>
                <a:lnTo>
                  <a:pt x="3251443" y="2408717"/>
                </a:lnTo>
                <a:lnTo>
                  <a:pt x="0" y="2419666"/>
                </a:lnTo>
                <a:close/>
              </a:path>
            </a:pathLst>
          </a:custGeom>
          <a:solidFill>
            <a:schemeClr val="accent1">
              <a:lumMod val="75000"/>
              <a:alpha val="4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302767" y="3448849"/>
            <a:ext cx="6645205" cy="2452511"/>
          </a:xfrm>
          <a:custGeom>
            <a:avLst/>
            <a:gdLst>
              <a:gd name="connsiteX0" fmla="*/ 0 w 6645205"/>
              <a:gd name="connsiteY0" fmla="*/ 2452511 h 2452511"/>
              <a:gd name="connsiteX1" fmla="*/ 722543 w 6645205"/>
              <a:gd name="connsiteY1" fmla="*/ 2299229 h 2452511"/>
              <a:gd name="connsiteX2" fmla="*/ 1138552 w 6645205"/>
              <a:gd name="connsiteY2" fmla="*/ 2047409 h 2452511"/>
              <a:gd name="connsiteX3" fmla="*/ 1521719 w 6645205"/>
              <a:gd name="connsiteY3" fmla="*/ 1751794 h 2452511"/>
              <a:gd name="connsiteX4" fmla="*/ 2101943 w 6645205"/>
              <a:gd name="connsiteY4" fmla="*/ 1018230 h 2452511"/>
              <a:gd name="connsiteX5" fmla="*/ 2572691 w 6645205"/>
              <a:gd name="connsiteY5" fmla="*/ 426999 h 2452511"/>
              <a:gd name="connsiteX6" fmla="*/ 3087229 w 6645205"/>
              <a:gd name="connsiteY6" fmla="*/ 65692 h 2452511"/>
              <a:gd name="connsiteX7" fmla="*/ 3547029 w 6645205"/>
              <a:gd name="connsiteY7" fmla="*/ 32846 h 2452511"/>
              <a:gd name="connsiteX8" fmla="*/ 3963038 w 6645205"/>
              <a:gd name="connsiteY8" fmla="*/ 142333 h 2452511"/>
              <a:gd name="connsiteX9" fmla="*/ 4400943 w 6645205"/>
              <a:gd name="connsiteY9" fmla="*/ 503640 h 2452511"/>
              <a:gd name="connsiteX10" fmla="*/ 4806005 w 6645205"/>
              <a:gd name="connsiteY10" fmla="*/ 1040127 h 2452511"/>
              <a:gd name="connsiteX11" fmla="*/ 5243910 w 6645205"/>
              <a:gd name="connsiteY11" fmla="*/ 1620409 h 2452511"/>
              <a:gd name="connsiteX12" fmla="*/ 5506653 w 6645205"/>
              <a:gd name="connsiteY12" fmla="*/ 1937922 h 2452511"/>
              <a:gd name="connsiteX13" fmla="*/ 5780343 w 6645205"/>
              <a:gd name="connsiteY13" fmla="*/ 2167845 h 2452511"/>
              <a:gd name="connsiteX14" fmla="*/ 6229196 w 6645205"/>
              <a:gd name="connsiteY14" fmla="*/ 2397768 h 2452511"/>
              <a:gd name="connsiteX15" fmla="*/ 6645205 w 6645205"/>
              <a:gd name="connsiteY15" fmla="*/ 2441563 h 245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45205" h="2452511">
                <a:moveTo>
                  <a:pt x="0" y="2452511"/>
                </a:moveTo>
                <a:cubicBezTo>
                  <a:pt x="266392" y="2409628"/>
                  <a:pt x="532784" y="2366746"/>
                  <a:pt x="722543" y="2299229"/>
                </a:cubicBezTo>
                <a:cubicBezTo>
                  <a:pt x="912302" y="2231712"/>
                  <a:pt x="1005356" y="2138648"/>
                  <a:pt x="1138552" y="2047409"/>
                </a:cubicBezTo>
                <a:cubicBezTo>
                  <a:pt x="1271748" y="1956170"/>
                  <a:pt x="1361154" y="1923324"/>
                  <a:pt x="1521719" y="1751794"/>
                </a:cubicBezTo>
                <a:cubicBezTo>
                  <a:pt x="1682284" y="1580264"/>
                  <a:pt x="2101943" y="1018230"/>
                  <a:pt x="2101943" y="1018230"/>
                </a:cubicBezTo>
                <a:cubicBezTo>
                  <a:pt x="2277105" y="797431"/>
                  <a:pt x="2408477" y="585755"/>
                  <a:pt x="2572691" y="426999"/>
                </a:cubicBezTo>
                <a:cubicBezTo>
                  <a:pt x="2736905" y="268243"/>
                  <a:pt x="2924839" y="131384"/>
                  <a:pt x="3087229" y="65692"/>
                </a:cubicBezTo>
                <a:cubicBezTo>
                  <a:pt x="3249619" y="0"/>
                  <a:pt x="3401061" y="20073"/>
                  <a:pt x="3547029" y="32846"/>
                </a:cubicBezTo>
                <a:cubicBezTo>
                  <a:pt x="3692997" y="45619"/>
                  <a:pt x="3820719" y="63867"/>
                  <a:pt x="3963038" y="142333"/>
                </a:cubicBezTo>
                <a:cubicBezTo>
                  <a:pt x="4105357" y="220799"/>
                  <a:pt x="4260449" y="354008"/>
                  <a:pt x="4400943" y="503640"/>
                </a:cubicBezTo>
                <a:cubicBezTo>
                  <a:pt x="4541438" y="653272"/>
                  <a:pt x="4806005" y="1040127"/>
                  <a:pt x="4806005" y="1040127"/>
                </a:cubicBezTo>
                <a:cubicBezTo>
                  <a:pt x="4946499" y="1226255"/>
                  <a:pt x="5127135" y="1470777"/>
                  <a:pt x="5243910" y="1620409"/>
                </a:cubicBezTo>
                <a:cubicBezTo>
                  <a:pt x="5360685" y="1770042"/>
                  <a:pt x="5417248" y="1846683"/>
                  <a:pt x="5506653" y="1937922"/>
                </a:cubicBezTo>
                <a:cubicBezTo>
                  <a:pt x="5596058" y="2029161"/>
                  <a:pt x="5659919" y="2091204"/>
                  <a:pt x="5780343" y="2167845"/>
                </a:cubicBezTo>
                <a:cubicBezTo>
                  <a:pt x="5900767" y="2244486"/>
                  <a:pt x="6085052" y="2352148"/>
                  <a:pt x="6229196" y="2397768"/>
                </a:cubicBezTo>
                <a:cubicBezTo>
                  <a:pt x="6373340" y="2443388"/>
                  <a:pt x="6645205" y="2441563"/>
                  <a:pt x="6645205" y="2441563"/>
                </a:cubicBezTo>
              </a:path>
            </a:pathLst>
          </a:custGeom>
          <a:solidFill>
            <a:schemeClr val="bg1">
              <a:alpha val="16000"/>
            </a:schemeClr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0" idx="3"/>
          </p:cNvCxnSpPr>
          <p:nvPr/>
        </p:nvCxnSpPr>
        <p:spPr>
          <a:xfrm>
            <a:off x="1382548" y="3714667"/>
            <a:ext cx="2919867" cy="3801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1852" y="6401100"/>
            <a:ext cx="1033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Photo: BBC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Examples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2" y="3055699"/>
            <a:ext cx="1626853" cy="319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041" y="3055699"/>
            <a:ext cx="2501900" cy="323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526" y="3157299"/>
            <a:ext cx="25908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493438" cy="1143000"/>
          </a:xfrm>
        </p:spPr>
        <p:txBody>
          <a:bodyPr/>
          <a:lstStyle/>
          <a:p>
            <a:r>
              <a:rPr lang="en-US" dirty="0" smtClean="0"/>
              <a:t>How Do We Bring Publishing and Web Industry Closer?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6940875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Time and collaboration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W3C eBooks Workshop this week</a:t>
            </a:r>
            <a:endParaRPr lang="en-US" dirty="0" smtClean="0"/>
          </a:p>
          <a:p>
            <a:r>
              <a:rPr lang="en-US" dirty="0" smtClean="0"/>
              <a:t>Participation by W3C in publishing events</a:t>
            </a:r>
          </a:p>
          <a:p>
            <a:r>
              <a:rPr lang="en-US" dirty="0" smtClean="0"/>
              <a:t>Participation by publishing industry</a:t>
            </a:r>
            <a:br>
              <a:rPr lang="en-US" dirty="0" smtClean="0"/>
            </a:br>
            <a:r>
              <a:rPr lang="en-US" dirty="0" smtClean="0"/>
              <a:t>in W3C groups</a:t>
            </a:r>
          </a:p>
          <a:p>
            <a:r>
              <a:rPr lang="en-US" dirty="0" smtClean="0"/>
              <a:t>Participation by W3C in publishing industry</a:t>
            </a:r>
            <a:br>
              <a:rPr lang="en-US" dirty="0" smtClean="0"/>
            </a:br>
            <a:r>
              <a:rPr lang="en-US" dirty="0" smtClean="0"/>
              <a:t>groups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248638" y="2756646"/>
            <a:ext cx="3529349" cy="3596400"/>
            <a:chOff x="5248638" y="2756646"/>
            <a:chExt cx="3529349" cy="3596400"/>
          </a:xfrm>
        </p:grpSpPr>
        <p:pic>
          <p:nvPicPr>
            <p:cNvPr id="13" name="Picture 12" descr="brazi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638" y="2756646"/>
              <a:ext cx="3529349" cy="3596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8276" y="3791604"/>
              <a:ext cx="8128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Years Ago The Web Changed Publishing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96" y="2986569"/>
            <a:ext cx="2776602" cy="282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Industry Shows How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417914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Three W3C Workshops to gather stakeholders, listen to requirements</a:t>
            </a:r>
          </a:p>
          <a:p>
            <a:r>
              <a:rPr lang="en-US" dirty="0" smtClean="0"/>
              <a:t>Interest Group developed requirements in task forces (e.g., Home Network)</a:t>
            </a:r>
          </a:p>
          <a:p>
            <a:r>
              <a:rPr lang="en-US" dirty="0" smtClean="0"/>
              <a:t>Priority requirements moved to Working Groups for inclusion in core standards such as HTML5</a:t>
            </a:r>
          </a:p>
          <a:p>
            <a:pPr lvl="1"/>
            <a:r>
              <a:rPr lang="en-US" i="1" dirty="0" smtClean="0"/>
              <a:t>DOM Events</a:t>
            </a:r>
          </a:p>
          <a:p>
            <a:pPr lvl="1"/>
            <a:r>
              <a:rPr lang="en-US" i="1" dirty="0" err="1" smtClean="0"/>
              <a:t>Multitrack</a:t>
            </a:r>
            <a:endParaRPr lang="en-US" i="1" dirty="0" smtClean="0"/>
          </a:p>
          <a:p>
            <a:pPr lvl="1"/>
            <a:r>
              <a:rPr lang="en-US" i="1" dirty="0" smtClean="0"/>
              <a:t>Streaming media</a:t>
            </a:r>
          </a:p>
          <a:p>
            <a:pPr lvl="1"/>
            <a:r>
              <a:rPr lang="en-US" i="1" dirty="0" smtClean="0"/>
              <a:t>Encrypted media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168400"/>
            <a:ext cx="1442439" cy="143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Themes for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current publishing practices</a:t>
            </a:r>
          </a:p>
          <a:p>
            <a:r>
              <a:rPr lang="en-US" dirty="0" smtClean="0"/>
              <a:t>Leverage value-add of the Web</a:t>
            </a:r>
          </a:p>
          <a:p>
            <a:r>
              <a:rPr lang="en-US" dirty="0" smtClean="0"/>
              <a:t>Support diverse business and distribution models</a:t>
            </a:r>
          </a:p>
          <a:p>
            <a:r>
              <a:rPr lang="en-US" dirty="0" smtClean="0"/>
              <a:t>Satisfy diverse consumer behaviors</a:t>
            </a:r>
          </a:p>
          <a:p>
            <a:endParaRPr lang="en-US" dirty="0"/>
          </a:p>
        </p:txBody>
      </p:sp>
      <p:pic>
        <p:nvPicPr>
          <p:cNvPr id="9" name="Picture 8" descr="earth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49" y="2599765"/>
            <a:ext cx="2578436" cy="37914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3266" y="6394047"/>
            <a:ext cx="302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Image: </a:t>
            </a:r>
            <a:r>
              <a:rPr lang="en-US" sz="1400" i="1" dirty="0" err="1" smtClean="0"/>
              <a:t>sciencedaily.com</a:t>
            </a:r>
            <a:endParaRPr lang="en-US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Current Publishing Practices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Screens, typography, high quality fonts,</a:t>
            </a:r>
            <a:br>
              <a:rPr lang="en-US" dirty="0" smtClean="0"/>
            </a:br>
            <a:r>
              <a:rPr lang="en-US" dirty="0" smtClean="0"/>
              <a:t>colors</a:t>
            </a:r>
          </a:p>
          <a:p>
            <a:r>
              <a:rPr lang="en-US" dirty="0" smtClean="0"/>
              <a:t>Advanced layout </a:t>
            </a:r>
          </a:p>
          <a:p>
            <a:pPr lvl="1"/>
            <a:r>
              <a:rPr lang="en-US" dirty="0" smtClean="0"/>
              <a:t>adaptive layout for diverse devices</a:t>
            </a:r>
          </a:p>
          <a:p>
            <a:pPr lvl="1"/>
            <a:r>
              <a:rPr lang="en-US" dirty="0" smtClean="0"/>
              <a:t>multi-column</a:t>
            </a:r>
          </a:p>
          <a:p>
            <a:pPr lvl="1"/>
            <a:r>
              <a:rPr lang="en-US" dirty="0" smtClean="0"/>
              <a:t>pagination</a:t>
            </a:r>
          </a:p>
          <a:p>
            <a:pPr lvl="1"/>
            <a:r>
              <a:rPr lang="en-US" dirty="0" smtClean="0"/>
              <a:t>media integration</a:t>
            </a:r>
          </a:p>
          <a:p>
            <a:pPr lvl="1"/>
            <a:r>
              <a:rPr lang="en-US" dirty="0" smtClean="0"/>
              <a:t>formatting of the world’s scripts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Readability of long texts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19200"/>
          <a:stretch>
            <a:fillRect/>
          </a:stretch>
        </p:blipFill>
        <p:spPr>
          <a:xfrm>
            <a:off x="5008206" y="2968322"/>
            <a:ext cx="3738590" cy="30846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3266" y="6394047"/>
            <a:ext cx="302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Photo: </a:t>
            </a:r>
            <a:r>
              <a:rPr lang="en-US" sz="1400" i="1" dirty="0" err="1" smtClean="0"/>
              <a:t>behance.net</a:t>
            </a:r>
            <a:endParaRPr lang="en-US" sz="1400" i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Value-Add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7"/>
            <a:ext cx="8506385" cy="37030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Links raise asset value, foster sharing, bookmarks</a:t>
            </a:r>
          </a:p>
          <a:p>
            <a:r>
              <a:rPr lang="en-US" dirty="0" smtClean="0"/>
              <a:t>Rich media for </a:t>
            </a:r>
            <a:r>
              <a:rPr lang="en-US" dirty="0" err="1" smtClean="0"/>
              <a:t>ebooks</a:t>
            </a:r>
            <a:r>
              <a:rPr lang="en-US" dirty="0" smtClean="0"/>
              <a:t>, news, education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integration for journalism,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book ids, catalogs, specialized search, discovery,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curation</a:t>
            </a:r>
            <a:r>
              <a:rPr lang="en-US" dirty="0" smtClean="0">
                <a:solidFill>
                  <a:schemeClr val="tx1"/>
                </a:solidFill>
              </a:rPr>
              <a:t>, annotations</a:t>
            </a:r>
          </a:p>
          <a:p>
            <a:r>
              <a:rPr lang="en-US" dirty="0" smtClean="0"/>
              <a:t>Cross-device support at lower cost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Accessibility, internationalization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Customization, </a:t>
            </a:r>
            <a:r>
              <a:rPr lang="en-US" dirty="0" smtClean="0"/>
              <a:t>specialized content for niche audiences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i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2920877"/>
            <a:ext cx="3073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Diverse </a:t>
            </a:r>
            <a:br>
              <a:rPr lang="en-US" dirty="0" smtClean="0"/>
            </a:br>
            <a:r>
              <a:rPr lang="en-US" dirty="0" smtClean="0"/>
              <a:t>Business and Distribution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Revenue generation</a:t>
            </a:r>
          </a:p>
          <a:p>
            <a:pPr lvl="1"/>
            <a:r>
              <a:rPr lang="en-US" dirty="0" smtClean="0"/>
              <a:t>Subscription</a:t>
            </a:r>
          </a:p>
          <a:p>
            <a:pPr lvl="1"/>
            <a:r>
              <a:rPr lang="en-US" dirty="0" smtClean="0"/>
              <a:t>Ad insertion in eBook apps</a:t>
            </a:r>
          </a:p>
          <a:p>
            <a:pPr lvl="1"/>
            <a:r>
              <a:rPr lang="en-US" dirty="0" smtClean="0"/>
              <a:t>Social sharing</a:t>
            </a:r>
          </a:p>
          <a:p>
            <a:pPr lvl="1"/>
            <a:r>
              <a:rPr lang="en-US" dirty="0" smtClean="0"/>
              <a:t>Product placement</a:t>
            </a:r>
          </a:p>
          <a:p>
            <a:r>
              <a:rPr lang="en-US" dirty="0" smtClean="0"/>
              <a:t>Web Payments</a:t>
            </a:r>
          </a:p>
          <a:p>
            <a:r>
              <a:rPr lang="en-US" dirty="0" smtClean="0"/>
              <a:t>Content protection</a:t>
            </a:r>
          </a:p>
          <a:p>
            <a:pPr lvl="1"/>
            <a:r>
              <a:rPr lang="en-US" dirty="0" smtClean="0"/>
              <a:t>One device</a:t>
            </a:r>
          </a:p>
          <a:p>
            <a:pPr lvl="1"/>
            <a:r>
              <a:rPr lang="en-US" dirty="0" smtClean="0"/>
              <a:t>One user</a:t>
            </a:r>
          </a:p>
          <a:p>
            <a:pPr lvl="1"/>
            <a:r>
              <a:rPr lang="en-US" dirty="0" smtClean="0"/>
              <a:t>None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92" y="2643561"/>
            <a:ext cx="4905609" cy="38199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Satisfy Diverse Consumer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5911799" cy="34917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Rich content anywhere, anytime, across multiple devices</a:t>
            </a:r>
          </a:p>
          <a:p>
            <a:pPr lvl="1"/>
            <a:r>
              <a:rPr lang="en-US" dirty="0" smtClean="0"/>
              <a:t>news on the go</a:t>
            </a:r>
          </a:p>
          <a:p>
            <a:pPr lvl="1"/>
            <a:r>
              <a:rPr lang="en-US" dirty="0" smtClean="0"/>
              <a:t>content portability (across devices)</a:t>
            </a:r>
          </a:p>
          <a:p>
            <a:pPr lvl="1"/>
            <a:r>
              <a:rPr lang="en-US" dirty="0" smtClean="0"/>
              <a:t>mobile ads, payments</a:t>
            </a:r>
          </a:p>
          <a:p>
            <a:r>
              <a:rPr lang="en-US" dirty="0" smtClean="0"/>
              <a:t>Social, customized</a:t>
            </a:r>
          </a:p>
          <a:p>
            <a:pPr lvl="1"/>
            <a:r>
              <a:rPr lang="en-US" dirty="0" smtClean="0"/>
              <a:t>niche audiences</a:t>
            </a:r>
          </a:p>
          <a:p>
            <a:pPr lvl="1"/>
            <a:r>
              <a:rPr lang="en-US" dirty="0" smtClean="0"/>
              <a:t>sharing to drive marketing, revenues</a:t>
            </a:r>
          </a:p>
          <a:p>
            <a:pPr lvl="1"/>
            <a:r>
              <a:rPr lang="en-US" dirty="0" smtClean="0"/>
              <a:t>reviews</a:t>
            </a:r>
          </a:p>
          <a:p>
            <a:r>
              <a:rPr lang="en-US" dirty="0" smtClean="0"/>
              <a:t>Time-slicing</a:t>
            </a:r>
          </a:p>
          <a:p>
            <a:pPr lvl="1"/>
            <a:r>
              <a:rPr lang="en-US" dirty="0" smtClean="0"/>
              <a:t>integrate reading experience with Web</a:t>
            </a:r>
            <a:br>
              <a:rPr lang="en-US" dirty="0" smtClean="0"/>
            </a:br>
            <a:r>
              <a:rPr lang="en-US" dirty="0" smtClean="0"/>
              <a:t>(dictionaries, references, etc.) and other activities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266" y="6394047"/>
            <a:ext cx="302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Photo: </a:t>
            </a:r>
            <a:r>
              <a:rPr lang="en-US" sz="1400" i="1" dirty="0" err="1" smtClean="0"/>
              <a:t>extremetech.com</a:t>
            </a:r>
            <a:endParaRPr lang="en-US" sz="1400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57" y="3569281"/>
            <a:ext cx="3666543" cy="246345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Conversation Going</a:t>
            </a:r>
            <a:br>
              <a:rPr lang="en-US" dirty="0" smtClean="0"/>
            </a:br>
            <a:r>
              <a:rPr lang="en-US" dirty="0" smtClean="0"/>
              <a:t>Let’s Build a Web for Publishing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162" y="2599765"/>
            <a:ext cx="8779992" cy="38490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29" y="2766201"/>
            <a:ext cx="3682591" cy="3682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distribution of linked documents</a:t>
            </a:r>
          </a:p>
          <a:p>
            <a:r>
              <a:rPr lang="en-US" dirty="0" smtClean="0"/>
              <a:t>Low barrier to entry for sites</a:t>
            </a:r>
          </a:p>
          <a:p>
            <a:r>
              <a:rPr lang="en-US" dirty="0" smtClean="0"/>
              <a:t>Non-linear reading habits</a:t>
            </a:r>
          </a:p>
          <a:p>
            <a:r>
              <a:rPr lang="en-US" dirty="0" smtClean="0"/>
              <a:t>Creation of bite-sized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Substitute for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Low-resolution screens</a:t>
            </a:r>
          </a:p>
          <a:p>
            <a:r>
              <a:rPr lang="en-US" dirty="0" smtClean="0"/>
              <a:t>Impoverished layout, style</a:t>
            </a:r>
          </a:p>
          <a:p>
            <a:r>
              <a:rPr lang="en-US" dirty="0" smtClean="0"/>
              <a:t>Static, read-only</a:t>
            </a:r>
          </a:p>
          <a:p>
            <a:r>
              <a:rPr lang="en-US" dirty="0" smtClean="0"/>
              <a:t>Low bandwidth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4" y="5349104"/>
            <a:ext cx="830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Observation</a:t>
            </a:r>
            <a:r>
              <a:rPr lang="en-US" dirty="0" smtClean="0"/>
              <a:t>: The early Web was useful for publishing, but its relevance to the industry was not sufficient for publishers to participate in core standards development.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22" y="2818008"/>
            <a:ext cx="4050869" cy="2465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876" y="6406142"/>
            <a:ext cx="1694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Image: outer-</a:t>
            </a:r>
            <a:r>
              <a:rPr lang="en-US" sz="1200" i="1" dirty="0" err="1" smtClean="0"/>
              <a:t>court.com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Enough for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4324394" cy="3491753"/>
          </a:xfrm>
        </p:spPr>
        <p:txBody>
          <a:bodyPr/>
          <a:lstStyle/>
          <a:p>
            <a:r>
              <a:rPr lang="en-US" dirty="0" smtClean="0"/>
              <a:t>Businesses flocked to the Web to push content</a:t>
            </a:r>
          </a:p>
          <a:p>
            <a:r>
              <a:rPr lang="en-US" dirty="0" smtClean="0"/>
              <a:t>Revenue models appeared (e.g., </a:t>
            </a:r>
            <a:br>
              <a:rPr lang="en-US" dirty="0" smtClean="0"/>
            </a:br>
            <a:r>
              <a:rPr lang="en-US" dirty="0" smtClean="0"/>
              <a:t>pop-up ads, search engine ads)</a:t>
            </a:r>
          </a:p>
          <a:p>
            <a:r>
              <a:rPr lang="en-US" dirty="0" smtClean="0"/>
              <a:t>Tools lowered cost of publishing by more people (blogs, wikis)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4895"/>
          <a:stretch>
            <a:fillRect/>
          </a:stretch>
        </p:blipFill>
        <p:spPr>
          <a:xfrm>
            <a:off x="4688411" y="2800442"/>
            <a:ext cx="4204912" cy="26686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Web Grew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162" y="2599765"/>
            <a:ext cx="8779992" cy="38490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5" y="2785898"/>
            <a:ext cx="3822700" cy="356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Tectonic Shifts Have </a:t>
            </a:r>
            <a:br>
              <a:rPr lang="en-US" dirty="0" smtClean="0"/>
            </a:br>
            <a:r>
              <a:rPr lang="en-US" dirty="0" smtClean="0"/>
              <a:t>Accelerated 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6" y="2599764"/>
            <a:ext cx="8802754" cy="38392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07102" y="3753489"/>
            <a:ext cx="101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Cloud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49086" y="2694975"/>
            <a:ext cx="2744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Geography no longer a barrier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7705" y="5631675"/>
            <a:ext cx="137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Mobility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968516" y="3468555"/>
            <a:ext cx="102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744" y="4488015"/>
            <a:ext cx="172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Broadband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2876" y="6406142"/>
            <a:ext cx="2966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Image: room6halcombeschool.blogspot.com 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397651" y="2885384"/>
            <a:ext cx="3009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Internet everywhere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7023" y="4134072"/>
            <a:ext cx="2450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Generational divide </a:t>
            </a:r>
          </a:p>
          <a:p>
            <a:pPr algn="ctr"/>
            <a:r>
              <a:rPr lang="en-US" sz="2000" dirty="0" smtClean="0"/>
              <a:t>in consuming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Impact on Publishing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1232546">
            <a:off x="3387428" y="3224947"/>
            <a:ext cx="5665006" cy="1565275"/>
            <a:chOff x="1089676" y="4210332"/>
            <a:chExt cx="5665006" cy="1565275"/>
          </a:xfrm>
        </p:grpSpPr>
        <p:pic>
          <p:nvPicPr>
            <p:cNvPr id="9" name="Picture 8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676" y="4210332"/>
              <a:ext cx="5665006" cy="15652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56125" y="459845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“After 79 years in print, Newsweek goes digital only”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0740916">
            <a:off x="109886" y="3903800"/>
            <a:ext cx="5386974" cy="1565275"/>
            <a:chOff x="371474" y="4549775"/>
            <a:chExt cx="5386974" cy="1565275"/>
          </a:xfrm>
        </p:grpSpPr>
        <p:pic>
          <p:nvPicPr>
            <p:cNvPr id="11" name="Picture 10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4" y="4549775"/>
              <a:ext cx="5386974" cy="15652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32290" y="491597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Google Ad Revenue Now More Than U.S. Print Publications Combined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21385567">
            <a:off x="140100" y="2777576"/>
            <a:ext cx="3656070" cy="1565275"/>
            <a:chOff x="3613150" y="4406900"/>
            <a:chExt cx="3656070" cy="1565275"/>
          </a:xfrm>
        </p:grpSpPr>
        <p:pic>
          <p:nvPicPr>
            <p:cNvPr id="14" name="Picture 13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3150" y="4406900"/>
              <a:ext cx="3656070" cy="156527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58035" y="4867886"/>
              <a:ext cx="3070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25% of Americans own a tablet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8325" y="5077932"/>
            <a:ext cx="5813621" cy="1565275"/>
            <a:chOff x="2704062" y="4811713"/>
            <a:chExt cx="5813621" cy="1565275"/>
          </a:xfrm>
        </p:grpSpPr>
        <p:pic>
          <p:nvPicPr>
            <p:cNvPr id="17" name="Picture 16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4062" y="4811713"/>
              <a:ext cx="5813621" cy="15652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320745" y="518196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Pew: Survey Finds Rising Reliance on Libraries as a Gateway to the Web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96088">
            <a:off x="3983477" y="4309234"/>
            <a:ext cx="4097374" cy="1565275"/>
            <a:chOff x="830997" y="5247970"/>
            <a:chExt cx="4097374" cy="1565275"/>
          </a:xfrm>
        </p:grpSpPr>
        <p:pic>
          <p:nvPicPr>
            <p:cNvPr id="21" name="Picture 20" descr="Untitl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85567">
              <a:off x="830997" y="5247970"/>
              <a:ext cx="4097374" cy="15652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1366419">
              <a:off x="1378194" y="5595243"/>
              <a:ext cx="33308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E-Books See Triple Digit Growth As Paper Book Sales Dive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539229" cy="1143000"/>
          </a:xfrm>
        </p:spPr>
        <p:txBody>
          <a:bodyPr/>
          <a:lstStyle/>
          <a:p>
            <a:r>
              <a:rPr lang="en-US" dirty="0" smtClean="0"/>
              <a:t>Web Trends Will Further Alter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6360653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Web will improve</a:t>
            </a:r>
          </a:p>
          <a:p>
            <a:pPr lvl="1"/>
            <a:r>
              <a:rPr lang="en-US" dirty="0" smtClean="0"/>
              <a:t>Screens, typography, and layout will grow in power</a:t>
            </a:r>
          </a:p>
          <a:p>
            <a:r>
              <a:rPr lang="en-US" dirty="0" smtClean="0"/>
              <a:t>Web will add value</a:t>
            </a:r>
          </a:p>
          <a:p>
            <a:pPr lvl="1"/>
            <a:r>
              <a:rPr lang="en-US" dirty="0" smtClean="0"/>
              <a:t>Links will raise asset value exponentially</a:t>
            </a:r>
          </a:p>
          <a:p>
            <a:pPr lvl="1"/>
            <a:r>
              <a:rPr lang="en-US" dirty="0" smtClean="0"/>
              <a:t>Rich media will enhance </a:t>
            </a:r>
            <a:r>
              <a:rPr lang="en-US" dirty="0" err="1" smtClean="0"/>
              <a:t>ebooks</a:t>
            </a:r>
            <a:r>
              <a:rPr lang="en-US" dirty="0" smtClean="0"/>
              <a:t>, news, education</a:t>
            </a:r>
          </a:p>
          <a:p>
            <a:pPr lvl="1"/>
            <a:r>
              <a:rPr lang="en-US" dirty="0" smtClean="0"/>
              <a:t>Data will power journalism; </a:t>
            </a:r>
            <a:r>
              <a:rPr lang="en-US" dirty="0" err="1" smtClean="0"/>
              <a:t>curation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 will spur business model innovation</a:t>
            </a:r>
          </a:p>
          <a:p>
            <a:pPr lvl="1"/>
            <a:r>
              <a:rPr lang="en-US" dirty="0" smtClean="0"/>
              <a:t>Many eBooks will become (mobile) apps, including 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3750" b="14062"/>
          <a:stretch>
            <a:fillRect/>
          </a:stretch>
        </p:blipFill>
        <p:spPr>
          <a:xfrm>
            <a:off x="5786148" y="2712850"/>
            <a:ext cx="3103317" cy="30133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3266" y="6394047"/>
            <a:ext cx="302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Photo: Andy Goldsworthy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4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2150D2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13888</TotalTime>
  <Words>1125</Words>
  <Application>Microsoft Macintosh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Expo</vt:lpstr>
      <vt:lpstr>The Seismic Shift in Digital Publishing</vt:lpstr>
      <vt:lpstr>20 Years Ago The Web Changed Publishing</vt:lpstr>
      <vt:lpstr>Early Impact</vt:lpstr>
      <vt:lpstr>No Substitute for Print</vt:lpstr>
      <vt:lpstr>Good Enough for Innovation</vt:lpstr>
      <vt:lpstr>So the Web Grew</vt:lpstr>
      <vt:lpstr>Recent Tectonic Shifts Have  Accelerated Movement</vt:lpstr>
      <vt:lpstr>Significant Impact on Publishing</vt:lpstr>
      <vt:lpstr>Web Trends Will Further Alter Landscape</vt:lpstr>
      <vt:lpstr>Consumer Behavior Paradigm Shifts</vt:lpstr>
      <vt:lpstr>This is Happening Across Industries</vt:lpstr>
      <vt:lpstr>TV/Entertainment Industry Stories</vt:lpstr>
      <vt:lpstr>But Publishing Unlike Other Industries…</vt:lpstr>
      <vt:lpstr>…and thus a Bigger Stake in the Future</vt:lpstr>
      <vt:lpstr>Publishing = Web</vt:lpstr>
      <vt:lpstr>Building on the Open Web Platform</vt:lpstr>
      <vt:lpstr>Broadly Embraced</vt:lpstr>
      <vt:lpstr>A Few Examples</vt:lpstr>
      <vt:lpstr>How Do We Bring Publishing and Web Industry Closer?</vt:lpstr>
      <vt:lpstr>TV Industry Shows How</vt:lpstr>
      <vt:lpstr>Core Themes for Convergence</vt:lpstr>
      <vt:lpstr>Match Current Publishing Practices</vt:lpstr>
      <vt:lpstr>Leverage Value-Add of the Web</vt:lpstr>
      <vt:lpstr>Support Diverse  Business and Distribution Models</vt:lpstr>
      <vt:lpstr>Satisfy Diverse Consumer Behaviors</vt:lpstr>
      <vt:lpstr>Keep the Conversation Going Let’s Build a Web for Publishing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Chang</dc:creator>
  <cp:lastModifiedBy>Valerie Chang</cp:lastModifiedBy>
  <cp:revision>1388</cp:revision>
  <dcterms:created xsi:type="dcterms:W3CDTF">2013-02-12T23:27:20Z</dcterms:created>
  <dcterms:modified xsi:type="dcterms:W3CDTF">2013-02-12T23:29:21Z</dcterms:modified>
</cp:coreProperties>
</file>