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2" r:id="rId1"/>
  </p:sldMasterIdLst>
  <p:notesMasterIdLst>
    <p:notesMasterId r:id="rId29"/>
  </p:notesMasterIdLst>
  <p:sldIdLst>
    <p:sldId id="256" r:id="rId2"/>
    <p:sldId id="366" r:id="rId3"/>
    <p:sldId id="270" r:id="rId4"/>
    <p:sldId id="322" r:id="rId5"/>
    <p:sldId id="343" r:id="rId6"/>
    <p:sldId id="315" r:id="rId7"/>
    <p:sldId id="344" r:id="rId8"/>
    <p:sldId id="302" r:id="rId9"/>
    <p:sldId id="371" r:id="rId10"/>
    <p:sldId id="359" r:id="rId11"/>
    <p:sldId id="360" r:id="rId12"/>
    <p:sldId id="372" r:id="rId13"/>
    <p:sldId id="368" r:id="rId14"/>
    <p:sldId id="369" r:id="rId15"/>
    <p:sldId id="370" r:id="rId16"/>
    <p:sldId id="367" r:id="rId17"/>
    <p:sldId id="351" r:id="rId18"/>
    <p:sldId id="365" r:id="rId19"/>
    <p:sldId id="349" r:id="rId20"/>
    <p:sldId id="345" r:id="rId21"/>
    <p:sldId id="331" r:id="rId22"/>
    <p:sldId id="347" r:id="rId23"/>
    <p:sldId id="348" r:id="rId24"/>
    <p:sldId id="330" r:id="rId25"/>
    <p:sldId id="352" r:id="rId26"/>
    <p:sldId id="353" r:id="rId27"/>
    <p:sldId id="33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5846" autoAdjust="0"/>
  </p:normalViewPr>
  <p:slideViewPr>
    <p:cSldViewPr snapToGrid="0" snapToObjects="1" showGuides="1">
      <p:cViewPr>
        <p:scale>
          <a:sx n="125" d="100"/>
          <a:sy n="125" d="100"/>
        </p:scale>
        <p:origin x="-1976" y="-88"/>
      </p:cViewPr>
      <p:guideLst>
        <p:guide orient="horz" pos="2153"/>
        <p:guide pos="2894"/>
      </p:guideLst>
    </p:cSldViewPr>
  </p:slideViewPr>
  <p:notesTextViewPr>
    <p:cViewPr>
      <p:scale>
        <a:sx n="100" d="100"/>
        <a:sy n="100" d="100"/>
      </p:scale>
      <p:origin x="0" y="416"/>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513DF-3BE3-B349-90EE-2C5D281B0BD3}" type="datetimeFigureOut">
              <a:rPr lang="en-US" smtClean="0"/>
              <a:pPr/>
              <a:t>5/22/13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D65158-EAA1-364E-8289-C6CA3BB875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65431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NYT</a:t>
            </a:r>
            <a:r>
              <a:rPr lang="en-US" baseline="0" dirty="0" smtClean="0"/>
              <a:t> article drew a lot of attention for integration of multimedia into news.</a:t>
            </a:r>
          </a:p>
          <a:p>
            <a:r>
              <a:rPr lang="en-US" baseline="0" dirty="0" smtClean="0"/>
              <a:t>The presentation has embedded video (for interviews) as well as some interesting</a:t>
            </a:r>
          </a:p>
          <a:p>
            <a:r>
              <a:rPr lang="en-US" baseline="0" dirty="0" smtClean="0"/>
              <a:t>Design effects, bringing objects into view as you scroll</a:t>
            </a:r>
            <a:r>
              <a:rPr lang="en-US" baseline="0" dirty="0" smtClean="0"/>
              <a:t>.</a:t>
            </a:r>
          </a:p>
          <a:p>
            <a:endParaRPr lang="en-US" baseline="0" dirty="0" smtClean="0"/>
          </a:p>
          <a:p>
            <a:pPr>
              <a:buFontTx/>
              <a:buChar char="-"/>
            </a:pPr>
            <a:r>
              <a:rPr lang="en-US" baseline="0" dirty="0" smtClean="0"/>
              <a:t>Multimedia through use of HTML5 video, photos, audio clips</a:t>
            </a:r>
          </a:p>
          <a:p>
            <a:pPr>
              <a:buFontTx/>
              <a:buChar char="-"/>
            </a:pPr>
            <a:r>
              <a:rPr lang="en-US" baseline="0" dirty="0" smtClean="0"/>
              <a:t>CSS filter applied during user interaction (the video becomes more opaque as you scroll)</a:t>
            </a:r>
          </a:p>
          <a:p>
            <a:pPr>
              <a:buFontTx/>
              <a:buChar char="-"/>
            </a:pPr>
            <a:r>
              <a:rPr lang="en-US" baseline="0" dirty="0" smtClean="0"/>
              <a:t>- CSS used (similarly) to make things appear as user scrolls (e.g., “I couldn’t breathe” video appears)</a:t>
            </a:r>
          </a:p>
          <a:p>
            <a:pPr>
              <a:buFontTx/>
              <a:buChar char="-"/>
            </a:pPr>
            <a:endParaRPr lang="en-US" baseline="0" dirty="0" smtClean="0"/>
          </a:p>
          <a:p>
            <a:pPr>
              <a:buFontTx/>
              <a:buNone/>
            </a:pPr>
            <a:r>
              <a:rPr lang="en-US" baseline="0" dirty="0" smtClean="0"/>
              <a:t>Not shown in presentation but part of web site:</a:t>
            </a:r>
          </a:p>
          <a:p>
            <a:pPr>
              <a:buFontTx/>
              <a:buNone/>
            </a:pPr>
            <a:endParaRPr lang="en-US" baseline="0" dirty="0" smtClean="0"/>
          </a:p>
          <a:p>
            <a:pPr>
              <a:buFontTx/>
              <a:buChar char="-"/>
            </a:pPr>
            <a:r>
              <a:rPr lang="en-US" baseline="0" dirty="0" smtClean="0"/>
              <a:t>Advertising is used in the middle of the text (clickable)</a:t>
            </a:r>
          </a:p>
          <a:p>
            <a:pPr>
              <a:buFontTx/>
              <a:buChar char="-"/>
            </a:pPr>
            <a:r>
              <a:rPr lang="en-US" baseline="0" dirty="0" smtClean="0"/>
              <a:t>Presentation links to additional slide shows (thus, web used to provide supporting materials)</a:t>
            </a:r>
          </a:p>
          <a:p>
            <a:pPr>
              <a:buFontTx/>
              <a:buChar char="-"/>
            </a:pPr>
            <a:r>
              <a:rPr lang="en-US" baseline="0" dirty="0" smtClean="0"/>
              <a:t>Animations used to highlight ski trails as user scrolls down the page (on “Descent begins”)</a:t>
            </a:r>
          </a:p>
          <a:p>
            <a:pPr>
              <a:buFontTx/>
              <a:buNone/>
            </a:pPr>
            <a:endParaRPr lang="en-US" baseline="0" dirty="0" smtClean="0"/>
          </a:p>
          <a:p>
            <a:pPr>
              <a:buFontTx/>
              <a:buNone/>
            </a:pPr>
            <a:r>
              <a:rPr lang="en-US" baseline="0" dirty="0" smtClean="0"/>
              <a:t>Other things that could have been done:</a:t>
            </a:r>
          </a:p>
          <a:p>
            <a:pPr>
              <a:buFontTx/>
              <a:buChar char="-"/>
            </a:pPr>
            <a:r>
              <a:rPr lang="en-US" baseline="0" dirty="0" smtClean="0"/>
              <a:t>Link from maps in the article to other maps on the </a:t>
            </a:r>
            <a:r>
              <a:rPr lang="en-US" baseline="0" smtClean="0"/>
              <a:t>web</a:t>
            </a:r>
          </a:p>
          <a:p>
            <a:pPr>
              <a:buFontTx/>
              <a:buNone/>
            </a:pPr>
            <a:endParaRPr lang="en-US" baseline="0" smtClean="0"/>
          </a:p>
          <a:p>
            <a:pPr>
              <a:buFontTx/>
              <a:buChar char="-"/>
            </a:pPr>
            <a:endParaRPr lang="en-US" dirty="0"/>
          </a:p>
        </p:txBody>
      </p:sp>
      <p:sp>
        <p:nvSpPr>
          <p:cNvPr id="4" name="Slide Number Placeholder 3"/>
          <p:cNvSpPr>
            <a:spLocks noGrp="1"/>
          </p:cNvSpPr>
          <p:nvPr>
            <p:ph type="sldNum" sz="quarter" idx="10"/>
          </p:nvPr>
        </p:nvSpPr>
        <p:spPr/>
        <p:txBody>
          <a:bodyPr/>
          <a:lstStyle/>
          <a:p>
            <a:fld id="{53D65158-EAA1-364E-8289-C6CA3BB875F7}"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site shows off high-quality layout, including the use of downloadable fonts.</a:t>
            </a:r>
          </a:p>
          <a:p>
            <a:r>
              <a:rPr lang="en-US" baseline="0" dirty="0" smtClean="0"/>
              <a:t>In addition, the catalog is social, allowing readers to share information in their social networks.</a:t>
            </a:r>
          </a:p>
          <a:p>
            <a:r>
              <a:rPr lang="en-US" baseline="0" dirty="0" smtClean="0"/>
              <a:t>One can easily imagine a similar catalog making it easy for readers to purchase items through their favorite online payment networks.</a:t>
            </a:r>
          </a:p>
          <a:p>
            <a:r>
              <a:rPr lang="en-US" baseline="0" dirty="0" smtClean="0"/>
              <a:t>It is this sort of integration with other services people want to use on the Web that is so valuable</a:t>
            </a:r>
            <a:r>
              <a:rPr lang="en-US" baseline="0" dirty="0" smtClean="0"/>
              <a:t>.</a:t>
            </a:r>
          </a:p>
          <a:p>
            <a:endParaRPr lang="en-US" baseline="0" dirty="0" smtClean="0"/>
          </a:p>
          <a:p>
            <a:r>
              <a:rPr lang="en-US" baseline="0" dirty="0" smtClean="0"/>
              <a:t>Jeff notes:</a:t>
            </a:r>
          </a:p>
          <a:p>
            <a:endParaRPr lang="en-US" baseline="0" dirty="0" smtClean="0"/>
          </a:p>
          <a:p>
            <a:pPr marL="228600" indent="-228600">
              <a:buAutoNum type="arabicPeriod"/>
            </a:pPr>
            <a:r>
              <a:rPr lang="en-US" sz="1200" kern="1200" dirty="0" smtClean="0">
                <a:solidFill>
                  <a:schemeClr val="tx1"/>
                </a:solidFill>
                <a:latin typeface="+mn-lt"/>
                <a:ea typeface="+mn-ea"/>
                <a:cs typeface="+mn-cs"/>
              </a:rPr>
              <a:t>Updateable in place</a:t>
            </a:r>
          </a:p>
          <a:p>
            <a:pPr marL="228600" indent="-228600">
              <a:buAutoNum type="arabicPeriod"/>
            </a:pPr>
            <a:r>
              <a:rPr lang="en-US" sz="1200" kern="1200" dirty="0" smtClean="0">
                <a:solidFill>
                  <a:schemeClr val="tx1"/>
                </a:solidFill>
                <a:latin typeface="+mn-lt"/>
                <a:ea typeface="+mn-ea"/>
                <a:cs typeface="+mn-cs"/>
              </a:rPr>
              <a:t>Nice style using CSS</a:t>
            </a:r>
          </a:p>
          <a:p>
            <a:pPr marL="228600" indent="-228600">
              <a:buAutoNum type="arabicPeriod"/>
            </a:pPr>
            <a:r>
              <a:rPr lang="en-US" sz="1200" kern="1200" dirty="0" smtClean="0">
                <a:solidFill>
                  <a:schemeClr val="tx1"/>
                </a:solidFill>
                <a:latin typeface="+mn-lt"/>
                <a:ea typeface="+mn-ea"/>
                <a:cs typeface="+mn-cs"/>
              </a:rPr>
              <a:t>User can browse the catalog via linking (at which point I started the video)</a:t>
            </a:r>
          </a:p>
          <a:p>
            <a:pPr marL="228600" indent="-228600">
              <a:buAutoNum type="arabicPeriod"/>
            </a:pPr>
            <a:r>
              <a:rPr lang="en-US" sz="1200" kern="1200" dirty="0" smtClean="0">
                <a:solidFill>
                  <a:schemeClr val="tx1"/>
                </a:solidFill>
                <a:latin typeface="+mn-lt"/>
                <a:ea typeface="+mn-ea"/>
                <a:cs typeface="+mn-cs"/>
              </a:rPr>
              <a:t>CSS transforms allows me to rotate</a:t>
            </a:r>
          </a:p>
          <a:p>
            <a:pPr marL="228600" indent="-228600">
              <a:buAutoNum type="arabicPeriod"/>
            </a:pPr>
            <a:r>
              <a:rPr lang="en-US" sz="1200" kern="1200" dirty="0" smtClean="0">
                <a:solidFill>
                  <a:schemeClr val="tx1"/>
                </a:solidFill>
                <a:latin typeface="+mn-lt"/>
                <a:ea typeface="+mn-ea"/>
                <a:cs typeface="+mn-cs"/>
              </a:rPr>
              <a:t>CSS Animations allows me to jump around</a:t>
            </a:r>
          </a:p>
          <a:p>
            <a:pPr marL="228600" indent="-228600">
              <a:buAutoNum type="arabicPeriod"/>
            </a:pPr>
            <a:r>
              <a:rPr lang="en-US" sz="1200" kern="1200" dirty="0" smtClean="0">
                <a:solidFill>
                  <a:schemeClr val="tx1"/>
                </a:solidFill>
                <a:latin typeface="+mn-lt"/>
                <a:ea typeface="+mn-ea"/>
                <a:cs typeface="+mn-cs"/>
              </a:rPr>
              <a:t>Downloadable fonts</a:t>
            </a:r>
          </a:p>
          <a:p>
            <a:pPr marL="228600" indent="-228600">
              <a:buAutoNum type="arabicPeriod"/>
            </a:pPr>
            <a:r>
              <a:rPr lang="en-US" sz="1200" kern="1200" dirty="0" smtClean="0">
                <a:solidFill>
                  <a:schemeClr val="tx1"/>
                </a:solidFill>
                <a:latin typeface="+mn-lt"/>
                <a:ea typeface="+mn-ea"/>
                <a:cs typeface="+mn-cs"/>
              </a:rPr>
              <a:t>In principle I could have accessed the Web for more info.</a:t>
            </a:r>
            <a:endParaRPr lang="en-US" dirty="0"/>
          </a:p>
        </p:txBody>
      </p:sp>
      <p:sp>
        <p:nvSpPr>
          <p:cNvPr id="4" name="Slide Number Placeholder 3"/>
          <p:cNvSpPr>
            <a:spLocks noGrp="1"/>
          </p:cNvSpPr>
          <p:nvPr>
            <p:ph type="sldNum" sz="quarter" idx="10"/>
          </p:nvPr>
        </p:nvSpPr>
        <p:spPr/>
        <p:txBody>
          <a:bodyPr/>
          <a:lstStyle/>
          <a:p>
            <a:fld id="{53D65158-EAA1-364E-8289-C6CA3BB875F7}"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great strengths of the web is that people have access to the many</a:t>
            </a:r>
            <a:r>
              <a:rPr lang="en-US" baseline="0" dirty="0" smtClean="0"/>
              <a:t> other connected services they use all the time. When publishing moves to the web, it will be possible to integrate third-party services easily for translations, dictionaries, searches, and </a:t>
            </a:r>
            <a:r>
              <a:rPr lang="en-US" baseline="0" smtClean="0"/>
              <a:t>so on.</a:t>
            </a:r>
            <a:endParaRPr lang="en-US"/>
          </a:p>
        </p:txBody>
      </p:sp>
      <p:sp>
        <p:nvSpPr>
          <p:cNvPr id="4" name="Slide Number Placeholder 3"/>
          <p:cNvSpPr>
            <a:spLocks noGrp="1"/>
          </p:cNvSpPr>
          <p:nvPr>
            <p:ph type="sldNum" sz="quarter" idx="10"/>
          </p:nvPr>
        </p:nvSpPr>
        <p:spPr/>
        <p:txBody>
          <a:bodyPr/>
          <a:lstStyle/>
          <a:p>
            <a:fld id="{53D65158-EAA1-364E-8289-C6CA3BB875F7}"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users (and young web users in particular) increasingly want to share their online experiences with</a:t>
            </a:r>
            <a:r>
              <a:rPr lang="en-US" baseline="0" dirty="0" smtClean="0"/>
              <a:t> friends,</a:t>
            </a:r>
          </a:p>
          <a:p>
            <a:r>
              <a:rPr lang="en-US" baseline="0" dirty="0" smtClean="0"/>
              <a:t>Including reading. Not only does this provide new promotion opportunities, but people are exploring monetization of</a:t>
            </a:r>
          </a:p>
          <a:p>
            <a:r>
              <a:rPr lang="en-US" baseline="0" dirty="0" smtClean="0"/>
              <a:t>reviews and sharing as well.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D65158-EAA1-364E-8289-C6CA3BB875F7}"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as the Web spawned new ways to publish in the form of blogs, </a:t>
            </a:r>
            <a:r>
              <a:rPr lang="en-US" baseline="0" dirty="0" err="1" smtClean="0"/>
              <a:t>facebook</a:t>
            </a:r>
            <a:r>
              <a:rPr lang="en-US" baseline="0" dirty="0" smtClean="0"/>
              <a:t>, twitter, and so in, the Open Web Platform has led innovators to explore new authoring ideas such as “cell phone novels”, which began in Japan but has spread elsewhere. This is just an illustration of how mobility, interoperability, and a common publishing platform continue to create new publishing opportunities.</a:t>
            </a:r>
          </a:p>
        </p:txBody>
      </p:sp>
      <p:sp>
        <p:nvSpPr>
          <p:cNvPr id="4" name="Slide Number Placeholder 3"/>
          <p:cNvSpPr>
            <a:spLocks noGrp="1"/>
          </p:cNvSpPr>
          <p:nvPr>
            <p:ph type="sldNum" sz="quarter" idx="10"/>
          </p:nvPr>
        </p:nvSpPr>
        <p:spPr/>
        <p:txBody>
          <a:bodyPr/>
          <a:lstStyle/>
          <a:p>
            <a:fld id="{53D65158-EAA1-364E-8289-C6CA3BB875F7}"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strongest selling points for the Open Web Platform is its ability to run on many devices. </a:t>
            </a:r>
          </a:p>
          <a:p>
            <a:r>
              <a:rPr lang="en-US" baseline="0" dirty="0" smtClean="0"/>
              <a:t>(</a:t>
            </a:r>
            <a:r>
              <a:rPr lang="en-US" baseline="0" dirty="0" err="1" smtClean="0"/>
              <a:t>Facebook</a:t>
            </a:r>
            <a:r>
              <a:rPr lang="en-US" baseline="0" dirty="0" smtClean="0"/>
              <a:t> reports that their Web app allows them to reach 7000 devices, and traffic to their Web app exceeds the combined traffic of their </a:t>
            </a:r>
            <a:r>
              <a:rPr lang="en-US" baseline="0" dirty="0" err="1" smtClean="0"/>
              <a:t>iOs</a:t>
            </a:r>
            <a:r>
              <a:rPr lang="en-US" baseline="0" dirty="0" smtClean="0"/>
              <a:t> and Android apps).</a:t>
            </a:r>
          </a:p>
          <a:p>
            <a:endParaRPr lang="en-US" baseline="0" dirty="0" smtClean="0"/>
          </a:p>
          <a:p>
            <a:r>
              <a:rPr lang="en-US" baseline="0" dirty="0" smtClean="0"/>
              <a:t>In addition, the Web can allow you to link devices in new ways, which the television industry is keen on: multi-screen scenarios. This has potential in the automotive industry as well. </a:t>
            </a:r>
          </a:p>
          <a:p>
            <a:endParaRPr lang="en-US" baseline="0" dirty="0" smtClean="0"/>
          </a:p>
          <a:p>
            <a:r>
              <a:rPr lang="en-US" baseline="0" dirty="0" smtClean="0"/>
              <a:t>People time-slice and use multiple devices at once. They shop on one device while watching television. We may see readers wanting to make use of multiple screens in </a:t>
            </a:r>
            <a:r>
              <a:rPr lang="en-US" baseline="0" smtClean="0"/>
              <a:t>similar ways.</a:t>
            </a:r>
            <a:endParaRPr lang="en-US" baseline="0" dirty="0" smtClean="0"/>
          </a:p>
        </p:txBody>
      </p:sp>
      <p:sp>
        <p:nvSpPr>
          <p:cNvPr id="4" name="Slide Number Placeholder 3"/>
          <p:cNvSpPr>
            <a:spLocks noGrp="1"/>
          </p:cNvSpPr>
          <p:nvPr>
            <p:ph type="sldNum" sz="quarter" idx="10"/>
          </p:nvPr>
        </p:nvSpPr>
        <p:spPr/>
        <p:txBody>
          <a:bodyPr/>
          <a:lstStyle/>
          <a:p>
            <a:fld id="{53D65158-EAA1-364E-8289-C6CA3BB875F7}"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7032CA8-17AE-8746-A899-6D5D1AA70F93}"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382000" y="1219200"/>
            <a:ext cx="533400" cy="365125"/>
          </a:xfrm>
        </p:spPr>
        <p:txBody>
          <a:bodyPr/>
          <a:lstStyle/>
          <a:p>
            <a:fld id="{E76FF339-C289-BD4E-BE3A-0EFF8D97C3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2CA8-17AE-8746-A899-6D5D1AA70F93}" type="datetimeFigureOut">
              <a:rPr lang="en-US" smtClean="0"/>
              <a:pPr/>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2CA8-17AE-8746-A899-6D5D1AA70F93}" type="datetimeFigureOut">
              <a:rPr lang="en-US" smtClean="0"/>
              <a:pPr/>
              <a:t>5/22/13</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2CA8-17AE-8746-A899-6D5D1AA70F93}" type="datetimeFigureOut">
              <a:rPr lang="en-US" smtClean="0"/>
              <a:pPr/>
              <a:t>5/22/13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2CA8-17AE-8746-A899-6D5D1AA70F93}" type="datetimeFigureOut">
              <a:rPr lang="en-US" smtClean="0"/>
              <a:pPr/>
              <a:t>5/22/13</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smtClean="0"/>
              <a:t>Click icon to add picture</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Click icon to add picture</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Click icon to add picture</a:t>
            </a:r>
            <a:endParaRPr/>
          </a:p>
        </p:txBody>
      </p:sp>
      <p:sp>
        <p:nvSpPr>
          <p:cNvPr id="13" name="Slide Number Placeholder 5"/>
          <p:cNvSpPr>
            <a:spLocks noGrp="1"/>
          </p:cNvSpPr>
          <p:nvPr>
            <p:ph type="sldNum" sz="quarter" idx="12"/>
          </p:nvPr>
        </p:nvSpPr>
        <p:spPr>
          <a:xfrm>
            <a:off x="8382000" y="1219200"/>
            <a:ext cx="533400" cy="365125"/>
          </a:xfrm>
        </p:spPr>
        <p:txBody>
          <a:bodyPr/>
          <a:lstStyle/>
          <a:p>
            <a:fld id="{E76FF339-C289-BD4E-BE3A-0EFF8D97C3C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032CA8-17AE-8746-A899-6D5D1AA70F93}"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032CA8-17AE-8746-A899-6D5D1AA70F93}"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2CA8-17AE-8746-A899-6D5D1AA70F93}" type="datetimeFigureOut">
              <a:rPr lang="en-US" smtClean="0"/>
              <a:pPr/>
              <a:t>5/22/13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FF339-C289-BD4E-BE3A-0EFF8D97C3C0}" type="slidenum">
              <a:rPr lang="en-US" smtClean="0"/>
              <a:pPr/>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032CA8-17AE-8746-A899-6D5D1AA70F93}"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032CA8-17AE-8746-A899-6D5D1AA70F93}"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32CA8-17AE-8746-A899-6D5D1AA70F93}"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7032CA8-17AE-8746-A899-6D5D1AA70F93}" type="datetimeFigureOut">
              <a:rPr lang="en-US" smtClean="0"/>
              <a:pPr/>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7032CA8-17AE-8746-A899-6D5D1AA70F93}" type="datetimeFigureOut">
              <a:rPr lang="en-US" smtClean="0"/>
              <a:pPr/>
              <a:t>5/22/13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032CA8-17AE-8746-A899-6D5D1AA70F93}" type="datetimeFigureOut">
              <a:rPr lang="en-US" smtClean="0"/>
              <a:pPr/>
              <a:t>5/22/13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2CA8-17AE-8746-A899-6D5D1AA70F93}" type="datetimeFigureOut">
              <a:rPr lang="en-US" smtClean="0"/>
              <a:pPr/>
              <a:t>5/22/13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7032CA8-17AE-8746-A899-6D5D1AA70F93}" type="datetimeFigureOut">
              <a:rPr lang="en-US" smtClean="0"/>
              <a:pPr/>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FF339-C289-BD4E-BE3A-0EFF8D97C3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27032CA8-17AE-8746-A899-6D5D1AA70F93}" type="datetimeFigureOut">
              <a:rPr lang="en-US" smtClean="0"/>
              <a:pPr/>
              <a:t>5/22/13</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E76FF339-C289-BD4E-BE3A-0EFF8D97C3C0}" type="slidenum">
              <a:rPr lang="en-US" smtClean="0"/>
              <a:pPr/>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9" name="Picture 8" descr="w3c_home_nb-transparent.png"/>
          <p:cNvPicPr>
            <a:picLocks noChangeAspect="1"/>
          </p:cNvPicPr>
          <p:nvPr userDrawn="1"/>
        </p:nvPicPr>
        <p:blipFill>
          <a:blip r:embed="rId19"/>
          <a:stretch>
            <a:fillRect/>
          </a:stretch>
        </p:blipFill>
        <p:spPr>
          <a:xfrm>
            <a:off x="7695767" y="416626"/>
            <a:ext cx="1029133" cy="569454"/>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9.png"/><Relationship Id="rId1" Type="http://schemas.openxmlformats.org/officeDocument/2006/relationships/video" Target="file://localhost/Users/ianjacobs/CVS-local/WWW/2013/Talks/jj-idpf/jj-snow.mov" TargetMode="Externa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0.png"/><Relationship Id="rId1" Type="http://schemas.openxmlformats.org/officeDocument/2006/relationships/video" Target="file://localhost/Users/ianjacobs/CVS-local/WWW/2013/Talks/jj-idpf/jj-moma.mov" TargetMode="Externa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www.guardian.co.uk/media/financialtimes" TargetMode="External"/><Relationship Id="rId4" Type="http://schemas.openxmlformats.org/officeDocument/2006/relationships/hyperlink" Target="http://www.guardian.co.uk/technology/html5" TargetMode="External"/><Relationship Id="rId5" Type="http://schemas.openxmlformats.org/officeDocument/2006/relationships/hyperlink" Target="http://blog.publishingtechnology.com/digital-solutions/top-5-trade-publishing-trends-2013/" TargetMode="External"/><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hyperlink" Target="http://www.guardian.co.uk/media/appsblog/2013/apr/29/financial-times-html5-no-drawback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2013/01/20/public-editor/a-milestone-behind-a-mountain-ahead.html?ref=opinion&amp;_r=2&amp;" TargetMode="External"/><Relationship Id="rId3" Type="http://schemas.openxmlformats.org/officeDocument/2006/relationships/hyperlink" Target="http://www.fictionpost.com/f117/bookim-announcing-launch-adap-ebook-advertising-authors-2214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chdirt.com/articles/20130430/22322922899/tor-books-uk-says-ditching-drm-showed-no-increase-piracy.shtml" TargetMode="Externa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3.org/2012/08/electronic-books/rapportebook.html" TargetMode="External"/><Relationship Id="rId4" Type="http://schemas.openxmlformats.org/officeDocument/2006/relationships/hyperlink" Target="http://alistapart.com/column/digital-publishing-and-the-web" TargetMode="External"/><Relationship Id="rId5" Type="http://schemas.openxmlformats.org/officeDocument/2006/relationships/hyperlink" Target="http://www.w3.org/community/opened/" TargetMode="External"/><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www.w3.org/2012/08/electronic-book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3.org/2013/06/ebooks/" TargetMode="External"/><Relationship Id="rId4" Type="http://schemas.openxmlformats.org/officeDocument/2006/relationships/hyperlink" Target="http://www.w3.org/2012/12/global-publisher/" TargetMode="External"/><Relationship Id="rId1" Type="http://schemas.openxmlformats.org/officeDocument/2006/relationships/slideLayout" Target="../slideLayouts/slideLayout2.xml"/><Relationship Id="rId2" Type="http://schemas.openxmlformats.org/officeDocument/2006/relationships/hyperlink" Target="http://www.w3.org/2003/08/Workshop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www.pewinternet.org/Reports/2010/Online-News/Part-5/1-Introduction.aspx" TargetMode="External"/><Relationship Id="rId4" Type="http://schemas.openxmlformats.org/officeDocument/2006/relationships/hyperlink" Target="http://libraries.pewinternet.org/2012/12/27/e-book-reading-jumps-print-book-reading-declines/" TargetMode="External"/><Relationship Id="rId1" Type="http://schemas.openxmlformats.org/officeDocument/2006/relationships/slideLayout" Target="../slideLayouts/slideLayout2.xml"/><Relationship Id="rId2" Type="http://schemas.openxmlformats.org/officeDocument/2006/relationships/hyperlink" Target="http://www.pewinternet.org/Reports/2010/Online-News/Part-4.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s://digitalpublishingblog.wordpress.com/2013/05/06/20-of-all-us-newspapers-are-digita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3.org/2012/12/html5-cr" TargetMode="Externa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306" y="1576615"/>
            <a:ext cx="8307387" cy="1554716"/>
          </a:xfrm>
        </p:spPr>
        <p:txBody>
          <a:bodyPr/>
          <a:lstStyle/>
          <a:p>
            <a:r>
              <a:rPr lang="en-US" dirty="0" smtClean="0"/>
              <a:t>The Future of the</a:t>
            </a:r>
            <a:br>
              <a:rPr lang="en-US" dirty="0" smtClean="0"/>
            </a:br>
            <a:r>
              <a:rPr lang="en-US" dirty="0" smtClean="0"/>
              <a:t>Open Web Platform</a:t>
            </a:r>
            <a:endParaRPr lang="en-US" sz="3600" dirty="0"/>
          </a:p>
        </p:txBody>
      </p:sp>
      <p:sp>
        <p:nvSpPr>
          <p:cNvPr id="3" name="Subtitle 2"/>
          <p:cNvSpPr>
            <a:spLocks noGrp="1"/>
          </p:cNvSpPr>
          <p:nvPr>
            <p:ph type="subTitle" idx="1"/>
          </p:nvPr>
        </p:nvSpPr>
        <p:spPr>
          <a:xfrm>
            <a:off x="417513" y="5434840"/>
            <a:ext cx="8307387" cy="753036"/>
          </a:xfrm>
        </p:spPr>
        <p:txBody>
          <a:bodyPr>
            <a:normAutofit/>
          </a:bodyPr>
          <a:lstStyle/>
          <a:p>
            <a:r>
              <a:rPr lang="en-US" sz="2800" dirty="0" smtClean="0"/>
              <a:t>Jeff Jaffe, W3C CEO</a:t>
            </a:r>
            <a:endParaRPr lang="en-US" sz="2800" dirty="0"/>
          </a:p>
        </p:txBody>
      </p:sp>
      <p:sp>
        <p:nvSpPr>
          <p:cNvPr id="5" name="Rectangle 4"/>
          <p:cNvSpPr/>
          <p:nvPr/>
        </p:nvSpPr>
        <p:spPr>
          <a:xfrm>
            <a:off x="755386" y="3430467"/>
            <a:ext cx="7334905" cy="1323439"/>
          </a:xfrm>
          <a:prstGeom prst="rect">
            <a:avLst/>
          </a:prstGeom>
        </p:spPr>
        <p:txBody>
          <a:bodyPr wrap="square">
            <a:spAutoFit/>
          </a:bodyPr>
          <a:lstStyle/>
          <a:p>
            <a:pPr algn="ctr"/>
            <a:r>
              <a:rPr lang="en-US" sz="4000" dirty="0" smtClean="0">
                <a:solidFill>
                  <a:schemeClr val="bg1"/>
                </a:solidFill>
                <a:latin typeface="+mj-lt"/>
              </a:rPr>
              <a:t>and its</a:t>
            </a:r>
          </a:p>
          <a:p>
            <a:pPr algn="ctr"/>
            <a:r>
              <a:rPr lang="en-US" sz="4000" dirty="0" smtClean="0">
                <a:solidFill>
                  <a:schemeClr val="bg1"/>
                </a:solidFill>
                <a:latin typeface="+mj-lt"/>
              </a:rPr>
              <a:t>Impact on the World of Publishing</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new experiences for publishing?</a:t>
            </a:r>
            <a:endParaRPr lang="en-US" dirty="0"/>
          </a:p>
        </p:txBody>
      </p:sp>
      <p:sp>
        <p:nvSpPr>
          <p:cNvPr id="7" name="TextBox 6"/>
          <p:cNvSpPr txBox="1"/>
          <p:nvPr/>
        </p:nvSpPr>
        <p:spPr>
          <a:xfrm>
            <a:off x="153266" y="6394047"/>
            <a:ext cx="3021543" cy="307777"/>
          </a:xfrm>
          <a:prstGeom prst="rect">
            <a:avLst/>
          </a:prstGeom>
          <a:noFill/>
        </p:spPr>
        <p:txBody>
          <a:bodyPr wrap="square" rtlCol="0">
            <a:spAutoFit/>
          </a:bodyPr>
          <a:lstStyle/>
          <a:p>
            <a:r>
              <a:rPr lang="en-US" sz="1400" i="1" dirty="0" smtClean="0"/>
              <a:t>Photo </a:t>
            </a:r>
            <a:r>
              <a:rPr lang="en-US" sz="1400" i="1" dirty="0" err="1" smtClean="0"/>
              <a:t>outsideonline.com</a:t>
            </a:r>
            <a:endParaRPr lang="en-US" sz="1400" i="1" dirty="0" smtClean="0"/>
          </a:p>
        </p:txBody>
      </p:sp>
      <p:pic>
        <p:nvPicPr>
          <p:cNvPr id="6" name="Picture 5"/>
          <p:cNvPicPr>
            <a:picLocks noChangeAspect="1"/>
          </p:cNvPicPr>
          <p:nvPr/>
        </p:nvPicPr>
        <p:blipFill>
          <a:blip r:embed="rId2"/>
          <a:stretch>
            <a:fillRect/>
          </a:stretch>
        </p:blipFill>
        <p:spPr>
          <a:xfrm>
            <a:off x="153266" y="2599765"/>
            <a:ext cx="8818014" cy="38011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Newspapers with audio, video, animations</a:t>
            </a:r>
            <a:endParaRPr lang="en-US" dirty="0"/>
          </a:p>
        </p:txBody>
      </p:sp>
      <p:sp>
        <p:nvSpPr>
          <p:cNvPr id="7" name="TextBox 6"/>
          <p:cNvSpPr txBox="1"/>
          <p:nvPr/>
        </p:nvSpPr>
        <p:spPr>
          <a:xfrm>
            <a:off x="153266" y="6394047"/>
            <a:ext cx="4479761" cy="307777"/>
          </a:xfrm>
          <a:prstGeom prst="rect">
            <a:avLst/>
          </a:prstGeom>
          <a:noFill/>
        </p:spPr>
        <p:txBody>
          <a:bodyPr wrap="square" rtlCol="0">
            <a:spAutoFit/>
          </a:bodyPr>
          <a:lstStyle/>
          <a:p>
            <a:r>
              <a:rPr lang="en-US" sz="1400" i="1" dirty="0" err="1" smtClean="0"/>
              <a:t>Screencast</a:t>
            </a:r>
            <a:r>
              <a:rPr lang="en-US" sz="1400" i="1" dirty="0" smtClean="0"/>
              <a:t> from </a:t>
            </a:r>
            <a:r>
              <a:rPr lang="en-US" sz="1400" i="1" dirty="0" err="1" smtClean="0"/>
              <a:t>nytimes.com</a:t>
            </a:r>
            <a:endParaRPr lang="en-US" sz="1400" i="1" dirty="0" smtClean="0"/>
          </a:p>
        </p:txBody>
      </p:sp>
      <p:pic>
        <p:nvPicPr>
          <p:cNvPr id="5" name="jj-snow.mov">
            <a:hlinkClick r:id="" action="ppaction://media"/>
          </p:cNvPr>
          <p:cNvPicPr/>
          <p:nvPr>
            <a:videoFile r:link="rId1"/>
          </p:nvPr>
        </p:nvPicPr>
        <p:blipFill>
          <a:blip r:embed="rId4"/>
          <a:stretch>
            <a:fillRect/>
          </a:stretch>
        </p:blipFill>
        <p:spPr>
          <a:xfrm>
            <a:off x="531594" y="2746672"/>
            <a:ext cx="4524809" cy="36473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Catalogs and magazines with beautiful, interactive layouts and typography</a:t>
            </a:r>
            <a:endParaRPr lang="en-US" dirty="0"/>
          </a:p>
        </p:txBody>
      </p:sp>
      <p:sp>
        <p:nvSpPr>
          <p:cNvPr id="7" name="TextBox 6"/>
          <p:cNvSpPr txBox="1"/>
          <p:nvPr/>
        </p:nvSpPr>
        <p:spPr>
          <a:xfrm>
            <a:off x="153266" y="6394047"/>
            <a:ext cx="4479761" cy="307777"/>
          </a:xfrm>
          <a:prstGeom prst="rect">
            <a:avLst/>
          </a:prstGeom>
          <a:noFill/>
        </p:spPr>
        <p:txBody>
          <a:bodyPr wrap="square" rtlCol="0">
            <a:spAutoFit/>
          </a:bodyPr>
          <a:lstStyle/>
          <a:p>
            <a:r>
              <a:rPr lang="en-US" sz="1400" i="1" dirty="0" err="1" smtClean="0"/>
              <a:t>Screencast</a:t>
            </a:r>
            <a:r>
              <a:rPr lang="en-US" sz="1400" i="1" dirty="0" smtClean="0"/>
              <a:t> of </a:t>
            </a:r>
            <a:r>
              <a:rPr lang="en-US" sz="1400" i="1" dirty="0" err="1" smtClean="0"/>
              <a:t>moma.org</a:t>
            </a:r>
            <a:endParaRPr lang="en-US" sz="1400" i="1" dirty="0" smtClean="0"/>
          </a:p>
        </p:txBody>
      </p:sp>
      <p:pic>
        <p:nvPicPr>
          <p:cNvPr id="5" name="jj-moma.mov">
            <a:hlinkClick r:id="" action="ppaction://media"/>
          </p:cNvPr>
          <p:cNvPicPr/>
          <p:nvPr>
            <a:videoFile r:link="rId1"/>
          </p:nvPr>
        </p:nvPicPr>
        <p:blipFill>
          <a:blip r:embed="rId4"/>
          <a:stretch>
            <a:fillRect/>
          </a:stretch>
        </p:blipFill>
        <p:spPr>
          <a:xfrm>
            <a:off x="522053" y="2733039"/>
            <a:ext cx="5779559" cy="366100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with third-party service integration</a:t>
            </a:r>
            <a:endParaRPr lang="en-US" dirty="0"/>
          </a:p>
        </p:txBody>
      </p:sp>
      <p:sp>
        <p:nvSpPr>
          <p:cNvPr id="9" name="TextBox 8"/>
          <p:cNvSpPr txBox="1"/>
          <p:nvPr/>
        </p:nvSpPr>
        <p:spPr>
          <a:xfrm>
            <a:off x="153266" y="6394047"/>
            <a:ext cx="5129934" cy="307777"/>
          </a:xfrm>
          <a:prstGeom prst="rect">
            <a:avLst/>
          </a:prstGeom>
          <a:noFill/>
        </p:spPr>
        <p:txBody>
          <a:bodyPr wrap="square" rtlCol="0">
            <a:spAutoFit/>
          </a:bodyPr>
          <a:lstStyle/>
          <a:p>
            <a:r>
              <a:rPr lang="en-US" sz="1400" i="1" dirty="0" smtClean="0"/>
              <a:t>Screen shot from </a:t>
            </a:r>
            <a:r>
              <a:rPr lang="en-US" sz="1400" i="1" dirty="0" err="1" smtClean="0"/>
              <a:t>techwhack.co</a:t>
            </a:r>
            <a:r>
              <a:rPr lang="en-US" sz="1400" i="1" dirty="0" smtClean="0"/>
              <a:t> about Google </a:t>
            </a:r>
            <a:r>
              <a:rPr lang="en-US" sz="1400" i="1" dirty="0" err="1" smtClean="0"/>
              <a:t>ebooks</a:t>
            </a:r>
            <a:endParaRPr lang="en-US" sz="1400" i="1" dirty="0" smtClean="0"/>
          </a:p>
        </p:txBody>
      </p:sp>
      <p:pic>
        <p:nvPicPr>
          <p:cNvPr id="7" name="Picture 6" descr="ebooks.png"/>
          <p:cNvPicPr>
            <a:picLocks noChangeAspect="1"/>
          </p:cNvPicPr>
          <p:nvPr/>
        </p:nvPicPr>
        <p:blipFill>
          <a:blip r:embed="rId3"/>
          <a:stretch>
            <a:fillRect/>
          </a:stretch>
        </p:blipFill>
        <p:spPr>
          <a:xfrm>
            <a:off x="527685" y="2779077"/>
            <a:ext cx="7173595" cy="3409233"/>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those will become more social</a:t>
            </a:r>
            <a:endParaRPr lang="en-US" dirty="0"/>
          </a:p>
        </p:txBody>
      </p:sp>
      <p:sp>
        <p:nvSpPr>
          <p:cNvPr id="7" name="TextBox 6"/>
          <p:cNvSpPr txBox="1"/>
          <p:nvPr/>
        </p:nvSpPr>
        <p:spPr>
          <a:xfrm>
            <a:off x="153266" y="6394047"/>
            <a:ext cx="4479761" cy="307777"/>
          </a:xfrm>
          <a:prstGeom prst="rect">
            <a:avLst/>
          </a:prstGeom>
          <a:noFill/>
        </p:spPr>
        <p:txBody>
          <a:bodyPr wrap="square" rtlCol="0">
            <a:spAutoFit/>
          </a:bodyPr>
          <a:lstStyle/>
          <a:p>
            <a:r>
              <a:rPr lang="en-US" sz="1400" i="1" dirty="0" smtClean="0"/>
              <a:t>Screen shot from </a:t>
            </a:r>
            <a:r>
              <a:rPr lang="en-US" sz="1400" i="1" dirty="0" err="1" smtClean="0"/>
              <a:t>latimes.com</a:t>
            </a:r>
            <a:endParaRPr lang="en-US" sz="1400" i="1" dirty="0" smtClean="0"/>
          </a:p>
        </p:txBody>
      </p:sp>
      <p:pic>
        <p:nvPicPr>
          <p:cNvPr id="5" name="Picture 4" descr="girl.png"/>
          <p:cNvPicPr>
            <a:picLocks noChangeAspect="1"/>
          </p:cNvPicPr>
          <p:nvPr/>
        </p:nvPicPr>
        <p:blipFill>
          <a:blip r:embed="rId3"/>
          <a:stretch>
            <a:fillRect/>
          </a:stretch>
        </p:blipFill>
        <p:spPr>
          <a:xfrm>
            <a:off x="548005" y="2809472"/>
            <a:ext cx="4518025" cy="3584575"/>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Inspire new authoring forms </a:t>
            </a:r>
            <a:br>
              <a:rPr lang="en-US" dirty="0" smtClean="0"/>
            </a:br>
            <a:r>
              <a:rPr lang="en-US" dirty="0" smtClean="0"/>
              <a:t>(e.g., cell novels)</a:t>
            </a:r>
            <a:endParaRPr lang="en-US" dirty="0"/>
          </a:p>
        </p:txBody>
      </p:sp>
      <p:sp>
        <p:nvSpPr>
          <p:cNvPr id="9" name="TextBox 8"/>
          <p:cNvSpPr txBox="1"/>
          <p:nvPr/>
        </p:nvSpPr>
        <p:spPr>
          <a:xfrm>
            <a:off x="153266" y="6394047"/>
            <a:ext cx="5129934" cy="307777"/>
          </a:xfrm>
          <a:prstGeom prst="rect">
            <a:avLst/>
          </a:prstGeom>
          <a:noFill/>
        </p:spPr>
        <p:txBody>
          <a:bodyPr wrap="square" rtlCol="0">
            <a:spAutoFit/>
          </a:bodyPr>
          <a:lstStyle/>
          <a:p>
            <a:r>
              <a:rPr lang="en-US" sz="1400" i="1" dirty="0" smtClean="0"/>
              <a:t>Screen shot from </a:t>
            </a:r>
            <a:r>
              <a:rPr lang="en-US" sz="1400" i="1" dirty="0" err="1" smtClean="0"/>
              <a:t>cbc.ca</a:t>
            </a:r>
            <a:endParaRPr lang="en-US" sz="1400" i="1" dirty="0" smtClean="0"/>
          </a:p>
        </p:txBody>
      </p:sp>
      <p:pic>
        <p:nvPicPr>
          <p:cNvPr id="5" name="Picture 4"/>
          <p:cNvPicPr>
            <a:picLocks noChangeAspect="1"/>
          </p:cNvPicPr>
          <p:nvPr/>
        </p:nvPicPr>
        <p:blipFill>
          <a:blip r:embed="rId3"/>
          <a:stretch>
            <a:fillRect/>
          </a:stretch>
        </p:blipFill>
        <p:spPr>
          <a:xfrm>
            <a:off x="548640" y="2909569"/>
            <a:ext cx="5699760" cy="3213385"/>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run on any device</a:t>
            </a:r>
            <a:endParaRPr lang="en-US" dirty="0"/>
          </a:p>
        </p:txBody>
      </p:sp>
      <p:sp>
        <p:nvSpPr>
          <p:cNvPr id="7" name="TextBox 6"/>
          <p:cNvSpPr txBox="1"/>
          <p:nvPr/>
        </p:nvSpPr>
        <p:spPr>
          <a:xfrm>
            <a:off x="153266" y="6394047"/>
            <a:ext cx="4479761" cy="307777"/>
          </a:xfrm>
          <a:prstGeom prst="rect">
            <a:avLst/>
          </a:prstGeom>
          <a:noFill/>
        </p:spPr>
        <p:txBody>
          <a:bodyPr wrap="square" rtlCol="0">
            <a:spAutoFit/>
          </a:bodyPr>
          <a:lstStyle/>
          <a:p>
            <a:r>
              <a:rPr lang="en-US" sz="1400" i="1" dirty="0" smtClean="0"/>
              <a:t>Screen shot from </a:t>
            </a:r>
            <a:r>
              <a:rPr lang="en-US" sz="1400" i="1" dirty="0" err="1" smtClean="0"/>
              <a:t>bradfrostweb.com</a:t>
            </a:r>
            <a:endParaRPr lang="en-US" sz="1400" i="1" dirty="0" smtClean="0"/>
          </a:p>
        </p:txBody>
      </p:sp>
      <p:pic>
        <p:nvPicPr>
          <p:cNvPr id="10" name="Picture 9"/>
          <p:cNvPicPr>
            <a:picLocks noChangeAspect="1"/>
          </p:cNvPicPr>
          <p:nvPr/>
        </p:nvPicPr>
        <p:blipFill>
          <a:blip r:embed="rId3"/>
          <a:stretch>
            <a:fillRect/>
          </a:stretch>
        </p:blipFill>
        <p:spPr>
          <a:xfrm>
            <a:off x="415925" y="2813124"/>
            <a:ext cx="7000876" cy="3580923"/>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Publishers see cross-platform benefits</a:t>
            </a:r>
            <a:endParaRPr lang="en-US" dirty="0"/>
          </a:p>
        </p:txBody>
      </p:sp>
      <p:sp>
        <p:nvSpPr>
          <p:cNvPr id="3" name="Content Placeholder 2"/>
          <p:cNvSpPr>
            <a:spLocks noGrp="1"/>
          </p:cNvSpPr>
          <p:nvPr>
            <p:ph idx="1"/>
          </p:nvPr>
        </p:nvSpPr>
        <p:spPr>
          <a:xfrm>
            <a:off x="196972" y="2756646"/>
            <a:ext cx="6568657" cy="3491753"/>
          </a:xfrm>
        </p:spPr>
        <p:txBody>
          <a:bodyPr>
            <a:normAutofit fontScale="85000" lnSpcReduction="10000"/>
          </a:bodyPr>
          <a:lstStyle/>
          <a:p>
            <a:endParaRPr lang="en-US" dirty="0" smtClean="0"/>
          </a:p>
          <a:p>
            <a:pPr lvl="1"/>
            <a:r>
              <a:rPr lang="en-US" dirty="0" smtClean="0">
                <a:hlinkClick r:id="rId2"/>
              </a:rPr>
              <a:t>Financial Times Web application</a:t>
            </a:r>
            <a:r>
              <a:rPr lang="en-US" dirty="0" smtClean="0"/>
              <a:t> </a:t>
            </a:r>
          </a:p>
          <a:p>
            <a:pPr lvl="2"/>
            <a:r>
              <a:rPr lang="en-US" dirty="0" smtClean="0"/>
              <a:t>“</a:t>
            </a:r>
            <a:r>
              <a:rPr lang="en-US" b="1" dirty="0" smtClean="0"/>
              <a:t>Financial Times: 'There is no drawback to working in HTML5’”</a:t>
            </a:r>
          </a:p>
          <a:p>
            <a:pPr lvl="2"/>
            <a:r>
              <a:rPr lang="en-US" dirty="0" smtClean="0"/>
              <a:t>“[</a:t>
            </a:r>
            <a:r>
              <a:rPr lang="en-US" dirty="0" err="1" smtClean="0"/>
              <a:t>S]ince</a:t>
            </a:r>
            <a:r>
              <a:rPr lang="en-US" dirty="0" smtClean="0"/>
              <a:t> the </a:t>
            </a:r>
            <a:r>
              <a:rPr lang="en-US" dirty="0" smtClean="0">
                <a:hlinkClick r:id="rId3" tooltip="More from guardian.co.uk on Financial Times"/>
              </a:rPr>
              <a:t>Financial Times</a:t>
            </a:r>
            <a:r>
              <a:rPr lang="en-US" dirty="0" smtClean="0"/>
              <a:t> launched its </a:t>
            </a:r>
            <a:r>
              <a:rPr lang="en-US" dirty="0" smtClean="0">
                <a:hlinkClick r:id="rId4" tooltip="More from guardian.co.uk on HTML5"/>
              </a:rPr>
              <a:t>HTML5</a:t>
            </a:r>
            <a:r>
              <a:rPr lang="en-US" dirty="0" smtClean="0"/>
              <a:t> web app in June 2011, mobile devices … [account] for a third of the </a:t>
            </a:r>
            <a:r>
              <a:rPr lang="en-US" dirty="0" err="1" smtClean="0"/>
              <a:t>FT.com</a:t>
            </a:r>
            <a:r>
              <a:rPr lang="en-US" dirty="0" smtClean="0"/>
              <a:t> website's traffic and 15% of digital subscriptions.”</a:t>
            </a:r>
          </a:p>
          <a:p>
            <a:pPr lvl="1"/>
            <a:r>
              <a:rPr lang="en-US" dirty="0" smtClean="0">
                <a:hlinkClick r:id="rId5" tooltip="View all posts by George Lossius"/>
              </a:rPr>
              <a:t>George Lossius</a:t>
            </a:r>
            <a:r>
              <a:rPr lang="en-US" dirty="0" smtClean="0"/>
              <a:t> Top 5 Trade Publishing Trends for 2013</a:t>
            </a:r>
          </a:p>
          <a:p>
            <a:pPr lvl="2"/>
            <a:r>
              <a:rPr lang="en-US" i="1" dirty="0" smtClean="0"/>
              <a:t>“Technological competition will, over time, result in a diminished market share for the “closed” technology products that dominate the landscape today. A clear side-effect of this will be a move from device-based apps to web-based apps that buffer content and tools, but at the same time function cross-platform.  This transition offers publishers a much stronger opportunity to invest in end-user satisfaction and successfully </a:t>
            </a:r>
            <a:r>
              <a:rPr lang="en-US" b="1" i="1" dirty="0" smtClean="0"/>
              <a:t>invest once to monetize content for numerous platforms</a:t>
            </a:r>
            <a:r>
              <a:rPr lang="en-US" i="1" dirty="0" smtClean="0"/>
              <a:t>.”</a:t>
            </a:r>
          </a:p>
          <a:p>
            <a:pPr lvl="2"/>
            <a:endParaRPr lang="en-US" dirty="0" smtClean="0"/>
          </a:p>
          <a:p>
            <a:pPr>
              <a:buNone/>
            </a:pPr>
            <a:endParaRPr lang="en-US" dirty="0"/>
          </a:p>
        </p:txBody>
      </p:sp>
      <p:pic>
        <p:nvPicPr>
          <p:cNvPr id="6" name="Picture 5"/>
          <p:cNvPicPr>
            <a:picLocks noChangeAspect="1"/>
          </p:cNvPicPr>
          <p:nvPr/>
        </p:nvPicPr>
        <p:blipFill>
          <a:blip r:embed="rId6"/>
          <a:stretch>
            <a:fillRect/>
          </a:stretch>
        </p:blipFill>
        <p:spPr>
          <a:xfrm>
            <a:off x="6951741" y="3011904"/>
            <a:ext cx="1626853" cy="31926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business opportunity</a:t>
            </a:r>
            <a:endParaRPr lang="en-US" dirty="0"/>
          </a:p>
        </p:txBody>
      </p:sp>
      <p:sp>
        <p:nvSpPr>
          <p:cNvPr id="5" name="Content Placeholder 2"/>
          <p:cNvSpPr>
            <a:spLocks noGrp="1"/>
          </p:cNvSpPr>
          <p:nvPr>
            <p:ph idx="1"/>
          </p:nvPr>
        </p:nvSpPr>
        <p:spPr>
          <a:xfrm>
            <a:off x="415926" y="2756646"/>
            <a:ext cx="6940875" cy="3491753"/>
          </a:xfrm>
        </p:spPr>
        <p:txBody>
          <a:bodyPr>
            <a:noAutofit/>
          </a:bodyPr>
          <a:lstStyle/>
          <a:p>
            <a:r>
              <a:rPr lang="en-US" dirty="0" smtClean="0">
                <a:hlinkClick r:id="rId2"/>
              </a:rPr>
              <a:t>New York Times, 19 January 2013</a:t>
            </a:r>
            <a:r>
              <a:rPr lang="en-US" dirty="0" smtClean="0"/>
              <a:t>:</a:t>
            </a:r>
          </a:p>
          <a:p>
            <a:pPr lvl="1"/>
            <a:r>
              <a:rPr lang="en-US" i="1" dirty="0" smtClean="0"/>
              <a:t>“In 2012, something remarkable happened at The Times. It was the year that circulation revenue — money made from people buying the paper or access to its digital edition — surpassed advertising revenue.”</a:t>
            </a:r>
          </a:p>
          <a:p>
            <a:r>
              <a:rPr lang="en-US" dirty="0" smtClean="0"/>
              <a:t>Various advertising approaches</a:t>
            </a:r>
          </a:p>
          <a:p>
            <a:pPr lvl="1"/>
            <a:r>
              <a:rPr lang="en-US" dirty="0" smtClean="0"/>
              <a:t>E.g., </a:t>
            </a:r>
            <a:r>
              <a:rPr lang="en-US" dirty="0" smtClean="0">
                <a:hlinkClick r:id="rId3"/>
              </a:rPr>
              <a:t>March 2013</a:t>
            </a:r>
            <a:r>
              <a:rPr lang="en-US" dirty="0" smtClean="0"/>
              <a:t>: Launch of ADAP, eBook Advertising for Authors </a:t>
            </a:r>
          </a:p>
          <a:p>
            <a:pPr lvl="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publishers need from the Web?</a:t>
            </a:r>
            <a:endParaRPr lang="en-US" dirty="0"/>
          </a:p>
        </p:txBody>
      </p:sp>
      <p:sp>
        <p:nvSpPr>
          <p:cNvPr id="3" name="Content Placeholder 2"/>
          <p:cNvSpPr>
            <a:spLocks noGrp="1"/>
          </p:cNvSpPr>
          <p:nvPr>
            <p:ph idx="1"/>
          </p:nvPr>
        </p:nvSpPr>
        <p:spPr>
          <a:xfrm>
            <a:off x="415925" y="2756646"/>
            <a:ext cx="4928235" cy="3491753"/>
          </a:xfrm>
        </p:spPr>
        <p:txBody>
          <a:bodyPr/>
          <a:lstStyle/>
          <a:p>
            <a:r>
              <a:rPr lang="en-US" dirty="0" smtClean="0"/>
              <a:t>Match current publishing practices</a:t>
            </a:r>
          </a:p>
          <a:p>
            <a:r>
              <a:rPr lang="en-US" dirty="0" smtClean="0"/>
              <a:t>Leverage value-add of the Web</a:t>
            </a:r>
          </a:p>
          <a:p>
            <a:r>
              <a:rPr lang="en-US" dirty="0" smtClean="0"/>
              <a:t>Support diverse business and distribution models</a:t>
            </a:r>
          </a:p>
          <a:p>
            <a:r>
              <a:rPr lang="en-US" dirty="0" smtClean="0"/>
              <a:t>Satisfy diverse consumer behaviors</a:t>
            </a:r>
          </a:p>
          <a:p>
            <a:endParaRPr lang="en-US" dirty="0"/>
          </a:p>
        </p:txBody>
      </p:sp>
      <p:pic>
        <p:nvPicPr>
          <p:cNvPr id="4" name="Picture 3"/>
          <p:cNvPicPr>
            <a:picLocks noChangeAspect="1"/>
          </p:cNvPicPr>
          <p:nvPr/>
        </p:nvPicPr>
        <p:blipFill>
          <a:blip r:embed="rId2"/>
          <a:stretch>
            <a:fillRect/>
          </a:stretch>
        </p:blipFill>
        <p:spPr>
          <a:xfrm>
            <a:off x="5193600" y="2888726"/>
            <a:ext cx="3531299" cy="2648474"/>
          </a:xfrm>
          <a:prstGeom prst="rect">
            <a:avLst/>
          </a:prstGeom>
          <a:effectLst>
            <a:outerShdw blurRad="50800" dist="38100" dir="2700000" algn="tl" rotWithShape="0">
              <a:srgbClr val="000000">
                <a:alpha val="43000"/>
              </a:srgbClr>
            </a:outerShdw>
          </a:effectLst>
        </p:spPr>
      </p:pic>
      <p:sp>
        <p:nvSpPr>
          <p:cNvPr id="5" name="TextBox 4"/>
          <p:cNvSpPr txBox="1"/>
          <p:nvPr/>
        </p:nvSpPr>
        <p:spPr>
          <a:xfrm>
            <a:off x="153266" y="6394047"/>
            <a:ext cx="3021543" cy="307777"/>
          </a:xfrm>
          <a:prstGeom prst="rect">
            <a:avLst/>
          </a:prstGeom>
          <a:noFill/>
        </p:spPr>
        <p:txBody>
          <a:bodyPr wrap="square" rtlCol="0">
            <a:spAutoFit/>
          </a:bodyPr>
          <a:lstStyle/>
          <a:p>
            <a:r>
              <a:rPr lang="en-US" sz="1400" i="1" dirty="0" smtClean="0"/>
              <a:t>Screen shot: </a:t>
            </a:r>
            <a:r>
              <a:rPr lang="en-US" sz="1400" i="1" dirty="0" err="1" smtClean="0"/>
              <a:t>premiumfreebies.eu</a:t>
            </a:r>
            <a:endParaRPr lang="en-US" sz="1400" i="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years ago the Web created</a:t>
            </a:r>
            <a:br>
              <a:rPr lang="en-US" dirty="0" smtClean="0"/>
            </a:br>
            <a:r>
              <a:rPr lang="en-US" dirty="0" smtClean="0"/>
              <a:t>new experiences for publishing</a:t>
            </a:r>
            <a:endParaRPr lang="en-US" dirty="0"/>
          </a:p>
        </p:txBody>
      </p:sp>
      <p:sp>
        <p:nvSpPr>
          <p:cNvPr id="5" name="Content Placeholder 2"/>
          <p:cNvSpPr>
            <a:spLocks noGrp="1"/>
          </p:cNvSpPr>
          <p:nvPr>
            <p:ph idx="1"/>
          </p:nvPr>
        </p:nvSpPr>
        <p:spPr>
          <a:xfrm>
            <a:off x="415925" y="2756646"/>
            <a:ext cx="8308975" cy="3491753"/>
          </a:xfrm>
        </p:spPr>
        <p:txBody>
          <a:bodyPr>
            <a:normAutofit fontScale="92500" lnSpcReduction="20000"/>
          </a:bodyPr>
          <a:lstStyle/>
          <a:p>
            <a:r>
              <a:rPr lang="en-US" dirty="0" smtClean="0"/>
              <a:t>Reading</a:t>
            </a:r>
          </a:p>
          <a:p>
            <a:pPr lvl="1"/>
            <a:r>
              <a:rPr lang="en-US" dirty="0" smtClean="0"/>
              <a:t>Hyperlinks / non-linear reading</a:t>
            </a:r>
          </a:p>
          <a:p>
            <a:pPr lvl="1"/>
            <a:r>
              <a:rPr lang="en-US" dirty="0" smtClean="0"/>
              <a:t>But low-resolution screens at the time</a:t>
            </a:r>
          </a:p>
          <a:p>
            <a:r>
              <a:rPr lang="en-US" dirty="0" smtClean="0"/>
              <a:t>Authoring</a:t>
            </a:r>
          </a:p>
          <a:p>
            <a:pPr lvl="1"/>
            <a:r>
              <a:rPr lang="en-US" dirty="0" smtClean="0"/>
              <a:t>Small chunks of text</a:t>
            </a:r>
          </a:p>
          <a:p>
            <a:r>
              <a:rPr lang="en-US" dirty="0" smtClean="0"/>
              <a:t>Publishing</a:t>
            </a:r>
          </a:p>
          <a:p>
            <a:pPr lvl="1"/>
            <a:r>
              <a:rPr lang="en-US" dirty="0" smtClean="0"/>
              <a:t>Global distribution</a:t>
            </a:r>
          </a:p>
          <a:p>
            <a:pPr lvl="1"/>
            <a:r>
              <a:rPr lang="en-US" dirty="0" smtClean="0"/>
              <a:t>Anyone could publish / low barriers</a:t>
            </a:r>
          </a:p>
          <a:p>
            <a:pPr lvl="1"/>
            <a:r>
              <a:rPr lang="en-US" dirty="0" smtClean="0"/>
              <a:t>New advertising opportunities (search engines, pop-ups)</a:t>
            </a:r>
          </a:p>
          <a:p>
            <a:pPr lvl="1"/>
            <a:r>
              <a:rPr lang="en-US" dirty="0" smtClean="0"/>
              <a:t>But impoverished style, layout of early Web no match for print</a:t>
            </a:r>
          </a:p>
          <a:p>
            <a:pPr lvl="1"/>
            <a:endParaRPr lang="en-US" dirty="0" smtClean="0"/>
          </a:p>
          <a:p>
            <a:pPr lvl="1"/>
            <a:endParaRPr lang="en-US" dirty="0"/>
          </a:p>
        </p:txBody>
      </p:sp>
      <p:pic>
        <p:nvPicPr>
          <p:cNvPr id="7" name="Picture 6"/>
          <p:cNvPicPr>
            <a:picLocks noChangeAspect="1"/>
          </p:cNvPicPr>
          <p:nvPr/>
        </p:nvPicPr>
        <p:blipFill>
          <a:blip r:embed="rId2"/>
          <a:stretch>
            <a:fillRect/>
          </a:stretch>
        </p:blipFill>
        <p:spPr>
          <a:xfrm>
            <a:off x="6938863" y="2756646"/>
            <a:ext cx="1786037" cy="181911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Current Publishing Practices</a:t>
            </a:r>
            <a:endParaRPr lang="en-US" dirty="0"/>
          </a:p>
        </p:txBody>
      </p:sp>
      <p:sp>
        <p:nvSpPr>
          <p:cNvPr id="6" name="Content Placeholder 2"/>
          <p:cNvSpPr>
            <a:spLocks noGrp="1"/>
          </p:cNvSpPr>
          <p:nvPr>
            <p:ph idx="1"/>
          </p:nvPr>
        </p:nvSpPr>
        <p:spPr>
          <a:xfrm>
            <a:off x="415925" y="2756646"/>
            <a:ext cx="8308975" cy="3491753"/>
          </a:xfrm>
        </p:spPr>
        <p:txBody>
          <a:bodyPr>
            <a:normAutofit lnSpcReduction="10000"/>
          </a:bodyPr>
          <a:lstStyle/>
          <a:p>
            <a:r>
              <a:rPr lang="en-US" dirty="0" smtClean="0"/>
              <a:t>Screens, typography, high quality fonts,</a:t>
            </a:r>
            <a:br>
              <a:rPr lang="en-US" dirty="0" smtClean="0"/>
            </a:br>
            <a:r>
              <a:rPr lang="en-US" dirty="0" smtClean="0"/>
              <a:t>colors</a:t>
            </a:r>
          </a:p>
          <a:p>
            <a:r>
              <a:rPr lang="en-US" dirty="0" smtClean="0"/>
              <a:t>Advanced layout </a:t>
            </a:r>
          </a:p>
          <a:p>
            <a:pPr lvl="1"/>
            <a:r>
              <a:rPr lang="en-US" dirty="0" smtClean="0"/>
              <a:t>adaptive layout for diverse devices</a:t>
            </a:r>
          </a:p>
          <a:p>
            <a:pPr lvl="1"/>
            <a:r>
              <a:rPr lang="en-US" dirty="0" smtClean="0"/>
              <a:t>multi-column</a:t>
            </a:r>
          </a:p>
          <a:p>
            <a:pPr lvl="1"/>
            <a:r>
              <a:rPr lang="en-US" dirty="0" smtClean="0"/>
              <a:t>pagination</a:t>
            </a:r>
          </a:p>
          <a:p>
            <a:pPr lvl="1"/>
            <a:r>
              <a:rPr lang="en-US" dirty="0" smtClean="0"/>
              <a:t>media integration</a:t>
            </a:r>
          </a:p>
          <a:p>
            <a:pPr lvl="1"/>
            <a:r>
              <a:rPr lang="en-US" dirty="0" smtClean="0"/>
              <a:t>formatting of the world’s scripts</a:t>
            </a:r>
          </a:p>
          <a:p>
            <a:r>
              <a:rPr lang="en-US" dirty="0" smtClean="0">
                <a:solidFill>
                  <a:schemeClr val="tx1"/>
                </a:solidFill>
              </a:rPr>
              <a:t>Readability of long texts</a:t>
            </a:r>
          </a:p>
        </p:txBody>
      </p:sp>
      <p:pic>
        <p:nvPicPr>
          <p:cNvPr id="9" name="Picture 8"/>
          <p:cNvPicPr>
            <a:picLocks noChangeAspect="1"/>
          </p:cNvPicPr>
          <p:nvPr/>
        </p:nvPicPr>
        <p:blipFill>
          <a:blip r:embed="rId2"/>
          <a:srcRect l="19200"/>
          <a:stretch>
            <a:fillRect/>
          </a:stretch>
        </p:blipFill>
        <p:spPr>
          <a:xfrm>
            <a:off x="5008206" y="2968322"/>
            <a:ext cx="3738590" cy="3084644"/>
          </a:xfrm>
          <a:prstGeom prst="rect">
            <a:avLst/>
          </a:prstGeom>
          <a:effectLst>
            <a:outerShdw blurRad="50800" dist="38100" dir="2700000" algn="tl" rotWithShape="0">
              <a:srgbClr val="000000">
                <a:alpha val="43000"/>
              </a:srgbClr>
            </a:outerShdw>
          </a:effectLst>
        </p:spPr>
      </p:pic>
      <p:sp>
        <p:nvSpPr>
          <p:cNvPr id="10" name="TextBox 9"/>
          <p:cNvSpPr txBox="1"/>
          <p:nvPr/>
        </p:nvSpPr>
        <p:spPr>
          <a:xfrm>
            <a:off x="153266" y="6394047"/>
            <a:ext cx="3021543" cy="307777"/>
          </a:xfrm>
          <a:prstGeom prst="rect">
            <a:avLst/>
          </a:prstGeom>
          <a:noFill/>
        </p:spPr>
        <p:txBody>
          <a:bodyPr wrap="square" rtlCol="0">
            <a:spAutoFit/>
          </a:bodyPr>
          <a:lstStyle/>
          <a:p>
            <a:r>
              <a:rPr lang="en-US" sz="1400" i="1" dirty="0" smtClean="0"/>
              <a:t>Photo: </a:t>
            </a:r>
            <a:r>
              <a:rPr lang="en-US" sz="1400" i="1" dirty="0" err="1" smtClean="0"/>
              <a:t>behance.net</a:t>
            </a:r>
            <a:endParaRPr lang="en-US" sz="1400" i="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Value-Add of the Web</a:t>
            </a:r>
            <a:endParaRPr lang="en-US" dirty="0"/>
          </a:p>
        </p:txBody>
      </p:sp>
      <p:sp>
        <p:nvSpPr>
          <p:cNvPr id="3" name="Content Placeholder 2"/>
          <p:cNvSpPr>
            <a:spLocks noGrp="1"/>
          </p:cNvSpPr>
          <p:nvPr>
            <p:ph idx="1"/>
          </p:nvPr>
        </p:nvSpPr>
        <p:spPr>
          <a:xfrm>
            <a:off x="415925" y="2756647"/>
            <a:ext cx="8506385" cy="3703094"/>
          </a:xfrm>
        </p:spPr>
        <p:txBody>
          <a:bodyPr>
            <a:normAutofit lnSpcReduction="10000"/>
          </a:bodyPr>
          <a:lstStyle/>
          <a:p>
            <a:r>
              <a:rPr lang="en-US" dirty="0" smtClean="0"/>
              <a:t>Links raise asset value, foster sharing, bookmarks</a:t>
            </a:r>
          </a:p>
          <a:p>
            <a:r>
              <a:rPr lang="en-US" dirty="0" smtClean="0"/>
              <a:t>Rich media for </a:t>
            </a:r>
            <a:r>
              <a:rPr lang="en-US" dirty="0" err="1" smtClean="0"/>
              <a:t>ebooks</a:t>
            </a:r>
            <a:r>
              <a:rPr lang="en-US" dirty="0" smtClean="0"/>
              <a:t>, news, education</a:t>
            </a:r>
          </a:p>
          <a:p>
            <a:r>
              <a:rPr lang="en-US" dirty="0" smtClean="0">
                <a:solidFill>
                  <a:schemeClr val="tx1"/>
                </a:solidFill>
              </a:rPr>
              <a:t>Data integration for journalism, </a:t>
            </a:r>
            <a:br>
              <a:rPr lang="en-US" dirty="0" smtClean="0">
                <a:solidFill>
                  <a:schemeClr val="tx1"/>
                </a:solidFill>
              </a:rPr>
            </a:br>
            <a:r>
              <a:rPr lang="en-US" dirty="0" smtClean="0">
                <a:solidFill>
                  <a:schemeClr val="tx1"/>
                </a:solidFill>
              </a:rPr>
              <a:t>book ids, catalogs, specialized search, discovery,</a:t>
            </a:r>
            <a:br>
              <a:rPr lang="en-US" dirty="0" smtClean="0">
                <a:solidFill>
                  <a:schemeClr val="tx1"/>
                </a:solidFill>
              </a:rPr>
            </a:br>
            <a:r>
              <a:rPr lang="en-US" dirty="0" err="1" smtClean="0">
                <a:solidFill>
                  <a:schemeClr val="tx1"/>
                </a:solidFill>
              </a:rPr>
              <a:t>curation</a:t>
            </a:r>
            <a:r>
              <a:rPr lang="en-US" dirty="0" smtClean="0">
                <a:solidFill>
                  <a:schemeClr val="tx1"/>
                </a:solidFill>
              </a:rPr>
              <a:t>, annotations</a:t>
            </a:r>
          </a:p>
          <a:p>
            <a:r>
              <a:rPr lang="en-US" dirty="0" smtClean="0"/>
              <a:t>Cross-device support at lower cost</a:t>
            </a:r>
          </a:p>
          <a:p>
            <a:r>
              <a:rPr lang="en-US" dirty="0" smtClean="0">
                <a:solidFill>
                  <a:schemeClr val="tx1"/>
                </a:solidFill>
              </a:rPr>
              <a:t>Accessibility, internationalization</a:t>
            </a:r>
          </a:p>
          <a:p>
            <a:r>
              <a:rPr lang="en-US" dirty="0" smtClean="0">
                <a:solidFill>
                  <a:schemeClr val="tx1"/>
                </a:solidFill>
              </a:rPr>
              <a:t>Customization, </a:t>
            </a:r>
            <a:r>
              <a:rPr lang="en-US" dirty="0" smtClean="0"/>
              <a:t>specialized content for niche audiences</a:t>
            </a:r>
            <a:endParaRPr lang="en-US" dirty="0" smtClean="0">
              <a:solidFill>
                <a:schemeClr val="tx1"/>
              </a:solidFill>
            </a:endParaRPr>
          </a:p>
        </p:txBody>
      </p:sp>
      <p:pic>
        <p:nvPicPr>
          <p:cNvPr id="8" name="Picture 7" descr="i18n.png"/>
          <p:cNvPicPr>
            <a:picLocks noChangeAspect="1"/>
          </p:cNvPicPr>
          <p:nvPr/>
        </p:nvPicPr>
        <p:blipFill>
          <a:blip r:embed="rId2"/>
          <a:stretch>
            <a:fillRect/>
          </a:stretch>
        </p:blipFill>
        <p:spPr>
          <a:xfrm>
            <a:off x="5651500" y="2920877"/>
            <a:ext cx="3073400" cy="28575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Diverse </a:t>
            </a:r>
            <a:br>
              <a:rPr lang="en-US" dirty="0" smtClean="0"/>
            </a:br>
            <a:r>
              <a:rPr lang="en-US" dirty="0" smtClean="0"/>
              <a:t>Business and Distribution Models</a:t>
            </a:r>
            <a:endParaRPr lang="en-US" dirty="0"/>
          </a:p>
        </p:txBody>
      </p:sp>
      <p:sp>
        <p:nvSpPr>
          <p:cNvPr id="3" name="Content Placeholder 2"/>
          <p:cNvSpPr>
            <a:spLocks noGrp="1"/>
          </p:cNvSpPr>
          <p:nvPr>
            <p:ph idx="1"/>
          </p:nvPr>
        </p:nvSpPr>
        <p:spPr>
          <a:xfrm>
            <a:off x="415926" y="2746486"/>
            <a:ext cx="8308974" cy="3491753"/>
          </a:xfrm>
        </p:spPr>
        <p:txBody>
          <a:bodyPr>
            <a:normAutofit fontScale="92500" lnSpcReduction="20000"/>
          </a:bodyPr>
          <a:lstStyle/>
          <a:p>
            <a:r>
              <a:rPr lang="en-US" dirty="0" smtClean="0"/>
              <a:t>Revenue generation</a:t>
            </a:r>
          </a:p>
          <a:p>
            <a:pPr lvl="1"/>
            <a:r>
              <a:rPr lang="en-US" dirty="0" smtClean="0"/>
              <a:t>Subscription</a:t>
            </a:r>
          </a:p>
          <a:p>
            <a:pPr lvl="1"/>
            <a:r>
              <a:rPr lang="en-US" dirty="0" smtClean="0"/>
              <a:t>Ad insertion in eBook apps</a:t>
            </a:r>
          </a:p>
          <a:p>
            <a:pPr lvl="1"/>
            <a:r>
              <a:rPr lang="en-US" dirty="0" smtClean="0"/>
              <a:t>Social sharing</a:t>
            </a:r>
          </a:p>
          <a:p>
            <a:pPr lvl="1"/>
            <a:r>
              <a:rPr lang="en-US" dirty="0" smtClean="0"/>
              <a:t>Product placement</a:t>
            </a:r>
          </a:p>
          <a:p>
            <a:r>
              <a:rPr lang="en-US" dirty="0" smtClean="0"/>
              <a:t>Web Payments</a:t>
            </a:r>
          </a:p>
          <a:p>
            <a:r>
              <a:rPr lang="en-US" dirty="0" smtClean="0"/>
              <a:t>Content protection</a:t>
            </a:r>
          </a:p>
          <a:p>
            <a:pPr lvl="1"/>
            <a:r>
              <a:rPr lang="en-US" dirty="0" smtClean="0"/>
              <a:t>One device</a:t>
            </a:r>
          </a:p>
          <a:p>
            <a:pPr lvl="1"/>
            <a:r>
              <a:rPr lang="en-US" dirty="0" smtClean="0"/>
              <a:t>One user</a:t>
            </a:r>
          </a:p>
          <a:p>
            <a:pPr lvl="1"/>
            <a:r>
              <a:rPr lang="en-US" dirty="0" smtClean="0"/>
              <a:t>None (e.g., “</a:t>
            </a:r>
            <a:r>
              <a:rPr lang="en-US" dirty="0" smtClean="0">
                <a:hlinkClick r:id="rId2"/>
              </a:rPr>
              <a:t>Tor Books UK Says Ditching DRM Showed No Increase In Piracy</a:t>
            </a:r>
            <a:r>
              <a:rPr lang="en-US" dirty="0" smtClean="0"/>
              <a:t>”)</a:t>
            </a:r>
          </a:p>
          <a:p>
            <a:pPr lvl="1">
              <a:buNone/>
            </a:pPr>
            <a:endParaRPr lang="en-US" dirty="0" smtClean="0"/>
          </a:p>
        </p:txBody>
      </p:sp>
      <p:pic>
        <p:nvPicPr>
          <p:cNvPr id="12" name="Picture 11"/>
          <p:cNvPicPr>
            <a:picLocks noChangeAspect="1"/>
          </p:cNvPicPr>
          <p:nvPr/>
        </p:nvPicPr>
        <p:blipFill>
          <a:blip r:embed="rId3"/>
          <a:stretch>
            <a:fillRect/>
          </a:stretch>
        </p:blipFill>
        <p:spPr>
          <a:xfrm>
            <a:off x="5779990" y="2909046"/>
            <a:ext cx="2944910" cy="22931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Satisfy Diverse Consumer Behaviors</a:t>
            </a:r>
            <a:endParaRPr lang="en-US" dirty="0"/>
          </a:p>
        </p:txBody>
      </p:sp>
      <p:sp>
        <p:nvSpPr>
          <p:cNvPr id="3" name="Content Placeholder 2"/>
          <p:cNvSpPr>
            <a:spLocks noGrp="1"/>
          </p:cNvSpPr>
          <p:nvPr>
            <p:ph idx="1"/>
          </p:nvPr>
        </p:nvSpPr>
        <p:spPr>
          <a:xfrm>
            <a:off x="415925" y="2756646"/>
            <a:ext cx="5911799" cy="3491753"/>
          </a:xfrm>
        </p:spPr>
        <p:txBody>
          <a:bodyPr>
            <a:normAutofit fontScale="85000" lnSpcReduction="20000"/>
          </a:bodyPr>
          <a:lstStyle/>
          <a:p>
            <a:r>
              <a:rPr lang="en-US" dirty="0" smtClean="0"/>
              <a:t>Rich content anywhere, anytime, across multiple devices</a:t>
            </a:r>
          </a:p>
          <a:p>
            <a:pPr lvl="1"/>
            <a:r>
              <a:rPr lang="en-US" dirty="0" smtClean="0"/>
              <a:t>news on the go</a:t>
            </a:r>
          </a:p>
          <a:p>
            <a:pPr lvl="1"/>
            <a:r>
              <a:rPr lang="en-US" dirty="0" smtClean="0"/>
              <a:t>content portability (across devices)</a:t>
            </a:r>
          </a:p>
          <a:p>
            <a:pPr lvl="1"/>
            <a:r>
              <a:rPr lang="en-US" dirty="0" smtClean="0"/>
              <a:t>mobile ads, payments</a:t>
            </a:r>
          </a:p>
          <a:p>
            <a:r>
              <a:rPr lang="en-US" dirty="0" smtClean="0"/>
              <a:t>Social, customized</a:t>
            </a:r>
          </a:p>
          <a:p>
            <a:pPr lvl="1"/>
            <a:r>
              <a:rPr lang="en-US" dirty="0" smtClean="0"/>
              <a:t>niche audiences</a:t>
            </a:r>
          </a:p>
          <a:p>
            <a:pPr lvl="1"/>
            <a:r>
              <a:rPr lang="en-US" dirty="0" smtClean="0"/>
              <a:t>sharing to drive marketing, revenues</a:t>
            </a:r>
          </a:p>
          <a:p>
            <a:pPr lvl="1"/>
            <a:r>
              <a:rPr lang="en-US" dirty="0" smtClean="0"/>
              <a:t>reviews</a:t>
            </a:r>
          </a:p>
          <a:p>
            <a:pPr lvl="1"/>
            <a:r>
              <a:rPr lang="en-US" dirty="0" smtClean="0"/>
              <a:t>discovery</a:t>
            </a:r>
          </a:p>
          <a:p>
            <a:r>
              <a:rPr lang="en-US" dirty="0" smtClean="0"/>
              <a:t>Time-slicing</a:t>
            </a:r>
          </a:p>
          <a:p>
            <a:pPr lvl="1"/>
            <a:r>
              <a:rPr lang="en-US" dirty="0" smtClean="0"/>
              <a:t>integrate reading experience with Web</a:t>
            </a:r>
            <a:br>
              <a:rPr lang="en-US" dirty="0" smtClean="0"/>
            </a:br>
            <a:r>
              <a:rPr lang="en-US" dirty="0" smtClean="0"/>
              <a:t>(dictionaries, references, etc.) and other activities</a:t>
            </a:r>
          </a:p>
          <a:p>
            <a:pPr lvl="1"/>
            <a:endParaRPr lang="en-US" dirty="0" smtClean="0"/>
          </a:p>
          <a:p>
            <a:pPr>
              <a:buNone/>
            </a:pPr>
            <a:endParaRPr lang="en-US" dirty="0"/>
          </a:p>
        </p:txBody>
      </p:sp>
      <p:sp>
        <p:nvSpPr>
          <p:cNvPr id="7" name="TextBox 6"/>
          <p:cNvSpPr txBox="1"/>
          <p:nvPr/>
        </p:nvSpPr>
        <p:spPr>
          <a:xfrm>
            <a:off x="153266" y="6394047"/>
            <a:ext cx="3021543" cy="307777"/>
          </a:xfrm>
          <a:prstGeom prst="rect">
            <a:avLst/>
          </a:prstGeom>
          <a:noFill/>
        </p:spPr>
        <p:txBody>
          <a:bodyPr wrap="square" rtlCol="0">
            <a:spAutoFit/>
          </a:bodyPr>
          <a:lstStyle/>
          <a:p>
            <a:r>
              <a:rPr lang="en-US" sz="1400" i="1" dirty="0" smtClean="0"/>
              <a:t>Photo: </a:t>
            </a:r>
            <a:r>
              <a:rPr lang="en-US" sz="1400" i="1" dirty="0" err="1" smtClean="0"/>
              <a:t>extremetech.com</a:t>
            </a:r>
            <a:endParaRPr lang="en-US" sz="1400" i="1" dirty="0" smtClean="0"/>
          </a:p>
        </p:txBody>
      </p:sp>
      <p:pic>
        <p:nvPicPr>
          <p:cNvPr id="8" name="Picture 7"/>
          <p:cNvPicPr>
            <a:picLocks noChangeAspect="1"/>
          </p:cNvPicPr>
          <p:nvPr/>
        </p:nvPicPr>
        <p:blipFill>
          <a:blip r:embed="rId2"/>
          <a:stretch>
            <a:fillRect/>
          </a:stretch>
        </p:blipFill>
        <p:spPr>
          <a:xfrm>
            <a:off x="5058357" y="3569281"/>
            <a:ext cx="3666543" cy="2463459"/>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493438" cy="1143000"/>
          </a:xfrm>
        </p:spPr>
        <p:txBody>
          <a:bodyPr/>
          <a:lstStyle/>
          <a:p>
            <a:r>
              <a:rPr lang="en-US" dirty="0" smtClean="0"/>
              <a:t>How Can W3C Bring </a:t>
            </a:r>
            <a:br>
              <a:rPr lang="en-US" dirty="0" smtClean="0"/>
            </a:br>
            <a:r>
              <a:rPr lang="en-US" dirty="0" smtClean="0"/>
              <a:t>Publishing and Web Industry Closer?</a:t>
            </a:r>
            <a:endParaRPr lang="en-US" dirty="0"/>
          </a:p>
        </p:txBody>
      </p:sp>
      <p:sp>
        <p:nvSpPr>
          <p:cNvPr id="7" name="Content Placeholder 2"/>
          <p:cNvSpPr>
            <a:spLocks noGrp="1"/>
          </p:cNvSpPr>
          <p:nvPr>
            <p:ph idx="1"/>
          </p:nvPr>
        </p:nvSpPr>
        <p:spPr>
          <a:xfrm>
            <a:off x="415926" y="2756646"/>
            <a:ext cx="6940875" cy="3491753"/>
          </a:xfrm>
        </p:spPr>
        <p:txBody>
          <a:bodyPr>
            <a:noAutofit/>
          </a:bodyPr>
          <a:lstStyle/>
          <a:p>
            <a:r>
              <a:rPr lang="en-US" dirty="0" smtClean="0"/>
              <a:t>W3C speaking at publishing events</a:t>
            </a:r>
          </a:p>
          <a:p>
            <a:r>
              <a:rPr lang="en-US" dirty="0" smtClean="0"/>
              <a:t>Industry joining W3C groups</a:t>
            </a:r>
          </a:p>
          <a:p>
            <a:r>
              <a:rPr lang="en-US" dirty="0" smtClean="0"/>
              <a:t>W3C working with industry groups</a:t>
            </a:r>
          </a:p>
          <a:p>
            <a:pPr>
              <a:buNone/>
            </a:pPr>
            <a:endParaRPr lang="en-US" dirty="0" smtClean="0"/>
          </a:p>
          <a:p>
            <a:r>
              <a:rPr lang="en-US" dirty="0" smtClean="0"/>
              <a:t>How else can we collaborate?</a:t>
            </a:r>
          </a:p>
          <a:p>
            <a:endParaRPr lang="en-US" dirty="0" smtClean="0"/>
          </a:p>
        </p:txBody>
      </p:sp>
      <p:sp>
        <p:nvSpPr>
          <p:cNvPr id="5" name="TextBox 4"/>
          <p:cNvSpPr txBox="1"/>
          <p:nvPr/>
        </p:nvSpPr>
        <p:spPr>
          <a:xfrm>
            <a:off x="1402080" y="4246880"/>
            <a:ext cx="1930400" cy="830997"/>
          </a:xfrm>
          <a:prstGeom prst="rect">
            <a:avLst/>
          </a:prstGeom>
          <a:noFill/>
        </p:spPr>
        <p:txBody>
          <a:bodyPr wrap="square" numCol="2" rtlCol="0">
            <a:spAutoFit/>
          </a:bodyPr>
          <a:lstStyle/>
          <a:p>
            <a:r>
              <a:rPr lang="en-US" sz="1600" dirty="0" smtClean="0"/>
              <a:t>IDPF</a:t>
            </a:r>
          </a:p>
          <a:p>
            <a:r>
              <a:rPr lang="en-US" sz="1600" dirty="0" smtClean="0"/>
              <a:t>BISG</a:t>
            </a:r>
          </a:p>
          <a:p>
            <a:r>
              <a:rPr lang="en-US" sz="1600" dirty="0" smtClean="0"/>
              <a:t>BEA</a:t>
            </a:r>
          </a:p>
          <a:p>
            <a:r>
              <a:rPr lang="en-US" sz="1600" dirty="0" smtClean="0"/>
              <a:t>IBPA</a:t>
            </a:r>
          </a:p>
          <a:p>
            <a:r>
              <a:rPr lang="en-US" sz="1600" dirty="0" smtClean="0"/>
              <a:t>JEPA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493438" cy="1143000"/>
          </a:xfrm>
        </p:spPr>
        <p:txBody>
          <a:bodyPr/>
          <a:lstStyle/>
          <a:p>
            <a:r>
              <a:rPr lang="en-US" dirty="0" smtClean="0"/>
              <a:t>Recent Collaboration</a:t>
            </a:r>
            <a:endParaRPr lang="en-US" dirty="0"/>
          </a:p>
        </p:txBody>
      </p:sp>
      <p:sp>
        <p:nvSpPr>
          <p:cNvPr id="4" name="Content Placeholder 3"/>
          <p:cNvSpPr>
            <a:spLocks noGrp="1"/>
          </p:cNvSpPr>
          <p:nvPr>
            <p:ph idx="1"/>
          </p:nvPr>
        </p:nvSpPr>
        <p:spPr>
          <a:xfrm>
            <a:off x="415926" y="2756646"/>
            <a:ext cx="6111549" cy="3491753"/>
          </a:xfrm>
        </p:spPr>
        <p:txBody>
          <a:bodyPr>
            <a:normAutofit fontScale="92500" lnSpcReduction="20000"/>
          </a:bodyPr>
          <a:lstStyle/>
          <a:p>
            <a:r>
              <a:rPr lang="en-US" dirty="0" smtClean="0">
                <a:hlinkClick r:id="rId2"/>
              </a:rPr>
              <a:t>W3C Workshop on eBooks and the Open Web Platform</a:t>
            </a:r>
            <a:endParaRPr lang="en-US" dirty="0" smtClean="0"/>
          </a:p>
          <a:p>
            <a:pPr lvl="1"/>
            <a:r>
              <a:rPr lang="en-US" dirty="0" smtClean="0"/>
              <a:t>February 2013 in New York (</a:t>
            </a:r>
            <a:r>
              <a:rPr lang="en-US" dirty="0" smtClean="0">
                <a:hlinkClick r:id="rId3"/>
              </a:rPr>
              <a:t>report</a:t>
            </a:r>
            <a:r>
              <a:rPr lang="en-US" dirty="0" smtClean="0"/>
              <a:t>)</a:t>
            </a:r>
          </a:p>
          <a:p>
            <a:pPr lvl="1"/>
            <a:r>
              <a:rPr lang="en-US" dirty="0" smtClean="0"/>
              <a:t>Co-organized by BISG, IDPF, W3C</a:t>
            </a:r>
          </a:p>
          <a:p>
            <a:pPr lvl="1"/>
            <a:r>
              <a:rPr lang="en-US" dirty="0" smtClean="0"/>
              <a:t>Tools of Change Conference, Hosted by O'Reilly</a:t>
            </a:r>
          </a:p>
          <a:p>
            <a:r>
              <a:rPr lang="en-US" dirty="0" smtClean="0"/>
              <a:t>Joint meeting - CSS Working Group and Publishers</a:t>
            </a:r>
          </a:p>
          <a:p>
            <a:r>
              <a:rPr lang="en-US" i="1" dirty="0" smtClean="0"/>
              <a:t>A List Apart </a:t>
            </a:r>
            <a:r>
              <a:rPr lang="en-US" dirty="0" smtClean="0"/>
              <a:t>column by Ivan Herman</a:t>
            </a:r>
          </a:p>
          <a:p>
            <a:pPr lvl="1"/>
            <a:r>
              <a:rPr lang="en-US" dirty="0" smtClean="0">
                <a:hlinkClick r:id="rId4"/>
              </a:rPr>
              <a:t>Digital Publishing and the Web</a:t>
            </a:r>
            <a:endParaRPr lang="en-US" dirty="0" smtClean="0"/>
          </a:p>
          <a:p>
            <a:r>
              <a:rPr lang="en-US" dirty="0" smtClean="0"/>
              <a:t>New W3C Members: Pearson, Bloomberg</a:t>
            </a:r>
          </a:p>
          <a:p>
            <a:pPr lvl="1"/>
            <a:r>
              <a:rPr lang="en-US" dirty="0" smtClean="0"/>
              <a:t>Pearson launched the </a:t>
            </a:r>
            <a:r>
              <a:rPr lang="en-US" dirty="0" smtClean="0">
                <a:hlinkClick r:id="rId5"/>
              </a:rPr>
              <a:t>Open Linked Education Community Group</a:t>
            </a:r>
            <a:endParaRPr lang="en-US" dirty="0" smtClean="0"/>
          </a:p>
          <a:p>
            <a:pPr lvl="1"/>
            <a:endParaRPr lang="en-US" dirty="0" smtClean="0"/>
          </a:p>
        </p:txBody>
      </p:sp>
      <p:pic>
        <p:nvPicPr>
          <p:cNvPr id="6" name="Picture 5"/>
          <p:cNvPicPr>
            <a:picLocks noChangeAspect="1"/>
          </p:cNvPicPr>
          <p:nvPr/>
        </p:nvPicPr>
        <p:blipFill>
          <a:blip r:embed="rId6"/>
          <a:stretch>
            <a:fillRect/>
          </a:stretch>
        </p:blipFill>
        <p:spPr>
          <a:xfrm>
            <a:off x="6269543" y="2756647"/>
            <a:ext cx="2639820" cy="2699274"/>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493438" cy="1143000"/>
          </a:xfrm>
        </p:spPr>
        <p:txBody>
          <a:bodyPr/>
          <a:lstStyle/>
          <a:p>
            <a:r>
              <a:rPr lang="en-US" dirty="0" smtClean="0"/>
              <a:t>Get Involved!</a:t>
            </a:r>
            <a:endParaRPr lang="en-US" dirty="0"/>
          </a:p>
        </p:txBody>
      </p:sp>
      <p:sp>
        <p:nvSpPr>
          <p:cNvPr id="4" name="Content Placeholder 3"/>
          <p:cNvSpPr>
            <a:spLocks noGrp="1"/>
          </p:cNvSpPr>
          <p:nvPr>
            <p:ph idx="1"/>
          </p:nvPr>
        </p:nvSpPr>
        <p:spPr/>
        <p:txBody>
          <a:bodyPr>
            <a:normAutofit fontScale="92500" lnSpcReduction="10000"/>
          </a:bodyPr>
          <a:lstStyle/>
          <a:p>
            <a:pPr lvl="1"/>
            <a:r>
              <a:rPr lang="en-US" dirty="0" smtClean="0">
                <a:solidFill>
                  <a:srgbClr val="FF0000"/>
                </a:solidFill>
              </a:rPr>
              <a:t>New!</a:t>
            </a:r>
            <a:r>
              <a:rPr lang="en-US" dirty="0" smtClean="0"/>
              <a:t> W3C Digital Publishing Activity</a:t>
            </a:r>
          </a:p>
          <a:p>
            <a:pPr lvl="2"/>
            <a:r>
              <a:rPr lang="en-US" dirty="0" smtClean="0"/>
              <a:t>Co-Chairs Markus </a:t>
            </a:r>
            <a:r>
              <a:rPr lang="en-US" dirty="0" err="1" smtClean="0"/>
              <a:t>Gylling</a:t>
            </a:r>
            <a:r>
              <a:rPr lang="en-US" dirty="0" smtClean="0"/>
              <a:t> (IDPF &amp; DAISY CTO), </a:t>
            </a:r>
            <a:r>
              <a:rPr lang="en-US" dirty="0" err="1" smtClean="0"/>
              <a:t>Madi</a:t>
            </a:r>
            <a:r>
              <a:rPr lang="en-US" dirty="0" smtClean="0"/>
              <a:t> Solomon (Pearson PLC)</a:t>
            </a:r>
          </a:p>
          <a:p>
            <a:pPr lvl="2"/>
            <a:r>
              <a:rPr lang="en-US" dirty="0" smtClean="0"/>
              <a:t>The </a:t>
            </a:r>
            <a:r>
              <a:rPr lang="en-US" b="1" dirty="0" smtClean="0"/>
              <a:t>mission</a:t>
            </a:r>
            <a:r>
              <a:rPr lang="en-US" dirty="0" smtClean="0"/>
              <a:t> of the Digital Publishing Interest Group, part of the Digital Publishing Activity, is to provide </a:t>
            </a:r>
            <a:r>
              <a:rPr lang="en-US" b="1" dirty="0" smtClean="0"/>
              <a:t>a forum for experts</a:t>
            </a:r>
            <a:r>
              <a:rPr lang="en-US" dirty="0" smtClean="0"/>
              <a:t> </a:t>
            </a:r>
            <a:r>
              <a:rPr lang="en-US" b="1" dirty="0" smtClean="0"/>
              <a:t>in the digital publishing ecosystem</a:t>
            </a:r>
            <a:r>
              <a:rPr lang="en-US" dirty="0" smtClean="0"/>
              <a:t> of electronic journals, magazines, news, or book publishing (authors, creators, publishers, news organizations, booksellers, accessibility and internationalization specialists, etc.) for technical discussions, gathering use cases and to </a:t>
            </a:r>
            <a:r>
              <a:rPr lang="en-US" b="1" dirty="0" smtClean="0"/>
              <a:t>better align existing formats and technologies (e.g., EPUB) with the broader Open Web Platform.</a:t>
            </a:r>
          </a:p>
          <a:p>
            <a:pPr lvl="1"/>
            <a:r>
              <a:rPr lang="en-US" dirty="0" smtClean="0">
                <a:hlinkClick r:id="rId2"/>
              </a:rPr>
              <a:t>W3C Workshops</a:t>
            </a:r>
            <a:endParaRPr lang="en-US" dirty="0" smtClean="0">
              <a:hlinkClick r:id="rId3"/>
            </a:endParaRPr>
          </a:p>
          <a:p>
            <a:pPr lvl="2"/>
            <a:r>
              <a:rPr lang="en-US" dirty="0" smtClean="0">
                <a:hlinkClick r:id="rId3"/>
              </a:rPr>
              <a:t>Richer Internationalization for eBooks</a:t>
            </a:r>
            <a:r>
              <a:rPr lang="en-US" dirty="0" smtClean="0"/>
              <a:t>, 4 June in Tokyo, Japan</a:t>
            </a:r>
          </a:p>
          <a:p>
            <a:pPr lvl="2"/>
            <a:r>
              <a:rPr lang="en-US" dirty="0" smtClean="0">
                <a:hlinkClick r:id="rId4"/>
              </a:rPr>
              <a:t>Publishing and the Open Web Platform</a:t>
            </a:r>
            <a:r>
              <a:rPr lang="en-US" dirty="0" smtClean="0"/>
              <a:t>, 16-17 September in Paris, France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Build an Open </a:t>
            </a:r>
            <a:r>
              <a:rPr lang="en-US" smtClean="0"/>
              <a:t>Web Platform</a:t>
            </a:r>
            <a:br>
              <a:rPr lang="en-US" smtClean="0"/>
            </a:br>
            <a:r>
              <a:rPr lang="en-US" smtClean="0"/>
              <a:t>for </a:t>
            </a:r>
            <a:r>
              <a:rPr lang="en-US" dirty="0" smtClean="0"/>
              <a:t>Publishing</a:t>
            </a:r>
            <a:endParaRPr lang="en-US" dirty="0"/>
          </a:p>
        </p:txBody>
      </p:sp>
      <p:pic>
        <p:nvPicPr>
          <p:cNvPr id="6" name="Picture 5"/>
          <p:cNvPicPr>
            <a:picLocks noChangeAspect="1"/>
          </p:cNvPicPr>
          <p:nvPr/>
        </p:nvPicPr>
        <p:blipFill>
          <a:blip r:embed="rId2"/>
          <a:stretch>
            <a:fillRect/>
          </a:stretch>
        </p:blipFill>
        <p:spPr>
          <a:xfrm>
            <a:off x="153266" y="2599765"/>
            <a:ext cx="8818014" cy="3801167"/>
          </a:xfrm>
          <a:prstGeom prst="rect">
            <a:avLst/>
          </a:prstGeom>
        </p:spPr>
      </p:pic>
      <p:pic>
        <p:nvPicPr>
          <p:cNvPr id="9" name="Picture 8"/>
          <p:cNvPicPr>
            <a:picLocks noChangeAspect="1"/>
          </p:cNvPicPr>
          <p:nvPr/>
        </p:nvPicPr>
        <p:blipFill>
          <a:blip r:embed="rId3"/>
          <a:stretch>
            <a:fillRect/>
          </a:stretch>
        </p:blipFill>
        <p:spPr>
          <a:xfrm>
            <a:off x="4260812" y="3566160"/>
            <a:ext cx="806488" cy="806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of past decade have further transformed reading, publishing</a:t>
            </a:r>
            <a:endParaRPr lang="en-US" dirty="0"/>
          </a:p>
        </p:txBody>
      </p:sp>
      <p:sp>
        <p:nvSpPr>
          <p:cNvPr id="14" name="Content Placeholder 2"/>
          <p:cNvSpPr>
            <a:spLocks noGrp="1"/>
          </p:cNvSpPr>
          <p:nvPr>
            <p:ph idx="1"/>
          </p:nvPr>
        </p:nvSpPr>
        <p:spPr>
          <a:xfrm>
            <a:off x="415925" y="2756646"/>
            <a:ext cx="6411595" cy="3491753"/>
          </a:xfrm>
        </p:spPr>
        <p:txBody>
          <a:bodyPr numCol="2">
            <a:normAutofit fontScale="92500"/>
          </a:bodyPr>
          <a:lstStyle/>
          <a:p>
            <a:r>
              <a:rPr lang="en-US" dirty="0" smtClean="0"/>
              <a:t>Internet everywhere</a:t>
            </a:r>
          </a:p>
          <a:p>
            <a:r>
              <a:rPr lang="en-US" dirty="0" smtClean="0"/>
              <a:t>Mobility</a:t>
            </a:r>
          </a:p>
          <a:p>
            <a:r>
              <a:rPr lang="en-US" dirty="0" smtClean="0"/>
              <a:t>Social</a:t>
            </a:r>
          </a:p>
          <a:p>
            <a:r>
              <a:rPr lang="en-US" dirty="0" smtClean="0"/>
              <a:t>Customization</a:t>
            </a:r>
          </a:p>
          <a:p>
            <a:r>
              <a:rPr lang="en-US" dirty="0" smtClean="0"/>
              <a:t>Cloud</a:t>
            </a:r>
          </a:p>
          <a:p>
            <a:endParaRPr lang="en-US" dirty="0" smtClean="0"/>
          </a:p>
          <a:p>
            <a:r>
              <a:rPr lang="en-US" dirty="0" smtClean="0"/>
              <a:t>Broadband</a:t>
            </a:r>
          </a:p>
          <a:p>
            <a:r>
              <a:rPr lang="en-US" dirty="0" smtClean="0"/>
              <a:t>Time-slicing</a:t>
            </a:r>
          </a:p>
          <a:p>
            <a:r>
              <a:rPr lang="en-US" dirty="0" smtClean="0"/>
              <a:t>Multi-function devices</a:t>
            </a:r>
          </a:p>
          <a:p>
            <a:r>
              <a:rPr lang="en-US" dirty="0" smtClean="0"/>
              <a:t>Generational divide</a:t>
            </a:r>
          </a:p>
        </p:txBody>
      </p:sp>
      <p:pic>
        <p:nvPicPr>
          <p:cNvPr id="6" name="Picture 5" descr="earth.png"/>
          <p:cNvPicPr>
            <a:picLocks noChangeAspect="1"/>
          </p:cNvPicPr>
          <p:nvPr/>
        </p:nvPicPr>
        <p:blipFill>
          <a:blip r:embed="rId2"/>
          <a:stretch>
            <a:fillRect/>
          </a:stretch>
        </p:blipFill>
        <p:spPr>
          <a:xfrm>
            <a:off x="6602095" y="2640405"/>
            <a:ext cx="2298065" cy="21434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539229" cy="1143000"/>
          </a:xfrm>
        </p:spPr>
        <p:txBody>
          <a:bodyPr/>
          <a:lstStyle/>
          <a:p>
            <a:r>
              <a:rPr lang="en-US" dirty="0" smtClean="0"/>
              <a:t>Paradigm shifts in consumer behavior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Pew</a:t>
            </a:r>
            <a:r>
              <a:rPr lang="en-US" dirty="0" smtClean="0"/>
              <a:t>: “[Mobile phone] users under age 50 are almost three times as likely as their older counterparts to get </a:t>
            </a:r>
            <a:r>
              <a:rPr lang="en-US" b="1" dirty="0" smtClean="0"/>
              <a:t>news on the go</a:t>
            </a:r>
            <a:r>
              <a:rPr lang="en-US" dirty="0" smtClean="0"/>
              <a:t>…”</a:t>
            </a:r>
          </a:p>
          <a:p>
            <a:r>
              <a:rPr lang="en-US" dirty="0" smtClean="0">
                <a:hlinkClick r:id="rId3"/>
              </a:rPr>
              <a:t>Pew</a:t>
            </a:r>
            <a:r>
              <a:rPr lang="en-US" dirty="0" smtClean="0"/>
              <a:t>: “</a:t>
            </a:r>
            <a:r>
              <a:rPr lang="en-US" b="1" dirty="0" smtClean="0"/>
              <a:t>News is becoming a shared social experience</a:t>
            </a:r>
            <a:r>
              <a:rPr lang="en-US" dirty="0" smtClean="0"/>
              <a:t> as people exchange links and recommendations as a form of cultural currency in their social networks.”</a:t>
            </a:r>
          </a:p>
          <a:p>
            <a:r>
              <a:rPr lang="en-US" dirty="0" smtClean="0">
                <a:hlinkClick r:id="rId4"/>
              </a:rPr>
              <a:t>Pew</a:t>
            </a:r>
            <a:r>
              <a:rPr lang="en-US" dirty="0" smtClean="0"/>
              <a:t>: “In the past year, the number of those who read e-books increased from 16% of all Americans ages 16 and older to 23%. At the same time, the number of </a:t>
            </a:r>
            <a:r>
              <a:rPr lang="en-US" b="1" dirty="0" smtClean="0"/>
              <a:t>those who read printed books in the previous 12 months fell</a:t>
            </a:r>
            <a:r>
              <a:rPr lang="en-US" dirty="0" smtClean="0"/>
              <a:t> from 72% of the population ages 16 and older to 67%.”</a:t>
            </a:r>
          </a:p>
          <a:p>
            <a:r>
              <a:rPr lang="en-US" dirty="0" smtClean="0">
                <a:hlinkClick r:id="rId4"/>
              </a:rPr>
              <a:t>Pew</a:t>
            </a:r>
            <a:r>
              <a:rPr lang="en-US" dirty="0" smtClean="0"/>
              <a:t>: “[The] number of owners of either a </a:t>
            </a:r>
            <a:r>
              <a:rPr lang="en-US" b="1" dirty="0" smtClean="0"/>
              <a:t>tablet computer or e-book </a:t>
            </a:r>
            <a:r>
              <a:rPr lang="en-US" dirty="0" smtClean="0"/>
              <a:t>reading device such as a Kindle or Nook </a:t>
            </a:r>
            <a:r>
              <a:rPr lang="en-US" b="1" dirty="0" smtClean="0"/>
              <a:t>grew from 18% in late 2011 to 33% </a:t>
            </a:r>
            <a:r>
              <a:rPr lang="en-US" dirty="0" smtClean="0"/>
              <a:t>in late 2012.”</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industries feeling the impact</a:t>
            </a:r>
            <a:endParaRPr lang="en-US" dirty="0"/>
          </a:p>
        </p:txBody>
      </p:sp>
      <p:sp>
        <p:nvSpPr>
          <p:cNvPr id="10" name="Content Placeholder 2"/>
          <p:cNvSpPr>
            <a:spLocks noGrp="1"/>
          </p:cNvSpPr>
          <p:nvPr>
            <p:ph idx="1"/>
          </p:nvPr>
        </p:nvSpPr>
        <p:spPr>
          <a:xfrm>
            <a:off x="415925" y="2756647"/>
            <a:ext cx="8308975" cy="2617994"/>
          </a:xfrm>
        </p:spPr>
        <p:txBody>
          <a:bodyPr numCol="2">
            <a:noAutofit/>
          </a:bodyPr>
          <a:lstStyle/>
          <a:p>
            <a:r>
              <a:rPr lang="en-US" sz="2400" dirty="0" smtClean="0"/>
              <a:t>Mobile</a:t>
            </a:r>
          </a:p>
          <a:p>
            <a:r>
              <a:rPr lang="en-US" sz="2400" dirty="0" smtClean="0"/>
              <a:t>Television</a:t>
            </a:r>
          </a:p>
          <a:p>
            <a:r>
              <a:rPr lang="en-US" sz="2400" dirty="0" smtClean="0"/>
              <a:t>Automotive</a:t>
            </a:r>
          </a:p>
          <a:p>
            <a:r>
              <a:rPr lang="en-US" sz="2400" dirty="0" smtClean="0"/>
              <a:t>Health Care</a:t>
            </a:r>
          </a:p>
          <a:p>
            <a:r>
              <a:rPr lang="en-US" sz="2400" dirty="0" smtClean="0"/>
              <a:t>Gaming</a:t>
            </a:r>
          </a:p>
          <a:p>
            <a:r>
              <a:rPr lang="en-US" sz="2400" dirty="0" smtClean="0"/>
              <a:t>Government</a:t>
            </a:r>
          </a:p>
          <a:p>
            <a:r>
              <a:rPr lang="en-US" sz="2400" dirty="0" smtClean="0"/>
              <a:t>Digital signage</a:t>
            </a:r>
          </a:p>
          <a:p>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publishing in particular</a:t>
            </a:r>
            <a:endParaRPr lang="en-US" dirty="0"/>
          </a:p>
        </p:txBody>
      </p:sp>
      <p:grpSp>
        <p:nvGrpSpPr>
          <p:cNvPr id="10" name="Group 9"/>
          <p:cNvGrpSpPr/>
          <p:nvPr/>
        </p:nvGrpSpPr>
        <p:grpSpPr>
          <a:xfrm rot="1232546">
            <a:off x="3732868" y="2951900"/>
            <a:ext cx="5665006" cy="1565275"/>
            <a:chOff x="1317338" y="3833432"/>
            <a:chExt cx="5665006" cy="1565275"/>
          </a:xfrm>
        </p:grpSpPr>
        <p:pic>
          <p:nvPicPr>
            <p:cNvPr id="9" name="Picture 8" descr="Untitled.png"/>
            <p:cNvPicPr>
              <a:picLocks noChangeAspect="1"/>
            </p:cNvPicPr>
            <p:nvPr/>
          </p:nvPicPr>
          <p:blipFill>
            <a:blip r:embed="rId2"/>
            <a:stretch>
              <a:fillRect/>
            </a:stretch>
          </p:blipFill>
          <p:spPr>
            <a:xfrm>
              <a:off x="1317338" y="3833432"/>
              <a:ext cx="5665006" cy="1565275"/>
            </a:xfrm>
            <a:prstGeom prst="rect">
              <a:avLst/>
            </a:prstGeom>
          </p:spPr>
        </p:pic>
        <p:sp>
          <p:nvSpPr>
            <p:cNvPr id="4" name="Rectangle 3"/>
            <p:cNvSpPr/>
            <p:nvPr/>
          </p:nvSpPr>
          <p:spPr>
            <a:xfrm>
              <a:off x="1743379" y="4240768"/>
              <a:ext cx="4572000" cy="646331"/>
            </a:xfrm>
            <a:prstGeom prst="rect">
              <a:avLst/>
            </a:prstGeom>
          </p:spPr>
          <p:txBody>
            <a:bodyPr>
              <a:spAutoFit/>
            </a:bodyPr>
            <a:lstStyle/>
            <a:p>
              <a:r>
                <a:rPr lang="en-US" dirty="0" smtClean="0">
                  <a:latin typeface="Times"/>
                  <a:cs typeface="Times"/>
                </a:rPr>
                <a:t>“After 79 years in print, Newsweek goes digital only”</a:t>
              </a:r>
              <a:endParaRPr lang="en-US" dirty="0">
                <a:latin typeface="Times"/>
                <a:cs typeface="Times"/>
              </a:endParaRPr>
            </a:p>
          </p:txBody>
        </p:sp>
      </p:grpSp>
      <p:grpSp>
        <p:nvGrpSpPr>
          <p:cNvPr id="13" name="Group 12"/>
          <p:cNvGrpSpPr/>
          <p:nvPr/>
        </p:nvGrpSpPr>
        <p:grpSpPr>
          <a:xfrm rot="20740916">
            <a:off x="109886" y="3903800"/>
            <a:ext cx="5386974" cy="1565275"/>
            <a:chOff x="371474" y="4549775"/>
            <a:chExt cx="5386974" cy="1565275"/>
          </a:xfrm>
        </p:grpSpPr>
        <p:pic>
          <p:nvPicPr>
            <p:cNvPr id="11" name="Picture 10" descr="Untitled.png"/>
            <p:cNvPicPr>
              <a:picLocks noChangeAspect="1"/>
            </p:cNvPicPr>
            <p:nvPr/>
          </p:nvPicPr>
          <p:blipFill>
            <a:blip r:embed="rId2"/>
            <a:stretch>
              <a:fillRect/>
            </a:stretch>
          </p:blipFill>
          <p:spPr>
            <a:xfrm>
              <a:off x="371474" y="4549775"/>
              <a:ext cx="5386974" cy="1565275"/>
            </a:xfrm>
            <a:prstGeom prst="rect">
              <a:avLst/>
            </a:prstGeom>
          </p:spPr>
        </p:pic>
        <p:sp>
          <p:nvSpPr>
            <p:cNvPr id="12" name="Rectangle 11"/>
            <p:cNvSpPr/>
            <p:nvPr/>
          </p:nvSpPr>
          <p:spPr>
            <a:xfrm>
              <a:off x="832290" y="4915972"/>
              <a:ext cx="4572000" cy="646331"/>
            </a:xfrm>
            <a:prstGeom prst="rect">
              <a:avLst/>
            </a:prstGeom>
          </p:spPr>
          <p:txBody>
            <a:bodyPr>
              <a:spAutoFit/>
            </a:bodyPr>
            <a:lstStyle/>
            <a:p>
              <a:r>
                <a:rPr lang="en-US" dirty="0" smtClean="0"/>
                <a:t>Google Ad Revenue Now More Than U.S. Print Publications Combined </a:t>
              </a:r>
              <a:endParaRPr lang="en-US" dirty="0"/>
            </a:p>
          </p:txBody>
        </p:sp>
      </p:grpSp>
      <p:grpSp>
        <p:nvGrpSpPr>
          <p:cNvPr id="25" name="Group 24"/>
          <p:cNvGrpSpPr/>
          <p:nvPr/>
        </p:nvGrpSpPr>
        <p:grpSpPr>
          <a:xfrm>
            <a:off x="548325" y="5077932"/>
            <a:ext cx="5813621" cy="1565275"/>
            <a:chOff x="2704062" y="4811713"/>
            <a:chExt cx="5813621" cy="1565275"/>
          </a:xfrm>
        </p:grpSpPr>
        <p:pic>
          <p:nvPicPr>
            <p:cNvPr id="17" name="Picture 16" descr="Untitled.png"/>
            <p:cNvPicPr>
              <a:picLocks noChangeAspect="1"/>
            </p:cNvPicPr>
            <p:nvPr/>
          </p:nvPicPr>
          <p:blipFill>
            <a:blip r:embed="rId2"/>
            <a:stretch>
              <a:fillRect/>
            </a:stretch>
          </p:blipFill>
          <p:spPr>
            <a:xfrm>
              <a:off x="2704062" y="4811713"/>
              <a:ext cx="5813621" cy="1565275"/>
            </a:xfrm>
            <a:prstGeom prst="rect">
              <a:avLst/>
            </a:prstGeom>
          </p:spPr>
        </p:pic>
        <p:sp>
          <p:nvSpPr>
            <p:cNvPr id="18" name="Rectangle 17"/>
            <p:cNvSpPr/>
            <p:nvPr/>
          </p:nvSpPr>
          <p:spPr>
            <a:xfrm>
              <a:off x="3320745" y="5181967"/>
              <a:ext cx="4572000" cy="646331"/>
            </a:xfrm>
            <a:prstGeom prst="rect">
              <a:avLst/>
            </a:prstGeom>
          </p:spPr>
          <p:txBody>
            <a:bodyPr>
              <a:spAutoFit/>
            </a:bodyPr>
            <a:lstStyle/>
            <a:p>
              <a:r>
                <a:rPr lang="en-US" dirty="0" smtClean="0"/>
                <a:t>Pew: Survey Finds Rising Reliance on Libraries as a Gateway to the Web </a:t>
              </a:r>
              <a:endParaRPr lang="en-US" dirty="0"/>
            </a:p>
          </p:txBody>
        </p:sp>
      </p:grpSp>
      <p:grpSp>
        <p:nvGrpSpPr>
          <p:cNvPr id="24" name="Group 23"/>
          <p:cNvGrpSpPr/>
          <p:nvPr/>
        </p:nvGrpSpPr>
        <p:grpSpPr>
          <a:xfrm rot="1096088">
            <a:off x="3983477" y="4309234"/>
            <a:ext cx="4097374" cy="1565275"/>
            <a:chOff x="830997" y="5247970"/>
            <a:chExt cx="4097374" cy="1565275"/>
          </a:xfrm>
        </p:grpSpPr>
        <p:pic>
          <p:nvPicPr>
            <p:cNvPr id="21" name="Picture 20" descr="Untitled.png"/>
            <p:cNvPicPr>
              <a:picLocks noChangeAspect="1"/>
            </p:cNvPicPr>
            <p:nvPr/>
          </p:nvPicPr>
          <p:blipFill>
            <a:blip r:embed="rId2"/>
            <a:stretch>
              <a:fillRect/>
            </a:stretch>
          </p:blipFill>
          <p:spPr>
            <a:xfrm rot="21385567">
              <a:off x="830997" y="5247970"/>
              <a:ext cx="4097374" cy="1565275"/>
            </a:xfrm>
            <a:prstGeom prst="rect">
              <a:avLst/>
            </a:prstGeom>
          </p:spPr>
        </p:pic>
        <p:sp>
          <p:nvSpPr>
            <p:cNvPr id="23" name="TextBox 22"/>
            <p:cNvSpPr txBox="1"/>
            <p:nvPr/>
          </p:nvSpPr>
          <p:spPr>
            <a:xfrm rot="21366419">
              <a:off x="1378194" y="5595243"/>
              <a:ext cx="3330854" cy="923330"/>
            </a:xfrm>
            <a:prstGeom prst="rect">
              <a:avLst/>
            </a:prstGeom>
            <a:noFill/>
          </p:spPr>
          <p:txBody>
            <a:bodyPr wrap="square" rtlCol="0">
              <a:spAutoFit/>
            </a:bodyPr>
            <a:lstStyle/>
            <a:p>
              <a:r>
                <a:rPr lang="en-US" dirty="0" smtClean="0"/>
                <a:t>E-Books See Triple Digit Growth As Paper Book Sales Dive</a:t>
              </a:r>
            </a:p>
            <a:p>
              <a:endParaRPr lang="en-US" dirty="0"/>
            </a:p>
          </p:txBody>
        </p:sp>
      </p:grpSp>
      <p:pic>
        <p:nvPicPr>
          <p:cNvPr id="26" name="Picture 25" descr="Untitled.png"/>
          <p:cNvPicPr>
            <a:picLocks noChangeAspect="1"/>
          </p:cNvPicPr>
          <p:nvPr/>
        </p:nvPicPr>
        <p:blipFill>
          <a:blip r:embed="rId2"/>
          <a:stretch>
            <a:fillRect/>
          </a:stretch>
        </p:blipFill>
        <p:spPr>
          <a:xfrm rot="21385567">
            <a:off x="-65702" y="2737656"/>
            <a:ext cx="4472957" cy="1565275"/>
          </a:xfrm>
          <a:prstGeom prst="rect">
            <a:avLst/>
          </a:prstGeom>
        </p:spPr>
      </p:pic>
      <p:sp>
        <p:nvSpPr>
          <p:cNvPr id="27" name="Rectangle 26"/>
          <p:cNvSpPr/>
          <p:nvPr/>
        </p:nvSpPr>
        <p:spPr>
          <a:xfrm rot="21385567">
            <a:off x="286189" y="3238811"/>
            <a:ext cx="3587190" cy="369332"/>
          </a:xfrm>
          <a:prstGeom prst="rect">
            <a:avLst/>
          </a:prstGeom>
        </p:spPr>
        <p:txBody>
          <a:bodyPr wrap="none">
            <a:spAutoFit/>
          </a:bodyPr>
          <a:lstStyle/>
          <a:p>
            <a:r>
              <a:rPr lang="en-US" dirty="0" smtClean="0">
                <a:hlinkClick r:id="rId3"/>
              </a:rPr>
              <a:t>20% of all US Newspapers are digital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is because Publishing = Web</a:t>
            </a:r>
            <a:endParaRPr lang="en-US" dirty="0"/>
          </a:p>
        </p:txBody>
      </p:sp>
      <p:sp>
        <p:nvSpPr>
          <p:cNvPr id="3" name="Content Placeholder 2"/>
          <p:cNvSpPr>
            <a:spLocks noGrp="1"/>
          </p:cNvSpPr>
          <p:nvPr>
            <p:ph idx="1"/>
          </p:nvPr>
        </p:nvSpPr>
        <p:spPr>
          <a:xfrm>
            <a:off x="415925" y="2756646"/>
            <a:ext cx="6005195" cy="3491753"/>
          </a:xfrm>
        </p:spPr>
        <p:txBody>
          <a:bodyPr>
            <a:normAutofit/>
          </a:bodyPr>
          <a:lstStyle/>
          <a:p>
            <a:r>
              <a:rPr lang="en-US" dirty="0" smtClean="0"/>
              <a:t>Web is “intimately” tied to intrinsic purpose of publishing</a:t>
            </a:r>
          </a:p>
          <a:p>
            <a:pPr lvl="1"/>
            <a:r>
              <a:rPr lang="en-US" dirty="0" smtClean="0"/>
              <a:t>Web impact on automotive, government, health care, etc. is secondary to their intrinsic purposes.</a:t>
            </a:r>
          </a:p>
          <a:p>
            <a:r>
              <a:rPr lang="en-US" dirty="0" smtClean="0"/>
              <a:t>Publishing industry has leveraged Web for 20 years</a:t>
            </a:r>
          </a:p>
          <a:p>
            <a:pPr lvl="1"/>
            <a:r>
              <a:rPr lang="en-US" dirty="0" smtClean="0"/>
              <a:t>Parts of industry have been early adopters</a:t>
            </a:r>
          </a:p>
          <a:p>
            <a:pPr lvl="1"/>
            <a:r>
              <a:rPr lang="en-US" dirty="0" err="1" smtClean="0"/>
              <a:t>Ebooks</a:t>
            </a:r>
            <a:r>
              <a:rPr lang="en-US" dirty="0" smtClean="0"/>
              <a:t> picking up the technology today (e.g., via EPUB)</a:t>
            </a:r>
          </a:p>
          <a:p>
            <a:pPr lvl="1"/>
            <a:r>
              <a:rPr lang="en-US" dirty="0" smtClean="0"/>
              <a:t>Tomorrow they will be fully part of the Web</a:t>
            </a:r>
          </a:p>
        </p:txBody>
      </p:sp>
      <p:pic>
        <p:nvPicPr>
          <p:cNvPr id="5" name="Picture 4" descr="earth.png"/>
          <p:cNvPicPr>
            <a:picLocks noChangeAspect="1"/>
          </p:cNvPicPr>
          <p:nvPr/>
        </p:nvPicPr>
        <p:blipFill>
          <a:blip r:embed="rId2"/>
          <a:stretch>
            <a:fillRect/>
          </a:stretch>
        </p:blipFill>
        <p:spPr>
          <a:xfrm>
            <a:off x="6828156" y="2599765"/>
            <a:ext cx="1998344" cy="19983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has become an Open Web Platform</a:t>
            </a:r>
            <a:endParaRPr lang="en-US" dirty="0"/>
          </a:p>
        </p:txBody>
      </p:sp>
      <p:sp>
        <p:nvSpPr>
          <p:cNvPr id="9" name="Content Placeholder 2"/>
          <p:cNvSpPr>
            <a:spLocks noGrp="1"/>
          </p:cNvSpPr>
          <p:nvPr>
            <p:ph idx="1"/>
          </p:nvPr>
        </p:nvSpPr>
        <p:spPr>
          <a:xfrm>
            <a:off x="417511" y="2835717"/>
            <a:ext cx="5231977" cy="3591177"/>
          </a:xfrm>
        </p:spPr>
        <p:txBody>
          <a:bodyPr>
            <a:normAutofit fontScale="77500" lnSpcReduction="20000"/>
          </a:bodyPr>
          <a:lstStyle/>
          <a:p>
            <a:pPr>
              <a:spcBef>
                <a:spcPts val="638"/>
              </a:spcBef>
              <a:spcAft>
                <a:spcPts val="1425"/>
              </a:spcAft>
              <a:buSzPct val="100000"/>
              <a:buFont typeface="Georgia" charset="0"/>
              <a:buChar char="•"/>
            </a:pPr>
            <a:r>
              <a:rPr lang="en-US" dirty="0" smtClean="0"/>
              <a:t>Web pages are more beautiful, interactive and intelligent</a:t>
            </a:r>
          </a:p>
          <a:p>
            <a:pPr>
              <a:spcBef>
                <a:spcPts val="638"/>
              </a:spcBef>
              <a:spcAft>
                <a:spcPts val="1425"/>
              </a:spcAft>
              <a:buSzPct val="100000"/>
              <a:buFont typeface="Arial" charset="0"/>
              <a:buChar char="•"/>
            </a:pPr>
            <a:r>
              <a:rPr lang="en-US" dirty="0" smtClean="0"/>
              <a:t>HTML5 provides cross-browser interoperability and all major browser vendors plan to support it; </a:t>
            </a:r>
            <a:r>
              <a:rPr lang="en-US" dirty="0" smtClean="0">
                <a:hlinkClick r:id="rId2"/>
              </a:rPr>
              <a:t>now complete and stable</a:t>
            </a:r>
            <a:endParaRPr lang="en-US" dirty="0" smtClean="0"/>
          </a:p>
          <a:p>
            <a:pPr>
              <a:spcBef>
                <a:spcPts val="638"/>
              </a:spcBef>
              <a:spcAft>
                <a:spcPts val="1425"/>
              </a:spcAft>
              <a:buSzPct val="100000"/>
              <a:buFont typeface="Arial" charset="0"/>
              <a:buChar char="•"/>
            </a:pPr>
            <a:r>
              <a:rPr lang="en-US" dirty="0" smtClean="0"/>
              <a:t>Video is a first-class citizen</a:t>
            </a:r>
          </a:p>
          <a:p>
            <a:pPr>
              <a:spcBef>
                <a:spcPts val="638"/>
              </a:spcBef>
              <a:spcAft>
                <a:spcPts val="1425"/>
              </a:spcAft>
              <a:buSzPct val="100000"/>
              <a:buFont typeface="Arial" charset="0"/>
              <a:buChar char="•"/>
            </a:pPr>
            <a:r>
              <a:rPr lang="en-US" dirty="0" smtClean="0"/>
              <a:t>Simplifies data integration</a:t>
            </a:r>
          </a:p>
          <a:p>
            <a:pPr>
              <a:spcBef>
                <a:spcPts val="638"/>
              </a:spcBef>
              <a:spcAft>
                <a:spcPts val="1425"/>
              </a:spcAft>
              <a:buSzPct val="100000"/>
              <a:buFont typeface="Arial" charset="0"/>
              <a:buChar char="•"/>
            </a:pPr>
            <a:r>
              <a:rPr lang="en-US" dirty="0" smtClean="0"/>
              <a:t>Runs on many devices</a:t>
            </a:r>
          </a:p>
          <a:p>
            <a:pPr>
              <a:spcBef>
                <a:spcPts val="638"/>
              </a:spcBef>
              <a:spcAft>
                <a:spcPts val="1425"/>
              </a:spcAft>
              <a:buSzPct val="100000"/>
              <a:buFont typeface="Arial" charset="0"/>
              <a:buChar char="•"/>
            </a:pPr>
            <a:r>
              <a:rPr lang="en-US" dirty="0" smtClean="0"/>
              <a:t>Has tools for social networking (privacy, security, identity)</a:t>
            </a:r>
          </a:p>
          <a:p>
            <a:pPr>
              <a:spcBef>
                <a:spcPts val="638"/>
              </a:spcBef>
              <a:spcAft>
                <a:spcPts val="1425"/>
              </a:spcAft>
              <a:buSzPct val="100000"/>
              <a:buFont typeface="Arial" charset="0"/>
              <a:buChar char="•"/>
            </a:pPr>
            <a:r>
              <a:rPr lang="en-US" dirty="0" smtClean="0"/>
              <a:t>Is the most interoperable platform in the industry</a:t>
            </a:r>
          </a:p>
        </p:txBody>
      </p:sp>
      <p:pic>
        <p:nvPicPr>
          <p:cNvPr id="10" name="Picture 9"/>
          <p:cNvPicPr>
            <a:picLocks noChangeAspect="1"/>
          </p:cNvPicPr>
          <p:nvPr/>
        </p:nvPicPr>
        <p:blipFill>
          <a:blip r:embed="rId3"/>
          <a:stretch>
            <a:fillRect/>
          </a:stretch>
        </p:blipFill>
        <p:spPr>
          <a:xfrm>
            <a:off x="7066049" y="2835717"/>
            <a:ext cx="1811251" cy="181125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is ongoing</a:t>
            </a:r>
            <a:endParaRPr lang="en-US" dirty="0"/>
          </a:p>
        </p:txBody>
      </p:sp>
      <p:pic>
        <p:nvPicPr>
          <p:cNvPr id="7" name="Picture 6" descr="Screen Shot 2013-05-10 at 8.51.15 AM.png"/>
          <p:cNvPicPr>
            <a:picLocks noChangeAspect="1"/>
          </p:cNvPicPr>
          <p:nvPr/>
        </p:nvPicPr>
        <p:blipFill>
          <a:blip r:embed="rId2"/>
          <a:stretch>
            <a:fillRect/>
          </a:stretch>
        </p:blipFill>
        <p:spPr>
          <a:xfrm>
            <a:off x="487045" y="2650566"/>
            <a:ext cx="5680075" cy="3784004"/>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2150D2"/>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27282</TotalTime>
  <Words>1927</Words>
  <Application>Microsoft Macintosh PowerPoint</Application>
  <PresentationFormat>On-screen Show (4:3)</PresentationFormat>
  <Paragraphs>210</Paragraphs>
  <Slides>27</Slides>
  <Notes>6</Notes>
  <HiddenSlides>0</HiddenSlides>
  <MMClips>2</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Expo</vt:lpstr>
      <vt:lpstr>The Future of the Open Web Platform</vt:lpstr>
      <vt:lpstr>20 years ago the Web created new experiences for publishing</vt:lpstr>
      <vt:lpstr>Trends of past decade have further transformed reading, publishing</vt:lpstr>
      <vt:lpstr>Paradigm shifts in consumer behavior</vt:lpstr>
      <vt:lpstr>Many industries feeling the impact</vt:lpstr>
      <vt:lpstr>But publishing in particular</vt:lpstr>
      <vt:lpstr>That is because Publishing = Web</vt:lpstr>
      <vt:lpstr>Web has become an Open Web Platform</vt:lpstr>
      <vt:lpstr>Convergence is ongoing</vt:lpstr>
      <vt:lpstr>What are new experiences for publishing?</vt:lpstr>
      <vt:lpstr>Newspapers with audio, video, animations</vt:lpstr>
      <vt:lpstr>Catalogs and magazines with beautiful, interactive layouts and typography</vt:lpstr>
      <vt:lpstr>Books with third-party service integration</vt:lpstr>
      <vt:lpstr>All of those will become more social</vt:lpstr>
      <vt:lpstr>Inspire new authoring forms  (e.g., cell novels)</vt:lpstr>
      <vt:lpstr>And run on any device</vt:lpstr>
      <vt:lpstr>Publishers see cross-platform benefits</vt:lpstr>
      <vt:lpstr>And business opportunity</vt:lpstr>
      <vt:lpstr>What do publishers need from the Web?</vt:lpstr>
      <vt:lpstr>Match Current Publishing Practices</vt:lpstr>
      <vt:lpstr>Leverage Value-Add of the Web</vt:lpstr>
      <vt:lpstr>Support Diverse  Business and Distribution Models</vt:lpstr>
      <vt:lpstr>Satisfy Diverse Consumer Behaviors</vt:lpstr>
      <vt:lpstr>How Can W3C Bring  Publishing and Web Industry Closer?</vt:lpstr>
      <vt:lpstr>Recent Collaboration</vt:lpstr>
      <vt:lpstr>Get Involved!</vt:lpstr>
      <vt:lpstr>Let’s Build an Open Web Platform for Publishing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Valerie Chang</dc:creator>
  <cp:lastModifiedBy>Valerie Chang</cp:lastModifiedBy>
  <cp:revision>1840</cp:revision>
  <dcterms:created xsi:type="dcterms:W3CDTF">2013-05-22T15:01:26Z</dcterms:created>
  <dcterms:modified xsi:type="dcterms:W3CDTF">2013-05-22T15:11:43Z</dcterms:modified>
</cp:coreProperties>
</file>