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50"/>
  </p:notesMasterIdLst>
  <p:sldIdLst>
    <p:sldId id="256" r:id="rId2"/>
    <p:sldId id="296" r:id="rId3"/>
    <p:sldId id="332" r:id="rId4"/>
    <p:sldId id="334" r:id="rId5"/>
    <p:sldId id="333" r:id="rId6"/>
    <p:sldId id="335" r:id="rId7"/>
    <p:sldId id="336" r:id="rId8"/>
    <p:sldId id="363" r:id="rId9"/>
    <p:sldId id="340" r:id="rId10"/>
    <p:sldId id="342" r:id="rId11"/>
    <p:sldId id="356" r:id="rId12"/>
    <p:sldId id="338" r:id="rId13"/>
    <p:sldId id="341" r:id="rId14"/>
    <p:sldId id="339" r:id="rId15"/>
    <p:sldId id="358" r:id="rId16"/>
    <p:sldId id="359" r:id="rId17"/>
    <p:sldId id="348" r:id="rId18"/>
    <p:sldId id="260" r:id="rId19"/>
    <p:sldId id="269" r:id="rId20"/>
    <p:sldId id="343" r:id="rId21"/>
    <p:sldId id="344" r:id="rId22"/>
    <p:sldId id="345" r:id="rId23"/>
    <p:sldId id="346" r:id="rId24"/>
    <p:sldId id="349" r:id="rId25"/>
    <p:sldId id="350" r:id="rId26"/>
    <p:sldId id="353" r:id="rId27"/>
    <p:sldId id="267" r:id="rId28"/>
    <p:sldId id="262" r:id="rId29"/>
    <p:sldId id="295" r:id="rId30"/>
    <p:sldId id="321" r:id="rId31"/>
    <p:sldId id="328" r:id="rId32"/>
    <p:sldId id="322" r:id="rId33"/>
    <p:sldId id="323" r:id="rId34"/>
    <p:sldId id="324" r:id="rId35"/>
    <p:sldId id="360" r:id="rId36"/>
    <p:sldId id="319" r:id="rId37"/>
    <p:sldId id="320" r:id="rId38"/>
    <p:sldId id="281" r:id="rId39"/>
    <p:sldId id="280" r:id="rId40"/>
    <p:sldId id="264" r:id="rId41"/>
    <p:sldId id="357" r:id="rId42"/>
    <p:sldId id="361" r:id="rId43"/>
    <p:sldId id="327" r:id="rId44"/>
    <p:sldId id="362" r:id="rId45"/>
    <p:sldId id="355" r:id="rId46"/>
    <p:sldId id="326" r:id="rId47"/>
    <p:sldId id="294" r:id="rId48"/>
    <p:sldId id="33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250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-1472" y="-96"/>
      </p:cViewPr>
      <p:guideLst>
        <p:guide orient="horz" pos="2153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13DF-3BE3-B349-90EE-2C5D281B0BD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5158-EAA1-364E-8289-C6CA3BB87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65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site shows off high-quality layout, including the use of downloadable fonts.</a:t>
            </a:r>
          </a:p>
          <a:p>
            <a:r>
              <a:rPr lang="en-US" baseline="0" dirty="0" smtClean="0"/>
              <a:t>In addition, the catalog is social, allowing readers to share information in their social networks.</a:t>
            </a:r>
          </a:p>
          <a:p>
            <a:r>
              <a:rPr lang="en-US" baseline="0" dirty="0" smtClean="0"/>
              <a:t>One can easily imagine a similar catalog making it easy for readers to purchase items through their favorite online payment networks.</a:t>
            </a:r>
          </a:p>
          <a:p>
            <a:r>
              <a:rPr lang="en-US" baseline="0" dirty="0" smtClean="0"/>
              <a:t>It is this sort of integration with other services people want to use on the Web that is so valuable.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Jeff notes: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Updateable in place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 style using CSS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can browse the catalog via linking (at which point I started the video)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CSS transforms allows me to rotate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CSS Animations allows me to jump around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Downloadable fonts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principle I could have accessed the Web for more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01042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295836"/>
            <a:ext cx="8308975" cy="39525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0104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066" y="1253240"/>
            <a:ext cx="8308975" cy="9367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320261"/>
            <a:ext cx="8308975" cy="392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032CA8-17AE-8746-A899-6D5D1AA70F93}" type="datetimeFigureOut">
              <a:rPr lang="en-US" smtClean="0"/>
              <a:pPr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9" name="Picture 8" descr="w3c_home_nb-transparent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95767" y="416626"/>
            <a:ext cx="1029133" cy="569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blogs.salesforce.com/company/2013/06/mobile-app-revolution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static.zend.com/topics/Zend-Developer-Pulse-report-Q2-2013-0523-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solutions/collateral/ns341/ns525/ns537/ns705/ns827/white_paper_c11-481360_ns827_Networking_Solutions_White_Paper.html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-stand.org/" TargetMode="Externa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ner.com/newsroom/id/2163616" TargetMode="External"/><Relationship Id="rId4" Type="http://schemas.openxmlformats.org/officeDocument/2006/relationships/hyperlink" Target="http://www.forrester.com/Global+Tech+Market+Outlook+2013+To+2014/fulltext/-/E-RES82921" TargetMode="External"/><Relationship Id="rId5" Type="http://schemas.openxmlformats.org/officeDocument/2006/relationships/hyperlink" Target="http://www.mckinsey.com/insights/business_technology/disruptive_technologi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ckinsey.com/features/sizing_the_internet_econom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://bradfrostweb.com/blog/web/responsive-web-design-missing-the-poin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pmg.com/Global/en/IssuesAndInsights/ArticlesPublications/cloud-service-providers-survey/Documents/cloud-service-providers-survey.pdf" TargetMode="Externa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12/12/html5-cr" TargetMode="External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loud_computing%23History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http://www.telco2research.com/articles/AN_cloud-telcos-grow-9x-revenues-2014_Summary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oud-standards.org/wiki/index.php?title=Main_Pag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http://blog.zenoss.com/2012/10/the-state-of-the-open-source-cloud-2012-infographic-report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://www.slideshare.net/randybias/state-of-the-stack-april-201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blog.zenoss.com/2012/10/the-state-of-the-open-source-cloud-2012-infographic-repor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tner.com/technology/reprints.do?id=1-1C3IGID&amp;ct=120919&amp;st=sb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hyperlink" Target="http://www.slideshare.net/randybias/state-of-the-stack-april-2013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iresearch.com/press/21-billion-html5-browsers-on-mobile-devices-by-201" TargetMode="External"/><Relationship Id="rId4" Type="http://schemas.openxmlformats.org/officeDocument/2006/relationships/hyperlink" Target="http://devopsangle.com/2013/03/21/html5-wins-over-native-for-cross-platform-development-kendo-ui-surve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tner.com/newsroom/id/232491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digitalpublishingblog.wordpress.com/2013/05/06/20-of-all-us-newspapers-are-digital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6.png"/><Relationship Id="rId1" Type="http://schemas.openxmlformats.org/officeDocument/2006/relationships/video" Target="file://localhost/Users/ianjacobs/CVS-local/WWW/2013/Talks/jj-cloud/jj-moma.mov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306" y="2277655"/>
            <a:ext cx="8307387" cy="1554716"/>
          </a:xfrm>
        </p:spPr>
        <p:txBody>
          <a:bodyPr/>
          <a:lstStyle/>
          <a:p>
            <a:r>
              <a:rPr lang="en-US" dirty="0" smtClean="0"/>
              <a:t>What the Web </a:t>
            </a:r>
            <a:br>
              <a:rPr lang="en-US" dirty="0" smtClean="0"/>
            </a:br>
            <a:r>
              <a:rPr lang="en-US" dirty="0" smtClean="0"/>
              <a:t>Brings to the Cloud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5434840"/>
            <a:ext cx="8307387" cy="75303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Jeff Jaffe, W3C CEO</a:t>
            </a:r>
          </a:p>
          <a:p>
            <a:r>
              <a:rPr lang="en-US" sz="2800" dirty="0" smtClean="0"/>
              <a:t>Cloud World Forum, June 2013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OWP gives mobile device independence</a:t>
            </a:r>
            <a:endParaRPr lang="en-US" dirty="0"/>
          </a:p>
        </p:txBody>
      </p:sp>
      <p:pic>
        <p:nvPicPr>
          <p:cNvPr id="5" name="Picture 4" descr="Screen Shot 2013-06-21 at 8.32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2669317"/>
            <a:ext cx="8371205" cy="3767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925" y="6373763"/>
            <a:ext cx="2134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err="1" smtClean="0">
                <a:hlinkClick r:id="rId3"/>
              </a:rPr>
              <a:t>Salesforce.com</a:t>
            </a:r>
            <a:endParaRPr lang="en-US" sz="1600" i="1" dirty="0"/>
          </a:p>
        </p:txBody>
      </p:sp>
      <p:sp>
        <p:nvSpPr>
          <p:cNvPr id="7" name="Oval 6"/>
          <p:cNvSpPr/>
          <p:nvPr/>
        </p:nvSpPr>
        <p:spPr>
          <a:xfrm>
            <a:off x="4368800" y="3698240"/>
            <a:ext cx="1483360" cy="16256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595" y="4358640"/>
            <a:ext cx="3678555" cy="3860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momentum for mobile</a:t>
            </a:r>
            <a:endParaRPr lang="en-US" dirty="0"/>
          </a:p>
        </p:txBody>
      </p:sp>
      <p:pic>
        <p:nvPicPr>
          <p:cNvPr id="5" name="Picture 4" descr="Screen Shot 2013-06-21 at 4.29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0" y="2359224"/>
            <a:ext cx="6116320" cy="3752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3830" y="6404243"/>
            <a:ext cx="3461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err="1" smtClean="0">
                <a:hlinkClick r:id="rId3"/>
              </a:rPr>
              <a:t>Zend</a:t>
            </a:r>
            <a:r>
              <a:rPr lang="en-US" sz="1600" i="1" dirty="0" smtClean="0">
                <a:hlinkClick r:id="rId3"/>
              </a:rPr>
              <a:t> Developer Pulse</a:t>
            </a:r>
            <a:r>
              <a:rPr lang="en-US" sz="1600" i="1" dirty="0" smtClean="0"/>
              <a:t>, Q2 2013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 broadens the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3668395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Web and TV Interest Group</a:t>
            </a:r>
          </a:p>
          <a:p>
            <a:pPr lvl="1"/>
            <a:r>
              <a:rPr lang="en-US" dirty="0" smtClean="0"/>
              <a:t>Streaming media</a:t>
            </a:r>
          </a:p>
          <a:p>
            <a:pPr lvl="1"/>
            <a:r>
              <a:rPr lang="en-US" dirty="0" smtClean="0"/>
              <a:t>Captions</a:t>
            </a:r>
          </a:p>
          <a:p>
            <a:pPr lvl="1"/>
            <a:r>
              <a:rPr lang="en-US" dirty="0" smtClean="0"/>
              <a:t>Content protection</a:t>
            </a:r>
          </a:p>
          <a:p>
            <a:pPr lvl="1"/>
            <a:r>
              <a:rPr lang="en-US" dirty="0" smtClean="0"/>
              <a:t>Testing for consumer electronics</a:t>
            </a:r>
          </a:p>
          <a:p>
            <a:pPr lvl="1"/>
            <a:r>
              <a:rPr lang="en-US" dirty="0" smtClean="0"/>
              <a:t>Recording and downloading</a:t>
            </a:r>
          </a:p>
          <a:p>
            <a:pPr lvl="1"/>
            <a:r>
              <a:rPr lang="en-US" dirty="0" smtClean="0"/>
              <a:t>Stereoscopic 3D</a:t>
            </a:r>
          </a:p>
          <a:p>
            <a:pPr lvl="1"/>
            <a:r>
              <a:rPr lang="en-US" dirty="0" smtClean="0"/>
              <a:t>Terminal capabilities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0" y="3415460"/>
            <a:ext cx="4306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“Globally, consumer Internet video traffic will be </a:t>
            </a:r>
            <a:r>
              <a:rPr lang="en-US" b="1" i="1" dirty="0" smtClean="0"/>
              <a:t>69 percent of all consumer Internet traffic in 2017</a:t>
            </a:r>
            <a:r>
              <a:rPr lang="en-US" i="1" dirty="0" smtClean="0"/>
              <a:t>, up from 57 percent in 2012.”</a:t>
            </a:r>
          </a:p>
          <a:p>
            <a:endParaRPr lang="en-US" i="1" dirty="0" smtClean="0"/>
          </a:p>
          <a:p>
            <a:r>
              <a:rPr lang="en-US" i="1" dirty="0" smtClean="0"/>
              <a:t>“In 2017, the gigabyte equivalent of all movies ever made will cross global IP networks every 3 minutes. Global IP networks will deliver 13.8 </a:t>
            </a:r>
            <a:r>
              <a:rPr lang="en-US" i="1" dirty="0" err="1" smtClean="0"/>
              <a:t>petabytes</a:t>
            </a:r>
            <a:r>
              <a:rPr lang="en-US" i="1" dirty="0" smtClean="0"/>
              <a:t> every 5 minutes in 2017.”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03750" y="6383923"/>
            <a:ext cx="2467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 of quotations: </a:t>
            </a:r>
            <a:r>
              <a:rPr lang="en-US" sz="1600" i="1" dirty="0" smtClean="0">
                <a:hlinkClick r:id="rId3"/>
              </a:rPr>
              <a:t>Cisco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863" y="2427750"/>
            <a:ext cx="1050016" cy="1041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6" y="1253240"/>
            <a:ext cx="8719934" cy="936761"/>
          </a:xfrm>
        </p:spPr>
        <p:txBody>
          <a:bodyPr/>
          <a:lstStyle/>
          <a:p>
            <a:r>
              <a:rPr lang="en-US" dirty="0" smtClean="0"/>
              <a:t>Automotive, publishing broaden the platform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565" y="2776966"/>
            <a:ext cx="3910898" cy="349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Automotive Business Group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UI paradigms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Vehicle APIs</a:t>
            </a:r>
          </a:p>
          <a:p>
            <a:pPr marL="228600" lvl="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publishing Interest Group</a:t>
            </a:r>
          </a:p>
          <a:p>
            <a:pPr lvl="1" indent="-228600" defTabSz="91440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ePub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based on Web standards</a:t>
            </a:r>
          </a:p>
          <a:p>
            <a:pPr lvl="1" indent="-228600" defTabSz="91440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Pagination</a:t>
            </a:r>
          </a:p>
          <a:p>
            <a:pPr lvl="1" indent="-228600" defTabSz="91440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High-end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typography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15" y="4532700"/>
            <a:ext cx="1579245" cy="1210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41" y="2776966"/>
            <a:ext cx="1065460" cy="106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Robustness and stability</a:t>
            </a:r>
          </a:p>
          <a:p>
            <a:pPr lvl="1"/>
            <a:r>
              <a:rPr lang="en-US" dirty="0" smtClean="0"/>
              <a:t>Developing large-scale testing program, e.g. for consumer electronics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User expectations higher due to native apps</a:t>
            </a:r>
          </a:p>
          <a:p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Phones, tablets, televisions, automobiles, </a:t>
            </a:r>
            <a:r>
              <a:rPr lang="en-US" dirty="0" err="1" smtClean="0"/>
              <a:t>ebooks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Capability</a:t>
            </a:r>
          </a:p>
          <a:p>
            <a:pPr lvl="1"/>
            <a:r>
              <a:rPr lang="en-US" dirty="0" smtClean="0"/>
              <a:t>APIs for access to device capabilities, distribution, monetization,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Web is an underlying platform for much of </a:t>
            </a:r>
            <a:r>
              <a:rPr lang="en-US" smtClean="0"/>
              <a:t>the Cloud</a:t>
            </a:r>
          </a:p>
          <a:p>
            <a:r>
              <a:rPr lang="en-US" smtClean="0"/>
              <a:t>Cloud </a:t>
            </a:r>
            <a:r>
              <a:rPr lang="en-US" dirty="0" smtClean="0"/>
              <a:t>supports computing</a:t>
            </a:r>
          </a:p>
          <a:p>
            <a:pPr lvl="1"/>
            <a:r>
              <a:rPr lang="en-US" dirty="0" smtClean="0"/>
              <a:t>Personal computing is the Web</a:t>
            </a:r>
          </a:p>
          <a:p>
            <a:pPr lvl="2"/>
            <a:r>
              <a:rPr lang="en-US" dirty="0" smtClean="0"/>
              <a:t>Cloud is impacted by what the Web is; namely</a:t>
            </a:r>
          </a:p>
          <a:p>
            <a:pPr lvl="3"/>
            <a:r>
              <a:rPr lang="en-US" dirty="0" smtClean="0"/>
              <a:t>Apps</a:t>
            </a:r>
          </a:p>
          <a:p>
            <a:pPr lvl="3"/>
            <a:r>
              <a:rPr lang="en-US" dirty="0" smtClean="0"/>
              <a:t>Video</a:t>
            </a:r>
          </a:p>
          <a:p>
            <a:pPr lvl="3"/>
            <a:r>
              <a:rPr lang="en-US" dirty="0" smtClean="0"/>
              <a:t>Books</a:t>
            </a:r>
          </a:p>
          <a:p>
            <a:pPr lvl="3"/>
            <a:r>
              <a:rPr lang="en-US" dirty="0" smtClean="0"/>
              <a:t>Entertainment</a:t>
            </a:r>
          </a:p>
          <a:p>
            <a:pPr lvl="3"/>
            <a:r>
              <a:rPr lang="en-US" dirty="0" smtClean="0"/>
              <a:t>Automotive Infotainment</a:t>
            </a:r>
          </a:p>
          <a:p>
            <a:pPr lvl="1"/>
            <a:r>
              <a:rPr lang="en-US" dirty="0" smtClean="0"/>
              <a:t>And industry computing is also the Web…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2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and Cloud go hand in hand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4852" y="2870356"/>
            <a:ext cx="7146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Open </a:t>
            </a:r>
            <a:r>
              <a:rPr lang="en-US" dirty="0"/>
              <a:t>Web Platform </a:t>
            </a:r>
            <a:r>
              <a:rPr lang="en-US" dirty="0" smtClean="0"/>
              <a:t>impacts cloud requirements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/>
              <a:t>Significant parts of the cloud (e.g. </a:t>
            </a:r>
            <a:r>
              <a:rPr lang="en-US" i="1" dirty="0" err="1"/>
              <a:t>PaaS</a:t>
            </a:r>
            <a:r>
              <a:rPr lang="en-US" i="1" dirty="0"/>
              <a:t>, </a:t>
            </a:r>
            <a:r>
              <a:rPr lang="en-US" i="1" dirty="0" err="1"/>
              <a:t>SaaS</a:t>
            </a:r>
            <a:r>
              <a:rPr lang="en-US" i="1" dirty="0"/>
              <a:t>) live on the </a:t>
            </a:r>
            <a:r>
              <a:rPr lang="en-US" i="1" dirty="0" smtClean="0"/>
              <a:t>Web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The platform for consumers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Business platform for industry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Interleave consumer and professional behavior</a:t>
            </a: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Lessons from Web standardization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Royalty-free </a:t>
            </a:r>
            <a:r>
              <a:rPr lang="en-US" i="1" dirty="0"/>
              <a:t>standards and cohesive architectures are the keys to interoperability and a thriving </a:t>
            </a:r>
            <a:r>
              <a:rPr lang="en-US" i="1" dirty="0" smtClean="0"/>
              <a:t>ecosystem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The cloud can expand more rapidly than its current pace</a:t>
            </a:r>
            <a:endParaRPr lang="en-US" i="1" dirty="0"/>
          </a:p>
        </p:txBody>
      </p:sp>
      <p:sp>
        <p:nvSpPr>
          <p:cNvPr id="7" name="Cloud 6"/>
          <p:cNvSpPr/>
          <p:nvPr/>
        </p:nvSpPr>
        <p:spPr>
          <a:xfrm>
            <a:off x="7641610" y="4224022"/>
            <a:ext cx="947308" cy="9546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60" y="2953449"/>
            <a:ext cx="954658" cy="9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18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6" y="1189288"/>
            <a:ext cx="8308975" cy="936761"/>
          </a:xfrm>
        </p:spPr>
        <p:txBody>
          <a:bodyPr/>
          <a:lstStyle/>
          <a:p>
            <a:r>
              <a:rPr lang="en-US" sz="2800" dirty="0" smtClean="0"/>
              <a:t>Key to success of Web community:</a:t>
            </a:r>
            <a:br>
              <a:rPr lang="en-US" sz="2800" dirty="0" smtClean="0"/>
            </a:br>
            <a:r>
              <a:rPr lang="en-US" dirty="0" smtClean="0"/>
              <a:t>Build on open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6167755" cy="34917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Due process, cooperation, broad consensus, transparency</a:t>
            </a:r>
          </a:p>
          <a:p>
            <a:r>
              <a:rPr lang="en-US" dirty="0" smtClean="0"/>
              <a:t>Multi-stakeholder participation</a:t>
            </a:r>
            <a:endParaRPr lang="en-US" i="1" dirty="0" smtClean="0"/>
          </a:p>
          <a:p>
            <a:pPr lvl="1"/>
            <a:r>
              <a:rPr lang="en-US" i="1" dirty="0" smtClean="0"/>
              <a:t>Address use cases for diverse use cases</a:t>
            </a:r>
          </a:p>
          <a:p>
            <a:pPr lvl="1"/>
            <a:r>
              <a:rPr lang="en-US" i="1" dirty="0" smtClean="0"/>
              <a:t>For social issues such as privacy you need all players</a:t>
            </a:r>
          </a:p>
          <a:p>
            <a:pPr lvl="1"/>
            <a:r>
              <a:rPr lang="en-US" i="1" dirty="0" smtClean="0"/>
              <a:t>Web is global; need international participation</a:t>
            </a:r>
          </a:p>
          <a:p>
            <a:r>
              <a:rPr lang="en-US" dirty="0" smtClean="0"/>
              <a:t>Longevity</a:t>
            </a:r>
          </a:p>
          <a:p>
            <a:pPr lvl="1"/>
            <a:r>
              <a:rPr lang="en-US" i="1" dirty="0" smtClean="0"/>
              <a:t>Ensure humanity’s knowledge remains available long into the future</a:t>
            </a:r>
          </a:p>
          <a:p>
            <a:pPr lvl="1"/>
            <a:r>
              <a:rPr lang="en-US" i="1" dirty="0" smtClean="0"/>
              <a:t>Specifications are freely available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640" y="2875279"/>
            <a:ext cx="3251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Web/Internet</a:t>
            </a:r>
          </a:p>
          <a:p>
            <a:pPr lvl="1"/>
            <a:r>
              <a:rPr lang="en-US" dirty="0" smtClean="0">
                <a:hlinkClick r:id="rId2"/>
              </a:rPr>
              <a:t>McKinsey 2011</a:t>
            </a:r>
            <a:r>
              <a:rPr lang="en-US" dirty="0" smtClean="0"/>
              <a:t>: Almost </a:t>
            </a:r>
            <a:r>
              <a:rPr lang="en-US" b="1" dirty="0" smtClean="0"/>
              <a:t>$8 trillion </a:t>
            </a:r>
            <a:r>
              <a:rPr lang="en-US" dirty="0" smtClean="0"/>
              <a:t>exchange hands annually in e-commerce</a:t>
            </a:r>
          </a:p>
          <a:p>
            <a:pPr lvl="2"/>
            <a:r>
              <a:rPr lang="en-US" dirty="0" smtClean="0"/>
              <a:t>… and the Web is much more than e-commerce</a:t>
            </a:r>
          </a:p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>
                <a:hlinkClick r:id="rId3"/>
              </a:rPr>
              <a:t>Gartner</a:t>
            </a:r>
            <a:r>
              <a:rPr lang="en-US" dirty="0" smtClean="0"/>
              <a:t>: “The public cloud services market is forecast to grow 19.6 percent in 2012 to total </a:t>
            </a:r>
            <a:r>
              <a:rPr lang="en-US" b="1" dirty="0" smtClean="0"/>
              <a:t>$109 billion worldwide</a:t>
            </a:r>
            <a:r>
              <a:rPr lang="en-US" dirty="0" smtClean="0"/>
              <a:t>.”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Forrester</a:t>
            </a:r>
            <a:r>
              <a:rPr lang="en-US" dirty="0" smtClean="0"/>
              <a:t>: “The </a:t>
            </a:r>
            <a:r>
              <a:rPr lang="en-US" dirty="0" err="1" smtClean="0"/>
              <a:t>SaaS</a:t>
            </a:r>
            <a:r>
              <a:rPr lang="en-US" dirty="0" smtClean="0"/>
              <a:t> software market will increase 25 percent in 2013 </a:t>
            </a:r>
            <a:r>
              <a:rPr lang="en-US" b="1" dirty="0" smtClean="0"/>
              <a:t>to $59 billion</a:t>
            </a:r>
            <a:r>
              <a:rPr lang="en-US" dirty="0" smtClean="0"/>
              <a:t>, a 25 percent increase. In 2014, the market is expected to total $75 billion.</a:t>
            </a:r>
            <a:r>
              <a:rPr lang="en-US" dirty="0" smtClean="0">
                <a:hlinkClick r:id="rId5"/>
              </a:rPr>
              <a:t>”</a:t>
            </a:r>
          </a:p>
          <a:p>
            <a:pPr lvl="1"/>
            <a:r>
              <a:rPr lang="en-US" dirty="0" smtClean="0">
                <a:hlinkClick r:id="rId5"/>
              </a:rPr>
              <a:t>McKinsey 2013</a:t>
            </a:r>
            <a:r>
              <a:rPr lang="en-US" dirty="0" smtClean="0"/>
              <a:t>: “We estimate the total potential economic impact for cloud technology across sized applications could be $1.7 trillion to $6.2 trillion </a:t>
            </a:r>
            <a:r>
              <a:rPr lang="en-US" b="1" dirty="0" smtClean="0"/>
              <a:t>in 2025…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and Cloud both large economic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that again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926" y="2909046"/>
            <a:ext cx="4178300" cy="34917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8 Trillion   </a:t>
            </a:r>
            <a:r>
              <a:rPr lang="en-US" sz="6600" dirty="0" err="1" smtClean="0"/>
              <a:t>v</a:t>
            </a:r>
            <a:endParaRPr lang="en-US" sz="66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46626" y="2909046"/>
            <a:ext cx="4178300" cy="349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Billion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66" y="4058225"/>
            <a:ext cx="2342574" cy="234257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547773" y="4805121"/>
            <a:ext cx="726787" cy="79136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and Cloud go hand in hand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641610" y="4224022"/>
            <a:ext cx="947308" cy="9546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60" y="2953449"/>
            <a:ext cx="954658" cy="954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502" y="2870356"/>
            <a:ext cx="7146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 </a:t>
            </a:r>
            <a:r>
              <a:rPr lang="en-US" dirty="0"/>
              <a:t>Web Platform </a:t>
            </a:r>
            <a:r>
              <a:rPr lang="en-US" dirty="0" smtClean="0"/>
              <a:t>impacts cloud requirements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Significant parts of the cloud (e.g. </a:t>
            </a:r>
            <a:r>
              <a:rPr lang="en-US" i="1" dirty="0" err="1" smtClean="0"/>
              <a:t>PaaS</a:t>
            </a:r>
            <a:r>
              <a:rPr lang="en-US" i="1" dirty="0" smtClean="0"/>
              <a:t>, </a:t>
            </a:r>
            <a:r>
              <a:rPr lang="en-US" i="1" dirty="0" err="1" smtClean="0"/>
              <a:t>SaaS</a:t>
            </a:r>
            <a:r>
              <a:rPr lang="en-US" i="1" dirty="0" smtClean="0"/>
              <a:t>) live on the Web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The platform for consumers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Business platform for industry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Interleave consumer and professional computing</a:t>
            </a: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Lessons from Web standardization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Royalty-free </a:t>
            </a:r>
            <a:r>
              <a:rPr lang="en-US" i="1" dirty="0"/>
              <a:t>standards and cohesive architectures are the keys to interoperability and a thriving </a:t>
            </a:r>
            <a:r>
              <a:rPr lang="en-US" i="1" dirty="0" smtClean="0"/>
              <a:t>ecosystem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The cloud can expand more rapidly than its current pace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Web reach that number?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46033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We built on open standards</a:t>
            </a:r>
          </a:p>
          <a:p>
            <a:pPr lvl="1"/>
            <a:r>
              <a:rPr lang="en-US" sz="2200" dirty="0" smtClean="0"/>
              <a:t>Universal architecture</a:t>
            </a:r>
          </a:p>
          <a:p>
            <a:pPr lvl="1"/>
            <a:r>
              <a:rPr lang="en-US" sz="2200" dirty="0" smtClean="0"/>
              <a:t>Designed for all devices</a:t>
            </a:r>
          </a:p>
          <a:p>
            <a:pPr lvl="1"/>
            <a:r>
              <a:rPr lang="en-US" sz="2200" dirty="0" smtClean="0"/>
              <a:t>Designed for all people</a:t>
            </a:r>
          </a:p>
          <a:p>
            <a:pPr lvl="1"/>
            <a:r>
              <a:rPr lang="en-US" sz="2200" dirty="0" smtClean="0"/>
              <a:t>Implementable Royalty-Free</a:t>
            </a:r>
          </a:p>
          <a:p>
            <a:pPr lvl="1"/>
            <a:r>
              <a:rPr lang="en-US" sz="2200" dirty="0" smtClean="0"/>
              <a:t>With a strong open source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Wide Web is a global information space (</a:t>
            </a:r>
            <a:r>
              <a:rPr lang="en-US" dirty="0" err="1" smtClean="0"/>
              <a:t>URIs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Design is universal, including provisions for access control</a:t>
            </a:r>
          </a:p>
          <a:p>
            <a:pPr lvl="1"/>
            <a:r>
              <a:rPr lang="en-US" i="1" dirty="0" smtClean="0"/>
              <a:t>Universality makes </a:t>
            </a:r>
            <a:r>
              <a:rPr lang="en-US" b="1" i="1" dirty="0" smtClean="0"/>
              <a:t>sharing easy </a:t>
            </a:r>
            <a:r>
              <a:rPr lang="en-US" i="1" dirty="0" smtClean="0"/>
              <a:t>(when sharing is desired)</a:t>
            </a:r>
          </a:p>
          <a:p>
            <a:pPr lvl="1"/>
            <a:r>
              <a:rPr lang="en-US" i="1" dirty="0" smtClean="0"/>
              <a:t>Don’t satisfy social requirements by introducing </a:t>
            </a:r>
            <a:r>
              <a:rPr lang="en-US" i="1" dirty="0" err="1" smtClean="0"/>
              <a:t>interop</a:t>
            </a:r>
            <a:r>
              <a:rPr lang="en-US" i="1" dirty="0" smtClean="0"/>
              <a:t> barriers</a:t>
            </a:r>
          </a:p>
          <a:p>
            <a:r>
              <a:rPr lang="en-US" dirty="0" smtClean="0"/>
              <a:t>Global </a:t>
            </a:r>
            <a:r>
              <a:rPr lang="en-US" dirty="0" err="1" smtClean="0"/>
              <a:t>linkability</a:t>
            </a:r>
            <a:r>
              <a:rPr lang="en-US" dirty="0" smtClean="0"/>
              <a:t> gives powerful network effects</a:t>
            </a:r>
          </a:p>
          <a:p>
            <a:pPr lvl="1"/>
            <a:r>
              <a:rPr lang="en-US" b="1" i="1" dirty="0" smtClean="0"/>
              <a:t>Silos lower value</a:t>
            </a:r>
          </a:p>
          <a:p>
            <a:r>
              <a:rPr lang="en-US" dirty="0" smtClean="0"/>
              <a:t>Global interoperability increases value to all</a:t>
            </a:r>
          </a:p>
          <a:p>
            <a:pPr lvl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all devices</a:t>
            </a:r>
            <a:endParaRPr lang="en-US" dirty="0"/>
          </a:p>
        </p:txBody>
      </p:sp>
      <p:pic>
        <p:nvPicPr>
          <p:cNvPr id="5" name="Picture 4" descr="dev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5" y="2950845"/>
            <a:ext cx="7096125" cy="314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925" y="6441440"/>
            <a:ext cx="1520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</a:t>
            </a:r>
            <a:r>
              <a:rPr lang="en-US" sz="1400" i="1" dirty="0" smtClean="0">
                <a:hlinkClick r:id="rId3"/>
              </a:rPr>
              <a:t>Brad Frost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all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Multilingual</a:t>
            </a:r>
            <a:endParaRPr lang="en-US" dirty="0"/>
          </a:p>
        </p:txBody>
      </p:sp>
      <p:pic>
        <p:nvPicPr>
          <p:cNvPr id="4" name="Picture 3" descr="i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920877"/>
            <a:ext cx="3073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classes of Web software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9737" y="2772485"/>
            <a:ext cx="8308975" cy="3491753"/>
          </a:xfrm>
        </p:spPr>
        <p:txBody>
          <a:bodyPr numCol="2">
            <a:noAutofit/>
          </a:bodyPr>
          <a:lstStyle/>
          <a:p>
            <a:r>
              <a:rPr lang="en-US" dirty="0" smtClean="0"/>
              <a:t>Browsers</a:t>
            </a:r>
          </a:p>
          <a:p>
            <a:r>
              <a:rPr lang="en-US" dirty="0" smtClean="0"/>
              <a:t>Authoring tools</a:t>
            </a:r>
          </a:p>
          <a:p>
            <a:r>
              <a:rPr lang="en-US" dirty="0" smtClean="0"/>
              <a:t>Servers</a:t>
            </a:r>
          </a:p>
          <a:p>
            <a:r>
              <a:rPr lang="en-US" dirty="0" smtClean="0"/>
              <a:t>(HTML) mail clients</a:t>
            </a:r>
          </a:p>
          <a:p>
            <a:r>
              <a:rPr lang="en-US" dirty="0" smtClean="0"/>
              <a:t>Converters</a:t>
            </a:r>
          </a:p>
          <a:p>
            <a:pPr lvl="1"/>
            <a:r>
              <a:rPr lang="en-US" dirty="0" smtClean="0"/>
              <a:t>Word processor save as, …</a:t>
            </a:r>
          </a:p>
          <a:p>
            <a:endParaRPr lang="en-US" dirty="0" smtClean="0"/>
          </a:p>
          <a:p>
            <a:r>
              <a:rPr lang="en-US" dirty="0" smtClean="0"/>
              <a:t>Search engines</a:t>
            </a:r>
          </a:p>
          <a:p>
            <a:r>
              <a:rPr lang="en-US" dirty="0" smtClean="0"/>
              <a:t>Mobile operating systems </a:t>
            </a:r>
          </a:p>
          <a:p>
            <a:pPr lvl="1"/>
            <a:r>
              <a:rPr lang="en-US" dirty="0" err="1" smtClean="0"/>
              <a:t>Tizen</a:t>
            </a:r>
            <a:r>
              <a:rPr lang="en-US" dirty="0" smtClean="0"/>
              <a:t>, </a:t>
            </a:r>
            <a:r>
              <a:rPr lang="en-US" dirty="0" err="1" smtClean="0"/>
              <a:t>FirefoxOS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Assistive technologies</a:t>
            </a:r>
          </a:p>
          <a:p>
            <a:pPr lvl="1"/>
            <a:r>
              <a:rPr lang="en-US" dirty="0" smtClean="0"/>
              <a:t>Important for accessibility</a:t>
            </a:r>
          </a:p>
          <a:p>
            <a:r>
              <a:rPr lang="en-US" b="1" dirty="0" smtClean="0"/>
              <a:t>Future software we don’t know about!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Implementable Royalty-Free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5616575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Royalty-Free Web from the start</a:t>
            </a:r>
          </a:p>
          <a:p>
            <a:pPr lvl="1"/>
            <a:r>
              <a:rPr lang="en-US" i="1" dirty="0" smtClean="0"/>
              <a:t>From CERN’s original declaration</a:t>
            </a:r>
          </a:p>
          <a:p>
            <a:pPr lvl="1"/>
            <a:r>
              <a:rPr lang="en-US" i="1" dirty="0" smtClean="0"/>
              <a:t>W3C’s RF Patent Policy</a:t>
            </a:r>
            <a:endParaRPr lang="en-US" dirty="0" smtClean="0"/>
          </a:p>
          <a:p>
            <a:r>
              <a:rPr lang="en-US" dirty="0" smtClean="0"/>
              <a:t>Royalty-Free standard platform levels playing field</a:t>
            </a:r>
          </a:p>
          <a:p>
            <a:pPr lvl="1"/>
            <a:r>
              <a:rPr lang="en-US" i="1" dirty="0" smtClean="0"/>
              <a:t>Infrastructure that the entire planet will use cannot be proprietary</a:t>
            </a:r>
          </a:p>
          <a:p>
            <a:r>
              <a:rPr lang="en-US" dirty="0" smtClean="0"/>
              <a:t>Level playing field fosters innovation</a:t>
            </a:r>
          </a:p>
          <a:p>
            <a:pPr lvl="1"/>
            <a:r>
              <a:rPr lang="en-US" i="1" dirty="0" smtClean="0"/>
              <a:t>Supports all software models (closed, </a:t>
            </a:r>
            <a:r>
              <a:rPr lang="en-US" b="1" i="1" dirty="0" smtClean="0"/>
              <a:t>open source</a:t>
            </a:r>
            <a:r>
              <a:rPr lang="en-US" i="1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57600" b="28800"/>
          <a:stretch>
            <a:fillRect/>
          </a:stretch>
        </p:blipFill>
        <p:spPr>
          <a:xfrm>
            <a:off x="6032500" y="2756646"/>
            <a:ext cx="2692400" cy="33909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open source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4898501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Apache leading Web server</a:t>
            </a:r>
          </a:p>
          <a:p>
            <a:r>
              <a:rPr lang="en-US" dirty="0" err="1" smtClean="0"/>
              <a:t>Webkit</a:t>
            </a:r>
            <a:r>
              <a:rPr lang="en-US" dirty="0" smtClean="0"/>
              <a:t> used in numerous browsers</a:t>
            </a:r>
          </a:p>
          <a:p>
            <a:r>
              <a:rPr lang="en-US" dirty="0" smtClean="0"/>
              <a:t>Many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426" y="2756646"/>
            <a:ext cx="3649234" cy="364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holding back cloud adoption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925" y="6394083"/>
            <a:ext cx="801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“</a:t>
            </a:r>
            <a:r>
              <a:rPr lang="en-US" sz="1600" i="1" dirty="0" smtClean="0">
                <a:hlinkClick r:id="rId2"/>
              </a:rPr>
              <a:t>Breaking through the cloud adoption barriers</a:t>
            </a:r>
            <a:r>
              <a:rPr lang="en-US" sz="1600" i="1" dirty="0" smtClean="0"/>
              <a:t>,” KPMG, February 2013</a:t>
            </a:r>
            <a:endParaRPr lang="en-US" sz="1600" i="1" dirty="0"/>
          </a:p>
        </p:txBody>
      </p:sp>
      <p:pic>
        <p:nvPicPr>
          <p:cNvPr id="6" name="Picture 5" descr="Screen Shot 2013-06-18 at 2.3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765765"/>
            <a:ext cx="6289675" cy="36283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4160" y="4907280"/>
            <a:ext cx="7924800" cy="254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3520" y="3377248"/>
            <a:ext cx="7924800" cy="254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3520" y="4307840"/>
            <a:ext cx="7924800" cy="254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8800" y="4622075"/>
            <a:ext cx="2042160" cy="18329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2000" i="1" dirty="0" smtClean="0"/>
              <a:t>“lack of standards between cloud providers (interoperability)”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the right time</a:t>
            </a:r>
          </a:p>
          <a:p>
            <a:pPr lvl="1"/>
            <a:r>
              <a:rPr lang="en-US" i="1" dirty="0" smtClean="0"/>
              <a:t>Market too young</a:t>
            </a:r>
          </a:p>
          <a:p>
            <a:pPr lvl="1"/>
            <a:r>
              <a:rPr lang="en-US" i="1" dirty="0" smtClean="0"/>
              <a:t>People haven’t agreed what to standardize</a:t>
            </a:r>
          </a:p>
          <a:p>
            <a:pPr lvl="1"/>
            <a:r>
              <a:rPr lang="en-US" i="1" dirty="0"/>
              <a:t>Moving too </a:t>
            </a:r>
            <a:r>
              <a:rPr lang="en-US" i="1" dirty="0" smtClean="0"/>
              <a:t>fast</a:t>
            </a:r>
          </a:p>
          <a:p>
            <a:r>
              <a:rPr lang="en-US" dirty="0" smtClean="0"/>
              <a:t>Not the right place</a:t>
            </a:r>
          </a:p>
          <a:p>
            <a:pPr lvl="1"/>
            <a:r>
              <a:rPr lang="en-US" i="1" dirty="0" smtClean="0"/>
              <a:t>Too many cloud standards organizations</a:t>
            </a:r>
          </a:p>
          <a:p>
            <a:r>
              <a:rPr lang="en-US" dirty="0" smtClean="0"/>
              <a:t>Not necessary</a:t>
            </a:r>
          </a:p>
          <a:p>
            <a:pPr lvl="1"/>
            <a:r>
              <a:rPr lang="en-US" i="1" dirty="0" smtClean="0"/>
              <a:t>Open source projects are replacing standards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066" y="1253240"/>
            <a:ext cx="8719934" cy="936761"/>
          </a:xfrm>
        </p:spPr>
        <p:txBody>
          <a:bodyPr/>
          <a:lstStyle/>
          <a:p>
            <a:r>
              <a:rPr lang="en-US" dirty="0" smtClean="0"/>
              <a:t>What are we hearing about Cloud standards?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Cohesive focus on Web standards in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1989: Web invented</a:t>
            </a:r>
          </a:p>
          <a:p>
            <a:r>
              <a:rPr lang="en-US" dirty="0" smtClean="0"/>
              <a:t>1991: Web software available via FTP</a:t>
            </a:r>
          </a:p>
          <a:p>
            <a:r>
              <a:rPr lang="en-US" dirty="0" smtClean="0"/>
              <a:t>1994: HTML standardization starts at IETF in September (through 1995)</a:t>
            </a:r>
          </a:p>
          <a:p>
            <a:r>
              <a:rPr lang="en-US" dirty="0" smtClean="0"/>
              <a:t>1994: W3C launched</a:t>
            </a:r>
          </a:p>
          <a:p>
            <a:r>
              <a:rPr lang="en-US" dirty="0" smtClean="0"/>
              <a:t>1996: CSS 1 Recommendation</a:t>
            </a:r>
          </a:p>
          <a:p>
            <a:r>
              <a:rPr lang="en-US" dirty="0" smtClean="0"/>
              <a:t>1996: Portable Network Graphics (PNG) Recommendation</a:t>
            </a:r>
          </a:p>
          <a:p>
            <a:r>
              <a:rPr lang="en-US" dirty="0" smtClean="0"/>
              <a:t>1997: HTML 3.2 Recommendation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the Open Web Platform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7511" y="2835717"/>
            <a:ext cx="5231977" cy="359117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Georgia" charset="0"/>
              <a:buChar char="•"/>
            </a:pPr>
            <a:r>
              <a:rPr lang="en-US" dirty="0" smtClean="0"/>
              <a:t>Web pages are more beautiful, interactive and intelligent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HTML5 provides cross-browser interoperability and all  browser vendors are supporting it; </a:t>
            </a:r>
            <a:r>
              <a:rPr lang="en-US" dirty="0" smtClean="0">
                <a:hlinkClick r:id="rId2"/>
              </a:rPr>
              <a:t>now complete and stable</a:t>
            </a:r>
            <a:endParaRPr lang="en-US" dirty="0" smtClean="0"/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Video, rich multimedia, are first-class citizens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Unprecedented device support: e-books, set-top box, automotive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Web of Apps: full application development environment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Social networking 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b="1" dirty="0" smtClean="0"/>
              <a:t>Is the most interoperable platform in the industry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49" y="2835717"/>
            <a:ext cx="1811251" cy="181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too young for standardization?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1950s: Underlying concepts for cloud formulated</a:t>
            </a:r>
          </a:p>
          <a:p>
            <a:r>
              <a:rPr lang="en-US" dirty="0" smtClean="0"/>
              <a:t>1960s-1990s: Time-sharing of resources</a:t>
            </a:r>
          </a:p>
          <a:p>
            <a:r>
              <a:rPr lang="en-US" dirty="0" smtClean="0"/>
              <a:t>1990s: Web provides abstraction layer above hardware; VPN, ASPs</a:t>
            </a:r>
          </a:p>
          <a:p>
            <a:r>
              <a:rPr lang="en-US" dirty="0" smtClean="0"/>
              <a:t>2006: Amazon Web Service</a:t>
            </a:r>
          </a:p>
          <a:p>
            <a:r>
              <a:rPr lang="en-US" dirty="0" smtClean="0"/>
              <a:t>2008: Eucalyptus open source platform for private clouds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925" y="6370320"/>
            <a:ext cx="172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smtClean="0">
                <a:hlinkClick r:id="rId2"/>
              </a:rPr>
              <a:t>Wikipedia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haven’t agreed what to standardize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20" y="2740292"/>
            <a:ext cx="4950460" cy="3720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6362332"/>
            <a:ext cx="2410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smtClean="0">
                <a:hlinkClick r:id="rId3"/>
              </a:rPr>
              <a:t>Telco 2.0 Research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consequence: silos are getting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innovation truly is continuous</a:t>
            </a:r>
          </a:p>
          <a:p>
            <a:r>
              <a:rPr lang="en-US" dirty="0" smtClean="0"/>
              <a:t>But that does not conflict with standardization</a:t>
            </a:r>
          </a:p>
          <a:p>
            <a:pPr lvl="1"/>
            <a:r>
              <a:rPr lang="en-US" dirty="0" smtClean="0"/>
              <a:t>A stable base is required to facilitate the next level of innovation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Welcome innovation</a:t>
            </a:r>
          </a:p>
          <a:p>
            <a:pPr lvl="1"/>
            <a:r>
              <a:rPr lang="en-US" dirty="0" smtClean="0"/>
              <a:t>Stabilize technology at the right time</a:t>
            </a:r>
          </a:p>
          <a:p>
            <a:pPr lvl="1"/>
            <a:r>
              <a:rPr lang="en-US" dirty="0" smtClean="0"/>
              <a:t>Agile process to build consensus, get implementation experience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Standardize a fast-moving market by also welcoming innovation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6403975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W3C Approach</a:t>
            </a:r>
          </a:p>
          <a:p>
            <a:pPr lvl="1"/>
            <a:r>
              <a:rPr lang="en-US" dirty="0" smtClean="0"/>
              <a:t>Working Groups</a:t>
            </a:r>
          </a:p>
          <a:p>
            <a:pPr lvl="1"/>
            <a:r>
              <a:rPr lang="en-US" dirty="0" smtClean="0"/>
              <a:t>Workshops (targeting industry requirements)</a:t>
            </a:r>
          </a:p>
          <a:p>
            <a:pPr lvl="1"/>
            <a:r>
              <a:rPr lang="en-US" dirty="0" smtClean="0"/>
              <a:t>Member Submissions (candidate technology)</a:t>
            </a:r>
          </a:p>
          <a:p>
            <a:pPr lvl="1"/>
            <a:r>
              <a:rPr lang="en-US" dirty="0" smtClean="0"/>
              <a:t>Community Groups (free, open to all)</a:t>
            </a:r>
          </a:p>
          <a:p>
            <a:pPr lvl="1"/>
            <a:r>
              <a:rPr lang="en-US" dirty="0" smtClean="0"/>
              <a:t>Business Groups (target industry requirements)</a:t>
            </a:r>
          </a:p>
          <a:p>
            <a:pPr lvl="1"/>
            <a:r>
              <a:rPr lang="en-US" dirty="0" smtClean="0"/>
              <a:t>Collaboration with other organizations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2756646"/>
            <a:ext cx="19050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Community/Business Group Growth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9864" y="2759189"/>
          <a:ext cx="6574055" cy="24067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0765"/>
                <a:gridCol w="1352001"/>
                <a:gridCol w="1355864"/>
                <a:gridCol w="1395425"/>
              </a:tblGrid>
              <a:tr h="442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2013</a:t>
                      </a:r>
                      <a:endParaRPr lang="en-US" dirty="0"/>
                    </a:p>
                  </a:txBody>
                  <a:tcPr/>
                </a:tc>
              </a:tr>
              <a:tr h="982133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982133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&gt;2850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9863" y="5718294"/>
            <a:ext cx="657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CG specs now on Standards Track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"/>
            </a:pPr>
            <a:r>
              <a:rPr lang="en-US" dirty="0" smtClean="0"/>
              <a:t>Not the right time</a:t>
            </a:r>
          </a:p>
          <a:p>
            <a:pPr lvl="1">
              <a:buFont typeface="Wingdings" pitchFamily="2" charset="2"/>
              <a:buChar char=""/>
            </a:pPr>
            <a:r>
              <a:rPr lang="en-US" i="1" dirty="0" smtClean="0"/>
              <a:t>Market too young</a:t>
            </a:r>
          </a:p>
          <a:p>
            <a:pPr lvl="1">
              <a:buFont typeface="Wingdings" pitchFamily="2" charset="2"/>
              <a:buChar char="ü"/>
            </a:pPr>
            <a:r>
              <a:rPr lang="en-US" i="1" dirty="0" smtClean="0"/>
              <a:t>People haven’t agreed what to standardize</a:t>
            </a:r>
          </a:p>
          <a:p>
            <a:pPr lvl="1">
              <a:buFont typeface="Wingdings" pitchFamily="2" charset="2"/>
              <a:buChar char="ü"/>
            </a:pPr>
            <a:r>
              <a:rPr lang="en-US" i="1" dirty="0" smtClean="0"/>
              <a:t>Moving </a:t>
            </a:r>
            <a:r>
              <a:rPr lang="en-US" i="1" dirty="0"/>
              <a:t>too </a:t>
            </a:r>
            <a:r>
              <a:rPr lang="en-US" i="1" dirty="0" smtClean="0"/>
              <a:t>fast</a:t>
            </a:r>
          </a:p>
          <a:p>
            <a:r>
              <a:rPr lang="en-US" dirty="0" smtClean="0"/>
              <a:t>Not the right place</a:t>
            </a:r>
          </a:p>
          <a:p>
            <a:pPr lvl="1"/>
            <a:r>
              <a:rPr lang="en-US" i="1" dirty="0" smtClean="0"/>
              <a:t>Too many cloud standards organizations</a:t>
            </a:r>
          </a:p>
          <a:p>
            <a:r>
              <a:rPr lang="en-US" dirty="0" smtClean="0"/>
              <a:t>Not necessary</a:t>
            </a:r>
          </a:p>
          <a:p>
            <a:pPr lvl="1"/>
            <a:r>
              <a:rPr lang="en-US" i="1" dirty="0" smtClean="0"/>
              <a:t>Open source projects are replacing standards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066" y="1253240"/>
            <a:ext cx="8719934" cy="936761"/>
          </a:xfrm>
        </p:spPr>
        <p:txBody>
          <a:bodyPr/>
          <a:lstStyle/>
          <a:p>
            <a:r>
              <a:rPr lang="en-US" dirty="0" smtClean="0"/>
              <a:t>What are we hearing about Cloud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03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 right place: too many </a:t>
            </a:r>
            <a:r>
              <a:rPr lang="en-US" dirty="0" err="1" smtClean="0"/>
              <a:t>stds</a:t>
            </a:r>
            <a:r>
              <a:rPr lang="en-US" dirty="0" smtClean="0"/>
              <a:t> orgs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5925" y="2519110"/>
            <a:ext cx="8308975" cy="3491753"/>
          </a:xfrm>
        </p:spPr>
        <p:txBody>
          <a:bodyPr numCol="3">
            <a:noAutofit/>
          </a:bodyPr>
          <a:lstStyle/>
          <a:p>
            <a:r>
              <a:rPr lang="en-US" dirty="0" smtClean="0"/>
              <a:t>DMTF</a:t>
            </a:r>
          </a:p>
          <a:p>
            <a:r>
              <a:rPr lang="en-US" dirty="0" smtClean="0"/>
              <a:t>ETSI</a:t>
            </a:r>
          </a:p>
          <a:p>
            <a:r>
              <a:rPr lang="en-US" dirty="0" smtClean="0"/>
              <a:t>GICTF</a:t>
            </a:r>
          </a:p>
          <a:p>
            <a:r>
              <a:rPr lang="en-US" dirty="0" smtClean="0"/>
              <a:t>ISO</a:t>
            </a:r>
          </a:p>
          <a:p>
            <a:r>
              <a:rPr lang="en-US" dirty="0" smtClean="0"/>
              <a:t>ITU</a:t>
            </a:r>
          </a:p>
          <a:p>
            <a:r>
              <a:rPr lang="en-US" dirty="0" smtClean="0"/>
              <a:t>NIST</a:t>
            </a:r>
          </a:p>
          <a:p>
            <a:r>
              <a:rPr lang="en-US" dirty="0" smtClean="0"/>
              <a:t>OGF</a:t>
            </a:r>
          </a:p>
          <a:p>
            <a:r>
              <a:rPr lang="en-US" dirty="0" smtClean="0"/>
              <a:t>OMG</a:t>
            </a:r>
          </a:p>
          <a:p>
            <a:r>
              <a:rPr lang="en-US" dirty="0" smtClean="0"/>
              <a:t>OCC</a:t>
            </a:r>
          </a:p>
          <a:p>
            <a:r>
              <a:rPr lang="en-US" dirty="0" smtClean="0"/>
              <a:t>OASIS</a:t>
            </a:r>
          </a:p>
          <a:p>
            <a:r>
              <a:rPr lang="en-US" dirty="0" smtClean="0"/>
              <a:t>SNIA</a:t>
            </a:r>
          </a:p>
          <a:p>
            <a:r>
              <a:rPr lang="en-US" dirty="0" smtClean="0"/>
              <a:t>CSA</a:t>
            </a:r>
          </a:p>
          <a:p>
            <a:r>
              <a:rPr lang="en-US" dirty="0" smtClean="0"/>
              <a:t>TOC</a:t>
            </a:r>
          </a:p>
          <a:p>
            <a:r>
              <a:rPr lang="en-US" dirty="0" smtClean="0"/>
              <a:t>ARTS</a:t>
            </a:r>
          </a:p>
          <a:p>
            <a:r>
              <a:rPr lang="en-US" dirty="0" smtClean="0"/>
              <a:t>TM Forum</a:t>
            </a:r>
          </a:p>
          <a:p>
            <a:r>
              <a:rPr lang="en-US" dirty="0" smtClean="0"/>
              <a:t>More at </a:t>
            </a:r>
            <a:r>
              <a:rPr lang="en-US" dirty="0" smtClean="0">
                <a:hlinkClick r:id="rId2"/>
              </a:rPr>
              <a:t>cloud-</a:t>
            </a:r>
            <a:r>
              <a:rPr lang="en-US" dirty="0" err="1" smtClean="0">
                <a:hlinkClick r:id="rId2"/>
              </a:rPr>
              <a:t>standards.org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38466" y="6087970"/>
            <a:ext cx="344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Cloud community needs to fix this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necessary: open source replaces </a:t>
            </a:r>
            <a:r>
              <a:rPr lang="en-US" dirty="0" err="1" smtClean="0"/>
              <a:t>stds</a:t>
            </a:r>
            <a:endParaRPr lang="en-US" dirty="0"/>
          </a:p>
        </p:txBody>
      </p:sp>
      <p:pic>
        <p:nvPicPr>
          <p:cNvPr id="4" name="Picture 3" descr="Screen Shot 2013-06-19 at 12.39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747550"/>
            <a:ext cx="43688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925" y="6388854"/>
            <a:ext cx="6318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“</a:t>
            </a:r>
            <a:r>
              <a:rPr lang="en-US" sz="1600" i="1" dirty="0" smtClean="0">
                <a:hlinkClick r:id="rId3"/>
              </a:rPr>
              <a:t>The State of the Open Source Cloud 2012</a:t>
            </a:r>
            <a:r>
              <a:rPr lang="en-US" sz="1600" i="1" dirty="0" smtClean="0"/>
              <a:t>”, </a:t>
            </a:r>
            <a:r>
              <a:rPr lang="en-US" sz="1600" i="1" dirty="0" err="1" smtClean="0"/>
              <a:t>Zenoss</a:t>
            </a:r>
            <a:r>
              <a:rPr lang="en-US" sz="1600" i="1" dirty="0" smtClean="0"/>
              <a:t>, October 2012</a:t>
            </a:r>
            <a:endParaRPr lang="en-US" sz="1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Stack thriving</a:t>
            </a:r>
            <a:endParaRPr lang="en-US" dirty="0"/>
          </a:p>
        </p:txBody>
      </p:sp>
      <p:pic>
        <p:nvPicPr>
          <p:cNvPr id="4" name="Picture 3" descr="Screen Shot 2013-06-19 at 1.54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32" y="2453746"/>
            <a:ext cx="6198235" cy="3794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" y="6400800"/>
            <a:ext cx="429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smtClean="0">
                <a:hlinkClick r:id="rId3"/>
              </a:rPr>
              <a:t>State of the Stack</a:t>
            </a:r>
            <a:r>
              <a:rPr lang="en-US" sz="1600" i="1" dirty="0" smtClean="0"/>
              <a:t>, Randy Bias, April 2013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19 at 12.46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79" y="2600851"/>
            <a:ext cx="5135034" cy="3442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925" y="6388854"/>
            <a:ext cx="6318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“</a:t>
            </a:r>
            <a:r>
              <a:rPr lang="en-US" sz="1600" i="1" dirty="0" smtClean="0">
                <a:hlinkClick r:id="rId3"/>
              </a:rPr>
              <a:t>The State of the Open Source Cloud 2012</a:t>
            </a:r>
            <a:r>
              <a:rPr lang="en-US" sz="1600" i="1" dirty="0" smtClean="0"/>
              <a:t>”, </a:t>
            </a:r>
            <a:r>
              <a:rPr lang="en-US" sz="1600" i="1" dirty="0" err="1" smtClean="0"/>
              <a:t>Zenoss</a:t>
            </a:r>
            <a:r>
              <a:rPr lang="en-US" sz="1600" i="1" dirty="0" smtClean="0"/>
              <a:t>, October 2012</a:t>
            </a:r>
            <a:endParaRPr lang="en-US" sz="1600" b="1" i="1" dirty="0" smtClean="0"/>
          </a:p>
        </p:txBody>
      </p:sp>
      <p:sp>
        <p:nvSpPr>
          <p:cNvPr id="6" name="Oval 5"/>
          <p:cNvSpPr/>
          <p:nvPr/>
        </p:nvSpPr>
        <p:spPr>
          <a:xfrm>
            <a:off x="223520" y="3885248"/>
            <a:ext cx="7924800" cy="254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764" y="2262819"/>
            <a:ext cx="852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What drove you to make the decision to migrate to an open source cloud?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still seeking open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technology stack</a:t>
            </a:r>
            <a:endParaRPr lang="en-US" dirty="0"/>
          </a:p>
        </p:txBody>
      </p:sp>
      <p:graphicFrame>
        <p:nvGraphicFramePr>
          <p:cNvPr id="4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41033"/>
              </p:ext>
            </p:extLst>
          </p:nvPr>
        </p:nvGraphicFramePr>
        <p:xfrm>
          <a:off x="447040" y="2599765"/>
          <a:ext cx="8328660" cy="3931920"/>
        </p:xfrm>
        <a:graphic>
          <a:graphicData uri="http://schemas.openxmlformats.org/drawingml/2006/table">
            <a:tbl>
              <a:tblPr firstCol="1" bandRow="1">
                <a:tableStyleId>{D7AC3CCA-C797-4891-BE02-D94E43425B78}</a:tableStyleId>
              </a:tblPr>
              <a:tblGrid>
                <a:gridCol w="2137367"/>
                <a:gridCol w="6191293"/>
              </a:tblGrid>
              <a:tr h="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Core</a:t>
                      </a:r>
                      <a:endParaRPr lang="fr-FR" sz="1800" b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Hypertext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Markup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Language</a:t>
                      </a:r>
                      <a:r>
                        <a:rPr lang="fr-FR" sz="1800" baseline="0" dirty="0" smtClean="0"/>
                        <a:t> (HTML)</a:t>
                      </a:r>
                      <a:endParaRPr lang="fr-FR" sz="1800" baseline="0" dirty="0" smtClean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556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Video</a:t>
                      </a:r>
                      <a:r>
                        <a:rPr lang="fr-FR" sz="1800" dirty="0" smtClean="0"/>
                        <a:t>/Audio</a:t>
                      </a:r>
                      <a:endParaRPr lang="fr-FR" sz="18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HTML, Web Audio</a:t>
                      </a:r>
                      <a:endParaRPr lang="fr-FR" sz="1800" dirty="0" smtClean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Styles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Cascading</a:t>
                      </a:r>
                      <a:r>
                        <a:rPr lang="fr-FR" sz="1800" dirty="0" smtClean="0"/>
                        <a:t> Style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Sheets</a:t>
                      </a:r>
                      <a:r>
                        <a:rPr lang="fr-FR" sz="1800" baseline="0" dirty="0" smtClean="0"/>
                        <a:t> (CSS)</a:t>
                      </a: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Fonts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Web Open</a:t>
                      </a:r>
                      <a:r>
                        <a:rPr lang="fr-FR" sz="1800" baseline="0" dirty="0" smtClean="0"/>
                        <a:t> Font Format (WOFF)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Protocols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Hypertext</a:t>
                      </a:r>
                      <a:r>
                        <a:rPr lang="fr-FR" sz="1800" dirty="0" smtClean="0"/>
                        <a:t> Transfer</a:t>
                      </a:r>
                      <a:r>
                        <a:rPr lang="fr-FR" sz="1800" baseline="0" dirty="0" smtClean="0"/>
                        <a:t> Protocol (HTTP), </a:t>
                      </a:r>
                      <a:r>
                        <a:rPr lang="fr-FR" sz="1800" baseline="0" dirty="0" err="1" smtClean="0"/>
                        <a:t>WebRTC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55022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Dynamic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Javascript</a:t>
                      </a:r>
                      <a:r>
                        <a:rPr lang="fr-FR" sz="1800" baseline="0" dirty="0" smtClean="0"/>
                        <a:t> (ES), Web Application </a:t>
                      </a:r>
                      <a:r>
                        <a:rPr lang="fr-FR" sz="1800" baseline="0" dirty="0" err="1" smtClean="0"/>
                        <a:t>Programming</a:t>
                      </a:r>
                      <a:r>
                        <a:rPr lang="fr-FR" sz="1800" baseline="0" dirty="0" smtClean="0"/>
                        <a:t> Interfaces (</a:t>
                      </a:r>
                      <a:r>
                        <a:rPr lang="fr-FR" sz="1800" baseline="0" dirty="0" err="1" smtClean="0"/>
                        <a:t>WebAPIs</a:t>
                      </a:r>
                      <a:r>
                        <a:rPr lang="fr-FR" sz="1800" baseline="0" dirty="0" smtClean="0"/>
                        <a:t>)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Graphics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Scalable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Vector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Graphics</a:t>
                      </a:r>
                      <a:r>
                        <a:rPr lang="fr-FR" sz="1800" dirty="0" smtClean="0"/>
                        <a:t> (SVG),</a:t>
                      </a:r>
                      <a:r>
                        <a:rPr lang="fr-FR" sz="1800" baseline="0" dirty="0" smtClean="0"/>
                        <a:t> 2D </a:t>
                      </a:r>
                      <a:r>
                        <a:rPr lang="fr-FR" sz="1800" baseline="0" dirty="0" err="1" smtClean="0"/>
                        <a:t>Canvas</a:t>
                      </a:r>
                      <a:r>
                        <a:rPr lang="fr-FR" sz="1800" baseline="0" dirty="0" smtClean="0"/>
                        <a:t> API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Real Time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WebRTC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Device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access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WebAPIs</a:t>
                      </a:r>
                      <a:r>
                        <a:rPr lang="fr-FR" sz="1800" dirty="0" smtClean="0"/>
                        <a:t>: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Geolocation</a:t>
                      </a:r>
                      <a:r>
                        <a:rPr lang="fr-FR" sz="1800" baseline="0" dirty="0" smtClean="0"/>
                        <a:t>, Multi-</a:t>
                      </a:r>
                      <a:r>
                        <a:rPr lang="fr-FR" sz="1800" baseline="0" dirty="0" err="1" smtClean="0"/>
                        <a:t>touch</a:t>
                      </a:r>
                      <a:r>
                        <a:rPr lang="fr-FR" sz="1800" baseline="0" dirty="0" smtClean="0"/>
                        <a:t>, etc.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41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Performance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WebAPIs</a:t>
                      </a:r>
                      <a:r>
                        <a:rPr lang="fr-FR" sz="1800" dirty="0" smtClean="0"/>
                        <a:t>: Navigation timing, Page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visibility</a:t>
                      </a:r>
                      <a:r>
                        <a:rPr lang="fr-FR" sz="1800" baseline="0" dirty="0" smtClean="0"/>
                        <a:t>, Timing control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open source substitute for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Gartner</a:t>
            </a:r>
            <a:r>
              <a:rPr lang="en-US" dirty="0" smtClean="0"/>
              <a:t>: “Don't assume that "open source" equates to open standards, broad interoperability and freedom from commercial interests. In reality, </a:t>
            </a:r>
            <a:r>
              <a:rPr lang="en-US" dirty="0" err="1" smtClean="0"/>
              <a:t>OpenStack</a:t>
            </a:r>
            <a:r>
              <a:rPr lang="en-US" dirty="0" smtClean="0"/>
              <a:t> is dominated by vendor interests, where they want customers to adopt their own offerings, potentially to include proprietary lock-in. 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open source can still fragment</a:t>
            </a:r>
            <a:endParaRPr lang="en-US" dirty="0"/>
          </a:p>
        </p:txBody>
      </p:sp>
      <p:pic>
        <p:nvPicPr>
          <p:cNvPr id="1026" name="Picture 2" descr="http://image.slidesharecdn.com/stateofthestack2013-pre-final1-130417135140-phpapp01/95/slide-62-638.jpg?1371149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539916"/>
            <a:ext cx="6076950" cy="36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280" y="6400800"/>
            <a:ext cx="429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smtClean="0">
                <a:hlinkClick r:id="rId3"/>
              </a:rPr>
              <a:t>State of the Stack</a:t>
            </a:r>
            <a:r>
              <a:rPr lang="en-US" sz="1600" i="1" dirty="0" smtClean="0"/>
              <a:t>, Randy Bias, April 2013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6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Open Source fragment?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Vendors make different choices for different business goals</a:t>
            </a:r>
          </a:p>
          <a:p>
            <a:r>
              <a:rPr lang="en-US" dirty="0" smtClean="0"/>
              <a:t>Design choices based on devices supported</a:t>
            </a:r>
          </a:p>
          <a:p>
            <a:r>
              <a:rPr lang="en-US" dirty="0" smtClean="0"/>
              <a:t>Open source reduces barriers to entry</a:t>
            </a:r>
          </a:p>
          <a:p>
            <a:pPr lvl="1"/>
            <a:r>
              <a:rPr lang="en-US" dirty="0" smtClean="0"/>
              <a:t>Which brings in more players and diversity</a:t>
            </a:r>
          </a:p>
          <a:p>
            <a:pPr lvl="2"/>
            <a:r>
              <a:rPr lang="en-US" dirty="0" smtClean="0"/>
              <a:t>Which perversely creates more choices and fragmentation</a:t>
            </a:r>
          </a:p>
          <a:p>
            <a:pPr lvl="3"/>
            <a:r>
              <a:rPr lang="en-US" dirty="0" smtClean="0"/>
              <a:t>Unless there is also a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2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standards give you that OSS does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Consensus agreements</a:t>
            </a:r>
          </a:p>
          <a:p>
            <a:r>
              <a:rPr lang="en-US" dirty="0" smtClean="0"/>
              <a:t>Horizontal review (security, privacy, device independence, accessibility, internationalization)</a:t>
            </a:r>
          </a:p>
          <a:p>
            <a:r>
              <a:rPr lang="en-US" dirty="0" smtClean="0"/>
              <a:t>Clear patent licensing commitments</a:t>
            </a:r>
          </a:p>
          <a:p>
            <a:r>
              <a:rPr lang="en-US" dirty="0" smtClean="0"/>
              <a:t>Longevity</a:t>
            </a:r>
          </a:p>
          <a:p>
            <a:r>
              <a:rPr lang="en-US" dirty="0" smtClean="0"/>
              <a:t>Government recognition</a:t>
            </a:r>
          </a:p>
          <a:p>
            <a:r>
              <a:rPr lang="en-US" dirty="0" smtClean="0"/>
              <a:t>A rich ecosystem with interoperability testing, validation, documentation,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and Cloud go hand in hand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4852" y="2870356"/>
            <a:ext cx="7146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Open </a:t>
            </a:r>
            <a:r>
              <a:rPr lang="en-US" dirty="0"/>
              <a:t>Web Platform </a:t>
            </a:r>
            <a:r>
              <a:rPr lang="en-US" dirty="0" smtClean="0"/>
              <a:t>drives cloud requirements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/>
              <a:t>Significant parts of the cloud (e.g. </a:t>
            </a:r>
            <a:r>
              <a:rPr lang="en-US" i="1" dirty="0" err="1"/>
              <a:t>PaaS</a:t>
            </a:r>
            <a:r>
              <a:rPr lang="en-US" i="1" dirty="0"/>
              <a:t>, </a:t>
            </a:r>
            <a:r>
              <a:rPr lang="en-US" i="1" dirty="0" err="1"/>
              <a:t>SaaS</a:t>
            </a:r>
            <a:r>
              <a:rPr lang="en-US" i="1" dirty="0"/>
              <a:t>) live on the </a:t>
            </a:r>
            <a:r>
              <a:rPr lang="en-US" i="1" dirty="0" smtClean="0"/>
              <a:t>Web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The platform for consumers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Business platform for industry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Interleave consumer and professional behavior</a:t>
            </a:r>
            <a:endParaRPr lang="en-US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Lessons from Web standardization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Royalty-free </a:t>
            </a:r>
            <a:r>
              <a:rPr lang="en-US" i="1" dirty="0"/>
              <a:t>standards and cohesive architectures are the keys to interoperability and a thriving </a:t>
            </a:r>
            <a:r>
              <a:rPr lang="en-US" i="1" dirty="0" smtClean="0"/>
              <a:t>ecosystem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i="1" dirty="0" smtClean="0"/>
              <a:t>The cloud can expand more rapidly than its current pace</a:t>
            </a:r>
            <a:endParaRPr lang="en-US" i="1" dirty="0"/>
          </a:p>
        </p:txBody>
      </p:sp>
      <p:sp>
        <p:nvSpPr>
          <p:cNvPr id="7" name="Cloud 6"/>
          <p:cNvSpPr/>
          <p:nvPr/>
        </p:nvSpPr>
        <p:spPr>
          <a:xfrm>
            <a:off x="7641610" y="4224022"/>
            <a:ext cx="947308" cy="9546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60" y="2953449"/>
            <a:ext cx="954658" cy="9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18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action: help the Cloud further thrive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agreement on cohesive </a:t>
            </a:r>
            <a:r>
              <a:rPr lang="en-US" dirty="0" err="1" smtClean="0"/>
              <a:t>architecture(s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Royalty-Free open standards driven by small number of bodies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Sharing</a:t>
            </a:r>
          </a:p>
          <a:p>
            <a:pPr lvl="1"/>
            <a:r>
              <a:rPr lang="en-US" i="1" dirty="0" smtClean="0"/>
              <a:t>Data portability (when desired)</a:t>
            </a:r>
          </a:p>
          <a:p>
            <a:pPr lvl="1"/>
            <a:r>
              <a:rPr lang="en-US" i="1" dirty="0" smtClean="0"/>
              <a:t>Integration with existing services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i="1" dirty="0" smtClean="0"/>
              <a:t>Easier to determine compliance</a:t>
            </a:r>
          </a:p>
          <a:p>
            <a:pPr lvl="1"/>
            <a:r>
              <a:rPr lang="en-US" i="1" dirty="0" smtClean="0"/>
              <a:t>Innovation around analytics</a:t>
            </a:r>
          </a:p>
          <a:p>
            <a:r>
              <a:rPr lang="en-US" dirty="0" smtClean="0"/>
              <a:t>Path for innovation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dirty="0" smtClean="0"/>
              <a:t>Trust</a:t>
            </a:r>
          </a:p>
          <a:p>
            <a:pPr lvl="1"/>
            <a:r>
              <a:rPr lang="en-US" i="1" dirty="0" smtClean="0"/>
              <a:t>Transparency</a:t>
            </a:r>
          </a:p>
          <a:p>
            <a:pPr lvl="1"/>
            <a:r>
              <a:rPr lang="en-US" i="1" dirty="0" smtClean="0"/>
              <a:t>Competition for trust</a:t>
            </a:r>
          </a:p>
          <a:p>
            <a:r>
              <a:rPr lang="en-US" dirty="0" smtClean="0"/>
              <a:t>Lower costs</a:t>
            </a:r>
          </a:p>
          <a:p>
            <a:pPr lvl="1"/>
            <a:r>
              <a:rPr lang="en-US" i="1" dirty="0" smtClean="0"/>
              <a:t>More competition</a:t>
            </a:r>
          </a:p>
          <a:p>
            <a:pPr lvl="1"/>
            <a:r>
              <a:rPr lang="en-US" i="1" dirty="0" smtClean="0"/>
              <a:t>Interoperability through freely available published standards</a:t>
            </a:r>
          </a:p>
          <a:p>
            <a:r>
              <a:rPr lang="en-US" dirty="0" smtClean="0"/>
              <a:t>Growth for the Cloud industry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will enable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</a:p>
          <a:p>
            <a:r>
              <a:rPr lang="en-US" dirty="0" smtClean="0"/>
              <a:t>Quality of service</a:t>
            </a:r>
          </a:p>
          <a:p>
            <a:r>
              <a:rPr lang="en-US" dirty="0" smtClean="0"/>
              <a:t>Additional capabilities</a:t>
            </a:r>
          </a:p>
          <a:p>
            <a:r>
              <a:rPr lang="en-US" dirty="0" smtClean="0"/>
              <a:t>Open standards compliance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 by service, not silo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has come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132124" y="3000576"/>
            <a:ext cx="5116401" cy="291254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0255" y="3566160"/>
            <a:ext cx="5208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Royalty-Free Standards</a:t>
            </a:r>
          </a:p>
          <a:p>
            <a:pPr algn="ctr"/>
            <a:r>
              <a:rPr lang="en-US" sz="2800" dirty="0" smtClean="0"/>
              <a:t>For </a:t>
            </a:r>
          </a:p>
          <a:p>
            <a:pPr algn="ctr"/>
            <a:r>
              <a:rPr lang="en-US" sz="2800" dirty="0" smtClean="0"/>
              <a:t>Cohesive Cloud Architecture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Majority has Embraced OWP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8474074" cy="349175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Gartner</a:t>
            </a:r>
            <a:r>
              <a:rPr lang="en-US" dirty="0" smtClean="0"/>
              <a:t>: ”[More] than 50 percent of mobile apps deployed by 2016 will be hybrid.”</a:t>
            </a:r>
          </a:p>
          <a:p>
            <a:r>
              <a:rPr lang="en-US" dirty="0" smtClean="0">
                <a:hlinkClick r:id="rId3"/>
              </a:rPr>
              <a:t>ABI Research</a:t>
            </a:r>
            <a:r>
              <a:rPr lang="en-US" dirty="0" smtClean="0"/>
              <a:t>: “2.1 Billion HTML5 Browsers on Mobile Devices by 2016”</a:t>
            </a:r>
          </a:p>
          <a:p>
            <a:r>
              <a:rPr lang="en-US" dirty="0" smtClean="0">
                <a:hlinkClick r:id="rId4"/>
              </a:rPr>
              <a:t>Kendo UI</a:t>
            </a:r>
            <a:r>
              <a:rPr lang="en-US" dirty="0" smtClean="0"/>
              <a:t>: “90 percent of more than 5,000 app developers and IT decision makers saying they will develop apps using HTML5 in 2013, and only 15 percent preferring a native-only approach.”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ecosystem surrounds the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Implementer support</a:t>
            </a:r>
          </a:p>
          <a:p>
            <a:pPr lvl="1"/>
            <a:r>
              <a:rPr lang="en-US" dirty="0" smtClean="0"/>
              <a:t>Tests for </a:t>
            </a:r>
            <a:r>
              <a:rPr lang="en-US" dirty="0" err="1" smtClean="0"/>
              <a:t>interop</a:t>
            </a:r>
            <a:endParaRPr lang="en-US" dirty="0" smtClean="0"/>
          </a:p>
          <a:p>
            <a:pPr lvl="1"/>
            <a:r>
              <a:rPr lang="en-US" dirty="0" smtClean="0"/>
              <a:t>Performance tools</a:t>
            </a:r>
          </a:p>
          <a:p>
            <a:r>
              <a:rPr lang="en-US" dirty="0" smtClean="0"/>
              <a:t>Developer community</a:t>
            </a:r>
          </a:p>
          <a:p>
            <a:pPr lvl="1"/>
            <a:r>
              <a:rPr lang="en-US" dirty="0" smtClean="0"/>
              <a:t>Libraries, frameworks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Education and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756646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 is transformations: Publishing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 rot="1232546">
            <a:off x="3732868" y="2951900"/>
            <a:ext cx="5665006" cy="1565275"/>
            <a:chOff x="1317338" y="3833432"/>
            <a:chExt cx="5665006" cy="1565275"/>
          </a:xfrm>
        </p:grpSpPr>
        <p:pic>
          <p:nvPicPr>
            <p:cNvPr id="9" name="Picture 8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7338" y="3833432"/>
              <a:ext cx="5665006" cy="15652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43379" y="424076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“After 79 years in print, Newsweek goes digital only”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 rot="20740916">
            <a:off x="109886" y="3903800"/>
            <a:ext cx="5386974" cy="1565275"/>
            <a:chOff x="371474" y="4549775"/>
            <a:chExt cx="5386974" cy="1565275"/>
          </a:xfrm>
        </p:grpSpPr>
        <p:pic>
          <p:nvPicPr>
            <p:cNvPr id="11" name="Picture 10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4" y="4549775"/>
              <a:ext cx="5386974" cy="15652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32290" y="491597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Google Ad Revenue Now More Than U.S. Print Publications Combined </a:t>
              </a:r>
              <a:endParaRPr lang="en-US" dirty="0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548325" y="5077932"/>
            <a:ext cx="5813621" cy="1565275"/>
            <a:chOff x="2704062" y="4811713"/>
            <a:chExt cx="5813621" cy="1565275"/>
          </a:xfrm>
        </p:grpSpPr>
        <p:pic>
          <p:nvPicPr>
            <p:cNvPr id="17" name="Picture 16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4062" y="4811713"/>
              <a:ext cx="5813621" cy="15652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320745" y="518196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Pew: Survey Finds Rising Reliance on Libraries as a Gateway to the Web </a:t>
              </a:r>
              <a:endParaRPr lang="en-US" dirty="0"/>
            </a:p>
          </p:txBody>
        </p:sp>
      </p:grpSp>
      <p:grpSp>
        <p:nvGrpSpPr>
          <p:cNvPr id="7" name="Group 23"/>
          <p:cNvGrpSpPr/>
          <p:nvPr/>
        </p:nvGrpSpPr>
        <p:grpSpPr>
          <a:xfrm rot="1096088">
            <a:off x="3983477" y="4309234"/>
            <a:ext cx="4097374" cy="1565275"/>
            <a:chOff x="830997" y="5247970"/>
            <a:chExt cx="4097374" cy="1565275"/>
          </a:xfrm>
        </p:grpSpPr>
        <p:pic>
          <p:nvPicPr>
            <p:cNvPr id="21" name="Picture 20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85567">
              <a:off x="830997" y="5247970"/>
              <a:ext cx="4097374" cy="15652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1366419">
              <a:off x="1378194" y="5595243"/>
              <a:ext cx="33308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E-Books See Triple Digit Growth As Paper Book Sales Dive</a:t>
              </a:r>
            </a:p>
            <a:p>
              <a:endParaRPr lang="en-US" dirty="0"/>
            </a:p>
          </p:txBody>
        </p:sp>
      </p:grpSp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5567">
            <a:off x="-65702" y="2737656"/>
            <a:ext cx="4472957" cy="15652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21385567">
            <a:off x="286189" y="3238811"/>
            <a:ext cx="358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20% of all US Newspapers are digital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with publishers?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4928235" cy="3491753"/>
          </a:xfrm>
        </p:spPr>
        <p:txBody>
          <a:bodyPr/>
          <a:lstStyle/>
          <a:p>
            <a:r>
              <a:rPr lang="en-US" dirty="0" smtClean="0"/>
              <a:t>Match current publishing practices</a:t>
            </a:r>
          </a:p>
          <a:p>
            <a:pPr lvl="1"/>
            <a:r>
              <a:rPr lang="en-US" dirty="0" smtClean="0"/>
              <a:t>Pagination, rich-styling</a:t>
            </a:r>
          </a:p>
          <a:p>
            <a:r>
              <a:rPr lang="en-US" dirty="0" smtClean="0"/>
              <a:t>Leverage value-add of the Web</a:t>
            </a:r>
          </a:p>
          <a:p>
            <a:pPr lvl="1"/>
            <a:r>
              <a:rPr lang="en-US" dirty="0" err="1" smtClean="0"/>
              <a:t>Linkability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Support diverse business and distribution models</a:t>
            </a:r>
          </a:p>
          <a:p>
            <a:r>
              <a:rPr lang="en-US" dirty="0" smtClean="0"/>
              <a:t>Satisfy diverse consumer behaviors</a:t>
            </a:r>
          </a:p>
          <a:p>
            <a:pPr lvl="1"/>
            <a:r>
              <a:rPr lang="en-US" dirty="0" smtClean="0"/>
              <a:t>Social, device independent, interleave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00" y="2888726"/>
            <a:ext cx="3531299" cy="264847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3266" y="6394047"/>
            <a:ext cx="302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Screen shot: </a:t>
            </a:r>
            <a:r>
              <a:rPr lang="en-US" sz="1400" i="1" dirty="0" err="1" smtClean="0"/>
              <a:t>premiumfreebies.eu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9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Web Platform Demo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266" y="6394047"/>
            <a:ext cx="4479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Screencast</a:t>
            </a:r>
            <a:r>
              <a:rPr lang="en-US" sz="1400" i="1" dirty="0" smtClean="0"/>
              <a:t> of </a:t>
            </a:r>
            <a:r>
              <a:rPr lang="en-US" sz="1400" i="1" dirty="0" err="1" smtClean="0"/>
              <a:t>moma.org</a:t>
            </a:r>
            <a:endParaRPr lang="en-US" sz="1400" i="1" dirty="0" smtClean="0"/>
          </a:p>
        </p:txBody>
      </p:sp>
      <p:pic>
        <p:nvPicPr>
          <p:cNvPr id="6" name="jj-moma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0950" y="2249870"/>
            <a:ext cx="6585599" cy="4171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4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2150D2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32173</TotalTime>
  <Words>2139</Words>
  <Application>Microsoft Macintosh PowerPoint</Application>
  <PresentationFormat>On-screen Show (4:3)</PresentationFormat>
  <Paragraphs>358</Paragraphs>
  <Slides>48</Slides>
  <Notes>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Expo</vt:lpstr>
      <vt:lpstr>What the Web  Brings to the Cloud</vt:lpstr>
      <vt:lpstr>Web and Cloud go hand in hand</vt:lpstr>
      <vt:lpstr>Characteristics of the Open Web Platform</vt:lpstr>
      <vt:lpstr>Growing technology stack</vt:lpstr>
      <vt:lpstr>Early Majority has Embraced OWP</vt:lpstr>
      <vt:lpstr>Rich ecosystem surrounds the standards</vt:lpstr>
      <vt:lpstr>The result is transformations: Publishing</vt:lpstr>
      <vt:lpstr>What are we doing with publishers?</vt:lpstr>
      <vt:lpstr>Open Web Platform Demo</vt:lpstr>
      <vt:lpstr>OWP gives mobile device independence</vt:lpstr>
      <vt:lpstr>HTML5 momentum for mobile</vt:lpstr>
      <vt:lpstr>Entertainment broadens the platform</vt:lpstr>
      <vt:lpstr>Automotive, publishing broaden the platform</vt:lpstr>
      <vt:lpstr>Greater expectations</vt:lpstr>
      <vt:lpstr>Implications for Cloud</vt:lpstr>
      <vt:lpstr>Web and Cloud go hand in hand</vt:lpstr>
      <vt:lpstr>Key to success of Web community: Build on open standards</vt:lpstr>
      <vt:lpstr>Web and Cloud both large economic forces</vt:lpstr>
      <vt:lpstr>Let’s look at that again</vt:lpstr>
      <vt:lpstr>How did the Web reach that number?</vt:lpstr>
      <vt:lpstr>Universal architecture</vt:lpstr>
      <vt:lpstr>Designed for all devices</vt:lpstr>
      <vt:lpstr>Designed for all people</vt:lpstr>
      <vt:lpstr>Diverse classes of Web software</vt:lpstr>
      <vt:lpstr>Implementable Royalty-Free</vt:lpstr>
      <vt:lpstr>Strong open source community</vt:lpstr>
      <vt:lpstr>Factors holding back cloud adoption</vt:lpstr>
      <vt:lpstr>What are we hearing about Cloud standards?</vt:lpstr>
      <vt:lpstr>Cohesive focus on Web standards in 5 years</vt:lpstr>
      <vt:lpstr>Market too young for standardization?</vt:lpstr>
      <vt:lpstr>People haven’t agreed what to standardize</vt:lpstr>
      <vt:lpstr>The consequence: silos are getting deeper</vt:lpstr>
      <vt:lpstr>Standardize a fast-moving market by also welcoming innovation</vt:lpstr>
      <vt:lpstr>Community/Business Group Growth</vt:lpstr>
      <vt:lpstr>What are we hearing about Cloud standards?</vt:lpstr>
      <vt:lpstr>Not the right place: too many stds orgs</vt:lpstr>
      <vt:lpstr>Not necessary: open source replaces stds</vt:lpstr>
      <vt:lpstr>Open Stack thriving</vt:lpstr>
      <vt:lpstr>Market still seeking open standards</vt:lpstr>
      <vt:lpstr>Does open source substitute for standards?</vt:lpstr>
      <vt:lpstr>Popular open source can still fragment</vt:lpstr>
      <vt:lpstr>Why might Open Source fragment?</vt:lpstr>
      <vt:lpstr>What standards give you that OSS does not</vt:lpstr>
      <vt:lpstr>Web and Cloud go hand in hand</vt:lpstr>
      <vt:lpstr>Call to action: help the Cloud further thrive</vt:lpstr>
      <vt:lpstr>What this will enable</vt:lpstr>
      <vt:lpstr>Distinction by service, not silo</vt:lpstr>
      <vt:lpstr>The time has come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Chang</dc:creator>
  <cp:lastModifiedBy>Valerie Chang</cp:lastModifiedBy>
  <cp:revision>2692</cp:revision>
  <dcterms:created xsi:type="dcterms:W3CDTF">2013-06-25T20:20:06Z</dcterms:created>
  <dcterms:modified xsi:type="dcterms:W3CDTF">2013-06-25T20:24:40Z</dcterms:modified>
</cp:coreProperties>
</file>