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41"/>
  </p:notesMasterIdLst>
  <p:sldIdLst>
    <p:sldId id="720" r:id="rId2"/>
    <p:sldId id="797" r:id="rId3"/>
    <p:sldId id="722" r:id="rId4"/>
    <p:sldId id="796" r:id="rId5"/>
    <p:sldId id="727" r:id="rId6"/>
    <p:sldId id="723" r:id="rId7"/>
    <p:sldId id="768" r:id="rId8"/>
    <p:sldId id="767" r:id="rId9"/>
    <p:sldId id="741" r:id="rId10"/>
    <p:sldId id="800" r:id="rId11"/>
    <p:sldId id="790" r:id="rId12"/>
    <p:sldId id="789" r:id="rId13"/>
    <p:sldId id="769" r:id="rId14"/>
    <p:sldId id="739" r:id="rId15"/>
    <p:sldId id="750" r:id="rId16"/>
    <p:sldId id="771" r:id="rId17"/>
    <p:sldId id="751" r:id="rId18"/>
    <p:sldId id="760" r:id="rId19"/>
    <p:sldId id="752" r:id="rId20"/>
    <p:sldId id="793" r:id="rId21"/>
    <p:sldId id="791" r:id="rId22"/>
    <p:sldId id="792" r:id="rId23"/>
    <p:sldId id="783" r:id="rId24"/>
    <p:sldId id="787" r:id="rId25"/>
    <p:sldId id="757" r:id="rId26"/>
    <p:sldId id="795" r:id="rId27"/>
    <p:sldId id="798" r:id="rId28"/>
    <p:sldId id="784" r:id="rId29"/>
    <p:sldId id="794" r:id="rId30"/>
    <p:sldId id="781" r:id="rId31"/>
    <p:sldId id="747" r:id="rId32"/>
    <p:sldId id="748" r:id="rId33"/>
    <p:sldId id="786" r:id="rId34"/>
    <p:sldId id="761" r:id="rId35"/>
    <p:sldId id="785" r:id="rId36"/>
    <p:sldId id="759" r:id="rId37"/>
    <p:sldId id="799" r:id="rId38"/>
    <p:sldId id="780" r:id="rId39"/>
    <p:sldId id="788" r:id="rId40"/>
  </p:sldIdLst>
  <p:sldSz cx="10080625" cy="7559675"/>
  <p:notesSz cx="7559675" cy="10691813"/>
  <p:custShowLst>
    <p:custShow name="shorter version" id="0">
      <p:sldLst/>
    </p:custShow>
    <p:custShow name="full" id="1">
      <p:sldLst/>
    </p:custShow>
  </p:custShowLst>
  <p:defaultTextStyle>
    <a:defPPr>
      <a:defRPr lang="en-GB"/>
    </a:defPPr>
    <a:lvl1pPr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0003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5" autoAdjust="0"/>
    <p:restoredTop sz="94660"/>
  </p:normalViewPr>
  <p:slideViewPr>
    <p:cSldViewPr>
      <p:cViewPr varScale="1">
        <p:scale>
          <a:sx n="94" d="100"/>
          <a:sy n="94" d="100"/>
        </p:scale>
        <p:origin x="-1056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1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fld id="{784CF5E5-E7C4-7A45-9F43-1ECC99364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42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 smtClean="0"/>
              <a:t>Applications relying on various types of data published by the municipality</a:t>
            </a:r>
            <a:r>
              <a:rPr lang="en-US" sz="900" baseline="0" dirty="0" smtClean="0"/>
              <a:t> of Aix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84CF5E5-E7C4-7A45-9F43-1ECC99364F0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 Google search results reusing schema.org</a:t>
            </a:r>
            <a:r>
              <a:rPr lang="en-US" baseline="0" dirty="0" smtClean="0"/>
              <a:t> related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84CF5E5-E7C4-7A45-9F43-1ECC99364F0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47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DC632B-CE84-B14D-A16E-25F2860868C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229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Content generated by extracting</a:t>
            </a:r>
            <a:r>
              <a:rPr lang="en-US" baseline="0" dirty="0" smtClean="0"/>
              <a:t> and integrating data from the Linked Open Data cloud.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 smtClean="0"/>
              <a:t>Integrated datasets: </a:t>
            </a:r>
            <a:r>
              <a:rPr lang="en-US" sz="900" dirty="0" err="1" smtClean="0"/>
              <a:t>dbpedia</a:t>
            </a:r>
            <a:r>
              <a:rPr lang="en-US" sz="900" dirty="0" smtClean="0"/>
              <a:t>, open street maps, INSEE geographical</a:t>
            </a:r>
            <a:r>
              <a:rPr lang="en-US" sz="900" baseline="0" dirty="0" smtClean="0"/>
              <a:t> information, official </a:t>
            </a:r>
            <a:r>
              <a:rPr lang="en-US" sz="900" baseline="0" dirty="0" err="1" smtClean="0"/>
              <a:t>french</a:t>
            </a:r>
            <a:r>
              <a:rPr lang="en-US" sz="900" baseline="0" dirty="0" smtClean="0"/>
              <a:t> list of historical monuments; not all made available in RDF, but integrated in RDF with the available conversion tools; results are merged in an RDF database (over 4.5 million triples) and a company tools is created for the user interface. Done in a few days using available tools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87C4D-13D0-E845-9A72-5C002C1069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09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ABIF: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Applied </a:t>
            </a:r>
            <a:r>
              <a:rPr lang="en-US" sz="1200" kern="1200" dirty="0" err="1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Biosystems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Genetic Analysis Data File</a:t>
            </a:r>
          </a:p>
          <a:p>
            <a:pPr rtl="0"/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GIS: Geographical information system</a:t>
            </a:r>
          </a:p>
          <a:p>
            <a:pPr rtl="0"/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MARC: Bibliography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format for libraries</a:t>
            </a:r>
            <a:endParaRPr lang="en-US" sz="1200" kern="1200" dirty="0" smtClean="0">
              <a:solidFill>
                <a:srgbClr val="000000"/>
              </a:solidFill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84CF5E5-E7C4-7A45-9F43-1ECC99364F0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8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0" y="1610755"/>
            <a:ext cx="10080625" cy="49925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9"/>
          <p:cNvGrpSpPr/>
          <p:nvPr/>
        </p:nvGrpSpPr>
        <p:grpSpPr>
          <a:xfrm>
            <a:off x="0" y="6277331"/>
            <a:ext cx="10080625" cy="49925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763" y="1733685"/>
            <a:ext cx="9050228" cy="2348539"/>
          </a:xfrm>
        </p:spPr>
        <p:txBody>
          <a:bodyPr vert="horz" lIns="100794" tIns="50397" rIns="100794" bIns="50397" rtlCol="0" anchor="b" anchorCtr="0">
            <a:normAutofit/>
          </a:bodyPr>
          <a:lstStyle>
            <a:lvl1pPr algn="r" defTabSz="1007943" rtl="0" eaLnBrk="1" latinLnBrk="0" hangingPunct="1">
              <a:spcBef>
                <a:spcPct val="0"/>
              </a:spcBef>
              <a:buNone/>
              <a:defRPr sz="53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763" y="4091117"/>
            <a:ext cx="9050228" cy="1417047"/>
          </a:xfrm>
        </p:spPr>
        <p:txBody>
          <a:bodyPr vert="horz" lIns="100794" tIns="50397" rIns="100794" bIns="50397" rtlCol="0">
            <a:normAutofit/>
          </a:bodyPr>
          <a:lstStyle>
            <a:lvl1pPr marL="0" indent="0" algn="r" defTabSz="1007943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6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DCDA-497E-A645-B366-EBDC46BAFD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0306" y="6633955"/>
            <a:ext cx="1594786" cy="84652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45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787584"/>
            <a:ext cx="9072563" cy="5049080"/>
          </a:xfrm>
        </p:spPr>
        <p:txBody>
          <a:bodyPr/>
          <a:lstStyle>
            <a:lvl1pPr>
              <a:spcBef>
                <a:spcPts val="2205"/>
              </a:spcBef>
              <a:defRPr sz="3200"/>
            </a:lvl1pPr>
            <a:lvl2pPr>
              <a:spcBef>
                <a:spcPts val="661"/>
              </a:spcBef>
              <a:defRPr sz="2800"/>
            </a:lvl2pPr>
            <a:lvl3pPr>
              <a:spcBef>
                <a:spcPts val="661"/>
              </a:spcBef>
              <a:defRPr/>
            </a:lvl3pPr>
            <a:lvl4pPr>
              <a:spcBef>
                <a:spcPts val="661"/>
              </a:spcBef>
              <a:defRPr/>
            </a:lvl4pPr>
            <a:lvl5pPr>
              <a:spcBef>
                <a:spcPts val="661"/>
              </a:spcBef>
              <a:defRPr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267903"/>
            <a:ext cx="4334669" cy="477314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1925" y="2267904"/>
            <a:ext cx="4334669" cy="477314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/>
          <p:nvPr/>
        </p:nvGrpSpPr>
        <p:grpSpPr>
          <a:xfrm>
            <a:off x="0" y="1746253"/>
            <a:ext cx="10080625" cy="49925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912153"/>
            <a:ext cx="4334669" cy="820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100" b="1">
                <a:solidFill>
                  <a:schemeClr val="accent1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771882"/>
            <a:ext cx="4334669" cy="3883597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1925" y="1912153"/>
            <a:ext cx="4334669" cy="820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100" b="1">
                <a:solidFill>
                  <a:schemeClr val="accent1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1925" y="2771882"/>
            <a:ext cx="4334669" cy="3883597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185419"/>
            <a:ext cx="9072563" cy="1259946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DCDA-497E-A645-B366-EBDC46BAF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9913" y="7063572"/>
            <a:ext cx="476330" cy="402483"/>
          </a:xfrm>
          <a:prstGeom prst="rect">
            <a:avLst/>
          </a:prstGeom>
        </p:spPr>
        <p:txBody>
          <a:bodyPr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3170237"/>
            <a:ext cx="9296400" cy="1501775"/>
          </a:xfrm>
        </p:spPr>
        <p:txBody>
          <a:bodyPr anchor="t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52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81491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874837"/>
            <a:ext cx="9072563" cy="5181599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7337406"/>
            <a:ext cx="672042" cy="222269"/>
          </a:xfrm>
          <a:prstGeom prst="rect">
            <a:avLst/>
          </a:prstGeom>
        </p:spPr>
        <p:txBody>
          <a:bodyPr vert="horz" lIns="100794" tIns="50397" rIns="100794" bIns="50397" rtlCol="0" anchor="b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1EB6DCDA-497E-A645-B366-EBDC46BAFDB9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65088" y="7366967"/>
            <a:ext cx="428322" cy="229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/>
              <a:t>(</a:t>
            </a:r>
            <a:fld id="{1F7FDA8B-F13B-1D43-9711-3B08EFAB2B53}" type="slidenum">
              <a:rPr lang="en-US" sz="1000" smtClean="0"/>
              <a:pPr algn="l"/>
              <a:t>‹#›</a:t>
            </a:fld>
            <a:r>
              <a:rPr lang="en-US" sz="1000" dirty="0" smtClean="0"/>
              <a:t>)</a:t>
            </a:r>
            <a:endParaRPr lang="en-US" sz="100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651" r:id="rId9"/>
    <p:sldLayoutId id="2147483705" r:id="rId10"/>
  </p:sldLayoutIdLst>
  <p:txStyles>
    <p:titleStyle>
      <a:lvl1pPr algn="ctr" defTabSz="1007943" rtl="0" eaLnBrk="1" latinLnBrk="0" hangingPunct="1">
        <a:spcBef>
          <a:spcPct val="0"/>
        </a:spcBef>
        <a:buNone/>
        <a:defRPr sz="53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55957" indent="-370979" algn="l" defTabSz="1007943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6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140936" indent="-384978" algn="l" defTabSz="1007943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511915" indent="-370979" algn="l" defTabSz="1007943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896893" indent="-384978" algn="l" defTabSz="1007943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music/artists/618b6900-0618-4f1e-b835-bccb17f84294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hwa.dot.gov/asset/dataintegration/if10019/dip06.cf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Unicode MS"/>
                <a:cs typeface="Arial Unicode MS"/>
              </a:rPr>
              <a:t>Standardizing for Open Data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248" y="4235133"/>
            <a:ext cx="9864849" cy="18489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Ivan Herman, W3C</a:t>
            </a:r>
          </a:p>
          <a:p>
            <a:r>
              <a:rPr lang="en-US" dirty="0" smtClean="0"/>
              <a:t>Open Data Week</a:t>
            </a:r>
          </a:p>
          <a:p>
            <a:r>
              <a:rPr lang="en-US" dirty="0" smtClean="0"/>
              <a:t>Marseille, France, June 26 2013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Slides at: http://www.w3.org/2013/Talks/0626-Marseille-IH/</a:t>
            </a:r>
            <a:endParaRPr lang="en-US" dirty="0">
              <a:latin typeface="Arial Unicode MS"/>
              <a:cs typeface="Arial Unicode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254" y="69138"/>
            <a:ext cx="5760640" cy="1469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have a number of standards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3768" y="2555701"/>
            <a:ext cx="9865096" cy="2736304"/>
            <a:chOff x="143768" y="3059757"/>
            <a:chExt cx="9865096" cy="2736304"/>
          </a:xfrm>
        </p:grpSpPr>
        <p:grpSp>
          <p:nvGrpSpPr>
            <p:cNvPr id="36" name="Group 35"/>
            <p:cNvGrpSpPr/>
            <p:nvPr/>
          </p:nvGrpSpPr>
          <p:grpSpPr>
            <a:xfrm>
              <a:off x="143768" y="3275781"/>
              <a:ext cx="5832648" cy="2304256"/>
              <a:chOff x="287784" y="3347789"/>
              <a:chExt cx="5832648" cy="23042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87784" y="4533634"/>
                <a:ext cx="1728192" cy="432048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RDB2RDF</a:t>
                </a:r>
                <a:endParaRPr lang="en-US" dirty="0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2159992" y="3347789"/>
                <a:ext cx="3960440" cy="2304256"/>
                <a:chOff x="2736056" y="3779837"/>
                <a:chExt cx="3960440" cy="2304256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2736056" y="4931965"/>
                  <a:ext cx="3960440" cy="5040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bg1"/>
                      </a:solidFill>
                    </a:rPr>
                    <a:t>RDF 1.1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4752280" y="4355901"/>
                  <a:ext cx="1944216" cy="432048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RDFS 1.1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736056" y="4355901"/>
                  <a:ext cx="1944216" cy="432048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SPARQL 1.1</a:t>
                  </a:r>
                  <a:endParaRPr lang="en-US" dirty="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5328344" y="3779837"/>
                  <a:ext cx="1368152" cy="432048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OWL 2</a:t>
                  </a:r>
                  <a:endParaRPr lang="en-US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736056" y="5724053"/>
                  <a:ext cx="3960440" cy="360040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URI</a:t>
                  </a:r>
                  <a:endParaRPr lang="en-US" dirty="0"/>
                </a:p>
              </p:txBody>
            </p:sp>
            <p:grpSp>
              <p:nvGrpSpPr>
                <p:cNvPr id="24" name="Group 23"/>
                <p:cNvGrpSpPr/>
                <p:nvPr/>
              </p:nvGrpSpPr>
              <p:grpSpPr>
                <a:xfrm>
                  <a:off x="2844068" y="5364013"/>
                  <a:ext cx="3744416" cy="216024"/>
                  <a:chOff x="935856" y="5292005"/>
                  <a:chExt cx="3744416" cy="216024"/>
                </a:xfrm>
              </p:grpSpPr>
              <p:sp>
                <p:nvSpPr>
                  <p:cNvPr id="14" name="Rounded Rectangle 13"/>
                  <p:cNvSpPr/>
                  <p:nvPr/>
                </p:nvSpPr>
                <p:spPr>
                  <a:xfrm rot="10800000" flipV="1">
                    <a:off x="935856" y="5292005"/>
                    <a:ext cx="792088" cy="216024"/>
                  </a:xfrm>
                  <a:prstGeom prst="roundRect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32500" lnSpcReduction="20000"/>
                  </a:bodyPr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JSON-LD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" name="Rounded Rectangle 20"/>
                  <p:cNvSpPr/>
                  <p:nvPr/>
                </p:nvSpPr>
                <p:spPr>
                  <a:xfrm rot="10800000" flipV="1">
                    <a:off x="1919965" y="5292005"/>
                    <a:ext cx="792088" cy="216024"/>
                  </a:xfrm>
                  <a:prstGeom prst="roundRect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32500" lnSpcReduction="20000"/>
                  </a:bodyPr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Turtle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" name="Rounded Rectangle 21"/>
                  <p:cNvSpPr/>
                  <p:nvPr/>
                </p:nvSpPr>
                <p:spPr>
                  <a:xfrm rot="10800000" flipV="1">
                    <a:off x="2904074" y="5292005"/>
                    <a:ext cx="792088" cy="216024"/>
                  </a:xfrm>
                  <a:prstGeom prst="roundRect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32500" lnSpcReduction="20000"/>
                  </a:bodyPr>
                  <a:lstStyle/>
                  <a:p>
                    <a:pPr algn="ctr"/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RDFa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 rot="10800000" flipV="1">
                    <a:off x="3888184" y="5292005"/>
                    <a:ext cx="792088" cy="216024"/>
                  </a:xfrm>
                  <a:prstGeom prst="roundRect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32500" lnSpcReduction="20000"/>
                  </a:bodyPr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RDF/XML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5" name="Group 34"/>
            <p:cNvGrpSpPr/>
            <p:nvPr/>
          </p:nvGrpSpPr>
          <p:grpSpPr>
            <a:xfrm>
              <a:off x="6408464" y="3059757"/>
              <a:ext cx="3600400" cy="2736304"/>
              <a:chOff x="6408464" y="3203773"/>
              <a:chExt cx="3600400" cy="2736304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6408464" y="5364013"/>
                <a:ext cx="3600400" cy="576064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r>
                  <a:rPr lang="en-US" sz="1600" i="1" dirty="0" smtClean="0">
                    <a:solidFill>
                      <a:srgbClr val="000000"/>
                    </a:solidFill>
                  </a:rPr>
                  <a:t>RDF: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data model, links, basic assertions;</a:t>
                </a:r>
              </a:p>
              <a:p>
                <a:r>
                  <a:rPr lang="en-US" sz="1600" dirty="0" smtClean="0">
                    <a:solidFill>
                      <a:srgbClr val="000000"/>
                    </a:solidFill>
                  </a:rPr>
                  <a:t>different serializations 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408464" y="3743833"/>
                <a:ext cx="3600400" cy="28803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20000"/>
              </a:bodyPr>
              <a:lstStyle/>
              <a:p>
                <a:r>
                  <a:rPr lang="en-US" sz="1600" i="1" dirty="0" smtClean="0">
                    <a:solidFill>
                      <a:srgbClr val="000000"/>
                    </a:solidFill>
                  </a:rPr>
                  <a:t>SPARQL: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querying data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6408464" y="4823953"/>
                <a:ext cx="3600400" cy="28803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20000"/>
              </a:bodyPr>
              <a:lstStyle/>
              <a:p>
                <a:r>
                  <a:rPr lang="en-US" sz="1600" i="1" dirty="0" smtClean="0">
                    <a:solidFill>
                      <a:srgbClr val="000000"/>
                    </a:solidFill>
                  </a:rPr>
                  <a:t>RDFS: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 simple vocabularies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6408464" y="4283893"/>
                <a:ext cx="3600400" cy="28803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20000"/>
              </a:bodyPr>
              <a:lstStyle/>
              <a:p>
                <a:r>
                  <a:rPr lang="en-US" sz="1600" i="1" dirty="0" smtClean="0">
                    <a:solidFill>
                      <a:srgbClr val="000000"/>
                    </a:solidFill>
                  </a:rPr>
                  <a:t>OWL: 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complex vocabularies, ontologies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6408464" y="3203773"/>
                <a:ext cx="3600400" cy="28803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r>
                  <a:rPr lang="en-US" sz="1600" i="1" dirty="0" smtClean="0">
                    <a:solidFill>
                      <a:srgbClr val="000000"/>
                    </a:solidFill>
                  </a:rPr>
                  <a:t>RDB2RDF: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databases to RDF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439912" y="6228109"/>
            <a:ext cx="7776864" cy="476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  <a:latin typeface="+mn-lt"/>
              </a:rPr>
              <a:t>A fairly stable set of technologies by now!</a:t>
            </a:r>
            <a:endParaRPr lang="en-US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659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have Linked Data principles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024" y="1691605"/>
            <a:ext cx="56166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1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81491"/>
            <a:ext cx="10080624" cy="12599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Integration </a:t>
            </a:r>
            <a:r>
              <a:rPr lang="en-US" dirty="0" smtClean="0"/>
              <a:t>is done in different ways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Very roughly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data is accessed directly as RDF and turned into something useful</a:t>
            </a:r>
          </a:p>
          <a:p>
            <a:pPr lvl="2"/>
            <a:r>
              <a:rPr lang="en-US" dirty="0" smtClean="0"/>
              <a:t>relies on data being “preprocessed” and published as RDF</a:t>
            </a:r>
          </a:p>
          <a:p>
            <a:pPr lvl="1"/>
            <a:r>
              <a:rPr lang="en-US" dirty="0" smtClean="0"/>
              <a:t>data is collected from different sources, </a:t>
            </a:r>
            <a:r>
              <a:rPr lang="en-US" i="1" dirty="0" smtClean="0"/>
              <a:t>integrated </a:t>
            </a:r>
            <a:r>
              <a:rPr lang="en-US" i="1" dirty="0" smtClean="0"/>
              <a:t>internally</a:t>
            </a:r>
          </a:p>
          <a:p>
            <a:pPr lvl="2"/>
            <a:r>
              <a:rPr lang="en-US" dirty="0" smtClean="0"/>
              <a:t>using</a:t>
            </a:r>
            <a:r>
              <a:rPr lang="en-US" dirty="0" smtClean="0"/>
              <a:t>, say, a triple </a:t>
            </a:r>
            <a:r>
              <a:rPr lang="en-US" dirty="0" smtClean="0"/>
              <a:t>store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1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ec1.pn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792" y="251445"/>
            <a:ext cx="9433048" cy="711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61911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7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a price to pay: a relatively heavy ecosystem</a:t>
            </a:r>
          </a:p>
          <a:p>
            <a:pPr lvl="1"/>
            <a:r>
              <a:rPr lang="en-US" dirty="0" smtClean="0"/>
              <a:t>many developers shy away from using RDF and related tools</a:t>
            </a:r>
          </a:p>
          <a:p>
            <a:r>
              <a:rPr lang="en-US" i="1" dirty="0" smtClean="0"/>
              <a:t>Not all applications need this!</a:t>
            </a:r>
          </a:p>
          <a:p>
            <a:pPr lvl="1"/>
            <a:r>
              <a:rPr lang="en-US" dirty="0" smtClean="0"/>
              <a:t>data may be used directly, no need for integration concerns</a:t>
            </a:r>
          </a:p>
          <a:p>
            <a:pPr lvl="1"/>
            <a:r>
              <a:rPr lang="en-US" dirty="0" smtClean="0"/>
              <a:t>the emphasis may be on easy production and manipulation of data with simple </a:t>
            </a:r>
            <a:r>
              <a:rPr lang="en-US" dirty="0" smtClean="0"/>
              <a:t>tools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573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</a:t>
            </a:r>
            <a:r>
              <a:rPr lang="en-US" dirty="0" smtClean="0"/>
              <a:t>situation on </a:t>
            </a:r>
            <a:r>
              <a:rPr lang="en-US" dirty="0" smtClean="0"/>
              <a:t>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published in CSV, JSON, XML</a:t>
            </a:r>
          </a:p>
          <a:p>
            <a:r>
              <a:rPr lang="en-US" dirty="0" smtClean="0"/>
              <a:t>An application uses only 1-2 datasets, integration done by direct programming is </a:t>
            </a:r>
            <a:r>
              <a:rPr lang="en-US" dirty="0" smtClean="0"/>
              <a:t>straightforward</a:t>
            </a:r>
          </a:p>
          <a:p>
            <a:pPr lvl="1"/>
            <a:r>
              <a:rPr lang="en-US" dirty="0" smtClean="0"/>
              <a:t>e.g</a:t>
            </a:r>
            <a:r>
              <a:rPr lang="en-US" dirty="0" smtClean="0"/>
              <a:t>., in a Web </a:t>
            </a:r>
            <a:r>
              <a:rPr lang="en-US" dirty="0" smtClean="0"/>
              <a:t>Application</a:t>
            </a:r>
          </a:p>
          <a:p>
            <a:r>
              <a:rPr lang="en-US" dirty="0" smtClean="0"/>
              <a:t>Data is often very large, direct manipulation is more efficient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925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Non-RDF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some setting that data can be converted into RDF</a:t>
            </a:r>
          </a:p>
          <a:p>
            <a:r>
              <a:rPr lang="en-US" dirty="0" smtClean="0"/>
              <a:t>But, in many cases, it is not done</a:t>
            </a:r>
          </a:p>
          <a:p>
            <a:pPr lvl="1"/>
            <a:r>
              <a:rPr lang="en-US" dirty="0" smtClean="0"/>
              <a:t>e.g., CSV data is way too big</a:t>
            </a:r>
          </a:p>
          <a:p>
            <a:pPr lvl="1"/>
            <a:r>
              <a:rPr lang="en-US" dirty="0" smtClean="0"/>
              <a:t>RDF tooling may not be adequate for the task at hand</a:t>
            </a:r>
          </a:p>
          <a:p>
            <a:pPr lvl="1"/>
            <a:r>
              <a:rPr lang="en-US" i="1" dirty="0" smtClean="0"/>
              <a:t>integration</a:t>
            </a:r>
            <a:r>
              <a:rPr lang="en-US" dirty="0" smtClean="0"/>
              <a:t> is not a major issue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9753331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6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0080625" cy="66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4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that application does…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Gets the data published by NHS</a:t>
            </a:r>
          </a:p>
          <a:p>
            <a:r>
              <a:rPr lang="en-US" dirty="0" smtClean="0"/>
              <a:t>Processes the </a:t>
            </a:r>
            <a:r>
              <a:rPr lang="en-US" dirty="0" smtClean="0"/>
              <a:t>data (e.g., through </a:t>
            </a:r>
            <a:r>
              <a:rPr lang="en-US" dirty="0" err="1" smtClean="0"/>
              <a:t>Hadoop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Integrates </a:t>
            </a:r>
            <a:r>
              <a:rPr lang="en-US" i="1" dirty="0" smtClean="0"/>
              <a:t>the result</a:t>
            </a:r>
            <a:r>
              <a:rPr lang="en-US" dirty="0" smtClean="0"/>
              <a:t> of the analysis with geographical data</a:t>
            </a:r>
          </a:p>
          <a:p>
            <a:pPr marL="0" indent="0">
              <a:buNone/>
            </a:pPr>
            <a:r>
              <a:rPr lang="en-US" sz="3600" i="1" u="sng" dirty="0" err="1" smtClean="0"/>
              <a:t>Ie</a:t>
            </a:r>
            <a:r>
              <a:rPr lang="en-US" sz="3600" i="1" u="sng" dirty="0" smtClean="0"/>
              <a:t>: the raw data is used without integration</a:t>
            </a:r>
            <a:endParaRPr lang="en-US" sz="3600" i="1" u="sng" dirty="0"/>
          </a:p>
        </p:txBody>
      </p:sp>
    </p:spTree>
    <p:extLst>
      <p:ext uri="{BB962C8B-B14F-4D97-AF65-F5344CB8AC3E}">
        <p14:creationId xmlns:p14="http://schemas.microsoft.com/office/powerpoint/2010/main" val="233546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is </a:t>
            </a:r>
            <a:r>
              <a:rPr lang="en-US" dirty="0" smtClean="0"/>
              <a:t>everywhere </a:t>
            </a:r>
            <a:r>
              <a:rPr lang="en-US" dirty="0" smtClean="0"/>
              <a:t>on the Web!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Public, private, behind enterprise firewalls</a:t>
            </a:r>
          </a:p>
          <a:p>
            <a:r>
              <a:rPr lang="en-US" dirty="0" smtClean="0"/>
              <a:t>Ranges from informal to highly </a:t>
            </a:r>
            <a:r>
              <a:rPr lang="en-US" dirty="0" err="1" smtClean="0"/>
              <a:t>curated</a:t>
            </a:r>
            <a:endParaRPr lang="en-US" dirty="0" smtClean="0"/>
          </a:p>
          <a:p>
            <a:r>
              <a:rPr lang="en-US" dirty="0" smtClean="0"/>
              <a:t>Ranges from machine readable to human </a:t>
            </a:r>
            <a:r>
              <a:rPr lang="en-US" dirty="0" smtClean="0"/>
              <a:t>readable</a:t>
            </a:r>
          </a:p>
          <a:p>
            <a:pPr lvl="1"/>
            <a:r>
              <a:rPr lang="en-US" dirty="0" smtClean="0"/>
              <a:t>HTML </a:t>
            </a:r>
            <a:r>
              <a:rPr lang="en-US" dirty="0" smtClean="0"/>
              <a:t>tables, twitter feeds, local vocabularies, spreadsheets, </a:t>
            </a:r>
            <a:r>
              <a:rPr lang="en-US" dirty="0" smtClean="0"/>
              <a:t>…</a:t>
            </a:r>
            <a:endParaRPr lang="en-US" dirty="0" smtClean="0"/>
          </a:p>
          <a:p>
            <a:r>
              <a:rPr lang="en-US" dirty="0" smtClean="0"/>
              <a:t>Expressed in diverse models </a:t>
            </a:r>
          </a:p>
          <a:p>
            <a:pPr lvl="1"/>
            <a:r>
              <a:rPr lang="en-US" dirty="0" smtClean="0"/>
              <a:t>tree, graph, table, …</a:t>
            </a:r>
          </a:p>
          <a:p>
            <a:r>
              <a:rPr lang="en-US" dirty="0" smtClean="0"/>
              <a:t>Serialized in many ways </a:t>
            </a:r>
          </a:p>
          <a:p>
            <a:pPr lvl="1"/>
            <a:r>
              <a:rPr lang="en-US" dirty="0" smtClean="0"/>
              <a:t>XML, CSV, RDF, PDF, HTML Tables, </a:t>
            </a:r>
            <a:r>
              <a:rPr lang="en-US" dirty="0" err="1" smtClean="0"/>
              <a:t>microdata</a:t>
            </a:r>
            <a:r>
              <a:rPr lang="en-US" dirty="0" smtClean="0"/>
              <a:t>,…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5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reality of data on the Web…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still a fairly messy space out there </a:t>
            </a:r>
            <a:r>
              <a:rPr lang="en-US" dirty="0" smtClean="0">
                <a:sym typeface="Wingdings"/>
              </a:rPr>
              <a:t></a:t>
            </a:r>
          </a:p>
          <a:p>
            <a:pPr lvl="1"/>
            <a:r>
              <a:rPr lang="en-US" dirty="0" smtClean="0">
                <a:sym typeface="Wingdings"/>
              </a:rPr>
              <a:t>many different formats are used</a:t>
            </a:r>
          </a:p>
          <a:p>
            <a:pPr lvl="1"/>
            <a:r>
              <a:rPr lang="en-US" dirty="0" smtClean="0">
                <a:sym typeface="Wingdings"/>
              </a:rPr>
              <a:t>data is difficult to find</a:t>
            </a:r>
          </a:p>
          <a:p>
            <a:pPr lvl="1"/>
            <a:r>
              <a:rPr lang="en-US" dirty="0" smtClean="0">
                <a:sym typeface="Wingdings"/>
              </a:rPr>
              <a:t>published data are messy, erroneous, </a:t>
            </a:r>
          </a:p>
          <a:p>
            <a:pPr lvl="1"/>
            <a:r>
              <a:rPr lang="en-US" dirty="0" smtClean="0">
                <a:sym typeface="Wingdings"/>
              </a:rPr>
              <a:t>tools are complex, unfinished… </a:t>
            </a:r>
          </a:p>
        </p:txBody>
      </p:sp>
    </p:spTree>
    <p:extLst>
      <p:ext uri="{BB962C8B-B14F-4D97-AF65-F5344CB8AC3E}">
        <p14:creationId xmlns:p14="http://schemas.microsoft.com/office/powerpoint/2010/main" val="3051501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11920" y="395461"/>
            <a:ext cx="7218691" cy="12599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developers perceive this?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079872" y="2267669"/>
            <a:ext cx="8640960" cy="453650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8000" b="0" dirty="0" smtClean="0"/>
              <a:t>‘</a:t>
            </a:r>
            <a:r>
              <a:rPr lang="en-US" sz="8000" dirty="0" smtClean="0">
                <a:solidFill>
                  <a:srgbClr val="FFFF00"/>
                </a:solidFill>
              </a:rPr>
              <a:t>When transportation agencies consider data integration</a:t>
            </a:r>
            <a:r>
              <a:rPr lang="en-US" sz="8000" b="0" dirty="0" smtClean="0"/>
              <a:t>, one pervasive notion is that the analysis of existing information needs and infrastructure, much less the organization of data into viable channels for integration, </a:t>
            </a:r>
            <a:r>
              <a:rPr lang="en-US" sz="8000" dirty="0" smtClean="0">
                <a:solidFill>
                  <a:srgbClr val="FFFF00"/>
                </a:solidFill>
              </a:rPr>
              <a:t>requires a monumental initial commitment of resources </a:t>
            </a:r>
            <a:r>
              <a:rPr lang="en-US" sz="8000" b="0" dirty="0" smtClean="0"/>
              <a:t>and staff. Resource-scarce agencies identify this perceived major upfront overhaul as "unachievable" and "disruptive.”’</a:t>
            </a:r>
          </a:p>
          <a:p>
            <a:pPr>
              <a:buNone/>
            </a:pPr>
            <a:r>
              <a:rPr lang="en-US" sz="4600" dirty="0" smtClean="0"/>
              <a:t>  </a:t>
            </a:r>
            <a:r>
              <a:rPr lang="en-US" sz="6000" dirty="0" smtClean="0"/>
              <a:t>-- </a:t>
            </a:r>
            <a:r>
              <a:rPr lang="en-US" sz="6000" dirty="0" smtClean="0">
                <a:hlinkClick r:id="rId2"/>
              </a:rPr>
              <a:t>Data Integration Primer: Challenges to Data Integration</a:t>
            </a:r>
            <a:r>
              <a:rPr lang="en-US" sz="6000" dirty="0" smtClean="0"/>
              <a:t>, US Dept. of Transportation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680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may look at the problem through different goggles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Two alternatives come to the fore:</a:t>
            </a:r>
          </a:p>
          <a:p>
            <a:pPr marL="899328" lvl="1" indent="-514350">
              <a:buFont typeface="+mj-lt"/>
              <a:buAutoNum type="arabicPeriod"/>
            </a:pPr>
            <a:r>
              <a:rPr lang="en-US" sz="3200" dirty="0" smtClean="0"/>
              <a:t>provide tools, environments, </a:t>
            </a:r>
            <a:r>
              <a:rPr lang="en-US" sz="3200" dirty="0" smtClean="0"/>
              <a:t>etc., </a:t>
            </a:r>
            <a:r>
              <a:rPr lang="en-US" sz="3200" dirty="0" smtClean="0"/>
              <a:t>to help outsiders to publish Linked Data (in RDF) easily</a:t>
            </a:r>
          </a:p>
          <a:p>
            <a:pPr lvl="2"/>
            <a:r>
              <a:rPr lang="en-US" dirty="0" smtClean="0"/>
              <a:t>a typical example is the </a:t>
            </a:r>
            <a:r>
              <a:rPr lang="en-US" dirty="0" err="1" smtClean="0"/>
              <a:t>Datalift</a:t>
            </a:r>
            <a:r>
              <a:rPr lang="en-US" dirty="0" smtClean="0"/>
              <a:t> project</a:t>
            </a:r>
          </a:p>
          <a:p>
            <a:pPr marL="899328" lvl="1" indent="-514350">
              <a:buFont typeface="+mj-lt"/>
              <a:buAutoNum type="arabicPeriod"/>
            </a:pPr>
            <a:r>
              <a:rPr lang="en-US" sz="3200" dirty="0" smtClean="0"/>
              <a:t>forget </a:t>
            </a:r>
            <a:r>
              <a:rPr lang="en-US" sz="3200" dirty="0" smtClean="0"/>
              <a:t>about RDF, Linked Data, </a:t>
            </a:r>
            <a:r>
              <a:rPr lang="en-US" sz="3200" dirty="0" err="1" smtClean="0"/>
              <a:t>etc</a:t>
            </a:r>
            <a:r>
              <a:rPr lang="en-US" sz="3200" dirty="0" smtClean="0"/>
              <a:t>, and concentrate on the raw data instead</a:t>
            </a:r>
          </a:p>
        </p:txBody>
      </p:sp>
    </p:spTree>
    <p:extLst>
      <p:ext uri="{BB962C8B-B14F-4D97-AF65-F5344CB8AC3E}">
        <p14:creationId xmlns:p14="http://schemas.microsoft.com/office/powerpoint/2010/main" val="1096064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32345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437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8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02" y="274029"/>
            <a:ext cx="5219806" cy="6962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784" y="3131765"/>
            <a:ext cx="3600400" cy="155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n-lt"/>
              </a:rPr>
              <a:t>But religions </a:t>
            </a:r>
            <a:r>
              <a:rPr lang="en-US" sz="3600" dirty="0" smtClean="0">
                <a:solidFill>
                  <a:srgbClr val="FFFFFF"/>
                </a:solidFill>
                <a:latin typeface="+mn-lt"/>
              </a:rPr>
              <a:t>and cultures can coexist</a:t>
            </a:r>
            <a:r>
              <a:rPr lang="en-US" sz="3600" dirty="0" smtClean="0">
                <a:solidFill>
                  <a:srgbClr val="FFFFFF"/>
                </a:solidFill>
                <a:latin typeface="+mn-lt"/>
              </a:rPr>
              <a:t>… </a:t>
            </a:r>
            <a:r>
              <a:rPr lang="en-US" sz="3600" dirty="0" smtClean="0">
                <a:solidFill>
                  <a:srgbClr val="FFFFFF"/>
                </a:solidFill>
                <a:latin typeface="+mn-lt"/>
                <a:sym typeface="Wingdings"/>
              </a:rPr>
              <a:t></a:t>
            </a:r>
            <a:endParaRPr lang="en-US" sz="3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299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Data on the Web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539069"/>
            <a:ext cx="9072563" cy="5049080"/>
          </a:xfrm>
        </p:spPr>
        <p:txBody>
          <a:bodyPr/>
          <a:lstStyle/>
          <a:p>
            <a:r>
              <a:rPr lang="en-US" dirty="0" smtClean="0"/>
              <a:t>Had a successful workshop in London, in April:</a:t>
            </a:r>
          </a:p>
          <a:p>
            <a:pPr lvl="1"/>
            <a:r>
              <a:rPr lang="en-US" dirty="0" smtClean="0"/>
              <a:t>around 100 participants</a:t>
            </a:r>
          </a:p>
          <a:p>
            <a:pPr lvl="1"/>
            <a:r>
              <a:rPr lang="en-US" dirty="0" smtClean="0"/>
              <a:t>coming from different horizons: publishers and users of  Linked Data, CSV, PDF, …</a:t>
            </a:r>
          </a:p>
          <a:p>
            <a:pPr marL="384978" lvl="1" indent="0">
              <a:buNone/>
            </a:pPr>
            <a:endParaRPr lang="en-US" dirty="0" smtClean="0"/>
          </a:p>
        </p:txBody>
      </p:sp>
      <p:pic>
        <p:nvPicPr>
          <p:cNvPr id="5" name="Picture 5" descr="ruf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0072" y="3779836"/>
            <a:ext cx="4968552" cy="3726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925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also talked to our “stakeholders”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 organizations and companies</a:t>
            </a:r>
          </a:p>
          <a:p>
            <a:r>
              <a:rPr lang="en-US" dirty="0" smtClean="0"/>
              <a:t>Open Data Institute, Open Knowledge Foundation, Schema.org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26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787583"/>
            <a:ext cx="9072563" cy="5376629"/>
          </a:xfrm>
        </p:spPr>
        <p:txBody>
          <a:bodyPr>
            <a:normAutofit/>
          </a:bodyPr>
          <a:lstStyle/>
          <a:p>
            <a:r>
              <a:rPr lang="en-US" dirty="0" smtClean="0"/>
              <a:t>The Semantic Web community needs stability of the technology</a:t>
            </a:r>
          </a:p>
          <a:p>
            <a:pPr lvl="1"/>
            <a:r>
              <a:rPr lang="en-US" dirty="0" smtClean="0"/>
              <a:t>do not add yet another technology block </a:t>
            </a:r>
            <a:r>
              <a:rPr lang="en-US" dirty="0" smtClean="0">
                <a:sym typeface="Wingdings"/>
              </a:rPr>
              <a:t></a:t>
            </a:r>
          </a:p>
          <a:p>
            <a:pPr lvl="1"/>
            <a:r>
              <a:rPr lang="en-US" dirty="0" smtClean="0">
                <a:sym typeface="Wingdings"/>
              </a:rPr>
              <a:t>existing technologies should be </a:t>
            </a:r>
            <a:r>
              <a:rPr lang="en-US" dirty="0" smtClean="0">
                <a:sym typeface="Wingdings"/>
              </a:rPr>
              <a:t>maintained</a:t>
            </a:r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26413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787583"/>
            <a:ext cx="9072563" cy="5376629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Look </a:t>
            </a:r>
            <a:r>
              <a:rPr lang="en-US" dirty="0" smtClean="0">
                <a:sym typeface="Wingdings"/>
              </a:rPr>
              <a:t>at the more general space, too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mportance of metadata</a:t>
            </a:r>
          </a:p>
          <a:p>
            <a:pPr lvl="1"/>
            <a:r>
              <a:rPr lang="en-US" dirty="0" smtClean="0"/>
              <a:t>deal with non-RDF data formats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est practices are necessary to raise the quality of published </a:t>
            </a:r>
            <a:r>
              <a:rPr lang="en-US" dirty="0" smtClean="0"/>
              <a:t>data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704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need to meet app developers where they are!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080" y="2051644"/>
            <a:ext cx="4392488" cy="512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432">
            <a:off x="698784" y="731239"/>
            <a:ext cx="2827276" cy="5018415"/>
          </a:xfrm>
          <a:prstGeom prst="rect">
            <a:avLst/>
          </a:prstGeom>
        </p:spPr>
      </p:pic>
      <p:pic>
        <p:nvPicPr>
          <p:cNvPr id="4" name="Picture 3" descr="photo 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763">
            <a:off x="6667645" y="597966"/>
            <a:ext cx="2819140" cy="5003973"/>
          </a:xfrm>
          <a:prstGeom prst="rect">
            <a:avLst/>
          </a:prstGeom>
        </p:spPr>
      </p:pic>
      <p:pic>
        <p:nvPicPr>
          <p:cNvPr id="5" name="Picture 4" descr="photo 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36" y="2051645"/>
            <a:ext cx="2875581" cy="51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0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Metadata is of a major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Metadata describes the characteristics of the dataset</a:t>
            </a:r>
          </a:p>
          <a:p>
            <a:pPr lvl="1"/>
            <a:r>
              <a:rPr lang="en-US" dirty="0" smtClean="0"/>
              <a:t>structure, datatypes used</a:t>
            </a:r>
          </a:p>
          <a:p>
            <a:pPr lvl="1"/>
            <a:r>
              <a:rPr lang="en-US" dirty="0" smtClean="0"/>
              <a:t>access rights, licenses</a:t>
            </a:r>
          </a:p>
          <a:p>
            <a:pPr lvl="1"/>
            <a:r>
              <a:rPr lang="en-US" dirty="0" smtClean="0"/>
              <a:t>provenance, authorship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Vocabularies are also key for Linked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Vocabulary </a:t>
            </a:r>
            <a:r>
              <a:rPr lang="en-US" dirty="0"/>
              <a:t>M</a:t>
            </a:r>
            <a:r>
              <a:rPr lang="en-US" dirty="0" smtClean="0"/>
              <a:t>anagement </a:t>
            </a:r>
            <a:r>
              <a:rPr lang="en-US" dirty="0"/>
              <a:t>A</a:t>
            </a:r>
            <a:r>
              <a:rPr lang="en-US" dirty="0" smtClean="0"/>
              <a:t>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</a:t>
            </a:r>
            <a:r>
              <a:rPr lang="en-US" dirty="0"/>
              <a:t>vocabularies are necessary to describe data</a:t>
            </a:r>
          </a:p>
          <a:p>
            <a:pPr lvl="1"/>
            <a:r>
              <a:rPr lang="en-US" dirty="0"/>
              <a:t>there are already some initiatives: W3C’s data cube, data catalog, </a:t>
            </a:r>
            <a:r>
              <a:rPr lang="en-US" dirty="0" smtClean="0"/>
              <a:t>PROV, schema.org</a:t>
            </a:r>
            <a:r>
              <a:rPr lang="en-US" dirty="0"/>
              <a:t>, DCMI, … </a:t>
            </a:r>
          </a:p>
          <a:p>
            <a:r>
              <a:rPr lang="en-US" dirty="0" smtClean="0"/>
              <a:t>At the moment, it is a fairly chaotic world…</a:t>
            </a:r>
          </a:p>
          <a:p>
            <a:pPr lvl="1"/>
            <a:r>
              <a:rPr lang="en-US" dirty="0" smtClean="0"/>
              <a:t>many, possibly overlapping vocabularies</a:t>
            </a:r>
          </a:p>
          <a:p>
            <a:pPr lvl="1"/>
            <a:r>
              <a:rPr lang="en-US" dirty="0" smtClean="0"/>
              <a:t>difficult to locate the one that is needed</a:t>
            </a:r>
          </a:p>
          <a:p>
            <a:pPr lvl="1"/>
            <a:r>
              <a:rPr lang="en-US" dirty="0" smtClean="0"/>
              <a:t>vocabularies may not be properly managed, maintained, versioned, provided persistence…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219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W3C’s plan: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space whereby</a:t>
            </a:r>
          </a:p>
          <a:p>
            <a:pPr lvl="1"/>
            <a:r>
              <a:rPr lang="en-US" dirty="0" smtClean="0"/>
              <a:t>communities can develop</a:t>
            </a:r>
          </a:p>
          <a:p>
            <a:pPr lvl="1"/>
            <a:r>
              <a:rPr lang="en-US" i="1" dirty="0" smtClean="0"/>
              <a:t>host vocabularies at W3C </a:t>
            </a:r>
            <a:r>
              <a:rPr lang="en-US" dirty="0" smtClean="0"/>
              <a:t>if requested</a:t>
            </a:r>
          </a:p>
          <a:p>
            <a:pPr lvl="1"/>
            <a:r>
              <a:rPr lang="en-US" dirty="0" smtClean="0"/>
              <a:t>annotate vocabularies with a proper set of metadata terms</a:t>
            </a:r>
          </a:p>
          <a:p>
            <a:pPr lvl="1"/>
            <a:r>
              <a:rPr lang="en-US" dirty="0" smtClean="0"/>
              <a:t>establish a vocabulary directory</a:t>
            </a:r>
          </a:p>
          <a:p>
            <a:r>
              <a:rPr lang="en-US" dirty="0" smtClean="0"/>
              <a:t>The exact structure is still being discussed:</a:t>
            </a:r>
          </a:p>
          <a:p>
            <a:pPr marL="384978" lvl="1" indent="0">
              <a:buNone/>
            </a:pPr>
            <a:r>
              <a:rPr lang="en-US" dirty="0" smtClean="0"/>
              <a:t>http://www.w3.org/2013/04/vocabs/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9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kedCS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816" y="37822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393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CSV on the </a:t>
            </a:r>
            <a:r>
              <a:rPr lang="en-US" dirty="0" smtClean="0"/>
              <a:t>Web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Planned work areas:</a:t>
            </a:r>
          </a:p>
          <a:p>
            <a:pPr lvl="1"/>
            <a:r>
              <a:rPr lang="en-US" dirty="0" smtClean="0"/>
              <a:t>metadata vocabulary to describe CSV data</a:t>
            </a:r>
          </a:p>
          <a:p>
            <a:pPr lvl="2"/>
            <a:r>
              <a:rPr lang="en-US" dirty="0" smtClean="0"/>
              <a:t>structure, reference to access rights, annotations, etc.</a:t>
            </a:r>
          </a:p>
          <a:p>
            <a:pPr lvl="1"/>
            <a:r>
              <a:rPr lang="en-US" dirty="0" smtClean="0"/>
              <a:t>methods to </a:t>
            </a:r>
            <a:r>
              <a:rPr lang="en-US" i="1" dirty="0" smtClean="0"/>
              <a:t>find</a:t>
            </a:r>
            <a:r>
              <a:rPr lang="en-US" dirty="0" smtClean="0"/>
              <a:t> the metadata</a:t>
            </a:r>
          </a:p>
          <a:p>
            <a:pPr lvl="2"/>
            <a:r>
              <a:rPr lang="en-US" dirty="0" smtClean="0"/>
              <a:t>part of an HTTP header, special rows and columns, packaging formats…</a:t>
            </a:r>
          </a:p>
          <a:p>
            <a:pPr lvl="1"/>
            <a:r>
              <a:rPr lang="en-US" dirty="0" smtClean="0"/>
              <a:t>mapping content to RDF, JSON, XML</a:t>
            </a:r>
          </a:p>
          <a:p>
            <a:r>
              <a:rPr lang="en-US" dirty="0" smtClean="0"/>
              <a:t>Possibly at a later </a:t>
            </a:r>
            <a:r>
              <a:rPr lang="en-US" dirty="0" smtClean="0"/>
              <a:t>phase: </a:t>
            </a:r>
          </a:p>
          <a:p>
            <a:pPr lvl="1"/>
            <a:r>
              <a:rPr lang="en-US" dirty="0" smtClean="0"/>
              <a:t>API </a:t>
            </a:r>
            <a:r>
              <a:rPr lang="en-US" dirty="0" smtClean="0"/>
              <a:t>standards to access CSV </a:t>
            </a:r>
            <a:r>
              <a:rPr lang="en-US" dirty="0" smtClean="0"/>
              <a:t>data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827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d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427" y="323453"/>
            <a:ext cx="9523413" cy="6910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13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Data Best </a:t>
            </a:r>
            <a:r>
              <a:rPr lang="en-US" dirty="0" smtClean="0"/>
              <a:t>Practices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787583"/>
            <a:ext cx="9072563" cy="5376629"/>
          </a:xfrm>
        </p:spPr>
        <p:txBody>
          <a:bodyPr>
            <a:normAutofit/>
          </a:bodyPr>
          <a:lstStyle/>
          <a:p>
            <a:r>
              <a:rPr lang="en-US" dirty="0" smtClean="0"/>
              <a:t>Document best practices for data publishers</a:t>
            </a:r>
          </a:p>
          <a:p>
            <a:pPr lvl="1"/>
            <a:r>
              <a:rPr lang="en-US" dirty="0" smtClean="0"/>
              <a:t>management of persistence, versioning, URI design</a:t>
            </a:r>
          </a:p>
          <a:p>
            <a:pPr lvl="1"/>
            <a:r>
              <a:rPr lang="en-US" dirty="0" smtClean="0"/>
              <a:t>use of core vocabularies (provenance, access control, ownership, annotations,…)</a:t>
            </a:r>
          </a:p>
          <a:p>
            <a:pPr lvl="1"/>
            <a:r>
              <a:rPr lang="en-US" dirty="0" smtClean="0"/>
              <a:t>business models</a:t>
            </a:r>
          </a:p>
          <a:p>
            <a:r>
              <a:rPr lang="en-US" dirty="0" smtClean="0"/>
              <a:t>Specialized Metadata vocabularies</a:t>
            </a:r>
          </a:p>
          <a:p>
            <a:pPr lvl="1"/>
            <a:r>
              <a:rPr lang="en-US" dirty="0" smtClean="0"/>
              <a:t>quality </a:t>
            </a:r>
            <a:r>
              <a:rPr lang="en-US" dirty="0" smtClean="0"/>
              <a:t>description (quality of the data, update frequencies, correction policies, etc.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description of data access API-s</a:t>
            </a:r>
          </a:p>
          <a:p>
            <a:pPr lvl="1"/>
            <a:r>
              <a:rPr lang="en-US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125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on the Web has many different facets</a:t>
            </a:r>
          </a:p>
          <a:p>
            <a:r>
              <a:rPr lang="en-US" dirty="0" smtClean="0"/>
              <a:t>We have concentrated on the integration aspects in the past years</a:t>
            </a:r>
          </a:p>
          <a:p>
            <a:r>
              <a:rPr lang="en-US" dirty="0" smtClean="0"/>
              <a:t>We have to take a more general view, look at other types of data published on the Web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243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future…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should look at other formats, not only CSV</a:t>
            </a:r>
          </a:p>
          <a:p>
            <a:pPr lvl="1"/>
            <a:r>
              <a:rPr lang="en-US" dirty="0" smtClean="0"/>
              <a:t>MARC, GIS, ABIF,…</a:t>
            </a:r>
          </a:p>
          <a:p>
            <a:r>
              <a:rPr lang="en-US" dirty="0" smtClean="0"/>
              <a:t>Better outreach to data publishing communities and organizations</a:t>
            </a:r>
          </a:p>
          <a:p>
            <a:pPr lvl="1"/>
            <a:r>
              <a:rPr lang="en-US" dirty="0" smtClean="0"/>
              <a:t>WF, RDA, ODI, OKFN,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0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rseil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469"/>
            <a:ext cx="10080625" cy="6718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613230">
            <a:off x="2457607" y="3367563"/>
            <a:ext cx="5867534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  <a:latin typeface="+mn-lt"/>
              </a:rPr>
              <a:t>Enjoy the </a:t>
            </a:r>
            <a:r>
              <a:rPr lang="en-US" sz="6000" dirty="0" smtClean="0">
                <a:solidFill>
                  <a:srgbClr val="FFFFFF"/>
                </a:solidFill>
                <a:latin typeface="+mn-lt"/>
              </a:rPr>
              <a:t>event!</a:t>
            </a:r>
            <a:endParaRPr lang="en-US" sz="60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432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0"/>
            <a:ext cx="9296470" cy="7559675"/>
            <a:chOff x="381000" y="0"/>
            <a:chExt cx="9296470" cy="75596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0"/>
              <a:ext cx="9296470" cy="7559675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 rot="19558094">
              <a:off x="6060608" y="3202331"/>
              <a:ext cx="3096344" cy="4248472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702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9916601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3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10080625" cy="738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3" y="539477"/>
            <a:ext cx="10050168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16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031" y="81491"/>
            <a:ext cx="9072563" cy="204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W3C’s </a:t>
            </a:r>
            <a:r>
              <a:rPr lang="en-US" dirty="0" smtClean="0"/>
              <a:t>standardization focus </a:t>
            </a:r>
            <a:r>
              <a:rPr lang="en-US" dirty="0" smtClean="0"/>
              <a:t>was, </a:t>
            </a:r>
            <a:r>
              <a:rPr lang="en-US" dirty="0" smtClean="0"/>
              <a:t>traditionally, </a:t>
            </a:r>
            <a:r>
              <a:rPr lang="en-US" dirty="0" smtClean="0"/>
              <a:t>on Web scale integration of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5816" y="2771725"/>
            <a:ext cx="9072563" cy="4608512"/>
          </a:xfrm>
        </p:spPr>
        <p:txBody>
          <a:bodyPr>
            <a:normAutofit/>
          </a:bodyPr>
          <a:lstStyle/>
          <a:p>
            <a:r>
              <a:rPr lang="en-US" dirty="0" smtClean="0"/>
              <a:t>Some basic principles: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 smtClean="0"/>
              <a:t>of URIs </a:t>
            </a:r>
            <a:r>
              <a:rPr lang="en-US" dirty="0" smtClean="0"/>
              <a:t>everywhere (to uniquely identify things)</a:t>
            </a:r>
          </a:p>
          <a:p>
            <a:pPr lvl="1"/>
            <a:r>
              <a:rPr lang="en-US" dirty="0" smtClean="0"/>
              <a:t>relate resources among one another (to connect things on the Web)</a:t>
            </a:r>
            <a:endParaRPr lang="en-US" dirty="0" smtClean="0"/>
          </a:p>
          <a:p>
            <a:pPr lvl="1"/>
            <a:r>
              <a:rPr lang="en-US" dirty="0" smtClean="0"/>
              <a:t>discover new </a:t>
            </a:r>
            <a:r>
              <a:rPr lang="en-US" dirty="0" smtClean="0"/>
              <a:t>relationships through inferences</a:t>
            </a:r>
          </a:p>
          <a:p>
            <a:r>
              <a:rPr lang="en-US" dirty="0" smtClean="0"/>
              <a:t>This </a:t>
            </a:r>
            <a:r>
              <a:rPr lang="en-US" dirty="0"/>
              <a:t>is what the Semantic Web technologies are all about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7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have a number of standards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5976" y="3923853"/>
            <a:ext cx="396044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RDF 1.1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5976" y="3347789"/>
            <a:ext cx="1944216" cy="43204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SPARQL 1.1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15976" y="4715941"/>
            <a:ext cx="396044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URI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123988" y="4355901"/>
            <a:ext cx="3744416" cy="216024"/>
            <a:chOff x="935856" y="5292005"/>
            <a:chExt cx="3744416" cy="216024"/>
          </a:xfrm>
        </p:grpSpPr>
        <p:sp>
          <p:nvSpPr>
            <p:cNvPr id="14" name="Rounded Rectangle 13"/>
            <p:cNvSpPr/>
            <p:nvPr/>
          </p:nvSpPr>
          <p:spPr>
            <a:xfrm rot="10800000" flipV="1">
              <a:off x="935856" y="5292005"/>
              <a:ext cx="792088" cy="2160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rmAutofit fontScale="32500" lnSpcReduction="20000"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JSON-LD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0800000" flipV="1">
              <a:off x="1919965" y="5292005"/>
              <a:ext cx="792088" cy="2160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rmAutofit fontScale="32500" lnSpcReduction="20000"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Turtle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 rot="10800000" flipV="1">
              <a:off x="2904074" y="5292005"/>
              <a:ext cx="792088" cy="2160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rmAutofit fontScale="32500" lnSpcReduction="20000"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RDFa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0800000" flipV="1">
              <a:off x="3888184" y="5292005"/>
              <a:ext cx="792088" cy="2160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rmAutofit fontScale="32500" lnSpcReduction="20000"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RDF/XML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408464" y="4715941"/>
            <a:ext cx="3600400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</a:rPr>
              <a:t>RDF:</a:t>
            </a:r>
            <a:r>
              <a:rPr lang="en-US" sz="1600" dirty="0" smtClean="0">
                <a:solidFill>
                  <a:srgbClr val="000000"/>
                </a:solidFill>
              </a:rPr>
              <a:t> data model, links, basic assertions;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different serializations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408464" y="3095761"/>
            <a:ext cx="3600400" cy="28803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r>
              <a:rPr lang="en-US" sz="1600" i="1" dirty="0" smtClean="0">
                <a:solidFill>
                  <a:srgbClr val="000000"/>
                </a:solidFill>
              </a:rPr>
              <a:t>SPARQL:</a:t>
            </a:r>
            <a:r>
              <a:rPr lang="en-US" sz="1600" dirty="0" smtClean="0">
                <a:solidFill>
                  <a:srgbClr val="000000"/>
                </a:solidFill>
              </a:rPr>
              <a:t> querying data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9912" y="6228109"/>
            <a:ext cx="7776864" cy="476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  <a:latin typeface="+mn-lt"/>
              </a:rPr>
              <a:t>A fairly stable set of technologies by now!</a:t>
            </a:r>
            <a:endParaRPr lang="en-US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556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W3C-full-blue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W3C-full-blue.potx</Template>
  <TotalTime>8514</TotalTime>
  <Words>1318</Words>
  <Application>Microsoft Macintosh PowerPoint</Application>
  <PresentationFormat>Custom</PresentationFormat>
  <Paragraphs>174</Paragraphs>
  <Slides>39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  <vt:variant>
        <vt:lpstr>Custom Shows</vt:lpstr>
      </vt:variant>
      <vt:variant>
        <vt:i4>2</vt:i4>
      </vt:variant>
    </vt:vector>
  </HeadingPairs>
  <TitlesOfParts>
    <vt:vector size="42" baseType="lpstr">
      <vt:lpstr>W3C-full-blue</vt:lpstr>
      <vt:lpstr>Standardizing for Open Data</vt:lpstr>
      <vt:lpstr>Data is everywhere on the Web!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W3C’s standardization focus was, traditionally, on Web scale integration of data</vt:lpstr>
      <vt:lpstr>We have a number of standards</vt:lpstr>
      <vt:lpstr>We have a number of standards</vt:lpstr>
      <vt:lpstr>We have Linked Data principles</vt:lpstr>
      <vt:lpstr>Integration is done in different ways</vt:lpstr>
      <vt:lpstr>PowerPoint Presentation</vt:lpstr>
      <vt:lpstr>PowerPoint Presentation</vt:lpstr>
      <vt:lpstr>However…</vt:lpstr>
      <vt:lpstr>Typical situation on the Web</vt:lpstr>
      <vt:lpstr>Non-RDF Data</vt:lpstr>
      <vt:lpstr>PowerPoint Presentation</vt:lpstr>
      <vt:lpstr>What that application does… </vt:lpstr>
      <vt:lpstr>The reality of data on the Web…</vt:lpstr>
      <vt:lpstr>How do developers perceive this?</vt:lpstr>
      <vt:lpstr>One may look at the problem through different goggles</vt:lpstr>
      <vt:lpstr>PowerPoint Presentation</vt:lpstr>
      <vt:lpstr>PowerPoint Presentation</vt:lpstr>
      <vt:lpstr>Open Data on the Web Workshop</vt:lpstr>
      <vt:lpstr>We also talked to our “stakeholders”</vt:lpstr>
      <vt:lpstr>Some takeaway</vt:lpstr>
      <vt:lpstr>Some takeaway</vt:lpstr>
      <vt:lpstr>We need to meet app developers where they are!</vt:lpstr>
      <vt:lpstr>Metadata is of a major importance</vt:lpstr>
      <vt:lpstr>Vocabulary Management Action</vt:lpstr>
      <vt:lpstr>W3C’s plan: </vt:lpstr>
      <vt:lpstr>PowerPoint Presentation</vt:lpstr>
      <vt:lpstr>CSV on the Web</vt:lpstr>
      <vt:lpstr>PowerPoint Presentation</vt:lpstr>
      <vt:lpstr>Open Data Best Practices</vt:lpstr>
      <vt:lpstr>Summary</vt:lpstr>
      <vt:lpstr>In future…</vt:lpstr>
      <vt:lpstr>PowerPoint Presentation</vt:lpstr>
      <vt:lpstr>shorter version</vt:lpstr>
      <vt:lpstr>full</vt:lpstr>
    </vt:vector>
  </TitlesOfParts>
  <Manager/>
  <Company>World Wide Web Consortium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the Semantic Web Work?</dc:title>
  <dc:subject>Introduction on what the SW is and how it works.</dc:subject>
  <dc:creator>Ivan Herman</dc:creator>
  <cp:keywords>semantic web</cp:keywords>
  <dc:description>Presentation given at the 'Semantic Cafe' event, organized by the W3C Brazil Office, in Sao Paulo, 15 October 2010</dc:description>
  <cp:lastModifiedBy>Ivan Herman</cp:lastModifiedBy>
  <cp:revision>478</cp:revision>
  <cp:lastPrinted>1601-01-01T00:00:00Z</cp:lastPrinted>
  <dcterms:created xsi:type="dcterms:W3CDTF">2010-10-08T14:07:35Z</dcterms:created>
  <dcterms:modified xsi:type="dcterms:W3CDTF">2013-06-23T13:21:16Z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pyright URI: ">
    <vt:lpwstr>http://creativecommons.org/licenses/by-nd/3.0/</vt:lpwstr>
  </property>
  <property fmtid="{D5CDD505-2E9C-101B-9397-08002B2CF9AE}" pid="3" name="Copyright:">
    <vt:lpwstr>Creative Commons Attribution 3.0  License</vt:lpwstr>
  </property>
</Properties>
</file>