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85" r:id="rId2"/>
    <p:sldId id="293" r:id="rId3"/>
    <p:sldId id="288" r:id="rId4"/>
    <p:sldId id="290" r:id="rId5"/>
    <p:sldId id="289" r:id="rId6"/>
    <p:sldId id="291" r:id="rId7"/>
    <p:sldId id="292" r:id="rId8"/>
    <p:sldId id="295" r:id="rId9"/>
    <p:sldId id="297" r:id="rId10"/>
    <p:sldId id="299" r:id="rId11"/>
    <p:sldId id="298" r:id="rId12"/>
    <p:sldId id="28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71" autoAdjust="0"/>
    <p:restoredTop sz="99645" autoAdjust="0"/>
  </p:normalViewPr>
  <p:slideViewPr>
    <p:cSldViewPr>
      <p:cViewPr>
        <p:scale>
          <a:sx n="130" d="100"/>
          <a:sy n="130" d="100"/>
        </p:scale>
        <p:origin x="145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quarter" idx="1"/>
          </p:nvPr>
        </p:nvSpPr>
        <p:spPr>
          <a:xfrm>
            <a:off x="3881880" y="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1"/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fld id="{86CB50E5-1255-4F1C-A97B-8F8FF21E155F}" type="datetimeFigureOut">
              <a:t>13.03.2014</a:t>
            </a:fld>
            <a:endParaRPr lang="en-US" sz="1400" b="0" i="0" u="none" strike="noStrike" baseline="0">
              <a:ln>
                <a:noFill/>
              </a:ln>
              <a:solidFill>
                <a:srgbClr val="151515"/>
              </a:solidFill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2"/>
          </p:nvPr>
        </p:nvSpPr>
        <p:spPr>
          <a:xfrm>
            <a:off x="0" y="868680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endParaRPr lang="en-US" sz="1400" b="0" i="0" u="none" strike="noStrike" baseline="0">
              <a:ln>
                <a:noFill/>
              </a:ln>
              <a:solidFill>
                <a:srgbClr val="151515"/>
              </a:solidFill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3"/>
          </p:nvPr>
        </p:nvSpPr>
        <p:spPr>
          <a:xfrm>
            <a:off x="3881880" y="868680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1"/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fld id="{AB3EC23C-F2B3-4C99-B6A2-D5933B97FB4A}" type="slidenum">
              <a:t>‹Nr.›</a:t>
            </a:fld>
            <a:endParaRPr lang="en-US" sz="1400" b="0" i="0" u="none" strike="noStrike" baseline="0">
              <a:ln>
                <a:noFill/>
              </a:ln>
              <a:solidFill>
                <a:srgbClr val="151515"/>
              </a:solidFill>
              <a:latin typeface="Arial" pitchFamily="18"/>
              <a:ea typeface="Lucida Sans Unicode" pitchFamily="2"/>
              <a:cs typeface="Tahoma" pitchFamily="2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36000" y="36000"/>
            <a:ext cx="1548000" cy="68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93309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Move="1" noResize="1"/>
          </p:cNvSpPr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baseline="0">
              <a:ln>
                <a:noFill/>
              </a:ln>
              <a:solidFill>
                <a:srgbClr val="151515"/>
              </a:solidFill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733560" y="304560"/>
            <a:ext cx="2971800" cy="246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/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000" b="0" i="0" u="none" strike="noStrike" baseline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defRPr>
            </a:lvl1pPr>
          </a:lstStyle>
          <a:p>
            <a:pPr lvl="0"/>
            <a:fld id="{C5736C9D-34B7-4739-8CCC-EBFBD56C01CE}" type="datetimeFigureOut">
              <a:t>13.03.2014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761759"/>
            <a:ext cx="4572000" cy="342936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799" y="4343400"/>
            <a:ext cx="5486399" cy="4115159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5"/>
          </p:nvPr>
        </p:nvSpPr>
        <p:spPr>
          <a:xfrm>
            <a:off x="3733560" y="8685000"/>
            <a:ext cx="2971800" cy="457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b" anchorCtr="0" compatLnSpc="1"/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200" b="0" i="0" u="none" strike="noStrike" baseline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defRPr>
            </a:lvl1pPr>
          </a:lstStyle>
          <a:p>
            <a:pPr lvl="0"/>
            <a:fld id="{232AA502-92A6-43B6-8FBA-F71A47F2DBA4}" type="slidenum">
              <a:t>‹Nr.›</a:t>
            </a:fld>
            <a:endParaRPr lang="en-US"/>
          </a:p>
        </p:txBody>
      </p:sp>
      <p:pic>
        <p:nvPicPr>
          <p:cNvPr id="7" name="Picture 7"/>
          <p:cNvPicPr>
            <a:picLocks noChangeAspect="1"/>
          </p:cNvPicPr>
          <p:nvPr/>
        </p:nvPicPr>
        <p:blipFill>
          <a:blip>
            <a:lum/>
            <a:alphaModFix/>
          </a:blip>
          <a:srcRect/>
          <a:stretch>
            <a:fillRect/>
          </a:stretch>
        </p:blipFill>
        <p:spPr>
          <a:xfrm>
            <a:off x="0" y="0"/>
            <a:ext cx="1295280" cy="722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9329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rtl="0" hangingPunct="0">
      <a:lnSpc>
        <a:spcPct val="100000"/>
      </a:lnSpc>
      <a:spcBef>
        <a:spcPts val="448"/>
      </a:spcBef>
      <a:spcAft>
        <a:spcPts val="0"/>
      </a:spcAft>
      <a:tabLst>
        <a:tab pos="0" algn="l"/>
        <a:tab pos="914400" algn="l"/>
        <a:tab pos="1828800" algn="l"/>
        <a:tab pos="2743199" algn="l"/>
        <a:tab pos="3657600" algn="l"/>
        <a:tab pos="4572000" algn="l"/>
        <a:tab pos="5486399" algn="l"/>
        <a:tab pos="6400799" algn="l"/>
        <a:tab pos="7315200" algn="l"/>
        <a:tab pos="8229600" algn="l"/>
        <a:tab pos="9144000" algn="l"/>
        <a:tab pos="10058400" algn="l"/>
      </a:tabLst>
      <a:defRPr lang="en-US" sz="1200" b="0" i="0" u="none" strike="noStrike" baseline="0">
        <a:ln>
          <a:noFill/>
        </a:ln>
        <a:solidFill>
          <a:srgbClr val="000000"/>
        </a:solidFill>
        <a:latin typeface="Arial" pitchFamily="18"/>
        <a:cs typeface="Ari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762120"/>
            <a:ext cx="4572000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399" cy="4115520"/>
          </a:xfrm>
        </p:spPr>
        <p:txBody>
          <a:bodyPr lIns="0" tIns="0" rIns="0" bIns="0">
            <a:spAutoFit/>
          </a:bodyPr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endParaRPr lang="en-US" kern="1200"/>
          </a:p>
        </p:txBody>
      </p:sp>
      <p:sp>
        <p:nvSpPr>
          <p:cNvPr id="4" name="Slide Number Placeholder 3"/>
          <p:cNvSpPr/>
          <p:nvPr/>
        </p:nvSpPr>
        <p:spPr>
          <a:xfrm>
            <a:off x="3733920" y="8685360"/>
            <a:ext cx="2971800" cy="4572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b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019D4E8D-A6DC-48B5-A87E-36CB0478EA81}" type="slidenum">
              <a:t>1</a:t>
            </a:fld>
            <a:endParaRPr lang="en-US" sz="1800" b="0" i="0" u="none" strike="noStrike" baseline="0">
              <a:ln>
                <a:noFill/>
              </a:ln>
              <a:solidFill>
                <a:srgbClr val="151515"/>
              </a:solidFill>
              <a:latin typeface="Arial" pitchFamily="18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890209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762120"/>
            <a:ext cx="4572000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399" cy="4115520"/>
          </a:xfrm>
        </p:spPr>
        <p:txBody>
          <a:bodyPr lIns="0" tIns="0" rIns="0" bIns="0">
            <a:spAutoFit/>
          </a:bodyPr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endParaRPr lang="en-US" kern="1200"/>
          </a:p>
        </p:txBody>
      </p:sp>
      <p:sp>
        <p:nvSpPr>
          <p:cNvPr id="4" name="Slide Number Placeholder 3"/>
          <p:cNvSpPr/>
          <p:nvPr/>
        </p:nvSpPr>
        <p:spPr>
          <a:xfrm>
            <a:off x="3733920" y="8685360"/>
            <a:ext cx="2971800" cy="4572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b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019D4E8D-A6DC-48B5-A87E-36CB0478EA81}" type="slidenum">
              <a:t>12</a:t>
            </a:fld>
            <a:endParaRPr lang="en-US" sz="1800" b="0" i="0" u="none" strike="noStrike" baseline="0">
              <a:ln>
                <a:noFill/>
              </a:ln>
              <a:solidFill>
                <a:srgbClr val="151515"/>
              </a:solidFill>
              <a:latin typeface="Arial" pitchFamily="18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883302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6176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600" y="1238400"/>
            <a:ext cx="8064000" cy="4870800"/>
          </a:xfrm>
        </p:spPr>
        <p:txBody>
          <a:bodyPr/>
          <a:lstStyle>
            <a:lvl1pPr>
              <a:buClr>
                <a:srgbClr val="FF0000"/>
              </a:buClr>
              <a:buFont typeface="Arial" pitchFamily="34" charset="0"/>
              <a:buChar char="•"/>
              <a:defRPr sz="2000"/>
            </a:lvl1pPr>
            <a:lvl2pPr>
              <a:buClr>
                <a:srgbClr val="FF0000"/>
              </a:buClr>
              <a:buFont typeface="Arial" pitchFamily="34" charset="0"/>
              <a:buChar char="•"/>
              <a:defRPr sz="1800"/>
            </a:lvl2pPr>
            <a:lvl3pPr>
              <a:buClr>
                <a:srgbClr val="FF0000"/>
              </a:buClr>
              <a:buFont typeface="Arial" pitchFamily="34" charset="0"/>
              <a:buChar char="•"/>
              <a:defRPr sz="1600"/>
            </a:lvl3pPr>
            <a:lvl4pPr>
              <a:buClr>
                <a:srgbClr val="FF0000"/>
              </a:buClr>
              <a:buFont typeface="Arial" pitchFamily="34" charset="0"/>
              <a:buChar char="•"/>
              <a:defRPr sz="1400"/>
            </a:lvl4pPr>
            <a:lvl5pPr>
              <a:buClr>
                <a:srgbClr val="FF0000"/>
              </a:buClr>
              <a:buFont typeface="Arial" pitchFamily="34" charset="0"/>
              <a:buChar char="•"/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35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541080" y="431280"/>
            <a:ext cx="8064360" cy="55440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ctr" compatLnSpc="1"/>
          <a:lstStyle>
            <a:defPPr lvl="0">
              <a:buClr>
                <a:srgbClr val="C00000"/>
              </a:buClr>
              <a:buSzPct val="100000"/>
              <a:buFont typeface="Arial" pitchFamily="34"/>
              <a:buNone/>
            </a:defPPr>
            <a:lvl1pPr lvl="0">
              <a:buClr>
                <a:srgbClr val="C00000"/>
              </a:buClr>
              <a:buSzPct val="100000"/>
              <a:buFont typeface="Arial" pitchFamily="34"/>
              <a:buChar char="•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541080" y="1238039"/>
            <a:ext cx="8064360" cy="407088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compatLnSpc="1"/>
          <a:lstStyle>
            <a:defPPr marL="342720" marR="0" lvl="0" indent="-34272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2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2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2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0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18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2" r:id="rId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indent="0" algn="l" rtl="0" hangingPunct="0">
        <a:lnSpc>
          <a:spcPct val="100000"/>
        </a:lnSpc>
        <a:spcBef>
          <a:spcPts val="0"/>
        </a:spcBef>
        <a:spcAft>
          <a:spcPts val="0"/>
        </a:spcAft>
        <a:buFontTx/>
        <a:buNone/>
        <a:tabLst>
          <a:tab pos="0" algn="l"/>
          <a:tab pos="914400" algn="l"/>
          <a:tab pos="1828800" algn="l"/>
          <a:tab pos="2743199" algn="l"/>
          <a:tab pos="3657600" algn="l"/>
          <a:tab pos="4572000" algn="l"/>
          <a:tab pos="5486399" algn="l"/>
          <a:tab pos="6400799" algn="l"/>
          <a:tab pos="7315200" algn="l"/>
          <a:tab pos="8229600" algn="l"/>
          <a:tab pos="9144000" algn="l"/>
          <a:tab pos="10058400" algn="l"/>
        </a:tabLst>
        <a:defRPr lang="en-US" sz="3000" b="1" i="0" u="none" strike="noStrike" kern="1200" baseline="0">
          <a:ln>
            <a:noFill/>
          </a:ln>
          <a:solidFill>
            <a:srgbClr val="C00000"/>
          </a:solidFill>
          <a:latin typeface="Arial" pitchFamily="18"/>
          <a:cs typeface="Tahoma" pitchFamily="2"/>
        </a:defRPr>
      </a:lvl1pPr>
    </p:titleStyle>
    <p:bodyStyle>
      <a:lvl1pPr marL="0" marR="0" indent="0" algn="l" rtl="0" hangingPunct="0">
        <a:lnSpc>
          <a:spcPct val="100000"/>
        </a:lnSpc>
        <a:spcBef>
          <a:spcPts val="598"/>
        </a:spcBef>
        <a:spcAft>
          <a:spcPts val="598"/>
        </a:spcAft>
        <a:tabLst>
          <a:tab pos="571320" algn="l"/>
          <a:tab pos="1485719" algn="l"/>
          <a:tab pos="2400119" algn="l"/>
          <a:tab pos="3314519" algn="l"/>
          <a:tab pos="4228919" algn="l"/>
          <a:tab pos="5143320" algn="l"/>
          <a:tab pos="6057720" algn="l"/>
          <a:tab pos="6972120" algn="l"/>
          <a:tab pos="7886520" algn="l"/>
          <a:tab pos="8800920" algn="l"/>
          <a:tab pos="9715320" algn="l"/>
        </a:tabLst>
        <a:defRPr lang="en-US" sz="2400" b="0" i="0" u="none" strike="noStrike" kern="1200" baseline="0">
          <a:ln>
            <a:noFill/>
          </a:ln>
          <a:solidFill>
            <a:srgbClr val="151515"/>
          </a:solidFill>
          <a:latin typeface="Arial" pitchFamily="18"/>
          <a:cs typeface="Tahoma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2278" y="-1"/>
            <a:ext cx="12313030" cy="6926079"/>
          </a:xfrm>
          <a:prstGeom prst="rect">
            <a:avLst/>
          </a:prstGeom>
        </p:spPr>
      </p:pic>
      <p:sp>
        <p:nvSpPr>
          <p:cNvPr id="4" name="Subtitle 2"/>
          <p:cNvSpPr/>
          <p:nvPr/>
        </p:nvSpPr>
        <p:spPr>
          <a:xfrm>
            <a:off x="0" y="5491760"/>
            <a:ext cx="9144000" cy="817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bg1"/>
          </a:solidFill>
          <a:ln>
            <a:noFill/>
            <a:prstDash val="solid"/>
          </a:ln>
        </p:spPr>
        <p:txBody>
          <a:bodyPr vert="horz" wrap="square" lIns="90000" tIns="46800" rIns="90000" bIns="46800" anchor="ctr" anchorCtr="0" compatLnSpc="1"/>
          <a:lstStyle/>
          <a:p>
            <a:pPr marL="0" marR="0" lvl="0" indent="0" algn="r" rtl="0" hangingPunct="1">
              <a:lnSpc>
                <a:spcPct val="100000"/>
              </a:lnSpc>
              <a:spcBef>
                <a:spcPts val="748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nb-NO" sz="3000" b="1" i="0" u="none" strike="noStrike" baseline="0" dirty="0" smtClean="0">
                <a:ln>
                  <a:noFill/>
                </a:ln>
                <a:solidFill>
                  <a:srgbClr val="C00000"/>
                </a:solidFill>
                <a:latin typeface="Arial" pitchFamily="34"/>
                <a:ea typeface="Lucida Sans Unicode" pitchFamily="2"/>
                <a:cs typeface="Tahoma" pitchFamily="2"/>
              </a:rPr>
              <a:t>Web &amp; TV Workshop – Next Steps</a:t>
            </a:r>
          </a:p>
          <a:p>
            <a:pPr marL="0" marR="0" lvl="0" indent="0" algn="r" rtl="0" hangingPunct="1">
              <a:lnSpc>
                <a:spcPct val="100000"/>
              </a:lnSpc>
              <a:spcBef>
                <a:spcPts val="748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nb-NO" b="1" i="0" u="none" strike="noStrike" baseline="0" dirty="0" smtClean="0">
                <a:ln>
                  <a:noFill/>
                </a:ln>
                <a:solidFill>
                  <a:srgbClr val="C00000"/>
                </a:solidFill>
                <a:latin typeface="Arial" pitchFamily="34"/>
                <a:ea typeface="Lucida Sans Unicode" pitchFamily="2"/>
                <a:cs typeface="Tahoma" pitchFamily="2"/>
              </a:rPr>
              <a:t>Giuseppe Pascale, Opera Software</a:t>
            </a:r>
            <a:endParaRPr lang="nb-NO" b="1" i="0" u="none" strike="noStrike" baseline="0" dirty="0">
              <a:ln>
                <a:noFill/>
              </a:ln>
              <a:solidFill>
                <a:srgbClr val="C00000"/>
              </a:solidFill>
              <a:latin typeface="Arial" pitchFamily="34"/>
              <a:ea typeface="Lucida Sans Unicode" pitchFamily="2"/>
              <a:cs typeface="Tahoma" pitchFamily="2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587771"/>
            <a:ext cx="936104" cy="624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035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Pluggable</a:t>
            </a:r>
            <a:r>
              <a:rPr lang="it-IT" dirty="0" smtClean="0"/>
              <a:t> CDM for EME</a:t>
            </a:r>
          </a:p>
          <a:p>
            <a:r>
              <a:rPr lang="it-IT" dirty="0" err="1" smtClean="0"/>
              <a:t>Discussion</a:t>
            </a:r>
            <a:endParaRPr lang="it-IT" dirty="0" smtClean="0"/>
          </a:p>
          <a:p>
            <a:pPr lvl="1"/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something</a:t>
            </a:r>
            <a:r>
              <a:rPr lang="it-IT" dirty="0" smtClean="0"/>
              <a:t> for the IG or </a:t>
            </a:r>
            <a:r>
              <a:rPr lang="it-IT" dirty="0" err="1" smtClean="0"/>
              <a:t>better</a:t>
            </a:r>
            <a:r>
              <a:rPr lang="it-IT" dirty="0" smtClean="0"/>
              <a:t> </a:t>
            </a:r>
            <a:r>
              <a:rPr lang="it-IT" dirty="0" err="1" smtClean="0"/>
              <a:t>raised</a:t>
            </a:r>
            <a:r>
              <a:rPr lang="it-IT" dirty="0" smtClean="0"/>
              <a:t> </a:t>
            </a:r>
            <a:r>
              <a:rPr lang="it-IT" dirty="0" err="1" smtClean="0"/>
              <a:t>directly</a:t>
            </a:r>
            <a:r>
              <a:rPr lang="it-IT" dirty="0" smtClean="0"/>
              <a:t> with Media TF of the HTML WG (</a:t>
            </a:r>
            <a:r>
              <a:rPr lang="it-IT" dirty="0" err="1" smtClean="0"/>
              <a:t>working</a:t>
            </a:r>
            <a:r>
              <a:rPr lang="it-IT" dirty="0" smtClean="0"/>
              <a:t> on EME)?</a:t>
            </a:r>
          </a:p>
          <a:p>
            <a:pPr lvl="1"/>
            <a:r>
              <a:rPr lang="it-IT" dirty="0" err="1" smtClean="0"/>
              <a:t>Is</a:t>
            </a:r>
            <a:r>
              <a:rPr lang="it-IT" dirty="0" smtClean="0"/>
              <a:t> the W3C the right </a:t>
            </a:r>
            <a:r>
              <a:rPr lang="it-IT" dirty="0" err="1" smtClean="0"/>
              <a:t>place</a:t>
            </a:r>
            <a:r>
              <a:rPr lang="it-IT" dirty="0" smtClean="0"/>
              <a:t> to </a:t>
            </a:r>
            <a:r>
              <a:rPr lang="it-IT" dirty="0" err="1" smtClean="0"/>
              <a:t>discuss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? </a:t>
            </a:r>
          </a:p>
          <a:p>
            <a:r>
              <a:rPr lang="it-IT" dirty="0" err="1" smtClean="0"/>
              <a:t>Next</a:t>
            </a:r>
            <a:r>
              <a:rPr lang="it-IT" dirty="0" smtClean="0"/>
              <a:t> </a:t>
            </a:r>
            <a:r>
              <a:rPr lang="it-IT" dirty="0" err="1" smtClean="0"/>
              <a:t>Steps</a:t>
            </a:r>
            <a:endParaRPr lang="it-IT" dirty="0"/>
          </a:p>
          <a:p>
            <a:pPr lvl="1"/>
            <a:r>
              <a:rPr lang="it-IT" dirty="0" smtClean="0"/>
              <a:t>IG </a:t>
            </a:r>
            <a:r>
              <a:rPr lang="it-IT" dirty="0" err="1" smtClean="0"/>
              <a:t>participants</a:t>
            </a:r>
            <a:r>
              <a:rPr lang="it-IT" dirty="0" smtClean="0"/>
              <a:t> to </a:t>
            </a:r>
            <a:r>
              <a:rPr lang="it-IT" dirty="0" err="1" smtClean="0"/>
              <a:t>raise</a:t>
            </a:r>
            <a:r>
              <a:rPr lang="it-IT" dirty="0" smtClean="0"/>
              <a:t> the </a:t>
            </a:r>
            <a:r>
              <a:rPr lang="it-IT" dirty="0" err="1" smtClean="0"/>
              <a:t>issue</a:t>
            </a:r>
            <a:r>
              <a:rPr lang="it-IT" dirty="0" smtClean="0"/>
              <a:t> </a:t>
            </a:r>
            <a:r>
              <a:rPr lang="it-IT" dirty="0" err="1" smtClean="0"/>
              <a:t>within</a:t>
            </a:r>
            <a:r>
              <a:rPr lang="it-IT" dirty="0" smtClean="0"/>
              <a:t> the Media TF of the HTML WG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Gaps/Issues identified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388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0834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2278" y="-1"/>
            <a:ext cx="12313030" cy="6926079"/>
          </a:xfrm>
          <a:prstGeom prst="rect">
            <a:avLst/>
          </a:prstGeom>
        </p:spPr>
      </p:pic>
      <p:sp>
        <p:nvSpPr>
          <p:cNvPr id="4" name="Subtitle 2"/>
          <p:cNvSpPr/>
          <p:nvPr/>
        </p:nvSpPr>
        <p:spPr>
          <a:xfrm>
            <a:off x="0" y="5491760"/>
            <a:ext cx="9144000" cy="817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bg1"/>
          </a:solidFill>
          <a:ln>
            <a:noFill/>
            <a:prstDash val="solid"/>
          </a:ln>
        </p:spPr>
        <p:txBody>
          <a:bodyPr vert="horz" wrap="square" lIns="90000" tIns="46800" rIns="90000" bIns="46800" anchor="ctr" anchorCtr="0" compatLnSpc="1"/>
          <a:lstStyle/>
          <a:p>
            <a:pPr marL="0" marR="0" lvl="0" indent="0" algn="r" rtl="0" hangingPunct="1">
              <a:lnSpc>
                <a:spcPct val="100000"/>
              </a:lnSpc>
              <a:spcBef>
                <a:spcPts val="748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nb-NO" sz="3000" b="1" i="0" u="none" strike="noStrike" baseline="0" dirty="0" smtClean="0">
                <a:ln>
                  <a:noFill/>
                </a:ln>
                <a:solidFill>
                  <a:srgbClr val="C00000"/>
                </a:solidFill>
                <a:latin typeface="Arial" pitchFamily="34"/>
                <a:ea typeface="Lucida Sans Unicode" pitchFamily="2"/>
                <a:cs typeface="Tahoma" pitchFamily="2"/>
              </a:rPr>
              <a:t>Thanks</a:t>
            </a:r>
          </a:p>
          <a:p>
            <a:pPr marL="0" marR="0" lvl="0" indent="0" algn="r" rtl="0" hangingPunct="1">
              <a:lnSpc>
                <a:spcPct val="100000"/>
              </a:lnSpc>
              <a:spcBef>
                <a:spcPts val="748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nb-NO" b="1" i="0" u="none" strike="noStrike" baseline="0" dirty="0" smtClean="0">
                <a:ln>
                  <a:noFill/>
                </a:ln>
                <a:solidFill>
                  <a:srgbClr val="C00000"/>
                </a:solidFill>
                <a:latin typeface="Arial" pitchFamily="34"/>
                <a:ea typeface="Lucida Sans Unicode" pitchFamily="2"/>
                <a:cs typeface="Tahoma" pitchFamily="2"/>
              </a:rPr>
              <a:t>Giuseppe Pascale, Opera Software</a:t>
            </a:r>
            <a:endParaRPr lang="nb-NO" b="1" i="0" u="none" strike="noStrike" baseline="0" dirty="0">
              <a:ln>
                <a:noFill/>
              </a:ln>
              <a:solidFill>
                <a:srgbClr val="C00000"/>
              </a:solidFill>
              <a:latin typeface="Arial" pitchFamily="34"/>
              <a:ea typeface="Lucida Sans Unicode" pitchFamily="2"/>
              <a:cs typeface="Tahoma" pitchFamily="2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587771"/>
            <a:ext cx="936104" cy="624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437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GGIE presentation (Glenn, NBCU)</a:t>
            </a:r>
          </a:p>
          <a:p>
            <a:r>
              <a:rPr lang="it-IT" dirty="0" smtClean="0"/>
              <a:t>Go through the list of identified gaps and</a:t>
            </a:r>
          </a:p>
          <a:p>
            <a:pPr lvl="1"/>
            <a:r>
              <a:rPr lang="it-IT" dirty="0" smtClean="0"/>
              <a:t>Check that they are correctly defined</a:t>
            </a:r>
          </a:p>
          <a:p>
            <a:pPr lvl="1"/>
            <a:r>
              <a:rPr lang="it-IT" dirty="0" smtClean="0"/>
              <a:t>Is the W3C the right place for a follow-up?</a:t>
            </a:r>
          </a:p>
          <a:p>
            <a:pPr lvl="1"/>
            <a:r>
              <a:rPr lang="it-IT" dirty="0" smtClean="0"/>
              <a:t>(if yes) is the IG the right place to have a follow-up?</a:t>
            </a:r>
          </a:p>
          <a:p>
            <a:pPr lvl="1"/>
            <a:r>
              <a:rPr lang="it-IT" dirty="0" smtClean="0"/>
              <a:t>Assess interest in working on it in W3C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Wrap-up and next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110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Synchronization of Video and (meta) </a:t>
            </a:r>
            <a:r>
              <a:rPr lang="it-IT" dirty="0" smtClean="0"/>
              <a:t>data, video &amp; video</a:t>
            </a:r>
            <a:endParaRPr lang="it-IT" dirty="0" smtClean="0"/>
          </a:p>
          <a:p>
            <a:pPr marL="857160" lvl="1" indent="-457200"/>
            <a:r>
              <a:rPr lang="it-IT" dirty="0" smtClean="0"/>
              <a:t>Partial coverage from existing specs: Media Fragments, HTML5 multitrack API, HTML5 MediaController</a:t>
            </a:r>
          </a:p>
          <a:p>
            <a:pPr marL="857160" lvl="1" indent="-457200"/>
            <a:r>
              <a:rPr lang="it-IT" dirty="0" smtClean="0"/>
              <a:t>Missing:</a:t>
            </a:r>
          </a:p>
          <a:p>
            <a:pPr marL="1257480" lvl="2" indent="-457200"/>
            <a:r>
              <a:rPr lang="it-IT" dirty="0" smtClean="0"/>
              <a:t>Stream events, esposure of multiple timelines</a:t>
            </a:r>
          </a:p>
          <a:p>
            <a:pPr marL="857160" lvl="1" indent="-457200"/>
            <a:r>
              <a:rPr lang="it-IT" dirty="0" smtClean="0"/>
              <a:t>Open question</a:t>
            </a:r>
          </a:p>
          <a:p>
            <a:pPr marL="1257480" lvl="2" indent="-457200"/>
            <a:r>
              <a:rPr lang="it-IT" dirty="0" smtClean="0"/>
              <a:t>Is this something for W3C to handle? Or is it an integration issue? Are there gaps in the existing specs (e.g. HTML5</a:t>
            </a:r>
            <a:r>
              <a:rPr lang="it-IT" dirty="0" smtClean="0"/>
              <a:t>)?</a:t>
            </a:r>
          </a:p>
          <a:p>
            <a:pPr marL="857160" lvl="1" indent="-457200"/>
            <a:r>
              <a:rPr lang="it-IT" dirty="0" err="1" smtClean="0"/>
              <a:t>Discussion</a:t>
            </a:r>
            <a:endParaRPr lang="it-IT" dirty="0" smtClean="0"/>
          </a:p>
          <a:p>
            <a:pPr marL="1257480" lvl="2" indent="-457200"/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clear</a:t>
            </a:r>
            <a:r>
              <a:rPr lang="it-IT" dirty="0" smtClean="0"/>
              <a:t> </a:t>
            </a:r>
            <a:r>
              <a:rPr lang="it-IT" dirty="0" err="1" smtClean="0"/>
              <a:t>if</a:t>
            </a:r>
            <a:r>
              <a:rPr lang="it-IT" dirty="0" smtClean="0"/>
              <a:t> W3C </a:t>
            </a:r>
            <a:r>
              <a:rPr lang="it-IT" dirty="0" err="1" smtClean="0"/>
              <a:t>is</a:t>
            </a:r>
            <a:r>
              <a:rPr lang="it-IT" dirty="0" smtClean="0"/>
              <a:t> the right </a:t>
            </a:r>
            <a:r>
              <a:rPr lang="it-IT" dirty="0" err="1" smtClean="0"/>
              <a:t>place</a:t>
            </a:r>
            <a:endParaRPr lang="it-IT" dirty="0" smtClean="0"/>
          </a:p>
          <a:p>
            <a:pPr marL="1257480" lvl="2" indent="-457200"/>
            <a:r>
              <a:rPr lang="it-IT" dirty="0" err="1" smtClean="0"/>
              <a:t>There</a:t>
            </a:r>
            <a:r>
              <a:rPr lang="it-IT" dirty="0" smtClean="0"/>
              <a:t> </a:t>
            </a:r>
            <a:r>
              <a:rPr lang="it-IT" dirty="0" err="1" smtClean="0"/>
              <a:t>may</a:t>
            </a:r>
            <a:r>
              <a:rPr lang="it-IT" dirty="0" smtClean="0"/>
              <a:t> be some gaps, 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clear</a:t>
            </a:r>
            <a:r>
              <a:rPr lang="it-IT" dirty="0" smtClean="0"/>
              <a:t> </a:t>
            </a:r>
            <a:r>
              <a:rPr lang="it-IT" dirty="0" err="1" smtClean="0"/>
              <a:t>yet</a:t>
            </a:r>
            <a:endParaRPr lang="it-IT" dirty="0" smtClean="0"/>
          </a:p>
          <a:p>
            <a:pPr marL="1257480" lvl="2" indent="-457200"/>
            <a:r>
              <a:rPr lang="it-IT" dirty="0" err="1" smtClean="0"/>
              <a:t>There</a:t>
            </a:r>
            <a:r>
              <a:rPr lang="it-IT" dirty="0" smtClean="0"/>
              <a:t> are some </a:t>
            </a:r>
            <a:r>
              <a:rPr lang="it-IT" dirty="0" err="1" smtClean="0"/>
              <a:t>existing</a:t>
            </a:r>
            <a:r>
              <a:rPr lang="it-IT" dirty="0" smtClean="0"/>
              <a:t> </a:t>
            </a:r>
            <a:r>
              <a:rPr lang="it-IT" dirty="0" err="1" smtClean="0"/>
              <a:t>bugs</a:t>
            </a:r>
            <a:r>
              <a:rPr lang="it-IT" dirty="0" smtClean="0"/>
              <a:t> in </a:t>
            </a:r>
            <a:r>
              <a:rPr lang="it-IT" dirty="0" err="1" smtClean="0"/>
              <a:t>Bugzilla</a:t>
            </a:r>
            <a:endParaRPr lang="it-IT" dirty="0" smtClean="0"/>
          </a:p>
          <a:p>
            <a:pPr marL="1257480" lvl="2" indent="-457200"/>
            <a:r>
              <a:rPr lang="it-IT" dirty="0" err="1" smtClean="0"/>
              <a:t>Need</a:t>
            </a:r>
            <a:r>
              <a:rPr lang="it-IT" dirty="0" smtClean="0"/>
              <a:t> to break down the use </a:t>
            </a:r>
            <a:r>
              <a:rPr lang="it-IT" dirty="0" err="1" smtClean="0"/>
              <a:t>cases</a:t>
            </a:r>
            <a:r>
              <a:rPr lang="it-IT" dirty="0" smtClean="0"/>
              <a:t> in </a:t>
            </a:r>
            <a:r>
              <a:rPr lang="it-IT" dirty="0" err="1" smtClean="0"/>
              <a:t>order</a:t>
            </a:r>
            <a:r>
              <a:rPr lang="it-IT" dirty="0" smtClean="0"/>
              <a:t> to </a:t>
            </a:r>
            <a:r>
              <a:rPr lang="it-IT" dirty="0" err="1" smtClean="0"/>
              <a:t>find</a:t>
            </a:r>
            <a:r>
              <a:rPr lang="it-IT" dirty="0" smtClean="0"/>
              <a:t> gaps</a:t>
            </a:r>
          </a:p>
          <a:p>
            <a:pPr marL="857160" lvl="1" indent="-457200"/>
            <a:r>
              <a:rPr lang="it-IT" dirty="0" err="1" smtClean="0"/>
              <a:t>Conclusion</a:t>
            </a:r>
            <a:endParaRPr lang="it-IT" dirty="0" smtClean="0"/>
          </a:p>
          <a:p>
            <a:pPr marL="1257480" lvl="2" indent="-457200"/>
            <a:r>
              <a:rPr lang="it-IT" dirty="0" err="1" smtClean="0"/>
              <a:t>Interested</a:t>
            </a:r>
            <a:r>
              <a:rPr lang="it-IT" dirty="0" smtClean="0"/>
              <a:t> parties </a:t>
            </a:r>
            <a:r>
              <a:rPr lang="it-IT" dirty="0" err="1" smtClean="0"/>
              <a:t>need</a:t>
            </a:r>
            <a:r>
              <a:rPr lang="it-IT" dirty="0" smtClean="0"/>
              <a:t> to </a:t>
            </a:r>
            <a:r>
              <a:rPr lang="it-IT" dirty="0" err="1" smtClean="0"/>
              <a:t>raise</a:t>
            </a:r>
            <a:r>
              <a:rPr lang="it-IT" dirty="0" smtClean="0"/>
              <a:t> </a:t>
            </a:r>
            <a:r>
              <a:rPr lang="it-IT" dirty="0" err="1" smtClean="0"/>
              <a:t>bugs</a:t>
            </a:r>
            <a:r>
              <a:rPr lang="it-IT" dirty="0" smtClean="0"/>
              <a:t> </a:t>
            </a:r>
            <a:r>
              <a:rPr lang="it-IT" dirty="0" err="1" smtClean="0"/>
              <a:t>against</a:t>
            </a:r>
            <a:r>
              <a:rPr lang="it-IT" dirty="0" smtClean="0"/>
              <a:t> </a:t>
            </a:r>
            <a:r>
              <a:rPr lang="it-IT" dirty="0" err="1" smtClean="0"/>
              <a:t>relevant</a:t>
            </a:r>
            <a:r>
              <a:rPr lang="it-IT" dirty="0" smtClean="0"/>
              <a:t> </a:t>
            </a:r>
            <a:r>
              <a:rPr lang="it-IT" dirty="0" err="1" smtClean="0"/>
              <a:t>specs</a:t>
            </a:r>
            <a:endParaRPr lang="it-IT" dirty="0" smtClean="0"/>
          </a:p>
          <a:p>
            <a:pPr marL="1257480" lvl="2" indent="-457200"/>
            <a:r>
              <a:rPr lang="it-IT" dirty="0" err="1" smtClean="0"/>
              <a:t>Send</a:t>
            </a:r>
            <a:r>
              <a:rPr lang="it-IT" dirty="0" smtClean="0"/>
              <a:t> Bug report to IG list and </a:t>
            </a:r>
            <a:r>
              <a:rPr lang="it-IT" dirty="0" err="1" smtClean="0"/>
              <a:t>ask</a:t>
            </a:r>
            <a:r>
              <a:rPr lang="it-IT" dirty="0" smtClean="0"/>
              <a:t> for </a:t>
            </a:r>
            <a:r>
              <a:rPr lang="it-IT" dirty="0" err="1" smtClean="0"/>
              <a:t>support</a:t>
            </a:r>
            <a:endParaRPr lang="it-IT" dirty="0"/>
          </a:p>
          <a:p>
            <a:pPr marL="1257480" lvl="2" indent="-457200"/>
            <a:r>
              <a:rPr lang="it-IT" dirty="0" smtClean="0"/>
              <a:t>Use the IG list </a:t>
            </a:r>
            <a:r>
              <a:rPr lang="it-IT" dirty="0" err="1" smtClean="0"/>
              <a:t>as</a:t>
            </a:r>
            <a:r>
              <a:rPr lang="it-IT" dirty="0" smtClean="0"/>
              <a:t> a way to share </a:t>
            </a:r>
            <a:r>
              <a:rPr lang="it-IT" dirty="0" err="1" smtClean="0"/>
              <a:t>issues</a:t>
            </a:r>
            <a:r>
              <a:rPr lang="it-IT" dirty="0" smtClean="0"/>
              <a:t> and </a:t>
            </a:r>
            <a:r>
              <a:rPr lang="it-IT" dirty="0" err="1" smtClean="0"/>
              <a:t>ask</a:t>
            </a:r>
            <a:r>
              <a:rPr lang="it-IT" dirty="0" smtClean="0"/>
              <a:t> for </a:t>
            </a:r>
            <a:r>
              <a:rPr lang="it-IT" dirty="0" err="1" smtClean="0"/>
              <a:t>support</a:t>
            </a:r>
            <a:endParaRPr lang="it-IT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Gaps/Issues identified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357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err="1" smtClean="0"/>
              <a:t>Testing</a:t>
            </a:r>
            <a:r>
              <a:rPr lang="it-IT" dirty="0"/>
              <a:t> </a:t>
            </a:r>
            <a:r>
              <a:rPr lang="it-IT" dirty="0" err="1" smtClean="0"/>
              <a:t>devicing</a:t>
            </a:r>
            <a:r>
              <a:rPr lang="it-IT" dirty="0" smtClean="0"/>
              <a:t> </a:t>
            </a:r>
            <a:r>
              <a:rPr lang="it-IT" dirty="0" err="1" smtClean="0"/>
              <a:t>based</a:t>
            </a:r>
            <a:r>
              <a:rPr lang="it-IT" dirty="0" smtClean="0"/>
              <a:t> on web </a:t>
            </a:r>
            <a:r>
              <a:rPr lang="it-IT" dirty="0" err="1" smtClean="0"/>
              <a:t>technologies</a:t>
            </a:r>
            <a:r>
              <a:rPr lang="it-IT" dirty="0" smtClean="0"/>
              <a:t> </a:t>
            </a:r>
            <a:endParaRPr lang="it-IT" dirty="0"/>
          </a:p>
          <a:p>
            <a:pPr lvl="1"/>
            <a:r>
              <a:rPr lang="it-IT" dirty="0" smtClean="0"/>
              <a:t>People agree that testing is important</a:t>
            </a:r>
          </a:p>
          <a:p>
            <a:pPr lvl="1"/>
            <a:r>
              <a:rPr lang="it-IT" dirty="0" smtClean="0"/>
              <a:t>Would be ideal to have a common solution for all HTML based products</a:t>
            </a:r>
          </a:p>
          <a:p>
            <a:pPr lvl="1"/>
            <a:r>
              <a:rPr lang="it-IT" dirty="0" smtClean="0"/>
              <a:t>Outstanding Issues</a:t>
            </a:r>
          </a:p>
          <a:p>
            <a:pPr lvl="2"/>
            <a:r>
              <a:rPr lang="it-IT" dirty="0" smtClean="0"/>
              <a:t>More information on the existing material and tools.</a:t>
            </a:r>
          </a:p>
          <a:p>
            <a:pPr lvl="2"/>
            <a:r>
              <a:rPr lang="it-IT" dirty="0" smtClean="0"/>
              <a:t>Make sure that tools are suitable for the TV industry</a:t>
            </a:r>
          </a:p>
          <a:p>
            <a:pPr lvl="2"/>
            <a:r>
              <a:rPr lang="it-IT" dirty="0" smtClean="0"/>
              <a:t>More test </a:t>
            </a:r>
            <a:r>
              <a:rPr lang="it-IT" dirty="0" err="1" smtClean="0"/>
              <a:t>cases</a:t>
            </a:r>
            <a:endParaRPr lang="it-IT" dirty="0"/>
          </a:p>
          <a:p>
            <a:pPr lvl="2"/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definitions</a:t>
            </a:r>
            <a:r>
              <a:rPr lang="it-IT" dirty="0" smtClean="0"/>
              <a:t> of </a:t>
            </a:r>
            <a:r>
              <a:rPr lang="it-IT" dirty="0" err="1" smtClean="0"/>
              <a:t>testing</a:t>
            </a:r>
            <a:r>
              <a:rPr lang="it-IT" dirty="0" smtClean="0"/>
              <a:t> in </a:t>
            </a:r>
            <a:r>
              <a:rPr lang="it-IT" dirty="0" err="1" smtClean="0"/>
              <a:t>different</a:t>
            </a:r>
            <a:r>
              <a:rPr lang="it-IT" dirty="0" smtClean="0"/>
              <a:t> fora</a:t>
            </a:r>
          </a:p>
          <a:p>
            <a:pPr lvl="2"/>
            <a:r>
              <a:rPr lang="it-IT" dirty="0" err="1" smtClean="0"/>
              <a:t>Operational</a:t>
            </a:r>
            <a:r>
              <a:rPr lang="it-IT" dirty="0" smtClean="0"/>
              <a:t> </a:t>
            </a:r>
            <a:r>
              <a:rPr lang="it-IT" dirty="0" err="1" smtClean="0"/>
              <a:t>issues</a:t>
            </a:r>
            <a:r>
              <a:rPr lang="it-IT" dirty="0" smtClean="0"/>
              <a:t> </a:t>
            </a:r>
            <a:r>
              <a:rPr lang="it-IT" dirty="0" err="1" smtClean="0"/>
              <a:t>around</a:t>
            </a:r>
            <a:r>
              <a:rPr lang="it-IT" dirty="0" smtClean="0"/>
              <a:t> test </a:t>
            </a:r>
            <a:r>
              <a:rPr lang="it-IT" dirty="0" err="1" smtClean="0"/>
              <a:t>development</a:t>
            </a:r>
            <a:r>
              <a:rPr lang="it-IT" dirty="0" smtClean="0"/>
              <a:t>, </a:t>
            </a:r>
            <a:r>
              <a:rPr lang="it-IT" dirty="0" err="1" smtClean="0"/>
              <a:t>approval</a:t>
            </a:r>
            <a:r>
              <a:rPr lang="it-IT" dirty="0" smtClean="0"/>
              <a:t> and </a:t>
            </a:r>
            <a:r>
              <a:rPr lang="it-IT" dirty="0" err="1" smtClean="0"/>
              <a:t>maintainence</a:t>
            </a:r>
            <a:r>
              <a:rPr lang="it-IT" dirty="0" smtClean="0"/>
              <a:t> (in W3C)</a:t>
            </a:r>
            <a:endParaRPr lang="it-IT" dirty="0" smtClean="0"/>
          </a:p>
          <a:p>
            <a:pPr lvl="1"/>
            <a:r>
              <a:rPr lang="it-IT" dirty="0" smtClean="0"/>
              <a:t>What can we do?</a:t>
            </a:r>
          </a:p>
          <a:p>
            <a:pPr lvl="2"/>
            <a:r>
              <a:rPr lang="it-IT" dirty="0" smtClean="0"/>
              <a:t>Revive the testing TF to </a:t>
            </a:r>
            <a:r>
              <a:rPr lang="it-IT" dirty="0" smtClean="0">
                <a:solidFill>
                  <a:schemeClr val="tx1"/>
                </a:solidFill>
              </a:rPr>
              <a:t>look at the existing tools and material</a:t>
            </a:r>
            <a:r>
              <a:rPr lang="it-IT" dirty="0" smtClean="0"/>
              <a:t>, and see if they are suitable for the TV industry (and if not, work to address the </a:t>
            </a:r>
            <a:r>
              <a:rPr lang="it-IT" dirty="0" err="1" smtClean="0"/>
              <a:t>missing</a:t>
            </a:r>
            <a:r>
              <a:rPr lang="it-IT" dirty="0" smtClean="0"/>
              <a:t> </a:t>
            </a:r>
            <a:r>
              <a:rPr lang="it-IT" dirty="0" err="1" smtClean="0"/>
              <a:t>features</a:t>
            </a:r>
            <a:r>
              <a:rPr lang="it-IT" dirty="0" smtClean="0"/>
              <a:t>)</a:t>
            </a:r>
            <a:endParaRPr lang="it-IT" dirty="0" smtClean="0"/>
          </a:p>
          <a:p>
            <a:pPr lvl="2"/>
            <a:r>
              <a:rPr lang="it-IT" dirty="0" smtClean="0"/>
              <a:t>Test The Web Forward event for </a:t>
            </a:r>
            <a:r>
              <a:rPr lang="it-IT" dirty="0" smtClean="0"/>
              <a:t>TV</a:t>
            </a:r>
          </a:p>
          <a:p>
            <a:pPr lvl="1"/>
            <a:r>
              <a:rPr lang="it-IT" dirty="0" err="1" smtClean="0"/>
              <a:t>Discussion</a:t>
            </a:r>
            <a:endParaRPr lang="it-IT" dirty="0"/>
          </a:p>
          <a:p>
            <a:pPr lvl="1"/>
            <a:r>
              <a:rPr lang="it-IT" dirty="0" err="1" smtClean="0"/>
              <a:t>Next</a:t>
            </a:r>
            <a:r>
              <a:rPr lang="it-IT" dirty="0" smtClean="0"/>
              <a:t> </a:t>
            </a:r>
            <a:r>
              <a:rPr lang="it-IT" dirty="0" err="1" smtClean="0"/>
              <a:t>Steps</a:t>
            </a:r>
            <a:endParaRPr lang="it-IT" dirty="0" smtClean="0"/>
          </a:p>
          <a:p>
            <a:pPr lvl="2"/>
            <a:r>
              <a:rPr lang="it-IT" dirty="0" smtClean="0"/>
              <a:t>IG to facilitate a </a:t>
            </a:r>
            <a:r>
              <a:rPr lang="it-IT" dirty="0" err="1" smtClean="0"/>
              <a:t>conversation</a:t>
            </a:r>
            <a:r>
              <a:rPr lang="it-IT" dirty="0" smtClean="0"/>
              <a:t> </a:t>
            </a:r>
            <a:r>
              <a:rPr lang="it-IT" dirty="0" err="1" smtClean="0"/>
              <a:t>among</a:t>
            </a:r>
            <a:r>
              <a:rPr lang="it-IT" dirty="0" smtClean="0"/>
              <a:t> </a:t>
            </a:r>
            <a:r>
              <a:rPr lang="it-IT" dirty="0" err="1" smtClean="0"/>
              <a:t>interested</a:t>
            </a:r>
            <a:r>
              <a:rPr lang="it-IT" dirty="0" smtClean="0"/>
              <a:t> parties</a:t>
            </a:r>
          </a:p>
          <a:p>
            <a:pPr lvl="2"/>
            <a:endParaRPr lang="it-IT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Gaps/Issues identified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720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Rendering </a:t>
            </a:r>
            <a:r>
              <a:rPr lang="it-IT" dirty="0"/>
              <a:t>and control of linear video using &lt;video&gt; («Tuner API</a:t>
            </a:r>
            <a:r>
              <a:rPr lang="it-IT" dirty="0" smtClean="0"/>
              <a:t>»)</a:t>
            </a:r>
          </a:p>
          <a:p>
            <a:pPr lvl="1"/>
            <a:r>
              <a:rPr lang="it-IT" dirty="0" smtClean="0"/>
              <a:t>Outstanding issues: </a:t>
            </a:r>
          </a:p>
          <a:p>
            <a:pPr lvl="2"/>
            <a:r>
              <a:rPr lang="it-IT" dirty="0" smtClean="0"/>
              <a:t>no common API to render linear content via the video element</a:t>
            </a:r>
          </a:p>
          <a:p>
            <a:pPr lvl="2"/>
            <a:r>
              <a:rPr lang="it-IT" dirty="0" smtClean="0"/>
              <a:t>HTML5 API may not be currently covering all the requirements needed to render linear </a:t>
            </a:r>
            <a:r>
              <a:rPr lang="it-IT" dirty="0" err="1" smtClean="0"/>
              <a:t>content</a:t>
            </a:r>
            <a:r>
              <a:rPr lang="it-IT" dirty="0" smtClean="0"/>
              <a:t>, e.g.</a:t>
            </a:r>
          </a:p>
          <a:p>
            <a:pPr lvl="3"/>
            <a:r>
              <a:rPr lang="it-IT" dirty="0" smtClean="0"/>
              <a:t>Access to list of </a:t>
            </a:r>
            <a:r>
              <a:rPr lang="it-IT" dirty="0" err="1" smtClean="0"/>
              <a:t>services</a:t>
            </a:r>
            <a:endParaRPr lang="it-IT" dirty="0" smtClean="0"/>
          </a:p>
          <a:p>
            <a:pPr lvl="3"/>
            <a:r>
              <a:rPr lang="it-IT" dirty="0" err="1" smtClean="0"/>
              <a:t>Parental</a:t>
            </a:r>
            <a:r>
              <a:rPr lang="it-IT" dirty="0" smtClean="0"/>
              <a:t> </a:t>
            </a:r>
            <a:r>
              <a:rPr lang="it-IT" dirty="0" err="1" smtClean="0"/>
              <a:t>access</a:t>
            </a:r>
            <a:r>
              <a:rPr lang="it-IT" dirty="0" smtClean="0"/>
              <a:t> control</a:t>
            </a:r>
          </a:p>
          <a:p>
            <a:pPr lvl="3"/>
            <a:r>
              <a:rPr lang="it-IT" dirty="0" smtClean="0"/>
              <a:t>…</a:t>
            </a:r>
            <a:endParaRPr lang="it-IT" dirty="0" smtClean="0"/>
          </a:p>
          <a:p>
            <a:pPr lvl="1"/>
            <a:r>
              <a:rPr lang="it-IT" dirty="0" smtClean="0"/>
              <a:t>Next steps</a:t>
            </a:r>
          </a:p>
          <a:p>
            <a:pPr lvl="2"/>
            <a:r>
              <a:rPr lang="it-IT" dirty="0" smtClean="0"/>
              <a:t>Create a CG to draft a technical solution to be later moved to a </a:t>
            </a:r>
            <a:r>
              <a:rPr lang="it-IT" dirty="0" smtClean="0"/>
              <a:t>WG?</a:t>
            </a:r>
          </a:p>
          <a:p>
            <a:pPr lvl="2"/>
            <a:r>
              <a:rPr lang="it-IT" dirty="0" smtClean="0"/>
              <a:t>Follow-up in the IG.</a:t>
            </a:r>
            <a:endParaRPr lang="it-IT" dirty="0" smtClean="0"/>
          </a:p>
          <a:p>
            <a:pPr lvl="2"/>
            <a:endParaRPr lang="it-IT" dirty="0" smtClean="0"/>
          </a:p>
          <a:p>
            <a:pPr lvl="1"/>
            <a:endParaRPr lang="it-IT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Gaps/Issues identified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728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Misc </a:t>
            </a:r>
            <a:r>
              <a:rPr lang="it-IT" dirty="0"/>
              <a:t>gaps around delivery &amp; rendering of IP </a:t>
            </a:r>
            <a:r>
              <a:rPr lang="it-IT" dirty="0" smtClean="0"/>
              <a:t>video, mostly integration issues for TV devices</a:t>
            </a:r>
          </a:p>
          <a:p>
            <a:pPr lvl="1"/>
            <a:r>
              <a:rPr lang="it-IT" dirty="0" smtClean="0"/>
              <a:t>see HbbTV/Jon </a:t>
            </a:r>
            <a:r>
              <a:rPr lang="it-IT" dirty="0"/>
              <a:t>P. b</a:t>
            </a:r>
            <a:r>
              <a:rPr lang="it-IT" dirty="0" smtClean="0"/>
              <a:t>ugs</a:t>
            </a:r>
          </a:p>
          <a:p>
            <a:pPr lvl="1"/>
            <a:r>
              <a:rPr lang="it-IT" dirty="0" smtClean="0"/>
              <a:t>Can the IG help SDOs driving their issues and requirements to the HTML WG? (Yes)</a:t>
            </a:r>
          </a:p>
          <a:p>
            <a:pPr lvl="1"/>
            <a:r>
              <a:rPr lang="it-IT" dirty="0" smtClean="0"/>
              <a:t>How? Should the bug be sent to the IG list? Should the SDOs monitor the mailing list and try to contribute to the discussion if they are facing the same </a:t>
            </a:r>
            <a:r>
              <a:rPr lang="it-IT" dirty="0" err="1" smtClean="0"/>
              <a:t>issues</a:t>
            </a:r>
            <a:r>
              <a:rPr lang="it-IT" dirty="0" smtClean="0"/>
              <a:t>?</a:t>
            </a:r>
          </a:p>
          <a:p>
            <a:r>
              <a:rPr lang="it-IT" dirty="0" err="1" smtClean="0"/>
              <a:t>Discussion</a:t>
            </a:r>
            <a:endParaRPr lang="it-IT" dirty="0" smtClean="0"/>
          </a:p>
          <a:p>
            <a:pPr lvl="1"/>
            <a:r>
              <a:rPr lang="it-IT" dirty="0" err="1" smtClean="0"/>
              <a:t>Would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 help for the IG to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phone</a:t>
            </a:r>
            <a:r>
              <a:rPr lang="it-IT" dirty="0" smtClean="0"/>
              <a:t> </a:t>
            </a:r>
            <a:r>
              <a:rPr lang="it-IT" dirty="0" err="1" smtClean="0"/>
              <a:t>conferences</a:t>
            </a:r>
            <a:r>
              <a:rPr lang="it-IT" dirty="0" smtClean="0"/>
              <a:t> </a:t>
            </a:r>
            <a:r>
              <a:rPr lang="it-IT" dirty="0" err="1" smtClean="0"/>
              <a:t>where</a:t>
            </a:r>
            <a:r>
              <a:rPr lang="it-IT" dirty="0" smtClean="0"/>
              <a:t> </a:t>
            </a:r>
            <a:r>
              <a:rPr lang="it-IT" dirty="0" err="1" smtClean="0"/>
              <a:t>bugs</a:t>
            </a:r>
            <a:r>
              <a:rPr lang="it-IT" dirty="0" smtClean="0"/>
              <a:t> are </a:t>
            </a:r>
            <a:r>
              <a:rPr lang="it-IT" dirty="0" err="1" smtClean="0"/>
              <a:t>discussed</a:t>
            </a:r>
            <a:r>
              <a:rPr lang="it-IT" dirty="0" smtClean="0"/>
              <a:t>?</a:t>
            </a:r>
          </a:p>
          <a:p>
            <a:pPr lvl="1"/>
            <a:r>
              <a:rPr lang="it-IT" dirty="0" err="1" smtClean="0"/>
              <a:t>Maybe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should</a:t>
            </a:r>
            <a:r>
              <a:rPr lang="it-IT" dirty="0" smtClean="0"/>
              <a:t> use the IG to </a:t>
            </a:r>
            <a:r>
              <a:rPr lang="it-IT" dirty="0" err="1" smtClean="0"/>
              <a:t>keep</a:t>
            </a:r>
            <a:r>
              <a:rPr lang="it-IT" dirty="0" smtClean="0"/>
              <a:t> </a:t>
            </a:r>
            <a:r>
              <a:rPr lang="it-IT" dirty="0" err="1" smtClean="0"/>
              <a:t>track</a:t>
            </a:r>
            <a:r>
              <a:rPr lang="it-IT" dirty="0" smtClean="0"/>
              <a:t> of TV </a:t>
            </a:r>
            <a:r>
              <a:rPr lang="it-IT" dirty="0" err="1" smtClean="0"/>
              <a:t>related</a:t>
            </a:r>
            <a:r>
              <a:rPr lang="it-IT" dirty="0" smtClean="0"/>
              <a:t> </a:t>
            </a:r>
            <a:r>
              <a:rPr lang="it-IT" dirty="0" err="1" smtClean="0"/>
              <a:t>bugs</a:t>
            </a:r>
            <a:r>
              <a:rPr lang="it-IT" dirty="0" smtClean="0"/>
              <a:t>, and </a:t>
            </a:r>
            <a:r>
              <a:rPr lang="it-IT" dirty="0" err="1" smtClean="0"/>
              <a:t>their</a:t>
            </a:r>
            <a:r>
              <a:rPr lang="it-IT" dirty="0" smtClean="0"/>
              <a:t> status</a:t>
            </a:r>
          </a:p>
          <a:p>
            <a:r>
              <a:rPr lang="it-IT" dirty="0" err="1" smtClean="0"/>
              <a:t>Next</a:t>
            </a:r>
            <a:r>
              <a:rPr lang="it-IT" dirty="0" smtClean="0"/>
              <a:t> </a:t>
            </a:r>
            <a:r>
              <a:rPr lang="it-IT" dirty="0" err="1" smtClean="0"/>
              <a:t>steps</a:t>
            </a:r>
            <a:endParaRPr lang="it-IT" dirty="0" smtClean="0"/>
          </a:p>
          <a:p>
            <a:pPr lvl="1"/>
            <a:r>
              <a:rPr lang="it-IT" dirty="0" smtClean="0"/>
              <a:t>Follow-up </a:t>
            </a:r>
            <a:r>
              <a:rPr lang="it-IT" dirty="0" err="1" smtClean="0"/>
              <a:t>this</a:t>
            </a:r>
            <a:r>
              <a:rPr lang="it-IT" dirty="0" smtClean="0"/>
              <a:t> in the IG and </a:t>
            </a:r>
            <a:r>
              <a:rPr lang="it-IT" dirty="0" err="1" smtClean="0"/>
              <a:t>define</a:t>
            </a:r>
            <a:r>
              <a:rPr lang="it-IT" dirty="0" smtClean="0"/>
              <a:t> a way to </a:t>
            </a:r>
            <a:r>
              <a:rPr lang="it-IT" dirty="0" err="1" smtClean="0"/>
              <a:t>handle</a:t>
            </a:r>
            <a:r>
              <a:rPr lang="it-IT" dirty="0" smtClean="0"/>
              <a:t> </a:t>
            </a:r>
            <a:r>
              <a:rPr lang="it-IT" dirty="0" err="1" smtClean="0"/>
              <a:t>its</a:t>
            </a:r>
            <a:endParaRPr lang="it-IT" dirty="0" smtClean="0"/>
          </a:p>
          <a:p>
            <a:pPr lvl="1"/>
            <a:endParaRPr lang="it-IT" dirty="0" smtClean="0"/>
          </a:p>
          <a:p>
            <a:pPr lvl="1"/>
            <a:endParaRPr lang="it-IT" dirty="0" smtClean="0"/>
          </a:p>
          <a:p>
            <a:pPr lvl="1"/>
            <a:endParaRPr lang="it-IT" dirty="0" smtClean="0"/>
          </a:p>
          <a:p>
            <a:pPr lvl="1"/>
            <a:endParaRPr lang="it-IT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Gaps/Issues identified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488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Discovery </a:t>
            </a:r>
            <a:r>
              <a:rPr lang="it-IT" dirty="0"/>
              <a:t>and communication between two UAs or a UA and another device/service :</a:t>
            </a:r>
          </a:p>
          <a:p>
            <a:pPr marL="857160" lvl="1" indent="-457200"/>
            <a:r>
              <a:rPr lang="it-IT" dirty="0"/>
              <a:t>Ongoing related work: </a:t>
            </a:r>
            <a:endParaRPr lang="it-IT" dirty="0" smtClean="0"/>
          </a:p>
          <a:p>
            <a:pPr marL="1257480" lvl="2" indent="-457200"/>
            <a:r>
              <a:rPr lang="it-IT" dirty="0" smtClean="0"/>
              <a:t>Second </a:t>
            </a:r>
            <a:r>
              <a:rPr lang="it-IT" dirty="0"/>
              <a:t>Screen </a:t>
            </a:r>
            <a:r>
              <a:rPr lang="it-IT" dirty="0" smtClean="0"/>
              <a:t>CG (web </a:t>
            </a:r>
            <a:r>
              <a:rPr lang="it-IT" dirty="0" err="1" smtClean="0"/>
              <a:t>screens</a:t>
            </a:r>
            <a:r>
              <a:rPr lang="it-IT" dirty="0" smtClean="0"/>
              <a:t>)</a:t>
            </a:r>
          </a:p>
          <a:p>
            <a:pPr marL="1257480" lvl="2" indent="-457200"/>
            <a:r>
              <a:rPr lang="it-IT" dirty="0" err="1" smtClean="0"/>
              <a:t>Sysapps</a:t>
            </a:r>
            <a:r>
              <a:rPr lang="it-IT" dirty="0" smtClean="0"/>
              <a:t> WG</a:t>
            </a:r>
            <a:endParaRPr lang="it-IT" dirty="0"/>
          </a:p>
          <a:p>
            <a:pPr marL="1257480" lvl="2" indent="-457200"/>
            <a:r>
              <a:rPr lang="it-IT" dirty="0" smtClean="0"/>
              <a:t>Network </a:t>
            </a:r>
            <a:r>
              <a:rPr lang="it-IT" dirty="0"/>
              <a:t>Service Discovery (in DAP WG</a:t>
            </a:r>
            <a:r>
              <a:rPr lang="it-IT" dirty="0" smtClean="0"/>
              <a:t>)</a:t>
            </a:r>
          </a:p>
          <a:p>
            <a:pPr marL="685710" lvl="1" indent="-285750"/>
            <a:r>
              <a:rPr lang="it-IT" dirty="0" smtClean="0"/>
              <a:t>Is there anything more that the IG can do at this </a:t>
            </a:r>
            <a:r>
              <a:rPr lang="it-IT" dirty="0" err="1" smtClean="0"/>
              <a:t>point</a:t>
            </a:r>
            <a:r>
              <a:rPr lang="it-IT" dirty="0" smtClean="0"/>
              <a:t>?</a:t>
            </a:r>
          </a:p>
          <a:p>
            <a:pPr marL="285750" indent="-285750"/>
            <a:r>
              <a:rPr lang="it-IT" dirty="0" err="1" smtClean="0"/>
              <a:t>Next</a:t>
            </a:r>
            <a:r>
              <a:rPr lang="it-IT" dirty="0" smtClean="0"/>
              <a:t> </a:t>
            </a:r>
            <a:r>
              <a:rPr lang="it-IT" dirty="0" err="1" smtClean="0"/>
              <a:t>Steps</a:t>
            </a:r>
            <a:endParaRPr lang="it-IT" dirty="0" smtClean="0"/>
          </a:p>
          <a:p>
            <a:pPr marL="685710" lvl="1" indent="-285750"/>
            <a:r>
              <a:rPr lang="it-IT" dirty="0" smtClean="0"/>
              <a:t>Continue the </a:t>
            </a:r>
            <a:r>
              <a:rPr lang="it-IT" dirty="0" err="1" smtClean="0"/>
              <a:t>discussion</a:t>
            </a:r>
            <a:r>
              <a:rPr lang="it-IT" dirty="0" smtClean="0"/>
              <a:t> in </a:t>
            </a:r>
            <a:r>
              <a:rPr lang="it-IT" dirty="0" err="1" smtClean="0"/>
              <a:t>existing</a:t>
            </a:r>
            <a:r>
              <a:rPr lang="it-IT" dirty="0" smtClean="0"/>
              <a:t> </a:t>
            </a:r>
            <a:r>
              <a:rPr lang="it-IT" dirty="0" err="1" smtClean="0"/>
              <a:t>groups</a:t>
            </a:r>
            <a:endParaRPr lang="en-US" dirty="0"/>
          </a:p>
          <a:p>
            <a:pPr marL="857160" lvl="1" indent="-457200"/>
            <a:endParaRPr lang="it-IT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Gaps/Issues identified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Performance measurement (benchmarks) for web technologies/animations.</a:t>
            </a:r>
          </a:p>
          <a:p>
            <a:pPr lvl="1"/>
            <a:r>
              <a:rPr lang="it-IT" dirty="0" smtClean="0"/>
              <a:t>Difficult to guarantee a good experience on low end devices</a:t>
            </a:r>
          </a:p>
          <a:p>
            <a:pPr lvl="1"/>
            <a:r>
              <a:rPr lang="it-IT" dirty="0" smtClean="0"/>
              <a:t>Should there be a reference benchmark? </a:t>
            </a:r>
          </a:p>
          <a:p>
            <a:pPr lvl="1"/>
            <a:r>
              <a:rPr lang="it-IT" dirty="0" smtClean="0"/>
              <a:t>Topic raised in Web Performance WG, but not prioritized. Can/should the IG help with </a:t>
            </a:r>
            <a:r>
              <a:rPr lang="it-IT" dirty="0" err="1" smtClean="0"/>
              <a:t>that</a:t>
            </a:r>
            <a:r>
              <a:rPr lang="it-IT" dirty="0" smtClean="0"/>
              <a:t>?</a:t>
            </a:r>
          </a:p>
          <a:p>
            <a:r>
              <a:rPr lang="it-IT" dirty="0" err="1" smtClean="0"/>
              <a:t>Discussion</a:t>
            </a:r>
            <a:endParaRPr lang="it-IT" dirty="0" smtClean="0"/>
          </a:p>
          <a:p>
            <a:pPr lvl="1"/>
            <a:r>
              <a:rPr lang="it-IT" dirty="0" err="1" smtClean="0"/>
              <a:t>This</a:t>
            </a:r>
            <a:r>
              <a:rPr lang="it-IT" dirty="0" smtClean="0"/>
              <a:t> can </a:t>
            </a:r>
            <a:r>
              <a:rPr lang="it-IT" dirty="0" err="1" smtClean="0"/>
              <a:t>easily</a:t>
            </a:r>
            <a:r>
              <a:rPr lang="it-IT" dirty="0" smtClean="0"/>
              <a:t> </a:t>
            </a:r>
            <a:r>
              <a:rPr lang="it-IT" dirty="0" err="1" smtClean="0"/>
              <a:t>became</a:t>
            </a:r>
            <a:r>
              <a:rPr lang="it-IT" dirty="0" smtClean="0"/>
              <a:t> an </a:t>
            </a:r>
            <a:r>
              <a:rPr lang="it-IT" dirty="0" err="1" smtClean="0"/>
              <a:t>issue</a:t>
            </a:r>
            <a:r>
              <a:rPr lang="it-IT" dirty="0" smtClean="0"/>
              <a:t>, W3C </a:t>
            </a:r>
            <a:r>
              <a:rPr lang="it-IT" dirty="0" err="1" smtClean="0"/>
              <a:t>could</a:t>
            </a:r>
            <a:r>
              <a:rPr lang="it-IT" dirty="0" smtClean="0"/>
              <a:t> </a:t>
            </a:r>
            <a:r>
              <a:rPr lang="it-IT" dirty="0" err="1" smtClean="0"/>
              <a:t>define</a:t>
            </a:r>
            <a:r>
              <a:rPr lang="it-IT" dirty="0" smtClean="0"/>
              <a:t> the </a:t>
            </a:r>
            <a:r>
              <a:rPr lang="it-IT" dirty="0" err="1" smtClean="0"/>
              <a:t>benchmarks</a:t>
            </a:r>
            <a:r>
              <a:rPr lang="it-IT" dirty="0"/>
              <a:t> </a:t>
            </a:r>
            <a:r>
              <a:rPr lang="it-IT" dirty="0" smtClean="0"/>
              <a:t>(and </a:t>
            </a:r>
            <a:r>
              <a:rPr lang="it-IT" dirty="0" err="1" smtClean="0"/>
              <a:t>related</a:t>
            </a:r>
            <a:r>
              <a:rPr lang="it-IT" dirty="0" smtClean="0"/>
              <a:t> </a:t>
            </a:r>
            <a:r>
              <a:rPr lang="it-IT" dirty="0" err="1" smtClean="0"/>
              <a:t>APIs</a:t>
            </a:r>
            <a:r>
              <a:rPr lang="it-IT" dirty="0" smtClean="0"/>
              <a:t>)</a:t>
            </a:r>
          </a:p>
          <a:p>
            <a:pPr lvl="1"/>
            <a:r>
              <a:rPr lang="it-IT" dirty="0" smtClean="0"/>
              <a:t>Some </a:t>
            </a:r>
            <a:r>
              <a:rPr lang="it-IT" dirty="0" err="1" smtClean="0"/>
              <a:t>devices</a:t>
            </a:r>
            <a:r>
              <a:rPr lang="it-IT" dirty="0" smtClean="0"/>
              <a:t> </a:t>
            </a:r>
            <a:r>
              <a:rPr lang="it-IT" dirty="0" err="1" smtClean="0"/>
              <a:t>already</a:t>
            </a:r>
            <a:r>
              <a:rPr lang="it-IT" dirty="0" smtClean="0"/>
              <a:t> </a:t>
            </a:r>
            <a:r>
              <a:rPr lang="it-IT" dirty="0" err="1" smtClean="0"/>
              <a:t>suffer</a:t>
            </a:r>
            <a:r>
              <a:rPr lang="it-IT" dirty="0" smtClean="0"/>
              <a:t> from </a:t>
            </a:r>
            <a:r>
              <a:rPr lang="it-IT" dirty="0" err="1" smtClean="0"/>
              <a:t>this</a:t>
            </a:r>
            <a:r>
              <a:rPr lang="it-IT" dirty="0" smtClean="0"/>
              <a:t>, some time </a:t>
            </a:r>
            <a:r>
              <a:rPr lang="it-IT" dirty="0" err="1" smtClean="0"/>
              <a:t>even</a:t>
            </a:r>
            <a:r>
              <a:rPr lang="it-IT" dirty="0" smtClean="0"/>
              <a:t> </a:t>
            </a:r>
            <a:r>
              <a:rPr lang="it-IT" dirty="0" err="1" smtClean="0"/>
              <a:t>if</a:t>
            </a:r>
            <a:r>
              <a:rPr lang="it-IT" dirty="0" smtClean="0"/>
              <a:t> the </a:t>
            </a:r>
            <a:r>
              <a:rPr lang="it-IT" dirty="0" err="1" smtClean="0"/>
              <a:t>technology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supported</a:t>
            </a:r>
            <a:r>
              <a:rPr lang="it-IT" dirty="0" smtClean="0"/>
              <a:t>, </a:t>
            </a:r>
            <a:r>
              <a:rPr lang="it-IT" dirty="0" err="1" smtClean="0"/>
              <a:t>bad</a:t>
            </a:r>
            <a:r>
              <a:rPr lang="it-IT" dirty="0" smtClean="0"/>
              <a:t> performances </a:t>
            </a:r>
            <a:r>
              <a:rPr lang="it-IT" dirty="0" err="1" smtClean="0"/>
              <a:t>make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unusable</a:t>
            </a:r>
            <a:endParaRPr lang="it-IT" dirty="0" smtClean="0"/>
          </a:p>
          <a:p>
            <a:pPr lvl="1"/>
            <a:r>
              <a:rPr lang="it-IT" dirty="0" err="1" smtClean="0"/>
              <a:t>Risk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people</a:t>
            </a:r>
            <a:r>
              <a:rPr lang="it-IT" dirty="0" smtClean="0"/>
              <a:t> </a:t>
            </a:r>
            <a:r>
              <a:rPr lang="it-IT" dirty="0" err="1" smtClean="0"/>
              <a:t>optimize</a:t>
            </a:r>
            <a:r>
              <a:rPr lang="it-IT" dirty="0" smtClean="0"/>
              <a:t> for </a:t>
            </a:r>
            <a:r>
              <a:rPr lang="it-IT" dirty="0" err="1" smtClean="0"/>
              <a:t>tests</a:t>
            </a:r>
            <a:r>
              <a:rPr lang="it-IT" dirty="0" smtClean="0"/>
              <a:t> and </a:t>
            </a:r>
            <a:r>
              <a:rPr lang="it-IT" dirty="0" err="1" smtClean="0"/>
              <a:t>real</a:t>
            </a:r>
            <a:r>
              <a:rPr lang="it-IT" dirty="0" smtClean="0"/>
              <a:t> world </a:t>
            </a:r>
            <a:r>
              <a:rPr lang="it-IT" dirty="0" err="1" smtClean="0"/>
              <a:t>apps</a:t>
            </a:r>
            <a:r>
              <a:rPr lang="it-IT" dirty="0" smtClean="0"/>
              <a:t> </a:t>
            </a:r>
            <a:r>
              <a:rPr lang="it-IT" dirty="0" err="1" smtClean="0"/>
              <a:t>still</a:t>
            </a:r>
            <a:r>
              <a:rPr lang="it-IT" dirty="0" smtClean="0"/>
              <a:t> </a:t>
            </a:r>
            <a:r>
              <a:rPr lang="it-IT" dirty="0" err="1" smtClean="0"/>
              <a:t>suffer</a:t>
            </a:r>
            <a:r>
              <a:rPr lang="it-IT" dirty="0" smtClean="0"/>
              <a:t> from performance </a:t>
            </a:r>
            <a:r>
              <a:rPr lang="it-IT" dirty="0" err="1" smtClean="0"/>
              <a:t>issues</a:t>
            </a:r>
            <a:r>
              <a:rPr lang="it-IT" dirty="0" smtClean="0"/>
              <a:t>.</a:t>
            </a:r>
          </a:p>
          <a:p>
            <a:pPr lvl="1"/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doing</a:t>
            </a:r>
            <a:r>
              <a:rPr lang="it-IT" dirty="0" smtClean="0"/>
              <a:t> </a:t>
            </a:r>
            <a:r>
              <a:rPr lang="it-IT" dirty="0" err="1" smtClean="0"/>
              <a:t>nothing</a:t>
            </a:r>
            <a:r>
              <a:rPr lang="it-IT" dirty="0" smtClean="0"/>
              <a:t> </a:t>
            </a:r>
            <a:r>
              <a:rPr lang="it-IT" dirty="0" err="1" smtClean="0"/>
              <a:t>worst</a:t>
            </a:r>
            <a:r>
              <a:rPr lang="it-IT" dirty="0" smtClean="0"/>
              <a:t> </a:t>
            </a:r>
            <a:r>
              <a:rPr lang="it-IT" dirty="0" err="1" smtClean="0"/>
              <a:t>than</a:t>
            </a:r>
            <a:r>
              <a:rPr lang="it-IT" dirty="0" smtClean="0"/>
              <a:t> </a:t>
            </a:r>
            <a:r>
              <a:rPr lang="it-IT" dirty="0" err="1" smtClean="0"/>
              <a:t>doing</a:t>
            </a:r>
            <a:r>
              <a:rPr lang="it-IT" dirty="0" smtClean="0"/>
              <a:t> </a:t>
            </a:r>
            <a:r>
              <a:rPr lang="it-IT" dirty="0" err="1" smtClean="0"/>
              <a:t>something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perfect</a:t>
            </a:r>
            <a:r>
              <a:rPr lang="it-IT" dirty="0" smtClean="0"/>
              <a:t>?</a:t>
            </a:r>
            <a:endParaRPr lang="it-IT" dirty="0"/>
          </a:p>
          <a:p>
            <a:r>
              <a:rPr lang="it-IT" dirty="0" err="1" smtClean="0"/>
              <a:t>Next</a:t>
            </a:r>
            <a:r>
              <a:rPr lang="it-IT" dirty="0" smtClean="0"/>
              <a:t> </a:t>
            </a:r>
            <a:r>
              <a:rPr lang="it-IT" dirty="0" err="1" smtClean="0"/>
              <a:t>steps</a:t>
            </a:r>
            <a:endParaRPr lang="it-IT" dirty="0" smtClean="0"/>
          </a:p>
          <a:p>
            <a:pPr lvl="1"/>
            <a:r>
              <a:rPr lang="it-IT" dirty="0" smtClean="0"/>
              <a:t>time to </a:t>
            </a:r>
            <a:r>
              <a:rPr lang="it-IT" dirty="0" err="1" smtClean="0"/>
              <a:t>raise</a:t>
            </a:r>
            <a:r>
              <a:rPr lang="it-IT" dirty="0" smtClean="0"/>
              <a:t> the </a:t>
            </a:r>
            <a:r>
              <a:rPr lang="it-IT" dirty="0" err="1" smtClean="0"/>
              <a:t>issue</a:t>
            </a:r>
            <a:r>
              <a:rPr lang="it-IT" dirty="0" smtClean="0"/>
              <a:t> </a:t>
            </a:r>
            <a:r>
              <a:rPr lang="it-IT" dirty="0" err="1" smtClean="0"/>
              <a:t>again</a:t>
            </a:r>
            <a:r>
              <a:rPr lang="it-IT" dirty="0" smtClean="0"/>
              <a:t> with the web performance </a:t>
            </a:r>
            <a:r>
              <a:rPr lang="it-IT" dirty="0" err="1" smtClean="0"/>
              <a:t>working</a:t>
            </a:r>
            <a:r>
              <a:rPr lang="it-IT" dirty="0" smtClean="0"/>
              <a:t> </a:t>
            </a:r>
            <a:r>
              <a:rPr lang="it-IT" dirty="0" err="1" smtClean="0"/>
              <a:t>group</a:t>
            </a:r>
            <a:r>
              <a:rPr lang="it-IT" dirty="0" smtClean="0"/>
              <a:t>?</a:t>
            </a:r>
          </a:p>
          <a:p>
            <a:pPr lvl="1"/>
            <a:r>
              <a:rPr lang="it-IT" dirty="0" err="1" smtClean="0"/>
              <a:t>try</a:t>
            </a:r>
            <a:r>
              <a:rPr lang="it-IT" dirty="0" smtClean="0"/>
              <a:t> to </a:t>
            </a:r>
            <a:r>
              <a:rPr lang="it-IT" dirty="0" err="1" smtClean="0"/>
              <a:t>discuss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also</a:t>
            </a:r>
            <a:r>
              <a:rPr lang="it-IT" dirty="0" smtClean="0"/>
              <a:t> with the </a:t>
            </a:r>
            <a:r>
              <a:rPr lang="it-IT" dirty="0" err="1" smtClean="0"/>
              <a:t>gaming</a:t>
            </a:r>
            <a:r>
              <a:rPr lang="it-IT" dirty="0" smtClean="0"/>
              <a:t> community</a:t>
            </a:r>
          </a:p>
          <a:p>
            <a:pPr lvl="1"/>
            <a:r>
              <a:rPr lang="it-IT" dirty="0" smtClean="0"/>
              <a:t>IG to </a:t>
            </a:r>
            <a:r>
              <a:rPr lang="it-IT" dirty="0" err="1" smtClean="0"/>
              <a:t>collect</a:t>
            </a:r>
            <a:r>
              <a:rPr lang="it-IT" dirty="0" smtClean="0"/>
              <a:t> </a:t>
            </a:r>
            <a:r>
              <a:rPr lang="it-IT" dirty="0" err="1" smtClean="0"/>
              <a:t>requirements</a:t>
            </a:r>
            <a:r>
              <a:rPr lang="it-IT" dirty="0" smtClean="0"/>
              <a:t> from </a:t>
            </a:r>
            <a:r>
              <a:rPr lang="it-IT" dirty="0" err="1" smtClean="0"/>
              <a:t>interested</a:t>
            </a:r>
            <a:r>
              <a:rPr lang="it-IT" dirty="0" smtClean="0"/>
              <a:t> parties to be </a:t>
            </a:r>
            <a:r>
              <a:rPr lang="it-IT" dirty="0" err="1" smtClean="0"/>
              <a:t>passed</a:t>
            </a:r>
            <a:r>
              <a:rPr lang="it-IT" dirty="0" smtClean="0"/>
              <a:t> on to the </a:t>
            </a:r>
            <a:r>
              <a:rPr lang="it-IT" dirty="0" err="1" smtClean="0"/>
              <a:t>approriate</a:t>
            </a:r>
            <a:r>
              <a:rPr lang="it-IT" dirty="0" smtClean="0"/>
              <a:t> </a:t>
            </a:r>
            <a:r>
              <a:rPr lang="it-IT" dirty="0" err="1" smtClean="0"/>
              <a:t>groups</a:t>
            </a:r>
            <a:endParaRPr lang="it-IT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Gaps/Issues identified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98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(Other) accessibility features</a:t>
            </a:r>
          </a:p>
          <a:p>
            <a:pPr lvl="1"/>
            <a:r>
              <a:rPr lang="it-IT" dirty="0" smtClean="0"/>
              <a:t>Should the IG be working on collecting use cases and requirements for accessibility features other then captioning and </a:t>
            </a:r>
            <a:r>
              <a:rPr lang="it-IT" dirty="0" err="1" smtClean="0"/>
              <a:t>subtitles</a:t>
            </a:r>
            <a:r>
              <a:rPr lang="it-IT" dirty="0" smtClean="0"/>
              <a:t>?</a:t>
            </a:r>
          </a:p>
          <a:p>
            <a:r>
              <a:rPr lang="it-IT" dirty="0" err="1" smtClean="0"/>
              <a:t>Discussion</a:t>
            </a:r>
            <a:endParaRPr lang="it-IT" dirty="0" smtClean="0"/>
          </a:p>
          <a:p>
            <a:pPr lvl="1"/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probably</a:t>
            </a:r>
            <a:r>
              <a:rPr lang="it-IT" dirty="0" smtClean="0"/>
              <a:t> </a:t>
            </a:r>
            <a:r>
              <a:rPr lang="it-IT" dirty="0" err="1" smtClean="0"/>
              <a:t>should</a:t>
            </a:r>
            <a:r>
              <a:rPr lang="it-IT" dirty="0" smtClean="0"/>
              <a:t> </a:t>
            </a:r>
            <a:r>
              <a:rPr lang="it-IT" dirty="0" err="1" smtClean="0"/>
              <a:t>try</a:t>
            </a:r>
            <a:r>
              <a:rPr lang="it-IT" dirty="0" smtClean="0"/>
              <a:t> to work on </a:t>
            </a:r>
            <a:r>
              <a:rPr lang="it-IT" dirty="0" err="1" smtClean="0"/>
              <a:t>this</a:t>
            </a:r>
            <a:endParaRPr lang="it-IT" dirty="0" smtClean="0"/>
          </a:p>
          <a:p>
            <a:pPr lvl="1"/>
            <a:r>
              <a:rPr lang="it-IT" dirty="0" err="1" smtClean="0"/>
              <a:t>There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an </a:t>
            </a:r>
            <a:r>
              <a:rPr lang="it-IT" dirty="0" err="1" smtClean="0"/>
              <a:t>accessibility</a:t>
            </a:r>
            <a:r>
              <a:rPr lang="it-IT" dirty="0" smtClean="0"/>
              <a:t> </a:t>
            </a:r>
            <a:r>
              <a:rPr lang="it-IT" dirty="0" err="1" smtClean="0"/>
              <a:t>group</a:t>
            </a:r>
            <a:r>
              <a:rPr lang="it-IT" dirty="0" smtClean="0"/>
              <a:t>,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sure</a:t>
            </a:r>
            <a:r>
              <a:rPr lang="it-IT" dirty="0" smtClean="0"/>
              <a:t> </a:t>
            </a:r>
            <a:r>
              <a:rPr lang="it-IT" dirty="0" err="1" smtClean="0"/>
              <a:t>if</a:t>
            </a:r>
            <a:r>
              <a:rPr lang="it-IT" dirty="0" smtClean="0"/>
              <a:t> </a:t>
            </a:r>
            <a:r>
              <a:rPr lang="it-IT" dirty="0" err="1" smtClean="0"/>
              <a:t>it’s</a:t>
            </a:r>
            <a:r>
              <a:rPr lang="it-IT" dirty="0" smtClean="0"/>
              <a:t> </a:t>
            </a:r>
            <a:r>
              <a:rPr lang="it-IT" dirty="0" err="1" smtClean="0"/>
              <a:t>working</a:t>
            </a:r>
            <a:r>
              <a:rPr lang="it-IT" dirty="0" smtClean="0"/>
              <a:t> on </a:t>
            </a:r>
            <a:r>
              <a:rPr lang="it-IT" dirty="0" err="1" smtClean="0"/>
              <a:t>topics</a:t>
            </a:r>
            <a:r>
              <a:rPr lang="it-IT" dirty="0" smtClean="0"/>
              <a:t> of </a:t>
            </a:r>
            <a:r>
              <a:rPr lang="it-IT" dirty="0" err="1" smtClean="0"/>
              <a:t>interest</a:t>
            </a:r>
            <a:r>
              <a:rPr lang="it-IT" dirty="0" smtClean="0"/>
              <a:t> of the TV </a:t>
            </a:r>
            <a:r>
              <a:rPr lang="it-IT" dirty="0" err="1" smtClean="0"/>
              <a:t>communit</a:t>
            </a:r>
            <a:r>
              <a:rPr lang="it-IT" dirty="0" smtClean="0"/>
              <a:t> (e.g. C</a:t>
            </a:r>
            <a:r>
              <a:rPr lang="it-IT" dirty="0" smtClean="0"/>
              <a:t>VAA </a:t>
            </a:r>
            <a:r>
              <a:rPr lang="it-IT" dirty="0" err="1" smtClean="0"/>
              <a:t>regulation</a:t>
            </a:r>
            <a:r>
              <a:rPr lang="it-IT" dirty="0" smtClean="0"/>
              <a:t>)</a:t>
            </a:r>
          </a:p>
          <a:p>
            <a:pPr lvl="1"/>
            <a:r>
              <a:rPr lang="it-IT" dirty="0" smtClean="0"/>
              <a:t>Web Accessibility </a:t>
            </a:r>
            <a:r>
              <a:rPr lang="it-IT" dirty="0" err="1" smtClean="0"/>
              <a:t>group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interested</a:t>
            </a:r>
            <a:r>
              <a:rPr lang="it-IT" dirty="0" smtClean="0"/>
              <a:t> in </a:t>
            </a:r>
            <a:r>
              <a:rPr lang="it-IT" dirty="0" err="1" smtClean="0"/>
              <a:t>engaging</a:t>
            </a:r>
            <a:r>
              <a:rPr lang="it-IT" dirty="0" smtClean="0"/>
              <a:t> with the IG</a:t>
            </a:r>
            <a:endParaRPr lang="it-IT" dirty="0" smtClean="0"/>
          </a:p>
          <a:p>
            <a:r>
              <a:rPr lang="it-IT" dirty="0" err="1" smtClean="0"/>
              <a:t>Next</a:t>
            </a:r>
            <a:r>
              <a:rPr lang="it-IT" dirty="0" smtClean="0"/>
              <a:t> </a:t>
            </a:r>
            <a:r>
              <a:rPr lang="it-IT" dirty="0" err="1" smtClean="0"/>
              <a:t>steps</a:t>
            </a:r>
            <a:endParaRPr lang="it-IT" dirty="0" smtClean="0"/>
          </a:p>
          <a:p>
            <a:pPr lvl="1"/>
            <a:r>
              <a:rPr lang="it-IT" dirty="0" err="1" smtClean="0"/>
              <a:t>Discuss</a:t>
            </a:r>
            <a:r>
              <a:rPr lang="it-IT" dirty="0" smtClean="0"/>
              <a:t> </a:t>
            </a:r>
            <a:r>
              <a:rPr lang="it-IT" dirty="0" err="1" smtClean="0"/>
              <a:t>this</a:t>
            </a:r>
            <a:r>
              <a:rPr lang="it-IT" dirty="0" smtClean="0"/>
              <a:t> in the IG</a:t>
            </a:r>
            <a:endParaRPr lang="it-I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Gaps/Issues identified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89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pera_impress_be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891</Words>
  <Application>Microsoft Office PowerPoint</Application>
  <PresentationFormat>Bildschirmpräsentation (4:3)</PresentationFormat>
  <Paragraphs>108</Paragraphs>
  <Slides>12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8" baseType="lpstr">
      <vt:lpstr>Arial</vt:lpstr>
      <vt:lpstr>Calibri</vt:lpstr>
      <vt:lpstr>Lucida Sans Unicode</vt:lpstr>
      <vt:lpstr>StarSymbol</vt:lpstr>
      <vt:lpstr>Tahoma</vt:lpstr>
      <vt:lpstr>opera_impress_beta</vt:lpstr>
      <vt:lpstr>PowerPoint-Präsentation</vt:lpstr>
      <vt:lpstr>Wrap-up and next steps</vt:lpstr>
      <vt:lpstr>Gaps/Issues identified</vt:lpstr>
      <vt:lpstr>Gaps/Issues identified</vt:lpstr>
      <vt:lpstr>Gaps/Issues identified</vt:lpstr>
      <vt:lpstr>Gaps/Issues identified</vt:lpstr>
      <vt:lpstr>Gaps/Issues identified</vt:lpstr>
      <vt:lpstr>Gaps/Issues identified</vt:lpstr>
      <vt:lpstr>Gaps/Issues identified</vt:lpstr>
      <vt:lpstr>Gaps/Issues identified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Opera Headline Here</dc:title>
  <dc:creator>Giuseppe Pascale</dc:creator>
  <cp:lastModifiedBy>TS</cp:lastModifiedBy>
  <cp:revision>460</cp:revision>
  <dcterms:created xsi:type="dcterms:W3CDTF">2010-11-04T13:57:07Z</dcterms:created>
  <dcterms:modified xsi:type="dcterms:W3CDTF">2014-03-13T16:08:50Z</dcterms:modified>
</cp:coreProperties>
</file>