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633" r:id="rId2"/>
    <p:sldId id="660" r:id="rId3"/>
    <p:sldId id="685" r:id="rId4"/>
    <p:sldId id="686" r:id="rId5"/>
    <p:sldId id="674" r:id="rId6"/>
    <p:sldId id="624" r:id="rId7"/>
    <p:sldId id="672" r:id="rId8"/>
    <p:sldId id="671" r:id="rId9"/>
    <p:sldId id="683" r:id="rId10"/>
    <p:sldId id="676" r:id="rId11"/>
    <p:sldId id="677" r:id="rId12"/>
    <p:sldId id="678" r:id="rId13"/>
    <p:sldId id="679" r:id="rId14"/>
    <p:sldId id="680" r:id="rId15"/>
    <p:sldId id="681" r:id="rId16"/>
    <p:sldId id="684" r:id="rId17"/>
    <p:sldId id="682" r:id="rId18"/>
  </p:sldIdLst>
  <p:sldSz cx="9144000" cy="6858000" type="screen4x3"/>
  <p:notesSz cx="7315200" cy="9601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1"/>
    <a:srgbClr val="70A8C6"/>
    <a:srgbClr val="99CC00"/>
    <a:srgbClr val="407FB7"/>
    <a:srgbClr val="FFFFFF"/>
    <a:srgbClr val="689BCA"/>
    <a:srgbClr val="B7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98433" autoAdjust="0"/>
  </p:normalViewPr>
  <p:slideViewPr>
    <p:cSldViewPr snapToGrid="0">
      <p:cViewPr>
        <p:scale>
          <a:sx n="70" d="100"/>
          <a:sy n="70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7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2075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PRONTO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83" y="0"/>
            <a:ext cx="3170717" cy="47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31.07.2008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215"/>
            <a:ext cx="3170717" cy="47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2075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83" y="9122215"/>
            <a:ext cx="3170717" cy="47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1EB2766-3834-47F0-AAEC-214952AA8C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485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75" y="0"/>
            <a:ext cx="3170717" cy="47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4" tIns="46042" rIns="92084" bIns="46042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18.11.2010</a:t>
            </a:r>
          </a:p>
        </p:txBody>
      </p:sp>
      <p:sp>
        <p:nvSpPr>
          <p:cNvPr id="1126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59573"/>
            <a:ext cx="5852843" cy="432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4" tIns="46042" rIns="92084" bIns="460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75" y="9120680"/>
            <a:ext cx="3170717" cy="47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4" tIns="46042" rIns="92084" bIns="46042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FA7195-D9DB-47FC-8603-7F0A4B886B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812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A7195-D9DB-47FC-8603-7F0A4B886B8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A7195-D9DB-47FC-8603-7F0A4B886B8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A7195-D9DB-47FC-8603-7F0A4B886B8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A7195-D9DB-47FC-8603-7F0A4B886B8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A7195-D9DB-47FC-8603-7F0A4B886B8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A7195-D9DB-47FC-8603-7F0A4B886B8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A7195-D9DB-47FC-8603-7F0A4B886B8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C174C6-7582-484B-9C75-F743F88BAFE7}" type="slidenum">
              <a:rPr lang="de-AT" altLang="de-DE"/>
              <a:pPr/>
              <a:t>3</a:t>
            </a:fld>
            <a:endParaRPr lang="de-AT" altLang="de-DE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de-AT" altLang="de-DE" sz="2000">
              <a:latin typeface="Arial" charset="0"/>
              <a:ea typeface="Microsoft YaHei" charset="-12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D9CC8C9-FA97-4216-8C4D-721F5D076E79}" type="slidenum">
              <a:rPr lang="de-AT" altLang="de-DE" sz="2000">
                <a:solidFill>
                  <a:srgbClr val="FFFFFF"/>
                </a:solidFill>
              </a:rPr>
              <a:pPr>
                <a:lnSpc>
                  <a:spcPct val="100000"/>
                </a:lnSpc>
              </a:pPr>
              <a:t>3</a:t>
            </a:fld>
            <a:endParaRPr lang="de-AT" altLang="de-DE"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1C7AA1-1ACD-4F1D-98CF-34B603763229}" type="slidenum">
              <a:rPr lang="de-AT" altLang="de-DE"/>
              <a:pPr/>
              <a:t>4</a:t>
            </a:fld>
            <a:endParaRPr lang="de-AT" altLang="de-DE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de-AT" altLang="de-DE" sz="2000">
              <a:latin typeface="Arial" charset="0"/>
              <a:ea typeface="Microsoft YaHei" charset="-122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E7FBF7-46AC-4CEF-8E0F-DC6CE9C629EB}" type="slidenum">
              <a:rPr lang="de-AT" altLang="de-DE" sz="2000">
                <a:solidFill>
                  <a:srgbClr val="FFFFFF"/>
                </a:solidFill>
              </a:rPr>
              <a:pPr>
                <a:lnSpc>
                  <a:spcPct val="100000"/>
                </a:lnSpc>
              </a:pPr>
              <a:t>4</a:t>
            </a:fld>
            <a:endParaRPr lang="de-AT" altLang="de-DE"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A7195-D9DB-47FC-8603-7F0A4B886B8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A7195-D9DB-47FC-8603-7F0A4B886B8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A7195-D9DB-47FC-8603-7F0A4B886B8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A7195-D9DB-47FC-8603-7F0A4B886B8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A7195-D9DB-47FC-8603-7F0A4B886B8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A7195-D9DB-47FC-8603-7F0A4B886B8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/>
          <p:nvPr userDrawn="1"/>
        </p:nvSpPr>
        <p:spPr>
          <a:xfrm>
            <a:off x="4189863" y="360363"/>
            <a:ext cx="45175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70A8C6"/>
                </a:solidFill>
              </a:rPr>
              <a:t>Television Linked To The Web</a:t>
            </a:r>
          </a:p>
        </p:txBody>
      </p:sp>
      <p:pic>
        <p:nvPicPr>
          <p:cNvPr id="8" name="Picture 6" descr="\\nm-server\Userdaten\mmerzbac\Eigene Dateien\Dokumente_Martha\LinkedTV\PowerPoint\neues_layout\logo_visual.png"/>
          <p:cNvPicPr>
            <a:picLocks noChangeAspect="1" noChangeArrowheads="1"/>
          </p:cNvPicPr>
          <p:nvPr userDrawn="1"/>
        </p:nvPicPr>
        <p:blipFill>
          <a:blip r:embed="rId2" cstate="print"/>
          <a:srcRect l="21638" t="30675" r="26128" b="21111"/>
          <a:stretch>
            <a:fillRect/>
          </a:stretch>
        </p:blipFill>
        <p:spPr bwMode="auto">
          <a:xfrm>
            <a:off x="426920" y="276224"/>
            <a:ext cx="1319993" cy="86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79039" y="5043961"/>
            <a:ext cx="8255237" cy="470701"/>
          </a:xfrm>
        </p:spPr>
        <p:txBody>
          <a:bodyPr/>
          <a:lstStyle>
            <a:lvl1pPr algn="ctr">
              <a:buNone/>
              <a:defRPr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57200" y="2998381"/>
            <a:ext cx="8187397" cy="1807581"/>
          </a:xfrm>
        </p:spPr>
        <p:txBody>
          <a:bodyPr anchor="ctr"/>
          <a:lstStyle>
            <a:lvl1pPr algn="l">
              <a:lnSpc>
                <a:spcPct val="100000"/>
              </a:lnSpc>
              <a:buNone/>
              <a:defRPr sz="3200" b="1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19"/>
          <p:cNvSpPr>
            <a:spLocks noGrp="1"/>
          </p:cNvSpPr>
          <p:nvPr>
            <p:ph type="body" sz="quarter" idx="16"/>
          </p:nvPr>
        </p:nvSpPr>
        <p:spPr>
          <a:xfrm>
            <a:off x="393700" y="5783547"/>
            <a:ext cx="8261350" cy="436563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291"/>
              </a:buClr>
              <a:buSzTx/>
              <a:buFont typeface="Wingdings" pitchFamily="2" charset="2"/>
              <a:buNone/>
              <a:tabLst/>
              <a:defRPr sz="160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388" y="1174652"/>
            <a:ext cx="8623495" cy="4950940"/>
          </a:xfrm>
        </p:spPr>
        <p:txBody>
          <a:bodyPr/>
          <a:lstStyle>
            <a:lvl1pPr>
              <a:buClr>
                <a:srgbClr val="407FB7"/>
              </a:buClr>
              <a:defRPr sz="2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407FB7"/>
              </a:buClr>
              <a:defRPr sz="24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07FB7"/>
              </a:buClr>
              <a:defRPr sz="20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407FB7"/>
              </a:buClr>
              <a:defRPr sz="20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407FB7"/>
              </a:buClr>
              <a:defRPr sz="20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16"/>
          <p:cNvSpPr>
            <a:spLocks noGrp="1"/>
          </p:cNvSpPr>
          <p:nvPr>
            <p:ph type="dt" sz="half" idx="11"/>
          </p:nvPr>
        </p:nvSpPr>
        <p:spPr>
          <a:xfrm>
            <a:off x="7761288" y="6361113"/>
            <a:ext cx="1000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2014/03/13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521" y="1167618"/>
            <a:ext cx="4206696" cy="4957974"/>
          </a:xfrm>
        </p:spPr>
        <p:txBody>
          <a:bodyPr/>
          <a:lstStyle>
            <a:lvl1pPr>
              <a:buClr>
                <a:srgbClr val="407FB7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407FB7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705186" y="1167618"/>
            <a:ext cx="4206696" cy="4957974"/>
          </a:xfrm>
        </p:spPr>
        <p:txBody>
          <a:bodyPr/>
          <a:lstStyle>
            <a:lvl1pPr>
              <a:buClr>
                <a:srgbClr val="407FB7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407FB7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16"/>
          <p:cNvSpPr>
            <a:spLocks noGrp="1"/>
          </p:cNvSpPr>
          <p:nvPr>
            <p:ph type="dt" sz="half" idx="12"/>
          </p:nvPr>
        </p:nvSpPr>
        <p:spPr>
          <a:xfrm>
            <a:off x="7761288" y="6361113"/>
            <a:ext cx="1000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08.11.2012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293139" y="166224"/>
            <a:ext cx="7738217" cy="71667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16"/>
          <p:cNvSpPr>
            <a:spLocks noGrp="1"/>
          </p:cNvSpPr>
          <p:nvPr>
            <p:ph type="dt" sz="half" idx="11"/>
          </p:nvPr>
        </p:nvSpPr>
        <p:spPr>
          <a:xfrm>
            <a:off x="7761288" y="6361113"/>
            <a:ext cx="1000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08.11.2012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16"/>
          <p:cNvSpPr>
            <a:spLocks noGrp="1"/>
          </p:cNvSpPr>
          <p:nvPr>
            <p:ph type="dt" sz="half" idx="11"/>
          </p:nvPr>
        </p:nvSpPr>
        <p:spPr>
          <a:xfrm>
            <a:off x="7761288" y="6361113"/>
            <a:ext cx="1000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08.11.2012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138113"/>
            <a:ext cx="7710488" cy="77628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8925" y="1189038"/>
            <a:ext cx="4146550" cy="48355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189038"/>
            <a:ext cx="4148138" cy="48355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l-GR"/>
          </a:p>
        </p:txBody>
      </p:sp>
      <p:sp>
        <p:nvSpPr>
          <p:cNvPr id="6" name="Datumsplatzhalter 16"/>
          <p:cNvSpPr>
            <a:spLocks noGrp="1"/>
          </p:cNvSpPr>
          <p:nvPr>
            <p:ph type="dt" sz="half" idx="11"/>
          </p:nvPr>
        </p:nvSpPr>
        <p:spPr>
          <a:xfrm>
            <a:off x="7761288" y="6361113"/>
            <a:ext cx="1000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08.11.2012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138113"/>
            <a:ext cx="7710488" cy="77628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8925" y="1189038"/>
            <a:ext cx="4146550" cy="4835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7875" y="1189038"/>
            <a:ext cx="4148138" cy="2341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87875" y="3683000"/>
            <a:ext cx="4148138" cy="23415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l-GR"/>
          </a:p>
        </p:txBody>
      </p:sp>
      <p:sp>
        <p:nvSpPr>
          <p:cNvPr id="7" name="Datumsplatzhalter 16"/>
          <p:cNvSpPr>
            <a:spLocks noGrp="1"/>
          </p:cNvSpPr>
          <p:nvPr>
            <p:ph type="dt" sz="half" idx="11"/>
          </p:nvPr>
        </p:nvSpPr>
        <p:spPr>
          <a:xfrm>
            <a:off x="7761288" y="6361113"/>
            <a:ext cx="1000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08.11.2012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138113"/>
            <a:ext cx="7710488" cy="77628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8925" y="1189038"/>
            <a:ext cx="8447088" cy="4835525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l-GR" noProof="0"/>
          </a:p>
        </p:txBody>
      </p:sp>
      <p:sp>
        <p:nvSpPr>
          <p:cNvPr id="5" name="Datumsplatzhalter 16"/>
          <p:cNvSpPr>
            <a:spLocks noGrp="1"/>
          </p:cNvSpPr>
          <p:nvPr>
            <p:ph type="dt" sz="half" idx="11"/>
          </p:nvPr>
        </p:nvSpPr>
        <p:spPr>
          <a:xfrm>
            <a:off x="7761288" y="6361113"/>
            <a:ext cx="1000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08.11.2012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138113"/>
            <a:ext cx="7710488" cy="77628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189038"/>
            <a:ext cx="8447088" cy="48355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l-GR"/>
          </a:p>
        </p:txBody>
      </p:sp>
      <p:sp>
        <p:nvSpPr>
          <p:cNvPr id="5" name="Datumsplatzhalter 16"/>
          <p:cNvSpPr>
            <a:spLocks noGrp="1"/>
          </p:cNvSpPr>
          <p:nvPr>
            <p:ph type="dt" sz="half" idx="11"/>
          </p:nvPr>
        </p:nvSpPr>
        <p:spPr>
          <a:xfrm>
            <a:off x="7761288" y="6361113"/>
            <a:ext cx="1000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08.11.2012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189038"/>
            <a:ext cx="8447088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" name="Fußzeilenplatzhalter 4"/>
          <p:cNvSpPr txBox="1">
            <a:spLocks noGrp="1"/>
          </p:cNvSpPr>
          <p:nvPr/>
        </p:nvSpPr>
        <p:spPr bwMode="auto">
          <a:xfrm>
            <a:off x="8141458" y="6403975"/>
            <a:ext cx="600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fld id="{8A6B2C5F-C1C8-4AFB-84E4-0309A5340FA0}" type="slidenum">
              <a:rPr lang="de-DE" sz="1200" b="1">
                <a:solidFill>
                  <a:srgbClr val="006291"/>
                </a:solidFill>
                <a:cs typeface="Arial" pitchFamily="34" charset="0"/>
              </a:rPr>
              <a:pPr algn="ctr">
                <a:defRPr/>
              </a:pPr>
              <a:t>‹Nr.›</a:t>
            </a:fld>
            <a:endParaRPr lang="de-DE" sz="1200" b="1" dirty="0">
              <a:solidFill>
                <a:srgbClr val="006291"/>
              </a:solidFill>
              <a:cs typeface="Arial" pitchFamily="34" charset="0"/>
            </a:endParaRPr>
          </a:p>
        </p:txBody>
      </p:sp>
      <p:sp>
        <p:nvSpPr>
          <p:cNvPr id="1030" name="Titelplatzhalter 10"/>
          <p:cNvSpPr>
            <a:spLocks noGrp="1"/>
          </p:cNvSpPr>
          <p:nvPr>
            <p:ph type="title"/>
          </p:nvPr>
        </p:nvSpPr>
        <p:spPr bwMode="auto">
          <a:xfrm>
            <a:off x="288925" y="138113"/>
            <a:ext cx="845929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Slide Title – click to edit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29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29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29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29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291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</a:defRPr>
      </a:lvl9pPr>
    </p:titleStyle>
    <p:bodyStyle>
      <a:lvl1pPr marL="358775" indent="-3587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006291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09613" indent="-34925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006291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1068388" indent="-35083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006291"/>
        </a:buClr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3pPr>
      <a:lvl4pPr marL="1436688" indent="-366713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006291"/>
        </a:buClr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4pPr>
      <a:lvl5pPr marL="1804988" indent="-360363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006291"/>
        </a:buClr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5pPr>
      <a:lvl6pPr marL="2262188" indent="-360363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719388" indent="-360363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3176588" indent="-360363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633788" indent="-360363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ontologies/programmes/2009-09-07.s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media-frag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ontologies/programmes/2009-09-07.s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yndon.nixon@modul.a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aphael.troncy@eurecom.fr" TargetMode="External"/><Relationship Id="rId4" Type="http://schemas.openxmlformats.org/officeDocument/2006/relationships/hyperlink" Target="mailto:jan.thomsen@condat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tv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133350" y="5014914"/>
            <a:ext cx="9010649" cy="344265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 Thomsen</a:t>
            </a:r>
            <a:r>
              <a:rPr lang="en-US" sz="1600" baseline="300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Lyndon </a:t>
            </a:r>
            <a:r>
              <a:rPr lang="en-US" sz="16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Nixon</a:t>
            </a:r>
            <a:r>
              <a:rPr lang="en-US" sz="1600" baseline="300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Raphael Troncy</a:t>
            </a:r>
            <a:r>
              <a:rPr lang="en-US" sz="1600" baseline="300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1600" baseline="30000" dirty="0">
              <a:solidFill>
                <a:srgbClr val="0062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4" name="Textplatzhalter 6"/>
          <p:cNvSpPr>
            <a:spLocks noGrp="1"/>
          </p:cNvSpPr>
          <p:nvPr>
            <p:ph type="body" sz="quarter" idx="4294967295"/>
          </p:nvPr>
        </p:nvSpPr>
        <p:spPr>
          <a:xfrm>
            <a:off x="180974" y="2979738"/>
            <a:ext cx="8829675" cy="1806575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Linking Web Content Seamlessly with Broadcast Television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 and Lessons Learned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0062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 Paper to the 4th W3C Web and TV Workshop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0062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Textplatzhalter 9"/>
          <p:cNvSpPr>
            <a:spLocks noGrp="1"/>
          </p:cNvSpPr>
          <p:nvPr>
            <p:ph type="body" sz="quarter" idx="4294967295"/>
          </p:nvPr>
        </p:nvSpPr>
        <p:spPr>
          <a:xfrm>
            <a:off x="152400" y="5859463"/>
            <a:ext cx="4269475" cy="36036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2014, 12-13, IRT Munich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97434" y="5308031"/>
            <a:ext cx="4866198" cy="302150"/>
          </a:xfrm>
        </p:spPr>
        <p:txBody>
          <a:bodyPr/>
          <a:lstStyle/>
          <a:p>
            <a:pPr>
              <a:buNone/>
            </a:pPr>
            <a:r>
              <a:rPr lang="en-US" sz="1100" baseline="300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1100" dirty="0" err="1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Condat</a:t>
            </a:r>
            <a:r>
              <a:rPr lang="en-US" sz="11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AG, </a:t>
            </a:r>
            <a:r>
              <a:rPr lang="en-US" sz="1100" baseline="300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1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 University, </a:t>
            </a:r>
            <a:r>
              <a:rPr lang="en-US" sz="1100" baseline="300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100" dirty="0" smtClean="0">
                <a:solidFill>
                  <a:srgbClr val="0062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EURECOM</a:t>
            </a:r>
            <a:endParaRPr lang="en-US" sz="1100" baseline="30000" dirty="0">
              <a:solidFill>
                <a:srgbClr val="0062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Jan\Desktop\w3c_logo-320x19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808" y="5465788"/>
            <a:ext cx="1105471" cy="6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8925" y="1090611"/>
            <a:ext cx="8623837" cy="453226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Support of Media Fragments URI specification</a:t>
            </a:r>
          </a:p>
          <a:p>
            <a:pPr marL="360363" lvl="1" indent="0">
              <a:buNone/>
            </a:pPr>
            <a:endParaRPr lang="de-DE" dirty="0"/>
          </a:p>
          <a:p>
            <a:r>
              <a:rPr lang="de-DE" dirty="0" smtClean="0"/>
              <a:t>Locator </a:t>
            </a:r>
            <a:r>
              <a:rPr lang="de-DE" dirty="0" err="1" smtClean="0"/>
              <a:t>schemes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attached</a:t>
            </a:r>
            <a:r>
              <a:rPr lang="de-DE" dirty="0" smtClean="0"/>
              <a:t> </a:t>
            </a:r>
            <a:r>
              <a:rPr lang="de-DE" dirty="0" err="1" smtClean="0"/>
              <a:t>annotations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Extension of TV metadata standards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E.g. </a:t>
            </a:r>
            <a:r>
              <a:rPr lang="de-DE" dirty="0" err="1" smtClean="0"/>
              <a:t>extend</a:t>
            </a:r>
            <a:r>
              <a:rPr lang="de-DE" dirty="0" smtClean="0"/>
              <a:t> EBU </a:t>
            </a:r>
            <a:r>
              <a:rPr lang="de-DE" dirty="0" err="1" smtClean="0"/>
              <a:t>standard</a:t>
            </a:r>
            <a:r>
              <a:rPr lang="de-DE" dirty="0" smtClean="0"/>
              <a:t>,  </a:t>
            </a:r>
            <a:r>
              <a:rPr lang="de-DE" dirty="0" err="1" smtClean="0"/>
              <a:t>see</a:t>
            </a:r>
            <a:r>
              <a:rPr lang="de-DE" dirty="0" smtClean="0"/>
              <a:t> e.g. BBC Programme Ontology</a:t>
            </a:r>
            <a:r>
              <a:rPr lang="de-DE" baseline="30000" dirty="0" smtClean="0"/>
              <a:t>1 </a:t>
            </a:r>
          </a:p>
          <a:p>
            <a:pPr lvl="1"/>
            <a:endParaRPr lang="de-DE" dirty="0"/>
          </a:p>
          <a:p>
            <a:r>
              <a:rPr lang="de-DE" dirty="0" smtClean="0"/>
              <a:t>Integration </a:t>
            </a:r>
            <a:r>
              <a:rPr lang="de-DE" dirty="0" err="1" smtClean="0"/>
              <a:t>into</a:t>
            </a:r>
            <a:r>
              <a:rPr lang="de-DE" dirty="0" smtClean="0"/>
              <a:t> Broadcast publishing workflows</a:t>
            </a:r>
            <a:endParaRPr lang="de-DE" dirty="0"/>
          </a:p>
        </p:txBody>
      </p:sp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Gaps in </a:t>
            </a:r>
            <a:r>
              <a:rPr lang="de-DE" dirty="0"/>
              <a:t>B</a:t>
            </a:r>
            <a:r>
              <a:rPr lang="de-DE" dirty="0" smtClean="0"/>
              <a:t>roadcast TV </a:t>
            </a:r>
            <a:r>
              <a:rPr lang="de-DE" dirty="0" err="1" smtClean="0"/>
              <a:t>integration</a:t>
            </a:r>
            <a:r>
              <a:rPr lang="de-DE" dirty="0" smtClean="0"/>
              <a:t> (</a:t>
            </a:r>
            <a:r>
              <a:rPr lang="de-DE" dirty="0" err="1" smtClean="0"/>
              <a:t>overview</a:t>
            </a:r>
            <a:r>
              <a:rPr lang="de-DE" dirty="0"/>
              <a:t>)</a:t>
            </a:r>
            <a:endParaRPr lang="de-DE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82650" y="6361113"/>
            <a:ext cx="662463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4th W3CWeb &amp; TV Workshop</a:t>
            </a:r>
            <a:endParaRPr lang="de-DE" dirty="0"/>
          </a:p>
        </p:txBody>
      </p:sp>
      <p:sp>
        <p:nvSpPr>
          <p:cNvPr id="15362" name="Inhaltsplatzhalter 1"/>
          <p:cNvSpPr>
            <a:spLocks/>
          </p:cNvSpPr>
          <p:nvPr/>
        </p:nvSpPr>
        <p:spPr bwMode="auto">
          <a:xfrm>
            <a:off x="288925" y="1174750"/>
            <a:ext cx="8623300" cy="51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ts val="2400"/>
              </a:lnSpc>
              <a:spcBef>
                <a:spcPts val="200"/>
              </a:spcBef>
              <a:buClr>
                <a:srgbClr val="006291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8925" y="5794008"/>
            <a:ext cx="6107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1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://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www.bbc.co.uk/ontologies/programmes/2009-09-07.shtm</a:t>
            </a:r>
            <a:endParaRPr lang="de-DE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8925" y="1090611"/>
            <a:ext cx="8623837" cy="515911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MF URI Specification 1.0</a:t>
            </a:r>
            <a:r>
              <a:rPr lang="de-DE" baseline="30000" dirty="0" smtClean="0"/>
              <a:t>1</a:t>
            </a:r>
            <a:r>
              <a:rPr lang="de-DE" dirty="0" smtClean="0"/>
              <a:t> identifies 4 dimensions: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time, region, track, id</a:t>
            </a:r>
          </a:p>
          <a:p>
            <a:pPr lvl="1"/>
            <a:r>
              <a:rPr lang="de-DE" dirty="0" smtClean="0"/>
              <a:t>time is the most important one (start and end position)</a:t>
            </a:r>
            <a:endParaRPr lang="de-DE" dirty="0"/>
          </a:p>
          <a:p>
            <a:pPr lvl="1"/>
            <a:r>
              <a:rPr lang="de-DE" dirty="0" smtClean="0"/>
              <a:t>relative to the beginning of a video</a:t>
            </a:r>
          </a:p>
          <a:p>
            <a:endParaRPr lang="de-DE" dirty="0"/>
          </a:p>
          <a:p>
            <a:r>
              <a:rPr lang="de-DE" dirty="0"/>
              <a:t>Support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sz="2400" dirty="0" err="1">
                <a:latin typeface="Lucida Sans Typewriter" panose="020B0509030504030204" pitchFamily="49" charset="0"/>
              </a:rPr>
              <a:t>clock</a:t>
            </a:r>
            <a:r>
              <a:rPr lang="de-DE" sz="2400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synchronisation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</a:t>
            </a:r>
            <a:r>
              <a:rPr lang="de-DE" dirty="0" smtClean="0"/>
              <a:t>upport </a:t>
            </a:r>
            <a:r>
              <a:rPr lang="de-DE" dirty="0" smtClean="0"/>
              <a:t>of MF URI standard in future HbbTV standards </a:t>
            </a:r>
          </a:p>
          <a:p>
            <a:endParaRPr lang="de-DE" dirty="0" smtClean="0"/>
          </a:p>
          <a:p>
            <a:r>
              <a:rPr lang="de-DE" dirty="0"/>
              <a:t>S</a:t>
            </a:r>
            <a:r>
              <a:rPr lang="de-DE" dirty="0" smtClean="0"/>
              <a:t>upport </a:t>
            </a:r>
            <a:r>
              <a:rPr lang="de-DE" dirty="0"/>
              <a:t>of MF URI in CRID  </a:t>
            </a:r>
            <a:r>
              <a:rPr lang="de-DE" dirty="0" smtClean="0"/>
              <a:t>URIs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r>
              <a:rPr lang="de-DE" sz="1600" u="sng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de-DE" sz="1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</a:t>
            </a:r>
            <a:r>
              <a:rPr lang="de-DE" sz="16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://www.w3.org/TR/media-frags</a:t>
            </a:r>
            <a:r>
              <a:rPr lang="de-DE" sz="1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/</a:t>
            </a:r>
            <a:endParaRPr lang="de-DE" sz="11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Support of Media Fragments URI </a:t>
            </a:r>
            <a:endParaRPr lang="de-DE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82650" y="6361113"/>
            <a:ext cx="662463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4th W3CWeb &amp; TV Workshop</a:t>
            </a:r>
            <a:endParaRPr lang="de-DE" dirty="0"/>
          </a:p>
        </p:txBody>
      </p:sp>
      <p:sp>
        <p:nvSpPr>
          <p:cNvPr id="15362" name="Inhaltsplatzhalter 1"/>
          <p:cNvSpPr>
            <a:spLocks/>
          </p:cNvSpPr>
          <p:nvPr/>
        </p:nvSpPr>
        <p:spPr bwMode="auto">
          <a:xfrm>
            <a:off x="288925" y="1174750"/>
            <a:ext cx="8623300" cy="51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ts val="2400"/>
              </a:lnSpc>
              <a:spcBef>
                <a:spcPts val="200"/>
              </a:spcBef>
              <a:buClr>
                <a:srgbClr val="006291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8388" y="913190"/>
            <a:ext cx="8623837" cy="5159113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In LinkedTV, URIs </a:t>
            </a:r>
            <a:r>
              <a:rPr lang="de-DE" dirty="0"/>
              <a:t>are created to identify </a:t>
            </a:r>
            <a:r>
              <a:rPr lang="de-DE" dirty="0" smtClean="0"/>
              <a:t>programs which can link to different broadcasts (live, replay, on demand) and locators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Annotations of programs are shared accross all possible deliveries of broadcasts</a:t>
            </a:r>
          </a:p>
          <a:p>
            <a:endParaRPr lang="de-DE" dirty="0"/>
          </a:p>
          <a:p>
            <a:r>
              <a:rPr lang="de-DE" dirty="0" smtClean="0"/>
              <a:t>Each instance can be attached to different locators (except CRIDs)</a:t>
            </a:r>
          </a:p>
          <a:p>
            <a:endParaRPr lang="de-DE" dirty="0"/>
          </a:p>
          <a:p>
            <a:r>
              <a:rPr lang="de-DE" dirty="0" smtClean="0"/>
              <a:t>Locators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expose</a:t>
            </a:r>
            <a:r>
              <a:rPr lang="de-DE" dirty="0" smtClean="0"/>
              <a:t> communication schemes while unique identifiers by content owners are often not publicly available</a:t>
            </a:r>
          </a:p>
          <a:p>
            <a:endParaRPr lang="de-DE" dirty="0"/>
          </a:p>
          <a:p>
            <a:r>
              <a:rPr lang="de-DE" dirty="0" smtClean="0"/>
              <a:t>BBC demonstrated an alternative approach with its Programme Ontology and Linked Data </a:t>
            </a:r>
            <a:r>
              <a:rPr lang="de-DE" dirty="0" smtClean="0"/>
              <a:t>URIs</a:t>
            </a:r>
            <a:r>
              <a:rPr lang="de-DE" baseline="30000" dirty="0" smtClean="0"/>
              <a:t>1</a:t>
            </a:r>
            <a:endParaRPr lang="de-DE" baseline="30000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1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http://www.bbc.co.uk/ontologies/programmes/2009-09-07.shtm</a:t>
            </a:r>
            <a:endParaRPr lang="de-DE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Program locators and attached annotations</a:t>
            </a:r>
            <a:endParaRPr lang="de-DE" dirty="0" smtClean="0"/>
          </a:p>
        </p:txBody>
      </p:sp>
      <p:sp>
        <p:nvSpPr>
          <p:cNvPr id="15362" name="Inhaltsplatzhalter 1"/>
          <p:cNvSpPr>
            <a:spLocks/>
          </p:cNvSpPr>
          <p:nvPr/>
        </p:nvSpPr>
        <p:spPr bwMode="auto">
          <a:xfrm>
            <a:off x="288925" y="1174750"/>
            <a:ext cx="8623300" cy="51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ts val="2400"/>
              </a:lnSpc>
              <a:spcBef>
                <a:spcPts val="200"/>
              </a:spcBef>
              <a:buClr>
                <a:srgbClr val="006291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8925" y="1090611"/>
            <a:ext cx="8623837" cy="5159113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The usage of annotations of Media Fragment allows  very rich, fine grained and personalizable relation of web content in single screen and multiscreen environments</a:t>
            </a:r>
          </a:p>
          <a:p>
            <a:endParaRPr lang="de-DE" dirty="0"/>
          </a:p>
          <a:p>
            <a:r>
              <a:rPr lang="de-DE" dirty="0" smtClean="0"/>
              <a:t>LinkedTV sees this as the main way for real TV and Web convergence</a:t>
            </a:r>
          </a:p>
          <a:p>
            <a:endParaRPr lang="de-DE" dirty="0"/>
          </a:p>
          <a:p>
            <a:r>
              <a:rPr lang="de-DE" dirty="0" smtClean="0"/>
              <a:t>Goes far beyond what is currently available for TV applications (mainly EPG data)</a:t>
            </a:r>
          </a:p>
          <a:p>
            <a:endParaRPr lang="de-DE" dirty="0"/>
          </a:p>
          <a:p>
            <a:r>
              <a:rPr lang="de-DE" dirty="0" smtClean="0"/>
              <a:t>Not many efforts yet adopted by the broadcast industry</a:t>
            </a:r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Open Annotations</a:t>
            </a:r>
            <a:endParaRPr lang="de-DE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82650" y="6361113"/>
            <a:ext cx="662463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4th W3CWeb &amp; TV Workshop</a:t>
            </a:r>
            <a:endParaRPr lang="de-DE" dirty="0"/>
          </a:p>
        </p:txBody>
      </p:sp>
      <p:sp>
        <p:nvSpPr>
          <p:cNvPr id="15362" name="Inhaltsplatzhalter 1"/>
          <p:cNvSpPr>
            <a:spLocks/>
          </p:cNvSpPr>
          <p:nvPr/>
        </p:nvSpPr>
        <p:spPr bwMode="auto">
          <a:xfrm>
            <a:off x="288925" y="1174750"/>
            <a:ext cx="8623300" cy="51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ts val="2400"/>
              </a:lnSpc>
              <a:spcBef>
                <a:spcPts val="200"/>
              </a:spcBef>
              <a:buClr>
                <a:srgbClr val="006291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8925" y="1090611"/>
            <a:ext cx="8623837" cy="5159113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In-depth real-time </a:t>
            </a:r>
            <a:r>
              <a:rPr lang="de-DE" dirty="0"/>
              <a:t>analysis and annotation </a:t>
            </a:r>
            <a:r>
              <a:rPr lang="de-DE" dirty="0" smtClean="0"/>
              <a:t>are costly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Analysis, annotation and curation has to be integrated into broadcoast production and publishing workflow for real benefit</a:t>
            </a:r>
          </a:p>
          <a:p>
            <a:endParaRPr lang="de-DE" dirty="0"/>
          </a:p>
          <a:p>
            <a:r>
              <a:rPr lang="de-DE" dirty="0" smtClean="0"/>
              <a:t>Service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 </a:t>
            </a:r>
            <a:r>
              <a:rPr lang="de-DE" dirty="0" err="1" smtClean="0"/>
              <a:t>audio</a:t>
            </a:r>
            <a:r>
              <a:rPr lang="de-DE" dirty="0" smtClean="0"/>
              <a:t>, </a:t>
            </a:r>
            <a:r>
              <a:rPr lang="de-DE" dirty="0" err="1" smtClean="0"/>
              <a:t>subtitles</a:t>
            </a:r>
            <a:r>
              <a:rPr lang="de-DE" dirty="0" smtClean="0"/>
              <a:t>,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, </a:t>
            </a:r>
            <a:r>
              <a:rPr lang="de-DE" dirty="0" err="1" smtClean="0"/>
              <a:t>visual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r>
              <a:rPr lang="de-DE" dirty="0" smtClean="0"/>
              <a:t>, </a:t>
            </a:r>
            <a:r>
              <a:rPr lang="de-DE" dirty="0" err="1" smtClean="0"/>
              <a:t>face</a:t>
            </a:r>
            <a:r>
              <a:rPr lang="de-DE" dirty="0" smtClean="0"/>
              <a:t> </a:t>
            </a:r>
            <a:r>
              <a:rPr lang="de-DE" dirty="0" err="1" smtClean="0"/>
              <a:t>recognition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Broadcast publishing workflow integration</a:t>
            </a:r>
            <a:endParaRPr lang="de-DE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82650" y="6361113"/>
            <a:ext cx="662463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4th W3CWeb &amp; TV Workshop</a:t>
            </a:r>
            <a:endParaRPr lang="de-DE" dirty="0"/>
          </a:p>
        </p:txBody>
      </p:sp>
      <p:sp>
        <p:nvSpPr>
          <p:cNvPr id="15362" name="Inhaltsplatzhalter 1"/>
          <p:cNvSpPr>
            <a:spLocks/>
          </p:cNvSpPr>
          <p:nvPr/>
        </p:nvSpPr>
        <p:spPr bwMode="auto">
          <a:xfrm>
            <a:off x="288925" y="1174750"/>
            <a:ext cx="8623300" cy="51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ts val="2400"/>
              </a:lnSpc>
              <a:spcBef>
                <a:spcPts val="200"/>
              </a:spcBef>
              <a:buClr>
                <a:srgbClr val="006291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8388" y="1037229"/>
            <a:ext cx="8623837" cy="528405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S</a:t>
            </a:r>
            <a:r>
              <a:rPr lang="de-DE" dirty="0" smtClean="0"/>
              <a:t>upport for the Media Fragment URI 1.0 specification in TV media players, STBs </a:t>
            </a:r>
          </a:p>
          <a:p>
            <a:endParaRPr lang="de-DE" dirty="0"/>
          </a:p>
          <a:p>
            <a:r>
              <a:rPr lang="de-DE" dirty="0" err="1"/>
              <a:t>C</a:t>
            </a:r>
            <a:r>
              <a:rPr lang="de-DE" dirty="0" err="1" smtClean="0"/>
              <a:t>onsistent</a:t>
            </a:r>
            <a:r>
              <a:rPr lang="de-DE" dirty="0" smtClean="0"/>
              <a:t> implementation of spatial and temporal markers for Broadcast TV</a:t>
            </a:r>
          </a:p>
          <a:p>
            <a:endParaRPr lang="de-DE" dirty="0"/>
          </a:p>
          <a:p>
            <a:r>
              <a:rPr lang="de-DE" dirty="0"/>
              <a:t>A</a:t>
            </a:r>
            <a:r>
              <a:rPr lang="de-DE" dirty="0" smtClean="0"/>
              <a:t>greement on identification of TV content</a:t>
            </a:r>
          </a:p>
          <a:p>
            <a:endParaRPr lang="de-DE" dirty="0"/>
          </a:p>
          <a:p>
            <a:r>
              <a:rPr lang="de-DE" dirty="0"/>
              <a:t>D</a:t>
            </a:r>
            <a:r>
              <a:rPr lang="de-DE" dirty="0" smtClean="0"/>
              <a:t>escription and addressing scheme for rich TV annotations, e.g. via </a:t>
            </a:r>
            <a:r>
              <a:rPr lang="de-DE" dirty="0" err="1" smtClean="0"/>
              <a:t>WebVTT</a:t>
            </a:r>
            <a:r>
              <a:rPr lang="de-DE" dirty="0" smtClean="0"/>
              <a:t>/TTML </a:t>
            </a:r>
            <a:r>
              <a:rPr lang="de-DE" dirty="0" smtClean="0"/>
              <a:t>Timed Annotation Track</a:t>
            </a:r>
          </a:p>
          <a:p>
            <a:endParaRPr lang="de-DE" dirty="0"/>
          </a:p>
          <a:p>
            <a:pPr marL="0" indent="0">
              <a:buNone/>
            </a:pPr>
            <a:endParaRPr lang="de-DE" sz="3200" dirty="0"/>
          </a:p>
          <a:p>
            <a:endParaRPr lang="de-DE" sz="3200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Proposals for standardization activities</a:t>
            </a:r>
            <a:endParaRPr lang="de-DE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82650" y="6361113"/>
            <a:ext cx="662463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4th W3CWeb &amp; TV Workshop</a:t>
            </a:r>
            <a:endParaRPr lang="de-DE" dirty="0"/>
          </a:p>
        </p:txBody>
      </p:sp>
      <p:sp>
        <p:nvSpPr>
          <p:cNvPr id="15362" name="Inhaltsplatzhalter 1"/>
          <p:cNvSpPr>
            <a:spLocks/>
          </p:cNvSpPr>
          <p:nvPr/>
        </p:nvSpPr>
        <p:spPr bwMode="auto">
          <a:xfrm>
            <a:off x="288925" y="1174750"/>
            <a:ext cx="8623300" cy="51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ts val="2400"/>
              </a:lnSpc>
              <a:spcBef>
                <a:spcPts val="200"/>
              </a:spcBef>
              <a:buClr>
                <a:srgbClr val="006291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8388" y="1037229"/>
            <a:ext cx="8623837" cy="5284057"/>
          </a:xfrm>
        </p:spPr>
        <p:txBody>
          <a:bodyPr/>
          <a:lstStyle/>
          <a:p>
            <a:pPr marL="0" indent="0">
              <a:buNone/>
            </a:pPr>
            <a:endParaRPr lang="de-DE" sz="2000" dirty="0"/>
          </a:p>
          <a:p>
            <a:r>
              <a:rPr lang="de-DE" dirty="0" err="1"/>
              <a:t>I</a:t>
            </a:r>
            <a:r>
              <a:rPr lang="de-DE" dirty="0" err="1" smtClean="0"/>
              <a:t>ntroducing</a:t>
            </a:r>
            <a:r>
              <a:rPr lang="de-DE" dirty="0" smtClean="0"/>
              <a:t> Media Fragments </a:t>
            </a:r>
            <a:r>
              <a:rPr lang="de-DE" dirty="0" err="1" smtClean="0"/>
              <a:t>Annotations</a:t>
            </a:r>
            <a:r>
              <a:rPr lang="de-DE" dirty="0" smtClean="0"/>
              <a:t> into production and metadata exchange standards</a:t>
            </a:r>
          </a:p>
          <a:p>
            <a:endParaRPr lang="de-DE" dirty="0"/>
          </a:p>
          <a:p>
            <a:r>
              <a:rPr lang="de-DE" dirty="0"/>
              <a:t>S</a:t>
            </a:r>
            <a:r>
              <a:rPr lang="de-DE" dirty="0" smtClean="0"/>
              <a:t>tandard way to request and </a:t>
            </a:r>
            <a:r>
              <a:rPr lang="de-DE" dirty="0" err="1" smtClean="0"/>
              <a:t>display</a:t>
            </a:r>
            <a:r>
              <a:rPr lang="de-DE" dirty="0" smtClean="0"/>
              <a:t> Media Fragment </a:t>
            </a:r>
            <a:r>
              <a:rPr lang="de-DE" dirty="0" err="1" smtClean="0"/>
              <a:t>Annotations</a:t>
            </a:r>
            <a:r>
              <a:rPr lang="de-DE" dirty="0" smtClean="0"/>
              <a:t> in </a:t>
            </a:r>
            <a:r>
              <a:rPr lang="de-DE" dirty="0" err="1" smtClean="0"/>
              <a:t>singlescreen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multiscreen</a:t>
            </a:r>
            <a:r>
              <a:rPr lang="de-DE" dirty="0" smtClean="0"/>
              <a:t> </a:t>
            </a:r>
            <a:r>
              <a:rPr lang="de-DE" dirty="0" err="1" smtClean="0"/>
              <a:t>environments</a:t>
            </a:r>
            <a:endParaRPr lang="de-DE" dirty="0" smtClean="0"/>
          </a:p>
          <a:p>
            <a:endParaRPr lang="de-DE" dirty="0"/>
          </a:p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annotations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3rd </a:t>
            </a:r>
            <a:r>
              <a:rPr lang="de-DE" dirty="0" err="1"/>
              <a:t>parties</a:t>
            </a:r>
            <a:endParaRPr lang="de-DE" sz="3600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</a:t>
            </a:r>
            <a:r>
              <a:rPr lang="de-DE" dirty="0" smtClean="0"/>
              <a:t>doption in future synchronization efforts like W3C Second Screen Presentation Community Group, Media API TF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Proposals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standardization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(</a:t>
            </a:r>
            <a:r>
              <a:rPr lang="de-DE" dirty="0" err="1" smtClean="0"/>
              <a:t>cont‘d</a:t>
            </a:r>
            <a:r>
              <a:rPr lang="de-DE" dirty="0" smtClean="0"/>
              <a:t>)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82650" y="6361113"/>
            <a:ext cx="662463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4th W3CWeb &amp; TV Workshop</a:t>
            </a:r>
            <a:endParaRPr lang="de-DE" dirty="0"/>
          </a:p>
        </p:txBody>
      </p:sp>
      <p:sp>
        <p:nvSpPr>
          <p:cNvPr id="15362" name="Inhaltsplatzhalter 1"/>
          <p:cNvSpPr>
            <a:spLocks/>
          </p:cNvSpPr>
          <p:nvPr/>
        </p:nvSpPr>
        <p:spPr bwMode="auto">
          <a:xfrm>
            <a:off x="288925" y="1174750"/>
            <a:ext cx="8623300" cy="51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ts val="2400"/>
              </a:lnSpc>
              <a:spcBef>
                <a:spcPts val="200"/>
              </a:spcBef>
              <a:buClr>
                <a:srgbClr val="006291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759103" y="1090611"/>
            <a:ext cx="6153659" cy="5159113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Contacts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>
                <a:hlinkClick r:id="rId3"/>
              </a:rPr>
              <a:t>lyndon.nixon@modul.at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>
                <a:hlinkClick r:id="rId4"/>
              </a:rPr>
              <a:t>jan.thomsen@condat.de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>
                <a:hlinkClick r:id="rId5"/>
              </a:rPr>
              <a:t>raphael.troncy@eurecom.fr</a:t>
            </a:r>
            <a:endParaRPr lang="de-DE" sz="20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Thank you for your attention!</a:t>
            </a:r>
            <a:endParaRPr lang="de-DE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82650" y="6361113"/>
            <a:ext cx="662463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4th W3CWeb &amp; TV Workshop</a:t>
            </a:r>
            <a:endParaRPr lang="de-DE" dirty="0"/>
          </a:p>
        </p:txBody>
      </p:sp>
      <p:sp>
        <p:nvSpPr>
          <p:cNvPr id="15362" name="Inhaltsplatzhalter 1"/>
          <p:cNvSpPr>
            <a:spLocks/>
          </p:cNvSpPr>
          <p:nvPr/>
        </p:nvSpPr>
        <p:spPr bwMode="auto">
          <a:xfrm>
            <a:off x="288925" y="1174750"/>
            <a:ext cx="8623300" cy="51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ts val="2400"/>
              </a:lnSpc>
              <a:spcBef>
                <a:spcPts val="200"/>
              </a:spcBef>
              <a:buClr>
                <a:srgbClr val="006291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smtClean="0"/>
              <a:t>EU FP7 funded project, Duration 2011/10 – 2015/03</a:t>
            </a:r>
          </a:p>
          <a:p>
            <a:endParaRPr lang="de-DE" sz="2400" smtClean="0"/>
          </a:p>
          <a:p>
            <a:r>
              <a:rPr lang="de-DE" sz="2400" smtClean="0"/>
              <a:t>Objective: Seamless integration of Web &amp; TV</a:t>
            </a:r>
          </a:p>
          <a:p>
            <a:endParaRPr lang="de-DE" sz="2400"/>
          </a:p>
          <a:p>
            <a:r>
              <a:rPr lang="de-DE" sz="2400" smtClean="0"/>
              <a:t>Consortium: </a:t>
            </a:r>
          </a:p>
          <a:p>
            <a:pPr lvl="1"/>
            <a:r>
              <a:rPr lang="de-DE" sz="2200" smtClean="0"/>
              <a:t>Fraunhofer (DE), U MODUL (AT), EURECOM (FR), CERTH (GR), UEP (CZ), CWI (NL), S&amp;V (NL), Noterik (NL), rbb (DE), Condat (DE), U Mons (BE), U St. Gallen (CH)</a:t>
            </a:r>
          </a:p>
          <a:p>
            <a:endParaRPr lang="de-DE" sz="2400"/>
          </a:p>
          <a:p>
            <a:r>
              <a:rPr lang="de-DE" sz="2400" smtClean="0">
                <a:hlinkClick r:id="rId3"/>
              </a:rPr>
              <a:t>http://www.linkedtv.eu</a:t>
            </a:r>
            <a:r>
              <a:rPr lang="de-DE" sz="2400" smtClean="0"/>
              <a:t>, @linkedtv</a:t>
            </a:r>
          </a:p>
          <a:p>
            <a:endParaRPr lang="de-DE"/>
          </a:p>
        </p:txBody>
      </p:sp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The LinkedTV Project</a:t>
            </a:r>
            <a:endParaRPr lang="de-DE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82650" y="6361113"/>
            <a:ext cx="662463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4th W3CWeb &amp; TV Workshop</a:t>
            </a:r>
            <a:endParaRPr lang="de-DE" dirty="0"/>
          </a:p>
        </p:txBody>
      </p:sp>
      <p:sp>
        <p:nvSpPr>
          <p:cNvPr id="15362" name="Inhaltsplatzhalter 1"/>
          <p:cNvSpPr>
            <a:spLocks/>
          </p:cNvSpPr>
          <p:nvPr/>
        </p:nvSpPr>
        <p:spPr bwMode="auto">
          <a:xfrm>
            <a:off x="288925" y="1174750"/>
            <a:ext cx="86233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ts val="2400"/>
              </a:lnSpc>
              <a:spcBef>
                <a:spcPts val="200"/>
              </a:spcBef>
              <a:buClr>
                <a:srgbClr val="006291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95" y="4333875"/>
            <a:ext cx="4031031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6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88925" y="138113"/>
            <a:ext cx="8458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de-DE" altLang="de-DE" sz="2800" b="1">
                <a:solidFill>
                  <a:srgbClr val="006291"/>
                </a:solidFill>
              </a:rPr>
              <a:t>Seamless integration of Web &amp; TV?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88925" y="1174750"/>
            <a:ext cx="8623300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014413"/>
            <a:ext cx="667226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88925" y="4857609"/>
            <a:ext cx="87836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de-AT" altLang="de-DE" dirty="0">
                <a:latin typeface="Calibri" panose="020F0502020204030204" pitchFamily="34" charset="0"/>
              </a:rPr>
              <a:t>„... a </a:t>
            </a:r>
            <a:r>
              <a:rPr lang="de-AT" altLang="de-DE" dirty="0" err="1">
                <a:latin typeface="Calibri" panose="020F0502020204030204" pitchFamily="34" charset="0"/>
              </a:rPr>
              <a:t>true</a:t>
            </a:r>
            <a:r>
              <a:rPr lang="de-AT" altLang="de-DE" dirty="0">
                <a:latin typeface="Calibri" panose="020F0502020204030204" pitchFamily="34" charset="0"/>
              </a:rPr>
              <a:t> TV </a:t>
            </a:r>
            <a:r>
              <a:rPr lang="de-AT" altLang="de-DE" dirty="0" err="1">
                <a:latin typeface="Calibri" panose="020F0502020204030204" pitchFamily="34" charset="0"/>
              </a:rPr>
              <a:t>ecosystem</a:t>
            </a:r>
            <a:r>
              <a:rPr lang="de-AT" altLang="de-DE" dirty="0">
                <a:latin typeface="Calibri" panose="020F0502020204030204" pitchFamily="34" charset="0"/>
              </a:rPr>
              <a:t> must </a:t>
            </a:r>
            <a:r>
              <a:rPr lang="de-AT" altLang="de-DE" dirty="0" err="1">
                <a:latin typeface="Calibri" panose="020F0502020204030204" pitchFamily="34" charset="0"/>
              </a:rPr>
              <a:t>functionally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integrate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the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apps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with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the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television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programming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service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and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content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being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offered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to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the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consumer</a:t>
            </a:r>
            <a:r>
              <a:rPr lang="de-AT" altLang="de-DE" dirty="0" smtClean="0">
                <a:latin typeface="Calibri" panose="020F0502020204030204" pitchFamily="34" charset="0"/>
              </a:rPr>
              <a:t>.“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de-AT" altLang="de-DE" dirty="0"/>
          </a:p>
          <a:p>
            <a:pPr algn="r" hangingPunct="1">
              <a:lnSpc>
                <a:spcPct val="100000"/>
              </a:lnSpc>
              <a:buClrTx/>
              <a:buFontTx/>
              <a:buNone/>
            </a:pPr>
            <a:r>
              <a:rPr lang="de-AT" altLang="de-DE" sz="1800" i="1" dirty="0">
                <a:latin typeface="Calibri" panose="020F0502020204030204" pitchFamily="34" charset="0"/>
              </a:rPr>
              <a:t>TVs </a:t>
            </a:r>
            <a:r>
              <a:rPr lang="de-AT" altLang="de-DE" sz="1800" i="1" dirty="0" err="1">
                <a:latin typeface="Calibri" panose="020F0502020204030204" pitchFamily="34" charset="0"/>
              </a:rPr>
              <a:t>can't</a:t>
            </a:r>
            <a:r>
              <a:rPr lang="de-AT" altLang="de-DE" sz="1800" i="1" dirty="0">
                <a:latin typeface="Calibri" panose="020F0502020204030204" pitchFamily="34" charset="0"/>
              </a:rPr>
              <a:t> </a:t>
            </a:r>
            <a:r>
              <a:rPr lang="de-AT" altLang="de-DE" sz="1800" i="1" dirty="0" err="1">
                <a:latin typeface="Calibri" panose="020F0502020204030204" pitchFamily="34" charset="0"/>
              </a:rPr>
              <a:t>be</a:t>
            </a:r>
            <a:r>
              <a:rPr lang="de-AT" altLang="de-DE" sz="1800" i="1" dirty="0">
                <a:latin typeface="Calibri" panose="020F0502020204030204" pitchFamily="34" charset="0"/>
              </a:rPr>
              <a:t> smart. </a:t>
            </a:r>
            <a:r>
              <a:rPr lang="de-AT" altLang="de-DE" sz="1800" i="1" dirty="0" err="1">
                <a:latin typeface="Calibri" panose="020F0502020204030204" pitchFamily="34" charset="0"/>
              </a:rPr>
              <a:t>Stop</a:t>
            </a:r>
            <a:r>
              <a:rPr lang="de-AT" altLang="de-DE" sz="1800" i="1" dirty="0">
                <a:latin typeface="Calibri" panose="020F0502020204030204" pitchFamily="34" charset="0"/>
              </a:rPr>
              <a:t> </a:t>
            </a:r>
            <a:r>
              <a:rPr lang="de-AT" altLang="de-DE" sz="1800" i="1" dirty="0" err="1">
                <a:latin typeface="Calibri" panose="020F0502020204030204" pitchFamily="34" charset="0"/>
              </a:rPr>
              <a:t>trying</a:t>
            </a:r>
            <a:r>
              <a:rPr lang="de-AT" altLang="de-DE" sz="1800" i="1" dirty="0">
                <a:latin typeface="Calibri" panose="020F0502020204030204" pitchFamily="34" charset="0"/>
              </a:rPr>
              <a:t> </a:t>
            </a:r>
            <a:r>
              <a:rPr lang="de-AT" altLang="de-DE" sz="1800" i="1" dirty="0" err="1">
                <a:latin typeface="Calibri" panose="020F0502020204030204" pitchFamily="34" charset="0"/>
              </a:rPr>
              <a:t>to</a:t>
            </a:r>
            <a:r>
              <a:rPr lang="de-AT" altLang="de-DE" sz="1800" i="1" dirty="0">
                <a:latin typeface="Calibri" panose="020F0502020204030204" pitchFamily="34" charset="0"/>
              </a:rPr>
              <a:t> </a:t>
            </a:r>
            <a:r>
              <a:rPr lang="de-AT" altLang="de-DE" sz="1800" i="1" dirty="0" err="1">
                <a:latin typeface="Calibri" panose="020F0502020204030204" pitchFamily="34" charset="0"/>
              </a:rPr>
              <a:t>make</a:t>
            </a:r>
            <a:r>
              <a:rPr lang="de-AT" altLang="de-DE" sz="1800" i="1" dirty="0">
                <a:latin typeface="Calibri" panose="020F0502020204030204" pitchFamily="34" charset="0"/>
              </a:rPr>
              <a:t> </a:t>
            </a:r>
            <a:r>
              <a:rPr lang="de-AT" altLang="de-DE" sz="1800" i="1" dirty="0" err="1">
                <a:latin typeface="Calibri" panose="020F0502020204030204" pitchFamily="34" charset="0"/>
              </a:rPr>
              <a:t>it</a:t>
            </a:r>
            <a:r>
              <a:rPr lang="de-AT" altLang="de-DE" sz="1800" i="1" dirty="0">
                <a:latin typeface="Calibri" panose="020F0502020204030204" pitchFamily="34" charset="0"/>
              </a:rPr>
              <a:t> happen. - WIRED Opinion, Gary </a:t>
            </a:r>
            <a:r>
              <a:rPr lang="de-AT" altLang="de-DE" sz="1800" i="1" dirty="0" err="1">
                <a:latin typeface="Calibri" panose="020F0502020204030204" pitchFamily="34" charset="0"/>
              </a:rPr>
              <a:t>Myer</a:t>
            </a:r>
            <a:r>
              <a:rPr lang="de-AT" altLang="de-DE" sz="1800" i="1" dirty="0">
                <a:latin typeface="Calibri" panose="020F0502020204030204" pitchFamily="34" charset="0"/>
              </a:rPr>
              <a:t>, </a:t>
            </a:r>
            <a:r>
              <a:rPr lang="de-AT" altLang="de-DE" sz="1800" i="1" dirty="0" err="1">
                <a:latin typeface="Calibri" panose="020F0502020204030204" pitchFamily="34" charset="0"/>
              </a:rPr>
              <a:t>Oct</a:t>
            </a:r>
            <a:r>
              <a:rPr lang="de-AT" altLang="de-DE" sz="1800" i="1" dirty="0">
                <a:latin typeface="Calibri" panose="020F0502020204030204" pitchFamily="34" charset="0"/>
              </a:rPr>
              <a:t> 2013 </a:t>
            </a:r>
          </a:p>
        </p:txBody>
      </p:sp>
    </p:spTree>
    <p:extLst>
      <p:ext uri="{BB962C8B-B14F-4D97-AF65-F5344CB8AC3E}">
        <p14:creationId xmlns:p14="http://schemas.microsoft.com/office/powerpoint/2010/main" val="4110328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88925" y="138113"/>
            <a:ext cx="8458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de-DE" altLang="de-DE" sz="2800" b="1">
                <a:solidFill>
                  <a:srgbClr val="006291"/>
                </a:solidFill>
              </a:rPr>
              <a:t>Seamless integration of Web &amp; TV?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973138"/>
            <a:ext cx="44672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570163"/>
            <a:ext cx="2879725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2875" y="4789488"/>
            <a:ext cx="8856663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42875" y="4374356"/>
            <a:ext cx="4968875" cy="210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de-AT" altLang="de-DE" dirty="0"/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de-AT" altLang="de-DE" sz="2400" dirty="0" err="1">
                <a:latin typeface="Calibri" panose="020F0502020204030204" pitchFamily="34" charset="0"/>
              </a:rPr>
              <a:t>Linked</a:t>
            </a:r>
            <a:r>
              <a:rPr lang="de-AT" altLang="de-DE" sz="2400" dirty="0">
                <a:latin typeface="Calibri" panose="020F0502020204030204" pitchFamily="34" charset="0"/>
              </a:rPr>
              <a:t> Television </a:t>
            </a:r>
            <a:r>
              <a:rPr lang="de-AT" altLang="de-DE" sz="2400" dirty="0" err="1">
                <a:latin typeface="Calibri" panose="020F0502020204030204" pitchFamily="34" charset="0"/>
              </a:rPr>
              <a:t>is</a:t>
            </a:r>
            <a:r>
              <a:rPr lang="de-AT" altLang="de-DE" sz="2400" dirty="0">
                <a:latin typeface="Calibri" panose="020F0502020204030204" pitchFamily="34" charset="0"/>
              </a:rPr>
              <a:t> </a:t>
            </a:r>
            <a:r>
              <a:rPr lang="de-AT" altLang="de-DE" sz="2400" dirty="0" err="1">
                <a:latin typeface="Calibri" panose="020F0502020204030204" pitchFamily="34" charset="0"/>
              </a:rPr>
              <a:t>the</a:t>
            </a:r>
            <a:r>
              <a:rPr lang="de-AT" altLang="de-DE" sz="2400" dirty="0">
                <a:latin typeface="Calibri" panose="020F0502020204030204" pitchFamily="34" charset="0"/>
              </a:rPr>
              <a:t> </a:t>
            </a:r>
            <a:r>
              <a:rPr lang="de-AT" altLang="de-DE" sz="2400" dirty="0" err="1">
                <a:latin typeface="Calibri" panose="020F0502020204030204" pitchFamily="34" charset="0"/>
              </a:rPr>
              <a:t>seamless</a:t>
            </a:r>
            <a:r>
              <a:rPr lang="de-AT" altLang="de-DE" sz="2400" dirty="0">
                <a:latin typeface="Calibri" panose="020F0502020204030204" pitchFamily="34" charset="0"/>
              </a:rPr>
              <a:t> </a:t>
            </a:r>
            <a:endParaRPr lang="de-AT" altLang="de-DE" sz="2400" dirty="0" smtClean="0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de-AT" altLang="de-DE" sz="2400" dirty="0" err="1" smtClean="0">
                <a:latin typeface="Calibri" panose="020F0502020204030204" pitchFamily="34" charset="0"/>
              </a:rPr>
              <a:t>interweaving</a:t>
            </a:r>
            <a:r>
              <a:rPr lang="de-AT" altLang="de-DE" sz="2400" dirty="0" smtClean="0">
                <a:latin typeface="Calibri" panose="020F0502020204030204" pitchFamily="34" charset="0"/>
              </a:rPr>
              <a:t>  </a:t>
            </a:r>
            <a:r>
              <a:rPr lang="de-AT" altLang="de-DE" sz="2400" dirty="0" err="1" smtClean="0">
                <a:latin typeface="Calibri" panose="020F0502020204030204" pitchFamily="34" charset="0"/>
              </a:rPr>
              <a:t>of</a:t>
            </a:r>
            <a:r>
              <a:rPr lang="de-AT" altLang="de-DE" sz="2400" dirty="0" smtClean="0">
                <a:latin typeface="Calibri" panose="020F0502020204030204" pitchFamily="34" charset="0"/>
              </a:rPr>
              <a:t> </a:t>
            </a:r>
            <a:r>
              <a:rPr lang="de-AT" altLang="de-DE" sz="2400" dirty="0">
                <a:latin typeface="Calibri" panose="020F0502020204030204" pitchFamily="34" charset="0"/>
              </a:rPr>
              <a:t>TV </a:t>
            </a:r>
            <a:r>
              <a:rPr lang="de-AT" altLang="de-DE" sz="2400" dirty="0" err="1">
                <a:latin typeface="Calibri" panose="020F0502020204030204" pitchFamily="34" charset="0"/>
              </a:rPr>
              <a:t>and</a:t>
            </a:r>
            <a:r>
              <a:rPr lang="de-AT" altLang="de-DE" sz="2400" dirty="0">
                <a:latin typeface="Calibri" panose="020F0502020204030204" pitchFamily="34" charset="0"/>
              </a:rPr>
              <a:t> Web </a:t>
            </a:r>
            <a:r>
              <a:rPr lang="de-AT" altLang="de-DE" sz="2400" dirty="0" err="1">
                <a:latin typeface="Calibri" panose="020F0502020204030204" pitchFamily="34" charset="0"/>
              </a:rPr>
              <a:t>content</a:t>
            </a:r>
            <a:r>
              <a:rPr lang="de-AT" altLang="de-DE" sz="2400" dirty="0">
                <a:latin typeface="Calibri" panose="020F0502020204030204" pitchFamily="34" charset="0"/>
              </a:rPr>
              <a:t> </a:t>
            </a:r>
            <a:endParaRPr lang="de-AT" altLang="de-DE" sz="2400" dirty="0" smtClean="0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de-AT" altLang="de-DE" sz="2400" dirty="0" err="1" smtClean="0">
                <a:latin typeface="Calibri" panose="020F0502020204030204" pitchFamily="34" charset="0"/>
              </a:rPr>
              <a:t>into</a:t>
            </a:r>
            <a:r>
              <a:rPr lang="de-AT" altLang="de-DE" sz="2400" dirty="0" smtClean="0">
                <a:latin typeface="Calibri" panose="020F0502020204030204" pitchFamily="34" charset="0"/>
              </a:rPr>
              <a:t> </a:t>
            </a:r>
            <a:r>
              <a:rPr lang="de-AT" altLang="de-DE" sz="2400" dirty="0">
                <a:latin typeface="Calibri" panose="020F0502020204030204" pitchFamily="34" charset="0"/>
              </a:rPr>
              <a:t>a </a:t>
            </a:r>
            <a:r>
              <a:rPr lang="de-AT" altLang="de-DE" sz="2400" dirty="0" err="1">
                <a:latin typeface="Calibri" panose="020F0502020204030204" pitchFamily="34" charset="0"/>
              </a:rPr>
              <a:t>single</a:t>
            </a:r>
            <a:r>
              <a:rPr lang="de-AT" altLang="de-DE" sz="2400" dirty="0">
                <a:latin typeface="Calibri" panose="020F0502020204030204" pitchFamily="34" charset="0"/>
              </a:rPr>
              <a:t>, </a:t>
            </a:r>
            <a:r>
              <a:rPr lang="de-AT" altLang="de-DE" sz="2400" dirty="0" err="1">
                <a:latin typeface="Calibri" panose="020F0502020204030204" pitchFamily="34" charset="0"/>
              </a:rPr>
              <a:t>integrated</a:t>
            </a:r>
            <a:r>
              <a:rPr lang="de-AT" altLang="de-DE" sz="2400" dirty="0">
                <a:latin typeface="Calibri" panose="020F0502020204030204" pitchFamily="34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de-AT" altLang="de-DE" sz="2400" dirty="0" err="1">
                <a:latin typeface="Calibri" panose="020F0502020204030204" pitchFamily="34" charset="0"/>
              </a:rPr>
              <a:t>experience</a:t>
            </a:r>
            <a:r>
              <a:rPr lang="de-AT" altLang="de-DE" sz="24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111751" y="4796975"/>
            <a:ext cx="3772942" cy="137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de-AT" altLang="de-DE" dirty="0" err="1">
                <a:latin typeface="Calibri" panose="020F0502020204030204" pitchFamily="34" charset="0"/>
              </a:rPr>
              <a:t>e.g</a:t>
            </a:r>
            <a:r>
              <a:rPr lang="de-AT" altLang="de-DE" dirty="0">
                <a:latin typeface="Calibri" panose="020F0502020204030204" pitchFamily="34" charset="0"/>
              </a:rPr>
              <a:t>, … </a:t>
            </a:r>
            <a:r>
              <a:rPr lang="de-AT" altLang="de-DE" dirty="0" err="1">
                <a:latin typeface="Calibri" panose="020F0502020204030204" pitchFamily="34" charset="0"/>
              </a:rPr>
              <a:t>watching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the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news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and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getting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 smtClean="0">
                <a:latin typeface="Calibri" panose="020F0502020204030204" pitchFamily="34" charset="0"/>
              </a:rPr>
              <a:t>background</a:t>
            </a:r>
            <a:r>
              <a:rPr lang="de-AT" altLang="de-DE" dirty="0" smtClean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information</a:t>
            </a:r>
            <a:r>
              <a:rPr lang="de-AT" altLang="de-DE" dirty="0">
                <a:latin typeface="Calibri" panose="020F0502020204030204" pitchFamily="34" charset="0"/>
              </a:rPr>
              <a:t> on </a:t>
            </a:r>
            <a:r>
              <a:rPr lang="de-AT" altLang="de-DE" dirty="0" err="1">
                <a:latin typeface="Calibri" panose="020F0502020204030204" pitchFamily="34" charset="0"/>
              </a:rPr>
              <a:t>the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 smtClean="0">
                <a:latin typeface="Calibri" panose="020F0502020204030204" pitchFamily="34" charset="0"/>
              </a:rPr>
              <a:t>stories</a:t>
            </a:r>
            <a:r>
              <a:rPr lang="de-AT" altLang="de-DE" dirty="0" smtClean="0">
                <a:latin typeface="Calibri" panose="020F0502020204030204" pitchFamily="34" charset="0"/>
              </a:rPr>
              <a:t> </a:t>
            </a:r>
            <a:r>
              <a:rPr lang="de-AT" altLang="de-DE" dirty="0">
                <a:latin typeface="Calibri" panose="020F0502020204030204" pitchFamily="34" charset="0"/>
              </a:rPr>
              <a:t>at </a:t>
            </a:r>
            <a:r>
              <a:rPr lang="de-AT" altLang="de-DE" dirty="0" err="1">
                <a:latin typeface="Calibri" panose="020F0502020204030204" pitchFamily="34" charset="0"/>
              </a:rPr>
              <a:t>your</a:t>
            </a:r>
            <a:r>
              <a:rPr lang="de-AT" altLang="de-DE" dirty="0">
                <a:latin typeface="Calibri" panose="020F0502020204030204" pitchFamily="34" charset="0"/>
              </a:rPr>
              <a:t> </a:t>
            </a:r>
            <a:r>
              <a:rPr lang="de-AT" altLang="de-DE" dirty="0" err="1">
                <a:latin typeface="Calibri" panose="020F0502020204030204" pitchFamily="34" charset="0"/>
              </a:rPr>
              <a:t>fingertips</a:t>
            </a:r>
            <a:r>
              <a:rPr lang="de-AT" altLang="de-DE" dirty="0">
                <a:latin typeface="Calibri" panose="020F0502020204030204" pitchFamily="34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199281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8925" y="1090612"/>
            <a:ext cx="8623837" cy="5140326"/>
          </a:xfrm>
        </p:spPr>
        <p:txBody>
          <a:bodyPr/>
          <a:lstStyle/>
          <a:p>
            <a:r>
              <a:rPr lang="de-DE" sz="2400" dirty="0" smtClean="0"/>
              <a:t>Fragmenting and Annotating multimedia content</a:t>
            </a:r>
          </a:p>
          <a:p>
            <a:endParaRPr lang="de-DE" sz="2400" dirty="0"/>
          </a:p>
          <a:p>
            <a:pPr lvl="1"/>
            <a:r>
              <a:rPr lang="de-DE" sz="2000" dirty="0" smtClean="0"/>
              <a:t>ASR, Shot/Scene Segmentation, Concept Detection, Object Recognition, Face Recognition, OCR, Entity Recognition, Metadata (e.g. TV-Anytime) </a:t>
            </a:r>
            <a:endParaRPr lang="de-DE" sz="2000" dirty="0"/>
          </a:p>
          <a:p>
            <a:pPr lvl="1"/>
            <a:r>
              <a:rPr lang="de-DE" sz="2000" dirty="0" smtClean="0">
                <a:sym typeface="Wingdings"/>
              </a:rPr>
              <a:t> </a:t>
            </a:r>
            <a:r>
              <a:rPr lang="de-DE" sz="2000" dirty="0" smtClean="0"/>
              <a:t>multi-level indexing of media resources</a:t>
            </a:r>
            <a:endParaRPr lang="de-DE" sz="2000" dirty="0"/>
          </a:p>
          <a:p>
            <a:pPr lvl="1"/>
            <a:r>
              <a:rPr lang="de-DE" sz="2000" dirty="0">
                <a:sym typeface="Wingdings"/>
              </a:rPr>
              <a:t> </a:t>
            </a:r>
            <a:r>
              <a:rPr lang="de-DE" sz="2000" dirty="0" smtClean="0">
                <a:sym typeface="Wingdings"/>
              </a:rPr>
              <a:t>thousands of fragments for each media resource </a:t>
            </a:r>
            <a:endParaRPr lang="de-DE" sz="2000" dirty="0" smtClean="0"/>
          </a:p>
          <a:p>
            <a:pPr lvl="1"/>
            <a:endParaRPr lang="de-DE" sz="2000" dirty="0"/>
          </a:p>
          <a:p>
            <a:r>
              <a:rPr lang="de-DE" sz="2400" dirty="0" smtClean="0"/>
              <a:t>Generating Media Fragment URIs (identifiers) for each fragment of interest</a:t>
            </a:r>
          </a:p>
          <a:p>
            <a:endParaRPr lang="de-DE" sz="2400" dirty="0"/>
          </a:p>
          <a:p>
            <a:r>
              <a:rPr lang="de-DE" sz="2400" dirty="0" smtClean="0"/>
              <a:t>Analysis results seen as annotations according to the</a:t>
            </a:r>
            <a:br>
              <a:rPr lang="de-DE" sz="2400" dirty="0" smtClean="0"/>
            </a:br>
            <a:r>
              <a:rPr lang="de-DE" sz="2400" dirty="0" smtClean="0"/>
              <a:t>W3C Open Annotation Model</a:t>
            </a:r>
          </a:p>
          <a:p>
            <a:pPr>
              <a:buNone/>
            </a:pPr>
            <a:endParaRPr lang="de-DE" sz="2400" dirty="0"/>
          </a:p>
          <a:p>
            <a:r>
              <a:rPr lang="de-DE" sz="2400" dirty="0" smtClean="0"/>
              <a:t>Enrichment seen as interlinked </a:t>
            </a:r>
            <a:br>
              <a:rPr lang="de-DE" sz="2400" dirty="0" smtClean="0"/>
            </a:br>
            <a:r>
              <a:rPr lang="de-DE" sz="2400" dirty="0" smtClean="0"/>
              <a:t>annotations too</a:t>
            </a:r>
          </a:p>
          <a:p>
            <a:endParaRPr lang="de-DE" sz="2400" dirty="0" smtClean="0"/>
          </a:p>
          <a:p>
            <a:r>
              <a:rPr lang="de-DE" sz="2400" dirty="0" smtClean="0"/>
              <a:t>Representation in RDF </a:t>
            </a: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lvl="1"/>
            <a:endParaRPr lang="de-DE" sz="2000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is our approach?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82650" y="6361113"/>
            <a:ext cx="662463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4th W3CWeb &amp; TV Workshop</a:t>
            </a:r>
            <a:endParaRPr lang="de-DE" dirty="0"/>
          </a:p>
        </p:txBody>
      </p:sp>
      <p:sp>
        <p:nvSpPr>
          <p:cNvPr id="15362" name="Inhaltsplatzhalter 1"/>
          <p:cNvSpPr>
            <a:spLocks/>
          </p:cNvSpPr>
          <p:nvPr/>
        </p:nvSpPr>
        <p:spPr bwMode="auto">
          <a:xfrm>
            <a:off x="288925" y="1174750"/>
            <a:ext cx="86233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ts val="2400"/>
              </a:lnSpc>
              <a:spcBef>
                <a:spcPts val="200"/>
              </a:spcBef>
              <a:buClr>
                <a:srgbClr val="006291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4" y="4493775"/>
            <a:ext cx="3571875" cy="17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2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The LinkedTV Workflow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520677" y="6360818"/>
            <a:ext cx="6624084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4th W3CWeb &amp; TV Workshop</a:t>
            </a:r>
            <a:endParaRPr lang="de-D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2" y="1352461"/>
            <a:ext cx="2424938" cy="124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3" y="3295609"/>
            <a:ext cx="2257197" cy="146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8912" y="2666573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seed content</a:t>
            </a:r>
            <a:endParaRPr lang="de-DE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2" y="4362365"/>
            <a:ext cx="1508129" cy="93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unten 3"/>
          <p:cNvSpPr/>
          <p:nvPr/>
        </p:nvSpPr>
        <p:spPr bwMode="auto">
          <a:xfrm>
            <a:off x="7443732" y="3112536"/>
            <a:ext cx="503738" cy="684131"/>
          </a:xfrm>
          <a:prstGeom prst="downArrow">
            <a:avLst/>
          </a:prstGeom>
          <a:solidFill>
            <a:srgbClr val="407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77" y="1133860"/>
            <a:ext cx="1767060" cy="10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pieren 22"/>
          <p:cNvGrpSpPr/>
          <p:nvPr/>
        </p:nvGrpSpPr>
        <p:grpSpPr>
          <a:xfrm>
            <a:off x="3742087" y="2003546"/>
            <a:ext cx="1767060" cy="568518"/>
            <a:chOff x="3730800" y="2544018"/>
            <a:chExt cx="1767060" cy="568518"/>
          </a:xfrm>
        </p:grpSpPr>
        <p:sp>
          <p:nvSpPr>
            <p:cNvPr id="6" name="Rechteck 5"/>
            <p:cNvSpPr/>
            <p:nvPr/>
          </p:nvSpPr>
          <p:spPr bwMode="auto">
            <a:xfrm>
              <a:off x="3730800" y="2544018"/>
              <a:ext cx="1767060" cy="11131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indent="-266700" algn="l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Gerade Verbindung 9"/>
            <p:cNvCxnSpPr>
              <a:stCxn id="6" idx="1"/>
              <a:endCxn id="6" idx="1"/>
            </p:cNvCxnSpPr>
            <p:nvPr/>
          </p:nvCxnSpPr>
          <p:spPr bwMode="auto">
            <a:xfrm>
              <a:off x="3730800" y="2599677"/>
              <a:ext cx="0" cy="0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Gerade Verbindung 11"/>
            <p:cNvCxnSpPr/>
            <p:nvPr/>
          </p:nvCxnSpPr>
          <p:spPr bwMode="auto">
            <a:xfrm>
              <a:off x="3844728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Gerade Verbindung 27"/>
            <p:cNvCxnSpPr/>
            <p:nvPr/>
          </p:nvCxnSpPr>
          <p:spPr bwMode="auto">
            <a:xfrm>
              <a:off x="3764448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 Verbindung 28"/>
            <p:cNvCxnSpPr/>
            <p:nvPr/>
          </p:nvCxnSpPr>
          <p:spPr bwMode="auto">
            <a:xfrm>
              <a:off x="3906187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Gerade Verbindung 29"/>
            <p:cNvCxnSpPr/>
            <p:nvPr/>
          </p:nvCxnSpPr>
          <p:spPr bwMode="auto">
            <a:xfrm>
              <a:off x="3964881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rade Verbindung 30"/>
            <p:cNvCxnSpPr/>
            <p:nvPr/>
          </p:nvCxnSpPr>
          <p:spPr bwMode="auto">
            <a:xfrm>
              <a:off x="4043462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>
              <a:off x="4138712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>
              <a:off x="4233962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4329212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4424462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4483993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>
              <a:off x="4650681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Gerade Verbindung 47"/>
            <p:cNvCxnSpPr/>
            <p:nvPr/>
          </p:nvCxnSpPr>
          <p:spPr bwMode="auto">
            <a:xfrm>
              <a:off x="4710212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Gerade Verbindung 48"/>
            <p:cNvCxnSpPr/>
            <p:nvPr/>
          </p:nvCxnSpPr>
          <p:spPr bwMode="auto">
            <a:xfrm>
              <a:off x="4824353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Gerade Verbindung 49"/>
            <p:cNvCxnSpPr/>
            <p:nvPr/>
          </p:nvCxnSpPr>
          <p:spPr bwMode="auto">
            <a:xfrm>
              <a:off x="4900712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Gerade Verbindung 50"/>
            <p:cNvCxnSpPr/>
            <p:nvPr/>
          </p:nvCxnSpPr>
          <p:spPr bwMode="auto">
            <a:xfrm>
              <a:off x="5043587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Gerade Verbindung 51"/>
            <p:cNvCxnSpPr/>
            <p:nvPr/>
          </p:nvCxnSpPr>
          <p:spPr bwMode="auto">
            <a:xfrm>
              <a:off x="5091212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Gerade Verbindung 52"/>
            <p:cNvCxnSpPr/>
            <p:nvPr/>
          </p:nvCxnSpPr>
          <p:spPr bwMode="auto">
            <a:xfrm>
              <a:off x="5210274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Gerade Verbindung 53"/>
            <p:cNvCxnSpPr/>
            <p:nvPr/>
          </p:nvCxnSpPr>
          <p:spPr bwMode="auto">
            <a:xfrm>
              <a:off x="5281712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Gerade Verbindung 54"/>
            <p:cNvCxnSpPr/>
            <p:nvPr/>
          </p:nvCxnSpPr>
          <p:spPr bwMode="auto">
            <a:xfrm>
              <a:off x="5429349" y="25440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Rechteck 55"/>
            <p:cNvSpPr/>
            <p:nvPr/>
          </p:nvSpPr>
          <p:spPr bwMode="auto">
            <a:xfrm>
              <a:off x="3730800" y="2696418"/>
              <a:ext cx="1767060" cy="11131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indent="-266700" algn="l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57" name="Gerade Verbindung 56"/>
            <p:cNvCxnSpPr>
              <a:stCxn id="56" idx="1"/>
              <a:endCxn id="56" idx="1"/>
            </p:cNvCxnSpPr>
            <p:nvPr/>
          </p:nvCxnSpPr>
          <p:spPr bwMode="auto">
            <a:xfrm>
              <a:off x="3730800" y="2752077"/>
              <a:ext cx="0" cy="0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 Verbindung 57"/>
            <p:cNvCxnSpPr/>
            <p:nvPr/>
          </p:nvCxnSpPr>
          <p:spPr bwMode="auto">
            <a:xfrm>
              <a:off x="3787578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Gerade Verbindung 58"/>
            <p:cNvCxnSpPr/>
            <p:nvPr/>
          </p:nvCxnSpPr>
          <p:spPr bwMode="auto">
            <a:xfrm>
              <a:off x="3764448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Gerade Verbindung 59"/>
            <p:cNvCxnSpPr/>
            <p:nvPr/>
          </p:nvCxnSpPr>
          <p:spPr bwMode="auto">
            <a:xfrm>
              <a:off x="3815062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Gerade Verbindung 60"/>
            <p:cNvCxnSpPr/>
            <p:nvPr/>
          </p:nvCxnSpPr>
          <p:spPr bwMode="auto">
            <a:xfrm>
              <a:off x="3876774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Gerade Verbindung 61"/>
            <p:cNvCxnSpPr/>
            <p:nvPr/>
          </p:nvCxnSpPr>
          <p:spPr bwMode="auto">
            <a:xfrm>
              <a:off x="3928525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Gerade Verbindung 62"/>
            <p:cNvCxnSpPr/>
            <p:nvPr/>
          </p:nvCxnSpPr>
          <p:spPr bwMode="auto">
            <a:xfrm>
              <a:off x="3975313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Gerade Verbindung 63"/>
            <p:cNvCxnSpPr/>
            <p:nvPr/>
          </p:nvCxnSpPr>
          <p:spPr bwMode="auto">
            <a:xfrm>
              <a:off x="4064894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Gerade Verbindung 64"/>
            <p:cNvCxnSpPr/>
            <p:nvPr/>
          </p:nvCxnSpPr>
          <p:spPr bwMode="auto">
            <a:xfrm>
              <a:off x="4138712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Gerade Verbindung 65"/>
            <p:cNvCxnSpPr/>
            <p:nvPr/>
          </p:nvCxnSpPr>
          <p:spPr bwMode="auto">
            <a:xfrm>
              <a:off x="4424462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Gerade Verbindung 66"/>
            <p:cNvCxnSpPr/>
            <p:nvPr/>
          </p:nvCxnSpPr>
          <p:spPr bwMode="auto">
            <a:xfrm>
              <a:off x="4483993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650681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710212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24353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4900712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43587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5091212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5245992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Gerade Verbindung 74"/>
            <p:cNvCxnSpPr/>
            <p:nvPr/>
          </p:nvCxnSpPr>
          <p:spPr bwMode="auto">
            <a:xfrm>
              <a:off x="5281712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429349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Rechteck 76"/>
            <p:cNvSpPr/>
            <p:nvPr/>
          </p:nvSpPr>
          <p:spPr bwMode="auto">
            <a:xfrm>
              <a:off x="3730800" y="2848818"/>
              <a:ext cx="1767060" cy="11131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indent="-266700" algn="l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78" name="Gerade Verbindung 77"/>
            <p:cNvCxnSpPr>
              <a:stCxn id="77" idx="1"/>
              <a:endCxn id="77" idx="1"/>
            </p:cNvCxnSpPr>
            <p:nvPr/>
          </p:nvCxnSpPr>
          <p:spPr bwMode="auto">
            <a:xfrm>
              <a:off x="3730800" y="2904477"/>
              <a:ext cx="0" cy="0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Gerade Verbindung 78"/>
            <p:cNvCxnSpPr/>
            <p:nvPr/>
          </p:nvCxnSpPr>
          <p:spPr bwMode="auto">
            <a:xfrm>
              <a:off x="3844728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3764448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3906187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4010125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043462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Gerade Verbindung 83"/>
            <p:cNvCxnSpPr/>
            <p:nvPr/>
          </p:nvCxnSpPr>
          <p:spPr bwMode="auto">
            <a:xfrm>
              <a:off x="4095850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Gerade Verbindung 84"/>
            <p:cNvCxnSpPr/>
            <p:nvPr/>
          </p:nvCxnSpPr>
          <p:spPr bwMode="auto">
            <a:xfrm>
              <a:off x="4187242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4293493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Gerade Verbindung 86"/>
            <p:cNvCxnSpPr/>
            <p:nvPr/>
          </p:nvCxnSpPr>
          <p:spPr bwMode="auto">
            <a:xfrm>
              <a:off x="4364926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Gerade Verbindung 87"/>
            <p:cNvCxnSpPr/>
            <p:nvPr/>
          </p:nvCxnSpPr>
          <p:spPr bwMode="auto">
            <a:xfrm>
              <a:off x="4536381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Gerade Verbindung 88"/>
            <p:cNvCxnSpPr/>
            <p:nvPr/>
          </p:nvCxnSpPr>
          <p:spPr bwMode="auto">
            <a:xfrm>
              <a:off x="4650681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Gerade Verbindung 89"/>
            <p:cNvCxnSpPr/>
            <p:nvPr/>
          </p:nvCxnSpPr>
          <p:spPr bwMode="auto">
            <a:xfrm>
              <a:off x="4710212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824353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Gerade Verbindung 91"/>
            <p:cNvCxnSpPr/>
            <p:nvPr/>
          </p:nvCxnSpPr>
          <p:spPr bwMode="auto">
            <a:xfrm>
              <a:off x="4900712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Gerade Verbindung 92"/>
            <p:cNvCxnSpPr/>
            <p:nvPr/>
          </p:nvCxnSpPr>
          <p:spPr bwMode="auto">
            <a:xfrm>
              <a:off x="5043587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Gerade Verbindung 93"/>
            <p:cNvCxnSpPr/>
            <p:nvPr/>
          </p:nvCxnSpPr>
          <p:spPr bwMode="auto">
            <a:xfrm>
              <a:off x="5091212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Gerade Verbindung 94"/>
            <p:cNvCxnSpPr/>
            <p:nvPr/>
          </p:nvCxnSpPr>
          <p:spPr bwMode="auto">
            <a:xfrm>
              <a:off x="5210274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Gerade Verbindung 95"/>
            <p:cNvCxnSpPr/>
            <p:nvPr/>
          </p:nvCxnSpPr>
          <p:spPr bwMode="auto">
            <a:xfrm>
              <a:off x="5281712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Gerade Verbindung 96"/>
            <p:cNvCxnSpPr/>
            <p:nvPr/>
          </p:nvCxnSpPr>
          <p:spPr bwMode="auto">
            <a:xfrm>
              <a:off x="5429349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Rechteck 97"/>
            <p:cNvSpPr/>
            <p:nvPr/>
          </p:nvSpPr>
          <p:spPr bwMode="auto">
            <a:xfrm>
              <a:off x="3730800" y="3001218"/>
              <a:ext cx="1767060" cy="11131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indent="-266700" algn="l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99" name="Gerade Verbindung 98"/>
            <p:cNvCxnSpPr>
              <a:stCxn id="98" idx="1"/>
              <a:endCxn id="98" idx="1"/>
            </p:cNvCxnSpPr>
            <p:nvPr/>
          </p:nvCxnSpPr>
          <p:spPr bwMode="auto">
            <a:xfrm>
              <a:off x="3730800" y="3056877"/>
              <a:ext cx="0" cy="0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3844728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3764448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Gerade Verbindung 101"/>
            <p:cNvCxnSpPr/>
            <p:nvPr/>
          </p:nvCxnSpPr>
          <p:spPr bwMode="auto">
            <a:xfrm>
              <a:off x="3906187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3964881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4043462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4138712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4233962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4329212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4424462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4483993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650681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710212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4824353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4900712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5043587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5091212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Gerade Verbindung 115"/>
            <p:cNvCxnSpPr/>
            <p:nvPr/>
          </p:nvCxnSpPr>
          <p:spPr bwMode="auto">
            <a:xfrm>
              <a:off x="5210274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5281712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Gerade Verbindung 117"/>
            <p:cNvCxnSpPr/>
            <p:nvPr/>
          </p:nvCxnSpPr>
          <p:spPr bwMode="auto">
            <a:xfrm>
              <a:off x="5429349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Gerade Verbindung 118"/>
            <p:cNvCxnSpPr/>
            <p:nvPr/>
          </p:nvCxnSpPr>
          <p:spPr bwMode="auto">
            <a:xfrm>
              <a:off x="4164905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Gerade Verbindung 119"/>
            <p:cNvCxnSpPr/>
            <p:nvPr/>
          </p:nvCxnSpPr>
          <p:spPr bwMode="auto">
            <a:xfrm>
              <a:off x="4191098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Gerade Verbindung 120"/>
            <p:cNvCxnSpPr/>
            <p:nvPr/>
          </p:nvCxnSpPr>
          <p:spPr bwMode="auto">
            <a:xfrm>
              <a:off x="4217291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243484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269677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364926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4572484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660975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768516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Gerade Verbindung 127"/>
            <p:cNvCxnSpPr/>
            <p:nvPr/>
          </p:nvCxnSpPr>
          <p:spPr bwMode="auto">
            <a:xfrm>
              <a:off x="4864151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4985980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Gerade Verbindung 129"/>
            <p:cNvCxnSpPr/>
            <p:nvPr/>
          </p:nvCxnSpPr>
          <p:spPr bwMode="auto">
            <a:xfrm>
              <a:off x="5014939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153436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5191921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5318512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Gerade Verbindung 133"/>
            <p:cNvCxnSpPr/>
            <p:nvPr/>
          </p:nvCxnSpPr>
          <p:spPr bwMode="auto">
            <a:xfrm>
              <a:off x="5368903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Gerade Verbindung 134"/>
            <p:cNvCxnSpPr/>
            <p:nvPr/>
          </p:nvCxnSpPr>
          <p:spPr bwMode="auto">
            <a:xfrm>
              <a:off x="5457394" y="26964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Gerade Verbindung 135"/>
            <p:cNvCxnSpPr/>
            <p:nvPr/>
          </p:nvCxnSpPr>
          <p:spPr bwMode="auto">
            <a:xfrm>
              <a:off x="4976753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Gerade Verbindung 136"/>
            <p:cNvCxnSpPr/>
            <p:nvPr/>
          </p:nvCxnSpPr>
          <p:spPr bwMode="auto">
            <a:xfrm>
              <a:off x="4862612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Gerade Verbindung 137"/>
            <p:cNvCxnSpPr/>
            <p:nvPr/>
          </p:nvCxnSpPr>
          <p:spPr bwMode="auto">
            <a:xfrm>
              <a:off x="4688781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Gerade Verbindung 138"/>
            <p:cNvCxnSpPr/>
            <p:nvPr/>
          </p:nvCxnSpPr>
          <p:spPr bwMode="auto">
            <a:xfrm>
              <a:off x="4517326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Gerade Verbindung 139"/>
            <p:cNvCxnSpPr/>
            <p:nvPr/>
          </p:nvCxnSpPr>
          <p:spPr bwMode="auto">
            <a:xfrm>
              <a:off x="4688781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Gerade Verbindung 140"/>
            <p:cNvCxnSpPr/>
            <p:nvPr/>
          </p:nvCxnSpPr>
          <p:spPr bwMode="auto">
            <a:xfrm>
              <a:off x="3997128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Gerade Verbindung 141"/>
            <p:cNvCxnSpPr/>
            <p:nvPr/>
          </p:nvCxnSpPr>
          <p:spPr bwMode="auto">
            <a:xfrm>
              <a:off x="4195862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Gerade Verbindung 142"/>
            <p:cNvCxnSpPr/>
            <p:nvPr/>
          </p:nvCxnSpPr>
          <p:spPr bwMode="auto">
            <a:xfrm>
              <a:off x="4339642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Gerade Verbindung 143"/>
            <p:cNvCxnSpPr/>
            <p:nvPr/>
          </p:nvCxnSpPr>
          <p:spPr bwMode="auto">
            <a:xfrm>
              <a:off x="4517326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Gerade Verbindung 144"/>
            <p:cNvCxnSpPr/>
            <p:nvPr/>
          </p:nvCxnSpPr>
          <p:spPr bwMode="auto">
            <a:xfrm>
              <a:off x="4688781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5053112" y="30012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4970516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5012579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5110124" y="2848818"/>
              <a:ext cx="0" cy="111318"/>
            </a:xfrm>
            <a:prstGeom prst="line">
              <a:avLst/>
            </a:prstGeom>
            <a:solidFill>
              <a:srgbClr val="407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uppieren 21"/>
          <p:cNvGrpSpPr/>
          <p:nvPr/>
        </p:nvGrpSpPr>
        <p:grpSpPr>
          <a:xfrm>
            <a:off x="6809606" y="1587428"/>
            <a:ext cx="1767060" cy="568518"/>
            <a:chOff x="3436552" y="5248867"/>
            <a:chExt cx="1767060" cy="568518"/>
          </a:xfrm>
        </p:grpSpPr>
        <p:sp>
          <p:nvSpPr>
            <p:cNvPr id="266" name="Rechteck 265"/>
            <p:cNvSpPr/>
            <p:nvPr/>
          </p:nvSpPr>
          <p:spPr bwMode="auto">
            <a:xfrm>
              <a:off x="3436552" y="5248867"/>
              <a:ext cx="1767060" cy="1113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indent="-266700" algn="l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267" name="Gerade Verbindung 266"/>
            <p:cNvCxnSpPr>
              <a:stCxn id="266" idx="1"/>
              <a:endCxn id="266" idx="1"/>
            </p:cNvCxnSpPr>
            <p:nvPr/>
          </p:nvCxnSpPr>
          <p:spPr bwMode="auto">
            <a:xfrm>
              <a:off x="3436552" y="5304526"/>
              <a:ext cx="0" cy="0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8" name="Gerade Verbindung 267"/>
            <p:cNvCxnSpPr/>
            <p:nvPr/>
          </p:nvCxnSpPr>
          <p:spPr bwMode="auto">
            <a:xfrm>
              <a:off x="3550480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Gerade Verbindung 268"/>
            <p:cNvCxnSpPr/>
            <p:nvPr/>
          </p:nvCxnSpPr>
          <p:spPr bwMode="auto">
            <a:xfrm>
              <a:off x="3470200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Gerade Verbindung 269"/>
            <p:cNvCxnSpPr/>
            <p:nvPr/>
          </p:nvCxnSpPr>
          <p:spPr bwMode="auto">
            <a:xfrm>
              <a:off x="3611939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Gerade Verbindung 270"/>
            <p:cNvCxnSpPr/>
            <p:nvPr/>
          </p:nvCxnSpPr>
          <p:spPr bwMode="auto">
            <a:xfrm>
              <a:off x="3670633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Gerade Verbindung 271"/>
            <p:cNvCxnSpPr/>
            <p:nvPr/>
          </p:nvCxnSpPr>
          <p:spPr bwMode="auto">
            <a:xfrm>
              <a:off x="3749214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Gerade Verbindung 272"/>
            <p:cNvCxnSpPr/>
            <p:nvPr/>
          </p:nvCxnSpPr>
          <p:spPr bwMode="auto">
            <a:xfrm>
              <a:off x="3844464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Gerade Verbindung 273"/>
            <p:cNvCxnSpPr/>
            <p:nvPr/>
          </p:nvCxnSpPr>
          <p:spPr bwMode="auto">
            <a:xfrm>
              <a:off x="3939714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5" name="Gerade Verbindung 274"/>
            <p:cNvCxnSpPr/>
            <p:nvPr/>
          </p:nvCxnSpPr>
          <p:spPr bwMode="auto">
            <a:xfrm>
              <a:off x="4034964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Gerade Verbindung 275"/>
            <p:cNvCxnSpPr/>
            <p:nvPr/>
          </p:nvCxnSpPr>
          <p:spPr bwMode="auto">
            <a:xfrm>
              <a:off x="4130214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Gerade Verbindung 276"/>
            <p:cNvCxnSpPr/>
            <p:nvPr/>
          </p:nvCxnSpPr>
          <p:spPr bwMode="auto">
            <a:xfrm>
              <a:off x="4189745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Gerade Verbindung 277"/>
            <p:cNvCxnSpPr/>
            <p:nvPr/>
          </p:nvCxnSpPr>
          <p:spPr bwMode="auto">
            <a:xfrm>
              <a:off x="4356433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Gerade Verbindung 278"/>
            <p:cNvCxnSpPr/>
            <p:nvPr/>
          </p:nvCxnSpPr>
          <p:spPr bwMode="auto">
            <a:xfrm>
              <a:off x="4415964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Gerade Verbindung 279"/>
            <p:cNvCxnSpPr/>
            <p:nvPr/>
          </p:nvCxnSpPr>
          <p:spPr bwMode="auto">
            <a:xfrm>
              <a:off x="4530105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Gerade Verbindung 280"/>
            <p:cNvCxnSpPr/>
            <p:nvPr/>
          </p:nvCxnSpPr>
          <p:spPr bwMode="auto">
            <a:xfrm>
              <a:off x="4606464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Gerade Verbindung 281"/>
            <p:cNvCxnSpPr/>
            <p:nvPr/>
          </p:nvCxnSpPr>
          <p:spPr bwMode="auto">
            <a:xfrm>
              <a:off x="4749339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3" name="Gerade Verbindung 282"/>
            <p:cNvCxnSpPr/>
            <p:nvPr/>
          </p:nvCxnSpPr>
          <p:spPr bwMode="auto">
            <a:xfrm>
              <a:off x="4796964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Gerade Verbindung 283"/>
            <p:cNvCxnSpPr/>
            <p:nvPr/>
          </p:nvCxnSpPr>
          <p:spPr bwMode="auto">
            <a:xfrm>
              <a:off x="4916026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Gerade Verbindung 284"/>
            <p:cNvCxnSpPr/>
            <p:nvPr/>
          </p:nvCxnSpPr>
          <p:spPr bwMode="auto">
            <a:xfrm>
              <a:off x="4987464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Gerade Verbindung 285"/>
            <p:cNvCxnSpPr/>
            <p:nvPr/>
          </p:nvCxnSpPr>
          <p:spPr bwMode="auto">
            <a:xfrm>
              <a:off x="5135101" y="52488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7" name="Rechteck 286"/>
            <p:cNvSpPr/>
            <p:nvPr/>
          </p:nvSpPr>
          <p:spPr bwMode="auto">
            <a:xfrm>
              <a:off x="3436552" y="5401267"/>
              <a:ext cx="1767060" cy="1113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indent="-266700" algn="l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288" name="Gerade Verbindung 287"/>
            <p:cNvCxnSpPr>
              <a:stCxn id="287" idx="1"/>
              <a:endCxn id="287" idx="1"/>
            </p:cNvCxnSpPr>
            <p:nvPr/>
          </p:nvCxnSpPr>
          <p:spPr bwMode="auto">
            <a:xfrm>
              <a:off x="3436552" y="5456926"/>
              <a:ext cx="0" cy="0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Gerade Verbindung 288"/>
            <p:cNvCxnSpPr/>
            <p:nvPr/>
          </p:nvCxnSpPr>
          <p:spPr bwMode="auto">
            <a:xfrm>
              <a:off x="3493330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0" name="Gerade Verbindung 289"/>
            <p:cNvCxnSpPr/>
            <p:nvPr/>
          </p:nvCxnSpPr>
          <p:spPr bwMode="auto">
            <a:xfrm>
              <a:off x="3470200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Gerade Verbindung 290"/>
            <p:cNvCxnSpPr/>
            <p:nvPr/>
          </p:nvCxnSpPr>
          <p:spPr bwMode="auto">
            <a:xfrm>
              <a:off x="3520814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2" name="Gerade Verbindung 291"/>
            <p:cNvCxnSpPr/>
            <p:nvPr/>
          </p:nvCxnSpPr>
          <p:spPr bwMode="auto">
            <a:xfrm>
              <a:off x="3582526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Gerade Verbindung 292"/>
            <p:cNvCxnSpPr/>
            <p:nvPr/>
          </p:nvCxnSpPr>
          <p:spPr bwMode="auto">
            <a:xfrm>
              <a:off x="3634277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Gerade Verbindung 293"/>
            <p:cNvCxnSpPr/>
            <p:nvPr/>
          </p:nvCxnSpPr>
          <p:spPr bwMode="auto">
            <a:xfrm>
              <a:off x="3681065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Gerade Verbindung 294"/>
            <p:cNvCxnSpPr/>
            <p:nvPr/>
          </p:nvCxnSpPr>
          <p:spPr bwMode="auto">
            <a:xfrm>
              <a:off x="3770646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6" name="Gerade Verbindung 295"/>
            <p:cNvCxnSpPr/>
            <p:nvPr/>
          </p:nvCxnSpPr>
          <p:spPr bwMode="auto">
            <a:xfrm>
              <a:off x="3844464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Gerade Verbindung 296"/>
            <p:cNvCxnSpPr/>
            <p:nvPr/>
          </p:nvCxnSpPr>
          <p:spPr bwMode="auto">
            <a:xfrm>
              <a:off x="4130214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8" name="Gerade Verbindung 297"/>
            <p:cNvCxnSpPr/>
            <p:nvPr/>
          </p:nvCxnSpPr>
          <p:spPr bwMode="auto">
            <a:xfrm>
              <a:off x="4189745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9" name="Gerade Verbindung 298"/>
            <p:cNvCxnSpPr/>
            <p:nvPr/>
          </p:nvCxnSpPr>
          <p:spPr bwMode="auto">
            <a:xfrm>
              <a:off x="4356433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Gerade Verbindung 299"/>
            <p:cNvCxnSpPr/>
            <p:nvPr/>
          </p:nvCxnSpPr>
          <p:spPr bwMode="auto">
            <a:xfrm>
              <a:off x="4415964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1" name="Gerade Verbindung 300"/>
            <p:cNvCxnSpPr/>
            <p:nvPr/>
          </p:nvCxnSpPr>
          <p:spPr bwMode="auto">
            <a:xfrm>
              <a:off x="4530105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2" name="Gerade Verbindung 301"/>
            <p:cNvCxnSpPr/>
            <p:nvPr/>
          </p:nvCxnSpPr>
          <p:spPr bwMode="auto">
            <a:xfrm>
              <a:off x="4606464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Gerade Verbindung 302"/>
            <p:cNvCxnSpPr/>
            <p:nvPr/>
          </p:nvCxnSpPr>
          <p:spPr bwMode="auto">
            <a:xfrm>
              <a:off x="4749339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4" name="Gerade Verbindung 303"/>
            <p:cNvCxnSpPr/>
            <p:nvPr/>
          </p:nvCxnSpPr>
          <p:spPr bwMode="auto">
            <a:xfrm>
              <a:off x="4796964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Gerade Verbindung 304"/>
            <p:cNvCxnSpPr/>
            <p:nvPr/>
          </p:nvCxnSpPr>
          <p:spPr bwMode="auto">
            <a:xfrm>
              <a:off x="4951744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Gerade Verbindung 305"/>
            <p:cNvCxnSpPr/>
            <p:nvPr/>
          </p:nvCxnSpPr>
          <p:spPr bwMode="auto">
            <a:xfrm>
              <a:off x="4987464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Gerade Verbindung 306"/>
            <p:cNvCxnSpPr/>
            <p:nvPr/>
          </p:nvCxnSpPr>
          <p:spPr bwMode="auto">
            <a:xfrm>
              <a:off x="5135101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8" name="Rechteck 307"/>
            <p:cNvSpPr/>
            <p:nvPr/>
          </p:nvSpPr>
          <p:spPr bwMode="auto">
            <a:xfrm>
              <a:off x="3436552" y="5553667"/>
              <a:ext cx="1767060" cy="1113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indent="-266700" algn="l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309" name="Gerade Verbindung 308"/>
            <p:cNvCxnSpPr>
              <a:stCxn id="308" idx="1"/>
              <a:endCxn id="308" idx="1"/>
            </p:cNvCxnSpPr>
            <p:nvPr/>
          </p:nvCxnSpPr>
          <p:spPr bwMode="auto">
            <a:xfrm>
              <a:off x="3436552" y="5609326"/>
              <a:ext cx="0" cy="0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Gerade Verbindung 309"/>
            <p:cNvCxnSpPr/>
            <p:nvPr/>
          </p:nvCxnSpPr>
          <p:spPr bwMode="auto">
            <a:xfrm>
              <a:off x="3550480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Gerade Verbindung 310"/>
            <p:cNvCxnSpPr/>
            <p:nvPr/>
          </p:nvCxnSpPr>
          <p:spPr bwMode="auto">
            <a:xfrm>
              <a:off x="3470200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Gerade Verbindung 311"/>
            <p:cNvCxnSpPr/>
            <p:nvPr/>
          </p:nvCxnSpPr>
          <p:spPr bwMode="auto">
            <a:xfrm>
              <a:off x="3611939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3" name="Gerade Verbindung 312"/>
            <p:cNvCxnSpPr/>
            <p:nvPr/>
          </p:nvCxnSpPr>
          <p:spPr bwMode="auto">
            <a:xfrm>
              <a:off x="3715877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4" name="Gerade Verbindung 313"/>
            <p:cNvCxnSpPr/>
            <p:nvPr/>
          </p:nvCxnSpPr>
          <p:spPr bwMode="auto">
            <a:xfrm>
              <a:off x="3749214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Gerade Verbindung 314"/>
            <p:cNvCxnSpPr/>
            <p:nvPr/>
          </p:nvCxnSpPr>
          <p:spPr bwMode="auto">
            <a:xfrm>
              <a:off x="3801602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Gerade Verbindung 315"/>
            <p:cNvCxnSpPr/>
            <p:nvPr/>
          </p:nvCxnSpPr>
          <p:spPr bwMode="auto">
            <a:xfrm>
              <a:off x="3892994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7" name="Gerade Verbindung 316"/>
            <p:cNvCxnSpPr/>
            <p:nvPr/>
          </p:nvCxnSpPr>
          <p:spPr bwMode="auto">
            <a:xfrm>
              <a:off x="3999245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Gerade Verbindung 317"/>
            <p:cNvCxnSpPr/>
            <p:nvPr/>
          </p:nvCxnSpPr>
          <p:spPr bwMode="auto">
            <a:xfrm>
              <a:off x="4070678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9" name="Gerade Verbindung 318"/>
            <p:cNvCxnSpPr/>
            <p:nvPr/>
          </p:nvCxnSpPr>
          <p:spPr bwMode="auto">
            <a:xfrm>
              <a:off x="4242133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0" name="Gerade Verbindung 319"/>
            <p:cNvCxnSpPr/>
            <p:nvPr/>
          </p:nvCxnSpPr>
          <p:spPr bwMode="auto">
            <a:xfrm>
              <a:off x="4356433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Gerade Verbindung 320"/>
            <p:cNvCxnSpPr/>
            <p:nvPr/>
          </p:nvCxnSpPr>
          <p:spPr bwMode="auto">
            <a:xfrm>
              <a:off x="4415964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Gerade Verbindung 321"/>
            <p:cNvCxnSpPr/>
            <p:nvPr/>
          </p:nvCxnSpPr>
          <p:spPr bwMode="auto">
            <a:xfrm>
              <a:off x="4530105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3" name="Gerade Verbindung 322"/>
            <p:cNvCxnSpPr/>
            <p:nvPr/>
          </p:nvCxnSpPr>
          <p:spPr bwMode="auto">
            <a:xfrm>
              <a:off x="4606464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Gerade Verbindung 323"/>
            <p:cNvCxnSpPr/>
            <p:nvPr/>
          </p:nvCxnSpPr>
          <p:spPr bwMode="auto">
            <a:xfrm>
              <a:off x="4749339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5" name="Gerade Verbindung 324"/>
            <p:cNvCxnSpPr/>
            <p:nvPr/>
          </p:nvCxnSpPr>
          <p:spPr bwMode="auto">
            <a:xfrm>
              <a:off x="4796964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Gerade Verbindung 325"/>
            <p:cNvCxnSpPr/>
            <p:nvPr/>
          </p:nvCxnSpPr>
          <p:spPr bwMode="auto">
            <a:xfrm>
              <a:off x="4916026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Gerade Verbindung 326"/>
            <p:cNvCxnSpPr/>
            <p:nvPr/>
          </p:nvCxnSpPr>
          <p:spPr bwMode="auto">
            <a:xfrm>
              <a:off x="4987464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Gerade Verbindung 327"/>
            <p:cNvCxnSpPr/>
            <p:nvPr/>
          </p:nvCxnSpPr>
          <p:spPr bwMode="auto">
            <a:xfrm>
              <a:off x="5135101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9" name="Rechteck 328"/>
            <p:cNvSpPr/>
            <p:nvPr/>
          </p:nvSpPr>
          <p:spPr bwMode="auto">
            <a:xfrm>
              <a:off x="3436552" y="5706067"/>
              <a:ext cx="1767060" cy="1113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indent="-266700" algn="l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330" name="Gerade Verbindung 329"/>
            <p:cNvCxnSpPr>
              <a:stCxn id="329" idx="1"/>
              <a:endCxn id="329" idx="1"/>
            </p:cNvCxnSpPr>
            <p:nvPr/>
          </p:nvCxnSpPr>
          <p:spPr bwMode="auto">
            <a:xfrm>
              <a:off x="3436552" y="5761726"/>
              <a:ext cx="0" cy="0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1" name="Gerade Verbindung 330"/>
            <p:cNvCxnSpPr/>
            <p:nvPr/>
          </p:nvCxnSpPr>
          <p:spPr bwMode="auto">
            <a:xfrm>
              <a:off x="3550480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Gerade Verbindung 331"/>
            <p:cNvCxnSpPr/>
            <p:nvPr/>
          </p:nvCxnSpPr>
          <p:spPr bwMode="auto">
            <a:xfrm>
              <a:off x="3470200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Gerade Verbindung 332"/>
            <p:cNvCxnSpPr/>
            <p:nvPr/>
          </p:nvCxnSpPr>
          <p:spPr bwMode="auto">
            <a:xfrm>
              <a:off x="3611939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Gerade Verbindung 333"/>
            <p:cNvCxnSpPr/>
            <p:nvPr/>
          </p:nvCxnSpPr>
          <p:spPr bwMode="auto">
            <a:xfrm>
              <a:off x="3670633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Gerade Verbindung 334"/>
            <p:cNvCxnSpPr/>
            <p:nvPr/>
          </p:nvCxnSpPr>
          <p:spPr bwMode="auto">
            <a:xfrm>
              <a:off x="3749214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Gerade Verbindung 335"/>
            <p:cNvCxnSpPr/>
            <p:nvPr/>
          </p:nvCxnSpPr>
          <p:spPr bwMode="auto">
            <a:xfrm>
              <a:off x="3844464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Gerade Verbindung 336"/>
            <p:cNvCxnSpPr/>
            <p:nvPr/>
          </p:nvCxnSpPr>
          <p:spPr bwMode="auto">
            <a:xfrm>
              <a:off x="3939714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Gerade Verbindung 337"/>
            <p:cNvCxnSpPr/>
            <p:nvPr/>
          </p:nvCxnSpPr>
          <p:spPr bwMode="auto">
            <a:xfrm>
              <a:off x="4034964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Gerade Verbindung 338"/>
            <p:cNvCxnSpPr/>
            <p:nvPr/>
          </p:nvCxnSpPr>
          <p:spPr bwMode="auto">
            <a:xfrm>
              <a:off x="4130214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0" name="Gerade Verbindung 339"/>
            <p:cNvCxnSpPr/>
            <p:nvPr/>
          </p:nvCxnSpPr>
          <p:spPr bwMode="auto">
            <a:xfrm>
              <a:off x="4189745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Gerade Verbindung 340"/>
            <p:cNvCxnSpPr/>
            <p:nvPr/>
          </p:nvCxnSpPr>
          <p:spPr bwMode="auto">
            <a:xfrm>
              <a:off x="4356433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Gerade Verbindung 341"/>
            <p:cNvCxnSpPr/>
            <p:nvPr/>
          </p:nvCxnSpPr>
          <p:spPr bwMode="auto">
            <a:xfrm>
              <a:off x="4415964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3" name="Gerade Verbindung 342"/>
            <p:cNvCxnSpPr/>
            <p:nvPr/>
          </p:nvCxnSpPr>
          <p:spPr bwMode="auto">
            <a:xfrm>
              <a:off x="4530105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4" name="Gerade Verbindung 343"/>
            <p:cNvCxnSpPr/>
            <p:nvPr/>
          </p:nvCxnSpPr>
          <p:spPr bwMode="auto">
            <a:xfrm>
              <a:off x="4606464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Gerade Verbindung 344"/>
            <p:cNvCxnSpPr/>
            <p:nvPr/>
          </p:nvCxnSpPr>
          <p:spPr bwMode="auto">
            <a:xfrm>
              <a:off x="4749339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6" name="Gerade Verbindung 345"/>
            <p:cNvCxnSpPr/>
            <p:nvPr/>
          </p:nvCxnSpPr>
          <p:spPr bwMode="auto">
            <a:xfrm>
              <a:off x="4796964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7" name="Gerade Verbindung 346"/>
            <p:cNvCxnSpPr/>
            <p:nvPr/>
          </p:nvCxnSpPr>
          <p:spPr bwMode="auto">
            <a:xfrm>
              <a:off x="4916026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Gerade Verbindung 347"/>
            <p:cNvCxnSpPr/>
            <p:nvPr/>
          </p:nvCxnSpPr>
          <p:spPr bwMode="auto">
            <a:xfrm>
              <a:off x="4987464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Gerade Verbindung 348"/>
            <p:cNvCxnSpPr/>
            <p:nvPr/>
          </p:nvCxnSpPr>
          <p:spPr bwMode="auto">
            <a:xfrm>
              <a:off x="5135101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0" name="Gerade Verbindung 349"/>
            <p:cNvCxnSpPr/>
            <p:nvPr/>
          </p:nvCxnSpPr>
          <p:spPr bwMode="auto">
            <a:xfrm>
              <a:off x="3870657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Gerade Verbindung 350"/>
            <p:cNvCxnSpPr/>
            <p:nvPr/>
          </p:nvCxnSpPr>
          <p:spPr bwMode="auto">
            <a:xfrm>
              <a:off x="3896850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2" name="Gerade Verbindung 351"/>
            <p:cNvCxnSpPr/>
            <p:nvPr/>
          </p:nvCxnSpPr>
          <p:spPr bwMode="auto">
            <a:xfrm>
              <a:off x="3923043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Gerade Verbindung 352"/>
            <p:cNvCxnSpPr/>
            <p:nvPr/>
          </p:nvCxnSpPr>
          <p:spPr bwMode="auto">
            <a:xfrm>
              <a:off x="3949236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Gerade Verbindung 353"/>
            <p:cNvCxnSpPr/>
            <p:nvPr/>
          </p:nvCxnSpPr>
          <p:spPr bwMode="auto">
            <a:xfrm>
              <a:off x="3975429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5" name="Gerade Verbindung 354"/>
            <p:cNvCxnSpPr/>
            <p:nvPr/>
          </p:nvCxnSpPr>
          <p:spPr bwMode="auto">
            <a:xfrm>
              <a:off x="4070678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6" name="Gerade Verbindung 355"/>
            <p:cNvCxnSpPr/>
            <p:nvPr/>
          </p:nvCxnSpPr>
          <p:spPr bwMode="auto">
            <a:xfrm>
              <a:off x="4278236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Gerade Verbindung 356"/>
            <p:cNvCxnSpPr/>
            <p:nvPr/>
          </p:nvCxnSpPr>
          <p:spPr bwMode="auto">
            <a:xfrm>
              <a:off x="4366727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8" name="Gerade Verbindung 357"/>
            <p:cNvCxnSpPr/>
            <p:nvPr/>
          </p:nvCxnSpPr>
          <p:spPr bwMode="auto">
            <a:xfrm>
              <a:off x="4474268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9" name="Gerade Verbindung 358"/>
            <p:cNvCxnSpPr/>
            <p:nvPr/>
          </p:nvCxnSpPr>
          <p:spPr bwMode="auto">
            <a:xfrm>
              <a:off x="4569903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0" name="Gerade Verbindung 359"/>
            <p:cNvCxnSpPr/>
            <p:nvPr/>
          </p:nvCxnSpPr>
          <p:spPr bwMode="auto">
            <a:xfrm>
              <a:off x="4691732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Gerade Verbindung 360"/>
            <p:cNvCxnSpPr/>
            <p:nvPr/>
          </p:nvCxnSpPr>
          <p:spPr bwMode="auto">
            <a:xfrm>
              <a:off x="4720691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Gerade Verbindung 361"/>
            <p:cNvCxnSpPr/>
            <p:nvPr/>
          </p:nvCxnSpPr>
          <p:spPr bwMode="auto">
            <a:xfrm>
              <a:off x="4859188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3" name="Gerade Verbindung 362"/>
            <p:cNvCxnSpPr/>
            <p:nvPr/>
          </p:nvCxnSpPr>
          <p:spPr bwMode="auto">
            <a:xfrm>
              <a:off x="4897673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Gerade Verbindung 363"/>
            <p:cNvCxnSpPr/>
            <p:nvPr/>
          </p:nvCxnSpPr>
          <p:spPr bwMode="auto">
            <a:xfrm>
              <a:off x="5024264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Gerade Verbindung 364"/>
            <p:cNvCxnSpPr/>
            <p:nvPr/>
          </p:nvCxnSpPr>
          <p:spPr bwMode="auto">
            <a:xfrm>
              <a:off x="5074655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Gerade Verbindung 365"/>
            <p:cNvCxnSpPr/>
            <p:nvPr/>
          </p:nvCxnSpPr>
          <p:spPr bwMode="auto">
            <a:xfrm>
              <a:off x="5163146" y="54012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7" name="Gerade Verbindung 366"/>
            <p:cNvCxnSpPr/>
            <p:nvPr/>
          </p:nvCxnSpPr>
          <p:spPr bwMode="auto">
            <a:xfrm>
              <a:off x="4682505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8" name="Gerade Verbindung 367"/>
            <p:cNvCxnSpPr/>
            <p:nvPr/>
          </p:nvCxnSpPr>
          <p:spPr bwMode="auto">
            <a:xfrm>
              <a:off x="4568364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9" name="Gerade Verbindung 368"/>
            <p:cNvCxnSpPr/>
            <p:nvPr/>
          </p:nvCxnSpPr>
          <p:spPr bwMode="auto">
            <a:xfrm>
              <a:off x="4394533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0" name="Gerade Verbindung 369"/>
            <p:cNvCxnSpPr/>
            <p:nvPr/>
          </p:nvCxnSpPr>
          <p:spPr bwMode="auto">
            <a:xfrm>
              <a:off x="4223078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1" name="Gerade Verbindung 370"/>
            <p:cNvCxnSpPr/>
            <p:nvPr/>
          </p:nvCxnSpPr>
          <p:spPr bwMode="auto">
            <a:xfrm>
              <a:off x="4394533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Gerade Verbindung 371"/>
            <p:cNvCxnSpPr/>
            <p:nvPr/>
          </p:nvCxnSpPr>
          <p:spPr bwMode="auto">
            <a:xfrm>
              <a:off x="3702880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3" name="Gerade Verbindung 372"/>
            <p:cNvCxnSpPr/>
            <p:nvPr/>
          </p:nvCxnSpPr>
          <p:spPr bwMode="auto">
            <a:xfrm>
              <a:off x="3901614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4" name="Gerade Verbindung 373"/>
            <p:cNvCxnSpPr/>
            <p:nvPr/>
          </p:nvCxnSpPr>
          <p:spPr bwMode="auto">
            <a:xfrm>
              <a:off x="4045394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Gerade Verbindung 374"/>
            <p:cNvCxnSpPr/>
            <p:nvPr/>
          </p:nvCxnSpPr>
          <p:spPr bwMode="auto">
            <a:xfrm>
              <a:off x="4223078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6" name="Gerade Verbindung 375"/>
            <p:cNvCxnSpPr/>
            <p:nvPr/>
          </p:nvCxnSpPr>
          <p:spPr bwMode="auto">
            <a:xfrm>
              <a:off x="4394533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7" name="Gerade Verbindung 376"/>
            <p:cNvCxnSpPr/>
            <p:nvPr/>
          </p:nvCxnSpPr>
          <p:spPr bwMode="auto">
            <a:xfrm>
              <a:off x="4758864" y="57060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8" name="Gerade Verbindung 377"/>
            <p:cNvCxnSpPr/>
            <p:nvPr/>
          </p:nvCxnSpPr>
          <p:spPr bwMode="auto">
            <a:xfrm>
              <a:off x="4676268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9" name="Gerade Verbindung 378"/>
            <p:cNvCxnSpPr/>
            <p:nvPr/>
          </p:nvCxnSpPr>
          <p:spPr bwMode="auto">
            <a:xfrm>
              <a:off x="4718331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0" name="Gerade Verbindung 379"/>
            <p:cNvCxnSpPr/>
            <p:nvPr/>
          </p:nvCxnSpPr>
          <p:spPr bwMode="auto">
            <a:xfrm>
              <a:off x="4815876" y="5553667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Pfeil nach rechts 15"/>
          <p:cNvSpPr/>
          <p:nvPr/>
        </p:nvSpPr>
        <p:spPr bwMode="auto">
          <a:xfrm>
            <a:off x="2679152" y="1677264"/>
            <a:ext cx="802202" cy="478682"/>
          </a:xfrm>
          <a:prstGeom prst="rightArrow">
            <a:avLst/>
          </a:prstGeom>
          <a:solidFill>
            <a:srgbClr val="407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383" name="Textfeld 382"/>
          <p:cNvSpPr txBox="1"/>
          <p:nvPr/>
        </p:nvSpPr>
        <p:spPr>
          <a:xfrm>
            <a:off x="7000313" y="2266463"/>
            <a:ext cx="1357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Annotation</a:t>
            </a:r>
            <a:endParaRPr lang="de-DE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0" name="Textfeld 499"/>
          <p:cNvSpPr txBox="1"/>
          <p:nvPr/>
        </p:nvSpPr>
        <p:spPr>
          <a:xfrm>
            <a:off x="7118800" y="5654284"/>
            <a:ext cx="1866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Enrichment</a:t>
            </a:r>
          </a:p>
          <a:p>
            <a:r>
              <a:rPr lang="de-DE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Content</a:t>
            </a:r>
            <a:endParaRPr lang="de-DE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6866384" y="4369241"/>
            <a:ext cx="1811586" cy="1193735"/>
            <a:chOff x="3380917" y="2689276"/>
            <a:chExt cx="1811586" cy="1193735"/>
          </a:xfrm>
        </p:grpSpPr>
        <p:sp>
          <p:nvSpPr>
            <p:cNvPr id="385" name="Rechteck 384"/>
            <p:cNvSpPr/>
            <p:nvPr/>
          </p:nvSpPr>
          <p:spPr bwMode="auto">
            <a:xfrm>
              <a:off x="3425443" y="3314493"/>
              <a:ext cx="1767060" cy="1113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indent="-266700" algn="l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386" name="Gerade Verbindung 385"/>
            <p:cNvCxnSpPr>
              <a:stCxn id="385" idx="1"/>
              <a:endCxn id="385" idx="1"/>
            </p:cNvCxnSpPr>
            <p:nvPr/>
          </p:nvCxnSpPr>
          <p:spPr bwMode="auto">
            <a:xfrm>
              <a:off x="3425443" y="3370152"/>
              <a:ext cx="0" cy="0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Gerade Verbindung 386"/>
            <p:cNvCxnSpPr/>
            <p:nvPr/>
          </p:nvCxnSpPr>
          <p:spPr bwMode="auto">
            <a:xfrm>
              <a:off x="3539371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8" name="Gerade Verbindung 387"/>
            <p:cNvCxnSpPr/>
            <p:nvPr/>
          </p:nvCxnSpPr>
          <p:spPr bwMode="auto">
            <a:xfrm>
              <a:off x="3459091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Gerade Verbindung 388"/>
            <p:cNvCxnSpPr/>
            <p:nvPr/>
          </p:nvCxnSpPr>
          <p:spPr bwMode="auto">
            <a:xfrm>
              <a:off x="3600830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Gerade Verbindung 389"/>
            <p:cNvCxnSpPr/>
            <p:nvPr/>
          </p:nvCxnSpPr>
          <p:spPr bwMode="auto">
            <a:xfrm>
              <a:off x="3659524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" name="Gerade Verbindung 390"/>
            <p:cNvCxnSpPr/>
            <p:nvPr/>
          </p:nvCxnSpPr>
          <p:spPr bwMode="auto">
            <a:xfrm>
              <a:off x="3738105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" name="Gerade Verbindung 391"/>
            <p:cNvCxnSpPr/>
            <p:nvPr/>
          </p:nvCxnSpPr>
          <p:spPr bwMode="auto">
            <a:xfrm>
              <a:off x="3833355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" name="Gerade Verbindung 392"/>
            <p:cNvCxnSpPr/>
            <p:nvPr/>
          </p:nvCxnSpPr>
          <p:spPr bwMode="auto">
            <a:xfrm>
              <a:off x="3928605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4" name="Gerade Verbindung 393"/>
            <p:cNvCxnSpPr/>
            <p:nvPr/>
          </p:nvCxnSpPr>
          <p:spPr bwMode="auto">
            <a:xfrm>
              <a:off x="4023855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5" name="Gerade Verbindung 394"/>
            <p:cNvCxnSpPr/>
            <p:nvPr/>
          </p:nvCxnSpPr>
          <p:spPr bwMode="auto">
            <a:xfrm>
              <a:off x="4119105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6" name="Gerade Verbindung 395"/>
            <p:cNvCxnSpPr/>
            <p:nvPr/>
          </p:nvCxnSpPr>
          <p:spPr bwMode="auto">
            <a:xfrm>
              <a:off x="4178636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7" name="Gerade Verbindung 396"/>
            <p:cNvCxnSpPr/>
            <p:nvPr/>
          </p:nvCxnSpPr>
          <p:spPr bwMode="auto">
            <a:xfrm>
              <a:off x="4345324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8" name="Gerade Verbindung 397"/>
            <p:cNvCxnSpPr/>
            <p:nvPr/>
          </p:nvCxnSpPr>
          <p:spPr bwMode="auto">
            <a:xfrm>
              <a:off x="4404855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9" name="Gerade Verbindung 398"/>
            <p:cNvCxnSpPr/>
            <p:nvPr/>
          </p:nvCxnSpPr>
          <p:spPr bwMode="auto">
            <a:xfrm>
              <a:off x="4518996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0" name="Gerade Verbindung 399"/>
            <p:cNvCxnSpPr/>
            <p:nvPr/>
          </p:nvCxnSpPr>
          <p:spPr bwMode="auto">
            <a:xfrm>
              <a:off x="4595355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1" name="Gerade Verbindung 400"/>
            <p:cNvCxnSpPr/>
            <p:nvPr/>
          </p:nvCxnSpPr>
          <p:spPr bwMode="auto">
            <a:xfrm>
              <a:off x="4738230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Gerade Verbindung 401"/>
            <p:cNvCxnSpPr/>
            <p:nvPr/>
          </p:nvCxnSpPr>
          <p:spPr bwMode="auto">
            <a:xfrm>
              <a:off x="4785855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3" name="Gerade Verbindung 402"/>
            <p:cNvCxnSpPr/>
            <p:nvPr/>
          </p:nvCxnSpPr>
          <p:spPr bwMode="auto">
            <a:xfrm>
              <a:off x="4904917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4" name="Gerade Verbindung 403"/>
            <p:cNvCxnSpPr/>
            <p:nvPr/>
          </p:nvCxnSpPr>
          <p:spPr bwMode="auto">
            <a:xfrm>
              <a:off x="4976355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5" name="Gerade Verbindung 404"/>
            <p:cNvCxnSpPr/>
            <p:nvPr/>
          </p:nvCxnSpPr>
          <p:spPr bwMode="auto">
            <a:xfrm>
              <a:off x="5123992" y="33144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6" name="Rechteck 405"/>
            <p:cNvSpPr/>
            <p:nvPr/>
          </p:nvSpPr>
          <p:spPr bwMode="auto">
            <a:xfrm>
              <a:off x="3425443" y="3466893"/>
              <a:ext cx="1767060" cy="1113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indent="-266700" algn="l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407" name="Gerade Verbindung 406"/>
            <p:cNvCxnSpPr>
              <a:stCxn id="406" idx="1"/>
              <a:endCxn id="406" idx="1"/>
            </p:cNvCxnSpPr>
            <p:nvPr/>
          </p:nvCxnSpPr>
          <p:spPr bwMode="auto">
            <a:xfrm>
              <a:off x="3425443" y="3522552"/>
              <a:ext cx="0" cy="0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8" name="Gerade Verbindung 407"/>
            <p:cNvCxnSpPr/>
            <p:nvPr/>
          </p:nvCxnSpPr>
          <p:spPr bwMode="auto">
            <a:xfrm>
              <a:off x="3482221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9" name="Gerade Verbindung 408"/>
            <p:cNvCxnSpPr/>
            <p:nvPr/>
          </p:nvCxnSpPr>
          <p:spPr bwMode="auto">
            <a:xfrm>
              <a:off x="3459091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" name="Gerade Verbindung 409"/>
            <p:cNvCxnSpPr/>
            <p:nvPr/>
          </p:nvCxnSpPr>
          <p:spPr bwMode="auto">
            <a:xfrm>
              <a:off x="3509705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1" name="Gerade Verbindung 410"/>
            <p:cNvCxnSpPr/>
            <p:nvPr/>
          </p:nvCxnSpPr>
          <p:spPr bwMode="auto">
            <a:xfrm>
              <a:off x="3571417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2" name="Gerade Verbindung 411"/>
            <p:cNvCxnSpPr/>
            <p:nvPr/>
          </p:nvCxnSpPr>
          <p:spPr bwMode="auto">
            <a:xfrm>
              <a:off x="3623168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Gerade Verbindung 412"/>
            <p:cNvCxnSpPr/>
            <p:nvPr/>
          </p:nvCxnSpPr>
          <p:spPr bwMode="auto">
            <a:xfrm>
              <a:off x="3669956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Gerade Verbindung 413"/>
            <p:cNvCxnSpPr/>
            <p:nvPr/>
          </p:nvCxnSpPr>
          <p:spPr bwMode="auto">
            <a:xfrm>
              <a:off x="3759537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Gerade Verbindung 414"/>
            <p:cNvCxnSpPr/>
            <p:nvPr/>
          </p:nvCxnSpPr>
          <p:spPr bwMode="auto">
            <a:xfrm>
              <a:off x="3833355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Gerade Verbindung 415"/>
            <p:cNvCxnSpPr/>
            <p:nvPr/>
          </p:nvCxnSpPr>
          <p:spPr bwMode="auto">
            <a:xfrm>
              <a:off x="4119105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7" name="Gerade Verbindung 416"/>
            <p:cNvCxnSpPr/>
            <p:nvPr/>
          </p:nvCxnSpPr>
          <p:spPr bwMode="auto">
            <a:xfrm>
              <a:off x="4178636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Gerade Verbindung 417"/>
            <p:cNvCxnSpPr/>
            <p:nvPr/>
          </p:nvCxnSpPr>
          <p:spPr bwMode="auto">
            <a:xfrm>
              <a:off x="4345324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Gerade Verbindung 418"/>
            <p:cNvCxnSpPr/>
            <p:nvPr/>
          </p:nvCxnSpPr>
          <p:spPr bwMode="auto">
            <a:xfrm>
              <a:off x="4404855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0" name="Gerade Verbindung 419"/>
            <p:cNvCxnSpPr/>
            <p:nvPr/>
          </p:nvCxnSpPr>
          <p:spPr bwMode="auto">
            <a:xfrm>
              <a:off x="4518996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1" name="Gerade Verbindung 420"/>
            <p:cNvCxnSpPr/>
            <p:nvPr/>
          </p:nvCxnSpPr>
          <p:spPr bwMode="auto">
            <a:xfrm>
              <a:off x="4595355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Gerade Verbindung 421"/>
            <p:cNvCxnSpPr/>
            <p:nvPr/>
          </p:nvCxnSpPr>
          <p:spPr bwMode="auto">
            <a:xfrm>
              <a:off x="4738230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3" name="Gerade Verbindung 422"/>
            <p:cNvCxnSpPr/>
            <p:nvPr/>
          </p:nvCxnSpPr>
          <p:spPr bwMode="auto">
            <a:xfrm>
              <a:off x="4785855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4" name="Gerade Verbindung 423"/>
            <p:cNvCxnSpPr/>
            <p:nvPr/>
          </p:nvCxnSpPr>
          <p:spPr bwMode="auto">
            <a:xfrm>
              <a:off x="4940635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Gerade Verbindung 424"/>
            <p:cNvCxnSpPr/>
            <p:nvPr/>
          </p:nvCxnSpPr>
          <p:spPr bwMode="auto">
            <a:xfrm>
              <a:off x="4976355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6" name="Gerade Verbindung 425"/>
            <p:cNvCxnSpPr/>
            <p:nvPr/>
          </p:nvCxnSpPr>
          <p:spPr bwMode="auto">
            <a:xfrm>
              <a:off x="5123992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7" name="Rechteck 426"/>
            <p:cNvSpPr/>
            <p:nvPr/>
          </p:nvSpPr>
          <p:spPr bwMode="auto">
            <a:xfrm>
              <a:off x="3425443" y="3619293"/>
              <a:ext cx="1767060" cy="1113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indent="-266700" algn="l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428" name="Gerade Verbindung 427"/>
            <p:cNvCxnSpPr>
              <a:stCxn id="427" idx="1"/>
              <a:endCxn id="427" idx="1"/>
            </p:cNvCxnSpPr>
            <p:nvPr/>
          </p:nvCxnSpPr>
          <p:spPr bwMode="auto">
            <a:xfrm>
              <a:off x="3425443" y="3674952"/>
              <a:ext cx="0" cy="0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9" name="Gerade Verbindung 428"/>
            <p:cNvCxnSpPr/>
            <p:nvPr/>
          </p:nvCxnSpPr>
          <p:spPr bwMode="auto">
            <a:xfrm>
              <a:off x="3539371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Gerade Verbindung 429"/>
            <p:cNvCxnSpPr/>
            <p:nvPr/>
          </p:nvCxnSpPr>
          <p:spPr bwMode="auto">
            <a:xfrm>
              <a:off x="3459091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Gerade Verbindung 430"/>
            <p:cNvCxnSpPr/>
            <p:nvPr/>
          </p:nvCxnSpPr>
          <p:spPr bwMode="auto">
            <a:xfrm>
              <a:off x="3600830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2" name="Gerade Verbindung 431"/>
            <p:cNvCxnSpPr/>
            <p:nvPr/>
          </p:nvCxnSpPr>
          <p:spPr bwMode="auto">
            <a:xfrm>
              <a:off x="3704768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3" name="Gerade Verbindung 432"/>
            <p:cNvCxnSpPr/>
            <p:nvPr/>
          </p:nvCxnSpPr>
          <p:spPr bwMode="auto">
            <a:xfrm>
              <a:off x="3738105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Gerade Verbindung 433"/>
            <p:cNvCxnSpPr/>
            <p:nvPr/>
          </p:nvCxnSpPr>
          <p:spPr bwMode="auto">
            <a:xfrm>
              <a:off x="3790493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5" name="Gerade Verbindung 434"/>
            <p:cNvCxnSpPr/>
            <p:nvPr/>
          </p:nvCxnSpPr>
          <p:spPr bwMode="auto">
            <a:xfrm>
              <a:off x="3881885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6" name="Gerade Verbindung 435"/>
            <p:cNvCxnSpPr/>
            <p:nvPr/>
          </p:nvCxnSpPr>
          <p:spPr bwMode="auto">
            <a:xfrm>
              <a:off x="3988136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7" name="Gerade Verbindung 436"/>
            <p:cNvCxnSpPr/>
            <p:nvPr/>
          </p:nvCxnSpPr>
          <p:spPr bwMode="auto">
            <a:xfrm>
              <a:off x="4059569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8" name="Gerade Verbindung 437"/>
            <p:cNvCxnSpPr/>
            <p:nvPr/>
          </p:nvCxnSpPr>
          <p:spPr bwMode="auto">
            <a:xfrm>
              <a:off x="4231024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Gerade Verbindung 438"/>
            <p:cNvCxnSpPr/>
            <p:nvPr/>
          </p:nvCxnSpPr>
          <p:spPr bwMode="auto">
            <a:xfrm>
              <a:off x="4345324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0" name="Gerade Verbindung 439"/>
            <p:cNvCxnSpPr/>
            <p:nvPr/>
          </p:nvCxnSpPr>
          <p:spPr bwMode="auto">
            <a:xfrm>
              <a:off x="4404855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Gerade Verbindung 440"/>
            <p:cNvCxnSpPr/>
            <p:nvPr/>
          </p:nvCxnSpPr>
          <p:spPr bwMode="auto">
            <a:xfrm>
              <a:off x="4518996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2" name="Gerade Verbindung 441"/>
            <p:cNvCxnSpPr/>
            <p:nvPr/>
          </p:nvCxnSpPr>
          <p:spPr bwMode="auto">
            <a:xfrm>
              <a:off x="4595355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3" name="Gerade Verbindung 442"/>
            <p:cNvCxnSpPr/>
            <p:nvPr/>
          </p:nvCxnSpPr>
          <p:spPr bwMode="auto">
            <a:xfrm>
              <a:off x="4738230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4" name="Gerade Verbindung 443"/>
            <p:cNvCxnSpPr/>
            <p:nvPr/>
          </p:nvCxnSpPr>
          <p:spPr bwMode="auto">
            <a:xfrm>
              <a:off x="4785855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5" name="Gerade Verbindung 444"/>
            <p:cNvCxnSpPr/>
            <p:nvPr/>
          </p:nvCxnSpPr>
          <p:spPr bwMode="auto">
            <a:xfrm>
              <a:off x="4904917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6" name="Gerade Verbindung 445"/>
            <p:cNvCxnSpPr/>
            <p:nvPr/>
          </p:nvCxnSpPr>
          <p:spPr bwMode="auto">
            <a:xfrm>
              <a:off x="4976355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7" name="Gerade Verbindung 446"/>
            <p:cNvCxnSpPr/>
            <p:nvPr/>
          </p:nvCxnSpPr>
          <p:spPr bwMode="auto">
            <a:xfrm>
              <a:off x="5123992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8" name="Rechteck 447"/>
            <p:cNvSpPr/>
            <p:nvPr/>
          </p:nvSpPr>
          <p:spPr bwMode="auto">
            <a:xfrm>
              <a:off x="3425443" y="3771693"/>
              <a:ext cx="1767060" cy="1113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indent="-266700" algn="l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449" name="Gerade Verbindung 448"/>
            <p:cNvCxnSpPr>
              <a:stCxn id="448" idx="1"/>
              <a:endCxn id="448" idx="1"/>
            </p:cNvCxnSpPr>
            <p:nvPr/>
          </p:nvCxnSpPr>
          <p:spPr bwMode="auto">
            <a:xfrm>
              <a:off x="3425443" y="3827352"/>
              <a:ext cx="0" cy="0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0" name="Gerade Verbindung 449"/>
            <p:cNvCxnSpPr/>
            <p:nvPr/>
          </p:nvCxnSpPr>
          <p:spPr bwMode="auto">
            <a:xfrm>
              <a:off x="3539371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1" name="Gerade Verbindung 450"/>
            <p:cNvCxnSpPr/>
            <p:nvPr/>
          </p:nvCxnSpPr>
          <p:spPr bwMode="auto">
            <a:xfrm>
              <a:off x="3459091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2" name="Gerade Verbindung 451"/>
            <p:cNvCxnSpPr/>
            <p:nvPr/>
          </p:nvCxnSpPr>
          <p:spPr bwMode="auto">
            <a:xfrm>
              <a:off x="3600830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3" name="Gerade Verbindung 452"/>
            <p:cNvCxnSpPr/>
            <p:nvPr/>
          </p:nvCxnSpPr>
          <p:spPr bwMode="auto">
            <a:xfrm>
              <a:off x="3659524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4" name="Gerade Verbindung 453"/>
            <p:cNvCxnSpPr/>
            <p:nvPr/>
          </p:nvCxnSpPr>
          <p:spPr bwMode="auto">
            <a:xfrm>
              <a:off x="3738105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5" name="Gerade Verbindung 454"/>
            <p:cNvCxnSpPr/>
            <p:nvPr/>
          </p:nvCxnSpPr>
          <p:spPr bwMode="auto">
            <a:xfrm>
              <a:off x="3833355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6" name="Gerade Verbindung 455"/>
            <p:cNvCxnSpPr/>
            <p:nvPr/>
          </p:nvCxnSpPr>
          <p:spPr bwMode="auto">
            <a:xfrm>
              <a:off x="3928605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7" name="Gerade Verbindung 456"/>
            <p:cNvCxnSpPr/>
            <p:nvPr/>
          </p:nvCxnSpPr>
          <p:spPr bwMode="auto">
            <a:xfrm>
              <a:off x="4023855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8" name="Gerade Verbindung 457"/>
            <p:cNvCxnSpPr/>
            <p:nvPr/>
          </p:nvCxnSpPr>
          <p:spPr bwMode="auto">
            <a:xfrm>
              <a:off x="4119105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9" name="Gerade Verbindung 458"/>
            <p:cNvCxnSpPr/>
            <p:nvPr/>
          </p:nvCxnSpPr>
          <p:spPr bwMode="auto">
            <a:xfrm>
              <a:off x="4178636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0" name="Gerade Verbindung 459"/>
            <p:cNvCxnSpPr/>
            <p:nvPr/>
          </p:nvCxnSpPr>
          <p:spPr bwMode="auto">
            <a:xfrm>
              <a:off x="4345324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1" name="Gerade Verbindung 460"/>
            <p:cNvCxnSpPr/>
            <p:nvPr/>
          </p:nvCxnSpPr>
          <p:spPr bwMode="auto">
            <a:xfrm>
              <a:off x="4404855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2" name="Gerade Verbindung 461"/>
            <p:cNvCxnSpPr/>
            <p:nvPr/>
          </p:nvCxnSpPr>
          <p:spPr bwMode="auto">
            <a:xfrm>
              <a:off x="4518996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3" name="Gerade Verbindung 462"/>
            <p:cNvCxnSpPr/>
            <p:nvPr/>
          </p:nvCxnSpPr>
          <p:spPr bwMode="auto">
            <a:xfrm>
              <a:off x="4595355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Gerade Verbindung 463"/>
            <p:cNvCxnSpPr/>
            <p:nvPr/>
          </p:nvCxnSpPr>
          <p:spPr bwMode="auto">
            <a:xfrm>
              <a:off x="4738230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5" name="Gerade Verbindung 464"/>
            <p:cNvCxnSpPr/>
            <p:nvPr/>
          </p:nvCxnSpPr>
          <p:spPr bwMode="auto">
            <a:xfrm>
              <a:off x="4785855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6" name="Gerade Verbindung 465"/>
            <p:cNvCxnSpPr/>
            <p:nvPr/>
          </p:nvCxnSpPr>
          <p:spPr bwMode="auto">
            <a:xfrm>
              <a:off x="4904917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7" name="Gerade Verbindung 466"/>
            <p:cNvCxnSpPr/>
            <p:nvPr/>
          </p:nvCxnSpPr>
          <p:spPr bwMode="auto">
            <a:xfrm>
              <a:off x="4976355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8" name="Gerade Verbindung 467"/>
            <p:cNvCxnSpPr/>
            <p:nvPr/>
          </p:nvCxnSpPr>
          <p:spPr bwMode="auto">
            <a:xfrm>
              <a:off x="5123992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9" name="Gerade Verbindung 468"/>
            <p:cNvCxnSpPr/>
            <p:nvPr/>
          </p:nvCxnSpPr>
          <p:spPr bwMode="auto">
            <a:xfrm>
              <a:off x="3859548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0" name="Gerade Verbindung 469"/>
            <p:cNvCxnSpPr/>
            <p:nvPr/>
          </p:nvCxnSpPr>
          <p:spPr bwMode="auto">
            <a:xfrm>
              <a:off x="3885741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1" name="Gerade Verbindung 470"/>
            <p:cNvCxnSpPr/>
            <p:nvPr/>
          </p:nvCxnSpPr>
          <p:spPr bwMode="auto">
            <a:xfrm>
              <a:off x="3911934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2" name="Gerade Verbindung 471"/>
            <p:cNvCxnSpPr/>
            <p:nvPr/>
          </p:nvCxnSpPr>
          <p:spPr bwMode="auto">
            <a:xfrm>
              <a:off x="3938127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Gerade Verbindung 472"/>
            <p:cNvCxnSpPr/>
            <p:nvPr/>
          </p:nvCxnSpPr>
          <p:spPr bwMode="auto">
            <a:xfrm>
              <a:off x="3964320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4" name="Gerade Verbindung 473"/>
            <p:cNvCxnSpPr/>
            <p:nvPr/>
          </p:nvCxnSpPr>
          <p:spPr bwMode="auto">
            <a:xfrm>
              <a:off x="4059569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5" name="Gerade Verbindung 474"/>
            <p:cNvCxnSpPr/>
            <p:nvPr/>
          </p:nvCxnSpPr>
          <p:spPr bwMode="auto">
            <a:xfrm>
              <a:off x="4267127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6" name="Gerade Verbindung 475"/>
            <p:cNvCxnSpPr/>
            <p:nvPr/>
          </p:nvCxnSpPr>
          <p:spPr bwMode="auto">
            <a:xfrm>
              <a:off x="4355618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7" name="Gerade Verbindung 476"/>
            <p:cNvCxnSpPr/>
            <p:nvPr/>
          </p:nvCxnSpPr>
          <p:spPr bwMode="auto">
            <a:xfrm>
              <a:off x="4463159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8" name="Gerade Verbindung 477"/>
            <p:cNvCxnSpPr/>
            <p:nvPr/>
          </p:nvCxnSpPr>
          <p:spPr bwMode="auto">
            <a:xfrm>
              <a:off x="4558794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9" name="Gerade Verbindung 478"/>
            <p:cNvCxnSpPr/>
            <p:nvPr/>
          </p:nvCxnSpPr>
          <p:spPr bwMode="auto">
            <a:xfrm>
              <a:off x="4680623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0" name="Gerade Verbindung 479"/>
            <p:cNvCxnSpPr/>
            <p:nvPr/>
          </p:nvCxnSpPr>
          <p:spPr bwMode="auto">
            <a:xfrm>
              <a:off x="4709582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1" name="Gerade Verbindung 480"/>
            <p:cNvCxnSpPr/>
            <p:nvPr/>
          </p:nvCxnSpPr>
          <p:spPr bwMode="auto">
            <a:xfrm>
              <a:off x="4848079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2" name="Gerade Verbindung 481"/>
            <p:cNvCxnSpPr/>
            <p:nvPr/>
          </p:nvCxnSpPr>
          <p:spPr bwMode="auto">
            <a:xfrm>
              <a:off x="4886564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3" name="Gerade Verbindung 482"/>
            <p:cNvCxnSpPr/>
            <p:nvPr/>
          </p:nvCxnSpPr>
          <p:spPr bwMode="auto">
            <a:xfrm>
              <a:off x="5013155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4" name="Gerade Verbindung 483"/>
            <p:cNvCxnSpPr/>
            <p:nvPr/>
          </p:nvCxnSpPr>
          <p:spPr bwMode="auto">
            <a:xfrm>
              <a:off x="5063546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5" name="Gerade Verbindung 484"/>
            <p:cNvCxnSpPr/>
            <p:nvPr/>
          </p:nvCxnSpPr>
          <p:spPr bwMode="auto">
            <a:xfrm>
              <a:off x="5152037" y="34668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6" name="Gerade Verbindung 485"/>
            <p:cNvCxnSpPr/>
            <p:nvPr/>
          </p:nvCxnSpPr>
          <p:spPr bwMode="auto">
            <a:xfrm>
              <a:off x="4671396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7" name="Gerade Verbindung 486"/>
            <p:cNvCxnSpPr/>
            <p:nvPr/>
          </p:nvCxnSpPr>
          <p:spPr bwMode="auto">
            <a:xfrm>
              <a:off x="4557255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8" name="Gerade Verbindung 487"/>
            <p:cNvCxnSpPr/>
            <p:nvPr/>
          </p:nvCxnSpPr>
          <p:spPr bwMode="auto">
            <a:xfrm>
              <a:off x="4383424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9" name="Gerade Verbindung 488"/>
            <p:cNvCxnSpPr/>
            <p:nvPr/>
          </p:nvCxnSpPr>
          <p:spPr bwMode="auto">
            <a:xfrm>
              <a:off x="4211969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0" name="Gerade Verbindung 489"/>
            <p:cNvCxnSpPr/>
            <p:nvPr/>
          </p:nvCxnSpPr>
          <p:spPr bwMode="auto">
            <a:xfrm>
              <a:off x="4383424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1" name="Gerade Verbindung 490"/>
            <p:cNvCxnSpPr/>
            <p:nvPr/>
          </p:nvCxnSpPr>
          <p:spPr bwMode="auto">
            <a:xfrm>
              <a:off x="3691771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2" name="Gerade Verbindung 491"/>
            <p:cNvCxnSpPr/>
            <p:nvPr/>
          </p:nvCxnSpPr>
          <p:spPr bwMode="auto">
            <a:xfrm>
              <a:off x="3890505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3" name="Gerade Verbindung 492"/>
            <p:cNvCxnSpPr/>
            <p:nvPr/>
          </p:nvCxnSpPr>
          <p:spPr bwMode="auto">
            <a:xfrm>
              <a:off x="4034285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4" name="Gerade Verbindung 493"/>
            <p:cNvCxnSpPr/>
            <p:nvPr/>
          </p:nvCxnSpPr>
          <p:spPr bwMode="auto">
            <a:xfrm>
              <a:off x="4211969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5" name="Gerade Verbindung 494"/>
            <p:cNvCxnSpPr/>
            <p:nvPr/>
          </p:nvCxnSpPr>
          <p:spPr bwMode="auto">
            <a:xfrm>
              <a:off x="4383424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6" name="Gerade Verbindung 495"/>
            <p:cNvCxnSpPr/>
            <p:nvPr/>
          </p:nvCxnSpPr>
          <p:spPr bwMode="auto">
            <a:xfrm>
              <a:off x="4747755" y="37716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7" name="Gerade Verbindung 496"/>
            <p:cNvCxnSpPr/>
            <p:nvPr/>
          </p:nvCxnSpPr>
          <p:spPr bwMode="auto">
            <a:xfrm>
              <a:off x="4665159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8" name="Gerade Verbindung 497"/>
            <p:cNvCxnSpPr/>
            <p:nvPr/>
          </p:nvCxnSpPr>
          <p:spPr bwMode="auto">
            <a:xfrm>
              <a:off x="4707222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9" name="Gerade Verbindung 498"/>
            <p:cNvCxnSpPr/>
            <p:nvPr/>
          </p:nvCxnSpPr>
          <p:spPr bwMode="auto">
            <a:xfrm>
              <a:off x="4804767" y="3619293"/>
              <a:ext cx="0" cy="111318"/>
            </a:xfrm>
            <a:prstGeom prst="line">
              <a:avLst/>
            </a:prstGeom>
            <a:solidFill>
              <a:srgbClr val="407F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917" y="2922210"/>
              <a:ext cx="54768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281" y="2689276"/>
              <a:ext cx="555855" cy="256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511" y="2937183"/>
              <a:ext cx="618141" cy="287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696" y="3091697"/>
              <a:ext cx="451246" cy="23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366" y="2824207"/>
              <a:ext cx="554290" cy="30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371" y="3188910"/>
              <a:ext cx="533399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uppieren 20"/>
          <p:cNvGrpSpPr/>
          <p:nvPr/>
        </p:nvGrpSpPr>
        <p:grpSpPr>
          <a:xfrm>
            <a:off x="3588602" y="4437064"/>
            <a:ext cx="2103587" cy="1132213"/>
            <a:chOff x="3293530" y="1174750"/>
            <a:chExt cx="2103587" cy="1132213"/>
          </a:xfrm>
        </p:grpSpPr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30" y="1174750"/>
              <a:ext cx="2103587" cy="113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814" y="1566407"/>
              <a:ext cx="702264" cy="375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" name="Pfeil nach rechts 512"/>
          <p:cNvSpPr/>
          <p:nvPr/>
        </p:nvSpPr>
        <p:spPr bwMode="auto">
          <a:xfrm>
            <a:off x="5801691" y="1698746"/>
            <a:ext cx="802202" cy="478682"/>
          </a:xfrm>
          <a:prstGeom prst="rightArrow">
            <a:avLst/>
          </a:prstGeom>
          <a:solidFill>
            <a:srgbClr val="407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516" name="Pfeil nach rechts 515"/>
          <p:cNvSpPr/>
          <p:nvPr/>
        </p:nvSpPr>
        <p:spPr bwMode="auto">
          <a:xfrm flipH="1">
            <a:off x="5836362" y="4776620"/>
            <a:ext cx="867345" cy="455971"/>
          </a:xfrm>
          <a:prstGeom prst="rightArrow">
            <a:avLst/>
          </a:prstGeom>
          <a:solidFill>
            <a:srgbClr val="407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517" name="Textfeld 516"/>
          <p:cNvSpPr txBox="1"/>
          <p:nvPr/>
        </p:nvSpPr>
        <p:spPr>
          <a:xfrm>
            <a:off x="4169672" y="5654284"/>
            <a:ext cx="107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Curation</a:t>
            </a:r>
            <a:endParaRPr lang="de-DE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8" name="Pfeil nach rechts 517"/>
          <p:cNvSpPr/>
          <p:nvPr/>
        </p:nvSpPr>
        <p:spPr bwMode="auto">
          <a:xfrm flipH="1">
            <a:off x="2567645" y="4802205"/>
            <a:ext cx="867345" cy="455971"/>
          </a:xfrm>
          <a:prstGeom prst="rightArrow">
            <a:avLst/>
          </a:prstGeom>
          <a:solidFill>
            <a:srgbClr val="407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519" name="Textfeld 518"/>
          <p:cNvSpPr txBox="1"/>
          <p:nvPr/>
        </p:nvSpPr>
        <p:spPr>
          <a:xfrm>
            <a:off x="308382" y="5427438"/>
            <a:ext cx="2318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Multiscreen Viewing</a:t>
            </a:r>
          </a:p>
          <a:p>
            <a:r>
              <a:rPr lang="de-DE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Personalisation </a:t>
            </a:r>
            <a:endParaRPr lang="de-DE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0" name="Textfeld 519"/>
          <p:cNvSpPr txBox="1"/>
          <p:nvPr/>
        </p:nvSpPr>
        <p:spPr>
          <a:xfrm>
            <a:off x="3662587" y="2594502"/>
            <a:ext cx="2007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 Fragments</a:t>
            </a:r>
            <a:endParaRPr lang="de-DE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LinkedTV Standard Data Model: </a:t>
            </a:r>
            <a:br>
              <a:rPr lang="de-DE" dirty="0" smtClean="0"/>
            </a:br>
            <a:r>
              <a:rPr lang="de-DE" dirty="0" smtClean="0"/>
              <a:t>Media Fragment URI + Open Annotation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82650" y="6361113"/>
            <a:ext cx="662463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4th W3CWeb &amp; TV Workshop</a:t>
            </a:r>
            <a:endParaRPr lang="de-DE" dirty="0"/>
          </a:p>
        </p:txBody>
      </p:sp>
      <p:sp>
        <p:nvSpPr>
          <p:cNvPr id="15362" name="Inhaltsplatzhalter 1"/>
          <p:cNvSpPr>
            <a:spLocks/>
          </p:cNvSpPr>
          <p:nvPr/>
        </p:nvSpPr>
        <p:spPr bwMode="auto">
          <a:xfrm>
            <a:off x="288925" y="1174750"/>
            <a:ext cx="86233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ts val="2400"/>
              </a:lnSpc>
              <a:spcBef>
                <a:spcPts val="200"/>
              </a:spcBef>
              <a:buClr>
                <a:srgbClr val="006291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1" y="1038225"/>
            <a:ext cx="8631060" cy="52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8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91069" y="1090612"/>
            <a:ext cx="8721693" cy="5140326"/>
          </a:xfrm>
        </p:spPr>
        <p:txBody>
          <a:bodyPr/>
          <a:lstStyle/>
          <a:p>
            <a:pPr lvl="1"/>
            <a:endParaRPr lang="de-DE" sz="2000" dirty="0" smtClean="0"/>
          </a:p>
          <a:p>
            <a:pPr marL="360363" lvl="1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LinkedTV</a:t>
            </a:r>
            <a:r>
              <a:rPr lang="de-DE" dirty="0" smtClean="0"/>
              <a:t> workflow works on Web-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video</a:t>
            </a:r>
            <a:r>
              <a:rPr lang="de-DE" dirty="0" smtClean="0"/>
              <a:t>, not on broadcast TV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 (</a:t>
            </a:r>
            <a:r>
              <a:rPr lang="de-DE" dirty="0" err="1" smtClean="0"/>
              <a:t>albeit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true</a:t>
            </a:r>
            <a:r>
              <a:rPr lang="de-DE" dirty="0" smtClean="0"/>
              <a:t> TV </a:t>
            </a:r>
            <a:r>
              <a:rPr lang="de-DE" dirty="0" err="1" smtClean="0"/>
              <a:t>content</a:t>
            </a:r>
            <a:r>
              <a:rPr lang="de-DE" dirty="0" smtClean="0"/>
              <a:t>)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In-</a:t>
            </a:r>
            <a:r>
              <a:rPr lang="de-DE" dirty="0" err="1" smtClean="0"/>
              <a:t>depth</a:t>
            </a:r>
            <a:r>
              <a:rPr lang="de-DE" dirty="0"/>
              <a:t>, real-time </a:t>
            </a:r>
            <a:r>
              <a:rPr lang="de-DE" dirty="0" err="1"/>
              <a:t>multimedia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annotation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smtClean="0"/>
              <a:t>VERY </a:t>
            </a:r>
            <a:r>
              <a:rPr lang="de-DE" dirty="0" err="1" smtClean="0"/>
              <a:t>costly</a:t>
            </a:r>
            <a:r>
              <a:rPr lang="de-DE" dirty="0" smtClean="0"/>
              <a:t>, </a:t>
            </a:r>
            <a:r>
              <a:rPr lang="de-DE" dirty="0" err="1" smtClean="0"/>
              <a:t>options</a:t>
            </a:r>
            <a:r>
              <a:rPr lang="de-DE" dirty="0" smtClean="0"/>
              <a:t> (</a:t>
            </a:r>
            <a:r>
              <a:rPr lang="de-DE" dirty="0" err="1" smtClean="0"/>
              <a:t>besides</a:t>
            </a:r>
            <a:r>
              <a:rPr lang="de-DE" dirty="0"/>
              <a:t> </a:t>
            </a:r>
            <a:r>
              <a:rPr lang="de-DE" dirty="0" err="1" smtClean="0"/>
              <a:t>trying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)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ntegrate </a:t>
            </a:r>
            <a:r>
              <a:rPr lang="en-US" dirty="0"/>
              <a:t>into the production </a:t>
            </a:r>
            <a:r>
              <a:rPr lang="en-US" dirty="0" smtClean="0"/>
              <a:t>process</a:t>
            </a:r>
          </a:p>
          <a:p>
            <a:pPr lvl="2"/>
            <a:r>
              <a:rPr lang="de-DE" dirty="0" err="1"/>
              <a:t>A</a:t>
            </a:r>
            <a:r>
              <a:rPr lang="de-DE" dirty="0" err="1" smtClean="0"/>
              <a:t>pply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after-</a:t>
            </a:r>
            <a:r>
              <a:rPr lang="de-DE" dirty="0" err="1"/>
              <a:t>transmissions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web 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 smtClean="0"/>
              <a:t>versions</a:t>
            </a:r>
            <a:endParaRPr lang="de-DE" dirty="0" smtClean="0"/>
          </a:p>
          <a:p>
            <a:pPr lvl="2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time-</a:t>
            </a:r>
            <a:r>
              <a:rPr lang="de-DE" dirty="0" err="1" smtClean="0"/>
              <a:t>consuming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endParaRPr lang="de-DE" dirty="0" smtClean="0"/>
          </a:p>
          <a:p>
            <a:pPr marL="360363" lvl="1" indent="0">
              <a:buNone/>
            </a:pPr>
            <a:endParaRPr lang="de-DE" sz="2000" dirty="0"/>
          </a:p>
          <a:p>
            <a:pPr lvl="1"/>
            <a:r>
              <a:rPr lang="de-DE" dirty="0" smtClean="0"/>
              <a:t>HTML5 </a:t>
            </a:r>
            <a:r>
              <a:rPr lang="de-DE" dirty="0"/>
              <a:t>Web </a:t>
            </a:r>
            <a:r>
              <a:rPr lang="de-DE" dirty="0" err="1" smtClean="0"/>
              <a:t>ecosystem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/>
              <a:t> </a:t>
            </a:r>
            <a:r>
              <a:rPr lang="de-DE" dirty="0" err="1" smtClean="0"/>
              <a:t>used</a:t>
            </a:r>
            <a:endParaRPr lang="de-DE" dirty="0"/>
          </a:p>
          <a:p>
            <a:pPr lvl="2"/>
            <a:r>
              <a:rPr lang="de-DE" dirty="0"/>
              <a:t>HTML Web Stack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/>
              <a:t>open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complete</a:t>
            </a:r>
            <a:endParaRPr lang="de-DE" dirty="0" smtClean="0"/>
          </a:p>
          <a:p>
            <a:pPr lvl="2"/>
            <a:r>
              <a:rPr lang="de-DE" dirty="0" err="1" smtClean="0"/>
              <a:t>HbbTV</a:t>
            </a:r>
            <a:r>
              <a:rPr lang="de-DE" dirty="0" smtClean="0"/>
              <a:t> 1.5 variant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demonstration</a:t>
            </a:r>
            <a:r>
              <a:rPr lang="de-DE" dirty="0" smtClean="0"/>
              <a:t> </a:t>
            </a:r>
            <a:r>
              <a:rPr lang="de-DE" dirty="0" err="1" smtClean="0"/>
              <a:t>purposes</a:t>
            </a:r>
            <a:r>
              <a:rPr lang="de-DE" dirty="0" smtClean="0"/>
              <a:t> in </a:t>
            </a:r>
            <a:r>
              <a:rPr lang="de-DE" dirty="0" err="1" smtClean="0"/>
              <a:t>development</a:t>
            </a:r>
            <a:endParaRPr lang="de-DE" dirty="0" smtClean="0"/>
          </a:p>
          <a:p>
            <a:pPr lvl="2"/>
            <a:r>
              <a:rPr lang="de-DE" dirty="0" smtClean="0"/>
              <a:t>Need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HbbTV</a:t>
            </a:r>
            <a:r>
              <a:rPr lang="de-DE" dirty="0" smtClean="0"/>
              <a:t> 2.0+</a:t>
            </a:r>
          </a:p>
        </p:txBody>
      </p:sp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LinkedTV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Broadcast TV: </a:t>
            </a:r>
            <a:br>
              <a:rPr lang="de-DE" dirty="0" smtClean="0"/>
            </a:br>
            <a:r>
              <a:rPr lang="de-DE" dirty="0" smtClean="0"/>
              <a:t>Key </a:t>
            </a:r>
            <a:r>
              <a:rPr lang="de-DE" dirty="0"/>
              <a:t>F</a:t>
            </a:r>
            <a:r>
              <a:rPr lang="de-DE" dirty="0" smtClean="0"/>
              <a:t>acts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de-DE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82650" y="6361113"/>
            <a:ext cx="6624638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4th W3CWeb &amp; TV Workshop</a:t>
            </a:r>
          </a:p>
        </p:txBody>
      </p:sp>
      <p:sp>
        <p:nvSpPr>
          <p:cNvPr id="15362" name="Inhaltsplatzhalter 1"/>
          <p:cNvSpPr>
            <a:spLocks/>
          </p:cNvSpPr>
          <p:nvPr/>
        </p:nvSpPr>
        <p:spPr bwMode="auto">
          <a:xfrm>
            <a:off x="288925" y="1174750"/>
            <a:ext cx="86233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ts val="2400"/>
              </a:lnSpc>
              <a:spcBef>
                <a:spcPts val="200"/>
              </a:spcBef>
              <a:buClr>
                <a:srgbClr val="006291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90532" y="1174750"/>
            <a:ext cx="8721693" cy="5140326"/>
          </a:xfrm>
        </p:spPr>
        <p:txBody>
          <a:bodyPr/>
          <a:lstStyle/>
          <a:p>
            <a:pPr marL="350838" lvl="1" indent="0">
              <a:buNone/>
            </a:pPr>
            <a:endParaRPr lang="de-DE" dirty="0" smtClean="0"/>
          </a:p>
          <a:p>
            <a:pPr marL="350838" lvl="1" indent="0">
              <a:buNone/>
            </a:pPr>
            <a:r>
              <a:rPr lang="de-DE" dirty="0" smtClean="0"/>
              <a:t>Standards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at time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conception</a:t>
            </a:r>
            <a:r>
              <a:rPr lang="de-DE" dirty="0" smtClean="0"/>
              <a:t>/</a:t>
            </a:r>
            <a:r>
              <a:rPr lang="de-DE" dirty="0" err="1" smtClean="0"/>
              <a:t>development</a:t>
            </a:r>
            <a:r>
              <a:rPr lang="de-DE" dirty="0" smtClean="0"/>
              <a:t>, but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proprietary</a:t>
            </a:r>
            <a:r>
              <a:rPr lang="de-DE" dirty="0" smtClean="0"/>
              <a:t>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endParaRPr lang="de-DE" dirty="0" smtClean="0"/>
          </a:p>
          <a:p>
            <a:pPr marL="360363" lvl="1" indent="0">
              <a:buNone/>
            </a:pPr>
            <a:endParaRPr lang="de-DE" sz="2000" dirty="0"/>
          </a:p>
          <a:p>
            <a:pPr lvl="1"/>
            <a:r>
              <a:rPr lang="de-DE" dirty="0" smtClean="0"/>
              <a:t>Video served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streaming</a:t>
            </a:r>
            <a:r>
              <a:rPr lang="de-DE" dirty="0" smtClean="0"/>
              <a:t> </a:t>
            </a:r>
            <a:r>
              <a:rPr lang="de-DE" dirty="0" err="1" smtClean="0"/>
              <a:t>server</a:t>
            </a:r>
            <a:r>
              <a:rPr lang="de-DE" dirty="0" smtClean="0"/>
              <a:t>, not </a:t>
            </a:r>
            <a:r>
              <a:rPr lang="de-DE" dirty="0" err="1" smtClean="0"/>
              <a:t>broadcast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endParaRPr lang="de-DE" dirty="0"/>
          </a:p>
          <a:p>
            <a:pPr lvl="2"/>
            <a:r>
              <a:rPr lang="de-DE" dirty="0" smtClean="0"/>
              <a:t>MF URI </a:t>
            </a:r>
            <a:r>
              <a:rPr lang="de-DE" dirty="0" err="1" smtClean="0"/>
              <a:t>compatible</a:t>
            </a:r>
            <a:r>
              <a:rPr lang="de-DE" dirty="0" smtClean="0"/>
              <a:t> </a:t>
            </a:r>
            <a:r>
              <a:rPr lang="de-DE" dirty="0" err="1" smtClean="0"/>
              <a:t>streaming</a:t>
            </a:r>
            <a:r>
              <a:rPr lang="de-DE" dirty="0" smtClean="0"/>
              <a:t> </a:t>
            </a:r>
            <a:r>
              <a:rPr lang="de-DE" dirty="0" err="1" smtClean="0"/>
              <a:t>server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 smtClean="0"/>
          </a:p>
          <a:p>
            <a:pPr lvl="2"/>
            <a:r>
              <a:rPr lang="de-DE" dirty="0" smtClean="0"/>
              <a:t>Need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dereferencable</a:t>
            </a:r>
            <a:r>
              <a:rPr lang="de-DE" dirty="0" smtClean="0"/>
              <a:t> HTTP URI </a:t>
            </a:r>
            <a:endParaRPr lang="de-DE" dirty="0"/>
          </a:p>
          <a:p>
            <a:pPr lvl="2"/>
            <a:endParaRPr lang="de-DE" sz="2000" dirty="0" smtClean="0"/>
          </a:p>
          <a:p>
            <a:pPr lvl="1"/>
            <a:r>
              <a:rPr lang="de-DE" sz="2400" dirty="0" smtClean="0"/>
              <a:t>Server-</a:t>
            </a:r>
            <a:r>
              <a:rPr lang="de-DE" sz="2400" dirty="0" err="1" smtClean="0"/>
              <a:t>side</a:t>
            </a:r>
            <a:r>
              <a:rPr lang="de-DE" sz="2400" dirty="0" smtClean="0"/>
              <a:t> multiscreen synchronisation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dirty="0" err="1" smtClean="0"/>
              <a:t>own</a:t>
            </a:r>
            <a:r>
              <a:rPr lang="de-DE" sz="2400" dirty="0" smtClean="0"/>
              <a:t> </a:t>
            </a:r>
            <a:r>
              <a:rPr lang="de-DE" sz="2400" dirty="0" err="1" smtClean="0"/>
              <a:t>LinkedTV</a:t>
            </a:r>
            <a:r>
              <a:rPr lang="de-DE" sz="2400" dirty="0" smtClean="0"/>
              <a:t> Toolkit</a:t>
            </a:r>
          </a:p>
          <a:p>
            <a:pPr lvl="1"/>
            <a:endParaRPr lang="de-DE" dirty="0"/>
          </a:p>
          <a:p>
            <a:pPr lvl="1"/>
            <a:r>
              <a:rPr lang="de-DE" dirty="0" err="1" smtClean="0"/>
              <a:t>Own</a:t>
            </a:r>
            <a:r>
              <a:rPr lang="de-DE" dirty="0" smtClean="0"/>
              <a:t> REST API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accessing</a:t>
            </a:r>
            <a:r>
              <a:rPr lang="de-DE" dirty="0" smtClean="0"/>
              <a:t> Media Fragments </a:t>
            </a:r>
            <a:r>
              <a:rPr lang="de-DE" dirty="0" err="1" smtClean="0"/>
              <a:t>and</a:t>
            </a:r>
            <a:r>
              <a:rPr lang="de-DE" dirty="0"/>
              <a:t> </a:t>
            </a:r>
            <a:r>
              <a:rPr lang="de-DE" dirty="0" err="1" smtClean="0"/>
              <a:t>Annotations</a:t>
            </a:r>
            <a:endParaRPr lang="de-DE" dirty="0"/>
          </a:p>
          <a:p>
            <a:pPr lvl="2"/>
            <a:r>
              <a:rPr lang="de-DE" dirty="0" smtClean="0"/>
              <a:t>e.g. 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Typewriter" panose="020B0509030504030204" pitchFamily="49" charset="0"/>
              </a:rPr>
              <a:t>GET data.linkedtv.eu/{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Typewriter" panose="020B0509030504030204" pitchFamily="49" charset="0"/>
              </a:rPr>
              <a:t>uuid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Typewriter" panose="020B0509030504030204" pitchFamily="49" charset="0"/>
              </a:rPr>
              <a:t>}#t=20.00,24.00/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Typewriter" panose="020B0509030504030204" pitchFamily="49" charset="0"/>
              </a:rPr>
              <a:t>annotation</a:t>
            </a:r>
            <a:endParaRPr lang="de-D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Sans Typewriter" panose="020B0509030504030204" pitchFamily="49" charset="0"/>
            </a:endParaRPr>
          </a:p>
          <a:p>
            <a:pPr marL="717550" lvl="2" indent="0">
              <a:buNone/>
            </a:pPr>
            <a:endParaRPr lang="de-DE" sz="2000" dirty="0"/>
          </a:p>
          <a:p>
            <a:pPr lvl="1"/>
            <a:endParaRPr lang="de-DE" sz="2400" dirty="0" smtClean="0"/>
          </a:p>
        </p:txBody>
      </p:sp>
      <p:sp>
        <p:nvSpPr>
          <p:cNvPr id="153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LinkedTV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Broadcast TV: </a:t>
            </a:r>
            <a:br>
              <a:rPr lang="de-DE" dirty="0" smtClean="0"/>
            </a:br>
            <a:r>
              <a:rPr lang="de-DE" dirty="0" smtClean="0"/>
              <a:t>Key </a:t>
            </a:r>
            <a:r>
              <a:rPr lang="de-DE" dirty="0"/>
              <a:t>F</a:t>
            </a:r>
            <a:r>
              <a:rPr lang="de-DE" dirty="0" smtClean="0"/>
              <a:t>acts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, </a:t>
            </a:r>
            <a:r>
              <a:rPr lang="de-DE" dirty="0" err="1" smtClean="0"/>
              <a:t>cont‘d</a:t>
            </a:r>
            <a:endParaRPr lang="de-DE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82650" y="6361113"/>
            <a:ext cx="662463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4th W3CWeb &amp; TV Workshop</a:t>
            </a:r>
            <a:endParaRPr lang="de-DE" dirty="0"/>
          </a:p>
        </p:txBody>
      </p:sp>
      <p:sp>
        <p:nvSpPr>
          <p:cNvPr id="15362" name="Inhaltsplatzhalter 1"/>
          <p:cNvSpPr>
            <a:spLocks/>
          </p:cNvSpPr>
          <p:nvPr/>
        </p:nvSpPr>
        <p:spPr bwMode="auto">
          <a:xfrm>
            <a:off x="288925" y="1174750"/>
            <a:ext cx="86233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ts val="2400"/>
              </a:lnSpc>
              <a:spcBef>
                <a:spcPts val="200"/>
              </a:spcBef>
              <a:buClr>
                <a:srgbClr val="006291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3C_PositionPaper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07FB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ts val="2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0" algn="l"/>
          </a:tabLst>
          <a:defRPr kumimoji="0" lang="de-DE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07FB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ts val="2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0" algn="l"/>
          </a:tabLst>
          <a:defRPr kumimoji="0" lang="de-DE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>
                <a:lumMod val="50000"/>
                <a:lumOff val="50000"/>
              </a:schemeClr>
            </a:solidFill>
          </a:defRPr>
        </a:defPPr>
      </a:lstStyle>
    </a:txDef>
  </a:objectDefaults>
  <a:extraClrSchemeLst>
    <a:extraClrScheme>
      <a:clrScheme name="e_top_sans_blue 1">
        <a:dk1>
          <a:srgbClr val="FFFFFF"/>
        </a:dk1>
        <a:lt1>
          <a:srgbClr val="FFFFFF"/>
        </a:lt1>
        <a:dk2>
          <a:srgbClr val="6699CC"/>
        </a:dk2>
        <a:lt2>
          <a:srgbClr val="FFFFFF"/>
        </a:lt2>
        <a:accent1>
          <a:srgbClr val="333333"/>
        </a:accent1>
        <a:accent2>
          <a:srgbClr val="999999"/>
        </a:accent2>
        <a:accent3>
          <a:srgbClr val="B8CAE2"/>
        </a:accent3>
        <a:accent4>
          <a:srgbClr val="DADADA"/>
        </a:accent4>
        <a:accent5>
          <a:srgbClr val="ADADAD"/>
        </a:accent5>
        <a:accent6>
          <a:srgbClr val="8A8A8A"/>
        </a:accent6>
        <a:hlink>
          <a:srgbClr val="CCCC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_top_sans_blue 2">
        <a:dk1>
          <a:srgbClr val="000000"/>
        </a:dk1>
        <a:lt1>
          <a:srgbClr val="AABEC3"/>
        </a:lt1>
        <a:dk2>
          <a:srgbClr val="000000"/>
        </a:dk2>
        <a:lt2>
          <a:srgbClr val="5F5F5F"/>
        </a:lt2>
        <a:accent1>
          <a:srgbClr val="D7E1E1"/>
        </a:accent1>
        <a:accent2>
          <a:srgbClr val="82A0A5"/>
        </a:accent2>
        <a:accent3>
          <a:srgbClr val="D2DBDE"/>
        </a:accent3>
        <a:accent4>
          <a:srgbClr val="000000"/>
        </a:accent4>
        <a:accent5>
          <a:srgbClr val="E8EEEE"/>
        </a:accent5>
        <a:accent6>
          <a:srgbClr val="759195"/>
        </a:accent6>
        <a:hlink>
          <a:srgbClr val="CCCCCC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_top_sans_blue 3">
        <a:dk1>
          <a:srgbClr val="000000"/>
        </a:dk1>
        <a:lt1>
          <a:srgbClr val="AABEC3"/>
        </a:lt1>
        <a:dk2>
          <a:srgbClr val="000000"/>
        </a:dk2>
        <a:lt2>
          <a:srgbClr val="5F5F5F"/>
        </a:lt2>
        <a:accent1>
          <a:srgbClr val="D7E1E1"/>
        </a:accent1>
        <a:accent2>
          <a:srgbClr val="82A0A5"/>
        </a:accent2>
        <a:accent3>
          <a:srgbClr val="D2DBDE"/>
        </a:accent3>
        <a:accent4>
          <a:srgbClr val="000000"/>
        </a:accent4>
        <a:accent5>
          <a:srgbClr val="E8EEEE"/>
        </a:accent5>
        <a:accent6>
          <a:srgbClr val="759195"/>
        </a:accent6>
        <a:hlink>
          <a:srgbClr val="B9C3CD"/>
        </a:hlink>
        <a:folHlink>
          <a:srgbClr val="919B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_top_sans_blue 4">
        <a:dk1>
          <a:srgbClr val="000000"/>
        </a:dk1>
        <a:lt1>
          <a:srgbClr val="DCE1E6"/>
        </a:lt1>
        <a:dk2>
          <a:srgbClr val="000000"/>
        </a:dk2>
        <a:lt2>
          <a:srgbClr val="5F5F5F"/>
        </a:lt2>
        <a:accent1>
          <a:srgbClr val="FFD24E"/>
        </a:accent1>
        <a:accent2>
          <a:srgbClr val="E51937"/>
        </a:accent2>
        <a:accent3>
          <a:srgbClr val="EBEEF0"/>
        </a:accent3>
        <a:accent4>
          <a:srgbClr val="000000"/>
        </a:accent4>
        <a:accent5>
          <a:srgbClr val="FFE5B2"/>
        </a:accent5>
        <a:accent6>
          <a:srgbClr val="CF1631"/>
        </a:accent6>
        <a:hlink>
          <a:srgbClr val="00549F"/>
        </a:hlink>
        <a:folHlink>
          <a:srgbClr val="008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W3C_PositionPaper</Template>
  <TotalTime>0</TotalTime>
  <Words>967</Words>
  <Application>Microsoft Office PowerPoint</Application>
  <PresentationFormat>Bildschirmpräsentation (4:3)</PresentationFormat>
  <Paragraphs>244</Paragraphs>
  <Slides>17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W3C_PositionPaper</vt:lpstr>
      <vt:lpstr>PowerPoint-Präsentation</vt:lpstr>
      <vt:lpstr>The LinkedTV Project</vt:lpstr>
      <vt:lpstr>PowerPoint-Präsentation</vt:lpstr>
      <vt:lpstr>PowerPoint-Präsentation</vt:lpstr>
      <vt:lpstr>What is our approach?</vt:lpstr>
      <vt:lpstr>The LinkedTV Workflow</vt:lpstr>
      <vt:lpstr>The LinkedTV Standard Data Model:  Media Fragment URI + Open Annotation</vt:lpstr>
      <vt:lpstr>LinkedTV and Broadcast TV:  Key Facts and Lessons Learned</vt:lpstr>
      <vt:lpstr>LinkedTV and Broadcast TV:  Key Facts and Lessons Learned, cont‘d</vt:lpstr>
      <vt:lpstr>Gaps in Broadcast TV integration (overview)</vt:lpstr>
      <vt:lpstr>Support of Media Fragments URI </vt:lpstr>
      <vt:lpstr>Program locators and attached annotations</vt:lpstr>
      <vt:lpstr>Open Annotations</vt:lpstr>
      <vt:lpstr>Broadcast publishing workflow integration</vt:lpstr>
      <vt:lpstr>Proposals for standardization activities</vt:lpstr>
      <vt:lpstr>Proposals for standardization activities (cont‘d)</vt:lpstr>
      <vt:lpstr>Thank you for your attention!</vt:lpstr>
    </vt:vector>
  </TitlesOfParts>
  <Company>condat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Condat AG, Jan Thomsen</dc:creator>
  <cp:lastModifiedBy>Jan</cp:lastModifiedBy>
  <cp:revision>48</cp:revision>
  <cp:lastPrinted>2013-11-20T08:40:43Z</cp:lastPrinted>
  <dcterms:created xsi:type="dcterms:W3CDTF">2014-03-07T17:50:16Z</dcterms:created>
  <dcterms:modified xsi:type="dcterms:W3CDTF">2014-03-12T21:49:40Z</dcterms:modified>
</cp:coreProperties>
</file>