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86" r:id="rId3"/>
    <p:sldId id="258" r:id="rId4"/>
    <p:sldId id="259" r:id="rId5"/>
    <p:sldId id="261" r:id="rId6"/>
    <p:sldId id="262" r:id="rId7"/>
    <p:sldId id="289" r:id="rId8"/>
    <p:sldId id="260" r:id="rId9"/>
    <p:sldId id="263" r:id="rId10"/>
    <p:sldId id="264" r:id="rId11"/>
    <p:sldId id="265" r:id="rId12"/>
    <p:sldId id="266" r:id="rId13"/>
    <p:sldId id="267" r:id="rId14"/>
    <p:sldId id="270" r:id="rId15"/>
    <p:sldId id="290" r:id="rId16"/>
    <p:sldId id="271" r:id="rId17"/>
    <p:sldId id="269" r:id="rId18"/>
    <p:sldId id="273" r:id="rId19"/>
    <p:sldId id="272" r:id="rId20"/>
    <p:sldId id="275" r:id="rId21"/>
    <p:sldId id="274" r:id="rId22"/>
    <p:sldId id="276" r:id="rId23"/>
    <p:sldId id="278" r:id="rId24"/>
    <p:sldId id="277" r:id="rId25"/>
    <p:sldId id="282" r:id="rId26"/>
    <p:sldId id="281" r:id="rId27"/>
    <p:sldId id="287" r:id="rId28"/>
    <p:sldId id="288" r:id="rId29"/>
    <p:sldId id="283" r:id="rId30"/>
    <p:sldId id="284" r:id="rId31"/>
    <p:sldId id="291" r:id="rId32"/>
  </p:sldIdLst>
  <p:sldSz cx="9144000" cy="5143500" type="screen16x9"/>
  <p:notesSz cx="6858000" cy="91440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4400" autoAdjust="0"/>
  </p:normalViewPr>
  <p:slideViewPr>
    <p:cSldViewPr>
      <p:cViewPr>
        <p:scale>
          <a:sx n="100" d="100"/>
          <a:sy n="100" d="100"/>
        </p:scale>
        <p:origin x="-1860" y="-246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57C33-7AF4-4FA7-A4BC-947CAB5EF8F3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B74D7-719C-409E-864E-FA719DD927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7588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DB302-8600-4042-B3E7-F45D5701DCE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74D7-719C-409E-864E-FA719DD927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74D7-719C-409E-864E-FA719DD927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2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74D7-719C-409E-864E-FA719DD927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74D7-719C-409E-864E-FA719DD927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74D7-719C-409E-864E-FA719DD927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1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74D7-719C-409E-864E-FA719DD927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6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63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75" y="4661955"/>
            <a:ext cx="928896" cy="495376"/>
          </a:xfrm>
          <a:prstGeom prst="rect">
            <a:avLst/>
          </a:prstGeom>
        </p:spPr>
      </p:pic>
      <p:sp>
        <p:nvSpPr>
          <p:cNvPr id="7" name="Text Box 42"/>
          <p:cNvSpPr txBox="1">
            <a:spLocks noChangeArrowheads="1"/>
          </p:cNvSpPr>
          <p:nvPr userDrawn="1"/>
        </p:nvSpPr>
        <p:spPr bwMode="auto">
          <a:xfrm>
            <a:off x="3711498" y="4863430"/>
            <a:ext cx="273271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l">
              <a:defRPr/>
            </a:pPr>
            <a:r>
              <a:rPr lang="de-DE" sz="1000" dirty="0" smtClean="0">
                <a:solidFill>
                  <a:schemeClr val="accent1"/>
                </a:solidFill>
              </a:rPr>
              <a:t>Web-</a:t>
            </a:r>
            <a:r>
              <a:rPr lang="de-DE" sz="1000" dirty="0" err="1" smtClean="0">
                <a:solidFill>
                  <a:schemeClr val="accent1"/>
                </a:solidFill>
              </a:rPr>
              <a:t>Distributionformats</a:t>
            </a:r>
            <a:r>
              <a:rPr lang="de-DE" sz="1000" baseline="0" dirty="0" smtClean="0">
                <a:solidFill>
                  <a:schemeClr val="accent1"/>
                </a:solidFill>
              </a:rPr>
              <a:t> </a:t>
            </a:r>
            <a:r>
              <a:rPr lang="de-DE" sz="1000" baseline="0" dirty="0" err="1" smtClean="0">
                <a:solidFill>
                  <a:schemeClr val="accent1"/>
                </a:solidFill>
              </a:rPr>
              <a:t>for</a:t>
            </a:r>
            <a:r>
              <a:rPr lang="de-DE" sz="1000" baseline="0" dirty="0" smtClean="0">
                <a:solidFill>
                  <a:schemeClr val="accent1"/>
                </a:solidFill>
              </a:rPr>
              <a:t> </a:t>
            </a:r>
            <a:r>
              <a:rPr lang="de-DE" sz="1000" baseline="0" dirty="0" err="1" smtClean="0">
                <a:solidFill>
                  <a:schemeClr val="accent1"/>
                </a:solidFill>
              </a:rPr>
              <a:t>Captions</a:t>
            </a:r>
            <a:r>
              <a:rPr lang="de-DE" sz="1000" baseline="0" dirty="0" smtClean="0">
                <a:solidFill>
                  <a:schemeClr val="accent1"/>
                </a:solidFill>
              </a:rPr>
              <a:t> ,   </a:t>
            </a:r>
            <a:r>
              <a:rPr lang="de-DE" sz="1000" dirty="0" smtClean="0">
                <a:solidFill>
                  <a:schemeClr val="accent1"/>
                </a:solidFill>
              </a:rPr>
              <a:t>13.3.2014</a:t>
            </a:r>
            <a:endParaRPr lang="de-DE" sz="1000" dirty="0">
              <a:solidFill>
                <a:schemeClr val="accent1"/>
              </a:solidFill>
            </a:endParaRPr>
          </a:p>
        </p:txBody>
      </p:sp>
      <p:sp>
        <p:nvSpPr>
          <p:cNvPr id="8" name="Text Box 43"/>
          <p:cNvSpPr txBox="1">
            <a:spLocks noChangeArrowheads="1"/>
          </p:cNvSpPr>
          <p:nvPr userDrawn="1"/>
        </p:nvSpPr>
        <p:spPr bwMode="auto">
          <a:xfrm>
            <a:off x="8100392" y="4864299"/>
            <a:ext cx="927497" cy="227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r">
              <a:defRPr/>
            </a:pPr>
            <a:r>
              <a:rPr lang="en-US" sz="1000" dirty="0">
                <a:solidFill>
                  <a:schemeClr val="accent1"/>
                </a:solidFill>
                <a:cs typeface="Arial" charset="0"/>
              </a:rPr>
              <a:t>© IRT – </a:t>
            </a:r>
            <a:r>
              <a:rPr lang="en-US" sz="1000" dirty="0" smtClean="0">
                <a:solidFill>
                  <a:schemeClr val="accent1"/>
                </a:solidFill>
                <a:cs typeface="Arial" charset="0"/>
              </a:rPr>
              <a:t>Tai</a:t>
            </a:r>
            <a:endParaRPr lang="en-US" sz="1000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9" name="Picture 28" descr="logo_irt_v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6" y="4727837"/>
            <a:ext cx="2159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75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7" y="4668662"/>
            <a:ext cx="928896" cy="4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5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22"/>
          <p:cNvSpPr>
            <a:spLocks noChangeShapeType="1"/>
          </p:cNvSpPr>
          <p:nvPr userDrawn="1"/>
        </p:nvSpPr>
        <p:spPr bwMode="auto">
          <a:xfrm>
            <a:off x="0" y="6396038"/>
            <a:ext cx="12241213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93" tIns="46796" rIns="89993" bIns="46796" anchor="ctr">
            <a:spAutoFit/>
          </a:bodyPr>
          <a:lstStyle/>
          <a:p>
            <a:pPr defTabSz="914333"/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Line 22"/>
          <p:cNvSpPr>
            <a:spLocks noChangeShapeType="1"/>
          </p:cNvSpPr>
          <p:nvPr userDrawn="1"/>
        </p:nvSpPr>
        <p:spPr bwMode="auto">
          <a:xfrm>
            <a:off x="152401" y="6548438"/>
            <a:ext cx="12241213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9993" tIns="46796" rIns="89993" bIns="46796" anchor="ctr">
            <a:spAutoFit/>
          </a:bodyPr>
          <a:lstStyle/>
          <a:p>
            <a:pPr defTabSz="914333"/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Titel 3"/>
          <p:cNvSpPr>
            <a:spLocks noGrp="1"/>
          </p:cNvSpPr>
          <p:nvPr>
            <p:ph type="title"/>
          </p:nvPr>
        </p:nvSpPr>
        <p:spPr>
          <a:xfrm>
            <a:off x="2946616" y="47833"/>
            <a:ext cx="6020308" cy="6218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72287" y="1437887"/>
            <a:ext cx="6981031" cy="2734651"/>
          </a:xfrm>
          <a:prstGeom prst="rect">
            <a:avLst/>
          </a:prstGeom>
        </p:spPr>
        <p:txBody>
          <a:bodyPr/>
          <a:lstStyle>
            <a:lvl1pPr marL="198305" indent="-198305">
              <a:lnSpc>
                <a:spcPct val="100000"/>
              </a:lnSpc>
              <a:spcBef>
                <a:spcPts val="0"/>
              </a:spcBef>
              <a:spcAft>
                <a:spcPts val="449"/>
              </a:spcAft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1pPr>
            <a:lvl2pPr marL="469043" indent="-198305">
              <a:lnSpc>
                <a:spcPct val="100000"/>
              </a:lnSpc>
              <a:spcBef>
                <a:spcPts val="0"/>
              </a:spcBef>
              <a:spcAft>
                <a:spcPts val="449"/>
              </a:spcAft>
              <a:buFont typeface="Wingdings" pitchFamily="2" charset="2"/>
              <a:buChar char="§"/>
              <a:defRPr sz="1500">
                <a:latin typeface="Arial" pitchFamily="34" charset="0"/>
                <a:cs typeface="Arial" pitchFamily="34" charset="0"/>
              </a:defRPr>
            </a:lvl2pPr>
            <a:lvl3pPr marL="825278" indent="-140119">
              <a:lnSpc>
                <a:spcPct val="100000"/>
              </a:lnSpc>
              <a:spcBef>
                <a:spcPts val="0"/>
              </a:spcBef>
              <a:spcAft>
                <a:spcPts val="449"/>
              </a:spcAft>
              <a:buFont typeface="Wingdings" pitchFamily="2" charset="2"/>
              <a:buChar char="§"/>
              <a:defRPr sz="1300">
                <a:latin typeface="Arial" pitchFamily="34" charset="0"/>
                <a:cs typeface="Arial" pitchFamily="34" charset="0"/>
              </a:defRPr>
            </a:lvl3pPr>
            <a:lvl4pPr marL="1641056" indent="-135369">
              <a:lnSpc>
                <a:spcPct val="100000"/>
              </a:lnSpc>
              <a:spcBef>
                <a:spcPts val="0"/>
              </a:spcBef>
              <a:spcAft>
                <a:spcPts val="449"/>
              </a:spcAft>
              <a:buFont typeface="Wingdings" pitchFamily="2" charset="2"/>
              <a:buChar char="§"/>
              <a:defRPr/>
            </a:lvl4pPr>
            <a:lvl5pPr marL="2056663" indent="-227990">
              <a:lnSpc>
                <a:spcPct val="100000"/>
              </a:lnSpc>
              <a:spcBef>
                <a:spcPts val="0"/>
              </a:spcBef>
              <a:spcAft>
                <a:spcPts val="449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0363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30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9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5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9" indent="0">
              <a:buNone/>
              <a:defRPr sz="1600" b="1"/>
            </a:lvl4pPr>
            <a:lvl5pPr marL="1828666" indent="0">
              <a:buNone/>
              <a:defRPr sz="1600" b="1"/>
            </a:lvl5pPr>
            <a:lvl6pPr marL="2285832" indent="0">
              <a:buNone/>
              <a:defRPr sz="1600" b="1"/>
            </a:lvl6pPr>
            <a:lvl7pPr marL="2742998" indent="0">
              <a:buNone/>
              <a:defRPr sz="1600" b="1"/>
            </a:lvl7pPr>
            <a:lvl8pPr marL="3200165" indent="0">
              <a:buNone/>
              <a:defRPr sz="1600" b="1"/>
            </a:lvl8pPr>
            <a:lvl9pPr marL="3657331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6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0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2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02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5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6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9" indent="0">
              <a:buNone/>
              <a:defRPr sz="2000"/>
            </a:lvl4pPr>
            <a:lvl5pPr marL="1828666" indent="0">
              <a:buNone/>
              <a:defRPr sz="2000"/>
            </a:lvl5pPr>
            <a:lvl6pPr marL="2285832" indent="0">
              <a:buNone/>
              <a:defRPr sz="2000"/>
            </a:lvl6pPr>
            <a:lvl7pPr marL="2742998" indent="0">
              <a:buNone/>
              <a:defRPr sz="2000"/>
            </a:lvl7pPr>
            <a:lvl8pPr marL="3200165" indent="0">
              <a:buNone/>
              <a:defRPr sz="2000"/>
            </a:lvl8pPr>
            <a:lvl9pPr marL="365733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9" indent="0">
              <a:buNone/>
              <a:defRPr sz="900"/>
            </a:lvl4pPr>
            <a:lvl5pPr marL="1828666" indent="0">
              <a:buNone/>
              <a:defRPr sz="900"/>
            </a:lvl5pPr>
            <a:lvl6pPr marL="2285832" indent="0">
              <a:buNone/>
              <a:defRPr sz="900"/>
            </a:lvl6pPr>
            <a:lvl7pPr marL="2742998" indent="0">
              <a:buNone/>
              <a:defRPr sz="900"/>
            </a:lvl7pPr>
            <a:lvl8pPr marL="3200165" indent="0">
              <a:buNone/>
              <a:defRPr sz="900"/>
            </a:lvl8pPr>
            <a:lvl9pPr marL="3657331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5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2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84169" y="4767263"/>
            <a:ext cx="2880320" cy="273844"/>
          </a:xfrm>
          <a:prstGeom prst="rect">
            <a:avLst/>
          </a:prstGeom>
        </p:spPr>
        <p:txBody>
          <a:bodyPr lIns="91433" tIns="45716" rIns="91433" bIns="45716"/>
          <a:lstStyle/>
          <a:p>
            <a:pPr defTabSz="914333"/>
            <a:fld id="{45FCD66C-1465-4766-87D5-713A86E7D441}" type="slidenum">
              <a:rPr lang="en-US" smtClean="0">
                <a:solidFill>
                  <a:prstClr val="black"/>
                </a:solidFill>
              </a:rPr>
              <a:pPr defTabSz="914333"/>
              <a:t>‹Nr.›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7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6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2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3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8" indent="0">
              <a:buNone/>
              <a:defRPr sz="1600" b="1"/>
            </a:lvl4pPr>
            <a:lvl5pPr marL="1828532" indent="0">
              <a:buNone/>
              <a:defRPr sz="1600" b="1"/>
            </a:lvl5pPr>
            <a:lvl6pPr marL="2285664" indent="0">
              <a:buNone/>
              <a:defRPr sz="1600" b="1"/>
            </a:lvl6pPr>
            <a:lvl7pPr marL="2742796" indent="0">
              <a:buNone/>
              <a:defRPr sz="1600" b="1"/>
            </a:lvl7pPr>
            <a:lvl8pPr marL="3199930" indent="0">
              <a:buNone/>
              <a:defRPr sz="1600" b="1"/>
            </a:lvl8pPr>
            <a:lvl9pPr marL="3657062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6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75" y="4661955"/>
            <a:ext cx="928896" cy="495376"/>
          </a:xfrm>
          <a:prstGeom prst="rect">
            <a:avLst/>
          </a:prstGeom>
        </p:spPr>
      </p:pic>
      <p:sp>
        <p:nvSpPr>
          <p:cNvPr id="6" name="Text Box 42"/>
          <p:cNvSpPr txBox="1">
            <a:spLocks noChangeArrowheads="1"/>
          </p:cNvSpPr>
          <p:nvPr userDrawn="1"/>
        </p:nvSpPr>
        <p:spPr bwMode="auto">
          <a:xfrm>
            <a:off x="3711498" y="4863430"/>
            <a:ext cx="273271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l">
              <a:defRPr/>
            </a:pPr>
            <a:r>
              <a:rPr lang="de-DE" sz="1000" dirty="0" smtClean="0">
                <a:solidFill>
                  <a:schemeClr val="accent1"/>
                </a:solidFill>
              </a:rPr>
              <a:t>Web-</a:t>
            </a:r>
            <a:r>
              <a:rPr lang="de-DE" sz="1000" dirty="0" err="1" smtClean="0">
                <a:solidFill>
                  <a:schemeClr val="accent1"/>
                </a:solidFill>
              </a:rPr>
              <a:t>Distributionformats</a:t>
            </a:r>
            <a:r>
              <a:rPr lang="de-DE" sz="1000" baseline="0" dirty="0" smtClean="0">
                <a:solidFill>
                  <a:schemeClr val="accent1"/>
                </a:solidFill>
              </a:rPr>
              <a:t> </a:t>
            </a:r>
            <a:r>
              <a:rPr lang="de-DE" sz="1000" baseline="0" dirty="0" err="1" smtClean="0">
                <a:solidFill>
                  <a:schemeClr val="accent1"/>
                </a:solidFill>
              </a:rPr>
              <a:t>for</a:t>
            </a:r>
            <a:r>
              <a:rPr lang="de-DE" sz="1000" baseline="0" dirty="0" smtClean="0">
                <a:solidFill>
                  <a:schemeClr val="accent1"/>
                </a:solidFill>
              </a:rPr>
              <a:t> </a:t>
            </a:r>
            <a:r>
              <a:rPr lang="de-DE" sz="1000" baseline="0" dirty="0" err="1" smtClean="0">
                <a:solidFill>
                  <a:schemeClr val="accent1"/>
                </a:solidFill>
              </a:rPr>
              <a:t>Captions</a:t>
            </a:r>
            <a:r>
              <a:rPr lang="de-DE" sz="1000" baseline="0" dirty="0" smtClean="0">
                <a:solidFill>
                  <a:schemeClr val="accent1"/>
                </a:solidFill>
              </a:rPr>
              <a:t> ,   </a:t>
            </a:r>
            <a:r>
              <a:rPr lang="de-DE" sz="1000" dirty="0" smtClean="0">
                <a:solidFill>
                  <a:schemeClr val="accent1"/>
                </a:solidFill>
              </a:rPr>
              <a:t>13.3.2014</a:t>
            </a:r>
            <a:endParaRPr lang="de-DE" sz="1000" dirty="0">
              <a:solidFill>
                <a:schemeClr val="accent1"/>
              </a:solidFill>
            </a:endParaRPr>
          </a:p>
        </p:txBody>
      </p:sp>
      <p:sp>
        <p:nvSpPr>
          <p:cNvPr id="7" name="Text Box 43"/>
          <p:cNvSpPr txBox="1">
            <a:spLocks noChangeArrowheads="1"/>
          </p:cNvSpPr>
          <p:nvPr userDrawn="1"/>
        </p:nvSpPr>
        <p:spPr bwMode="auto">
          <a:xfrm>
            <a:off x="8100392" y="4864299"/>
            <a:ext cx="927497" cy="2277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algn="r">
              <a:defRPr/>
            </a:pPr>
            <a:r>
              <a:rPr lang="en-US" sz="1000" dirty="0">
                <a:solidFill>
                  <a:schemeClr val="accent1"/>
                </a:solidFill>
                <a:cs typeface="Arial" charset="0"/>
              </a:rPr>
              <a:t>© IRT – </a:t>
            </a:r>
            <a:r>
              <a:rPr lang="en-US" sz="1000" dirty="0" smtClean="0">
                <a:solidFill>
                  <a:schemeClr val="accent1"/>
                </a:solidFill>
                <a:cs typeface="Arial" charset="0"/>
              </a:rPr>
              <a:t>Tai</a:t>
            </a:r>
            <a:endParaRPr lang="en-US" sz="1000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8" name="Picture 28" descr="logo_irt_v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6" y="4727837"/>
            <a:ext cx="2159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7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6" indent="0">
              <a:buNone/>
              <a:defRPr sz="900"/>
            </a:lvl7pPr>
            <a:lvl8pPr marL="3199930" indent="0">
              <a:buNone/>
              <a:defRPr sz="900"/>
            </a:lvl8pPr>
            <a:lvl9pPr marL="3657062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3" indent="0">
              <a:buNone/>
              <a:defRPr sz="2800"/>
            </a:lvl2pPr>
            <a:lvl3pPr marL="914265" indent="0">
              <a:buNone/>
              <a:defRPr sz="2400"/>
            </a:lvl3pPr>
            <a:lvl4pPr marL="1371398" indent="0">
              <a:buNone/>
              <a:defRPr sz="2000"/>
            </a:lvl4pPr>
            <a:lvl5pPr marL="1828532" indent="0">
              <a:buNone/>
              <a:defRPr sz="2000"/>
            </a:lvl5pPr>
            <a:lvl6pPr marL="2285664" indent="0">
              <a:buNone/>
              <a:defRPr sz="2000"/>
            </a:lvl6pPr>
            <a:lvl7pPr marL="2742796" indent="0">
              <a:buNone/>
              <a:defRPr sz="2000"/>
            </a:lvl7pPr>
            <a:lvl8pPr marL="3199930" indent="0">
              <a:buNone/>
              <a:defRPr sz="2000"/>
            </a:lvl8pPr>
            <a:lvl9pPr marL="36570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3" indent="0">
              <a:buNone/>
              <a:defRPr sz="1200"/>
            </a:lvl2pPr>
            <a:lvl3pPr marL="914265" indent="0">
              <a:buNone/>
              <a:defRPr sz="1000"/>
            </a:lvl3pPr>
            <a:lvl4pPr marL="1371398" indent="0">
              <a:buNone/>
              <a:defRPr sz="900"/>
            </a:lvl4pPr>
            <a:lvl5pPr marL="1828532" indent="0">
              <a:buNone/>
              <a:defRPr sz="900"/>
            </a:lvl5pPr>
            <a:lvl6pPr marL="2285664" indent="0">
              <a:buNone/>
              <a:defRPr sz="900"/>
            </a:lvl6pPr>
            <a:lvl7pPr marL="2742796" indent="0">
              <a:buNone/>
              <a:defRPr sz="900"/>
            </a:lvl7pPr>
            <a:lvl8pPr marL="3199930" indent="0">
              <a:buNone/>
              <a:defRPr sz="900"/>
            </a:lvl8pPr>
            <a:lvl9pPr marL="3657062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7C6-3C5D-4FC2-BF5F-17CE56D58B86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E9F85-895C-4616-8A81-F0518FC1FAB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2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2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0" indent="-342850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2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5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6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0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62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5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8" indent="-228566" algn="l" defTabSz="9142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3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4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6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8049"/>
            <a:ext cx="8229600" cy="1015934"/>
          </a:xfrm>
          <a:prstGeom prst="rect">
            <a:avLst/>
          </a:prstGeom>
        </p:spPr>
        <p:txBody>
          <a:bodyPr vert="horz" lIns="91433" tIns="45716" rIns="91433" bIns="45716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33" tIns="45716" rIns="91433" bIns="45716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1433" tIns="45716" rIns="91433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E3125544-AA7D-4804-9411-269328E89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4/10/2014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8" descr="logo_irt_v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1" y="4822106"/>
            <a:ext cx="1809589" cy="27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4"/>
          <p:cNvSpPr txBox="1">
            <a:spLocks noChangeArrowheads="1"/>
          </p:cNvSpPr>
          <p:nvPr userDrawn="1"/>
        </p:nvSpPr>
        <p:spPr bwMode="auto">
          <a:xfrm>
            <a:off x="6659668" y="4930427"/>
            <a:ext cx="2368120" cy="21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986" tIns="35986" rIns="35986" bIns="35986"/>
          <a:lstStyle>
            <a:lvl1pPr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22375" eaLnBrk="0" hangingPunct="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223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900" dirty="0" smtClean="0">
                <a:solidFill>
                  <a:srgbClr val="4F81BD"/>
                </a:solidFill>
                <a:cs typeface="Arial" charset="0"/>
              </a:rPr>
              <a:t>© IRT – Tai</a:t>
            </a:r>
          </a:p>
        </p:txBody>
      </p:sp>
    </p:spTree>
    <p:extLst>
      <p:ext uri="{BB962C8B-B14F-4D97-AF65-F5344CB8AC3E}">
        <p14:creationId xmlns:p14="http://schemas.microsoft.com/office/powerpoint/2010/main" val="204386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6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6" indent="-228583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2" indent="-228583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8" indent="-228583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5" indent="-228583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1" indent="-228583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7" indent="-228583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4" indent="-228583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1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419622"/>
            <a:ext cx="7772400" cy="1403831"/>
          </a:xfrm>
        </p:spPr>
        <p:txBody>
          <a:bodyPr>
            <a:noAutofit/>
          </a:bodyPr>
          <a:lstStyle/>
          <a:p>
            <a:r>
              <a:rPr lang="en-US" sz="4400" b="1" dirty="0"/>
              <a:t>Web-Distribution </a:t>
            </a:r>
            <a:r>
              <a:rPr lang="en-US" sz="4400" b="1" dirty="0" smtClean="0"/>
              <a:t>Formats</a:t>
            </a:r>
            <a:br>
              <a:rPr lang="en-US" sz="4400" b="1" dirty="0" smtClean="0"/>
            </a:br>
            <a:r>
              <a:rPr lang="en-US" sz="4400" b="1" dirty="0" smtClean="0"/>
              <a:t>For Subtitles &amp; Captions</a:t>
            </a:r>
            <a:endParaRPr lang="en-US" sz="4000" b="1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427984" y="3219822"/>
            <a:ext cx="3695819" cy="1025052"/>
          </a:xfrm>
        </p:spPr>
        <p:txBody>
          <a:bodyPr>
            <a:noAutofit/>
          </a:bodyPr>
          <a:lstStyle/>
          <a:p>
            <a:pPr lvl="0" algn="l" defTabSz="914265"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</a:rPr>
              <a:t>Web &amp; TV </a:t>
            </a:r>
            <a:r>
              <a:rPr lang="en-US" sz="2000" dirty="0" smtClean="0">
                <a:solidFill>
                  <a:prstClr val="black"/>
                </a:solidFill>
              </a:rPr>
              <a:t>Workshop</a:t>
            </a:r>
            <a:r>
              <a:rPr lang="en-US" sz="2000" dirty="0">
                <a:solidFill>
                  <a:prstClr val="black"/>
                </a:solidFill>
              </a:rPr>
              <a:t>, 12/13.3. </a:t>
            </a:r>
          </a:p>
          <a:p>
            <a:pPr algn="l"/>
            <a:r>
              <a:rPr lang="de-DE" sz="2000" dirty="0" smtClean="0">
                <a:solidFill>
                  <a:schemeClr val="tx1"/>
                </a:solidFill>
                <a:cs typeface="Arial" pitchFamily="34" charset="0"/>
              </a:rPr>
              <a:t>Andreas </a:t>
            </a:r>
            <a:r>
              <a:rPr lang="de-DE" sz="2000" dirty="0">
                <a:solidFill>
                  <a:schemeClr val="tx1"/>
                </a:solidFill>
                <a:cs typeface="Arial" pitchFamily="34" charset="0"/>
              </a:rPr>
              <a:t>Tai, </a:t>
            </a:r>
          </a:p>
          <a:p>
            <a:pPr algn="l"/>
            <a:r>
              <a:rPr lang="de-DE" sz="2000" dirty="0">
                <a:solidFill>
                  <a:schemeClr val="tx1"/>
                </a:solidFill>
                <a:cs typeface="Arial" pitchFamily="34" charset="0"/>
              </a:rPr>
              <a:t>Institut für Rundfunktechnik</a:t>
            </a:r>
          </a:p>
        </p:txBody>
      </p:sp>
    </p:spTree>
    <p:extLst>
      <p:ext uri="{BB962C8B-B14F-4D97-AF65-F5344CB8AC3E}">
        <p14:creationId xmlns:p14="http://schemas.microsoft.com/office/powerpoint/2010/main" val="14289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7" y="1439146"/>
            <a:ext cx="3915711" cy="2088232"/>
          </a:xfrm>
          <a:prstGeom prst="rect">
            <a:avLst/>
          </a:prstGeom>
        </p:spPr>
      </p:pic>
      <p:pic>
        <p:nvPicPr>
          <p:cNvPr id="4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43" y="3746549"/>
            <a:ext cx="581587" cy="55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0" y="3791549"/>
            <a:ext cx="698413" cy="46476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1019"/>
            <a:ext cx="2780895" cy="277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88024" y="1686295"/>
            <a:ext cx="747320" cy="144655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de-DE" sz="8800" b="1" dirty="0">
                <a:solidFill>
                  <a:srgbClr val="00B050"/>
                </a:solidFill>
              </a:rPr>
              <a:t>+</a:t>
            </a:r>
            <a:endParaRPr lang="en-GB" sz="8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143508" y="411510"/>
            <a:ext cx="8640960" cy="41697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400" b="1" dirty="0"/>
              <a:t>SMPTE-TT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Abgerundetes Rechteck 2"/>
          <p:cNvSpPr/>
          <p:nvPr/>
        </p:nvSpPr>
        <p:spPr>
          <a:xfrm>
            <a:off x="1009025" y="976930"/>
            <a:ext cx="7488832" cy="34522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400" b="1" dirty="0"/>
              <a:t>TTML</a:t>
            </a:r>
            <a:endParaRPr lang="en-US" b="1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Abgerundetes Rechteck 4"/>
          <p:cNvSpPr/>
          <p:nvPr/>
        </p:nvSpPr>
        <p:spPr>
          <a:xfrm>
            <a:off x="3995936" y="1772922"/>
            <a:ext cx="5040560" cy="243662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400" b="1" dirty="0"/>
              <a:t>CFF-TT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Abgerundetes Rechteck 3"/>
          <p:cNvSpPr/>
          <p:nvPr/>
        </p:nvSpPr>
        <p:spPr>
          <a:xfrm>
            <a:off x="4247964" y="2703053"/>
            <a:ext cx="4536504" cy="208173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r>
              <a:rPr lang="en-US" sz="2400" b="1" dirty="0"/>
              <a:t>EBU-TT-D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403648" y="1707001"/>
            <a:ext cx="6256264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 err="1"/>
              <a:t>WebVTT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3058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55776" y="1386971"/>
            <a:ext cx="3775393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2010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61" y="2499742"/>
            <a:ext cx="2654054" cy="22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/>
        </p:nvSpPr>
        <p:spPr>
          <a:xfrm>
            <a:off x="467544" y="1707654"/>
            <a:ext cx="7344816" cy="2016224"/>
          </a:xfrm>
          <a:prstGeom prst="rect">
            <a:avLst/>
          </a:prstGeom>
        </p:spPr>
        <p:txBody>
          <a:bodyPr vert="horz" lIns="122237" tIns="61118" rIns="122237" bIns="61118" rtlCol="0">
            <a:noAutofit/>
          </a:bodyPr>
          <a:lstStyle>
            <a:lvl1pPr marL="265113" indent="-265113" algn="l" defTabSz="1222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7063" indent="-265113" algn="l" defTabSz="1222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03313" indent="-187325" algn="l" defTabSz="1222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93925" indent="-180975" algn="l" defTabSz="1222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550" indent="-304800" algn="l" defTabSz="12223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61517" indent="-305592" algn="l" defTabSz="1222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72702" indent="-305592" algn="l" defTabSz="1222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3887" indent="-305592" algn="l" defTabSz="1222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5072" indent="-305592" algn="l" defTabSz="1222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00:00:00.000 </a:t>
            </a:r>
            <a:r>
              <a:rPr lang="en-US" sz="3200" dirty="0"/>
              <a:t>--&gt; </a:t>
            </a:r>
            <a:r>
              <a:rPr lang="en-US" sz="3200" dirty="0" smtClean="0"/>
              <a:t>00:00:02.000</a:t>
            </a:r>
          </a:p>
          <a:p>
            <a:pPr marL="0" indent="0">
              <a:buNone/>
            </a:pPr>
            <a:r>
              <a:rPr lang="en-US" sz="3200" dirty="0" smtClean="0"/>
              <a:t>This </a:t>
            </a:r>
            <a:r>
              <a:rPr lang="en-US" sz="3200" dirty="0"/>
              <a:t>is a </a:t>
            </a:r>
            <a:r>
              <a:rPr lang="en-US" sz="3200" dirty="0" smtClean="0"/>
              <a:t>subtitle</a:t>
            </a:r>
          </a:p>
          <a:p>
            <a:pPr marL="0" indent="0">
              <a:buNone/>
            </a:pPr>
            <a:r>
              <a:rPr lang="en-US" sz="3200" dirty="0" smtClean="0"/>
              <a:t>on </a:t>
            </a:r>
            <a:r>
              <a:rPr lang="en-US" sz="3200" dirty="0"/>
              <a:t>two </a:t>
            </a:r>
            <a:r>
              <a:rPr lang="en-US" sz="3200" dirty="0" smtClean="0"/>
              <a:t>lines</a:t>
            </a:r>
            <a:endParaRPr lang="de-DE" sz="3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139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2174"/>
            <a:ext cx="3120330" cy="217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rechts 4"/>
          <p:cNvSpPr/>
          <p:nvPr/>
        </p:nvSpPr>
        <p:spPr>
          <a:xfrm>
            <a:off x="3347864" y="2127630"/>
            <a:ext cx="1368152" cy="86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947"/>
            <a:ext cx="2062025" cy="11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64843" y="2835509"/>
            <a:ext cx="3685406" cy="954093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Web Media Text Tracks </a:t>
            </a:r>
          </a:p>
          <a:p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Community Group</a:t>
            </a:r>
          </a:p>
        </p:txBody>
      </p:sp>
    </p:spTree>
    <p:extLst>
      <p:ext uri="{BB962C8B-B14F-4D97-AF65-F5344CB8AC3E}">
        <p14:creationId xmlns:p14="http://schemas.microsoft.com/office/powerpoint/2010/main" val="7522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47087" y="730901"/>
            <a:ext cx="1467261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27" tIns="45713" rIns="91427" bIns="45713" rtlCol="0">
            <a:spAutoFit/>
          </a:bodyPr>
          <a:lstStyle/>
          <a:p>
            <a:r>
              <a:rPr lang="en-US" sz="4000" dirty="0"/>
              <a:t>Status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979712" y="1635646"/>
            <a:ext cx="7190597" cy="76942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4400" dirty="0"/>
              <a:t>Draft Community Specification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02592" y="2639568"/>
            <a:ext cx="135376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3" rIns="91427" bIns="45713" rtlCol="0">
            <a:spAutoFit/>
          </a:bodyPr>
          <a:lstStyle/>
          <a:p>
            <a:r>
              <a:rPr lang="en-US" sz="4800" dirty="0"/>
              <a:t>Next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95736" y="3651872"/>
            <a:ext cx="3537763" cy="76944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4400" dirty="0"/>
              <a:t>W3C Rec Track</a:t>
            </a:r>
          </a:p>
        </p:txBody>
      </p:sp>
    </p:spTree>
    <p:extLst>
      <p:ext uri="{BB962C8B-B14F-4D97-AF65-F5344CB8AC3E}">
        <p14:creationId xmlns:p14="http://schemas.microsoft.com/office/powerpoint/2010/main" val="32855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123728" y="1419624"/>
            <a:ext cx="4442242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8887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d/d0/Opera_O.svg/200px-Opera_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55" y="84355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upload.wikimedia.org/wikipedia/commons/f/ff/Mozilla_Firefox_logo_20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03191"/>
            <a:ext cx="1703115" cy="17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upload.wikimedia.org/wikipedia/en/6/61/Apple_Safar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78" y="2903191"/>
            <a:ext cx="1587698" cy="158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upload.wikimedia.org/wikipedia/commons/thumb/e/e2/Google_Chrome_icon_%282011%29.svg/200px-Google_Chrome_icon_%282011%29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65" y="8368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44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339502"/>
            <a:ext cx="8568952" cy="433965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algn="ctr"/>
            <a:r>
              <a:rPr lang="en-US" sz="13800" dirty="0"/>
              <a:t>Why not TTML?</a:t>
            </a:r>
          </a:p>
        </p:txBody>
      </p:sp>
    </p:spTree>
    <p:extLst>
      <p:ext uri="{BB962C8B-B14F-4D97-AF65-F5344CB8AC3E}">
        <p14:creationId xmlns:p14="http://schemas.microsoft.com/office/powerpoint/2010/main" val="40906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403648" y="1491632"/>
            <a:ext cx="6054350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Formats</a:t>
            </a:r>
          </a:p>
        </p:txBody>
      </p:sp>
    </p:spTree>
    <p:extLst>
      <p:ext uri="{BB962C8B-B14F-4D97-AF65-F5344CB8AC3E}">
        <p14:creationId xmlns:p14="http://schemas.microsoft.com/office/powerpoint/2010/main" val="24918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987574"/>
            <a:ext cx="9433048" cy="315471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19900" dirty="0"/>
              <a:t>&lt;?XML &gt;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1745035" y="260674"/>
            <a:ext cx="5904656" cy="4608512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3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1347616"/>
            <a:ext cx="8442055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207295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592238" y="3723878"/>
            <a:ext cx="6004098" cy="923330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/>
              <a:t>TTML          </a:t>
            </a:r>
            <a:r>
              <a:rPr lang="en-US" sz="5400" dirty="0" err="1"/>
              <a:t>WebVTT</a:t>
            </a:r>
            <a:endParaRPr lang="en-US" sz="5400" dirty="0"/>
          </a:p>
        </p:txBody>
      </p:sp>
      <p:sp>
        <p:nvSpPr>
          <p:cNvPr id="3" name="Textfeld 2"/>
          <p:cNvSpPr txBox="1"/>
          <p:nvPr/>
        </p:nvSpPr>
        <p:spPr>
          <a:xfrm>
            <a:off x="3222838" y="1144364"/>
            <a:ext cx="2141251" cy="923316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r>
              <a:rPr lang="en-US" sz="5400" dirty="0" smtClean="0"/>
              <a:t>TTWG</a:t>
            </a:r>
            <a:endParaRPr lang="en-US" sz="5400" dirty="0"/>
          </a:p>
        </p:txBody>
      </p:sp>
      <p:sp>
        <p:nvSpPr>
          <p:cNvPr id="2" name="Pfeil nach unten 1"/>
          <p:cNvSpPr/>
          <p:nvPr/>
        </p:nvSpPr>
        <p:spPr>
          <a:xfrm rot="13148437">
            <a:off x="2516415" y="2352612"/>
            <a:ext cx="756140" cy="1143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6" name="Pfeil nach unten 5"/>
          <p:cNvSpPr/>
          <p:nvPr/>
        </p:nvSpPr>
        <p:spPr>
          <a:xfrm rot="8810053">
            <a:off x="5103418" y="2372790"/>
            <a:ext cx="648072" cy="1082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 rot="19445159">
            <a:off x="476114" y="1450341"/>
            <a:ext cx="4248472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 rot="13380788">
            <a:off x="3726924" y="1552586"/>
            <a:ext cx="4248472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6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dreas\AppData\Local\Microsoft\Windows\Temporary Internet Files\Content.IE5\X0FM0LIL\MC900404007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3518"/>
            <a:ext cx="4176464" cy="416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1592" y="1557831"/>
            <a:ext cx="8241230" cy="1754326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pPr algn="ctr"/>
            <a:r>
              <a:rPr lang="en-US" sz="3600" b="1" dirty="0"/>
              <a:t>Consensus Input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Timed Text Task Force of the Web &amp; TV IG </a:t>
            </a:r>
          </a:p>
        </p:txBody>
      </p:sp>
    </p:spTree>
    <p:extLst>
      <p:ext uri="{BB962C8B-B14F-4D97-AF65-F5344CB8AC3E}">
        <p14:creationId xmlns:p14="http://schemas.microsoft.com/office/powerpoint/2010/main" val="36494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39752" y="2289107"/>
            <a:ext cx="6048672" cy="2308324"/>
          </a:xfrm>
          <a:prstGeom prst="rect">
            <a:avLst/>
          </a:prstGeom>
          <a:noFill/>
        </p:spPr>
        <p:txBody>
          <a:bodyPr wrap="square" lIns="91427" tIns="45713" rIns="91427" bIns="45713" rtlCol="0">
            <a:spAutoFit/>
          </a:bodyPr>
          <a:lstStyle/>
          <a:p>
            <a:pPr marL="342850" indent="-342850">
              <a:lnSpc>
                <a:spcPct val="150000"/>
              </a:lnSpc>
              <a:buAutoNum type="arabicParenR"/>
            </a:pPr>
            <a:r>
              <a:rPr lang="en-US" sz="3200" dirty="0"/>
              <a:t>Mappings</a:t>
            </a:r>
          </a:p>
          <a:p>
            <a:pPr marL="342850" indent="-342850">
              <a:lnSpc>
                <a:spcPct val="150000"/>
              </a:lnSpc>
              <a:buAutoNum type="arabicParenR"/>
            </a:pPr>
            <a:r>
              <a:rPr lang="en-US" sz="3200" dirty="0"/>
              <a:t>One single Spec</a:t>
            </a:r>
          </a:p>
          <a:p>
            <a:pPr marL="342850" indent="-342850">
              <a:lnSpc>
                <a:spcPct val="150000"/>
              </a:lnSpc>
              <a:buAutoNum type="arabicParenR"/>
            </a:pPr>
            <a:r>
              <a:rPr lang="en-US" sz="3200" dirty="0"/>
              <a:t>Clients support TTML &amp; </a:t>
            </a:r>
            <a:r>
              <a:rPr lang="en-US" sz="3200" dirty="0" err="1"/>
              <a:t>WebVTT</a:t>
            </a:r>
            <a:endParaRPr lang="en-US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364648" y="-596600"/>
            <a:ext cx="1737976" cy="3770263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de-DE" sz="23900" dirty="0"/>
              <a:t>3</a:t>
            </a:r>
            <a:endParaRPr lang="en-GB" sz="4800" dirty="0"/>
          </a:p>
        </p:txBody>
      </p:sp>
      <p:sp>
        <p:nvSpPr>
          <p:cNvPr id="4" name="Textfeld 3"/>
          <p:cNvSpPr txBox="1"/>
          <p:nvPr/>
        </p:nvSpPr>
        <p:spPr>
          <a:xfrm>
            <a:off x="1979712" y="411510"/>
            <a:ext cx="2446054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27" tIns="45713" rIns="91427" bIns="45713" rtlCol="0">
            <a:spAutoFit/>
          </a:bodyPr>
          <a:lstStyle/>
          <a:p>
            <a:r>
              <a:rPr lang="de-DE" sz="4400" dirty="0" err="1"/>
              <a:t>Strategies</a:t>
            </a:r>
            <a:endParaRPr lang="en-GB" sz="44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2483768" y="3507854"/>
            <a:ext cx="302433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95536" y="413265"/>
            <a:ext cx="2054190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de-DE" sz="3600" b="1" dirty="0" err="1" smtClean="0"/>
              <a:t>Exception</a:t>
            </a:r>
            <a:endParaRPr lang="en-GB" sz="3600" b="1" dirty="0"/>
          </a:p>
        </p:txBody>
      </p:sp>
      <p:pic>
        <p:nvPicPr>
          <p:cNvPr id="1026" name="Picture 2" descr="http://ie.microsoft.com/testdrive/Views/Homepage/IE11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732"/>
            <a:ext cx="4011195" cy="24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86467" y="2036028"/>
            <a:ext cx="16979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TTML</a:t>
            </a:r>
          </a:p>
          <a:p>
            <a:pPr algn="ctr"/>
            <a:r>
              <a:rPr lang="de-DE" sz="3200" b="1" dirty="0" smtClean="0"/>
              <a:t>(SDP-US)</a:t>
            </a:r>
            <a:endParaRPr lang="en-GB" sz="32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139952" y="1131590"/>
            <a:ext cx="12442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600" b="1" dirty="0" smtClean="0">
                <a:solidFill>
                  <a:srgbClr val="00B050"/>
                </a:solidFill>
              </a:rPr>
              <a:t>+</a:t>
            </a:r>
            <a:endParaRPr lang="en-GB" sz="1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3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814" y="267494"/>
            <a:ext cx="5103230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de-DE" sz="3600" b="1" dirty="0" smtClean="0"/>
              <a:t>Future </a:t>
            </a:r>
            <a:r>
              <a:rPr lang="de-DE" sz="3600" b="1" dirty="0" err="1" smtClean="0"/>
              <a:t>HbbTV</a:t>
            </a:r>
            <a:r>
              <a:rPr lang="de-DE" sz="3600" b="1" dirty="0" smtClean="0"/>
              <a:t> 2.0 Devices</a:t>
            </a:r>
            <a:endParaRPr lang="en-GB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554141" y="1806420"/>
            <a:ext cx="32031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TTML </a:t>
            </a:r>
            <a:r>
              <a:rPr lang="de-DE" sz="3200" b="1" dirty="0" err="1" smtClean="0"/>
              <a:t>with</a:t>
            </a:r>
            <a:r>
              <a:rPr lang="de-DE" sz="3200" b="1" dirty="0" smtClean="0"/>
              <a:t> Profile</a:t>
            </a:r>
          </a:p>
          <a:p>
            <a:pPr algn="ctr"/>
            <a:endParaRPr lang="de-DE" sz="3200" b="1" dirty="0"/>
          </a:p>
          <a:p>
            <a:pPr algn="ctr"/>
            <a:r>
              <a:rPr lang="de-DE" sz="3200" b="1" dirty="0" smtClean="0"/>
              <a:t>EBU-TT-D</a:t>
            </a:r>
            <a:endParaRPr lang="en-GB" sz="3200" b="1" dirty="0"/>
          </a:p>
        </p:txBody>
      </p:sp>
      <p:pic>
        <p:nvPicPr>
          <p:cNvPr id="2050" name="Picture 2" descr="C:\Users\andreas\AppData\Local\Microsoft\Windows\Temporary Internet Files\Content.IE5\EEPMX27T\MC9004398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4" y="1131590"/>
            <a:ext cx="3431675" cy="34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139952" y="1131590"/>
            <a:ext cx="12442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600" b="1" dirty="0" smtClean="0">
                <a:solidFill>
                  <a:srgbClr val="00B050"/>
                </a:solidFill>
              </a:rPr>
              <a:t>+</a:t>
            </a:r>
            <a:endParaRPr lang="en-GB" sz="1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5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814" y="267494"/>
            <a:ext cx="4157330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de-DE" sz="3600" b="1" dirty="0" smtClean="0"/>
              <a:t>Other Web </a:t>
            </a:r>
            <a:r>
              <a:rPr lang="de-DE" sz="3600" b="1" dirty="0"/>
              <a:t>Browsers</a:t>
            </a:r>
            <a:endParaRPr lang="en-GB" sz="3600" b="1" dirty="0"/>
          </a:p>
        </p:txBody>
      </p:sp>
      <p:pic>
        <p:nvPicPr>
          <p:cNvPr id="3074" name="Picture 2" descr="C:\Users\andreas\AppData\Local\Microsoft\Windows\Temporary Internet Files\Content.IE5\L62RJFLV\MC9003963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75" y="771550"/>
            <a:ext cx="4005159" cy="410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505967" y="2211712"/>
            <a:ext cx="385812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7" tIns="45713" rIns="91427" bIns="45713" rtlCol="0">
            <a:spAutoFit/>
          </a:bodyPr>
          <a:lstStyle/>
          <a:p>
            <a:r>
              <a:rPr lang="en-US" sz="4800" dirty="0" err="1"/>
              <a:t>WebVTT</a:t>
            </a:r>
            <a:r>
              <a:rPr lang="en-US" sz="4800" dirty="0"/>
              <a:t> Only</a:t>
            </a:r>
          </a:p>
        </p:txBody>
      </p:sp>
    </p:spTree>
    <p:extLst>
      <p:ext uri="{BB962C8B-B14F-4D97-AF65-F5344CB8AC3E}">
        <p14:creationId xmlns:p14="http://schemas.microsoft.com/office/powerpoint/2010/main" val="262247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814" y="267494"/>
            <a:ext cx="4157330" cy="64631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de-DE" sz="3600" b="1" dirty="0" smtClean="0"/>
              <a:t>Other Web </a:t>
            </a:r>
            <a:r>
              <a:rPr lang="de-DE" sz="3600" b="1" dirty="0"/>
              <a:t>Browsers</a:t>
            </a:r>
            <a:endParaRPr lang="en-GB" sz="3600" b="1" dirty="0"/>
          </a:p>
        </p:txBody>
      </p:sp>
      <p:pic>
        <p:nvPicPr>
          <p:cNvPr id="2051" name="Picture 3" descr="C:\Users\andreas\AppData\Local\Microsoft\Windows\Temporary Internet Files\Content.IE5\E4BRPGU5\MC9003893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45" y="1050286"/>
            <a:ext cx="3013274" cy="37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75856" y="2859782"/>
            <a:ext cx="406707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27" tIns="45713" rIns="91427" bIns="45713" rtlCol="0">
            <a:spAutoFit/>
          </a:bodyPr>
          <a:lstStyle/>
          <a:p>
            <a:r>
              <a:rPr lang="en-US" sz="4800" dirty="0" smtClean="0"/>
              <a:t>TTML Welcome</a:t>
            </a:r>
            <a:endParaRPr lang="en-US" sz="4800" dirty="0"/>
          </a:p>
        </p:txBody>
      </p:sp>
      <p:sp>
        <p:nvSpPr>
          <p:cNvPr id="5" name="Textfeld 4"/>
          <p:cNvSpPr txBox="1"/>
          <p:nvPr/>
        </p:nvSpPr>
        <p:spPr>
          <a:xfrm>
            <a:off x="3241229" y="1851670"/>
            <a:ext cx="4788272" cy="8309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27" tIns="45713" rIns="91427" bIns="45713" rtlCol="0">
            <a:spAutoFit/>
          </a:bodyPr>
          <a:lstStyle/>
          <a:p>
            <a:r>
              <a:rPr lang="en-US" sz="4800" dirty="0" err="1" smtClean="0"/>
              <a:t>WebVTT</a:t>
            </a:r>
            <a:r>
              <a:rPr lang="en-US" sz="4800" dirty="0" smtClean="0"/>
              <a:t> Welcome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814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259632" y="364679"/>
            <a:ext cx="6256264" cy="433965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TTML &amp;</a:t>
            </a:r>
          </a:p>
          <a:p>
            <a:r>
              <a:rPr lang="en-US" sz="13800" dirty="0" err="1"/>
              <a:t>WebVTT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2045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419622"/>
            <a:ext cx="7901241" cy="69889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algn="l" eaLnBrk="1" hangingPunct="1"/>
            <a:r>
              <a:rPr lang="de-DE" altLang="en-US" dirty="0" err="1" smtClean="0">
                <a:solidFill>
                  <a:schemeClr val="bg1"/>
                </a:solidFill>
              </a:rPr>
              <a:t>Thank</a:t>
            </a:r>
            <a:r>
              <a:rPr lang="de-DE" altLang="en-US" dirty="0" smtClean="0">
                <a:solidFill>
                  <a:schemeClr val="bg1"/>
                </a:solidFill>
              </a:rPr>
              <a:t> </a:t>
            </a:r>
            <a:r>
              <a:rPr lang="de-DE" altLang="en-US" dirty="0" err="1" smtClean="0">
                <a:solidFill>
                  <a:schemeClr val="bg1"/>
                </a:solidFill>
              </a:rPr>
              <a:t>you</a:t>
            </a:r>
            <a:r>
              <a:rPr lang="de-DE" altLang="en-US" dirty="0" smtClean="0">
                <a:solidFill>
                  <a:schemeClr val="bg1"/>
                </a:solidFill>
              </a:rPr>
              <a:t> </a:t>
            </a:r>
            <a:r>
              <a:rPr lang="de-DE" altLang="en-US" dirty="0" err="1" smtClean="0">
                <a:solidFill>
                  <a:schemeClr val="bg1"/>
                </a:solidFill>
              </a:rPr>
              <a:t>for</a:t>
            </a:r>
            <a:r>
              <a:rPr lang="de-DE" altLang="en-US" dirty="0" smtClean="0">
                <a:solidFill>
                  <a:schemeClr val="bg1"/>
                </a:solidFill>
              </a:rPr>
              <a:t> </a:t>
            </a:r>
            <a:r>
              <a:rPr lang="de-DE" altLang="en-US" dirty="0" err="1" smtClean="0">
                <a:solidFill>
                  <a:schemeClr val="bg1"/>
                </a:solidFill>
              </a:rPr>
              <a:t>your</a:t>
            </a:r>
            <a:r>
              <a:rPr lang="de-DE" altLang="en-US" dirty="0" smtClean="0">
                <a:solidFill>
                  <a:schemeClr val="bg1"/>
                </a:solidFill>
              </a:rPr>
              <a:t> </a:t>
            </a:r>
            <a:r>
              <a:rPr lang="de-DE" altLang="en-US" dirty="0" err="1" smtClean="0">
                <a:solidFill>
                  <a:schemeClr val="bg1"/>
                </a:solidFill>
              </a:rPr>
              <a:t>attention</a:t>
            </a:r>
            <a:r>
              <a:rPr lang="de-DE" altLang="en-US" dirty="0" smtClean="0">
                <a:solidFill>
                  <a:schemeClr val="bg1"/>
                </a:solidFill>
              </a:rPr>
              <a:t>!</a:t>
            </a:r>
            <a:endParaRPr lang="de-DE" altLang="en-US" dirty="0" smtClean="0">
              <a:solidFill>
                <a:schemeClr val="bg1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476370" y="3003948"/>
            <a:ext cx="5039813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405" tIns="33703" rIns="67405" bIns="33703"/>
          <a:lstStyle>
            <a:lvl1pPr marL="342900" indent="-34290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 typeface="Wingdings" pitchFamily="2" charset="2"/>
              <a:buNone/>
            </a:pPr>
            <a:r>
              <a:rPr lang="de-DE" altLang="en-US" sz="1300" dirty="0"/>
              <a:t>Institut für Rundfunktechnik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en-US" sz="1300" dirty="0" err="1"/>
              <a:t>Floriansmühlstraße</a:t>
            </a:r>
            <a:r>
              <a:rPr lang="de-DE" altLang="en-US" sz="1300" dirty="0"/>
              <a:t> 60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en-US" sz="1300" dirty="0"/>
              <a:t>80939 München</a:t>
            </a:r>
          </a:p>
          <a:p>
            <a:pPr algn="l" eaLnBrk="1" hangingPunct="1">
              <a:buFont typeface="Wingdings" pitchFamily="2" charset="2"/>
              <a:buNone/>
            </a:pPr>
            <a:endParaRPr lang="de-DE" altLang="en-US" sz="1300" dirty="0"/>
          </a:p>
          <a:p>
            <a:pPr algn="l" eaLnBrk="1" hangingPunct="1">
              <a:buFont typeface="Wingdings" pitchFamily="2" charset="2"/>
              <a:buNone/>
            </a:pPr>
            <a:r>
              <a:rPr lang="de-DE" altLang="en-US" sz="1300" dirty="0"/>
              <a:t>Tel. +49-(0)89-32399-0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en-US" sz="1300" dirty="0"/>
              <a:t>Fax +49-(0)89-32399-351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de-DE" altLang="en-US" sz="1300" dirty="0"/>
              <a:t>E-Mail: </a:t>
            </a:r>
            <a:r>
              <a:rPr lang="de-DE" altLang="en-US" sz="1300" dirty="0" smtClean="0"/>
              <a:t>tai@irt.de</a:t>
            </a:r>
            <a:endParaRPr lang="de-DE" altLang="en-US" sz="1300" dirty="0"/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2283718"/>
            <a:ext cx="5616130" cy="70246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de-DE" altLang="en-US" sz="1600" dirty="0" smtClean="0"/>
              <a:t>Andreas Tai</a:t>
            </a:r>
            <a:endParaRPr lang="de-DE" altLang="en-US" sz="1600" dirty="0" smtClean="0"/>
          </a:p>
          <a:p>
            <a:pPr marL="0" indent="0">
              <a:buNone/>
            </a:pPr>
            <a:r>
              <a:rPr lang="de-DE" altLang="en-US" sz="1600" dirty="0" err="1"/>
              <a:t>Production</a:t>
            </a:r>
            <a:r>
              <a:rPr lang="de-DE" altLang="en-US" sz="1600" dirty="0"/>
              <a:t> Systems Television</a:t>
            </a:r>
            <a:endParaRPr lang="de-DE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1603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123728" y="1363873"/>
            <a:ext cx="4591450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TTML </a:t>
            </a:r>
          </a:p>
        </p:txBody>
      </p:sp>
    </p:spTree>
    <p:extLst>
      <p:ext uri="{BB962C8B-B14F-4D97-AF65-F5344CB8AC3E}">
        <p14:creationId xmlns:p14="http://schemas.microsoft.com/office/powerpoint/2010/main" val="41576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483768" y="1386971"/>
            <a:ext cx="3775393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2003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61" y="2571750"/>
            <a:ext cx="2654054" cy="227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51520" y="1077580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2237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&lt;p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begin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="00:00:00.000"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="00:00:02.000"</a:t>
            </a:r>
          </a:p>
          <a:p>
            <a:pPr lvl="0" defTabSz="122237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xmlns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="http://www.w3.org/ns/ttml"&gt;</a:t>
            </a:r>
          </a:p>
          <a:p>
            <a:pPr lvl="0" defTabSz="122237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is a subtitle&lt;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/&gt;</a:t>
            </a:r>
          </a:p>
          <a:p>
            <a:pPr lvl="0" defTabSz="122237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two lines</a:t>
            </a:r>
          </a:p>
          <a:p>
            <a:pPr lvl="0" defTabSz="1222370">
              <a:spcAft>
                <a:spcPts val="600"/>
              </a:spcAft>
            </a:pP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&lt;/p&gt;</a:t>
            </a:r>
            <a:endParaRPr lang="de-DE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555528"/>
            <a:ext cx="177112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27" tIns="45713" rIns="91427" bIns="45713" rtlCol="0">
            <a:spAutoFit/>
          </a:bodyPr>
          <a:lstStyle/>
          <a:p>
            <a:r>
              <a:rPr lang="en-US" sz="4800" dirty="0"/>
              <a:t>Status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67745" y="1635648"/>
            <a:ext cx="4989892" cy="76944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4400" dirty="0"/>
              <a:t>TTML 1.0, 2</a:t>
            </a:r>
            <a:r>
              <a:rPr lang="en-US" sz="4400" baseline="30000" dirty="0"/>
              <a:t>nd</a:t>
            </a:r>
            <a:r>
              <a:rPr lang="en-US" sz="4400" dirty="0"/>
              <a:t> Edition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02592" y="2639568"/>
            <a:ext cx="135376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3" rIns="91427" bIns="45713" rtlCol="0">
            <a:spAutoFit/>
          </a:bodyPr>
          <a:lstStyle/>
          <a:p>
            <a:r>
              <a:rPr lang="en-US" sz="4800" dirty="0"/>
              <a:t>Next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10139" y="3651872"/>
            <a:ext cx="2305092" cy="769427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4400" dirty="0"/>
              <a:t>TTML </a:t>
            </a:r>
            <a:r>
              <a:rPr lang="en-US" sz="4400" dirty="0" smtClean="0"/>
              <a:t>2.0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653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123728" y="1419624"/>
            <a:ext cx="4442242" cy="2215991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13800" dirty="0"/>
              <a:t>Who?</a:t>
            </a:r>
          </a:p>
        </p:txBody>
      </p:sp>
    </p:spTree>
    <p:extLst>
      <p:ext uri="{BB962C8B-B14F-4D97-AF65-F5344CB8AC3E}">
        <p14:creationId xmlns:p14="http://schemas.microsoft.com/office/powerpoint/2010/main" val="6892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CE UltraViole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11" y="1744612"/>
            <a:ext cx="30099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wrd13.com/uploads/media-image/1578-EBU-logo-EBU-CMYK-12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85" y="1654126"/>
            <a:ext cx="2292262" cy="12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www.smpte.org/sites/default/files/SMPT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3" y="1563638"/>
            <a:ext cx="18192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04642" y="272966"/>
            <a:ext cx="819007" cy="52322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2800" b="1" dirty="0"/>
              <a:t>DVB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914458" y="272966"/>
            <a:ext cx="1184940" cy="52322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2800" b="1" dirty="0" err="1"/>
              <a:t>HbbTV</a:t>
            </a:r>
            <a:endParaRPr lang="en-US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4011910"/>
            <a:ext cx="1681999" cy="52322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2800" b="1" dirty="0"/>
              <a:t>SMPTE-TT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707906" y="4011910"/>
            <a:ext cx="1602875" cy="52322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2800" b="1" dirty="0"/>
              <a:t>EBU-TT-D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092282" y="4011910"/>
            <a:ext cx="1170641" cy="523220"/>
          </a:xfrm>
          <a:prstGeom prst="rect">
            <a:avLst/>
          </a:prstGeom>
          <a:noFill/>
        </p:spPr>
        <p:txBody>
          <a:bodyPr wrap="none" lIns="91427" tIns="45713" rIns="91427" bIns="45713" rtlCol="0">
            <a:spAutoFit/>
          </a:bodyPr>
          <a:lstStyle/>
          <a:p>
            <a:r>
              <a:rPr lang="en-US" sz="2800" b="1" dirty="0"/>
              <a:t>CFF-TT</a:t>
            </a:r>
          </a:p>
        </p:txBody>
      </p:sp>
      <p:sp>
        <p:nvSpPr>
          <p:cNvPr id="10" name="Pfeil nach unten 9"/>
          <p:cNvSpPr/>
          <p:nvPr/>
        </p:nvSpPr>
        <p:spPr>
          <a:xfrm>
            <a:off x="1043608" y="3025243"/>
            <a:ext cx="504056" cy="708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1" name="Pfeil nach unten 10"/>
          <p:cNvSpPr/>
          <p:nvPr/>
        </p:nvSpPr>
        <p:spPr>
          <a:xfrm>
            <a:off x="3987472" y="3015346"/>
            <a:ext cx="504056" cy="708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2" name="Pfeil nach unten 11"/>
          <p:cNvSpPr/>
          <p:nvPr/>
        </p:nvSpPr>
        <p:spPr>
          <a:xfrm>
            <a:off x="7352321" y="3013108"/>
            <a:ext cx="504056" cy="708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3" name="Pfeil nach unten 12"/>
          <p:cNvSpPr/>
          <p:nvPr/>
        </p:nvSpPr>
        <p:spPr>
          <a:xfrm rot="20317436">
            <a:off x="3314482" y="940486"/>
            <a:ext cx="504056" cy="708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4" name="Pfeil nach unten 13"/>
          <p:cNvSpPr/>
          <p:nvPr/>
        </p:nvSpPr>
        <p:spPr>
          <a:xfrm rot="1808257">
            <a:off x="4697390" y="951645"/>
            <a:ext cx="504056" cy="708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Bildschirmpräsentation (16:9)</PresentationFormat>
  <Paragraphs>114</Paragraphs>
  <Slides>30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32" baseType="lpstr">
      <vt:lpstr>Larissa</vt:lpstr>
      <vt:lpstr>1_Larissa</vt:lpstr>
      <vt:lpstr>Web-Distribution Formats For Subtitles &amp; Captions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Web-Distribution Formats</dc:title>
  <dc:creator>andreas</dc:creator>
  <cp:lastModifiedBy>A Tai</cp:lastModifiedBy>
  <cp:revision>32</cp:revision>
  <dcterms:created xsi:type="dcterms:W3CDTF">2014-03-09T11:02:17Z</dcterms:created>
  <dcterms:modified xsi:type="dcterms:W3CDTF">2014-04-10T09:01:27Z</dcterms:modified>
</cp:coreProperties>
</file>