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4" r:id="rId2"/>
    <p:sldId id="274" r:id="rId3"/>
    <p:sldId id="272" r:id="rId4"/>
    <p:sldId id="293" r:id="rId5"/>
    <p:sldId id="294" r:id="rId6"/>
    <p:sldId id="297" r:id="rId7"/>
    <p:sldId id="295" r:id="rId8"/>
    <p:sldId id="296" r:id="rId9"/>
    <p:sldId id="278" r:id="rId10"/>
    <p:sldId id="298" r:id="rId11"/>
    <p:sldId id="299" r:id="rId12"/>
    <p:sldId id="302" r:id="rId13"/>
    <p:sldId id="300" r:id="rId14"/>
    <p:sldId id="301" r:id="rId15"/>
    <p:sldId id="290" r:id="rId16"/>
    <p:sldId id="291" r:id="rId17"/>
    <p:sldId id="303" r:id="rId18"/>
  </p:sldIdLst>
  <p:sldSz cx="9144000" cy="6858000" type="screen4x3"/>
  <p:notesSz cx="7053263" cy="101869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373" autoAdjust="0"/>
  </p:normalViewPr>
  <p:slideViewPr>
    <p:cSldViewPr>
      <p:cViewPr varScale="1">
        <p:scale>
          <a:sx n="96" d="100"/>
          <a:sy n="96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7E4EA-5018-44A0-9D48-82270D74810F}" type="datetimeFigureOut">
              <a:rPr kumimoji="1" lang="ja-JP" altLang="en-US" smtClean="0"/>
              <a:pPr/>
              <a:t>2013/06/03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4850" y="4838700"/>
            <a:ext cx="5643563" cy="458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675813"/>
            <a:ext cx="305593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95738" y="9675813"/>
            <a:ext cx="3055937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B59F6-0B54-41B8-A4F4-93F8AA476D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15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E686-B2B6-44B1-9EAF-8ECF5F3AEEA6}" type="datetime1">
              <a:rPr kumimoji="1" lang="ja-JP" altLang="en-US" smtClean="0"/>
              <a:pPr/>
              <a:t>2013/06/03</a:t>
            </a:fld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59832" y="6669360"/>
            <a:ext cx="302433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75F8-9BFE-43E5-928B-3B649064D1DB}" type="datetime1">
              <a:rPr kumimoji="1" lang="ja-JP" altLang="en-US" smtClean="0"/>
              <a:pPr/>
              <a:t>2013/06/03</a:t>
            </a:fld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32655"/>
          </a:xfrm>
          <a:prstGeom prst="rect">
            <a:avLst/>
          </a:prstGeom>
        </p:spPr>
        <p:txBody>
          <a:bodyPr/>
          <a:lstStyle/>
          <a:p>
            <a:fld id="{6093C74E-B5F9-42CE-BA1B-EF7ABFBC5E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059832" y="6669360"/>
            <a:ext cx="302433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62E2-26CA-4DDD-A619-0054BF9F796F}" type="datetime1">
              <a:rPr kumimoji="1" lang="ja-JP" altLang="en-US" smtClean="0"/>
              <a:pPr/>
              <a:t>2013/06/03</a:t>
            </a:fld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368280" y="1"/>
            <a:ext cx="1728192" cy="33265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093C74E-B5F9-42CE-BA1B-EF7ABFBC5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059832" y="6669360"/>
            <a:ext cx="302433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332656"/>
            <a:ext cx="91440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490066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544616"/>
          </a:xfrm>
        </p:spPr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F827-4F01-4DCF-BBAC-471BA241A42D}" type="datetime1">
              <a:rPr kumimoji="1" lang="ja-JP" altLang="en-US" smtClean="0"/>
              <a:pPr/>
              <a:t>2013/06/03</a:t>
            </a:fld>
            <a:endParaRPr kumimoji="1"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368280" y="1"/>
            <a:ext cx="1728192" cy="33265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093C74E-B5F9-42CE-BA1B-EF7ABFBC5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059832" y="6669360"/>
            <a:ext cx="302433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9A27-A6EE-4218-8A7E-D675D9D75DF7}" type="datetime1">
              <a:rPr kumimoji="1" lang="ja-JP" altLang="en-US" smtClean="0"/>
              <a:pPr/>
              <a:t>2013/06/03</a:t>
            </a:fld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368280" y="1"/>
            <a:ext cx="1728192" cy="33265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093C74E-B5F9-42CE-BA1B-EF7ABFBC5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059832" y="6669360"/>
            <a:ext cx="302433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A392-F63A-46E2-94B2-802A8F6D6CEF}" type="datetime1">
              <a:rPr kumimoji="1" lang="ja-JP" altLang="en-US" smtClean="0"/>
              <a:pPr/>
              <a:t>2013/06/03</a:t>
            </a:fld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368280" y="1"/>
            <a:ext cx="1728192" cy="33265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093C74E-B5F9-42CE-BA1B-EF7ABFBC5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3059832" y="6669360"/>
            <a:ext cx="302433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E0EF-B9AA-4CB2-A586-42DA0FD54D86}" type="datetime1">
              <a:rPr kumimoji="1" lang="ja-JP" altLang="en-US" smtClean="0"/>
              <a:pPr/>
              <a:t>2013/06/03</a:t>
            </a:fld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368280" y="1"/>
            <a:ext cx="1728192" cy="33265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093C74E-B5F9-42CE-BA1B-EF7ABFBC5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059832" y="6669360"/>
            <a:ext cx="302433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2993-039C-40E8-ADA1-52887828556C}" type="datetime1">
              <a:rPr kumimoji="1" lang="ja-JP" altLang="en-US" smtClean="0"/>
              <a:pPr/>
              <a:t>2013/06/03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32655"/>
          </a:xfrm>
          <a:prstGeom prst="rect">
            <a:avLst/>
          </a:prstGeom>
        </p:spPr>
        <p:txBody>
          <a:bodyPr/>
          <a:lstStyle/>
          <a:p>
            <a:fld id="{6093C74E-B5F9-42CE-BA1B-EF7ABFBC5E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59832" y="6669360"/>
            <a:ext cx="302433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2EFC-9371-45FA-831D-22F37142F4C2}" type="datetime1">
              <a:rPr kumimoji="1" lang="ja-JP" altLang="en-US" smtClean="0"/>
              <a:pPr/>
              <a:t>2013/06/03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32655"/>
          </a:xfrm>
          <a:prstGeom prst="rect">
            <a:avLst/>
          </a:prstGeom>
        </p:spPr>
        <p:txBody>
          <a:bodyPr/>
          <a:lstStyle/>
          <a:p>
            <a:fld id="{6093C74E-B5F9-42CE-BA1B-EF7ABFBC5E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3059832" y="6669360"/>
            <a:ext cx="302433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1C01-32CC-49AF-B03A-2A307234627D}" type="datetime1">
              <a:rPr kumimoji="1" lang="ja-JP" altLang="en-US" smtClean="0"/>
              <a:pPr/>
              <a:t>2013/06/03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32655"/>
          </a:xfrm>
          <a:prstGeom prst="rect">
            <a:avLst/>
          </a:prstGeom>
        </p:spPr>
        <p:txBody>
          <a:bodyPr/>
          <a:lstStyle/>
          <a:p>
            <a:fld id="{6093C74E-B5F9-42CE-BA1B-EF7ABFBC5E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3059832" y="6669360"/>
            <a:ext cx="302433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D20E-B729-4E9F-9EC0-D496ADA2533B}" type="datetime1">
              <a:rPr kumimoji="1" lang="ja-JP" altLang="en-US" smtClean="0"/>
              <a:pPr/>
              <a:t>2013/06/03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32655"/>
          </a:xfrm>
          <a:prstGeom prst="rect">
            <a:avLst/>
          </a:prstGeom>
        </p:spPr>
        <p:txBody>
          <a:bodyPr/>
          <a:lstStyle/>
          <a:p>
            <a:fld id="{6093C74E-B5F9-42CE-BA1B-EF7ABFBC5E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3059832" y="6669360"/>
            <a:ext cx="302433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/>
        </p:nvSpPr>
        <p:spPr>
          <a:xfrm>
            <a:off x="8072462" y="0"/>
            <a:ext cx="357190" cy="285728"/>
          </a:xfrm>
          <a:prstGeom prst="parallelogram">
            <a:avLst>
              <a:gd name="adj" fmla="val 922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" name="Picture 2" descr="C:\Users\bwstore\Documents\Works\00_BOOK☆WALKER\03_キャンペーン\20120628_発見! 角川文庫×BOOK☆WALKERキャンペーン\HTML\hakken_pc\images\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71414"/>
            <a:ext cx="1905000" cy="190500"/>
          </a:xfrm>
          <a:prstGeom prst="rect">
            <a:avLst/>
          </a:prstGeom>
          <a:noFill/>
        </p:spPr>
      </p:pic>
      <p:cxnSp>
        <p:nvCxnSpPr>
          <p:cNvPr id="11" name="直線コネクタ 10"/>
          <p:cNvCxnSpPr/>
          <p:nvPr/>
        </p:nvCxnSpPr>
        <p:spPr>
          <a:xfrm>
            <a:off x="0" y="285728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3862750" y="6623478"/>
            <a:ext cx="1357322" cy="214314"/>
          </a:xfrm>
          <a:prstGeom prst="roundRect">
            <a:avLst>
              <a:gd name="adj" fmla="val 15761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Confidential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平行四辺形 12"/>
          <p:cNvSpPr/>
          <p:nvPr/>
        </p:nvSpPr>
        <p:spPr>
          <a:xfrm>
            <a:off x="8215338" y="-24"/>
            <a:ext cx="357190" cy="285728"/>
          </a:xfrm>
          <a:prstGeom prst="parallelogram">
            <a:avLst>
              <a:gd name="adj" fmla="val 922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平行四辺形 13"/>
          <p:cNvSpPr/>
          <p:nvPr/>
        </p:nvSpPr>
        <p:spPr>
          <a:xfrm>
            <a:off x="8358214" y="-24"/>
            <a:ext cx="357190" cy="285728"/>
          </a:xfrm>
          <a:prstGeom prst="parallelogram">
            <a:avLst>
              <a:gd name="adj" fmla="val 9220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E713-4B35-4A10-AE83-BAB7F17E3AFD}" type="datetime1">
              <a:rPr kumimoji="1" lang="ja-JP" altLang="en-US" smtClean="0"/>
              <a:pPr/>
              <a:t>2013/06/03</a:t>
            </a:fld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2677" y="6595764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368280" y="1"/>
            <a:ext cx="1728192" cy="33265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093C74E-B5F9-42CE-BA1B-EF7ABFBC5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3059832" y="6669360"/>
            <a:ext cx="302433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1138734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Annotation for Sample </a:t>
            </a:r>
            <a:r>
              <a:rPr lang="en-US" altLang="ja-JP" b="1" dirty="0" smtClean="0"/>
              <a:t>Content</a:t>
            </a:r>
            <a:br>
              <a:rPr lang="en-US" altLang="ja-JP" b="1" dirty="0" smtClean="0"/>
            </a:br>
            <a:r>
              <a:rPr lang="en-US" altLang="ja-JP" b="1" dirty="0" smtClean="0"/>
              <a:t>and</a:t>
            </a:r>
            <a:br>
              <a:rPr lang="en-US" altLang="ja-JP" b="1" dirty="0" smtClean="0"/>
            </a:br>
            <a:r>
              <a:rPr lang="en-US" altLang="ja-JP" b="1" dirty="0" smtClean="0"/>
              <a:t>Interoperability </a:t>
            </a:r>
            <a:r>
              <a:rPr lang="en-US" altLang="ja-JP" b="1" dirty="0"/>
              <a:t>of </a:t>
            </a:r>
            <a:r>
              <a:rPr lang="en-US" altLang="ja-JP" b="1" dirty="0" smtClean="0"/>
              <a:t>User’s Library</a:t>
            </a:r>
            <a:endParaRPr kumimoji="1" lang="ja-JP" altLang="en-US" b="1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ja-JP" dirty="0" smtClean="0"/>
          </a:p>
          <a:p>
            <a:r>
              <a:rPr lang="en-US" altLang="ja-JP" dirty="0" smtClean="0"/>
              <a:t>June 4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, 2013</a:t>
            </a:r>
          </a:p>
          <a:p>
            <a:r>
              <a:rPr lang="en-US" altLang="ja-JP" dirty="0" smtClean="0"/>
              <a:t>Shinya Takami, Ph.D.</a:t>
            </a:r>
          </a:p>
          <a:p>
            <a:r>
              <a:rPr lang="en-US" altLang="ja-JP" dirty="0" smtClean="0"/>
              <a:t>BOOK WALKER </a:t>
            </a:r>
            <a:r>
              <a:rPr lang="en-US" altLang="ja-JP" dirty="0" err="1" smtClean="0"/>
              <a:t>Co.,Ltd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eBook market in Japan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b="1" dirty="0" smtClean="0"/>
              <a:t>Different </a:t>
            </a:r>
            <a:r>
              <a:rPr lang="en-US" altLang="ja-JP" b="1" dirty="0"/>
              <a:t>product lineup </a:t>
            </a:r>
            <a:r>
              <a:rPr lang="en-US" altLang="ja-JP" b="1" dirty="0" smtClean="0"/>
              <a:t>in each </a:t>
            </a:r>
            <a:r>
              <a:rPr lang="en-US" altLang="ja-JP" b="1" dirty="0" smtClean="0"/>
              <a:t>eBook store</a:t>
            </a:r>
            <a:endParaRPr lang="en-US" altLang="ja-JP" b="1" dirty="0" smtClean="0"/>
          </a:p>
          <a:p>
            <a:pPr lvl="1"/>
            <a:r>
              <a:rPr lang="en-US" altLang="ja-JP" dirty="0" smtClean="0"/>
              <a:t>Over 3,000 publishers, over 20 </a:t>
            </a:r>
            <a:r>
              <a:rPr lang="en-US" altLang="ja-JP" dirty="0" smtClean="0"/>
              <a:t>eBook stores </a:t>
            </a:r>
            <a:r>
              <a:rPr lang="en-US" altLang="ja-JP" dirty="0" smtClean="0"/>
              <a:t>in Japan</a:t>
            </a:r>
          </a:p>
          <a:p>
            <a:pPr lvl="1"/>
            <a:r>
              <a:rPr lang="en-US" altLang="ja-JP" dirty="0" smtClean="0"/>
              <a:t>Each store </a:t>
            </a:r>
            <a:r>
              <a:rPr lang="en-US" altLang="ja-JP" dirty="0"/>
              <a:t>needs to contract with many </a:t>
            </a:r>
            <a:r>
              <a:rPr lang="en-US" altLang="ja-JP" dirty="0" smtClean="0"/>
              <a:t>publishers</a:t>
            </a:r>
          </a:p>
          <a:p>
            <a:pPr lvl="1"/>
            <a:r>
              <a:rPr lang="en-US" altLang="ja-JP" dirty="0" smtClean="0"/>
              <a:t>Several </a:t>
            </a:r>
            <a:r>
              <a:rPr lang="en-US" altLang="ja-JP" dirty="0"/>
              <a:t>eBook </a:t>
            </a:r>
            <a:r>
              <a:rPr lang="en-US" altLang="ja-JP" dirty="0" smtClean="0"/>
              <a:t>file formats </a:t>
            </a:r>
            <a:r>
              <a:rPr lang="en-US" altLang="ja-JP" dirty="0"/>
              <a:t>have been </a:t>
            </a:r>
            <a:r>
              <a:rPr lang="en-US" altLang="ja-JP" dirty="0" smtClean="0"/>
              <a:t>used for years</a:t>
            </a:r>
          </a:p>
          <a:p>
            <a:pPr lvl="1"/>
            <a:endParaRPr lang="en-US" altLang="ja-JP" dirty="0" smtClean="0"/>
          </a:p>
          <a:p>
            <a:r>
              <a:rPr lang="en-US" altLang="ja-JP" b="1" dirty="0" smtClean="0"/>
              <a:t>Barriers </a:t>
            </a:r>
            <a:r>
              <a:rPr lang="en-US" altLang="ja-JP" b="1" dirty="0"/>
              <a:t>to expand </a:t>
            </a:r>
            <a:r>
              <a:rPr lang="en-US" altLang="ja-JP" b="1" dirty="0" smtClean="0"/>
              <a:t>eBook market</a:t>
            </a:r>
          </a:p>
          <a:p>
            <a:pPr lvl="1"/>
            <a:r>
              <a:rPr lang="en-US" altLang="ja-JP" dirty="0" smtClean="0">
                <a:solidFill>
                  <a:srgbClr val="008000"/>
                </a:solidFill>
              </a:rPr>
              <a:t>Distributed eBook libraries (user’s purchase history)</a:t>
            </a:r>
            <a:br>
              <a:rPr lang="en-US" altLang="ja-JP" dirty="0" smtClean="0">
                <a:solidFill>
                  <a:srgbClr val="008000"/>
                </a:solidFill>
              </a:rPr>
            </a:br>
            <a:r>
              <a:rPr lang="en-US" altLang="ja-JP" dirty="0" smtClean="0">
                <a:solidFill>
                  <a:srgbClr val="008000"/>
                </a:solidFill>
              </a:rPr>
              <a:t> </a:t>
            </a:r>
            <a:r>
              <a:rPr lang="en-US" altLang="ja-JP" dirty="0" smtClean="0">
                <a:solidFill>
                  <a:srgbClr val="008000"/>
                </a:solidFill>
              </a:rPr>
              <a:t>by using multiple </a:t>
            </a:r>
            <a:r>
              <a:rPr lang="en-US" altLang="ja-JP" dirty="0" smtClean="0">
                <a:solidFill>
                  <a:srgbClr val="008000"/>
                </a:solidFill>
              </a:rPr>
              <a:t>stores</a:t>
            </a:r>
            <a:endParaRPr lang="en-US" altLang="ja-JP" dirty="0" smtClean="0">
              <a:solidFill>
                <a:srgbClr val="008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008000"/>
                </a:solidFill>
              </a:rPr>
              <a:t>Extinction of purchased eBooks due to store’s closing</a:t>
            </a:r>
          </a:p>
          <a:p>
            <a:pPr lvl="1"/>
            <a:endParaRPr lang="en-US" altLang="ja-JP" dirty="0" smtClean="0"/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KADOKAWA want to reduce </a:t>
            </a:r>
            <a:r>
              <a:rPr lang="en-US" altLang="ja-JP" b="1" dirty="0">
                <a:solidFill>
                  <a:srgbClr val="FF0000"/>
                </a:solidFill>
              </a:rPr>
              <a:t>the inconvenience </a:t>
            </a:r>
            <a:r>
              <a:rPr lang="en-US" altLang="ja-JP" b="1" dirty="0" smtClean="0">
                <a:solidFill>
                  <a:srgbClr val="FF0000"/>
                </a:solidFill>
              </a:rPr>
              <a:t>and </a:t>
            </a:r>
            <a:r>
              <a:rPr lang="en-US" altLang="ja-JP" b="1" dirty="0">
                <a:solidFill>
                  <a:srgbClr val="FF0000"/>
                </a:solidFill>
              </a:rPr>
              <a:t>to get rid of the </a:t>
            </a:r>
            <a:r>
              <a:rPr lang="en-US" altLang="ja-JP" b="1" dirty="0" smtClean="0">
                <a:solidFill>
                  <a:srgbClr val="FF0000"/>
                </a:solidFill>
              </a:rPr>
              <a:t>worry </a:t>
            </a:r>
            <a:r>
              <a:rPr lang="en-US" altLang="ja-JP" b="1" dirty="0">
                <a:solidFill>
                  <a:srgbClr val="FF0000"/>
                </a:solidFill>
              </a:rPr>
              <a:t>for </a:t>
            </a:r>
            <a:r>
              <a:rPr lang="en-US" altLang="ja-JP" b="1" dirty="0" smtClean="0">
                <a:solidFill>
                  <a:srgbClr val="FF0000"/>
                </a:solidFill>
              </a:rPr>
              <a:t>eBook users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26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</a:t>
            </a:r>
            <a:r>
              <a:rPr lang="en-US" altLang="ja-JP" dirty="0" smtClean="0"/>
              <a:t>nteroperability </a:t>
            </a:r>
            <a:r>
              <a:rPr lang="en-US" altLang="ja-JP" dirty="0"/>
              <a:t>of </a:t>
            </a:r>
            <a:r>
              <a:rPr lang="en-US" altLang="ja-JP" dirty="0"/>
              <a:t>u</a:t>
            </a:r>
            <a:r>
              <a:rPr lang="en-US" altLang="ja-JP" dirty="0" smtClean="0"/>
              <a:t>ser’s </a:t>
            </a:r>
            <a:r>
              <a:rPr lang="en-US" altLang="ja-JP" dirty="0"/>
              <a:t>l</a:t>
            </a:r>
            <a:r>
              <a:rPr lang="en-US" altLang="ja-JP" dirty="0" smtClean="0"/>
              <a:t>ibrary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/>
              <a:t>Library sharing for KADOKAWA eBooks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We (BOOK WALKER) already </a:t>
            </a:r>
            <a:r>
              <a:rPr lang="en-US" altLang="ja-JP" dirty="0">
                <a:solidFill>
                  <a:srgbClr val="FF0000"/>
                </a:solidFill>
              </a:rPr>
              <a:t>started to share </a:t>
            </a:r>
            <a:r>
              <a:rPr lang="en-US" altLang="ja-JP" dirty="0" smtClean="0">
                <a:solidFill>
                  <a:srgbClr val="FF0000"/>
                </a:solidFill>
              </a:rPr>
              <a:t>user's </a:t>
            </a:r>
            <a:r>
              <a:rPr lang="en-US" altLang="ja-JP" dirty="0">
                <a:solidFill>
                  <a:srgbClr val="FF0000"/>
                </a:solidFill>
              </a:rPr>
              <a:t>library </a:t>
            </a:r>
            <a:r>
              <a:rPr lang="en-US" altLang="ja-JP" dirty="0" smtClean="0">
                <a:solidFill>
                  <a:srgbClr val="FF0000"/>
                </a:solidFill>
              </a:rPr>
              <a:t>with other eBook stores</a:t>
            </a:r>
          </a:p>
          <a:p>
            <a:pPr lvl="1"/>
            <a:r>
              <a:rPr lang="en-US" altLang="ja-JP" dirty="0" smtClean="0"/>
              <a:t>Users </a:t>
            </a:r>
            <a:r>
              <a:rPr lang="en-US" altLang="ja-JP" dirty="0"/>
              <a:t>can read the KADOKAWA </a:t>
            </a:r>
            <a:r>
              <a:rPr lang="en-US" altLang="ja-JP" dirty="0" smtClean="0"/>
              <a:t>eBooks </a:t>
            </a:r>
            <a:r>
              <a:rPr lang="en-US" altLang="ja-JP" dirty="0"/>
              <a:t>on our viewer even if they were purchased at other </a:t>
            </a:r>
            <a:r>
              <a:rPr lang="en-US" altLang="ja-JP" dirty="0" smtClean="0"/>
              <a:t>stores</a:t>
            </a:r>
          </a:p>
          <a:p>
            <a:pPr lvl="1"/>
            <a:endParaRPr lang="en-US" altLang="ja-JP" dirty="0"/>
          </a:p>
          <a:p>
            <a:r>
              <a:rPr lang="en-US" altLang="ja-JP" b="1" dirty="0" smtClean="0"/>
              <a:t>Advantages for </a:t>
            </a:r>
            <a:r>
              <a:rPr lang="en-US" altLang="ja-JP" b="1" dirty="0" smtClean="0"/>
              <a:t>eBook users</a:t>
            </a:r>
            <a:endParaRPr lang="en-US" altLang="ja-JP" b="1" dirty="0" smtClean="0"/>
          </a:p>
          <a:p>
            <a:pPr lvl="1"/>
            <a:r>
              <a:rPr lang="en-US" altLang="ja-JP" dirty="0" smtClean="0"/>
              <a:t>Avoidance of distributed </a:t>
            </a:r>
            <a:r>
              <a:rPr lang="en-US" altLang="ja-JP" dirty="0" smtClean="0"/>
              <a:t>eBook libraries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Improvement of flexibility of using RS and stores</a:t>
            </a:r>
          </a:p>
          <a:p>
            <a:pPr lvl="1"/>
            <a:r>
              <a:rPr lang="en-US" altLang="ja-JP" dirty="0" smtClean="0"/>
              <a:t>Reduction of </a:t>
            </a:r>
            <a:r>
              <a:rPr lang="en-US" altLang="ja-JP" dirty="0" smtClean="0"/>
              <a:t>worry about eBooks’ extinction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770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Library sharing with </a:t>
            </a:r>
            <a:r>
              <a:rPr kumimoji="1" lang="en-US" altLang="ja-JP" dirty="0" err="1" smtClean="0"/>
              <a:t>BookLive</a:t>
            </a:r>
            <a:r>
              <a:rPr kumimoji="1" lang="en-US" altLang="ja-JP" dirty="0" smtClean="0"/>
              <a:t>!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80727"/>
            <a:ext cx="7272808" cy="537690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03648" y="908720"/>
            <a:ext cx="24293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BOOK WALKER’s Library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57979" y="908720"/>
            <a:ext cx="195438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 smtClean="0"/>
              <a:t>BookLive</a:t>
            </a:r>
            <a:r>
              <a:rPr lang="en-US" altLang="ja-JP" dirty="0" smtClean="0"/>
              <a:t>!’s Library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76690" y="5733256"/>
            <a:ext cx="240322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Buy at </a:t>
            </a:r>
            <a:r>
              <a:rPr lang="en-US" altLang="ja-JP" dirty="0" err="1" smtClean="0"/>
              <a:t>BookLive</a:t>
            </a:r>
            <a:r>
              <a:rPr lang="en-US" altLang="ja-JP" dirty="0" smtClean="0"/>
              <a:t>!</a:t>
            </a:r>
          </a:p>
          <a:p>
            <a:r>
              <a:rPr kumimoji="1" lang="en-US" altLang="ja-JP" dirty="0" smtClean="0"/>
              <a:t>Read on BOOK WALKER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24128" y="5733256"/>
            <a:ext cx="192233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Buy at </a:t>
            </a:r>
            <a:r>
              <a:rPr lang="en-US" altLang="ja-JP" dirty="0" err="1" smtClean="0"/>
              <a:t>BookLive</a:t>
            </a:r>
            <a:r>
              <a:rPr lang="en-US" altLang="ja-JP" dirty="0" smtClean="0"/>
              <a:t>!</a:t>
            </a:r>
          </a:p>
          <a:p>
            <a:r>
              <a:rPr kumimoji="1" lang="en-US" altLang="ja-JP" dirty="0" smtClean="0"/>
              <a:t>Read on </a:t>
            </a:r>
            <a:r>
              <a:rPr kumimoji="1" lang="en-US" altLang="ja-JP" dirty="0" err="1" smtClean="0"/>
              <a:t>BookLive</a:t>
            </a:r>
            <a:r>
              <a:rPr kumimoji="1" lang="en-US" altLang="ja-JP" dirty="0" smtClean="0"/>
              <a:t>!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5355621" y="2124389"/>
            <a:ext cx="2888787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KADOKAWA eBooks</a:t>
            </a:r>
            <a:br>
              <a:rPr kumimoji="1" lang="en-US" altLang="ja-JP" dirty="0" smtClean="0"/>
            </a:br>
            <a:r>
              <a:rPr kumimoji="1" lang="en-US" altLang="ja-JP" dirty="0" smtClean="0"/>
              <a:t>Purchased at </a:t>
            </a:r>
            <a:r>
              <a:rPr kumimoji="1" lang="en-US" altLang="ja-JP" dirty="0" err="1" smtClean="0"/>
              <a:t>BookLive</a:t>
            </a:r>
            <a:r>
              <a:rPr kumimoji="1" lang="en-US" altLang="ja-JP" dirty="0" smtClean="0"/>
              <a:t>!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1115616" y="2124389"/>
            <a:ext cx="2888787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KADOKAWA eBooks</a:t>
            </a:r>
            <a:br>
              <a:rPr kumimoji="1" lang="en-US" altLang="ja-JP" dirty="0" smtClean="0"/>
            </a:br>
            <a:r>
              <a:rPr kumimoji="1" lang="en-US" altLang="ja-JP" dirty="0" smtClean="0"/>
              <a:t>Purchased at </a:t>
            </a:r>
            <a:r>
              <a:rPr kumimoji="1" lang="en-US" altLang="ja-JP" dirty="0" err="1" smtClean="0"/>
              <a:t>BookLive</a:t>
            </a:r>
            <a:r>
              <a:rPr kumimoji="1" lang="en-US" altLang="ja-JP" dirty="0" smtClean="0"/>
              <a:t>!</a:t>
            </a:r>
            <a:endParaRPr kumimoji="1" lang="ja-JP" altLang="en-US" dirty="0"/>
          </a:p>
        </p:txBody>
      </p:sp>
      <p:sp>
        <p:nvSpPr>
          <p:cNvPr id="13" name="左矢印 12"/>
          <p:cNvSpPr/>
          <p:nvPr/>
        </p:nvSpPr>
        <p:spPr>
          <a:xfrm>
            <a:off x="3995935" y="2348880"/>
            <a:ext cx="1346531" cy="28803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5355621" y="1320056"/>
            <a:ext cx="2888787" cy="79208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Other eBooks</a:t>
            </a:r>
            <a:br>
              <a:rPr kumimoji="1" lang="en-US" altLang="ja-JP" sz="1600" dirty="0" smtClean="0"/>
            </a:br>
            <a:r>
              <a:rPr kumimoji="1" lang="en-US" altLang="ja-JP" sz="1600" dirty="0" smtClean="0"/>
              <a:t>Purchased at </a:t>
            </a:r>
            <a:r>
              <a:rPr kumimoji="1" lang="en-US" altLang="ja-JP" sz="1600" dirty="0" err="1" smtClean="0"/>
              <a:t>BookLive</a:t>
            </a:r>
            <a:r>
              <a:rPr kumimoji="1" lang="en-US" altLang="ja-JP" sz="1600" dirty="0" smtClean="0"/>
              <a:t>!</a:t>
            </a:r>
            <a:endParaRPr kumimoji="1" lang="ja-JP" altLang="en-US" sz="1600" dirty="0"/>
          </a:p>
        </p:txBody>
      </p:sp>
      <p:sp>
        <p:nvSpPr>
          <p:cNvPr id="15" name="角丸四角形 14"/>
          <p:cNvSpPr/>
          <p:nvPr/>
        </p:nvSpPr>
        <p:spPr>
          <a:xfrm>
            <a:off x="1115616" y="1320056"/>
            <a:ext cx="2888787" cy="79208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Other eBooks</a:t>
            </a:r>
            <a:br>
              <a:rPr kumimoji="1" lang="en-US" altLang="ja-JP" sz="1600" dirty="0" smtClean="0"/>
            </a:br>
            <a:r>
              <a:rPr kumimoji="1" lang="en-US" altLang="ja-JP" sz="1600" dirty="0" smtClean="0"/>
              <a:t>Purchased at BOOK WALKER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83365" y="4365104"/>
            <a:ext cx="62068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User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513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Proposal from KADOKAWA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/>
              <a:t>The standard </a:t>
            </a:r>
            <a:r>
              <a:rPr lang="en-US" altLang="ja-JP" b="1" dirty="0"/>
              <a:t>of </a:t>
            </a:r>
            <a:r>
              <a:rPr lang="en-US" altLang="ja-JP" b="1" dirty="0" smtClean="0"/>
              <a:t>library sharing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Standardization helps to </a:t>
            </a:r>
            <a:r>
              <a:rPr lang="en-US" altLang="ja-JP" dirty="0">
                <a:solidFill>
                  <a:srgbClr val="FF0000"/>
                </a:solidFill>
              </a:rPr>
              <a:t>expand the </a:t>
            </a:r>
            <a:r>
              <a:rPr lang="en-US" altLang="ja-JP" dirty="0" smtClean="0">
                <a:solidFill>
                  <a:srgbClr val="FF0000"/>
                </a:solidFill>
              </a:rPr>
              <a:t>interoperation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to other publishers and </a:t>
            </a:r>
            <a:r>
              <a:rPr lang="en-US" altLang="ja-JP" dirty="0" smtClean="0">
                <a:solidFill>
                  <a:srgbClr val="FF0000"/>
                </a:solidFill>
              </a:rPr>
              <a:t>stores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/>
              <a:t>Authentication for </a:t>
            </a:r>
            <a:r>
              <a:rPr lang="en-US" altLang="ja-JP" dirty="0" smtClean="0"/>
              <a:t>users </a:t>
            </a:r>
            <a:r>
              <a:rPr lang="en-US" altLang="ja-JP" dirty="0" smtClean="0"/>
              <a:t>and identification of contents are required for </a:t>
            </a:r>
            <a:r>
              <a:rPr lang="en-US" altLang="ja-JP" dirty="0" smtClean="0"/>
              <a:t>library sharing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b="1" dirty="0" smtClean="0"/>
              <a:t>Candidate </a:t>
            </a:r>
            <a:r>
              <a:rPr lang="en-US" altLang="ja-JP" b="1" dirty="0" smtClean="0"/>
              <a:t>solutions </a:t>
            </a:r>
            <a:r>
              <a:rPr lang="en-US" altLang="ja-JP" b="1" dirty="0" smtClean="0"/>
              <a:t>for identifying eBook</a:t>
            </a:r>
          </a:p>
          <a:p>
            <a:pPr lvl="1"/>
            <a:r>
              <a:rPr lang="en-US" altLang="ja-JP" dirty="0" smtClean="0"/>
              <a:t>Standardization of type of ID for sharing</a:t>
            </a:r>
          </a:p>
          <a:p>
            <a:pPr lvl="2"/>
            <a:r>
              <a:rPr lang="en-US" altLang="ja-JP" dirty="0" smtClean="0"/>
              <a:t>Ex</a:t>
            </a:r>
            <a:r>
              <a:rPr lang="en-US" altLang="ja-JP" dirty="0"/>
              <a:t>: </a:t>
            </a:r>
            <a:r>
              <a:rPr lang="en-US" altLang="ja-JP" dirty="0" err="1" smtClean="0"/>
              <a:t>uuid</a:t>
            </a:r>
            <a:r>
              <a:rPr lang="en-US" altLang="ja-JP" dirty="0" smtClean="0"/>
              <a:t>, ISBN, e-code etc.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Standardization of specifying ID for sharing</a:t>
            </a:r>
          </a:p>
          <a:p>
            <a:pPr lvl="2"/>
            <a:r>
              <a:rPr lang="en-US" altLang="ja-JP" dirty="0" smtClean="0"/>
              <a:t>EPUB can contain two or more IDs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6222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Examples to specify ID for sharing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544616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b="1" dirty="0" smtClean="0"/>
              <a:t>In OPF</a:t>
            </a:r>
          </a:p>
          <a:p>
            <a:pPr lvl="1"/>
            <a:r>
              <a:rPr lang="en-US" altLang="ja-JP" dirty="0" smtClean="0"/>
              <a:t>ID for EPUB:</a:t>
            </a:r>
          </a:p>
          <a:p>
            <a:pPr marL="914400" lvl="2" indent="0">
              <a:buNone/>
            </a:pPr>
            <a:r>
              <a:rPr lang="en-US" altLang="ja-JP" sz="1900" dirty="0" smtClean="0"/>
              <a:t>&lt;</a:t>
            </a:r>
            <a:r>
              <a:rPr lang="en-US" altLang="ja-JP" sz="1900" dirty="0" err="1"/>
              <a:t>dc:identifier</a:t>
            </a:r>
            <a:r>
              <a:rPr lang="en-US" altLang="ja-JP" sz="1900" dirty="0"/>
              <a:t> id='pub-id'&gt;urn:uuid:00000000-0000-0000-0000-000000000000&lt;/</a:t>
            </a:r>
            <a:r>
              <a:rPr lang="en-US" altLang="ja-JP" sz="1900" dirty="0" err="1"/>
              <a:t>dc:identifier</a:t>
            </a:r>
            <a:r>
              <a:rPr lang="en-US" altLang="ja-JP" sz="1900" dirty="0"/>
              <a:t>&gt;</a:t>
            </a:r>
          </a:p>
          <a:p>
            <a:pPr marL="914400" lvl="2" indent="0">
              <a:buNone/>
            </a:pPr>
            <a:r>
              <a:rPr lang="en-US" altLang="ja-JP" sz="1900" dirty="0"/>
              <a:t>&lt;meta refines='#pub-id' property='identifier-type' scheme='</a:t>
            </a:r>
            <a:r>
              <a:rPr lang="en-US" altLang="ja-JP" sz="1900" dirty="0" err="1"/>
              <a:t>xsd:string</a:t>
            </a:r>
            <a:r>
              <a:rPr lang="en-US" altLang="ja-JP" sz="1900" dirty="0"/>
              <a:t>'&gt;</a:t>
            </a:r>
            <a:r>
              <a:rPr lang="en-US" altLang="ja-JP" sz="1900" dirty="0" err="1"/>
              <a:t>uuid</a:t>
            </a:r>
            <a:r>
              <a:rPr lang="en-US" altLang="ja-JP" sz="1900" dirty="0"/>
              <a:t>&lt;/meta</a:t>
            </a:r>
            <a:r>
              <a:rPr lang="en-US" altLang="ja-JP" sz="1900" dirty="0" smtClean="0"/>
              <a:t>&gt;</a:t>
            </a:r>
          </a:p>
          <a:p>
            <a:pPr marL="914400" lvl="2" indent="0">
              <a:buNone/>
            </a:pPr>
            <a:endParaRPr lang="en-US" altLang="ja-JP" sz="1900" dirty="0"/>
          </a:p>
          <a:p>
            <a:pPr lvl="1"/>
            <a:r>
              <a:rPr lang="en-US" altLang="ja-JP" dirty="0" smtClean="0"/>
              <a:t>ID for sharing 1:</a:t>
            </a:r>
            <a:endParaRPr lang="en-US" altLang="ja-JP" dirty="0"/>
          </a:p>
          <a:p>
            <a:pPr marL="914400" lvl="2" indent="0">
              <a:buNone/>
            </a:pPr>
            <a:r>
              <a:rPr lang="en-US" altLang="ja-JP" sz="1900" dirty="0"/>
              <a:t>&lt;</a:t>
            </a:r>
            <a:r>
              <a:rPr lang="en-US" altLang="ja-JP" sz="1900" b="1" dirty="0" err="1">
                <a:solidFill>
                  <a:srgbClr val="FF0000"/>
                </a:solidFill>
              </a:rPr>
              <a:t>dc:identifier</a:t>
            </a:r>
            <a:r>
              <a:rPr lang="en-US" altLang="ja-JP" sz="1900" dirty="0"/>
              <a:t> id='</a:t>
            </a:r>
            <a:r>
              <a:rPr lang="en-US" altLang="ja-JP" sz="1900" dirty="0" err="1"/>
              <a:t>assoc</a:t>
            </a:r>
            <a:r>
              <a:rPr lang="en-US" altLang="ja-JP" sz="1900" dirty="0"/>
              <a:t>-id'&gt;urn:isbn:0000000000000&lt;/</a:t>
            </a:r>
            <a:r>
              <a:rPr lang="en-US" altLang="ja-JP" sz="1900" dirty="0" err="1"/>
              <a:t>dc:identifier</a:t>
            </a:r>
            <a:r>
              <a:rPr lang="en-US" altLang="ja-JP" sz="1900" dirty="0"/>
              <a:t>&gt;</a:t>
            </a:r>
          </a:p>
          <a:p>
            <a:pPr marL="914400" lvl="2" indent="0">
              <a:buNone/>
            </a:pPr>
            <a:r>
              <a:rPr lang="en-US" altLang="ja-JP" sz="1900" dirty="0"/>
              <a:t>&lt;</a:t>
            </a:r>
            <a:r>
              <a:rPr lang="en-US" altLang="ja-JP" sz="1900" b="1" dirty="0">
                <a:solidFill>
                  <a:srgbClr val="FF0000"/>
                </a:solidFill>
              </a:rPr>
              <a:t>meta refines</a:t>
            </a:r>
            <a:r>
              <a:rPr lang="en-US" altLang="ja-JP" sz="1900" dirty="0"/>
              <a:t>='#</a:t>
            </a:r>
            <a:r>
              <a:rPr lang="en-US" altLang="ja-JP" sz="1900" dirty="0" err="1"/>
              <a:t>assoc</a:t>
            </a:r>
            <a:r>
              <a:rPr lang="en-US" altLang="ja-JP" sz="1900" dirty="0"/>
              <a:t>-id' property='identifier-type' scheme='</a:t>
            </a:r>
            <a:r>
              <a:rPr lang="en-US" altLang="ja-JP" sz="1900" dirty="0" err="1"/>
              <a:t>xsd:string</a:t>
            </a:r>
            <a:r>
              <a:rPr lang="en-US" altLang="ja-JP" sz="1900" dirty="0"/>
              <a:t>'&gt;</a:t>
            </a:r>
            <a:r>
              <a:rPr lang="en-US" altLang="ja-JP" sz="1900" b="1" dirty="0" err="1">
                <a:solidFill>
                  <a:srgbClr val="008000"/>
                </a:solidFill>
              </a:rPr>
              <a:t>associateId</a:t>
            </a:r>
            <a:r>
              <a:rPr lang="en-US" altLang="ja-JP" sz="1900" dirty="0"/>
              <a:t>&lt;/meta</a:t>
            </a:r>
            <a:r>
              <a:rPr lang="en-US" altLang="ja-JP" sz="1900" dirty="0" smtClean="0"/>
              <a:t>&gt;</a:t>
            </a:r>
          </a:p>
          <a:p>
            <a:pPr marL="914400" lvl="2" indent="0">
              <a:buNone/>
            </a:pPr>
            <a:endParaRPr lang="en-US" altLang="ja-JP" sz="1900" dirty="0"/>
          </a:p>
          <a:p>
            <a:pPr lvl="1"/>
            <a:r>
              <a:rPr lang="en-US" altLang="ja-JP" dirty="0" smtClean="0"/>
              <a:t>ID for sharing </a:t>
            </a:r>
            <a:r>
              <a:rPr lang="en-US" altLang="ja-JP" dirty="0"/>
              <a:t>2:</a:t>
            </a:r>
          </a:p>
          <a:p>
            <a:pPr marL="914400" lvl="2" indent="0">
              <a:buNone/>
            </a:pPr>
            <a:r>
              <a:rPr lang="en-US" altLang="ja-JP" sz="1900" dirty="0"/>
              <a:t>&lt;</a:t>
            </a:r>
            <a:r>
              <a:rPr lang="en-US" altLang="ja-JP" sz="1900" b="1" dirty="0" err="1">
                <a:solidFill>
                  <a:srgbClr val="FF0000"/>
                </a:solidFill>
              </a:rPr>
              <a:t>dc:source</a:t>
            </a:r>
            <a:r>
              <a:rPr lang="en-US" altLang="ja-JP" sz="1900" dirty="0"/>
              <a:t> id='</a:t>
            </a:r>
            <a:r>
              <a:rPr lang="en-US" altLang="ja-JP" sz="1900" dirty="0" err="1"/>
              <a:t>assoc</a:t>
            </a:r>
            <a:r>
              <a:rPr lang="en-US" altLang="ja-JP" sz="1900" dirty="0"/>
              <a:t>-id'&gt;urn:isbn:0000000000000&lt;/</a:t>
            </a:r>
            <a:r>
              <a:rPr lang="en-US" altLang="ja-JP" sz="1900" dirty="0" err="1"/>
              <a:t>dc:source</a:t>
            </a:r>
            <a:r>
              <a:rPr lang="en-US" altLang="ja-JP" sz="1900" dirty="0"/>
              <a:t>&gt;</a:t>
            </a:r>
          </a:p>
          <a:p>
            <a:pPr marL="914400" lvl="2" indent="0">
              <a:buNone/>
            </a:pPr>
            <a:r>
              <a:rPr lang="en-US" altLang="ja-JP" sz="1900" dirty="0"/>
              <a:t>&lt;</a:t>
            </a:r>
            <a:r>
              <a:rPr lang="en-US" altLang="ja-JP" sz="1900" b="1" dirty="0">
                <a:solidFill>
                  <a:srgbClr val="FF0000"/>
                </a:solidFill>
              </a:rPr>
              <a:t>meta refines</a:t>
            </a:r>
            <a:r>
              <a:rPr lang="en-US" altLang="ja-JP" sz="1900" dirty="0"/>
              <a:t>='#</a:t>
            </a:r>
            <a:r>
              <a:rPr lang="en-US" altLang="ja-JP" sz="1900" dirty="0" err="1"/>
              <a:t>assoc</a:t>
            </a:r>
            <a:r>
              <a:rPr lang="en-US" altLang="ja-JP" sz="1900" dirty="0"/>
              <a:t>-id' property='identifier-type' scheme='</a:t>
            </a:r>
            <a:r>
              <a:rPr lang="en-US" altLang="ja-JP" sz="1900" dirty="0" err="1"/>
              <a:t>xsd:string</a:t>
            </a:r>
            <a:r>
              <a:rPr lang="en-US" altLang="ja-JP" sz="1900" dirty="0"/>
              <a:t>'&gt;</a:t>
            </a:r>
            <a:r>
              <a:rPr lang="en-US" altLang="ja-JP" sz="1900" b="1" dirty="0" err="1">
                <a:solidFill>
                  <a:srgbClr val="008000"/>
                </a:solidFill>
              </a:rPr>
              <a:t>associateId</a:t>
            </a:r>
            <a:r>
              <a:rPr lang="en-US" altLang="ja-JP" sz="1900" dirty="0"/>
              <a:t>&lt;/meta</a:t>
            </a:r>
            <a:r>
              <a:rPr lang="en-US" altLang="ja-JP" sz="1900" dirty="0" smtClean="0"/>
              <a:t>&gt;</a:t>
            </a:r>
          </a:p>
          <a:p>
            <a:pPr marL="914400" lvl="2" indent="0">
              <a:buNone/>
            </a:pPr>
            <a:endParaRPr lang="en-US" altLang="ja-JP" sz="1900" dirty="0"/>
          </a:p>
          <a:p>
            <a:pPr lvl="1"/>
            <a:r>
              <a:rPr lang="en-US" altLang="ja-JP" dirty="0" smtClean="0"/>
              <a:t>ID for sharing </a:t>
            </a:r>
            <a:r>
              <a:rPr lang="en-US" altLang="ja-JP" dirty="0"/>
              <a:t>3:</a:t>
            </a:r>
          </a:p>
          <a:p>
            <a:pPr marL="914400" lvl="2" indent="0">
              <a:buNone/>
            </a:pPr>
            <a:r>
              <a:rPr lang="en-US" altLang="ja-JP" sz="1900" dirty="0"/>
              <a:t>&lt;</a:t>
            </a:r>
            <a:r>
              <a:rPr lang="en-US" altLang="ja-JP" sz="1900" b="1" dirty="0">
                <a:solidFill>
                  <a:srgbClr val="FF0000"/>
                </a:solidFill>
              </a:rPr>
              <a:t>meta property</a:t>
            </a:r>
            <a:r>
              <a:rPr lang="en-US" altLang="ja-JP" sz="1900" dirty="0"/>
              <a:t>="</a:t>
            </a:r>
            <a:r>
              <a:rPr lang="en-US" altLang="ja-JP" sz="1900" dirty="0" err="1"/>
              <a:t>dcterms:identifier</a:t>
            </a:r>
            <a:r>
              <a:rPr lang="en-US" altLang="ja-JP" sz="1900" dirty="0"/>
              <a:t>" id="</a:t>
            </a:r>
            <a:r>
              <a:rPr lang="en-US" altLang="ja-JP" sz="1900" dirty="0" err="1"/>
              <a:t>assoc</a:t>
            </a:r>
            <a:r>
              <a:rPr lang="en-US" altLang="ja-JP" sz="1900" dirty="0"/>
              <a:t>-id"&gt;urn:isbn:0000000000000&lt;/meta&gt;</a:t>
            </a:r>
          </a:p>
          <a:p>
            <a:pPr marL="914400" lvl="2" indent="0">
              <a:buNone/>
            </a:pPr>
            <a:r>
              <a:rPr lang="en-US" altLang="ja-JP" sz="1900" dirty="0"/>
              <a:t>&lt;</a:t>
            </a:r>
            <a:r>
              <a:rPr lang="en-US" altLang="ja-JP" sz="1900" b="1" dirty="0">
                <a:solidFill>
                  <a:srgbClr val="FF0000"/>
                </a:solidFill>
              </a:rPr>
              <a:t>meta about</a:t>
            </a:r>
            <a:r>
              <a:rPr lang="en-US" altLang="ja-JP" sz="1900" dirty="0"/>
              <a:t>="#</a:t>
            </a:r>
            <a:r>
              <a:rPr lang="en-US" altLang="ja-JP" sz="1900" dirty="0" err="1"/>
              <a:t>assoc</a:t>
            </a:r>
            <a:r>
              <a:rPr lang="en-US" altLang="ja-JP" sz="1900" dirty="0"/>
              <a:t>-id" property="scheme" </a:t>
            </a:r>
            <a:r>
              <a:rPr lang="en-US" altLang="ja-JP" sz="1900" dirty="0" err="1"/>
              <a:t>datatype</a:t>
            </a:r>
            <a:r>
              <a:rPr lang="en-US" altLang="ja-JP" sz="1900" dirty="0"/>
              <a:t>="</a:t>
            </a:r>
            <a:r>
              <a:rPr lang="en-US" altLang="ja-JP" sz="1900" dirty="0" err="1"/>
              <a:t>xsd:string</a:t>
            </a:r>
            <a:r>
              <a:rPr lang="en-US" altLang="ja-JP" sz="1900" dirty="0"/>
              <a:t>"&gt;</a:t>
            </a:r>
            <a:r>
              <a:rPr lang="en-US" altLang="ja-JP" sz="1900" b="1" dirty="0" err="1">
                <a:solidFill>
                  <a:srgbClr val="008000"/>
                </a:solidFill>
              </a:rPr>
              <a:t>associateId</a:t>
            </a:r>
            <a:r>
              <a:rPr lang="en-US" altLang="ja-JP" sz="1900" dirty="0"/>
              <a:t>&lt;/meta</a:t>
            </a:r>
            <a:r>
              <a:rPr lang="en-US" altLang="ja-JP" sz="1900" dirty="0" smtClean="0"/>
              <a:t>&gt;</a:t>
            </a:r>
            <a:endParaRPr lang="en-US" altLang="ja-JP" sz="2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983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1362075"/>
          </a:xfrm>
        </p:spPr>
        <p:txBody>
          <a:bodyPr anchor="ctr"/>
          <a:lstStyle/>
          <a:p>
            <a:pPr algn="ctr"/>
            <a:r>
              <a:rPr kumimoji="1" lang="en-US" altLang="ja-JP" dirty="0" smtClean="0"/>
              <a:t>Thank you!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6487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Appendix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Extra Materials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7649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Library sharing by BOOK WALKER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b="1" dirty="0" smtClean="0"/>
              <a:t>eBook stores with </a:t>
            </a:r>
            <a:r>
              <a:rPr lang="en-US" altLang="ja-JP" b="1" dirty="0" smtClean="0"/>
              <a:t>library sharing</a:t>
            </a:r>
            <a:endParaRPr lang="en-US" altLang="ja-JP" b="1" dirty="0" smtClean="0"/>
          </a:p>
          <a:p>
            <a:pPr lvl="1"/>
            <a:r>
              <a:rPr lang="en-US" altLang="ja-JP" dirty="0" smtClean="0"/>
              <a:t>MEDIA FACTORY (KADOKAWA group)</a:t>
            </a:r>
            <a:endParaRPr lang="ja-JP" altLang="en-US" dirty="0"/>
          </a:p>
          <a:p>
            <a:pPr lvl="1"/>
            <a:r>
              <a:rPr lang="en-US" altLang="ja-JP" dirty="0"/>
              <a:t>ASCII MEDIA </a:t>
            </a:r>
            <a:r>
              <a:rPr lang="en-US" altLang="ja-JP" dirty="0" smtClean="0"/>
              <a:t>WORKS (KADOKAWA group)</a:t>
            </a:r>
            <a:endParaRPr lang="ja-JP" altLang="en-US" dirty="0"/>
          </a:p>
          <a:p>
            <a:pPr lvl="1"/>
            <a:r>
              <a:rPr lang="en-US" altLang="ja-JP" dirty="0" err="1"/>
              <a:t>BookLive</a:t>
            </a:r>
            <a:r>
              <a:rPr lang="en-US" altLang="ja-JP" dirty="0"/>
              <a:t>!</a:t>
            </a:r>
          </a:p>
          <a:p>
            <a:pPr lvl="1"/>
            <a:r>
              <a:rPr lang="en-US" altLang="ja-JP" dirty="0"/>
              <a:t>a</a:t>
            </a:r>
            <a:r>
              <a:rPr lang="en-US" altLang="ja-JP" dirty="0" smtClean="0"/>
              <a:t>u BOOK PASS (KDDI)</a:t>
            </a:r>
            <a:endParaRPr lang="ja-JP" altLang="en-US" dirty="0"/>
          </a:p>
          <a:p>
            <a:pPr lvl="1"/>
            <a:r>
              <a:rPr lang="en-US" altLang="ja-JP" dirty="0" smtClean="0"/>
              <a:t>NICO NICO SEIGA (coming soon)</a:t>
            </a:r>
            <a:endParaRPr lang="ja-JP" altLang="en-US" dirty="0"/>
          </a:p>
          <a:p>
            <a:pPr lvl="1"/>
            <a:endParaRPr lang="en-US" altLang="ja-JP" dirty="0" smtClean="0"/>
          </a:p>
          <a:p>
            <a:r>
              <a:rPr lang="en-US" altLang="ja-JP" b="1" dirty="0" smtClean="0"/>
              <a:t>Technology </a:t>
            </a:r>
            <a:r>
              <a:rPr lang="en-US" altLang="ja-JP" b="1" dirty="0" smtClean="0"/>
              <a:t>for </a:t>
            </a:r>
            <a:r>
              <a:rPr lang="en-US" altLang="ja-JP" b="1" dirty="0" smtClean="0"/>
              <a:t>user authentication</a:t>
            </a:r>
            <a:endParaRPr lang="en-US" altLang="ja-JP" b="1" dirty="0" smtClean="0"/>
          </a:p>
          <a:p>
            <a:pPr lvl="1"/>
            <a:r>
              <a:rPr lang="en-US" altLang="ja-JP" dirty="0" err="1" smtClean="0"/>
              <a:t>OAuth</a:t>
            </a:r>
            <a:r>
              <a:rPr lang="en-US" altLang="ja-JP" dirty="0" smtClean="0"/>
              <a:t> 2.0</a:t>
            </a:r>
          </a:p>
          <a:p>
            <a:pPr lvl="1"/>
            <a:endParaRPr lang="en-US" altLang="ja-JP" dirty="0" smtClean="0"/>
          </a:p>
          <a:p>
            <a:r>
              <a:rPr lang="en-US" altLang="ja-JP" b="1" dirty="0" smtClean="0"/>
              <a:t>eBook ID for sharing</a:t>
            </a:r>
          </a:p>
          <a:p>
            <a:pPr lvl="1"/>
            <a:r>
              <a:rPr lang="en-US" altLang="ja-JP" dirty="0" smtClean="0"/>
              <a:t>KADOKAWA e-code (20 length, alphanumeric ID)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967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810128" cy="1362075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Annotation for Sample </a:t>
            </a:r>
            <a:r>
              <a:rPr lang="en-US" altLang="ja-JP" sz="3600" dirty="0" smtClean="0"/>
              <a:t>Content</a:t>
            </a:r>
            <a:endParaRPr kumimoji="1" lang="ja-JP" altLang="en-US" sz="36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Request from publishers in Japan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418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Sample eBook </a:t>
            </a:r>
            <a:r>
              <a:rPr lang="en-US" altLang="ja-JP" dirty="0" smtClean="0"/>
              <a:t>contents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/>
              <a:t>Preview function before purchase</a:t>
            </a:r>
          </a:p>
          <a:p>
            <a:pPr lvl="1"/>
            <a:r>
              <a:rPr lang="en-US" altLang="ja-JP" dirty="0" smtClean="0"/>
              <a:t>Good for Sales: great experience for </a:t>
            </a:r>
            <a:r>
              <a:rPr lang="en-US" altLang="ja-JP" dirty="0" smtClean="0"/>
              <a:t>eBook users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Easy to Make: automatic generation by </a:t>
            </a:r>
            <a:r>
              <a:rPr lang="en-US" altLang="ja-JP" dirty="0" smtClean="0"/>
              <a:t>eBook stores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b="1" dirty="0" smtClean="0"/>
              <a:t>Automatic samples have some </a:t>
            </a:r>
            <a:r>
              <a:rPr lang="en-US" altLang="ja-JP" b="1" dirty="0" smtClean="0"/>
              <a:t>problems</a:t>
            </a:r>
            <a:endParaRPr lang="en-US" altLang="ja-JP" b="1" dirty="0" smtClean="0"/>
          </a:p>
          <a:p>
            <a:pPr lvl="1"/>
            <a:r>
              <a:rPr lang="en-US" altLang="ja-JP" dirty="0" smtClean="0"/>
              <a:t>Generation rules are different in each </a:t>
            </a:r>
            <a:r>
              <a:rPr lang="en-US" altLang="ja-JP" dirty="0" smtClean="0"/>
              <a:t>store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Fixed criteria are not acceptable in some cases</a:t>
            </a:r>
          </a:p>
          <a:p>
            <a:pPr lvl="1"/>
            <a:endParaRPr lang="en-US" altLang="ja-JP" dirty="0" smtClean="0"/>
          </a:p>
          <a:p>
            <a:r>
              <a:rPr lang="en-US" altLang="ja-JP" b="1" dirty="0" smtClean="0"/>
              <a:t>Sample as a separate file is not cost-effective</a:t>
            </a:r>
          </a:p>
          <a:p>
            <a:pPr lvl="1"/>
            <a:r>
              <a:rPr lang="en-US" altLang="ja-JP" dirty="0" smtClean="0">
                <a:solidFill>
                  <a:srgbClr val="008000"/>
                </a:solidFill>
              </a:rPr>
              <a:t>Some </a:t>
            </a:r>
            <a:r>
              <a:rPr lang="en-US" altLang="ja-JP" dirty="0" smtClean="0">
                <a:solidFill>
                  <a:srgbClr val="008000"/>
                </a:solidFill>
              </a:rPr>
              <a:t>stores </a:t>
            </a:r>
            <a:r>
              <a:rPr lang="en-US" altLang="ja-JP" dirty="0" smtClean="0">
                <a:solidFill>
                  <a:srgbClr val="008000"/>
                </a:solidFill>
              </a:rPr>
              <a:t>cannot handle such samples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Case 1: Light novel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/>
              <a:t>What is “Light novel”?</a:t>
            </a:r>
          </a:p>
          <a:p>
            <a:pPr lvl="1"/>
            <a:r>
              <a:rPr lang="en-US" altLang="ja-JP" dirty="0" smtClean="0"/>
              <a:t>One of popular genres in Japan, like Manga</a:t>
            </a:r>
          </a:p>
          <a:p>
            <a:pPr lvl="1"/>
            <a:r>
              <a:rPr lang="en-US" altLang="ja-JP" dirty="0" smtClean="0">
                <a:solidFill>
                  <a:srgbClr val="008000"/>
                </a:solidFill>
              </a:rPr>
              <a:t>Illustrations have big impact for sales</a:t>
            </a:r>
          </a:p>
          <a:p>
            <a:pPr lvl="1"/>
            <a:r>
              <a:rPr lang="en-US" altLang="ja-JP" dirty="0" smtClean="0"/>
              <a:t>The originals for many movies and animations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Some publishers want to remove illustrations from sample “Light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novel”s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068959"/>
            <a:ext cx="1521021" cy="21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180" y="3068960"/>
            <a:ext cx="1494788" cy="216024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024" y="3068959"/>
            <a:ext cx="1524705" cy="216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3068959"/>
            <a:ext cx="1497600" cy="216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419" y="3068959"/>
            <a:ext cx="14904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9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Case 2: Know-how book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/>
              <a:t>What is “Know-how book”?</a:t>
            </a:r>
          </a:p>
          <a:p>
            <a:pPr lvl="1"/>
            <a:r>
              <a:rPr lang="en-US" altLang="ja-JP" dirty="0" smtClean="0"/>
              <a:t>List of recommended items</a:t>
            </a:r>
          </a:p>
          <a:p>
            <a:pPr lvl="1"/>
            <a:r>
              <a:rPr lang="en-US" altLang="ja-JP" dirty="0" smtClean="0">
                <a:solidFill>
                  <a:srgbClr val="008000"/>
                </a:solidFill>
              </a:rPr>
              <a:t>TOC</a:t>
            </a:r>
            <a:r>
              <a:rPr lang="en-US" altLang="ja-JP" dirty="0" smtClean="0">
                <a:solidFill>
                  <a:srgbClr val="008000"/>
                </a:solidFill>
              </a:rPr>
              <a:t> </a:t>
            </a:r>
            <a:r>
              <a:rPr lang="en-US" altLang="ja-JP" dirty="0" smtClean="0">
                <a:solidFill>
                  <a:srgbClr val="008000"/>
                </a:solidFill>
              </a:rPr>
              <a:t>is core value of the book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Some publishers want to modify or </a:t>
            </a:r>
            <a:r>
              <a:rPr lang="en-US" altLang="ja-JP" b="1" dirty="0" smtClean="0">
                <a:solidFill>
                  <a:srgbClr val="FF0000"/>
                </a:solidFill>
              </a:rPr>
              <a:t>shorten</a:t>
            </a:r>
            <a:br>
              <a:rPr lang="en-US" altLang="ja-JP" b="1" dirty="0" smtClean="0">
                <a:solidFill>
                  <a:srgbClr val="FF0000"/>
                </a:solidFill>
              </a:rPr>
            </a:br>
            <a:r>
              <a:rPr lang="en-US" altLang="ja-JP" b="1" dirty="0" smtClean="0">
                <a:solidFill>
                  <a:srgbClr val="FF0000"/>
                </a:solidFill>
              </a:rPr>
              <a:t> TOC (or INDEX) </a:t>
            </a:r>
            <a:r>
              <a:rPr lang="en-US" altLang="ja-JP" b="1" dirty="0" smtClean="0">
                <a:solidFill>
                  <a:srgbClr val="FF0000"/>
                </a:solidFill>
              </a:rPr>
              <a:t>on sample “Know-how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book”s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385627"/>
            <a:ext cx="2263140" cy="3429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549" y="2654387"/>
            <a:ext cx="1609379" cy="216024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97" y="2564904"/>
            <a:ext cx="1252736" cy="224972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865" y="2583160"/>
            <a:ext cx="1524000" cy="2286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39552" y="4869160"/>
            <a:ext cx="149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List of restaurants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42185" y="4869160"/>
            <a:ext cx="13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List of golf clubs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11960" y="4869160"/>
            <a:ext cx="172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List of trading brands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82545" y="4869160"/>
            <a:ext cx="155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List of iPhone apps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5165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Proposal from KADOKAWA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/>
              <a:t>The standard </a:t>
            </a:r>
            <a:r>
              <a:rPr lang="en-US" altLang="ja-JP" b="1" dirty="0"/>
              <a:t>of annotation for sample </a:t>
            </a:r>
            <a:r>
              <a:rPr lang="en-US" altLang="ja-JP" b="1" dirty="0" smtClean="0"/>
              <a:t>content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To </a:t>
            </a:r>
            <a:r>
              <a:rPr lang="en-US" altLang="ja-JP" dirty="0">
                <a:solidFill>
                  <a:srgbClr val="FF0000"/>
                </a:solidFill>
              </a:rPr>
              <a:t>instruct how to make samples, which parts are available for samples, to </a:t>
            </a:r>
            <a:r>
              <a:rPr lang="en-US" altLang="ja-JP" dirty="0" smtClean="0">
                <a:solidFill>
                  <a:srgbClr val="FF0000"/>
                </a:solidFill>
              </a:rPr>
              <a:t>eBook stores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endParaRPr lang="en-US" altLang="ja-JP" dirty="0" smtClean="0"/>
          </a:p>
          <a:p>
            <a:r>
              <a:rPr lang="en-US" altLang="ja-JP" b="1" dirty="0" smtClean="0"/>
              <a:t>Candidate </a:t>
            </a:r>
            <a:r>
              <a:rPr lang="en-US" altLang="ja-JP" b="1" dirty="0" smtClean="0"/>
              <a:t>solutions </a:t>
            </a:r>
            <a:r>
              <a:rPr lang="en-US" altLang="ja-JP" b="1" dirty="0" smtClean="0"/>
              <a:t>on EPUB format</a:t>
            </a:r>
          </a:p>
          <a:p>
            <a:pPr lvl="1"/>
            <a:r>
              <a:rPr lang="en-US" altLang="ja-JP" dirty="0" smtClean="0"/>
              <a:t>Informational Document for EPUB3</a:t>
            </a:r>
          </a:p>
          <a:p>
            <a:pPr lvl="2"/>
            <a:r>
              <a:rPr lang="en-US" altLang="ja-JP" dirty="0"/>
              <a:t>Ex: EPUB 3 Fixed-Layout Documents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Next revision of EPUB 3 (3.0.1?)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189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Examples to indicate how to make sample eBooks (1/2)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/>
              <a:t>In OPF</a:t>
            </a:r>
          </a:p>
          <a:p>
            <a:pPr lvl="1"/>
            <a:r>
              <a:rPr lang="en-US" altLang="ja-JP" dirty="0" smtClean="0"/>
              <a:t>All prohibited</a:t>
            </a:r>
          </a:p>
          <a:p>
            <a:pPr marL="914400" lvl="2" indent="0">
              <a:buNone/>
            </a:pPr>
            <a:r>
              <a:rPr lang="en-US" altLang="ja-JP" sz="2000" dirty="0"/>
              <a:t>&lt;</a:t>
            </a:r>
            <a:r>
              <a:rPr lang="en-US" altLang="ja-JP" sz="2000" dirty="0" smtClean="0"/>
              <a:t>metadata&gt;</a:t>
            </a:r>
            <a:br>
              <a:rPr lang="en-US" altLang="ja-JP" sz="2000" dirty="0" smtClean="0"/>
            </a:br>
            <a:r>
              <a:rPr lang="en-US" altLang="ja-JP" sz="2000" dirty="0" smtClean="0"/>
              <a:t>  </a:t>
            </a:r>
            <a:r>
              <a:rPr lang="en-US" altLang="ja-JP" sz="2000" dirty="0" smtClean="0">
                <a:solidFill>
                  <a:srgbClr val="FF0000"/>
                </a:solidFill>
              </a:rPr>
              <a:t>&lt;</a:t>
            </a:r>
            <a:r>
              <a:rPr lang="en-US" altLang="ja-JP" sz="2000" dirty="0">
                <a:solidFill>
                  <a:srgbClr val="FF0000"/>
                </a:solidFill>
              </a:rPr>
              <a:t>meta property="</a:t>
            </a:r>
            <a:r>
              <a:rPr lang="en-US" altLang="ja-JP" sz="2000" b="1" dirty="0">
                <a:solidFill>
                  <a:srgbClr val="FF0000"/>
                </a:solidFill>
              </a:rPr>
              <a:t>sample-permission</a:t>
            </a:r>
            <a:r>
              <a:rPr lang="en-US" altLang="ja-JP" sz="2000" dirty="0">
                <a:solidFill>
                  <a:srgbClr val="FF0000"/>
                </a:solidFill>
              </a:rPr>
              <a:t>"&gt;no&lt;/meta</a:t>
            </a:r>
            <a:r>
              <a:rPr lang="en-US" altLang="ja-JP" sz="2000" dirty="0" smtClean="0">
                <a:solidFill>
                  <a:srgbClr val="FF0000"/>
                </a:solidFill>
              </a:rPr>
              <a:t>&gt;</a:t>
            </a:r>
            <a:br>
              <a:rPr lang="en-US" altLang="ja-JP" sz="2000" dirty="0" smtClean="0">
                <a:solidFill>
                  <a:srgbClr val="FF0000"/>
                </a:solidFill>
              </a:rPr>
            </a:br>
            <a:r>
              <a:rPr lang="en-US" altLang="ja-JP" sz="2000" dirty="0" smtClean="0"/>
              <a:t>&lt;/metadata&gt;</a:t>
            </a:r>
          </a:p>
          <a:p>
            <a:pPr lvl="1"/>
            <a:r>
              <a:rPr lang="en-US" altLang="ja-JP" dirty="0" smtClean="0"/>
              <a:t>Partially prohibited</a:t>
            </a:r>
          </a:p>
          <a:p>
            <a:pPr marL="914400" lvl="2" indent="0">
              <a:buNone/>
            </a:pPr>
            <a:r>
              <a:rPr lang="en-US" altLang="ja-JP" sz="2000" dirty="0"/>
              <a:t>&lt;</a:t>
            </a:r>
            <a:r>
              <a:rPr lang="en-US" altLang="ja-JP" sz="2000" dirty="0" smtClean="0"/>
              <a:t>spine&gt;</a:t>
            </a:r>
            <a:br>
              <a:rPr lang="en-US" altLang="ja-JP" sz="2000" dirty="0" smtClean="0"/>
            </a:br>
            <a:r>
              <a:rPr lang="en-US" altLang="ja-JP" sz="2000" dirty="0" smtClean="0"/>
              <a:t>  &lt;</a:t>
            </a:r>
            <a:r>
              <a:rPr lang="en-US" altLang="ja-JP" sz="2000" dirty="0" err="1"/>
              <a:t>itemref</a:t>
            </a:r>
            <a:r>
              <a:rPr lang="en-US" altLang="ja-JP" sz="2000" dirty="0"/>
              <a:t> </a:t>
            </a:r>
            <a:r>
              <a:rPr lang="en-US" altLang="ja-JP" sz="2000" dirty="0" err="1" smtClean="0"/>
              <a:t>idref</a:t>
            </a:r>
            <a:r>
              <a:rPr lang="en-US" altLang="ja-JP" sz="2000" dirty="0"/>
              <a:t>="cover" properties="</a:t>
            </a:r>
            <a:r>
              <a:rPr lang="en-US" altLang="ja-JP" sz="2000" dirty="0" err="1"/>
              <a:t>rendition:page-spread-center</a:t>
            </a:r>
            <a:r>
              <a:rPr lang="en-US" altLang="ja-JP" sz="2000" dirty="0"/>
              <a:t>" /</a:t>
            </a:r>
            <a:r>
              <a:rPr lang="en-US" altLang="ja-JP" sz="2000" dirty="0" smtClean="0"/>
              <a:t>&gt;</a:t>
            </a:r>
            <a:br>
              <a:rPr lang="en-US" altLang="ja-JP" sz="2000" dirty="0" smtClean="0"/>
            </a:br>
            <a:r>
              <a:rPr lang="en-US" altLang="ja-JP" sz="2000" dirty="0" smtClean="0"/>
              <a:t>  &lt;</a:t>
            </a:r>
            <a:r>
              <a:rPr lang="en-US" altLang="ja-JP" sz="2000" dirty="0" err="1"/>
              <a:t>itemref</a:t>
            </a:r>
            <a:r>
              <a:rPr lang="en-US" altLang="ja-JP" sz="2000" dirty="0"/>
              <a:t> </a:t>
            </a:r>
            <a:r>
              <a:rPr lang="en-US" altLang="ja-JP" sz="2000" dirty="0" err="1" smtClean="0"/>
              <a:t>idref</a:t>
            </a:r>
            <a:r>
              <a:rPr lang="en-US" altLang="ja-JP" sz="2000" dirty="0" smtClean="0"/>
              <a:t>=”pic-001</a:t>
            </a:r>
            <a:r>
              <a:rPr lang="en-US" altLang="ja-JP" sz="2000" dirty="0"/>
              <a:t>" </a:t>
            </a:r>
            <a:r>
              <a:rPr lang="en-US" altLang="ja-JP" sz="2000" dirty="0">
                <a:solidFill>
                  <a:srgbClr val="FF0000"/>
                </a:solidFill>
              </a:rPr>
              <a:t>properties="</a:t>
            </a:r>
            <a:r>
              <a:rPr lang="en-US" altLang="ja-JP" sz="2000" b="1" dirty="0" err="1">
                <a:solidFill>
                  <a:srgbClr val="FF0000"/>
                </a:solidFill>
              </a:rPr>
              <a:t>sample-permission:no</a:t>
            </a:r>
            <a:r>
              <a:rPr lang="en-US" altLang="ja-JP" sz="2000" dirty="0">
                <a:solidFill>
                  <a:srgbClr val="FF0000"/>
                </a:solidFill>
              </a:rPr>
              <a:t>" </a:t>
            </a:r>
            <a:r>
              <a:rPr lang="en-US" altLang="ja-JP" sz="2000" dirty="0"/>
              <a:t>/</a:t>
            </a:r>
            <a:r>
              <a:rPr lang="en-US" altLang="ja-JP" sz="2000" dirty="0" smtClean="0"/>
              <a:t>&gt;</a:t>
            </a:r>
            <a:br>
              <a:rPr lang="en-US" altLang="ja-JP" sz="2000" dirty="0" smtClean="0"/>
            </a:br>
            <a:r>
              <a:rPr lang="en-US" altLang="ja-JP" sz="2000" dirty="0" smtClean="0"/>
              <a:t>  &lt;</a:t>
            </a:r>
            <a:r>
              <a:rPr lang="en-US" altLang="ja-JP" sz="2000" dirty="0" err="1"/>
              <a:t>itemref</a:t>
            </a:r>
            <a:r>
              <a:rPr lang="en-US" altLang="ja-JP" sz="2000" dirty="0"/>
              <a:t> </a:t>
            </a:r>
            <a:r>
              <a:rPr lang="en-US" altLang="ja-JP" sz="2000" dirty="0" err="1" smtClean="0"/>
              <a:t>idref</a:t>
            </a:r>
            <a:r>
              <a:rPr lang="en-US" altLang="ja-JP" sz="2000" dirty="0"/>
              <a:t>="</a:t>
            </a:r>
            <a:r>
              <a:rPr lang="en-US" altLang="ja-JP" sz="2000" dirty="0" smtClean="0"/>
              <a:t>pic-</a:t>
            </a:r>
            <a:r>
              <a:rPr lang="en-US" altLang="ja-JP" sz="2000" dirty="0"/>
              <a:t>002" </a:t>
            </a:r>
            <a:r>
              <a:rPr lang="en-US" altLang="ja-JP" sz="2000" dirty="0">
                <a:solidFill>
                  <a:srgbClr val="FF0000"/>
                </a:solidFill>
              </a:rPr>
              <a:t>properties="</a:t>
            </a:r>
            <a:r>
              <a:rPr lang="en-US" altLang="ja-JP" sz="2000" b="1" dirty="0" err="1">
                <a:solidFill>
                  <a:srgbClr val="FF0000"/>
                </a:solidFill>
              </a:rPr>
              <a:t>sample-permission:no</a:t>
            </a:r>
            <a:r>
              <a:rPr lang="en-US" altLang="ja-JP" sz="2000" dirty="0">
                <a:solidFill>
                  <a:srgbClr val="FF0000"/>
                </a:solidFill>
              </a:rPr>
              <a:t>" </a:t>
            </a:r>
            <a:r>
              <a:rPr lang="en-US" altLang="ja-JP" sz="2000" dirty="0"/>
              <a:t>/</a:t>
            </a:r>
            <a:r>
              <a:rPr lang="en-US" altLang="ja-JP" sz="2000" dirty="0" smtClean="0"/>
              <a:t>&gt;</a:t>
            </a:r>
            <a:br>
              <a:rPr lang="en-US" altLang="ja-JP" sz="2000" dirty="0" smtClean="0"/>
            </a:br>
            <a:r>
              <a:rPr lang="en-US" altLang="ja-JP" sz="2000" dirty="0" smtClean="0"/>
              <a:t>  &lt;</a:t>
            </a:r>
            <a:r>
              <a:rPr lang="en-US" altLang="ja-JP" sz="2000" dirty="0" err="1"/>
              <a:t>itemref</a:t>
            </a:r>
            <a:r>
              <a:rPr lang="en-US" altLang="ja-JP" sz="2000" dirty="0"/>
              <a:t> </a:t>
            </a:r>
            <a:r>
              <a:rPr lang="en-US" altLang="ja-JP" sz="2000" dirty="0" err="1" smtClean="0"/>
              <a:t>idref</a:t>
            </a:r>
            <a:r>
              <a:rPr lang="en-US" altLang="ja-JP" sz="2000" dirty="0"/>
              <a:t>="p-</a:t>
            </a:r>
            <a:r>
              <a:rPr lang="en-US" altLang="ja-JP" sz="2000" dirty="0" err="1"/>
              <a:t>titlepage</a:t>
            </a:r>
            <a:r>
              <a:rPr lang="en-US" altLang="ja-JP" sz="2000" dirty="0"/>
              <a:t>" /</a:t>
            </a:r>
            <a:r>
              <a:rPr lang="en-US" altLang="ja-JP" sz="2000" dirty="0" smtClean="0"/>
              <a:t>&gt;</a:t>
            </a:r>
            <a:br>
              <a:rPr lang="en-US" altLang="ja-JP" sz="2000" dirty="0" smtClean="0"/>
            </a:br>
            <a:r>
              <a:rPr lang="en-US" altLang="ja-JP" sz="2000" dirty="0" smtClean="0"/>
              <a:t>  &lt;</a:t>
            </a:r>
            <a:r>
              <a:rPr lang="en-US" altLang="ja-JP" sz="2000" dirty="0" err="1"/>
              <a:t>itemref</a:t>
            </a:r>
            <a:r>
              <a:rPr lang="en-US" altLang="ja-JP" sz="2000" dirty="0"/>
              <a:t> </a:t>
            </a:r>
            <a:r>
              <a:rPr lang="en-US" altLang="ja-JP" sz="2000" dirty="0" err="1" smtClean="0"/>
              <a:t>idref</a:t>
            </a:r>
            <a:r>
              <a:rPr lang="en-US" altLang="ja-JP" sz="2000" dirty="0"/>
              <a:t>="p-001" </a:t>
            </a:r>
            <a:r>
              <a:rPr lang="en-US" altLang="ja-JP" sz="2000" dirty="0">
                <a:solidFill>
                  <a:srgbClr val="FF0000"/>
                </a:solidFill>
              </a:rPr>
              <a:t>properties="</a:t>
            </a:r>
            <a:r>
              <a:rPr lang="en-US" altLang="ja-JP" sz="2000" b="1" dirty="0">
                <a:solidFill>
                  <a:srgbClr val="FF0000"/>
                </a:solidFill>
              </a:rPr>
              <a:t>sample-permission:5%</a:t>
            </a:r>
            <a:r>
              <a:rPr lang="en-US" altLang="ja-JP" sz="2000" dirty="0">
                <a:solidFill>
                  <a:srgbClr val="FF0000"/>
                </a:solidFill>
              </a:rPr>
              <a:t>" </a:t>
            </a:r>
            <a:r>
              <a:rPr lang="en-US" altLang="ja-JP" sz="2000" dirty="0"/>
              <a:t>/</a:t>
            </a:r>
            <a:r>
              <a:rPr lang="en-US" altLang="ja-JP" sz="2000" dirty="0" smtClean="0"/>
              <a:t>&gt;</a:t>
            </a:r>
            <a:br>
              <a:rPr lang="en-US" altLang="ja-JP" sz="2000" dirty="0" smtClean="0"/>
            </a:br>
            <a:r>
              <a:rPr lang="en-US" altLang="ja-JP" sz="2000" dirty="0" smtClean="0"/>
              <a:t>&lt;/spine&gt;</a:t>
            </a:r>
            <a:endParaRPr lang="en-US" altLang="ja-JP" sz="1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361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Examples to indicate how to make sample eBooks (2/2)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b="1" dirty="0" smtClean="0"/>
              <a:t>In XHTML</a:t>
            </a:r>
          </a:p>
          <a:p>
            <a:pPr lvl="1"/>
            <a:r>
              <a:rPr lang="en-US" altLang="ja-JP" dirty="0" smtClean="0"/>
              <a:t>Partially permitted</a:t>
            </a:r>
          </a:p>
          <a:p>
            <a:pPr marL="1371600" lvl="3" indent="0">
              <a:buNone/>
            </a:pPr>
            <a:r>
              <a:rPr lang="en-US" altLang="ja-JP" dirty="0" smtClean="0"/>
              <a:t>&lt;</a:t>
            </a:r>
            <a:r>
              <a:rPr lang="en-US" altLang="ja-JP" dirty="0"/>
              <a:t>body</a:t>
            </a:r>
            <a:r>
              <a:rPr lang="en-US" altLang="ja-JP" dirty="0" smtClean="0"/>
              <a:t>&gt;</a:t>
            </a:r>
            <a:br>
              <a:rPr lang="en-US" altLang="ja-JP" dirty="0" smtClean="0"/>
            </a:br>
            <a:r>
              <a:rPr lang="en-US" altLang="ja-JP" dirty="0" smtClean="0"/>
              <a:t>…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&lt;!-- </a:t>
            </a:r>
            <a:r>
              <a:rPr lang="en-US" altLang="ja-JP" b="1" dirty="0">
                <a:solidFill>
                  <a:srgbClr val="FF0000"/>
                </a:solidFill>
              </a:rPr>
              <a:t>sample-permission-from </a:t>
            </a:r>
            <a:r>
              <a:rPr lang="en-US" altLang="ja-JP" dirty="0">
                <a:solidFill>
                  <a:srgbClr val="FF0000"/>
                </a:solidFill>
              </a:rPr>
              <a:t>--&gt;</a:t>
            </a:r>
          </a:p>
          <a:p>
            <a:pPr marL="1371600" lvl="3" indent="0">
              <a:buNone/>
            </a:pPr>
            <a:r>
              <a:rPr lang="en-US" altLang="ja-JP" dirty="0" smtClean="0"/>
              <a:t>  </a:t>
            </a:r>
            <a:r>
              <a:rPr lang="en-US" altLang="ja-JP" dirty="0" smtClean="0">
                <a:solidFill>
                  <a:srgbClr val="008000"/>
                </a:solidFill>
              </a:rPr>
              <a:t>&lt;p&gt;Only this area should be used for sample&lt;/p&gt;</a:t>
            </a:r>
            <a:endParaRPr lang="en-US" altLang="ja-JP" dirty="0">
              <a:solidFill>
                <a:srgbClr val="008000"/>
              </a:solidFill>
            </a:endParaRPr>
          </a:p>
          <a:p>
            <a:pPr marL="1371600" lvl="3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&lt;!-- </a:t>
            </a:r>
            <a:r>
              <a:rPr lang="en-US" altLang="ja-JP" b="1" dirty="0">
                <a:solidFill>
                  <a:srgbClr val="FF0000"/>
                </a:solidFill>
              </a:rPr>
              <a:t>sample-permission-end </a:t>
            </a:r>
            <a:r>
              <a:rPr lang="en-US" altLang="ja-JP" dirty="0">
                <a:solidFill>
                  <a:srgbClr val="FF0000"/>
                </a:solidFill>
              </a:rPr>
              <a:t>--</a:t>
            </a:r>
            <a:r>
              <a:rPr lang="en-US" altLang="ja-JP" dirty="0" smtClean="0">
                <a:solidFill>
                  <a:srgbClr val="FF0000"/>
                </a:solidFill>
              </a:rPr>
              <a:t>&gt;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/>
              <a:t>…</a:t>
            </a:r>
            <a:br>
              <a:rPr lang="en-US" altLang="ja-JP" dirty="0" smtClean="0"/>
            </a:br>
            <a:r>
              <a:rPr lang="en-US" altLang="ja-JP" dirty="0" smtClean="0"/>
              <a:t>&lt;/body&gt;</a:t>
            </a:r>
          </a:p>
          <a:p>
            <a:pPr lvl="1"/>
            <a:r>
              <a:rPr lang="en-US" altLang="ja-JP" dirty="0" smtClean="0"/>
              <a:t>Display switch for sample</a:t>
            </a:r>
          </a:p>
          <a:p>
            <a:pPr marL="1371600" lvl="3" indent="0">
              <a:buNone/>
            </a:pPr>
            <a:r>
              <a:rPr lang="en-US" altLang="ja-JP" dirty="0"/>
              <a:t>&lt;body&gt;</a:t>
            </a:r>
            <a:br>
              <a:rPr lang="en-US" altLang="ja-JP" dirty="0"/>
            </a:br>
            <a:r>
              <a:rPr lang="en-US" altLang="ja-JP" dirty="0"/>
              <a:t>…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FF0000"/>
                </a:solidFill>
              </a:rPr>
              <a:t>&lt;</a:t>
            </a:r>
            <a:r>
              <a:rPr lang="en-US" altLang="ja-JP" dirty="0">
                <a:solidFill>
                  <a:srgbClr val="FF0000"/>
                </a:solidFill>
              </a:rPr>
              <a:t>!-- </a:t>
            </a:r>
            <a:r>
              <a:rPr lang="en-US" altLang="ja-JP" b="1" dirty="0">
                <a:solidFill>
                  <a:srgbClr val="FF0000"/>
                </a:solidFill>
              </a:rPr>
              <a:t>sample-only-display</a:t>
            </a:r>
          </a:p>
          <a:p>
            <a:pPr marL="1371600" lvl="3" indent="0">
              <a:buNone/>
            </a:pPr>
            <a:r>
              <a:rPr lang="en-US" altLang="ja-JP" dirty="0" smtClean="0">
                <a:solidFill>
                  <a:srgbClr val="008000"/>
                </a:solidFill>
              </a:rPr>
              <a:t>  &lt;</a:t>
            </a:r>
            <a:r>
              <a:rPr lang="en-US" altLang="ja-JP" dirty="0">
                <a:solidFill>
                  <a:srgbClr val="008000"/>
                </a:solidFill>
              </a:rPr>
              <a:t>h2&gt;This is sample version.&lt;/h2&gt;</a:t>
            </a:r>
          </a:p>
          <a:p>
            <a:pPr marL="1371600" lvl="3" indent="0">
              <a:buNone/>
            </a:pP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--&gt;</a:t>
            </a:r>
            <a:br>
              <a:rPr lang="en-US" altLang="ja-JP" dirty="0" smtClean="0">
                <a:solidFill>
                  <a:srgbClr val="FF0000"/>
                </a:solidFill>
                <a:sym typeface="Wingdings"/>
              </a:rPr>
            </a:br>
            <a:r>
              <a:rPr lang="en-US" altLang="ja-JP" dirty="0"/>
              <a:t>…</a:t>
            </a:r>
            <a:br>
              <a:rPr lang="en-US" altLang="ja-JP" dirty="0"/>
            </a:br>
            <a:r>
              <a:rPr lang="en-US" altLang="ja-JP" dirty="0"/>
              <a:t>&lt;/body</a:t>
            </a:r>
            <a:r>
              <a:rPr lang="en-US" altLang="ja-JP" dirty="0" smtClean="0"/>
              <a:t>&gt;</a:t>
            </a: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863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882136" cy="136207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Interoperability </a:t>
            </a:r>
            <a:r>
              <a:rPr lang="en-US" altLang="ja-JP" sz="3600" dirty="0"/>
              <a:t>of </a:t>
            </a:r>
            <a:r>
              <a:rPr lang="en-US" altLang="ja-JP" sz="3600" dirty="0" smtClean="0"/>
              <a:t>user’s library</a:t>
            </a:r>
            <a:endParaRPr kumimoji="1" lang="ja-JP" altLang="en-US" sz="36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Proposal from publishers in Japan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93C74E-B5F9-42CE-BA1B-EF7ABFBC5E1E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266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龍崎テンプレート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龍崎テンプレート2</Template>
  <TotalTime>7868</TotalTime>
  <Words>756</Words>
  <Application>Microsoft Macintosh PowerPoint</Application>
  <PresentationFormat>画面に合わせる (4:3)</PresentationFormat>
  <Paragraphs>160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龍崎テンプレート2</vt:lpstr>
      <vt:lpstr>Annotation for Sample Content and Interoperability of User’s Library</vt:lpstr>
      <vt:lpstr>Annotation for Sample Content</vt:lpstr>
      <vt:lpstr>Sample eBook contents</vt:lpstr>
      <vt:lpstr>Case 1: Light novel</vt:lpstr>
      <vt:lpstr>Case 2: Know-how book</vt:lpstr>
      <vt:lpstr>Proposal from KADOKAWA</vt:lpstr>
      <vt:lpstr>Examples to indicate how to make sample eBooks (1/2)</vt:lpstr>
      <vt:lpstr>Examples to indicate how to make sample eBooks (2/2)</vt:lpstr>
      <vt:lpstr>Interoperability of user’s library</vt:lpstr>
      <vt:lpstr>eBook market in Japan</vt:lpstr>
      <vt:lpstr>Interoperability of user’s library</vt:lpstr>
      <vt:lpstr>Library sharing with BookLive!</vt:lpstr>
      <vt:lpstr>Proposal from KADOKAWA</vt:lpstr>
      <vt:lpstr>Examples to specify ID for sharing</vt:lpstr>
      <vt:lpstr>Thank you!</vt:lpstr>
      <vt:lpstr>Appendix</vt:lpstr>
      <vt:lpstr>Library sharing by BOOK WALKER</vt:lpstr>
    </vt:vector>
  </TitlesOfParts>
  <Company>KCG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2012年前半メディアミックス作品キャッシュバックキャンペーン</dc:title>
  <dc:creator>takahashi_n</dc:creator>
  <cp:lastModifiedBy>Takami Shinya</cp:lastModifiedBy>
  <cp:revision>130</cp:revision>
  <dcterms:created xsi:type="dcterms:W3CDTF">2012-06-28T08:45:47Z</dcterms:created>
  <dcterms:modified xsi:type="dcterms:W3CDTF">2013-06-03T02:15:23Z</dcterms:modified>
</cp:coreProperties>
</file>