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handoutMasterIdLst>
    <p:handoutMasterId r:id="rId10"/>
  </p:handoutMasterIdLst>
  <p:sldIdLst>
    <p:sldId id="830" r:id="rId2"/>
    <p:sldId id="1127" r:id="rId3"/>
    <p:sldId id="1140" r:id="rId4"/>
    <p:sldId id="1136" r:id="rId5"/>
    <p:sldId id="1137" r:id="rId6"/>
    <p:sldId id="1139" r:id="rId7"/>
    <p:sldId id="1117" r:id="rId8"/>
  </p:sldIdLst>
  <p:sldSz cx="9906000" cy="6858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0066FF"/>
    <a:srgbClr val="669900"/>
    <a:srgbClr val="3399FF"/>
    <a:srgbClr val="9999FF"/>
    <a:srgbClr val="F79646"/>
    <a:srgbClr val="663300"/>
    <a:srgbClr val="80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396" autoAdjust="0"/>
    <p:restoredTop sz="98077" autoAdjust="0"/>
  </p:normalViewPr>
  <p:slideViewPr>
    <p:cSldViewPr snapToGrid="0">
      <p:cViewPr varScale="1">
        <p:scale>
          <a:sx n="89" d="100"/>
          <a:sy n="89" d="100"/>
        </p:scale>
        <p:origin x="522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1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6E647-0878-4A6C-9424-6F55A25D887C}" type="datetimeFigureOut">
              <a:rPr lang="ko-KR" altLang="en-US" smtClean="0"/>
              <a:t>2013-11-14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4195E-AD54-4A3A-A898-0B11F380A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00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1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411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1C00F010-801C-47B1-B9CD-0B5CE17BBAFB}" type="datetimeFigureOut">
              <a:rPr lang="ko-KR" altLang="en-US" smtClean="0"/>
              <a:pPr/>
              <a:t>2013-11-14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30095"/>
            <a:ext cx="2945659" cy="496411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7" y="9430095"/>
            <a:ext cx="2945659" cy="496411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1FA16736-9D3A-43FA-BF36-D2E320FECB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60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/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6112" y="6572250"/>
            <a:ext cx="667279" cy="2667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A0A9F-588B-4370-AD15-CF4559D8DF8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90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5256212"/>
          </a:xfrm>
          <a:prstGeom prst="rect">
            <a:avLst/>
          </a:prstGeom>
        </p:spPr>
        <p:txBody>
          <a:bodyPr/>
          <a:lstStyle>
            <a:lvl1pPr latinLnBrk="0">
              <a:defRPr baseline="0">
                <a:latin typeface="HY견고딕" pitchFamily="18" charset="-127"/>
                <a:ea typeface="HY견고딕" pitchFamily="18" charset="-127"/>
              </a:defRPr>
            </a:lvl1pPr>
            <a:lvl2pPr marL="628650" indent="-266700" latinLnBrk="0">
              <a:defRPr baseline="0">
                <a:latin typeface="HY견고딕" pitchFamily="18" charset="-127"/>
                <a:ea typeface="HY견고딕" pitchFamily="18" charset="-127"/>
              </a:defRPr>
            </a:lvl2pPr>
            <a:lvl3pPr marL="895350" indent="-266700" latinLnBrk="0">
              <a:defRPr sz="1800" baseline="0">
                <a:latin typeface="HY견고딕" pitchFamily="18" charset="-127"/>
                <a:ea typeface="HY견고딕" pitchFamily="18" charset="-127"/>
              </a:defRPr>
            </a:lvl3pPr>
            <a:lvl4pPr latinLnBrk="0">
              <a:defRPr baseline="0">
                <a:latin typeface="HY견고딕" pitchFamily="18" charset="-127"/>
                <a:ea typeface="HY견고딕" pitchFamily="18" charset="-127"/>
              </a:defRPr>
            </a:lvl4pPr>
            <a:lvl5pPr latinLnBrk="0">
              <a:defRPr baseline="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453193"/>
            <a:ext cx="2311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453193"/>
            <a:ext cx="31369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453193"/>
            <a:ext cx="2311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5DED-9A79-43EE-80CE-467CF15EF2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29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54444"/>
            <a:ext cx="8915400" cy="507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1011" y="638931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6506" y="764704"/>
            <a:ext cx="8892988" cy="0"/>
          </a:xfrm>
          <a:prstGeom prst="line">
            <a:avLst/>
          </a:prstGeom>
          <a:ln w="19050">
            <a:solidFill>
              <a:srgbClr val="A6A6A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J:\2.제안서&amp;PPT(2010)\10년 9월\9.7 에트리 PPT 수정\작업파일\그림4-1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11491" y="111807"/>
            <a:ext cx="1000673" cy="2624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9006210" y="402425"/>
            <a:ext cx="86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dirty="0" smtClean="0">
                <a:solidFill>
                  <a:srgbClr val="990033"/>
                </a:solidFill>
                <a:latin typeface="HY견고딕" pitchFamily="18" charset="-127"/>
                <a:ea typeface="HY견고딕" pitchFamily="18" charset="-127"/>
              </a:rPr>
              <a:t>魂</a:t>
            </a:r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▪</a:t>
            </a:r>
            <a:r>
              <a:rPr lang="ko-KR" altLang="en-US" sz="1400" b="0" dirty="0" smtClean="0">
                <a:solidFill>
                  <a:srgbClr val="808000"/>
                </a:solidFill>
                <a:latin typeface="HY견고딕" pitchFamily="18" charset="-127"/>
                <a:ea typeface="HY견고딕" pitchFamily="18" charset="-127"/>
              </a:rPr>
              <a:t>創</a:t>
            </a:r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▪</a:t>
            </a:r>
            <a:r>
              <a:rPr lang="ko-KR" altLang="en-US" sz="1400" b="0" dirty="0" smtClean="0">
                <a:solidFill>
                  <a:srgbClr val="006666"/>
                </a:solidFill>
                <a:latin typeface="HY견고딕" pitchFamily="18" charset="-127"/>
                <a:ea typeface="HY견고딕" pitchFamily="18" charset="-127"/>
              </a:rPr>
              <a:t>通</a:t>
            </a:r>
            <a:endParaRPr lang="ko-KR" altLang="en-US" sz="1400" b="0" dirty="0">
              <a:solidFill>
                <a:srgbClr val="0066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184" y="6496222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200" b="1" i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Authentication Research</a:t>
            </a:r>
            <a:r>
              <a:rPr lang="en-US" altLang="ko-KR" sz="1200" b="1" i="1" cap="none" spc="50" baseline="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Team</a:t>
            </a:r>
            <a:r>
              <a:rPr lang="ko-KR" altLang="en-US" sz="1200" b="1" i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1" i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2013</a:t>
            </a:r>
            <a:endParaRPr lang="ko-KR" altLang="en-US" sz="1200" b="1" i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816" r:id="rId11"/>
    <p:sldLayoutId id="2147483817" r:id="rId1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3.wmf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08" y="95251"/>
            <a:ext cx="9906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그림 12" descr="위원회위상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236"/>
          <a:stretch>
            <a:fillRect/>
          </a:stretch>
        </p:blipFill>
        <p:spPr>
          <a:xfrm>
            <a:off x="7808" y="1143003"/>
            <a:ext cx="2419226" cy="55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12" descr="위원회위상.png"/>
          <p:cNvPicPr>
            <a:picLocks noChangeAspect="1"/>
          </p:cNvPicPr>
          <p:nvPr/>
        </p:nvPicPr>
        <p:blipFill>
          <a:blip r:embed="rId4"/>
          <a:srcRect l="-34245"/>
          <a:stretch>
            <a:fillRect/>
          </a:stretch>
        </p:blipFill>
        <p:spPr>
          <a:xfrm>
            <a:off x="-4339" y="1731228"/>
            <a:ext cx="3439902" cy="1164375"/>
          </a:xfrm>
          <a:prstGeom prst="rect">
            <a:avLst/>
          </a:prstGeom>
          <a:effectLst/>
        </p:spPr>
      </p:pic>
      <p:pic>
        <p:nvPicPr>
          <p:cNvPr id="6" name="그림 12" descr="위원회위상.png"/>
          <p:cNvPicPr>
            <a:picLocks noChangeAspect="1"/>
          </p:cNvPicPr>
          <p:nvPr/>
        </p:nvPicPr>
        <p:blipFill>
          <a:blip r:embed="rId5"/>
          <a:srcRect l="-49266"/>
          <a:stretch>
            <a:fillRect/>
          </a:stretch>
        </p:blipFill>
        <p:spPr>
          <a:xfrm>
            <a:off x="-55913" y="2819403"/>
            <a:ext cx="4431063" cy="1063787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7205393" y="4056809"/>
            <a:ext cx="1625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#신태고딕"/>
              </a:rPr>
              <a:t>2013. 11. 15.</a:t>
            </a:r>
            <a:endParaRPr 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#신태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1744" y="1985177"/>
            <a:ext cx="3842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 dirty="0" smtClean="0">
                <a:solidFill>
                  <a:prstClr val="white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Use Case and </a:t>
            </a:r>
            <a:r>
              <a:rPr lang="en-US" altLang="ko-KR" sz="4000" spc="-150" dirty="0" smtClean="0">
                <a:solidFill>
                  <a:prstClr val="white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Requirement for Future Work</a:t>
            </a:r>
            <a:endParaRPr lang="en-US" sz="4000" spc="-150" dirty="0">
              <a:solidFill>
                <a:prstClr val="white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221" y="5035711"/>
            <a:ext cx="680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3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Sangrae</a:t>
            </a:r>
            <a:r>
              <a:rPr lang="en-US" altLang="ko-KR" sz="3200" spc="-15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Cho</a:t>
            </a:r>
            <a:endParaRPr lang="en-US" altLang="ko-KR" sz="3200" spc="-150" dirty="0">
              <a:solidFill>
                <a:schemeClr val="accent3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3200" spc="-15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Authentication Research Team</a:t>
            </a:r>
            <a:r>
              <a:rPr lang="ko-KR" altLang="en-US" sz="3200" spc="-150" dirty="0" smtClean="0">
                <a:solidFill>
                  <a:prstClr val="white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</a:t>
            </a:r>
            <a:endParaRPr lang="en-US" sz="3200" spc="-150" dirty="0">
              <a:solidFill>
                <a:prstClr val="white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8292" y="2956551"/>
            <a:ext cx="122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Browser</a:t>
            </a:r>
            <a:endParaRPr kumimoji="1" lang="ko-KR" alt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259037" y="2355924"/>
            <a:ext cx="609517" cy="583394"/>
            <a:chOff x="506506" y="1754806"/>
            <a:chExt cx="3822425" cy="4194474"/>
          </a:xfrm>
        </p:grpSpPr>
        <p:pic>
          <p:nvPicPr>
            <p:cNvPr id="29" name="Picture 2" descr="C:\Users\Administrator\AppData\Local\Microsoft\Windows\Temporary Internet Files\Content.IE5\LEQ3SZ7T\MC90035961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6" y="1754806"/>
              <a:ext cx="3822425" cy="419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Users\Administrator\AppData\Local\Microsoft\Windows\Temporary Internet Files\Content.IE5\VL0G30Y0\MC90025064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645" y="3933056"/>
              <a:ext cx="1092121" cy="77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그룹 30"/>
          <p:cNvGrpSpPr/>
          <p:nvPr/>
        </p:nvGrpSpPr>
        <p:grpSpPr>
          <a:xfrm>
            <a:off x="7152241" y="1485134"/>
            <a:ext cx="1833207" cy="1706421"/>
            <a:chOff x="5936914" y="4219213"/>
            <a:chExt cx="2345433" cy="2546236"/>
          </a:xfrm>
        </p:grpSpPr>
        <p:grpSp>
          <p:nvGrpSpPr>
            <p:cNvPr id="32" name="wine shop"/>
            <p:cNvGrpSpPr/>
            <p:nvPr/>
          </p:nvGrpSpPr>
          <p:grpSpPr>
            <a:xfrm>
              <a:off x="6018409" y="4336871"/>
              <a:ext cx="2263938" cy="2052203"/>
              <a:chOff x="7559723" y="5302721"/>
              <a:chExt cx="2716725" cy="2462643"/>
            </a:xfrm>
          </p:grpSpPr>
          <p:pic>
            <p:nvPicPr>
              <p:cNvPr id="35" name="Picture 3" descr="C:\Program Files\Microsoft Resource DVD Artwork\DVD_ART\Artwork_Imagery\Shapes and Graphics\Buidlings and dwellings\small business rose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59723" y="5302721"/>
                <a:ext cx="2716725" cy="2462643"/>
              </a:xfrm>
              <a:prstGeom prst="rect">
                <a:avLst/>
              </a:prstGeom>
              <a:noFill/>
            </p:spPr>
          </p:pic>
          <p:pic>
            <p:nvPicPr>
              <p:cNvPr id="36" name="Picture 6" descr="C:\Users\vittorib\AppData\Local\Microsoft\Windows\Temporary Internet Files\Content.IE5\9Z3NXUF9\MCj02903170000[1].wm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79430" y="6140719"/>
                <a:ext cx="808404" cy="1044288"/>
              </a:xfrm>
              <a:prstGeom prst="rect">
                <a:avLst/>
              </a:prstGeom>
              <a:noFill/>
              <a:scene3d>
                <a:camera prst="isometricLeftDown"/>
                <a:lightRig rig="threePt" dir="t"/>
              </a:scene3d>
            </p:spPr>
          </p:pic>
        </p:grpSp>
        <p:pic>
          <p:nvPicPr>
            <p:cNvPr id="33" name="Picture 6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38404" y="4219213"/>
              <a:ext cx="1304751" cy="1926272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5936914" y="6237313"/>
              <a:ext cx="2180504" cy="52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7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굴림" pitchFamily="50" charset="-127"/>
                  <a:cs typeface="Times New Roman" panose="02020603050405020304" pitchFamily="18" charset="0"/>
                </a:rPr>
                <a:t>caserver.com</a:t>
              </a:r>
              <a:endParaRPr kumimoji="1" lang="en-US" sz="1700" b="1" dirty="0">
                <a:solidFill>
                  <a:prstClr val="black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7544249" y="4176828"/>
            <a:ext cx="1328650" cy="1658021"/>
            <a:chOff x="7725662" y="4105348"/>
            <a:chExt cx="962025" cy="1444719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7725662" y="4105348"/>
              <a:ext cx="962025" cy="1270000"/>
              <a:chOff x="432" y="2088"/>
              <a:chExt cx="350" cy="462"/>
            </a:xfrm>
          </p:grpSpPr>
          <p:pic>
            <p:nvPicPr>
              <p:cNvPr id="42" name="Picture 42" descr="server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2088"/>
                <a:ext cx="350" cy="462"/>
              </a:xfrm>
              <a:prstGeom prst="rect">
                <a:avLst/>
              </a:prstGeom>
              <a:noFill/>
            </p:spPr>
          </p:pic>
          <p:graphicFrame>
            <p:nvGraphicFramePr>
              <p:cNvPr id="43" name="Object 43"/>
              <p:cNvGraphicFramePr>
                <a:graphicFrameLocks noChangeAspect="1"/>
              </p:cNvGraphicFramePr>
              <p:nvPr/>
            </p:nvGraphicFramePr>
            <p:xfrm>
              <a:off x="560" y="2312"/>
              <a:ext cx="18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" name="Photo Editor Photo" r:id="rId9" imgW="5152381" imgH="5504762" progId="">
                      <p:embed/>
                    </p:oleObj>
                  </mc:Choice>
                  <mc:Fallback>
                    <p:oleObj name="Photo Editor Photo" r:id="rId9" imgW="5152381" imgH="550476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" y="2312"/>
                            <a:ext cx="182" cy="1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TextBox 43"/>
            <p:cNvSpPr txBox="1"/>
            <p:nvPr/>
          </p:nvSpPr>
          <p:spPr>
            <a:xfrm>
              <a:off x="7776170" y="5281885"/>
              <a:ext cx="678066" cy="26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bank.com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오른쪽 화살표 44"/>
          <p:cNvSpPr/>
          <p:nvPr/>
        </p:nvSpPr>
        <p:spPr>
          <a:xfrm rot="1423967">
            <a:off x="1902091" y="3892385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463599">
            <a:off x="3119151" y="3646049"/>
            <a:ext cx="3228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use certificate</a:t>
            </a:r>
            <a:r>
              <a:rPr lang="ko-KR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(digital signature)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3" descr="C:\Users\Administrator\AppData\Local\Microsoft\Windows\Temporary Internet Files\Content.IE5\GTUWYJXN\MC90029716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543">
            <a:off x="4082679" y="4094530"/>
            <a:ext cx="684795" cy="6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왼쪽/오른쪽 화살표 53"/>
          <p:cNvSpPr/>
          <p:nvPr/>
        </p:nvSpPr>
        <p:spPr>
          <a:xfrm>
            <a:off x="2083294" y="2147910"/>
            <a:ext cx="4961004" cy="181152"/>
          </a:xfrm>
          <a:prstGeom prst="leftRightArrow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60922" y="1825344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Issue certificate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왼쪽/오른쪽 화살표 25"/>
          <p:cNvSpPr/>
          <p:nvPr/>
        </p:nvSpPr>
        <p:spPr>
          <a:xfrm rot="16200000">
            <a:off x="7608198" y="3602449"/>
            <a:ext cx="988290" cy="209797"/>
          </a:xfrm>
          <a:prstGeom prst="leftRightArrow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8380" y="3432494"/>
            <a:ext cx="952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Verify </a:t>
            </a:r>
          </a:p>
          <a:p>
            <a:pPr algn="ctr"/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542925" y="9525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Korean banking use case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104294"/>
            <a:ext cx="1091253" cy="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849" y="3341887"/>
            <a:ext cx="2764013" cy="83494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342900" indent="-342900">
              <a:buAutoNum type="arabicPeriod"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pair is </a:t>
            </a:r>
            <a:endParaRPr lang="en-US" altLang="ko-K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browser.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Architecture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328255" y="1859625"/>
            <a:ext cx="900000" cy="328773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CA Server</a:t>
            </a:r>
            <a:endParaRPr lang="ko-KR" altLang="en-US" sz="2000" b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cxnSp>
        <p:nvCxnSpPr>
          <p:cNvPr id="39" name="직선 화살표 연결선 38"/>
          <p:cNvCxnSpPr>
            <a:endCxn id="41" idx="1"/>
          </p:cNvCxnSpPr>
          <p:nvPr/>
        </p:nvCxnSpPr>
        <p:spPr>
          <a:xfrm>
            <a:off x="4181582" y="3503490"/>
            <a:ext cx="3138361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219585" y="3133002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defRPr/>
            </a:pPr>
            <a:r>
              <a:rPr lang="en-US" altLang="ko-KR" sz="16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Issuing/Updating/Revoking</a:t>
            </a:r>
            <a:endParaRPr lang="ko-KR" altLang="en-US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19943" y="1859625"/>
            <a:ext cx="828184" cy="328773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sz="12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WebCert</a:t>
            </a:r>
          </a:p>
          <a:p>
            <a:pPr algn="ctr" latinLnBrk="0">
              <a:defRPr/>
            </a:pPr>
            <a:r>
              <a:rPr lang="en-US" altLang="ko-KR" sz="12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Gateway</a:t>
            </a:r>
            <a:endParaRPr lang="ko-KR" altLang="en-US" b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14" y="1859625"/>
            <a:ext cx="3475989" cy="39668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18848" y="1334609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Client Side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04536" y="1348742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Server Side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CMP in Browser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2221" y="2329738"/>
            <a:ext cx="4176633" cy="2784603"/>
          </a:xfrm>
          <a:prstGeom prst="rect">
            <a:avLst/>
          </a:prstGeom>
          <a:solidFill>
            <a:srgbClr val="33CC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196" y="2373780"/>
            <a:ext cx="1956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Firefox Web Browser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549" y="3623269"/>
            <a:ext cx="1811361" cy="6929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 Library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221" y="1294727"/>
            <a:ext cx="4176632" cy="369332"/>
          </a:xfrm>
          <a:prstGeom prst="rect">
            <a:avLst/>
          </a:prstGeom>
          <a:solidFill>
            <a:srgbClr val="00B900">
              <a:lumMod val="20000"/>
              <a:lumOff val="80000"/>
            </a:srgb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WebCert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App</a:t>
            </a:r>
            <a:endParaRPr kumimoji="1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327" y="2855992"/>
            <a:ext cx="385249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CMP (Certificate Management Protocol) Library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221" y="1767158"/>
            <a:ext cx="4176632" cy="438256"/>
          </a:xfrm>
          <a:prstGeom prst="rect">
            <a:avLst/>
          </a:prstGeom>
          <a:solidFill>
            <a:srgbClr val="00B900">
              <a:lumMod val="20000"/>
              <a:lumOff val="80000"/>
            </a:srgb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WebCert  </a:t>
            </a:r>
            <a:r>
              <a:rPr kumimoji="1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API</a:t>
            </a:r>
            <a:endParaRPr kumimoji="1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순서도: 자기 디스크 6"/>
          <p:cNvSpPr/>
          <p:nvPr/>
        </p:nvSpPr>
        <p:spPr>
          <a:xfrm>
            <a:off x="652221" y="5297842"/>
            <a:ext cx="4176632" cy="691995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kern="0" dirty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Cert and Key Store</a:t>
            </a:r>
            <a:endParaRPr kumimoji="1" lang="ko-KR" altLang="en-US" kern="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8405" y="3623269"/>
            <a:ext cx="1861414" cy="687572"/>
          </a:xfrm>
          <a:prstGeom prst="rect">
            <a:avLst/>
          </a:prstGeom>
          <a:solidFill>
            <a:srgbClr val="FFFFFF">
              <a:lumMod val="75000"/>
            </a:srgb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ASN.1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110" y="4407618"/>
            <a:ext cx="3868709" cy="563065"/>
          </a:xfrm>
          <a:prstGeom prst="rect">
            <a:avLst/>
          </a:prstGeom>
          <a:solidFill>
            <a:srgbClr val="FFFFFF">
              <a:lumMod val="75000"/>
            </a:srgb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PKCS#11 Library</a:t>
            </a:r>
            <a:endParaRPr kumimoji="1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설명선 1 9"/>
          <p:cNvSpPr/>
          <p:nvPr/>
        </p:nvSpPr>
        <p:spPr>
          <a:xfrm>
            <a:off x="6113124" y="1479393"/>
            <a:ext cx="2250040" cy="506893"/>
          </a:xfrm>
          <a:prstGeom prst="borderCallout1">
            <a:avLst>
              <a:gd name="adj1" fmla="val 18750"/>
              <a:gd name="adj2" fmla="val -8333"/>
              <a:gd name="adj3" fmla="val 47640"/>
              <a:gd name="adj4" fmla="val -49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HTML/JavaScript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설명선 1 22"/>
          <p:cNvSpPr/>
          <p:nvPr/>
        </p:nvSpPr>
        <p:spPr>
          <a:xfrm>
            <a:off x="6113124" y="5390392"/>
            <a:ext cx="2250040" cy="506893"/>
          </a:xfrm>
          <a:prstGeom prst="borderCallout1">
            <a:avLst>
              <a:gd name="adj1" fmla="val 18750"/>
              <a:gd name="adj2" fmla="val -8333"/>
              <a:gd name="adj3" fmla="val 47640"/>
              <a:gd name="adj4" fmla="val -49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Firefox Cert/Key DB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설명선 1 23"/>
          <p:cNvSpPr/>
          <p:nvPr/>
        </p:nvSpPr>
        <p:spPr>
          <a:xfrm>
            <a:off x="6113124" y="4407618"/>
            <a:ext cx="2250040" cy="506893"/>
          </a:xfrm>
          <a:prstGeom prst="borderCallout1">
            <a:avLst>
              <a:gd name="adj1" fmla="val 18750"/>
              <a:gd name="adj2" fmla="val -8333"/>
              <a:gd name="adj3" fmla="val 47640"/>
              <a:gd name="adj4" fmla="val -49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NSS Library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설명선 1 15"/>
          <p:cNvSpPr/>
          <p:nvPr/>
        </p:nvSpPr>
        <p:spPr>
          <a:xfrm>
            <a:off x="6113124" y="3623269"/>
            <a:ext cx="2250040" cy="506893"/>
          </a:xfrm>
          <a:prstGeom prst="borderCallout1">
            <a:avLst>
              <a:gd name="adj1" fmla="val 18750"/>
              <a:gd name="adj2" fmla="val -8333"/>
              <a:gd name="adj3" fmla="val 47640"/>
              <a:gd name="adj4" fmla="val -49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설명선 1 19"/>
          <p:cNvSpPr/>
          <p:nvPr/>
        </p:nvSpPr>
        <p:spPr>
          <a:xfrm>
            <a:off x="6113124" y="2854499"/>
            <a:ext cx="2250040" cy="506893"/>
          </a:xfrm>
          <a:prstGeom prst="borderCallout1">
            <a:avLst>
              <a:gd name="adj1" fmla="val 18750"/>
              <a:gd name="adj2" fmla="val -8333"/>
              <a:gd name="adj3" fmla="val 47640"/>
              <a:gd name="adj4" fmla="val -49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ETRI Imp.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꺾인 연결선 8"/>
          <p:cNvCxnSpPr/>
          <p:nvPr/>
        </p:nvCxnSpPr>
        <p:spPr>
          <a:xfrm>
            <a:off x="2725463" y="2740017"/>
            <a:ext cx="6048670" cy="483117"/>
          </a:xfrm>
          <a:prstGeom prst="bentConnector3">
            <a:avLst>
              <a:gd name="adj1" fmla="val -10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CMP operation flow in Browser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7147" y="916357"/>
            <a:ext cx="4176633" cy="2063152"/>
          </a:xfrm>
          <a:prstGeom prst="rect">
            <a:avLst/>
          </a:prstGeom>
          <a:solidFill>
            <a:srgbClr val="33CC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317" y="1339336"/>
            <a:ext cx="4068000" cy="369332"/>
          </a:xfrm>
          <a:prstGeom prst="rect">
            <a:avLst/>
          </a:prstGeom>
          <a:solidFill>
            <a:srgbClr val="00B900">
              <a:lumMod val="20000"/>
              <a:lumOff val="80000"/>
            </a:srgb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CMP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message</a:t>
            </a:r>
            <a:r>
              <a:rPr kumimoji="1" lang="en-US" altLang="ko-KR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handling</a:t>
            </a:r>
            <a:endParaRPr kumimoji="1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317" y="2410061"/>
            <a:ext cx="4068000" cy="435624"/>
          </a:xfrm>
          <a:prstGeom prst="rect">
            <a:avLst/>
          </a:prstGeom>
          <a:solidFill>
            <a:srgbClr val="00B900">
              <a:lumMod val="20000"/>
              <a:lumOff val="80000"/>
            </a:srgb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rm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CMP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ASN.1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317" y="1869902"/>
            <a:ext cx="4068000" cy="438256"/>
          </a:xfrm>
          <a:prstGeom prst="rect">
            <a:avLst/>
          </a:prstGeom>
          <a:solidFill>
            <a:srgbClr val="00B900">
              <a:lumMod val="20000"/>
              <a:lumOff val="80000"/>
            </a:srgb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Crypto operation</a:t>
            </a:r>
            <a:endParaRPr kumimoji="1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8855" y="958570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Certificate issuing request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37147" y="3976099"/>
            <a:ext cx="4176633" cy="2379692"/>
          </a:xfrm>
          <a:prstGeom prst="rect">
            <a:avLst/>
          </a:prstGeom>
          <a:solidFill>
            <a:srgbClr val="33CC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317" y="4380687"/>
            <a:ext cx="4068000" cy="43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algn="ctr" fontAlgn="base" latinLnBrk="0">
              <a:spcBef>
                <a:spcPct val="0"/>
              </a:spcBef>
              <a:spcAft>
                <a:spcPct val="0"/>
              </a:spcAft>
              <a:defRPr kumimoji="1" kern="0">
                <a:solidFill>
                  <a:srgbClr val="000000"/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CMP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ASN.1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317" y="4871947"/>
            <a:ext cx="4068000" cy="435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Crypto operation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317" y="5369476"/>
            <a:ext cx="4068000" cy="438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CMP </a:t>
            </a:r>
            <a:r>
              <a:rPr kumimoji="1" lang="en-US" altLang="ko-KR" kern="0" dirty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message </a:t>
            </a:r>
            <a:r>
              <a:rPr kumimoji="1"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handling</a:t>
            </a:r>
            <a:endParaRPr kumimoji="1" lang="ko-KR" altLang="en-US" kern="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5117" y="4024772"/>
            <a:ext cx="246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Certificate issuing response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1463" y="5865586"/>
            <a:ext cx="4068000" cy="435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꺾인 연결선 35"/>
          <p:cNvCxnSpPr/>
          <p:nvPr/>
        </p:nvCxnSpPr>
        <p:spPr>
          <a:xfrm rot="10800000" flipV="1">
            <a:off x="2725463" y="3655685"/>
            <a:ext cx="6048000" cy="302961"/>
          </a:xfrm>
          <a:prstGeom prst="bentConnector3">
            <a:avLst>
              <a:gd name="adj1" fmla="val 9993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06313" y="2855184"/>
            <a:ext cx="133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HTTP request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6312" y="3686218"/>
            <a:ext cx="145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HTTP response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3957" y="911892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CMP operation flow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in the case of certificate issuing</a:t>
            </a:r>
            <a:endParaRPr kumimoji="1" lang="ko-KR" altLang="en-US" sz="20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설명선 1 21"/>
          <p:cNvSpPr/>
          <p:nvPr/>
        </p:nvSpPr>
        <p:spPr>
          <a:xfrm>
            <a:off x="6006312" y="1881799"/>
            <a:ext cx="2250040" cy="506893"/>
          </a:xfrm>
          <a:prstGeom prst="borderCallout1">
            <a:avLst>
              <a:gd name="adj1" fmla="val 18750"/>
              <a:gd name="adj2" fmla="val -8333"/>
              <a:gd name="adj3" fmla="val 47640"/>
              <a:gd name="adj4" fmla="val -49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generation and Encryption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설명선 1 22"/>
          <p:cNvSpPr/>
          <p:nvPr/>
        </p:nvSpPr>
        <p:spPr>
          <a:xfrm>
            <a:off x="6006312" y="4871947"/>
            <a:ext cx="2250040" cy="506893"/>
          </a:xfrm>
          <a:prstGeom prst="borderCallout1">
            <a:avLst>
              <a:gd name="adj1" fmla="val 18750"/>
              <a:gd name="adj2" fmla="val -8333"/>
              <a:gd name="adj3" fmla="val 47640"/>
              <a:gd name="adj4" fmla="val -49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Signature Verification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설명선 1 23"/>
          <p:cNvSpPr/>
          <p:nvPr/>
        </p:nvSpPr>
        <p:spPr>
          <a:xfrm>
            <a:off x="6006312" y="5848898"/>
            <a:ext cx="2250040" cy="506893"/>
          </a:xfrm>
          <a:prstGeom prst="borderCallout1">
            <a:avLst>
              <a:gd name="adj1" fmla="val 18750"/>
              <a:gd name="adj2" fmla="val -8333"/>
              <a:gd name="adj3" fmla="val 47640"/>
              <a:gd name="adj4" fmla="val -49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private key and cert to DB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future work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800100" y="1052513"/>
            <a:ext cx="8229600" cy="52562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Private key</a:t>
            </a:r>
          </a:p>
          <a:p>
            <a:pPr lvl="1">
              <a:defRPr/>
            </a:pPr>
            <a:r>
              <a:rPr lang="en-US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key should be wrapped and unwrapped using a password</a:t>
            </a: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en-US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should be wrapped when not </a:t>
            </a: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use</a:t>
            </a: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 policy is required for strong password</a:t>
            </a:r>
            <a:endParaRPr lang="en-US" altLang="ko-KR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Digital signature</a:t>
            </a:r>
            <a:r>
              <a:rPr kumimoji="1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encryption API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0" lvl="1" indent="-2667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API that support PKCS#7 or JOSE for digital signature</a:t>
            </a:r>
            <a:r>
              <a:rPr kumimoji="1" lang="en-US" altLang="ko-K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encryption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2" indent="-3429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CertStorage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API</a:t>
            </a:r>
          </a:p>
          <a:p>
            <a:pPr marL="628650" marR="0" lvl="1" indent="-2667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API that can access 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key 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certificate 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DB in a</a:t>
            </a:r>
            <a:r>
              <a:rPr kumimoji="1" lang="en-US" altLang="ko-K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browser</a:t>
            </a:r>
            <a:endParaRPr kumimoji="1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0" lvl="1" indent="-2667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Without this API, a certificate can</a:t>
            </a:r>
            <a:r>
              <a:rPr kumimoji="1" lang="en-US" altLang="ko-K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not be used</a:t>
            </a:r>
          </a:p>
          <a:p>
            <a:pPr marL="342900" lvl="2" indent="-342900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secure device support</a:t>
            </a:r>
            <a:endParaRPr lang="en-US" altLang="ko-K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requirement that a private key should be stored in secure element such as Smart Card or USIM in Korea</a:t>
            </a:r>
          </a:p>
          <a:p>
            <a:pPr lvl="1">
              <a:defRPr/>
            </a:pPr>
            <a:r>
              <a:rPr lang="en-US" altLang="ko-K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support for PKCS11 compatible </a:t>
            </a: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</a:p>
          <a:p>
            <a:pPr marL="342900" lvl="2" indent="-342900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 for certificate management &amp; usage</a:t>
            </a:r>
            <a:endParaRPr lang="en-US" altLang="ko-K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 to suggest UI for better user experience in cert management &amp; usage</a:t>
            </a:r>
            <a:endParaRPr lang="en-US" altLang="ko-KR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ko-KR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ko-KR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5DED-9A79-43EE-80CE-467CF15EF287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4" name="Picture 6" descr="island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969" y="777873"/>
            <a:ext cx="689133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5874" y="4953000"/>
            <a:ext cx="3225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ko-KR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국과위빅데이터포럼]기술발전전략-v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[국과위빅데이터포럼]기술발전전략-v1.0</Template>
  <TotalTime>9528</TotalTime>
  <Words>287</Words>
  <Application>Microsoft Office PowerPoint</Application>
  <PresentationFormat>A4 용지(210x297mm)</PresentationFormat>
  <Paragraphs>75</Paragraphs>
  <Slides>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8" baseType="lpstr">
      <vt:lpstr>#신태고딕</vt:lpstr>
      <vt:lpstr>HY견고딕</vt:lpstr>
      <vt:lpstr>HY헤드라인M</vt:lpstr>
      <vt:lpstr>굴림</vt:lpstr>
      <vt:lpstr>맑은 고딕</vt:lpstr>
      <vt:lpstr>Arial</vt:lpstr>
      <vt:lpstr>Times New Roman</vt:lpstr>
      <vt:lpstr>Verdana</vt:lpstr>
      <vt:lpstr>Wingdings</vt:lpstr>
      <vt:lpstr>[국과위빅데이터포럼]기술발전전략-v1.0</vt:lpstr>
      <vt:lpstr>Photo Editor Photo</vt:lpstr>
      <vt:lpstr>PowerPoint 프레젠테이션</vt:lpstr>
      <vt:lpstr>PowerPoint 프레젠테이션</vt:lpstr>
      <vt:lpstr>Prototype Architecture</vt:lpstr>
      <vt:lpstr>CMP in Browser</vt:lpstr>
      <vt:lpstr>CMP operation flow in Browser</vt:lpstr>
      <vt:lpstr>Requirement for future work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빅데이터 기술 발전전략   - 빅데이터로 열어가는 스마트 혁명-</dc:title>
  <dc:creator>user</dc:creator>
  <cp:lastModifiedBy>조상래</cp:lastModifiedBy>
  <cp:revision>798</cp:revision>
  <cp:lastPrinted>2013-07-19T06:33:48Z</cp:lastPrinted>
  <dcterms:created xsi:type="dcterms:W3CDTF">2013-02-08T23:13:39Z</dcterms:created>
  <dcterms:modified xsi:type="dcterms:W3CDTF">2013-11-14T08:24:58Z</dcterms:modified>
</cp:coreProperties>
</file>