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0" r:id="rId1"/>
  </p:sldMasterIdLst>
  <p:notesMasterIdLst>
    <p:notesMasterId r:id="rId35"/>
  </p:notesMasterIdLst>
  <p:sldIdLst>
    <p:sldId id="259" r:id="rId2"/>
    <p:sldId id="260" r:id="rId3"/>
    <p:sldId id="378" r:id="rId4"/>
    <p:sldId id="379" r:id="rId5"/>
    <p:sldId id="355" r:id="rId6"/>
    <p:sldId id="356" r:id="rId7"/>
    <p:sldId id="357" r:id="rId8"/>
    <p:sldId id="309" r:id="rId9"/>
    <p:sldId id="311" r:id="rId10"/>
    <p:sldId id="367" r:id="rId11"/>
    <p:sldId id="360" r:id="rId12"/>
    <p:sldId id="362" r:id="rId13"/>
    <p:sldId id="380" r:id="rId14"/>
    <p:sldId id="365" r:id="rId15"/>
    <p:sldId id="366" r:id="rId16"/>
    <p:sldId id="363" r:id="rId17"/>
    <p:sldId id="372" r:id="rId18"/>
    <p:sldId id="373" r:id="rId19"/>
    <p:sldId id="295" r:id="rId20"/>
    <p:sldId id="375" r:id="rId21"/>
    <p:sldId id="376" r:id="rId22"/>
    <p:sldId id="350" r:id="rId23"/>
    <p:sldId id="349" r:id="rId24"/>
    <p:sldId id="371" r:id="rId25"/>
    <p:sldId id="364" r:id="rId26"/>
    <p:sldId id="384" r:id="rId27"/>
    <p:sldId id="369" r:id="rId28"/>
    <p:sldId id="383" r:id="rId29"/>
    <p:sldId id="325" r:id="rId30"/>
    <p:sldId id="381" r:id="rId31"/>
    <p:sldId id="382" r:id="rId32"/>
    <p:sldId id="326" r:id="rId33"/>
    <p:sldId id="256" r:id="rId34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448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321" autoAdjust="0"/>
    <p:restoredTop sz="73571" autoAdjust="0"/>
  </p:normalViewPr>
  <p:slideViewPr>
    <p:cSldViewPr snapToGrid="0" snapToObjects="1">
      <p:cViewPr varScale="1">
        <p:scale>
          <a:sx n="96" d="100"/>
          <a:sy n="96" d="100"/>
        </p:scale>
        <p:origin x="-912" y="-10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3DB04-B66C-B44B-88D9-A301D2AC44F4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7EDCA-657B-054F-A8B9-D73B86BBB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4581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a graphic to introduce and connect the entire 13-22 section would help.</a:t>
            </a:r>
          </a:p>
          <a:p>
            <a:endParaRPr lang="en-US" dirty="0" smtClean="0"/>
          </a:p>
          <a:p>
            <a:r>
              <a:rPr lang="en-US" dirty="0" smtClean="0"/>
              <a:t>It would convey the following sentiments:</a:t>
            </a:r>
          </a:p>
          <a:p>
            <a:endParaRPr lang="en-US" dirty="0" smtClean="0"/>
          </a:p>
          <a:p>
            <a:r>
              <a:rPr lang="en-US" dirty="0" smtClean="0"/>
              <a:t>"When you get to the early majority phase - everything shifts.  It's relatively new for us - when was the last time that a deliverable as broad as the OWP reached the early majority phase.  It means we need to tap into a much broader set of stakeholders and participants then we usually do in the vanilla 'standards creation' process.  So we've been doing that; talking to everyone; learning the needs: strengthen the core and enable new markets.  And we've been responding. Modular design (which leads to questions of what is HTML), workshops, Community</a:t>
            </a:r>
            <a:r>
              <a:rPr lang="en-US" baseline="0" dirty="0" smtClean="0"/>
              <a:t> Group</a:t>
            </a:r>
            <a:r>
              <a:rPr lang="en-US" dirty="0" smtClean="0"/>
              <a:t>s, participation, </a:t>
            </a:r>
            <a:r>
              <a:rPr lang="en-US" dirty="0" err="1" smtClean="0"/>
              <a:t>webplatform</a:t>
            </a:r>
            <a:r>
              <a:rPr lang="en-US" dirty="0" smtClean="0"/>
              <a:t>.  In the next module of slides we'll discuss in detail.”</a:t>
            </a:r>
          </a:p>
          <a:p>
            <a:endParaRPr lang="en-US" dirty="0" smtClean="0"/>
          </a:p>
          <a:p>
            <a:r>
              <a:rPr lang="en-US" dirty="0" smtClean="0"/>
              <a:t>OWP is BIG</a:t>
            </a:r>
            <a:r>
              <a:rPr lang="en-US" baseline="0" dirty="0" smtClean="0"/>
              <a:t> – so big that it is transforming industries beyond tech…auto, telecom, publishing, healthcare, etc. – W3C is reaching out to new industries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OWP is familiar – developers know it, but W3C (and others) need to provide more support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of the above impacts W3C and pushes evolution of the organization as described on slides 19-22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607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a graphic to introduce and connect the entire 13-22 section would help.</a:t>
            </a:r>
          </a:p>
          <a:p>
            <a:endParaRPr lang="en-US" dirty="0" smtClean="0"/>
          </a:p>
          <a:p>
            <a:r>
              <a:rPr lang="en-US" dirty="0" smtClean="0"/>
              <a:t>It would convey the following sentiments:</a:t>
            </a:r>
          </a:p>
          <a:p>
            <a:endParaRPr lang="en-US" dirty="0" smtClean="0"/>
          </a:p>
          <a:p>
            <a:r>
              <a:rPr lang="en-US" dirty="0" smtClean="0"/>
              <a:t>"When you get to the early majority phase - everything shifts.  It's relatively new for us - when was the last time that a deliverable as broad as the OWP reached the early majority phase.  It means we need to tap into a much broader set of stakeholders and participants then we usually do in the vanilla 'standards creation' process.  So we've been doing that; talking to everyone; learning the needs: strengthen the core and enable new markets.  And we've been responding. Modular design (which leads to questions of what is HTML), workshops, Community</a:t>
            </a:r>
            <a:r>
              <a:rPr lang="en-US" baseline="0" dirty="0" smtClean="0"/>
              <a:t> Group</a:t>
            </a:r>
            <a:r>
              <a:rPr lang="en-US" dirty="0" smtClean="0"/>
              <a:t>s, participation, </a:t>
            </a:r>
            <a:r>
              <a:rPr lang="en-US" dirty="0" err="1" smtClean="0"/>
              <a:t>webplatform</a:t>
            </a:r>
            <a:r>
              <a:rPr lang="en-US" dirty="0" smtClean="0"/>
              <a:t>.  In the next module of slides we'll discuss in detail.”</a:t>
            </a:r>
          </a:p>
          <a:p>
            <a:endParaRPr lang="en-US" dirty="0" smtClean="0"/>
          </a:p>
          <a:p>
            <a:r>
              <a:rPr lang="en-US" dirty="0" smtClean="0"/>
              <a:t>OWP is BIG</a:t>
            </a:r>
            <a:r>
              <a:rPr lang="en-US" baseline="0" dirty="0" smtClean="0"/>
              <a:t> – so big that it is transforming industries beyond tech…auto, telecom, publishing, healthcare, etc. – W3C is reaching out to new industries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OWP is familiar – developers know it, but W3C (and others) need to provide more support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of the above impacts W3C and pushes evolution of the organization as described on slides 19-22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60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a graphic to introduce and connect the entire 13-22 section would help.</a:t>
            </a:r>
          </a:p>
          <a:p>
            <a:endParaRPr lang="en-US" dirty="0" smtClean="0"/>
          </a:p>
          <a:p>
            <a:r>
              <a:rPr lang="en-US" dirty="0" smtClean="0"/>
              <a:t>It would convey the following sentiments:</a:t>
            </a:r>
          </a:p>
          <a:p>
            <a:endParaRPr lang="en-US" dirty="0" smtClean="0"/>
          </a:p>
          <a:p>
            <a:r>
              <a:rPr lang="en-US" dirty="0" smtClean="0"/>
              <a:t>"When you get to the early majority phase - everything shifts.  It's relatively new for us - when was the last time that a deliverable as broad as the OWP reached the early majority phase.  It means we need to tap into a much broader set of stakeholders and participants then we usually do in the vanilla 'standards creation' process.  So we've been doing that; talking to everyone; learning the needs: strengthen the core and enable new markets.  And we've been responding. Modular design (which leads to questions of what is HTML), workshops, Community</a:t>
            </a:r>
            <a:r>
              <a:rPr lang="en-US" baseline="0" dirty="0" smtClean="0"/>
              <a:t> Group</a:t>
            </a:r>
            <a:r>
              <a:rPr lang="en-US" dirty="0" smtClean="0"/>
              <a:t>s, participation, </a:t>
            </a:r>
            <a:r>
              <a:rPr lang="en-US" dirty="0" err="1" smtClean="0"/>
              <a:t>webplatform</a:t>
            </a:r>
            <a:r>
              <a:rPr lang="en-US" dirty="0" smtClean="0"/>
              <a:t>.  In the next module of slides we'll discuss in detail.”</a:t>
            </a:r>
          </a:p>
          <a:p>
            <a:endParaRPr lang="en-US" dirty="0" smtClean="0"/>
          </a:p>
          <a:p>
            <a:r>
              <a:rPr lang="en-US" dirty="0" smtClean="0"/>
              <a:t>OWP is BIG</a:t>
            </a:r>
            <a:r>
              <a:rPr lang="en-US" baseline="0" dirty="0" smtClean="0"/>
              <a:t> – so big that it is transforming industries beyond tech…auto, telecom, publishing, healthcare, etc. – W3C is reaching out to new industries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OWP is familiar – developers know it, but W3C (and others) need to provide more support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of the above impacts W3C and pushes evolution of the organization as described on slides 19-22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607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a graphic to introduce and connect the entire 13-22 section would help.</a:t>
            </a:r>
          </a:p>
          <a:p>
            <a:endParaRPr lang="en-US" dirty="0" smtClean="0"/>
          </a:p>
          <a:p>
            <a:r>
              <a:rPr lang="en-US" dirty="0" smtClean="0"/>
              <a:t>It would convey the following sentiments:</a:t>
            </a:r>
          </a:p>
          <a:p>
            <a:endParaRPr lang="en-US" dirty="0" smtClean="0"/>
          </a:p>
          <a:p>
            <a:r>
              <a:rPr lang="en-US" dirty="0" smtClean="0"/>
              <a:t>"When you get to the early majority phase - everything shifts.  It's relatively new for us - when was the last time that a deliverable as broad as the OWP reached the early majority phase.  It means we need to tap into a much broader set of stakeholders and participants then we usually do in the vanilla 'standards creation' process.  So we've been doing that; talking to everyone; learning the needs: strengthen the core and enable new markets.  And we've been responding. Modular design (which leads to questions of what is HTML), workshops, Community</a:t>
            </a:r>
            <a:r>
              <a:rPr lang="en-US" baseline="0" dirty="0" smtClean="0"/>
              <a:t> Group</a:t>
            </a:r>
            <a:r>
              <a:rPr lang="en-US" dirty="0" smtClean="0"/>
              <a:t>s, participation, </a:t>
            </a:r>
            <a:r>
              <a:rPr lang="en-US" dirty="0" err="1" smtClean="0"/>
              <a:t>webplatform</a:t>
            </a:r>
            <a:r>
              <a:rPr lang="en-US" dirty="0" smtClean="0"/>
              <a:t>.  In the next module of slides we'll discuss in detail.”</a:t>
            </a:r>
          </a:p>
          <a:p>
            <a:endParaRPr lang="en-US" dirty="0" smtClean="0"/>
          </a:p>
          <a:p>
            <a:r>
              <a:rPr lang="en-US" dirty="0" smtClean="0"/>
              <a:t>OWP is BIG</a:t>
            </a:r>
            <a:r>
              <a:rPr lang="en-US" baseline="0" dirty="0" smtClean="0"/>
              <a:t> – so big that it is transforming industries beyond tech…auto, telecom, publishing, healthcare, etc. – W3C is reaching out to new industries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OWP is familiar – developers know it, but W3C (and others) need to provide more support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of the above impacts W3C and pushes evolution of the organization as described on slides 19-22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607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Calibri"/>
              </a:rPr>
              <a:t>Forrester Research: “Shifting Performance Strategies and Solutions for Mobile and Web Delivery”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Getting feedback that</a:t>
            </a:r>
            <a:r>
              <a:rPr lang="en-US" baseline="0" dirty="0" smtClean="0"/>
              <a:t> performance is a major concern as new industries adopt OWP – expanding platform means new verticals and new developers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8164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talked about last year</a:t>
            </a:r>
            <a:r>
              <a:rPr lang="en-US" baseline="0" dirty="0" smtClean="0"/>
              <a:t> – indications that HTML5 and the Open Web Platform (OWP) is gaining traction and a REAL 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talked about last year</a:t>
            </a:r>
            <a:r>
              <a:rPr lang="en-US" baseline="0" dirty="0" smtClean="0"/>
              <a:t> – indications that HTML5 and the Open Web Platform (OWP) is gaining traction and a REAL 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talked about last year</a:t>
            </a:r>
            <a:r>
              <a:rPr lang="en-US" baseline="0" dirty="0" smtClean="0"/>
              <a:t> – indications that HTML5 and the Open Web Platform (OWP) is gaining traction and a REAL 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</a:t>
            </a:r>
            <a:r>
              <a:rPr lang="en-US" baseline="0" dirty="0" smtClean="0"/>
              <a:t> 4-12 show that not only is OWP real, it has reached an early majority and is ready to tip into all sorts of industries and opportunities beyond just the web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should create a better way to show this graph and the annotations on it…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817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</a:t>
            </a:r>
            <a:r>
              <a:rPr lang="en-US" baseline="0" dirty="0" smtClean="0"/>
              <a:t> 4-12 show that not only is OWP real, it has reached an early majority and is ready to tip into all sorts of industries and opportunities beyond just the web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should create a better way to show this graph and the annotations on it…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8175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Capability</a:t>
            </a:r>
          </a:p>
          <a:p>
            <a:pPr lvl="1"/>
            <a:r>
              <a:rPr lang="en-US" sz="1200" dirty="0" smtClean="0"/>
              <a:t>Create apps in the cloud</a:t>
            </a:r>
          </a:p>
          <a:p>
            <a:pPr lvl="1"/>
            <a:r>
              <a:rPr lang="en-US" sz="1200" dirty="0" smtClean="0"/>
              <a:t>Reduce need for plug-ins</a:t>
            </a:r>
          </a:p>
          <a:p>
            <a:pPr lvl="1"/>
            <a:r>
              <a:rPr lang="en-US" sz="1200" dirty="0" smtClean="0"/>
              <a:t>Live updates</a:t>
            </a:r>
          </a:p>
          <a:p>
            <a:pPr lvl="1"/>
            <a:r>
              <a:rPr lang="en-US" sz="1200" dirty="0" smtClean="0"/>
              <a:t>Reach users quickly (one click away)</a:t>
            </a:r>
          </a:p>
          <a:p>
            <a:pPr lvl="1"/>
            <a:r>
              <a:rPr lang="en-US" sz="1200" dirty="0" smtClean="0"/>
              <a:t>Connect devices in ways not currently possible with native</a:t>
            </a:r>
          </a:p>
          <a:p>
            <a:r>
              <a:rPr lang="en-US" sz="1400" dirty="0" smtClean="0"/>
              <a:t>Interoperability</a:t>
            </a:r>
          </a:p>
          <a:p>
            <a:pPr lvl="1"/>
            <a:r>
              <a:rPr lang="en-US" sz="1000" dirty="0" smtClean="0"/>
              <a:t>Multi-device, multi-OS</a:t>
            </a:r>
          </a:p>
          <a:p>
            <a:pPr lvl="1"/>
            <a:r>
              <a:rPr lang="en-US" sz="1000" dirty="0" smtClean="0"/>
              <a:t>Cross-site information sharing</a:t>
            </a:r>
          </a:p>
          <a:p>
            <a:r>
              <a:rPr lang="en-US" sz="1400" dirty="0" smtClean="0"/>
              <a:t>Performance</a:t>
            </a:r>
          </a:p>
          <a:p>
            <a:pPr lvl="1"/>
            <a:r>
              <a:rPr lang="en-US" sz="1200" dirty="0" smtClean="0"/>
              <a:t>Smaller size</a:t>
            </a:r>
          </a:p>
          <a:p>
            <a:r>
              <a:rPr lang="en-US" sz="1400" dirty="0" smtClean="0"/>
              <a:t>Broad developer support</a:t>
            </a:r>
          </a:p>
          <a:p>
            <a:pPr lvl="1"/>
            <a:r>
              <a:rPr lang="en-US" sz="1200" dirty="0" smtClean="0"/>
              <a:t>W3C Royalty-Free Patent Policy</a:t>
            </a:r>
          </a:p>
          <a:p>
            <a:pPr lvl="1"/>
            <a:r>
              <a:rPr lang="en-US" sz="1200" dirty="0" smtClean="0"/>
              <a:t>Rapid prototyping</a:t>
            </a:r>
          </a:p>
          <a:p>
            <a:pPr lvl="1"/>
            <a:r>
              <a:rPr lang="en-US" sz="1200" dirty="0" smtClean="0"/>
              <a:t>Single development platform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7EDCA-657B-054F-A8B9-D73B86BBB9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9947-7757-4991-9F09-457384D2F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987425"/>
            <a:ext cx="6548437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6938" y="2276475"/>
            <a:ext cx="6548437" cy="2828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A6DC5A-E893-4805-AFD7-60674804ABE0}" type="datetimeFigureOut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DE0A0-C254-4045-9663-707708335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9E555D-91C8-4C10-9245-A9213A2A7440}" type="datetimeFigureOut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19C3-8E55-4D2A-9DB9-D4D5FC1E7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9947-7757-4991-9F09-457384D2F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167255" y="987106"/>
            <a:ext cx="6547978" cy="9525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TITLE 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167254" y="2276475"/>
            <a:ext cx="6547979" cy="28286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Bullet Points</a:t>
            </a:r>
          </a:p>
          <a:p>
            <a:pPr lvl="1"/>
            <a:r>
              <a:rPr lang="en-US" dirty="0" smtClean="0"/>
              <a:t>Test</a:t>
            </a:r>
          </a:p>
          <a:p>
            <a:pPr lvl="2"/>
            <a:r>
              <a:rPr lang="en-US" dirty="0" smtClean="0"/>
              <a:t>Test 2</a:t>
            </a:r>
          </a:p>
          <a:p>
            <a:pPr lvl="3"/>
            <a:r>
              <a:rPr lang="en-US" dirty="0" smtClean="0"/>
              <a:t>Test 3</a:t>
            </a:r>
          </a:p>
          <a:p>
            <a:pPr lvl="3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988E-7185-4CE5-A91E-969C3DE5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167255" y="987106"/>
            <a:ext cx="6547978" cy="9525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TITLE 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167254" y="2276475"/>
            <a:ext cx="6547979" cy="28286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Bullet Points</a:t>
            </a:r>
          </a:p>
          <a:p>
            <a:pPr lvl="1"/>
            <a:r>
              <a:rPr lang="en-US" dirty="0" smtClean="0"/>
              <a:t>Test</a:t>
            </a:r>
          </a:p>
          <a:p>
            <a:pPr lvl="2"/>
            <a:r>
              <a:rPr lang="en-US" dirty="0" smtClean="0"/>
              <a:t>Test 2</a:t>
            </a:r>
          </a:p>
          <a:p>
            <a:pPr lvl="3"/>
            <a:r>
              <a:rPr lang="en-US" dirty="0" smtClean="0"/>
              <a:t>Test 3</a:t>
            </a:r>
          </a:p>
          <a:p>
            <a:pPr lvl="3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988E-7185-4CE5-A91E-969C3DE5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B83E45-DE29-42A8-8823-41D1205EB426}" type="datetimeFigureOut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80DE-9FFC-47E2-A1DE-509817E3E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987425"/>
            <a:ext cx="6548437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D272D8-57E5-4125-9138-C7768AD8FDD1}" type="datetimeFigureOut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FBEF0-C31D-465D-9630-34F9670B7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594C99-F59F-43C1-A5C8-6177F54F933E}" type="datetimeFigureOut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4959-DC4B-448C-A00C-644B67C8C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987425"/>
            <a:ext cx="6548437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34005C-FF80-4C62-9E9A-40504B45CD53}" type="datetimeFigureOut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1C76-43C7-44B1-9D0D-DDF495810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738AAF-CAA6-41ED-A046-B262AB3A3FCB}" type="datetimeFigureOut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D63E-98EB-4282-979B-C28A6638F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DC9AEC-770B-4B70-A2B7-DE725185C3B2}" type="datetimeFigureOut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132B-A8F2-45F7-B9B9-85BE44B0F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1F08DA-AC63-40CA-AF58-C255E08B99DD}" type="datetimeFigureOut">
              <a:rPr lang="en-US"/>
              <a:pPr>
                <a:defRPr/>
              </a:pPr>
              <a:t>10/31/12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DF01-1E8E-458D-A231-A827A85A8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041D57-B006-4187-ABFF-25C7E0529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1028" descr="TPAC_Slides-00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14491"/>
            <a:ext cx="9144000" cy="5715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60" r:id="rId12"/>
    <p:sldLayoutId id="2147483659" r:id="rId1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rgbClr val="004480"/>
          </a:solidFill>
          <a:latin typeface="League Gothic Regular"/>
          <a:ea typeface="ＭＳ Ｐゴシック" pitchFamily="-72" charset="-128"/>
          <a:cs typeface="ＭＳ Ｐゴシック" pitchFamily="-72" charset="-128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rgbClr val="004480"/>
          </a:solidFill>
          <a:latin typeface="League Gothic Regular" charset="0"/>
          <a:ea typeface="ＭＳ Ｐゴシック" pitchFamily="-72" charset="-128"/>
          <a:cs typeface="ＭＳ Ｐゴシック" pitchFamily="-72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rgbClr val="004480"/>
          </a:solidFill>
          <a:latin typeface="League Gothic Regular" charset="0"/>
          <a:ea typeface="ＭＳ Ｐゴシック" pitchFamily="-72" charset="-128"/>
          <a:cs typeface="ＭＳ Ｐゴシック" pitchFamily="-72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rgbClr val="004480"/>
          </a:solidFill>
          <a:latin typeface="League Gothic Regular" charset="0"/>
          <a:ea typeface="ＭＳ Ｐゴシック" pitchFamily="-72" charset="-128"/>
          <a:cs typeface="ＭＳ Ｐゴシック" pitchFamily="-72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rgbClr val="004480"/>
          </a:solidFill>
          <a:latin typeface="League Gothic Regular" charset="0"/>
          <a:ea typeface="ＭＳ Ｐゴシック" pitchFamily="-72" charset="-128"/>
          <a:cs typeface="ＭＳ Ｐゴシック" pitchFamily="-72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04480"/>
          </a:solidFill>
          <a:latin typeface="League Gothic Regular" charset="0"/>
          <a:ea typeface="ＭＳ Ｐゴシック" pitchFamily="-72" charset="-128"/>
          <a:cs typeface="ＭＳ Ｐゴシック" pitchFamily="-72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04480"/>
          </a:solidFill>
          <a:latin typeface="League Gothic Regular" charset="0"/>
          <a:ea typeface="ＭＳ Ｐゴシック" pitchFamily="-72" charset="-128"/>
          <a:cs typeface="ＭＳ Ｐゴシック" pitchFamily="-72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04480"/>
          </a:solidFill>
          <a:latin typeface="League Gothic Regular" charset="0"/>
          <a:ea typeface="ＭＳ Ｐゴシック" pitchFamily="-72" charset="-128"/>
          <a:cs typeface="ＭＳ Ｐゴシック" pitchFamily="-72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04480"/>
          </a:solidFill>
          <a:latin typeface="League Gothic Regular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Gill Sans"/>
          <a:ea typeface="ＭＳ Ｐゴシック" pitchFamily="-72" charset="-128"/>
          <a:cs typeface="ＭＳ Ｐゴシック" pitchFamily="-72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Gill Sans"/>
          <a:ea typeface="ＭＳ Ｐゴシック" pitchFamily="-72" charset="-128"/>
          <a:cs typeface="ＭＳ Ｐゴシック" pitchFamily="-72" charset="-128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Gill Sans"/>
          <a:ea typeface="ＭＳ Ｐゴシック" pitchFamily="-72" charset="-128"/>
          <a:cs typeface="ＭＳ Ｐゴシック" pitchFamily="-72" charset="-128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Gill Sans"/>
          <a:ea typeface="ＭＳ Ｐゴシック" pitchFamily="-72" charset="-128"/>
          <a:cs typeface="ＭＳ Ｐゴシック" pitchFamily="-72" charset="-128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Gill Sans"/>
          <a:ea typeface="ＭＳ Ｐゴシック" pitchFamily="-72" charset="-128"/>
          <a:cs typeface="ＭＳ Ｐゴシック" pitchFamily="-72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w3.org/2012/11/performance-workshop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lists.w3.org/Archives/Public/public-coremob/2012Sep/0021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.w3.org/Archives/Public/public-web-perf/2012Sep/0016.html" TargetMode="External"/><Relationship Id="rId4" Type="http://schemas.openxmlformats.org/officeDocument/2006/relationships/hyperlink" Target="http://www.html5gamedevelopment.org/StateofHTML5GameDevelopment/%23.UIdyNoXtD60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hyperlink" Target="http://www.w3.org/community/websignage/wiki/Web-based_Signage_Use_cases_and_Requirement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hyperlink" Target="http://www.w3.org/2012/08/web-and-automotive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lists.w3.org/Archives/Public/public-html/2012Oct/0105.html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w3.org/2012/08/web-and-automotive/" TargetMode="External"/><Relationship Id="rId5" Type="http://schemas.openxmlformats.org/officeDocument/2006/relationships/hyperlink" Target="http://www.w3.org/2012/dnt-w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webplatform.org/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12/Talks/jj-tpac2012-ac.pptx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www.reuters.com/article/2012/10/02/net-us-mobile-computing-apps-idUSBRE89105F20121002" TargetMode="External"/><Relationship Id="rId5" Type="http://schemas.openxmlformats.org/officeDocument/2006/relationships/hyperlink" Target="http://www.appcelerator.com/thinkmobile/surveys/" TargetMode="External"/><Relationship Id="rId6" Type="http://schemas.openxmlformats.org/officeDocument/2006/relationships/hyperlink" Target="http://lists.w3.org/Archives/Public/public-coremob/2012Sep/0015.html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1030" descr="TPAC_Slides-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5156200" y="4125913"/>
            <a:ext cx="3270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League Gothic" pitchFamily="-72" charset="0"/>
                <a:ea typeface="LeagueGothic" charset="0"/>
                <a:cs typeface="LeagueGothic" charset="0"/>
              </a:rPr>
              <a:t>Jeff Jaffe, CEO</a:t>
            </a:r>
            <a:endParaRPr lang="en-US" sz="3600" dirty="0" smtClean="0">
              <a:solidFill>
                <a:schemeClr val="bg1"/>
              </a:solidFill>
              <a:latin typeface="LeagueGothic" charset="0"/>
              <a:ea typeface="LeagueGothic" charset="0"/>
              <a:cs typeface="LeagueGothic" charset="0"/>
            </a:endParaRPr>
          </a:p>
          <a:p>
            <a:r>
              <a:rPr lang="en-US" sz="1600" i="1" dirty="0" smtClean="0">
                <a:solidFill>
                  <a:schemeClr val="bg1"/>
                </a:solidFill>
                <a:latin typeface="Georgia" pitchFamily="-72" charset="0"/>
                <a:ea typeface="Georgia" pitchFamily="-72" charset="0"/>
                <a:cs typeface="Georgia" pitchFamily="-72" charset="0"/>
              </a:rPr>
              <a:t>31 October 2012</a:t>
            </a:r>
            <a:endParaRPr lang="en-US" sz="1600" i="1" dirty="0">
              <a:solidFill>
                <a:srgbClr val="004480"/>
              </a:solidFill>
              <a:latin typeface="Georgia" pitchFamily="-72" charset="0"/>
              <a:ea typeface="Georgia" pitchFamily="-72" charset="0"/>
              <a:cs typeface="Georgia" pitchFamily="-72" charset="0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5156200" y="1428750"/>
            <a:ext cx="3624225" cy="164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4000" dirty="0" smtClean="0">
                <a:latin typeface="League Gothic"/>
                <a:cs typeface="League Gothic"/>
              </a:rPr>
              <a:t>THE IMPACT OF WEB</a:t>
            </a:r>
          </a:p>
          <a:p>
            <a:r>
              <a:rPr lang="en-US" sz="4000" dirty="0" smtClean="0">
                <a:latin typeface="League Gothic"/>
                <a:cs typeface="League Gothic"/>
              </a:rPr>
              <a:t>PLATFORM GROWTH</a:t>
            </a:r>
            <a:endParaRPr lang="en-US" sz="4000" dirty="0">
              <a:latin typeface="League Gothic"/>
              <a:cs typeface="League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619305"/>
            <a:ext cx="6548437" cy="282892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Calibri"/>
                <a:cs typeface="Calibri"/>
              </a:rPr>
              <a:t>Close the gap with native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Improve Performance, capability, packaging, payment, discovery, system-level APIs</a:t>
            </a:r>
          </a:p>
          <a:p>
            <a:r>
              <a:rPr lang="en-US" sz="3000" dirty="0" smtClean="0">
                <a:latin typeface="Calibri"/>
                <a:cs typeface="Calibri"/>
              </a:rPr>
              <a:t>Achieve broad interoperability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Increase testing, libraries, modularization, developer outreach</a:t>
            </a:r>
          </a:p>
          <a:p>
            <a:r>
              <a:rPr lang="en-US" sz="3000" dirty="0" smtClean="0">
                <a:latin typeface="Calibri"/>
                <a:cs typeface="Calibri"/>
              </a:rPr>
              <a:t>Meet </a:t>
            </a:r>
            <a:r>
              <a:rPr lang="en-US" sz="3000" dirty="0" err="1" smtClean="0">
                <a:latin typeface="Calibri"/>
                <a:cs typeface="Calibri"/>
              </a:rPr>
              <a:t>reqs</a:t>
            </a:r>
            <a:r>
              <a:rPr lang="en-US" sz="3000" dirty="0" smtClean="0">
                <a:latin typeface="Calibri"/>
                <a:cs typeface="Calibri"/>
              </a:rPr>
              <a:t> of adjacent industries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Increase participation from industries most dramatically affected by new devices, connectivity, mobility, social</a:t>
            </a: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2166938" y="268721"/>
            <a:ext cx="6548437" cy="86590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WHAT DO EARLY MAJORITY SAY?</a:t>
            </a:r>
            <a:endParaRPr lang="en-US" dirty="0">
              <a:latin typeface="League Gothic"/>
              <a:cs typeface="League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2166938" y="438053"/>
            <a:ext cx="6548437" cy="187321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League Gothic"/>
                <a:cs typeface="League Gothic"/>
              </a:rPr>
              <a:t>TO GO FROM THE EARLY MAJORITY TO THE FULL MAJORITY…</a:t>
            </a:r>
            <a:endParaRPr lang="en-US" dirty="0">
              <a:latin typeface="League Gothic"/>
              <a:cs typeface="League Gothic"/>
            </a:endParaRPr>
          </a:p>
        </p:txBody>
      </p:sp>
      <p:pic>
        <p:nvPicPr>
          <p:cNvPr id="4" name="Picture 3" descr="innovationcur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504" y="2885933"/>
            <a:ext cx="6723440" cy="217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_market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-476392"/>
            <a:ext cx="9144000" cy="5715000"/>
          </a:xfrm>
          <a:prstGeom prst="rect">
            <a:avLst/>
          </a:prstGeom>
        </p:spPr>
      </p:pic>
      <p:sp>
        <p:nvSpPr>
          <p:cNvPr id="7" name="Title Placeholder 1"/>
          <p:cNvSpPr txBox="1">
            <a:spLocks/>
          </p:cNvSpPr>
          <p:nvPr/>
        </p:nvSpPr>
        <p:spPr>
          <a:xfrm>
            <a:off x="2166938" y="438053"/>
            <a:ext cx="6548437" cy="187321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League Gothic"/>
                <a:cs typeface="League Gothic"/>
              </a:rPr>
              <a:t>WE MUST STRENGTHEN THE CORE AND REACH NEW MARKETS</a:t>
            </a:r>
            <a:endParaRPr lang="en-US" dirty="0">
              <a:latin typeface="League Gothic"/>
              <a:cs typeface="League Gothic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77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2166938" y="268721"/>
            <a:ext cx="6548437" cy="1494115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PURPOSE OF TPAC BREAKOUTS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653469"/>
            <a:ext cx="6548437" cy="3763273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+mn-lt"/>
                <a:cs typeface="Calibri"/>
              </a:rPr>
              <a:t>General</a:t>
            </a:r>
          </a:p>
          <a:p>
            <a:pPr lvl="1"/>
            <a:r>
              <a:rPr lang="en-US" sz="1800" dirty="0" smtClean="0">
                <a:latin typeface="+mn-lt"/>
              </a:rPr>
              <a:t>Brainstorm with colleagues about anything Web/W3C</a:t>
            </a:r>
          </a:p>
          <a:p>
            <a:r>
              <a:rPr lang="en-US" sz="3000" dirty="0" smtClean="0">
                <a:latin typeface="+mn-lt"/>
                <a:cs typeface="Calibri"/>
              </a:rPr>
              <a:t>Specific</a:t>
            </a:r>
          </a:p>
          <a:p>
            <a:pPr lvl="1"/>
            <a:r>
              <a:rPr lang="en-US" sz="1800" dirty="0" smtClean="0">
                <a:latin typeface="+mn-lt"/>
              </a:rPr>
              <a:t>Address topics that cross </a:t>
            </a:r>
            <a:r>
              <a:rPr lang="en-US" sz="1800" dirty="0" err="1" smtClean="0">
                <a:latin typeface="+mn-lt"/>
              </a:rPr>
              <a:t>WGs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err="1" smtClean="0">
                <a:latin typeface="+mn-lt"/>
              </a:rPr>
              <a:t>IGs</a:t>
            </a:r>
            <a:r>
              <a:rPr lang="en-US" sz="1800" dirty="0" smtClean="0">
                <a:latin typeface="+mn-lt"/>
              </a:rPr>
              <a:t>, BGs, </a:t>
            </a:r>
            <a:r>
              <a:rPr lang="en-US" sz="1800" dirty="0" err="1" smtClean="0">
                <a:latin typeface="+mn-lt"/>
              </a:rPr>
              <a:t>CGs</a:t>
            </a:r>
            <a:endParaRPr lang="en-US" sz="1800" dirty="0" smtClean="0">
              <a:latin typeface="+mn-lt"/>
            </a:endParaRPr>
          </a:p>
          <a:p>
            <a:r>
              <a:rPr lang="en-US" sz="3000" dirty="0" smtClean="0">
                <a:latin typeface="+mn-lt"/>
                <a:cs typeface="Calibri"/>
              </a:rPr>
              <a:t>My personal pitch</a:t>
            </a:r>
          </a:p>
          <a:p>
            <a:pPr lvl="1"/>
            <a:r>
              <a:rPr lang="en-US" sz="1800" dirty="0" smtClean="0">
                <a:latin typeface="+mn-lt"/>
                <a:cs typeface="Calibri"/>
              </a:rPr>
              <a:t>Define next work agenda for the Open Web Platform</a:t>
            </a:r>
          </a:p>
          <a:p>
            <a:pPr lvl="1"/>
            <a:r>
              <a:rPr lang="en-US" sz="1800" dirty="0" smtClean="0">
                <a:latin typeface="+mn-lt"/>
                <a:cs typeface="Calibri"/>
              </a:rPr>
              <a:t>Identify priorities for strengthening the core</a:t>
            </a:r>
          </a:p>
          <a:p>
            <a:pPr lvl="1"/>
            <a:r>
              <a:rPr lang="en-US" sz="1800" dirty="0" smtClean="0">
                <a:latin typeface="+mn-lt"/>
                <a:cs typeface="Calibri"/>
              </a:rPr>
              <a:t>Find ways to reach new markets</a:t>
            </a:r>
          </a:p>
          <a:p>
            <a:pPr lvl="1"/>
            <a:r>
              <a:rPr lang="en-US" sz="1800" dirty="0" smtClean="0">
                <a:latin typeface="+mn-lt"/>
                <a:cs typeface="Calibri"/>
              </a:rPr>
              <a:t>Identify areas for potential work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77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 bwMode="auto">
          <a:xfrm>
            <a:off x="2166938" y="268721"/>
            <a:ext cx="6548437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AGENDA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166938" y="1641475"/>
            <a:ext cx="6548437" cy="2828925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3200" kern="1200">
                <a:solidFill>
                  <a:schemeClr val="tx1"/>
                </a:solidFill>
                <a:latin typeface="Gill Sans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800" kern="1200">
                <a:solidFill>
                  <a:schemeClr val="tx1"/>
                </a:solidFill>
                <a:latin typeface="Gill Sans"/>
                <a:ea typeface="ＭＳ Ｐゴシック" pitchFamily="-72" charset="-128"/>
                <a:cs typeface="ＭＳ Ｐゴシック" pitchFamily="-72" charset="-128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2400" kern="1200">
                <a:solidFill>
                  <a:schemeClr val="tx1"/>
                </a:solidFill>
                <a:latin typeface="Gill Sans"/>
                <a:ea typeface="ＭＳ Ｐゴシック" pitchFamily="-72" charset="-128"/>
                <a:cs typeface="ＭＳ Ｐゴシック" pitchFamily="-72" charset="-128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2000" kern="1200">
                <a:solidFill>
                  <a:schemeClr val="tx1"/>
                </a:solidFill>
                <a:latin typeface="Gill Sans"/>
                <a:ea typeface="ＭＳ Ｐゴシック" pitchFamily="-72" charset="-128"/>
                <a:cs typeface="ＭＳ Ｐゴシック" pitchFamily="-72" charset="-128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2000" kern="1200">
                <a:solidFill>
                  <a:schemeClr val="tx1"/>
                </a:solidFill>
                <a:latin typeface="Gill Sans"/>
                <a:ea typeface="ＭＳ Ｐゴシック" pitchFamily="-72" charset="-128"/>
                <a:cs typeface="ＭＳ Ｐゴシック" pitchFamily="-72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Calibri"/>
                <a:cs typeface="Calibri"/>
              </a:rPr>
              <a:t>Platform progress</a:t>
            </a:r>
          </a:p>
          <a:p>
            <a:r>
              <a:rPr lang="en-US" sz="3000" b="1" dirty="0" smtClean="0">
                <a:latin typeface="Calibri"/>
                <a:cs typeface="Calibri"/>
              </a:rPr>
              <a:t>Strengthen the core and reach new markets</a:t>
            </a:r>
          </a:p>
          <a:p>
            <a:r>
              <a:rPr lang="en-US" sz="3000" dirty="0" smtClean="0">
                <a:latin typeface="Calibri"/>
                <a:cs typeface="Calibri"/>
              </a:rPr>
              <a:t>Work with developers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2166938" y="268721"/>
            <a:ext cx="6548437" cy="86590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WHERE DO WE GET IDEAS FOR THE CORE?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669697"/>
            <a:ext cx="6548437" cy="282892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Calibri"/>
                <a:cs typeface="Calibri"/>
              </a:rPr>
              <a:t>Working, Business, Community Groups</a:t>
            </a:r>
          </a:p>
          <a:p>
            <a:r>
              <a:rPr lang="en-US" sz="3000" dirty="0" smtClean="0">
                <a:latin typeface="Calibri"/>
                <a:cs typeface="Calibri"/>
              </a:rPr>
              <a:t>Workshops</a:t>
            </a:r>
          </a:p>
          <a:p>
            <a:r>
              <a:rPr lang="en-US" sz="3000" dirty="0" smtClean="0">
                <a:latin typeface="Calibri"/>
                <a:cs typeface="Calibri"/>
              </a:rPr>
              <a:t>Members</a:t>
            </a:r>
          </a:p>
          <a:p>
            <a:r>
              <a:rPr lang="en-US" sz="3000" dirty="0" smtClean="0">
                <a:latin typeface="Calibri"/>
                <a:cs typeface="Calibri"/>
              </a:rPr>
              <a:t>Developers</a:t>
            </a:r>
          </a:p>
          <a:p>
            <a:r>
              <a:rPr lang="en-US" sz="3000" dirty="0" smtClean="0">
                <a:latin typeface="Calibri"/>
                <a:cs typeface="Calibri"/>
              </a:rPr>
              <a:t>Media and Analysts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77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683254"/>
            <a:ext cx="6548437" cy="253682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Calibri"/>
                <a:cs typeface="Calibri"/>
              </a:rPr>
              <a:t>Performance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“Performance is critical as user expectations rise for rich media, social” (Forrester Research, August 2012)</a:t>
            </a:r>
          </a:p>
          <a:p>
            <a:pPr lvl="1"/>
            <a:r>
              <a:rPr lang="en-US" sz="1800" dirty="0" smtClean="0">
                <a:latin typeface="Gill Sans" pitchFamily="-72" charset="0"/>
              </a:rPr>
              <a:t>Should we develop performance profiles</a:t>
            </a:r>
            <a:r>
              <a:rPr lang="en-US" sz="1800" dirty="0" smtClean="0">
                <a:latin typeface="Gill Sans" pitchFamily="-72" charset="0"/>
              </a:rPr>
              <a:t>?</a:t>
            </a:r>
          </a:p>
          <a:p>
            <a:pPr lvl="1"/>
            <a:r>
              <a:rPr lang="en-US" sz="1800" smtClean="0">
                <a:latin typeface="Calibri"/>
                <a:cs typeface="Calibri"/>
                <a:hlinkClick r:id="rId3"/>
              </a:rPr>
              <a:t>8 November Workshop</a:t>
            </a:r>
            <a:r>
              <a:rPr lang="en-US" sz="1800" smtClean="0">
                <a:latin typeface="Calibri"/>
                <a:cs typeface="Calibri"/>
              </a:rPr>
              <a:t> hosted </a:t>
            </a:r>
            <a:r>
              <a:rPr lang="en-US" sz="1800" smtClean="0">
                <a:latin typeface="Calibri"/>
                <a:cs typeface="Calibri"/>
              </a:rPr>
              <a:t>by </a:t>
            </a:r>
            <a:r>
              <a:rPr lang="en-US" sz="1800" smtClean="0">
                <a:latin typeface="Calibri"/>
                <a:cs typeface="Calibri"/>
              </a:rPr>
              <a:t>Google</a:t>
            </a:r>
            <a:endParaRPr lang="en-US" sz="1800" smtClean="0">
              <a:latin typeface="Calibri"/>
              <a:cs typeface="Calibri"/>
            </a:endParaRPr>
          </a:p>
          <a:p>
            <a:r>
              <a:rPr lang="en-US" sz="3000" dirty="0" smtClean="0">
                <a:latin typeface="Calibri"/>
                <a:cs typeface="Calibri"/>
              </a:rPr>
              <a:t>Capability</a:t>
            </a:r>
          </a:p>
          <a:p>
            <a:r>
              <a:rPr lang="en-US" sz="3000" dirty="0" smtClean="0">
                <a:latin typeface="Calibri"/>
                <a:cs typeface="Calibri"/>
              </a:rPr>
              <a:t>Interoperability</a:t>
            </a:r>
            <a:endParaRPr lang="en-US" sz="3000" dirty="0" smtClean="0">
              <a:latin typeface="Calibri"/>
              <a:cs typeface="Calibri"/>
            </a:endParaRP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2166938" y="268721"/>
            <a:ext cx="6548437" cy="86590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KEYS TO THE CORE</a:t>
            </a:r>
            <a:endParaRPr lang="en-US" dirty="0">
              <a:latin typeface="League Gothic"/>
              <a:cs typeface="League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695658"/>
            <a:ext cx="6548437" cy="343852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Calibri"/>
                <a:cs typeface="Calibri"/>
              </a:rPr>
              <a:t>Tooling</a:t>
            </a:r>
          </a:p>
          <a:p>
            <a:r>
              <a:rPr lang="en-US" sz="3000" dirty="0" smtClean="0">
                <a:latin typeface="Calibri"/>
                <a:cs typeface="Calibri"/>
              </a:rPr>
              <a:t>Memory usage</a:t>
            </a:r>
          </a:p>
          <a:p>
            <a:r>
              <a:rPr lang="en-US" sz="3000" dirty="0" smtClean="0">
                <a:latin typeface="Calibri"/>
                <a:cs typeface="Calibri"/>
              </a:rPr>
              <a:t>Frame rate</a:t>
            </a:r>
          </a:p>
          <a:p>
            <a:r>
              <a:rPr lang="en-US" sz="3000" dirty="0" smtClean="0">
                <a:latin typeface="Calibri"/>
                <a:cs typeface="Calibri"/>
              </a:rPr>
              <a:t>Scrolling</a:t>
            </a:r>
          </a:p>
          <a:p>
            <a:r>
              <a:rPr lang="en-US" sz="3000" dirty="0" smtClean="0">
                <a:latin typeface="Calibri"/>
                <a:cs typeface="Calibri"/>
              </a:rPr>
              <a:t>Hardware acceleration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2166938" y="268721"/>
            <a:ext cx="6548437" cy="86590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PERFORMANCE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8" name="Title Placeholder 1"/>
          <p:cNvSpPr txBox="1">
            <a:spLocks/>
          </p:cNvSpPr>
          <p:nvPr/>
        </p:nvSpPr>
        <p:spPr bwMode="auto">
          <a:xfrm>
            <a:off x="2166938" y="669925"/>
            <a:ext cx="65484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2400" i="1" dirty="0" err="1" smtClean="0">
                <a:latin typeface="Georgia"/>
                <a:cs typeface="Georgia"/>
                <a:hlinkClick r:id="rId2"/>
              </a:rPr>
              <a:t>Tobie</a:t>
            </a:r>
            <a:r>
              <a:rPr lang="en-US" sz="2400" i="1" dirty="0" smtClean="0">
                <a:latin typeface="Georgia"/>
                <a:cs typeface="Georgia"/>
                <a:hlinkClick r:id="rId2"/>
              </a:rPr>
              <a:t> </a:t>
            </a:r>
            <a:r>
              <a:rPr lang="en-US" sz="2400" i="1" dirty="0" err="1" smtClean="0">
                <a:latin typeface="Georgia"/>
                <a:cs typeface="Georgia"/>
                <a:hlinkClick r:id="rId2"/>
              </a:rPr>
              <a:t>Langel</a:t>
            </a:r>
            <a:r>
              <a:rPr lang="en-US" sz="2400" i="1" dirty="0" smtClean="0">
                <a:latin typeface="Georgia"/>
                <a:cs typeface="Georgia"/>
                <a:hlinkClick r:id="rId2"/>
              </a:rPr>
              <a:t> to </a:t>
            </a:r>
            <a:r>
              <a:rPr lang="en-US" sz="2400" i="1" dirty="0" err="1" smtClean="0">
                <a:latin typeface="Georgia"/>
                <a:cs typeface="Georgia"/>
                <a:hlinkClick r:id="rId2"/>
              </a:rPr>
              <a:t>Coremob</a:t>
            </a:r>
            <a:r>
              <a:rPr lang="en-US" sz="2400" i="1" dirty="0" smtClean="0">
                <a:latin typeface="Georgia"/>
                <a:cs typeface="Georgia"/>
                <a:hlinkClick r:id="rId2"/>
              </a:rPr>
              <a:t> CG</a:t>
            </a:r>
            <a:endParaRPr lang="en-US" sz="2400" i="1" dirty="0" smtClean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717675"/>
            <a:ext cx="6548437" cy="2740749"/>
          </a:xfrm>
        </p:spPr>
        <p:txBody>
          <a:bodyPr>
            <a:noAutofit/>
          </a:bodyPr>
          <a:lstStyle/>
          <a:p>
            <a:r>
              <a:rPr lang="en-US" sz="3000" dirty="0" err="1" smtClean="0">
                <a:latin typeface="Calibri"/>
                <a:cs typeface="Calibri"/>
              </a:rPr>
              <a:t>Javascript</a:t>
            </a:r>
            <a:r>
              <a:rPr lang="en-US" sz="3000" dirty="0" smtClean="0">
                <a:latin typeface="Calibri"/>
                <a:cs typeface="Calibri"/>
              </a:rPr>
              <a:t> engine performance</a:t>
            </a:r>
          </a:p>
          <a:p>
            <a:r>
              <a:rPr lang="en-US" sz="3000" dirty="0" smtClean="0">
                <a:latin typeface="Calibri"/>
                <a:cs typeface="Calibri"/>
              </a:rPr>
              <a:t>Memory info </a:t>
            </a:r>
            <a:r>
              <a:rPr lang="en-US" sz="1800" dirty="0" smtClean="0">
                <a:latin typeface="Calibri"/>
                <a:cs typeface="Calibri"/>
              </a:rPr>
              <a:t>(“the biggest performance bottleneck”)</a:t>
            </a:r>
          </a:p>
          <a:p>
            <a:r>
              <a:rPr lang="en-US" sz="3000" dirty="0" smtClean="0">
                <a:latin typeface="Calibri"/>
                <a:cs typeface="Calibri"/>
              </a:rPr>
              <a:t>Scrolling, touch events</a:t>
            </a:r>
          </a:p>
          <a:p>
            <a:r>
              <a:rPr lang="en-US" sz="3000" dirty="0" smtClean="0">
                <a:latin typeface="Calibri"/>
                <a:cs typeface="Calibri"/>
              </a:rPr>
              <a:t>GPU, smooth animation</a:t>
            </a:r>
          </a:p>
          <a:p>
            <a:r>
              <a:rPr lang="en-US" sz="3000" dirty="0" smtClean="0">
                <a:latin typeface="Calibri"/>
                <a:cs typeface="Calibri"/>
              </a:rPr>
              <a:t>Unload images, refresh rate display</a:t>
            </a: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2166938" y="268721"/>
            <a:ext cx="6548437" cy="86590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PERFORMANCE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8" name="Title Placeholder 1"/>
          <p:cNvSpPr txBox="1">
            <a:spLocks/>
          </p:cNvSpPr>
          <p:nvPr/>
        </p:nvSpPr>
        <p:spPr bwMode="auto">
          <a:xfrm>
            <a:off x="2166938" y="669925"/>
            <a:ext cx="65484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2400" i="1" dirty="0" smtClean="0">
                <a:latin typeface="Georgia"/>
                <a:cs typeface="Georgia"/>
                <a:hlinkClick r:id="rId3"/>
              </a:rPr>
              <a:t>Paul Bakaus to Web Performance WG</a:t>
            </a:r>
            <a:endParaRPr lang="en-US" sz="2400" i="1" dirty="0" smtClean="0">
              <a:latin typeface="Georgia"/>
              <a:cs typeface="Georgia"/>
            </a:endParaRPr>
          </a:p>
        </p:txBody>
      </p:sp>
      <p:sp>
        <p:nvSpPr>
          <p:cNvPr id="7" name="Title Placeholder 1"/>
          <p:cNvSpPr txBox="1">
            <a:spLocks/>
          </p:cNvSpPr>
          <p:nvPr/>
        </p:nvSpPr>
        <p:spPr bwMode="auto">
          <a:xfrm>
            <a:off x="2166938" y="4734075"/>
            <a:ext cx="65484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1800" i="1" dirty="0" smtClean="0">
                <a:latin typeface="Georgia"/>
                <a:cs typeface="Georgia"/>
              </a:rPr>
              <a:t>See this presentation: </a:t>
            </a:r>
            <a:r>
              <a:rPr lang="en-US" sz="1800" i="1" dirty="0" smtClean="0">
                <a:latin typeface="Georgia"/>
                <a:cs typeface="Georgia"/>
                <a:hlinkClick r:id="rId4"/>
              </a:rPr>
              <a:t>The state of HTML5 mobile game development</a:t>
            </a:r>
            <a:endParaRPr lang="en-US" sz="1800" i="1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-155221"/>
            <a:ext cx="9144000" cy="5715000"/>
          </a:xfrm>
          <a:prstGeom prst="rect">
            <a:avLst/>
          </a:prstGeom>
        </p:spPr>
      </p:pic>
      <p:sp>
        <p:nvSpPr>
          <p:cNvPr id="6" name="Title Placeholder 1"/>
          <p:cNvSpPr txBox="1">
            <a:spLocks/>
          </p:cNvSpPr>
          <p:nvPr/>
        </p:nvSpPr>
        <p:spPr>
          <a:xfrm>
            <a:off x="2166938" y="268721"/>
            <a:ext cx="6548437" cy="86590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CAPABILITY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8" name="Title Placeholder 1"/>
          <p:cNvSpPr txBox="1">
            <a:spLocks/>
          </p:cNvSpPr>
          <p:nvPr/>
        </p:nvSpPr>
        <p:spPr bwMode="auto">
          <a:xfrm>
            <a:off x="2166938" y="669925"/>
            <a:ext cx="65484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2400" i="1" dirty="0" smtClean="0">
                <a:latin typeface="Georgia"/>
                <a:cs typeface="Georgia"/>
              </a:rPr>
              <a:t>New API ideas include:</a:t>
            </a:r>
            <a:endParaRPr lang="en-US" sz="2400" i="1" dirty="0">
              <a:latin typeface="Georgia"/>
              <a:cs typeface="Georgia"/>
            </a:endParaRPr>
          </a:p>
        </p:txBody>
      </p:sp>
      <p:sp>
        <p:nvSpPr>
          <p:cNvPr id="13" name="Title Placeholder 1"/>
          <p:cNvSpPr txBox="1">
            <a:spLocks/>
          </p:cNvSpPr>
          <p:nvPr/>
        </p:nvSpPr>
        <p:spPr bwMode="auto">
          <a:xfrm>
            <a:off x="2222578" y="4673600"/>
            <a:ext cx="65484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2000" i="1" dirty="0" smtClean="0">
                <a:latin typeface="Georgia"/>
                <a:cs typeface="Georgia"/>
              </a:rPr>
              <a:t>But also CSS 3, SVG 2, WOFF 2, </a:t>
            </a:r>
            <a:r>
              <a:rPr lang="en-US" sz="2000" i="1" dirty="0" err="1" smtClean="0">
                <a:latin typeface="Georgia"/>
                <a:cs typeface="Georgia"/>
              </a:rPr>
              <a:t>WebRTC</a:t>
            </a:r>
            <a:r>
              <a:rPr lang="en-US" sz="2000" i="1" dirty="0" smtClean="0">
                <a:latin typeface="Georgia"/>
                <a:cs typeface="Georgia"/>
              </a:rPr>
              <a:t>, </a:t>
            </a:r>
          </a:p>
          <a:p>
            <a:r>
              <a:rPr lang="en-US" sz="2000" i="1" dirty="0" smtClean="0">
                <a:latin typeface="Georgia"/>
                <a:cs typeface="Georgia"/>
              </a:rPr>
              <a:t>Tracking Protection, Accessibility, and much more</a:t>
            </a:r>
            <a:endParaRPr lang="en-US" sz="2000" i="1" dirty="0">
              <a:latin typeface="Georgia"/>
              <a:cs typeface="Georg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6938" y="2406657"/>
            <a:ext cx="2222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9538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Content protection</a:t>
            </a:r>
          </a:p>
          <a:p>
            <a:pPr indent="109538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Payments</a:t>
            </a:r>
          </a:p>
          <a:p>
            <a:pPr indent="109538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Proof of purchase</a:t>
            </a:r>
          </a:p>
          <a:p>
            <a:pPr indent="109538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Alarm</a:t>
            </a:r>
          </a:p>
          <a:p>
            <a:pPr indent="109538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Access to textures</a:t>
            </a:r>
          </a:p>
          <a:p>
            <a:pPr indent="109538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Archive/Zip</a:t>
            </a:r>
          </a:p>
          <a:p>
            <a:pPr indent="109538"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User data (e.g., </a:t>
            </a:r>
            <a:br>
              <a:rPr lang="en-US" sz="1400" dirty="0" smtClean="0">
                <a:latin typeface="Calibri"/>
                <a:cs typeface="Calibri"/>
              </a:rPr>
            </a:br>
            <a:r>
              <a:rPr lang="en-US" sz="1400" dirty="0" smtClean="0">
                <a:latin typeface="Calibri"/>
                <a:cs typeface="Calibri"/>
              </a:rPr>
              <a:t>browser history)</a:t>
            </a:r>
          </a:p>
          <a:p>
            <a:pPr>
              <a:buFont typeface="Arial"/>
              <a:buChar char="•"/>
            </a:pPr>
            <a:endParaRPr lang="en-US" sz="1400" dirty="0" smtClean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3031" y="2406657"/>
            <a:ext cx="1194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9538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Bluetooth</a:t>
            </a:r>
          </a:p>
          <a:p>
            <a:pPr indent="109538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FM Radio</a:t>
            </a:r>
          </a:p>
          <a:p>
            <a:pPr>
              <a:buFont typeface="Arial"/>
              <a:buChar char="•"/>
            </a:pP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3132" y="2406657"/>
            <a:ext cx="1837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9538">
              <a:buFont typeface="Arial"/>
              <a:buChar char="•"/>
            </a:pPr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AppCache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indent="109538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Device </a:t>
            </a:r>
            <a:b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orientation</a:t>
            </a:r>
          </a:p>
          <a:p>
            <a:pPr>
              <a:buFont typeface="Arial"/>
              <a:buChar char="•"/>
            </a:pP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7720" y="2406657"/>
            <a:ext cx="1685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9538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</a:p>
          <a:p>
            <a:pPr indent="109538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Momentum scrolling</a:t>
            </a:r>
          </a:p>
          <a:p>
            <a:pPr indent="109538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GPU</a:t>
            </a:r>
          </a:p>
          <a:p>
            <a:pPr indent="109538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GC</a:t>
            </a:r>
          </a:p>
          <a:p>
            <a:pPr>
              <a:buFont typeface="Arial"/>
              <a:buChar char="•"/>
            </a:pP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2578" y="1801868"/>
            <a:ext cx="196842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4480"/>
                </a:solidFill>
                <a:latin typeface="+mn-lt"/>
                <a:cs typeface="LeagueGothic"/>
              </a:rPr>
              <a:t>Content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15364" y="1801868"/>
            <a:ext cx="196842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4480"/>
                </a:solidFill>
                <a:latin typeface="+mn-lt"/>
                <a:cs typeface="LeagueGothic"/>
              </a:rPr>
              <a:t>Devices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590" y="1801868"/>
            <a:ext cx="196842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4480"/>
                </a:solidFill>
                <a:latin typeface="+mn-lt"/>
                <a:cs typeface="LeagueGothic"/>
              </a:rPr>
              <a:t>Tuning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96006" y="1801868"/>
            <a:ext cx="196842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4480"/>
                </a:solidFill>
                <a:latin typeface="+mn-lt"/>
                <a:cs typeface="LeagueGothic"/>
              </a:rPr>
              <a:t>Needs Fix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 bwMode="auto">
          <a:xfrm>
            <a:off x="2166938" y="268721"/>
            <a:ext cx="6548437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AGENDA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641475"/>
            <a:ext cx="6548437" cy="2828925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Calibri"/>
                <a:cs typeface="Calibri"/>
              </a:rPr>
              <a:t>Platform progress</a:t>
            </a:r>
          </a:p>
          <a:p>
            <a:r>
              <a:rPr lang="en-US" sz="3000" dirty="0" smtClean="0">
                <a:latin typeface="Calibri"/>
                <a:cs typeface="Calibri"/>
              </a:rPr>
              <a:t>Strengthen the core and reach new markets</a:t>
            </a:r>
          </a:p>
          <a:p>
            <a:r>
              <a:rPr lang="en-US" sz="3000" dirty="0" smtClean="0">
                <a:latin typeface="Calibri"/>
                <a:cs typeface="Calibri"/>
              </a:rPr>
              <a:t>Work with developers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/>
        </p:nvSpPr>
        <p:spPr>
          <a:xfrm>
            <a:off x="2166938" y="268721"/>
            <a:ext cx="6548437" cy="86590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CAPABILITY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8" name="Title Placeholder 1"/>
          <p:cNvSpPr txBox="1">
            <a:spLocks/>
          </p:cNvSpPr>
          <p:nvPr/>
        </p:nvSpPr>
        <p:spPr bwMode="auto">
          <a:xfrm>
            <a:off x="2166938" y="669925"/>
            <a:ext cx="65484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2400" i="1" dirty="0" smtClean="0">
                <a:latin typeface="Georgia"/>
                <a:cs typeface="Georgia"/>
              </a:rPr>
              <a:t>From Web and TV Interest Group</a:t>
            </a:r>
            <a:endParaRPr lang="en-US" sz="2400" i="1" dirty="0">
              <a:latin typeface="Georgia"/>
              <a:cs typeface="Georgia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709295"/>
            <a:ext cx="6548437" cy="282892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Calibri"/>
                <a:cs typeface="Calibri"/>
              </a:rPr>
              <a:t>Adaptive streaming</a:t>
            </a:r>
          </a:p>
          <a:p>
            <a:r>
              <a:rPr lang="en-US" sz="3000" dirty="0" smtClean="0">
                <a:latin typeface="Calibri"/>
                <a:cs typeface="Calibri"/>
              </a:rPr>
              <a:t>Premium content protection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Analyst during briefing: “</a:t>
            </a:r>
            <a:r>
              <a:rPr lang="en-US" sz="1800" i="1" dirty="0" smtClean="0">
                <a:latin typeface="Calibri"/>
                <a:cs typeface="Calibri"/>
              </a:rPr>
              <a:t>#1 issue I hear is need for content protection</a:t>
            </a:r>
            <a:r>
              <a:rPr lang="en-US" sz="1800" dirty="0" smtClean="0">
                <a:latin typeface="Calibri"/>
                <a:cs typeface="Calibri"/>
              </a:rPr>
              <a:t>”</a:t>
            </a:r>
          </a:p>
          <a:p>
            <a:r>
              <a:rPr lang="en-US" sz="3000" dirty="0" smtClean="0">
                <a:latin typeface="Calibri"/>
                <a:cs typeface="Calibri"/>
              </a:rPr>
              <a:t>Service discovery in home networks</a:t>
            </a:r>
          </a:p>
          <a:p>
            <a:r>
              <a:rPr lang="en-US" sz="3000" dirty="0" smtClean="0">
                <a:latin typeface="Calibri"/>
                <a:cs typeface="Calibri"/>
              </a:rPr>
              <a:t>Control and communication</a:t>
            </a:r>
          </a:p>
          <a:p>
            <a:r>
              <a:rPr lang="en-US" sz="3000" dirty="0" smtClean="0">
                <a:latin typeface="Calibri"/>
                <a:cs typeface="Calibri"/>
              </a:rPr>
              <a:t>What are next priorities?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028" descr="TPAC_Slides-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5715000"/>
          </a:xfrm>
          <a:prstGeom prst="rect">
            <a:avLst/>
          </a:prstGeom>
          <a:noFill/>
        </p:spPr>
      </p:pic>
      <p:sp>
        <p:nvSpPr>
          <p:cNvPr id="6" name="Title Placeholder 1"/>
          <p:cNvSpPr txBox="1">
            <a:spLocks/>
          </p:cNvSpPr>
          <p:nvPr/>
        </p:nvSpPr>
        <p:spPr>
          <a:xfrm>
            <a:off x="2166938" y="268721"/>
            <a:ext cx="6548437" cy="86590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CAPABILITY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8" name="Title Placeholder 1"/>
          <p:cNvSpPr txBox="1">
            <a:spLocks/>
          </p:cNvSpPr>
          <p:nvPr/>
        </p:nvSpPr>
        <p:spPr bwMode="auto">
          <a:xfrm>
            <a:off x="2166938" y="669925"/>
            <a:ext cx="65484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2400" i="1" dirty="0" smtClean="0">
                <a:latin typeface="Georgia"/>
                <a:cs typeface="Georgia"/>
                <a:hlinkClick r:id="rId3"/>
              </a:rPr>
              <a:t>From Web Signage Business Group</a:t>
            </a:r>
            <a:endParaRPr lang="en-US" sz="2400" i="1" dirty="0">
              <a:latin typeface="Georgia"/>
              <a:cs typeface="Georgia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717675"/>
            <a:ext cx="6548437" cy="282892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Calibri"/>
                <a:cs typeface="Calibri"/>
              </a:rPr>
              <a:t>Device discovery</a:t>
            </a:r>
          </a:p>
          <a:p>
            <a:r>
              <a:rPr lang="en-US" sz="3000" dirty="0" smtClean="0">
                <a:latin typeface="Calibri"/>
                <a:cs typeface="Calibri"/>
              </a:rPr>
              <a:t>Real-time notification from server 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in emergency scenarios</a:t>
            </a:r>
          </a:p>
          <a:p>
            <a:r>
              <a:rPr lang="en-US" sz="3000" dirty="0" smtClean="0">
                <a:latin typeface="Calibri"/>
                <a:cs typeface="Calibri"/>
              </a:rPr>
              <a:t>Location-based services 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in train stations, airports</a:t>
            </a:r>
          </a:p>
          <a:p>
            <a:endParaRPr lang="en-US" sz="3000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028" descr="TPAC_Slides-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5715000"/>
          </a:xfrm>
          <a:prstGeom prst="rect">
            <a:avLst/>
          </a:prstGeom>
          <a:noFill/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655586"/>
            <a:ext cx="6548437" cy="282892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Calibri"/>
                <a:cs typeface="Calibri"/>
              </a:rPr>
              <a:t>Putting safety first</a:t>
            </a:r>
          </a:p>
          <a:p>
            <a:r>
              <a:rPr lang="en-US" sz="3000" dirty="0" smtClean="0">
                <a:latin typeface="Calibri"/>
                <a:cs typeface="Calibri"/>
              </a:rPr>
              <a:t>Relation of car and </a:t>
            </a:r>
            <a:r>
              <a:rPr lang="en-US" sz="3000" dirty="0" err="1" smtClean="0">
                <a:latin typeface="Calibri"/>
                <a:cs typeface="Calibri"/>
              </a:rPr>
              <a:t>smartphone</a:t>
            </a:r>
            <a:endParaRPr lang="en-US" sz="3000" dirty="0" smtClean="0">
              <a:latin typeface="Calibri"/>
              <a:cs typeface="Calibri"/>
            </a:endParaRPr>
          </a:p>
          <a:p>
            <a:r>
              <a:rPr lang="en-US" sz="3000" dirty="0" smtClean="0">
                <a:latin typeface="Calibri"/>
                <a:cs typeface="Calibri"/>
              </a:rPr>
              <a:t>Markets for automotive applications</a:t>
            </a:r>
          </a:p>
          <a:p>
            <a:r>
              <a:rPr lang="en-US" sz="3000" dirty="0" smtClean="0">
                <a:latin typeface="Calibri"/>
                <a:cs typeface="Calibri"/>
              </a:rPr>
              <a:t>Infotainment</a:t>
            </a:r>
          </a:p>
          <a:p>
            <a:r>
              <a:rPr lang="en-US" sz="3000" dirty="0" smtClean="0">
                <a:latin typeface="Calibri"/>
                <a:cs typeface="Calibri"/>
              </a:rPr>
              <a:t>Location-based services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2166938" y="268721"/>
            <a:ext cx="6548437" cy="86590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CAPABILITY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6" name="Title Placeholder 1"/>
          <p:cNvSpPr txBox="1">
            <a:spLocks/>
          </p:cNvSpPr>
          <p:nvPr/>
        </p:nvSpPr>
        <p:spPr bwMode="auto">
          <a:xfrm>
            <a:off x="2166938" y="669925"/>
            <a:ext cx="65484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2400" i="1" dirty="0" smtClean="0">
                <a:latin typeface="Georgia"/>
                <a:cs typeface="Georgia"/>
              </a:rPr>
              <a:t>Upcoming </a:t>
            </a:r>
            <a:r>
              <a:rPr lang="en-US" sz="2400" i="1" dirty="0" smtClean="0">
                <a:latin typeface="Georgia"/>
                <a:cs typeface="Georgia"/>
                <a:hlinkClick r:id="rId3"/>
              </a:rPr>
              <a:t>Automotive Workshop</a:t>
            </a:r>
            <a:endParaRPr lang="en-US" sz="2400" i="1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028" descr="TPAC_Slides-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5715000"/>
          </a:xfrm>
          <a:prstGeom prst="rect">
            <a:avLst/>
          </a:prstGeom>
          <a:noFill/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641475"/>
            <a:ext cx="6548437" cy="282892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Calibri"/>
                <a:cs typeface="Calibri"/>
              </a:rPr>
              <a:t>What is published (media, 3D, etc.)  </a:t>
            </a:r>
          </a:p>
          <a:p>
            <a:r>
              <a:rPr lang="en-US" sz="3000" dirty="0" smtClean="0">
                <a:latin typeface="Calibri"/>
                <a:cs typeface="Calibri"/>
              </a:rPr>
              <a:t>Packaging (Web site, apps, etc.) </a:t>
            </a:r>
          </a:p>
          <a:p>
            <a:r>
              <a:rPr lang="en-US" sz="3000" dirty="0" smtClean="0">
                <a:latin typeface="Calibri"/>
                <a:cs typeface="Calibri"/>
              </a:rPr>
              <a:t>Business models (content protection, advertising) </a:t>
            </a:r>
          </a:p>
          <a:p>
            <a:r>
              <a:rPr lang="en-US" sz="3000" dirty="0" smtClean="0">
                <a:latin typeface="Calibri"/>
                <a:cs typeface="Calibri"/>
              </a:rPr>
              <a:t>Journalism and the social web </a:t>
            </a:r>
          </a:p>
          <a:p>
            <a:r>
              <a:rPr lang="en-US" sz="3000" dirty="0" smtClean="0">
                <a:latin typeface="Calibri"/>
                <a:cs typeface="Calibri"/>
              </a:rPr>
              <a:t>Rise of </a:t>
            </a:r>
            <a:r>
              <a:rPr lang="en-US" sz="3000" dirty="0" err="1" smtClean="0">
                <a:latin typeface="Calibri"/>
                <a:cs typeface="Calibri"/>
              </a:rPr>
              <a:t>ebooks</a:t>
            </a:r>
            <a:r>
              <a:rPr lang="en-US" sz="3000" dirty="0" smtClean="0">
                <a:latin typeface="Calibri"/>
                <a:cs typeface="Calibri"/>
              </a:rPr>
              <a:t> and tablets</a:t>
            </a:r>
          </a:p>
          <a:p>
            <a:endParaRPr lang="en-US" sz="3000" dirty="0" smtClean="0">
              <a:latin typeface="Calibri"/>
              <a:cs typeface="Calibri"/>
            </a:endParaRPr>
          </a:p>
          <a:p>
            <a:pPr lvl="1"/>
            <a:endParaRPr lang="en-US" sz="3000" dirty="0" smtClean="0">
              <a:latin typeface="Calibri"/>
              <a:cs typeface="Calibri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2166938" y="268721"/>
            <a:ext cx="6548437" cy="86590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CAPABILITY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6" name="Title Placeholder 1"/>
          <p:cNvSpPr txBox="1">
            <a:spLocks/>
          </p:cNvSpPr>
          <p:nvPr/>
        </p:nvSpPr>
        <p:spPr bwMode="auto">
          <a:xfrm>
            <a:off x="2166938" y="669925"/>
            <a:ext cx="65484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2400" i="1" smtClean="0">
                <a:latin typeface="Georgia"/>
                <a:cs typeface="Georgia"/>
              </a:rPr>
              <a:t>Upcoming Publishing </a:t>
            </a:r>
            <a:r>
              <a:rPr lang="en-US" sz="2400" i="1" dirty="0" smtClean="0">
                <a:latin typeface="Georgia"/>
                <a:cs typeface="Georgia"/>
              </a:rPr>
              <a:t>Workshops</a:t>
            </a:r>
            <a:endParaRPr lang="en-US" sz="2400" i="1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028" descr="TPAC_Slides-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5715000"/>
          </a:xfrm>
          <a:prstGeom prst="rect">
            <a:avLst/>
          </a:prstGeom>
          <a:noFill/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517731"/>
            <a:ext cx="6548437" cy="343852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Calibri"/>
                <a:cs typeface="Calibri"/>
              </a:rPr>
              <a:t>Test suite development is happening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HTML WG, CSS WG, </a:t>
            </a:r>
            <a:r>
              <a:rPr lang="en-US" sz="1800" dirty="0" err="1" smtClean="0">
                <a:latin typeface="Calibri"/>
                <a:cs typeface="Calibri"/>
              </a:rPr>
              <a:t>Coremob</a:t>
            </a:r>
            <a:r>
              <a:rPr lang="en-US" sz="1800" dirty="0" smtClean="0">
                <a:latin typeface="Calibri"/>
                <a:cs typeface="Calibri"/>
              </a:rPr>
              <a:t> CG, etc.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Community efforts such as “Test the Web Forward” are valuable</a:t>
            </a:r>
          </a:p>
          <a:p>
            <a:r>
              <a:rPr lang="en-US" sz="3000" dirty="0" smtClean="0">
                <a:latin typeface="Calibri"/>
                <a:cs typeface="Calibri"/>
              </a:rPr>
              <a:t>We need more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AB discussing </a:t>
            </a:r>
            <a:r>
              <a:rPr lang="en-US" sz="1800" dirty="0" err="1" smtClean="0">
                <a:latin typeface="Calibri"/>
                <a:cs typeface="Calibri"/>
              </a:rPr>
              <a:t>interop</a:t>
            </a:r>
            <a:r>
              <a:rPr lang="en-US" sz="1800" dirty="0" smtClean="0">
                <a:latin typeface="Calibri"/>
                <a:cs typeface="Calibri"/>
              </a:rPr>
              <a:t> planning as part of process</a:t>
            </a:r>
          </a:p>
          <a:p>
            <a:r>
              <a:rPr lang="en-US" sz="3200" dirty="0" smtClean="0">
                <a:latin typeface="Calibri"/>
                <a:cs typeface="Calibri"/>
              </a:rPr>
              <a:t>Impact of modularization</a:t>
            </a:r>
          </a:p>
          <a:p>
            <a:pPr lvl="1"/>
            <a:r>
              <a:rPr lang="en-US" sz="1800" dirty="0" smtClean="0">
                <a:latin typeface="Gill Sans" pitchFamily="-72" charset="0"/>
                <a:hlinkClick r:id="rId4"/>
              </a:rPr>
              <a:t>HTML WG plan extension specs</a:t>
            </a:r>
            <a:endParaRPr lang="en-US" sz="1800" dirty="0" smtClean="0">
              <a:latin typeface="Gill Sans" pitchFamily="-72" charset="0"/>
            </a:endParaRPr>
          </a:p>
          <a:p>
            <a:pPr lvl="1"/>
            <a:r>
              <a:rPr lang="en-US" sz="1800" dirty="0" smtClean="0">
                <a:latin typeface="Gill Sans" pitchFamily="-72" charset="0"/>
                <a:cs typeface="Calibri"/>
              </a:rPr>
              <a:t>Impact on test suites?</a:t>
            </a:r>
            <a:endParaRPr lang="en-US" sz="1800" dirty="0" smtClean="0">
              <a:latin typeface="Calibri"/>
              <a:cs typeface="Calibri"/>
            </a:endParaRPr>
          </a:p>
          <a:p>
            <a:pPr lvl="1"/>
            <a:endParaRPr lang="en-US" sz="2800" dirty="0" smtClean="0">
              <a:latin typeface="Gill Sans" pitchFamily="-72" charset="0"/>
            </a:endParaRPr>
          </a:p>
          <a:p>
            <a:endParaRPr lang="en-US" sz="2600" dirty="0" smtClean="0">
              <a:latin typeface="Calibri"/>
              <a:cs typeface="Calibri"/>
            </a:endParaRPr>
          </a:p>
          <a:p>
            <a:pPr lvl="1"/>
            <a:endParaRPr lang="en-US" sz="1800" dirty="0" smtClean="0">
              <a:latin typeface="Calibri"/>
              <a:cs typeface="Calibri"/>
            </a:endParaRP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2166938" y="268721"/>
            <a:ext cx="6548437" cy="86590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INTEROPERABILITY</a:t>
            </a:r>
            <a:endParaRPr lang="en-US" dirty="0">
              <a:latin typeface="League Gothic"/>
              <a:cs typeface="League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ew_market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704976"/>
            <a:ext cx="5895975" cy="40100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+mn-lt"/>
              </a:rPr>
              <a:t>Digital signage</a:t>
            </a:r>
          </a:p>
          <a:p>
            <a:pPr marL="0" indent="0">
              <a:buNone/>
            </a:pPr>
            <a:r>
              <a:rPr lang="en-US" b="1" dirty="0" smtClean="0">
                <a:latin typeface="+mn-lt"/>
              </a:rPr>
              <a:t>Digital publishing</a:t>
            </a:r>
          </a:p>
          <a:p>
            <a:pPr marL="457200" lvl="1" indent="0">
              <a:buNone/>
            </a:pPr>
            <a:r>
              <a:rPr lang="en-US" dirty="0" smtClean="0">
                <a:latin typeface="+mn-lt"/>
              </a:rPr>
              <a:t>Two Workshops: February 2013, Q2 2013</a:t>
            </a:r>
          </a:p>
          <a:p>
            <a:pPr marL="0" indent="0">
              <a:buNone/>
            </a:pPr>
            <a:r>
              <a:rPr lang="en-US" b="1" dirty="0" smtClean="0">
                <a:latin typeface="+mn-lt"/>
              </a:rPr>
              <a:t>Digital Marketing</a:t>
            </a:r>
          </a:p>
          <a:p>
            <a:pPr marL="457200" lvl="1" indent="0">
              <a:buNone/>
            </a:pPr>
            <a:r>
              <a:rPr lang="en-US" dirty="0" smtClean="0">
                <a:latin typeface="+mn-lt"/>
              </a:rPr>
              <a:t>Q2 2013 Workshop</a:t>
            </a:r>
          </a:p>
          <a:p>
            <a:pPr marL="0" indent="0">
              <a:buNone/>
            </a:pPr>
            <a:r>
              <a:rPr lang="en-US" b="1" dirty="0" smtClean="0">
                <a:latin typeface="+mn-lt"/>
              </a:rPr>
              <a:t>Automotive</a:t>
            </a:r>
          </a:p>
          <a:p>
            <a:pPr marL="457200" lvl="1" indent="0">
              <a:buNone/>
            </a:pPr>
            <a:r>
              <a:rPr lang="en-US" dirty="0" smtClean="0">
                <a:latin typeface="+mn-lt"/>
                <a:hlinkClick r:id="rId4"/>
              </a:rPr>
              <a:t>14-15 Nov Workshop</a:t>
            </a:r>
            <a:r>
              <a:rPr lang="en-US" dirty="0" smtClean="0">
                <a:latin typeface="+mn-lt"/>
              </a:rPr>
              <a:t> hosted by Intel and sponsored by </a:t>
            </a:r>
            <a:r>
              <a:rPr lang="en-US" dirty="0" err="1" smtClean="0">
                <a:latin typeface="+mn-lt"/>
              </a:rPr>
              <a:t>Webinos</a:t>
            </a:r>
            <a:r>
              <a:rPr lang="en-US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+mn-lt"/>
              </a:rPr>
              <a:t>Privacy</a:t>
            </a:r>
          </a:p>
          <a:p>
            <a:pPr marL="457200" lvl="1" indent="0">
              <a:buNone/>
            </a:pPr>
            <a:r>
              <a:rPr lang="en-US" dirty="0" smtClean="0">
                <a:latin typeface="+mn-lt"/>
                <a:hlinkClick r:id="rId5"/>
              </a:rPr>
              <a:t>26-27 Nov Workshop</a:t>
            </a:r>
            <a:r>
              <a:rPr lang="en-US" dirty="0" smtClean="0">
                <a:latin typeface="+mn-lt"/>
              </a:rPr>
              <a:t> hosted by UC Berkeley and TRUST Science and technology center.</a:t>
            </a:r>
          </a:p>
          <a:p>
            <a:pPr marL="0" indent="0">
              <a:buNone/>
            </a:pPr>
            <a:r>
              <a:rPr lang="en-US" b="1" dirty="0" smtClean="0">
                <a:latin typeface="+mn-lt"/>
              </a:rPr>
              <a:t>Television</a:t>
            </a:r>
          </a:p>
          <a:p>
            <a:pPr marL="457200" lvl="1" indent="0">
              <a:buNone/>
            </a:pPr>
            <a:r>
              <a:rPr lang="en-US" dirty="0" smtClean="0">
                <a:latin typeface="+mn-lt"/>
              </a:rPr>
              <a:t>Q2 or Q3 2013 Workshop</a:t>
            </a:r>
          </a:p>
          <a:p>
            <a:endParaRPr lang="en-US" dirty="0" smtClean="0">
              <a:latin typeface="+mn-lt"/>
            </a:endParaRP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2166938" y="268721"/>
            <a:ext cx="6548437" cy="86590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WORKSHOPS FOR NEW MARKETS</a:t>
            </a:r>
            <a:endParaRPr lang="en-US" dirty="0">
              <a:latin typeface="League Gothic"/>
              <a:cs typeface="League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ew_market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85206"/>
            <a:ext cx="9144000" cy="5715000"/>
          </a:xfrm>
          <a:prstGeom prst="rect">
            <a:avLst/>
          </a:prstGeom>
        </p:spPr>
      </p:pic>
      <p:sp>
        <p:nvSpPr>
          <p:cNvPr id="4" name="Title Placeholder 1"/>
          <p:cNvSpPr txBox="1">
            <a:spLocks/>
          </p:cNvSpPr>
          <p:nvPr/>
        </p:nvSpPr>
        <p:spPr>
          <a:xfrm>
            <a:off x="2166938" y="268721"/>
            <a:ext cx="6548437" cy="86590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mtClean="0">
                <a:latin typeface="League Gothic"/>
                <a:cs typeface="League Gothic"/>
              </a:rPr>
              <a:t>FLOW OF IDEAS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4021" y="2631412"/>
            <a:ext cx="1656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Requirements</a:t>
            </a:r>
          </a:p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Features</a:t>
            </a:r>
          </a:p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Issues</a:t>
            </a:r>
          </a:p>
        </p:txBody>
      </p:sp>
      <p:pic>
        <p:nvPicPr>
          <p:cNvPr id="10" name="Picture 9" descr="Screen shot 2012-10-28 at 28 Oct 2012  1.44.43 PM.png"/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4572000" y="2098010"/>
            <a:ext cx="1479499" cy="1972666"/>
          </a:xfrm>
          <a:prstGeom prst="rect">
            <a:avLst/>
          </a:prstGeom>
        </p:spPr>
      </p:pic>
      <p:sp>
        <p:nvSpPr>
          <p:cNvPr id="16" name="Right Brace 15"/>
          <p:cNvSpPr/>
          <p:nvPr/>
        </p:nvSpPr>
        <p:spPr>
          <a:xfrm>
            <a:off x="3646022" y="1499757"/>
            <a:ext cx="1124398" cy="324951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w3c-community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74342" y="1094943"/>
            <a:ext cx="576793" cy="576793"/>
          </a:xfrm>
          <a:prstGeom prst="rect">
            <a:avLst/>
          </a:prstGeom>
        </p:spPr>
      </p:pic>
      <p:pic>
        <p:nvPicPr>
          <p:cNvPr id="17" name="Picture 16" descr="w3c-community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80278" y="735324"/>
            <a:ext cx="798611" cy="798611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endCxn id="17" idx="1"/>
          </p:cNvCxnSpPr>
          <p:nvPr/>
        </p:nvCxnSpPr>
        <p:spPr>
          <a:xfrm rot="5400000" flipH="1" flipV="1">
            <a:off x="5486188" y="1191062"/>
            <a:ext cx="1250522" cy="1137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74007" y="1888546"/>
            <a:ext cx="2622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HTML</a:t>
            </a:r>
          </a:p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Linked Data</a:t>
            </a:r>
          </a:p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Performance</a:t>
            </a:r>
          </a:p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CSS</a:t>
            </a:r>
          </a:p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SVG</a:t>
            </a:r>
          </a:p>
          <a:p>
            <a:r>
              <a:rPr lang="en-US" dirty="0" err="1" smtClean="0">
                <a:solidFill>
                  <a:srgbClr val="004480"/>
                </a:solidFill>
                <a:latin typeface="Calibri"/>
                <a:cs typeface="Calibri"/>
              </a:rPr>
              <a:t>WebApps</a:t>
            </a:r>
            <a:endParaRPr lang="en-US" dirty="0" smtClean="0">
              <a:solidFill>
                <a:srgbClr val="004480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Testing</a:t>
            </a:r>
          </a:p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…</a:t>
            </a:r>
          </a:p>
        </p:txBody>
      </p:sp>
      <p:cxnSp>
        <p:nvCxnSpPr>
          <p:cNvPr id="22" name="Straight Arrow Connector 21"/>
          <p:cNvCxnSpPr>
            <a:stCxn id="10" idx="3"/>
          </p:cNvCxnSpPr>
          <p:nvPr/>
        </p:nvCxnSpPr>
        <p:spPr>
          <a:xfrm flipV="1">
            <a:off x="6051499" y="2187810"/>
            <a:ext cx="1609281" cy="896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</p:cNvCxnSpPr>
          <p:nvPr/>
        </p:nvCxnSpPr>
        <p:spPr>
          <a:xfrm rot="16200000" flipH="1">
            <a:off x="5471510" y="3910915"/>
            <a:ext cx="1049006" cy="1368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80278" y="4704701"/>
            <a:ext cx="262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New Workshop</a:t>
            </a:r>
          </a:p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Upcoming Workshop</a:t>
            </a:r>
          </a:p>
        </p:txBody>
      </p:sp>
      <p:cxnSp>
        <p:nvCxnSpPr>
          <p:cNvPr id="34" name="Straight Arrow Connector 33"/>
          <p:cNvCxnSpPr>
            <a:stCxn id="10" idx="3"/>
          </p:cNvCxnSpPr>
          <p:nvPr/>
        </p:nvCxnSpPr>
        <p:spPr>
          <a:xfrm>
            <a:off x="6051499" y="3084343"/>
            <a:ext cx="1490161" cy="986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2107305">
            <a:off x="6128432" y="3489678"/>
            <a:ext cx="103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API</a:t>
            </a:r>
          </a:p>
        </p:txBody>
      </p:sp>
      <p:sp>
        <p:nvSpPr>
          <p:cNvPr id="37" name="TextBox 36"/>
          <p:cNvSpPr txBox="1"/>
          <p:nvPr/>
        </p:nvSpPr>
        <p:spPr>
          <a:xfrm rot="19840619">
            <a:off x="6035444" y="2306871"/>
            <a:ext cx="132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Extension</a:t>
            </a:r>
          </a:p>
        </p:txBody>
      </p:sp>
      <p:sp>
        <p:nvSpPr>
          <p:cNvPr id="41" name="TextBox 40"/>
          <p:cNvSpPr txBox="1"/>
          <p:nvPr/>
        </p:nvSpPr>
        <p:spPr>
          <a:xfrm rot="19798180">
            <a:off x="4567183" y="2853780"/>
            <a:ext cx="158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LeagueGothic"/>
                <a:cs typeface="LeagueGothic"/>
              </a:rPr>
              <a:t>Breakouts!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74007" y="735324"/>
            <a:ext cx="114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CG</a:t>
            </a:r>
          </a:p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BG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116694" y="2976018"/>
            <a:ext cx="1544086" cy="108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1242766">
            <a:off x="6472065" y="2646372"/>
            <a:ext cx="214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4480"/>
                </a:solidFill>
                <a:latin typeface="Calibri"/>
                <a:cs typeface="Calibri"/>
              </a:rPr>
              <a:t>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 bwMode="auto">
          <a:xfrm>
            <a:off x="2166938" y="268721"/>
            <a:ext cx="6548437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AGENDA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641475"/>
            <a:ext cx="6548437" cy="282892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Calibri"/>
                <a:cs typeface="Calibri"/>
              </a:rPr>
              <a:t>Platform progress</a:t>
            </a:r>
          </a:p>
          <a:p>
            <a:r>
              <a:rPr lang="en-US" sz="3000" dirty="0" smtClean="0">
                <a:latin typeface="Calibri"/>
                <a:cs typeface="Calibri"/>
              </a:rPr>
              <a:t>Strengthen the core and reach new markets</a:t>
            </a:r>
          </a:p>
          <a:p>
            <a:r>
              <a:rPr lang="en-US" sz="3000" b="1" dirty="0" smtClean="0">
                <a:latin typeface="Calibri"/>
                <a:cs typeface="Calibri"/>
              </a:rPr>
              <a:t>Work with developers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 txBox="1">
            <a:spLocks/>
          </p:cNvSpPr>
          <p:nvPr/>
        </p:nvSpPr>
        <p:spPr bwMode="auto">
          <a:xfrm>
            <a:off x="2166938" y="268721"/>
            <a:ext cx="6548437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WEB PLATFORM DOCS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66938" y="2027467"/>
            <a:ext cx="6548437" cy="282892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A </a:t>
            </a:r>
            <a:r>
              <a:rPr lang="en-US" sz="3000" dirty="0" smtClean="0">
                <a:latin typeface="Calibri"/>
                <a:cs typeface="Calibri"/>
              </a:rPr>
              <a:t>comprehensive</a:t>
            </a:r>
            <a:r>
              <a:rPr lang="en-US" sz="2800" dirty="0" smtClean="0">
                <a:latin typeface="Calibri"/>
                <a:cs typeface="Calibri"/>
              </a:rPr>
              <a:t> and authoritative source for Web developer documentation, convened by W3C</a:t>
            </a:r>
          </a:p>
          <a:p>
            <a:r>
              <a:rPr lang="en-US" sz="3000" dirty="0" smtClean="0">
                <a:latin typeface="Calibri"/>
                <a:cs typeface="Calibri"/>
              </a:rPr>
              <a:t>Supported by stewards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Founding stewards: Adobe, Apple, </a:t>
            </a:r>
            <a:r>
              <a:rPr lang="en-US" sz="1800" dirty="0" err="1" smtClean="0">
                <a:latin typeface="Calibri"/>
                <a:cs typeface="Calibri"/>
              </a:rPr>
              <a:t>Facebook</a:t>
            </a:r>
            <a:r>
              <a:rPr lang="en-US" sz="1800" dirty="0" smtClean="0">
                <a:latin typeface="Calibri"/>
                <a:cs typeface="Calibri"/>
              </a:rPr>
              <a:t>, Google, HP, Microsoft, Mozilla, Nokia, Opera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More organizations expected to join them</a:t>
            </a:r>
          </a:p>
          <a:p>
            <a:r>
              <a:rPr lang="en-US" sz="3000" dirty="0" smtClean="0">
                <a:latin typeface="Calibri"/>
                <a:cs typeface="Calibri"/>
              </a:rPr>
              <a:t>Entire community will build site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445" y="-335041"/>
            <a:ext cx="2243666" cy="241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 txBox="1">
            <a:spLocks/>
          </p:cNvSpPr>
          <p:nvPr/>
        </p:nvSpPr>
        <p:spPr bwMode="auto">
          <a:xfrm>
            <a:off x="2166938" y="268721"/>
            <a:ext cx="6548437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SUCCESSFUL ALPHA ANNOUNCED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66938" y="2027467"/>
            <a:ext cx="6548437" cy="282892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Calibri"/>
                <a:cs typeface="Calibri"/>
                <a:hlinkClick r:id="rId3"/>
              </a:rPr>
              <a:t>Day of announcement:</a:t>
            </a:r>
            <a:endParaRPr lang="en-US" sz="3000" dirty="0" smtClean="0">
              <a:latin typeface="Calibri"/>
              <a:cs typeface="Calibri"/>
            </a:endParaRP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86K visitors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720K page views</a:t>
            </a:r>
          </a:p>
          <a:p>
            <a:r>
              <a:rPr lang="en-US" sz="3000" dirty="0" smtClean="0">
                <a:latin typeface="Calibri"/>
                <a:cs typeface="Calibri"/>
              </a:rPr>
              <a:t>14 days later: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500 active users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12K registered users</a:t>
            </a:r>
          </a:p>
          <a:p>
            <a:pPr lvl="1"/>
            <a:r>
              <a:rPr lang="en-US" sz="1800" dirty="0" smtClean="0">
                <a:latin typeface="Calibri"/>
                <a:cs typeface="Calibri"/>
              </a:rPr>
              <a:t>3K edits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445" y="-335041"/>
            <a:ext cx="2243666" cy="241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 txBox="1">
            <a:spLocks/>
          </p:cNvSpPr>
          <p:nvPr/>
        </p:nvSpPr>
        <p:spPr bwMode="auto">
          <a:xfrm>
            <a:off x="2166938" y="268721"/>
            <a:ext cx="6548437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WHAT IS THE OPEN WEB PLATFORM?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681287"/>
            <a:ext cx="6548437" cy="1493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i="1" dirty="0" smtClean="0">
                <a:latin typeface="Calibri"/>
                <a:cs typeface="Calibri"/>
              </a:rPr>
              <a:t>The Open Web Platform is a full-fledged programming environment for rich, interactive, cross-platform applications. </a:t>
            </a:r>
            <a:endParaRPr lang="en-US" sz="3000" i="1" dirty="0">
              <a:latin typeface="Calibri"/>
              <a:cs typeface="Calibri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928939" y="3690383"/>
            <a:ext cx="4030662" cy="38881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72" charset="0"/>
              <a:buNone/>
              <a:tabLst/>
              <a:defRPr/>
            </a:pPr>
            <a:r>
              <a:rPr lang="en-US" sz="3600" dirty="0" smtClean="0">
                <a:latin typeface="League Gothic"/>
                <a:cs typeface="League Gothic"/>
              </a:rPr>
              <a:t>IS THE CORNERSTONE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eague Gothic"/>
              <a:cs typeface="League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8" y="35179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683808"/>
            <a:ext cx="6548437" cy="2828925"/>
          </a:xfrm>
        </p:spPr>
        <p:txBody>
          <a:bodyPr>
            <a:normAutofit/>
          </a:bodyPr>
          <a:lstStyle/>
          <a:p>
            <a:r>
              <a:rPr lang="en-US" sz="3027" dirty="0" smtClean="0"/>
              <a:t>&gt; 100 groups</a:t>
            </a:r>
          </a:p>
          <a:p>
            <a:r>
              <a:rPr lang="en-US" sz="3027" dirty="0" smtClean="0"/>
              <a:t>&gt; 1900 individuals</a:t>
            </a:r>
          </a:p>
          <a:p>
            <a:r>
              <a:rPr lang="en-US" sz="3027" dirty="0" smtClean="0"/>
              <a:t>168 Members participating</a:t>
            </a:r>
          </a:p>
          <a:p>
            <a:r>
              <a:rPr lang="en-US" sz="3027" dirty="0" smtClean="0"/>
              <a:t>700 non-Member orgs</a:t>
            </a:r>
            <a:endParaRPr lang="en-US" sz="2800" dirty="0" smtClean="0"/>
          </a:p>
        </p:txBody>
      </p:sp>
      <p:sp>
        <p:nvSpPr>
          <p:cNvPr id="9" name="Title Placeholder 1"/>
          <p:cNvSpPr txBox="1">
            <a:spLocks/>
          </p:cNvSpPr>
          <p:nvPr/>
        </p:nvSpPr>
        <p:spPr bwMode="auto">
          <a:xfrm>
            <a:off x="2166938" y="268721"/>
            <a:ext cx="6548437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COMMUNITY GROUPS</a:t>
            </a:r>
            <a:endParaRPr lang="en-US" dirty="0">
              <a:latin typeface="League Gothic"/>
              <a:cs typeface="League Gothic"/>
            </a:endParaRPr>
          </a:p>
        </p:txBody>
      </p:sp>
      <p:pic>
        <p:nvPicPr>
          <p:cNvPr id="2" name="Picture 1" descr="w3c-community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78889" y="296332"/>
            <a:ext cx="1382889" cy="1382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669697"/>
            <a:ext cx="6548437" cy="2828925"/>
          </a:xfrm>
        </p:spPr>
        <p:txBody>
          <a:bodyPr>
            <a:normAutofit/>
          </a:bodyPr>
          <a:lstStyle/>
          <a:p>
            <a:r>
              <a:rPr lang="en-US" sz="3027" dirty="0" smtClean="0">
                <a:latin typeface="+mn-lt"/>
              </a:rPr>
              <a:t>W3Dec Campus (online)</a:t>
            </a:r>
          </a:p>
          <a:p>
            <a:r>
              <a:rPr lang="en-US" sz="3027" dirty="0" smtClean="0">
                <a:latin typeface="+mn-lt"/>
              </a:rPr>
              <a:t>W3Conf 2013 (coming soon)</a:t>
            </a:r>
          </a:p>
          <a:p>
            <a:r>
              <a:rPr lang="en-US" sz="3027" dirty="0" err="1" smtClean="0">
                <a:latin typeface="+mn-lt"/>
              </a:rPr>
              <a:t>Validator</a:t>
            </a:r>
            <a:endParaRPr lang="en-US" sz="3027" dirty="0" smtClean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924" y="521243"/>
            <a:ext cx="842305" cy="932553"/>
          </a:xfrm>
          <a:prstGeom prst="rect">
            <a:avLst/>
          </a:prstGeom>
        </p:spPr>
      </p:pic>
      <p:sp>
        <p:nvSpPr>
          <p:cNvPr id="9" name="Title Placeholder 1"/>
          <p:cNvSpPr txBox="1">
            <a:spLocks/>
          </p:cNvSpPr>
          <p:nvPr/>
        </p:nvSpPr>
        <p:spPr bwMode="auto">
          <a:xfrm>
            <a:off x="2166938" y="268721"/>
            <a:ext cx="6548437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TRAINING AND TOOLS</a:t>
            </a:r>
            <a:endParaRPr lang="en-US" dirty="0">
              <a:latin typeface="League Gothic"/>
              <a:cs typeface="League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338" y="521243"/>
            <a:ext cx="1596260" cy="932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2166938" y="268721"/>
            <a:ext cx="6548437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SUMMARY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655586"/>
            <a:ext cx="6548437" cy="2828925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Calibri"/>
                <a:cs typeface="Calibri"/>
              </a:rPr>
              <a:t>Take advantage of TPAC</a:t>
            </a:r>
          </a:p>
          <a:p>
            <a:pPr lvl="1"/>
            <a:r>
              <a:rPr lang="en-US" sz="2600" dirty="0" smtClean="0">
                <a:latin typeface="Calibri"/>
                <a:cs typeface="Calibri"/>
              </a:rPr>
              <a:t>Priorities for strengthening the core?</a:t>
            </a:r>
          </a:p>
          <a:p>
            <a:pPr lvl="1"/>
            <a:r>
              <a:rPr lang="en-US" sz="2600" dirty="0" smtClean="0">
                <a:latin typeface="Calibri"/>
                <a:cs typeface="Calibri"/>
              </a:rPr>
              <a:t>Breakout to solve a hard problem?</a:t>
            </a:r>
          </a:p>
          <a:p>
            <a:pPr lvl="1"/>
            <a:r>
              <a:rPr lang="en-US" sz="2600" dirty="0" smtClean="0">
                <a:latin typeface="Calibri"/>
                <a:cs typeface="Calibri"/>
              </a:rPr>
              <a:t>Stakeholders who should be at W3C?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8377" y="4360333"/>
            <a:ext cx="6548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4480"/>
                </a:solidFill>
                <a:latin typeface="League Gothic"/>
                <a:cs typeface="League Gothic"/>
              </a:rPr>
              <a:t>THANK YOU FOR PARTICIPATING</a:t>
            </a:r>
            <a:r>
              <a:rPr lang="en-US" sz="4400" b="1" dirty="0" smtClean="0">
                <a:solidFill>
                  <a:srgbClr val="004480"/>
                </a:solidFill>
                <a:latin typeface="League Gothic"/>
                <a:cs typeface="League Gothic"/>
              </a:rPr>
              <a:t>!</a:t>
            </a:r>
            <a:endParaRPr lang="en-US" sz="4400" b="1" dirty="0">
              <a:solidFill>
                <a:srgbClr val="004480"/>
              </a:solidFill>
              <a:latin typeface="League Gothic"/>
              <a:cs typeface="League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TPAC_Slides-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 txBox="1">
            <a:spLocks/>
          </p:cNvSpPr>
          <p:nvPr/>
        </p:nvSpPr>
        <p:spPr bwMode="auto">
          <a:xfrm>
            <a:off x="2166938" y="268721"/>
            <a:ext cx="6548437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IN OTHER WORDS, IT’S THE WEB WITH: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681287"/>
            <a:ext cx="6548437" cy="37653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APIS: </a:t>
            </a:r>
            <a:r>
              <a:rPr lang="en-US" sz="1800" dirty="0" err="1" smtClean="0">
                <a:latin typeface="Calibri"/>
                <a:cs typeface="Calibri"/>
              </a:rPr>
              <a:t>Geolocation</a:t>
            </a:r>
            <a:r>
              <a:rPr lang="en-US" sz="1800" dirty="0" smtClean="0">
                <a:latin typeface="Calibri"/>
                <a:cs typeface="Calibri"/>
              </a:rPr>
              <a:t>, gyroscopes, near-field communications (NFC), cameras, address book, linked data, …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Rich media: </a:t>
            </a:r>
            <a:r>
              <a:rPr lang="en-US" sz="1800" dirty="0" smtClean="0">
                <a:latin typeface="Calibri"/>
                <a:cs typeface="Calibri"/>
              </a:rPr>
              <a:t>Audio and video, </a:t>
            </a:r>
            <a:r>
              <a:rPr lang="en-US" sz="1800" dirty="0" err="1" smtClean="0">
                <a:latin typeface="Calibri"/>
                <a:cs typeface="Calibri"/>
              </a:rPr>
              <a:t>vectorial</a:t>
            </a:r>
            <a:r>
              <a:rPr lang="en-US" sz="1800" dirty="0" smtClean="0">
                <a:latin typeface="Calibri"/>
                <a:cs typeface="Calibri"/>
              </a:rPr>
              <a:t> images, graphics, animations, high-quality typography, …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Cross-device: </a:t>
            </a:r>
            <a:r>
              <a:rPr lang="en-US" sz="1800" dirty="0" smtClean="0">
                <a:latin typeface="Calibri"/>
                <a:cs typeface="Calibri"/>
              </a:rPr>
              <a:t>screens of all sizes, touch, keyboards, voice, vibrations, beeps, …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Communications</a:t>
            </a:r>
            <a:r>
              <a:rPr lang="en-US" sz="1800" dirty="0" smtClean="0">
                <a:latin typeface="Calibri"/>
                <a:cs typeface="Calibri"/>
              </a:rPr>
              <a:t>: client-server, real-time, peer-to-peer, sockets, … 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Society</a:t>
            </a:r>
            <a:r>
              <a:rPr lang="en-US" sz="1800" dirty="0" smtClean="0">
                <a:latin typeface="Calibri"/>
                <a:cs typeface="Calibri"/>
              </a:rPr>
              <a:t>: privacy, security, multilingual, accessibility</a:t>
            </a:r>
            <a:endParaRPr lang="en-US"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y_20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itle Placeholder 1"/>
          <p:cNvSpPr txBox="1">
            <a:spLocks/>
          </p:cNvSpPr>
          <p:nvPr/>
        </p:nvSpPr>
        <p:spPr bwMode="auto">
          <a:xfrm>
            <a:off x="2166938" y="669925"/>
            <a:ext cx="65484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2400" i="1" dirty="0" smtClean="0">
                <a:latin typeface="Georgia"/>
                <a:cs typeface="Georgia"/>
              </a:rPr>
              <a:t>The Open Web Platform is here!</a:t>
            </a:r>
            <a:endParaRPr lang="en-US" sz="2400" i="1" dirty="0">
              <a:latin typeface="Georgia"/>
              <a:cs typeface="Georgia"/>
            </a:endParaRPr>
          </a:p>
        </p:txBody>
      </p:sp>
      <p:sp>
        <p:nvSpPr>
          <p:cNvPr id="8" name="Title Placeholder 1"/>
          <p:cNvSpPr txBox="1">
            <a:spLocks/>
          </p:cNvSpPr>
          <p:nvPr/>
        </p:nvSpPr>
        <p:spPr bwMode="auto">
          <a:xfrm>
            <a:off x="2166938" y="268721"/>
            <a:ext cx="6548437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MAY 2012:</a:t>
            </a:r>
            <a:endParaRPr lang="en-US" dirty="0">
              <a:latin typeface="League Gothic"/>
              <a:cs typeface="League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AL_04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2166938" y="669925"/>
            <a:ext cx="65484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2400" i="1" dirty="0" smtClean="0">
                <a:latin typeface="Georgia"/>
                <a:cs typeface="Georgia"/>
              </a:rPr>
              <a:t>Where is the OWP today?</a:t>
            </a:r>
            <a:endParaRPr lang="en-US" sz="2400" i="1" dirty="0">
              <a:latin typeface="Georgia"/>
              <a:cs typeface="Georgia"/>
            </a:endParaRPr>
          </a:p>
        </p:txBody>
      </p:sp>
      <p:sp>
        <p:nvSpPr>
          <p:cNvPr id="6" name="Title Placeholder 1"/>
          <p:cNvSpPr txBox="1">
            <a:spLocks/>
          </p:cNvSpPr>
          <p:nvPr/>
        </p:nvSpPr>
        <p:spPr bwMode="auto">
          <a:xfrm>
            <a:off x="2166938" y="268721"/>
            <a:ext cx="6548437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NOVEMBER 2012:</a:t>
            </a:r>
            <a:endParaRPr lang="en-US" dirty="0">
              <a:latin typeface="League Gothic"/>
              <a:cs typeface="League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1128" y="2514101"/>
            <a:ext cx="1620762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dirty="0" smtClean="0">
                <a:solidFill>
                  <a:srgbClr val="004480"/>
                </a:solidFill>
                <a:latin typeface="LeagueGothic"/>
                <a:cs typeface="LeagueGothic"/>
              </a:rPr>
              <a:t>Analysts</a:t>
            </a:r>
          </a:p>
          <a:p>
            <a:r>
              <a:rPr lang="en-US" sz="2000" dirty="0" smtClean="0">
                <a:solidFill>
                  <a:srgbClr val="004480"/>
                </a:solidFill>
                <a:latin typeface="LeagueGothic"/>
                <a:cs typeface="LeagueGothic"/>
              </a:rPr>
              <a:t>New Apps</a:t>
            </a:r>
          </a:p>
          <a:p>
            <a:r>
              <a:rPr lang="en-US" sz="2000" dirty="0" smtClean="0">
                <a:solidFill>
                  <a:srgbClr val="004480"/>
                </a:solidFill>
                <a:latin typeface="LeagueGothic"/>
                <a:cs typeface="LeagueGothic"/>
              </a:rPr>
              <a:t>Developer Tools</a:t>
            </a:r>
          </a:p>
          <a:p>
            <a:r>
              <a:rPr lang="en-US" sz="2000" dirty="0" smtClean="0">
                <a:solidFill>
                  <a:srgbClr val="004480"/>
                </a:solidFill>
                <a:latin typeface="LeagueGothic"/>
                <a:cs typeface="LeagueGothic"/>
              </a:rPr>
              <a:t>Acquisitions</a:t>
            </a:r>
          </a:p>
          <a:p>
            <a:r>
              <a:rPr lang="en-US" sz="2000" dirty="0" smtClean="0">
                <a:solidFill>
                  <a:srgbClr val="004480"/>
                </a:solidFill>
                <a:latin typeface="LeagueGothic"/>
                <a:cs typeface="LeagueGothic"/>
              </a:rPr>
              <a:t>Browser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2166938" y="669925"/>
            <a:ext cx="654843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2400" i="1" dirty="0" smtClean="0">
                <a:latin typeface="Georgia"/>
                <a:cs typeface="Georgia"/>
              </a:rPr>
              <a:t>Tech Trends 2013 (from October)</a:t>
            </a:r>
            <a:endParaRPr lang="en-US" sz="2400" i="1" dirty="0">
              <a:latin typeface="Georgia"/>
              <a:cs typeface="Georgia"/>
            </a:endParaRPr>
          </a:p>
        </p:txBody>
      </p:sp>
      <p:sp>
        <p:nvSpPr>
          <p:cNvPr id="6" name="Title Placeholder 1"/>
          <p:cNvSpPr txBox="1">
            <a:spLocks/>
          </p:cNvSpPr>
          <p:nvPr/>
        </p:nvSpPr>
        <p:spPr bwMode="auto">
          <a:xfrm>
            <a:off x="2166938" y="268721"/>
            <a:ext cx="6548437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GARTNER</a:t>
            </a:r>
            <a:endParaRPr lang="en-US" dirty="0">
              <a:latin typeface="League Gothic"/>
              <a:cs typeface="League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8" y="2134812"/>
            <a:ext cx="4630586" cy="343235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624667" y="3363234"/>
            <a:ext cx="1947333" cy="506487"/>
          </a:xfrm>
          <a:prstGeom prst="roundRect">
            <a:avLst/>
          </a:prstGeom>
          <a:noFill/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340" y="335113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HE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2" name="Title Placeholder 1"/>
          <p:cNvSpPr txBox="1">
            <a:spLocks/>
          </p:cNvSpPr>
          <p:nvPr/>
        </p:nvSpPr>
        <p:spPr bwMode="auto">
          <a:xfrm>
            <a:off x="2166938" y="268721"/>
            <a:ext cx="6548437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THE PROMISE IS UNIQUE</a:t>
            </a:r>
            <a:endParaRPr lang="en-US" dirty="0">
              <a:latin typeface="League Gothic"/>
              <a:cs typeface="League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clo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296780"/>
            <a:ext cx="6548437" cy="282892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/>
                <a:cs typeface="Calibri"/>
                <a:hlinkClick r:id="rId4"/>
              </a:rPr>
              <a:t>Reuters: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“Critics say that HTML 5's one-size-fits-all approach will mean average experience across the board at the expense of excellence on individual platforms.” – October 2012</a:t>
            </a:r>
          </a:p>
          <a:p>
            <a:r>
              <a:rPr lang="en-US" sz="2800" dirty="0" smtClean="0">
                <a:latin typeface="Calibri"/>
                <a:cs typeface="Calibri"/>
                <a:hlinkClick r:id="rId5"/>
              </a:rPr>
              <a:t>Appcelerator/IDC: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“</a:t>
            </a:r>
            <a:r>
              <a:rPr lang="en-US" sz="1800" dirty="0" err="1" smtClean="0">
                <a:latin typeface="Calibri"/>
                <a:cs typeface="Calibri"/>
              </a:rPr>
              <a:t>Appcelerator</a:t>
            </a:r>
            <a:r>
              <a:rPr lang="en-US" sz="1800" dirty="0" smtClean="0">
                <a:latin typeface="Calibri"/>
                <a:cs typeface="Calibri"/>
              </a:rPr>
              <a:t> and IDC surveyed 5,526 developers … disappointment with nearly every aspect of HTML5…” – Q3 2012</a:t>
            </a:r>
          </a:p>
          <a:p>
            <a:r>
              <a:rPr lang="en-US" sz="2800" dirty="0" smtClean="0">
                <a:latin typeface="Calibri"/>
                <a:cs typeface="Calibri"/>
                <a:hlinkClick r:id="rId6"/>
              </a:rPr>
              <a:t>Mark Zuckerberg / Facebook: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“…betting too much on HTML5 as opposed to native... because it just wasn't there. And it's not that HTML5 is bad. I'm actually, on long-term, really excited about it. [We] actually have more people on a daily basis using mobile Web </a:t>
            </a:r>
            <a:r>
              <a:rPr lang="en-US" sz="1800" dirty="0" err="1" smtClean="0">
                <a:latin typeface="Calibri"/>
                <a:cs typeface="Calibri"/>
              </a:rPr>
              <a:t>Facebook</a:t>
            </a:r>
            <a:r>
              <a:rPr lang="en-US" sz="1800" dirty="0" smtClean="0">
                <a:latin typeface="Calibri"/>
                <a:cs typeface="Calibri"/>
              </a:rPr>
              <a:t> than we have using our </a:t>
            </a:r>
            <a:r>
              <a:rPr lang="en-US" sz="1800" dirty="0" err="1" smtClean="0">
                <a:latin typeface="Calibri"/>
                <a:cs typeface="Calibri"/>
              </a:rPr>
              <a:t>iOS</a:t>
            </a:r>
            <a:r>
              <a:rPr lang="en-US" sz="1800" dirty="0" smtClean="0">
                <a:latin typeface="Calibri"/>
                <a:cs typeface="Calibri"/>
              </a:rPr>
              <a:t> or Android apps combined. So mobile Web is a big thing for us.” </a:t>
            </a:r>
          </a:p>
          <a:p>
            <a:pPr lvl="1"/>
            <a:endParaRPr lang="en-US" sz="2600" dirty="0" smtClean="0">
              <a:latin typeface="Calibri"/>
              <a:cs typeface="Calibri"/>
            </a:endParaRPr>
          </a:p>
          <a:p>
            <a:pPr lvl="1"/>
            <a:endParaRPr lang="en-US" sz="1800" dirty="0" smtClean="0">
              <a:latin typeface="Calibri"/>
              <a:cs typeface="Calibri"/>
            </a:endParaRPr>
          </a:p>
          <a:p>
            <a:pPr lvl="1"/>
            <a:endParaRPr lang="en-US" sz="1800" dirty="0" smtClean="0">
              <a:latin typeface="Calibri"/>
              <a:cs typeface="Calibri"/>
            </a:endParaRPr>
          </a:p>
          <a:p>
            <a:endParaRPr lang="en-US" sz="2600" dirty="0" smtClean="0"/>
          </a:p>
          <a:p>
            <a:endParaRPr lang="en-US" sz="2200" dirty="0" smtClean="0">
              <a:latin typeface="Calibri"/>
              <a:cs typeface="Calibri"/>
            </a:endParaRPr>
          </a:p>
          <a:p>
            <a:endParaRPr lang="en-US" dirty="0" smtClean="0">
              <a:latin typeface="Gill Sans" pitchFamily="-72" charset="0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 bwMode="auto">
          <a:xfrm>
            <a:off x="2166938" y="268721"/>
            <a:ext cx="6548437" cy="86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4480"/>
                </a:solidFill>
                <a:latin typeface="League Gothic Regular"/>
                <a:ea typeface="ＭＳ Ｐゴシック" pitchFamily="-72" charset="-128"/>
                <a:cs typeface="ＭＳ Ｐゴシック" pitchFamily="-72" charset="-128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4480"/>
                </a:solidFill>
                <a:latin typeface="League Gothic Regular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dirty="0" smtClean="0">
                <a:latin typeface="League Gothic"/>
                <a:cs typeface="League Gothic"/>
              </a:rPr>
              <a:t>REALITY CHECK</a:t>
            </a:r>
            <a:endParaRPr lang="en-US" dirty="0">
              <a:latin typeface="League Gothic"/>
              <a:cs typeface="League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004480"/>
            </a:solidFill>
            <a:latin typeface="LeagueGothic"/>
            <a:cs typeface="League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6955</TotalTime>
  <Words>2289</Words>
  <Application>Microsoft Macintosh PowerPoint</Application>
  <PresentationFormat>On-screen Show (16:10)</PresentationFormat>
  <Paragraphs>309</Paragraphs>
  <Slides>33</Slides>
  <Notes>24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Ocupop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Nieling</dc:creator>
  <cp:lastModifiedBy>Valerie Chang</cp:lastModifiedBy>
  <cp:revision>1309</cp:revision>
  <dcterms:created xsi:type="dcterms:W3CDTF">2012-10-31T08:01:51Z</dcterms:created>
  <dcterms:modified xsi:type="dcterms:W3CDTF">2012-10-31T08:02:12Z</dcterms:modified>
</cp:coreProperties>
</file>