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91" r:id="rId3"/>
    <p:sldId id="392" r:id="rId4"/>
    <p:sldId id="452" r:id="rId5"/>
    <p:sldId id="260" r:id="rId6"/>
    <p:sldId id="259" r:id="rId7"/>
    <p:sldId id="378" r:id="rId8"/>
    <p:sldId id="370" r:id="rId9"/>
    <p:sldId id="371" r:id="rId10"/>
    <p:sldId id="372" r:id="rId11"/>
    <p:sldId id="409" r:id="rId12"/>
    <p:sldId id="411" r:id="rId13"/>
    <p:sldId id="288" r:id="rId14"/>
    <p:sldId id="289" r:id="rId15"/>
    <p:sldId id="292" r:id="rId16"/>
    <p:sldId id="379" r:id="rId17"/>
    <p:sldId id="447" r:id="rId18"/>
    <p:sldId id="451" r:id="rId19"/>
    <p:sldId id="380" r:id="rId20"/>
    <p:sldId id="295" r:id="rId21"/>
    <p:sldId id="412" r:id="rId22"/>
    <p:sldId id="414" r:id="rId23"/>
    <p:sldId id="413" r:id="rId24"/>
    <p:sldId id="415" r:id="rId25"/>
    <p:sldId id="416" r:id="rId26"/>
    <p:sldId id="417" r:id="rId27"/>
    <p:sldId id="427" r:id="rId28"/>
    <p:sldId id="441" r:id="rId29"/>
    <p:sldId id="431" r:id="rId30"/>
    <p:sldId id="435" r:id="rId31"/>
    <p:sldId id="444" r:id="rId32"/>
    <p:sldId id="445" r:id="rId33"/>
    <p:sldId id="446" r:id="rId34"/>
    <p:sldId id="436" r:id="rId35"/>
    <p:sldId id="433" r:id="rId36"/>
    <p:sldId id="434" r:id="rId37"/>
    <p:sldId id="437" r:id="rId38"/>
    <p:sldId id="348" r:id="rId39"/>
    <p:sldId id="438" r:id="rId40"/>
    <p:sldId id="349" r:id="rId41"/>
    <p:sldId id="350" r:id="rId42"/>
    <p:sldId id="448" r:id="rId43"/>
    <p:sldId id="450" r:id="rId44"/>
    <p:sldId id="439" r:id="rId45"/>
    <p:sldId id="440" r:id="rId46"/>
    <p:sldId id="40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7" autoAdjust="0"/>
    <p:restoredTop sz="85642" autoAdjust="0"/>
  </p:normalViewPr>
  <p:slideViewPr>
    <p:cSldViewPr>
      <p:cViewPr varScale="1">
        <p:scale>
          <a:sx n="92" d="100"/>
          <a:sy n="92" d="100"/>
        </p:scale>
        <p:origin x="-1332" y="-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5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CE5F-154F-437F-B3AE-58975B05842E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4C4B-3332-465E-9988-9CF3F21C36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71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08E7-EA85-49B2-9F6C-F5E4E255AF72}" type="datetimeFigureOut">
              <a:rPr lang="fr-FR" smtClean="0"/>
              <a:pPr/>
              <a:t>04/03/2012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8ADA-6B9C-4DB3-9DA2-1CAD8E9756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24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lang="fr-FR" sz="4000" b="1" kern="1200" cap="all" dirty="0" smtClean="0">
                <a:solidFill>
                  <a:srgbClr val="7E0705"/>
                </a:solidFill>
                <a:latin typeface="Gill Sans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lang="fr-FR" sz="3000" i="1" kern="1200" dirty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971600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971600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15616" y="62068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188640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81128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3851920" y="476672"/>
            <a:ext cx="0" cy="5688632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3168352" cy="1752600"/>
          </a:xfrm>
        </p:spPr>
        <p:txBody>
          <a:bodyPr>
            <a:noAutofit/>
          </a:bodyPr>
          <a:lstStyle>
            <a:lvl1pPr marL="0" indent="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3000" kern="1200" dirty="0">
                <a:solidFill>
                  <a:srgbClr val="80808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356100" y="2060575"/>
            <a:ext cx="4392613" cy="1728465"/>
          </a:xfrm>
        </p:spPr>
        <p:txBody>
          <a:bodyPr>
            <a:normAutofit/>
          </a:bodyPr>
          <a:lstStyle>
            <a:lvl2pPr>
              <a:defRPr lang="fr-FR" sz="3000" kern="1200" dirty="0">
                <a:solidFill>
                  <a:srgbClr val="40404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2pPr>
          </a:lstStyle>
          <a:p>
            <a:pPr marL="0" lvl="1" indent="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2384054" y="763394"/>
            <a:ext cx="74116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 i="1" dirty="0" err="1" smtClean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400" i="1" dirty="0">
              <a:solidFill>
                <a:srgbClr val="666666"/>
              </a:solidFill>
              <a:latin typeface="Baskerville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3" name="Image 12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  <a:defRPr lang="fr-FR" sz="5100" kern="1200" dirty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115616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87624" y="314096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118371" y="5688796"/>
            <a:ext cx="960840" cy="38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2500" dirty="0" err="1" smtClean="0">
                <a:solidFill>
                  <a:srgbClr val="002959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500" dirty="0">
              <a:solidFill>
                <a:srgbClr val="002959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366409" y="6099969"/>
            <a:ext cx="6412298" cy="339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502" tIns="80502" rIns="80502" bIns="80502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400" dirty="0" err="1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1400" dirty="0">
              <a:solidFill>
                <a:srgbClr val="4D4D4D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2" name="Image 11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140896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37450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878A-FCBD-4319-9106-CED40C66222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7" r:id="rId5"/>
    <p:sldLayoutId id="2147483652" r:id="rId6"/>
    <p:sldLayoutId id="2147483653" r:id="rId7"/>
    <p:sldLayoutId id="2147483656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7E0705"/>
          </a:solidFill>
          <a:latin typeface="Gill Sans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12/02/dnt.html.en" TargetMode="External"/><Relationship Id="rId2" Type="http://schemas.openxmlformats.org/officeDocument/2006/relationships/hyperlink" Target="http://www.w3.org/2011/track-privac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08552" y="3210000"/>
            <a:ext cx="349223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i="1" dirty="0" smtClean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rPr>
              <a:t>and</a:t>
            </a:r>
            <a:endParaRPr lang="en-CA" sz="1700" i="1" dirty="0">
              <a:solidFill>
                <a:srgbClr val="666666"/>
              </a:solidFill>
              <a:latin typeface="Baskervill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1409947" y="3352528"/>
            <a:ext cx="2482756" cy="20095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156012"/>
            <a:ext cx="914400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400" dirty="0">
                <a:solidFill>
                  <a:srgbClr val="41414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CA" sz="2000" i="1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by</a:t>
            </a:r>
            <a:r>
              <a:rPr lang="en-CA" sz="1400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  </a:t>
            </a:r>
            <a:r>
              <a:rPr lang="en-CA" sz="2400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Jeff</a:t>
            </a:r>
            <a:r>
              <a:rPr lang="en-CA" sz="1400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CA" sz="2400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Jaffe, W3C CEO</a:t>
            </a:r>
            <a:endParaRPr lang="en-CA" sz="2400" dirty="0">
              <a:solidFill>
                <a:srgbClr val="414141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4343400"/>
            <a:ext cx="9144000" cy="86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4555" tIns="44555" rIns="44555" bIns="44555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7200" dirty="0" smtClean="0">
                <a:solidFill>
                  <a:srgbClr val="7B05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The Open Web Platform</a:t>
            </a:r>
          </a:p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endParaRPr lang="en-CA" sz="2800" dirty="0">
              <a:solidFill>
                <a:srgbClr val="7B05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5269159" y="3338014"/>
            <a:ext cx="2482756" cy="20095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118" y="821665"/>
            <a:ext cx="2706026" cy="1464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Role of W3C</a:t>
            </a:r>
          </a:p>
          <a:p>
            <a:r>
              <a:rPr lang="en-US" sz="2400" b="1" dirty="0" smtClean="0"/>
              <a:t>HTML5 and the Open Web Platform</a:t>
            </a:r>
          </a:p>
          <a:p>
            <a:r>
              <a:rPr lang="en-US" sz="2400" dirty="0" smtClean="0"/>
              <a:t>Momentum</a:t>
            </a:r>
          </a:p>
          <a:p>
            <a:r>
              <a:rPr lang="en-US" sz="2400" dirty="0" smtClean="0"/>
              <a:t>Industry Use of the Open Web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228656" cy="1143000"/>
          </a:xfrm>
        </p:spPr>
        <p:txBody>
          <a:bodyPr/>
          <a:lstStyle/>
          <a:p>
            <a:r>
              <a:rPr lang="en-US" dirty="0" smtClean="0"/>
              <a:t>Web Trends Affecting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z="1100" smtClean="0"/>
              <a:pPr/>
              <a:t>11</a:t>
            </a:fld>
            <a:endParaRPr lang="fr-FR" sz="110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HTML5 and Open Web Platform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Gill Sans"/>
                <a:cs typeface="Gill Sans"/>
              </a:rPr>
              <a:t>Web everywhere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Devices</a:t>
            </a:r>
            <a:endParaRPr lang="en-US" sz="2400" noProof="0" dirty="0" smtClean="0">
              <a:latin typeface="Gill Sans"/>
              <a:cs typeface="Gill San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–"/>
            </a:pPr>
            <a:r>
              <a:rPr lang="en-US" sz="2000" b="1" dirty="0" smtClean="0">
                <a:latin typeface="Gill Sans"/>
                <a:cs typeface="Gill Sans"/>
              </a:rPr>
              <a:t>85% –</a:t>
            </a:r>
            <a:r>
              <a:rPr lang="en-US" sz="2000" dirty="0" smtClean="0">
                <a:latin typeface="Gill Sans"/>
                <a:cs typeface="Gill Sans"/>
              </a:rPr>
              <a:t> Percentage of handsets shipped globally in 2011 that included a web browser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–"/>
            </a:pPr>
            <a:r>
              <a:rPr lang="en-US" sz="2000" dirty="0" smtClean="0">
                <a:latin typeface="Gill Sans"/>
                <a:cs typeface="Gill Sans"/>
              </a:rPr>
              <a:t>Diversity of device types (eBooks, printers, tablets, televisions, automobiles)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Apps</a:t>
            </a:r>
            <a:r>
              <a:rPr lang="en-US" sz="2400" b="1" dirty="0" smtClean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with</a:t>
            </a:r>
            <a:r>
              <a:rPr lang="en-US" sz="2400" b="1" dirty="0" smtClean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rich interactions</a:t>
            </a:r>
            <a:r>
              <a:rPr lang="en-US" sz="2400" b="1" dirty="0" smtClean="0">
                <a:latin typeface="Gill Sans"/>
                <a:cs typeface="Gill Sans"/>
              </a:rPr>
              <a:t>. </a:t>
            </a:r>
            <a:r>
              <a:rPr lang="en-US" sz="2400" dirty="0" smtClean="0">
                <a:latin typeface="Gill Sans"/>
                <a:cs typeface="Gill Sans"/>
              </a:rPr>
              <a:t>People want: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000" dirty="0" smtClean="0">
                <a:latin typeface="Gill Sans"/>
                <a:cs typeface="Gill Sans"/>
              </a:rPr>
              <a:t>Apps in addition to documents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000" dirty="0" smtClean="0">
                <a:latin typeface="Gill Sans"/>
                <a:cs typeface="Gill Sans"/>
              </a:rPr>
              <a:t>Rich media (video, animations, digital photography, music)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000" dirty="0" smtClean="0">
                <a:latin typeface="Gill Sans"/>
                <a:cs typeface="Gill Sans"/>
              </a:rPr>
              <a:t>Location-based services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000" dirty="0" smtClean="0">
                <a:latin typeface="Gill Sans"/>
                <a:cs typeface="Gill Sans"/>
              </a:rPr>
              <a:t>Social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Gill Sans"/>
              <a:cs typeface="Gill San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326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228656" cy="1143000"/>
          </a:xfrm>
        </p:spPr>
        <p:txBody>
          <a:bodyPr/>
          <a:lstStyle/>
          <a:p>
            <a:r>
              <a:rPr lang="en-US" dirty="0" smtClean="0"/>
              <a:t>A Platform for Innovation, Consolidation, Cost Efficiencies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z="1100" smtClean="0"/>
              <a:pPr/>
              <a:t>12</a:t>
            </a:fld>
            <a:endParaRPr lang="fr-FR" sz="110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HTML5 and Open Web Platform</a:t>
            </a:r>
          </a:p>
          <a:p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Gill Sans"/>
              <a:cs typeface="Gill San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43400" cy="2286000"/>
          </a:xfrm>
        </p:spPr>
        <p:txBody>
          <a:bodyPr>
            <a:noAutofit/>
          </a:bodyPr>
          <a:lstStyle/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Web pages are more beautiful, interactive, intelligent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HTML5 provides cross-browser interoperability and all major browser vendors plan to support it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Video a first-class citizen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Simplified data integration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endParaRPr lang="en-CA" sz="2400" dirty="0">
              <a:solidFill>
                <a:srgbClr val="343434"/>
              </a:solidFill>
              <a:latin typeface="Gill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HTML5: Cornerstone of the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6324600" cy="396044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Reach multiple devices</a:t>
            </a:r>
          </a:p>
          <a:p>
            <a:pPr lvl="1"/>
            <a:r>
              <a:rPr lang="en-US" sz="2000" dirty="0" smtClean="0"/>
              <a:t>Desktop, mobile, tablet, TV</a:t>
            </a:r>
          </a:p>
          <a:p>
            <a:r>
              <a:rPr lang="en-US" sz="2400" dirty="0" smtClean="0"/>
              <a:t>Powerful and modular</a:t>
            </a:r>
          </a:p>
          <a:p>
            <a:pPr lvl="1"/>
            <a:r>
              <a:rPr lang="en-US" sz="2000" dirty="0" smtClean="0"/>
              <a:t>Documents, multimedia, interactivity</a:t>
            </a:r>
          </a:p>
          <a:p>
            <a:r>
              <a:rPr lang="en-US" sz="2400" dirty="0" smtClean="0"/>
              <a:t>Multi-application</a:t>
            </a:r>
          </a:p>
          <a:p>
            <a:pPr lvl="1"/>
            <a:r>
              <a:rPr lang="en-US" sz="2000" dirty="0" smtClean="0"/>
              <a:t>eBooks, user interfaces, games</a:t>
            </a:r>
          </a:p>
          <a:p>
            <a:r>
              <a:rPr lang="en-US" sz="2400" dirty="0" smtClean="0"/>
              <a:t>Standard scheduled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HTML5 and Open </a:t>
            </a:r>
            <a:r>
              <a:rPr lang="en-US" dirty="0"/>
              <a:t>Web Platform</a:t>
            </a:r>
          </a:p>
          <a:p>
            <a:endParaRPr lang="en-US" dirty="0"/>
          </a:p>
        </p:txBody>
      </p:sp>
      <p:pic>
        <p:nvPicPr>
          <p:cNvPr id="6" name="Image 4" descr="HTML5_Logo_5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63681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1371600"/>
            <a:ext cx="7772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1600" i="1" dirty="0" smtClean="0">
                <a:solidFill>
                  <a:srgbClr val="012B5B"/>
                </a:solidFill>
                <a:latin typeface="Baskerville"/>
                <a:cs typeface="Baskerville"/>
              </a:rPr>
              <a:t>"</a:t>
            </a:r>
            <a:r>
              <a:rPr lang="en-US" sz="1600" i="1" dirty="0" smtClean="0">
                <a:latin typeface="Baskerville"/>
                <a:cs typeface="Baskerville"/>
              </a:rPr>
              <a:t>The Web is going through a once-in-a-decade technology transition to HTML5 and CSS3”</a:t>
            </a:r>
          </a:p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US" sz="1600" i="1" dirty="0" smtClean="0">
                <a:solidFill>
                  <a:srgbClr val="012B5B"/>
                </a:solidFill>
                <a:latin typeface="Baskerville"/>
                <a:cs typeface="Baskerville"/>
              </a:rPr>
              <a:t>- Gartner</a:t>
            </a:r>
            <a:endParaRPr lang="en-CA" sz="1600" i="1" dirty="0">
              <a:solidFill>
                <a:srgbClr val="012B5B"/>
              </a:solidFill>
              <a:latin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W3C Web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6781800" cy="45412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Lower cost of cross-platform development</a:t>
            </a:r>
          </a:p>
          <a:p>
            <a:r>
              <a:rPr lang="en-US" sz="2400" dirty="0" smtClean="0"/>
              <a:t>Rapid prototyping</a:t>
            </a:r>
          </a:p>
          <a:p>
            <a:r>
              <a:rPr lang="en-US" sz="2400" dirty="0" smtClean="0"/>
              <a:t>Create </a:t>
            </a:r>
            <a:r>
              <a:rPr lang="en-US" sz="2400" dirty="0" smtClean="0"/>
              <a:t>apps in the cloud</a:t>
            </a:r>
          </a:p>
          <a:p>
            <a:r>
              <a:rPr lang="en-US" sz="2400" dirty="0" smtClean="0"/>
              <a:t>Broad developer support</a:t>
            </a:r>
          </a:p>
          <a:p>
            <a:r>
              <a:rPr lang="en-US" sz="2400" dirty="0" smtClean="0"/>
              <a:t>Customers one click away</a:t>
            </a:r>
          </a:p>
          <a:p>
            <a:r>
              <a:rPr lang="en-US" sz="2400" dirty="0" smtClean="0"/>
              <a:t>Full control over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115616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HTML5 and Open Web Platform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Technologies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14918"/>
              </p:ext>
            </p:extLst>
          </p:nvPr>
        </p:nvGraphicFramePr>
        <p:xfrm>
          <a:off x="683568" y="1628800"/>
          <a:ext cx="8003232" cy="4658053"/>
        </p:xfrm>
        <a:graphic>
          <a:graphicData uri="http://schemas.openxmlformats.org/drawingml/2006/table">
            <a:tbl>
              <a:tblPr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1900797"/>
                <a:gridCol w="6102435"/>
              </a:tblGrid>
              <a:tr h="363784">
                <a:tc>
                  <a:txBody>
                    <a:bodyPr/>
                    <a:lstStyle/>
                    <a:p>
                      <a:r>
                        <a:rPr lang="fr-FR" sz="1800" b="1" dirty="0" err="1" smtClean="0">
                          <a:latin typeface="Gill Sans"/>
                          <a:cs typeface="Gill Sans"/>
                        </a:rPr>
                        <a:t>Core</a:t>
                      </a:r>
                      <a:endParaRPr lang="fr-FR" sz="1800" b="1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Hypertext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Markup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Language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(HTML)</a:t>
                      </a:r>
                    </a:p>
                  </a:txBody>
                  <a:tcPr/>
                </a:tc>
              </a:tr>
              <a:tr h="489560">
                <a:tc>
                  <a:txBody>
                    <a:bodyPr/>
                    <a:lstStyle/>
                    <a:p>
                      <a:r>
                        <a:rPr lang="fr-FR" sz="1800" b="1" dirty="0" err="1" smtClean="0">
                          <a:latin typeface="Gill Sans"/>
                          <a:cs typeface="Gill Sans"/>
                        </a:rPr>
                        <a:t>Video</a:t>
                      </a:r>
                      <a:r>
                        <a:rPr lang="fr-FR" sz="1800" b="1" dirty="0" smtClean="0">
                          <a:latin typeface="Gill Sans"/>
                          <a:cs typeface="Gill Sans"/>
                        </a:rPr>
                        <a:t>/Audio</a:t>
                      </a:r>
                      <a:endParaRPr lang="fr-FR" sz="18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HTML, </a:t>
                      </a:r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WebRTC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, Web Audio</a:t>
                      </a:r>
                    </a:p>
                  </a:txBody>
                  <a:tcPr/>
                </a:tc>
              </a:tr>
              <a:tr h="43579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Styles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Cascading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 Style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Sheets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(CSS)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43579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Fonts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Web Open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Font Format (WOFF)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4357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Protocols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Hypertext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 Transfer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Protocol (HTTP) 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752189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Dynamic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Javascript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(ES), Web Application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Programming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Interfaces (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WebAPIs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)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4357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Graphics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Scalable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Vector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Graphics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 (SVG),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2D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Canvas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API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43579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Offline </a:t>
                      </a:r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access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WebAPIs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: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Web Storage,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IndexedDB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, File API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435792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Device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access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WebAPIs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: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Geolocation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, Orientation, Multi-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touch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, etc.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43579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Performance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Gill Sans"/>
                          <a:cs typeface="Gill Sans"/>
                        </a:rPr>
                        <a:t>WebAPIs</a:t>
                      </a:r>
                      <a:r>
                        <a:rPr lang="fr-FR" sz="1800" dirty="0" smtClean="0">
                          <a:latin typeface="Gill Sans"/>
                          <a:cs typeface="Gill Sans"/>
                        </a:rPr>
                        <a:t>: Navigation timing, Page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1800" baseline="0" dirty="0" err="1" smtClean="0">
                          <a:latin typeface="Gill Sans"/>
                          <a:cs typeface="Gill Sans"/>
                        </a:rPr>
                        <a:t>visibility</a:t>
                      </a:r>
                      <a:r>
                        <a:rPr lang="fr-FR" sz="1800" baseline="0" dirty="0" smtClean="0">
                          <a:latin typeface="Gill Sans"/>
                          <a:cs typeface="Gill Sans"/>
                        </a:rPr>
                        <a:t>, Timing control</a:t>
                      </a:r>
                      <a:endParaRPr lang="fr-FR" sz="18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HTML5 and </a:t>
            </a:r>
            <a:r>
              <a:rPr lang="en-US" dirty="0"/>
              <a:t>Open Web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 2012</a:t>
            </a:r>
            <a:endParaRPr lang="en-US" dirty="0"/>
          </a:p>
        </p:txBody>
      </p:sp>
      <p:pic>
        <p:nvPicPr>
          <p:cNvPr id="7" name="Espace réservé du contenu 6" descr="Image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8229600" cy="42121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HTML5 and Open Web Platform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228656" cy="1143000"/>
          </a:xfrm>
        </p:spPr>
        <p:txBody>
          <a:bodyPr/>
          <a:lstStyle/>
          <a:p>
            <a:r>
              <a:rPr lang="en-US" dirty="0" smtClean="0"/>
              <a:t>A Platform for Social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z="1100" smtClean="0"/>
              <a:pPr/>
              <a:t>17</a:t>
            </a:fld>
            <a:endParaRPr lang="fr-FR" sz="110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HTML5 and Open Web Platform</a:t>
            </a:r>
          </a:p>
          <a:p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Gill Sans"/>
              <a:cs typeface="Gill San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962400"/>
          </a:xfrm>
        </p:spPr>
        <p:txBody>
          <a:bodyPr>
            <a:noAutofit/>
          </a:bodyPr>
          <a:lstStyle/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Privacy</a:t>
            </a:r>
          </a:p>
          <a:p>
            <a:pPr lvl="1"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1800" dirty="0" smtClean="0">
                <a:solidFill>
                  <a:srgbClr val="343434"/>
                </a:solidFill>
                <a:latin typeface="Gill Sans" charset="0"/>
              </a:rPr>
              <a:t>Tracking protection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Security</a:t>
            </a:r>
          </a:p>
          <a:p>
            <a:pPr lvl="1"/>
            <a:r>
              <a:rPr lang="en-US" sz="1800" dirty="0" smtClean="0"/>
              <a:t>Security story changes with distributed apps and logic on the client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Identity</a:t>
            </a:r>
          </a:p>
          <a:p>
            <a:pPr lvl="1"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1800" dirty="0" smtClean="0">
                <a:solidFill>
                  <a:srgbClr val="343434"/>
                </a:solidFill>
                <a:latin typeface="Gill Sans" charset="0"/>
              </a:rPr>
              <a:t>New crypto work starting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Accessibility</a:t>
            </a:r>
          </a:p>
          <a:p>
            <a:pPr lvl="1"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1800" dirty="0" smtClean="0">
                <a:solidFill>
                  <a:srgbClr val="343434"/>
                </a:solidFill>
                <a:latin typeface="Gill Sans" charset="0"/>
              </a:rPr>
              <a:t>By people with range of disabilities</a:t>
            </a: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Multilingual</a:t>
            </a:r>
          </a:p>
          <a:p>
            <a:pPr lvl="1"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r>
              <a:rPr lang="en-CA" sz="1800" dirty="0" smtClean="0">
                <a:solidFill>
                  <a:srgbClr val="343434"/>
                </a:solidFill>
                <a:latin typeface="Gill Sans" charset="0"/>
              </a:rPr>
              <a:t>Support the world’s languages</a:t>
            </a:r>
          </a:p>
          <a:p>
            <a:pPr>
              <a:spcAft>
                <a:spcPts val="492"/>
              </a:spcAft>
              <a:buNone/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>
              <a:spcAft>
                <a:spcPts val="492"/>
              </a:spcAft>
              <a:tabLst>
                <a:tab pos="356110" algn="l"/>
                <a:tab pos="533606" algn="l"/>
                <a:tab pos="855109" algn="l"/>
                <a:tab pos="936601" algn="l"/>
                <a:tab pos="1258104" algn="l"/>
                <a:tab pos="1579607" algn="l"/>
                <a:tab pos="1901110" algn="l"/>
                <a:tab pos="2222613" algn="l"/>
                <a:tab pos="2544116" algn="l"/>
                <a:tab pos="2865619" algn="l"/>
                <a:tab pos="3187123" algn="l"/>
                <a:tab pos="3508626" algn="l"/>
                <a:tab pos="3830129" algn="l"/>
                <a:tab pos="4151632" algn="l"/>
                <a:tab pos="4473135" algn="l"/>
                <a:tab pos="4794638" algn="l"/>
                <a:tab pos="5116141" algn="l"/>
                <a:tab pos="5437644" algn="l"/>
                <a:tab pos="5759147" algn="l"/>
                <a:tab pos="6080650" algn="l"/>
                <a:tab pos="6402153" algn="l"/>
                <a:tab pos="6723656" algn="l"/>
                <a:tab pos="7045159" algn="l"/>
                <a:tab pos="7393454" algn="l"/>
                <a:tab pos="7661373" algn="l"/>
              </a:tabLst>
            </a:pPr>
            <a:endParaRPr lang="en-CA" sz="2400" dirty="0">
              <a:solidFill>
                <a:srgbClr val="343434"/>
              </a:solidFill>
              <a:latin typeface="Gill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228656" cy="1143000"/>
          </a:xfrm>
        </p:spPr>
        <p:txBody>
          <a:bodyPr/>
          <a:lstStyle/>
          <a:p>
            <a:r>
              <a:rPr lang="en-US" dirty="0" smtClean="0"/>
              <a:t>Privacy Focus: Tracking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z="1100" smtClean="0"/>
              <a:pPr/>
              <a:t>18</a:t>
            </a:fld>
            <a:endParaRPr lang="fr-FR" sz="110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HTML5 and Open Web Platform</a:t>
            </a:r>
          </a:p>
          <a:p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Online privacy a mainstream concern</a:t>
            </a:r>
          </a:p>
          <a:p>
            <a:r>
              <a:rPr lang="en-US" sz="2400" dirty="0" smtClean="0"/>
              <a:t>Open Web Platform depends on ability to achieve trusted transactions</a:t>
            </a:r>
          </a:p>
          <a:p>
            <a:r>
              <a:rPr lang="en-US" sz="2400" dirty="0" smtClean="0"/>
              <a:t>Online tracking momentum</a:t>
            </a:r>
          </a:p>
          <a:p>
            <a:pPr lvl="1"/>
            <a:r>
              <a:rPr lang="en-US" sz="1600" dirty="0" smtClean="0"/>
              <a:t>April 2011: </a:t>
            </a:r>
            <a:r>
              <a:rPr lang="en-US" sz="1600" dirty="0" smtClean="0">
                <a:hlinkClick r:id="rId2"/>
              </a:rPr>
              <a:t>Workshop </a:t>
            </a:r>
            <a:r>
              <a:rPr lang="en-US" sz="1600" dirty="0" smtClean="0"/>
              <a:t>reviewed various tracking protection approaches</a:t>
            </a:r>
          </a:p>
          <a:p>
            <a:pPr lvl="1"/>
            <a:r>
              <a:rPr lang="en-US" sz="1600" dirty="0" smtClean="0"/>
              <a:t>September 2012:  W3C Tracking Protection WG is multi-stakeholder, international, open</a:t>
            </a:r>
          </a:p>
          <a:p>
            <a:pPr lvl="1"/>
            <a:r>
              <a:rPr lang="en-US" sz="1600" dirty="0" smtClean="0"/>
              <a:t>European Commissioner </a:t>
            </a:r>
            <a:r>
              <a:rPr lang="en-US" sz="1600" dirty="0" err="1" smtClean="0"/>
              <a:t>Neelie</a:t>
            </a:r>
            <a:r>
              <a:rPr lang="en-US" sz="1600" dirty="0" smtClean="0"/>
              <a:t> </a:t>
            </a:r>
            <a:r>
              <a:rPr lang="en-US" sz="1600" dirty="0" err="1" smtClean="0"/>
              <a:t>Kroes</a:t>
            </a:r>
            <a:r>
              <a:rPr lang="en-US" sz="1600" dirty="0" smtClean="0"/>
              <a:t> and FTC Chairman Jon </a:t>
            </a:r>
            <a:r>
              <a:rPr lang="en-US" sz="1600" dirty="0" err="1" smtClean="0"/>
              <a:t>Liebowitz</a:t>
            </a:r>
            <a:r>
              <a:rPr lang="en-US" sz="1600" dirty="0" smtClean="0"/>
              <a:t> address WG at Jan 2012 meeting</a:t>
            </a:r>
          </a:p>
          <a:p>
            <a:r>
              <a:rPr lang="en-US" sz="2400" dirty="0" smtClean="0"/>
              <a:t>Feb 2012: </a:t>
            </a:r>
            <a:r>
              <a:rPr lang="en-US" sz="2000" dirty="0" smtClean="0">
                <a:hlinkClick r:id="rId3"/>
              </a:rPr>
              <a:t>White House expresses support for W3C Do Not Track (DNT) technology</a:t>
            </a: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W3C to define meaning of DNT</a:t>
            </a:r>
            <a:endParaRPr lang="en-US" sz="2000" dirty="0" smtClean="0"/>
          </a:p>
        </p:txBody>
      </p:sp>
      <p:pic>
        <p:nvPicPr>
          <p:cNvPr id="8" name="Picture 7" descr="1_component_BIG_Users---No-Arrow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0"/>
            <a:ext cx="233309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Role of W3C</a:t>
            </a:r>
          </a:p>
          <a:p>
            <a:r>
              <a:rPr lang="en-US" sz="2400" dirty="0" smtClean="0"/>
              <a:t>HTML5 and the Open Web Platform</a:t>
            </a:r>
          </a:p>
          <a:p>
            <a:r>
              <a:rPr lang="en-US" sz="2400" b="1" dirty="0" smtClean="0"/>
              <a:t>Momentum</a:t>
            </a:r>
          </a:p>
          <a:p>
            <a:r>
              <a:rPr lang="en-US" sz="2400" dirty="0" smtClean="0"/>
              <a:t>Industry Use of the Open Web Platform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062" y="1502665"/>
            <a:ext cx="8644992" cy="842877"/>
          </a:xfrm>
        </p:spPr>
        <p:txBody>
          <a:bodyPr/>
          <a:lstStyle/>
          <a:p>
            <a:pPr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  <a:tab pos="7125535" algn="l"/>
                <a:tab pos="7634581" algn="l"/>
                <a:tab pos="8143628" algn="l"/>
              </a:tabLst>
            </a:pPr>
            <a:r>
              <a:rPr lang="en-CA" dirty="0" smtClean="0">
                <a:solidFill>
                  <a:srgbClr val="7C0500"/>
                </a:solidFill>
              </a:rPr>
              <a:t>WORLD WIDE WEB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395059" y="619598"/>
            <a:ext cx="376209" cy="26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1700" i="1">
                <a:solidFill>
                  <a:srgbClr val="666666"/>
                </a:solidFill>
                <a:latin typeface="Baskerville" charset="0"/>
              </a:rPr>
              <a:t>The</a:t>
            </a:r>
          </a:p>
        </p:txBody>
      </p:sp>
      <p:sp>
        <p:nvSpPr>
          <p:cNvPr id="64516" name="Line 3"/>
          <p:cNvSpPr>
            <a:spLocks noChangeShapeType="1"/>
          </p:cNvSpPr>
          <p:nvPr/>
        </p:nvSpPr>
        <p:spPr bwMode="auto">
          <a:xfrm>
            <a:off x="909823" y="1387677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5" tIns="32146" rIns="64295" bIns="32146"/>
          <a:lstStyle/>
          <a:p>
            <a:endParaRPr lang="en-US"/>
          </a:p>
        </p:txBody>
      </p:sp>
      <p:sp>
        <p:nvSpPr>
          <p:cNvPr id="64517" name="Line 4"/>
          <p:cNvSpPr>
            <a:spLocks noChangeShapeType="1"/>
          </p:cNvSpPr>
          <p:nvPr/>
        </p:nvSpPr>
        <p:spPr bwMode="auto">
          <a:xfrm>
            <a:off x="910940" y="2456064"/>
            <a:ext cx="7326587" cy="1117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5" tIns="32146" rIns="64295" bIns="32146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1384271" y="3402765"/>
            <a:ext cx="6412298" cy="89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494" tIns="80494" rIns="80494" bIns="80494" anchor="ctr"/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2500" i="1" dirty="0">
                <a:solidFill>
                  <a:srgbClr val="012B5B"/>
                </a:solidFill>
                <a:latin typeface="Baskerville" charset="0"/>
              </a:rPr>
              <a:t>"Thirty years ago, we couldn't know that something called the Internet would lead to an economic revolution."</a:t>
            </a: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451746" y="4811652"/>
            <a:ext cx="2164598" cy="3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2500">
                <a:solidFill>
                  <a:srgbClr val="002959"/>
                </a:solidFill>
                <a:latin typeface="Trajan Pro" charset="0"/>
              </a:rPr>
              <a:t>Barack Obama</a:t>
            </a: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4098111" y="5290585"/>
            <a:ext cx="1013643" cy="1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1000">
                <a:solidFill>
                  <a:srgbClr val="7A7B7B"/>
                </a:solidFill>
                <a:latin typeface="Gill Sans" charset="0"/>
              </a:rPr>
              <a:t>FEBRUARY 2011</a:t>
            </a:r>
          </a:p>
        </p:txBody>
      </p:sp>
    </p:spTree>
    <p:extLst>
      <p:ext uri="{BB962C8B-B14F-4D97-AF65-F5344CB8AC3E}">
        <p14:creationId xmlns:p14="http://schemas.microsoft.com/office/powerpoint/2010/main" val="3902196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US" dirty="0" smtClean="0"/>
              <a:t>Rapidly Growing Support</a:t>
            </a:r>
            <a:br>
              <a:rPr lang="en-US" dirty="0" smtClean="0"/>
            </a:br>
            <a:r>
              <a:rPr lang="en-US" dirty="0" smtClean="0"/>
              <a:t>Cross-Device, Cross-Platform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83357"/>
            <a:ext cx="8147248" cy="301724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Major browsers</a:t>
            </a:r>
            <a:endParaRPr lang="en-US" sz="2800" dirty="0" smtClean="0"/>
          </a:p>
          <a:p>
            <a:pPr lvl="1"/>
            <a:r>
              <a:rPr lang="en-US" sz="2000" dirty="0" smtClean="0"/>
              <a:t>IE9+, FF4+, Safari5+, Opera11+, Chrome10+, Blackberry Browser, Silk</a:t>
            </a:r>
          </a:p>
          <a:p>
            <a:r>
              <a:rPr lang="en-US" sz="2400" dirty="0" smtClean="0"/>
              <a:t>Platforms</a:t>
            </a:r>
          </a:p>
          <a:p>
            <a:pPr lvl="1"/>
            <a:r>
              <a:rPr lang="en-US" sz="2000" dirty="0" err="1" smtClean="0"/>
              <a:t>iOS</a:t>
            </a:r>
            <a:r>
              <a:rPr lang="en-US" sz="2000" dirty="0" smtClean="0"/>
              <a:t>, Android, </a:t>
            </a:r>
            <a:r>
              <a:rPr lang="en-US" sz="2000" dirty="0" err="1" smtClean="0"/>
              <a:t>ChromeOS</a:t>
            </a:r>
            <a:r>
              <a:rPr lang="en-US" sz="2000" dirty="0" smtClean="0"/>
              <a:t>, </a:t>
            </a:r>
            <a:r>
              <a:rPr lang="en-US" sz="2000" dirty="0" err="1" smtClean="0"/>
              <a:t>BlackberryOS</a:t>
            </a:r>
            <a:r>
              <a:rPr lang="en-US" sz="2000" dirty="0" smtClean="0"/>
              <a:t>, </a:t>
            </a:r>
            <a:r>
              <a:rPr lang="en-US" sz="2000" dirty="0" err="1" smtClean="0"/>
              <a:t>Symbian</a:t>
            </a:r>
            <a:r>
              <a:rPr lang="en-US" sz="2000" dirty="0" smtClean="0"/>
              <a:t>, Windows Mobile 8</a:t>
            </a:r>
          </a:p>
          <a:p>
            <a:r>
              <a:rPr lang="en-US" sz="2400" dirty="0" smtClean="0"/>
              <a:t>Libraries</a:t>
            </a:r>
          </a:p>
          <a:p>
            <a:pPr lvl="1"/>
            <a:r>
              <a:rPr lang="en-US" sz="2000" dirty="0" err="1" smtClean="0"/>
              <a:t>Webkit</a:t>
            </a:r>
            <a:r>
              <a:rPr lang="en-US" sz="2000" dirty="0" smtClean="0"/>
              <a:t> (Google, Apple, Nokia, etc.), Gecko (Mozilla), Trident (Microsoft), Presto (Opera)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2.1 billion HTML5 Browsers on Mobile Devices by 2016</a:t>
            </a:r>
            <a:r>
              <a:rPr lang="en-US" dirty="0" smtClean="0"/>
              <a:t>” - ABI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91400" cy="38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US" i="1" dirty="0" smtClean="0"/>
              <a:t>“34% of top 100 sites using HTML5”</a:t>
            </a:r>
            <a:r>
              <a:rPr lang="en-US" dirty="0" smtClean="0"/>
              <a:t>  </a:t>
            </a:r>
            <a:r>
              <a:rPr lang="en-US" dirty="0" err="1" smtClean="0"/>
              <a:t>binvisions.com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7162800" cy="37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US" i="1" dirty="0" smtClean="0"/>
              <a:t>“75% of Developers Using or Plan to Use HTML5” </a:t>
            </a:r>
            <a:r>
              <a:rPr lang="en-US" dirty="0" smtClean="0"/>
              <a:t>– Evans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477000" cy="3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US" i="1" dirty="0" smtClean="0"/>
              <a:t>“HTML5 is the #1 job trend”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 err="1" smtClean="0"/>
              <a:t>netmagazine</a:t>
            </a:r>
            <a:r>
              <a:rPr lang="en-US" dirty="0" smtClean="0"/>
              <a:t>, </a:t>
            </a:r>
            <a:r>
              <a:rPr lang="en-US" dirty="0" err="1" smtClean="0"/>
              <a:t>indeed.com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781800" cy="35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US" i="1" dirty="0" smtClean="0"/>
              <a:t>“Jeff Jaffe in top 10 Influencers in 2011”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Tom’s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30" y="1905000"/>
            <a:ext cx="3044170" cy="4038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859557"/>
            <a:ext cx="5023048" cy="431264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Warren East</a:t>
            </a:r>
            <a:r>
              <a:rPr lang="en-US" sz="2000" dirty="0" smtClean="0"/>
              <a:t>, CEO, ARM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Steven </a:t>
            </a:r>
            <a:r>
              <a:rPr lang="en-US" sz="2000" b="1" dirty="0" err="1" smtClean="0"/>
              <a:t>Sinofsky</a:t>
            </a:r>
            <a:r>
              <a:rPr lang="en-US" sz="2000" dirty="0" smtClean="0"/>
              <a:t>, President, Windows Division, Microsoft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Steve Jobs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Mark </a:t>
            </a:r>
            <a:r>
              <a:rPr lang="en-US" sz="2000" b="1" dirty="0" err="1" smtClean="0"/>
              <a:t>Zuckerberg</a:t>
            </a:r>
            <a:r>
              <a:rPr lang="en-US" sz="2000" dirty="0" smtClean="0"/>
              <a:t>, CEO, </a:t>
            </a:r>
            <a:r>
              <a:rPr lang="en-US" sz="2000" dirty="0" err="1" smtClean="0"/>
              <a:t>Facebook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/>
              <a:t>Sundar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Pichai</a:t>
            </a:r>
            <a:r>
              <a:rPr lang="en-US" sz="2000" dirty="0" smtClean="0"/>
              <a:t>, Senior Vice President, Chrome, Google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Marc </a:t>
            </a:r>
            <a:r>
              <a:rPr lang="en-US" sz="2000" b="1" dirty="0" err="1" smtClean="0"/>
              <a:t>Pincus</a:t>
            </a:r>
            <a:r>
              <a:rPr lang="en-US" sz="2000" b="1" dirty="0" smtClean="0"/>
              <a:t>,</a:t>
            </a:r>
            <a:r>
              <a:rPr lang="en-US" sz="2000" dirty="0" smtClean="0"/>
              <a:t> CEO, </a:t>
            </a:r>
            <a:r>
              <a:rPr lang="en-US" sz="2000" dirty="0" err="1" smtClean="0"/>
              <a:t>Zynga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Jeff </a:t>
            </a:r>
            <a:r>
              <a:rPr lang="en-US" sz="2000" b="1" dirty="0" err="1" smtClean="0"/>
              <a:t>Bezos</a:t>
            </a:r>
            <a:r>
              <a:rPr lang="en-US" sz="2000" dirty="0" smtClean="0"/>
              <a:t>, CEO, </a:t>
            </a:r>
            <a:r>
              <a:rPr lang="en-US" sz="2000" dirty="0" err="1" smtClean="0"/>
              <a:t>Amazon.com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Burt </a:t>
            </a:r>
            <a:r>
              <a:rPr lang="en-US" sz="2000" b="1" dirty="0" err="1" smtClean="0"/>
              <a:t>Rutan</a:t>
            </a:r>
            <a:r>
              <a:rPr lang="en-US" sz="2000" dirty="0" smtClean="0"/>
              <a:t>, Founder, Scaled Composites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Virginia </a:t>
            </a:r>
            <a:r>
              <a:rPr lang="en-US" sz="2000" b="1" dirty="0" err="1" smtClean="0"/>
              <a:t>Rometty</a:t>
            </a:r>
            <a:r>
              <a:rPr lang="en-US" sz="2000" dirty="0" smtClean="0"/>
              <a:t>, CEO, IBM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Jeffrey Jaffe</a:t>
            </a:r>
            <a:r>
              <a:rPr lang="en-US" sz="2000" dirty="0" smtClean="0"/>
              <a:t>, CEO, W3C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Role of W3C</a:t>
            </a:r>
          </a:p>
          <a:p>
            <a:r>
              <a:rPr lang="en-US" sz="2400" dirty="0" smtClean="0"/>
              <a:t>HTML5 and the Open Web Platform</a:t>
            </a:r>
          </a:p>
          <a:p>
            <a:r>
              <a:rPr lang="en-US" sz="2400" dirty="0" smtClean="0"/>
              <a:t>Momentum</a:t>
            </a:r>
          </a:p>
          <a:p>
            <a:r>
              <a:rPr lang="en-US" sz="2400" b="1" dirty="0" smtClean="0"/>
              <a:t>Industry Use of the Open Web Platform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8993" y="1431216"/>
            <a:ext cx="8644992" cy="84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5100" dirty="0">
                <a:solidFill>
                  <a:srgbClr val="7C0500"/>
                </a:solidFill>
                <a:latin typeface="Gill Sans" charset="0"/>
              </a:rPr>
              <a:t>MOBILE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4670" y="745005"/>
            <a:ext cx="5001369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 smtClean="0">
                <a:solidFill>
                  <a:srgbClr val="4D4D4D"/>
                </a:solidFill>
                <a:latin typeface="Trajan Pro" pitchFamily="18" charset="0"/>
              </a:rPr>
              <a:t>Industry Use of the Open Web Platform</a:t>
            </a:r>
            <a:endParaRPr lang="en-CA" sz="1700" dirty="0">
              <a:solidFill>
                <a:srgbClr val="4D4D4D"/>
              </a:solidFill>
              <a:latin typeface="Trajan Pro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09823" y="1164398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9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780B6166-3CD3-41E5-AD09-134955C6935C}" type="slidenum">
              <a:rPr lang="fr-FR" smtClean="0"/>
              <a:pPr/>
              <a:t>27</a:t>
            </a:fld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14600"/>
            <a:ext cx="2514600" cy="24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is Mobile Platform of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14600"/>
            <a:ext cx="7842448" cy="309344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Video and Audio</a:t>
            </a:r>
          </a:p>
          <a:p>
            <a:r>
              <a:rPr lang="en-US" sz="2400" dirty="0" smtClean="0"/>
              <a:t>Voice, Videoconferencing, and real-time communications</a:t>
            </a:r>
          </a:p>
          <a:p>
            <a:r>
              <a:rPr lang="en-US" sz="2400" dirty="0" smtClean="0"/>
              <a:t>Peer-to-peer</a:t>
            </a:r>
          </a:p>
          <a:p>
            <a:r>
              <a:rPr lang="en-US" sz="2400" dirty="0" smtClean="0"/>
              <a:t>Location-based services</a:t>
            </a:r>
          </a:p>
          <a:p>
            <a:r>
              <a:rPr lang="en-US" sz="2400" dirty="0" smtClean="0"/>
              <a:t>Social networking</a:t>
            </a:r>
          </a:p>
          <a:p>
            <a:r>
              <a:rPr lang="en-US" sz="2400" dirty="0" smtClean="0"/>
              <a:t>Advertising</a:t>
            </a:r>
          </a:p>
          <a:p>
            <a:r>
              <a:rPr lang="en-US" sz="2400" dirty="0" smtClean="0"/>
              <a:t>Games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Industry Use of Open Web Platform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400" y="148578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“</a:t>
            </a:r>
            <a:r>
              <a:rPr lang="en-US" sz="1600" i="1" dirty="0" smtClean="0">
                <a:latin typeface="Baskerville"/>
                <a:cs typeface="Baskerville"/>
              </a:rPr>
              <a:t>58% Of Mobile Web Users Get Their Content Fix Through Browsers”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Gill Sans"/>
                <a:cs typeface="Gill Sans"/>
              </a:rPr>
              <a:t>– </a:t>
            </a:r>
            <a:r>
              <a:rPr lang="en-US" sz="1600" dirty="0" err="1" smtClean="0">
                <a:latin typeface="Gill Sans"/>
                <a:cs typeface="Gill Sans"/>
              </a:rPr>
              <a:t>TechCrunch</a:t>
            </a:r>
            <a:endParaRPr lang="en-US" sz="1600" dirty="0" smtClean="0">
              <a:latin typeface="Gill Sans"/>
              <a:cs typeface="Gill Sans"/>
            </a:endParaRPr>
          </a:p>
          <a:p>
            <a:pPr lvl="1"/>
            <a:r>
              <a:rPr lang="en-US" sz="1600" dirty="0" smtClean="0"/>
              <a:t>“</a:t>
            </a:r>
            <a:r>
              <a:rPr lang="en-US" sz="1600" i="1" dirty="0" smtClean="0">
                <a:latin typeface="Baskerville"/>
                <a:cs typeface="Baskerville"/>
              </a:rPr>
              <a:t>Mobile Web application platforms will generate almost $2.6 billion in service revenue by 2015”</a:t>
            </a:r>
            <a:r>
              <a:rPr lang="en-US" sz="1600" dirty="0" smtClean="0">
                <a:latin typeface="Gill Sans"/>
                <a:cs typeface="Gill Sans"/>
              </a:rPr>
              <a:t> – Smith’s Point Analytics </a:t>
            </a:r>
            <a:endParaRPr lang="en-US" sz="1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02630" cy="4137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072813" y="9323388"/>
            <a:ext cx="188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Used with permission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225213" y="9475788"/>
            <a:ext cx="188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Used with permission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377613" y="9628188"/>
            <a:ext cx="188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Used with permission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1530013" y="9780588"/>
            <a:ext cx="188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Used with permission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932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Used with permission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Industry Use of Open Web Platform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258993" y="723422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AT&amp;T View</a:t>
            </a:r>
            <a:endParaRPr lang="en-CA" sz="3200" dirty="0">
              <a:solidFill>
                <a:srgbClr val="7C05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1500371" y="762000"/>
            <a:ext cx="6412298" cy="48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494" tIns="80494" rIns="80494" bIns="80494" anchor="ctr"/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2300" i="1" dirty="0">
                <a:latin typeface="Baskerville" charset="0"/>
              </a:rPr>
              <a:t>Actually, we had some ideas about that ...</a:t>
            </a:r>
          </a:p>
        </p:txBody>
      </p:sp>
      <p:sp>
        <p:nvSpPr>
          <p:cNvPr id="65545" name="Rectangle 8"/>
          <p:cNvSpPr>
            <a:spLocks noChangeArrowheads="1"/>
          </p:cNvSpPr>
          <p:nvPr/>
        </p:nvSpPr>
        <p:spPr bwMode="auto">
          <a:xfrm>
            <a:off x="3395928" y="5410200"/>
            <a:ext cx="2404612" cy="3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2500">
                <a:solidFill>
                  <a:srgbClr val="002959"/>
                </a:solidFill>
                <a:latin typeface="Trajan Pro" charset="0"/>
              </a:rPr>
              <a:t>Tim Berners-Lee</a:t>
            </a:r>
          </a:p>
        </p:txBody>
      </p:sp>
      <p:sp>
        <p:nvSpPr>
          <p:cNvPr id="65546" name="Rectangle 9"/>
          <p:cNvSpPr>
            <a:spLocks noChangeArrowheads="1"/>
          </p:cNvSpPr>
          <p:nvPr/>
        </p:nvSpPr>
        <p:spPr bwMode="auto">
          <a:xfrm>
            <a:off x="1366409" y="5823265"/>
            <a:ext cx="6412298" cy="33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494" tIns="80494" rIns="80494" bIns="80494" anchor="ctr"/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1400">
                <a:solidFill>
                  <a:srgbClr val="4D4D4D"/>
                </a:solidFill>
                <a:latin typeface="Trajan Pro" charset="0"/>
              </a:rPr>
              <a:t>WEB INVENTOR AND W3C DIRECTOR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00200"/>
            <a:ext cx="2384084" cy="3581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9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8993" y="1431216"/>
            <a:ext cx="8644992" cy="84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5100" dirty="0" smtClean="0">
                <a:solidFill>
                  <a:srgbClr val="7C0500"/>
                </a:solidFill>
                <a:latin typeface="Gill Sans" charset="0"/>
              </a:rPr>
              <a:t>Television</a:t>
            </a:r>
            <a:endParaRPr lang="en-CA" sz="5100" dirty="0">
              <a:solidFill>
                <a:srgbClr val="7C0500"/>
              </a:solidFill>
              <a:latin typeface="Gill Sans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4670" y="745005"/>
            <a:ext cx="5001369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 smtClean="0">
                <a:solidFill>
                  <a:srgbClr val="4D4D4D"/>
                </a:solidFill>
                <a:latin typeface="Trajan Pro" pitchFamily="18" charset="0"/>
              </a:rPr>
              <a:t>Industry Use of the Open Web Platform</a:t>
            </a:r>
            <a:endParaRPr lang="en-CA" sz="1700" dirty="0">
              <a:solidFill>
                <a:srgbClr val="4D4D4D"/>
              </a:solidFill>
              <a:latin typeface="Trajan Pro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09823" y="1164398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9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780B6166-3CD3-41E5-AD09-134955C6935C}" type="slidenum">
              <a:rPr lang="fr-FR" smtClean="0"/>
              <a:pPr/>
              <a:t>30</a:t>
            </a:fld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14600"/>
            <a:ext cx="245726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58993" y="723422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/>
                <a:ea typeface="Gill Sans" charset="0"/>
                <a:cs typeface="Gill Sans"/>
              </a:rPr>
              <a:t>Web Transports and Enhances TV</a:t>
            </a:r>
            <a:endParaRPr lang="en-CA" sz="3200" dirty="0">
              <a:solidFill>
                <a:srgbClr val="7C0500"/>
              </a:solidFill>
              <a:latin typeface="Gill Sans"/>
              <a:ea typeface="ヒラギノ角ゴ ProN W3" charset="0"/>
              <a:cs typeface="Gill San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909823" y="762497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pic>
        <p:nvPicPr>
          <p:cNvPr id="11" name="Image 10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00200"/>
            <a:ext cx="7148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Analog-to-digital conversion is nearly complete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User generated content commonplace on Internet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Convergence has started, but where will it lead?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User content and premium content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How much integration of Web content into programming?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Internet, wireless, or conventional distribution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Device: TV, laptop, handheld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Different stakeholders have different perspectives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Traditional broadcast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Telecoms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Content providers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New entrants (</a:t>
            </a:r>
            <a:r>
              <a:rPr lang="en-CA" dirty="0" err="1" smtClean="0">
                <a:solidFill>
                  <a:srgbClr val="343434"/>
                </a:solidFill>
                <a:latin typeface="Gill Sans" charset="0"/>
              </a:rPr>
              <a:t>youtube</a:t>
            </a: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, </a:t>
            </a:r>
            <a:r>
              <a:rPr lang="en-CA" dirty="0" err="1" smtClean="0">
                <a:solidFill>
                  <a:srgbClr val="343434"/>
                </a:solidFill>
                <a:latin typeface="Gill Sans" charset="0"/>
              </a:rPr>
              <a:t>netflix</a:t>
            </a: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, </a:t>
            </a:r>
            <a:r>
              <a:rPr lang="en-CA" dirty="0" err="1" smtClean="0">
                <a:solidFill>
                  <a:srgbClr val="343434"/>
                </a:solidFill>
                <a:latin typeface="Gill Sans" charset="0"/>
              </a:rPr>
              <a:t>hulu</a:t>
            </a: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, </a:t>
            </a:r>
            <a:r>
              <a:rPr lang="en-CA" dirty="0" err="1" smtClean="0">
                <a:solidFill>
                  <a:srgbClr val="343434"/>
                </a:solidFill>
                <a:latin typeface="Gill Sans" charset="0"/>
              </a:rPr>
              <a:t>pandora</a:t>
            </a: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, </a:t>
            </a:r>
            <a:r>
              <a:rPr lang="en-CA" dirty="0" err="1" smtClean="0">
                <a:solidFill>
                  <a:srgbClr val="343434"/>
                </a:solidFill>
                <a:latin typeface="Gill Sans" charset="0"/>
              </a:rPr>
              <a:t>spotify</a:t>
            </a: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, …)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Device manufacturers</a:t>
            </a:r>
          </a:p>
          <a:p>
            <a:pPr marL="285750" indent="-285750">
              <a:buFont typeface="Arial"/>
              <a:buChar char="•"/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Gill Sans"/>
              <a:cs typeface="Gill San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Industry Use of Open Web Platform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58993" y="922004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/>
                <a:ea typeface="Gill Sans" charset="0"/>
                <a:cs typeface="Gill Sans"/>
              </a:rPr>
              <a:t>Three Workshops Yielded Next Generation </a:t>
            </a:r>
          </a:p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/>
                <a:ea typeface="Gill Sans" charset="0"/>
                <a:cs typeface="Gill Sans"/>
              </a:rPr>
              <a:t>TV Priorities</a:t>
            </a:r>
            <a:endParaRPr lang="en-CA" sz="3200" dirty="0">
              <a:solidFill>
                <a:srgbClr val="7C0500"/>
              </a:solidFill>
              <a:latin typeface="Gill Sans"/>
              <a:ea typeface="ヒラギノ角ゴ ProN W3" charset="0"/>
              <a:cs typeface="Gill San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909823" y="762497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pic>
        <p:nvPicPr>
          <p:cNvPr id="11" name="Image 10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00200"/>
            <a:ext cx="714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Gill Sans"/>
              <a:cs typeface="Gill San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Industry Use of Open Web Platform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144554"/>
            <a:ext cx="7148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Multi-media, multi-device delivery and interaction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Dual screen scenarios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Adaptive streaming of content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 charset="0"/>
              </a:rPr>
              <a:t>Enhanced viewer experience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 charset="0"/>
              </a:rPr>
              <a:t>Home networking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 charset="0"/>
              </a:rPr>
              <a:t>E-commerce (social networking + retail) 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 charset="0"/>
              </a:rPr>
              <a:t>Content protection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 charset="0"/>
              </a:rPr>
              <a:t>TV Profile of Web technology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 charset="0"/>
              </a:rPr>
              <a:t>Testing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" charset="0"/>
              </a:rPr>
              <a:t>Accessibility</a:t>
            </a:r>
            <a:endParaRPr lang="en-US" sz="2400" dirty="0" smtClean="0">
              <a:latin typeface="Gill Sans"/>
              <a:cs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58993" y="723422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/>
                <a:ea typeface="Gill Sans" charset="0"/>
                <a:cs typeface="Gill Sans"/>
              </a:rPr>
              <a:t>Web and TV Interest Group Results</a:t>
            </a:r>
            <a:endParaRPr lang="en-CA" sz="3200" dirty="0">
              <a:solidFill>
                <a:srgbClr val="7C0500"/>
              </a:solidFill>
              <a:latin typeface="Gill Sans"/>
              <a:ea typeface="ヒラギノ角ゴ ProN W3" charset="0"/>
              <a:cs typeface="Gill San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909823" y="762497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pic>
        <p:nvPicPr>
          <p:cNvPr id="11" name="Image 10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00200"/>
            <a:ext cx="714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Gill Sans"/>
              <a:cs typeface="Gill San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Industry Use of Open Web Platform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00200"/>
            <a:ext cx="714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CA" sz="2400" dirty="0" smtClean="0">
              <a:solidFill>
                <a:srgbClr val="343434"/>
              </a:solidFill>
              <a:latin typeface="Gill Sans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600200"/>
            <a:ext cx="7148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Home networking / device discovery / multi-screen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Joint work on “Web Intents” going on in two Working Groups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Adaptive streaming / content protection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Developing ideas for generic streaming support in browsers; fine-grain control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Developing content protection ideas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 smtClean="0">
                <a:solidFill>
                  <a:srgbClr val="343434"/>
                </a:solidFill>
                <a:latin typeface="Gill Sans" charset="0"/>
              </a:rPr>
              <a:t>TV Web Profile</a:t>
            </a:r>
          </a:p>
          <a:p>
            <a:pPr marL="742950" lvl="1" indent="-285750">
              <a:buFont typeface="Lucida Grande"/>
              <a:buChar char="-"/>
            </a:pPr>
            <a:r>
              <a:rPr lang="en-CA" dirty="0" smtClean="0">
                <a:solidFill>
                  <a:srgbClr val="343434"/>
                </a:solidFill>
                <a:latin typeface="Gill Sans" charset="0"/>
              </a:rPr>
              <a:t>Group </a:t>
            </a:r>
            <a:r>
              <a:rPr lang="en-CA" dirty="0" smtClean="0">
                <a:solidFill>
                  <a:srgbClr val="343434"/>
                </a:solidFill>
                <a:latin typeface="Gill Sans"/>
              </a:rPr>
              <a:t>seeks to </a:t>
            </a:r>
            <a:r>
              <a:rPr lang="en-US" dirty="0" smtClean="0">
                <a:latin typeface="Gill Sans"/>
              </a:rPr>
              <a:t>reduce fragmentation and eliminate the needs for extensions, by providing a common meta-profile that allows external organizations to align with W3C and with each other</a:t>
            </a:r>
            <a:endParaRPr lang="en-CA" dirty="0" smtClean="0">
              <a:solidFill>
                <a:srgbClr val="343434"/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8993" y="1431216"/>
            <a:ext cx="8644992" cy="84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5100" dirty="0" smtClean="0">
                <a:solidFill>
                  <a:srgbClr val="7C0500"/>
                </a:solidFill>
                <a:latin typeface="Gill Sans" charset="0"/>
              </a:rPr>
              <a:t>Social Networking</a:t>
            </a:r>
            <a:endParaRPr lang="en-CA" sz="5100" dirty="0">
              <a:solidFill>
                <a:srgbClr val="7C0500"/>
              </a:solidFill>
              <a:latin typeface="Gill Sans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4670" y="745005"/>
            <a:ext cx="5001369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 smtClean="0">
                <a:solidFill>
                  <a:srgbClr val="4D4D4D"/>
                </a:solidFill>
                <a:latin typeface="Trajan Pro" pitchFamily="18" charset="0"/>
              </a:rPr>
              <a:t>Industry Use of the Open Web Platform</a:t>
            </a:r>
            <a:endParaRPr lang="en-CA" sz="1700" dirty="0">
              <a:solidFill>
                <a:srgbClr val="4D4D4D"/>
              </a:solidFill>
              <a:latin typeface="Trajan Pro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09823" y="1164398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9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780B6166-3CD3-41E5-AD09-134955C6935C}" type="slidenum">
              <a:rPr lang="fr-FR" smtClean="0"/>
              <a:pPr/>
              <a:t>34</a:t>
            </a:fld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38400"/>
            <a:ext cx="320813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4718248" cy="43126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CTO Bret Taylor in July 2011</a:t>
            </a:r>
          </a:p>
          <a:p>
            <a:pPr lvl="1"/>
            <a:r>
              <a:rPr lang="en-US" sz="1600" dirty="0" smtClean="0"/>
              <a:t> “Over the long term, people in Silicon Valley really view HTML5 as the future platform …that’s where we’re putting a huge amount of our investment …”</a:t>
            </a:r>
          </a:p>
          <a:p>
            <a:r>
              <a:rPr lang="en-US" sz="2000" dirty="0" err="1" smtClean="0"/>
              <a:t>Facebook</a:t>
            </a:r>
            <a:r>
              <a:rPr lang="en-US" sz="2000" dirty="0" smtClean="0"/>
              <a:t> mobile apps built with HTML5 (including native apps)</a:t>
            </a:r>
          </a:p>
          <a:p>
            <a:r>
              <a:rPr lang="en-US" sz="2000" dirty="0" err="1" smtClean="0"/>
              <a:t>Facebook</a:t>
            </a:r>
            <a:r>
              <a:rPr lang="en-US" sz="2000" dirty="0" smtClean="0"/>
              <a:t> promotes HTML5 for mobile and social apps</a:t>
            </a:r>
          </a:p>
          <a:p>
            <a:r>
              <a:rPr lang="en-US" sz="2000" dirty="0" smtClean="0"/>
              <a:t>Nearly 50% of 800 million users access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through mobile.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Industry Use of Open Web Platform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86400" y="4017764"/>
            <a:ext cx="3276600" cy="1087636"/>
            <a:chOff x="5334000" y="4398974"/>
            <a:chExt cx="3276600" cy="1087636"/>
          </a:xfrm>
        </p:grpSpPr>
        <p:sp>
          <p:nvSpPr>
            <p:cNvPr id="7" name="TextBox 6"/>
            <p:cNvSpPr txBox="1"/>
            <p:nvPr/>
          </p:nvSpPr>
          <p:spPr>
            <a:xfrm>
              <a:off x="5334000" y="4398974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ill Sans"/>
                  <a:cs typeface="Gill Sans"/>
                </a:rPr>
                <a:t>Drawing</a:t>
              </a:r>
            </a:p>
            <a:p>
              <a:r>
                <a:rPr lang="en-US" sz="1600" dirty="0" smtClean="0">
                  <a:latin typeface="Gill Sans"/>
                  <a:cs typeface="Gill Sans"/>
                </a:rPr>
                <a:t>Video</a:t>
              </a:r>
            </a:p>
            <a:p>
              <a:r>
                <a:rPr lang="en-US" sz="1600" dirty="0" smtClean="0">
                  <a:latin typeface="Gill Sans"/>
                  <a:cs typeface="Gill Sans"/>
                </a:rPr>
                <a:t>History API</a:t>
              </a:r>
            </a:p>
            <a:p>
              <a:r>
                <a:rPr lang="en-US" sz="1600" dirty="0" err="1" smtClean="0">
                  <a:latin typeface="Gill Sans"/>
                  <a:cs typeface="Gill Sans"/>
                </a:rPr>
                <a:t>Geolocation</a:t>
              </a:r>
              <a:endParaRPr lang="en-US" sz="1600" dirty="0" smtClean="0">
                <a:latin typeface="Gill Sans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4409392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Gill Sans"/>
                  <a:cs typeface="Gill Sans"/>
                </a:rPr>
                <a:t>Web storage</a:t>
              </a:r>
            </a:p>
            <a:p>
              <a:pPr algn="r"/>
              <a:r>
                <a:rPr lang="en-US" sz="1600" dirty="0" smtClean="0">
                  <a:latin typeface="Gill Sans"/>
                  <a:cs typeface="Gill Sans"/>
                </a:rPr>
                <a:t>Web sockets</a:t>
              </a:r>
            </a:p>
            <a:p>
              <a:pPr algn="r"/>
              <a:r>
                <a:rPr lang="en-US" sz="1600" dirty="0" smtClean="0">
                  <a:latin typeface="Gill Sans"/>
                  <a:cs typeface="Gill Sans"/>
                </a:rPr>
                <a:t>CSS Transitions</a:t>
              </a:r>
            </a:p>
            <a:p>
              <a:pPr algn="r"/>
              <a:r>
                <a:rPr lang="en-US" sz="1600" dirty="0" smtClean="0">
                  <a:latin typeface="Gill Sans"/>
                  <a:cs typeface="Gill Sans"/>
                </a:rPr>
                <a:t>App Cache</a:t>
              </a:r>
              <a:endParaRPr lang="en-US" sz="1600" dirty="0">
                <a:latin typeface="Gill Sans"/>
                <a:cs typeface="Gill San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4648200"/>
              <a:ext cx="406400" cy="406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105400" y="1600200"/>
            <a:ext cx="3962400" cy="2403856"/>
            <a:chOff x="4648200" y="609600"/>
            <a:chExt cx="3962400" cy="2403856"/>
          </a:xfrm>
        </p:grpSpPr>
        <p:pic>
          <p:nvPicPr>
            <p:cNvPr id="10" name="Picture 9" descr="iphone_black_horiz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609600"/>
              <a:ext cx="3962400" cy="2403856"/>
            </a:xfrm>
            <a:prstGeom prst="rect">
              <a:avLst/>
            </a:prstGeom>
          </p:spPr>
        </p:pic>
        <p:pic>
          <p:nvPicPr>
            <p:cNvPr id="6" name="Picture 5" descr="Screen shot 2012-01-24 at 24 Jan 2012  11.15.44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594" y="914401"/>
              <a:ext cx="2609206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CG on Core Mobile Web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CTO Bret Taylor at MWC 2012:</a:t>
            </a:r>
          </a:p>
          <a:p>
            <a:pPr lvl="1"/>
            <a:r>
              <a:rPr lang="en-US" sz="1800" dirty="0" smtClean="0"/>
              <a:t>If you click on your "friends" apps </a:t>
            </a:r>
            <a:r>
              <a:rPr lang="en-US" sz="1800" dirty="0" smtClean="0"/>
              <a:t>you download </a:t>
            </a:r>
            <a:r>
              <a:rPr lang="en-US" sz="1800" dirty="0" smtClean="0"/>
              <a:t>the app automatically.</a:t>
            </a:r>
          </a:p>
          <a:p>
            <a:pPr lvl="1"/>
            <a:r>
              <a:rPr lang="en-US" sz="1800" dirty="0" smtClean="0"/>
              <a:t>Strong integration with social will greatly expand apps on the Web</a:t>
            </a:r>
          </a:p>
          <a:p>
            <a:pPr lvl="1"/>
            <a:r>
              <a:rPr lang="en-US" sz="1800" dirty="0" smtClean="0"/>
              <a:t>Need </a:t>
            </a:r>
            <a:r>
              <a:rPr lang="en-US" sz="1800" dirty="0" smtClean="0"/>
              <a:t>guarantee </a:t>
            </a:r>
            <a:r>
              <a:rPr lang="en-US" sz="1800" dirty="0" smtClean="0"/>
              <a:t>that these apps will work on broad range of devices</a:t>
            </a:r>
          </a:p>
          <a:p>
            <a:r>
              <a:rPr lang="en-US" sz="2400" dirty="0" smtClean="0"/>
              <a:t>Facebook launches Core Mobile Web Platform </a:t>
            </a:r>
            <a:r>
              <a:rPr lang="en-US" sz="2400" dirty="0" smtClean="0"/>
              <a:t>Community Group</a:t>
            </a:r>
            <a:endParaRPr lang="en-US" sz="2400" dirty="0" smtClean="0"/>
          </a:p>
          <a:p>
            <a:pPr lvl="1"/>
            <a:r>
              <a:rPr lang="en-US" sz="1800" dirty="0" smtClean="0"/>
              <a:t>To accelerate the adoption of the Mobile Web as a compelling platform for the development of modern mobile web applications</a:t>
            </a:r>
          </a:p>
          <a:p>
            <a:r>
              <a:rPr lang="en-US" sz="2200" dirty="0" smtClean="0"/>
              <a:t>CG Activities</a:t>
            </a:r>
          </a:p>
          <a:p>
            <a:pPr lvl="1"/>
            <a:r>
              <a:rPr lang="en-US" sz="1800" dirty="0" smtClean="0"/>
              <a:t>Identify features developers can depend </a:t>
            </a:r>
            <a:r>
              <a:rPr lang="en-US" sz="1800" dirty="0" smtClean="0"/>
              <a:t>on</a:t>
            </a:r>
          </a:p>
          <a:p>
            <a:pPr lvl="1"/>
            <a:r>
              <a:rPr lang="en-US" sz="1800" dirty="0" smtClean="0"/>
              <a:t>Te</a:t>
            </a:r>
            <a:r>
              <a:rPr lang="en-US" sz="1800" dirty="0" smtClean="0"/>
              <a:t>st </a:t>
            </a:r>
            <a:r>
              <a:rPr lang="en-US" sz="1800" dirty="0" smtClean="0"/>
              <a:t>suites</a:t>
            </a:r>
          </a:p>
          <a:p>
            <a:pPr lvl="1"/>
            <a:r>
              <a:rPr lang="en-US" sz="1800" dirty="0" smtClean="0"/>
              <a:t>Provide use cases, scenarios, and other input related to successful mobile development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Industry Use of Open Web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46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8993" y="1431216"/>
            <a:ext cx="8644992" cy="84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5100" dirty="0" smtClean="0">
                <a:solidFill>
                  <a:srgbClr val="7C0500"/>
                </a:solidFill>
                <a:latin typeface="Gill Sans" charset="0"/>
              </a:rPr>
              <a:t>Gaming</a:t>
            </a:r>
            <a:endParaRPr lang="en-CA" sz="5100" dirty="0">
              <a:solidFill>
                <a:srgbClr val="7C0500"/>
              </a:solidFill>
              <a:latin typeface="Gill Sans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4670" y="745005"/>
            <a:ext cx="5001369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 smtClean="0">
                <a:solidFill>
                  <a:srgbClr val="4D4D4D"/>
                </a:solidFill>
                <a:latin typeface="Trajan Pro" pitchFamily="18" charset="0"/>
              </a:rPr>
              <a:t>Industry Use of the Open Web Platform</a:t>
            </a:r>
            <a:endParaRPr lang="en-CA" sz="1700" dirty="0">
              <a:solidFill>
                <a:srgbClr val="4D4D4D"/>
              </a:solidFill>
              <a:latin typeface="Trajan Pro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09823" y="1164398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9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780B6166-3CD3-41E5-AD09-134955C6935C}" type="slidenum">
              <a:rPr lang="fr-FR" smtClean="0"/>
              <a:pPr/>
              <a:t>37</a:t>
            </a:fld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28" y="2514600"/>
            <a:ext cx="35777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953000" cy="476984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Zynga</a:t>
            </a:r>
            <a:r>
              <a:rPr lang="en-US" sz="2000" dirty="0" smtClean="0"/>
              <a:t> mission: social gaming for all</a:t>
            </a:r>
          </a:p>
          <a:p>
            <a:pPr lvl="1"/>
            <a:r>
              <a:rPr lang="en-US" sz="1600" dirty="0" smtClean="0"/>
              <a:t>“The company … has 60 million daily active users, who play </a:t>
            </a:r>
            <a:r>
              <a:rPr lang="en-US" sz="1600" dirty="0" err="1" smtClean="0"/>
              <a:t>Zynga</a:t>
            </a:r>
            <a:r>
              <a:rPr lang="en-US" sz="1600" dirty="0" smtClean="0"/>
              <a:t> games for more than 2 billion minutes every day.”</a:t>
            </a:r>
          </a:p>
          <a:p>
            <a:r>
              <a:rPr lang="en-US" sz="2000" dirty="0" smtClean="0"/>
              <a:t>Open Web Platform advantages</a:t>
            </a:r>
          </a:p>
          <a:p>
            <a:pPr lvl="1"/>
            <a:r>
              <a:rPr lang="en-US" sz="1800" dirty="0" smtClean="0"/>
              <a:t>No </a:t>
            </a:r>
            <a:r>
              <a:rPr lang="en-US" sz="1800" dirty="0" err="1" smtClean="0"/>
              <a:t>plugins</a:t>
            </a:r>
            <a:r>
              <a:rPr lang="en-US" sz="1800" dirty="0" smtClean="0"/>
              <a:t> (mobile users don’t install)</a:t>
            </a:r>
          </a:p>
          <a:p>
            <a:pPr lvl="1"/>
            <a:r>
              <a:rPr lang="en-US" sz="1800" dirty="0" smtClean="0"/>
              <a:t>Play quickly without install; one click away</a:t>
            </a:r>
          </a:p>
          <a:p>
            <a:pPr lvl="1"/>
            <a:r>
              <a:rPr lang="en-US" sz="1800" dirty="0" smtClean="0"/>
              <a:t>Significant code reuse between desktop, mobile</a:t>
            </a:r>
          </a:p>
          <a:p>
            <a:pPr lvl="1"/>
            <a:r>
              <a:rPr lang="en-US" sz="1800" dirty="0" smtClean="0"/>
              <a:t>User experience-driven live updates; bug fixes</a:t>
            </a:r>
          </a:p>
          <a:p>
            <a:r>
              <a:rPr lang="en-US" sz="2000" dirty="0" err="1" smtClean="0"/>
              <a:t>Zynga</a:t>
            </a:r>
            <a:r>
              <a:rPr lang="en-US" sz="2000" dirty="0" smtClean="0"/>
              <a:t> leverages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social network by using HTML5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Industry Use of Open Web Platform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10200" y="4191000"/>
            <a:ext cx="3276600" cy="1077218"/>
            <a:chOff x="5257800" y="4343400"/>
            <a:chExt cx="3276600" cy="1077218"/>
          </a:xfrm>
        </p:grpSpPr>
        <p:sp>
          <p:nvSpPr>
            <p:cNvPr id="12" name="TextBox 11"/>
            <p:cNvSpPr txBox="1"/>
            <p:nvPr/>
          </p:nvSpPr>
          <p:spPr>
            <a:xfrm>
              <a:off x="5257800" y="4343400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Web sockets</a:t>
              </a:r>
            </a:p>
            <a:p>
              <a:r>
                <a:rPr lang="en-US" sz="1600" dirty="0" smtClean="0"/>
                <a:t>Caching</a:t>
              </a:r>
            </a:p>
            <a:p>
              <a:r>
                <a:rPr lang="en-US" sz="1600" dirty="0" smtClean="0"/>
                <a:t>CSS animations</a:t>
              </a:r>
            </a:p>
            <a:p>
              <a:r>
                <a:rPr lang="en-US" sz="1600" dirty="0" smtClean="0"/>
                <a:t>CSS 2d transforms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9400" y="4343400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Touch events</a:t>
              </a:r>
            </a:p>
            <a:p>
              <a:pPr algn="r"/>
              <a:r>
                <a:rPr lang="en-US" sz="1600" dirty="0" smtClean="0"/>
                <a:t>Orientation</a:t>
              </a:r>
            </a:p>
            <a:p>
              <a:pPr algn="r"/>
              <a:r>
                <a:rPr lang="en-US" sz="1600" dirty="0" smtClean="0"/>
                <a:t>HTML5 audio</a:t>
              </a:r>
            </a:p>
            <a:p>
              <a:pPr algn="r"/>
              <a:r>
                <a:rPr lang="en-US" sz="1600" dirty="0" smtClean="0"/>
                <a:t>Timing control</a:t>
              </a:r>
              <a:endParaRPr lang="en-US" sz="16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4582418"/>
              <a:ext cx="406400" cy="4064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029200" y="1634744"/>
            <a:ext cx="3962400" cy="2403856"/>
            <a:chOff x="4648200" y="609600"/>
            <a:chExt cx="3962400" cy="2403856"/>
          </a:xfrm>
        </p:grpSpPr>
        <p:pic>
          <p:nvPicPr>
            <p:cNvPr id="11" name="Picture 10" descr="iphone_black_horiz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609600"/>
              <a:ext cx="3962400" cy="2403856"/>
            </a:xfrm>
            <a:prstGeom prst="rect">
              <a:avLst/>
            </a:prstGeom>
          </p:spPr>
        </p:pic>
        <p:pic>
          <p:nvPicPr>
            <p:cNvPr id="8" name="Picture 7" descr="Screen shot 2012-01-25 at 25 Jan 2012  4.54.16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7679" y="914401"/>
              <a:ext cx="2693321" cy="1828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8993" y="1431216"/>
            <a:ext cx="8644992" cy="84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5100" dirty="0" smtClean="0">
                <a:solidFill>
                  <a:srgbClr val="7C0500"/>
                </a:solidFill>
                <a:latin typeface="Gill Sans" charset="0"/>
              </a:rPr>
              <a:t>Publishing</a:t>
            </a:r>
            <a:endParaRPr lang="en-CA" sz="5100" dirty="0">
              <a:solidFill>
                <a:srgbClr val="7C0500"/>
              </a:solidFill>
              <a:latin typeface="Gill Sans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4670" y="745005"/>
            <a:ext cx="5001369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 smtClean="0">
                <a:solidFill>
                  <a:srgbClr val="4D4D4D"/>
                </a:solidFill>
                <a:latin typeface="Trajan Pro" pitchFamily="18" charset="0"/>
              </a:rPr>
              <a:t>Industry Use of the Open Web Platform</a:t>
            </a:r>
            <a:endParaRPr lang="en-CA" sz="1700" dirty="0">
              <a:solidFill>
                <a:srgbClr val="4D4D4D"/>
              </a:solidFill>
              <a:latin typeface="Trajan Pro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09823" y="1164398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9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780B6166-3CD3-41E5-AD09-134955C6935C}" type="slidenum">
              <a:rPr lang="fr-FR" smtClean="0"/>
              <a:pPr/>
              <a:t>39</a:t>
            </a:fld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514600"/>
            <a:ext cx="3505200" cy="26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63"/>
            <a:ext cx="9145116" cy="6823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2063010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>
                <a:solidFill>
                  <a:srgbClr val="A10601"/>
                </a:solidFill>
                <a:latin typeface="Gill Sans" charset="0"/>
              </a:rPr>
              <a:t>A NEW WAVE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89308" y="437626"/>
            <a:ext cx="3027534" cy="437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2100" dirty="0">
                <a:solidFill>
                  <a:srgbClr val="7C0500"/>
                </a:solidFill>
                <a:latin typeface="Gill Sans" charset="0"/>
              </a:rPr>
              <a:t>TRANSFORMATIONS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769021" y="253792"/>
            <a:ext cx="182743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i="1" dirty="0">
                <a:solidFill>
                  <a:srgbClr val="414141"/>
                </a:solidFill>
                <a:latin typeface="Baskerville" charset="0"/>
              </a:rPr>
              <a:t>of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32498" y="2591148"/>
            <a:ext cx="2537457" cy="989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288" tIns="32910" rIns="63288" bIns="32910">
            <a:spAutoFit/>
          </a:bodyPr>
          <a:lstStyle/>
          <a:p>
            <a:pPr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Just as the Web has transformed everything…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32498" y="5839850"/>
            <a:ext cx="2109896" cy="682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288" tIns="32910" rIns="63288" bIns="32910">
            <a:spAutoFit/>
          </a:bodyPr>
          <a:lstStyle/>
          <a:p>
            <a:pPr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…It will transform everything again</a:t>
            </a:r>
          </a:p>
        </p:txBody>
      </p:sp>
      <p:sp>
        <p:nvSpPr>
          <p:cNvPr id="6152" name="Espace réservé du numéro de diapositiv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38900"/>
            <a:ext cx="8032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BA9E0219-0260-4877-B67C-FF1B5FBBEB40}" type="slidenum">
              <a:rPr lang="fr-FR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98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5029200" cy="3657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Financial Times launched popular </a:t>
            </a:r>
            <a:r>
              <a:rPr lang="en-US" sz="2000" dirty="0" err="1" smtClean="0"/>
              <a:t>iPad</a:t>
            </a:r>
            <a:r>
              <a:rPr lang="en-US" sz="2000" dirty="0" smtClean="0"/>
              <a:t> app</a:t>
            </a:r>
          </a:p>
          <a:p>
            <a:r>
              <a:rPr lang="en-US" sz="2000" dirty="0" smtClean="0"/>
              <a:t>Quickly replicated 80-90% of user experience using Open Web Platform</a:t>
            </a:r>
          </a:p>
          <a:p>
            <a:r>
              <a:rPr lang="en-US" sz="2000" dirty="0" smtClean="0"/>
              <a:t>Faster app launch times improve user experience; customers have switched to Web app</a:t>
            </a:r>
          </a:p>
          <a:p>
            <a:r>
              <a:rPr lang="en-US" sz="2000" dirty="0" smtClean="0"/>
              <a:t>Web app approach more cost-effective, less confusion for users across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Industry Use of Open Web Platform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Audio, Video, Touch, CSS, SVG, Flex box, Web SQL, </a:t>
            </a:r>
          </a:p>
          <a:p>
            <a:r>
              <a:rPr lang="en-US" sz="1600" dirty="0" smtClean="0"/>
              <a:t>History API, Local storage, App cache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486400"/>
            <a:ext cx="406400" cy="406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38800" y="1143000"/>
            <a:ext cx="3048000" cy="5006825"/>
            <a:chOff x="4648200" y="381000"/>
            <a:chExt cx="3048000" cy="50068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381000"/>
              <a:ext cx="3048000" cy="5006825"/>
            </a:xfrm>
            <a:prstGeom prst="rect">
              <a:avLst/>
            </a:prstGeom>
          </p:spPr>
        </p:pic>
        <p:pic>
          <p:nvPicPr>
            <p:cNvPr id="12" name="Picture 11" descr="Screen shot 2012-01-30 at 30 Jan 2012  1.17.50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1200796"/>
              <a:ext cx="228600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and 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718248" cy="4769843"/>
          </a:xfrm>
        </p:spPr>
        <p:txBody>
          <a:bodyPr>
            <a:noAutofit/>
          </a:bodyPr>
          <a:lstStyle/>
          <a:p>
            <a:r>
              <a:rPr lang="en-US" sz="2000" dirty="0" smtClean="0"/>
              <a:t>Amazon Silk browser supports HTML5, leverages cloud services</a:t>
            </a:r>
          </a:p>
          <a:p>
            <a:r>
              <a:rPr lang="en-US" sz="2000" dirty="0" err="1" smtClean="0"/>
              <a:t>Ebook</a:t>
            </a:r>
            <a:r>
              <a:rPr lang="en-US" sz="2000" dirty="0" smtClean="0"/>
              <a:t> market leveraging HTML5+CSS</a:t>
            </a:r>
          </a:p>
          <a:p>
            <a:pPr lvl="1"/>
            <a:r>
              <a:rPr lang="en-US" sz="1800" dirty="0" err="1" smtClean="0"/>
              <a:t>Ebooks</a:t>
            </a:r>
            <a:r>
              <a:rPr lang="en-US" sz="1800" dirty="0" smtClean="0"/>
              <a:t> starting to outsell printed books in some markets</a:t>
            </a:r>
          </a:p>
          <a:p>
            <a:pPr lvl="1"/>
            <a:r>
              <a:rPr lang="en-US" sz="1800" dirty="0" err="1" smtClean="0"/>
              <a:t>Ebook</a:t>
            </a:r>
            <a:r>
              <a:rPr lang="en-US" sz="1800" dirty="0" smtClean="0"/>
              <a:t> standard (EPUB) based on W3C standards: HTML, CSS, SVG</a:t>
            </a:r>
          </a:p>
          <a:p>
            <a:pPr lvl="1"/>
            <a:r>
              <a:rPr lang="en-US" sz="1800" dirty="0" smtClean="0"/>
              <a:t>Extensions also HTML+CSS (Amazon KF8 on Kindle Fire,  Apple iBook)</a:t>
            </a:r>
          </a:p>
          <a:p>
            <a:r>
              <a:rPr lang="en-US" sz="2000" dirty="0" smtClean="0"/>
              <a:t>Document formats are increasingly based on the Open Web Platform</a:t>
            </a:r>
            <a:endParaRPr lang="en-US" sz="18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Industry Use of Open Web Platform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1148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"/>
                <a:cs typeface="Gill Sans"/>
              </a:rPr>
              <a:t>SVG</a:t>
            </a:r>
          </a:p>
          <a:p>
            <a:r>
              <a:rPr lang="en-US" sz="1600" dirty="0" smtClean="0">
                <a:latin typeface="Gill Sans"/>
                <a:cs typeface="Gill Sans"/>
              </a:rPr>
              <a:t>Fonts</a:t>
            </a:r>
          </a:p>
          <a:p>
            <a:r>
              <a:rPr lang="en-US" sz="1600" dirty="0" smtClean="0">
                <a:latin typeface="Gill Sans"/>
                <a:cs typeface="Gill Sans"/>
              </a:rPr>
              <a:t>Backgrounds</a:t>
            </a:r>
          </a:p>
          <a:p>
            <a:r>
              <a:rPr lang="en-US" sz="1600" dirty="0" smtClean="0">
                <a:latin typeface="Gill Sans"/>
                <a:cs typeface="Gill Sans"/>
              </a:rPr>
              <a:t>Borders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4125218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Gill Sans"/>
                <a:cs typeface="Gill Sans"/>
              </a:rPr>
              <a:t>Video</a:t>
            </a:r>
          </a:p>
          <a:p>
            <a:pPr algn="r"/>
            <a:r>
              <a:rPr lang="en-US" sz="1600" dirty="0" smtClean="0">
                <a:latin typeface="Gill Sans"/>
                <a:cs typeface="Gill Sans"/>
              </a:rPr>
              <a:t>Audio</a:t>
            </a:r>
          </a:p>
          <a:p>
            <a:pPr algn="r"/>
            <a:r>
              <a:rPr lang="en-US" sz="1600" dirty="0" smtClean="0">
                <a:latin typeface="Gill Sans"/>
                <a:cs typeface="Gill Sans"/>
              </a:rPr>
              <a:t>Fonts</a:t>
            </a:r>
          </a:p>
          <a:p>
            <a:pPr algn="r"/>
            <a:r>
              <a:rPr lang="en-US" sz="1600" dirty="0" smtClean="0">
                <a:latin typeface="Gill Sans"/>
                <a:cs typeface="Gill Sans"/>
              </a:rPr>
              <a:t>Media Queries</a:t>
            </a:r>
            <a:endParaRPr lang="en-US" sz="1600" dirty="0">
              <a:latin typeface="Gill Sans"/>
              <a:cs typeface="Gill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252218"/>
            <a:ext cx="406400" cy="406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53000" y="1676400"/>
            <a:ext cx="3962400" cy="2403856"/>
            <a:chOff x="4648200" y="609600"/>
            <a:chExt cx="3962400" cy="2403856"/>
          </a:xfrm>
        </p:grpSpPr>
        <p:pic>
          <p:nvPicPr>
            <p:cNvPr id="12" name="Picture 11" descr="iphone_black_horiz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609600"/>
              <a:ext cx="3962400" cy="2403856"/>
            </a:xfrm>
            <a:prstGeom prst="rect">
              <a:avLst/>
            </a:prstGeom>
          </p:spPr>
        </p:pic>
        <p:pic>
          <p:nvPicPr>
            <p:cNvPr id="13" name="Picture 12" descr="Screen shot 2012-01-30 at 30 Jan 2012  12.49.16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914400"/>
              <a:ext cx="2590800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8993" y="1431216"/>
            <a:ext cx="8644992" cy="84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5100" dirty="0" smtClean="0">
                <a:solidFill>
                  <a:srgbClr val="7C0500"/>
                </a:solidFill>
                <a:latin typeface="Gill Sans" charset="0"/>
              </a:rPr>
              <a:t>Advertising</a:t>
            </a:r>
            <a:endParaRPr lang="en-CA" sz="5100" dirty="0">
              <a:solidFill>
                <a:srgbClr val="7C0500"/>
              </a:solidFill>
              <a:latin typeface="Gill Sans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4670" y="745005"/>
            <a:ext cx="5001369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 smtClean="0">
                <a:solidFill>
                  <a:srgbClr val="4D4D4D"/>
                </a:solidFill>
                <a:latin typeface="Trajan Pro" pitchFamily="18" charset="0"/>
              </a:rPr>
              <a:t>Industry Use of the Open Web Platform</a:t>
            </a:r>
            <a:endParaRPr lang="en-CA" sz="1700" dirty="0">
              <a:solidFill>
                <a:srgbClr val="4D4D4D"/>
              </a:solidFill>
              <a:latin typeface="Trajan Pro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09823" y="1164398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9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780B6166-3CD3-41E5-AD09-134955C6935C}" type="slidenum">
              <a:rPr lang="fr-FR" smtClean="0"/>
              <a:pPr/>
              <a:t>42</a:t>
            </a:fld>
            <a:endParaRPr lang="fr-FR" dirty="0" smtClean="0"/>
          </a:p>
        </p:txBody>
      </p:sp>
      <p:pic>
        <p:nvPicPr>
          <p:cNvPr id="8" name="Picture 7" descr="1_sub_component_Industry_BIG_Advertising---No-Arro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90800"/>
            <a:ext cx="328167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7924800" cy="3657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/>
          </a:p>
          <a:p>
            <a:r>
              <a:rPr lang="en-US" sz="2400" dirty="0" err="1" smtClean="0"/>
              <a:t>AdTruth</a:t>
            </a:r>
            <a:r>
              <a:rPr lang="en-US" sz="2400" dirty="0" smtClean="0"/>
              <a:t> is device identification technology provider</a:t>
            </a:r>
          </a:p>
          <a:p>
            <a:r>
              <a:rPr lang="en-US" sz="2400" dirty="0" smtClean="0"/>
              <a:t>January 2012:  </a:t>
            </a:r>
            <a:r>
              <a:rPr lang="en-US" sz="2400" dirty="0" err="1" smtClean="0"/>
              <a:t>AdTruth</a:t>
            </a:r>
            <a:r>
              <a:rPr lang="en-US" sz="2400" dirty="0" smtClean="0"/>
              <a:t> joins W3C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to “drive the W3C's efforts to balance users' privacy preferences with their desire for a personalized Web experience.”</a:t>
            </a:r>
          </a:p>
          <a:p>
            <a:r>
              <a:rPr lang="en-US" sz="2400" dirty="0" err="1" smtClean="0"/>
              <a:t>AdTruth</a:t>
            </a:r>
            <a:r>
              <a:rPr lang="en-US" sz="2400" dirty="0" smtClean="0"/>
              <a:t> Implements W3C’s emerging Do Not Track technology.</a:t>
            </a:r>
          </a:p>
          <a:p>
            <a:pPr lvl="1"/>
            <a:r>
              <a:rPr lang="en-US" sz="1800" dirty="0" smtClean="0"/>
              <a:t>Seeks to comply to both US and EU standards and regulations</a:t>
            </a:r>
          </a:p>
          <a:p>
            <a:r>
              <a:rPr lang="en-US" sz="2400" dirty="0" smtClean="0"/>
              <a:t>W3C has at least 10 new Members who have joined to support the DNT effort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Industry Use of Open Web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8993" y="1431216"/>
            <a:ext cx="8644992" cy="84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5100" dirty="0" smtClean="0">
                <a:solidFill>
                  <a:srgbClr val="7C0500"/>
                </a:solidFill>
                <a:latin typeface="Gill Sans" charset="0"/>
              </a:rPr>
              <a:t>And more!</a:t>
            </a:r>
            <a:endParaRPr lang="en-CA" sz="5100" dirty="0">
              <a:solidFill>
                <a:srgbClr val="7C0500"/>
              </a:solidFill>
              <a:latin typeface="Gill Sans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4670" y="745005"/>
            <a:ext cx="5001369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700" dirty="0" smtClean="0">
                <a:solidFill>
                  <a:srgbClr val="4D4D4D"/>
                </a:solidFill>
                <a:latin typeface="Trajan Pro" pitchFamily="18" charset="0"/>
              </a:rPr>
              <a:t>Industry Use of the Open Web Platform</a:t>
            </a:r>
            <a:endParaRPr lang="en-CA" sz="1700" dirty="0">
              <a:solidFill>
                <a:srgbClr val="4D4D4D"/>
              </a:solidFill>
              <a:latin typeface="Trajan Pro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909823" y="1164398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 lIns="64301" tIns="32150" rIns="64301" bIns="32150"/>
          <a:lstStyle/>
          <a:p>
            <a:endParaRPr lang="fr-FR"/>
          </a:p>
        </p:txBody>
      </p:sp>
      <p:sp>
        <p:nvSpPr>
          <p:cNvPr id="9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780B6166-3CD3-41E5-AD09-134955C6935C}" type="slidenum">
              <a:rPr lang="fr-FR" smtClean="0"/>
              <a:pPr/>
              <a:t>44</a:t>
            </a:fld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85" y="2563194"/>
            <a:ext cx="2438400" cy="24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US" dirty="0" smtClean="0"/>
              <a:t>More Objects,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Retail</a:t>
            </a:r>
            <a:endParaRPr lang="en-US" sz="2400" noProof="0" dirty="0" smtClean="0">
              <a:latin typeface="Gill Sans"/>
              <a:cs typeface="Gill Sans"/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–"/>
            </a:pPr>
            <a:r>
              <a:rPr lang="en-US" dirty="0" smtClean="0">
                <a:latin typeface="Gill Sans"/>
                <a:cs typeface="Gill Sans"/>
              </a:rPr>
              <a:t>Product information, …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Airport logistics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dirty="0" smtClean="0">
                <a:latin typeface="Gill Sans"/>
                <a:cs typeface="Gill Sans"/>
              </a:rPr>
              <a:t>Track suitcases, …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Automotive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dirty="0" smtClean="0">
                <a:latin typeface="Gill Sans"/>
                <a:cs typeface="Gill Sans"/>
              </a:rPr>
              <a:t>Is car ready for trip?, …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General logistics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dirty="0" smtClean="0">
                <a:latin typeface="Gill Sans"/>
                <a:cs typeface="Gill Sans"/>
              </a:rPr>
              <a:t>Track production parts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Medical care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dirty="0" smtClean="0">
                <a:latin typeface="Gill Sans"/>
                <a:cs typeface="Gill Sans"/>
              </a:rPr>
              <a:t>State of medical instruments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Transportation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dirty="0" smtClean="0">
                <a:latin typeface="Gill Sans"/>
                <a:cs typeface="Gill Sans"/>
              </a:rPr>
              <a:t>How to move to….</a:t>
            </a:r>
          </a:p>
        </p:txBody>
      </p:sp>
    </p:spTree>
    <p:extLst>
      <p:ext uri="{BB962C8B-B14F-4D97-AF65-F5344CB8AC3E}">
        <p14:creationId xmlns:p14="http://schemas.microsoft.com/office/powerpoint/2010/main" val="39232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ChangeArrowheads="1"/>
          </p:cNvSpPr>
          <p:nvPr/>
        </p:nvSpPr>
        <p:spPr bwMode="auto">
          <a:xfrm>
            <a:off x="4369986" y="709281"/>
            <a:ext cx="4263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CA" sz="1700" i="1" dirty="0" smtClean="0">
                <a:solidFill>
                  <a:srgbClr val="343434"/>
                </a:solidFill>
                <a:latin typeface="Baskerville" charset="0"/>
              </a:rPr>
              <a:t>The</a:t>
            </a:r>
            <a:endParaRPr lang="en-CA" sz="1700" i="1" dirty="0">
              <a:solidFill>
                <a:srgbClr val="343434"/>
              </a:solidFill>
              <a:latin typeface="Baskerville" charset="0"/>
            </a:endParaRPr>
          </a:p>
        </p:txBody>
      </p:sp>
      <p:sp>
        <p:nvSpPr>
          <p:cNvPr id="114691" name="Line 2"/>
          <p:cNvSpPr>
            <a:spLocks noChangeShapeType="1"/>
          </p:cNvSpPr>
          <p:nvPr/>
        </p:nvSpPr>
        <p:spPr bwMode="auto">
          <a:xfrm flipV="1">
            <a:off x="1409947" y="852924"/>
            <a:ext cx="2482756" cy="17862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5" tIns="32146" rIns="64295" bIns="32146"/>
          <a:lstStyle/>
          <a:p>
            <a:endParaRPr lang="en-US"/>
          </a:p>
        </p:txBody>
      </p:sp>
      <p:sp>
        <p:nvSpPr>
          <p:cNvPr id="114693" name="Line 4"/>
          <p:cNvSpPr>
            <a:spLocks noChangeShapeType="1"/>
          </p:cNvSpPr>
          <p:nvPr/>
        </p:nvSpPr>
        <p:spPr bwMode="auto">
          <a:xfrm flipV="1">
            <a:off x="5269159" y="838411"/>
            <a:ext cx="2482756" cy="17862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5" tIns="32146" rIns="64295" bIns="32146"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133600"/>
            <a:ext cx="3581400" cy="3581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76262" y="3581400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Value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Creation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5715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Economic Revolution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7899" y="3581400"/>
            <a:ext cx="169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Platform for 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Innovation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258993" y="922004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/>
                <a:ea typeface="Gill Sans" charset="0"/>
                <a:cs typeface="Gill Sans"/>
              </a:rPr>
              <a:t>Open Web Platform is Transforming Industry</a:t>
            </a:r>
            <a:endParaRPr lang="en-CA" sz="3200" dirty="0">
              <a:solidFill>
                <a:srgbClr val="7C0500"/>
              </a:solidFill>
              <a:latin typeface="Gill Sans"/>
              <a:ea typeface="ヒラギノ角ゴ ProN W3" charset="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2962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Role of W3C</a:t>
            </a:r>
          </a:p>
          <a:p>
            <a:r>
              <a:rPr lang="en-US" sz="2400" dirty="0" smtClean="0"/>
              <a:t>HTML5 and the Open Web Platform</a:t>
            </a:r>
          </a:p>
          <a:p>
            <a:r>
              <a:rPr lang="en-US" sz="2400" dirty="0" smtClean="0"/>
              <a:t>Momentum</a:t>
            </a:r>
          </a:p>
          <a:p>
            <a:r>
              <a:rPr lang="en-US" sz="2400" dirty="0" smtClean="0"/>
              <a:t>Industry Use of the Open Web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58993" y="723422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World Wide Web Consortium</a:t>
            </a:r>
            <a:endParaRPr lang="en-CA" sz="3200" dirty="0">
              <a:solidFill>
                <a:srgbClr val="7C05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909823" y="762497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pic>
        <p:nvPicPr>
          <p:cNvPr id="11" name="Image 10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00200"/>
            <a:ext cx="71482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340 Members (75 Full)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Web ecosystem: users, developers, browsers, etc.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67 staff in US (MIT), France (ERCIM) and Japan (Keio)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Role of W3C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124200"/>
            <a:ext cx="4953000" cy="30840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/>
          <a:lstStyle/>
          <a:p>
            <a:r>
              <a:rPr lang="en-US" dirty="0" smtClean="0"/>
              <a:t>W3C Open Web Platform Standards </a:t>
            </a:r>
            <a:br>
              <a:rPr lang="en-US" dirty="0" smtClean="0"/>
            </a:br>
            <a:r>
              <a:rPr lang="en-US" dirty="0" smtClean="0"/>
              <a:t>are Royalty-Free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57A3-913A-4848-996F-CC3D93F89C9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Role of W3C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035076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Standard platform creates level playing field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Level playing field allows </a:t>
            </a:r>
            <a:r>
              <a:rPr lang="en-US" sz="2400" dirty="0" smtClean="0">
                <a:latin typeface="Gill Sans"/>
                <a:cs typeface="Gill Sans"/>
              </a:rPr>
              <a:t>innovation</a:t>
            </a:r>
            <a:endParaRPr lang="en-US" sz="240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Participation allows </a:t>
            </a:r>
            <a:r>
              <a:rPr lang="en-US" sz="2400" dirty="0" smtClean="0">
                <a:latin typeface="Gill Sans"/>
                <a:cs typeface="Gill Sans"/>
              </a:rPr>
              <a:t>organizations to </a:t>
            </a:r>
            <a:r>
              <a:rPr lang="en-US" sz="2400" dirty="0" smtClean="0">
                <a:latin typeface="Gill Sans"/>
                <a:cs typeface="Gill Sans"/>
              </a:rPr>
              <a:t>shape platform, ensure needs met, standardize best practices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57600" b="28800"/>
          <a:stretch>
            <a:fillRect/>
          </a:stretch>
        </p:blipFill>
        <p:spPr>
          <a:xfrm>
            <a:off x="5638800" y="2209800"/>
            <a:ext cx="2692400" cy="33909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0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58993" y="723422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22 New Full Members in Past 22 Months</a:t>
            </a:r>
            <a:endParaRPr lang="en-CA" sz="3200" dirty="0">
              <a:solidFill>
                <a:srgbClr val="7C05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909823" y="762497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pic>
        <p:nvPicPr>
          <p:cNvPr id="11" name="Image 10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Role of W3C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134616" y="1690192"/>
            <a:ext cx="397078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Baidu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China Unicom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Comcast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Cox Communications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Facebook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Gemalto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Huawei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KDDI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LG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Motorola Mobility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Mstar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Semiconductor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Sans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736988"/>
            <a:ext cx="4176464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smtClean="0">
                <a:solidFill>
                  <a:srgbClr val="343434"/>
                </a:solidFill>
                <a:latin typeface="Gill Sans" charset="0"/>
              </a:rPr>
              <a:t>NEC</a:t>
            </a: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smtClean="0">
                <a:solidFill>
                  <a:srgbClr val="343434"/>
                </a:solidFill>
                <a:latin typeface="Gill Sans" charset="0"/>
              </a:rPr>
              <a:t>Netflix</a:t>
            </a:r>
          </a:p>
          <a:p>
            <a:pPr marL="0" lvl="1" algn="r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>
                <a:solidFill>
                  <a:srgbClr val="343434"/>
                </a:solidFill>
                <a:latin typeface="Gill Sans" charset="0"/>
              </a:rPr>
              <a:t>Nielsen</a:t>
            </a: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err="1" smtClean="0">
                <a:solidFill>
                  <a:srgbClr val="343434"/>
                </a:solidFill>
                <a:latin typeface="Gill Sans" charset="0"/>
              </a:rPr>
              <a:t>Qihoo</a:t>
            </a:r>
            <a:r>
              <a:rPr lang="en-CA" sz="2000" dirty="0" smtClean="0">
                <a:solidFill>
                  <a:srgbClr val="343434"/>
                </a:solidFill>
                <a:latin typeface="Gill Sans" charset="0"/>
              </a:rPr>
              <a:t> 360</a:t>
            </a: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err="1" smtClean="0">
                <a:solidFill>
                  <a:srgbClr val="343434"/>
                </a:solidFill>
                <a:latin typeface="Gill Sans" charset="0"/>
              </a:rPr>
              <a:t>Rakuten</a:t>
            </a:r>
            <a:endParaRPr lang="en-CA" sz="2000" dirty="0" smtClean="0">
              <a:solidFill>
                <a:srgbClr val="343434"/>
              </a:solidFill>
              <a:latin typeface="Gill Sans" charset="0"/>
            </a:endParaRP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smtClean="0">
                <a:solidFill>
                  <a:srgbClr val="343434"/>
                </a:solidFill>
                <a:latin typeface="Gill Sans" charset="0"/>
              </a:rPr>
              <a:t>SanDisk</a:t>
            </a: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smtClean="0">
                <a:solidFill>
                  <a:srgbClr val="343434"/>
                </a:solidFill>
                <a:latin typeface="Gill Sans" charset="0"/>
              </a:rPr>
              <a:t>Sony</a:t>
            </a: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err="1" smtClean="0">
                <a:solidFill>
                  <a:srgbClr val="343434"/>
                </a:solidFill>
                <a:latin typeface="Gill Sans" charset="0"/>
              </a:rPr>
              <a:t>Telenor</a:t>
            </a:r>
            <a:endParaRPr lang="en-CA" sz="2000" dirty="0" smtClean="0">
              <a:solidFill>
                <a:srgbClr val="343434"/>
              </a:solidFill>
              <a:latin typeface="Gill Sans" charset="0"/>
            </a:endParaRP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err="1" smtClean="0">
                <a:solidFill>
                  <a:srgbClr val="343434"/>
                </a:solidFill>
                <a:latin typeface="Gill Sans" charset="0"/>
              </a:rPr>
              <a:t>Tencent</a:t>
            </a:r>
            <a:endParaRPr lang="en-CA" sz="2000" dirty="0" smtClean="0">
              <a:solidFill>
                <a:srgbClr val="343434"/>
              </a:solidFill>
              <a:latin typeface="Gill Sans" charset="0"/>
            </a:endParaRPr>
          </a:p>
          <a:p>
            <a:pPr marL="0" lvl="1" indent="0" algn="r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err="1" smtClean="0">
                <a:solidFill>
                  <a:srgbClr val="343434"/>
                </a:solidFill>
                <a:latin typeface="Gill Sans" charset="0"/>
              </a:rPr>
              <a:t>Zynga</a:t>
            </a:r>
            <a:endParaRPr lang="en-CA" sz="2000" dirty="0" smtClean="0">
              <a:solidFill>
                <a:srgbClr val="343434"/>
              </a:solidFill>
              <a:latin typeface="Gill Sans" charset="0"/>
            </a:endParaRPr>
          </a:p>
          <a:p>
            <a:pPr marL="0" lvl="1" algn="r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dirty="0" smtClean="0">
                <a:solidFill>
                  <a:srgbClr val="343434"/>
                </a:solidFill>
                <a:latin typeface="Gill Sans" charset="0"/>
              </a:rPr>
              <a:t>Smart Communications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58993" y="723422"/>
            <a:ext cx="8644992" cy="830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94" tIns="35694" rIns="35694" bIns="35694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</a:pPr>
            <a:r>
              <a:rPr lang="en-CA" sz="3200" dirty="0" smtClean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W3C #1 out of MIT 150</a:t>
            </a:r>
            <a:endParaRPr lang="en-CA" sz="3200" dirty="0">
              <a:solidFill>
                <a:srgbClr val="7C05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909823" y="762497"/>
            <a:ext cx="7327703" cy="1116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64301" tIns="32150" rIns="64301" bIns="32150"/>
          <a:lstStyle/>
          <a:p>
            <a:endParaRPr lang="fr-FR"/>
          </a:p>
        </p:txBody>
      </p:sp>
      <p:pic>
        <p:nvPicPr>
          <p:cNvPr id="11" name="Image 10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876401" y="188640"/>
            <a:ext cx="7200799" cy="2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ajan Pro" pitchFamily="18" charset="0"/>
                <a:ea typeface="ヒラギノ角ゴ ProN W3" charset="0"/>
                <a:cs typeface="ヒラギノ角ゴ ProN W3" charset="0"/>
              </a:rPr>
              <a:t>Role of W3C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822" r="-74822"/>
          <a:stretch>
            <a:fillRect/>
          </a:stretch>
        </p:blipFill>
        <p:spPr bwMode="auto">
          <a:xfrm>
            <a:off x="457200" y="1524000"/>
            <a:ext cx="8229600" cy="5039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1821</Words>
  <Application>Microsoft Office PowerPoint</Application>
  <PresentationFormat>On-screen Show (4:3)</PresentationFormat>
  <Paragraphs>394</Paragraphs>
  <Slides>46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Thème Office</vt:lpstr>
      <vt:lpstr>PowerPoint Presentation</vt:lpstr>
      <vt:lpstr>WORLD WIDE WEB</vt:lpstr>
      <vt:lpstr>PowerPoint Presentation</vt:lpstr>
      <vt:lpstr>PowerPoint Presentation</vt:lpstr>
      <vt:lpstr>Agenda</vt:lpstr>
      <vt:lpstr>PowerPoint Presentation</vt:lpstr>
      <vt:lpstr>W3C Open Web Platform Standards  are Royalty-Free</vt:lpstr>
      <vt:lpstr>PowerPoint Presentation</vt:lpstr>
      <vt:lpstr>PowerPoint Presentation</vt:lpstr>
      <vt:lpstr>Agenda</vt:lpstr>
      <vt:lpstr>Web Trends Affecting Society</vt:lpstr>
      <vt:lpstr>A Platform for Innovation, Consolidation, Cost Efficiencies </vt:lpstr>
      <vt:lpstr>HTML5: Cornerstone of the Platform</vt:lpstr>
      <vt:lpstr>Benefits of W3C Web Standards</vt:lpstr>
      <vt:lpstr>Standard Technologies</vt:lpstr>
      <vt:lpstr>Web Client 2012</vt:lpstr>
      <vt:lpstr>A Platform for Social Requirements</vt:lpstr>
      <vt:lpstr>Privacy Focus: Tracking Protection</vt:lpstr>
      <vt:lpstr>Agenda</vt:lpstr>
      <vt:lpstr>Rapidly Growing Support Cross-Device, Cross-Platform</vt:lpstr>
      <vt:lpstr>“2.1 billion HTML5 Browsers on Mobile Devices by 2016” - ABI Research</vt:lpstr>
      <vt:lpstr>“34% of top 100 sites using HTML5”  binvisions.com </vt:lpstr>
      <vt:lpstr>“75% of Developers Using or Plan to Use HTML5” – Evans Data</vt:lpstr>
      <vt:lpstr>“HTML5 is the #1 job trend” .netmagazine, indeed.com</vt:lpstr>
      <vt:lpstr>“Jeff Jaffe in top 10 Influencers in 2011” Tom’s Hardware</vt:lpstr>
      <vt:lpstr>Agenda</vt:lpstr>
      <vt:lpstr>PowerPoint Presentation</vt:lpstr>
      <vt:lpstr>Web is Mobile Platform of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Facebook</vt:lpstr>
      <vt:lpstr>New: CG on Core Mobile Web Platform</vt:lpstr>
      <vt:lpstr>PowerPoint Presentation</vt:lpstr>
      <vt:lpstr>Zynga</vt:lpstr>
      <vt:lpstr>PowerPoint Presentation</vt:lpstr>
      <vt:lpstr>Financial Times</vt:lpstr>
      <vt:lpstr>Amazon and eBooks</vt:lpstr>
      <vt:lpstr>PowerPoint Presentation</vt:lpstr>
      <vt:lpstr>AdTruth</vt:lpstr>
      <vt:lpstr>PowerPoint Presentation</vt:lpstr>
      <vt:lpstr>More Objects, More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</dc:creator>
  <cp:lastModifiedBy>Jeff Jaffe</cp:lastModifiedBy>
  <cp:revision>1098</cp:revision>
  <dcterms:created xsi:type="dcterms:W3CDTF">2012-02-28T17:45:57Z</dcterms:created>
  <dcterms:modified xsi:type="dcterms:W3CDTF">2012-03-04T15:45:01Z</dcterms:modified>
</cp:coreProperties>
</file>