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90"/>
  </p:notesMasterIdLst>
  <p:sldIdLst>
    <p:sldId id="379" r:id="rId2"/>
    <p:sldId id="383" r:id="rId3"/>
    <p:sldId id="426" r:id="rId4"/>
    <p:sldId id="428" r:id="rId5"/>
    <p:sldId id="385" r:id="rId6"/>
    <p:sldId id="485" r:id="rId7"/>
    <p:sldId id="456" r:id="rId8"/>
    <p:sldId id="457" r:id="rId9"/>
    <p:sldId id="458" r:id="rId10"/>
    <p:sldId id="470" r:id="rId11"/>
    <p:sldId id="471" r:id="rId12"/>
    <p:sldId id="472" r:id="rId13"/>
    <p:sldId id="429" r:id="rId14"/>
    <p:sldId id="430" r:id="rId15"/>
    <p:sldId id="433" r:id="rId16"/>
    <p:sldId id="432" r:id="rId17"/>
    <p:sldId id="434" r:id="rId18"/>
    <p:sldId id="435" r:id="rId19"/>
    <p:sldId id="436" r:id="rId20"/>
    <p:sldId id="437" r:id="rId21"/>
    <p:sldId id="431" r:id="rId22"/>
    <p:sldId id="425" r:id="rId23"/>
    <p:sldId id="487" r:id="rId24"/>
    <p:sldId id="486" r:id="rId25"/>
    <p:sldId id="439" r:id="rId26"/>
    <p:sldId id="380" r:id="rId27"/>
    <p:sldId id="381" r:id="rId28"/>
    <p:sldId id="382" r:id="rId29"/>
    <p:sldId id="462" r:id="rId30"/>
    <p:sldId id="412" r:id="rId31"/>
    <p:sldId id="473" r:id="rId32"/>
    <p:sldId id="388" r:id="rId33"/>
    <p:sldId id="389" r:id="rId34"/>
    <p:sldId id="390" r:id="rId35"/>
    <p:sldId id="392" r:id="rId36"/>
    <p:sldId id="464" r:id="rId37"/>
    <p:sldId id="393" r:id="rId38"/>
    <p:sldId id="394" r:id="rId39"/>
    <p:sldId id="395" r:id="rId40"/>
    <p:sldId id="396" r:id="rId41"/>
    <p:sldId id="397" r:id="rId42"/>
    <p:sldId id="478" r:id="rId43"/>
    <p:sldId id="500" r:id="rId44"/>
    <p:sldId id="467" r:id="rId45"/>
    <p:sldId id="401" r:id="rId46"/>
    <p:sldId id="468" r:id="rId47"/>
    <p:sldId id="402" r:id="rId48"/>
    <p:sldId id="427" r:id="rId49"/>
    <p:sldId id="463" r:id="rId50"/>
    <p:sldId id="465" r:id="rId51"/>
    <p:sldId id="406" r:id="rId52"/>
    <p:sldId id="407" r:id="rId53"/>
    <p:sldId id="480" r:id="rId54"/>
    <p:sldId id="408" r:id="rId55"/>
    <p:sldId id="409" r:id="rId56"/>
    <p:sldId id="466" r:id="rId57"/>
    <p:sldId id="497" r:id="rId58"/>
    <p:sldId id="415" r:id="rId59"/>
    <p:sldId id="416" r:id="rId60"/>
    <p:sldId id="481" r:id="rId61"/>
    <p:sldId id="417" r:id="rId62"/>
    <p:sldId id="443" r:id="rId63"/>
    <p:sldId id="482" r:id="rId64"/>
    <p:sldId id="455" r:id="rId65"/>
    <p:sldId id="413" r:id="rId66"/>
    <p:sldId id="414" r:id="rId67"/>
    <p:sldId id="484" r:id="rId68"/>
    <p:sldId id="496" r:id="rId69"/>
    <p:sldId id="418" r:id="rId70"/>
    <p:sldId id="419" r:id="rId71"/>
    <p:sldId id="420" r:id="rId72"/>
    <p:sldId id="438" r:id="rId73"/>
    <p:sldId id="421" r:id="rId74"/>
    <p:sldId id="498" r:id="rId75"/>
    <p:sldId id="423" r:id="rId76"/>
    <p:sldId id="499" r:id="rId77"/>
    <p:sldId id="492" r:id="rId78"/>
    <p:sldId id="483" r:id="rId79"/>
    <p:sldId id="422" r:id="rId80"/>
    <p:sldId id="440" r:id="rId81"/>
    <p:sldId id="493" r:id="rId82"/>
    <p:sldId id="494" r:id="rId83"/>
    <p:sldId id="488" r:id="rId84"/>
    <p:sldId id="489" r:id="rId85"/>
    <p:sldId id="490" r:id="rId86"/>
    <p:sldId id="491" r:id="rId87"/>
    <p:sldId id="495" r:id="rId88"/>
    <p:sldId id="442" r:id="rId89"/>
  </p:sldIdLst>
  <p:sldSz cx="9144000" cy="6858000" type="screen4x3"/>
  <p:notesSz cx="6858000" cy="9144000"/>
  <p:defaultTextStyle>
    <a:defPPr>
      <a:defRPr lang="en-US"/>
    </a:defPPr>
    <a:lvl1pPr marL="0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09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222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334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444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557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666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771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888" algn="l" defTabSz="4561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0CEAE-F087-F540-A5F2-4DC8B030B4C0}" type="datetimeFigureOut">
              <a:rPr lang="en-US" smtClean="0"/>
              <a:pPr/>
              <a:t>2012-3-14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7C4D-13D0-E845-9A72-5C002C106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09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222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334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444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557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666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771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888" algn="l" defTabSz="456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second bullet: in some cases graph based databases simply work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</a:t>
            </a:r>
            <a:r>
              <a:rPr lang="en-US" dirty="0" err="1" smtClean="0"/>
              <a:t>Prov</a:t>
            </a:r>
            <a:r>
              <a:rPr lang="en-US" dirty="0" smtClean="0"/>
              <a:t> Entity</a:t>
            </a:r>
          </a:p>
          <a:p>
            <a:r>
              <a:rPr lang="en-US" dirty="0" smtClean="0"/>
              <a:t>Green</a:t>
            </a:r>
            <a:r>
              <a:rPr lang="en-US" smtClean="0"/>
              <a:t>:</a:t>
            </a:r>
            <a:r>
              <a:rPr lang="en-US" baseline="0" smtClean="0"/>
              <a:t> Yellowish </a:t>
            </a:r>
            <a:r>
              <a:rPr lang="en-US" baseline="0" dirty="0" smtClean="0"/>
              <a:t>Action</a:t>
            </a:r>
          </a:p>
          <a:p>
            <a:r>
              <a:rPr lang="en-US" baseline="0" dirty="0" smtClean="0"/>
              <a:t>Red: </a:t>
            </a:r>
            <a:r>
              <a:rPr lang="en-US" baseline="0" dirty="0" err="1" smtClean="0"/>
              <a:t>Prov</a:t>
            </a:r>
            <a:r>
              <a:rPr lang="en-US" baseline="0" dirty="0" smtClean="0"/>
              <a:t>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98FB-C780-A742-9B88-E4D2F2155B8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295 datasets, cca. 31.6B triples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2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  <a:p>
            <a:r>
              <a:rPr lang="en-US" i="0" baseline="0" dirty="0" smtClean="0"/>
              <a:t>as an aside: the graph is now big enough to do statistics on it.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18E8-7F17-40A4-9D0B-06C77012EAFE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E04EF-E9FF-574E-9F96-64CF9BCC8234}" type="slidenum">
              <a:rPr lang="en-US"/>
              <a:pPr/>
              <a:t>88</a:t>
            </a:fld>
            <a:endParaRPr lang="en-US" dirty="0"/>
          </a:p>
        </p:txBody>
      </p:sp>
      <p:sp>
        <p:nvSpPr>
          <p:cNvPr id="60313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314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knowledge about the wooden structures</a:t>
            </a:r>
            <a:r>
              <a:rPr lang="en-US" baseline="0" dirty="0" smtClean="0"/>
              <a:t> is encoded in OWL plus also SWRL rules, which then drives an external program to generate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87C4D-13D0-E845-9A72-5C002C1069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7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654C26-8764-744E-B2FB-03766799F96B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48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848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tIns="10825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Tool to find the best drug usage adapted to an individual patient. The navigator tool combines various databases, ontologies to provide a better tool.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The flexibility of the interface is important: the structure of the underlying data </a:t>
            </a: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(e.g., </a:t>
            </a:r>
            <a:r>
              <a:rPr lang="en-US" dirty="0">
                <a:latin typeface="Arial" charset="0"/>
                <a:ea typeface="DejaVu Sans" charset="0"/>
                <a:cs typeface="DejaVu Sans" charset="0"/>
              </a:rPr>
              <a:t>databases, regulation) change often, but by localizing the change on the database-to-RDF mapping, the rest of the system is protected against change; one of the main reasons why this approach was chosen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C632B-CE84-B14D-A16E-25F2860868C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29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9293A-1968-ED4B-B10E-EED51619E271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433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0734EC-AF63-1641-8B5F-57E220FCD307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317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2585D6-769F-1C4C-BD28-A5797E8D268B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30617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6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4665B7-9BBA-4543-934F-0A1A2AD39EA8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8909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32" tIns="45619" rIns="91232" bIns="45619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56584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199704"/>
          </a:xfrm>
        </p:spPr>
        <p:txBody>
          <a:bodyPr lIns="45619" rIns="45619"/>
          <a:lstStyle>
            <a:lvl1pPr marL="0" marR="63867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456203" indent="0" algn="ctr">
              <a:buNone/>
            </a:lvl2pPr>
            <a:lvl3pPr marL="912411" indent="0" algn="ctr">
              <a:buNone/>
            </a:lvl3pPr>
            <a:lvl4pPr marL="1368618" indent="0" algn="ctr">
              <a:buNone/>
            </a:lvl4pPr>
            <a:lvl5pPr marL="1824823" indent="0" algn="ctr">
              <a:buNone/>
            </a:lvl5pPr>
            <a:lvl6pPr marL="2281031" indent="0" algn="ctr">
              <a:buNone/>
            </a:lvl6pPr>
            <a:lvl7pPr marL="2737234" indent="0" algn="ctr">
              <a:buNone/>
            </a:lvl7pPr>
            <a:lvl8pPr marL="3193433" indent="0" algn="ctr">
              <a:buNone/>
            </a:lvl8pPr>
            <a:lvl9pPr marL="3649644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48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48"/>
            <a:ext cx="4044960" cy="4524955"/>
          </a:xfrm>
        </p:spPr>
        <p:txBody>
          <a:bodyPr/>
          <a:lstStyle/>
          <a:p>
            <a:r>
              <a:rPr lang="en-US" dirty="0" smtClean="0"/>
              <a:t>Click icon to add clip art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647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0" y="1479702"/>
            <a:ext cx="8639999" cy="470065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500" y="1355182"/>
            <a:ext cx="4008959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80" y="1355182"/>
            <a:ext cx="4216320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21" y="2605614"/>
            <a:ext cx="8232775" cy="19839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1" y="1323342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" y="4737330"/>
            <a:ext cx="8229600" cy="143487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6" y="1353521"/>
            <a:ext cx="8232775" cy="178924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1" y="3309634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4046" y="4598275"/>
            <a:ext cx="8232775" cy="182632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6" y="1761435"/>
            <a:ext cx="8232775" cy="390296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23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340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55680" y="41764"/>
            <a:ext cx="8501760" cy="1143000"/>
          </a:xfrm>
          <a:prstGeom prst="rect">
            <a:avLst/>
          </a:prstGeom>
        </p:spPr>
        <p:txBody>
          <a:bodyPr vert="horz" lIns="91232" tIns="45619" rIns="91232" bIns="4561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48340" y="1392538"/>
            <a:ext cx="8847359" cy="4982942"/>
          </a:xfrm>
          <a:prstGeom prst="rect">
            <a:avLst/>
          </a:prstGeom>
        </p:spPr>
        <p:txBody>
          <a:bodyPr vert="horz" lIns="91232" tIns="45619" rIns="91232" bIns="45619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9022" y="6683181"/>
            <a:ext cx="371183" cy="209390"/>
          </a:xfrm>
          <a:prstGeom prst="rect">
            <a:avLst/>
          </a:prstGeom>
          <a:noFill/>
        </p:spPr>
        <p:txBody>
          <a:bodyPr wrap="none" lIns="82771" tIns="41386" rIns="82771" bIns="41386" rtlCol="0">
            <a:spAutoFit/>
          </a:bodyPr>
          <a:lstStyle/>
          <a:p>
            <a:pPr algn="l"/>
            <a:r>
              <a:rPr lang="en-US" sz="800" dirty="0" smtClean="0"/>
              <a:t>(</a:t>
            </a:r>
            <a:fld id="{1F7FDA8B-F13B-1D43-9711-3B08EFAB2B53}" type="slidenum">
              <a:rPr lang="en-US" sz="800" smtClean="0"/>
              <a:pPr algn="l"/>
              <a:t>‹#›</a:t>
            </a:fld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2" name="Picture 1" descr="sw-horz-w3c-v-2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41" y="6682533"/>
            <a:ext cx="788394" cy="157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1" r:id="rId10"/>
    <p:sldLayoutId id="2147483695" r:id="rId11"/>
    <p:sldLayoutId id="2147483696" r:id="rId12"/>
    <p:sldLayoutId id="2147483697" r:id="rId13"/>
    <p:sldLayoutId id="2147483699" r:id="rId14"/>
    <p:sldLayoutId id="2147483700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364963" indent="-255473" algn="l" rtl="0" eaLnBrk="1" latinLnBrk="0" hangingPunct="1">
        <a:spcBef>
          <a:spcPts val="600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27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20440" indent="-228103" algn="l" rtl="0" eaLnBrk="1" latinLnBrk="0" hangingPunct="1">
        <a:spcBef>
          <a:spcPts val="400"/>
        </a:spcBef>
        <a:buClr>
          <a:schemeClr val="bg1">
            <a:lumMod val="50000"/>
          </a:schemeClr>
        </a:buClr>
        <a:buFont typeface="Wingdings" charset="2"/>
        <a:buChar char="§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857667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140517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9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368618" indent="-228103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8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596716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4823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2926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031" indent="-228103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hyperlink" Target="http://www.w3.org/2001/sw/sweo/public/UseCases/Pfizer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hyperlink" Target="http://www.w3.org/2001/sw/sweo/public/UseCases/Pfizer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g"/><Relationship Id="rId3" Type="http://schemas.openxmlformats.org/officeDocument/2006/relationships/hyperlink" Target="http://www.w3.org/2001/sw/sweo/public/UseCases/Pfizer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Relationship Id="rId3" Type="http://schemas.openxmlformats.org/officeDocument/2006/relationships/hyperlink" Target="http://www.w3.org/2001/sw/sweo/public/UseCases/Pfizer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Relationship Id="rId3" Type="http://schemas.openxmlformats.org/officeDocument/2006/relationships/hyperlink" Target="http://www.w3.org/2001/sw/sweo/public/UseCases/Pfizer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w3.org/2001/sw/sweo/public/UseCases/PharmaSurveyor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01/sw/sweo/public/UseCases/PharmaSurveyor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w3.org/2001/sw/sweo/public/UseCases/Pfizer/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hyperlink" Target="http://www.w3.org/2001/sw/sweo/public/UseCases/Pfizer/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://www.w3.org/2001/sw/sweo/public/UseCases/UniZheijan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hyperlink" Target="http://www.w3.org/2001/sw/sweo/public/UseCases/Pfizer/" TargetMode="External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://www.w3.org/2001/sw/sweo/public/UseCases/UniZheijan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2" y="381960"/>
            <a:ext cx="9125721" cy="1829761"/>
          </a:xfrm>
        </p:spPr>
        <p:txBody>
          <a:bodyPr>
            <a:noAutofit/>
          </a:bodyPr>
          <a:lstStyle/>
          <a:p>
            <a:r>
              <a:rPr lang="en-US" sz="4400" dirty="0"/>
              <a:t>Semantic Web Activity @ W3C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293" y="2809126"/>
            <a:ext cx="8197699" cy="2383634"/>
          </a:xfrm>
        </p:spPr>
        <p:txBody>
          <a:bodyPr>
            <a:normAutofit/>
          </a:bodyPr>
          <a:lstStyle/>
          <a:p>
            <a:r>
              <a:rPr lang="en-US" dirty="0" smtClean="0"/>
              <a:t>Ivan Herman</a:t>
            </a:r>
          </a:p>
          <a:p>
            <a:r>
              <a:rPr lang="en-US" sz="2000" dirty="0" smtClean="0"/>
              <a:t>W3C Workshop on Multilingual Web</a:t>
            </a:r>
            <a:endParaRPr lang="en-US" sz="2000" dirty="0"/>
          </a:p>
          <a:p>
            <a:r>
              <a:rPr lang="en-US" sz="2000" dirty="0" smtClean="0"/>
              <a:t>Luxembourg, March 15,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2285" y="4095180"/>
            <a:ext cx="18466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w-horz-w3c-v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8" y="5649350"/>
            <a:ext cx="3652348" cy="7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9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  <p:pic>
        <p:nvPicPr>
          <p:cNvPr id="4" name="Picture 3" descr="imdb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0" y="3053061"/>
            <a:ext cx="6585376" cy="34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5" name="Picture 4" descr="tint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45" y="1440702"/>
            <a:ext cx="6819553" cy="51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085" y="2588985"/>
            <a:ext cx="6679770" cy="1015663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 Neue Light"/>
                <a:cs typeface="Helvetica Neue Light"/>
              </a:rPr>
              <a:t>And that is all right!</a:t>
            </a:r>
          </a:p>
        </p:txBody>
      </p:sp>
    </p:spTree>
    <p:extLst>
      <p:ext uri="{BB962C8B-B14F-4D97-AF65-F5344CB8AC3E}">
        <p14:creationId xmlns:p14="http://schemas.microsoft.com/office/powerpoint/2010/main" val="32063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5846" y="1479550"/>
            <a:ext cx="8640763" cy="4700588"/>
          </a:xfrm>
        </p:spPr>
        <p:txBody>
          <a:bodyPr/>
          <a:lstStyle/>
          <a:p>
            <a:r>
              <a:rPr lang="en-US" dirty="0" smtClean="0"/>
              <a:t>We have to acknowledge that the field has grown and has become multi-faceted</a:t>
            </a:r>
          </a:p>
          <a:p>
            <a:r>
              <a:rPr lang="en-US" dirty="0" smtClean="0"/>
              <a:t>All different “views” have their success stories</a:t>
            </a:r>
          </a:p>
          <a:p>
            <a:r>
              <a:rPr lang="en-US" dirty="0" smtClean="0"/>
              <a:t>There are also no clear and water-proof boundaries between the different views</a:t>
            </a:r>
          </a:p>
          <a:p>
            <a:r>
              <a:rPr lang="en-US" dirty="0" smtClean="0"/>
              <a:t>The question is: where is the </a:t>
            </a:r>
            <a:r>
              <a:rPr lang="en-US" i="1" u="sng" dirty="0" smtClean="0"/>
              <a:t>emphasis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0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more and more data on the Web</a:t>
            </a:r>
          </a:p>
          <a:p>
            <a:pPr lvl="1"/>
            <a:r>
              <a:rPr lang="en-US" dirty="0" smtClean="0"/>
              <a:t>government data, health related data, general knowledge, company information, flight information, restaurants,…</a:t>
            </a:r>
          </a:p>
          <a:p>
            <a:r>
              <a:rPr lang="en-US" dirty="0" smtClean="0"/>
              <a:t>More and more applications rely on the availability of that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the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6" y="2588989"/>
            <a:ext cx="8939887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sz="5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But: we </a:t>
            </a:r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do not want that!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“nepatterson”,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5946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“Web” where</a:t>
            </a:r>
          </a:p>
          <a:p>
            <a:pPr lvl="1"/>
            <a:r>
              <a:rPr lang="en-US" dirty="0" smtClean="0"/>
              <a:t>documents are available for download on the Internet</a:t>
            </a:r>
          </a:p>
          <a:p>
            <a:pPr lvl="1"/>
            <a:r>
              <a:rPr lang="en-US" dirty="0" smtClean="0"/>
              <a:t>but there would be no hyperlinks among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7507" y="605676"/>
            <a:ext cx="8775241" cy="5695322"/>
            <a:chOff x="45" y="757"/>
            <a:chExt cx="6116" cy="396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" y="874"/>
              <a:ext cx="3917" cy="2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0" y="757"/>
              <a:ext cx="4082" cy="30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" y="1860"/>
              <a:ext cx="3855" cy="2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23400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42" y="1310540"/>
            <a:ext cx="8668799" cy="5056371"/>
          </a:xfrm>
        </p:spPr>
        <p:txBody>
          <a:bodyPr/>
          <a:lstStyle/>
          <a:p>
            <a:r>
              <a:rPr lang="en-US" dirty="0" smtClean="0"/>
              <a:t>We need a proper infrastructure for a real </a:t>
            </a:r>
            <a:r>
              <a:rPr lang="en-US" i="1" u="sng" dirty="0" smtClean="0"/>
              <a:t>Web of Data</a:t>
            </a:r>
          </a:p>
          <a:p>
            <a:pPr lvl="1"/>
            <a:r>
              <a:rPr lang="en-US" dirty="0" smtClean="0"/>
              <a:t>data is available on the Web</a:t>
            </a:r>
          </a:p>
          <a:p>
            <a:pPr lvl="2"/>
            <a:r>
              <a:rPr lang="en-US" dirty="0" smtClean="0"/>
              <a:t>accessible via standard Web technologies</a:t>
            </a:r>
          </a:p>
          <a:p>
            <a:pPr lvl="1"/>
            <a:r>
              <a:rPr lang="en-US" dirty="0" smtClean="0"/>
              <a:t>data are </a:t>
            </a:r>
            <a:r>
              <a:rPr lang="en-US" i="1" dirty="0" smtClean="0"/>
              <a:t>interlinked</a:t>
            </a:r>
            <a:r>
              <a:rPr lang="en-US" dirty="0" smtClean="0"/>
              <a:t> </a:t>
            </a:r>
            <a:r>
              <a:rPr lang="en-US" i="1" dirty="0" smtClean="0"/>
              <a:t>over the W</a:t>
            </a:r>
            <a:r>
              <a:rPr lang="en-US" dirty="0" smtClean="0"/>
              <a:t>eb</a:t>
            </a:r>
          </a:p>
          <a:p>
            <a:pPr lvl="2"/>
            <a:r>
              <a:rPr lang="en-US" dirty="0" smtClean="0"/>
              <a:t>the terms used for linkage are well defined</a:t>
            </a:r>
          </a:p>
          <a:p>
            <a:r>
              <a:rPr lang="en-US" dirty="0" smtClean="0"/>
              <a:t>I.e.: data can be </a:t>
            </a:r>
            <a:r>
              <a:rPr lang="en-US" i="1" u="sng" dirty="0" smtClean="0"/>
              <a:t>integrated </a:t>
            </a:r>
            <a:r>
              <a:rPr lang="en-US" dirty="0" smtClean="0"/>
              <a:t>over the Web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the Web is not enough…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going into details…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7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16" y="2588989"/>
            <a:ext cx="8939887" cy="9848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sz="5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 Light"/>
                <a:cs typeface="Helvetica Neue Light"/>
              </a:rPr>
              <a:t>This is what we want!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" y="6567488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Photo credit “kxlly”, Flickr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8132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 Web technologies should be at the service of such a Web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4120" y="2735934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noProof="1">
                <a:solidFill>
                  <a:schemeClr val="accent5"/>
                </a:solidFill>
              </a:rPr>
              <a:t>Inferencing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5676" y="1503972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Query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2486235" y="2660123"/>
            <a:ext cx="747781" cy="611003"/>
          </a:xfrm>
          <a:prstGeom prst="curvedRightArrow">
            <a:avLst>
              <a:gd name="adj1" fmla="val 11197"/>
              <a:gd name="adj2" fmla="val 50000"/>
              <a:gd name="adj3" fmla="val 212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36"/>
          <p:cNvGrpSpPr/>
          <p:nvPr/>
        </p:nvGrpSpPr>
        <p:grpSpPr>
          <a:xfrm>
            <a:off x="3396971" y="342043"/>
            <a:ext cx="2322600" cy="979562"/>
            <a:chOff x="5727454" y="2176923"/>
            <a:chExt cx="2406281" cy="1071588"/>
          </a:xfrm>
        </p:grpSpPr>
        <p:sp>
          <p:nvSpPr>
            <p:cNvPr id="54" name="Process 53"/>
            <p:cNvSpPr/>
            <p:nvPr/>
          </p:nvSpPr>
          <p:spPr>
            <a:xfrm>
              <a:off x="5727454" y="2176923"/>
              <a:ext cx="2406281" cy="1071588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33710" y="2226405"/>
              <a:ext cx="1393763" cy="50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Web of Data Applications</a:t>
              </a:r>
            </a:p>
          </p:txBody>
        </p:sp>
        <p:grpSp>
          <p:nvGrpSpPr>
            <p:cNvPr id="56" name="Group 34"/>
            <p:cNvGrpSpPr/>
            <p:nvPr/>
          </p:nvGrpSpPr>
          <p:grpSpPr>
            <a:xfrm>
              <a:off x="5756332" y="2788057"/>
              <a:ext cx="2348524" cy="404029"/>
              <a:chOff x="5760470" y="2788057"/>
              <a:chExt cx="2348524" cy="404029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7077809" y="2788057"/>
                <a:ext cx="1031185" cy="4040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Browser Applications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760470" y="2788057"/>
                <a:ext cx="1031185" cy="4040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</a:rPr>
                  <a:t>Stand Alone Applications</a:t>
                </a:r>
              </a:p>
            </p:txBody>
          </p:sp>
        </p:grpSp>
      </p:grpSp>
      <p:grpSp>
        <p:nvGrpSpPr>
          <p:cNvPr id="11" name="Group 53"/>
          <p:cNvGrpSpPr/>
          <p:nvPr/>
        </p:nvGrpSpPr>
        <p:grpSpPr>
          <a:xfrm>
            <a:off x="3234016" y="1867687"/>
            <a:ext cx="2648509" cy="1989681"/>
            <a:chOff x="2949604" y="1673827"/>
            <a:chExt cx="2743932" cy="2176604"/>
          </a:xfrm>
        </p:grpSpPr>
        <p:pic>
          <p:nvPicPr>
            <p:cNvPr id="52" name="Picture 51" descr="cloud07b.png"/>
            <p:cNvPicPr>
              <a:picLocks noChangeAspect="1"/>
            </p:cNvPicPr>
            <p:nvPr/>
          </p:nvPicPr>
          <p:blipFill>
            <a:blip r:embed="rId2">
              <a:alphaModFix amt="82000"/>
            </a:blip>
            <a:stretch>
              <a:fillRect/>
            </a:stretch>
          </p:blipFill>
          <p:spPr>
            <a:xfrm>
              <a:off x="2949604" y="1673827"/>
              <a:ext cx="2743932" cy="217660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076486" y="2300130"/>
              <a:ext cx="2503536" cy="101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</a:t>
              </a:r>
              <a:r>
                <a:rPr lang="en-US" b="1" dirty="0" smtClean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Format </a:t>
              </a:r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&amp;</a:t>
              </a:r>
            </a:p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Vocabularies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15676" y="3992198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3661"/>
                </a:solidFill>
              </a:rPr>
              <a:t>“</a:t>
            </a:r>
            <a:r>
              <a:rPr lang="en-US" sz="1400" b="1" dirty="0">
                <a:solidFill>
                  <a:schemeClr val="accent5"/>
                </a:solidFill>
              </a:rPr>
              <a:t>Bridges</a:t>
            </a:r>
            <a:r>
              <a:rPr lang="en-US" sz="1400" b="1" dirty="0">
                <a:solidFill>
                  <a:srgbClr val="0F3661"/>
                </a:solidFill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5553" y="6214315"/>
            <a:ext cx="236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on the Web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72141" y="4415977"/>
            <a:ext cx="2361875" cy="1774349"/>
            <a:chOff x="502633" y="4521383"/>
            <a:chExt cx="2446971" cy="1941042"/>
          </a:xfrm>
        </p:grpSpPr>
        <p:grpSp>
          <p:nvGrpSpPr>
            <p:cNvPr id="46" name="Group 52"/>
            <p:cNvGrpSpPr/>
            <p:nvPr/>
          </p:nvGrpSpPr>
          <p:grpSpPr>
            <a:xfrm>
              <a:off x="502633" y="4521383"/>
              <a:ext cx="2446971" cy="1941042"/>
              <a:chOff x="2949604" y="4248478"/>
              <a:chExt cx="2743932" cy="2176604"/>
            </a:xfrm>
          </p:grpSpPr>
          <p:pic>
            <p:nvPicPr>
              <p:cNvPr id="49" name="Picture 48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4248478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50" name="Vertical Scroll 49"/>
              <p:cNvSpPr/>
              <p:nvPr/>
            </p:nvSpPr>
            <p:spPr>
              <a:xfrm>
                <a:off x="4703311" y="4922629"/>
                <a:ext cx="441158" cy="372143"/>
              </a:xfrm>
              <a:prstGeom prst="verticalScroll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Document 50"/>
              <p:cNvSpPr/>
              <p:nvPr/>
            </p:nvSpPr>
            <p:spPr>
              <a:xfrm>
                <a:off x="3907526" y="5370530"/>
                <a:ext cx="508000" cy="372142"/>
              </a:xfrm>
              <a:prstGeom prst="flowChartDocumen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Magnetic Disk 46"/>
            <p:cNvSpPr/>
            <p:nvPr/>
          </p:nvSpPr>
          <p:spPr>
            <a:xfrm>
              <a:off x="2148961" y="5670735"/>
              <a:ext cx="315390" cy="497586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Multidocument 47"/>
            <p:cNvSpPr/>
            <p:nvPr/>
          </p:nvSpPr>
          <p:spPr>
            <a:xfrm>
              <a:off x="897008" y="4935845"/>
              <a:ext cx="563552" cy="403023"/>
            </a:xfrm>
            <a:prstGeom prst="flowChartMultidocumen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19468" y="4415977"/>
            <a:ext cx="2361875" cy="1774349"/>
            <a:chOff x="3245340" y="4521383"/>
            <a:chExt cx="2446971" cy="1941042"/>
          </a:xfrm>
        </p:grpSpPr>
        <p:grpSp>
          <p:nvGrpSpPr>
            <p:cNvPr id="40" name="Group 52"/>
            <p:cNvGrpSpPr/>
            <p:nvPr/>
          </p:nvGrpSpPr>
          <p:grpSpPr>
            <a:xfrm>
              <a:off x="3245340" y="4521383"/>
              <a:ext cx="2446971" cy="1941042"/>
              <a:chOff x="2949604" y="4248478"/>
              <a:chExt cx="2743932" cy="2176604"/>
            </a:xfrm>
          </p:grpSpPr>
          <p:pic>
            <p:nvPicPr>
              <p:cNvPr id="43" name="Picture 42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4248478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44" name="Magnetic Disk 43"/>
              <p:cNvSpPr/>
              <p:nvPr/>
            </p:nvSpPr>
            <p:spPr>
              <a:xfrm>
                <a:off x="3302319" y="4701999"/>
                <a:ext cx="481263" cy="372142"/>
              </a:xfrm>
              <a:prstGeom prst="flowChartMagneticDisk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Document 44"/>
              <p:cNvSpPr/>
              <p:nvPr/>
            </p:nvSpPr>
            <p:spPr>
              <a:xfrm>
                <a:off x="3783582" y="5351242"/>
                <a:ext cx="508000" cy="372142"/>
              </a:xfrm>
              <a:prstGeom prst="flowChartDocumen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Direct Access Storage 40"/>
            <p:cNvSpPr/>
            <p:nvPr/>
          </p:nvSpPr>
          <p:spPr>
            <a:xfrm>
              <a:off x="4612387" y="5853868"/>
              <a:ext cx="406064" cy="297467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nternal Storage 41"/>
            <p:cNvSpPr/>
            <p:nvPr/>
          </p:nvSpPr>
          <p:spPr>
            <a:xfrm>
              <a:off x="4849977" y="5185108"/>
              <a:ext cx="336947" cy="336893"/>
            </a:xfrm>
            <a:prstGeom prst="flowChartInternalStorag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66794" y="4415977"/>
            <a:ext cx="2361875" cy="1774349"/>
            <a:chOff x="5988046" y="4521383"/>
            <a:chExt cx="2446971" cy="1941042"/>
          </a:xfrm>
        </p:grpSpPr>
        <p:grpSp>
          <p:nvGrpSpPr>
            <p:cNvPr id="20" name="Group 19"/>
            <p:cNvGrpSpPr/>
            <p:nvPr/>
          </p:nvGrpSpPr>
          <p:grpSpPr>
            <a:xfrm>
              <a:off x="5988046" y="4521383"/>
              <a:ext cx="2446971" cy="1941042"/>
              <a:chOff x="5988046" y="4521383"/>
              <a:chExt cx="2446971" cy="1941042"/>
            </a:xfrm>
          </p:grpSpPr>
          <p:grpSp>
            <p:nvGrpSpPr>
              <p:cNvPr id="35" name="Group 52"/>
              <p:cNvGrpSpPr/>
              <p:nvPr/>
            </p:nvGrpSpPr>
            <p:grpSpPr>
              <a:xfrm>
                <a:off x="5988046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37" name="Picture 36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38" name="Vertical Scroll 37"/>
                <p:cNvSpPr/>
                <p:nvPr/>
              </p:nvSpPr>
              <p:spPr>
                <a:xfrm>
                  <a:off x="4703311" y="4922629"/>
                  <a:ext cx="441158" cy="372143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Document 38"/>
                <p:cNvSpPr/>
                <p:nvPr/>
              </p:nvSpPr>
              <p:spPr>
                <a:xfrm>
                  <a:off x="4359005" y="5537314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" name="Multidocument 35"/>
              <p:cNvSpPr/>
              <p:nvPr/>
            </p:nvSpPr>
            <p:spPr>
              <a:xfrm>
                <a:off x="6602391" y="5056177"/>
                <a:ext cx="563552" cy="403023"/>
              </a:xfrm>
              <a:prstGeom prst="flowChartMultidocumen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02391" y="5687934"/>
              <a:ext cx="393414" cy="331868"/>
              <a:chOff x="825870" y="3910294"/>
              <a:chExt cx="393414" cy="331868"/>
            </a:xfrm>
          </p:grpSpPr>
          <p:sp>
            <p:nvSpPr>
              <p:cNvPr id="22" name="Vertical Scroll 21"/>
              <p:cNvSpPr/>
              <p:nvPr/>
            </p:nvSpPr>
            <p:spPr>
              <a:xfrm>
                <a:off x="825870" y="3910294"/>
                <a:ext cx="393414" cy="331868"/>
              </a:xfrm>
              <a:prstGeom prst="verticalScroll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33"/>
              <p:cNvGrpSpPr/>
              <p:nvPr/>
            </p:nvGrpSpPr>
            <p:grpSpPr>
              <a:xfrm>
                <a:off x="905352" y="3996929"/>
                <a:ext cx="231375" cy="200525"/>
                <a:chOff x="4659312" y="2789237"/>
                <a:chExt cx="1143000" cy="990600"/>
              </a:xfrm>
            </p:grpSpPr>
            <p:sp>
              <p:nvSpPr>
                <p:cNvPr id="24" name="Oval 23"/>
                <p:cNvSpPr/>
                <p:nvPr/>
              </p:nvSpPr>
              <p:spPr bwMode="auto">
                <a:xfrm>
                  <a:off x="4887912" y="27892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5116512" y="3170237"/>
                  <a:ext cx="152400" cy="152400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5573712" y="2789237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5649912" y="32464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4659312" y="3398837"/>
                  <a:ext cx="152400" cy="152400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5345112" y="3627437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9077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8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30" name="Straight Arrow Connector 29"/>
                <p:cNvCxnSpPr>
                  <a:stCxn id="24" idx="6"/>
                  <a:endCxn id="26" idx="2"/>
                </p:cNvCxnSpPr>
                <p:nvPr/>
              </p:nvCxnSpPr>
              <p:spPr bwMode="auto">
                <a:xfrm>
                  <a:off x="5040312" y="2865437"/>
                  <a:ext cx="533400" cy="158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1" name="Straight Arrow Connector 30"/>
                <p:cNvCxnSpPr>
                  <a:stCxn id="24" idx="5"/>
                  <a:endCxn id="27" idx="1"/>
                </p:cNvCxnSpPr>
                <p:nvPr/>
              </p:nvCxnSpPr>
              <p:spPr bwMode="auto">
                <a:xfrm rot="16200000" flipH="1">
                  <a:off x="5170394" y="2766919"/>
                  <a:ext cx="349436" cy="65423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2" name="Straight Arrow Connector 31"/>
                <p:cNvCxnSpPr>
                  <a:stCxn id="28" idx="7"/>
                  <a:endCxn id="25" idx="2"/>
                </p:cNvCxnSpPr>
                <p:nvPr/>
              </p:nvCxnSpPr>
              <p:spPr bwMode="auto">
                <a:xfrm rot="5400000" flipH="1" flipV="1">
                  <a:off x="4865594" y="3170237"/>
                  <a:ext cx="174718" cy="3271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3" name="Straight Arrow Connector 32"/>
                <p:cNvCxnSpPr>
                  <a:stCxn id="25" idx="5"/>
                  <a:endCxn id="29" idx="0"/>
                </p:cNvCxnSpPr>
                <p:nvPr/>
              </p:nvCxnSpPr>
              <p:spPr bwMode="auto">
                <a:xfrm rot="16200000" flipH="1">
                  <a:off x="5170394" y="3376519"/>
                  <a:ext cx="327118" cy="1747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34" name="Straight Arrow Connector 29"/>
                <p:cNvCxnSpPr>
                  <a:stCxn id="29" idx="7"/>
                  <a:endCxn id="26" idx="4"/>
                </p:cNvCxnSpPr>
                <p:nvPr/>
              </p:nvCxnSpPr>
              <p:spPr bwMode="auto">
                <a:xfrm rot="5400000" flipH="1" flipV="1">
                  <a:off x="5208494" y="3208337"/>
                  <a:ext cx="708118" cy="174718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</p:grpSp>
      <p:sp>
        <p:nvSpPr>
          <p:cNvPr id="4" name="Right Arrow 3"/>
          <p:cNvSpPr/>
          <p:nvPr/>
        </p:nvSpPr>
        <p:spPr>
          <a:xfrm rot="20919560">
            <a:off x="5471458" y="5682583"/>
            <a:ext cx="1184975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911971">
            <a:off x="1913637" y="5022239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Arrow 60"/>
          <p:cNvSpPr/>
          <p:nvPr/>
        </p:nvSpPr>
        <p:spPr>
          <a:xfrm rot="2210855">
            <a:off x="7193657" y="5285201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ight Arrow 61"/>
          <p:cNvSpPr/>
          <p:nvPr/>
        </p:nvSpPr>
        <p:spPr>
          <a:xfrm rot="742743">
            <a:off x="2007795" y="5719086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ight Arrow 62"/>
          <p:cNvSpPr/>
          <p:nvPr/>
        </p:nvSpPr>
        <p:spPr>
          <a:xfrm rot="9232991">
            <a:off x="2066037" y="5174639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ight Arrow 63"/>
          <p:cNvSpPr/>
          <p:nvPr/>
        </p:nvSpPr>
        <p:spPr>
          <a:xfrm rot="911971">
            <a:off x="4009303" y="5177323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ight Arrow 64"/>
          <p:cNvSpPr/>
          <p:nvPr/>
        </p:nvSpPr>
        <p:spPr>
          <a:xfrm rot="911971">
            <a:off x="4716956" y="5482463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ight Arrow 65"/>
          <p:cNvSpPr/>
          <p:nvPr/>
        </p:nvSpPr>
        <p:spPr>
          <a:xfrm rot="18924164">
            <a:off x="4692128" y="5217905"/>
            <a:ext cx="372591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ight Arrow 66"/>
          <p:cNvSpPr/>
          <p:nvPr/>
        </p:nvSpPr>
        <p:spPr>
          <a:xfrm rot="20932715">
            <a:off x="2861424" y="4998845"/>
            <a:ext cx="890998" cy="594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Down Arrow 68"/>
          <p:cNvSpPr/>
          <p:nvPr/>
        </p:nvSpPr>
        <p:spPr>
          <a:xfrm rot="13800000">
            <a:off x="3049127" y="3359248"/>
            <a:ext cx="235543" cy="1394554"/>
          </a:xfrm>
          <a:prstGeom prst="downArrow">
            <a:avLst>
              <a:gd name="adj1" fmla="val 18740"/>
              <a:gd name="adj2" fmla="val 56247"/>
            </a:avLst>
          </a:prstGeom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 rot="7500000">
            <a:off x="6273489" y="3366685"/>
            <a:ext cx="208973" cy="1210528"/>
          </a:xfrm>
          <a:prstGeom prst="downArrow">
            <a:avLst>
              <a:gd name="adj1" fmla="val 18740"/>
              <a:gd name="adj2" fmla="val 56247"/>
            </a:avLst>
          </a:prstGeom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 rot="10800000">
            <a:off x="4467800" y="3825880"/>
            <a:ext cx="225605" cy="647844"/>
          </a:xfrm>
          <a:prstGeom prst="downArrow">
            <a:avLst>
              <a:gd name="adj1" fmla="val 18740"/>
              <a:gd name="adj2" fmla="val 562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0800000">
            <a:off x="4383175" y="1329503"/>
            <a:ext cx="225605" cy="647844"/>
          </a:xfrm>
          <a:prstGeom prst="downArrow">
            <a:avLst>
              <a:gd name="adj1" fmla="val 18740"/>
              <a:gd name="adj2" fmla="val 562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a longer term…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should be easily manipulated from an application</a:t>
            </a:r>
          </a:p>
          <a:p>
            <a:r>
              <a:rPr lang="en-US" dirty="0" smtClean="0"/>
              <a:t>Some sort of a “globally linked database”</a:t>
            </a:r>
          </a:p>
          <a:p>
            <a:r>
              <a:rPr lang="en-US" dirty="0" smtClean="0"/>
              <a:t>But this is still further down the road…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6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872141" y="342043"/>
            <a:ext cx="7656528" cy="6241604"/>
            <a:chOff x="872141" y="342041"/>
            <a:chExt cx="7656528" cy="6241604"/>
          </a:xfrm>
        </p:grpSpPr>
        <p:sp>
          <p:nvSpPr>
            <p:cNvPr id="6" name="TextBox 5"/>
            <p:cNvSpPr txBox="1"/>
            <p:nvPr/>
          </p:nvSpPr>
          <p:spPr>
            <a:xfrm>
              <a:off x="1314120" y="2735932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noProof="1">
                  <a:solidFill>
                    <a:schemeClr val="accent5"/>
                  </a:solidFill>
                </a:rPr>
                <a:t>Inferencing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5676" y="1503970"/>
              <a:ext cx="1762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</a:rPr>
                <a:t>Query and Update</a:t>
              </a:r>
            </a:p>
          </p:txBody>
        </p:sp>
        <p:sp>
          <p:nvSpPr>
            <p:cNvPr id="8" name="Curved Right Arrow 7"/>
            <p:cNvSpPr/>
            <p:nvPr/>
          </p:nvSpPr>
          <p:spPr>
            <a:xfrm>
              <a:off x="2486235" y="2660121"/>
              <a:ext cx="747781" cy="611003"/>
            </a:xfrm>
            <a:prstGeom prst="curvedRightArrow">
              <a:avLst>
                <a:gd name="adj1" fmla="val 11197"/>
                <a:gd name="adj2" fmla="val 50000"/>
                <a:gd name="adj3" fmla="val 2129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Up-Down Arrow 8"/>
            <p:cNvSpPr/>
            <p:nvPr/>
          </p:nvSpPr>
          <p:spPr>
            <a:xfrm>
              <a:off x="4425378" y="3833672"/>
              <a:ext cx="265786" cy="658850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3396971" y="342041"/>
              <a:ext cx="2322600" cy="979562"/>
              <a:chOff x="5727454" y="2176923"/>
              <a:chExt cx="2406281" cy="1071588"/>
            </a:xfrm>
          </p:grpSpPr>
          <p:sp>
            <p:nvSpPr>
              <p:cNvPr id="54" name="Process 53"/>
              <p:cNvSpPr/>
              <p:nvPr/>
            </p:nvSpPr>
            <p:spPr>
              <a:xfrm>
                <a:off x="5727454" y="2176923"/>
                <a:ext cx="2406281" cy="1071588"/>
              </a:xfrm>
              <a:prstGeom prst="flowChartProcess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233710" y="2226405"/>
                <a:ext cx="1393763" cy="5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Web of Data Applications</a:t>
                </a:r>
              </a:p>
            </p:txBody>
          </p:sp>
          <p:grpSp>
            <p:nvGrpSpPr>
              <p:cNvPr id="56" name="Group 34"/>
              <p:cNvGrpSpPr/>
              <p:nvPr/>
            </p:nvGrpSpPr>
            <p:grpSpPr>
              <a:xfrm>
                <a:off x="5756332" y="2788057"/>
                <a:ext cx="2348524" cy="404029"/>
                <a:chOff x="5760470" y="2788057"/>
                <a:chExt cx="2348524" cy="404029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7077809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Browser Applications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5760470" y="2788057"/>
                  <a:ext cx="1031185" cy="40402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1"/>
                      </a:solidFill>
                    </a:rPr>
                    <a:t>Stand Alone Applications</a:t>
                  </a:r>
                </a:p>
              </p:txBody>
            </p:sp>
          </p:grpSp>
        </p:grpSp>
        <p:grpSp>
          <p:nvGrpSpPr>
            <p:cNvPr id="11" name="Group 53"/>
            <p:cNvGrpSpPr/>
            <p:nvPr/>
          </p:nvGrpSpPr>
          <p:grpSpPr>
            <a:xfrm>
              <a:off x="3234016" y="1867685"/>
              <a:ext cx="2648509" cy="1989681"/>
              <a:chOff x="2949604" y="1673827"/>
              <a:chExt cx="2743932" cy="2176604"/>
            </a:xfrm>
          </p:grpSpPr>
          <p:pic>
            <p:nvPicPr>
              <p:cNvPr id="52" name="Picture 51" descr="cloud07b.png"/>
              <p:cNvPicPr>
                <a:picLocks noChangeAspect="1"/>
              </p:cNvPicPr>
              <p:nvPr/>
            </p:nvPicPr>
            <p:blipFill>
              <a:blip r:embed="rId2">
                <a:alphaModFix amt="82000"/>
              </a:blip>
              <a:stretch>
                <a:fillRect/>
              </a:stretch>
            </p:blipFill>
            <p:spPr>
              <a:xfrm>
                <a:off x="2949604" y="1673827"/>
                <a:ext cx="2743932" cy="2176604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3076486" y="2300130"/>
                <a:ext cx="2503536" cy="1010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</a:t>
                </a:r>
                <a:r>
                  <a:rPr lang="en-US" b="1" dirty="0" smtClean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Format </a:t>
                </a:r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&amp;</a:t>
                </a:r>
              </a:p>
              <a:p>
                <a:pPr algn="ctr"/>
                <a:r>
                  <a:rPr lang="en-US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Common Vocabularies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15676" y="3992196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F3661"/>
                  </a:solidFill>
                </a:rPr>
                <a:t>“</a:t>
              </a:r>
              <a:r>
                <a:rPr lang="en-US" sz="1400" b="1" dirty="0">
                  <a:solidFill>
                    <a:schemeClr val="accent5"/>
                  </a:solidFill>
                </a:rPr>
                <a:t>Bridges</a:t>
              </a:r>
              <a:r>
                <a:rPr lang="en-US" sz="1400" b="1" dirty="0">
                  <a:solidFill>
                    <a:srgbClr val="0F3661"/>
                  </a:solidFill>
                </a:rPr>
                <a:t>”</a:t>
              </a:r>
            </a:p>
          </p:txBody>
        </p:sp>
        <p:sp>
          <p:nvSpPr>
            <p:cNvPr id="13" name="Up-Down Arrow 12"/>
            <p:cNvSpPr/>
            <p:nvPr/>
          </p:nvSpPr>
          <p:spPr>
            <a:xfrm>
              <a:off x="4383173" y="1329501"/>
              <a:ext cx="265786" cy="64784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5553" y="6214313"/>
              <a:ext cx="2360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Data on the Web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72141" y="4415975"/>
              <a:ext cx="2361875" cy="1774349"/>
              <a:chOff x="502633" y="4521383"/>
              <a:chExt cx="2446971" cy="1941042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502633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9" name="Picture 48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50" name="Vertical Scroll 49"/>
                <p:cNvSpPr/>
                <p:nvPr/>
              </p:nvSpPr>
              <p:spPr>
                <a:xfrm>
                  <a:off x="4703311" y="4922629"/>
                  <a:ext cx="441158" cy="372143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Document 50"/>
                <p:cNvSpPr/>
                <p:nvPr/>
              </p:nvSpPr>
              <p:spPr>
                <a:xfrm>
                  <a:off x="3907526" y="5370530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7" name="Magnetic Disk 46"/>
              <p:cNvSpPr/>
              <p:nvPr/>
            </p:nvSpPr>
            <p:spPr>
              <a:xfrm>
                <a:off x="2148961" y="5670735"/>
                <a:ext cx="315390" cy="497586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Multidocument 47"/>
              <p:cNvSpPr/>
              <p:nvPr/>
            </p:nvSpPr>
            <p:spPr>
              <a:xfrm>
                <a:off x="897008" y="4935845"/>
                <a:ext cx="563552" cy="403023"/>
              </a:xfrm>
              <a:prstGeom prst="flowChartMultidocumen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19468" y="4415975"/>
              <a:ext cx="2361875" cy="1774349"/>
              <a:chOff x="3245340" y="4521383"/>
              <a:chExt cx="2446971" cy="1941042"/>
            </a:xfrm>
          </p:grpSpPr>
          <p:grpSp>
            <p:nvGrpSpPr>
              <p:cNvPr id="40" name="Group 52"/>
              <p:cNvGrpSpPr/>
              <p:nvPr/>
            </p:nvGrpSpPr>
            <p:grpSpPr>
              <a:xfrm>
                <a:off x="3245340" y="4521383"/>
                <a:ext cx="2446971" cy="1941042"/>
                <a:chOff x="2949604" y="4248478"/>
                <a:chExt cx="2743932" cy="2176604"/>
              </a:xfrm>
            </p:grpSpPr>
            <p:pic>
              <p:nvPicPr>
                <p:cNvPr id="43" name="Picture 42" descr="cloud07b.png"/>
                <p:cNvPicPr>
                  <a:picLocks noChangeAspect="1"/>
                </p:cNvPicPr>
                <p:nvPr/>
              </p:nvPicPr>
              <p:blipFill>
                <a:blip r:embed="rId2">
                  <a:alphaModFix amt="82000"/>
                </a:blip>
                <a:stretch>
                  <a:fillRect/>
                </a:stretch>
              </p:blipFill>
              <p:spPr>
                <a:xfrm>
                  <a:off x="2949604" y="4248478"/>
                  <a:ext cx="2743932" cy="2176604"/>
                </a:xfrm>
                <a:prstGeom prst="rect">
                  <a:avLst/>
                </a:prstGeom>
              </p:spPr>
            </p:pic>
            <p:sp>
              <p:nvSpPr>
                <p:cNvPr id="44" name="Magnetic Disk 43"/>
                <p:cNvSpPr/>
                <p:nvPr/>
              </p:nvSpPr>
              <p:spPr>
                <a:xfrm>
                  <a:off x="3302319" y="4701999"/>
                  <a:ext cx="481263" cy="372142"/>
                </a:xfrm>
                <a:prstGeom prst="flowChartMagneticDisk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Document 44"/>
                <p:cNvSpPr/>
                <p:nvPr/>
              </p:nvSpPr>
              <p:spPr>
                <a:xfrm>
                  <a:off x="3783582" y="5351242"/>
                  <a:ext cx="508000" cy="372142"/>
                </a:xfrm>
                <a:prstGeom prst="flowChartDocumen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" name="Direct Access Storage 40"/>
              <p:cNvSpPr/>
              <p:nvPr/>
            </p:nvSpPr>
            <p:spPr>
              <a:xfrm>
                <a:off x="4612387" y="5853868"/>
                <a:ext cx="406064" cy="297467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Internal Storage 41"/>
              <p:cNvSpPr/>
              <p:nvPr/>
            </p:nvSpPr>
            <p:spPr>
              <a:xfrm>
                <a:off x="4849977" y="5185108"/>
                <a:ext cx="336947" cy="336893"/>
              </a:xfrm>
              <a:prstGeom prst="flowChartInternalStorag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Up-Down Arrow 16"/>
            <p:cNvSpPr/>
            <p:nvPr/>
          </p:nvSpPr>
          <p:spPr>
            <a:xfrm rot="2972012">
              <a:off x="3017353" y="3347235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Up-Down Arrow 17"/>
            <p:cNvSpPr/>
            <p:nvPr/>
          </p:nvSpPr>
          <p:spPr>
            <a:xfrm rot="18303808">
              <a:off x="6283305" y="3298794"/>
              <a:ext cx="251714" cy="1386804"/>
            </a:xfrm>
            <a:prstGeom prst="upDownArrow">
              <a:avLst>
                <a:gd name="adj1" fmla="val 15454"/>
                <a:gd name="adj2" fmla="val 47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166794" y="4415975"/>
              <a:ext cx="2361875" cy="1774349"/>
              <a:chOff x="5988046" y="4521383"/>
              <a:chExt cx="2446971" cy="19410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88046" y="4521383"/>
                <a:ext cx="2446971" cy="1941042"/>
                <a:chOff x="5988046" y="4521383"/>
                <a:chExt cx="2446971" cy="1941042"/>
              </a:xfrm>
            </p:grpSpPr>
            <p:grpSp>
              <p:nvGrpSpPr>
                <p:cNvPr id="35" name="Group 52"/>
                <p:cNvGrpSpPr/>
                <p:nvPr/>
              </p:nvGrpSpPr>
              <p:grpSpPr>
                <a:xfrm>
                  <a:off x="5988046" y="4521383"/>
                  <a:ext cx="2446971" cy="1941042"/>
                  <a:chOff x="2949604" y="4248478"/>
                  <a:chExt cx="2743932" cy="2176604"/>
                </a:xfrm>
              </p:grpSpPr>
              <p:pic>
                <p:nvPicPr>
                  <p:cNvPr id="37" name="Picture 36" descr="cloud07b.png"/>
                  <p:cNvPicPr>
                    <a:picLocks noChangeAspect="1"/>
                  </p:cNvPicPr>
                  <p:nvPr/>
                </p:nvPicPr>
                <p:blipFill>
                  <a:blip r:embed="rId2">
                    <a:alphaModFix amt="82000"/>
                  </a:blip>
                  <a:stretch>
                    <a:fillRect/>
                  </a:stretch>
                </p:blipFill>
                <p:spPr>
                  <a:xfrm>
                    <a:off x="2949604" y="4248478"/>
                    <a:ext cx="2743932" cy="2176604"/>
                  </a:xfrm>
                  <a:prstGeom prst="rect">
                    <a:avLst/>
                  </a:prstGeom>
                </p:spPr>
              </p:pic>
              <p:sp>
                <p:nvSpPr>
                  <p:cNvPr id="38" name="Vertical Scroll 37"/>
                  <p:cNvSpPr/>
                  <p:nvPr/>
                </p:nvSpPr>
                <p:spPr>
                  <a:xfrm>
                    <a:off x="4703311" y="4922629"/>
                    <a:ext cx="441158" cy="372143"/>
                  </a:xfrm>
                  <a:prstGeom prst="verticalScroll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Document 38"/>
                  <p:cNvSpPr/>
                  <p:nvPr/>
                </p:nvSpPr>
                <p:spPr>
                  <a:xfrm>
                    <a:off x="4359005" y="5537314"/>
                    <a:ext cx="508000" cy="372142"/>
                  </a:xfrm>
                  <a:prstGeom prst="flowChartDocumen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6" name="Multidocument 35"/>
                <p:cNvSpPr/>
                <p:nvPr/>
              </p:nvSpPr>
              <p:spPr>
                <a:xfrm>
                  <a:off x="6602391" y="5056177"/>
                  <a:ext cx="563552" cy="403023"/>
                </a:xfrm>
                <a:prstGeom prst="flowChartMultidocumen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602391" y="5687934"/>
                <a:ext cx="393414" cy="331868"/>
                <a:chOff x="825870" y="3910294"/>
                <a:chExt cx="393414" cy="331868"/>
              </a:xfrm>
            </p:grpSpPr>
            <p:sp>
              <p:nvSpPr>
                <p:cNvPr id="22" name="Vertical Scroll 21"/>
                <p:cNvSpPr/>
                <p:nvPr/>
              </p:nvSpPr>
              <p:spPr>
                <a:xfrm>
                  <a:off x="825870" y="3910294"/>
                  <a:ext cx="393414" cy="331868"/>
                </a:xfrm>
                <a:prstGeom prst="verticalScroll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3" name="Group 33"/>
                <p:cNvGrpSpPr/>
                <p:nvPr/>
              </p:nvGrpSpPr>
              <p:grpSpPr>
                <a:xfrm>
                  <a:off x="905352" y="3996929"/>
                  <a:ext cx="231375" cy="200525"/>
                  <a:chOff x="4659312" y="2789237"/>
                  <a:chExt cx="1143000" cy="990600"/>
                </a:xfrm>
              </p:grpSpPr>
              <p:sp>
                <p:nvSpPr>
                  <p:cNvPr id="24" name="Oval 23"/>
                  <p:cNvSpPr/>
                  <p:nvPr/>
                </p:nvSpPr>
                <p:spPr bwMode="auto">
                  <a:xfrm>
                    <a:off x="4887912" y="27892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 bwMode="auto">
                  <a:xfrm>
                    <a:off x="5116512" y="3170237"/>
                    <a:ext cx="152400" cy="152400"/>
                  </a:xfrm>
                  <a:prstGeom prst="ellipse">
                    <a:avLst/>
                  </a:prstGeom>
                  <a:solidFill>
                    <a:srgbClr val="00009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 bwMode="auto">
                  <a:xfrm>
                    <a:off x="5573712" y="2789237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 bwMode="auto">
                  <a:xfrm>
                    <a:off x="5649912" y="32464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4659312" y="3398837"/>
                    <a:ext cx="152400" cy="152400"/>
                  </a:xfrm>
                  <a:prstGeom prst="ellipse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 bwMode="auto">
                  <a:xfrm>
                    <a:off x="5345112" y="3627437"/>
                    <a:ext cx="152400" cy="1524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9077" fontAlgn="base" hangingPunct="0">
                      <a:lnSpc>
                        <a:spcPct val="87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</a:pPr>
                    <a:endParaRPr lang="en-US" sz="2800" b="1" dirty="0">
                      <a:solidFill>
                        <a:schemeClr val="bg1"/>
                      </a:solidFill>
                      <a:latin typeface="Arial" charset="0"/>
                    </a:endParaRPr>
                  </a:p>
                </p:txBody>
              </p:sp>
              <p:cxnSp>
                <p:nvCxnSpPr>
                  <p:cNvPr id="30" name="Straight Arrow Connector 29"/>
                  <p:cNvCxnSpPr>
                    <a:stCxn id="24" idx="6"/>
                    <a:endCxn id="26" idx="2"/>
                  </p:cNvCxnSpPr>
                  <p:nvPr/>
                </p:nvCxnSpPr>
                <p:spPr bwMode="auto">
                  <a:xfrm>
                    <a:off x="5040312" y="2865437"/>
                    <a:ext cx="533400" cy="158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1" name="Straight Arrow Connector 30"/>
                  <p:cNvCxnSpPr>
                    <a:stCxn id="24" idx="5"/>
                    <a:endCxn id="27" idx="1"/>
                  </p:cNvCxnSpPr>
                  <p:nvPr/>
                </p:nvCxnSpPr>
                <p:spPr bwMode="auto">
                  <a:xfrm rot="16200000" flipH="1">
                    <a:off x="5170394" y="2766919"/>
                    <a:ext cx="349436" cy="654236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2" name="Straight Arrow Connector 31"/>
                  <p:cNvCxnSpPr>
                    <a:stCxn id="28" idx="7"/>
                    <a:endCxn id="25" idx="2"/>
                  </p:cNvCxnSpPr>
                  <p:nvPr/>
                </p:nvCxnSpPr>
                <p:spPr bwMode="auto">
                  <a:xfrm rot="5400000" flipH="1" flipV="1">
                    <a:off x="4865594" y="3170237"/>
                    <a:ext cx="174718" cy="3271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3" name="Straight Arrow Connector 32"/>
                  <p:cNvCxnSpPr>
                    <a:stCxn id="25" idx="5"/>
                    <a:endCxn id="29" idx="0"/>
                  </p:cNvCxnSpPr>
                  <p:nvPr/>
                </p:nvCxnSpPr>
                <p:spPr bwMode="auto">
                  <a:xfrm rot="16200000" flipH="1">
                    <a:off x="5170394" y="3376519"/>
                    <a:ext cx="327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  <p:cxnSp>
                <p:nvCxnSpPr>
                  <p:cNvPr id="34" name="Straight Arrow Connector 29"/>
                  <p:cNvCxnSpPr>
                    <a:stCxn id="29" idx="7"/>
                    <a:endCxn id="26" idx="4"/>
                  </p:cNvCxnSpPr>
                  <p:nvPr/>
                </p:nvCxnSpPr>
                <p:spPr bwMode="auto">
                  <a:xfrm rot="5400000" flipH="1" flipV="1">
                    <a:off x="5208494" y="3208337"/>
                    <a:ext cx="708118" cy="174718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sm" len="sm"/>
                  </a:ln>
                  <a:effectLst/>
                </p:spPr>
              </p:cxnSp>
            </p:grpSp>
          </p:grpSp>
        </p:grpSp>
        <p:sp>
          <p:nvSpPr>
            <p:cNvPr id="4" name="Right Arrow 3"/>
            <p:cNvSpPr/>
            <p:nvPr/>
          </p:nvSpPr>
          <p:spPr>
            <a:xfrm rot="20919560">
              <a:off x="5471458" y="5682581"/>
              <a:ext cx="1184975" cy="4571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ight Arrow 59"/>
            <p:cNvSpPr/>
            <p:nvPr/>
          </p:nvSpPr>
          <p:spPr>
            <a:xfrm rot="911971">
              <a:off x="1913637" y="50222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ight Arrow 60"/>
            <p:cNvSpPr/>
            <p:nvPr/>
          </p:nvSpPr>
          <p:spPr>
            <a:xfrm rot="2210855">
              <a:off x="7193657" y="5285199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Arrow 61"/>
            <p:cNvSpPr/>
            <p:nvPr/>
          </p:nvSpPr>
          <p:spPr>
            <a:xfrm rot="742743">
              <a:off x="2007795" y="5719084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Arrow 62"/>
            <p:cNvSpPr/>
            <p:nvPr/>
          </p:nvSpPr>
          <p:spPr>
            <a:xfrm rot="9232991">
              <a:off x="2066037" y="5174637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Arrow 63"/>
            <p:cNvSpPr/>
            <p:nvPr/>
          </p:nvSpPr>
          <p:spPr>
            <a:xfrm rot="911971">
              <a:off x="4009303" y="517732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ight Arrow 64"/>
            <p:cNvSpPr/>
            <p:nvPr/>
          </p:nvSpPr>
          <p:spPr>
            <a:xfrm rot="911971">
              <a:off x="4716956" y="5482461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ight Arrow 65"/>
            <p:cNvSpPr/>
            <p:nvPr/>
          </p:nvSpPr>
          <p:spPr>
            <a:xfrm rot="18924164">
              <a:off x="4692128" y="5217903"/>
              <a:ext cx="372591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ight Arrow 66"/>
            <p:cNvSpPr/>
            <p:nvPr/>
          </p:nvSpPr>
          <p:spPr>
            <a:xfrm rot="20932715">
              <a:off x="2861424" y="4998843"/>
              <a:ext cx="890998" cy="594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93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2400" y="2596660"/>
            <a:ext cx="8222822" cy="1143000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vert="horz" lIns="91232" tIns="45619" rIns="91232" bIns="45619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So… what is happening at W3C?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09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technologies are in the process of finalization</a:t>
            </a:r>
          </a:p>
          <a:p>
            <a:pPr lvl="1"/>
            <a:r>
              <a:rPr lang="en-US" dirty="0" smtClean="0"/>
              <a:t>SPARQL 1.1 (</a:t>
            </a:r>
            <a:r>
              <a:rPr lang="en-US" dirty="0"/>
              <a:t>SPARQL Protocol and RDF Query Language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RDB2RDF (Relational Databases to RDF)</a:t>
            </a:r>
          </a:p>
          <a:p>
            <a:pPr lvl="1"/>
            <a:r>
              <a:rPr lang="en-US" dirty="0" smtClean="0"/>
              <a:t>RDFa 1.1 (RDF in attributes)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(almost)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areas are subject of intensive work</a:t>
            </a:r>
          </a:p>
          <a:p>
            <a:pPr lvl="1"/>
            <a:r>
              <a:rPr lang="en-US" dirty="0" smtClean="0"/>
              <a:t>RDF update (Resource Description Framework)</a:t>
            </a:r>
          </a:p>
          <a:p>
            <a:pPr lvl="1"/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present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discussing new works, new areas, e.g.,</a:t>
            </a:r>
          </a:p>
          <a:p>
            <a:pPr lvl="1"/>
            <a:r>
              <a:rPr lang="en-US" dirty="0" smtClean="0"/>
              <a:t>Linked Data Platform</a:t>
            </a:r>
          </a:p>
          <a:p>
            <a:pPr lvl="1"/>
            <a:r>
              <a:rPr lang="en-US" dirty="0" smtClean="0"/>
              <a:t>Access Control issues</a:t>
            </a:r>
          </a:p>
          <a:p>
            <a:pPr lvl="1"/>
            <a:r>
              <a:rPr lang="en-US" dirty="0" smtClean="0"/>
              <a:t>Constraint checking on Semantic Web data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communities have different emphasis on which part of the Semantic Web they want to use</a:t>
            </a:r>
          </a:p>
          <a:p>
            <a:r>
              <a:rPr lang="en-US" dirty="0" smtClean="0"/>
              <a:t>W3C has contacts with some of those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c</a:t>
            </a:r>
            <a:r>
              <a:rPr lang="en-US" dirty="0" smtClean="0"/>
              <a:t>are and life </a:t>
            </a:r>
            <a:r>
              <a:rPr lang="en-US" dirty="0"/>
              <a:t>s</a:t>
            </a:r>
            <a:r>
              <a:rPr lang="en-US" dirty="0" smtClean="0"/>
              <a:t>ciences (a separate IG is up and running)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ibraries, publishing</a:t>
            </a:r>
          </a:p>
          <a:p>
            <a:pPr lvl="1"/>
            <a:r>
              <a:rPr lang="en-US" dirty="0" smtClean="0"/>
              <a:t>financials</a:t>
            </a:r>
          </a:p>
          <a:p>
            <a:pPr lvl="1"/>
            <a:r>
              <a:rPr lang="en-US" dirty="0" smtClean="0"/>
              <a:t>the oil, gas, and chemicals community</a:t>
            </a:r>
          </a:p>
          <a:p>
            <a:pPr marL="392337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to specialized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998" y="2895600"/>
            <a:ext cx="84996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the term “Semantic Web” mean to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3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Query RDF: SPARQL 1.1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ea typeface="msmincho" charset="0"/>
                <a:cs typeface="msmincho" charset="0"/>
              </a:rPr>
              <a:t>Photo credit “reedster”, Flickr</a:t>
            </a:r>
            <a:endParaRPr lang="en-US" sz="1000" i="1" dirty="0"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3459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SPARQL is a query language on RDF da</a:t>
            </a:r>
            <a:r>
              <a:rPr lang="en-US" dirty="0" smtClean="0"/>
              <a:t>ta</a:t>
            </a:r>
          </a:p>
          <a:p>
            <a:r>
              <a:rPr lang="en-US" dirty="0" smtClean="0"/>
              <a:t>SPARQL is defined in terms of a protocol, to send query and results over the Web</a:t>
            </a:r>
          </a:p>
          <a:p>
            <a:r>
              <a:rPr lang="en-US" dirty="0" smtClean="0"/>
              <a:t>Is based on the idea of “graph pattern matching”: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a graph pattern is described in the query, with real and unknown nodes (“variables”)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if the pattern can match a portion of the graph, the unknown nodes are replaced by the “real” ones</a:t>
            </a:r>
          </a:p>
          <a:p>
            <a:pPr marL="849537" lvl="1" indent="-457200">
              <a:buFont typeface="+mj-lt"/>
              <a:buAutoNum type="arabicPeriod"/>
            </a:pPr>
            <a:r>
              <a:rPr lang="en-US" dirty="0" smtClean="0"/>
              <a:t>resulting information is returned</a:t>
            </a:r>
          </a:p>
          <a:p>
            <a:pPr marL="594060" indent="-457200"/>
            <a:r>
              <a:rPr lang="en-US" dirty="0" smtClean="0"/>
              <a:t>First version of SPARQL was published in 2008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4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Nested queries (i.e., </a:t>
            </a: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/>
              <a:t> within a </a:t>
            </a: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/>
              <a:t> clause)</a:t>
            </a:r>
          </a:p>
          <a:p>
            <a:r>
              <a:rPr lang="en-US" dirty="0" smtClean="0"/>
              <a:t>Negation (</a:t>
            </a:r>
            <a:r>
              <a:rPr lang="en-US" b="1" dirty="0" smtClean="0">
                <a:latin typeface="Courier New"/>
                <a:cs typeface="Courier New"/>
              </a:rPr>
              <a:t>MINUS</a:t>
            </a:r>
            <a:r>
              <a:rPr lang="en-US" dirty="0" smtClean="0"/>
              <a:t>, and a </a:t>
            </a:r>
            <a:r>
              <a:rPr lang="en-US" b="1" dirty="0" smtClean="0">
                <a:latin typeface="Courier New"/>
                <a:cs typeface="Courier New"/>
              </a:rPr>
              <a:t>NOT EXIST </a:t>
            </a:r>
            <a:r>
              <a:rPr lang="en-US" dirty="0" smtClean="0"/>
              <a:t>filter)</a:t>
            </a:r>
          </a:p>
          <a:p>
            <a:r>
              <a:rPr lang="en-US" dirty="0" smtClean="0"/>
              <a:t>Aggregate function on search results (</a:t>
            </a:r>
            <a:r>
              <a:rPr lang="en-US" b="1" dirty="0" smtClean="0">
                <a:latin typeface="Courier New"/>
                <a:cs typeface="Courier New"/>
              </a:rPr>
              <a:t>SUM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MIN</a:t>
            </a:r>
            <a:r>
              <a:rPr lang="en-US" dirty="0" smtClean="0"/>
              <a:t>,…)</a:t>
            </a:r>
          </a:p>
          <a:p>
            <a:r>
              <a:rPr lang="en-US" dirty="0" smtClean="0"/>
              <a:t>Property path expression (</a:t>
            </a:r>
            <a:r>
              <a:rPr lang="en-US" b="1" dirty="0" smtClean="0">
                <a:latin typeface="Courier New"/>
                <a:cs typeface="Courier New"/>
              </a:rPr>
              <a:t>?x foaf:knows+ ?y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SPARQL UPDATE facilities (</a:t>
            </a:r>
            <a:r>
              <a:rPr lang="en-US" b="1" dirty="0" smtClean="0">
                <a:latin typeface="Courier New"/>
                <a:cs typeface="Courier New"/>
              </a:rPr>
              <a:t>INSERT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DELETE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/>
                <a:cs typeface="Courier New"/>
              </a:rPr>
              <a:t>CREATE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Combination with entailment regimes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SPARQL 1.1: adding missing features to SPARQL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 bwMode="auto">
          <a:xfrm rot="16200000" flipH="1">
            <a:off x="1876055" y="3705512"/>
            <a:ext cx="5046290" cy="6912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>
                <a:alpha val="36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and RDFS/OWL/RIF</a:t>
            </a:r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5687171" y="3705511"/>
            <a:ext cx="3244842" cy="749452"/>
            <a:chOff x="6411912" y="5595934"/>
            <a:chExt cx="3352801" cy="826132"/>
          </a:xfrm>
        </p:grpSpPr>
        <p:grpSp>
          <p:nvGrpSpPr>
            <p:cNvPr id="3" name="Group 27"/>
            <p:cNvGrpSpPr/>
            <p:nvPr/>
          </p:nvGrpSpPr>
          <p:grpSpPr>
            <a:xfrm>
              <a:off x="6411912" y="5595934"/>
              <a:ext cx="3352801" cy="365300"/>
              <a:chOff x="6259512" y="4008437"/>
              <a:chExt cx="3352801" cy="365300"/>
            </a:xfrm>
          </p:grpSpPr>
          <p:sp>
            <p:nvSpPr>
              <p:cNvPr id="20" name="Freeform 44"/>
              <p:cNvSpPr>
                <a:spLocks/>
              </p:cNvSpPr>
              <p:nvPr/>
            </p:nvSpPr>
            <p:spPr bwMode="auto">
              <a:xfrm>
                <a:off x="6259512" y="40084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35073" y="4017508"/>
                <a:ext cx="297724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 with extra triples</a:t>
                </a:r>
              </a:p>
            </p:txBody>
          </p:sp>
        </p:grpSp>
        <p:grpSp>
          <p:nvGrpSpPr>
            <p:cNvPr id="5" name="Group 28"/>
            <p:cNvGrpSpPr/>
            <p:nvPr/>
          </p:nvGrpSpPr>
          <p:grpSpPr>
            <a:xfrm>
              <a:off x="6411912" y="6065837"/>
              <a:ext cx="2122722" cy="356229"/>
              <a:chOff x="3973512" y="2921854"/>
              <a:chExt cx="2122722" cy="356229"/>
            </a:xfrm>
          </p:grpSpPr>
          <p:sp>
            <p:nvSpPr>
              <p:cNvPr id="30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43634" y="2921854"/>
                <a:ext cx="17526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6" name="Group 47"/>
          <p:cNvGrpSpPr/>
          <p:nvPr/>
        </p:nvGrpSpPr>
        <p:grpSpPr>
          <a:xfrm>
            <a:off x="5805170" y="1977327"/>
            <a:ext cx="1430680" cy="1520800"/>
            <a:chOff x="6399792" y="2179637"/>
            <a:chExt cx="1577225" cy="1676400"/>
          </a:xfrm>
        </p:grpSpPr>
        <p:grpSp>
          <p:nvGrpSpPr>
            <p:cNvPr id="9" name="Group 44"/>
            <p:cNvGrpSpPr/>
            <p:nvPr/>
          </p:nvGrpSpPr>
          <p:grpSpPr>
            <a:xfrm>
              <a:off x="6918917" y="2484437"/>
              <a:ext cx="703865" cy="685800"/>
              <a:chOff x="6918917" y="2484437"/>
              <a:chExt cx="703865" cy="685800"/>
            </a:xfrm>
          </p:grpSpPr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 flipH="1">
                <a:off x="7193613" y="2484437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00009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38"/>
              <p:cNvSpPr>
                <a:spLocks/>
              </p:cNvSpPr>
              <p:nvPr/>
            </p:nvSpPr>
            <p:spPr bwMode="auto">
              <a:xfrm flipH="1">
                <a:off x="6918917" y="2762818"/>
                <a:ext cx="433363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2CC99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 flipH="1">
                <a:off x="7360667" y="2640985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 flipH="1">
                <a:off x="7078153" y="2917895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0" name="Bent Arrow 59"/>
            <p:cNvSpPr/>
            <p:nvPr/>
          </p:nvSpPr>
          <p:spPr bwMode="auto">
            <a:xfrm rot="5400000">
              <a:off x="6350205" y="2229224"/>
              <a:ext cx="1676400" cy="1577225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018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5539679" y="4604166"/>
            <a:ext cx="1622421" cy="1341069"/>
            <a:chOff x="6107112" y="5075237"/>
            <a:chExt cx="1788606" cy="1478280"/>
          </a:xfrm>
        </p:grpSpPr>
        <p:grpSp>
          <p:nvGrpSpPr>
            <p:cNvPr id="11" name="Group 45"/>
            <p:cNvGrpSpPr/>
            <p:nvPr/>
          </p:nvGrpSpPr>
          <p:grpSpPr>
            <a:xfrm>
              <a:off x="6918917" y="5465308"/>
              <a:ext cx="703865" cy="685800"/>
              <a:chOff x="6918917" y="5465308"/>
              <a:chExt cx="703865" cy="685800"/>
            </a:xfrm>
          </p:grpSpPr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 flipH="1" flipV="1">
                <a:off x="7193613" y="5748929"/>
                <a:ext cx="429169" cy="402179"/>
              </a:xfrm>
              <a:custGeom>
                <a:avLst/>
                <a:gdLst/>
                <a:ahLst/>
                <a:cxnLst>
                  <a:cxn ang="0">
                    <a:pos x="4725" y="1045"/>
                  </a:cxn>
                  <a:cxn ang="0">
                    <a:pos x="5732" y="1170"/>
                  </a:cxn>
                  <a:cxn ang="0">
                    <a:pos x="6866" y="307"/>
                  </a:cxn>
                  <a:cxn ang="0">
                    <a:pos x="7710" y="740"/>
                  </a:cxn>
                  <a:cxn ang="0">
                    <a:pos x="7467" y="2079"/>
                  </a:cxn>
                  <a:cxn ang="0">
                    <a:pos x="8069" y="2853"/>
                  </a:cxn>
                  <a:cxn ang="0">
                    <a:pos x="9519" y="2979"/>
                  </a:cxn>
                  <a:cxn ang="0">
                    <a:pos x="9817" y="3887"/>
                  </a:cxn>
                  <a:cxn ang="0">
                    <a:pos x="8781" y="4858"/>
                  </a:cxn>
                  <a:cxn ang="0">
                    <a:pos x="8684" y="5868"/>
                  </a:cxn>
                  <a:cxn ang="0">
                    <a:pos x="9519" y="6866"/>
                  </a:cxn>
                  <a:cxn ang="0">
                    <a:pos x="9079" y="7711"/>
                  </a:cxn>
                  <a:cxn ang="0">
                    <a:pos x="7674" y="7542"/>
                  </a:cxn>
                  <a:cxn ang="0">
                    <a:pos x="6936" y="8106"/>
                  </a:cxn>
                  <a:cxn ang="0">
                    <a:pos x="6866" y="9519"/>
                  </a:cxn>
                  <a:cxn ang="0">
                    <a:pos x="5929" y="9817"/>
                  </a:cxn>
                  <a:cxn ang="0">
                    <a:pos x="5029" y="8745"/>
                  </a:cxn>
                  <a:cxn ang="0">
                    <a:pos x="4022" y="8648"/>
                  </a:cxn>
                  <a:cxn ang="0">
                    <a:pos x="2979" y="9519"/>
                  </a:cxn>
                  <a:cxn ang="0">
                    <a:pos x="2115" y="9080"/>
                  </a:cxn>
                  <a:cxn ang="0">
                    <a:pos x="2115" y="7440"/>
                  </a:cxn>
                  <a:cxn ang="0">
                    <a:pos x="1539" y="6667"/>
                  </a:cxn>
                  <a:cxn ang="0">
                    <a:pos x="307" y="6866"/>
                  </a:cxn>
                  <a:cxn ang="0">
                    <a:pos x="0" y="5930"/>
                  </a:cxn>
                  <a:cxn ang="0">
                    <a:pos x="1072" y="4923"/>
                  </a:cxn>
                  <a:cxn ang="0">
                    <a:pos x="1207" y="3924"/>
                  </a:cxn>
                  <a:cxn ang="0">
                    <a:pos x="307" y="2979"/>
                  </a:cxn>
                  <a:cxn ang="0">
                    <a:pos x="740" y="2079"/>
                  </a:cxn>
                  <a:cxn ang="0">
                    <a:pos x="2017" y="2447"/>
                  </a:cxn>
                  <a:cxn ang="0">
                    <a:pos x="2717" y="1846"/>
                  </a:cxn>
                  <a:cxn ang="0">
                    <a:pos x="2979" y="307"/>
                  </a:cxn>
                  <a:cxn ang="0">
                    <a:pos x="3887" y="0"/>
                  </a:cxn>
                  <a:cxn ang="0">
                    <a:pos x="4725" y="1045"/>
                  </a:cxn>
                </a:cxnLst>
                <a:rect l="0" t="0" r="r" b="b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FF6500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 flipH="1" flipV="1">
                <a:off x="6918917" y="5465308"/>
                <a:ext cx="433362" cy="407419"/>
              </a:xfrm>
              <a:custGeom>
                <a:avLst/>
                <a:gdLst/>
                <a:ahLst/>
                <a:cxnLst>
                  <a:cxn ang="0">
                    <a:pos x="2914" y="1675"/>
                  </a:cxn>
                  <a:cxn ang="0">
                    <a:pos x="3887" y="1269"/>
                  </a:cxn>
                  <a:cxn ang="0">
                    <a:pos x="4453" y="0"/>
                  </a:cxn>
                  <a:cxn ang="0">
                    <a:pos x="5426" y="0"/>
                  </a:cxn>
                  <a:cxn ang="0">
                    <a:pos x="5829" y="1269"/>
                  </a:cxn>
                  <a:cxn ang="0">
                    <a:pos x="6728" y="1638"/>
                  </a:cxn>
                  <a:cxn ang="0">
                    <a:pos x="8069" y="1036"/>
                  </a:cxn>
                  <a:cxn ang="0">
                    <a:pos x="8779" y="1748"/>
                  </a:cxn>
                  <a:cxn ang="0">
                    <a:pos x="8303" y="3050"/>
                  </a:cxn>
                  <a:cxn ang="0">
                    <a:pos x="8671" y="3987"/>
                  </a:cxn>
                  <a:cxn ang="0">
                    <a:pos x="9915" y="4490"/>
                  </a:cxn>
                  <a:cxn ang="0">
                    <a:pos x="9915" y="5427"/>
                  </a:cxn>
                  <a:cxn ang="0">
                    <a:pos x="8611" y="5930"/>
                  </a:cxn>
                  <a:cxn ang="0">
                    <a:pos x="8241" y="6802"/>
                  </a:cxn>
                  <a:cxn ang="0">
                    <a:pos x="8843" y="8070"/>
                  </a:cxn>
                  <a:cxn ang="0">
                    <a:pos x="8177" y="8808"/>
                  </a:cxn>
                  <a:cxn ang="0">
                    <a:pos x="6863" y="8279"/>
                  </a:cxn>
                  <a:cxn ang="0">
                    <a:pos x="5929" y="8648"/>
                  </a:cxn>
                  <a:cxn ang="0">
                    <a:pos x="5460" y="9953"/>
                  </a:cxn>
                  <a:cxn ang="0">
                    <a:pos x="4453" y="9953"/>
                  </a:cxn>
                  <a:cxn ang="0">
                    <a:pos x="3716" y="8513"/>
                  </a:cxn>
                  <a:cxn ang="0">
                    <a:pos x="2844" y="8107"/>
                  </a:cxn>
                  <a:cxn ang="0">
                    <a:pos x="1846" y="8845"/>
                  </a:cxn>
                  <a:cxn ang="0">
                    <a:pos x="1142" y="8145"/>
                  </a:cxn>
                  <a:cxn ang="0">
                    <a:pos x="1609" y="6765"/>
                  </a:cxn>
                  <a:cxn ang="0">
                    <a:pos x="1241" y="5866"/>
                  </a:cxn>
                  <a:cxn ang="0">
                    <a:pos x="0" y="5427"/>
                  </a:cxn>
                  <a:cxn ang="0">
                    <a:pos x="0" y="4453"/>
                  </a:cxn>
                  <a:cxn ang="0">
                    <a:pos x="1241" y="4159"/>
                  </a:cxn>
                  <a:cxn ang="0">
                    <a:pos x="1539" y="3287"/>
                  </a:cxn>
                  <a:cxn ang="0">
                    <a:pos x="1035" y="1847"/>
                  </a:cxn>
                  <a:cxn ang="0">
                    <a:pos x="1711" y="1143"/>
                  </a:cxn>
                  <a:cxn ang="0">
                    <a:pos x="2914" y="1675"/>
                  </a:cxn>
                </a:cxnLst>
                <a:rect l="0" t="0" r="r" b="b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01800D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 flipH="1" flipV="1">
                <a:off x="7360668" y="5904168"/>
                <a:ext cx="95060" cy="90392"/>
              </a:xfrm>
              <a:custGeom>
                <a:avLst/>
                <a:gdLst/>
                <a:ahLst/>
                <a:cxnLst>
                  <a:cxn ang="0">
                    <a:pos x="962" y="6"/>
                  </a:cxn>
                  <a:cxn ang="0">
                    <a:pos x="834" y="26"/>
                  </a:cxn>
                  <a:cxn ang="0">
                    <a:pos x="712" y="61"/>
                  </a:cxn>
                  <a:cxn ang="0">
                    <a:pos x="596" y="112"/>
                  </a:cxn>
                  <a:cxn ang="0">
                    <a:pos x="485" y="179"/>
                  </a:cxn>
                  <a:cxn ang="0">
                    <a:pos x="380" y="262"/>
                  </a:cxn>
                  <a:cxn ang="0">
                    <a:pos x="280" y="360"/>
                  </a:cxn>
                  <a:cxn ang="0">
                    <a:pos x="194" y="464"/>
                  </a:cxn>
                  <a:cxn ang="0">
                    <a:pos x="124" y="573"/>
                  </a:cxn>
                  <a:cxn ang="0">
                    <a:pos x="69" y="689"/>
                  </a:cxn>
                  <a:cxn ang="0">
                    <a:pos x="31" y="810"/>
                  </a:cxn>
                  <a:cxn ang="0">
                    <a:pos x="8" y="936"/>
                  </a:cxn>
                  <a:cxn ang="0">
                    <a:pos x="0" y="1069"/>
                  </a:cxn>
                  <a:cxn ang="0">
                    <a:pos x="8" y="1210"/>
                  </a:cxn>
                  <a:cxn ang="0">
                    <a:pos x="31" y="1344"/>
                  </a:cxn>
                  <a:cxn ang="0">
                    <a:pos x="69" y="1473"/>
                  </a:cxn>
                  <a:cxn ang="0">
                    <a:pos x="124" y="1595"/>
                  </a:cxn>
                  <a:cxn ang="0">
                    <a:pos x="194" y="1711"/>
                  </a:cxn>
                  <a:cxn ang="0">
                    <a:pos x="280" y="1822"/>
                  </a:cxn>
                  <a:cxn ang="0">
                    <a:pos x="380" y="1925"/>
                  </a:cxn>
                  <a:cxn ang="0">
                    <a:pos x="485" y="2012"/>
                  </a:cxn>
                  <a:cxn ang="0">
                    <a:pos x="596" y="2084"/>
                  </a:cxn>
                  <a:cxn ang="0">
                    <a:pos x="712" y="2138"/>
                  </a:cxn>
                  <a:cxn ang="0">
                    <a:pos x="834" y="2176"/>
                  </a:cxn>
                  <a:cxn ang="0">
                    <a:pos x="962" y="2197"/>
                  </a:cxn>
                  <a:cxn ang="0">
                    <a:pos x="1096" y="2201"/>
                  </a:cxn>
                  <a:cxn ang="0">
                    <a:pos x="1233" y="2191"/>
                  </a:cxn>
                  <a:cxn ang="0">
                    <a:pos x="1364" y="2162"/>
                  </a:cxn>
                  <a:cxn ang="0">
                    <a:pos x="1489" y="2118"/>
                  </a:cxn>
                  <a:cxn ang="0">
                    <a:pos x="1607" y="2058"/>
                  </a:cxn>
                  <a:cxn ang="0">
                    <a:pos x="1719" y="1980"/>
                  </a:cxn>
                  <a:cxn ang="0">
                    <a:pos x="1827" y="1886"/>
                  </a:cxn>
                  <a:cxn ang="0">
                    <a:pos x="1925" y="1779"/>
                  </a:cxn>
                  <a:cxn ang="0">
                    <a:pos x="2007" y="1665"/>
                  </a:cxn>
                  <a:cxn ang="0">
                    <a:pos x="2072" y="1547"/>
                  </a:cxn>
                  <a:cxn ang="0">
                    <a:pos x="2122" y="1422"/>
                  </a:cxn>
                  <a:cxn ang="0">
                    <a:pos x="2156" y="1291"/>
                  </a:cxn>
                  <a:cxn ang="0">
                    <a:pos x="2174" y="1154"/>
                  </a:cxn>
                  <a:cxn ang="0">
                    <a:pos x="2176" y="1015"/>
                  </a:cxn>
                  <a:cxn ang="0">
                    <a:pos x="2161" y="885"/>
                  </a:cxn>
                  <a:cxn ang="0">
                    <a:pos x="2131" y="761"/>
                  </a:cxn>
                  <a:cxn ang="0">
                    <a:pos x="2083" y="642"/>
                  </a:cxn>
                  <a:cxn ang="0">
                    <a:pos x="2021" y="529"/>
                  </a:cxn>
                  <a:cxn ang="0">
                    <a:pos x="1943" y="422"/>
                  </a:cxn>
                  <a:cxn ang="0">
                    <a:pos x="1848" y="319"/>
                  </a:cxn>
                  <a:cxn ang="0">
                    <a:pos x="1741" y="227"/>
                  </a:cxn>
                  <a:cxn ang="0">
                    <a:pos x="1630" y="150"/>
                  </a:cxn>
                  <a:cxn ang="0">
                    <a:pos x="1513" y="90"/>
                  </a:cxn>
                  <a:cxn ang="0">
                    <a:pos x="1389" y="45"/>
                  </a:cxn>
                  <a:cxn ang="0">
                    <a:pos x="1260" y="15"/>
                  </a:cxn>
                  <a:cxn ang="0">
                    <a:pos x="1125" y="2"/>
                  </a:cxn>
                </a:cxnLst>
                <a:rect l="0" t="0" r="r" b="b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 flipH="1" flipV="1">
                <a:off x="7087370" y="5623821"/>
                <a:ext cx="95759" cy="90392"/>
              </a:xfrm>
              <a:custGeom>
                <a:avLst/>
                <a:gdLst/>
                <a:ahLst/>
                <a:cxnLst>
                  <a:cxn ang="0">
                    <a:pos x="481" y="164"/>
                  </a:cxn>
                  <a:cxn ang="0">
                    <a:pos x="395" y="230"/>
                  </a:cxn>
                  <a:cxn ang="0">
                    <a:pos x="318" y="302"/>
                  </a:cxn>
                  <a:cxn ang="0">
                    <a:pos x="249" y="381"/>
                  </a:cxn>
                  <a:cxn ang="0">
                    <a:pos x="188" y="466"/>
                  </a:cxn>
                  <a:cxn ang="0">
                    <a:pos x="135" y="556"/>
                  </a:cxn>
                  <a:cxn ang="0">
                    <a:pos x="90" y="654"/>
                  </a:cxn>
                  <a:cxn ang="0">
                    <a:pos x="52" y="758"/>
                  </a:cxn>
                  <a:cxn ang="0">
                    <a:pos x="23" y="865"/>
                  </a:cxn>
                  <a:cxn ang="0">
                    <a:pos x="6" y="970"/>
                  </a:cxn>
                  <a:cxn ang="0">
                    <a:pos x="0" y="1075"/>
                  </a:cxn>
                  <a:cxn ang="0">
                    <a:pos x="6" y="1178"/>
                  </a:cxn>
                  <a:cxn ang="0">
                    <a:pos x="22" y="1279"/>
                  </a:cxn>
                  <a:cxn ang="0">
                    <a:pos x="50" y="1378"/>
                  </a:cxn>
                  <a:cxn ang="0">
                    <a:pos x="90" y="1475"/>
                  </a:cxn>
                  <a:cxn ang="0">
                    <a:pos x="140" y="1572"/>
                  </a:cxn>
                  <a:cxn ang="0">
                    <a:pos x="192" y="1668"/>
                  </a:cxn>
                  <a:cxn ang="0">
                    <a:pos x="251" y="1759"/>
                  </a:cxn>
                  <a:cxn ang="0">
                    <a:pos x="316" y="1843"/>
                  </a:cxn>
                  <a:cxn ang="0">
                    <a:pos x="388" y="1918"/>
                  </a:cxn>
                  <a:cxn ang="0">
                    <a:pos x="467" y="1985"/>
                  </a:cxn>
                  <a:cxn ang="0">
                    <a:pos x="554" y="2045"/>
                  </a:cxn>
                  <a:cxn ang="0">
                    <a:pos x="648" y="2095"/>
                  </a:cxn>
                  <a:cxn ang="0">
                    <a:pos x="747" y="2138"/>
                  </a:cxn>
                  <a:cxn ang="0">
                    <a:pos x="853" y="2172"/>
                  </a:cxn>
                  <a:cxn ang="0">
                    <a:pos x="959" y="2194"/>
                  </a:cxn>
                  <a:cxn ang="0">
                    <a:pos x="1065" y="2204"/>
                  </a:cxn>
                  <a:cxn ang="0">
                    <a:pos x="1172" y="2202"/>
                  </a:cxn>
                  <a:cxn ang="0">
                    <a:pos x="1278" y="2188"/>
                  </a:cxn>
                  <a:cxn ang="0">
                    <a:pos x="1385" y="2163"/>
                  </a:cxn>
                  <a:cxn ang="0">
                    <a:pos x="1493" y="2125"/>
                  </a:cxn>
                  <a:cxn ang="0">
                    <a:pos x="1601" y="2076"/>
                  </a:cxn>
                  <a:cxn ang="0">
                    <a:pos x="1778" y="1960"/>
                  </a:cxn>
                  <a:cxn ang="0">
                    <a:pos x="1942" y="1813"/>
                  </a:cxn>
                  <a:cxn ang="0">
                    <a:pos x="2065" y="1652"/>
                  </a:cxn>
                  <a:cxn ang="0">
                    <a:pos x="2145" y="1478"/>
                  </a:cxn>
                  <a:cxn ang="0">
                    <a:pos x="2185" y="1290"/>
                  </a:cxn>
                  <a:cxn ang="0">
                    <a:pos x="2182" y="1089"/>
                  </a:cxn>
                  <a:cxn ang="0">
                    <a:pos x="2138" y="873"/>
                  </a:cxn>
                  <a:cxn ang="0">
                    <a:pos x="2052" y="644"/>
                  </a:cxn>
                  <a:cxn ang="0">
                    <a:pos x="1984" y="513"/>
                  </a:cxn>
                  <a:cxn ang="0">
                    <a:pos x="1925" y="425"/>
                  </a:cxn>
                  <a:cxn ang="0">
                    <a:pos x="1859" y="345"/>
                  </a:cxn>
                  <a:cxn ang="0">
                    <a:pos x="1786" y="273"/>
                  </a:cxn>
                  <a:cxn ang="0">
                    <a:pos x="1704" y="209"/>
                  </a:cxn>
                  <a:cxn ang="0">
                    <a:pos x="1616" y="152"/>
                  </a:cxn>
                  <a:cxn ang="0">
                    <a:pos x="1519" y="105"/>
                  </a:cxn>
                  <a:cxn ang="0">
                    <a:pos x="1415" y="65"/>
                  </a:cxn>
                  <a:cxn ang="0">
                    <a:pos x="1307" y="34"/>
                  </a:cxn>
                  <a:cxn ang="0">
                    <a:pos x="1199" y="12"/>
                  </a:cxn>
                  <a:cxn ang="0">
                    <a:pos x="1093" y="1"/>
                  </a:cxn>
                  <a:cxn ang="0">
                    <a:pos x="987" y="1"/>
                  </a:cxn>
                  <a:cxn ang="0">
                    <a:pos x="883" y="12"/>
                  </a:cxn>
                  <a:cxn ang="0">
                    <a:pos x="779" y="33"/>
                  </a:cxn>
                  <a:cxn ang="0">
                    <a:pos x="676" y="64"/>
                  </a:cxn>
                  <a:cxn ang="0">
                    <a:pos x="575" y="106"/>
                  </a:cxn>
                </a:cxnLst>
                <a:rect l="0" t="0" r="r" b="b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solidFill>
                <a:schemeClr val="accent1"/>
              </a:solidFill>
              <a:ln w="3175">
                <a:noFill/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1" name="Bent Arrow 60"/>
            <p:cNvSpPr/>
            <p:nvPr/>
          </p:nvSpPr>
          <p:spPr bwMode="auto">
            <a:xfrm rot="10800000">
              <a:off x="6107112" y="5075237"/>
              <a:ext cx="1788606" cy="1478280"/>
            </a:xfrm>
            <a:prstGeom prst="bentArrow">
              <a:avLst>
                <a:gd name="adj1" fmla="val 5515"/>
                <a:gd name="adj2" fmla="val 10428"/>
                <a:gd name="adj3" fmla="val 25000"/>
                <a:gd name="adj4" fmla="val 43750"/>
              </a:avLst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765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309592" y="2184715"/>
            <a:ext cx="1696167" cy="360755"/>
          </a:xfrm>
          <a:prstGeom prst="rect">
            <a:avLst/>
          </a:prstGeom>
          <a:noFill/>
        </p:spPr>
        <p:txBody>
          <a:bodyPr wrap="square" lIns="82789" tIns="41395" rIns="82789" bIns="4139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entailment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09592" y="4794000"/>
            <a:ext cx="1696167" cy="637754"/>
          </a:xfrm>
          <a:prstGeom prst="rect">
            <a:avLst/>
          </a:prstGeom>
          <a:noFill/>
        </p:spPr>
        <p:txBody>
          <a:bodyPr wrap="square" lIns="82789" tIns="41395" rIns="82789" bIns="4139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pattern matching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Freeform 122"/>
          <p:cNvSpPr>
            <a:spLocks/>
          </p:cNvSpPr>
          <p:nvPr/>
        </p:nvSpPr>
        <p:spPr bwMode="auto">
          <a:xfrm>
            <a:off x="493920" y="3194528"/>
            <a:ext cx="552960" cy="1533502"/>
          </a:xfrm>
          <a:custGeom>
            <a:avLst/>
            <a:gdLst/>
            <a:ahLst/>
            <a:cxnLst>
              <a:cxn ang="0">
                <a:pos x="4558" y="3551"/>
              </a:cxn>
              <a:cxn ang="0">
                <a:pos x="4932" y="3676"/>
              </a:cxn>
              <a:cxn ang="0">
                <a:pos x="5287" y="3900"/>
              </a:cxn>
              <a:cxn ang="0">
                <a:pos x="5619" y="4220"/>
              </a:cxn>
              <a:cxn ang="0">
                <a:pos x="5880" y="4585"/>
              </a:cxn>
              <a:cxn ang="0">
                <a:pos x="6049" y="4967"/>
              </a:cxn>
              <a:cxn ang="0">
                <a:pos x="6127" y="5370"/>
              </a:cxn>
              <a:cxn ang="0">
                <a:pos x="6122" y="9793"/>
              </a:cxn>
              <a:cxn ang="0">
                <a:pos x="6053" y="10109"/>
              </a:cxn>
              <a:cxn ang="0">
                <a:pos x="5917" y="10397"/>
              </a:cxn>
              <a:cxn ang="0">
                <a:pos x="5715" y="10660"/>
              </a:cxn>
              <a:cxn ang="0">
                <a:pos x="5455" y="10883"/>
              </a:cxn>
              <a:cxn ang="0">
                <a:pos x="5145" y="11056"/>
              </a:cxn>
              <a:cxn ang="0">
                <a:pos x="4787" y="11178"/>
              </a:cxn>
              <a:cxn ang="0">
                <a:pos x="1424" y="11201"/>
              </a:cxn>
              <a:cxn ang="0">
                <a:pos x="1026" y="11058"/>
              </a:cxn>
              <a:cxn ang="0">
                <a:pos x="719" y="10901"/>
              </a:cxn>
              <a:cxn ang="0">
                <a:pos x="456" y="10714"/>
              </a:cxn>
              <a:cxn ang="0">
                <a:pos x="247" y="10503"/>
              </a:cxn>
              <a:cxn ang="0">
                <a:pos x="101" y="10281"/>
              </a:cxn>
              <a:cxn ang="0">
                <a:pos x="19" y="10047"/>
              </a:cxn>
              <a:cxn ang="0">
                <a:pos x="1" y="5453"/>
              </a:cxn>
              <a:cxn ang="0">
                <a:pos x="57" y="4978"/>
              </a:cxn>
              <a:cxn ang="0">
                <a:pos x="208" y="4560"/>
              </a:cxn>
              <a:cxn ang="0">
                <a:pos x="453" y="4201"/>
              </a:cxn>
              <a:cxn ang="0">
                <a:pos x="789" y="3904"/>
              </a:cxn>
              <a:cxn ang="0">
                <a:pos x="1194" y="3691"/>
              </a:cxn>
              <a:cxn ang="0">
                <a:pos x="1670" y="3564"/>
              </a:cxn>
              <a:cxn ang="0">
                <a:pos x="2212" y="3522"/>
              </a:cxn>
              <a:cxn ang="0">
                <a:pos x="2312" y="3514"/>
              </a:cxn>
              <a:cxn ang="0">
                <a:pos x="2617" y="3511"/>
              </a:cxn>
              <a:cxn ang="0">
                <a:pos x="2686" y="3430"/>
              </a:cxn>
              <a:cxn ang="0">
                <a:pos x="2402" y="3322"/>
              </a:cxn>
              <a:cxn ang="0">
                <a:pos x="2117" y="3158"/>
              </a:cxn>
              <a:cxn ang="0">
                <a:pos x="1869" y="2950"/>
              </a:cxn>
              <a:cxn ang="0">
                <a:pos x="1660" y="2699"/>
              </a:cxn>
              <a:cxn ang="0">
                <a:pos x="1506" y="2420"/>
              </a:cxn>
              <a:cxn ang="0">
                <a:pos x="1408" y="2123"/>
              </a:cxn>
              <a:cxn ang="0">
                <a:pos x="1367" y="1804"/>
              </a:cxn>
              <a:cxn ang="0">
                <a:pos x="1390" y="1427"/>
              </a:cxn>
              <a:cxn ang="0">
                <a:pos x="1493" y="1068"/>
              </a:cxn>
              <a:cxn ang="0">
                <a:pos x="1676" y="742"/>
              </a:cxn>
              <a:cxn ang="0">
                <a:pos x="1940" y="448"/>
              </a:cxn>
              <a:cxn ang="0">
                <a:pos x="2247" y="219"/>
              </a:cxn>
              <a:cxn ang="0">
                <a:pos x="2588" y="71"/>
              </a:cxn>
              <a:cxn ang="0">
                <a:pos x="2962" y="4"/>
              </a:cxn>
              <a:cxn ang="0">
                <a:pos x="3356" y="18"/>
              </a:cxn>
              <a:cxn ang="0">
                <a:pos x="3721" y="111"/>
              </a:cxn>
              <a:cxn ang="0">
                <a:pos x="4053" y="287"/>
              </a:cxn>
              <a:cxn ang="0">
                <a:pos x="4353" y="542"/>
              </a:cxn>
              <a:cxn ang="0">
                <a:pos x="4588" y="847"/>
              </a:cxn>
              <a:cxn ang="0">
                <a:pos x="4745" y="1184"/>
              </a:cxn>
              <a:cxn ang="0">
                <a:pos x="4820" y="1555"/>
              </a:cxn>
              <a:cxn ang="0">
                <a:pos x="4818" y="1917"/>
              </a:cxn>
              <a:cxn ang="0">
                <a:pos x="4752" y="2240"/>
              </a:cxn>
              <a:cxn ang="0">
                <a:pos x="4624" y="2541"/>
              </a:cxn>
              <a:cxn ang="0">
                <a:pos x="4431" y="2824"/>
              </a:cxn>
              <a:cxn ang="0">
                <a:pos x="4192" y="3066"/>
              </a:cxn>
              <a:cxn ang="0">
                <a:pos x="3919" y="3252"/>
              </a:cxn>
              <a:cxn ang="0">
                <a:pos x="3611" y="3381"/>
              </a:cxn>
              <a:cxn ang="0">
                <a:pos x="3466" y="3480"/>
              </a:cxn>
            </a:cxnLst>
            <a:rect l="0" t="0" r="r" b="b"/>
            <a:pathLst>
              <a:path w="6132" h="16980">
                <a:moveTo>
                  <a:pt x="3480" y="3522"/>
                </a:moveTo>
                <a:lnTo>
                  <a:pt x="4254" y="3522"/>
                </a:lnTo>
                <a:lnTo>
                  <a:pt x="4298" y="3522"/>
                </a:lnTo>
                <a:lnTo>
                  <a:pt x="4342" y="3524"/>
                </a:lnTo>
                <a:lnTo>
                  <a:pt x="4386" y="3527"/>
                </a:lnTo>
                <a:lnTo>
                  <a:pt x="4429" y="3531"/>
                </a:lnTo>
                <a:lnTo>
                  <a:pt x="4473" y="3536"/>
                </a:lnTo>
                <a:lnTo>
                  <a:pt x="4515" y="3543"/>
                </a:lnTo>
                <a:lnTo>
                  <a:pt x="4558" y="3551"/>
                </a:lnTo>
                <a:lnTo>
                  <a:pt x="4601" y="3560"/>
                </a:lnTo>
                <a:lnTo>
                  <a:pt x="4643" y="3570"/>
                </a:lnTo>
                <a:lnTo>
                  <a:pt x="4685" y="3582"/>
                </a:lnTo>
                <a:lnTo>
                  <a:pt x="4727" y="3595"/>
                </a:lnTo>
                <a:lnTo>
                  <a:pt x="4769" y="3609"/>
                </a:lnTo>
                <a:lnTo>
                  <a:pt x="4809" y="3624"/>
                </a:lnTo>
                <a:lnTo>
                  <a:pt x="4851" y="3640"/>
                </a:lnTo>
                <a:lnTo>
                  <a:pt x="4892" y="3658"/>
                </a:lnTo>
                <a:lnTo>
                  <a:pt x="4932" y="3676"/>
                </a:lnTo>
                <a:lnTo>
                  <a:pt x="4973" y="3696"/>
                </a:lnTo>
                <a:lnTo>
                  <a:pt x="5013" y="3717"/>
                </a:lnTo>
                <a:lnTo>
                  <a:pt x="5052" y="3739"/>
                </a:lnTo>
                <a:lnTo>
                  <a:pt x="5093" y="3763"/>
                </a:lnTo>
                <a:lnTo>
                  <a:pt x="5132" y="3788"/>
                </a:lnTo>
                <a:lnTo>
                  <a:pt x="5171" y="3814"/>
                </a:lnTo>
                <a:lnTo>
                  <a:pt x="5210" y="3842"/>
                </a:lnTo>
                <a:lnTo>
                  <a:pt x="5249" y="3870"/>
                </a:lnTo>
                <a:lnTo>
                  <a:pt x="5287" y="3900"/>
                </a:lnTo>
                <a:lnTo>
                  <a:pt x="5325" y="3931"/>
                </a:lnTo>
                <a:lnTo>
                  <a:pt x="5364" y="3963"/>
                </a:lnTo>
                <a:lnTo>
                  <a:pt x="5401" y="3997"/>
                </a:lnTo>
                <a:lnTo>
                  <a:pt x="5438" y="4031"/>
                </a:lnTo>
                <a:lnTo>
                  <a:pt x="5475" y="4067"/>
                </a:lnTo>
                <a:lnTo>
                  <a:pt x="5512" y="4104"/>
                </a:lnTo>
                <a:lnTo>
                  <a:pt x="5549" y="4142"/>
                </a:lnTo>
                <a:lnTo>
                  <a:pt x="5584" y="4181"/>
                </a:lnTo>
                <a:lnTo>
                  <a:pt x="5619" y="4220"/>
                </a:lnTo>
                <a:lnTo>
                  <a:pt x="5652" y="4260"/>
                </a:lnTo>
                <a:lnTo>
                  <a:pt x="5685" y="4300"/>
                </a:lnTo>
                <a:lnTo>
                  <a:pt x="5716" y="4339"/>
                </a:lnTo>
                <a:lnTo>
                  <a:pt x="5747" y="4379"/>
                </a:lnTo>
                <a:lnTo>
                  <a:pt x="5775" y="4420"/>
                </a:lnTo>
                <a:lnTo>
                  <a:pt x="5803" y="4460"/>
                </a:lnTo>
                <a:lnTo>
                  <a:pt x="5830" y="4502"/>
                </a:lnTo>
                <a:lnTo>
                  <a:pt x="5855" y="4543"/>
                </a:lnTo>
                <a:lnTo>
                  <a:pt x="5880" y="4585"/>
                </a:lnTo>
                <a:lnTo>
                  <a:pt x="5904" y="4626"/>
                </a:lnTo>
                <a:lnTo>
                  <a:pt x="5925" y="4667"/>
                </a:lnTo>
                <a:lnTo>
                  <a:pt x="5946" y="4710"/>
                </a:lnTo>
                <a:lnTo>
                  <a:pt x="5967" y="4752"/>
                </a:lnTo>
                <a:lnTo>
                  <a:pt x="5986" y="4795"/>
                </a:lnTo>
                <a:lnTo>
                  <a:pt x="6004" y="4838"/>
                </a:lnTo>
                <a:lnTo>
                  <a:pt x="6020" y="4880"/>
                </a:lnTo>
                <a:lnTo>
                  <a:pt x="6036" y="4924"/>
                </a:lnTo>
                <a:lnTo>
                  <a:pt x="6049" y="4967"/>
                </a:lnTo>
                <a:lnTo>
                  <a:pt x="6063" y="5011"/>
                </a:lnTo>
                <a:lnTo>
                  <a:pt x="6075" y="5055"/>
                </a:lnTo>
                <a:lnTo>
                  <a:pt x="6085" y="5100"/>
                </a:lnTo>
                <a:lnTo>
                  <a:pt x="6095" y="5144"/>
                </a:lnTo>
                <a:lnTo>
                  <a:pt x="6104" y="5189"/>
                </a:lnTo>
                <a:lnTo>
                  <a:pt x="6111" y="5234"/>
                </a:lnTo>
                <a:lnTo>
                  <a:pt x="6117" y="5280"/>
                </a:lnTo>
                <a:lnTo>
                  <a:pt x="6123" y="5324"/>
                </a:lnTo>
                <a:lnTo>
                  <a:pt x="6127" y="5370"/>
                </a:lnTo>
                <a:lnTo>
                  <a:pt x="6130" y="5417"/>
                </a:lnTo>
                <a:lnTo>
                  <a:pt x="6131" y="5463"/>
                </a:lnTo>
                <a:lnTo>
                  <a:pt x="6132" y="5509"/>
                </a:lnTo>
                <a:lnTo>
                  <a:pt x="6132" y="9605"/>
                </a:lnTo>
                <a:lnTo>
                  <a:pt x="6132" y="9643"/>
                </a:lnTo>
                <a:lnTo>
                  <a:pt x="6130" y="9682"/>
                </a:lnTo>
                <a:lnTo>
                  <a:pt x="6129" y="9719"/>
                </a:lnTo>
                <a:lnTo>
                  <a:pt x="6126" y="9756"/>
                </a:lnTo>
                <a:lnTo>
                  <a:pt x="6122" y="9793"/>
                </a:lnTo>
                <a:lnTo>
                  <a:pt x="6117" y="9829"/>
                </a:lnTo>
                <a:lnTo>
                  <a:pt x="6112" y="9866"/>
                </a:lnTo>
                <a:lnTo>
                  <a:pt x="6107" y="9901"/>
                </a:lnTo>
                <a:lnTo>
                  <a:pt x="6099" y="9937"/>
                </a:lnTo>
                <a:lnTo>
                  <a:pt x="6092" y="9972"/>
                </a:lnTo>
                <a:lnTo>
                  <a:pt x="6083" y="10007"/>
                </a:lnTo>
                <a:lnTo>
                  <a:pt x="6074" y="10041"/>
                </a:lnTo>
                <a:lnTo>
                  <a:pt x="6063" y="10075"/>
                </a:lnTo>
                <a:lnTo>
                  <a:pt x="6053" y="10109"/>
                </a:lnTo>
                <a:lnTo>
                  <a:pt x="6041" y="10142"/>
                </a:lnTo>
                <a:lnTo>
                  <a:pt x="6028" y="10175"/>
                </a:lnTo>
                <a:lnTo>
                  <a:pt x="6014" y="10208"/>
                </a:lnTo>
                <a:lnTo>
                  <a:pt x="6001" y="10241"/>
                </a:lnTo>
                <a:lnTo>
                  <a:pt x="5986" y="10273"/>
                </a:lnTo>
                <a:lnTo>
                  <a:pt x="5970" y="10305"/>
                </a:lnTo>
                <a:lnTo>
                  <a:pt x="5953" y="10335"/>
                </a:lnTo>
                <a:lnTo>
                  <a:pt x="5935" y="10366"/>
                </a:lnTo>
                <a:lnTo>
                  <a:pt x="5917" y="10397"/>
                </a:lnTo>
                <a:lnTo>
                  <a:pt x="5898" y="10428"/>
                </a:lnTo>
                <a:lnTo>
                  <a:pt x="5877" y="10458"/>
                </a:lnTo>
                <a:lnTo>
                  <a:pt x="5857" y="10487"/>
                </a:lnTo>
                <a:lnTo>
                  <a:pt x="5835" y="10517"/>
                </a:lnTo>
                <a:lnTo>
                  <a:pt x="5813" y="10546"/>
                </a:lnTo>
                <a:lnTo>
                  <a:pt x="5789" y="10575"/>
                </a:lnTo>
                <a:lnTo>
                  <a:pt x="5766" y="10603"/>
                </a:lnTo>
                <a:lnTo>
                  <a:pt x="5740" y="10632"/>
                </a:lnTo>
                <a:lnTo>
                  <a:pt x="5715" y="10660"/>
                </a:lnTo>
                <a:lnTo>
                  <a:pt x="5688" y="10687"/>
                </a:lnTo>
                <a:lnTo>
                  <a:pt x="5661" y="10714"/>
                </a:lnTo>
                <a:lnTo>
                  <a:pt x="5633" y="10739"/>
                </a:lnTo>
                <a:lnTo>
                  <a:pt x="5606" y="10765"/>
                </a:lnTo>
                <a:lnTo>
                  <a:pt x="5576" y="10790"/>
                </a:lnTo>
                <a:lnTo>
                  <a:pt x="5546" y="10814"/>
                </a:lnTo>
                <a:lnTo>
                  <a:pt x="5516" y="10838"/>
                </a:lnTo>
                <a:lnTo>
                  <a:pt x="5486" y="10860"/>
                </a:lnTo>
                <a:lnTo>
                  <a:pt x="5455" y="10883"/>
                </a:lnTo>
                <a:lnTo>
                  <a:pt x="5422" y="10905"/>
                </a:lnTo>
                <a:lnTo>
                  <a:pt x="5390" y="10925"/>
                </a:lnTo>
                <a:lnTo>
                  <a:pt x="5357" y="10947"/>
                </a:lnTo>
                <a:lnTo>
                  <a:pt x="5323" y="10966"/>
                </a:lnTo>
                <a:lnTo>
                  <a:pt x="5288" y="10985"/>
                </a:lnTo>
                <a:lnTo>
                  <a:pt x="5253" y="11004"/>
                </a:lnTo>
                <a:lnTo>
                  <a:pt x="5218" y="11022"/>
                </a:lnTo>
                <a:lnTo>
                  <a:pt x="5182" y="11039"/>
                </a:lnTo>
                <a:lnTo>
                  <a:pt x="5145" y="11056"/>
                </a:lnTo>
                <a:lnTo>
                  <a:pt x="5108" y="11072"/>
                </a:lnTo>
                <a:lnTo>
                  <a:pt x="5069" y="11087"/>
                </a:lnTo>
                <a:lnTo>
                  <a:pt x="5031" y="11102"/>
                </a:lnTo>
                <a:lnTo>
                  <a:pt x="4992" y="11117"/>
                </a:lnTo>
                <a:lnTo>
                  <a:pt x="4952" y="11130"/>
                </a:lnTo>
                <a:lnTo>
                  <a:pt x="4911" y="11143"/>
                </a:lnTo>
                <a:lnTo>
                  <a:pt x="4871" y="11155"/>
                </a:lnTo>
                <a:lnTo>
                  <a:pt x="4828" y="11167"/>
                </a:lnTo>
                <a:lnTo>
                  <a:pt x="4787" y="11178"/>
                </a:lnTo>
                <a:lnTo>
                  <a:pt x="4743" y="11189"/>
                </a:lnTo>
                <a:lnTo>
                  <a:pt x="4701" y="11199"/>
                </a:lnTo>
                <a:lnTo>
                  <a:pt x="4656" y="11208"/>
                </a:lnTo>
                <a:lnTo>
                  <a:pt x="4612" y="11217"/>
                </a:lnTo>
                <a:lnTo>
                  <a:pt x="4567" y="11225"/>
                </a:lnTo>
                <a:lnTo>
                  <a:pt x="4567" y="16980"/>
                </a:lnTo>
                <a:lnTo>
                  <a:pt x="1510" y="16980"/>
                </a:lnTo>
                <a:lnTo>
                  <a:pt x="1510" y="11225"/>
                </a:lnTo>
                <a:lnTo>
                  <a:pt x="1424" y="11201"/>
                </a:lnTo>
                <a:lnTo>
                  <a:pt x="1340" y="11175"/>
                </a:lnTo>
                <a:lnTo>
                  <a:pt x="1298" y="11161"/>
                </a:lnTo>
                <a:lnTo>
                  <a:pt x="1258" y="11148"/>
                </a:lnTo>
                <a:lnTo>
                  <a:pt x="1218" y="11134"/>
                </a:lnTo>
                <a:lnTo>
                  <a:pt x="1178" y="11120"/>
                </a:lnTo>
                <a:lnTo>
                  <a:pt x="1139" y="11105"/>
                </a:lnTo>
                <a:lnTo>
                  <a:pt x="1101" y="11089"/>
                </a:lnTo>
                <a:lnTo>
                  <a:pt x="1064" y="11074"/>
                </a:lnTo>
                <a:lnTo>
                  <a:pt x="1026" y="11058"/>
                </a:lnTo>
                <a:lnTo>
                  <a:pt x="990" y="11042"/>
                </a:lnTo>
                <a:lnTo>
                  <a:pt x="954" y="11025"/>
                </a:lnTo>
                <a:lnTo>
                  <a:pt x="918" y="11009"/>
                </a:lnTo>
                <a:lnTo>
                  <a:pt x="884" y="10991"/>
                </a:lnTo>
                <a:lnTo>
                  <a:pt x="849" y="10974"/>
                </a:lnTo>
                <a:lnTo>
                  <a:pt x="816" y="10956"/>
                </a:lnTo>
                <a:lnTo>
                  <a:pt x="782" y="10938"/>
                </a:lnTo>
                <a:lnTo>
                  <a:pt x="750" y="10920"/>
                </a:lnTo>
                <a:lnTo>
                  <a:pt x="719" y="10901"/>
                </a:lnTo>
                <a:lnTo>
                  <a:pt x="687" y="10882"/>
                </a:lnTo>
                <a:lnTo>
                  <a:pt x="656" y="10862"/>
                </a:lnTo>
                <a:lnTo>
                  <a:pt x="626" y="10841"/>
                </a:lnTo>
                <a:lnTo>
                  <a:pt x="596" y="10821"/>
                </a:lnTo>
                <a:lnTo>
                  <a:pt x="567" y="10801"/>
                </a:lnTo>
                <a:lnTo>
                  <a:pt x="539" y="10780"/>
                </a:lnTo>
                <a:lnTo>
                  <a:pt x="510" y="10758"/>
                </a:lnTo>
                <a:lnTo>
                  <a:pt x="484" y="10736"/>
                </a:lnTo>
                <a:lnTo>
                  <a:pt x="456" y="10714"/>
                </a:lnTo>
                <a:lnTo>
                  <a:pt x="431" y="10691"/>
                </a:lnTo>
                <a:lnTo>
                  <a:pt x="405" y="10668"/>
                </a:lnTo>
                <a:lnTo>
                  <a:pt x="380" y="10646"/>
                </a:lnTo>
                <a:lnTo>
                  <a:pt x="355" y="10622"/>
                </a:lnTo>
                <a:lnTo>
                  <a:pt x="332" y="10599"/>
                </a:lnTo>
                <a:lnTo>
                  <a:pt x="310" y="10576"/>
                </a:lnTo>
                <a:lnTo>
                  <a:pt x="289" y="10551"/>
                </a:lnTo>
                <a:lnTo>
                  <a:pt x="267" y="10528"/>
                </a:lnTo>
                <a:lnTo>
                  <a:pt x="247" y="10503"/>
                </a:lnTo>
                <a:lnTo>
                  <a:pt x="228" y="10480"/>
                </a:lnTo>
                <a:lnTo>
                  <a:pt x="209" y="10455"/>
                </a:lnTo>
                <a:lnTo>
                  <a:pt x="191" y="10431"/>
                </a:lnTo>
                <a:lnTo>
                  <a:pt x="174" y="10407"/>
                </a:lnTo>
                <a:lnTo>
                  <a:pt x="158" y="10382"/>
                </a:lnTo>
                <a:lnTo>
                  <a:pt x="142" y="10357"/>
                </a:lnTo>
                <a:lnTo>
                  <a:pt x="128" y="10332"/>
                </a:lnTo>
                <a:lnTo>
                  <a:pt x="114" y="10307"/>
                </a:lnTo>
                <a:lnTo>
                  <a:pt x="101" y="10281"/>
                </a:lnTo>
                <a:lnTo>
                  <a:pt x="89" y="10256"/>
                </a:lnTo>
                <a:lnTo>
                  <a:pt x="77" y="10230"/>
                </a:lnTo>
                <a:lnTo>
                  <a:pt x="67" y="10205"/>
                </a:lnTo>
                <a:lnTo>
                  <a:pt x="57" y="10179"/>
                </a:lnTo>
                <a:lnTo>
                  <a:pt x="48" y="10153"/>
                </a:lnTo>
                <a:lnTo>
                  <a:pt x="39" y="10127"/>
                </a:lnTo>
                <a:lnTo>
                  <a:pt x="32" y="10100"/>
                </a:lnTo>
                <a:lnTo>
                  <a:pt x="25" y="10074"/>
                </a:lnTo>
                <a:lnTo>
                  <a:pt x="19" y="10047"/>
                </a:lnTo>
                <a:lnTo>
                  <a:pt x="14" y="10021"/>
                </a:lnTo>
                <a:lnTo>
                  <a:pt x="9" y="9994"/>
                </a:lnTo>
                <a:lnTo>
                  <a:pt x="6" y="9967"/>
                </a:lnTo>
                <a:lnTo>
                  <a:pt x="3" y="9940"/>
                </a:lnTo>
                <a:lnTo>
                  <a:pt x="1" y="9912"/>
                </a:lnTo>
                <a:lnTo>
                  <a:pt x="0" y="9885"/>
                </a:lnTo>
                <a:lnTo>
                  <a:pt x="0" y="9857"/>
                </a:lnTo>
                <a:lnTo>
                  <a:pt x="0" y="5509"/>
                </a:lnTo>
                <a:lnTo>
                  <a:pt x="1" y="5453"/>
                </a:lnTo>
                <a:lnTo>
                  <a:pt x="2" y="5398"/>
                </a:lnTo>
                <a:lnTo>
                  <a:pt x="5" y="5342"/>
                </a:lnTo>
                <a:lnTo>
                  <a:pt x="9" y="5288"/>
                </a:lnTo>
                <a:lnTo>
                  <a:pt x="15" y="5235"/>
                </a:lnTo>
                <a:lnTo>
                  <a:pt x="21" y="5182"/>
                </a:lnTo>
                <a:lnTo>
                  <a:pt x="28" y="5130"/>
                </a:lnTo>
                <a:lnTo>
                  <a:pt x="37" y="5079"/>
                </a:lnTo>
                <a:lnTo>
                  <a:pt x="47" y="5028"/>
                </a:lnTo>
                <a:lnTo>
                  <a:pt x="57" y="4978"/>
                </a:lnTo>
                <a:lnTo>
                  <a:pt x="70" y="4929"/>
                </a:lnTo>
                <a:lnTo>
                  <a:pt x="83" y="4880"/>
                </a:lnTo>
                <a:lnTo>
                  <a:pt x="97" y="4832"/>
                </a:lnTo>
                <a:lnTo>
                  <a:pt x="112" y="4785"/>
                </a:lnTo>
                <a:lnTo>
                  <a:pt x="129" y="4739"/>
                </a:lnTo>
                <a:lnTo>
                  <a:pt x="147" y="4693"/>
                </a:lnTo>
                <a:lnTo>
                  <a:pt x="166" y="4648"/>
                </a:lnTo>
                <a:lnTo>
                  <a:pt x="187" y="4604"/>
                </a:lnTo>
                <a:lnTo>
                  <a:pt x="208" y="4560"/>
                </a:lnTo>
                <a:lnTo>
                  <a:pt x="230" y="4518"/>
                </a:lnTo>
                <a:lnTo>
                  <a:pt x="255" y="4476"/>
                </a:lnTo>
                <a:lnTo>
                  <a:pt x="279" y="4435"/>
                </a:lnTo>
                <a:lnTo>
                  <a:pt x="306" y="4393"/>
                </a:lnTo>
                <a:lnTo>
                  <a:pt x="332" y="4354"/>
                </a:lnTo>
                <a:lnTo>
                  <a:pt x="361" y="4315"/>
                </a:lnTo>
                <a:lnTo>
                  <a:pt x="391" y="4275"/>
                </a:lnTo>
                <a:lnTo>
                  <a:pt x="421" y="4238"/>
                </a:lnTo>
                <a:lnTo>
                  <a:pt x="453" y="4201"/>
                </a:lnTo>
                <a:lnTo>
                  <a:pt x="486" y="4165"/>
                </a:lnTo>
                <a:lnTo>
                  <a:pt x="520" y="4129"/>
                </a:lnTo>
                <a:lnTo>
                  <a:pt x="556" y="4093"/>
                </a:lnTo>
                <a:lnTo>
                  <a:pt x="592" y="4059"/>
                </a:lnTo>
                <a:lnTo>
                  <a:pt x="629" y="4025"/>
                </a:lnTo>
                <a:lnTo>
                  <a:pt x="668" y="3994"/>
                </a:lnTo>
                <a:lnTo>
                  <a:pt x="707" y="3963"/>
                </a:lnTo>
                <a:lnTo>
                  <a:pt x="747" y="3933"/>
                </a:lnTo>
                <a:lnTo>
                  <a:pt x="789" y="3904"/>
                </a:lnTo>
                <a:lnTo>
                  <a:pt x="830" y="3876"/>
                </a:lnTo>
                <a:lnTo>
                  <a:pt x="873" y="3849"/>
                </a:lnTo>
                <a:lnTo>
                  <a:pt x="916" y="3823"/>
                </a:lnTo>
                <a:lnTo>
                  <a:pt x="961" y="3799"/>
                </a:lnTo>
                <a:lnTo>
                  <a:pt x="1005" y="3775"/>
                </a:lnTo>
                <a:lnTo>
                  <a:pt x="1052" y="3752"/>
                </a:lnTo>
                <a:lnTo>
                  <a:pt x="1099" y="3731"/>
                </a:lnTo>
                <a:lnTo>
                  <a:pt x="1146" y="3711"/>
                </a:lnTo>
                <a:lnTo>
                  <a:pt x="1194" y="3691"/>
                </a:lnTo>
                <a:lnTo>
                  <a:pt x="1244" y="3672"/>
                </a:lnTo>
                <a:lnTo>
                  <a:pt x="1294" y="3655"/>
                </a:lnTo>
                <a:lnTo>
                  <a:pt x="1345" y="3640"/>
                </a:lnTo>
                <a:lnTo>
                  <a:pt x="1397" y="3624"/>
                </a:lnTo>
                <a:lnTo>
                  <a:pt x="1450" y="3610"/>
                </a:lnTo>
                <a:lnTo>
                  <a:pt x="1503" y="3597"/>
                </a:lnTo>
                <a:lnTo>
                  <a:pt x="1558" y="3584"/>
                </a:lnTo>
                <a:lnTo>
                  <a:pt x="1614" y="3574"/>
                </a:lnTo>
                <a:lnTo>
                  <a:pt x="1670" y="3564"/>
                </a:lnTo>
                <a:lnTo>
                  <a:pt x="1726" y="3554"/>
                </a:lnTo>
                <a:lnTo>
                  <a:pt x="1785" y="3547"/>
                </a:lnTo>
                <a:lnTo>
                  <a:pt x="1843" y="3540"/>
                </a:lnTo>
                <a:lnTo>
                  <a:pt x="1902" y="3534"/>
                </a:lnTo>
                <a:lnTo>
                  <a:pt x="1963" y="3530"/>
                </a:lnTo>
                <a:lnTo>
                  <a:pt x="2024" y="3526"/>
                </a:lnTo>
                <a:lnTo>
                  <a:pt x="2086" y="3524"/>
                </a:lnTo>
                <a:lnTo>
                  <a:pt x="2149" y="3522"/>
                </a:lnTo>
                <a:lnTo>
                  <a:pt x="2212" y="3522"/>
                </a:lnTo>
                <a:lnTo>
                  <a:pt x="2218" y="3517"/>
                </a:lnTo>
                <a:lnTo>
                  <a:pt x="2224" y="3514"/>
                </a:lnTo>
                <a:lnTo>
                  <a:pt x="2230" y="3513"/>
                </a:lnTo>
                <a:lnTo>
                  <a:pt x="2237" y="3512"/>
                </a:lnTo>
                <a:lnTo>
                  <a:pt x="2243" y="3512"/>
                </a:lnTo>
                <a:lnTo>
                  <a:pt x="2251" y="3512"/>
                </a:lnTo>
                <a:lnTo>
                  <a:pt x="2261" y="3512"/>
                </a:lnTo>
                <a:lnTo>
                  <a:pt x="2274" y="3512"/>
                </a:lnTo>
                <a:lnTo>
                  <a:pt x="2312" y="3514"/>
                </a:lnTo>
                <a:lnTo>
                  <a:pt x="2353" y="3516"/>
                </a:lnTo>
                <a:lnTo>
                  <a:pt x="2393" y="3517"/>
                </a:lnTo>
                <a:lnTo>
                  <a:pt x="2435" y="3519"/>
                </a:lnTo>
                <a:lnTo>
                  <a:pt x="2479" y="3520"/>
                </a:lnTo>
                <a:lnTo>
                  <a:pt x="2522" y="3520"/>
                </a:lnTo>
                <a:lnTo>
                  <a:pt x="2568" y="3522"/>
                </a:lnTo>
                <a:lnTo>
                  <a:pt x="2615" y="3522"/>
                </a:lnTo>
                <a:lnTo>
                  <a:pt x="2616" y="3516"/>
                </a:lnTo>
                <a:lnTo>
                  <a:pt x="2617" y="3511"/>
                </a:lnTo>
                <a:lnTo>
                  <a:pt x="2620" y="3505"/>
                </a:lnTo>
                <a:lnTo>
                  <a:pt x="2623" y="3498"/>
                </a:lnTo>
                <a:lnTo>
                  <a:pt x="2634" y="3483"/>
                </a:lnTo>
                <a:lnTo>
                  <a:pt x="2649" y="3466"/>
                </a:lnTo>
                <a:lnTo>
                  <a:pt x="2663" y="3450"/>
                </a:lnTo>
                <a:lnTo>
                  <a:pt x="2674" y="3439"/>
                </a:lnTo>
                <a:lnTo>
                  <a:pt x="2678" y="3434"/>
                </a:lnTo>
                <a:lnTo>
                  <a:pt x="2683" y="3431"/>
                </a:lnTo>
                <a:lnTo>
                  <a:pt x="2686" y="3430"/>
                </a:lnTo>
                <a:lnTo>
                  <a:pt x="2688" y="3429"/>
                </a:lnTo>
                <a:lnTo>
                  <a:pt x="2651" y="3417"/>
                </a:lnTo>
                <a:lnTo>
                  <a:pt x="2614" y="3406"/>
                </a:lnTo>
                <a:lnTo>
                  <a:pt x="2578" y="3393"/>
                </a:lnTo>
                <a:lnTo>
                  <a:pt x="2542" y="3380"/>
                </a:lnTo>
                <a:lnTo>
                  <a:pt x="2506" y="3366"/>
                </a:lnTo>
                <a:lnTo>
                  <a:pt x="2471" y="3351"/>
                </a:lnTo>
                <a:lnTo>
                  <a:pt x="2436" y="3337"/>
                </a:lnTo>
                <a:lnTo>
                  <a:pt x="2402" y="3322"/>
                </a:lnTo>
                <a:lnTo>
                  <a:pt x="2368" y="3306"/>
                </a:lnTo>
                <a:lnTo>
                  <a:pt x="2336" y="3289"/>
                </a:lnTo>
                <a:lnTo>
                  <a:pt x="2303" y="3272"/>
                </a:lnTo>
                <a:lnTo>
                  <a:pt x="2271" y="3255"/>
                </a:lnTo>
                <a:lnTo>
                  <a:pt x="2239" y="3237"/>
                </a:lnTo>
                <a:lnTo>
                  <a:pt x="2208" y="3218"/>
                </a:lnTo>
                <a:lnTo>
                  <a:pt x="2177" y="3198"/>
                </a:lnTo>
                <a:lnTo>
                  <a:pt x="2147" y="3178"/>
                </a:lnTo>
                <a:lnTo>
                  <a:pt x="2117" y="3158"/>
                </a:lnTo>
                <a:lnTo>
                  <a:pt x="2087" y="3137"/>
                </a:lnTo>
                <a:lnTo>
                  <a:pt x="2058" y="3115"/>
                </a:lnTo>
                <a:lnTo>
                  <a:pt x="2030" y="3093"/>
                </a:lnTo>
                <a:lnTo>
                  <a:pt x="2002" y="3071"/>
                </a:lnTo>
                <a:lnTo>
                  <a:pt x="1975" y="3047"/>
                </a:lnTo>
                <a:lnTo>
                  <a:pt x="1948" y="3024"/>
                </a:lnTo>
                <a:lnTo>
                  <a:pt x="1921" y="3000"/>
                </a:lnTo>
                <a:lnTo>
                  <a:pt x="1895" y="2975"/>
                </a:lnTo>
                <a:lnTo>
                  <a:pt x="1869" y="2950"/>
                </a:lnTo>
                <a:lnTo>
                  <a:pt x="1844" y="2924"/>
                </a:lnTo>
                <a:lnTo>
                  <a:pt x="1820" y="2898"/>
                </a:lnTo>
                <a:lnTo>
                  <a:pt x="1795" y="2871"/>
                </a:lnTo>
                <a:lnTo>
                  <a:pt x="1771" y="2843"/>
                </a:lnTo>
                <a:lnTo>
                  <a:pt x="1747" y="2816"/>
                </a:lnTo>
                <a:lnTo>
                  <a:pt x="1725" y="2787"/>
                </a:lnTo>
                <a:lnTo>
                  <a:pt x="1703" y="2757"/>
                </a:lnTo>
                <a:lnTo>
                  <a:pt x="1682" y="2729"/>
                </a:lnTo>
                <a:lnTo>
                  <a:pt x="1660" y="2699"/>
                </a:lnTo>
                <a:lnTo>
                  <a:pt x="1640" y="2669"/>
                </a:lnTo>
                <a:lnTo>
                  <a:pt x="1621" y="2638"/>
                </a:lnTo>
                <a:lnTo>
                  <a:pt x="1603" y="2608"/>
                </a:lnTo>
                <a:lnTo>
                  <a:pt x="1585" y="2578"/>
                </a:lnTo>
                <a:lnTo>
                  <a:pt x="1568" y="2547"/>
                </a:lnTo>
                <a:lnTo>
                  <a:pt x="1551" y="2516"/>
                </a:lnTo>
                <a:lnTo>
                  <a:pt x="1535" y="2484"/>
                </a:lnTo>
                <a:lnTo>
                  <a:pt x="1520" y="2452"/>
                </a:lnTo>
                <a:lnTo>
                  <a:pt x="1506" y="2420"/>
                </a:lnTo>
                <a:lnTo>
                  <a:pt x="1493" y="2388"/>
                </a:lnTo>
                <a:lnTo>
                  <a:pt x="1479" y="2356"/>
                </a:lnTo>
                <a:lnTo>
                  <a:pt x="1467" y="2324"/>
                </a:lnTo>
                <a:lnTo>
                  <a:pt x="1455" y="2291"/>
                </a:lnTo>
                <a:lnTo>
                  <a:pt x="1445" y="2258"/>
                </a:lnTo>
                <a:lnTo>
                  <a:pt x="1434" y="2225"/>
                </a:lnTo>
                <a:lnTo>
                  <a:pt x="1425" y="2191"/>
                </a:lnTo>
                <a:lnTo>
                  <a:pt x="1416" y="2157"/>
                </a:lnTo>
                <a:lnTo>
                  <a:pt x="1408" y="2123"/>
                </a:lnTo>
                <a:lnTo>
                  <a:pt x="1400" y="2089"/>
                </a:lnTo>
                <a:lnTo>
                  <a:pt x="1394" y="2054"/>
                </a:lnTo>
                <a:lnTo>
                  <a:pt x="1389" y="2018"/>
                </a:lnTo>
                <a:lnTo>
                  <a:pt x="1383" y="1983"/>
                </a:lnTo>
                <a:lnTo>
                  <a:pt x="1378" y="1948"/>
                </a:lnTo>
                <a:lnTo>
                  <a:pt x="1375" y="1912"/>
                </a:lnTo>
                <a:lnTo>
                  <a:pt x="1372" y="1876"/>
                </a:lnTo>
                <a:lnTo>
                  <a:pt x="1368" y="1840"/>
                </a:lnTo>
                <a:lnTo>
                  <a:pt x="1367" y="1804"/>
                </a:lnTo>
                <a:lnTo>
                  <a:pt x="1366" y="1767"/>
                </a:lnTo>
                <a:lnTo>
                  <a:pt x="1365" y="1729"/>
                </a:lnTo>
                <a:lnTo>
                  <a:pt x="1366" y="1686"/>
                </a:lnTo>
                <a:lnTo>
                  <a:pt x="1367" y="1641"/>
                </a:lnTo>
                <a:lnTo>
                  <a:pt x="1370" y="1598"/>
                </a:lnTo>
                <a:lnTo>
                  <a:pt x="1374" y="1555"/>
                </a:lnTo>
                <a:lnTo>
                  <a:pt x="1378" y="1511"/>
                </a:lnTo>
                <a:lnTo>
                  <a:pt x="1383" y="1469"/>
                </a:lnTo>
                <a:lnTo>
                  <a:pt x="1390" y="1427"/>
                </a:lnTo>
                <a:lnTo>
                  <a:pt x="1397" y="1386"/>
                </a:lnTo>
                <a:lnTo>
                  <a:pt x="1405" y="1345"/>
                </a:lnTo>
                <a:lnTo>
                  <a:pt x="1415" y="1304"/>
                </a:lnTo>
                <a:lnTo>
                  <a:pt x="1426" y="1264"/>
                </a:lnTo>
                <a:lnTo>
                  <a:pt x="1437" y="1223"/>
                </a:lnTo>
                <a:lnTo>
                  <a:pt x="1449" y="1184"/>
                </a:lnTo>
                <a:lnTo>
                  <a:pt x="1463" y="1145"/>
                </a:lnTo>
                <a:lnTo>
                  <a:pt x="1477" y="1106"/>
                </a:lnTo>
                <a:lnTo>
                  <a:pt x="1493" y="1068"/>
                </a:lnTo>
                <a:lnTo>
                  <a:pt x="1508" y="1030"/>
                </a:lnTo>
                <a:lnTo>
                  <a:pt x="1527" y="993"/>
                </a:lnTo>
                <a:lnTo>
                  <a:pt x="1545" y="955"/>
                </a:lnTo>
                <a:lnTo>
                  <a:pt x="1564" y="919"/>
                </a:lnTo>
                <a:lnTo>
                  <a:pt x="1585" y="883"/>
                </a:lnTo>
                <a:lnTo>
                  <a:pt x="1606" y="847"/>
                </a:lnTo>
                <a:lnTo>
                  <a:pt x="1628" y="811"/>
                </a:lnTo>
                <a:lnTo>
                  <a:pt x="1652" y="776"/>
                </a:lnTo>
                <a:lnTo>
                  <a:pt x="1676" y="742"/>
                </a:lnTo>
                <a:lnTo>
                  <a:pt x="1702" y="708"/>
                </a:lnTo>
                <a:lnTo>
                  <a:pt x="1728" y="674"/>
                </a:lnTo>
                <a:lnTo>
                  <a:pt x="1756" y="640"/>
                </a:lnTo>
                <a:lnTo>
                  <a:pt x="1783" y="607"/>
                </a:lnTo>
                <a:lnTo>
                  <a:pt x="1813" y="574"/>
                </a:lnTo>
                <a:lnTo>
                  <a:pt x="1844" y="542"/>
                </a:lnTo>
                <a:lnTo>
                  <a:pt x="1875" y="510"/>
                </a:lnTo>
                <a:lnTo>
                  <a:pt x="1907" y="478"/>
                </a:lnTo>
                <a:lnTo>
                  <a:pt x="1940" y="448"/>
                </a:lnTo>
                <a:lnTo>
                  <a:pt x="1971" y="419"/>
                </a:lnTo>
                <a:lnTo>
                  <a:pt x="2005" y="390"/>
                </a:lnTo>
                <a:lnTo>
                  <a:pt x="2038" y="362"/>
                </a:lnTo>
                <a:lnTo>
                  <a:pt x="2072" y="336"/>
                </a:lnTo>
                <a:lnTo>
                  <a:pt x="2106" y="311"/>
                </a:lnTo>
                <a:lnTo>
                  <a:pt x="2141" y="287"/>
                </a:lnTo>
                <a:lnTo>
                  <a:pt x="2176" y="263"/>
                </a:lnTo>
                <a:lnTo>
                  <a:pt x="2211" y="240"/>
                </a:lnTo>
                <a:lnTo>
                  <a:pt x="2247" y="219"/>
                </a:lnTo>
                <a:lnTo>
                  <a:pt x="2284" y="199"/>
                </a:lnTo>
                <a:lnTo>
                  <a:pt x="2320" y="179"/>
                </a:lnTo>
                <a:lnTo>
                  <a:pt x="2357" y="160"/>
                </a:lnTo>
                <a:lnTo>
                  <a:pt x="2395" y="143"/>
                </a:lnTo>
                <a:lnTo>
                  <a:pt x="2432" y="127"/>
                </a:lnTo>
                <a:lnTo>
                  <a:pt x="2470" y="111"/>
                </a:lnTo>
                <a:lnTo>
                  <a:pt x="2510" y="98"/>
                </a:lnTo>
                <a:lnTo>
                  <a:pt x="2549" y="84"/>
                </a:lnTo>
                <a:lnTo>
                  <a:pt x="2588" y="71"/>
                </a:lnTo>
                <a:lnTo>
                  <a:pt x="2628" y="60"/>
                </a:lnTo>
                <a:lnTo>
                  <a:pt x="2668" y="50"/>
                </a:lnTo>
                <a:lnTo>
                  <a:pt x="2709" y="40"/>
                </a:lnTo>
                <a:lnTo>
                  <a:pt x="2750" y="32"/>
                </a:lnTo>
                <a:lnTo>
                  <a:pt x="2791" y="24"/>
                </a:lnTo>
                <a:lnTo>
                  <a:pt x="2833" y="18"/>
                </a:lnTo>
                <a:lnTo>
                  <a:pt x="2876" y="13"/>
                </a:lnTo>
                <a:lnTo>
                  <a:pt x="2918" y="7"/>
                </a:lnTo>
                <a:lnTo>
                  <a:pt x="2962" y="4"/>
                </a:lnTo>
                <a:lnTo>
                  <a:pt x="3005" y="2"/>
                </a:lnTo>
                <a:lnTo>
                  <a:pt x="3049" y="1"/>
                </a:lnTo>
                <a:lnTo>
                  <a:pt x="3094" y="0"/>
                </a:lnTo>
                <a:lnTo>
                  <a:pt x="3138" y="1"/>
                </a:lnTo>
                <a:lnTo>
                  <a:pt x="3183" y="2"/>
                </a:lnTo>
                <a:lnTo>
                  <a:pt x="3226" y="4"/>
                </a:lnTo>
                <a:lnTo>
                  <a:pt x="3270" y="7"/>
                </a:lnTo>
                <a:lnTo>
                  <a:pt x="3312" y="13"/>
                </a:lnTo>
                <a:lnTo>
                  <a:pt x="3356" y="18"/>
                </a:lnTo>
                <a:lnTo>
                  <a:pt x="3397" y="24"/>
                </a:lnTo>
                <a:lnTo>
                  <a:pt x="3440" y="32"/>
                </a:lnTo>
                <a:lnTo>
                  <a:pt x="3481" y="40"/>
                </a:lnTo>
                <a:lnTo>
                  <a:pt x="3521" y="50"/>
                </a:lnTo>
                <a:lnTo>
                  <a:pt x="3563" y="60"/>
                </a:lnTo>
                <a:lnTo>
                  <a:pt x="3602" y="71"/>
                </a:lnTo>
                <a:lnTo>
                  <a:pt x="3643" y="84"/>
                </a:lnTo>
                <a:lnTo>
                  <a:pt x="3682" y="98"/>
                </a:lnTo>
                <a:lnTo>
                  <a:pt x="3721" y="111"/>
                </a:lnTo>
                <a:lnTo>
                  <a:pt x="3759" y="127"/>
                </a:lnTo>
                <a:lnTo>
                  <a:pt x="3798" y="143"/>
                </a:lnTo>
                <a:lnTo>
                  <a:pt x="3835" y="160"/>
                </a:lnTo>
                <a:lnTo>
                  <a:pt x="3873" y="179"/>
                </a:lnTo>
                <a:lnTo>
                  <a:pt x="3909" y="199"/>
                </a:lnTo>
                <a:lnTo>
                  <a:pt x="3946" y="219"/>
                </a:lnTo>
                <a:lnTo>
                  <a:pt x="3982" y="240"/>
                </a:lnTo>
                <a:lnTo>
                  <a:pt x="4017" y="263"/>
                </a:lnTo>
                <a:lnTo>
                  <a:pt x="4053" y="287"/>
                </a:lnTo>
                <a:lnTo>
                  <a:pt x="4088" y="311"/>
                </a:lnTo>
                <a:lnTo>
                  <a:pt x="4122" y="336"/>
                </a:lnTo>
                <a:lnTo>
                  <a:pt x="4156" y="362"/>
                </a:lnTo>
                <a:lnTo>
                  <a:pt x="4190" y="390"/>
                </a:lnTo>
                <a:lnTo>
                  <a:pt x="4223" y="419"/>
                </a:lnTo>
                <a:lnTo>
                  <a:pt x="4256" y="448"/>
                </a:lnTo>
                <a:lnTo>
                  <a:pt x="4289" y="478"/>
                </a:lnTo>
                <a:lnTo>
                  <a:pt x="4321" y="510"/>
                </a:lnTo>
                <a:lnTo>
                  <a:pt x="4353" y="542"/>
                </a:lnTo>
                <a:lnTo>
                  <a:pt x="4383" y="574"/>
                </a:lnTo>
                <a:lnTo>
                  <a:pt x="4412" y="607"/>
                </a:lnTo>
                <a:lnTo>
                  <a:pt x="4440" y="640"/>
                </a:lnTo>
                <a:lnTo>
                  <a:pt x="4467" y="674"/>
                </a:lnTo>
                <a:lnTo>
                  <a:pt x="4493" y="708"/>
                </a:lnTo>
                <a:lnTo>
                  <a:pt x="4518" y="742"/>
                </a:lnTo>
                <a:lnTo>
                  <a:pt x="4543" y="776"/>
                </a:lnTo>
                <a:lnTo>
                  <a:pt x="4566" y="811"/>
                </a:lnTo>
                <a:lnTo>
                  <a:pt x="4588" y="847"/>
                </a:lnTo>
                <a:lnTo>
                  <a:pt x="4610" y="883"/>
                </a:lnTo>
                <a:lnTo>
                  <a:pt x="4630" y="919"/>
                </a:lnTo>
                <a:lnTo>
                  <a:pt x="4649" y="955"/>
                </a:lnTo>
                <a:lnTo>
                  <a:pt x="4667" y="993"/>
                </a:lnTo>
                <a:lnTo>
                  <a:pt x="4685" y="1030"/>
                </a:lnTo>
                <a:lnTo>
                  <a:pt x="4701" y="1068"/>
                </a:lnTo>
                <a:lnTo>
                  <a:pt x="4716" y="1106"/>
                </a:lnTo>
                <a:lnTo>
                  <a:pt x="4731" y="1145"/>
                </a:lnTo>
                <a:lnTo>
                  <a:pt x="4745" y="1184"/>
                </a:lnTo>
                <a:lnTo>
                  <a:pt x="4756" y="1223"/>
                </a:lnTo>
                <a:lnTo>
                  <a:pt x="4768" y="1264"/>
                </a:lnTo>
                <a:lnTo>
                  <a:pt x="4779" y="1304"/>
                </a:lnTo>
                <a:lnTo>
                  <a:pt x="4788" y="1345"/>
                </a:lnTo>
                <a:lnTo>
                  <a:pt x="4797" y="1386"/>
                </a:lnTo>
                <a:lnTo>
                  <a:pt x="4803" y="1427"/>
                </a:lnTo>
                <a:lnTo>
                  <a:pt x="4810" y="1469"/>
                </a:lnTo>
                <a:lnTo>
                  <a:pt x="4816" y="1511"/>
                </a:lnTo>
                <a:lnTo>
                  <a:pt x="4820" y="1555"/>
                </a:lnTo>
                <a:lnTo>
                  <a:pt x="4823" y="1598"/>
                </a:lnTo>
                <a:lnTo>
                  <a:pt x="4825" y="1641"/>
                </a:lnTo>
                <a:lnTo>
                  <a:pt x="4827" y="1686"/>
                </a:lnTo>
                <a:lnTo>
                  <a:pt x="4827" y="1729"/>
                </a:lnTo>
                <a:lnTo>
                  <a:pt x="4827" y="1768"/>
                </a:lnTo>
                <a:lnTo>
                  <a:pt x="4826" y="1806"/>
                </a:lnTo>
                <a:lnTo>
                  <a:pt x="4824" y="1843"/>
                </a:lnTo>
                <a:lnTo>
                  <a:pt x="4822" y="1880"/>
                </a:lnTo>
                <a:lnTo>
                  <a:pt x="4818" y="1917"/>
                </a:lnTo>
                <a:lnTo>
                  <a:pt x="4814" y="1954"/>
                </a:lnTo>
                <a:lnTo>
                  <a:pt x="4808" y="1990"/>
                </a:lnTo>
                <a:lnTo>
                  <a:pt x="4803" y="2027"/>
                </a:lnTo>
                <a:lnTo>
                  <a:pt x="4797" y="2062"/>
                </a:lnTo>
                <a:lnTo>
                  <a:pt x="4789" y="2098"/>
                </a:lnTo>
                <a:lnTo>
                  <a:pt x="4781" y="2134"/>
                </a:lnTo>
                <a:lnTo>
                  <a:pt x="4772" y="2169"/>
                </a:lnTo>
                <a:lnTo>
                  <a:pt x="4763" y="2204"/>
                </a:lnTo>
                <a:lnTo>
                  <a:pt x="4752" y="2240"/>
                </a:lnTo>
                <a:lnTo>
                  <a:pt x="4740" y="2274"/>
                </a:lnTo>
                <a:lnTo>
                  <a:pt x="4729" y="2308"/>
                </a:lnTo>
                <a:lnTo>
                  <a:pt x="4716" y="2342"/>
                </a:lnTo>
                <a:lnTo>
                  <a:pt x="4702" y="2376"/>
                </a:lnTo>
                <a:lnTo>
                  <a:pt x="4688" y="2410"/>
                </a:lnTo>
                <a:lnTo>
                  <a:pt x="4673" y="2443"/>
                </a:lnTo>
                <a:lnTo>
                  <a:pt x="4657" y="2476"/>
                </a:lnTo>
                <a:lnTo>
                  <a:pt x="4641" y="2508"/>
                </a:lnTo>
                <a:lnTo>
                  <a:pt x="4624" y="2541"/>
                </a:lnTo>
                <a:lnTo>
                  <a:pt x="4605" y="2573"/>
                </a:lnTo>
                <a:lnTo>
                  <a:pt x="4586" y="2606"/>
                </a:lnTo>
                <a:lnTo>
                  <a:pt x="4566" y="2638"/>
                </a:lnTo>
                <a:lnTo>
                  <a:pt x="4546" y="2669"/>
                </a:lnTo>
                <a:lnTo>
                  <a:pt x="4525" y="2701"/>
                </a:lnTo>
                <a:lnTo>
                  <a:pt x="4502" y="2732"/>
                </a:lnTo>
                <a:lnTo>
                  <a:pt x="4480" y="2763"/>
                </a:lnTo>
                <a:lnTo>
                  <a:pt x="4456" y="2793"/>
                </a:lnTo>
                <a:lnTo>
                  <a:pt x="4431" y="2824"/>
                </a:lnTo>
                <a:lnTo>
                  <a:pt x="4407" y="2853"/>
                </a:lnTo>
                <a:lnTo>
                  <a:pt x="4381" y="2883"/>
                </a:lnTo>
                <a:lnTo>
                  <a:pt x="4356" y="2910"/>
                </a:lnTo>
                <a:lnTo>
                  <a:pt x="4329" y="2938"/>
                </a:lnTo>
                <a:lnTo>
                  <a:pt x="4303" y="2965"/>
                </a:lnTo>
                <a:lnTo>
                  <a:pt x="4276" y="2991"/>
                </a:lnTo>
                <a:lnTo>
                  <a:pt x="4249" y="3017"/>
                </a:lnTo>
                <a:lnTo>
                  <a:pt x="4220" y="3041"/>
                </a:lnTo>
                <a:lnTo>
                  <a:pt x="4192" y="3066"/>
                </a:lnTo>
                <a:lnTo>
                  <a:pt x="4164" y="3089"/>
                </a:lnTo>
                <a:lnTo>
                  <a:pt x="4134" y="3112"/>
                </a:lnTo>
                <a:lnTo>
                  <a:pt x="4105" y="3134"/>
                </a:lnTo>
                <a:lnTo>
                  <a:pt x="4075" y="3155"/>
                </a:lnTo>
                <a:lnTo>
                  <a:pt x="4045" y="3176"/>
                </a:lnTo>
                <a:lnTo>
                  <a:pt x="4014" y="3196"/>
                </a:lnTo>
                <a:lnTo>
                  <a:pt x="3982" y="3215"/>
                </a:lnTo>
                <a:lnTo>
                  <a:pt x="3950" y="3233"/>
                </a:lnTo>
                <a:lnTo>
                  <a:pt x="3919" y="3252"/>
                </a:lnTo>
                <a:lnTo>
                  <a:pt x="3887" y="3269"/>
                </a:lnTo>
                <a:lnTo>
                  <a:pt x="3854" y="3286"/>
                </a:lnTo>
                <a:lnTo>
                  <a:pt x="3820" y="3301"/>
                </a:lnTo>
                <a:lnTo>
                  <a:pt x="3786" y="3316"/>
                </a:lnTo>
                <a:lnTo>
                  <a:pt x="3752" y="3331"/>
                </a:lnTo>
                <a:lnTo>
                  <a:pt x="3718" y="3344"/>
                </a:lnTo>
                <a:lnTo>
                  <a:pt x="3683" y="3358"/>
                </a:lnTo>
                <a:lnTo>
                  <a:pt x="3647" y="3370"/>
                </a:lnTo>
                <a:lnTo>
                  <a:pt x="3611" y="3381"/>
                </a:lnTo>
                <a:lnTo>
                  <a:pt x="3575" y="3393"/>
                </a:lnTo>
                <a:lnTo>
                  <a:pt x="3538" y="3402"/>
                </a:lnTo>
                <a:lnTo>
                  <a:pt x="3500" y="3412"/>
                </a:lnTo>
                <a:lnTo>
                  <a:pt x="3463" y="3421"/>
                </a:lnTo>
                <a:lnTo>
                  <a:pt x="3425" y="3429"/>
                </a:lnTo>
                <a:lnTo>
                  <a:pt x="3438" y="3443"/>
                </a:lnTo>
                <a:lnTo>
                  <a:pt x="3449" y="3456"/>
                </a:lnTo>
                <a:lnTo>
                  <a:pt x="3459" y="3468"/>
                </a:lnTo>
                <a:lnTo>
                  <a:pt x="3466" y="3480"/>
                </a:lnTo>
                <a:lnTo>
                  <a:pt x="3473" y="3491"/>
                </a:lnTo>
                <a:lnTo>
                  <a:pt x="3477" y="3501"/>
                </a:lnTo>
                <a:lnTo>
                  <a:pt x="3479" y="3512"/>
                </a:lnTo>
                <a:lnTo>
                  <a:pt x="3480" y="3522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789" tIns="41395" rIns="82789" bIns="41395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Notched Right Arrow 66"/>
          <p:cNvSpPr/>
          <p:nvPr/>
        </p:nvSpPr>
        <p:spPr bwMode="auto">
          <a:xfrm rot="20493927">
            <a:off x="1365825" y="2643368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9" tIns="41395" rIns="82789" bIns="41395" numCol="1" rtlCol="0" anchor="t" anchorCtr="0" compatLnSpc="1">
            <a:prstTxWarp prst="textNoShape">
              <a:avLst/>
            </a:prstTxWarp>
          </a:bodyPr>
          <a:lstStyle/>
          <a:p>
            <a:pPr defTabSz="406765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" name="Notched Right Arrow 68"/>
          <p:cNvSpPr/>
          <p:nvPr/>
        </p:nvSpPr>
        <p:spPr bwMode="auto">
          <a:xfrm rot="1106073" flipH="1">
            <a:off x="1282966" y="4786313"/>
            <a:ext cx="4283368" cy="439649"/>
          </a:xfrm>
          <a:prstGeom prst="notchedRightArrow">
            <a:avLst>
              <a:gd name="adj1" fmla="val 23956"/>
              <a:gd name="adj2" fmla="val 4940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82789" tIns="41395" rIns="82789" bIns="41395" numCol="1" rtlCol="0" anchor="t" anchorCtr="0" compatLnSpc="1">
            <a:prstTxWarp prst="textNoShape">
              <a:avLst/>
            </a:prstTxWarp>
          </a:bodyPr>
          <a:lstStyle/>
          <a:p>
            <a:pPr defTabSz="406765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3" name="Group 31"/>
          <p:cNvGrpSpPr/>
          <p:nvPr/>
        </p:nvGrpSpPr>
        <p:grpSpPr>
          <a:xfrm>
            <a:off x="1530738" y="1743773"/>
            <a:ext cx="2350079" cy="1152692"/>
            <a:chOff x="3516312" y="2027237"/>
            <a:chExt cx="2590799" cy="1270629"/>
          </a:xfrm>
        </p:grpSpPr>
        <p:grpSp>
          <p:nvGrpSpPr>
            <p:cNvPr id="14" name="Group 21"/>
            <p:cNvGrpSpPr/>
            <p:nvPr/>
          </p:nvGrpSpPr>
          <p:grpSpPr>
            <a:xfrm>
              <a:off x="3516312" y="2027237"/>
              <a:ext cx="1819729" cy="356229"/>
              <a:chOff x="3973512" y="1951037"/>
              <a:chExt cx="1819729" cy="356229"/>
            </a:xfrm>
          </p:grpSpPr>
          <p:sp>
            <p:nvSpPr>
              <p:cNvPr id="7" name="Freeform 44"/>
              <p:cNvSpPr>
                <a:spLocks/>
              </p:cNvSpPr>
              <p:nvPr/>
            </p:nvSpPr>
            <p:spPr bwMode="auto">
              <a:xfrm>
                <a:off x="3973512" y="1951037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45441" y="1951037"/>
                <a:ext cx="1447800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 Data</a:t>
                </a:r>
              </a:p>
            </p:txBody>
          </p:sp>
        </p:grpSp>
        <p:grpSp>
          <p:nvGrpSpPr>
            <p:cNvPr id="15" name="Group 22"/>
            <p:cNvGrpSpPr/>
            <p:nvPr/>
          </p:nvGrpSpPr>
          <p:grpSpPr>
            <a:xfrm>
              <a:off x="3516312" y="2484437"/>
              <a:ext cx="2590799" cy="362684"/>
              <a:chOff x="3973512" y="2470902"/>
              <a:chExt cx="2590799" cy="36268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345440" y="2477357"/>
                <a:ext cx="2218871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RDFS/OWL/RIF data</a:t>
                </a:r>
              </a:p>
            </p:txBody>
          </p:sp>
          <p:sp>
            <p:nvSpPr>
              <p:cNvPr id="17" name="Freeform 44"/>
              <p:cNvSpPr>
                <a:spLocks/>
              </p:cNvSpPr>
              <p:nvPr/>
            </p:nvSpPr>
            <p:spPr bwMode="auto">
              <a:xfrm>
                <a:off x="3973512" y="24709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Group 23"/>
            <p:cNvGrpSpPr/>
            <p:nvPr/>
          </p:nvGrpSpPr>
          <p:grpSpPr>
            <a:xfrm>
              <a:off x="3516312" y="2941637"/>
              <a:ext cx="2286000" cy="356229"/>
              <a:chOff x="3973512" y="2921854"/>
              <a:chExt cx="2286000" cy="356229"/>
            </a:xfrm>
          </p:grpSpPr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>
                <a:off x="3973512" y="2928102"/>
                <a:ext cx="373587" cy="318335"/>
              </a:xfrm>
              <a:custGeom>
                <a:avLst/>
                <a:gdLst/>
                <a:ahLst/>
                <a:cxnLst>
                  <a:cxn ang="0">
                    <a:pos x="11628" y="554"/>
                  </a:cxn>
                  <a:cxn ang="0">
                    <a:pos x="11566" y="539"/>
                  </a:cxn>
                  <a:cxn ang="0">
                    <a:pos x="11507" y="521"/>
                  </a:cxn>
                  <a:cxn ang="0">
                    <a:pos x="11452" y="501"/>
                  </a:cxn>
                  <a:cxn ang="0">
                    <a:pos x="11398" y="478"/>
                  </a:cxn>
                  <a:cxn ang="0">
                    <a:pos x="11347" y="451"/>
                  </a:cxn>
                  <a:cxn ang="0">
                    <a:pos x="11300" y="422"/>
                  </a:cxn>
                  <a:cxn ang="0">
                    <a:pos x="11254" y="391"/>
                  </a:cxn>
                  <a:cxn ang="0">
                    <a:pos x="11211" y="355"/>
                  </a:cxn>
                  <a:cxn ang="0">
                    <a:pos x="11171" y="318"/>
                  </a:cxn>
                  <a:cxn ang="0">
                    <a:pos x="11134" y="277"/>
                  </a:cxn>
                  <a:cxn ang="0">
                    <a:pos x="11099" y="233"/>
                  </a:cxn>
                  <a:cxn ang="0">
                    <a:pos x="11067" y="186"/>
                  </a:cxn>
                  <a:cxn ang="0">
                    <a:pos x="11037" y="137"/>
                  </a:cxn>
                  <a:cxn ang="0">
                    <a:pos x="11010" y="84"/>
                  </a:cxn>
                  <a:cxn ang="0">
                    <a:pos x="10987" y="30"/>
                  </a:cxn>
                  <a:cxn ang="0">
                    <a:pos x="5135" y="726"/>
                  </a:cxn>
                  <a:cxn ang="0">
                    <a:pos x="5077" y="766"/>
                  </a:cxn>
                  <a:cxn ang="0">
                    <a:pos x="5025" y="808"/>
                  </a:cxn>
                  <a:cxn ang="0">
                    <a:pos x="4980" y="853"/>
                  </a:cxn>
                  <a:cxn ang="0">
                    <a:pos x="4943" y="901"/>
                  </a:cxn>
                  <a:cxn ang="0">
                    <a:pos x="4913" y="951"/>
                  </a:cxn>
                  <a:cxn ang="0">
                    <a:pos x="4888" y="1005"/>
                  </a:cxn>
                  <a:cxn ang="0">
                    <a:pos x="4871" y="1060"/>
                  </a:cxn>
                  <a:cxn ang="0">
                    <a:pos x="4860" y="1119"/>
                  </a:cxn>
                  <a:cxn ang="0">
                    <a:pos x="4779" y="1280"/>
                  </a:cxn>
                  <a:cxn ang="0">
                    <a:pos x="4741" y="1350"/>
                  </a:cxn>
                  <a:cxn ang="0">
                    <a:pos x="4704" y="1412"/>
                  </a:cxn>
                  <a:cxn ang="0">
                    <a:pos x="4669" y="1468"/>
                  </a:cxn>
                  <a:cxn ang="0">
                    <a:pos x="4634" y="1516"/>
                  </a:cxn>
                  <a:cxn ang="0">
                    <a:pos x="4602" y="1557"/>
                  </a:cxn>
                  <a:cxn ang="0">
                    <a:pos x="4570" y="1590"/>
                  </a:cxn>
                  <a:cxn ang="0">
                    <a:pos x="4546" y="1641"/>
                  </a:cxn>
                  <a:cxn ang="0">
                    <a:pos x="4521" y="1684"/>
                  </a:cxn>
                  <a:cxn ang="0">
                    <a:pos x="4493" y="1721"/>
                  </a:cxn>
                  <a:cxn ang="0">
                    <a:pos x="4464" y="1750"/>
                  </a:cxn>
                  <a:cxn ang="0">
                    <a:pos x="4433" y="1773"/>
                  </a:cxn>
                  <a:cxn ang="0">
                    <a:pos x="4399" y="1790"/>
                  </a:cxn>
                  <a:cxn ang="0">
                    <a:pos x="4364" y="1800"/>
                  </a:cxn>
                  <a:cxn ang="0">
                    <a:pos x="4326" y="1803"/>
                  </a:cxn>
                  <a:cxn ang="0">
                    <a:pos x="896" y="2327"/>
                  </a:cxn>
                  <a:cxn ang="0">
                    <a:pos x="803" y="2424"/>
                  </a:cxn>
                  <a:cxn ang="0">
                    <a:pos x="737" y="2487"/>
                  </a:cxn>
                  <a:cxn ang="0">
                    <a:pos x="693" y="2525"/>
                  </a:cxn>
                  <a:cxn ang="0">
                    <a:pos x="651" y="2559"/>
                  </a:cxn>
                  <a:cxn ang="0">
                    <a:pos x="609" y="2591"/>
                  </a:cxn>
                  <a:cxn ang="0">
                    <a:pos x="569" y="2618"/>
                  </a:cxn>
                  <a:cxn ang="0">
                    <a:pos x="528" y="2641"/>
                  </a:cxn>
                  <a:cxn ang="0">
                    <a:pos x="490" y="2662"/>
                  </a:cxn>
                  <a:cxn ang="0">
                    <a:pos x="451" y="2680"/>
                  </a:cxn>
                  <a:cxn ang="0">
                    <a:pos x="414" y="2693"/>
                  </a:cxn>
                  <a:cxn ang="0">
                    <a:pos x="377" y="2703"/>
                  </a:cxn>
                  <a:cxn ang="0">
                    <a:pos x="342" y="2710"/>
                  </a:cxn>
                  <a:cxn ang="0">
                    <a:pos x="306" y="2713"/>
                  </a:cxn>
                  <a:cxn ang="0">
                    <a:pos x="0" y="9921"/>
                  </a:cxn>
                  <a:cxn ang="0">
                    <a:pos x="11660" y="560"/>
                  </a:cxn>
                </a:cxnLst>
                <a:rect l="0" t="0" r="r" b="b"/>
                <a:pathLst>
                  <a:path w="11660" h="9921">
                    <a:moveTo>
                      <a:pt x="11660" y="560"/>
                    </a:moveTo>
                    <a:lnTo>
                      <a:pt x="11628" y="554"/>
                    </a:lnTo>
                    <a:lnTo>
                      <a:pt x="11597" y="546"/>
                    </a:lnTo>
                    <a:lnTo>
                      <a:pt x="11566" y="539"/>
                    </a:lnTo>
                    <a:lnTo>
                      <a:pt x="11537" y="530"/>
                    </a:lnTo>
                    <a:lnTo>
                      <a:pt x="11507" y="521"/>
                    </a:lnTo>
                    <a:lnTo>
                      <a:pt x="11479" y="512"/>
                    </a:lnTo>
                    <a:lnTo>
                      <a:pt x="11452" y="501"/>
                    </a:lnTo>
                    <a:lnTo>
                      <a:pt x="11424" y="490"/>
                    </a:lnTo>
                    <a:lnTo>
                      <a:pt x="11398" y="478"/>
                    </a:lnTo>
                    <a:lnTo>
                      <a:pt x="11373" y="466"/>
                    </a:lnTo>
                    <a:lnTo>
                      <a:pt x="11347" y="451"/>
                    </a:lnTo>
                    <a:lnTo>
                      <a:pt x="11323" y="437"/>
                    </a:lnTo>
                    <a:lnTo>
                      <a:pt x="11300" y="422"/>
                    </a:lnTo>
                    <a:lnTo>
                      <a:pt x="11276" y="407"/>
                    </a:lnTo>
                    <a:lnTo>
                      <a:pt x="11254" y="391"/>
                    </a:lnTo>
                    <a:lnTo>
                      <a:pt x="11232" y="374"/>
                    </a:lnTo>
                    <a:lnTo>
                      <a:pt x="11211" y="355"/>
                    </a:lnTo>
                    <a:lnTo>
                      <a:pt x="11190" y="337"/>
                    </a:lnTo>
                    <a:lnTo>
                      <a:pt x="11171" y="318"/>
                    </a:lnTo>
                    <a:lnTo>
                      <a:pt x="11152" y="298"/>
                    </a:lnTo>
                    <a:lnTo>
                      <a:pt x="11134" y="277"/>
                    </a:lnTo>
                    <a:lnTo>
                      <a:pt x="11115" y="255"/>
                    </a:lnTo>
                    <a:lnTo>
                      <a:pt x="11099" y="233"/>
                    </a:lnTo>
                    <a:lnTo>
                      <a:pt x="11082" y="211"/>
                    </a:lnTo>
                    <a:lnTo>
                      <a:pt x="11067" y="186"/>
                    </a:lnTo>
                    <a:lnTo>
                      <a:pt x="11052" y="162"/>
                    </a:lnTo>
                    <a:lnTo>
                      <a:pt x="11037" y="137"/>
                    </a:lnTo>
                    <a:lnTo>
                      <a:pt x="11023" y="112"/>
                    </a:lnTo>
                    <a:lnTo>
                      <a:pt x="11010" y="84"/>
                    </a:lnTo>
                    <a:lnTo>
                      <a:pt x="10998" y="57"/>
                    </a:lnTo>
                    <a:lnTo>
                      <a:pt x="10987" y="30"/>
                    </a:lnTo>
                    <a:lnTo>
                      <a:pt x="10976" y="0"/>
                    </a:lnTo>
                    <a:lnTo>
                      <a:pt x="5135" y="726"/>
                    </a:lnTo>
                    <a:lnTo>
                      <a:pt x="5105" y="745"/>
                    </a:lnTo>
                    <a:lnTo>
                      <a:pt x="5077" y="766"/>
                    </a:lnTo>
                    <a:lnTo>
                      <a:pt x="5050" y="786"/>
                    </a:lnTo>
                    <a:lnTo>
                      <a:pt x="5025" y="808"/>
                    </a:lnTo>
                    <a:lnTo>
                      <a:pt x="5002" y="831"/>
                    </a:lnTo>
                    <a:lnTo>
                      <a:pt x="4980" y="853"/>
                    </a:lnTo>
                    <a:lnTo>
                      <a:pt x="4961" y="876"/>
                    </a:lnTo>
                    <a:lnTo>
                      <a:pt x="4943" y="901"/>
                    </a:lnTo>
                    <a:lnTo>
                      <a:pt x="4927" y="926"/>
                    </a:lnTo>
                    <a:lnTo>
                      <a:pt x="4913" y="951"/>
                    </a:lnTo>
                    <a:lnTo>
                      <a:pt x="4899" y="977"/>
                    </a:lnTo>
                    <a:lnTo>
                      <a:pt x="4888" y="1005"/>
                    </a:lnTo>
                    <a:lnTo>
                      <a:pt x="4879" y="1032"/>
                    </a:lnTo>
                    <a:lnTo>
                      <a:pt x="4871" y="1060"/>
                    </a:lnTo>
                    <a:lnTo>
                      <a:pt x="4865" y="1090"/>
                    </a:lnTo>
                    <a:lnTo>
                      <a:pt x="4860" y="1119"/>
                    </a:lnTo>
                    <a:lnTo>
                      <a:pt x="4818" y="1203"/>
                    </a:lnTo>
                    <a:lnTo>
                      <a:pt x="4779" y="1280"/>
                    </a:lnTo>
                    <a:lnTo>
                      <a:pt x="4759" y="1316"/>
                    </a:lnTo>
                    <a:lnTo>
                      <a:pt x="4741" y="1350"/>
                    </a:lnTo>
                    <a:lnTo>
                      <a:pt x="4721" y="1382"/>
                    </a:lnTo>
                    <a:lnTo>
                      <a:pt x="4704" y="1412"/>
                    </a:lnTo>
                    <a:lnTo>
                      <a:pt x="4686" y="1442"/>
                    </a:lnTo>
                    <a:lnTo>
                      <a:pt x="4669" y="1468"/>
                    </a:lnTo>
                    <a:lnTo>
                      <a:pt x="4651" y="1493"/>
                    </a:lnTo>
                    <a:lnTo>
                      <a:pt x="4634" y="1516"/>
                    </a:lnTo>
                    <a:lnTo>
                      <a:pt x="4618" y="1538"/>
                    </a:lnTo>
                    <a:lnTo>
                      <a:pt x="4602" y="1557"/>
                    </a:lnTo>
                    <a:lnTo>
                      <a:pt x="4586" y="1574"/>
                    </a:lnTo>
                    <a:lnTo>
                      <a:pt x="4570" y="1590"/>
                    </a:lnTo>
                    <a:lnTo>
                      <a:pt x="4558" y="1617"/>
                    </a:lnTo>
                    <a:lnTo>
                      <a:pt x="4546" y="1641"/>
                    </a:lnTo>
                    <a:lnTo>
                      <a:pt x="4533" y="1663"/>
                    </a:lnTo>
                    <a:lnTo>
                      <a:pt x="4521" y="1684"/>
                    </a:lnTo>
                    <a:lnTo>
                      <a:pt x="4507" y="1704"/>
                    </a:lnTo>
                    <a:lnTo>
                      <a:pt x="4493" y="1721"/>
                    </a:lnTo>
                    <a:lnTo>
                      <a:pt x="4478" y="1737"/>
                    </a:lnTo>
                    <a:lnTo>
                      <a:pt x="4464" y="1750"/>
                    </a:lnTo>
                    <a:lnTo>
                      <a:pt x="4449" y="1763"/>
                    </a:lnTo>
                    <a:lnTo>
                      <a:pt x="4433" y="1773"/>
                    </a:lnTo>
                    <a:lnTo>
                      <a:pt x="4417" y="1783"/>
                    </a:lnTo>
                    <a:lnTo>
                      <a:pt x="4399" y="1790"/>
                    </a:lnTo>
                    <a:lnTo>
                      <a:pt x="4382" y="1796"/>
                    </a:lnTo>
                    <a:lnTo>
                      <a:pt x="4364" y="1800"/>
                    </a:lnTo>
                    <a:lnTo>
                      <a:pt x="4346" y="1802"/>
                    </a:lnTo>
                    <a:lnTo>
                      <a:pt x="4326" y="1803"/>
                    </a:lnTo>
                    <a:lnTo>
                      <a:pt x="942" y="2273"/>
                    </a:lnTo>
                    <a:lnTo>
                      <a:pt x="896" y="2327"/>
                    </a:lnTo>
                    <a:lnTo>
                      <a:pt x="849" y="2377"/>
                    </a:lnTo>
                    <a:lnTo>
                      <a:pt x="803" y="2424"/>
                    </a:lnTo>
                    <a:lnTo>
                      <a:pt x="759" y="2467"/>
                    </a:lnTo>
                    <a:lnTo>
                      <a:pt x="737" y="2487"/>
                    </a:lnTo>
                    <a:lnTo>
                      <a:pt x="715" y="2507"/>
                    </a:lnTo>
                    <a:lnTo>
                      <a:pt x="693" y="2525"/>
                    </a:lnTo>
                    <a:lnTo>
                      <a:pt x="672" y="2542"/>
                    </a:lnTo>
                    <a:lnTo>
                      <a:pt x="651" y="2559"/>
                    </a:lnTo>
                    <a:lnTo>
                      <a:pt x="630" y="2575"/>
                    </a:lnTo>
                    <a:lnTo>
                      <a:pt x="609" y="2591"/>
                    </a:lnTo>
                    <a:lnTo>
                      <a:pt x="589" y="2604"/>
                    </a:lnTo>
                    <a:lnTo>
                      <a:pt x="569" y="2618"/>
                    </a:lnTo>
                    <a:lnTo>
                      <a:pt x="548" y="2630"/>
                    </a:lnTo>
                    <a:lnTo>
                      <a:pt x="528" y="2641"/>
                    </a:lnTo>
                    <a:lnTo>
                      <a:pt x="509" y="2652"/>
                    </a:lnTo>
                    <a:lnTo>
                      <a:pt x="490" y="2662"/>
                    </a:lnTo>
                    <a:lnTo>
                      <a:pt x="470" y="2672"/>
                    </a:lnTo>
                    <a:lnTo>
                      <a:pt x="451" y="2680"/>
                    </a:lnTo>
                    <a:lnTo>
                      <a:pt x="432" y="2687"/>
                    </a:lnTo>
                    <a:lnTo>
                      <a:pt x="414" y="2693"/>
                    </a:lnTo>
                    <a:lnTo>
                      <a:pt x="395" y="2699"/>
                    </a:lnTo>
                    <a:lnTo>
                      <a:pt x="377" y="2703"/>
                    </a:lnTo>
                    <a:lnTo>
                      <a:pt x="359" y="2707"/>
                    </a:lnTo>
                    <a:lnTo>
                      <a:pt x="342" y="2710"/>
                    </a:lnTo>
                    <a:lnTo>
                      <a:pt x="324" y="2712"/>
                    </a:lnTo>
                    <a:lnTo>
                      <a:pt x="306" y="2713"/>
                    </a:lnTo>
                    <a:lnTo>
                      <a:pt x="289" y="2714"/>
                    </a:lnTo>
                    <a:lnTo>
                      <a:pt x="0" y="9921"/>
                    </a:lnTo>
                    <a:lnTo>
                      <a:pt x="11266" y="7736"/>
                    </a:lnTo>
                    <a:lnTo>
                      <a:pt x="11660" y="560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43634" y="2921854"/>
                <a:ext cx="1915878" cy="356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/>
                  <a:t>SPARQL Pattern</a:t>
                </a:r>
              </a:p>
            </p:txBody>
          </p:sp>
        </p:grpSp>
      </p:grpSp>
      <p:grpSp>
        <p:nvGrpSpPr>
          <p:cNvPr id="22" name="Group 24"/>
          <p:cNvGrpSpPr/>
          <p:nvPr/>
        </p:nvGrpSpPr>
        <p:grpSpPr>
          <a:xfrm>
            <a:off x="1530724" y="4880634"/>
            <a:ext cx="1650652" cy="323165"/>
            <a:chOff x="3973512" y="1951037"/>
            <a:chExt cx="1819729" cy="356228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3973512" y="1951037"/>
              <a:ext cx="373587" cy="318335"/>
            </a:xfrm>
            <a:custGeom>
              <a:avLst/>
              <a:gdLst/>
              <a:ahLst/>
              <a:cxnLst>
                <a:cxn ang="0">
                  <a:pos x="11628" y="554"/>
                </a:cxn>
                <a:cxn ang="0">
                  <a:pos x="11566" y="539"/>
                </a:cxn>
                <a:cxn ang="0">
                  <a:pos x="11507" y="521"/>
                </a:cxn>
                <a:cxn ang="0">
                  <a:pos x="11452" y="501"/>
                </a:cxn>
                <a:cxn ang="0">
                  <a:pos x="11398" y="478"/>
                </a:cxn>
                <a:cxn ang="0">
                  <a:pos x="11347" y="451"/>
                </a:cxn>
                <a:cxn ang="0">
                  <a:pos x="11300" y="422"/>
                </a:cxn>
                <a:cxn ang="0">
                  <a:pos x="11254" y="391"/>
                </a:cxn>
                <a:cxn ang="0">
                  <a:pos x="11211" y="355"/>
                </a:cxn>
                <a:cxn ang="0">
                  <a:pos x="11171" y="318"/>
                </a:cxn>
                <a:cxn ang="0">
                  <a:pos x="11134" y="277"/>
                </a:cxn>
                <a:cxn ang="0">
                  <a:pos x="11099" y="233"/>
                </a:cxn>
                <a:cxn ang="0">
                  <a:pos x="11067" y="186"/>
                </a:cxn>
                <a:cxn ang="0">
                  <a:pos x="11037" y="137"/>
                </a:cxn>
                <a:cxn ang="0">
                  <a:pos x="11010" y="84"/>
                </a:cxn>
                <a:cxn ang="0">
                  <a:pos x="10987" y="30"/>
                </a:cxn>
                <a:cxn ang="0">
                  <a:pos x="5135" y="726"/>
                </a:cxn>
                <a:cxn ang="0">
                  <a:pos x="5077" y="766"/>
                </a:cxn>
                <a:cxn ang="0">
                  <a:pos x="5025" y="808"/>
                </a:cxn>
                <a:cxn ang="0">
                  <a:pos x="4980" y="853"/>
                </a:cxn>
                <a:cxn ang="0">
                  <a:pos x="4943" y="901"/>
                </a:cxn>
                <a:cxn ang="0">
                  <a:pos x="4913" y="951"/>
                </a:cxn>
                <a:cxn ang="0">
                  <a:pos x="4888" y="1005"/>
                </a:cxn>
                <a:cxn ang="0">
                  <a:pos x="4871" y="1060"/>
                </a:cxn>
                <a:cxn ang="0">
                  <a:pos x="4860" y="1119"/>
                </a:cxn>
                <a:cxn ang="0">
                  <a:pos x="4779" y="1280"/>
                </a:cxn>
                <a:cxn ang="0">
                  <a:pos x="4741" y="1350"/>
                </a:cxn>
                <a:cxn ang="0">
                  <a:pos x="4704" y="1412"/>
                </a:cxn>
                <a:cxn ang="0">
                  <a:pos x="4669" y="1468"/>
                </a:cxn>
                <a:cxn ang="0">
                  <a:pos x="4634" y="1516"/>
                </a:cxn>
                <a:cxn ang="0">
                  <a:pos x="4602" y="1557"/>
                </a:cxn>
                <a:cxn ang="0">
                  <a:pos x="4570" y="1590"/>
                </a:cxn>
                <a:cxn ang="0">
                  <a:pos x="4546" y="1641"/>
                </a:cxn>
                <a:cxn ang="0">
                  <a:pos x="4521" y="1684"/>
                </a:cxn>
                <a:cxn ang="0">
                  <a:pos x="4493" y="1721"/>
                </a:cxn>
                <a:cxn ang="0">
                  <a:pos x="4464" y="1750"/>
                </a:cxn>
                <a:cxn ang="0">
                  <a:pos x="4433" y="1773"/>
                </a:cxn>
                <a:cxn ang="0">
                  <a:pos x="4399" y="1790"/>
                </a:cxn>
                <a:cxn ang="0">
                  <a:pos x="4364" y="1800"/>
                </a:cxn>
                <a:cxn ang="0">
                  <a:pos x="4326" y="1803"/>
                </a:cxn>
                <a:cxn ang="0">
                  <a:pos x="896" y="2327"/>
                </a:cxn>
                <a:cxn ang="0">
                  <a:pos x="803" y="2424"/>
                </a:cxn>
                <a:cxn ang="0">
                  <a:pos x="737" y="2487"/>
                </a:cxn>
                <a:cxn ang="0">
                  <a:pos x="693" y="2525"/>
                </a:cxn>
                <a:cxn ang="0">
                  <a:pos x="651" y="2559"/>
                </a:cxn>
                <a:cxn ang="0">
                  <a:pos x="609" y="2591"/>
                </a:cxn>
                <a:cxn ang="0">
                  <a:pos x="569" y="2618"/>
                </a:cxn>
                <a:cxn ang="0">
                  <a:pos x="528" y="2641"/>
                </a:cxn>
                <a:cxn ang="0">
                  <a:pos x="490" y="2662"/>
                </a:cxn>
                <a:cxn ang="0">
                  <a:pos x="451" y="2680"/>
                </a:cxn>
                <a:cxn ang="0">
                  <a:pos x="414" y="2693"/>
                </a:cxn>
                <a:cxn ang="0">
                  <a:pos x="377" y="2703"/>
                </a:cxn>
                <a:cxn ang="0">
                  <a:pos x="342" y="2710"/>
                </a:cxn>
                <a:cxn ang="0">
                  <a:pos x="306" y="2713"/>
                </a:cxn>
                <a:cxn ang="0">
                  <a:pos x="0" y="9921"/>
                </a:cxn>
                <a:cxn ang="0">
                  <a:pos x="11660" y="560"/>
                </a:cxn>
              </a:cxnLst>
              <a:rect l="0" t="0" r="r" b="b"/>
              <a:pathLst>
                <a:path w="11660" h="9921">
                  <a:moveTo>
                    <a:pt x="11660" y="560"/>
                  </a:moveTo>
                  <a:lnTo>
                    <a:pt x="11628" y="554"/>
                  </a:lnTo>
                  <a:lnTo>
                    <a:pt x="11597" y="546"/>
                  </a:lnTo>
                  <a:lnTo>
                    <a:pt x="11566" y="539"/>
                  </a:lnTo>
                  <a:lnTo>
                    <a:pt x="11537" y="530"/>
                  </a:lnTo>
                  <a:lnTo>
                    <a:pt x="11507" y="521"/>
                  </a:lnTo>
                  <a:lnTo>
                    <a:pt x="11479" y="512"/>
                  </a:lnTo>
                  <a:lnTo>
                    <a:pt x="11452" y="501"/>
                  </a:lnTo>
                  <a:lnTo>
                    <a:pt x="11424" y="490"/>
                  </a:lnTo>
                  <a:lnTo>
                    <a:pt x="11398" y="478"/>
                  </a:lnTo>
                  <a:lnTo>
                    <a:pt x="11373" y="466"/>
                  </a:lnTo>
                  <a:lnTo>
                    <a:pt x="11347" y="451"/>
                  </a:lnTo>
                  <a:lnTo>
                    <a:pt x="11323" y="437"/>
                  </a:lnTo>
                  <a:lnTo>
                    <a:pt x="11300" y="422"/>
                  </a:lnTo>
                  <a:lnTo>
                    <a:pt x="11276" y="407"/>
                  </a:lnTo>
                  <a:lnTo>
                    <a:pt x="11254" y="391"/>
                  </a:lnTo>
                  <a:lnTo>
                    <a:pt x="11232" y="374"/>
                  </a:lnTo>
                  <a:lnTo>
                    <a:pt x="11211" y="355"/>
                  </a:lnTo>
                  <a:lnTo>
                    <a:pt x="11190" y="337"/>
                  </a:lnTo>
                  <a:lnTo>
                    <a:pt x="11171" y="318"/>
                  </a:lnTo>
                  <a:lnTo>
                    <a:pt x="11152" y="298"/>
                  </a:lnTo>
                  <a:lnTo>
                    <a:pt x="11134" y="277"/>
                  </a:lnTo>
                  <a:lnTo>
                    <a:pt x="11115" y="255"/>
                  </a:lnTo>
                  <a:lnTo>
                    <a:pt x="11099" y="233"/>
                  </a:lnTo>
                  <a:lnTo>
                    <a:pt x="11082" y="211"/>
                  </a:lnTo>
                  <a:lnTo>
                    <a:pt x="11067" y="186"/>
                  </a:lnTo>
                  <a:lnTo>
                    <a:pt x="11052" y="162"/>
                  </a:lnTo>
                  <a:lnTo>
                    <a:pt x="11037" y="137"/>
                  </a:lnTo>
                  <a:lnTo>
                    <a:pt x="11023" y="112"/>
                  </a:lnTo>
                  <a:lnTo>
                    <a:pt x="11010" y="84"/>
                  </a:lnTo>
                  <a:lnTo>
                    <a:pt x="10998" y="57"/>
                  </a:lnTo>
                  <a:lnTo>
                    <a:pt x="10987" y="30"/>
                  </a:lnTo>
                  <a:lnTo>
                    <a:pt x="10976" y="0"/>
                  </a:lnTo>
                  <a:lnTo>
                    <a:pt x="5135" y="726"/>
                  </a:lnTo>
                  <a:lnTo>
                    <a:pt x="5105" y="745"/>
                  </a:lnTo>
                  <a:lnTo>
                    <a:pt x="5077" y="766"/>
                  </a:lnTo>
                  <a:lnTo>
                    <a:pt x="5050" y="786"/>
                  </a:lnTo>
                  <a:lnTo>
                    <a:pt x="5025" y="808"/>
                  </a:lnTo>
                  <a:lnTo>
                    <a:pt x="5002" y="831"/>
                  </a:lnTo>
                  <a:lnTo>
                    <a:pt x="4980" y="853"/>
                  </a:lnTo>
                  <a:lnTo>
                    <a:pt x="4961" y="876"/>
                  </a:lnTo>
                  <a:lnTo>
                    <a:pt x="4943" y="901"/>
                  </a:lnTo>
                  <a:lnTo>
                    <a:pt x="4927" y="926"/>
                  </a:lnTo>
                  <a:lnTo>
                    <a:pt x="4913" y="951"/>
                  </a:lnTo>
                  <a:lnTo>
                    <a:pt x="4899" y="977"/>
                  </a:lnTo>
                  <a:lnTo>
                    <a:pt x="4888" y="1005"/>
                  </a:lnTo>
                  <a:lnTo>
                    <a:pt x="4879" y="1032"/>
                  </a:lnTo>
                  <a:lnTo>
                    <a:pt x="4871" y="1060"/>
                  </a:lnTo>
                  <a:lnTo>
                    <a:pt x="4865" y="1090"/>
                  </a:lnTo>
                  <a:lnTo>
                    <a:pt x="4860" y="1119"/>
                  </a:lnTo>
                  <a:lnTo>
                    <a:pt x="4818" y="1203"/>
                  </a:lnTo>
                  <a:lnTo>
                    <a:pt x="4779" y="1280"/>
                  </a:lnTo>
                  <a:lnTo>
                    <a:pt x="4759" y="1316"/>
                  </a:lnTo>
                  <a:lnTo>
                    <a:pt x="4741" y="1350"/>
                  </a:lnTo>
                  <a:lnTo>
                    <a:pt x="4721" y="1382"/>
                  </a:lnTo>
                  <a:lnTo>
                    <a:pt x="4704" y="1412"/>
                  </a:lnTo>
                  <a:lnTo>
                    <a:pt x="4686" y="1442"/>
                  </a:lnTo>
                  <a:lnTo>
                    <a:pt x="4669" y="1468"/>
                  </a:lnTo>
                  <a:lnTo>
                    <a:pt x="4651" y="1493"/>
                  </a:lnTo>
                  <a:lnTo>
                    <a:pt x="4634" y="1516"/>
                  </a:lnTo>
                  <a:lnTo>
                    <a:pt x="4618" y="1538"/>
                  </a:lnTo>
                  <a:lnTo>
                    <a:pt x="4602" y="1557"/>
                  </a:lnTo>
                  <a:lnTo>
                    <a:pt x="4586" y="1574"/>
                  </a:lnTo>
                  <a:lnTo>
                    <a:pt x="4570" y="1590"/>
                  </a:lnTo>
                  <a:lnTo>
                    <a:pt x="4558" y="1617"/>
                  </a:lnTo>
                  <a:lnTo>
                    <a:pt x="4546" y="1641"/>
                  </a:lnTo>
                  <a:lnTo>
                    <a:pt x="4533" y="1663"/>
                  </a:lnTo>
                  <a:lnTo>
                    <a:pt x="4521" y="1684"/>
                  </a:lnTo>
                  <a:lnTo>
                    <a:pt x="4507" y="1704"/>
                  </a:lnTo>
                  <a:lnTo>
                    <a:pt x="4493" y="1721"/>
                  </a:lnTo>
                  <a:lnTo>
                    <a:pt x="4478" y="1737"/>
                  </a:lnTo>
                  <a:lnTo>
                    <a:pt x="4464" y="1750"/>
                  </a:lnTo>
                  <a:lnTo>
                    <a:pt x="4449" y="1763"/>
                  </a:lnTo>
                  <a:lnTo>
                    <a:pt x="4433" y="1773"/>
                  </a:lnTo>
                  <a:lnTo>
                    <a:pt x="4417" y="1783"/>
                  </a:lnTo>
                  <a:lnTo>
                    <a:pt x="4399" y="1790"/>
                  </a:lnTo>
                  <a:lnTo>
                    <a:pt x="4382" y="1796"/>
                  </a:lnTo>
                  <a:lnTo>
                    <a:pt x="4364" y="1800"/>
                  </a:lnTo>
                  <a:lnTo>
                    <a:pt x="4346" y="1802"/>
                  </a:lnTo>
                  <a:lnTo>
                    <a:pt x="4326" y="1803"/>
                  </a:lnTo>
                  <a:lnTo>
                    <a:pt x="942" y="2273"/>
                  </a:lnTo>
                  <a:lnTo>
                    <a:pt x="896" y="2327"/>
                  </a:lnTo>
                  <a:lnTo>
                    <a:pt x="849" y="2377"/>
                  </a:lnTo>
                  <a:lnTo>
                    <a:pt x="803" y="2424"/>
                  </a:lnTo>
                  <a:lnTo>
                    <a:pt x="759" y="2467"/>
                  </a:lnTo>
                  <a:lnTo>
                    <a:pt x="737" y="2487"/>
                  </a:lnTo>
                  <a:lnTo>
                    <a:pt x="715" y="2507"/>
                  </a:lnTo>
                  <a:lnTo>
                    <a:pt x="693" y="2525"/>
                  </a:lnTo>
                  <a:lnTo>
                    <a:pt x="672" y="2542"/>
                  </a:lnTo>
                  <a:lnTo>
                    <a:pt x="651" y="2559"/>
                  </a:lnTo>
                  <a:lnTo>
                    <a:pt x="630" y="2575"/>
                  </a:lnTo>
                  <a:lnTo>
                    <a:pt x="609" y="2591"/>
                  </a:lnTo>
                  <a:lnTo>
                    <a:pt x="589" y="2604"/>
                  </a:lnTo>
                  <a:lnTo>
                    <a:pt x="569" y="2618"/>
                  </a:lnTo>
                  <a:lnTo>
                    <a:pt x="548" y="2630"/>
                  </a:lnTo>
                  <a:lnTo>
                    <a:pt x="528" y="2641"/>
                  </a:lnTo>
                  <a:lnTo>
                    <a:pt x="509" y="2652"/>
                  </a:lnTo>
                  <a:lnTo>
                    <a:pt x="490" y="2662"/>
                  </a:lnTo>
                  <a:lnTo>
                    <a:pt x="470" y="2672"/>
                  </a:lnTo>
                  <a:lnTo>
                    <a:pt x="451" y="2680"/>
                  </a:lnTo>
                  <a:lnTo>
                    <a:pt x="432" y="2687"/>
                  </a:lnTo>
                  <a:lnTo>
                    <a:pt x="414" y="2693"/>
                  </a:lnTo>
                  <a:lnTo>
                    <a:pt x="395" y="2699"/>
                  </a:lnTo>
                  <a:lnTo>
                    <a:pt x="377" y="2703"/>
                  </a:lnTo>
                  <a:lnTo>
                    <a:pt x="359" y="2707"/>
                  </a:lnTo>
                  <a:lnTo>
                    <a:pt x="342" y="2710"/>
                  </a:lnTo>
                  <a:lnTo>
                    <a:pt x="324" y="2712"/>
                  </a:lnTo>
                  <a:lnTo>
                    <a:pt x="306" y="2713"/>
                  </a:lnTo>
                  <a:lnTo>
                    <a:pt x="289" y="2714"/>
                  </a:lnTo>
                  <a:lnTo>
                    <a:pt x="0" y="9921"/>
                  </a:lnTo>
                  <a:lnTo>
                    <a:pt x="11266" y="7736"/>
                  </a:lnTo>
                  <a:lnTo>
                    <a:pt x="11660" y="560"/>
                  </a:lnTo>
                </a:path>
              </a:pathLst>
            </a:custGeom>
            <a:solidFill>
              <a:srgbClr val="660066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45441" y="1951037"/>
              <a:ext cx="1447800" cy="35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Query result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433764" y="1286055"/>
            <a:ext cx="4747502" cy="437699"/>
          </a:xfrm>
          <a:prstGeom prst="rect">
            <a:avLst/>
          </a:prstGeom>
          <a:noFill/>
        </p:spPr>
        <p:txBody>
          <a:bodyPr wrap="none" lIns="82789" tIns="41395" rIns="82789" bIns="41395" rtlCol="0">
            <a:spAutoFit/>
          </a:bodyPr>
          <a:lstStyle/>
          <a:p>
            <a:r>
              <a:rPr lang="en-US" sz="2300" b="1" i="1" dirty="0">
                <a:solidFill>
                  <a:srgbClr val="000000"/>
                </a:solidFill>
              </a:rPr>
              <a:t>SPARQL Engine with entailment</a:t>
            </a:r>
          </a:p>
        </p:txBody>
      </p:sp>
    </p:spTree>
    <p:extLst>
      <p:ext uri="{BB962C8B-B14F-4D97-AF65-F5344CB8AC3E}">
        <p14:creationId xmlns:p14="http://schemas.microsoft.com/office/powerpoint/2010/main" val="29239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45"/>
          <a:lstStyle/>
          <a:p>
            <a:pPr>
              <a:tabLst>
                <a:tab pos="655494" algn="l"/>
                <a:tab pos="1310983" algn="l"/>
                <a:tab pos="1966479" algn="l"/>
                <a:tab pos="2621973" algn="l"/>
                <a:tab pos="3277464" algn="l"/>
                <a:tab pos="3932962" algn="l"/>
                <a:tab pos="4588455" algn="l"/>
                <a:tab pos="5243947" algn="l"/>
                <a:tab pos="5899439" algn="l"/>
                <a:tab pos="6554934" algn="l"/>
                <a:tab pos="7210428" algn="l"/>
                <a:tab pos="7865919" algn="l"/>
                <a:tab pos="8521414" algn="l"/>
              </a:tabLst>
            </a:pPr>
            <a:r>
              <a:rPr lang="en-US" dirty="0"/>
              <a:t>SPARQL 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5"/>
            <a:ext cx="699004" cy="1191043"/>
            <a:chOff x="2335212" y="5989637"/>
            <a:chExt cx="770608" cy="1312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8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30" y="5433725"/>
            <a:ext cx="1659429" cy="1191043"/>
            <a:chOff x="4506912" y="5989637"/>
            <a:chExt cx="1829405" cy="1312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8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40" y="5433725"/>
            <a:ext cx="1184940" cy="1191043"/>
            <a:chOff x="6631141" y="5989637"/>
            <a:chExt cx="1306314" cy="13129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8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12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13" y="1222176"/>
            <a:ext cx="1305576" cy="1582484"/>
            <a:chOff x="8249205" y="1648621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1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0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6"/>
            <a:ext cx="1029074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6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9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18"/>
            <a:ext cx="2081333" cy="68974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07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84" y="4230940"/>
            <a:ext cx="1488348" cy="283793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5"/>
            <a:ext cx="1629449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2"/>
            <a:ext cx="1629449" cy="283811"/>
          </a:xfrm>
          <a:prstGeom prst="rect">
            <a:avLst/>
          </a:prstGeom>
          <a:noFill/>
        </p:spPr>
        <p:txBody>
          <a:bodyPr wrap="none" lIns="82798" tIns="41399" rIns="82798" bIns="41399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</p:spTree>
    <p:extLst>
      <p:ext uri="{BB962C8B-B14F-4D97-AF65-F5344CB8AC3E}">
        <p14:creationId xmlns:p14="http://schemas.microsoft.com/office/powerpoint/2010/main" val="28694280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52"/>
          <a:lstStyle/>
          <a:p>
            <a:pPr>
              <a:tabLst>
                <a:tab pos="655630" algn="l"/>
                <a:tab pos="1311255" algn="l"/>
                <a:tab pos="1966886" algn="l"/>
                <a:tab pos="2622517" algn="l"/>
                <a:tab pos="3278144" algn="l"/>
                <a:tab pos="3933777" algn="l"/>
                <a:tab pos="4589406" algn="l"/>
                <a:tab pos="5245035" algn="l"/>
                <a:tab pos="5900663" algn="l"/>
                <a:tab pos="6556293" algn="l"/>
                <a:tab pos="7211923" algn="l"/>
                <a:tab pos="7867551" algn="l"/>
                <a:tab pos="8523181" algn="l"/>
              </a:tabLst>
            </a:pPr>
            <a:r>
              <a:rPr lang="en-US" dirty="0" smtClean="0"/>
              <a:t>SPARQL 1.1 </a:t>
            </a:r>
            <a:r>
              <a:rPr lang="en-US" dirty="0"/>
              <a:t>as a unifying point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286560" y="4018885"/>
            <a:ext cx="1313280" cy="1138296"/>
            <a:chOff x="4659312" y="2789237"/>
            <a:chExt cx="1143000" cy="990600"/>
          </a:xfrm>
        </p:grpSpPr>
        <p:sp>
          <p:nvSpPr>
            <p:cNvPr id="26" name="Oval 25"/>
            <p:cNvSpPr/>
            <p:nvPr/>
          </p:nvSpPr>
          <p:spPr bwMode="auto">
            <a:xfrm>
              <a:off x="4887912" y="27892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116512" y="3170237"/>
              <a:ext cx="152400" cy="152400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573712" y="2789237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649912" y="32464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659312" y="3398837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5112" y="3627437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b="1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26" idx="6"/>
              <a:endCxn id="28" idx="2"/>
            </p:cNvCxnSpPr>
            <p:nvPr/>
          </p:nvCxnSpPr>
          <p:spPr bwMode="auto">
            <a:xfrm>
              <a:off x="5040312" y="2865437"/>
              <a:ext cx="5334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 bwMode="auto">
            <a:xfrm rot="16200000" flipH="1">
              <a:off x="5170394" y="2766919"/>
              <a:ext cx="349436" cy="6542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4" name="Straight Arrow Connector 33"/>
            <p:cNvCxnSpPr>
              <a:stCxn id="30" idx="7"/>
              <a:endCxn id="27" idx="2"/>
            </p:cNvCxnSpPr>
            <p:nvPr/>
          </p:nvCxnSpPr>
          <p:spPr bwMode="auto">
            <a:xfrm rot="5400000" flipH="1" flipV="1">
              <a:off x="4865594" y="3170237"/>
              <a:ext cx="174718" cy="3271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5" name="Straight Arrow Connector 34"/>
            <p:cNvCxnSpPr>
              <a:stCxn id="27" idx="5"/>
              <a:endCxn id="31" idx="0"/>
            </p:cNvCxnSpPr>
            <p:nvPr/>
          </p:nvCxnSpPr>
          <p:spPr bwMode="auto">
            <a:xfrm rot="16200000" flipH="1">
              <a:off x="5170394" y="3376519"/>
              <a:ext cx="327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36" name="Straight Arrow Connector 35"/>
            <p:cNvCxnSpPr>
              <a:stCxn id="31" idx="7"/>
              <a:endCxn id="28" idx="4"/>
            </p:cNvCxnSpPr>
            <p:nvPr/>
          </p:nvCxnSpPr>
          <p:spPr bwMode="auto">
            <a:xfrm rot="5400000" flipH="1" flipV="1">
              <a:off x="5208494" y="3208337"/>
              <a:ext cx="708118" cy="17471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grpSp>
        <p:nvGrpSpPr>
          <p:cNvPr id="3" name="Group 91"/>
          <p:cNvGrpSpPr/>
          <p:nvPr/>
        </p:nvGrpSpPr>
        <p:grpSpPr>
          <a:xfrm>
            <a:off x="3327840" y="2392094"/>
            <a:ext cx="2211840" cy="622145"/>
            <a:chOff x="3668712" y="2636837"/>
            <a:chExt cx="2438400" cy="685800"/>
          </a:xfrm>
        </p:grpSpPr>
        <p:sp>
          <p:nvSpPr>
            <p:cNvPr id="91" name="Oval 90"/>
            <p:cNvSpPr/>
            <p:nvPr/>
          </p:nvSpPr>
          <p:spPr bwMode="auto">
            <a:xfrm>
              <a:off x="3668712" y="2636837"/>
              <a:ext cx="2438400" cy="685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83012" y="2789237"/>
              <a:ext cx="22098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SPARQL Processor</a:t>
              </a: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118240" y="5433721"/>
            <a:ext cx="699004" cy="1191043"/>
            <a:chOff x="2335212" y="5989637"/>
            <a:chExt cx="770608" cy="1312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5212" y="5989637"/>
              <a:ext cx="761999" cy="98676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143" y="6980238"/>
              <a:ext cx="726677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HTML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3768928" y="5433721"/>
            <a:ext cx="1659429" cy="1191043"/>
            <a:chOff x="4506912" y="5989637"/>
            <a:chExt cx="1829405" cy="1312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896" y="5989637"/>
              <a:ext cx="761999" cy="98676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506912" y="6980238"/>
              <a:ext cx="1829405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Unstructured Text</a:t>
              </a:r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6015038" y="5433721"/>
            <a:ext cx="1184940" cy="1191043"/>
            <a:chOff x="6631141" y="5989637"/>
            <a:chExt cx="1306314" cy="13129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112" y="5989637"/>
              <a:ext cx="761999" cy="9867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631141" y="6980238"/>
              <a:ext cx="1306314" cy="32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XML/XHTML</a:t>
              </a:r>
            </a:p>
          </p:txBody>
        </p:sp>
      </p:grpSp>
      <p:grpSp>
        <p:nvGrpSpPr>
          <p:cNvPr id="10" name="Group 48"/>
          <p:cNvGrpSpPr/>
          <p:nvPr/>
        </p:nvGrpSpPr>
        <p:grpSpPr>
          <a:xfrm>
            <a:off x="7551906" y="4105172"/>
            <a:ext cx="1273662" cy="1544451"/>
            <a:chOff x="8325404" y="4525193"/>
            <a:chExt cx="1404123" cy="17024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5997" y="4541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8649269" y="5684837"/>
              <a:ext cx="1080258" cy="542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Relational</a:t>
              </a:r>
            </a:p>
            <a:p>
              <a:pPr algn="ctr"/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7939506" y="4911091"/>
              <a:ext cx="1094134" cy="322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SQL</a:t>
              </a:r>
              <a:r>
                <a:rPr lang="en-US" sz="1300" b="1" dirty="0">
                  <a:solidFill>
                    <a:srgbClr val="000000"/>
                  </a:solidFill>
                  <a:sym typeface="Wingdings"/>
                </a:rPr>
                <a:t>RDF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54"/>
          <p:cNvGrpSpPr/>
          <p:nvPr/>
        </p:nvGrpSpPr>
        <p:grpSpPr>
          <a:xfrm>
            <a:off x="7621009" y="1222178"/>
            <a:ext cx="1305576" cy="1582484"/>
            <a:chOff x="8249205" y="1648623"/>
            <a:chExt cx="1439307" cy="17443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1712" y="1874837"/>
              <a:ext cx="1066800" cy="1066800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8657748" y="3017833"/>
              <a:ext cx="1026234" cy="32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664D"/>
                  </a:solidFill>
                </a:rPr>
                <a:t>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7538176" y="2359652"/>
              <a:ext cx="1744395" cy="32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82898" y="1219103"/>
            <a:ext cx="1326762" cy="1582484"/>
            <a:chOff x="147220" y="1639286"/>
            <a:chExt cx="1462671" cy="1744395"/>
          </a:xfrm>
        </p:grpSpPr>
        <p:grpSp>
          <p:nvGrpSpPr>
            <p:cNvPr id="13" name="Group 52"/>
            <p:cNvGrpSpPr/>
            <p:nvPr/>
          </p:nvGrpSpPr>
          <p:grpSpPr>
            <a:xfrm>
              <a:off x="147220" y="1874837"/>
              <a:ext cx="1230399" cy="1465304"/>
              <a:chOff x="147220" y="1874837"/>
              <a:chExt cx="1230399" cy="146530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12" y="1874837"/>
                <a:ext cx="1066800" cy="1066800"/>
              </a:xfrm>
              <a:prstGeom prst="rect">
                <a:avLst/>
              </a:prstGeom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47220" y="3017837"/>
                <a:ext cx="1230399" cy="322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Triple store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576524" y="2350314"/>
              <a:ext cx="1744395" cy="322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SPARQL Endpoint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6560" y="5226324"/>
            <a:ext cx="1029074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664D"/>
                </a:solidFill>
              </a:rPr>
              <a:t>RDF Graph</a:t>
            </a:r>
          </a:p>
        </p:txBody>
      </p:sp>
      <p:cxnSp>
        <p:nvCxnSpPr>
          <p:cNvPr id="59" name="Straight Arrow Connector 58"/>
          <p:cNvCxnSpPr>
            <a:stCxn id="8" idx="0"/>
          </p:cNvCxnSpPr>
          <p:nvPr/>
        </p:nvCxnSpPr>
        <p:spPr bwMode="auto">
          <a:xfrm rot="5400000" flipH="1" flipV="1">
            <a:off x="2031713" y="3446363"/>
            <a:ext cx="2419454" cy="1555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2" name="Straight Arrow Connector 61"/>
          <p:cNvCxnSpPr>
            <a:stCxn id="7" idx="0"/>
            <a:endCxn id="91" idx="4"/>
          </p:cNvCxnSpPr>
          <p:nvPr/>
        </p:nvCxnSpPr>
        <p:spPr bwMode="auto">
          <a:xfrm rot="16200000" flipV="1">
            <a:off x="3243098" y="4204914"/>
            <a:ext cx="2419454" cy="381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65" name="Straight Arrow Connector 64"/>
          <p:cNvCxnSpPr>
            <a:stCxn id="5" idx="0"/>
          </p:cNvCxnSpPr>
          <p:nvPr/>
        </p:nvCxnSpPr>
        <p:spPr bwMode="auto">
          <a:xfrm rot="16200000" flipV="1">
            <a:off x="4502753" y="3359963"/>
            <a:ext cx="2419454" cy="1728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73" name="Straight Arrow Connector 72"/>
          <p:cNvCxnSpPr>
            <a:endCxn id="91" idx="3"/>
          </p:cNvCxnSpPr>
          <p:nvPr/>
        </p:nvCxnSpPr>
        <p:spPr bwMode="auto">
          <a:xfrm flipV="1">
            <a:off x="1668960" y="2923125"/>
            <a:ext cx="1982796" cy="154278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6" name="Straight Arrow Connector 75"/>
          <p:cNvCxnSpPr>
            <a:stCxn id="48" idx="0"/>
            <a:endCxn id="91" idx="5"/>
          </p:cNvCxnSpPr>
          <p:nvPr/>
        </p:nvCxnSpPr>
        <p:spPr bwMode="auto">
          <a:xfrm flipH="1" flipV="1">
            <a:off x="5215764" y="2923128"/>
            <a:ext cx="2336143" cy="167833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79" name="Straight Arrow Connector 78"/>
          <p:cNvCxnSpPr>
            <a:stCxn id="54" idx="2"/>
            <a:endCxn id="91" idx="2"/>
          </p:cNvCxnSpPr>
          <p:nvPr/>
        </p:nvCxnSpPr>
        <p:spPr bwMode="auto">
          <a:xfrm>
            <a:off x="1409660" y="2010345"/>
            <a:ext cx="1918180" cy="6928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82" name="Straight Arrow Connector 81"/>
          <p:cNvCxnSpPr>
            <a:stCxn id="51" idx="0"/>
            <a:endCxn id="91" idx="6"/>
          </p:cNvCxnSpPr>
          <p:nvPr/>
        </p:nvCxnSpPr>
        <p:spPr bwMode="auto">
          <a:xfrm flipH="1">
            <a:off x="5539680" y="2013420"/>
            <a:ext cx="2081329" cy="68974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0" name="Straight Arrow Connector 109"/>
          <p:cNvCxnSpPr>
            <a:stCxn id="91" idx="0"/>
            <a:endCxn id="119" idx="4"/>
          </p:cNvCxnSpPr>
          <p:nvPr/>
        </p:nvCxnSpPr>
        <p:spPr bwMode="auto">
          <a:xfrm rot="5400000" flipH="1" flipV="1">
            <a:off x="4122692" y="2081018"/>
            <a:ext cx="622145" cy="14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3" name="Straight Arrow Connector 112"/>
          <p:cNvCxnSpPr>
            <a:endCxn id="119" idx="2"/>
          </p:cNvCxnSpPr>
          <p:nvPr/>
        </p:nvCxnSpPr>
        <p:spPr bwMode="auto">
          <a:xfrm flipV="1">
            <a:off x="1392480" y="1493436"/>
            <a:ext cx="235008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16" name="Straight Arrow Connector 115"/>
          <p:cNvCxnSpPr>
            <a:endCxn id="119" idx="6"/>
          </p:cNvCxnSpPr>
          <p:nvPr/>
        </p:nvCxnSpPr>
        <p:spPr bwMode="auto">
          <a:xfrm rot="10800000">
            <a:off x="5124960" y="1493436"/>
            <a:ext cx="2488320" cy="4147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grpSp>
        <p:nvGrpSpPr>
          <p:cNvPr id="14" name="Group 129"/>
          <p:cNvGrpSpPr/>
          <p:nvPr/>
        </p:nvGrpSpPr>
        <p:grpSpPr>
          <a:xfrm>
            <a:off x="3742560" y="1216927"/>
            <a:ext cx="1382400" cy="553018"/>
            <a:chOff x="4125912" y="1341437"/>
            <a:chExt cx="1524000" cy="609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196017" y="1455837"/>
              <a:ext cx="13716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solidFill>
                    <a:srgbClr val="800000"/>
                  </a:solidFill>
                  <a:latin typeface="Arial" charset="0"/>
                </a:rPr>
                <a:t>Application</a:t>
              </a: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125912" y="1341437"/>
              <a:ext cx="1524000" cy="6096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6891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5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 rot="18136226">
            <a:off x="2230265" y="4230931"/>
            <a:ext cx="1488384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RDFa, Microdata</a:t>
            </a:r>
          </a:p>
        </p:txBody>
      </p:sp>
      <p:sp>
        <p:nvSpPr>
          <p:cNvPr id="150" name="TextBox 149"/>
          <p:cNvSpPr txBox="1"/>
          <p:nvPr/>
        </p:nvSpPr>
        <p:spPr>
          <a:xfrm rot="3212084">
            <a:off x="5392161" y="4294265"/>
            <a:ext cx="1257552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GRDDL, RDFa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3561329" y="4217111"/>
            <a:ext cx="1449912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NLP Techniques</a:t>
            </a:r>
          </a:p>
        </p:txBody>
      </p:sp>
      <p:sp>
        <p:nvSpPr>
          <p:cNvPr id="152" name="TextBox 151"/>
          <p:cNvSpPr txBox="1"/>
          <p:nvPr/>
        </p:nvSpPr>
        <p:spPr>
          <a:xfrm rot="1192782">
            <a:off x="1740882" y="2098293"/>
            <a:ext cx="1629449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154" name="TextBox 153"/>
          <p:cNvSpPr txBox="1"/>
          <p:nvPr/>
        </p:nvSpPr>
        <p:spPr>
          <a:xfrm rot="20494382">
            <a:off x="5684479" y="2079660"/>
            <a:ext cx="1629449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Construct</a:t>
            </a:r>
          </a:p>
        </p:txBody>
      </p:sp>
      <p:sp>
        <p:nvSpPr>
          <p:cNvPr id="60" name="TextBox 59"/>
          <p:cNvSpPr txBox="1"/>
          <p:nvPr/>
        </p:nvSpPr>
        <p:spPr>
          <a:xfrm rot="1206292">
            <a:off x="1746212" y="2401290"/>
            <a:ext cx="1413701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1" name="TextBox 60"/>
          <p:cNvSpPr txBox="1"/>
          <p:nvPr/>
        </p:nvSpPr>
        <p:spPr>
          <a:xfrm rot="20451556">
            <a:off x="5898790" y="2400064"/>
            <a:ext cx="1413701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SPARQL Update</a:t>
            </a:r>
          </a:p>
        </p:txBody>
      </p:sp>
      <p:sp>
        <p:nvSpPr>
          <p:cNvPr id="63" name="Arc 62"/>
          <p:cNvSpPr/>
          <p:nvPr/>
        </p:nvSpPr>
        <p:spPr>
          <a:xfrm rot="2895240">
            <a:off x="424782" y="2735682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16" tIns="41407" rIns="82816" bIns="41407" rtlCol="0" anchor="ctr"/>
          <a:lstStyle/>
          <a:p>
            <a:pPr algn="ctr"/>
            <a:endParaRPr lang="en-US" dirty="0"/>
          </a:p>
        </p:txBody>
      </p:sp>
      <p:sp>
        <p:nvSpPr>
          <p:cNvPr id="64" name="Arc 63"/>
          <p:cNvSpPr/>
          <p:nvPr/>
        </p:nvSpPr>
        <p:spPr>
          <a:xfrm rot="2895240">
            <a:off x="8168284" y="5574026"/>
            <a:ext cx="345636" cy="345600"/>
          </a:xfrm>
          <a:prstGeom prst="arc">
            <a:avLst>
              <a:gd name="adj1" fmla="val 16200000"/>
              <a:gd name="adj2" fmla="val 10785553"/>
            </a:avLst>
          </a:prstGeom>
          <a:ln w="28575" cmpd="sng">
            <a:solidFill>
              <a:srgbClr val="0055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816" tIns="41407" rIns="82816" bIns="41407"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820639" y="5986724"/>
            <a:ext cx="1078730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287" y="3083379"/>
            <a:ext cx="1078730" cy="283811"/>
          </a:xfrm>
          <a:prstGeom prst="rect">
            <a:avLst/>
          </a:prstGeom>
          <a:noFill/>
        </p:spPr>
        <p:txBody>
          <a:bodyPr wrap="none" lIns="82816" tIns="41407" rIns="82816" bIns="41407" rtlCol="0">
            <a:spAutoFit/>
          </a:bodyPr>
          <a:lstStyle/>
          <a:p>
            <a:r>
              <a:rPr lang="en-US" sz="1300" b="1" noProof="1">
                <a:solidFill>
                  <a:srgbClr val="000000"/>
                </a:solidFill>
              </a:rPr>
              <a:t>Inferencing</a:t>
            </a:r>
          </a:p>
        </p:txBody>
      </p:sp>
    </p:spTree>
    <p:extLst>
      <p:ext uri="{BB962C8B-B14F-4D97-AF65-F5344CB8AC3E}">
        <p14:creationId xmlns:p14="http://schemas.microsoft.com/office/powerpoint/2010/main" val="208991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Goes to “candidate recommendation” soon</a:t>
            </a:r>
          </a:p>
          <a:p>
            <a:r>
              <a:rPr lang="en-US" dirty="0" smtClean="0"/>
              <a:t>Should be finished this summer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1.1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2895600"/>
            <a:ext cx="9144001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Access to Relational Databases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Photo credit “mayhem”, Flickr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273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 data on the Web is, in fact, in RDB-s</a:t>
            </a:r>
          </a:p>
          <a:p>
            <a:r>
              <a:rPr lang="en-US" dirty="0" smtClean="0"/>
              <a:t>Proven technology, huge systems, many vendors…</a:t>
            </a:r>
          </a:p>
          <a:p>
            <a:r>
              <a:rPr lang="en-US" dirty="0" smtClean="0"/>
              <a:t>Data integration on the Web must provide access to RDB-s</a:t>
            </a:r>
          </a:p>
          <a:p>
            <a:r>
              <a:rPr lang="en-US" i="1" dirty="0" smtClean="0"/>
              <a:t>RDB2RDF provides means to “see” relational data as RDF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Databases and 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6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1959"/>
          <a:lstStyle/>
          <a:p>
            <a:pPr>
              <a:tabLst>
                <a:tab pos="655766" algn="l"/>
                <a:tab pos="1311527" algn="l"/>
                <a:tab pos="1967294" algn="l"/>
                <a:tab pos="2623061" algn="l"/>
                <a:tab pos="3278824" algn="l"/>
                <a:tab pos="3934593" algn="l"/>
                <a:tab pos="4590357" algn="l"/>
                <a:tab pos="5246123" algn="l"/>
                <a:tab pos="5901887" algn="l"/>
                <a:tab pos="6557653" algn="l"/>
                <a:tab pos="7213419" algn="l"/>
                <a:tab pos="7869183" algn="l"/>
                <a:tab pos="8524948" algn="l"/>
              </a:tabLst>
            </a:pPr>
            <a:r>
              <a:rPr lang="en-US" dirty="0" smtClean="0"/>
              <a:t>RDF provides a common “view”</a:t>
            </a:r>
            <a:endParaRPr lang="en-US" dirty="0"/>
          </a:p>
        </p:txBody>
      </p:sp>
      <p:grpSp>
        <p:nvGrpSpPr>
          <p:cNvPr id="55" name="Group 53"/>
          <p:cNvGrpSpPr/>
          <p:nvPr/>
        </p:nvGrpSpPr>
        <p:grpSpPr>
          <a:xfrm>
            <a:off x="3200332" y="1304472"/>
            <a:ext cx="2678017" cy="2124541"/>
            <a:chOff x="2949604" y="1673827"/>
            <a:chExt cx="2743932" cy="2176604"/>
          </a:xfrm>
        </p:grpSpPr>
        <p:pic>
          <p:nvPicPr>
            <p:cNvPr id="105" name="Picture 104" descr="cloud07b.png"/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>
              <a:off x="2949604" y="1673827"/>
              <a:ext cx="2743932" cy="2176604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3076486" y="2519779"/>
              <a:ext cx="2503536" cy="85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Common “view”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in 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RDF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2078" y="4866135"/>
            <a:ext cx="6139844" cy="1567784"/>
            <a:chOff x="2015976" y="4859957"/>
            <a:chExt cx="6768752" cy="1728192"/>
          </a:xfrm>
        </p:grpSpPr>
        <p:sp>
          <p:nvSpPr>
            <p:cNvPr id="100" name="Magnetic Disk 99"/>
            <p:cNvSpPr/>
            <p:nvPr/>
          </p:nvSpPr>
          <p:spPr>
            <a:xfrm>
              <a:off x="2015976" y="4931965"/>
              <a:ext cx="1296144" cy="165618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Magnetic Disk 62"/>
            <p:cNvSpPr/>
            <p:nvPr/>
          </p:nvSpPr>
          <p:spPr>
            <a:xfrm>
              <a:off x="4752280" y="4931965"/>
              <a:ext cx="1296144" cy="1656184"/>
            </a:xfrm>
            <a:prstGeom prst="flowChartMagneticDisk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Magnetic Disk 63"/>
            <p:cNvSpPr/>
            <p:nvPr/>
          </p:nvSpPr>
          <p:spPr>
            <a:xfrm>
              <a:off x="7488584" y="4859957"/>
              <a:ext cx="1296144" cy="1656184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51205" y="3427397"/>
            <a:ext cx="1306350" cy="1373429"/>
            <a:chOff x="2592040" y="3778054"/>
            <a:chExt cx="1440160" cy="151395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2592040" y="3779837"/>
              <a:ext cx="1440160" cy="1512168"/>
            </a:xfrm>
            <a:prstGeom prst="straightConnector1">
              <a:avLst/>
            </a:prstGeom>
            <a:ln w="254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8785963">
              <a:off x="2575664" y="4139488"/>
              <a:ext cx="119789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export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789229">
              <a:off x="2976679" y="4394748"/>
              <a:ext cx="1055302" cy="475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>
                      <a:lumMod val="50000"/>
                    </a:schemeClr>
                  </a:solidFill>
                </a:rPr>
                <a:t>query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rot="16463768" flipV="1">
            <a:off x="5567088" y="3447067"/>
            <a:ext cx="1306487" cy="1371667"/>
          </a:xfrm>
          <a:prstGeom prst="straightConnector1">
            <a:avLst/>
          </a:prstGeom>
          <a:ln w="25400" cmpd="sng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898011">
            <a:off x="5849442" y="3817056"/>
            <a:ext cx="1069550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1" name="TextBox 20"/>
          <p:cNvSpPr txBox="1"/>
          <p:nvPr/>
        </p:nvSpPr>
        <p:spPr>
          <a:xfrm rot="2800295">
            <a:off x="5553672" y="4009738"/>
            <a:ext cx="940195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22282" y="3413534"/>
            <a:ext cx="20785" cy="1452615"/>
          </a:xfrm>
          <a:prstGeom prst="straightConnector1">
            <a:avLst/>
          </a:prstGeom>
          <a:ln w="2540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24523">
            <a:off x="3813161" y="4049487"/>
            <a:ext cx="1069550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export</a:t>
            </a:r>
          </a:p>
        </p:txBody>
      </p:sp>
      <p:sp>
        <p:nvSpPr>
          <p:cNvPr id="25" name="TextBox 24"/>
          <p:cNvSpPr txBox="1"/>
          <p:nvPr/>
        </p:nvSpPr>
        <p:spPr>
          <a:xfrm rot="16227789">
            <a:off x="4254680" y="4016882"/>
            <a:ext cx="940195" cy="422310"/>
          </a:xfrm>
          <a:prstGeom prst="rect">
            <a:avLst/>
          </a:prstGeom>
          <a:noFill/>
        </p:spPr>
        <p:txBody>
          <a:bodyPr wrap="none" lIns="82832" tIns="41416" rIns="82832" bIns="41416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3006701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43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“Export” does not </a:t>
            </a:r>
            <a:r>
              <a:rPr lang="en-US" i="1" dirty="0" smtClean="0"/>
              <a:t>necessarily</a:t>
            </a:r>
            <a:r>
              <a:rPr lang="en-US" dirty="0" smtClean="0"/>
              <a:t> mean physical conversion</a:t>
            </a:r>
          </a:p>
          <a:p>
            <a:pPr lvl="1"/>
            <a:r>
              <a:rPr lang="en-US" dirty="0" smtClean="0"/>
              <a:t>for very large databases a “duplication” would not be an option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ystems may provide SPARQL⇔SQL “bridges” to make queries on the fly</a:t>
            </a:r>
          </a:p>
          <a:p>
            <a:r>
              <a:rPr lang="en-US" dirty="0" smtClean="0"/>
              <a:t>Result of export is a “logical” view of the RDB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“export”?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canonical </a:t>
            </a:r>
            <a:r>
              <a:rPr lang="en-US" dirty="0" smtClean="0"/>
              <a:t>RDF “view” of RDB tables</a:t>
            </a:r>
          </a:p>
          <a:p>
            <a:r>
              <a:rPr lang="en-US" dirty="0" smtClean="0"/>
              <a:t>Only needs the information in the RDB Schema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export: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3180" y="3158869"/>
            <a:ext cx="2536674" cy="2180319"/>
            <a:chOff x="373180" y="3158869"/>
            <a:chExt cx="2536674" cy="2180319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974213" y="3158869"/>
              <a:ext cx="1395170" cy="2180319"/>
            </a:xfrm>
            <a:prstGeom prst="straightConnector1">
              <a:avLst/>
            </a:prstGeom>
            <a:ln w="28575" cmpd="sng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3180" y="3935155"/>
              <a:ext cx="25366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Table references are URI objects</a:t>
              </a:r>
              <a:endParaRPr lang="en-US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0918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45418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183311" y="2379823"/>
            <a:ext cx="2855568" cy="646331"/>
            <a:chOff x="6183311" y="2379823"/>
            <a:chExt cx="2855568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6980071" y="2379823"/>
              <a:ext cx="2058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row is a subject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endCxn id="2" idx="1"/>
            </p:cNvCxnSpPr>
            <p:nvPr/>
          </p:nvCxnSpPr>
          <p:spPr>
            <a:xfrm flipV="1">
              <a:off x="6183311" y="2702989"/>
              <a:ext cx="796760" cy="231771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5" idx="3"/>
              <a:endCxn id="2" idx="1"/>
            </p:cNvCxnSpPr>
            <p:nvPr/>
          </p:nvCxnSpPr>
          <p:spPr>
            <a:xfrm flipV="1">
              <a:off x="6183311" y="2702989"/>
              <a:ext cx="796760" cy="26739"/>
            </a:xfrm>
            <a:prstGeom prst="straightConnector1">
              <a:avLst/>
            </a:prstGeom>
            <a:ln w="28575" cmpd="sng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74213" y="1532313"/>
            <a:ext cx="4661074" cy="847510"/>
            <a:chOff x="974213" y="1532313"/>
            <a:chExt cx="4661074" cy="847510"/>
          </a:xfrm>
        </p:grpSpPr>
        <p:cxnSp>
          <p:nvCxnSpPr>
            <p:cNvPr id="28" name="Straight Arrow Connector 27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2202462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14584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5" idx="2"/>
            </p:cNvCxnSpPr>
            <p:nvPr/>
          </p:nvCxnSpPr>
          <p:spPr>
            <a:xfrm flipH="1" flipV="1">
              <a:off x="3304750" y="1901645"/>
              <a:ext cx="131921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5" idx="2"/>
            </p:cNvCxnSpPr>
            <p:nvPr/>
          </p:nvCxnSpPr>
          <p:spPr>
            <a:xfrm flipV="1">
              <a:off x="2486784" y="1901645"/>
              <a:ext cx="817966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2"/>
            </p:cNvCxnSpPr>
            <p:nvPr/>
          </p:nvCxnSpPr>
          <p:spPr>
            <a:xfrm flipV="1">
              <a:off x="1312766" y="1901645"/>
              <a:ext cx="1991984" cy="47817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74213" y="1532313"/>
              <a:ext cx="4661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Each column name provides a predicate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38055" y="3158869"/>
            <a:ext cx="6966171" cy="1592556"/>
            <a:chOff x="1238055" y="3158869"/>
            <a:chExt cx="6966171" cy="1592556"/>
          </a:xfrm>
        </p:grpSpPr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>
              <a:off x="1238055" y="3158869"/>
              <a:ext cx="5272409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16702" y="4382093"/>
              <a:ext cx="338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Cells are Literal objects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endCxn id="37" idx="0"/>
            </p:cNvCxnSpPr>
            <p:nvPr/>
          </p:nvCxnSpPr>
          <p:spPr>
            <a:xfrm>
              <a:off x="3436671" y="3158869"/>
              <a:ext cx="3073793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37" idx="0"/>
            </p:cNvCxnSpPr>
            <p:nvPr/>
          </p:nvCxnSpPr>
          <p:spPr>
            <a:xfrm>
              <a:off x="5507212" y="3158869"/>
              <a:ext cx="1003252" cy="1223224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7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18288"/>
              </p:ext>
            </p:extLst>
          </p:nvPr>
        </p:nvGraphicFramePr>
        <p:xfrm>
          <a:off x="239712" y="2379823"/>
          <a:ext cx="5943599" cy="6998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1410"/>
                <a:gridCol w="641127"/>
                <a:gridCol w="1331366"/>
                <a:gridCol w="950976"/>
                <a:gridCol w="1188720"/>
              </a:tblGrid>
              <a:tr h="2332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ISBN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Author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Title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Publisher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Year</a:t>
                      </a:r>
                      <a:endParaRPr lang="en-US" sz="1100" b="1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0006511409X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Glass Palace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2000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  <a:tr h="23327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0007179871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id_xyz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The Hungry Tide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noProof="1" smtClean="0"/>
                        <a:t>id_qpr</a:t>
                      </a:r>
                      <a:endParaRPr lang="en-US" sz="1100" noProof="1"/>
                    </a:p>
                  </a:txBody>
                  <a:tcPr marL="57519" marR="57519" marT="28759" marB="28759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2004</a:t>
                      </a:r>
                      <a:endParaRPr lang="en-US" sz="1100" dirty="0"/>
                    </a:p>
                  </a:txBody>
                  <a:tcPr marL="57519" marR="57519" marT="28759" marB="28759"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446664" y="3537516"/>
            <a:ext cx="5649913" cy="3075145"/>
            <a:chOff x="4278312" y="3551237"/>
            <a:chExt cx="5649913" cy="3075145"/>
          </a:xfrm>
        </p:grpSpPr>
        <p:grpSp>
          <p:nvGrpSpPr>
            <p:cNvPr id="29" name="Group 28"/>
            <p:cNvGrpSpPr/>
            <p:nvPr/>
          </p:nvGrpSpPr>
          <p:grpSpPr>
            <a:xfrm>
              <a:off x="5525892" y="5075237"/>
              <a:ext cx="4402333" cy="1551145"/>
              <a:chOff x="5525892" y="5075237"/>
              <a:chExt cx="4402333" cy="1551145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7348086" y="5432469"/>
                <a:ext cx="1676400" cy="2262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3" name="Straight Arrow Connector 52"/>
              <p:cNvCxnSpPr>
                <a:stCxn id="52" idx="6"/>
                <a:endCxn id="62" idx="2"/>
              </p:cNvCxnSpPr>
              <p:nvPr/>
            </p:nvCxnSpPr>
            <p:spPr bwMode="auto">
              <a:xfrm flipV="1">
                <a:off x="9024486" y="5304787"/>
                <a:ext cx="593383" cy="240816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grpSp>
            <p:nvGrpSpPr>
              <p:cNvPr id="54" name="Group 53"/>
              <p:cNvGrpSpPr/>
              <p:nvPr/>
            </p:nvGrpSpPr>
            <p:grpSpPr>
              <a:xfrm>
                <a:off x="5525892" y="5075237"/>
                <a:ext cx="4402333" cy="1551145"/>
                <a:chOff x="5525892" y="5075237"/>
                <a:chExt cx="4402333" cy="1551145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5525892" y="6396832"/>
                  <a:ext cx="1206759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449263" rtl="0" eaLnBrk="1" fontAlgn="base" latinLnBrk="0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Ghosh, Amitav</a:t>
                  </a:r>
                  <a:endParaRPr kumimoji="0" lang="en-US" sz="1000" b="1" i="0" u="none" strike="noStrike" cap="none" normalizeH="0" baseline="0" noProof="1">
                    <a:ln>
                      <a:noFill/>
                    </a:ln>
                    <a:solidFill>
                      <a:srgbClr val="0D0D0D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6" name="Curved Connector 55"/>
                <p:cNvCxnSpPr>
                  <a:stCxn id="52" idx="4"/>
                  <a:endCxn id="55" idx="0"/>
                </p:cNvCxnSpPr>
                <p:nvPr/>
              </p:nvCxnSpPr>
              <p:spPr bwMode="auto">
                <a:xfrm rot="5400000">
                  <a:off x="6788731" y="4999277"/>
                  <a:ext cx="738096" cy="2057014"/>
                </a:xfrm>
                <a:prstGeom prst="curvedConnector3">
                  <a:avLst>
                    <a:gd name="adj1" fmla="val 50000"/>
                  </a:avLst>
                </a:prstGeom>
                <a:solidFill>
                  <a:srgbClr val="00B8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/>
                  <a:tailEnd type="stealth" w="lg" len="med"/>
                </a:ln>
                <a:effectLst/>
              </p:spPr>
            </p:cxnSp>
            <p:cxnSp>
              <p:nvCxnSpPr>
                <p:cNvPr id="57" name="Curved Connector 56"/>
                <p:cNvCxnSpPr>
                  <a:stCxn id="52" idx="4"/>
                  <a:endCxn id="61" idx="0"/>
                </p:cNvCxnSpPr>
                <p:nvPr/>
              </p:nvCxnSpPr>
              <p:spPr bwMode="auto">
                <a:xfrm rot="5400000">
                  <a:off x="7815422" y="6025968"/>
                  <a:ext cx="738096" cy="3632"/>
                </a:xfrm>
                <a:prstGeom prst="curvedConnector3">
                  <a:avLst>
                    <a:gd name="adj1" fmla="val 50000"/>
                  </a:avLst>
                </a:prstGeom>
                <a:solidFill>
                  <a:srgbClr val="00B8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/>
                  <a:tailEnd type="stealth" w="lg" len="med"/>
                </a:ln>
                <a:effectLst/>
              </p:spPr>
            </p:cxnSp>
            <p:sp>
              <p:nvSpPr>
                <p:cNvPr id="58" name="TextBox 57"/>
                <p:cNvSpPr txBox="1"/>
                <p:nvPr/>
              </p:nvSpPr>
              <p:spPr>
                <a:xfrm>
                  <a:off x="6335713" y="5684837"/>
                  <a:ext cx="1371600" cy="229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&lt;Person#Name&gt;</a:t>
                  </a:r>
                  <a:endParaRPr lang="en-US" sz="1000" b="1" noProof="1">
                    <a:solidFill>
                      <a:srgbClr val="0D0D0D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8240711" y="5922715"/>
                  <a:ext cx="168751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&lt;Person#Homepage&gt;</a:t>
                  </a:r>
                  <a:endParaRPr lang="en-US" sz="1000" b="1" noProof="1">
                    <a:solidFill>
                      <a:srgbClr val="0D0D0D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438796" y="5429024"/>
                  <a:ext cx="1524000" cy="229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&lt;Person</a:t>
                  </a:r>
                  <a:r>
                    <a:rPr lang="en-US" sz="1000" b="1" noProof="1">
                      <a:solidFill>
                        <a:srgbClr val="0D0D0D"/>
                      </a:solidFill>
                    </a:rPr>
                    <a:t>/</a:t>
                  </a:r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ID-id_xyz&gt;</a:t>
                  </a:r>
                  <a:endParaRPr lang="en-US" sz="1000" b="1" noProof="1">
                    <a:solidFill>
                      <a:srgbClr val="0D0D0D"/>
                    </a:solidFill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7115854" y="6396832"/>
                  <a:ext cx="2133599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449263" rtl="0" eaLnBrk="1" fontAlgn="base" latinLnBrk="0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http://www.amitavghosh.com</a:t>
                  </a:r>
                  <a:endParaRPr kumimoji="0" lang="en-US" sz="1000" b="1" i="0" u="none" strike="noStrike" cap="none" normalizeH="0" baseline="0" noProof="1">
                    <a:ln>
                      <a:noFill/>
                    </a:ln>
                    <a:solidFill>
                      <a:srgbClr val="0D0D0D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 bwMode="auto">
                <a:xfrm>
                  <a:off x="9307512" y="5075237"/>
                  <a:ext cx="620713" cy="229550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449263" rtl="0" eaLnBrk="1" fontAlgn="base" latinLnBrk="0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r>
                    <a:rPr lang="en-US" sz="1000" b="1" dirty="0" smtClean="0">
                      <a:solidFill>
                        <a:srgbClr val="0D0D0D"/>
                      </a:solidFill>
                    </a:rPr>
                    <a:t>id_xyz</a:t>
                  </a:r>
                  <a:endParaRPr kumimoji="0" lang="en-US" sz="1000" b="1" i="0" u="none" strike="noStrike" cap="none" normalizeH="0" baseline="0" dirty="0">
                    <a:ln>
                      <a:noFill/>
                    </a:ln>
                    <a:solidFill>
                      <a:srgbClr val="0D0D0D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 rot="20232856">
                  <a:off x="8815365" y="5372699"/>
                  <a:ext cx="10693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noProof="1" smtClean="0">
                      <a:solidFill>
                        <a:srgbClr val="0D0D0D"/>
                      </a:solidFill>
                    </a:rPr>
                    <a:t>&lt;Person#ID&gt;</a:t>
                  </a:r>
                  <a:endParaRPr lang="en-US" sz="1000" b="1" noProof="1">
                    <a:solidFill>
                      <a:srgbClr val="0D0D0D"/>
                    </a:solidFill>
                  </a:endParaRP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4278312" y="3551237"/>
              <a:ext cx="5631185" cy="1882026"/>
              <a:chOff x="4278312" y="3551237"/>
              <a:chExt cx="5631185" cy="1882026"/>
            </a:xfrm>
          </p:grpSpPr>
          <p:sp>
            <p:nvSpPr>
              <p:cNvPr id="35" name="Oval 34"/>
              <p:cNvSpPr/>
              <p:nvPr/>
            </p:nvSpPr>
            <p:spPr bwMode="auto">
              <a:xfrm>
                <a:off x="6823757" y="4102026"/>
                <a:ext cx="2725058" cy="322791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kumimoji="0" lang="en-US" sz="1000" b="1" i="0" u="none" strike="noStrike" cap="none" normalizeH="0" baseline="0" noProof="1" smtClean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charset="0"/>
                  </a:rPr>
                  <a:t>&lt;Book/ISBN-0006511409&gt;</a:t>
                </a:r>
                <a:endParaRPr kumimoji="0" lang="en-US" sz="1000" b="1" i="0" u="none" strike="noStrike" cap="none" normalizeH="0" baseline="0" noProof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278312" y="3982335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lang="en-US" sz="1000" b="1" dirty="0" smtClean="0">
                    <a:solidFill>
                      <a:srgbClr val="0D0D0D"/>
                    </a:solidFill>
                  </a:rPr>
                  <a:t>The Glass Palace</a:t>
                </a:r>
                <a:endParaRPr kumimoji="0" lang="en-US" sz="1000" b="1" i="0" u="none" strike="noStrike" cap="none" normalizeH="0" baseline="0" dirty="0">
                  <a:ln>
                    <a:noFill/>
                  </a:ln>
                  <a:solidFill>
                    <a:srgbClr val="0D0D0D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4278312" y="4333176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lang="en-US" sz="1000" b="1" dirty="0" smtClean="0">
                    <a:solidFill>
                      <a:srgbClr val="0D0D0D"/>
                    </a:solidFill>
                  </a:rPr>
                  <a:t>2000</a:t>
                </a:r>
                <a:endParaRPr kumimoji="0" lang="en-US" sz="1000" b="1" i="0" u="none" strike="noStrike" cap="none" normalizeH="0" baseline="0" dirty="0">
                  <a:ln>
                    <a:noFill/>
                  </a:ln>
                  <a:solidFill>
                    <a:srgbClr val="0D0D0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0" name="Curved Connector 39"/>
              <p:cNvCxnSpPr>
                <a:stCxn id="35" idx="4"/>
              </p:cNvCxnSpPr>
              <p:nvPr/>
            </p:nvCxnSpPr>
            <p:spPr bwMode="auto">
              <a:xfrm rot="5400000">
                <a:off x="7682460" y="4928643"/>
                <a:ext cx="1007652" cy="1588"/>
              </a:xfrm>
              <a:prstGeom prst="curvedConnector3">
                <a:avLst>
                  <a:gd name="adj1" fmla="val 50000"/>
                </a:avLst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/>
                <a:tailEnd type="stealth" w="lg" len="med"/>
              </a:ln>
              <a:effectLst/>
            </p:spPr>
          </p:cxnSp>
          <p:cxnSp>
            <p:nvCxnSpPr>
              <p:cNvPr id="42" name="Straight Arrow Connector 41"/>
              <p:cNvCxnSpPr>
                <a:stCxn id="35" idx="2"/>
                <a:endCxn id="39" idx="3"/>
              </p:cNvCxnSpPr>
              <p:nvPr/>
            </p:nvCxnSpPr>
            <p:spPr bwMode="auto">
              <a:xfrm rot="10800000" flipV="1">
                <a:off x="5789871" y="4263421"/>
                <a:ext cx="1033886" cy="184529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 rot="346954">
                <a:off x="5905021" y="3982228"/>
                <a:ext cx="1060827" cy="2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 smtClean="0">
                    <a:solidFill>
                      <a:srgbClr val="0D0D0D"/>
                    </a:solidFill>
                  </a:rPr>
                  <a:t>&lt;Book#Title&gt;</a:t>
                </a:r>
                <a:endParaRPr lang="en-US" sz="1000" b="1" noProof="1">
                  <a:solidFill>
                    <a:srgbClr val="0D0D0D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21077710">
                <a:off x="5843127" y="4328410"/>
                <a:ext cx="1153594" cy="2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 smtClean="0">
                    <a:solidFill>
                      <a:srgbClr val="0D0D0D"/>
                    </a:solidFill>
                  </a:rPr>
                  <a:t>&lt;Book#Year&gt;</a:t>
                </a:r>
                <a:endParaRPr lang="en-US" sz="1000" b="1" noProof="1">
                  <a:solidFill>
                    <a:srgbClr val="0D0D0D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164511" y="4729409"/>
                <a:ext cx="172615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 smtClean="0">
                    <a:solidFill>
                      <a:srgbClr val="0D0D0D"/>
                    </a:solidFill>
                  </a:rPr>
                  <a:t>&lt;Book#ref-Author&gt;</a:t>
                </a:r>
                <a:endParaRPr lang="en-US" sz="1000" b="1" noProof="1">
                  <a:solidFill>
                    <a:srgbClr val="0D0D0D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5429917" y="3551237"/>
                <a:ext cx="1511559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lang="en-US" sz="1000" b="1" dirty="0" smtClean="0">
                    <a:solidFill>
                      <a:srgbClr val="0D0D0D"/>
                    </a:solidFill>
                  </a:rPr>
                  <a:t>0006511409X</a:t>
                </a:r>
                <a:endParaRPr kumimoji="0" lang="en-US" sz="1000" b="1" i="0" u="none" strike="noStrike" cap="none" normalizeH="0" baseline="0" dirty="0">
                  <a:ln>
                    <a:noFill/>
                  </a:ln>
                  <a:solidFill>
                    <a:srgbClr val="0D0D0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8" name="Straight Arrow Connector 47"/>
              <p:cNvCxnSpPr>
                <a:stCxn id="35" idx="0"/>
                <a:endCxn id="47" idx="3"/>
              </p:cNvCxnSpPr>
              <p:nvPr/>
            </p:nvCxnSpPr>
            <p:spPr bwMode="auto">
              <a:xfrm flipH="1" flipV="1">
                <a:off x="6941476" y="3666012"/>
                <a:ext cx="1244810" cy="43601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 rot="1202243">
                <a:off x="6988939" y="3682488"/>
                <a:ext cx="1153594" cy="2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 smtClean="0">
                    <a:solidFill>
                      <a:srgbClr val="0D0D0D"/>
                    </a:solidFill>
                  </a:rPr>
                  <a:t>&lt;Book#ISBN&gt;</a:t>
                </a:r>
                <a:endParaRPr lang="en-US" sz="1000" b="1" noProof="1">
                  <a:solidFill>
                    <a:srgbClr val="0D0D0D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9288784" y="3563813"/>
                <a:ext cx="620713" cy="2295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r>
                  <a:rPr lang="en-US" sz="1000" b="1" dirty="0" smtClean="0">
                    <a:solidFill>
                      <a:srgbClr val="0D0D0D"/>
                    </a:solidFill>
                  </a:rPr>
                  <a:t>id_xyz</a:t>
                </a:r>
                <a:endParaRPr kumimoji="0" lang="en-US" sz="1000" b="1" i="0" u="none" strike="noStrike" cap="none" normalizeH="0" baseline="0" dirty="0">
                  <a:ln>
                    <a:noFill/>
                  </a:ln>
                  <a:solidFill>
                    <a:srgbClr val="0D0D0D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20280577">
                <a:off x="8109124" y="3625830"/>
                <a:ext cx="1412304" cy="2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noProof="1" smtClean="0">
                    <a:solidFill>
                      <a:srgbClr val="0D0D0D"/>
                    </a:solidFill>
                  </a:rPr>
                  <a:t>&lt;Book#Author&gt;</a:t>
                </a:r>
                <a:endParaRPr lang="en-US" sz="1000" b="1" noProof="1">
                  <a:solidFill>
                    <a:srgbClr val="0D0D0D"/>
                  </a:solidFill>
                </a:endParaRP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 bwMode="auto">
            <a:xfrm flipV="1">
              <a:off x="8186286" y="3678588"/>
              <a:ext cx="1102498" cy="42343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5789871" y="4097110"/>
              <a:ext cx="1033886" cy="166312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740969"/>
              </p:ext>
            </p:extLst>
          </p:nvPr>
        </p:nvGraphicFramePr>
        <p:xfrm>
          <a:off x="373180" y="5339188"/>
          <a:ext cx="4724400" cy="4077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35467"/>
                <a:gridCol w="1335467"/>
                <a:gridCol w="20534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Name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Homepage</a:t>
                      </a:r>
                      <a:endParaRPr lang="en-US" sz="1000" b="1" dirty="0"/>
                    </a:p>
                  </a:txBody>
                  <a:tcPr marL="51490" marR="51490" marT="25745" marB="25745"/>
                </a:tc>
              </a:tr>
              <a:tr h="193906"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id_xyz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Ghosh, Amitav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  <a:tc>
                  <a:txBody>
                    <a:bodyPr/>
                    <a:lstStyle/>
                    <a:p>
                      <a:r>
                        <a:rPr lang="en-US" sz="1000" noProof="1" smtClean="0"/>
                        <a:t>http://www.amitavghosh.com</a:t>
                      </a:r>
                      <a:endParaRPr lang="en-US" sz="1000" noProof="1"/>
                    </a:p>
                  </a:txBody>
                  <a:tcPr marL="51490" marR="51490" marT="25745" marB="25745"/>
                </a:tc>
              </a:tr>
            </a:tbl>
          </a:graphicData>
        </a:graphic>
      </p:graphicFrame>
      <p:cxnSp>
        <p:nvCxnSpPr>
          <p:cNvPr id="20" name="Curved Connector 19"/>
          <p:cNvCxnSpPr>
            <a:stCxn id="5" idx="3"/>
            <a:endCxn id="35" idx="0"/>
          </p:cNvCxnSpPr>
          <p:nvPr/>
        </p:nvCxnSpPr>
        <p:spPr>
          <a:xfrm>
            <a:off x="6183311" y="2729728"/>
            <a:ext cx="1171327" cy="1358577"/>
          </a:xfrm>
          <a:prstGeom prst="curvedConnector2">
            <a:avLst/>
          </a:prstGeom>
          <a:ln w="28575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64" idx="3"/>
            <a:endCxn id="52" idx="2"/>
          </p:cNvCxnSpPr>
          <p:nvPr/>
        </p:nvCxnSpPr>
        <p:spPr>
          <a:xfrm flipV="1">
            <a:off x="5097580" y="5531882"/>
            <a:ext cx="1418858" cy="11196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33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6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79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6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5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2"/>
            <a:ext cx="3009134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</p:spTree>
    <p:extLst>
      <p:ext uri="{BB962C8B-B14F-4D97-AF65-F5344CB8AC3E}">
        <p14:creationId xmlns:p14="http://schemas.microsoft.com/office/powerpoint/2010/main" val="9155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Mapping is simple, does not require any other concepts</a:t>
            </a:r>
          </a:p>
          <a:p>
            <a:pPr lvl="1"/>
            <a:r>
              <a:rPr lang="en-US" dirty="0" smtClean="0"/>
              <a:t>know the Schema ⇒ know the RDF graph structure</a:t>
            </a:r>
          </a:p>
          <a:p>
            <a:pPr lvl="1"/>
            <a:r>
              <a:rPr lang="en-US" dirty="0" smtClean="0"/>
              <a:t>know the RDF graph structure </a:t>
            </a:r>
            <a:r>
              <a:rPr lang="en-US" dirty="0"/>
              <a:t>⇒ </a:t>
            </a:r>
            <a:r>
              <a:rPr lang="en-US" dirty="0" smtClean="0"/>
              <a:t>good idea of the Schema(!)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the resulting graph is not what the application really wants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6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06626" y="2144046"/>
            <a:ext cx="1664507" cy="1483253"/>
            <a:chOff x="3896179" y="4130211"/>
            <a:chExt cx="1664507" cy="1483253"/>
          </a:xfrm>
        </p:grpSpPr>
        <p:sp>
          <p:nvSpPr>
            <p:cNvPr id="26" name="Rectangle 25"/>
            <p:cNvSpPr/>
            <p:nvPr/>
          </p:nvSpPr>
          <p:spPr>
            <a:xfrm>
              <a:off x="3896179" y="4130211"/>
              <a:ext cx="1664507" cy="14832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33"/>
            <p:cNvGrpSpPr/>
            <p:nvPr/>
          </p:nvGrpSpPr>
          <p:grpSpPr>
            <a:xfrm>
              <a:off x="4071792" y="4302689"/>
              <a:ext cx="1313280" cy="1138296"/>
              <a:chOff x="4659312" y="2789237"/>
              <a:chExt cx="1143000" cy="9906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4887912" y="27892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116512" y="3170237"/>
                <a:ext cx="152400" cy="1524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573712" y="278923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649912" y="32464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59312" y="3398837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45112" y="3627437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0" idx="6"/>
                <a:endCxn id="12" idx="2"/>
              </p:cNvCxnSpPr>
              <p:nvPr/>
            </p:nvCxnSpPr>
            <p:spPr bwMode="auto">
              <a:xfrm>
                <a:off x="5040312" y="2865437"/>
                <a:ext cx="533400" cy="158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" name="Straight Arrow Connector 16"/>
              <p:cNvCxnSpPr>
                <a:stCxn id="10" idx="5"/>
                <a:endCxn id="13" idx="1"/>
              </p:cNvCxnSpPr>
              <p:nvPr/>
            </p:nvCxnSpPr>
            <p:spPr bwMode="auto">
              <a:xfrm rot="16200000" flipH="1">
                <a:off x="5170394" y="2766919"/>
                <a:ext cx="349436" cy="65423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8" name="Straight Arrow Connector 17"/>
              <p:cNvCxnSpPr>
                <a:stCxn id="14" idx="7"/>
                <a:endCxn id="11" idx="2"/>
              </p:cNvCxnSpPr>
              <p:nvPr/>
            </p:nvCxnSpPr>
            <p:spPr bwMode="auto">
              <a:xfrm rot="5400000" flipH="1" flipV="1">
                <a:off x="4865594" y="3170237"/>
                <a:ext cx="174718" cy="3271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9" name="Straight Arrow Connector 18"/>
              <p:cNvCxnSpPr>
                <a:stCxn id="11" idx="5"/>
                <a:endCxn id="15" idx="0"/>
              </p:cNvCxnSpPr>
              <p:nvPr/>
            </p:nvCxnSpPr>
            <p:spPr bwMode="auto">
              <a:xfrm rot="16200000" flipH="1">
                <a:off x="5170394" y="3376519"/>
                <a:ext cx="327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" name="Straight Arrow Connector 19"/>
              <p:cNvCxnSpPr>
                <a:stCxn id="15" idx="7"/>
                <a:endCxn id="12" idx="4"/>
              </p:cNvCxnSpPr>
              <p:nvPr/>
            </p:nvCxnSpPr>
            <p:spPr bwMode="auto">
              <a:xfrm rot="5400000" flipH="1" flipV="1">
                <a:off x="5208494" y="3208337"/>
                <a:ext cx="708118" cy="17471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27" name="Oval 26"/>
          <p:cNvSpPr/>
          <p:nvPr/>
        </p:nvSpPr>
        <p:spPr>
          <a:xfrm>
            <a:off x="3496487" y="811645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Direct Mapping</a:t>
            </a:r>
          </a:p>
        </p:txBody>
      </p:sp>
      <p:cxnSp>
        <p:nvCxnSpPr>
          <p:cNvPr id="37" name="Straight Arrow Connector 36"/>
          <p:cNvCxnSpPr>
            <a:stCxn id="27" idx="4"/>
            <a:endCxn id="26" idx="0"/>
          </p:cNvCxnSpPr>
          <p:nvPr/>
        </p:nvCxnSpPr>
        <p:spPr>
          <a:xfrm>
            <a:off x="4538879" y="1502914"/>
            <a:ext cx="1" cy="64112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5895" y="3627295"/>
            <a:ext cx="4585368" cy="1560130"/>
            <a:chOff x="2245895" y="3627295"/>
            <a:chExt cx="4585368" cy="1560130"/>
          </a:xfrm>
        </p:grpSpPr>
        <p:sp>
          <p:nvSpPr>
            <p:cNvPr id="51" name="Oval 50"/>
            <p:cNvSpPr/>
            <p:nvPr/>
          </p:nvSpPr>
          <p:spPr>
            <a:xfrm>
              <a:off x="2245895" y="3987363"/>
              <a:ext cx="4585368" cy="691273"/>
            </a:xfrm>
            <a:prstGeom prst="ellipse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65000">
                  <a:schemeClr val="bg2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r>
                <a:rPr lang="en-US" sz="2000" dirty="0"/>
                <a:t>Graph Processing</a:t>
              </a:r>
            </a:p>
            <a:p>
              <a:pPr algn="ctr"/>
              <a:r>
                <a:rPr lang="en-US" sz="2000" dirty="0"/>
                <a:t>(Rules, SPARQL, …)</a:t>
              </a:r>
            </a:p>
          </p:txBody>
        </p:sp>
        <p:cxnSp>
          <p:nvCxnSpPr>
            <p:cNvPr id="81" name="Straight Arrow Connector 80"/>
            <p:cNvCxnSpPr>
              <a:stCxn id="51" idx="4"/>
              <a:endCxn id="79" idx="0"/>
            </p:cNvCxnSpPr>
            <p:nvPr/>
          </p:nvCxnSpPr>
          <p:spPr>
            <a:xfrm>
              <a:off x="4538579" y="4678636"/>
              <a:ext cx="296" cy="508789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26" idx="2"/>
              <a:endCxn id="51" idx="0"/>
            </p:cNvCxnSpPr>
            <p:nvPr/>
          </p:nvCxnSpPr>
          <p:spPr>
            <a:xfrm flipH="1">
              <a:off x="4538581" y="3627295"/>
              <a:ext cx="297" cy="360068"/>
            </a:xfrm>
            <a:prstGeom prst="straightConnector1">
              <a:avLst/>
            </a:prstGeom>
            <a:ln w="254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>
            <a:stCxn id="5" idx="1"/>
            <a:endCxn id="27" idx="6"/>
          </p:cNvCxnSpPr>
          <p:nvPr/>
        </p:nvCxnSpPr>
        <p:spPr>
          <a:xfrm flipH="1">
            <a:off x="5581266" y="1077584"/>
            <a:ext cx="1344989" cy="79694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2"/>
          </p:cNvCxnSpPr>
          <p:nvPr/>
        </p:nvCxnSpPr>
        <p:spPr>
          <a:xfrm>
            <a:off x="1778138" y="1001805"/>
            <a:ext cx="1718349" cy="15547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493187" y="2768362"/>
            <a:ext cx="3009134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“Direct Graph”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6489" y="5187428"/>
            <a:ext cx="5473731" cy="1741580"/>
            <a:chOff x="3496487" y="5187427"/>
            <a:chExt cx="5473731" cy="1741580"/>
          </a:xfrm>
        </p:grpSpPr>
        <p:grpSp>
          <p:nvGrpSpPr>
            <p:cNvPr id="80" name="Group 79"/>
            <p:cNvGrpSpPr/>
            <p:nvPr/>
          </p:nvGrpSpPr>
          <p:grpSpPr>
            <a:xfrm>
              <a:off x="3496487" y="5187427"/>
              <a:ext cx="2084776" cy="1741580"/>
              <a:chOff x="5044470" y="4500081"/>
              <a:chExt cx="2084776" cy="174158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044470" y="4500081"/>
                <a:ext cx="2084776" cy="17415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5044470" y="4670847"/>
                <a:ext cx="1935316" cy="1570814"/>
                <a:chOff x="4338947" y="4758409"/>
                <a:chExt cx="1851243" cy="157081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338947" y="4845970"/>
                  <a:ext cx="1664507" cy="14832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5101780" y="4758409"/>
                  <a:ext cx="175104" cy="17512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4883039" y="5543815"/>
                  <a:ext cx="175104" cy="175122"/>
                </a:xfrm>
                <a:prstGeom prst="ellipse">
                  <a:avLst/>
                </a:prstGeom>
                <a:solidFill>
                  <a:srgbClr val="00009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5565184" y="5018448"/>
                  <a:ext cx="175104" cy="175122"/>
                </a:xfrm>
                <a:prstGeom prst="ellipse">
                  <a:avLst/>
                </a:prstGeom>
                <a:solidFill>
                  <a:srgbClr val="008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6015086" y="5456254"/>
                  <a:ext cx="175104" cy="175122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4514560" y="5718938"/>
                  <a:ext cx="175104" cy="175122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5302528" y="5981622"/>
                  <a:ext cx="175104" cy="175122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6" name="Straight Arrow Connector 45"/>
                <p:cNvCxnSpPr>
                  <a:stCxn id="40" idx="6"/>
                  <a:endCxn id="42" idx="2"/>
                </p:cNvCxnSpPr>
                <p:nvPr/>
              </p:nvCxnSpPr>
              <p:spPr bwMode="auto">
                <a:xfrm>
                  <a:off x="5276884" y="4845970"/>
                  <a:ext cx="288300" cy="26003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7" name="Straight Arrow Connector 46"/>
                <p:cNvCxnSpPr>
                  <a:stCxn id="40" idx="3"/>
                  <a:endCxn id="44" idx="0"/>
                </p:cNvCxnSpPr>
                <p:nvPr/>
              </p:nvCxnSpPr>
              <p:spPr bwMode="auto">
                <a:xfrm flipH="1">
                  <a:off x="4602112" y="4907885"/>
                  <a:ext cx="525311" cy="811053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8" name="Straight Arrow Connector 47"/>
                <p:cNvCxnSpPr>
                  <a:stCxn id="44" idx="5"/>
                  <a:endCxn id="45" idx="2"/>
                </p:cNvCxnSpPr>
                <p:nvPr/>
              </p:nvCxnSpPr>
              <p:spPr bwMode="auto">
                <a:xfrm>
                  <a:off x="4664021" y="5868414"/>
                  <a:ext cx="638507" cy="200769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49" name="Straight Arrow Connector 48"/>
                <p:cNvCxnSpPr>
                  <a:stCxn id="41" idx="5"/>
                  <a:endCxn id="45" idx="1"/>
                </p:cNvCxnSpPr>
                <p:nvPr/>
              </p:nvCxnSpPr>
              <p:spPr bwMode="auto">
                <a:xfrm>
                  <a:off x="5032500" y="5693291"/>
                  <a:ext cx="295671" cy="31397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0" name="Straight Arrow Connector 49"/>
                <p:cNvCxnSpPr>
                  <a:stCxn id="45" idx="7"/>
                  <a:endCxn id="42" idx="4"/>
                </p:cNvCxnSpPr>
                <p:nvPr/>
              </p:nvCxnSpPr>
              <p:spPr bwMode="auto">
                <a:xfrm rot="5400000" flipH="1" flipV="1">
                  <a:off x="5145514" y="5500045"/>
                  <a:ext cx="813697" cy="200747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sp>
              <p:nvSpPr>
                <p:cNvPr id="52" name="Oval 51"/>
                <p:cNvSpPr/>
                <p:nvPr/>
              </p:nvSpPr>
              <p:spPr bwMode="auto">
                <a:xfrm>
                  <a:off x="5390080" y="5203334"/>
                  <a:ext cx="175104" cy="1751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07103" fontAlgn="base" hangingPunct="0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en-US" sz="2500" b="1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41" idx="7"/>
                  <a:endCxn id="52" idx="3"/>
                </p:cNvCxnSpPr>
                <p:nvPr/>
              </p:nvCxnSpPr>
              <p:spPr bwMode="auto">
                <a:xfrm flipV="1">
                  <a:off x="5032500" y="5352810"/>
                  <a:ext cx="383223" cy="21665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  <p:cxnSp>
              <p:nvCxnSpPr>
                <p:cNvPr id="58" name="Straight Arrow Connector 57"/>
                <p:cNvCxnSpPr>
                  <a:stCxn id="43" idx="1"/>
                  <a:endCxn id="42" idx="5"/>
                </p:cNvCxnSpPr>
                <p:nvPr/>
              </p:nvCxnSpPr>
              <p:spPr bwMode="auto">
                <a:xfrm flipH="1" flipV="1">
                  <a:off x="5714645" y="5167924"/>
                  <a:ext cx="326084" cy="313976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sm"/>
                </a:ln>
                <a:effectLst/>
              </p:spPr>
            </p:cxnSp>
          </p:grpSp>
        </p:grpSp>
        <p:sp>
          <p:nvSpPr>
            <p:cNvPr id="117" name="TextBox 116"/>
            <p:cNvSpPr txBox="1"/>
            <p:nvPr/>
          </p:nvSpPr>
          <p:spPr>
            <a:xfrm>
              <a:off x="5493189" y="5295902"/>
              <a:ext cx="3477029" cy="453033"/>
            </a:xfrm>
            <a:prstGeom prst="rect">
              <a:avLst/>
            </a:prstGeom>
            <a:noFill/>
          </p:spPr>
          <p:txBody>
            <a:bodyPr wrap="square" lIns="82876" tIns="41438" rIns="82876" bIns="41438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Final, Application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14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vocabulary to control the details of the mapping, e.g.:</a:t>
            </a:r>
            <a:endParaRPr lang="en-US" dirty="0"/>
          </a:p>
          <a:p>
            <a:pPr lvl="1"/>
            <a:r>
              <a:rPr lang="en-US" dirty="0" smtClean="0"/>
              <a:t>finer control over the choice of the subject</a:t>
            </a:r>
          </a:p>
          <a:p>
            <a:pPr lvl="1"/>
            <a:r>
              <a:rPr lang="en-US" dirty="0" smtClean="0"/>
              <a:t>creation of URI references from cells</a:t>
            </a:r>
          </a:p>
          <a:p>
            <a:pPr lvl="1"/>
            <a:r>
              <a:rPr lang="en-US" dirty="0" smtClean="0"/>
              <a:t>predicates may be chosen from a vocabulary</a:t>
            </a:r>
          </a:p>
          <a:p>
            <a:pPr lvl="1"/>
            <a:r>
              <a:rPr lang="en-US" dirty="0" smtClean="0"/>
              <a:t>datatypes may be assigned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Gets to the final RDF graph with one processing step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Direct Mapping: R2RML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1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26255" y="503313"/>
            <a:ext cx="1451519" cy="872032"/>
            <a:chOff x="1687512" y="4922837"/>
            <a:chExt cx="1600199" cy="9612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7512" y="5227637"/>
              <a:ext cx="1143000" cy="6564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912" y="4922837"/>
              <a:ext cx="1066799" cy="615736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3502437" y="2317721"/>
            <a:ext cx="2084775" cy="6912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r>
              <a:rPr lang="en-US" sz="2000" dirty="0"/>
              <a:t>R2RML</a:t>
            </a:r>
          </a:p>
          <a:p>
            <a:pPr algn="ctr"/>
            <a:r>
              <a:rPr lang="en-US" sz="2000" dirty="0"/>
              <a:t>Mapping</a:t>
            </a:r>
          </a:p>
        </p:txBody>
      </p:sp>
      <p:cxnSp>
        <p:nvCxnSpPr>
          <p:cNvPr id="37" name="Straight Arrow Connector 36"/>
          <p:cNvCxnSpPr>
            <a:stCxn id="27" idx="4"/>
            <a:endCxn id="79" idx="0"/>
          </p:cNvCxnSpPr>
          <p:nvPr/>
        </p:nvCxnSpPr>
        <p:spPr>
          <a:xfrm>
            <a:off x="4544822" y="3008994"/>
            <a:ext cx="8383" cy="14452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10453" y="307574"/>
            <a:ext cx="1231603" cy="391478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Tables</a:t>
            </a:r>
          </a:p>
        </p:txBody>
      </p:sp>
      <p:sp>
        <p:nvSpPr>
          <p:cNvPr id="30" name="Card 29"/>
          <p:cNvSpPr/>
          <p:nvPr/>
        </p:nvSpPr>
        <p:spPr>
          <a:xfrm>
            <a:off x="548105" y="628260"/>
            <a:ext cx="1230033" cy="747089"/>
          </a:xfrm>
          <a:prstGeom prst="flowChartPunchedCar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858" tIns="41430" rIns="82858" bIns="41430" anchor="ctr"/>
          <a:lstStyle/>
          <a:p>
            <a:pPr algn="ctr"/>
            <a:r>
              <a:rPr lang="en-US" dirty="0"/>
              <a:t>RDB Schema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510819" y="4454280"/>
            <a:ext cx="2084776" cy="1741580"/>
            <a:chOff x="5044470" y="4500081"/>
            <a:chExt cx="2084776" cy="1741580"/>
          </a:xfrm>
        </p:grpSpPr>
        <p:sp>
          <p:nvSpPr>
            <p:cNvPr id="79" name="Rectangle 78"/>
            <p:cNvSpPr/>
            <p:nvPr/>
          </p:nvSpPr>
          <p:spPr>
            <a:xfrm>
              <a:off x="5044470" y="4500081"/>
              <a:ext cx="2084776" cy="17415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044470" y="4670847"/>
              <a:ext cx="1935316" cy="1570814"/>
              <a:chOff x="4338947" y="4758409"/>
              <a:chExt cx="1851243" cy="157081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338947" y="4845970"/>
                <a:ext cx="1664507" cy="14832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5101780" y="4758409"/>
                <a:ext cx="175104" cy="17512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4883039" y="5543815"/>
                <a:ext cx="175104" cy="175122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5565184" y="5018448"/>
                <a:ext cx="175104" cy="17512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6015086" y="5456254"/>
                <a:ext cx="175104" cy="175122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4514560" y="5718938"/>
                <a:ext cx="175104" cy="175122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5302528" y="5981622"/>
                <a:ext cx="175104" cy="17512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46" name="Straight Arrow Connector 45"/>
              <p:cNvCxnSpPr>
                <a:stCxn id="40" idx="6"/>
                <a:endCxn id="42" idx="2"/>
              </p:cNvCxnSpPr>
              <p:nvPr/>
            </p:nvCxnSpPr>
            <p:spPr bwMode="auto">
              <a:xfrm>
                <a:off x="5276884" y="4845970"/>
                <a:ext cx="288300" cy="26003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7" name="Straight Arrow Connector 46"/>
              <p:cNvCxnSpPr>
                <a:stCxn id="40" idx="3"/>
                <a:endCxn id="44" idx="0"/>
              </p:cNvCxnSpPr>
              <p:nvPr/>
            </p:nvCxnSpPr>
            <p:spPr bwMode="auto">
              <a:xfrm flipH="1">
                <a:off x="4602112" y="4907885"/>
                <a:ext cx="525311" cy="81105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8" name="Straight Arrow Connector 47"/>
              <p:cNvCxnSpPr>
                <a:stCxn id="44" idx="5"/>
                <a:endCxn id="45" idx="2"/>
              </p:cNvCxnSpPr>
              <p:nvPr/>
            </p:nvCxnSpPr>
            <p:spPr bwMode="auto">
              <a:xfrm>
                <a:off x="4664021" y="5868414"/>
                <a:ext cx="638507" cy="20076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49" name="Straight Arrow Connector 48"/>
              <p:cNvCxnSpPr>
                <a:stCxn id="41" idx="5"/>
                <a:endCxn id="45" idx="1"/>
              </p:cNvCxnSpPr>
              <p:nvPr/>
            </p:nvCxnSpPr>
            <p:spPr bwMode="auto">
              <a:xfrm>
                <a:off x="5032500" y="5693291"/>
                <a:ext cx="295671" cy="31397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0" name="Straight Arrow Connector 49"/>
              <p:cNvCxnSpPr>
                <a:stCxn id="45" idx="7"/>
                <a:endCxn id="42" idx="4"/>
              </p:cNvCxnSpPr>
              <p:nvPr/>
            </p:nvCxnSpPr>
            <p:spPr bwMode="auto">
              <a:xfrm rot="5400000" flipH="1" flipV="1">
                <a:off x="5145514" y="5500045"/>
                <a:ext cx="813697" cy="20074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5390080" y="5203334"/>
                <a:ext cx="175104" cy="17512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103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25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41" idx="7"/>
                <a:endCxn id="52" idx="3"/>
              </p:cNvCxnSpPr>
              <p:nvPr/>
            </p:nvCxnSpPr>
            <p:spPr bwMode="auto">
              <a:xfrm flipV="1">
                <a:off x="5032500" y="5352810"/>
                <a:ext cx="383223" cy="21665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58" name="Straight Arrow Connector 57"/>
              <p:cNvCxnSpPr>
                <a:stCxn id="43" idx="1"/>
                <a:endCxn id="42" idx="5"/>
              </p:cNvCxnSpPr>
              <p:nvPr/>
            </p:nvCxnSpPr>
            <p:spPr bwMode="auto">
              <a:xfrm flipH="1" flipV="1">
                <a:off x="5714645" y="5167924"/>
                <a:ext cx="326084" cy="31397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cxnSp>
        <p:nvCxnSpPr>
          <p:cNvPr id="110" name="Straight Arrow Connector 109"/>
          <p:cNvCxnSpPr>
            <a:stCxn id="5" idx="1"/>
            <a:endCxn id="27" idx="7"/>
          </p:cNvCxnSpPr>
          <p:nvPr/>
        </p:nvCxnSpPr>
        <p:spPr>
          <a:xfrm flipH="1">
            <a:off x="5281904" y="1077584"/>
            <a:ext cx="1644351" cy="1341368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0" idx="3"/>
            <a:endCxn id="27" idx="1"/>
          </p:cNvCxnSpPr>
          <p:nvPr/>
        </p:nvCxnSpPr>
        <p:spPr>
          <a:xfrm>
            <a:off x="1778138" y="1001805"/>
            <a:ext cx="2029603" cy="1417151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493191" y="5295904"/>
            <a:ext cx="3477029" cy="453033"/>
          </a:xfrm>
          <a:prstGeom prst="rect">
            <a:avLst/>
          </a:prstGeom>
          <a:noFill/>
        </p:spPr>
        <p:txBody>
          <a:bodyPr wrap="square" lIns="82858" tIns="41430" rIns="82858" bIns="41430" rtlCol="0">
            <a:spAutoFit/>
          </a:bodyPr>
          <a:lstStyle/>
          <a:p>
            <a:r>
              <a:rPr lang="en-US" sz="2400" dirty="0">
                <a:latin typeface="Helvetica Neue"/>
                <a:cs typeface="Helvetica Neue"/>
              </a:rPr>
              <a:t>Final, Application Graph</a:t>
            </a:r>
          </a:p>
        </p:txBody>
      </p:sp>
      <p:sp>
        <p:nvSpPr>
          <p:cNvPr id="65" name="Card 64"/>
          <p:cNvSpPr/>
          <p:nvPr/>
        </p:nvSpPr>
        <p:spPr>
          <a:xfrm>
            <a:off x="3850657" y="378510"/>
            <a:ext cx="1400263" cy="608320"/>
          </a:xfrm>
          <a:prstGeom prst="flowChartPunchedCar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902" tIns="41451" rIns="82902" bIns="136744" rtlCol="0" anchor="ctr"/>
          <a:lstStyle/>
          <a:p>
            <a:pPr algn="ctr"/>
            <a:r>
              <a:rPr lang="en-US" dirty="0"/>
              <a:t>R2RML Instance</a:t>
            </a:r>
          </a:p>
        </p:txBody>
      </p:sp>
      <p:cxnSp>
        <p:nvCxnSpPr>
          <p:cNvPr id="72" name="Straight Arrow Connector 71"/>
          <p:cNvCxnSpPr>
            <a:stCxn id="65" idx="2"/>
            <a:endCxn id="27" idx="0"/>
          </p:cNvCxnSpPr>
          <p:nvPr/>
        </p:nvCxnSpPr>
        <p:spPr>
          <a:xfrm flipH="1">
            <a:off x="4544821" y="986830"/>
            <a:ext cx="5964" cy="1330887"/>
          </a:xfrm>
          <a:prstGeom prst="straightConnector1">
            <a:avLst/>
          </a:prstGeom>
          <a:ln w="254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4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Fundamentals are similar:</a:t>
            </a:r>
            <a:endParaRPr lang="en-US" dirty="0"/>
          </a:p>
          <a:p>
            <a:pPr lvl="1"/>
            <a:r>
              <a:rPr lang="en-US" dirty="0"/>
              <a:t>each row is turned into a series of triples with a common subject</a:t>
            </a:r>
          </a:p>
          <a:p>
            <a:r>
              <a:rPr lang="en-US" dirty="0" smtClean="0"/>
              <a:t>Direct mapping is a “default” R2RML mapping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to the Direct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7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intelligent system manipulating and analyzing knowledge bases</a:t>
            </a:r>
          </a:p>
          <a:p>
            <a:pPr lvl="1"/>
            <a:r>
              <a:rPr lang="en-US" dirty="0" smtClean="0"/>
              <a:t>e.g., via big ontologies, vocabularies</a:t>
            </a:r>
          </a:p>
          <a:p>
            <a:r>
              <a:rPr lang="en-US" dirty="0" smtClean="0"/>
              <a:t>A means to manage large amount of data</a:t>
            </a:r>
          </a:p>
          <a:p>
            <a:r>
              <a:rPr lang="en-US" dirty="0" smtClean="0"/>
              <a:t>Improve search by adding structure to embedded data</a:t>
            </a:r>
          </a:p>
          <a:p>
            <a:r>
              <a:rPr lang="en-US" dirty="0" smtClean="0"/>
              <a:t>A </a:t>
            </a:r>
            <a:r>
              <a:rPr lang="en-US" dirty="0"/>
              <a:t>means to </a:t>
            </a:r>
            <a:r>
              <a:rPr lang="en-US" i="1" dirty="0"/>
              <a:t>integrate</a:t>
            </a:r>
            <a:r>
              <a:rPr lang="en-US" dirty="0"/>
              <a:t> many different pieces of data</a:t>
            </a:r>
          </a:p>
          <a:p>
            <a:r>
              <a:rPr lang="en-US" dirty="0" smtClean="0"/>
              <a:t>And a mixture of all these…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some people, Semantic (Web) 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1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60" y="1479702"/>
            <a:ext cx="8926540" cy="4700654"/>
          </a:xfrm>
        </p:spPr>
        <p:txBody>
          <a:bodyPr/>
          <a:lstStyle/>
          <a:p>
            <a:r>
              <a:rPr lang="en-US" dirty="0" smtClean="0"/>
              <a:t>Technology has been finalized</a:t>
            </a:r>
          </a:p>
          <a:p>
            <a:r>
              <a:rPr lang="en-US" dirty="0" smtClean="0"/>
              <a:t>Both documents are in “Candidate Recommendation” phase</a:t>
            </a:r>
          </a:p>
          <a:p>
            <a:r>
              <a:rPr lang="en-US" dirty="0" smtClean="0"/>
              <a:t>Should be finished this summer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R2RML and Direct Mapping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76" y="2632425"/>
            <a:ext cx="7626607" cy="1569660"/>
          </a:xfrm>
          <a:prstGeom prst="rect">
            <a:avLst/>
          </a:prstGeom>
          <a:solidFill>
            <a:schemeClr val="bg2">
              <a:lumMod val="50000"/>
              <a:alpha val="12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Structured data in HTML: </a:t>
            </a:r>
          </a:p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RDFa &amp; microdata</a:t>
            </a:r>
          </a:p>
        </p:txBody>
      </p:sp>
    </p:spTree>
    <p:extLst>
      <p:ext uri="{BB962C8B-B14F-4D97-AF65-F5344CB8AC3E}">
        <p14:creationId xmlns:p14="http://schemas.microsoft.com/office/powerpoint/2010/main" val="35824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necessarily large amount of data per page, but lots of them…</a:t>
            </a:r>
          </a:p>
          <a:p>
            <a:r>
              <a:rPr lang="en-US" dirty="0" smtClean="0"/>
              <a:t>Have </a:t>
            </a:r>
            <a:r>
              <a:rPr lang="en-US" dirty="0" smtClean="0"/>
              <a:t>become very valuable to search engines</a:t>
            </a:r>
          </a:p>
          <a:p>
            <a:pPr lvl="1"/>
            <a:r>
              <a:rPr lang="en-US" dirty="0" smtClean="0"/>
              <a:t>Google, Bing, Yahoo!, or Yandex (i.e., schema.org) all committed to use such data</a:t>
            </a:r>
          </a:p>
          <a:p>
            <a:r>
              <a:rPr lang="en-US" dirty="0" smtClean="0"/>
              <a:t>Two syntaxes have emerged at W3C:</a:t>
            </a:r>
          </a:p>
          <a:p>
            <a:pPr lvl="1"/>
            <a:r>
              <a:rPr lang="en-US" dirty="0" smtClean="0"/>
              <a:t>microdata with HTML5</a:t>
            </a:r>
          </a:p>
          <a:p>
            <a:pPr lvl="1"/>
            <a:r>
              <a:rPr lang="en-US" dirty="0" smtClean="0"/>
              <a:t>RDFa with </a:t>
            </a:r>
            <a:r>
              <a:rPr lang="en-US" dirty="0" smtClean="0"/>
              <a:t>HTML5</a:t>
            </a:r>
            <a:r>
              <a:rPr lang="en-US" dirty="0" smtClean="0"/>
              <a:t>, XHTML, and with XML languages in general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pages are a huge source of structured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making use of structured data and search engine facilities</a:t>
            </a:r>
          </a:p>
        </p:txBody>
      </p:sp>
      <p:pic>
        <p:nvPicPr>
          <p:cNvPr id="3" name="Picture 2" descr="im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9" y="1408498"/>
            <a:ext cx="7168709" cy="5118676"/>
          </a:xfrm>
          <a:prstGeom prst="rect">
            <a:avLst/>
          </a:prstGeom>
        </p:spPr>
      </p:pic>
      <p:pic>
        <p:nvPicPr>
          <p:cNvPr id="4" name="Picture 3" descr="imdb_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0" y="3053061"/>
            <a:ext cx="6585376" cy="34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have similar philosophies:</a:t>
            </a:r>
          </a:p>
          <a:p>
            <a:pPr lvl="1"/>
            <a:r>
              <a:rPr lang="en-US" dirty="0" smtClean="0"/>
              <a:t>the structured data is expressed </a:t>
            </a:r>
            <a:r>
              <a:rPr lang="en-US" i="1" dirty="0" smtClean="0"/>
              <a:t>via attributes only </a:t>
            </a:r>
            <a:r>
              <a:rPr lang="en-US" dirty="0" smtClean="0"/>
              <a:t>(no specialized elements)</a:t>
            </a:r>
          </a:p>
          <a:p>
            <a:pPr lvl="1"/>
            <a:r>
              <a:rPr lang="en-US" dirty="0" smtClean="0"/>
              <a:t>both define some special attributes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>
                <a:latin typeface="Courier New"/>
                <a:cs typeface="Courier New"/>
              </a:rPr>
              <a:t>itemscope</a:t>
            </a:r>
            <a:r>
              <a:rPr lang="en-US" dirty="0" smtClean="0"/>
              <a:t> for microdata, </a:t>
            </a:r>
            <a:r>
              <a:rPr lang="en-US" b="1" dirty="0" smtClean="0">
                <a:latin typeface="Courier New"/>
                <a:cs typeface="Courier New"/>
              </a:rPr>
              <a:t>resource</a:t>
            </a:r>
            <a:r>
              <a:rPr lang="en-US" dirty="0" smtClean="0"/>
              <a:t> for RDFa</a:t>
            </a:r>
          </a:p>
          <a:p>
            <a:pPr lvl="1"/>
            <a:r>
              <a:rPr lang="en-US" dirty="0" smtClean="0"/>
              <a:t>both reuse </a:t>
            </a:r>
            <a:r>
              <a:rPr lang="en-US" i="1" dirty="0" smtClean="0"/>
              <a:t>some</a:t>
            </a:r>
            <a:r>
              <a:rPr lang="en-US" dirty="0" smtClean="0"/>
              <a:t> HTML core attributes (e.g., </a:t>
            </a:r>
            <a:r>
              <a:rPr lang="en-US" b="1" dirty="0" smtClean="0">
                <a:latin typeface="Courier New"/>
                <a:cs typeface="Courier New"/>
              </a:rPr>
              <a:t>href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both reuse the textual content of the HTML source, if needed</a:t>
            </a:r>
          </a:p>
          <a:p>
            <a:r>
              <a:rPr lang="en-US" dirty="0" smtClean="0"/>
              <a:t>RDF data can be extracted from both</a:t>
            </a:r>
          </a:p>
          <a:p>
            <a:pPr lvl="1"/>
            <a:r>
              <a:rPr lang="en-US" dirty="0" smtClean="0"/>
              <a:t>i.e., HTML+RDFa and HTML+microdata have become an additional source of Linked Data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similarities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5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Microdata has been </a:t>
            </a:r>
            <a:r>
              <a:rPr lang="en-US" i="1" u="sng" dirty="0" smtClean="0"/>
              <a:t>optimized</a:t>
            </a:r>
            <a:r>
              <a:rPr lang="en-US" dirty="0" smtClean="0"/>
              <a:t> for simpler use cases, concentrating on</a:t>
            </a:r>
          </a:p>
          <a:p>
            <a:pPr lvl="1"/>
            <a:r>
              <a:rPr lang="en-US" dirty="0" smtClean="0"/>
              <a:t>one vocabulary at a time</a:t>
            </a:r>
          </a:p>
          <a:p>
            <a:pPr lvl="1"/>
            <a:r>
              <a:rPr lang="en-US" dirty="0" smtClean="0"/>
              <a:t>tree shaped data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datatypes</a:t>
            </a:r>
            <a:endParaRPr lang="en-US" dirty="0" smtClean="0"/>
          </a:p>
          <a:p>
            <a:r>
              <a:rPr lang="en-US" dirty="0" smtClean="0"/>
              <a:t>RDFa provides a full serialization of RDF in XML or HTML</a:t>
            </a:r>
          </a:p>
          <a:p>
            <a:pPr lvl="1"/>
            <a:r>
              <a:rPr lang="en-US" dirty="0" smtClean="0"/>
              <a:t>the price is an extra complexity compared to microdata</a:t>
            </a:r>
          </a:p>
          <a:p>
            <a:r>
              <a:rPr lang="en-US" dirty="0" smtClean="0"/>
              <a:t>RDFa 1.1 Lite is a simplified authoring profile of RDFa, very similar to microdata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and microdata: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RDFa 1.1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Is in “</a:t>
            </a:r>
            <a:r>
              <a:rPr lang="en-US" dirty="0" smtClean="0"/>
              <a:t>Candidate </a:t>
            </a:r>
            <a:r>
              <a:rPr lang="en-US" dirty="0" smtClean="0"/>
              <a:t>Recommendation”</a:t>
            </a:r>
            <a:endParaRPr lang="en-US" dirty="0" smtClean="0"/>
          </a:p>
          <a:p>
            <a:pPr lvl="1"/>
            <a:r>
              <a:rPr lang="en-US" dirty="0" smtClean="0"/>
              <a:t>Should be finished this summer</a:t>
            </a:r>
          </a:p>
          <a:p>
            <a:r>
              <a:rPr lang="en-US" dirty="0" smtClean="0"/>
              <a:t>For microdata</a:t>
            </a:r>
          </a:p>
          <a:p>
            <a:pPr lvl="1"/>
            <a:r>
              <a:rPr lang="en-US" dirty="0" smtClean="0"/>
              <a:t>Technology has been finalized</a:t>
            </a:r>
          </a:p>
          <a:p>
            <a:pPr lvl="1"/>
            <a:r>
              <a:rPr lang="en-US" dirty="0" smtClean="0"/>
              <a:t>Is part of HTML5, hence its advancement depends on other technologies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RDFa 1.1 and microdata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0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“HTML Data Guide”</a:t>
            </a:r>
          </a:p>
          <a:p>
            <a:pPr lvl="1"/>
            <a:r>
              <a:rPr lang="en-US" dirty="0" smtClean="0"/>
              <a:t>help publishers to choose what to use</a:t>
            </a:r>
          </a:p>
          <a:p>
            <a:pPr lvl="1"/>
            <a:r>
              <a:rPr lang="en-US" dirty="0" smtClean="0"/>
              <a:t>how to combine microdata and RDFa in one document</a:t>
            </a:r>
          </a:p>
          <a:p>
            <a:r>
              <a:rPr lang="en-US" dirty="0" smtClean="0"/>
              <a:t>Microdata to RDF</a:t>
            </a:r>
          </a:p>
          <a:p>
            <a:pPr lvl="1"/>
            <a:r>
              <a:rPr lang="en-US" dirty="0" smtClean="0"/>
              <a:t>defines a mapping of an HTML5+Microdata document to RDF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W3C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39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4990552" cy="1143000"/>
          </a:xfrm>
          <a:solidFill>
            <a:schemeClr val="bg2">
              <a:lumMod val="25000"/>
              <a:alpha val="36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Cleaning up RDF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34956" y="6593504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63" tIns="67904" rIns="89963" bIns="44982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253" algn="l"/>
                <a:tab pos="1436092" algn="l"/>
                <a:tab pos="2154930" algn="l"/>
                <a:tab pos="2873771" algn="l"/>
                <a:tab pos="3592609" algn="l"/>
                <a:tab pos="4311450" algn="l"/>
                <a:tab pos="5030289" algn="l"/>
                <a:tab pos="5749129" algn="l"/>
                <a:tab pos="6467967" algn="l"/>
                <a:tab pos="7186807" algn="l"/>
                <a:tab pos="7905645" algn="l"/>
                <a:tab pos="8624485" algn="l"/>
                <a:tab pos="9343324" algn="l"/>
                <a:tab pos="10062165" algn="l"/>
                <a:tab pos="10781003" algn="l"/>
              </a:tabLst>
            </a:pPr>
            <a:r>
              <a:rPr lang="en-US" sz="1000" i="1" dirty="0">
                <a:solidFill>
                  <a:srgbClr val="FFFFFF"/>
                </a:solidFill>
                <a:ea typeface="msmincho" charset="0"/>
                <a:cs typeface="msmincho" charset="0"/>
              </a:rPr>
              <a:t>Nexus Simulation Credit Erich Bremmer</a:t>
            </a:r>
            <a:endParaRPr lang="en-US" sz="1000" i="1" dirty="0">
              <a:solidFill>
                <a:srgbClr val="FFFFFF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9131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Resource Description Framework</a:t>
            </a:r>
            <a:r>
              <a:rPr lang="en-US" dirty="0" smtClean="0"/>
              <a:t>: a graph-based model for (Web) data and its relationships</a:t>
            </a:r>
          </a:p>
          <a:p>
            <a:pPr lvl="1"/>
            <a:r>
              <a:rPr lang="en-US" dirty="0" smtClean="0"/>
              <a:t>has a simple </a:t>
            </a:r>
            <a:r>
              <a:rPr lang="en-US" b="1" dirty="0" smtClean="0">
                <a:latin typeface="Courier New"/>
                <a:cs typeface="Courier New"/>
              </a:rPr>
              <a:t>(subject,predicate,object)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makes use of URI-s for the naming of terms</a:t>
            </a:r>
          </a:p>
          <a:p>
            <a:pPr lvl="2"/>
            <a:r>
              <a:rPr lang="en-US" dirty="0" smtClean="0"/>
              <a:t>objects can also be Literals</a:t>
            </a:r>
          </a:p>
          <a:p>
            <a:pPr lvl="1"/>
            <a:r>
              <a:rPr lang="en-US" dirty="0" smtClean="0"/>
              <a:t>informally: defines named relationships (named links) among entities on the Web</a:t>
            </a:r>
          </a:p>
          <a:p>
            <a:pPr lvl="1"/>
            <a:r>
              <a:rPr lang="en-US" dirty="0" smtClean="0"/>
              <a:t>has different serialization formats</a:t>
            </a:r>
          </a:p>
          <a:p>
            <a:r>
              <a:rPr lang="en-US" dirty="0" smtClean="0"/>
              <a:t>Latest version was published in 2004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4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OWL as a knowledge base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25649" y="1321353"/>
            <a:ext cx="5968420" cy="5322786"/>
            <a:chOff x="1091506" y="1205894"/>
            <a:chExt cx="6187169" cy="5517872"/>
          </a:xfrm>
        </p:grpSpPr>
        <p:pic>
          <p:nvPicPr>
            <p:cNvPr id="3" name="图片 2" descr="中科院数学与系统科学研究院&amp;北京工业大学联合制作-歇山搭建中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506" y="1205894"/>
              <a:ext cx="6187169" cy="551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>
              <a:off x="1589210" y="2194220"/>
              <a:ext cx="29867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/>
              <a:r>
                <a:rPr lang="en-US" altLang="zh-CN" sz="1600" dirty="0" err="1">
                  <a:solidFill>
                    <a:schemeClr val="bg1"/>
                  </a:solidFill>
                </a:rPr>
                <a:t>Xieshan</a:t>
              </a:r>
              <a:r>
                <a:rPr lang="en-US" altLang="zh-CN" sz="1600" dirty="0">
                  <a:solidFill>
                    <a:schemeClr val="bg1"/>
                  </a:solidFill>
                </a:rPr>
                <a:t> wooden structure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4460" y="6607829"/>
            <a:ext cx="586656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1" tIns="61615" rIns="81631" bIns="40816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err="1" smtClean="0">
                <a:solidFill>
                  <a:srgbClr val="000000"/>
                </a:solidFill>
                <a:ea typeface="msmincho" charset="0"/>
                <a:cs typeface="msmincho" charset="0"/>
              </a:rPr>
              <a:t>Songmao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 Zhang, Academy of Mathematics and System Sciences, China 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761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issues have come up since 2004:</a:t>
            </a:r>
          </a:p>
          <a:p>
            <a:pPr lvl="1"/>
            <a:r>
              <a:rPr lang="en-US" dirty="0" smtClean="0"/>
              <a:t>deployment issues</a:t>
            </a:r>
          </a:p>
          <a:p>
            <a:pPr lvl="1"/>
            <a:r>
              <a:rPr lang="en-US" dirty="0" smtClean="0"/>
              <a:t>new functionalities are needed</a:t>
            </a:r>
          </a:p>
          <a:p>
            <a:pPr lvl="1"/>
            <a:r>
              <a:rPr lang="en-US" dirty="0" smtClean="0"/>
              <a:t>underlying technology may have moved on (e.g., datatypes)</a:t>
            </a:r>
          </a:p>
          <a:p>
            <a:r>
              <a:rPr lang="en-US" dirty="0" smtClean="0"/>
              <a:t>The goal of the RDF Working Group is to refresh RDF</a:t>
            </a:r>
          </a:p>
          <a:p>
            <a:r>
              <a:rPr lang="en-US" dirty="0" smtClean="0"/>
              <a:t>NOT a complete reshaping of the standard!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 cleanup (a.k.a. RDF1.1)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Standardize Turtle as a serialization format</a:t>
            </a:r>
          </a:p>
          <a:p>
            <a:r>
              <a:rPr lang="en-US" dirty="0" smtClean="0"/>
              <a:t>Clean up some aspects of datatyping, e.g.:</a:t>
            </a:r>
          </a:p>
          <a:p>
            <a:pPr lvl="1"/>
            <a:r>
              <a:rPr lang="en-US" dirty="0" smtClean="0"/>
              <a:t>plain vs. typed literals</a:t>
            </a:r>
          </a:p>
          <a:p>
            <a:pPr lvl="1"/>
            <a:r>
              <a:rPr lang="en-US" dirty="0" smtClean="0"/>
              <a:t>details and role of </a:t>
            </a:r>
            <a:r>
              <a:rPr lang="en-US" b="1" dirty="0" smtClean="0">
                <a:latin typeface="Courier New"/>
                <a:cs typeface="Courier New"/>
              </a:rPr>
              <a:t>rdf:XMLLiteral</a:t>
            </a:r>
          </a:p>
          <a:p>
            <a:r>
              <a:rPr lang="en-US" dirty="0" smtClean="0"/>
              <a:t>Proper definition for “named graphs”</a:t>
            </a:r>
          </a:p>
          <a:p>
            <a:pPr lvl="1"/>
            <a:r>
              <a:rPr lang="en-US" dirty="0" smtClean="0"/>
              <a:t>including concepts, semantics, syntax, …</a:t>
            </a:r>
          </a:p>
          <a:p>
            <a:pPr lvl="2"/>
            <a:r>
              <a:rPr lang="en-US" dirty="0" smtClean="0"/>
              <a:t>obviously important for linked data access</a:t>
            </a:r>
          </a:p>
          <a:p>
            <a:pPr lvl="2"/>
            <a:r>
              <a:rPr lang="en-US" dirty="0" smtClean="0"/>
              <a:t>but generates quite some discussions on the details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new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8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Cleanup the documents, make them more readable</a:t>
            </a:r>
          </a:p>
          <a:p>
            <a:pPr lvl="1"/>
            <a:r>
              <a:rPr lang="en-US" dirty="0" smtClean="0"/>
              <a:t>possibly rewrite all documents</a:t>
            </a:r>
          </a:p>
          <a:p>
            <a:pPr lvl="1"/>
            <a:r>
              <a:rPr lang="en-US" dirty="0" smtClean="0"/>
              <a:t>maybe a completely new primer</a:t>
            </a:r>
          </a:p>
          <a:p>
            <a:pPr lvl="1"/>
            <a:r>
              <a:rPr lang="en-US" dirty="0" smtClean="0"/>
              <a:t>new structure for the Semantics document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Editorial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has begun a bit less than a year ago</a:t>
            </a:r>
          </a:p>
          <a:p>
            <a:r>
              <a:rPr lang="en-US" dirty="0" smtClean="0"/>
              <a:t>Turtle is almost finalized</a:t>
            </a:r>
          </a:p>
          <a:p>
            <a:r>
              <a:rPr lang="en-US" dirty="0" smtClean="0"/>
              <a:t>Agreement on most of the literal cleanup</a:t>
            </a:r>
          </a:p>
          <a:p>
            <a:r>
              <a:rPr lang="en-US" dirty="0" smtClean="0"/>
              <a:t>Lots of discussion currently on named graphs…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2895600"/>
            <a:ext cx="4785285" cy="1143000"/>
          </a:xfrm>
          <a:solidFill>
            <a:schemeClr val="bg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43553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should be able to express all sorts of “meta” information on the data</a:t>
            </a:r>
          </a:p>
          <a:p>
            <a:pPr lvl="1"/>
            <a:r>
              <a:rPr lang="en-US" dirty="0" smtClean="0"/>
              <a:t>creator: who </a:t>
            </a:r>
            <a:r>
              <a:rPr lang="en-US" dirty="0"/>
              <a:t>played what role in creating the data (author, reviewer, 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view of the full revision chain of the data</a:t>
            </a:r>
          </a:p>
          <a:p>
            <a:pPr lvl="1"/>
            <a:r>
              <a:rPr lang="en-US" dirty="0" smtClean="0"/>
              <a:t>in case of a integrated data: which part comes from which original data and under what process</a:t>
            </a:r>
          </a:p>
          <a:p>
            <a:pPr lvl="1"/>
            <a:r>
              <a:rPr lang="en-US" dirty="0" smtClean="0"/>
              <a:t>what vocabularies/ontologies/rules were used to generate some portions of the data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is simple…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7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a complete model describing the various constituents (actors, revisions, etc.)</a:t>
            </a:r>
          </a:p>
          <a:p>
            <a:r>
              <a:rPr lang="en-US" dirty="0" smtClean="0"/>
              <a:t>The model should be </a:t>
            </a:r>
            <a:r>
              <a:rPr lang="en-US" dirty="0" smtClean="0"/>
              <a:t>usable </a:t>
            </a:r>
            <a:r>
              <a:rPr lang="en-US" dirty="0" smtClean="0"/>
              <a:t>with RDF</a:t>
            </a:r>
          </a:p>
          <a:p>
            <a:r>
              <a:rPr lang="en-US" dirty="0" smtClean="0"/>
              <a:t>Has to find a balance between</a:t>
            </a:r>
          </a:p>
          <a:p>
            <a:pPr lvl="1"/>
            <a:r>
              <a:rPr lang="en-US" dirty="0" smtClean="0"/>
              <a:t>simple (“scruffy”) provenance: easily usable and editable</a:t>
            </a:r>
          </a:p>
          <a:p>
            <a:pPr lvl="1"/>
            <a:r>
              <a:rPr lang="en-US" dirty="0" smtClean="0"/>
              <a:t>complex (“complete”) provenance: allows for a detailed reporting of origins, versions, etc.</a:t>
            </a:r>
          </a:p>
          <a:p>
            <a:r>
              <a:rPr lang="en-US" dirty="0" smtClean="0"/>
              <a:t>That is the role of the Provenance Working Group (started in 2011)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…the solution is 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489635" y="449619"/>
            <a:ext cx="2625823" cy="544057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93600" rtlCol="0" anchor="ctr" anchorCtr="1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ex:chart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2614" y="3955518"/>
            <a:ext cx="5641702" cy="2282767"/>
            <a:chOff x="52614" y="3955518"/>
            <a:chExt cx="5641702" cy="2282767"/>
          </a:xfrm>
        </p:grpSpPr>
        <p:cxnSp>
          <p:nvCxnSpPr>
            <p:cNvPr id="16" name="Straight Arrow Connector 15"/>
            <p:cNvCxnSpPr>
              <a:stCxn id="34" idx="2"/>
              <a:endCxn id="6" idx="0"/>
            </p:cNvCxnSpPr>
            <p:nvPr/>
          </p:nvCxnSpPr>
          <p:spPr>
            <a:xfrm flipH="1">
              <a:off x="1365526" y="3955518"/>
              <a:ext cx="1424400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4" idx="2"/>
              <a:endCxn id="12" idx="0"/>
            </p:cNvCxnSpPr>
            <p:nvPr/>
          </p:nvCxnSpPr>
          <p:spPr>
            <a:xfrm>
              <a:off x="2789926" y="3955518"/>
              <a:ext cx="1591479" cy="173871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52614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ex:regionList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68493" y="5694228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ex:dataSet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1572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6793" y="4845148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8024" y="449619"/>
            <a:ext cx="3591334" cy="1466240"/>
            <a:chOff x="238024" y="449619"/>
            <a:chExt cx="3591334" cy="1466240"/>
          </a:xfrm>
        </p:grpSpPr>
        <p:sp>
          <p:nvSpPr>
            <p:cNvPr id="7" name="Oval 6"/>
            <p:cNvSpPr/>
            <p:nvPr/>
          </p:nvSpPr>
          <p:spPr>
            <a:xfrm>
              <a:off x="238024" y="449619"/>
              <a:ext cx="2625823" cy="544057"/>
            </a:xfrm>
            <a:prstGeom prst="ellipse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 anchorCtr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ex:aggregation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" idx="1"/>
              <a:endCxn id="7" idx="5"/>
            </p:cNvCxnSpPr>
            <p:nvPr/>
          </p:nvCxnSpPr>
          <p:spPr>
            <a:xfrm flipH="1" flipV="1">
              <a:off x="2479304" y="914001"/>
              <a:ext cx="1350054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462129" y="1035375"/>
              <a:ext cx="10857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prov:used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8828" y="3295937"/>
            <a:ext cx="3519693" cy="408920"/>
            <a:chOff x="3548828" y="3295937"/>
            <a:chExt cx="3519693" cy="408920"/>
          </a:xfrm>
        </p:grpSpPr>
        <p:cxnSp>
          <p:nvCxnSpPr>
            <p:cNvPr id="50" name="Straight Arrow Connector 49"/>
            <p:cNvCxnSpPr>
              <a:stCxn id="34" idx="3"/>
              <a:endCxn id="25" idx="0"/>
            </p:cNvCxnSpPr>
            <p:nvPr/>
          </p:nvCxnSpPr>
          <p:spPr>
            <a:xfrm flipV="1">
              <a:off x="3548828" y="3692179"/>
              <a:ext cx="3519693" cy="1267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128977" y="3295937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9358" y="914001"/>
            <a:ext cx="3429428" cy="1252519"/>
            <a:chOff x="3829358" y="914001"/>
            <a:chExt cx="3429428" cy="1252519"/>
          </a:xfrm>
        </p:grpSpPr>
        <p:cxnSp>
          <p:nvCxnSpPr>
            <p:cNvPr id="28" name="Straight Arrow Connector 27"/>
            <p:cNvCxnSpPr>
              <a:stCxn id="8" idx="3"/>
              <a:endCxn id="2" idx="3"/>
            </p:cNvCxnSpPr>
            <p:nvPr/>
          </p:nvCxnSpPr>
          <p:spPr>
            <a:xfrm flipH="1">
              <a:off x="5206572" y="914001"/>
              <a:ext cx="1667606" cy="100185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78620" y="1013173"/>
              <a:ext cx="24801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29358" y="1665197"/>
              <a:ext cx="137721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 err="1" smtClean="0"/>
                <a:t>ex:illustrate</a:t>
              </a:r>
              <a:endParaRPr lang="en-US" sz="16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22425" y="993676"/>
            <a:ext cx="2526403" cy="2961842"/>
            <a:chOff x="1022425" y="993676"/>
            <a:chExt cx="2526403" cy="2961842"/>
          </a:xfrm>
        </p:grpSpPr>
        <p:cxnSp>
          <p:nvCxnSpPr>
            <p:cNvPr id="20" name="Straight Arrow Connector 19"/>
            <p:cNvCxnSpPr>
              <a:stCxn id="7" idx="4"/>
              <a:endCxn id="34" idx="0"/>
            </p:cNvCxnSpPr>
            <p:nvPr/>
          </p:nvCxnSpPr>
          <p:spPr>
            <a:xfrm>
              <a:off x="1550936" y="993676"/>
              <a:ext cx="1238990" cy="246051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2425" y="2379640"/>
              <a:ext cx="2214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prov:wasGeneratedBy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31024" y="3454195"/>
              <a:ext cx="1517804" cy="501323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en-US" sz="1600" b="1" dirty="0" err="1" smtClean="0"/>
                <a:t>ex:aggregate</a:t>
              </a:r>
              <a:endParaRPr lang="en-US" sz="16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55817" y="2166520"/>
            <a:ext cx="4657954" cy="4263241"/>
            <a:chOff x="4455817" y="2166520"/>
            <a:chExt cx="4657954" cy="4263241"/>
          </a:xfrm>
        </p:grpSpPr>
        <p:cxnSp>
          <p:nvCxnSpPr>
            <p:cNvPr id="33" name="Straight Arrow Connector 32"/>
            <p:cNvCxnSpPr>
              <a:endCxn id="25" idx="3"/>
            </p:cNvCxnSpPr>
            <p:nvPr/>
          </p:nvCxnSpPr>
          <p:spPr>
            <a:xfrm>
              <a:off x="4455817" y="2166520"/>
              <a:ext cx="2954112" cy="103395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5" idx="1"/>
              <a:endCxn id="37" idx="0"/>
            </p:cNvCxnSpPr>
            <p:nvPr/>
          </p:nvCxnSpPr>
          <p:spPr>
            <a:xfrm>
              <a:off x="7409929" y="3856082"/>
              <a:ext cx="914746" cy="62804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5" idx="1"/>
              <a:endCxn id="36" idx="0"/>
            </p:cNvCxnSpPr>
            <p:nvPr/>
          </p:nvCxnSpPr>
          <p:spPr>
            <a:xfrm>
              <a:off x="7409929" y="3856082"/>
              <a:ext cx="529" cy="2029622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707145" y="5885704"/>
              <a:ext cx="3406626" cy="54405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93600" rtlCol="0" anchor="ctr" anchorCtr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</a:rPr>
                <a:t>mailto:derek@ex.com</a:t>
              </a:r>
              <a:endParaRPr lang="en-US" sz="16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30077" y="4484124"/>
              <a:ext cx="989195" cy="428902"/>
            </a:xfrm>
            <a:prstGeom prst="rect">
              <a:avLst/>
            </a:prstGeom>
            <a:noFill/>
            <a:ln w="38100" cmpd="dbl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Derek 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0971" y="2393069"/>
              <a:ext cx="21852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prov:wasControlledBy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08033" y="3979605"/>
              <a:ext cx="10971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foaf:name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58283" y="5214480"/>
              <a:ext cx="1085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  <a:latin typeface="Arial Unicode MS"/>
                  <a:cs typeface="Arial Unicode MS"/>
                </a:rPr>
                <a:t>foaf:mbox</a:t>
              </a:r>
              <a:endParaRPr lang="en-US" sz="1600" b="1" dirty="0">
                <a:solidFill>
                  <a:schemeClr val="accent2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25" name="Pentagon 24"/>
            <p:cNvSpPr/>
            <p:nvPr/>
          </p:nvSpPr>
          <p:spPr>
            <a:xfrm rot="16200000">
              <a:off x="7082123" y="3186868"/>
              <a:ext cx="655611" cy="682816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ounded Rectangle 34"/>
          <p:cNvSpPr/>
          <p:nvPr/>
        </p:nvSpPr>
        <p:spPr>
          <a:xfrm rot="20652970">
            <a:off x="2381284" y="2747259"/>
            <a:ext cx="4499291" cy="1654147"/>
          </a:xfrm>
          <a:prstGeom prst="roundRect">
            <a:avLst/>
          </a:prstGeom>
          <a:noFill/>
          <a:ln w="666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0" rIns="91430" bIns="0" rtlCol="0" anchor="ctr"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DRAFT!!!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8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Drafts have been published</a:t>
            </a:r>
          </a:p>
          <a:p>
            <a:pPr lvl="1"/>
            <a:r>
              <a:rPr lang="en-US" dirty="0" smtClean="0"/>
              <a:t>abstract data model, OWL version</a:t>
            </a:r>
          </a:p>
          <a:p>
            <a:pPr lvl="1"/>
            <a:r>
              <a:rPr lang="en-US" dirty="0" smtClean="0"/>
              <a:t>primer</a:t>
            </a:r>
          </a:p>
          <a:p>
            <a:r>
              <a:rPr lang="en-US" dirty="0" smtClean="0"/>
              <a:t>The current effort is on simplifying the first versions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24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895600"/>
            <a:ext cx="6440250" cy="1143000"/>
          </a:xfrm>
          <a:solidFill>
            <a:srgbClr val="008000">
              <a:alpha val="15000"/>
            </a:srgbClr>
          </a:solidFill>
        </p:spPr>
        <p:txBody>
          <a:bodyPr>
            <a:normAutofit/>
          </a:bodyPr>
          <a:lstStyle/>
          <a:p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Linked Data Patterns</a:t>
            </a:r>
          </a:p>
        </p:txBody>
      </p:sp>
    </p:spTree>
    <p:extLst>
      <p:ext uri="{BB962C8B-B14F-4D97-AF65-F5344CB8AC3E}">
        <p14:creationId xmlns:p14="http://schemas.microsoft.com/office/powerpoint/2010/main" val="40807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making use of major ontologies</a:t>
            </a:r>
            <a:endParaRPr lang="en-US" dirty="0"/>
          </a:p>
        </p:txBody>
      </p:sp>
      <p:sp>
        <p:nvSpPr>
          <p:cNvPr id="14746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1"/>
            <a:ext cx="8229600" cy="1037497"/>
          </a:xfrm>
        </p:spPr>
        <p:txBody>
          <a:bodyPr>
            <a:normAutofit/>
          </a:bodyPr>
          <a:lstStyle/>
          <a:p>
            <a:r>
              <a:rPr lang="en-US" dirty="0" smtClean="0"/>
              <a:t>Help in finding the best drug regimen for a specific patient</a:t>
            </a:r>
          </a:p>
        </p:txBody>
      </p:sp>
      <p:sp>
        <p:nvSpPr>
          <p:cNvPr id="147461" name="Text Box 3"/>
          <p:cNvSpPr txBox="1">
            <a:spLocks noChangeArrowheads="1"/>
          </p:cNvSpPr>
          <p:nvPr/>
        </p:nvSpPr>
        <p:spPr bwMode="auto">
          <a:xfrm>
            <a:off x="174460" y="6607829"/>
            <a:ext cx="586656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1" tIns="61615" rIns="81631" bIns="40816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Erick Von Schweber, PharmaSURVEYOR Inc., </a:t>
            </a: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  <a:hlinkClick r:id="rId3"/>
              </a:rPr>
              <a:t>(SWEO  Use Case)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40" y="2424635"/>
            <a:ext cx="8811542" cy="3621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48752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2905" y="1794290"/>
            <a:ext cx="3495829" cy="34958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5781" y="1427220"/>
            <a:ext cx="5061659" cy="47006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“Linked Data” is also a set of principles:</a:t>
            </a:r>
          </a:p>
          <a:p>
            <a:pPr lvl="1"/>
            <a:r>
              <a:rPr lang="en-US" dirty="0" smtClean="0"/>
              <a:t>put things on the Web through URI-s</a:t>
            </a:r>
          </a:p>
          <a:p>
            <a:pPr lvl="1"/>
            <a:r>
              <a:rPr lang="en-US" dirty="0" smtClean="0"/>
              <a:t>use HTTP URI-s so that things could be dereferenced</a:t>
            </a:r>
          </a:p>
          <a:p>
            <a:pPr lvl="1"/>
            <a:r>
              <a:rPr lang="en-US" dirty="0" smtClean="0"/>
              <a:t>provide useful </a:t>
            </a:r>
            <a:r>
              <a:rPr lang="en-US" dirty="0"/>
              <a:t>information (using </a:t>
            </a:r>
            <a:r>
              <a:rPr lang="en-US" dirty="0" smtClean="0"/>
              <a:t>standards) when a URI is dereferenced</a:t>
            </a:r>
          </a:p>
          <a:p>
            <a:pPr lvl="1"/>
            <a:r>
              <a:rPr lang="en-US" i="1" dirty="0" smtClean="0"/>
              <a:t>include links </a:t>
            </a:r>
            <a:r>
              <a:rPr lang="en-US" dirty="0" smtClean="0"/>
              <a:t>to other URI-s</a:t>
            </a:r>
          </a:p>
          <a:p>
            <a:r>
              <a:rPr lang="en-US" dirty="0" smtClean="0"/>
              <a:t>RDF is an ideal vehicle to realize these principles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Data: a seed for a Web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6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d-datasets_2011-09-19_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2742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Richard Cyganiak and Anja Jentzsch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293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But: the number of links among datasets is still small</a:t>
            </a:r>
            <a:endParaRPr lang="en-US" dirty="0"/>
          </a:p>
        </p:txBody>
      </p:sp>
      <p:pic>
        <p:nvPicPr>
          <p:cNvPr id="6" name="Picture 2" descr="D:\FRANKH\SemWeb\ISWC2011\LOD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396" y="1333715"/>
            <a:ext cx="6316180" cy="5311908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9691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Scale: we are talking about billions of triples, increasing every day</a:t>
            </a:r>
          </a:p>
          <a:p>
            <a:r>
              <a:rPr lang="en-US" dirty="0" smtClean="0"/>
              <a:t>Highly distributed: data spread over the Web, connected via http links</a:t>
            </a:r>
          </a:p>
          <a:p>
            <a:r>
              <a:rPr lang="en-US" dirty="0" smtClean="0"/>
              <a:t>Very heterogeneous data of different origins</a:t>
            </a:r>
          </a:p>
          <a:p>
            <a:r>
              <a:rPr lang="en-US" dirty="0" smtClean="0"/>
              <a:t>Need not only to read but also to write the data</a:t>
            </a:r>
            <a:r>
              <a:rPr lang="en-US" dirty="0"/>
              <a:t> </a:t>
            </a:r>
            <a:r>
              <a:rPr lang="en-US" dirty="0" smtClean="0"/>
              <a:t>(using the same concepts)</a:t>
            </a:r>
          </a:p>
          <a:p>
            <a:r>
              <a:rPr lang="en-US" dirty="0" smtClean="0"/>
              <a:t>Setting a SPARQL endpoint everywhere may not be realistic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Linked Data offers major challenges for Semantic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1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current Linked Data work concentrates on </a:t>
            </a:r>
            <a:r>
              <a:rPr lang="en-US" i="1" dirty="0" smtClean="0"/>
              <a:t>publishing</a:t>
            </a:r>
            <a:r>
              <a:rPr lang="en-US" dirty="0" smtClean="0"/>
              <a:t> data for read-only usage</a:t>
            </a:r>
          </a:p>
          <a:p>
            <a:r>
              <a:rPr lang="en-US" dirty="0" smtClean="0"/>
              <a:t>The future requires an easy way to read </a:t>
            </a:r>
            <a:r>
              <a:rPr lang="en-US" i="1" u="sng" dirty="0" smtClean="0"/>
              <a:t>and</a:t>
            </a:r>
            <a:r>
              <a:rPr lang="en-US" dirty="0" smtClean="0"/>
              <a:t> write data</a:t>
            </a:r>
          </a:p>
          <a:p>
            <a:pPr lvl="1"/>
            <a:r>
              <a:rPr lang="en-US" dirty="0" smtClean="0"/>
              <a:t>SPARQL UPDATE is a step in this direction</a:t>
            </a:r>
          </a:p>
          <a:p>
            <a:pPr lvl="1"/>
            <a:r>
              <a:rPr lang="en-US" dirty="0" smtClean="0"/>
              <a:t>but requires an additional SPARQL processor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only vs. Read/Write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465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goal: to provide a “lower” level, HTTP based infrastructure to publish, read, write, or modify linked data</a:t>
            </a:r>
          </a:p>
          <a:p>
            <a:pPr lvl="1"/>
            <a:r>
              <a:rPr lang="en-US" dirty="0" smtClean="0"/>
              <a:t>typical usage: data intensive application in a browser, application integration using shared data…</a:t>
            </a:r>
          </a:p>
          <a:p>
            <a:r>
              <a:rPr lang="en-US" dirty="0" smtClean="0"/>
              <a:t>The infrastructure should be “low-cost”, easy to implement and install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Planned: 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major work areas: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Define </a:t>
            </a:r>
            <a:r>
              <a:rPr lang="en-US" dirty="0"/>
              <a:t>an HTTP protocol </a:t>
            </a:r>
            <a:r>
              <a:rPr lang="en-US" dirty="0" smtClean="0"/>
              <a:t>to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access and update RDF data through standard HTTP terms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define </a:t>
            </a:r>
            <a:r>
              <a:rPr lang="en-US" dirty="0" smtClean="0"/>
              <a:t>patch, paginated access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define a </a:t>
            </a:r>
            <a:r>
              <a:rPr lang="en-US" dirty="0" err="1" smtClean="0"/>
              <a:t>RESTful</a:t>
            </a:r>
            <a:r>
              <a:rPr lang="en-US" dirty="0" smtClean="0"/>
              <a:t> API 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Linked Data Profiles: subsets of existing Semantic Web standards to be used for such HTTP based access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use only a subset of datatypes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use HTTP URI-s only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Planned: Linked Data Platform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3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major work areas: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Define </a:t>
            </a:r>
            <a:r>
              <a:rPr lang="en-US" dirty="0"/>
              <a:t>an HTTP protocol </a:t>
            </a:r>
            <a:r>
              <a:rPr lang="en-US" dirty="0" smtClean="0"/>
              <a:t>to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access and update RDF data through standard HTTP terms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(possibly) define patch, paginated access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define a </a:t>
            </a:r>
            <a:r>
              <a:rPr lang="en-US" dirty="0" err="1" smtClean="0"/>
              <a:t>RESTful</a:t>
            </a:r>
            <a:r>
              <a:rPr lang="en-US" dirty="0" smtClean="0"/>
              <a:t> API </a:t>
            </a:r>
          </a:p>
          <a:p>
            <a:pPr marL="849348" lvl="1" indent="-457011">
              <a:buFont typeface="+mj-lt"/>
              <a:buAutoNum type="arabicPeriod"/>
            </a:pPr>
            <a:r>
              <a:rPr lang="en-US" dirty="0" smtClean="0"/>
              <a:t>Linked Data Profiles: subsets of existing Semantic Web standards to be used for such HTTP based access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use only a subset of datatypes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use HTTP URI-s only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Planned: Linked Data Platform WG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 rot="20652970">
            <a:off x="2303149" y="3119753"/>
            <a:ext cx="4499291" cy="1654147"/>
          </a:xfrm>
          <a:prstGeom prst="roundRect">
            <a:avLst/>
          </a:prstGeom>
          <a:noFill/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0" rIns="91430" bIns="0" rtlCol="0" anchor="ctr"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Planned!!!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4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3427404"/>
            <a:ext cx="8324856" cy="1143000"/>
          </a:xfrm>
          <a:prstGeom prst="rect">
            <a:avLst/>
          </a:prstGeom>
          <a:noFill/>
        </p:spPr>
        <p:txBody>
          <a:bodyPr vert="horz" lIns="91232" tIns="45619" rIns="91232" bIns="45619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0" i="0" kern="120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 Light"/>
                <a:ea typeface="+mj-ea"/>
                <a:cs typeface="Helvetica Neue Light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What else is on the horizon?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04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structures vs. data is very different: very shallow, simple vocabularies for huge sets of data</a:t>
            </a:r>
          </a:p>
          <a:p>
            <a:pPr lvl="1"/>
            <a:r>
              <a:rPr lang="en-US" dirty="0" smtClean="0"/>
              <a:t>The role of reasoning is different (vocabularies, OWL DL, etc., may not be feasible)</a:t>
            </a:r>
          </a:p>
          <a:p>
            <a:r>
              <a:rPr lang="en-US" dirty="0"/>
              <a:t>Highly distributed SPARQL implementations are </a:t>
            </a:r>
            <a:r>
              <a:rPr lang="en-US" dirty="0" smtClean="0"/>
              <a:t>necessary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challenges raised by 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2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Example: making use of linked data</a:t>
            </a:r>
            <a:endParaRPr lang="en-US" dirty="0"/>
          </a:p>
        </p:txBody>
      </p:sp>
      <p:pic>
        <p:nvPicPr>
          <p:cNvPr id="11267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046" y="1267944"/>
            <a:ext cx="7015955" cy="5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1041" y="6628821"/>
            <a:ext cx="502992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the BBC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843514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58156" y="2129145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FRANKH\SemWeb\ISWC2011\drawings\3b-Network-circl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10" y="1519975"/>
            <a:ext cx="4955295" cy="495529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example: data vs. vocabularies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888" y="6624440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67918" rIns="89982" bIns="4499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401" algn="l"/>
                <a:tab pos="1436390" algn="l"/>
                <a:tab pos="2155378" algn="l"/>
                <a:tab pos="2874367" algn="l"/>
                <a:tab pos="3593354" algn="l"/>
                <a:tab pos="4312344" algn="l"/>
                <a:tab pos="5031332" algn="l"/>
                <a:tab pos="5750321" algn="l"/>
                <a:tab pos="6469308" algn="l"/>
                <a:tab pos="7188297" algn="l"/>
                <a:tab pos="7907285" algn="l"/>
                <a:tab pos="8626274" algn="l"/>
                <a:tab pos="9345262" algn="l"/>
                <a:tab pos="10064251" algn="l"/>
                <a:tab pos="10783239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Frank van Harmelen, ISWC2011 keynote address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66997" y="2137986"/>
            <a:ext cx="72008" cy="725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FRANKH\SemWeb\ISWC2011\drawings\3a-Hierarchy-circle smal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3" y="1519975"/>
            <a:ext cx="1350448" cy="13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06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0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Profiles </a:t>
            </a:r>
            <a:r>
              <a:rPr lang="en-US" dirty="0" smtClean="0"/>
              <a:t>for the publication of Linked Data, e.g.,</a:t>
            </a:r>
          </a:p>
          <a:p>
            <a:pPr lvl="1"/>
            <a:r>
              <a:rPr lang="en-US" dirty="0" smtClean="0"/>
              <a:t>further profiles of OWL </a:t>
            </a:r>
          </a:p>
          <a:p>
            <a:pPr lvl="1"/>
            <a:r>
              <a:rPr lang="en-US" dirty="0" smtClean="0"/>
              <a:t>URI patterns</a:t>
            </a:r>
          </a:p>
          <a:p>
            <a:pPr lvl="1"/>
            <a:r>
              <a:rPr lang="en-US" dirty="0" smtClean="0"/>
              <a:t>datatypes</a:t>
            </a:r>
          </a:p>
          <a:p>
            <a:pPr lvl="1"/>
            <a:r>
              <a:rPr lang="en-US" dirty="0" smtClean="0"/>
              <a:t>usage of </a:t>
            </a:r>
            <a:r>
              <a:rPr lang="en-US" dirty="0" err="1" smtClean="0"/>
              <a:t>Bnodes</a:t>
            </a:r>
            <a:endParaRPr lang="en-US" dirty="0" smtClean="0"/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JSON serialization of RDF</a:t>
            </a:r>
          </a:p>
          <a:p>
            <a:pPr marL="10949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work areas in activity that are explored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4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460" y="1479702"/>
            <a:ext cx="8639999" cy="5143836"/>
          </a:xfrm>
        </p:spPr>
        <p:txBody>
          <a:bodyPr>
            <a:normAutofit/>
          </a:bodyPr>
          <a:lstStyle/>
          <a:p>
            <a:r>
              <a:rPr lang="en-US" dirty="0" smtClean="0"/>
              <a:t>Standardized approaches for Access Control to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r>
              <a:rPr lang="en-US" dirty="0" smtClean="0"/>
              <a:t>Reconsider rule languages for (e.g., for Linked Data applications)</a:t>
            </a:r>
          </a:p>
          <a:p>
            <a:r>
              <a:rPr lang="en-US" dirty="0" smtClean="0"/>
              <a:t>Constraint checking of Data</a:t>
            </a:r>
          </a:p>
          <a:p>
            <a:r>
              <a:rPr lang="en-US" dirty="0" smtClean="0"/>
              <a:t>API</a:t>
            </a:r>
            <a:r>
              <a:rPr lang="en-US" dirty="0" smtClean="0"/>
              <a:t>-s for client-side Web Application Developers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work areas in activity that are explored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Data</a:t>
            </a:r>
            <a:r>
              <a:rPr lang="en-US" dirty="0" smtClean="0"/>
              <a:t> on the Web is a major challenge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echnologies are needed to use them, to interact with them, to integrate them</a:t>
            </a:r>
          </a:p>
          <a:p>
            <a:r>
              <a:rPr lang="en-US" dirty="0" smtClean="0"/>
              <a:t>Semantic Web technologies (RDF(S), vocabularies, SPARQL, etc.) can play a major role in publishing and using Data on the Web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remember…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3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Relationships between Semantic Web and multilingualism is twofold:</a:t>
            </a:r>
          </a:p>
          <a:p>
            <a:pPr lvl="1"/>
            <a:r>
              <a:rPr lang="en-US" dirty="0" smtClean="0"/>
              <a:t>can SW help in achieving MLW?</a:t>
            </a:r>
          </a:p>
          <a:p>
            <a:pPr lvl="1"/>
            <a:r>
              <a:rPr lang="en-US" dirty="0" smtClean="0"/>
              <a:t>MLW challenges for SW?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Semantic and Multilingual Web? </a:t>
            </a:r>
            <a:br>
              <a:rPr lang="en-US" dirty="0" smtClean="0"/>
            </a:br>
            <a:r>
              <a:rPr lang="en-US" dirty="0" smtClean="0"/>
              <a:t>(leaving my domain of expertise </a:t>
            </a:r>
            <a:r>
              <a:rPr lang="en-US" dirty="0" smtClean="0">
                <a:sym typeface="Wingdings"/>
              </a:rPr>
              <a:t>)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1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60" y="1479702"/>
            <a:ext cx="8639999" cy="41304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Semantic Web has powerful technologies to </a:t>
            </a:r>
            <a:r>
              <a:rPr lang="en-US" i="1" dirty="0" smtClean="0"/>
              <a:t>categorize</a:t>
            </a:r>
            <a:r>
              <a:rPr lang="en-US" dirty="0" smtClean="0"/>
              <a:t> knowledge (e.g., SKOS and other vocabulary standards)</a:t>
            </a:r>
          </a:p>
          <a:p>
            <a:pPr lvl="1"/>
            <a:r>
              <a:rPr lang="en-US" dirty="0" smtClean="0"/>
              <a:t>thesauri can be created with labels in different languages</a:t>
            </a:r>
          </a:p>
          <a:p>
            <a:pPr lvl="1"/>
            <a:r>
              <a:rPr lang="en-US" dirty="0" smtClean="0"/>
              <a:t>some level of knowledge extraction and analysis could be done on those</a:t>
            </a:r>
          </a:p>
          <a:p>
            <a:r>
              <a:rPr lang="en-US" dirty="0" smtClean="0"/>
              <a:t>Via the Linked Data it is possible to interlink </a:t>
            </a:r>
            <a:r>
              <a:rPr lang="en-US" i="1" dirty="0" smtClean="0"/>
              <a:t>information</a:t>
            </a:r>
            <a:r>
              <a:rPr lang="en-US" dirty="0" smtClean="0"/>
              <a:t> different languages </a:t>
            </a:r>
          </a:p>
          <a:p>
            <a:pPr lvl="1"/>
            <a:r>
              <a:rPr lang="en-US" dirty="0" err="1" smtClean="0"/>
              <a:t>DBpedia</a:t>
            </a:r>
            <a:r>
              <a:rPr lang="en-US" dirty="0" smtClean="0"/>
              <a:t> integrates the various Wikipedia instances</a:t>
            </a:r>
          </a:p>
          <a:p>
            <a:r>
              <a:rPr lang="en-US" dirty="0" smtClean="0"/>
              <a:t>It is possible to tag texts using the same terms (e.g., via stable URI-s)</a:t>
            </a:r>
          </a:p>
          <a:p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 helping MLW? 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79240" y="5610188"/>
            <a:ext cx="8084307" cy="740055"/>
          </a:xfrm>
          <a:prstGeom prst="rect">
            <a:avLst/>
          </a:prstGeom>
        </p:spPr>
        <p:txBody>
          <a:bodyPr vert="horz" lIns="91232" tIns="45619" rIns="91232" bIns="45619">
            <a:noAutofit/>
          </a:bodyPr>
          <a:lstStyle>
            <a:lvl1pPr marL="364963" indent="-255473" algn="l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8000"/>
              <a:buFont typeface="Wingdings 3"/>
              <a:buChar char=""/>
              <a:defRPr kumimoji="0" sz="27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620440" indent="-228103" algn="l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kumimoji="0" sz="23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2pPr>
            <a:lvl3pPr marL="857667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kumimoji="0" sz="21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3pPr>
            <a:lvl4pPr marL="1140517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Font typeface="Wingdings 2"/>
              <a:buChar char=""/>
              <a:defRPr kumimoji="0" sz="19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1368618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Font typeface="Wingdings 2"/>
              <a:buChar char=""/>
              <a:defRPr kumimoji="0" sz="18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1596716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4823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2926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1031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490" indent="0">
              <a:buNone/>
            </a:pP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</a:rPr>
              <a:t>These may help in “binding”, translating, etc., information in different languages</a:t>
            </a:r>
          </a:p>
        </p:txBody>
      </p:sp>
    </p:spTree>
    <p:extLst>
      <p:ext uri="{BB962C8B-B14F-4D97-AF65-F5344CB8AC3E}">
        <p14:creationId xmlns:p14="http://schemas.microsoft.com/office/powerpoint/2010/main" val="363084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80" y="2487072"/>
            <a:ext cx="8639999" cy="4130486"/>
          </a:xfrm>
        </p:spPr>
        <p:txBody>
          <a:bodyPr>
            <a:normAutofit/>
          </a:bodyPr>
          <a:lstStyle/>
          <a:p>
            <a:r>
              <a:rPr lang="en-US" dirty="0" smtClean="0"/>
              <a:t>RDF has a very simple way of representing literals (copied from XML): single language tag. Is it enough?</a:t>
            </a:r>
          </a:p>
          <a:p>
            <a:r>
              <a:rPr lang="en-US" dirty="0" smtClean="0"/>
              <a:t>Ontologies/vocabularies are typically monolingual, terms are mostly English…</a:t>
            </a:r>
          </a:p>
          <a:p>
            <a:r>
              <a:rPr lang="en-US" dirty="0" smtClean="0"/>
              <a:t>Practice of vocabulary design very often forgets about MLW issues (first name, last name…)</a:t>
            </a:r>
          </a:p>
          <a:p>
            <a:r>
              <a:rPr lang="en-US" dirty="0" smtClean="0"/>
              <a:t>IRI equivalence is a major headache in practice</a:t>
            </a:r>
          </a:p>
          <a:p>
            <a:r>
              <a:rPr lang="en-US" dirty="0" smtClean="0"/>
              <a:t>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MLW challenges for SW? 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79240" y="1296221"/>
            <a:ext cx="8084307" cy="740055"/>
          </a:xfrm>
          <a:prstGeom prst="rect">
            <a:avLst/>
          </a:prstGeom>
        </p:spPr>
        <p:txBody>
          <a:bodyPr vert="horz" lIns="91232" tIns="45619" rIns="91232" bIns="45619">
            <a:noAutofit/>
          </a:bodyPr>
          <a:lstStyle>
            <a:lvl1pPr marL="364963" indent="-255473" algn="l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8000"/>
              <a:buFont typeface="Wingdings 3"/>
              <a:buChar char=""/>
              <a:defRPr kumimoji="0" sz="27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620440" indent="-228103" algn="l" rtl="0" eaLnBrk="1" latinLnBrk="0" hangingPunct="1">
              <a:spcBef>
                <a:spcPts val="400"/>
              </a:spcBef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kumimoji="0" sz="23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2pPr>
            <a:lvl3pPr marL="857667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kumimoji="0" sz="21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3pPr>
            <a:lvl4pPr marL="1140517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Font typeface="Wingdings 2"/>
              <a:buChar char=""/>
              <a:defRPr kumimoji="0" sz="19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1368618" indent="-228103" algn="l" rtl="0" eaLnBrk="1" latinLnBrk="0" hangingPunct="1">
              <a:spcBef>
                <a:spcPts val="350"/>
              </a:spcBef>
              <a:buClr>
                <a:schemeClr val="bg1">
                  <a:lumMod val="50000"/>
                </a:schemeClr>
              </a:buClr>
              <a:buFont typeface="Wingdings 2"/>
              <a:buChar char=""/>
              <a:defRPr kumimoji="0" sz="1800" b="0" i="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1596716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4823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2926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1031" indent="-22810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490" indent="0">
              <a:buNone/>
            </a:pP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</a:rPr>
              <a:t>SW technologies and practice has to consider the challenges of MLW</a:t>
            </a:r>
          </a:p>
        </p:txBody>
      </p:sp>
    </p:spTree>
    <p:extLst>
      <p:ext uri="{BB962C8B-B14F-4D97-AF65-F5344CB8AC3E}">
        <p14:creationId xmlns:p14="http://schemas.microsoft.com/office/powerpoint/2010/main" val="285651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am looking forward to the discussions!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3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2"/>
          <p:cNvSpPr txBox="1">
            <a:spLocks noChangeArrowheads="1"/>
          </p:cNvSpPr>
          <p:nvPr/>
        </p:nvSpPr>
        <p:spPr bwMode="auto">
          <a:xfrm>
            <a:off x="228960" y="4506235"/>
            <a:ext cx="8327520" cy="9634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76471" rIns="81631" bIns="40816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These slides are also available on the Web:</a:t>
            </a:r>
          </a:p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  <a:p>
            <a:pPr>
              <a:tabLst>
                <a:tab pos="0" algn="l"/>
                <a:tab pos="650822" algn="l"/>
                <a:tab pos="1303085" algn="l"/>
                <a:tab pos="1955347" algn="l"/>
                <a:tab pos="2607609" algn="l"/>
                <a:tab pos="3259870" algn="l"/>
                <a:tab pos="3912133" algn="l"/>
                <a:tab pos="4564394" algn="l"/>
                <a:tab pos="5216656" algn="l"/>
                <a:tab pos="5868919" algn="l"/>
                <a:tab pos="6521181" algn="l"/>
                <a:tab pos="7173442" algn="l"/>
                <a:tab pos="7825705" algn="l"/>
                <a:tab pos="8477966" algn="l"/>
                <a:tab pos="9130228" algn="l"/>
                <a:tab pos="9782489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    http://www.w3.org/2012/Talks/</a:t>
            </a:r>
            <a:r>
              <a:rPr lang="en-US" sz="2200" dirty="0" smtClean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0315-Luxembourg-</a:t>
            </a: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IH/</a:t>
            </a:r>
          </a:p>
        </p:txBody>
      </p:sp>
      <p:pic>
        <p:nvPicPr>
          <p:cNvPr id="6021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120" y="4532158"/>
            <a:ext cx="8640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24100"/>
            <a:ext cx="8229600" cy="1143000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Example: making use of linked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1555" y="1258180"/>
            <a:ext cx="7430544" cy="5336070"/>
            <a:chOff x="620712" y="1352200"/>
            <a:chExt cx="8191659" cy="5882029"/>
          </a:xfrm>
        </p:grpSpPr>
        <p:pic>
          <p:nvPicPr>
            <p:cNvPr id="13315" name="Picture 3" descr="ec1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2475" y="1352200"/>
              <a:ext cx="7799896" cy="588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onnector 5"/>
            <p:cNvSpPr/>
            <p:nvPr/>
          </p:nvSpPr>
          <p:spPr bwMode="auto">
            <a:xfrm>
              <a:off x="787549" y="4017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Connector 6"/>
            <p:cNvSpPr/>
            <p:nvPr/>
          </p:nvSpPr>
          <p:spPr bwMode="auto">
            <a:xfrm>
              <a:off x="696912" y="4779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onnector 7"/>
            <p:cNvSpPr/>
            <p:nvPr/>
          </p:nvSpPr>
          <p:spPr bwMode="auto">
            <a:xfrm>
              <a:off x="620712" y="5229497"/>
              <a:ext cx="5256888" cy="53154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Connector 8"/>
            <p:cNvSpPr/>
            <p:nvPr/>
          </p:nvSpPr>
          <p:spPr bwMode="auto">
            <a:xfrm>
              <a:off x="925512" y="59991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1041" y="6628821"/>
            <a:ext cx="502992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1000" i="1" dirty="0">
                <a:solidFill>
                  <a:srgbClr val="000000"/>
                </a:solidFill>
                <a:ea typeface="msmincho" charset="0"/>
                <a:cs typeface="msmincho" charset="0"/>
              </a:rPr>
              <a:t>Courtesy of 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the BBC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76589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SW-Simple.potx</Template>
  <TotalTime>12184</TotalTime>
  <Words>3286</Words>
  <Application>Microsoft Macintosh PowerPoint</Application>
  <PresentationFormat>On-screen Show (4:3)</PresentationFormat>
  <Paragraphs>536</Paragraphs>
  <Slides>88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Concourse</vt:lpstr>
      <vt:lpstr>Semantic Web Activity @ W3C</vt:lpstr>
      <vt:lpstr>Before going into details…</vt:lpstr>
      <vt:lpstr>What does the term “Semantic Web” mean to people?</vt:lpstr>
      <vt:lpstr>PowerPoint Presentation</vt:lpstr>
      <vt:lpstr>For some people, Semantic (Web) is…</vt:lpstr>
      <vt:lpstr>Example: OWL as a knowledge base</vt:lpstr>
      <vt:lpstr>Example: making use of major ontologies</vt:lpstr>
      <vt:lpstr>Example: making use of linked data</vt:lpstr>
      <vt:lpstr>Example: making use of linked data</vt:lpstr>
      <vt:lpstr>Example: making use of structured data and search engine facilities</vt:lpstr>
      <vt:lpstr>Example: making use of structured data and search engine facilities</vt:lpstr>
      <vt:lpstr>Example: making use of structured data and search engine facilities</vt:lpstr>
      <vt:lpstr>PowerPoint Presentation</vt:lpstr>
      <vt:lpstr>PowerPoint Presentation</vt:lpstr>
      <vt:lpstr>Data on the Web</vt:lpstr>
      <vt:lpstr>PowerPoint Presentation</vt:lpstr>
      <vt:lpstr>Imagine…</vt:lpstr>
      <vt:lpstr>PowerPoint Presentation</vt:lpstr>
      <vt:lpstr>Data on the Web is not enough…</vt:lpstr>
      <vt:lpstr>PowerPoint Presentation</vt:lpstr>
      <vt:lpstr>Semantic Web technologies should be at the service of such a Web of Data</vt:lpstr>
      <vt:lpstr>PowerPoint Presentation</vt:lpstr>
      <vt:lpstr>On a longer term…</vt:lpstr>
      <vt:lpstr>PowerPoint Presentation</vt:lpstr>
      <vt:lpstr>PowerPoint Presentation</vt:lpstr>
      <vt:lpstr>The (almost) past</vt:lpstr>
      <vt:lpstr>The present </vt:lpstr>
      <vt:lpstr>The future</vt:lpstr>
      <vt:lpstr>Link to specialized communities</vt:lpstr>
      <vt:lpstr>Query RDF: SPARQL 1.1</vt:lpstr>
      <vt:lpstr>Reminder…</vt:lpstr>
      <vt:lpstr>SPARQL 1.1: adding missing features to SPARQL</vt:lpstr>
      <vt:lpstr>SPARQL 1.1 and RDFS/OWL/RIF</vt:lpstr>
      <vt:lpstr>SPARQL as a unifying point</vt:lpstr>
      <vt:lpstr>SPARQL 1.1 as a unifying point</vt:lpstr>
      <vt:lpstr>SPARQL 1.1 Status</vt:lpstr>
      <vt:lpstr>Access to Relational Databases</vt:lpstr>
      <vt:lpstr>Relational Databases and RDF</vt:lpstr>
      <vt:lpstr>RDF provides a common “view”</vt:lpstr>
      <vt:lpstr>What is “export”?</vt:lpstr>
      <vt:lpstr>Simple export: Direct Mapping</vt:lpstr>
      <vt:lpstr>Fundamental approach</vt:lpstr>
      <vt:lpstr>Fundamental approach</vt:lpstr>
      <vt:lpstr>PowerPoint Presentation</vt:lpstr>
      <vt:lpstr>Pros and cons of Direct Mapping</vt:lpstr>
      <vt:lpstr>PowerPoint Presentation</vt:lpstr>
      <vt:lpstr>Beyond Direct Mapping: R2RML</vt:lpstr>
      <vt:lpstr>PowerPoint Presentation</vt:lpstr>
      <vt:lpstr>Relationships to the Direct Mapping</vt:lpstr>
      <vt:lpstr>R2RML and Direct Mapping Status</vt:lpstr>
      <vt:lpstr>PowerPoint Presentation</vt:lpstr>
      <vt:lpstr>HTML pages are a huge source of structured data</vt:lpstr>
      <vt:lpstr>Example: making use of structured data and search engine facilities</vt:lpstr>
      <vt:lpstr>RDFa and microdata: similarities</vt:lpstr>
      <vt:lpstr>RDFa and microdata: differences</vt:lpstr>
      <vt:lpstr>RDFa 1.1 and microdata status</vt:lpstr>
      <vt:lpstr>Relevant W3C notes</vt:lpstr>
      <vt:lpstr>Cleaning up RDF</vt:lpstr>
      <vt:lpstr>Reminder…</vt:lpstr>
      <vt:lpstr>RDF cleanup (a.k.a. RDF1.1)</vt:lpstr>
      <vt:lpstr>Some new features</vt:lpstr>
      <vt:lpstr>Editorial improvements</vt:lpstr>
      <vt:lpstr>Status</vt:lpstr>
      <vt:lpstr>Provenance</vt:lpstr>
      <vt:lpstr>The goal is simple…</vt:lpstr>
      <vt:lpstr>…the solution is more complicated</vt:lpstr>
      <vt:lpstr>PowerPoint Presentation</vt:lpstr>
      <vt:lpstr>Status</vt:lpstr>
      <vt:lpstr>Linked Data Patterns</vt:lpstr>
      <vt:lpstr>Linked Data: a seed for a Web of Data</vt:lpstr>
      <vt:lpstr>PowerPoint Presentation</vt:lpstr>
      <vt:lpstr>But: the number of links among datasets is still small</vt:lpstr>
      <vt:lpstr>Linked Data offers major challenges for Semantic Web</vt:lpstr>
      <vt:lpstr>Read only vs. Read/Write</vt:lpstr>
      <vt:lpstr>Planned: Linked Data Platform WG</vt:lpstr>
      <vt:lpstr>Planned: Linked Data Platform WG</vt:lpstr>
      <vt:lpstr>Planned: Linked Data Platform WG</vt:lpstr>
      <vt:lpstr>PowerPoint Presentation</vt:lpstr>
      <vt:lpstr>Further challenges raised by Linked Data</vt:lpstr>
      <vt:lpstr>For example: data vs. vocabularies</vt:lpstr>
      <vt:lpstr>Other work areas in activity that are explored</vt:lpstr>
      <vt:lpstr>Other work areas in activity that are explored</vt:lpstr>
      <vt:lpstr>To remember…</vt:lpstr>
      <vt:lpstr>Semantic and Multilingual Web?  (leaving my domain of expertise )</vt:lpstr>
      <vt:lpstr>SW helping MLW? </vt:lpstr>
      <vt:lpstr>MLW challenges for SW? </vt:lpstr>
      <vt:lpstr>I am looking forward to the discussions!</vt:lpstr>
      <vt:lpstr>Thank you for your attention</vt:lpstr>
    </vt:vector>
  </TitlesOfParts>
  <Manager/>
  <Company>W3C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Web Activity @ W3C</dc:title>
  <dc:subject/>
  <dc:creator>Ivan Herman</dc:creator>
  <cp:keywords/>
  <dc:description/>
  <cp:lastModifiedBy>Ivan Herman</cp:lastModifiedBy>
  <cp:revision>237</cp:revision>
  <dcterms:created xsi:type="dcterms:W3CDTF">2010-11-25T14:57:57Z</dcterms:created>
  <dcterms:modified xsi:type="dcterms:W3CDTF">2012-03-14T10:44:04Z</dcterms:modified>
  <cp:category/>
</cp:coreProperties>
</file>