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 autoCompressPictures="0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74" r:id="rId2"/>
    <p:sldId id="256" r:id="rId3"/>
    <p:sldId id="277" r:id="rId4"/>
    <p:sldId id="275" r:id="rId5"/>
    <p:sldId id="278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12" d="100"/>
          <a:sy n="112" d="100"/>
        </p:scale>
        <p:origin x="-1496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9" Type="http://schemas.openxmlformats.org/officeDocument/2006/relationships/handoutMaster" Target="handoutMasters/handoutMaster1.xml"/><Relationship Id="rId10" Type="http://schemas.openxmlformats.org/officeDocument/2006/relationships/printerSettings" Target="printerSettings/printerSettings1.bin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DE4DB8-F19B-EF40-A999-EB678D8FE5F7}" type="datetimeFigureOut">
              <a:rPr lang="en-US" smtClean="0"/>
              <a:pPr/>
              <a:t>10/29/12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813796-AFE5-024C-9EE7-5447AF22BF6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307163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13BB22-3DC9-CE42-A82D-D67B3EAB9380}" type="datetimeFigureOut">
              <a:rPr lang="en-US" smtClean="0"/>
              <a:pPr/>
              <a:t>10/29/12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DC62E3D-CAF5-5C47-8FEA-C2C3D5AC42D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239904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C62E3D-CAF5-5C47-8FEA-C2C3D5AC42D8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9962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4196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10/29/12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14FD8-F880-E443-BFB8-B7927B931E9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41134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10/29/12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14FD8-F880-E443-BFB8-B7927B931E9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58376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10/29/12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14FD8-F880-E443-BFB8-B7927B931E9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22477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10/29/12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14FD8-F880-E443-BFB8-B7927B931E9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97026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10/29/12</a:t>
            </a:r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14FD8-F880-E443-BFB8-B7927B931E9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67161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10/29/12</a:t>
            </a:r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14FD8-F880-E443-BFB8-B7927B931E9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40204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10/29/12</a:t>
            </a:r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14FD8-F880-E443-BFB8-B7927B931E9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08942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10/29/12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14FD8-F880-E443-BFB8-B7927B931E9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23774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10/29/12</a:t>
            </a:r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14FD8-F880-E443-BFB8-B7927B931E9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00363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10/29/12</a:t>
            </a:r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14FD8-F880-E443-BFB8-B7927B931E9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40664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10/29/12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014FD8-F880-E443-BFB8-B7927B931E9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7997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Web &amp; TV Media </a:t>
            </a:r>
            <a:r>
              <a:rPr lang="en-US" dirty="0" smtClean="0"/>
              <a:t>Synchronization</a:t>
            </a:r>
            <a:br>
              <a:rPr lang="en-US" dirty="0" smtClean="0"/>
            </a:br>
            <a:r>
              <a:rPr lang="en-US" sz="3600" dirty="0" smtClean="0"/>
              <a:t>A Proposal for Standardization</a:t>
            </a:r>
            <a:endParaRPr lang="en-US" dirty="0"/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Sheau Ng, </a:t>
            </a:r>
            <a:r>
              <a:rPr lang="en-US" dirty="0" err="1" smtClean="0"/>
              <a:t>NBCUniversal</a:t>
            </a:r>
            <a:endParaRPr lang="en-US" dirty="0" smtClean="0"/>
          </a:p>
          <a:p>
            <a:r>
              <a:rPr lang="en-US" dirty="0" smtClean="0"/>
              <a:t>Web &amp; TV IG, TPAC 2012</a:t>
            </a:r>
            <a:endParaRPr lang="en-US" dirty="0" smtClean="0"/>
          </a:p>
          <a:p>
            <a:r>
              <a:rPr lang="en-US" dirty="0" smtClean="0"/>
              <a:t>Oct </a:t>
            </a:r>
            <a:r>
              <a:rPr lang="en-US" dirty="0" smtClean="0"/>
              <a:t>29, 2012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41449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Web &amp; TV Media Synchronization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Current trend in TV content delivery technology</a:t>
            </a:r>
          </a:p>
          <a:p>
            <a:pPr lvl="1"/>
            <a:r>
              <a:rPr lang="en-US" dirty="0" smtClean="0"/>
              <a:t>Utilization of “whatever” technology: broadcast, mobile, internet, etc.</a:t>
            </a:r>
          </a:p>
          <a:p>
            <a:r>
              <a:rPr lang="en-US" dirty="0" smtClean="0"/>
              <a:t>Hybridization of media</a:t>
            </a:r>
          </a:p>
          <a:p>
            <a:pPr lvl="1"/>
            <a:r>
              <a:rPr lang="en-US" dirty="0" smtClean="0"/>
              <a:t>Different “component” media travels over different distribution technology</a:t>
            </a:r>
          </a:p>
          <a:p>
            <a:pPr lvl="1"/>
            <a:r>
              <a:rPr lang="en-US" dirty="0" smtClean="0"/>
              <a:t>Receivers with access to some or all media need to “re-assemble” content for presentation</a:t>
            </a:r>
          </a:p>
          <a:p>
            <a:pPr lvl="1"/>
            <a:r>
              <a:rPr lang="en-US" dirty="0" smtClean="0"/>
              <a:t>Presentations may occur on multiple screens</a:t>
            </a:r>
          </a:p>
          <a:p>
            <a:r>
              <a:rPr lang="en-US" dirty="0" smtClean="0"/>
              <a:t>Need </a:t>
            </a:r>
            <a:r>
              <a:rPr lang="en-US" dirty="0" smtClean="0"/>
              <a:t>for technological solution to allow synchronization to work across content providers and receivers</a:t>
            </a:r>
          </a:p>
          <a:p>
            <a:pPr lvl="1"/>
            <a:r>
              <a:rPr lang="en-US" dirty="0" smtClean="0"/>
              <a:t>Provide choices for all the stakeholders</a:t>
            </a:r>
          </a:p>
          <a:p>
            <a:pPr lvl="1"/>
            <a:r>
              <a:rPr lang="en-US" dirty="0" smtClean="0"/>
              <a:t>Encourage development of an interoperable ecosystem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r>
              <a:rPr lang="en-US" smtClean="0"/>
              <a:t>10/29/12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2E014FD8-F880-E443-BFB8-B7927B931E93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78845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Some Interesting Use Cases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Single-client: </a:t>
            </a:r>
          </a:p>
          <a:p>
            <a:pPr lvl="1"/>
            <a:r>
              <a:rPr lang="en-US" dirty="0" smtClean="0"/>
              <a:t>Linear TV content, web-delivered content (including interactive)</a:t>
            </a:r>
          </a:p>
          <a:p>
            <a:pPr lvl="1"/>
            <a:r>
              <a:rPr lang="en-US" dirty="0" smtClean="0"/>
              <a:t>Synchronized on client side</a:t>
            </a:r>
          </a:p>
          <a:p>
            <a:pPr lvl="1"/>
            <a:r>
              <a:rPr lang="en-US" dirty="0" smtClean="0"/>
              <a:t>Presented on single client screen</a:t>
            </a:r>
          </a:p>
          <a:p>
            <a:r>
              <a:rPr lang="en-US" dirty="0" smtClean="0"/>
              <a:t>Multi-client: </a:t>
            </a:r>
          </a:p>
          <a:p>
            <a:pPr lvl="1"/>
            <a:r>
              <a:rPr lang="en-US" dirty="0" smtClean="0"/>
              <a:t>Linear TV content, web-delivered content (some interactive, others not)</a:t>
            </a:r>
          </a:p>
          <a:p>
            <a:pPr lvl="1"/>
            <a:r>
              <a:rPr lang="en-US" dirty="0" smtClean="0"/>
              <a:t>Multiple devices receiving different (but coherent and tightly synchronized) content</a:t>
            </a:r>
          </a:p>
          <a:p>
            <a:r>
              <a:rPr lang="en-US" dirty="0" smtClean="0"/>
              <a:t>Multi-client, dynamically switching delivery technology</a:t>
            </a:r>
          </a:p>
          <a:p>
            <a:pPr lvl="1"/>
            <a:r>
              <a:rPr lang="en-US" dirty="0" smtClean="0"/>
              <a:t>Linear TV content, web-streaming content, local storage(?)</a:t>
            </a:r>
          </a:p>
          <a:p>
            <a:pPr lvl="1"/>
            <a:r>
              <a:rPr lang="en-US" dirty="0" smtClean="0"/>
              <a:t>Dynamic switch mode (who initiates?)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10/29/12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14FD8-F880-E443-BFB8-B7927B931E93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25598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Under Development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In mid-2011, </a:t>
            </a:r>
            <a:r>
              <a:rPr lang="en-US" dirty="0" err="1" smtClean="0"/>
              <a:t>NBCUniversal</a:t>
            </a:r>
            <a:r>
              <a:rPr lang="en-US" dirty="0" smtClean="0"/>
              <a:t> conducted technology trials with various technology partners, including the two major CE manufacturers.</a:t>
            </a:r>
          </a:p>
          <a:p>
            <a:r>
              <a:rPr lang="en-US" dirty="0" smtClean="0"/>
              <a:t>Uses Digital Fingerprint as ACR (Automatic Content Recognition)</a:t>
            </a:r>
          </a:p>
          <a:p>
            <a:r>
              <a:rPr lang="en-US" dirty="0" smtClean="0"/>
              <a:t>There are two primary sets of candidates for industry standards:</a:t>
            </a:r>
          </a:p>
          <a:p>
            <a:pPr lvl="1"/>
            <a:r>
              <a:rPr lang="en-US" dirty="0" smtClean="0"/>
              <a:t>Receiver-content synchronization and retrieval standards</a:t>
            </a:r>
          </a:p>
          <a:p>
            <a:pPr lvl="1"/>
            <a:r>
              <a:rPr lang="en-US" dirty="0" smtClean="0"/>
              <a:t>ACR content management and distribution standards</a:t>
            </a:r>
          </a:p>
          <a:p>
            <a:r>
              <a:rPr lang="en-US" dirty="0" smtClean="0"/>
              <a:t>Our intention is to help encourage the development of an synchronized hybrid TV content ecosystem based on ACR or similar technology</a:t>
            </a:r>
          </a:p>
          <a:p>
            <a:r>
              <a:rPr lang="en-US" dirty="0" smtClean="0"/>
              <a:t>Also of growing importance: ability to seamlessly shift a client between unicast and broadcast</a:t>
            </a:r>
            <a:endParaRPr lang="en-US" dirty="0" smtClean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10/29/12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P</a:t>
            </a:r>
            <a:fld id="{7BFD586F-461F-FA43-BD22-3FE165737576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99967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latin typeface="Calibri" pitchFamily="34" charset="0"/>
              </a:rPr>
              <a:t>What is ACR</a:t>
            </a:r>
            <a:r>
              <a:rPr lang="en-US" b="1" dirty="0" smtClean="0">
                <a:latin typeface="Calibri" pitchFamily="34" charset="0"/>
              </a:rPr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>
                <a:latin typeface="Calibri" pitchFamily="34" charset="0"/>
              </a:rPr>
              <a:t>ACR </a:t>
            </a:r>
            <a:r>
              <a:rPr lang="en-US" dirty="0">
                <a:latin typeface="Calibri" pitchFamily="34" charset="0"/>
              </a:rPr>
              <a:t>is a technology that enables a connected device (TV or tablets) to make a query to a remote database to know the content that is being rendered on the device. The technology is typically based on digital watermark and/or fingerprint of the audio and/or video component of the content. </a:t>
            </a:r>
            <a:endParaRPr lang="en-US" dirty="0" smtClean="0">
              <a:latin typeface="Calibri" pitchFamily="34" charset="0"/>
            </a:endParaRPr>
          </a:p>
          <a:p>
            <a:r>
              <a:rPr lang="en-US" dirty="0" smtClean="0">
                <a:latin typeface="Calibri" pitchFamily="34" charset="0"/>
              </a:rPr>
              <a:t>ACR is most useful in markets where TV content is delivered to hybrid TV in “baseband” (e.g., HDMI).</a:t>
            </a:r>
            <a:endParaRPr lang="en-US" dirty="0">
              <a:latin typeface="Calibri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10/29/12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14FD8-F880-E443-BFB8-B7927B931E93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70625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to standardize?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Data structure/format and control and command protocols</a:t>
            </a:r>
          </a:p>
          <a:p>
            <a:r>
              <a:rPr lang="en-US" dirty="0" smtClean="0"/>
              <a:t>Need to support</a:t>
            </a:r>
          </a:p>
          <a:p>
            <a:pPr lvl="1"/>
            <a:r>
              <a:rPr lang="en-US" dirty="0" smtClean="0"/>
              <a:t>Identifiers: channel, content, media object, resource addresses (URLs), destination screen (TV, screen2, etc.)</a:t>
            </a:r>
          </a:p>
          <a:p>
            <a:pPr lvl="1"/>
            <a:r>
              <a:rPr lang="en-US" dirty="0" smtClean="0"/>
              <a:t>Timing/signaling: timeline, schedules, “Media Time”</a:t>
            </a:r>
          </a:p>
          <a:p>
            <a:pPr lvl="1"/>
            <a:r>
              <a:rPr lang="en-US" dirty="0" smtClean="0"/>
              <a:t>Protocol: Client-server </a:t>
            </a:r>
            <a:r>
              <a:rPr lang="en-US" dirty="0" err="1" smtClean="0"/>
              <a:t>init</a:t>
            </a:r>
            <a:r>
              <a:rPr lang="en-US" dirty="0" smtClean="0"/>
              <a:t>, query, keep-alive, interrupt, activate, suspend, resume, hide, deactivate</a:t>
            </a:r>
          </a:p>
          <a:p>
            <a:pPr lvl="1"/>
            <a:r>
              <a:rPr lang="en-US" dirty="0" smtClean="0"/>
              <a:t>Use cases: Live/tape linear TV, DVR, OTT, second-screen?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r>
              <a:rPr lang="en-US" smtClean="0"/>
              <a:t>10/29/12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2E014FD8-F880-E443-BFB8-B7927B931E93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61196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505</Words>
  <Application>Microsoft Macintosh PowerPoint</Application>
  <PresentationFormat>On-screen Show (4:3)</PresentationFormat>
  <Paragraphs>54</Paragraphs>
  <Slides>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Web &amp; TV Media Synchronization A Proposal for Standardization</vt:lpstr>
      <vt:lpstr>Web &amp; TV Media Synchronization</vt:lpstr>
      <vt:lpstr>Some Interesting Use Cases</vt:lpstr>
      <vt:lpstr>Under Development</vt:lpstr>
      <vt:lpstr>What is ACR?</vt:lpstr>
      <vt:lpstr>What to standardize?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2011-09-12T12:08:20Z</dcterms:created>
  <dcterms:modified xsi:type="dcterms:W3CDTF">2012-10-29T14:03:56Z</dcterms:modified>
</cp:coreProperties>
</file>