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8" r:id="rId3"/>
    <p:sldId id="269" r:id="rId4"/>
    <p:sldId id="261" r:id="rId5"/>
    <p:sldId id="263" r:id="rId6"/>
    <p:sldId id="270" r:id="rId7"/>
    <p:sldId id="264" r:id="rId8"/>
    <p:sldId id="265" r:id="rId9"/>
    <p:sldId id="268" r:id="rId10"/>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267" y="-67"/>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205" y="8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1924B9C0-B318-424D-AFB2-E0844546115B}" type="datetimeFigureOut">
              <a:rPr lang="en-US" smtClean="0"/>
              <a:pPr/>
              <a:t>6/23/2011</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53BBDA77-0BFB-4A53-B55A-0205F75B758D}" type="slidenum">
              <a:rPr lang="en-US" smtClean="0"/>
              <a:pPr/>
              <a:t>‹#›</a:t>
            </a:fld>
            <a:endParaRPr lang="en-US"/>
          </a:p>
        </p:txBody>
      </p:sp>
    </p:spTree>
    <p:extLst>
      <p:ext uri="{BB962C8B-B14F-4D97-AF65-F5344CB8AC3E}">
        <p14:creationId xmlns:p14="http://schemas.microsoft.com/office/powerpoint/2010/main" val="1634852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Privacy Primer</a:t>
            </a:r>
          </a:p>
          <a:p>
            <a:r>
              <a:rPr lang="en-US" dirty="0" smtClean="0"/>
              <a:t>Privacy in TTAC</a:t>
            </a:r>
          </a:p>
          <a:p>
            <a:r>
              <a:rPr lang="en-US" dirty="0" smtClean="0"/>
              <a:t>What we must do…6,7	</a:t>
            </a:r>
          </a:p>
          <a:p>
            <a:r>
              <a:rPr lang="en-US" dirty="0" smtClean="0"/>
              <a:t>What we need to do it…9/10</a:t>
            </a:r>
          </a:p>
          <a:p>
            <a:endParaRPr lang="en-US"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b="1" dirty="0" smtClean="0"/>
              <a:t>TSA has exempted portions of its enforcement system of records, DHS/TSA 001 Transportation Security Enforcement Record System (TSERS) from the access provisions of the Privacy Act pursuant to 5 U.S.C. § 552a(k)(1), (k)(2) and (j)(2). We've claimed these exemptions because some of these records relate to criminal investigations</a:t>
            </a:r>
            <a:endParaRPr lang="en-US" sz="1600" b="1"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dt" sz="quarter" idx="1"/>
          </p:nvPr>
        </p:nvSpPr>
        <p:spPr>
          <a:noFill/>
        </p:spPr>
        <p:txBody>
          <a:bodyPr/>
          <a:lstStyle/>
          <a:p>
            <a:fld id="{63A9708A-70FD-4C0D-96FE-F5A1104A4C22}" type="datetime1">
              <a:rPr lang="en-US" smtClean="0"/>
              <a:pPr/>
              <a:t>6/23/2011</a:t>
            </a:fld>
            <a:endParaRPr lang="en-US" dirty="0" smtClean="0"/>
          </a:p>
        </p:txBody>
      </p:sp>
      <p:sp>
        <p:nvSpPr>
          <p:cNvPr id="29699" name="Rectangle 7"/>
          <p:cNvSpPr>
            <a:spLocks noGrp="1" noChangeArrowheads="1"/>
          </p:cNvSpPr>
          <p:nvPr>
            <p:ph type="sldNum" sz="quarter" idx="5"/>
          </p:nvPr>
        </p:nvSpPr>
        <p:spPr>
          <a:noFill/>
        </p:spPr>
        <p:txBody>
          <a:bodyPr/>
          <a:lstStyle/>
          <a:p>
            <a:fld id="{54AC6DDA-0513-42AF-B152-1FBE37D86CF7}" type="slidenum">
              <a:rPr lang="en-US" smtClean="0"/>
              <a:pPr/>
              <a:t>5</a:t>
            </a:fld>
            <a:endParaRPr lang="en-US" dirty="0" smtClean="0">
              <a:latin typeface="Times New Roman" pitchFamily="18" charset="0"/>
            </a:endParaRPr>
          </a:p>
        </p:txBody>
      </p:sp>
      <p:sp>
        <p:nvSpPr>
          <p:cNvPr id="29700" name="Rectangle 2"/>
          <p:cNvSpPr>
            <a:spLocks noGrp="1" noRot="1" noChangeAspect="1" noChangeArrowheads="1" noTextEdit="1"/>
          </p:cNvSpPr>
          <p:nvPr>
            <p:ph type="sldImg"/>
          </p:nvPr>
        </p:nvSpPr>
        <p:spPr>
          <a:ln/>
        </p:spPr>
      </p:sp>
      <p:sp>
        <p:nvSpPr>
          <p:cNvPr id="29701"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3BBDA77-0BFB-4A53-B55A-0205F75B758D}"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36898" name="Rectangle 2"/>
          <p:cNvSpPr>
            <a:spLocks noChangeArrowheads="1"/>
          </p:cNvSpPr>
          <p:nvPr/>
        </p:nvSpPr>
        <p:spPr bwMode="auto">
          <a:xfrm>
            <a:off x="2020888" y="0"/>
            <a:ext cx="341312" cy="685800"/>
          </a:xfrm>
          <a:prstGeom prst="rect">
            <a:avLst/>
          </a:prstGeom>
          <a:solidFill>
            <a:srgbClr val="FDAA03"/>
          </a:solidFill>
          <a:ln w="9525">
            <a:noFill/>
            <a:miter lim="800000"/>
            <a:headEnd/>
            <a:tailEnd/>
          </a:ln>
          <a:effectLst/>
        </p:spPr>
        <p:txBody>
          <a:bodyPr wrap="none" anchor="ctr"/>
          <a:lstStyle/>
          <a:p>
            <a:endParaRPr lang="en-US"/>
          </a:p>
        </p:txBody>
      </p:sp>
      <p:sp>
        <p:nvSpPr>
          <p:cNvPr id="336899" name="Rectangle 3"/>
          <p:cNvSpPr>
            <a:spLocks noChangeArrowheads="1"/>
          </p:cNvSpPr>
          <p:nvPr/>
        </p:nvSpPr>
        <p:spPr bwMode="auto">
          <a:xfrm>
            <a:off x="2362200" y="0"/>
            <a:ext cx="6781800" cy="990600"/>
          </a:xfrm>
          <a:prstGeom prst="rect">
            <a:avLst/>
          </a:prstGeom>
          <a:solidFill>
            <a:srgbClr val="003399"/>
          </a:solidFill>
          <a:ln w="9525">
            <a:noFill/>
            <a:miter lim="800000"/>
            <a:headEnd/>
            <a:tailEnd/>
          </a:ln>
          <a:effectLst/>
        </p:spPr>
        <p:txBody>
          <a:bodyPr wrap="none" anchor="ctr"/>
          <a:lstStyle/>
          <a:p>
            <a:endParaRPr lang="en-US"/>
          </a:p>
        </p:txBody>
      </p:sp>
      <p:sp>
        <p:nvSpPr>
          <p:cNvPr id="336900" name="Rectangle 4"/>
          <p:cNvSpPr>
            <a:spLocks noGrp="1" noChangeArrowheads="1"/>
          </p:cNvSpPr>
          <p:nvPr>
            <p:ph type="subTitle" idx="1"/>
          </p:nvPr>
        </p:nvSpPr>
        <p:spPr>
          <a:xfrm>
            <a:off x="2133600" y="4189413"/>
            <a:ext cx="4602163" cy="763587"/>
          </a:xfrm>
        </p:spPr>
        <p:txBody>
          <a:bodyPr/>
          <a:lstStyle>
            <a:lvl1pPr marL="0" indent="0">
              <a:buFont typeface="Monotype Sorts" pitchFamily="2" charset="2"/>
              <a:buNone/>
              <a:defRPr b="0"/>
            </a:lvl1pPr>
          </a:lstStyle>
          <a:p>
            <a:r>
              <a:rPr lang="en-US" smtClean="0"/>
              <a:t>Click to edit Master subtitle style</a:t>
            </a:r>
            <a:endParaRPr lang="en-US"/>
          </a:p>
        </p:txBody>
      </p:sp>
      <p:sp>
        <p:nvSpPr>
          <p:cNvPr id="336901" name="Rectangle 5"/>
          <p:cNvSpPr>
            <a:spLocks noGrp="1" noChangeArrowheads="1"/>
          </p:cNvSpPr>
          <p:nvPr>
            <p:ph type="ctrTitle" sz="quarter"/>
          </p:nvPr>
        </p:nvSpPr>
        <p:spPr>
          <a:xfrm>
            <a:off x="2133600" y="2286000"/>
            <a:ext cx="6477000" cy="1143000"/>
          </a:xfrm>
        </p:spPr>
        <p:txBody>
          <a:bodyPr anchor="ctr"/>
          <a:lstStyle>
            <a:lvl1pPr>
              <a:lnSpc>
                <a:spcPts val="4400"/>
              </a:lnSpc>
              <a:defRPr sz="4000">
                <a:solidFill>
                  <a:schemeClr val="tx1"/>
                </a:solidFill>
              </a:defRPr>
            </a:lvl1pPr>
          </a:lstStyle>
          <a:p>
            <a:r>
              <a:rPr lang="en-US" smtClean="0"/>
              <a:t>Click to edit Master title style</a:t>
            </a:r>
            <a:endParaRPr lang="en-US"/>
          </a:p>
        </p:txBody>
      </p:sp>
      <p:pic>
        <p:nvPicPr>
          <p:cNvPr id="336902"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5738" y="6489700"/>
            <a:ext cx="804862" cy="252413"/>
          </a:xfrm>
          <a:prstGeom prst="rect">
            <a:avLst/>
          </a:prstGeom>
          <a:noFill/>
        </p:spPr>
      </p:pic>
      <p:sp>
        <p:nvSpPr>
          <p:cNvPr id="336903" name="Text Box 7"/>
          <p:cNvSpPr txBox="1">
            <a:spLocks noChangeArrowheads="1"/>
          </p:cNvSpPr>
          <p:nvPr/>
        </p:nvSpPr>
        <p:spPr bwMode="auto">
          <a:xfrm>
            <a:off x="7743825" y="6586538"/>
            <a:ext cx="1304925" cy="184150"/>
          </a:xfrm>
          <a:prstGeom prst="rect">
            <a:avLst/>
          </a:prstGeom>
          <a:noFill/>
          <a:ln w="9525">
            <a:noFill/>
            <a:miter lim="800000"/>
            <a:headEnd/>
            <a:tailEnd/>
          </a:ln>
          <a:effectLst/>
        </p:spPr>
        <p:txBody>
          <a:bodyPr wrap="none">
            <a:spAutoFit/>
          </a:bodyPr>
          <a:lstStyle/>
          <a:p>
            <a:pPr algn="r">
              <a:lnSpc>
                <a:spcPct val="100000"/>
              </a:lnSpc>
              <a:spcAft>
                <a:spcPct val="0"/>
              </a:spcAft>
              <a:buClrTx/>
            </a:pPr>
            <a:r>
              <a:rPr lang="en-US" sz="600" b="0"/>
              <a:t>© 2007 The MITRE Corporation. </a:t>
            </a:r>
            <a:endParaRPr lang="en-US" sz="700" b="0"/>
          </a:p>
        </p:txBody>
      </p:sp>
      <p:sp>
        <p:nvSpPr>
          <p:cNvPr id="336904" name="Text Box 8"/>
          <p:cNvSpPr txBox="1">
            <a:spLocks noChangeArrowheads="1"/>
          </p:cNvSpPr>
          <p:nvPr/>
        </p:nvSpPr>
        <p:spPr bwMode="auto">
          <a:xfrm>
            <a:off x="144463" y="0"/>
            <a:ext cx="1531937" cy="1044575"/>
          </a:xfrm>
          <a:prstGeom prst="rect">
            <a:avLst/>
          </a:prstGeom>
          <a:noFill/>
          <a:ln w="12700">
            <a:noFill/>
            <a:miter lim="800000"/>
            <a:headEnd/>
            <a:tailEnd/>
          </a:ln>
          <a:effectLst/>
        </p:spPr>
        <p:txBody>
          <a:bodyPr>
            <a:spAutoFit/>
          </a:bodyPr>
          <a:lstStyle/>
          <a:p>
            <a:pPr algn="l">
              <a:spcAft>
                <a:spcPct val="0"/>
              </a:spcAft>
            </a:pPr>
            <a:r>
              <a:rPr lang="en-US" sz="2400" b="0">
                <a:solidFill>
                  <a:schemeClr val="tx2"/>
                </a:solidFill>
                <a:latin typeface="Impact" pitchFamily="34" charset="0"/>
              </a:rPr>
              <a:t>MITRE</a:t>
            </a:r>
          </a:p>
          <a:p>
            <a:pPr algn="l">
              <a:spcAft>
                <a:spcPct val="0"/>
              </a:spcAft>
            </a:pPr>
            <a:r>
              <a:rPr lang="en-US" sz="2400" b="0">
                <a:solidFill>
                  <a:schemeClr val="tx2"/>
                </a:solidFill>
                <a:latin typeface="Impact" pitchFamily="34" charset="0"/>
              </a:rPr>
              <a:t>Privacy</a:t>
            </a:r>
          </a:p>
          <a:p>
            <a:pPr algn="l">
              <a:spcAft>
                <a:spcPct val="0"/>
              </a:spcAft>
            </a:pPr>
            <a:r>
              <a:rPr lang="en-US" sz="2400" b="0">
                <a:solidFill>
                  <a:schemeClr val="tx2"/>
                </a:solidFill>
                <a:latin typeface="Impact" pitchFamily="34" charset="0"/>
              </a:rPr>
              <a:t>Practice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81000"/>
            <a:ext cx="1924050" cy="57229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81000"/>
            <a:ext cx="5619750" cy="57229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71628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60400" y="1295400"/>
            <a:ext cx="7696200" cy="4808538"/>
          </a:xfrm>
        </p:spPr>
        <p:txBody>
          <a:bodyPr/>
          <a:lstStyle/>
          <a:p>
            <a:pPr lvl="0"/>
            <a:endParaRPr lang="en-US" noProof="0" dirty="0" smtClean="0"/>
          </a:p>
        </p:txBody>
      </p:sp>
      <p:sp>
        <p:nvSpPr>
          <p:cNvPr id="4" name="Rectangle 2"/>
          <p:cNvSpPr>
            <a:spLocks noGrp="1" noChangeArrowheads="1"/>
          </p:cNvSpPr>
          <p:nvPr>
            <p:ph type="sldNum" sz="quarter" idx="10"/>
          </p:nvPr>
        </p:nvSpPr>
        <p:spPr>
          <a:ln/>
        </p:spPr>
        <p:txBody>
          <a:bodyPr/>
          <a:lstStyle>
            <a:lvl1pPr>
              <a:defRPr/>
            </a:lvl1pPr>
          </a:lstStyle>
          <a:p>
            <a:pPr>
              <a:defRPr/>
            </a:pPr>
            <a:fld id="{8A0DC2F7-B360-47B5-BFEC-AD39643EBE2B}"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295400"/>
            <a:ext cx="3771900" cy="48085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295400"/>
            <a:ext cx="3771900" cy="48085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295008BC-DA31-4D19-837B-EFA4386B05F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sldNum" sz="quarter" idx="4"/>
          </p:nvPr>
        </p:nvSpPr>
        <p:spPr bwMode="auto">
          <a:xfrm>
            <a:off x="8382000" y="6400800"/>
            <a:ext cx="533400" cy="152400"/>
          </a:xfrm>
          <a:prstGeom prst="rect">
            <a:avLst/>
          </a:prstGeom>
          <a:noFill/>
          <a:ln w="9525">
            <a:noFill/>
            <a:miter lim="800000"/>
            <a:headEnd/>
            <a:tailEnd/>
          </a:ln>
          <a:effectLst/>
        </p:spPr>
        <p:txBody>
          <a:bodyPr vert="horz" wrap="none" lIns="92064" tIns="46033" rIns="92064" bIns="46033" numCol="1" anchor="ctr" anchorCtr="0" compatLnSpc="1">
            <a:prstTxWarp prst="textNoShape">
              <a:avLst/>
            </a:prstTxWarp>
          </a:bodyPr>
          <a:lstStyle>
            <a:lvl1pPr algn="r">
              <a:lnSpc>
                <a:spcPct val="120000"/>
              </a:lnSpc>
              <a:spcAft>
                <a:spcPct val="0"/>
              </a:spcAft>
              <a:buClrTx/>
              <a:defRPr sz="800">
                <a:solidFill>
                  <a:schemeClr val="tx2"/>
                </a:solidFill>
              </a:defRPr>
            </a:lvl1pPr>
          </a:lstStyle>
          <a:p>
            <a:fld id="{295008BC-DA31-4D19-837B-EFA4386B05F5}" type="slidenum">
              <a:rPr lang="en-US" smtClean="0"/>
              <a:pPr/>
              <a:t>‹#›</a:t>
            </a:fld>
            <a:endParaRPr lang="en-US"/>
          </a:p>
        </p:txBody>
      </p:sp>
      <p:sp>
        <p:nvSpPr>
          <p:cNvPr id="335875" name="Rectangle 3"/>
          <p:cNvSpPr>
            <a:spLocks noGrp="1" noChangeArrowheads="1"/>
          </p:cNvSpPr>
          <p:nvPr>
            <p:ph type="title"/>
          </p:nvPr>
        </p:nvSpPr>
        <p:spPr bwMode="auto">
          <a:xfrm>
            <a:off x="685800" y="381000"/>
            <a:ext cx="7162800" cy="533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335876" name="Rectangle 4"/>
          <p:cNvSpPr>
            <a:spLocks noGrp="1" noChangeArrowheads="1"/>
          </p:cNvSpPr>
          <p:nvPr>
            <p:ph type="body" idx="1"/>
          </p:nvPr>
        </p:nvSpPr>
        <p:spPr bwMode="auto">
          <a:xfrm>
            <a:off x="685800" y="1295400"/>
            <a:ext cx="7696200" cy="4808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35877" name="Rectangle 5"/>
          <p:cNvSpPr>
            <a:spLocks noChangeArrowheads="1"/>
          </p:cNvSpPr>
          <p:nvPr/>
        </p:nvSpPr>
        <p:spPr bwMode="auto">
          <a:xfrm>
            <a:off x="7740650" y="0"/>
            <a:ext cx="1403350" cy="127000"/>
          </a:xfrm>
          <a:prstGeom prst="rect">
            <a:avLst/>
          </a:prstGeom>
          <a:solidFill>
            <a:srgbClr val="FDAA03"/>
          </a:solidFill>
          <a:ln w="9525">
            <a:noFill/>
            <a:miter lim="800000"/>
            <a:headEnd/>
            <a:tailEnd/>
          </a:ln>
          <a:effectLst/>
        </p:spPr>
        <p:txBody>
          <a:bodyPr wrap="none" anchor="ctr"/>
          <a:lstStyle/>
          <a:p>
            <a:endParaRPr lang="en-US"/>
          </a:p>
        </p:txBody>
      </p:sp>
      <p:sp>
        <p:nvSpPr>
          <p:cNvPr id="335878" name="Rectangle 6"/>
          <p:cNvSpPr>
            <a:spLocks noChangeArrowheads="1"/>
          </p:cNvSpPr>
          <p:nvPr/>
        </p:nvSpPr>
        <p:spPr bwMode="auto">
          <a:xfrm>
            <a:off x="7886700" y="0"/>
            <a:ext cx="1257300" cy="220663"/>
          </a:xfrm>
          <a:prstGeom prst="rect">
            <a:avLst/>
          </a:prstGeom>
          <a:solidFill>
            <a:schemeClr val="tx2"/>
          </a:solidFill>
          <a:ln w="9525">
            <a:noFill/>
            <a:miter lim="800000"/>
            <a:headEnd/>
            <a:tailEnd/>
          </a:ln>
          <a:effectLst/>
        </p:spPr>
        <p:txBody>
          <a:bodyPr wrap="none" anchor="ctr"/>
          <a:lstStyle/>
          <a:p>
            <a:endParaRPr lang="en-US">
              <a:solidFill>
                <a:schemeClr val="tx2"/>
              </a:solidFill>
            </a:endParaRPr>
          </a:p>
        </p:txBody>
      </p:sp>
      <p:sp>
        <p:nvSpPr>
          <p:cNvPr id="335879" name="Line 7"/>
          <p:cNvSpPr>
            <a:spLocks noChangeShapeType="1"/>
          </p:cNvSpPr>
          <p:nvPr/>
        </p:nvSpPr>
        <p:spPr bwMode="auto">
          <a:xfrm>
            <a:off x="152400" y="6400800"/>
            <a:ext cx="8763000" cy="0"/>
          </a:xfrm>
          <a:prstGeom prst="line">
            <a:avLst/>
          </a:prstGeom>
          <a:noFill/>
          <a:ln w="6350">
            <a:solidFill>
              <a:srgbClr val="FF9900"/>
            </a:solidFill>
            <a:round/>
            <a:headEnd/>
            <a:tailEnd/>
          </a:ln>
          <a:effectLst/>
        </p:spPr>
        <p:txBody>
          <a:bodyPr wrap="none" anchor="ctr"/>
          <a:lstStyle/>
          <a:p>
            <a:endParaRPr lang="en-US"/>
          </a:p>
        </p:txBody>
      </p:sp>
      <p:sp>
        <p:nvSpPr>
          <p:cNvPr id="335880" name="Text Box 8"/>
          <p:cNvSpPr txBox="1">
            <a:spLocks noChangeArrowheads="1"/>
          </p:cNvSpPr>
          <p:nvPr/>
        </p:nvSpPr>
        <p:spPr bwMode="auto">
          <a:xfrm>
            <a:off x="7743825" y="6586538"/>
            <a:ext cx="1304925" cy="184150"/>
          </a:xfrm>
          <a:prstGeom prst="rect">
            <a:avLst/>
          </a:prstGeom>
          <a:noFill/>
          <a:ln w="9525">
            <a:noFill/>
            <a:miter lim="800000"/>
            <a:headEnd/>
            <a:tailEnd/>
          </a:ln>
          <a:effectLst/>
        </p:spPr>
        <p:txBody>
          <a:bodyPr wrap="none">
            <a:spAutoFit/>
          </a:bodyPr>
          <a:lstStyle/>
          <a:p>
            <a:pPr algn="r">
              <a:lnSpc>
                <a:spcPct val="100000"/>
              </a:lnSpc>
              <a:spcAft>
                <a:spcPct val="0"/>
              </a:spcAft>
              <a:buClrTx/>
            </a:pPr>
            <a:r>
              <a:rPr lang="en-US" sz="600" b="0"/>
              <a:t>© 2007 The MITRE Corporation. </a:t>
            </a:r>
            <a:endParaRPr lang="en-US" sz="700" b="0"/>
          </a:p>
        </p:txBody>
      </p:sp>
      <p:pic>
        <p:nvPicPr>
          <p:cNvPr id="335881" name="Picture 9"/>
          <p:cNvPicPr>
            <a:picLocks noChangeAspect="1" noChangeArrowheads="1"/>
          </p:cNvPicPr>
          <p:nvPr/>
        </p:nvPicPr>
        <p:blipFill>
          <a:blip r:embed="rId14" cstate="print">
            <a:clrChange>
              <a:clrFrom>
                <a:srgbClr val="FFFFFF"/>
              </a:clrFrom>
              <a:clrTo>
                <a:srgbClr val="FFFFFF">
                  <a:alpha val="0"/>
                </a:srgbClr>
              </a:clrTo>
            </a:clrChange>
          </a:blip>
          <a:srcRect/>
          <a:stretch>
            <a:fillRect/>
          </a:stretch>
        </p:blipFill>
        <p:spPr bwMode="auto">
          <a:xfrm>
            <a:off x="185738" y="6489700"/>
            <a:ext cx="804862" cy="252413"/>
          </a:xfrm>
          <a:prstGeom prst="rect">
            <a:avLst/>
          </a:prstGeom>
          <a:noFill/>
        </p:spPr>
      </p:pic>
      <p:sp>
        <p:nvSpPr>
          <p:cNvPr id="335882" name="Text Box 10"/>
          <p:cNvSpPr txBox="1">
            <a:spLocks noChangeArrowheads="1"/>
          </p:cNvSpPr>
          <p:nvPr/>
        </p:nvSpPr>
        <p:spPr bwMode="auto">
          <a:xfrm>
            <a:off x="7848600" y="228600"/>
            <a:ext cx="1295400" cy="835025"/>
          </a:xfrm>
          <a:prstGeom prst="rect">
            <a:avLst/>
          </a:prstGeom>
          <a:noFill/>
          <a:ln w="12700">
            <a:noFill/>
            <a:miter lim="800000"/>
            <a:headEnd/>
            <a:tailEnd/>
          </a:ln>
          <a:effectLst/>
        </p:spPr>
        <p:txBody>
          <a:bodyPr>
            <a:spAutoFit/>
          </a:bodyPr>
          <a:lstStyle/>
          <a:p>
            <a:pPr algn="l">
              <a:lnSpc>
                <a:spcPct val="80000"/>
              </a:lnSpc>
              <a:spcAft>
                <a:spcPct val="0"/>
              </a:spcAft>
            </a:pPr>
            <a:r>
              <a:rPr lang="en-US" sz="2000" b="0">
                <a:solidFill>
                  <a:schemeClr val="tx2"/>
                </a:solidFill>
                <a:latin typeface="Impact" pitchFamily="34" charset="0"/>
              </a:rPr>
              <a:t>MITRE</a:t>
            </a:r>
          </a:p>
          <a:p>
            <a:pPr algn="l">
              <a:lnSpc>
                <a:spcPct val="80000"/>
              </a:lnSpc>
              <a:spcAft>
                <a:spcPct val="0"/>
              </a:spcAft>
            </a:pPr>
            <a:r>
              <a:rPr lang="en-US" sz="2000" b="0">
                <a:solidFill>
                  <a:schemeClr val="tx2"/>
                </a:solidFill>
                <a:latin typeface="Impact" pitchFamily="34" charset="0"/>
              </a:rPr>
              <a:t>Privacy</a:t>
            </a:r>
          </a:p>
          <a:p>
            <a:pPr algn="l">
              <a:lnSpc>
                <a:spcPct val="80000"/>
              </a:lnSpc>
              <a:spcAft>
                <a:spcPct val="0"/>
              </a:spcAft>
            </a:pPr>
            <a:r>
              <a:rPr lang="en-US" sz="2000" b="0">
                <a:solidFill>
                  <a:schemeClr val="tx2"/>
                </a:solidFill>
                <a:latin typeface="Impact" pitchFamily="34" charset="0"/>
              </a:rPr>
              <a:t>Practice</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lnSpc>
          <a:spcPts val="3000"/>
        </a:lnSpc>
        <a:spcBef>
          <a:spcPct val="0"/>
        </a:spcBef>
        <a:spcAft>
          <a:spcPct val="0"/>
        </a:spcAft>
        <a:defRPr sz="2800" b="1">
          <a:solidFill>
            <a:srgbClr val="000099"/>
          </a:solidFill>
          <a:latin typeface="+mj-lt"/>
          <a:ea typeface="+mj-ea"/>
          <a:cs typeface="+mj-cs"/>
        </a:defRPr>
      </a:lvl1pPr>
      <a:lvl2pPr algn="l" rtl="0" eaLnBrk="1" fontAlgn="base" hangingPunct="1">
        <a:lnSpc>
          <a:spcPts val="3000"/>
        </a:lnSpc>
        <a:spcBef>
          <a:spcPct val="0"/>
        </a:spcBef>
        <a:spcAft>
          <a:spcPct val="0"/>
        </a:spcAft>
        <a:defRPr sz="2800" b="1">
          <a:solidFill>
            <a:srgbClr val="000099"/>
          </a:solidFill>
          <a:latin typeface="Arial" charset="0"/>
        </a:defRPr>
      </a:lvl2pPr>
      <a:lvl3pPr algn="l" rtl="0" eaLnBrk="1" fontAlgn="base" hangingPunct="1">
        <a:lnSpc>
          <a:spcPts val="3000"/>
        </a:lnSpc>
        <a:spcBef>
          <a:spcPct val="0"/>
        </a:spcBef>
        <a:spcAft>
          <a:spcPct val="0"/>
        </a:spcAft>
        <a:defRPr sz="2800" b="1">
          <a:solidFill>
            <a:srgbClr val="000099"/>
          </a:solidFill>
          <a:latin typeface="Arial" charset="0"/>
        </a:defRPr>
      </a:lvl3pPr>
      <a:lvl4pPr algn="l" rtl="0" eaLnBrk="1" fontAlgn="base" hangingPunct="1">
        <a:lnSpc>
          <a:spcPts val="3000"/>
        </a:lnSpc>
        <a:spcBef>
          <a:spcPct val="0"/>
        </a:spcBef>
        <a:spcAft>
          <a:spcPct val="0"/>
        </a:spcAft>
        <a:defRPr sz="2800" b="1">
          <a:solidFill>
            <a:srgbClr val="000099"/>
          </a:solidFill>
          <a:latin typeface="Arial" charset="0"/>
        </a:defRPr>
      </a:lvl4pPr>
      <a:lvl5pPr algn="l" rtl="0" eaLnBrk="1" fontAlgn="base" hangingPunct="1">
        <a:lnSpc>
          <a:spcPts val="3000"/>
        </a:lnSpc>
        <a:spcBef>
          <a:spcPct val="0"/>
        </a:spcBef>
        <a:spcAft>
          <a:spcPct val="0"/>
        </a:spcAft>
        <a:defRPr sz="2800" b="1">
          <a:solidFill>
            <a:srgbClr val="000099"/>
          </a:solidFill>
          <a:latin typeface="Arial" charset="0"/>
        </a:defRPr>
      </a:lvl5pPr>
      <a:lvl6pPr marL="457200" algn="l" rtl="0" eaLnBrk="1" fontAlgn="base" hangingPunct="1">
        <a:lnSpc>
          <a:spcPts val="3000"/>
        </a:lnSpc>
        <a:spcBef>
          <a:spcPct val="0"/>
        </a:spcBef>
        <a:spcAft>
          <a:spcPct val="0"/>
        </a:spcAft>
        <a:defRPr sz="2800" b="1">
          <a:solidFill>
            <a:srgbClr val="000099"/>
          </a:solidFill>
          <a:latin typeface="Arial" charset="0"/>
        </a:defRPr>
      </a:lvl6pPr>
      <a:lvl7pPr marL="914400" algn="l" rtl="0" eaLnBrk="1" fontAlgn="base" hangingPunct="1">
        <a:lnSpc>
          <a:spcPts val="3000"/>
        </a:lnSpc>
        <a:spcBef>
          <a:spcPct val="0"/>
        </a:spcBef>
        <a:spcAft>
          <a:spcPct val="0"/>
        </a:spcAft>
        <a:defRPr sz="2800" b="1">
          <a:solidFill>
            <a:srgbClr val="000099"/>
          </a:solidFill>
          <a:latin typeface="Arial" charset="0"/>
        </a:defRPr>
      </a:lvl7pPr>
      <a:lvl8pPr marL="1371600" algn="l" rtl="0" eaLnBrk="1" fontAlgn="base" hangingPunct="1">
        <a:lnSpc>
          <a:spcPts val="3000"/>
        </a:lnSpc>
        <a:spcBef>
          <a:spcPct val="0"/>
        </a:spcBef>
        <a:spcAft>
          <a:spcPct val="0"/>
        </a:spcAft>
        <a:defRPr sz="2800" b="1">
          <a:solidFill>
            <a:srgbClr val="000099"/>
          </a:solidFill>
          <a:latin typeface="Arial" charset="0"/>
        </a:defRPr>
      </a:lvl8pPr>
      <a:lvl9pPr marL="1828800" algn="l" rtl="0" eaLnBrk="1" fontAlgn="base" hangingPunct="1">
        <a:lnSpc>
          <a:spcPts val="3000"/>
        </a:lnSpc>
        <a:spcBef>
          <a:spcPct val="0"/>
        </a:spcBef>
        <a:spcAft>
          <a:spcPct val="0"/>
        </a:spcAft>
        <a:defRPr sz="2800" b="1">
          <a:solidFill>
            <a:srgbClr val="000099"/>
          </a:solidFill>
          <a:latin typeface="Arial" charset="0"/>
        </a:defRPr>
      </a:lvl9pPr>
    </p:titleStyle>
    <p:bodyStyle>
      <a:lvl1pPr marL="227013" indent="-227013" algn="l" rtl="0" eaLnBrk="1" fontAlgn="base" hangingPunct="1">
        <a:lnSpc>
          <a:spcPts val="2000"/>
        </a:lnSpc>
        <a:spcBef>
          <a:spcPct val="0"/>
        </a:spcBef>
        <a:spcAft>
          <a:spcPts val="800"/>
        </a:spcAft>
        <a:buClr>
          <a:srgbClr val="FDAA03"/>
        </a:buClr>
        <a:buSzPct val="75000"/>
        <a:buFont typeface="Monotype Sorts" pitchFamily="2" charset="2"/>
        <a:buChar char="n"/>
        <a:defRPr sz="2000" b="1">
          <a:solidFill>
            <a:schemeClr val="tx1"/>
          </a:solidFill>
          <a:latin typeface="+mn-lt"/>
          <a:ea typeface="+mn-ea"/>
          <a:cs typeface="+mn-cs"/>
        </a:defRPr>
      </a:lvl1pPr>
      <a:lvl2pPr marL="568325" indent="-227013" algn="l" rtl="0" eaLnBrk="1" fontAlgn="base" hangingPunct="1">
        <a:lnSpc>
          <a:spcPts val="1800"/>
        </a:lnSpc>
        <a:spcBef>
          <a:spcPct val="0"/>
        </a:spcBef>
        <a:spcAft>
          <a:spcPts val="800"/>
        </a:spcAft>
        <a:buClr>
          <a:srgbClr val="FDAA03"/>
        </a:buClr>
        <a:buChar char="–"/>
        <a:defRPr b="1">
          <a:solidFill>
            <a:schemeClr val="tx1"/>
          </a:solidFill>
          <a:latin typeface="+mn-lt"/>
        </a:defRPr>
      </a:lvl2pPr>
      <a:lvl3pPr marL="909638" indent="-168275" algn="l" rtl="0" eaLnBrk="1" fontAlgn="base" hangingPunct="1">
        <a:lnSpc>
          <a:spcPts val="1600"/>
        </a:lnSpc>
        <a:spcBef>
          <a:spcPct val="0"/>
        </a:spcBef>
        <a:spcAft>
          <a:spcPts val="800"/>
        </a:spcAft>
        <a:buClr>
          <a:srgbClr val="FDAA03"/>
        </a:buClr>
        <a:buSzPct val="60000"/>
        <a:buFont typeface="Monotype Sorts" pitchFamily="2" charset="2"/>
        <a:buChar char="n"/>
        <a:defRPr sz="1600" b="1">
          <a:solidFill>
            <a:schemeClr val="tx1"/>
          </a:solidFill>
          <a:latin typeface="+mn-lt"/>
        </a:defRPr>
      </a:lvl3pPr>
      <a:lvl4pPr marL="1143000" indent="-114300" algn="l" rtl="0" eaLnBrk="1" fontAlgn="base" hangingPunct="1">
        <a:lnSpc>
          <a:spcPts val="1400"/>
        </a:lnSpc>
        <a:spcBef>
          <a:spcPct val="0"/>
        </a:spcBef>
        <a:spcAft>
          <a:spcPts val="800"/>
        </a:spcAft>
        <a:buClr>
          <a:srgbClr val="FDAA03"/>
        </a:buClr>
        <a:buChar char="­"/>
        <a:defRPr sz="1400" b="1">
          <a:solidFill>
            <a:schemeClr val="tx1"/>
          </a:solidFill>
          <a:latin typeface="+mn-lt"/>
        </a:defRPr>
      </a:lvl4pPr>
      <a:lvl5pPr marL="1371600" indent="-114300" algn="l" rtl="0" eaLnBrk="1" fontAlgn="base" hangingPunct="1">
        <a:lnSpc>
          <a:spcPts val="1200"/>
        </a:lnSpc>
        <a:spcBef>
          <a:spcPct val="0"/>
        </a:spcBef>
        <a:spcAft>
          <a:spcPts val="800"/>
        </a:spcAft>
        <a:buClr>
          <a:srgbClr val="FDAA03"/>
        </a:buClr>
        <a:buSzPct val="50000"/>
        <a:buFont typeface="Monotype Sorts" pitchFamily="2" charset="2"/>
        <a:buChar char="n"/>
        <a:defRPr sz="1200" b="1">
          <a:solidFill>
            <a:schemeClr val="tx1"/>
          </a:solidFill>
          <a:latin typeface="+mn-lt"/>
        </a:defRPr>
      </a:lvl5pPr>
      <a:lvl6pPr marL="1828800" indent="-114300" algn="l" rtl="0" eaLnBrk="1" fontAlgn="base" hangingPunct="1">
        <a:lnSpc>
          <a:spcPts val="1200"/>
        </a:lnSpc>
        <a:spcBef>
          <a:spcPct val="0"/>
        </a:spcBef>
        <a:spcAft>
          <a:spcPts val="800"/>
        </a:spcAft>
        <a:buClr>
          <a:srgbClr val="FDAA03"/>
        </a:buClr>
        <a:buSzPct val="50000"/>
        <a:buFont typeface="Monotype Sorts" pitchFamily="2" charset="2"/>
        <a:buChar char="n"/>
        <a:defRPr sz="1200" b="1">
          <a:solidFill>
            <a:schemeClr val="tx1"/>
          </a:solidFill>
          <a:latin typeface="+mn-lt"/>
        </a:defRPr>
      </a:lvl6pPr>
      <a:lvl7pPr marL="2286000" indent="-114300" algn="l" rtl="0" eaLnBrk="1" fontAlgn="base" hangingPunct="1">
        <a:lnSpc>
          <a:spcPts val="1200"/>
        </a:lnSpc>
        <a:spcBef>
          <a:spcPct val="0"/>
        </a:spcBef>
        <a:spcAft>
          <a:spcPts val="800"/>
        </a:spcAft>
        <a:buClr>
          <a:srgbClr val="FDAA03"/>
        </a:buClr>
        <a:buSzPct val="50000"/>
        <a:buFont typeface="Monotype Sorts" pitchFamily="2" charset="2"/>
        <a:buChar char="n"/>
        <a:defRPr sz="1200" b="1">
          <a:solidFill>
            <a:schemeClr val="tx1"/>
          </a:solidFill>
          <a:latin typeface="+mn-lt"/>
        </a:defRPr>
      </a:lvl7pPr>
      <a:lvl8pPr marL="2743200" indent="-114300" algn="l" rtl="0" eaLnBrk="1" fontAlgn="base" hangingPunct="1">
        <a:lnSpc>
          <a:spcPts val="1200"/>
        </a:lnSpc>
        <a:spcBef>
          <a:spcPct val="0"/>
        </a:spcBef>
        <a:spcAft>
          <a:spcPts val="800"/>
        </a:spcAft>
        <a:buClr>
          <a:srgbClr val="FDAA03"/>
        </a:buClr>
        <a:buSzPct val="50000"/>
        <a:buFont typeface="Monotype Sorts" pitchFamily="2" charset="2"/>
        <a:buChar char="n"/>
        <a:defRPr sz="1200" b="1">
          <a:solidFill>
            <a:schemeClr val="tx1"/>
          </a:solidFill>
          <a:latin typeface="+mn-lt"/>
        </a:defRPr>
      </a:lvl8pPr>
      <a:lvl9pPr marL="3200400" indent="-114300" algn="l" rtl="0" eaLnBrk="1" fontAlgn="base" hangingPunct="1">
        <a:lnSpc>
          <a:spcPts val="1200"/>
        </a:lnSpc>
        <a:spcBef>
          <a:spcPct val="0"/>
        </a:spcBef>
        <a:spcAft>
          <a:spcPts val="800"/>
        </a:spcAft>
        <a:buClr>
          <a:srgbClr val="FDAA03"/>
        </a:buClr>
        <a:buSzPct val="50000"/>
        <a:buFont typeface="Monotype Sorts" pitchFamily="2" charset="2"/>
        <a:buChar char="n"/>
        <a:defRPr sz="12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4343399"/>
            <a:ext cx="6049963" cy="1752601"/>
          </a:xfrm>
        </p:spPr>
        <p:txBody>
          <a:bodyPr/>
          <a:lstStyle/>
          <a:p>
            <a:endParaRPr lang="en-US" dirty="0" smtClean="0"/>
          </a:p>
          <a:p>
            <a:pPr algn="ctr"/>
            <a:r>
              <a:rPr lang="en-US" dirty="0" smtClean="0"/>
              <a:t>W3C Government Linked Data Working Group</a:t>
            </a:r>
            <a:endParaRPr lang="en-US" dirty="0"/>
          </a:p>
          <a:p>
            <a:pPr algn="ctr"/>
            <a:r>
              <a:rPr lang="en-US" b="1" i="1" dirty="0" smtClean="0"/>
              <a:t>Michael </a:t>
            </a:r>
            <a:r>
              <a:rPr lang="en-US" b="1" i="1" dirty="0" smtClean="0"/>
              <a:t>Aisenberg, Esq.</a:t>
            </a:r>
          </a:p>
          <a:p>
            <a:pPr algn="ctr"/>
            <a:r>
              <a:rPr lang="en-US" dirty="0" smtClean="0"/>
              <a:t>29 June 2011</a:t>
            </a:r>
            <a:endParaRPr lang="en-US" dirty="0" smtClean="0"/>
          </a:p>
        </p:txBody>
      </p:sp>
      <p:sp>
        <p:nvSpPr>
          <p:cNvPr id="2" name="Title 1"/>
          <p:cNvSpPr>
            <a:spLocks noGrp="1"/>
          </p:cNvSpPr>
          <p:nvPr>
            <p:ph type="ctrTitle" sz="quarter"/>
          </p:nvPr>
        </p:nvSpPr>
        <p:spPr/>
        <p:txBody>
          <a:bodyPr>
            <a:normAutofit fontScale="90000"/>
          </a:bodyPr>
          <a:lstStyle/>
          <a:p>
            <a:r>
              <a:rPr lang="en-US" sz="3600" dirty="0" smtClean="0"/>
              <a:t>Predicate for </a:t>
            </a:r>
            <a:r>
              <a:rPr lang="en-US" sz="3600" dirty="0" smtClean="0"/>
              <a:t>Privacy</a:t>
            </a:r>
            <a:r>
              <a:rPr lang="en-US" sz="2700" dirty="0" smtClean="0"/>
              <a:t>: Overview of Privacy considerations in Linked Data Environment</a:t>
            </a:r>
            <a:endParaRPr lang="en-US" sz="2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162800" cy="533400"/>
          </a:xfrm>
        </p:spPr>
        <p:txBody>
          <a:bodyPr/>
          <a:lstStyle/>
          <a:p>
            <a:r>
              <a:rPr lang="en-US" dirty="0" smtClean="0"/>
              <a:t>Privacy Primer 1: What is Privacy ?</a:t>
            </a:r>
            <a:endParaRPr lang="en-US" dirty="0"/>
          </a:p>
        </p:txBody>
      </p:sp>
      <p:sp>
        <p:nvSpPr>
          <p:cNvPr id="3" name="Content Placeholder 2"/>
          <p:cNvSpPr>
            <a:spLocks noGrp="1"/>
          </p:cNvSpPr>
          <p:nvPr>
            <p:ph idx="1"/>
          </p:nvPr>
        </p:nvSpPr>
        <p:spPr>
          <a:xfrm>
            <a:off x="609600" y="1676400"/>
            <a:ext cx="7696200" cy="4198938"/>
          </a:xfrm>
          <a:ln>
            <a:solidFill>
              <a:schemeClr val="accent1"/>
            </a:solidFill>
          </a:ln>
        </p:spPr>
        <p:txBody>
          <a:bodyPr/>
          <a:lstStyle/>
          <a:p>
            <a:endParaRPr lang="en-US" sz="2400" dirty="0" smtClean="0"/>
          </a:p>
          <a:p>
            <a:r>
              <a:rPr lang="en-US" sz="2400" dirty="0" smtClean="0"/>
              <a:t>Definition </a:t>
            </a:r>
            <a:r>
              <a:rPr lang="en-US" sz="2400" dirty="0" smtClean="0"/>
              <a:t>of Privacy:</a:t>
            </a:r>
            <a:r>
              <a:rPr lang="en-US" dirty="0" smtClean="0"/>
              <a:t> The ability of an individual to </a:t>
            </a:r>
            <a:r>
              <a:rPr lang="en-US" dirty="0" smtClean="0">
                <a:solidFill>
                  <a:srgbClr val="FF0000"/>
                </a:solidFill>
              </a:rPr>
              <a:t>exercise control </a:t>
            </a:r>
            <a:r>
              <a:rPr lang="en-US" dirty="0" smtClean="0"/>
              <a:t>over the collection, use, and dissemination of his or her </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personally identifiable information </a:t>
            </a:r>
            <a:r>
              <a:rPr lang="en-US" dirty="0" smtClean="0"/>
              <a:t>(PII).</a:t>
            </a:r>
          </a:p>
          <a:p>
            <a:pPr>
              <a:buNone/>
            </a:pPr>
            <a:endParaRPr lang="en-US" dirty="0" smtClean="0"/>
          </a:p>
          <a:p>
            <a:r>
              <a:rPr lang="en-US" dirty="0" smtClean="0"/>
              <a:t>Definition of PII:</a:t>
            </a:r>
          </a:p>
          <a:p>
            <a:pPr lvl="1"/>
            <a:r>
              <a:rPr lang="en-US" dirty="0" smtClean="0"/>
              <a:t>Information that directly or indirectly identifies an </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individual </a:t>
            </a:r>
            <a:endParaRPr lang="en-US" sz="800" dirty="0" smtClean="0">
              <a:gradFill>
                <a:gsLst>
                  <a:gs pos="0">
                    <a:srgbClr val="5E9EFF"/>
                  </a:gs>
                  <a:gs pos="39999">
                    <a:srgbClr val="85C2FF"/>
                  </a:gs>
                  <a:gs pos="70000">
                    <a:srgbClr val="C4D6EB"/>
                  </a:gs>
                  <a:gs pos="100000">
                    <a:srgbClr val="FFEBFA"/>
                  </a:gs>
                </a:gsLst>
                <a:lin ang="5400000" scaled="0"/>
              </a:gradFill>
            </a:endParaRPr>
          </a:p>
          <a:p>
            <a:pPr lvl="1"/>
            <a:r>
              <a:rPr lang="en-US" sz="1600" dirty="0" smtClean="0"/>
              <a:t>Information which can be used to </a:t>
            </a:r>
            <a:r>
              <a:rPr lang="en-US" sz="1600" u="sng" dirty="0" smtClean="0"/>
              <a:t>distinguish or trace an individual’s </a:t>
            </a:r>
            <a:r>
              <a:rPr lang="en-US" sz="1600" u="sng" dirty="0" smtClean="0"/>
              <a:t>identity,</a:t>
            </a:r>
            <a:endParaRPr lang="en-US" sz="1600" dirty="0"/>
          </a:p>
          <a:p>
            <a:pPr lvl="2"/>
            <a:r>
              <a:rPr lang="en-US" sz="1400" dirty="0" smtClean="0"/>
              <a:t>name</a:t>
            </a:r>
            <a:r>
              <a:rPr lang="en-US" sz="1400" dirty="0" smtClean="0"/>
              <a:t>, social security number, biometric records, etc. </a:t>
            </a:r>
            <a:r>
              <a:rPr lang="en-US" sz="1400" dirty="0" smtClean="0">
                <a:solidFill>
                  <a:srgbClr val="FF0000"/>
                </a:solidFill>
              </a:rPr>
              <a:t>alone, or when combined </a:t>
            </a:r>
            <a:r>
              <a:rPr lang="en-US" sz="1400" dirty="0" smtClean="0"/>
              <a:t>with other personal or identifying information which is </a:t>
            </a:r>
            <a:r>
              <a:rPr lang="en-US" sz="1400" dirty="0" smtClean="0"/>
              <a:t>“</a:t>
            </a:r>
            <a:r>
              <a:rPr lang="en-US" sz="1400" dirty="0" smtClean="0">
                <a:solidFill>
                  <a:srgbClr val="FF0000"/>
                </a:solidFill>
              </a:rPr>
              <a:t>linked </a:t>
            </a:r>
            <a:r>
              <a:rPr lang="en-US" sz="1400" dirty="0" smtClean="0">
                <a:solidFill>
                  <a:srgbClr val="FF0000"/>
                </a:solidFill>
              </a:rPr>
              <a:t>or </a:t>
            </a:r>
            <a:r>
              <a:rPr lang="en-US" sz="1400" dirty="0" smtClean="0">
                <a:solidFill>
                  <a:srgbClr val="FF0000"/>
                </a:solidFill>
              </a:rPr>
              <a:t>linkable” </a:t>
            </a:r>
            <a:r>
              <a:rPr lang="en-US" sz="1400" dirty="0" smtClean="0"/>
              <a:t>to a specific individual, such as date and place of birth, mother’s maiden name.</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Primer 2: Policy Framework	</a:t>
            </a:r>
            <a:endParaRPr lang="en-US" dirty="0"/>
          </a:p>
        </p:txBody>
      </p:sp>
      <p:sp>
        <p:nvSpPr>
          <p:cNvPr id="3" name="Content Placeholder 2"/>
          <p:cNvSpPr>
            <a:spLocks noGrp="1"/>
          </p:cNvSpPr>
          <p:nvPr>
            <p:ph idx="1"/>
          </p:nvPr>
        </p:nvSpPr>
        <p:spPr/>
        <p:txBody>
          <a:bodyPr/>
          <a:lstStyle/>
          <a:p>
            <a:r>
              <a:rPr lang="en-US" dirty="0" smtClean="0"/>
              <a:t>OECD: “Fair Information Practice Principles”</a:t>
            </a:r>
          </a:p>
          <a:p>
            <a:r>
              <a:rPr lang="en-US" dirty="0" smtClean="0"/>
              <a:t>EU: Data Protection Directive: </a:t>
            </a:r>
            <a:r>
              <a:rPr lang="en-US" b="0" dirty="0" smtClean="0"/>
              <a:t>citizens “own” their PII</a:t>
            </a:r>
          </a:p>
          <a:p>
            <a:pPr lvl="1"/>
            <a:r>
              <a:rPr lang="en-US" dirty="0" smtClean="0"/>
              <a:t>Data Protection Authority</a:t>
            </a:r>
          </a:p>
          <a:p>
            <a:r>
              <a:rPr lang="en-US" dirty="0" smtClean="0"/>
              <a:t>U.S.: Distinguish Obligations by Identity of Collector of Data</a:t>
            </a:r>
          </a:p>
          <a:p>
            <a:pPr lvl="1"/>
            <a:r>
              <a:rPr lang="en-US" dirty="0" smtClean="0"/>
              <a:t>Government: Privacy Act of 1974, 1976, 2002 Amendments</a:t>
            </a:r>
          </a:p>
          <a:p>
            <a:pPr lvl="2"/>
            <a:r>
              <a:rPr lang="en-US" dirty="0" smtClean="0"/>
              <a:t>Privacy and Security: FISMA</a:t>
            </a:r>
          </a:p>
          <a:p>
            <a:pPr lvl="2"/>
            <a:r>
              <a:rPr lang="en-US" dirty="0" smtClean="0"/>
              <a:t>All data collections “Systems of Records”</a:t>
            </a:r>
          </a:p>
          <a:p>
            <a:pPr lvl="1"/>
            <a:r>
              <a:rPr lang="en-US" dirty="0" smtClean="0"/>
              <a:t>Special treatment of individuals’ data in sectors</a:t>
            </a:r>
          </a:p>
          <a:p>
            <a:pPr lvl="2"/>
            <a:r>
              <a:rPr lang="en-US" dirty="0" smtClean="0"/>
              <a:t>Children: COPPA</a:t>
            </a:r>
          </a:p>
          <a:p>
            <a:pPr lvl="2"/>
            <a:r>
              <a:rPr lang="en-US" dirty="0" smtClean="0"/>
              <a:t>Health Information: HIPAA</a:t>
            </a:r>
          </a:p>
          <a:p>
            <a:pPr lvl="2"/>
            <a:r>
              <a:rPr lang="en-US" dirty="0" smtClean="0"/>
              <a:t>Banking/Financial Service Information: Sarbanes/Oxley</a:t>
            </a:r>
          </a:p>
          <a:p>
            <a:pPr lvl="2"/>
            <a:r>
              <a:rPr lang="en-US" dirty="0" smtClean="0"/>
              <a:t>Global presence of U.S. collectors: EU Safe Harbor Agreement</a:t>
            </a:r>
          </a:p>
          <a:p>
            <a:r>
              <a:rPr lang="en-US" dirty="0" smtClean="0"/>
              <a:t>Duty of custodial control by collector</a:t>
            </a:r>
          </a:p>
          <a:p>
            <a:pPr lvl="1"/>
            <a:r>
              <a:rPr lang="en-US" dirty="0" smtClean="0"/>
              <a:t>“Data Breech” legislation</a:t>
            </a:r>
          </a:p>
        </p:txBody>
      </p:sp>
    </p:spTree>
    <p:extLst>
      <p:ext uri="{BB962C8B-B14F-4D97-AF65-F5344CB8AC3E}">
        <p14:creationId xmlns:p14="http://schemas.microsoft.com/office/powerpoint/2010/main" val="300544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162800" cy="914400"/>
          </a:xfrm>
        </p:spPr>
        <p:txBody>
          <a:bodyPr/>
          <a:lstStyle/>
          <a:p>
            <a:r>
              <a:rPr lang="en-US" dirty="0" smtClean="0"/>
              <a:t>Privacy Primer </a:t>
            </a:r>
            <a:r>
              <a:rPr lang="en-US" dirty="0" smtClean="0"/>
              <a:t>3: </a:t>
            </a:r>
            <a:r>
              <a:rPr lang="en-US" dirty="0" smtClean="0"/>
              <a:t>When do Privacy Act obligations apply ?</a:t>
            </a:r>
            <a:endParaRPr lang="en-US" dirty="0"/>
          </a:p>
        </p:txBody>
      </p:sp>
      <p:sp>
        <p:nvSpPr>
          <p:cNvPr id="3" name="Content Placeholder 2"/>
          <p:cNvSpPr>
            <a:spLocks noGrp="1"/>
          </p:cNvSpPr>
          <p:nvPr>
            <p:ph idx="1"/>
          </p:nvPr>
        </p:nvSpPr>
        <p:spPr>
          <a:xfrm>
            <a:off x="685800" y="990600"/>
            <a:ext cx="7696200" cy="5257800"/>
          </a:xfrm>
        </p:spPr>
        <p:txBody>
          <a:bodyPr/>
          <a:lstStyle/>
          <a:p>
            <a:r>
              <a:rPr lang="en-US" dirty="0" smtClean="0"/>
              <a:t>In U.S., Privacy </a:t>
            </a:r>
            <a:r>
              <a:rPr lang="en-US" dirty="0" smtClean="0"/>
              <a:t>Act obligations apply whenever </a:t>
            </a:r>
            <a:r>
              <a:rPr lang="en-US" dirty="0" smtClean="0"/>
              <a:t>an </a:t>
            </a:r>
            <a:r>
              <a:rPr lang="en-US" dirty="0" smtClean="0"/>
              <a:t>agency of government establishes a “System of Records” in which it maintains data collected from individuals</a:t>
            </a:r>
          </a:p>
          <a:p>
            <a:r>
              <a:rPr lang="en-US" dirty="0" smtClean="0"/>
              <a:t>“System of Records”</a:t>
            </a:r>
          </a:p>
          <a:p>
            <a:pPr lvl="1"/>
            <a:r>
              <a:rPr lang="en-US" dirty="0" smtClean="0"/>
              <a:t>a group of any records under the control of any agency from which information is retrieved by the name of the individual or by some identifying number, symbol, or other identifying particular assigned to the individual </a:t>
            </a:r>
            <a:r>
              <a:rPr lang="en-US" sz="1200" i="1" dirty="0" smtClean="0"/>
              <a:t>Privacy Act of 1974, 5 U.S.C. § 552a(a)(5). 	</a:t>
            </a:r>
          </a:p>
          <a:p>
            <a:pPr lvl="1"/>
            <a:r>
              <a:rPr lang="en-US" dirty="0" smtClean="0"/>
              <a:t>“No” Exceptions:</a:t>
            </a:r>
          </a:p>
          <a:p>
            <a:pPr lvl="2"/>
            <a:r>
              <a:rPr lang="en-US" dirty="0" smtClean="0"/>
              <a:t>The requirement to protect privacy by protecting PII in its custody </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applies to all Federal agencies</a:t>
            </a:r>
            <a:r>
              <a:rPr lang="en-US" dirty="0" smtClean="0"/>
              <a:t>, including the intelligence community, law enforcement and defense agencies</a:t>
            </a:r>
          </a:p>
          <a:p>
            <a:pPr lvl="2"/>
            <a:r>
              <a:rPr lang="en-US" dirty="0" smtClean="0"/>
              <a:t>Except:</a:t>
            </a:r>
          </a:p>
          <a:p>
            <a:pPr lvl="5"/>
            <a:r>
              <a:rPr lang="en-US" dirty="0" smtClean="0"/>
              <a:t>For “national security” systems </a:t>
            </a:r>
          </a:p>
          <a:p>
            <a:pPr lvl="5"/>
            <a:r>
              <a:rPr lang="en-US" dirty="0" smtClean="0"/>
              <a:t>Previously assessed systems under evaluation similar to PIA</a:t>
            </a:r>
          </a:p>
          <a:p>
            <a:pPr lvl="5"/>
            <a:r>
              <a:rPr lang="en-US" dirty="0" smtClean="0"/>
              <a:t>Internal government operations</a:t>
            </a:r>
          </a:p>
          <a:p>
            <a:pPr lvl="5"/>
            <a:r>
              <a:rPr lang="en-US" dirty="0" smtClean="0"/>
              <a:t>For government-run websites that do not collect identifiable information about the public</a:t>
            </a:r>
          </a:p>
          <a:p>
            <a:pPr lvl="5"/>
            <a:r>
              <a:rPr lang="en-US" dirty="0" smtClean="0"/>
              <a:t>System collecting non-identifiable information </a:t>
            </a:r>
          </a:p>
          <a:p>
            <a:pPr>
              <a:buNone/>
            </a:pPr>
            <a:endParaRPr lang="en-US" dirty="0" smtClean="0"/>
          </a:p>
          <a:p>
            <a:r>
              <a:rPr lang="en-US" dirty="0" smtClean="0"/>
              <a:t>.</a:t>
            </a:r>
          </a:p>
          <a:p>
            <a:endParaRPr lang="en-US" dirty="0" smtClean="0"/>
          </a:p>
        </p:txBody>
      </p:sp>
      <p:sp>
        <p:nvSpPr>
          <p:cNvPr id="4" name="Slide Number Placeholder 3"/>
          <p:cNvSpPr>
            <a:spLocks noGrp="1"/>
          </p:cNvSpPr>
          <p:nvPr>
            <p:ph type="sldNum" sz="quarter" idx="10"/>
          </p:nvPr>
        </p:nvSpPr>
        <p:spPr/>
        <p:txBody>
          <a:bodyPr/>
          <a:lstStyle/>
          <a:p>
            <a:fld id="{CA538793-F95B-4CFC-9A87-DBAD57B24C1D}"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1"/>
          <p:cNvSpPr>
            <a:spLocks noGrp="1" noChangeArrowheads="1"/>
          </p:cNvSpPr>
          <p:nvPr>
            <p:ph type="title"/>
          </p:nvPr>
        </p:nvSpPr>
        <p:spPr>
          <a:xfrm>
            <a:off x="381000" y="152400"/>
            <a:ext cx="8153400" cy="533400"/>
          </a:xfrm>
        </p:spPr>
        <p:txBody>
          <a:bodyPr/>
          <a:lstStyle/>
          <a:p>
            <a:pPr>
              <a:lnSpc>
                <a:spcPct val="100000"/>
              </a:lnSpc>
            </a:pPr>
            <a:r>
              <a:rPr lang="en-US" dirty="0" smtClean="0"/>
              <a:t>Privacy Primer </a:t>
            </a:r>
            <a:r>
              <a:rPr lang="en-US" dirty="0" smtClean="0"/>
              <a:t>4:Core </a:t>
            </a:r>
            <a:r>
              <a:rPr lang="en-US" dirty="0" smtClean="0"/>
              <a:t>Privacy Principles*</a:t>
            </a:r>
            <a:br>
              <a:rPr lang="en-US" dirty="0" smtClean="0"/>
            </a:br>
            <a:r>
              <a:rPr lang="en-US" sz="1400" i="1" dirty="0" smtClean="0"/>
              <a:t>(Based on Fair Information Practices, </a:t>
            </a:r>
            <a:r>
              <a:rPr lang="en-US" sz="1400" i="1" dirty="0" smtClean="0"/>
              <a:t>foundation </a:t>
            </a:r>
            <a:r>
              <a:rPr lang="en-US" sz="1400" i="1" dirty="0" smtClean="0"/>
              <a:t>for the Privacy Act of 1974)</a:t>
            </a:r>
          </a:p>
        </p:txBody>
      </p:sp>
      <p:graphicFrame>
        <p:nvGraphicFramePr>
          <p:cNvPr id="498745" name="Group 57"/>
          <p:cNvGraphicFramePr>
            <a:graphicFrameLocks noGrp="1"/>
          </p:cNvGraphicFramePr>
          <p:nvPr>
            <p:ph type="tbl" idx="1"/>
            <p:extLst>
              <p:ext uri="{D42A27DB-BD31-4B8C-83A1-F6EECF244321}">
                <p14:modId xmlns:p14="http://schemas.microsoft.com/office/powerpoint/2010/main" val="3463636898"/>
              </p:ext>
            </p:extLst>
          </p:nvPr>
        </p:nvGraphicFramePr>
        <p:xfrm>
          <a:off x="660400" y="1066800"/>
          <a:ext cx="8255000" cy="4717416"/>
        </p:xfrm>
        <a:graphic>
          <a:graphicData uri="http://schemas.openxmlformats.org/drawingml/2006/table">
            <a:tbl>
              <a:tblPr/>
              <a:tblGrid>
                <a:gridCol w="1608802"/>
                <a:gridCol w="6646198"/>
              </a:tblGrid>
              <a:tr h="381000">
                <a:tc>
                  <a:txBody>
                    <a:bodyPr/>
                    <a:lstStyle/>
                    <a:p>
                      <a:pPr marL="0" marR="0" lvl="0" indent="0" algn="l" defTabSz="914400" rtl="0" eaLnBrk="0" fontAlgn="base" latinLnBrk="0" hangingPunct="0">
                        <a:lnSpc>
                          <a:spcPct val="100000"/>
                        </a:lnSpc>
                        <a:spcBef>
                          <a:spcPct val="0"/>
                        </a:spcBef>
                        <a:spcAft>
                          <a:spcPct val="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pitchFamily="34" charset="0"/>
                          <a:cs typeface="Arial" pitchFamily="34" charset="0"/>
                        </a:rPr>
                        <a:t>PRINCIPLE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ctr" defTabSz="914400" rtl="0" eaLnBrk="0" fontAlgn="base" latinLnBrk="0" hangingPunct="0">
                        <a:lnSpc>
                          <a:spcPct val="100000"/>
                        </a:lnSpc>
                        <a:spcBef>
                          <a:spcPct val="0"/>
                        </a:spcBef>
                        <a:spcAft>
                          <a:spcPct val="0"/>
                        </a:spcAft>
                        <a:buClr>
                          <a:srgbClr val="002F80"/>
                        </a:buClr>
                        <a:buSzPct val="130000"/>
                        <a:buFont typeface="Arial" charset="0"/>
                        <a:buNone/>
                        <a:tabLst/>
                      </a:pPr>
                      <a:r>
                        <a:rPr kumimoji="0" lang="en-US" sz="2000" b="1" i="0" u="none" strike="noStrike" cap="none" normalizeH="0" baseline="0" dirty="0" smtClean="0">
                          <a:ln>
                            <a:noFill/>
                          </a:ln>
                          <a:solidFill>
                            <a:schemeClr val="tx1"/>
                          </a:solidFill>
                          <a:effectLst/>
                          <a:latin typeface="Arial" pitchFamily="34" charset="0"/>
                          <a:cs typeface="Arial" pitchFamily="34" charset="0"/>
                        </a:rPr>
                        <a:t>MEANS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r>
              <a:tr h="442913">
                <a:tc>
                  <a:txBody>
                    <a:bodyPr/>
                    <a:lstStyle/>
                    <a:p>
                      <a:pPr marL="0" marR="0" lvl="0" indent="0" algn="l" defTabSz="914400" rtl="0" eaLnBrk="0" fontAlgn="base" latinLnBrk="0" hangingPunct="0">
                        <a:lnSpc>
                          <a:spcPct val="100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Notice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10000"/>
                        </a:spcBef>
                        <a:spcAft>
                          <a:spcPct val="0"/>
                        </a:spcAft>
                        <a:buClr>
                          <a:srgbClr val="002F80"/>
                        </a:buClr>
                        <a:buSzPct val="130000"/>
                        <a:buFont typeface="Arial" charset="0"/>
                        <a:buNone/>
                        <a:tabLst/>
                      </a:pPr>
                      <a:r>
                        <a:rPr kumimoji="0" lang="en-US" sz="1800" b="0" i="0" u="none" strike="noStrike" cap="none" normalizeH="0" baseline="0" dirty="0" smtClean="0">
                          <a:ln>
                            <a:noFill/>
                          </a:ln>
                          <a:solidFill>
                            <a:srgbClr val="333333"/>
                          </a:solidFill>
                          <a:effectLst/>
                          <a:latin typeface="Arial" charset="0"/>
                        </a:rPr>
                        <a:t>Provide clear </a:t>
                      </a:r>
                      <a:r>
                        <a:rPr kumimoji="0" lang="en-US" sz="1800" b="1" i="0" u="sng" strike="noStrike" cap="none" normalizeH="0" baseline="0" dirty="0" smtClean="0">
                          <a:ln>
                            <a:noFill/>
                          </a:ln>
                          <a:solidFill>
                            <a:srgbClr val="333333"/>
                          </a:solidFill>
                          <a:effectLst/>
                          <a:latin typeface="Arial" charset="0"/>
                        </a:rPr>
                        <a:t>information to subject</a:t>
                      </a:r>
                      <a:r>
                        <a:rPr kumimoji="0" lang="en-US" sz="1800" b="0" i="0" u="none" strike="noStrike" cap="none" normalizeH="0" baseline="0" dirty="0" smtClean="0">
                          <a:ln>
                            <a:noFill/>
                          </a:ln>
                          <a:solidFill>
                            <a:srgbClr val="333333"/>
                          </a:solidFill>
                          <a:effectLst/>
                          <a:latin typeface="Arial" charset="0"/>
                        </a:rPr>
                        <a:t> about the agency’s collection and </a:t>
                      </a:r>
                      <a:r>
                        <a:rPr kumimoji="0" lang="en-US" sz="1800" b="0" i="0" u="none" strike="noStrike" cap="none" normalizeH="0" baseline="0" dirty="0" smtClean="0">
                          <a:ln>
                            <a:noFill/>
                          </a:ln>
                          <a:solidFill>
                            <a:srgbClr val="333333"/>
                          </a:solidFill>
                          <a:effectLst/>
                          <a:latin typeface="Arial" charset="0"/>
                        </a:rPr>
                        <a:t>intended use </a:t>
                      </a:r>
                      <a:r>
                        <a:rPr kumimoji="0" lang="en-US" sz="1800" b="0" i="0" u="none" strike="noStrike" cap="none" normalizeH="0" baseline="0" dirty="0" smtClean="0">
                          <a:ln>
                            <a:noFill/>
                          </a:ln>
                          <a:solidFill>
                            <a:srgbClr val="333333"/>
                          </a:solidFill>
                          <a:effectLst/>
                          <a:latin typeface="Arial" charset="0"/>
                        </a:rPr>
                        <a:t>of PII</a:t>
                      </a: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2913">
                <a:tc>
                  <a:txBody>
                    <a:bodyPr/>
                    <a:lstStyle/>
                    <a:p>
                      <a:pPr marL="0" marR="0" lvl="0" indent="0" algn="l" defTabSz="914400" rtl="0" eaLnBrk="0" fontAlgn="base" latinLnBrk="0" hangingPunct="0">
                        <a:lnSpc>
                          <a:spcPts val="2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Choice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10000"/>
                        </a:spcBef>
                        <a:spcAft>
                          <a:spcPct val="0"/>
                        </a:spcAft>
                        <a:buClr>
                          <a:srgbClr val="002F80"/>
                        </a:buClr>
                        <a:buSzPct val="130000"/>
                        <a:buFont typeface="Arial" charset="0"/>
                        <a:buNone/>
                        <a:tabLst/>
                      </a:pPr>
                      <a:r>
                        <a:rPr kumimoji="0" lang="en-US" sz="1800" b="0" i="0" u="none" strike="noStrike" cap="none" normalizeH="0" baseline="0" dirty="0" smtClean="0">
                          <a:ln>
                            <a:noFill/>
                          </a:ln>
                          <a:solidFill>
                            <a:srgbClr val="333333"/>
                          </a:solidFill>
                          <a:effectLst/>
                          <a:latin typeface="Arial" charset="0"/>
                        </a:rPr>
                        <a:t>Provide individuals with the ability to </a:t>
                      </a:r>
                      <a:r>
                        <a:rPr kumimoji="0" lang="en-US" sz="1800" b="1" i="1" u="sng" strike="noStrike" cap="none" normalizeH="0" baseline="0" dirty="0" smtClean="0">
                          <a:ln>
                            <a:noFill/>
                          </a:ln>
                          <a:solidFill>
                            <a:srgbClr val="333333"/>
                          </a:solidFill>
                          <a:effectLst/>
                          <a:latin typeface="Arial" charset="0"/>
                        </a:rPr>
                        <a:t>consent</a:t>
                      </a:r>
                      <a:r>
                        <a:rPr kumimoji="0" lang="en-US" sz="1800" b="0" i="0" u="none" strike="noStrike" cap="none" normalizeH="0" baseline="0" dirty="0" smtClean="0">
                          <a:ln>
                            <a:noFill/>
                          </a:ln>
                          <a:solidFill>
                            <a:srgbClr val="333333"/>
                          </a:solidFill>
                          <a:effectLst/>
                          <a:latin typeface="Arial" charset="0"/>
                        </a:rPr>
                        <a:t> to the collection and use of their PII</a:t>
                      </a:r>
                      <a:endParaRPr kumimoji="0" lang="en-US" sz="1800" b="1"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7388">
                <a:tc>
                  <a:txBody>
                    <a:bodyPr/>
                    <a:lstStyle/>
                    <a:p>
                      <a:pPr marL="0" marR="0" lvl="0" indent="0" algn="l" defTabSz="914400" rtl="0" eaLnBrk="0" fontAlgn="base" latinLnBrk="0" hangingPunct="0">
                        <a:lnSpc>
                          <a:spcPct val="100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Limitation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50000"/>
                        </a:spcBef>
                        <a:spcAft>
                          <a:spcPct val="0"/>
                        </a:spcAft>
                        <a:buClr>
                          <a:schemeClr val="tx2"/>
                        </a:buClr>
                        <a:buSzTx/>
                        <a:buFontTx/>
                        <a:buNone/>
                        <a:tabLst/>
                      </a:pPr>
                      <a:r>
                        <a:rPr kumimoji="0" lang="en-US" sz="1800" b="0" i="0" u="none" strike="noStrike" cap="none" normalizeH="0" baseline="0" dirty="0" smtClean="0">
                          <a:ln>
                            <a:noFill/>
                          </a:ln>
                          <a:solidFill>
                            <a:srgbClr val="000000"/>
                          </a:solidFill>
                          <a:effectLst/>
                          <a:latin typeface="Arial" charset="0"/>
                        </a:rPr>
                        <a:t>Ensure that </a:t>
                      </a:r>
                      <a:r>
                        <a:rPr kumimoji="0" lang="en-US" sz="1800" b="1" i="0" u="sng" strike="noStrike" cap="none" normalizeH="0" baseline="0" dirty="0" smtClean="0">
                          <a:ln>
                            <a:noFill/>
                          </a:ln>
                          <a:solidFill>
                            <a:srgbClr val="000000"/>
                          </a:solidFill>
                          <a:effectLst/>
                          <a:latin typeface="Arial" charset="0"/>
                        </a:rPr>
                        <a:t>minimal necessary PII</a:t>
                      </a:r>
                      <a:r>
                        <a:rPr kumimoji="0" lang="en-US" sz="1800" b="0" i="0" u="none" strike="noStrike" cap="none" normalizeH="0" baseline="0" dirty="0" smtClean="0">
                          <a:ln>
                            <a:noFill/>
                          </a:ln>
                          <a:solidFill>
                            <a:srgbClr val="000000"/>
                          </a:solidFill>
                          <a:effectLst/>
                          <a:latin typeface="Arial" charset="0"/>
                        </a:rPr>
                        <a:t> is collected, used, disclosed, and retained for stated purposes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8013">
                <a:tc>
                  <a:txBody>
                    <a:bodyPr/>
                    <a:lstStyle/>
                    <a:p>
                      <a:pPr marL="0" marR="0" lvl="0" indent="0" algn="l" defTabSz="914400" rtl="0" eaLnBrk="0" fontAlgn="base" latinLnBrk="0" hangingPunct="0">
                        <a:lnSpc>
                          <a:spcPts val="2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Accuracy</a:t>
                      </a:r>
                    </a:p>
                    <a:p>
                      <a:pPr marL="0" marR="0" lvl="0" indent="0" algn="l" defTabSz="914400" rtl="0" eaLnBrk="0" fontAlgn="base" latinLnBrk="0" hangingPunct="0">
                        <a:lnSpc>
                          <a:spcPct val="100000"/>
                        </a:lnSpc>
                        <a:spcBef>
                          <a:spcPct val="0"/>
                        </a:spcBef>
                        <a:spcAft>
                          <a:spcPts val="800"/>
                        </a:spcAft>
                        <a:buClr>
                          <a:srgbClr val="FDAA03"/>
                        </a:buClr>
                        <a:buSzPct val="75000"/>
                        <a:buFont typeface="Monotype Sorts" pitchFamily="2" charset="2"/>
                        <a:buNone/>
                        <a:tabLst/>
                      </a:pPr>
                      <a:endParaRPr kumimoji="0" lang="en-US" sz="2000" b="1"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ts val="2000"/>
                        </a:lnSpc>
                        <a:spcBef>
                          <a:spcPct val="0"/>
                        </a:spcBef>
                        <a:spcAft>
                          <a:spcPts val="800"/>
                        </a:spcAft>
                        <a:buClr>
                          <a:srgbClr val="FDAA03"/>
                        </a:buClr>
                        <a:buSzPct val="75000"/>
                        <a:buFont typeface="Monotype Sorts" pitchFamily="2" charset="2"/>
                        <a:buNone/>
                        <a:tabLst/>
                      </a:pPr>
                      <a:r>
                        <a:rPr kumimoji="0" lang="en-US" sz="1800" b="0" i="0" u="none" strike="noStrike" cap="none" normalizeH="0" baseline="0" dirty="0" smtClean="0">
                          <a:ln>
                            <a:noFill/>
                          </a:ln>
                          <a:solidFill>
                            <a:schemeClr val="tx1"/>
                          </a:solidFill>
                          <a:effectLst/>
                          <a:latin typeface="Arial" charset="0"/>
                        </a:rPr>
                        <a:t>Ensure that individuals are treated fairly, based on </a:t>
                      </a:r>
                      <a:r>
                        <a:rPr kumimoji="0" lang="en-US" sz="1800" b="1" i="0" u="sng" strike="noStrike" cap="none" normalizeH="0" baseline="0" dirty="0" smtClean="0">
                          <a:ln>
                            <a:noFill/>
                          </a:ln>
                          <a:solidFill>
                            <a:schemeClr val="tx1"/>
                          </a:solidFill>
                          <a:effectLst/>
                          <a:latin typeface="Arial" charset="0"/>
                        </a:rPr>
                        <a:t>PII that is correct</a:t>
                      </a:r>
                      <a:endParaRPr kumimoji="0" lang="en-US" sz="1800" b="1" i="0" u="sng" strike="noStrike" cap="none" normalizeH="0" baseline="0" dirty="0" smtClean="0">
                        <a:ln>
                          <a:noFill/>
                        </a:ln>
                        <a:solidFill>
                          <a:srgbClr val="333333"/>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Access and Redress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10000"/>
                        </a:spcBef>
                        <a:spcAft>
                          <a:spcPct val="0"/>
                        </a:spcAft>
                        <a:buClr>
                          <a:srgbClr val="002F80"/>
                        </a:buClr>
                        <a:buSzPct val="130000"/>
                        <a:buFont typeface="Arial" charset="0"/>
                        <a:buNone/>
                        <a:tabLst/>
                      </a:pPr>
                      <a:r>
                        <a:rPr kumimoji="0" lang="en-US" sz="1800" b="0" i="0" u="none" strike="noStrike" cap="none" normalizeH="0" baseline="0" dirty="0" smtClean="0">
                          <a:ln>
                            <a:noFill/>
                          </a:ln>
                          <a:solidFill>
                            <a:srgbClr val="333333"/>
                          </a:solidFill>
                          <a:effectLst/>
                          <a:latin typeface="Arial" charset="0"/>
                        </a:rPr>
                        <a:t>Provide individuals with the ability to </a:t>
                      </a:r>
                      <a:r>
                        <a:rPr kumimoji="0" lang="en-US" sz="1800" b="1" i="1" u="sng" strike="noStrike" cap="none" normalizeH="0" baseline="0" dirty="0" smtClean="0">
                          <a:ln>
                            <a:noFill/>
                          </a:ln>
                          <a:solidFill>
                            <a:srgbClr val="333333"/>
                          </a:solidFill>
                          <a:effectLst/>
                          <a:latin typeface="Arial" charset="0"/>
                        </a:rPr>
                        <a:t>review</a:t>
                      </a:r>
                      <a:r>
                        <a:rPr kumimoji="0" lang="en-US" sz="1800" b="1" i="1" u="none" strike="noStrike" cap="none" normalizeH="0" baseline="0" dirty="0" smtClean="0">
                          <a:ln>
                            <a:noFill/>
                          </a:ln>
                          <a:solidFill>
                            <a:srgbClr val="333333"/>
                          </a:solidFill>
                          <a:effectLst/>
                          <a:latin typeface="Arial" charset="0"/>
                        </a:rPr>
                        <a:t> </a:t>
                      </a:r>
                      <a:r>
                        <a:rPr kumimoji="0" lang="en-US" sz="1800" b="0" i="0" u="none" strike="noStrike" cap="none" normalizeH="0" baseline="0" dirty="0" smtClean="0">
                          <a:ln>
                            <a:noFill/>
                          </a:ln>
                          <a:solidFill>
                            <a:srgbClr val="333333"/>
                          </a:solidFill>
                          <a:effectLst/>
                          <a:latin typeface="Arial" charset="0"/>
                        </a:rPr>
                        <a:t>the PII held about them, </a:t>
                      </a:r>
                      <a:r>
                        <a:rPr kumimoji="0" lang="en-US" sz="1800" b="1" i="1" u="sng" strike="noStrike" cap="none" normalizeH="0" baseline="0" dirty="0" smtClean="0">
                          <a:ln>
                            <a:noFill/>
                          </a:ln>
                          <a:solidFill>
                            <a:srgbClr val="333333"/>
                          </a:solidFill>
                          <a:effectLst/>
                          <a:latin typeface="Arial" charset="0"/>
                        </a:rPr>
                        <a:t>correct</a:t>
                      </a:r>
                      <a:r>
                        <a:rPr kumimoji="0" lang="en-US" sz="1800" b="1" i="1" u="none" strike="noStrike" cap="none" normalizeH="0" baseline="0" dirty="0" smtClean="0">
                          <a:ln>
                            <a:noFill/>
                          </a:ln>
                          <a:solidFill>
                            <a:srgbClr val="333333"/>
                          </a:solidFill>
                          <a:effectLst/>
                          <a:latin typeface="Arial" charset="0"/>
                        </a:rPr>
                        <a:t> </a:t>
                      </a:r>
                      <a:r>
                        <a:rPr kumimoji="0" lang="en-US" sz="1800" b="0" i="0" u="none" strike="noStrike" cap="none" normalizeH="0" baseline="0" dirty="0" smtClean="0">
                          <a:ln>
                            <a:noFill/>
                          </a:ln>
                          <a:solidFill>
                            <a:srgbClr val="333333"/>
                          </a:solidFill>
                          <a:effectLst/>
                          <a:latin typeface="Arial" charset="0"/>
                        </a:rPr>
                        <a:t>it, and </a:t>
                      </a:r>
                      <a:r>
                        <a:rPr kumimoji="0" lang="en-US" sz="1800" b="1" i="1" u="sng" strike="noStrike" cap="none" normalizeH="0" baseline="0" dirty="0" smtClean="0">
                          <a:ln>
                            <a:noFill/>
                          </a:ln>
                          <a:solidFill>
                            <a:srgbClr val="333333"/>
                          </a:solidFill>
                          <a:effectLst/>
                          <a:latin typeface="Arial" charset="0"/>
                        </a:rPr>
                        <a:t>challenge</a:t>
                      </a:r>
                      <a:r>
                        <a:rPr kumimoji="0" lang="en-US" sz="1800" b="0" i="0" u="none" strike="noStrike" cap="none" normalizeH="0" baseline="0" dirty="0" smtClean="0">
                          <a:ln>
                            <a:noFill/>
                          </a:ln>
                          <a:solidFill>
                            <a:srgbClr val="333333"/>
                          </a:solidFill>
                          <a:effectLst/>
                          <a:latin typeface="Arial" charset="0"/>
                        </a:rPr>
                        <a:t> agency’s compliance with stated privacy practices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7388">
                <a:tc>
                  <a:txBody>
                    <a:bodyPr/>
                    <a:lstStyle/>
                    <a:p>
                      <a:pPr marL="0" marR="0" lvl="0" indent="0" algn="l" defTabSz="914400" rtl="0" eaLnBrk="0" fontAlgn="base" latinLnBrk="0" hangingPunct="0">
                        <a:lnSpc>
                          <a:spcPct val="100000"/>
                        </a:lnSpc>
                        <a:spcBef>
                          <a:spcPct val="0"/>
                        </a:spcBef>
                        <a:spcAft>
                          <a:spcPts val="800"/>
                        </a:spcAft>
                        <a:buClr>
                          <a:srgbClr val="FDAA03"/>
                        </a:buClr>
                        <a:buSzPct val="75000"/>
                        <a:buFont typeface="Monotype Sorts" pitchFamily="2" charset="2"/>
                        <a:buNone/>
                        <a:tabLst/>
                      </a:pPr>
                      <a:r>
                        <a:rPr kumimoji="0" lang="en-US" sz="2000" b="1" i="0" u="none" strike="noStrike" cap="none" normalizeH="0" baseline="0" dirty="0" smtClean="0">
                          <a:ln>
                            <a:noFill/>
                          </a:ln>
                          <a:solidFill>
                            <a:schemeClr val="tx1"/>
                          </a:solidFill>
                          <a:effectLst/>
                          <a:latin typeface="Arial" charset="0"/>
                        </a:rPr>
                        <a:t>Security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10000"/>
                        </a:spcBef>
                        <a:spcAft>
                          <a:spcPct val="0"/>
                        </a:spcAft>
                        <a:buClr>
                          <a:srgbClr val="002F80"/>
                        </a:buClr>
                        <a:buSzPct val="130000"/>
                        <a:buFont typeface="Arial" charset="0"/>
                        <a:buNone/>
                        <a:tabLst/>
                      </a:pPr>
                      <a:r>
                        <a:rPr kumimoji="0" lang="en-US" sz="1800" b="1" i="0" u="sng" strike="noStrike" cap="none" normalizeH="0" baseline="0" dirty="0" smtClean="0">
                          <a:ln>
                            <a:noFill/>
                          </a:ln>
                          <a:solidFill>
                            <a:srgbClr val="333333"/>
                          </a:solidFill>
                          <a:effectLst/>
                          <a:latin typeface="Arial" charset="0"/>
                        </a:rPr>
                        <a:t>Protect systems </a:t>
                      </a:r>
                      <a:r>
                        <a:rPr kumimoji="0" lang="en-US" sz="1800" b="0" i="0" u="none" strike="noStrike" cap="none" normalizeH="0" baseline="0" dirty="0" smtClean="0">
                          <a:ln>
                            <a:noFill/>
                          </a:ln>
                          <a:solidFill>
                            <a:srgbClr val="333333"/>
                          </a:solidFill>
                          <a:effectLst/>
                          <a:latin typeface="Arial" charset="0"/>
                        </a:rPr>
                        <a:t>against inappropriate access and data disclosure and poor integrity of PII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221" name="Slide Number Placeholder 3"/>
          <p:cNvSpPr>
            <a:spLocks noGrp="1"/>
          </p:cNvSpPr>
          <p:nvPr>
            <p:ph type="sldNum" sz="quarter" idx="10"/>
          </p:nvPr>
        </p:nvSpPr>
        <p:spPr>
          <a:noFill/>
        </p:spPr>
        <p:txBody>
          <a:bodyPr/>
          <a:lstStyle/>
          <a:p>
            <a:fld id="{2EA91DE1-95A2-4A20-ADBD-0DF99AFB1D6B}" type="slidenum">
              <a:rPr lang="en-US" smtClean="0"/>
              <a:pPr/>
              <a:t>5</a:t>
            </a:fld>
            <a:endParaRPr lang="en-US" dirty="0" smtClean="0"/>
          </a:p>
        </p:txBody>
      </p:sp>
      <p:sp>
        <p:nvSpPr>
          <p:cNvPr id="8223" name="Text Box 33"/>
          <p:cNvSpPr txBox="1">
            <a:spLocks noChangeArrowheads="1"/>
          </p:cNvSpPr>
          <p:nvPr/>
        </p:nvSpPr>
        <p:spPr bwMode="auto">
          <a:xfrm>
            <a:off x="1841500" y="5943601"/>
            <a:ext cx="5549900" cy="367858"/>
          </a:xfrm>
          <a:prstGeom prst="rect">
            <a:avLst/>
          </a:prstGeom>
          <a:noFill/>
          <a:ln w="12700" algn="ctr">
            <a:noFill/>
            <a:miter lim="800000"/>
            <a:headEnd/>
            <a:tailEnd/>
          </a:ln>
        </p:spPr>
        <p:txBody>
          <a:bodyPr wrap="square">
            <a:spAutoFit/>
          </a:bodyPr>
          <a:lstStyle/>
          <a:p>
            <a:r>
              <a:rPr lang="en-US" sz="1200" dirty="0"/>
              <a:t>*</a:t>
            </a:r>
            <a:r>
              <a:rPr lang="en-US" sz="1200" i="1" dirty="0"/>
              <a:t>Based on information at http://www.ftc.gov/reports/privacy3/fairinfo.shtm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Information/Deeper Dive</a:t>
            </a:r>
            <a:endParaRPr lang="en-US" dirty="0"/>
          </a:p>
        </p:txBody>
      </p:sp>
    </p:spTree>
    <p:extLst>
      <p:ext uri="{BB962C8B-B14F-4D97-AF65-F5344CB8AC3E}">
        <p14:creationId xmlns:p14="http://schemas.microsoft.com/office/powerpoint/2010/main" val="3345106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Issues </a:t>
            </a:r>
            <a:r>
              <a:rPr lang="en-US" dirty="0" smtClean="0"/>
              <a:t> </a:t>
            </a:r>
            <a:r>
              <a:rPr lang="en-US" dirty="0" smtClean="0"/>
              <a:t>(1): Policy</a:t>
            </a:r>
            <a:endParaRPr lang="en-US" dirty="0"/>
          </a:p>
        </p:txBody>
      </p:sp>
      <p:sp>
        <p:nvSpPr>
          <p:cNvPr id="3" name="Content Placeholder 2"/>
          <p:cNvSpPr>
            <a:spLocks noGrp="1"/>
          </p:cNvSpPr>
          <p:nvPr>
            <p:ph idx="1"/>
          </p:nvPr>
        </p:nvSpPr>
        <p:spPr>
          <a:xfrm>
            <a:off x="685800" y="990600"/>
            <a:ext cx="7696200" cy="5113338"/>
          </a:xfrm>
        </p:spPr>
        <p:txBody>
          <a:bodyPr/>
          <a:lstStyle/>
          <a:p>
            <a:r>
              <a:rPr lang="en-US" dirty="0" smtClean="0"/>
              <a:t>Scope of consent</a:t>
            </a:r>
          </a:p>
          <a:p>
            <a:pPr lvl="1"/>
            <a:r>
              <a:rPr lang="en-US" dirty="0" smtClean="0"/>
              <a:t>Consistency between avowed purpose as disclosed to subject and actual use</a:t>
            </a:r>
          </a:p>
          <a:p>
            <a:pPr lvl="1"/>
            <a:r>
              <a:rPr lang="en-US" dirty="0" smtClean="0"/>
              <a:t>Use beyond scope as disclosed</a:t>
            </a:r>
          </a:p>
          <a:p>
            <a:pPr lvl="2"/>
            <a:r>
              <a:rPr lang="en-US" dirty="0" smtClean="0"/>
              <a:t>Problem areas:</a:t>
            </a:r>
          </a:p>
          <a:p>
            <a:pPr lvl="3"/>
            <a:r>
              <a:rPr lang="en-US" dirty="0" smtClean="0"/>
              <a:t>Law enforcement</a:t>
            </a:r>
          </a:p>
          <a:p>
            <a:pPr lvl="3"/>
            <a:r>
              <a:rPr lang="en-US" dirty="0" smtClean="0"/>
              <a:t>Intelligence/counter-terrorism</a:t>
            </a:r>
          </a:p>
          <a:p>
            <a:pPr lvl="3"/>
            <a:r>
              <a:rPr lang="en-US" dirty="0" smtClean="0"/>
              <a:t>Minimization: least data necessary to accomplish agency’s purpose</a:t>
            </a:r>
          </a:p>
          <a:p>
            <a:r>
              <a:rPr lang="en-US" dirty="0" smtClean="0"/>
              <a:t>“Routine uses”</a:t>
            </a:r>
          </a:p>
          <a:p>
            <a:pPr lvl="1"/>
            <a:r>
              <a:rPr lang="en-US" dirty="0" smtClean="0"/>
              <a:t>Recognized, permissible “exceptions” to disclosed intended use</a:t>
            </a:r>
          </a:p>
          <a:p>
            <a:pPr lvl="2"/>
            <a:r>
              <a:rPr lang="en-US" dirty="0" smtClean="0"/>
              <a:t>Share with congress, OMB: program oversight, often anonymized</a:t>
            </a:r>
          </a:p>
          <a:p>
            <a:pPr lvl="2"/>
            <a:r>
              <a:rPr lang="en-US" dirty="0" smtClean="0"/>
              <a:t>Law enforcement/intelligence: by law, need NOT be disclosed if for specific investigation of an individual</a:t>
            </a:r>
          </a:p>
          <a:p>
            <a:pPr lvl="3"/>
            <a:r>
              <a:rPr lang="en-US" dirty="0" smtClean="0"/>
              <a:t>Grey area: routine sharing with LE/Intel for analytical, statistical purposes</a:t>
            </a:r>
          </a:p>
          <a:p>
            <a:pPr lvl="1"/>
            <a:r>
              <a:rPr lang="en-US" dirty="0" smtClean="0"/>
              <a:t>The “exception” which threatens to consume the Rule….</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Privacy </a:t>
            </a:r>
            <a:r>
              <a:rPr lang="en-US" dirty="0" smtClean="0"/>
              <a:t>Issues </a:t>
            </a:r>
            <a:r>
              <a:rPr lang="en-US" dirty="0" smtClean="0"/>
              <a:t>(2): Architecture</a:t>
            </a:r>
            <a:endParaRPr lang="en-US" dirty="0"/>
          </a:p>
        </p:txBody>
      </p:sp>
      <p:sp>
        <p:nvSpPr>
          <p:cNvPr id="3" name="Content Placeholder 2"/>
          <p:cNvSpPr>
            <a:spLocks noGrp="1"/>
          </p:cNvSpPr>
          <p:nvPr>
            <p:ph idx="1"/>
          </p:nvPr>
        </p:nvSpPr>
        <p:spPr/>
        <p:txBody>
          <a:bodyPr/>
          <a:lstStyle/>
          <a:p>
            <a:r>
              <a:rPr lang="en-US" dirty="0" smtClean="0"/>
              <a:t>Data </a:t>
            </a:r>
            <a:r>
              <a:rPr lang="en-US" dirty="0" smtClean="0"/>
              <a:t>format, storage, retention method/venue </a:t>
            </a:r>
            <a:r>
              <a:rPr lang="en-US" dirty="0" smtClean="0"/>
              <a:t>?</a:t>
            </a:r>
          </a:p>
          <a:p>
            <a:pPr lvl="1"/>
            <a:r>
              <a:rPr lang="en-US" dirty="0" smtClean="0"/>
              <a:t>Retention period, archive purging, loss of control for 3</a:t>
            </a:r>
            <a:r>
              <a:rPr lang="en-US" baseline="30000" dirty="0" smtClean="0"/>
              <a:t>rd</a:t>
            </a:r>
            <a:r>
              <a:rPr lang="en-US" dirty="0" smtClean="0"/>
              <a:t>-party stored data</a:t>
            </a:r>
            <a:endParaRPr lang="en-US" dirty="0" smtClean="0"/>
          </a:p>
          <a:p>
            <a:r>
              <a:rPr lang="en-US" dirty="0" smtClean="0"/>
              <a:t>From Privacy Policy:</a:t>
            </a:r>
          </a:p>
          <a:p>
            <a:pPr lvl="1"/>
            <a:r>
              <a:rPr lang="en-US" dirty="0" smtClean="0"/>
              <a:t>How are subjects notified of collection ? </a:t>
            </a:r>
          </a:p>
          <a:p>
            <a:pPr lvl="1"/>
            <a:r>
              <a:rPr lang="en-US" dirty="0" smtClean="0"/>
              <a:t>How is consent obtained ?</a:t>
            </a:r>
          </a:p>
          <a:p>
            <a:pPr lvl="2"/>
            <a:r>
              <a:rPr lang="en-US" dirty="0" smtClean="0"/>
              <a:t>Is there meaningful consent ? Or can you be thrown off the plane and detained by law enforcement  if you do not provide data ?</a:t>
            </a:r>
          </a:p>
          <a:p>
            <a:pPr lvl="1"/>
            <a:r>
              <a:rPr lang="en-US" dirty="0" smtClean="0"/>
              <a:t>Are subjects’ rights to “redress” for improper use explained/disclosed ?</a:t>
            </a:r>
          </a:p>
          <a:p>
            <a:pPr lvl="1"/>
            <a:r>
              <a:rPr lang="en-US" dirty="0" smtClean="0"/>
              <a:t>What provisions exist for modifying permissible uses, retention period or other consented issues ?</a:t>
            </a:r>
          </a:p>
          <a:p>
            <a:r>
              <a:rPr lang="en-US" dirty="0" smtClean="0"/>
              <a:t>KEY QUESTION: </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Do agency (or other collector of PII)</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data collection mechanisms accommodate the Privacy Requirements  of </a:t>
            </a:r>
            <a:r>
              <a:rPr lang="en-US"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notice</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and </a:t>
            </a:r>
            <a:r>
              <a:rPr lang="en-US"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consent</a:t>
            </a:r>
            <a:r>
              <a:rPr lang="en-US"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n-US" dirty="0" smtClean="0"/>
          </a:p>
          <a:p>
            <a:pPr>
              <a:buNone/>
            </a:pPr>
            <a:endParaRPr lang="en-US" dirty="0" smtClean="0"/>
          </a:p>
          <a:p>
            <a:pPr lvl="1"/>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Emerging approaches to Controlling Data ”collection abuse”</a:t>
            </a:r>
            <a:r>
              <a:rPr lang="en-US" dirty="0" smtClean="0"/>
              <a:t>	</a:t>
            </a:r>
            <a:endParaRPr lang="en-US" dirty="0"/>
          </a:p>
        </p:txBody>
      </p:sp>
      <p:sp>
        <p:nvSpPr>
          <p:cNvPr id="3" name="Content Placeholder 2"/>
          <p:cNvSpPr>
            <a:spLocks noGrp="1"/>
          </p:cNvSpPr>
          <p:nvPr>
            <p:ph idx="1"/>
          </p:nvPr>
        </p:nvSpPr>
        <p:spPr/>
        <p:txBody>
          <a:bodyPr/>
          <a:lstStyle/>
          <a:p>
            <a:r>
              <a:rPr lang="en-US" dirty="0" smtClean="0"/>
              <a:t>Technical capacity to identify subjects of collection; e.g.</a:t>
            </a:r>
          </a:p>
          <a:p>
            <a:pPr lvl="2"/>
            <a:r>
              <a:rPr lang="en-US" dirty="0" smtClean="0"/>
              <a:t>Meta tagging of ALL PII data fields ?</a:t>
            </a:r>
          </a:p>
          <a:p>
            <a:pPr lvl="2"/>
            <a:r>
              <a:rPr lang="en-US" dirty="0" smtClean="0"/>
              <a:t>“Record locator” identifier for each collected record ?</a:t>
            </a:r>
          </a:p>
          <a:p>
            <a:pPr lvl="2"/>
            <a:r>
              <a:rPr lang="en-US" dirty="0" smtClean="0"/>
              <a:t>Other options </a:t>
            </a:r>
            <a:r>
              <a:rPr lang="en-US" dirty="0" smtClean="0"/>
              <a:t>?</a:t>
            </a:r>
            <a:endParaRPr lang="en-US" dirty="0" smtClean="0"/>
          </a:p>
          <a:p>
            <a:r>
              <a:rPr lang="en-US" dirty="0" smtClean="0"/>
              <a:t>System Design: Precursor: </a:t>
            </a:r>
            <a:r>
              <a:rPr lang="en-US" dirty="0" smtClean="0">
                <a:solidFill>
                  <a:srgbClr val="FF0000"/>
                </a:solidFill>
              </a:rPr>
              <a:t>Common lexicon/uniform structure for data fields, critical PII data elements:</a:t>
            </a:r>
          </a:p>
          <a:p>
            <a:pPr lvl="2"/>
            <a:r>
              <a:rPr lang="en-US" dirty="0" smtClean="0"/>
              <a:t>E.g. Name, D-O-B, Country of Birth/Citizenship/Origin</a:t>
            </a:r>
          </a:p>
          <a:p>
            <a:pPr lvl="2"/>
            <a:r>
              <a:rPr lang="en-US" dirty="0" smtClean="0"/>
              <a:t>Cheat-sheet/template for foreign passports, other credential systems (ICAO badges</a:t>
            </a:r>
            <a:r>
              <a:rPr lang="en-US" dirty="0" smtClean="0"/>
              <a:t>)</a:t>
            </a:r>
          </a:p>
          <a:p>
            <a:pPr lvl="2"/>
            <a:r>
              <a:rPr lang="en-US" dirty="0" smtClean="0"/>
              <a:t>How to enforce multi-laterally ?</a:t>
            </a:r>
          </a:p>
          <a:p>
            <a:pPr lvl="3"/>
            <a:r>
              <a:rPr lang="en-US" dirty="0" smtClean="0"/>
              <a:t>Rely on multi-jurisdictional vendors (e.g.—IBM, Siemens, Barclays)</a:t>
            </a:r>
            <a:endParaRPr lang="en-US" dirty="0" smtClean="0"/>
          </a:p>
          <a:p>
            <a:r>
              <a:rPr lang="en-US" dirty="0" smtClean="0"/>
              <a:t>Deployment Candor: What are the intended uses </a:t>
            </a:r>
            <a:r>
              <a:rPr lang="en-US" dirty="0" smtClean="0"/>
              <a:t>of </a:t>
            </a:r>
            <a:r>
              <a:rPr lang="en-US" dirty="0" smtClean="0"/>
              <a:t>data: what does </a:t>
            </a:r>
            <a:r>
              <a:rPr lang="en-US" dirty="0" smtClean="0"/>
              <a:t>agency</a:t>
            </a:r>
            <a:r>
              <a:rPr lang="en-US" dirty="0" smtClean="0"/>
              <a:t> </a:t>
            </a:r>
            <a:r>
              <a:rPr lang="en-US" dirty="0" smtClean="0"/>
              <a:t>REALLY intend to do with the data ?</a:t>
            </a:r>
          </a:p>
          <a:p>
            <a:pPr lvl="1"/>
            <a:r>
              <a:rPr lang="en-US" dirty="0" smtClean="0"/>
              <a:t>Data matching systems; TTIC</a:t>
            </a:r>
          </a:p>
          <a:p>
            <a:pPr lvl="1"/>
            <a:r>
              <a:rPr lang="en-US" dirty="0" smtClean="0"/>
              <a:t>Why ? Accurate “scope” information in required disclosures and informed consent to be obtained from subjects ?</a:t>
            </a:r>
          </a:p>
          <a:p>
            <a:endParaRPr lang="en-US" dirty="0"/>
          </a:p>
        </p:txBody>
      </p:sp>
    </p:spTree>
  </p:cSld>
  <p:clrMapOvr>
    <a:masterClrMapping/>
  </p:clrMapOvr>
</p:sld>
</file>

<file path=ppt/theme/theme1.xml><?xml version="1.0" encoding="utf-8"?>
<a:theme xmlns:a="http://schemas.openxmlformats.org/drawingml/2006/main" name="MITRE Privacy">
  <a:themeElements>
    <a:clrScheme name="">
      <a:dk1>
        <a:srgbClr val="000000"/>
      </a:dk1>
      <a:lt1>
        <a:srgbClr val="FFFFFF"/>
      </a:lt1>
      <a:dk2>
        <a:srgbClr val="003399"/>
      </a:dk2>
      <a:lt2>
        <a:srgbClr val="808080"/>
      </a:lt2>
      <a:accent1>
        <a:srgbClr val="FFCC99"/>
      </a:accent1>
      <a:accent2>
        <a:srgbClr val="FF9999"/>
      </a:accent2>
      <a:accent3>
        <a:srgbClr val="FFFFFF"/>
      </a:accent3>
      <a:accent4>
        <a:srgbClr val="000000"/>
      </a:accent4>
      <a:accent5>
        <a:srgbClr val="FFE2CA"/>
      </a:accent5>
      <a:accent6>
        <a:srgbClr val="E78A8A"/>
      </a:accent6>
      <a:hlink>
        <a:srgbClr val="0000FF"/>
      </a:hlink>
      <a:folHlink>
        <a:srgbClr val="990099"/>
      </a:folHlink>
    </a:clrScheme>
    <a:fontScheme name="Privacy Practic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CC99"/>
        </a:solidFill>
        <a:ln w="127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ts val="2500"/>
          </a:lnSpc>
          <a:spcBef>
            <a:spcPct val="0"/>
          </a:spcBef>
          <a:spcAft>
            <a:spcPts val="1000"/>
          </a:spcAft>
          <a:buClr>
            <a:srgbClr val="FDAA03"/>
          </a:buClr>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rivacy Pract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rivacy Pract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rivacy Pract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rivacy Pract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rivacy Pract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rivacy Pract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rivacy Pract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rivacy Practice 8">
        <a:dk1>
          <a:srgbClr val="000000"/>
        </a:dk1>
        <a:lt1>
          <a:srgbClr val="FFFFFF"/>
        </a:lt1>
        <a:dk2>
          <a:srgbClr val="000000"/>
        </a:dk2>
        <a:lt2>
          <a:srgbClr val="808080"/>
        </a:lt2>
        <a:accent1>
          <a:srgbClr val="FFFFCC"/>
        </a:accent1>
        <a:accent2>
          <a:srgbClr val="99CCFF"/>
        </a:accent2>
        <a:accent3>
          <a:srgbClr val="FFFFFF"/>
        </a:accent3>
        <a:accent4>
          <a:srgbClr val="000000"/>
        </a:accent4>
        <a:accent5>
          <a:srgbClr val="FFFFE2"/>
        </a:accent5>
        <a:accent6>
          <a:srgbClr val="8AB9E7"/>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MITRE Privacy</Template>
  <TotalTime>337</TotalTime>
  <Words>906</Words>
  <Application>Microsoft Office PowerPoint</Application>
  <PresentationFormat>On-screen Show (4:3)</PresentationFormat>
  <Paragraphs>111</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MITRE Privacy</vt:lpstr>
      <vt:lpstr>Predicate for Privacy: Overview of Privacy considerations in Linked Data Environment</vt:lpstr>
      <vt:lpstr>Privacy Primer 1: What is Privacy ?</vt:lpstr>
      <vt:lpstr>Privacy Primer 2: Policy Framework </vt:lpstr>
      <vt:lpstr>Privacy Primer 3: When do Privacy Act obligations apply ?</vt:lpstr>
      <vt:lpstr>Privacy Primer 4:Core Privacy Principles* (Based on Fair Information Practices, foundation for the Privacy Act of 1974)</vt:lpstr>
      <vt:lpstr>Background Information/Deeper Dive</vt:lpstr>
      <vt:lpstr>Privacy Issues  (1): Policy</vt:lpstr>
      <vt:lpstr>Privacy Issues (2): Architecture</vt:lpstr>
      <vt:lpstr>Emerging approaches to Controlling Data ”collection abuse” </vt:lpstr>
    </vt:vector>
  </TitlesOfParts>
  <Company>The MITRE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Predicate for Privacy: Why Privacy Act Compliance Must be Built in to the TTAC “To Be” Environment</dc:title>
  <dc:creator>Michael A. Aisenberg</dc:creator>
  <cp:lastModifiedBy>Michael A. Aisenberg</cp:lastModifiedBy>
  <cp:revision>12</cp:revision>
  <dcterms:created xsi:type="dcterms:W3CDTF">2010-10-26T20:51:52Z</dcterms:created>
  <dcterms:modified xsi:type="dcterms:W3CDTF">2011-06-23T21:58:47Z</dcterms:modified>
</cp:coreProperties>
</file>