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199"/>
  </p:notesMasterIdLst>
  <p:handoutMasterIdLst>
    <p:handoutMasterId r:id="rId200"/>
  </p:handoutMasterIdLst>
  <p:sldIdLst>
    <p:sldId id="798" r:id="rId2"/>
    <p:sldId id="581" r:id="rId3"/>
    <p:sldId id="646" r:id="rId4"/>
    <p:sldId id="647" r:id="rId5"/>
    <p:sldId id="584" r:id="rId6"/>
    <p:sldId id="585" r:id="rId7"/>
    <p:sldId id="586" r:id="rId8"/>
    <p:sldId id="587" r:id="rId9"/>
    <p:sldId id="588" r:id="rId10"/>
    <p:sldId id="648" r:id="rId11"/>
    <p:sldId id="590" r:id="rId12"/>
    <p:sldId id="733" r:id="rId13"/>
    <p:sldId id="698" r:id="rId14"/>
    <p:sldId id="649" r:id="rId15"/>
    <p:sldId id="593" r:id="rId16"/>
    <p:sldId id="732" r:id="rId17"/>
    <p:sldId id="817" r:id="rId18"/>
    <p:sldId id="596" r:id="rId19"/>
    <p:sldId id="597" r:id="rId20"/>
    <p:sldId id="650" r:id="rId21"/>
    <p:sldId id="651" r:id="rId22"/>
    <p:sldId id="652" r:id="rId23"/>
    <p:sldId id="653" r:id="rId24"/>
    <p:sldId id="655" r:id="rId25"/>
    <p:sldId id="656" r:id="rId26"/>
    <p:sldId id="657" r:id="rId27"/>
    <p:sldId id="658" r:id="rId28"/>
    <p:sldId id="659" r:id="rId29"/>
    <p:sldId id="660" r:id="rId30"/>
    <p:sldId id="661" r:id="rId31"/>
    <p:sldId id="662" r:id="rId32"/>
    <p:sldId id="663" r:id="rId33"/>
    <p:sldId id="664" r:id="rId34"/>
    <p:sldId id="665" r:id="rId35"/>
    <p:sldId id="699" r:id="rId36"/>
    <p:sldId id="700" r:id="rId37"/>
    <p:sldId id="701" r:id="rId38"/>
    <p:sldId id="669" r:id="rId39"/>
    <p:sldId id="671" r:id="rId40"/>
    <p:sldId id="762" r:id="rId41"/>
    <p:sldId id="295" r:id="rId42"/>
    <p:sldId id="296" r:id="rId43"/>
    <p:sldId id="297" r:id="rId44"/>
    <p:sldId id="298" r:id="rId45"/>
    <p:sldId id="673" r:id="rId46"/>
    <p:sldId id="674" r:id="rId47"/>
    <p:sldId id="675" r:id="rId48"/>
    <p:sldId id="624" r:id="rId49"/>
    <p:sldId id="625" r:id="rId50"/>
    <p:sldId id="626" r:id="rId51"/>
    <p:sldId id="312" r:id="rId52"/>
    <p:sldId id="800" r:id="rId53"/>
    <p:sldId id="314" r:id="rId54"/>
    <p:sldId id="315" r:id="rId55"/>
    <p:sldId id="814" r:id="rId56"/>
    <p:sldId id="818" r:id="rId57"/>
    <p:sldId id="317" r:id="rId58"/>
    <p:sldId id="318" r:id="rId59"/>
    <p:sldId id="319" r:id="rId60"/>
    <p:sldId id="320" r:id="rId61"/>
    <p:sldId id="627" r:id="rId62"/>
    <p:sldId id="628" r:id="rId63"/>
    <p:sldId id="326" r:id="rId64"/>
    <p:sldId id="327" r:id="rId65"/>
    <p:sldId id="331" r:id="rId66"/>
    <p:sldId id="332" r:id="rId67"/>
    <p:sldId id="333" r:id="rId68"/>
    <p:sldId id="336" r:id="rId69"/>
    <p:sldId id="819" r:id="rId70"/>
    <p:sldId id="820" r:id="rId71"/>
    <p:sldId id="346" r:id="rId72"/>
    <p:sldId id="347" r:id="rId73"/>
    <p:sldId id="348" r:id="rId74"/>
    <p:sldId id="812" r:id="rId75"/>
    <p:sldId id="782" r:id="rId76"/>
    <p:sldId id="785" r:id="rId77"/>
    <p:sldId id="786" r:id="rId78"/>
    <p:sldId id="787" r:id="rId79"/>
    <p:sldId id="792" r:id="rId80"/>
    <p:sldId id="794" r:id="rId81"/>
    <p:sldId id="813" r:id="rId82"/>
    <p:sldId id="738" r:id="rId83"/>
    <p:sldId id="371" r:id="rId84"/>
    <p:sldId id="372" r:id="rId85"/>
    <p:sldId id="373" r:id="rId86"/>
    <p:sldId id="702" r:id="rId87"/>
    <p:sldId id="678" r:id="rId88"/>
    <p:sldId id="734" r:id="rId89"/>
    <p:sldId id="795" r:id="rId90"/>
    <p:sldId id="796" r:id="rId91"/>
    <p:sldId id="804" r:id="rId92"/>
    <p:sldId id="836" r:id="rId93"/>
    <p:sldId id="837" r:id="rId94"/>
    <p:sldId id="761" r:id="rId95"/>
    <p:sldId id="383" r:id="rId96"/>
    <p:sldId id="735" r:id="rId97"/>
    <p:sldId id="384" r:id="rId98"/>
    <p:sldId id="629" r:id="rId99"/>
    <p:sldId id="386" r:id="rId100"/>
    <p:sldId id="630" r:id="rId101"/>
    <p:sldId id="703" r:id="rId102"/>
    <p:sldId id="704" r:id="rId103"/>
    <p:sldId id="705" r:id="rId104"/>
    <p:sldId id="706" r:id="rId105"/>
    <p:sldId id="707" r:id="rId106"/>
    <p:sldId id="708" r:id="rId107"/>
    <p:sldId id="393" r:id="rId108"/>
    <p:sldId id="780" r:id="rId109"/>
    <p:sldId id="394" r:id="rId110"/>
    <p:sldId id="781" r:id="rId111"/>
    <p:sldId id="771" r:id="rId112"/>
    <p:sldId id="772" r:id="rId113"/>
    <p:sldId id="776" r:id="rId114"/>
    <p:sldId id="773" r:id="rId115"/>
    <p:sldId id="774" r:id="rId116"/>
    <p:sldId id="777" r:id="rId117"/>
    <p:sldId id="685" r:id="rId118"/>
    <p:sldId id="718" r:id="rId119"/>
    <p:sldId id="815" r:id="rId120"/>
    <p:sldId id="816" r:id="rId121"/>
    <p:sldId id="561" r:id="rId122"/>
    <p:sldId id="549" r:id="rId123"/>
    <p:sldId id="550" r:id="rId124"/>
    <p:sldId id="551" r:id="rId125"/>
    <p:sldId id="552" r:id="rId126"/>
    <p:sldId id="465" r:id="rId127"/>
    <p:sldId id="466" r:id="rId128"/>
    <p:sldId id="687" r:id="rId129"/>
    <p:sldId id="688" r:id="rId130"/>
    <p:sldId id="555" r:id="rId131"/>
    <p:sldId id="689" r:id="rId132"/>
    <p:sldId id="690" r:id="rId133"/>
    <p:sldId id="559" r:id="rId134"/>
    <p:sldId id="557" r:id="rId135"/>
    <p:sldId id="823" r:id="rId136"/>
    <p:sldId id="400" r:id="rId137"/>
    <p:sldId id="560" r:id="rId138"/>
    <p:sldId id="401" r:id="rId139"/>
    <p:sldId id="403" r:id="rId140"/>
    <p:sldId id="404" r:id="rId141"/>
    <p:sldId id="405" r:id="rId142"/>
    <p:sldId id="406" r:id="rId143"/>
    <p:sldId id="641" r:id="rId144"/>
    <p:sldId id="709" r:id="rId145"/>
    <p:sldId id="409" r:id="rId146"/>
    <p:sldId id="710" r:id="rId147"/>
    <p:sldId id="711" r:id="rId148"/>
    <p:sldId id="712" r:id="rId149"/>
    <p:sldId id="414" r:id="rId150"/>
    <p:sldId id="415" r:id="rId151"/>
    <p:sldId id="416" r:id="rId152"/>
    <p:sldId id="417" r:id="rId153"/>
    <p:sldId id="418" r:id="rId154"/>
    <p:sldId id="807" r:id="rId155"/>
    <p:sldId id="423" r:id="rId156"/>
    <p:sldId id="713" r:id="rId157"/>
    <p:sldId id="714" r:id="rId158"/>
    <p:sldId id="426" r:id="rId159"/>
    <p:sldId id="427" r:id="rId160"/>
    <p:sldId id="428" r:id="rId161"/>
    <p:sldId id="439" r:id="rId162"/>
    <p:sldId id="440" r:id="rId163"/>
    <p:sldId id="642" r:id="rId164"/>
    <p:sldId id="456" r:id="rId165"/>
    <p:sldId id="826" r:id="rId166"/>
    <p:sldId id="830" r:id="rId167"/>
    <p:sldId id="487" r:id="rId168"/>
    <p:sldId id="489" r:id="rId169"/>
    <p:sldId id="490" r:id="rId170"/>
    <p:sldId id="715" r:id="rId171"/>
    <p:sldId id="506" r:id="rId172"/>
    <p:sldId id="507" r:id="rId173"/>
    <p:sldId id="509" r:id="rId174"/>
    <p:sldId id="514" r:id="rId175"/>
    <p:sldId id="571" r:id="rId176"/>
    <p:sldId id="691" r:id="rId177"/>
    <p:sldId id="692" r:id="rId178"/>
    <p:sldId id="693" r:id="rId179"/>
    <p:sldId id="562" r:id="rId180"/>
    <p:sldId id="563" r:id="rId181"/>
    <p:sldId id="518" r:id="rId182"/>
    <p:sldId id="579" r:id="rId183"/>
    <p:sldId id="643" r:id="rId184"/>
    <p:sldId id="824" r:id="rId185"/>
    <p:sldId id="825" r:id="rId186"/>
    <p:sldId id="519" r:id="rId187"/>
    <p:sldId id="811" r:id="rId188"/>
    <p:sldId id="764" r:id="rId189"/>
    <p:sldId id="529" r:id="rId190"/>
    <p:sldId id="530" r:id="rId191"/>
    <p:sldId id="531" r:id="rId192"/>
    <p:sldId id="532" r:id="rId193"/>
    <p:sldId id="533" r:id="rId194"/>
    <p:sldId id="717" r:id="rId195"/>
    <p:sldId id="541" r:id="rId196"/>
    <p:sldId id="542" r:id="rId197"/>
    <p:sldId id="543" r:id="rId198"/>
  </p:sldIdLst>
  <p:sldSz cx="10080625" cy="7559675"/>
  <p:notesSz cx="7559675" cy="10691813"/>
  <p:custShowLst>
    <p:custShow name="shorter version" id="0">
      <p:sldLst/>
    </p:custShow>
    <p:custShow name="full" id="1">
      <p:sldLst/>
    </p:custShow>
  </p:custShowLst>
  <p:defaultTextStyle>
    <a:defPPr>
      <a:defRPr lang="en-GB"/>
    </a:defPPr>
    <a:lvl1pPr algn="l" defTabSz="449263" rtl="0" fontAlgn="base" hangingPunct="0">
      <a:lnSpc>
        <a:spcPct val="87000"/>
      </a:lnSpc>
      <a:spcBef>
        <a:spcPct val="0"/>
      </a:spcBef>
      <a:spcAft>
        <a:spcPct val="0"/>
      </a:spcAft>
      <a:buClr>
        <a:srgbClr val="000000"/>
      </a:buClr>
      <a:buSzPct val="100000"/>
      <a:buFont typeface="Times New Roman" charset="0"/>
      <a:defRPr sz="2800" kern="1200">
        <a:solidFill>
          <a:schemeClr val="bg1"/>
        </a:solidFill>
        <a:latin typeface="Arial" charset="0"/>
        <a:ea typeface="+mn-ea"/>
        <a:cs typeface="+mn-cs"/>
      </a:defRPr>
    </a:lvl1pPr>
    <a:lvl2pPr marL="742950" indent="-285750" algn="l" defTabSz="449263" rtl="0" fontAlgn="base" hangingPunct="0">
      <a:lnSpc>
        <a:spcPct val="87000"/>
      </a:lnSpc>
      <a:spcBef>
        <a:spcPct val="0"/>
      </a:spcBef>
      <a:spcAft>
        <a:spcPct val="0"/>
      </a:spcAft>
      <a:buClr>
        <a:srgbClr val="000000"/>
      </a:buClr>
      <a:buSzPct val="100000"/>
      <a:buFont typeface="Times New Roman" charset="0"/>
      <a:defRPr sz="2800" kern="1200">
        <a:solidFill>
          <a:schemeClr val="bg1"/>
        </a:solidFill>
        <a:latin typeface="Arial" charset="0"/>
        <a:ea typeface="+mn-ea"/>
        <a:cs typeface="+mn-cs"/>
      </a:defRPr>
    </a:lvl2pPr>
    <a:lvl3pPr marL="1143000" indent="-228600" algn="l" defTabSz="449263" rtl="0" fontAlgn="base" hangingPunct="0">
      <a:lnSpc>
        <a:spcPct val="87000"/>
      </a:lnSpc>
      <a:spcBef>
        <a:spcPct val="0"/>
      </a:spcBef>
      <a:spcAft>
        <a:spcPct val="0"/>
      </a:spcAft>
      <a:buClr>
        <a:srgbClr val="000000"/>
      </a:buClr>
      <a:buSzPct val="100000"/>
      <a:buFont typeface="Times New Roman" charset="0"/>
      <a:defRPr sz="2800" kern="1200">
        <a:solidFill>
          <a:schemeClr val="bg1"/>
        </a:solidFill>
        <a:latin typeface="Arial" charset="0"/>
        <a:ea typeface="+mn-ea"/>
        <a:cs typeface="+mn-cs"/>
      </a:defRPr>
    </a:lvl3pPr>
    <a:lvl4pPr marL="1600200" indent="-228600" algn="l" defTabSz="449263" rtl="0" fontAlgn="base" hangingPunct="0">
      <a:lnSpc>
        <a:spcPct val="87000"/>
      </a:lnSpc>
      <a:spcBef>
        <a:spcPct val="0"/>
      </a:spcBef>
      <a:spcAft>
        <a:spcPct val="0"/>
      </a:spcAft>
      <a:buClr>
        <a:srgbClr val="000000"/>
      </a:buClr>
      <a:buSzPct val="100000"/>
      <a:buFont typeface="Times New Roman" charset="0"/>
      <a:defRPr sz="2800" kern="1200">
        <a:solidFill>
          <a:schemeClr val="bg1"/>
        </a:solidFill>
        <a:latin typeface="Arial" charset="0"/>
        <a:ea typeface="+mn-ea"/>
        <a:cs typeface="+mn-cs"/>
      </a:defRPr>
    </a:lvl4pPr>
    <a:lvl5pPr marL="2057400" indent="-228600" algn="l" defTabSz="449263" rtl="0" fontAlgn="base" hangingPunct="0">
      <a:lnSpc>
        <a:spcPct val="87000"/>
      </a:lnSpc>
      <a:spcBef>
        <a:spcPct val="0"/>
      </a:spcBef>
      <a:spcAft>
        <a:spcPct val="0"/>
      </a:spcAft>
      <a:buClr>
        <a:srgbClr val="000000"/>
      </a:buClr>
      <a:buSzPct val="100000"/>
      <a:buFont typeface="Times New Roman" charset="0"/>
      <a:defRPr sz="2800" kern="1200">
        <a:solidFill>
          <a:schemeClr val="bg1"/>
        </a:solidFill>
        <a:latin typeface="Arial" charset="0"/>
        <a:ea typeface="+mn-ea"/>
        <a:cs typeface="+mn-cs"/>
      </a:defRPr>
    </a:lvl5pPr>
    <a:lvl6pPr marL="2286000" algn="l" defTabSz="457200" rtl="0" eaLnBrk="1" latinLnBrk="0" hangingPunct="1">
      <a:defRPr sz="2800" kern="1200">
        <a:solidFill>
          <a:schemeClr val="bg1"/>
        </a:solidFill>
        <a:latin typeface="Arial" charset="0"/>
        <a:ea typeface="+mn-ea"/>
        <a:cs typeface="+mn-cs"/>
      </a:defRPr>
    </a:lvl6pPr>
    <a:lvl7pPr marL="2743200" algn="l" defTabSz="457200" rtl="0" eaLnBrk="1" latinLnBrk="0" hangingPunct="1">
      <a:defRPr sz="2800" kern="1200">
        <a:solidFill>
          <a:schemeClr val="bg1"/>
        </a:solidFill>
        <a:latin typeface="Arial" charset="0"/>
        <a:ea typeface="+mn-ea"/>
        <a:cs typeface="+mn-cs"/>
      </a:defRPr>
    </a:lvl7pPr>
    <a:lvl8pPr marL="3200400" algn="l" defTabSz="457200" rtl="0" eaLnBrk="1" latinLnBrk="0" hangingPunct="1">
      <a:defRPr sz="2800" kern="1200">
        <a:solidFill>
          <a:schemeClr val="bg1"/>
        </a:solidFill>
        <a:latin typeface="Arial" charset="0"/>
        <a:ea typeface="+mn-ea"/>
        <a:cs typeface="+mn-cs"/>
      </a:defRPr>
    </a:lvl8pPr>
    <a:lvl9pPr marL="3657600" algn="l" defTabSz="457200" rtl="0" eaLnBrk="1" latinLnBrk="0" hangingPunct="1">
      <a:defRPr sz="28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D01"/>
    <a:srgbClr val="005500"/>
    <a:srgbClr val="6B0003"/>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5" autoAdjust="0"/>
    <p:restoredTop sz="94660"/>
  </p:normalViewPr>
  <p:slideViewPr>
    <p:cSldViewPr>
      <p:cViewPr varScale="1">
        <p:scale>
          <a:sx n="74" d="100"/>
          <a:sy n="74" d="100"/>
        </p:scale>
        <p:origin x="-1312"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2" d="100"/>
        <a:sy n="102" d="100"/>
      </p:scale>
      <p:origin x="0" y="33088"/>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notesMaster" Target="notesMasters/notes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handoutMaster" Target="handoutMasters/handoutMaster1.xml"/><Relationship Id="rId201" Type="http://schemas.openxmlformats.org/officeDocument/2006/relationships/printerSettings" Target="printerSettings/printerSettings1.bin"/><Relationship Id="rId202" Type="http://schemas.openxmlformats.org/officeDocument/2006/relationships/presProps" Target="presProps.xml"/><Relationship Id="rId203"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theme" Target="theme/theme1.xml"/><Relationship Id="rId205" Type="http://schemas.openxmlformats.org/officeDocument/2006/relationships/tableStyles" Target="tableStyles.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281488" y="0"/>
            <a:ext cx="3276600" cy="534988"/>
          </a:xfrm>
          <a:prstGeom prst="rect">
            <a:avLst/>
          </a:prstGeom>
        </p:spPr>
        <p:txBody>
          <a:bodyPr vert="horz" lIns="91440" tIns="45720" rIns="91440" bIns="45720" rtlCol="0"/>
          <a:lstStyle>
            <a:lvl1pPr algn="r">
              <a:defRPr sz="1200"/>
            </a:lvl1pPr>
          </a:lstStyle>
          <a:p>
            <a:fld id="{1367D82F-1E1B-954A-AE01-BA5E3A6ED130}" type="datetimeFigureOut">
              <a:rPr lang="en-US" smtClean="0"/>
              <a:t>2011-6-6</a:t>
            </a:fld>
            <a:endParaRPr lang="en-US"/>
          </a:p>
        </p:txBody>
      </p:sp>
      <p:sp>
        <p:nvSpPr>
          <p:cNvPr id="4" name="Footer Placeholder 3"/>
          <p:cNvSpPr>
            <a:spLocks noGrp="1"/>
          </p:cNvSpPr>
          <p:nvPr>
            <p:ph type="ftr" sz="quarter" idx="2"/>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281488" y="10155238"/>
            <a:ext cx="3276600" cy="534987"/>
          </a:xfrm>
          <a:prstGeom prst="rect">
            <a:avLst/>
          </a:prstGeom>
        </p:spPr>
        <p:txBody>
          <a:bodyPr vert="horz" lIns="91440" tIns="45720" rIns="91440" bIns="45720" rtlCol="0" anchor="b"/>
          <a:lstStyle>
            <a:lvl1pPr algn="r">
              <a:defRPr sz="1200"/>
            </a:lvl1pPr>
          </a:lstStyle>
          <a:p>
            <a:fld id="{AF30871C-EE4A-E946-A8B3-4F2C6B3A5C1E}" type="slidenum">
              <a:rPr lang="en-US" smtClean="0"/>
              <a:t>‹#›</a:t>
            </a:fld>
            <a:endParaRPr lang="en-US"/>
          </a:p>
        </p:txBody>
      </p:sp>
    </p:spTree>
    <p:extLst>
      <p:ext uri="{BB962C8B-B14F-4D97-AF65-F5344CB8AC3E}">
        <p14:creationId xmlns:p14="http://schemas.microsoft.com/office/powerpoint/2010/main" val="224530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2050"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1" name="Rectangle 3"/>
          <p:cNvSpPr>
            <a:spLocks noGrp="1" noChangeArrowheads="1"/>
          </p:cNvSpPr>
          <p:nvPr>
            <p:ph type="hdr"/>
          </p:nvPr>
        </p:nvSpPr>
        <p:spPr bwMode="auto">
          <a:xfrm>
            <a:off x="0" y="0"/>
            <a:ext cx="3278188"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endParaRPr lang="en-US"/>
          </a:p>
        </p:txBody>
      </p:sp>
      <p:sp>
        <p:nvSpPr>
          <p:cNvPr id="2052" name="Rectangle 4"/>
          <p:cNvSpPr>
            <a:spLocks noGrp="1" noChangeArrowheads="1"/>
          </p:cNvSpPr>
          <p:nvPr>
            <p:ph type="dt"/>
          </p:nvPr>
        </p:nvSpPr>
        <p:spPr bwMode="auto">
          <a:xfrm>
            <a:off x="4279900" y="0"/>
            <a:ext cx="3278188"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3000"/>
              </a:lnSpc>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endParaRPr lang="en-US"/>
          </a:p>
        </p:txBody>
      </p:sp>
      <p:sp>
        <p:nvSpPr>
          <p:cNvPr id="2053" name="Rectangle 5"/>
          <p:cNvSpPr>
            <a:spLocks noGrp="1" noChangeArrowheads="1"/>
          </p:cNvSpPr>
          <p:nvPr>
            <p:ph type="ftr"/>
          </p:nvPr>
        </p:nvSpPr>
        <p:spPr bwMode="auto">
          <a:xfrm>
            <a:off x="0" y="10156825"/>
            <a:ext cx="3278188"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3000"/>
              </a:lnSpc>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endParaRPr lang="en-US"/>
          </a:p>
        </p:txBody>
      </p:sp>
      <p:sp>
        <p:nvSpPr>
          <p:cNvPr id="2054" name="Rectangle 6"/>
          <p:cNvSpPr>
            <a:spLocks noGrp="1" noChangeArrowheads="1"/>
          </p:cNvSpPr>
          <p:nvPr>
            <p:ph type="sldNum"/>
          </p:nvPr>
        </p:nvSpPr>
        <p:spPr bwMode="auto">
          <a:xfrm>
            <a:off x="4279900" y="10156825"/>
            <a:ext cx="3278188"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3000"/>
              </a:lnSpc>
              <a:tabLst>
                <a:tab pos="723900" algn="l"/>
                <a:tab pos="1447800" algn="l"/>
                <a:tab pos="2171700" algn="l"/>
                <a:tab pos="2895600" algn="l"/>
              </a:tabLst>
              <a:defRPr sz="1400">
                <a:solidFill>
                  <a:srgbClr val="000000"/>
                </a:solidFill>
                <a:latin typeface="Times New Roman" charset="0"/>
                <a:ea typeface="Arial Unicode MS" charset="0"/>
                <a:cs typeface="Arial Unicode MS" charset="0"/>
              </a:defRPr>
            </a:lvl1pPr>
          </a:lstStyle>
          <a:p>
            <a:pPr>
              <a:defRPr/>
            </a:pPr>
            <a:fld id="{784CF5E5-E7C4-7A45-9F43-1ECC99364F0D}" type="slidenum">
              <a:rPr lang="en-US"/>
              <a:pPr>
                <a:defRPr/>
              </a:pPr>
              <a:t>‹#›</a:t>
            </a:fld>
            <a:endParaRPr lang="en-US"/>
          </a:p>
        </p:txBody>
      </p:sp>
    </p:spTree>
    <p:extLst>
      <p:ext uri="{BB962C8B-B14F-4D97-AF65-F5344CB8AC3E}">
        <p14:creationId xmlns:p14="http://schemas.microsoft.com/office/powerpoint/2010/main" val="353215903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ＭＳ Ｐゴシック" charset="-128"/>
      </a:defRPr>
    </a:lvl1pPr>
    <a:lvl2pPr marL="37931725" indent="-37474525"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p>
            <a:fld id="{54F0E903-ABCF-B648-8EFE-CB0BB43E4B90}" type="slidenum">
              <a:rPr lang="en-US"/>
              <a:pPr/>
              <a:t>2</a:t>
            </a:fld>
            <a:endParaRPr lang="en-US" dirty="0"/>
          </a:p>
        </p:txBody>
      </p:sp>
      <p:sp>
        <p:nvSpPr>
          <p:cNvPr id="1945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9460" name="Text Box 2"/>
          <p:cNvSpPr txBox="1">
            <a:spLocks noGrp="1" noChangeArrowheads="1"/>
          </p:cNvSpPr>
          <p:nvPr>
            <p:ph type="body" idx="1"/>
          </p:nvPr>
        </p:nvSpPr>
        <p:spPr>
          <a:xfrm>
            <a:off x="755650" y="5078413"/>
            <a:ext cx="6048375" cy="4811712"/>
          </a:xfrm>
          <a:noFill/>
          <a:ln/>
        </p:spPr>
        <p:txBody>
          <a:bodyPr wrap="none" anchor="ct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p:cNvSpPr>
            <a:spLocks noGrp="1" noChangeArrowheads="1"/>
          </p:cNvSpPr>
          <p:nvPr>
            <p:ph type="sldNum" sz="quarter"/>
          </p:nvPr>
        </p:nvSpPr>
        <p:spPr>
          <a:noFill/>
        </p:spPr>
        <p:txBody>
          <a:bodyPr/>
          <a:lstStyle/>
          <a:p>
            <a:fld id="{A3E4FF33-D473-FF48-AD9C-482FA000A5E1}" type="slidenum">
              <a:rPr lang="en-US"/>
              <a:pPr/>
              <a:t>23</a:t>
            </a:fld>
            <a:endParaRPr lang="en-US"/>
          </a:p>
        </p:txBody>
      </p:sp>
      <p:sp>
        <p:nvSpPr>
          <p:cNvPr id="5222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222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0514" name="Rectangle 6"/>
          <p:cNvSpPr>
            <a:spLocks noGrp="1" noChangeArrowheads="1"/>
          </p:cNvSpPr>
          <p:nvPr>
            <p:ph type="sldNum" sz="quarter"/>
          </p:nvPr>
        </p:nvSpPr>
        <p:spPr>
          <a:noFill/>
        </p:spPr>
        <p:txBody>
          <a:bodyPr/>
          <a:lstStyle/>
          <a:p>
            <a:fld id="{7FA276AF-E3DC-1B45-8843-2EF2A14E778F}" type="slidenum">
              <a:rPr lang="en-US"/>
              <a:pPr/>
              <a:t>141</a:t>
            </a:fld>
            <a:endParaRPr lang="en-US"/>
          </a:p>
        </p:txBody>
      </p:sp>
      <p:sp>
        <p:nvSpPr>
          <p:cNvPr id="32051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2051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2562" name="Rectangle 6"/>
          <p:cNvSpPr>
            <a:spLocks noGrp="1" noChangeArrowheads="1"/>
          </p:cNvSpPr>
          <p:nvPr>
            <p:ph type="sldNum" sz="quarter"/>
          </p:nvPr>
        </p:nvSpPr>
        <p:spPr>
          <a:noFill/>
        </p:spPr>
        <p:txBody>
          <a:bodyPr/>
          <a:lstStyle/>
          <a:p>
            <a:fld id="{B11A5A06-8FF8-D84C-88D3-6B5FE98079EA}" type="slidenum">
              <a:rPr lang="en-US"/>
              <a:pPr/>
              <a:t>142</a:t>
            </a:fld>
            <a:endParaRPr lang="en-US"/>
          </a:p>
        </p:txBody>
      </p:sp>
      <p:sp>
        <p:nvSpPr>
          <p:cNvPr id="32256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2256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4610" name="Rectangle 6"/>
          <p:cNvSpPr>
            <a:spLocks noGrp="1" noChangeArrowheads="1"/>
          </p:cNvSpPr>
          <p:nvPr>
            <p:ph type="sldNum" sz="quarter"/>
          </p:nvPr>
        </p:nvSpPr>
        <p:spPr>
          <a:noFill/>
        </p:spPr>
        <p:txBody>
          <a:bodyPr/>
          <a:lstStyle/>
          <a:p>
            <a:fld id="{969F8A47-4756-9747-A154-192D362105AA}" type="slidenum">
              <a:rPr lang="en-US"/>
              <a:pPr/>
              <a:t>143</a:t>
            </a:fld>
            <a:endParaRPr lang="en-US"/>
          </a:p>
        </p:txBody>
      </p:sp>
      <p:sp>
        <p:nvSpPr>
          <p:cNvPr id="32461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2461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6658" name="Rectangle 6"/>
          <p:cNvSpPr>
            <a:spLocks noGrp="1" noChangeArrowheads="1"/>
          </p:cNvSpPr>
          <p:nvPr>
            <p:ph type="sldNum" sz="quarter"/>
          </p:nvPr>
        </p:nvSpPr>
        <p:spPr>
          <a:noFill/>
        </p:spPr>
        <p:txBody>
          <a:bodyPr/>
          <a:lstStyle/>
          <a:p>
            <a:fld id="{C6E2DDAB-4724-564A-865A-66044BE0BC55}" type="slidenum">
              <a:rPr lang="en-US"/>
              <a:pPr/>
              <a:t>144</a:t>
            </a:fld>
            <a:endParaRPr lang="en-US"/>
          </a:p>
        </p:txBody>
      </p:sp>
      <p:sp>
        <p:nvSpPr>
          <p:cNvPr id="32665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2666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8706" name="Rectangle 6"/>
          <p:cNvSpPr>
            <a:spLocks noGrp="1" noChangeArrowheads="1"/>
          </p:cNvSpPr>
          <p:nvPr>
            <p:ph type="sldNum" sz="quarter"/>
          </p:nvPr>
        </p:nvSpPr>
        <p:spPr>
          <a:noFill/>
        </p:spPr>
        <p:txBody>
          <a:bodyPr/>
          <a:lstStyle/>
          <a:p>
            <a:fld id="{BFB944D0-C337-4746-B2BB-196188EF8F35}" type="slidenum">
              <a:rPr lang="en-US"/>
              <a:pPr/>
              <a:t>145</a:t>
            </a:fld>
            <a:endParaRPr lang="en-US"/>
          </a:p>
        </p:txBody>
      </p:sp>
      <p:sp>
        <p:nvSpPr>
          <p:cNvPr id="32870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2870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2802" name="Rectangle 6"/>
          <p:cNvSpPr>
            <a:spLocks noGrp="1" noChangeArrowheads="1"/>
          </p:cNvSpPr>
          <p:nvPr>
            <p:ph type="sldNum" sz="quarter"/>
          </p:nvPr>
        </p:nvSpPr>
        <p:spPr>
          <a:noFill/>
        </p:spPr>
        <p:txBody>
          <a:bodyPr/>
          <a:lstStyle/>
          <a:p>
            <a:fld id="{21A98D0E-FD02-5A4A-BA76-FE2791D09EA9}" type="slidenum">
              <a:rPr lang="en-US"/>
              <a:pPr/>
              <a:t>146</a:t>
            </a:fld>
            <a:endParaRPr lang="en-US"/>
          </a:p>
        </p:txBody>
      </p:sp>
      <p:sp>
        <p:nvSpPr>
          <p:cNvPr id="33280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3280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2802" name="Rectangle 6"/>
          <p:cNvSpPr>
            <a:spLocks noGrp="1" noChangeArrowheads="1"/>
          </p:cNvSpPr>
          <p:nvPr>
            <p:ph type="sldNum" sz="quarter"/>
          </p:nvPr>
        </p:nvSpPr>
        <p:spPr>
          <a:noFill/>
        </p:spPr>
        <p:txBody>
          <a:bodyPr/>
          <a:lstStyle/>
          <a:p>
            <a:fld id="{21A98D0E-FD02-5A4A-BA76-FE2791D09EA9}" type="slidenum">
              <a:rPr lang="en-US"/>
              <a:pPr/>
              <a:t>147</a:t>
            </a:fld>
            <a:endParaRPr lang="en-US"/>
          </a:p>
        </p:txBody>
      </p:sp>
      <p:sp>
        <p:nvSpPr>
          <p:cNvPr id="33280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3280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2802" name="Rectangle 6"/>
          <p:cNvSpPr>
            <a:spLocks noGrp="1" noChangeArrowheads="1"/>
          </p:cNvSpPr>
          <p:nvPr>
            <p:ph type="sldNum" sz="quarter"/>
          </p:nvPr>
        </p:nvSpPr>
        <p:spPr>
          <a:noFill/>
        </p:spPr>
        <p:txBody>
          <a:bodyPr/>
          <a:lstStyle/>
          <a:p>
            <a:fld id="{21A98D0E-FD02-5A4A-BA76-FE2791D09EA9}" type="slidenum">
              <a:rPr lang="en-US"/>
              <a:pPr/>
              <a:t>148</a:t>
            </a:fld>
            <a:endParaRPr lang="en-US"/>
          </a:p>
        </p:txBody>
      </p:sp>
      <p:sp>
        <p:nvSpPr>
          <p:cNvPr id="33280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3280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6"/>
          <p:cNvSpPr>
            <a:spLocks noGrp="1" noChangeArrowheads="1"/>
          </p:cNvSpPr>
          <p:nvPr>
            <p:ph type="sldNum" sz="quarter"/>
          </p:nvPr>
        </p:nvSpPr>
        <p:spPr>
          <a:noFill/>
        </p:spPr>
        <p:txBody>
          <a:bodyPr/>
          <a:lstStyle/>
          <a:p>
            <a:fld id="{9E3774FF-3794-304C-9103-57E1999793B9}" type="slidenum">
              <a:rPr lang="en-US"/>
              <a:pPr/>
              <a:t>149</a:t>
            </a:fld>
            <a:endParaRPr lang="en-US"/>
          </a:p>
        </p:txBody>
      </p:sp>
      <p:sp>
        <p:nvSpPr>
          <p:cNvPr id="33894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3894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0994" name="Rectangle 6"/>
          <p:cNvSpPr>
            <a:spLocks noGrp="1" noChangeArrowheads="1"/>
          </p:cNvSpPr>
          <p:nvPr>
            <p:ph type="sldNum" sz="quarter"/>
          </p:nvPr>
        </p:nvSpPr>
        <p:spPr>
          <a:noFill/>
        </p:spPr>
        <p:txBody>
          <a:bodyPr/>
          <a:lstStyle/>
          <a:p>
            <a:fld id="{FDB0C09B-B112-CE4D-8D53-940C92202A02}" type="slidenum">
              <a:rPr lang="en-US"/>
              <a:pPr/>
              <a:t>150</a:t>
            </a:fld>
            <a:endParaRPr lang="en-US"/>
          </a:p>
        </p:txBody>
      </p:sp>
      <p:sp>
        <p:nvSpPr>
          <p:cNvPr id="3409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409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p:spPr>
        <p:txBody>
          <a:bodyPr/>
          <a:lstStyle/>
          <a:p>
            <a:fld id="{CBB7C931-E103-2643-B0B7-C2633DCD9A0C}" type="slidenum">
              <a:rPr lang="en-US"/>
              <a:pPr/>
              <a:t>24</a:t>
            </a:fld>
            <a:endParaRPr lang="en-US"/>
          </a:p>
        </p:txBody>
      </p:sp>
      <p:sp>
        <p:nvSpPr>
          <p:cNvPr id="5427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4276" name="Text Box 2"/>
          <p:cNvSpPr txBox="1">
            <a:spLocks noGrp="1" noChangeArrowheads="1"/>
          </p:cNvSpPr>
          <p:nvPr>
            <p:ph type="body" idx="1"/>
          </p:nvPr>
        </p:nvSpPr>
        <p:spPr>
          <a:xfrm>
            <a:off x="755650" y="5078413"/>
            <a:ext cx="6048375" cy="4721225"/>
          </a:xfrm>
          <a:noFill/>
          <a:ln/>
        </p:spPr>
        <p:txBody>
          <a:bodyPr wrap="none" anchor="ct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3042" name="Rectangle 6"/>
          <p:cNvSpPr>
            <a:spLocks noGrp="1" noChangeArrowheads="1"/>
          </p:cNvSpPr>
          <p:nvPr>
            <p:ph type="sldNum" sz="quarter"/>
          </p:nvPr>
        </p:nvSpPr>
        <p:spPr>
          <a:noFill/>
        </p:spPr>
        <p:txBody>
          <a:bodyPr/>
          <a:lstStyle/>
          <a:p>
            <a:fld id="{53A4489B-B7EE-934C-B092-E1DDA395EF8A}" type="slidenum">
              <a:rPr lang="en-US"/>
              <a:pPr/>
              <a:t>151</a:t>
            </a:fld>
            <a:endParaRPr lang="en-US"/>
          </a:p>
        </p:txBody>
      </p:sp>
      <p:sp>
        <p:nvSpPr>
          <p:cNvPr id="34304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4304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6"/>
          <p:cNvSpPr>
            <a:spLocks noGrp="1" noChangeArrowheads="1"/>
          </p:cNvSpPr>
          <p:nvPr>
            <p:ph type="sldNum" sz="quarter"/>
          </p:nvPr>
        </p:nvSpPr>
        <p:spPr>
          <a:noFill/>
        </p:spPr>
        <p:txBody>
          <a:bodyPr/>
          <a:lstStyle/>
          <a:p>
            <a:fld id="{0940EEC6-2550-AD41-B67F-25F592389EA9}" type="slidenum">
              <a:rPr lang="en-US"/>
              <a:pPr/>
              <a:t>152</a:t>
            </a:fld>
            <a:endParaRPr lang="en-US"/>
          </a:p>
        </p:txBody>
      </p:sp>
      <p:sp>
        <p:nvSpPr>
          <p:cNvPr id="34509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4509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6"/>
          <p:cNvSpPr>
            <a:spLocks noGrp="1" noChangeArrowheads="1"/>
          </p:cNvSpPr>
          <p:nvPr>
            <p:ph type="sldNum" sz="quarter"/>
          </p:nvPr>
        </p:nvSpPr>
        <p:spPr>
          <a:noFill/>
        </p:spPr>
        <p:txBody>
          <a:bodyPr/>
          <a:lstStyle/>
          <a:p>
            <a:fld id="{64DE73E5-4D87-F848-BCB6-CF69CC6DABE5}" type="slidenum">
              <a:rPr lang="en-US"/>
              <a:pPr/>
              <a:t>153</a:t>
            </a:fld>
            <a:endParaRPr lang="en-US"/>
          </a:p>
        </p:txBody>
      </p:sp>
      <p:sp>
        <p:nvSpPr>
          <p:cNvPr id="34713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4714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3282" name="Rectangle 6"/>
          <p:cNvSpPr>
            <a:spLocks noGrp="1" noChangeArrowheads="1"/>
          </p:cNvSpPr>
          <p:nvPr>
            <p:ph type="sldNum" sz="quarter"/>
          </p:nvPr>
        </p:nvSpPr>
        <p:spPr>
          <a:noFill/>
        </p:spPr>
        <p:txBody>
          <a:bodyPr/>
          <a:lstStyle/>
          <a:p>
            <a:fld id="{9023F3F7-8D12-8B40-A23F-2172F4E30DC5}" type="slidenum">
              <a:rPr lang="en-US"/>
              <a:pPr/>
              <a:t>154</a:t>
            </a:fld>
            <a:endParaRPr lang="en-US"/>
          </a:p>
        </p:txBody>
      </p:sp>
      <p:sp>
        <p:nvSpPr>
          <p:cNvPr id="35328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5328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7378" name="Rectangle 6"/>
          <p:cNvSpPr>
            <a:spLocks noGrp="1" noChangeArrowheads="1"/>
          </p:cNvSpPr>
          <p:nvPr>
            <p:ph type="sldNum" sz="quarter"/>
          </p:nvPr>
        </p:nvSpPr>
        <p:spPr>
          <a:noFill/>
        </p:spPr>
        <p:txBody>
          <a:bodyPr/>
          <a:lstStyle/>
          <a:p>
            <a:fld id="{6F0CCFDF-BF2A-364C-A680-BCCDD61D1BA9}" type="slidenum">
              <a:rPr lang="en-US"/>
              <a:pPr/>
              <a:t>155</a:t>
            </a:fld>
            <a:endParaRPr lang="en-US"/>
          </a:p>
        </p:txBody>
      </p:sp>
      <p:sp>
        <p:nvSpPr>
          <p:cNvPr id="35737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5738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9426" name="Rectangle 6"/>
          <p:cNvSpPr>
            <a:spLocks noGrp="1" noChangeArrowheads="1"/>
          </p:cNvSpPr>
          <p:nvPr>
            <p:ph type="sldNum" sz="quarter"/>
          </p:nvPr>
        </p:nvSpPr>
        <p:spPr>
          <a:noFill/>
        </p:spPr>
        <p:txBody>
          <a:bodyPr/>
          <a:lstStyle/>
          <a:p>
            <a:fld id="{E2A4CEA8-B2DF-8948-A139-43CA32430722}" type="slidenum">
              <a:rPr lang="en-US"/>
              <a:pPr/>
              <a:t>156</a:t>
            </a:fld>
            <a:endParaRPr lang="en-US"/>
          </a:p>
        </p:txBody>
      </p:sp>
      <p:sp>
        <p:nvSpPr>
          <p:cNvPr id="35942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5942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6"/>
          <p:cNvSpPr>
            <a:spLocks noGrp="1" noChangeArrowheads="1"/>
          </p:cNvSpPr>
          <p:nvPr>
            <p:ph type="sldNum" sz="quarter"/>
          </p:nvPr>
        </p:nvSpPr>
        <p:spPr>
          <a:noFill/>
        </p:spPr>
        <p:txBody>
          <a:bodyPr/>
          <a:lstStyle/>
          <a:p>
            <a:fld id="{B63F4977-F9B0-3144-9A66-0F6807ECBEDC}" type="slidenum">
              <a:rPr lang="en-US"/>
              <a:pPr/>
              <a:t>157</a:t>
            </a:fld>
            <a:endParaRPr lang="en-US"/>
          </a:p>
        </p:txBody>
      </p:sp>
      <p:sp>
        <p:nvSpPr>
          <p:cNvPr id="36147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6147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6"/>
          <p:cNvSpPr>
            <a:spLocks noGrp="1" noChangeArrowheads="1"/>
          </p:cNvSpPr>
          <p:nvPr>
            <p:ph type="sldNum" sz="quarter"/>
          </p:nvPr>
        </p:nvSpPr>
        <p:spPr>
          <a:noFill/>
        </p:spPr>
        <p:txBody>
          <a:bodyPr/>
          <a:lstStyle/>
          <a:p>
            <a:fld id="{599EA7E7-39F9-D74F-B790-4C41A4067AEC}" type="slidenum">
              <a:rPr lang="en-US"/>
              <a:pPr/>
              <a:t>158</a:t>
            </a:fld>
            <a:endParaRPr lang="en-US"/>
          </a:p>
        </p:txBody>
      </p:sp>
      <p:sp>
        <p:nvSpPr>
          <p:cNvPr id="36352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6352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6"/>
          <p:cNvSpPr>
            <a:spLocks noGrp="1" noChangeArrowheads="1"/>
          </p:cNvSpPr>
          <p:nvPr>
            <p:ph type="sldNum" sz="quarter"/>
          </p:nvPr>
        </p:nvSpPr>
        <p:spPr>
          <a:noFill/>
        </p:spPr>
        <p:txBody>
          <a:bodyPr/>
          <a:lstStyle/>
          <a:p>
            <a:fld id="{880467EA-0D85-7747-8A0E-6C8853239337}" type="slidenum">
              <a:rPr lang="en-US"/>
              <a:pPr/>
              <a:t>159</a:t>
            </a:fld>
            <a:endParaRPr lang="en-US"/>
          </a:p>
        </p:txBody>
      </p:sp>
      <p:sp>
        <p:nvSpPr>
          <p:cNvPr id="36557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6557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6"/>
          <p:cNvSpPr>
            <a:spLocks noGrp="1" noChangeArrowheads="1"/>
          </p:cNvSpPr>
          <p:nvPr>
            <p:ph type="sldNum" sz="quarter"/>
          </p:nvPr>
        </p:nvSpPr>
        <p:spPr>
          <a:noFill/>
        </p:spPr>
        <p:txBody>
          <a:bodyPr/>
          <a:lstStyle/>
          <a:p>
            <a:fld id="{0E86E0B0-7E67-B24E-AC12-637EDA71F072}" type="slidenum">
              <a:rPr lang="en-US"/>
              <a:pPr/>
              <a:t>160</a:t>
            </a:fld>
            <a:endParaRPr lang="en-US"/>
          </a:p>
        </p:txBody>
      </p:sp>
      <p:sp>
        <p:nvSpPr>
          <p:cNvPr id="36761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6762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p:cNvSpPr>
            <a:spLocks noGrp="1" noChangeArrowheads="1"/>
          </p:cNvSpPr>
          <p:nvPr>
            <p:ph type="sldNum" sz="quarter"/>
          </p:nvPr>
        </p:nvSpPr>
        <p:spPr>
          <a:noFill/>
        </p:spPr>
        <p:txBody>
          <a:bodyPr/>
          <a:lstStyle/>
          <a:p>
            <a:fld id="{C8532E66-8E14-7A4C-A8CD-36679495D0FB}" type="slidenum">
              <a:rPr lang="en-US"/>
              <a:pPr/>
              <a:t>25</a:t>
            </a:fld>
            <a:endParaRPr lang="en-US"/>
          </a:p>
        </p:txBody>
      </p:sp>
      <p:sp>
        <p:nvSpPr>
          <p:cNvPr id="5632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632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0146" name="Rectangle 6"/>
          <p:cNvSpPr>
            <a:spLocks noGrp="1" noChangeArrowheads="1"/>
          </p:cNvSpPr>
          <p:nvPr>
            <p:ph type="sldNum" sz="quarter"/>
          </p:nvPr>
        </p:nvSpPr>
        <p:spPr>
          <a:noFill/>
        </p:spPr>
        <p:txBody>
          <a:bodyPr/>
          <a:lstStyle/>
          <a:p>
            <a:fld id="{B28F3D6C-70C9-E441-B744-AA1B0F814EF7}" type="slidenum">
              <a:rPr lang="en-US"/>
              <a:pPr/>
              <a:t>161</a:t>
            </a:fld>
            <a:endParaRPr lang="en-US"/>
          </a:p>
        </p:txBody>
      </p:sp>
      <p:sp>
        <p:nvSpPr>
          <p:cNvPr id="39014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9014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2194" name="Rectangle 6"/>
          <p:cNvSpPr>
            <a:spLocks noGrp="1" noChangeArrowheads="1"/>
          </p:cNvSpPr>
          <p:nvPr>
            <p:ph type="sldNum" sz="quarter"/>
          </p:nvPr>
        </p:nvSpPr>
        <p:spPr>
          <a:noFill/>
        </p:spPr>
        <p:txBody>
          <a:bodyPr/>
          <a:lstStyle/>
          <a:p>
            <a:fld id="{B3F5EF94-1D76-054E-BC90-0CDA24A6482B}" type="slidenum">
              <a:rPr lang="en-US"/>
              <a:pPr/>
              <a:t>162</a:t>
            </a:fld>
            <a:endParaRPr lang="en-US"/>
          </a:p>
        </p:txBody>
      </p:sp>
      <p:sp>
        <p:nvSpPr>
          <p:cNvPr id="3921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921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4962" name="Rectangle 6"/>
          <p:cNvSpPr>
            <a:spLocks noGrp="1" noChangeArrowheads="1"/>
          </p:cNvSpPr>
          <p:nvPr>
            <p:ph type="sldNum" sz="quarter"/>
          </p:nvPr>
        </p:nvSpPr>
        <p:spPr>
          <a:noFill/>
        </p:spPr>
        <p:txBody>
          <a:bodyPr/>
          <a:lstStyle/>
          <a:p>
            <a:fld id="{2ED42D1F-D9BB-3F43-B87A-6804983A5D2B}" type="slidenum">
              <a:rPr lang="en-US"/>
              <a:pPr/>
              <a:t>164</a:t>
            </a:fld>
            <a:endParaRPr lang="en-US"/>
          </a:p>
        </p:txBody>
      </p:sp>
      <p:sp>
        <p:nvSpPr>
          <p:cNvPr id="42496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2496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bg1"/>
                </a:solidFill>
                <a:latin typeface="Arial" charset="0"/>
                <a:ea typeface="ＭＳ Ｐゴシック" charset="0"/>
                <a:cs typeface="Arial Unicode MS" charset="0"/>
              </a:defRPr>
            </a:lvl1pPr>
            <a:lvl2pPr marL="37931725" indent="-37474525" eaLnBrk="0">
              <a:tabLst>
                <a:tab pos="723900" algn="l"/>
                <a:tab pos="1447800" algn="l"/>
                <a:tab pos="2171700" algn="l"/>
                <a:tab pos="2895600" algn="l"/>
              </a:tabLst>
              <a:defRPr sz="2400">
                <a:solidFill>
                  <a:schemeClr val="bg1"/>
                </a:solidFill>
                <a:latin typeface="Arial" charset="0"/>
                <a:ea typeface="Arial Unicode MS" charset="0"/>
                <a:cs typeface="Arial Unicode MS" charset="0"/>
              </a:defRPr>
            </a:lvl2pPr>
            <a:lvl3pPr eaLnBrk="0">
              <a:tabLst>
                <a:tab pos="723900" algn="l"/>
                <a:tab pos="1447800" algn="l"/>
                <a:tab pos="2171700" algn="l"/>
                <a:tab pos="2895600" algn="l"/>
              </a:tabLst>
              <a:defRPr sz="2400">
                <a:solidFill>
                  <a:schemeClr val="bg1"/>
                </a:solidFill>
                <a:latin typeface="Arial" charset="0"/>
                <a:ea typeface="Arial Unicode MS" charset="0"/>
                <a:cs typeface="Arial Unicode MS" charset="0"/>
              </a:defRPr>
            </a:lvl3pPr>
            <a:lvl4pPr eaLnBrk="0">
              <a:tabLst>
                <a:tab pos="723900" algn="l"/>
                <a:tab pos="1447800" algn="l"/>
                <a:tab pos="2171700" algn="l"/>
                <a:tab pos="2895600" algn="l"/>
              </a:tabLst>
              <a:defRPr sz="2400">
                <a:solidFill>
                  <a:schemeClr val="bg1"/>
                </a:solidFill>
                <a:latin typeface="Arial" charset="0"/>
                <a:ea typeface="Arial Unicode MS" charset="0"/>
                <a:cs typeface="Arial Unicode MS" charset="0"/>
              </a:defRPr>
            </a:lvl4pPr>
            <a:lvl5pPr eaLnBrk="0">
              <a:tabLst>
                <a:tab pos="723900" algn="l"/>
                <a:tab pos="1447800" algn="l"/>
                <a:tab pos="2171700" algn="l"/>
                <a:tab pos="2895600" algn="l"/>
              </a:tabLst>
              <a:defRPr sz="2400">
                <a:solidFill>
                  <a:schemeClr val="bg1"/>
                </a:solidFill>
                <a:latin typeface="Arial" charset="0"/>
                <a:ea typeface="Arial Unicode MS" charset="0"/>
                <a:cs typeface="Arial Unicode MS"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charset="0"/>
                <a:ea typeface="Arial Unicode MS" charset="0"/>
                <a:cs typeface="Arial Unicode MS"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charset="0"/>
                <a:ea typeface="Arial Unicode MS" charset="0"/>
                <a:cs typeface="Arial Unicode MS"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charset="0"/>
                <a:ea typeface="Arial Unicode MS" charset="0"/>
                <a:cs typeface="Arial Unicode MS"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charset="0"/>
                <a:ea typeface="Arial Unicode MS" charset="0"/>
                <a:cs typeface="Arial Unicode MS" charset="0"/>
              </a:defRPr>
            </a:lvl9pPr>
          </a:lstStyle>
          <a:p>
            <a:pPr eaLnBrk="1"/>
            <a:fld id="{88CD0154-F3FA-8C45-87D8-4B5A1ADFA58A}" type="slidenum">
              <a:rPr lang="en-US" sz="1400">
                <a:solidFill>
                  <a:srgbClr val="000000"/>
                </a:solidFill>
                <a:latin typeface="Times New Roman" charset="0"/>
                <a:cs typeface="msmincho" charset="0"/>
              </a:rPr>
              <a:pPr eaLnBrk="1"/>
              <a:t>165</a:t>
            </a:fld>
            <a:endParaRPr lang="en-US" sz="1400">
              <a:solidFill>
                <a:srgbClr val="000000"/>
              </a:solidFill>
              <a:latin typeface="Times New Roman" charset="0"/>
              <a:cs typeface="msmincho" charset="0"/>
            </a:endParaRPr>
          </a:p>
        </p:txBody>
      </p:sp>
      <p:sp>
        <p:nvSpPr>
          <p:cNvPr id="229379" name="Text Box 1"/>
          <p:cNvSpPr>
            <a:spLocks noGrp="1" noRot="1" noChangeAspect="1" noChangeArrowheads="1"/>
          </p:cNvSpPr>
          <p:nvPr>
            <p:ph type="sldImg"/>
          </p:nvPr>
        </p:nvSpPr>
        <p:spPr>
          <a:xfrm>
            <a:off x="1106488" y="812800"/>
            <a:ext cx="5343525" cy="4008438"/>
          </a:xfrm>
          <a:solidFill>
            <a:srgbClr val="FFFFFF"/>
          </a:solidFill>
          <a:ln>
            <a:solidFill>
              <a:srgbClr val="000000"/>
            </a:solidFill>
            <a:miter lim="800000"/>
            <a:headEnd/>
            <a:tailEnd/>
          </a:ln>
        </p:spPr>
      </p:sp>
      <p:sp>
        <p:nvSpPr>
          <p:cNvPr id="229380"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93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sz="2400">
                <a:solidFill>
                  <a:schemeClr val="bg1"/>
                </a:solidFill>
                <a:latin typeface="Arial" charset="0"/>
                <a:ea typeface="ＭＳ Ｐゴシック" charset="0"/>
                <a:cs typeface="Arial Unicode MS" charset="0"/>
              </a:defRPr>
            </a:lvl1pPr>
            <a:lvl2pPr marL="37931725" indent="-37474525" eaLnBrk="0">
              <a:tabLst>
                <a:tab pos="723900" algn="l"/>
                <a:tab pos="1447800" algn="l"/>
                <a:tab pos="2171700" algn="l"/>
                <a:tab pos="2895600" algn="l"/>
              </a:tabLst>
              <a:defRPr sz="2400">
                <a:solidFill>
                  <a:schemeClr val="bg1"/>
                </a:solidFill>
                <a:latin typeface="Arial" charset="0"/>
                <a:ea typeface="Arial Unicode MS" charset="0"/>
                <a:cs typeface="Arial Unicode MS" charset="0"/>
              </a:defRPr>
            </a:lvl2pPr>
            <a:lvl3pPr eaLnBrk="0">
              <a:tabLst>
                <a:tab pos="723900" algn="l"/>
                <a:tab pos="1447800" algn="l"/>
                <a:tab pos="2171700" algn="l"/>
                <a:tab pos="2895600" algn="l"/>
              </a:tabLst>
              <a:defRPr sz="2400">
                <a:solidFill>
                  <a:schemeClr val="bg1"/>
                </a:solidFill>
                <a:latin typeface="Arial" charset="0"/>
                <a:ea typeface="Arial Unicode MS" charset="0"/>
                <a:cs typeface="Arial Unicode MS" charset="0"/>
              </a:defRPr>
            </a:lvl3pPr>
            <a:lvl4pPr eaLnBrk="0">
              <a:tabLst>
                <a:tab pos="723900" algn="l"/>
                <a:tab pos="1447800" algn="l"/>
                <a:tab pos="2171700" algn="l"/>
                <a:tab pos="2895600" algn="l"/>
              </a:tabLst>
              <a:defRPr sz="2400">
                <a:solidFill>
                  <a:schemeClr val="bg1"/>
                </a:solidFill>
                <a:latin typeface="Arial" charset="0"/>
                <a:ea typeface="Arial Unicode MS" charset="0"/>
                <a:cs typeface="Arial Unicode MS" charset="0"/>
              </a:defRPr>
            </a:lvl4pPr>
            <a:lvl5pPr eaLnBrk="0">
              <a:tabLst>
                <a:tab pos="723900" algn="l"/>
                <a:tab pos="1447800" algn="l"/>
                <a:tab pos="2171700" algn="l"/>
                <a:tab pos="2895600" algn="l"/>
              </a:tabLst>
              <a:defRPr sz="2400">
                <a:solidFill>
                  <a:schemeClr val="bg1"/>
                </a:solidFill>
                <a:latin typeface="Arial" charset="0"/>
                <a:ea typeface="Arial Unicode MS" charset="0"/>
                <a:cs typeface="Arial Unicode MS" charset="0"/>
              </a:defRPr>
            </a:lvl5pPr>
            <a:lvl6pPr marL="4572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charset="0"/>
                <a:ea typeface="Arial Unicode MS" charset="0"/>
                <a:cs typeface="Arial Unicode MS" charset="0"/>
              </a:defRPr>
            </a:lvl6pPr>
            <a:lvl7pPr marL="9144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charset="0"/>
                <a:ea typeface="Arial Unicode MS" charset="0"/>
                <a:cs typeface="Arial Unicode MS" charset="0"/>
              </a:defRPr>
            </a:lvl7pPr>
            <a:lvl8pPr marL="13716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charset="0"/>
                <a:ea typeface="Arial Unicode MS" charset="0"/>
                <a:cs typeface="Arial Unicode MS" charset="0"/>
              </a:defRPr>
            </a:lvl8pPr>
            <a:lvl9pPr marL="1828800" eaLnBrk="0" fontAlgn="base" hangingPunct="0">
              <a:lnSpc>
                <a:spcPct val="93000"/>
              </a:lnSpc>
              <a:spcBef>
                <a:spcPct val="0"/>
              </a:spcBef>
              <a:spcAft>
                <a:spcPct val="0"/>
              </a:spcAft>
              <a:tabLst>
                <a:tab pos="723900" algn="l"/>
                <a:tab pos="1447800" algn="l"/>
                <a:tab pos="2171700" algn="l"/>
                <a:tab pos="2895600" algn="l"/>
              </a:tabLst>
              <a:defRPr sz="2400">
                <a:solidFill>
                  <a:schemeClr val="bg1"/>
                </a:solidFill>
                <a:latin typeface="Arial" charset="0"/>
                <a:ea typeface="Arial Unicode MS" charset="0"/>
                <a:cs typeface="Arial Unicode MS" charset="0"/>
              </a:defRPr>
            </a:lvl9pPr>
          </a:lstStyle>
          <a:p>
            <a:pPr eaLnBrk="1"/>
            <a:fld id="{88CD0154-F3FA-8C45-87D8-4B5A1ADFA58A}" type="slidenum">
              <a:rPr lang="en-US" sz="1400">
                <a:solidFill>
                  <a:srgbClr val="000000"/>
                </a:solidFill>
                <a:latin typeface="Times New Roman" charset="0"/>
                <a:cs typeface="msmincho" charset="0"/>
              </a:rPr>
              <a:pPr eaLnBrk="1"/>
              <a:t>166</a:t>
            </a:fld>
            <a:endParaRPr lang="en-US" sz="1400">
              <a:solidFill>
                <a:srgbClr val="000000"/>
              </a:solidFill>
              <a:latin typeface="Times New Roman" charset="0"/>
              <a:cs typeface="msmincho" charset="0"/>
            </a:endParaRPr>
          </a:p>
        </p:txBody>
      </p:sp>
      <p:sp>
        <p:nvSpPr>
          <p:cNvPr id="229379" name="Text Box 1"/>
          <p:cNvSpPr>
            <a:spLocks noGrp="1" noRot="1" noChangeAspect="1" noChangeArrowheads="1"/>
          </p:cNvSpPr>
          <p:nvPr>
            <p:ph type="sldImg"/>
          </p:nvPr>
        </p:nvSpPr>
        <p:spPr>
          <a:xfrm>
            <a:off x="1106488" y="812800"/>
            <a:ext cx="5343525" cy="4008438"/>
          </a:xfrm>
          <a:solidFill>
            <a:srgbClr val="FFFFFF"/>
          </a:solidFill>
          <a:ln>
            <a:solidFill>
              <a:srgbClr val="000000"/>
            </a:solidFill>
            <a:miter lim="800000"/>
            <a:headEnd/>
            <a:tailEnd/>
          </a:ln>
        </p:spPr>
      </p:sp>
      <p:sp>
        <p:nvSpPr>
          <p:cNvPr id="229380" name="Text Box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ea typeface="ＭＳ Ｐゴシック" charset="0"/>
              <a:cs typeface="ＭＳ Ｐゴシック"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8450" name="Rectangle 6"/>
          <p:cNvSpPr>
            <a:spLocks noGrp="1" noChangeArrowheads="1"/>
          </p:cNvSpPr>
          <p:nvPr>
            <p:ph type="sldNum" sz="quarter"/>
          </p:nvPr>
        </p:nvSpPr>
        <p:spPr>
          <a:noFill/>
        </p:spPr>
        <p:txBody>
          <a:bodyPr/>
          <a:lstStyle/>
          <a:p>
            <a:fld id="{AE9E6D36-3524-8E42-A7FD-B304073A2B08}" type="slidenum">
              <a:rPr lang="en-US"/>
              <a:pPr/>
              <a:t>167</a:t>
            </a:fld>
            <a:endParaRPr lang="en-US"/>
          </a:p>
        </p:txBody>
      </p:sp>
      <p:sp>
        <p:nvSpPr>
          <p:cNvPr id="48845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8845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2546" name="Rectangle 6"/>
          <p:cNvSpPr>
            <a:spLocks noGrp="1" noChangeArrowheads="1"/>
          </p:cNvSpPr>
          <p:nvPr>
            <p:ph type="sldNum" sz="quarter"/>
          </p:nvPr>
        </p:nvSpPr>
        <p:spPr>
          <a:noFill/>
        </p:spPr>
        <p:txBody>
          <a:bodyPr/>
          <a:lstStyle/>
          <a:p>
            <a:fld id="{FF2714FD-0603-7345-9335-6FCF44364947}" type="slidenum">
              <a:rPr lang="en-US"/>
              <a:pPr/>
              <a:t>168</a:t>
            </a:fld>
            <a:endParaRPr lang="en-US"/>
          </a:p>
        </p:txBody>
      </p:sp>
      <p:sp>
        <p:nvSpPr>
          <p:cNvPr id="49254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9254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4594" name="Rectangle 6"/>
          <p:cNvSpPr>
            <a:spLocks noGrp="1" noChangeArrowheads="1"/>
          </p:cNvSpPr>
          <p:nvPr>
            <p:ph type="sldNum" sz="quarter"/>
          </p:nvPr>
        </p:nvSpPr>
        <p:spPr>
          <a:noFill/>
        </p:spPr>
        <p:txBody>
          <a:bodyPr/>
          <a:lstStyle/>
          <a:p>
            <a:fld id="{ABB1E469-25F4-B342-A2D5-23985B1BC5AD}" type="slidenum">
              <a:rPr lang="en-US"/>
              <a:pPr/>
              <a:t>169</a:t>
            </a:fld>
            <a:endParaRPr lang="en-US"/>
          </a:p>
        </p:txBody>
      </p:sp>
      <p:sp>
        <p:nvSpPr>
          <p:cNvPr id="4945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945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7362" name="Rectangle 6"/>
          <p:cNvSpPr>
            <a:spLocks noGrp="1" noChangeArrowheads="1"/>
          </p:cNvSpPr>
          <p:nvPr>
            <p:ph type="sldNum" sz="quarter"/>
          </p:nvPr>
        </p:nvSpPr>
        <p:spPr>
          <a:noFill/>
        </p:spPr>
        <p:txBody>
          <a:bodyPr/>
          <a:lstStyle/>
          <a:p>
            <a:fld id="{83DEE0B3-358C-044F-BEE2-6948BECC6428}" type="slidenum">
              <a:rPr lang="en-US"/>
              <a:pPr/>
              <a:t>171</a:t>
            </a:fld>
            <a:endParaRPr lang="en-US"/>
          </a:p>
        </p:txBody>
      </p:sp>
      <p:sp>
        <p:nvSpPr>
          <p:cNvPr id="52736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2736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9410" name="Rectangle 6"/>
          <p:cNvSpPr>
            <a:spLocks noGrp="1" noChangeArrowheads="1"/>
          </p:cNvSpPr>
          <p:nvPr>
            <p:ph type="sldNum" sz="quarter"/>
          </p:nvPr>
        </p:nvSpPr>
        <p:spPr>
          <a:noFill/>
        </p:spPr>
        <p:txBody>
          <a:bodyPr/>
          <a:lstStyle/>
          <a:p>
            <a:fld id="{EF5FAC1E-9CB8-384C-8B20-5406DA4883A3}" type="slidenum">
              <a:rPr lang="en-US"/>
              <a:pPr/>
              <a:t>172</a:t>
            </a:fld>
            <a:endParaRPr lang="en-US"/>
          </a:p>
        </p:txBody>
      </p:sp>
      <p:sp>
        <p:nvSpPr>
          <p:cNvPr id="52941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2941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p:spPr>
        <p:txBody>
          <a:bodyPr/>
          <a:lstStyle/>
          <a:p>
            <a:fld id="{ACC740D6-E49D-1A43-90EF-563B165AD05F}" type="slidenum">
              <a:rPr lang="en-US"/>
              <a:pPr/>
              <a:t>26</a:t>
            </a:fld>
            <a:endParaRPr lang="en-US"/>
          </a:p>
        </p:txBody>
      </p:sp>
      <p:sp>
        <p:nvSpPr>
          <p:cNvPr id="5017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018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3506" name="Rectangle 6"/>
          <p:cNvSpPr>
            <a:spLocks noGrp="1" noChangeArrowheads="1"/>
          </p:cNvSpPr>
          <p:nvPr>
            <p:ph type="sldNum" sz="quarter"/>
          </p:nvPr>
        </p:nvSpPr>
        <p:spPr>
          <a:noFill/>
        </p:spPr>
        <p:txBody>
          <a:bodyPr/>
          <a:lstStyle/>
          <a:p>
            <a:fld id="{A4C9AF32-117A-DE43-90F2-84F0F6037C20}" type="slidenum">
              <a:rPr lang="en-US"/>
              <a:pPr/>
              <a:t>173</a:t>
            </a:fld>
            <a:endParaRPr lang="en-US"/>
          </a:p>
        </p:txBody>
      </p:sp>
      <p:sp>
        <p:nvSpPr>
          <p:cNvPr id="53350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3350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3746" name="Rectangle 6"/>
          <p:cNvSpPr>
            <a:spLocks noGrp="1" noChangeArrowheads="1"/>
          </p:cNvSpPr>
          <p:nvPr>
            <p:ph type="sldNum" sz="quarter"/>
          </p:nvPr>
        </p:nvSpPr>
        <p:spPr>
          <a:noFill/>
        </p:spPr>
        <p:txBody>
          <a:bodyPr/>
          <a:lstStyle/>
          <a:p>
            <a:fld id="{B478D1AF-E670-DD41-B0F7-6A410FF4BF8B}" type="slidenum">
              <a:rPr lang="en-US"/>
              <a:pPr/>
              <a:t>174</a:t>
            </a:fld>
            <a:endParaRPr lang="en-US"/>
          </a:p>
        </p:txBody>
      </p:sp>
      <p:sp>
        <p:nvSpPr>
          <p:cNvPr id="54374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4374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794" name="Rectangle 6"/>
          <p:cNvSpPr>
            <a:spLocks noGrp="1" noChangeArrowheads="1"/>
          </p:cNvSpPr>
          <p:nvPr>
            <p:ph type="sldNum" sz="quarter"/>
          </p:nvPr>
        </p:nvSpPr>
        <p:spPr>
          <a:noFill/>
        </p:spPr>
        <p:txBody>
          <a:bodyPr/>
          <a:lstStyle/>
          <a:p>
            <a:fld id="{AE8611B1-33BE-674D-8E7F-E139474CECB5}" type="slidenum">
              <a:rPr lang="en-US"/>
              <a:pPr/>
              <a:t>175</a:t>
            </a:fld>
            <a:endParaRPr lang="en-US"/>
          </a:p>
        </p:txBody>
      </p:sp>
      <p:sp>
        <p:nvSpPr>
          <p:cNvPr id="5457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457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794" name="Rectangle 6"/>
          <p:cNvSpPr>
            <a:spLocks noGrp="1" noChangeArrowheads="1"/>
          </p:cNvSpPr>
          <p:nvPr>
            <p:ph type="sldNum" sz="quarter"/>
          </p:nvPr>
        </p:nvSpPr>
        <p:spPr>
          <a:noFill/>
        </p:spPr>
        <p:txBody>
          <a:bodyPr/>
          <a:lstStyle/>
          <a:p>
            <a:fld id="{AE8611B1-33BE-674D-8E7F-E139474CECB5}" type="slidenum">
              <a:rPr lang="en-US"/>
              <a:pPr/>
              <a:t>176</a:t>
            </a:fld>
            <a:endParaRPr lang="en-US"/>
          </a:p>
        </p:txBody>
      </p:sp>
      <p:sp>
        <p:nvSpPr>
          <p:cNvPr id="5457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457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794" name="Rectangle 6"/>
          <p:cNvSpPr>
            <a:spLocks noGrp="1" noChangeArrowheads="1"/>
          </p:cNvSpPr>
          <p:nvPr>
            <p:ph type="sldNum" sz="quarter"/>
          </p:nvPr>
        </p:nvSpPr>
        <p:spPr>
          <a:noFill/>
        </p:spPr>
        <p:txBody>
          <a:bodyPr/>
          <a:lstStyle/>
          <a:p>
            <a:fld id="{AE8611B1-33BE-674D-8E7F-E139474CECB5}" type="slidenum">
              <a:rPr lang="en-US"/>
              <a:pPr/>
              <a:t>177</a:t>
            </a:fld>
            <a:endParaRPr lang="en-US"/>
          </a:p>
        </p:txBody>
      </p:sp>
      <p:sp>
        <p:nvSpPr>
          <p:cNvPr id="5457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457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5794" name="Rectangle 6"/>
          <p:cNvSpPr>
            <a:spLocks noGrp="1" noChangeArrowheads="1"/>
          </p:cNvSpPr>
          <p:nvPr>
            <p:ph type="sldNum" sz="quarter"/>
          </p:nvPr>
        </p:nvSpPr>
        <p:spPr>
          <a:noFill/>
        </p:spPr>
        <p:txBody>
          <a:bodyPr/>
          <a:lstStyle/>
          <a:p>
            <a:fld id="{AE8611B1-33BE-674D-8E7F-E139474CECB5}" type="slidenum">
              <a:rPr lang="en-US"/>
              <a:pPr/>
              <a:t>178</a:t>
            </a:fld>
            <a:endParaRPr lang="en-US"/>
          </a:p>
        </p:txBody>
      </p:sp>
      <p:sp>
        <p:nvSpPr>
          <p:cNvPr id="5457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457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1938" name="Rectangle 6"/>
          <p:cNvSpPr>
            <a:spLocks noGrp="1" noChangeArrowheads="1"/>
          </p:cNvSpPr>
          <p:nvPr>
            <p:ph type="sldNum" sz="quarter"/>
          </p:nvPr>
        </p:nvSpPr>
        <p:spPr>
          <a:noFill/>
        </p:spPr>
        <p:txBody>
          <a:bodyPr/>
          <a:lstStyle/>
          <a:p>
            <a:fld id="{737DF331-0637-BE44-B2DD-FE4684A9FB98}" type="slidenum">
              <a:rPr lang="en-US"/>
              <a:pPr/>
              <a:t>181</a:t>
            </a:fld>
            <a:endParaRPr lang="en-US"/>
          </a:p>
        </p:txBody>
      </p:sp>
      <p:sp>
        <p:nvSpPr>
          <p:cNvPr id="55193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5194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Rectangle 6"/>
          <p:cNvSpPr>
            <a:spLocks noGrp="1" noChangeArrowheads="1"/>
          </p:cNvSpPr>
          <p:nvPr>
            <p:ph type="sldNum" sz="quarter"/>
          </p:nvPr>
        </p:nvSpPr>
        <p:spPr>
          <a:noFill/>
        </p:spPr>
        <p:txBody>
          <a:bodyPr/>
          <a:lstStyle/>
          <a:p>
            <a:fld id="{1B441316-9083-B549-A81D-D6F653C62B50}" type="slidenum">
              <a:rPr lang="en-US"/>
              <a:pPr/>
              <a:t>184</a:t>
            </a:fld>
            <a:endParaRPr lang="en-US"/>
          </a:p>
        </p:txBody>
      </p:sp>
      <p:sp>
        <p:nvSpPr>
          <p:cNvPr id="225283" name="Text Box 1"/>
          <p:cNvSpPr>
            <a:spLocks noGrp="1" noRot="1" noChangeAspect="1" noChangeArrowheads="1"/>
          </p:cNvSpPr>
          <p:nvPr>
            <p:ph type="sldImg"/>
          </p:nvPr>
        </p:nvSpPr>
        <p:spPr>
          <a:xfrm>
            <a:off x="1106488" y="812800"/>
            <a:ext cx="5343525" cy="4008438"/>
          </a:xfrm>
          <a:solidFill>
            <a:srgbClr val="FFFFFF"/>
          </a:solidFill>
          <a:ln>
            <a:solidFill>
              <a:srgbClr val="000000"/>
            </a:solidFill>
            <a:miter lim="800000"/>
          </a:ln>
        </p:spPr>
      </p:sp>
      <p:sp>
        <p:nvSpPr>
          <p:cNvPr id="225284" name="Text Box 2"/>
          <p:cNvSpPr>
            <a:spLocks noGrp="1" noChangeArrowheads="1"/>
          </p:cNvSpPr>
          <p:nvPr>
            <p:ph type="body" idx="1"/>
          </p:nvPr>
        </p:nvSpPr>
        <p:spPr>
          <a:noFill/>
          <a:ln/>
        </p:spPr>
        <p:txBody>
          <a:bodyPr wrap="none" anchor="ct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Rectangle 6"/>
          <p:cNvSpPr>
            <a:spLocks noGrp="1" noChangeArrowheads="1"/>
          </p:cNvSpPr>
          <p:nvPr>
            <p:ph type="sldNum" sz="quarter"/>
          </p:nvPr>
        </p:nvSpPr>
        <p:spPr>
          <a:noFill/>
        </p:spPr>
        <p:txBody>
          <a:bodyPr/>
          <a:lstStyle/>
          <a:p>
            <a:fld id="{1B441316-9083-B549-A81D-D6F653C62B50}" type="slidenum">
              <a:rPr lang="en-US"/>
              <a:pPr/>
              <a:t>185</a:t>
            </a:fld>
            <a:endParaRPr lang="en-US"/>
          </a:p>
        </p:txBody>
      </p:sp>
      <p:sp>
        <p:nvSpPr>
          <p:cNvPr id="225283" name="Text Box 1"/>
          <p:cNvSpPr>
            <a:spLocks noGrp="1" noRot="1" noChangeAspect="1" noChangeArrowheads="1"/>
          </p:cNvSpPr>
          <p:nvPr>
            <p:ph type="sldImg"/>
          </p:nvPr>
        </p:nvSpPr>
        <p:spPr>
          <a:xfrm>
            <a:off x="1106488" y="812800"/>
            <a:ext cx="5343525" cy="4008438"/>
          </a:xfrm>
          <a:solidFill>
            <a:srgbClr val="FFFFFF"/>
          </a:solidFill>
          <a:ln>
            <a:solidFill>
              <a:srgbClr val="000000"/>
            </a:solidFill>
            <a:miter lim="800000"/>
          </a:ln>
        </p:spPr>
      </p:sp>
      <p:sp>
        <p:nvSpPr>
          <p:cNvPr id="225284" name="Text Box 2"/>
          <p:cNvSpPr>
            <a:spLocks noGrp="1" noChangeArrowheads="1"/>
          </p:cNvSpPr>
          <p:nvPr>
            <p:ph type="body" idx="1"/>
          </p:nvPr>
        </p:nvSpPr>
        <p:spPr>
          <a:noFill/>
          <a:ln/>
        </p:spPr>
        <p:txBody>
          <a:bodyPr wrap="none" anchor="ct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smtClean="0"/>
              <a:t>Services are provided</a:t>
            </a:r>
            <a:r>
              <a:rPr lang="en-US" baseline="0" dirty="0" smtClean="0"/>
              <a:t> via "widgets": international comparisons, related terms, trends,…</a:t>
            </a:r>
            <a:endParaRPr lang="en-US" dirty="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3986" name="Rectangle 6"/>
          <p:cNvSpPr>
            <a:spLocks noGrp="1" noChangeArrowheads="1"/>
          </p:cNvSpPr>
          <p:nvPr>
            <p:ph type="sldNum" sz="quarter"/>
          </p:nvPr>
        </p:nvSpPr>
        <p:spPr>
          <a:noFill/>
        </p:spPr>
        <p:txBody>
          <a:bodyPr/>
          <a:lstStyle/>
          <a:p>
            <a:fld id="{36A0EA15-F0E5-3147-B916-3D4A2001BB77}" type="slidenum">
              <a:rPr lang="en-US"/>
              <a:pPr/>
              <a:t>186</a:t>
            </a:fld>
            <a:endParaRPr lang="en-US"/>
          </a:p>
        </p:txBody>
      </p:sp>
      <p:sp>
        <p:nvSpPr>
          <p:cNvPr id="55398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5398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p:spPr>
        <p:txBody>
          <a:bodyPr/>
          <a:lstStyle/>
          <a:p>
            <a:fld id="{EB8D9485-7680-8E42-9665-A6DDD9305469}" type="slidenum">
              <a:rPr lang="en-US"/>
              <a:pPr/>
              <a:t>27</a:t>
            </a:fld>
            <a:endParaRPr lang="en-US"/>
          </a:p>
        </p:txBody>
      </p:sp>
      <p:sp>
        <p:nvSpPr>
          <p:cNvPr id="6041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042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a:spLocks noGrp="1" noChangeArrowheads="1"/>
          </p:cNvSpPr>
          <p:nvPr>
            <p:ph type="sldNum" sz="quarter"/>
          </p:nvPr>
        </p:nvSpPr>
        <p:spPr>
          <a:noFill/>
        </p:spPr>
        <p:txBody>
          <a:bodyPr/>
          <a:lstStyle/>
          <a:p>
            <a:fld id="{794665B7-9BBA-4543-934F-0A1A2AD39EA8}" type="slidenum">
              <a:rPr lang="en-US"/>
              <a:pPr/>
              <a:t>187</a:t>
            </a:fld>
            <a:endParaRPr lang="en-US"/>
          </a:p>
        </p:txBody>
      </p:sp>
      <p:sp>
        <p:nvSpPr>
          <p:cNvPr id="8909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8909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a:spLocks noGrp="1" noChangeArrowheads="1"/>
          </p:cNvSpPr>
          <p:nvPr>
            <p:ph type="sldNum" sz="quarter"/>
          </p:nvPr>
        </p:nvSpPr>
        <p:spPr>
          <a:noFill/>
        </p:spPr>
        <p:txBody>
          <a:bodyPr/>
          <a:lstStyle/>
          <a:p>
            <a:fld id="{794665B7-9BBA-4543-934F-0A1A2AD39EA8}" type="slidenum">
              <a:rPr lang="en-US"/>
              <a:pPr/>
              <a:t>188</a:t>
            </a:fld>
            <a:endParaRPr lang="en-US"/>
          </a:p>
        </p:txBody>
      </p:sp>
      <p:sp>
        <p:nvSpPr>
          <p:cNvPr id="8909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8909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4466" name="Rectangle 6"/>
          <p:cNvSpPr>
            <a:spLocks noGrp="1" noChangeArrowheads="1"/>
          </p:cNvSpPr>
          <p:nvPr>
            <p:ph type="sldNum" sz="quarter"/>
          </p:nvPr>
        </p:nvSpPr>
        <p:spPr>
          <a:noFill/>
        </p:spPr>
        <p:txBody>
          <a:bodyPr/>
          <a:lstStyle/>
          <a:p>
            <a:fld id="{F822D87D-0BCC-D945-9E66-AD776264F327}" type="slidenum">
              <a:rPr lang="en-US"/>
              <a:pPr/>
              <a:t>189</a:t>
            </a:fld>
            <a:endParaRPr lang="en-US"/>
          </a:p>
        </p:txBody>
      </p:sp>
      <p:sp>
        <p:nvSpPr>
          <p:cNvPr id="57446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7446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6514" name="Rectangle 6"/>
          <p:cNvSpPr>
            <a:spLocks noGrp="1" noChangeArrowheads="1"/>
          </p:cNvSpPr>
          <p:nvPr>
            <p:ph type="sldNum" sz="quarter"/>
          </p:nvPr>
        </p:nvSpPr>
        <p:spPr>
          <a:noFill/>
        </p:spPr>
        <p:txBody>
          <a:bodyPr/>
          <a:lstStyle/>
          <a:p>
            <a:fld id="{79FCC2A2-0C33-4945-A819-7C459E63B4CB}" type="slidenum">
              <a:rPr lang="en-US"/>
              <a:pPr/>
              <a:t>190</a:t>
            </a:fld>
            <a:endParaRPr lang="en-US"/>
          </a:p>
        </p:txBody>
      </p:sp>
      <p:sp>
        <p:nvSpPr>
          <p:cNvPr id="57651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7651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8562" name="Rectangle 6"/>
          <p:cNvSpPr>
            <a:spLocks noGrp="1" noChangeArrowheads="1"/>
          </p:cNvSpPr>
          <p:nvPr>
            <p:ph type="sldNum" sz="quarter"/>
          </p:nvPr>
        </p:nvSpPr>
        <p:spPr>
          <a:noFill/>
        </p:spPr>
        <p:txBody>
          <a:bodyPr/>
          <a:lstStyle/>
          <a:p>
            <a:fld id="{A2FDD8A7-0A0E-9843-B3AF-166217ED320E}" type="slidenum">
              <a:rPr lang="en-US"/>
              <a:pPr/>
              <a:t>191</a:t>
            </a:fld>
            <a:endParaRPr lang="en-US"/>
          </a:p>
        </p:txBody>
      </p:sp>
      <p:sp>
        <p:nvSpPr>
          <p:cNvPr id="57856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7856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0610" name="Rectangle 6"/>
          <p:cNvSpPr>
            <a:spLocks noGrp="1" noChangeArrowheads="1"/>
          </p:cNvSpPr>
          <p:nvPr>
            <p:ph type="sldNum" sz="quarter"/>
          </p:nvPr>
        </p:nvSpPr>
        <p:spPr>
          <a:noFill/>
        </p:spPr>
        <p:txBody>
          <a:bodyPr/>
          <a:lstStyle/>
          <a:p>
            <a:fld id="{7332B31B-EA40-3649-AA41-45EAF88D5490}" type="slidenum">
              <a:rPr lang="en-US"/>
              <a:pPr/>
              <a:t>192</a:t>
            </a:fld>
            <a:endParaRPr lang="en-US"/>
          </a:p>
        </p:txBody>
      </p:sp>
      <p:sp>
        <p:nvSpPr>
          <p:cNvPr id="58061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8061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2658" name="Rectangle 6"/>
          <p:cNvSpPr>
            <a:spLocks noGrp="1" noChangeArrowheads="1"/>
          </p:cNvSpPr>
          <p:nvPr>
            <p:ph type="sldNum" sz="quarter"/>
          </p:nvPr>
        </p:nvSpPr>
        <p:spPr>
          <a:noFill/>
        </p:spPr>
        <p:txBody>
          <a:bodyPr/>
          <a:lstStyle/>
          <a:p>
            <a:fld id="{172995AF-B1B4-B24C-8325-37180453D9E2}" type="slidenum">
              <a:rPr lang="en-US"/>
              <a:pPr/>
              <a:t>193</a:t>
            </a:fld>
            <a:endParaRPr lang="en-US"/>
          </a:p>
        </p:txBody>
      </p:sp>
      <p:sp>
        <p:nvSpPr>
          <p:cNvPr id="58265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8266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0850" name="Rectangle 6"/>
          <p:cNvSpPr>
            <a:spLocks noGrp="1" noChangeArrowheads="1"/>
          </p:cNvSpPr>
          <p:nvPr>
            <p:ph type="sldNum" sz="quarter"/>
          </p:nvPr>
        </p:nvSpPr>
        <p:spPr>
          <a:noFill/>
        </p:spPr>
        <p:txBody>
          <a:bodyPr/>
          <a:lstStyle/>
          <a:p>
            <a:fld id="{6F93285F-4AF9-574E-B2D7-482DE476E136}" type="slidenum">
              <a:rPr lang="en-US"/>
              <a:pPr/>
              <a:t>194</a:t>
            </a:fld>
            <a:endParaRPr lang="en-US"/>
          </a:p>
        </p:txBody>
      </p:sp>
      <p:sp>
        <p:nvSpPr>
          <p:cNvPr id="59085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9085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9042" name="Rectangle 6"/>
          <p:cNvSpPr>
            <a:spLocks noGrp="1" noChangeArrowheads="1"/>
          </p:cNvSpPr>
          <p:nvPr>
            <p:ph type="sldNum" sz="quarter"/>
          </p:nvPr>
        </p:nvSpPr>
        <p:spPr>
          <a:noFill/>
        </p:spPr>
        <p:txBody>
          <a:bodyPr/>
          <a:lstStyle/>
          <a:p>
            <a:fld id="{33D9EA38-533F-0046-A155-EFCAA9485247}" type="slidenum">
              <a:rPr lang="en-US"/>
              <a:pPr/>
              <a:t>195</a:t>
            </a:fld>
            <a:endParaRPr lang="en-US"/>
          </a:p>
        </p:txBody>
      </p:sp>
      <p:sp>
        <p:nvSpPr>
          <p:cNvPr id="59904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9904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1090" name="Rectangle 6"/>
          <p:cNvSpPr>
            <a:spLocks noGrp="1" noChangeArrowheads="1"/>
          </p:cNvSpPr>
          <p:nvPr>
            <p:ph type="sldNum" sz="quarter"/>
          </p:nvPr>
        </p:nvSpPr>
        <p:spPr>
          <a:noFill/>
        </p:spPr>
        <p:txBody>
          <a:bodyPr/>
          <a:lstStyle/>
          <a:p>
            <a:fld id="{43FBAE3B-0CA4-CD40-965E-558D442345F8}" type="slidenum">
              <a:rPr lang="en-US"/>
              <a:pPr/>
              <a:t>196</a:t>
            </a:fld>
            <a:endParaRPr lang="en-US"/>
          </a:p>
        </p:txBody>
      </p:sp>
      <p:sp>
        <p:nvSpPr>
          <p:cNvPr id="60109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0109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p:spPr>
        <p:txBody>
          <a:bodyPr/>
          <a:lstStyle/>
          <a:p>
            <a:fld id="{EB8D9485-7680-8E42-9665-A6DDD9305469}" type="slidenum">
              <a:rPr lang="en-US"/>
              <a:pPr/>
              <a:t>28</a:t>
            </a:fld>
            <a:endParaRPr lang="en-US"/>
          </a:p>
        </p:txBody>
      </p:sp>
      <p:sp>
        <p:nvSpPr>
          <p:cNvPr id="6041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042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3138" name="Rectangle 6"/>
          <p:cNvSpPr>
            <a:spLocks noGrp="1" noChangeArrowheads="1"/>
          </p:cNvSpPr>
          <p:nvPr>
            <p:ph type="sldNum" sz="quarter"/>
          </p:nvPr>
        </p:nvSpPr>
        <p:spPr>
          <a:noFill/>
        </p:spPr>
        <p:txBody>
          <a:bodyPr/>
          <a:lstStyle/>
          <a:p>
            <a:fld id="{2B3E04EF-E9FF-574E-9F96-64CF9BCC8234}" type="slidenum">
              <a:rPr lang="en-US"/>
              <a:pPr/>
              <a:t>197</a:t>
            </a:fld>
            <a:endParaRPr lang="en-US"/>
          </a:p>
        </p:txBody>
      </p:sp>
      <p:sp>
        <p:nvSpPr>
          <p:cNvPr id="60313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0314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p:spPr>
        <p:txBody>
          <a:bodyPr/>
          <a:lstStyle/>
          <a:p>
            <a:fld id="{EB8D9485-7680-8E42-9665-A6DDD9305469}" type="slidenum">
              <a:rPr lang="en-US"/>
              <a:pPr/>
              <a:t>29</a:t>
            </a:fld>
            <a:endParaRPr lang="en-US"/>
          </a:p>
        </p:txBody>
      </p:sp>
      <p:sp>
        <p:nvSpPr>
          <p:cNvPr id="6041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042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p:spPr>
        <p:txBody>
          <a:bodyPr/>
          <a:lstStyle/>
          <a:p>
            <a:fld id="{BE48EDCD-D8CD-6D46-8FAC-4FFA8C8F723D}" type="slidenum">
              <a:rPr lang="en-US"/>
              <a:pPr/>
              <a:t>30</a:t>
            </a:fld>
            <a:endParaRPr lang="en-US"/>
          </a:p>
        </p:txBody>
      </p:sp>
      <p:sp>
        <p:nvSpPr>
          <p:cNvPr id="6656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656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p:spPr>
        <p:txBody>
          <a:bodyPr/>
          <a:lstStyle/>
          <a:p>
            <a:fld id="{AE34046C-8DE3-6946-B6AD-8CCB7DC86AE3}" type="slidenum">
              <a:rPr lang="en-US"/>
              <a:pPr/>
              <a:t>31</a:t>
            </a:fld>
            <a:endParaRPr lang="en-US"/>
          </a:p>
        </p:txBody>
      </p:sp>
      <p:sp>
        <p:nvSpPr>
          <p:cNvPr id="6861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861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p:spPr>
        <p:txBody>
          <a:bodyPr/>
          <a:lstStyle/>
          <a:p>
            <a:fld id="{0AD16738-4846-5C4D-A4E4-D1281C69D784}" type="slidenum">
              <a:rPr lang="en-US"/>
              <a:pPr/>
              <a:t>32</a:t>
            </a:fld>
            <a:endParaRPr lang="en-US"/>
          </a:p>
        </p:txBody>
      </p:sp>
      <p:sp>
        <p:nvSpPr>
          <p:cNvPr id="7065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066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p:cNvSpPr>
            <a:spLocks noGrp="1" noChangeArrowheads="1"/>
          </p:cNvSpPr>
          <p:nvPr>
            <p:ph type="sldNum" sz="quarter" idx="5"/>
          </p:nvPr>
        </p:nvSpPr>
        <p:spPr/>
        <p:txBody>
          <a:bodyPr/>
          <a:lstStyle/>
          <a:p>
            <a:pPr>
              <a:defRPr/>
            </a:pPr>
            <a:fld id="{0BDC632B-CE84-B14D-A16E-25F2860868C0}" type="slidenum">
              <a:rPr lang="en-US"/>
              <a:pPr>
                <a:defRPr/>
              </a:pPr>
              <a:t>3</a:t>
            </a:fld>
            <a:endParaRPr lang="en-US" dirty="0"/>
          </a:p>
        </p:txBody>
      </p:sp>
      <p:sp>
        <p:nvSpPr>
          <p:cNvPr id="12291" name="Text Box 1"/>
          <p:cNvSpPr>
            <a:spLocks noGrp="1" noRot="1" noChangeAspect="1" noChangeArrowheads="1"/>
          </p:cNvSpPr>
          <p:nvPr>
            <p:ph type="sldImg"/>
          </p:nvPr>
        </p:nvSpPr>
        <p:spPr bwMode="auto">
          <a:xfrm>
            <a:off x="1106488" y="812800"/>
            <a:ext cx="5345112" cy="4008438"/>
          </a:xfrm>
          <a:solidFill>
            <a:srgbClr val="FFFFFF"/>
          </a:solidFill>
          <a:ln>
            <a:solidFill>
              <a:srgbClr val="000000"/>
            </a:solidFill>
            <a:miter lim="800000"/>
            <a:headEnd/>
            <a:tailEnd/>
          </a:ln>
        </p:spPr>
      </p:sp>
      <p:sp>
        <p:nvSpPr>
          <p:cNvPr id="12292" name="Text Box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p:spPr>
        <p:txBody>
          <a:bodyPr/>
          <a:lstStyle/>
          <a:p>
            <a:fld id="{A4EF2C59-7302-674D-8811-175ED4101526}" type="slidenum">
              <a:rPr lang="en-US"/>
              <a:pPr/>
              <a:t>33</a:t>
            </a:fld>
            <a:endParaRPr lang="en-US"/>
          </a:p>
        </p:txBody>
      </p:sp>
      <p:sp>
        <p:nvSpPr>
          <p:cNvPr id="7270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270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p:spPr>
        <p:txBody>
          <a:bodyPr/>
          <a:lstStyle/>
          <a:p>
            <a:fld id="{1BDA753E-03E5-5F45-A838-788B79D8009B}" type="slidenum">
              <a:rPr lang="en-US"/>
              <a:pPr/>
              <a:t>34</a:t>
            </a:fld>
            <a:endParaRPr lang="en-US"/>
          </a:p>
        </p:txBody>
      </p:sp>
      <p:sp>
        <p:nvSpPr>
          <p:cNvPr id="7475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475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p:spPr>
        <p:txBody>
          <a:bodyPr/>
          <a:lstStyle/>
          <a:p>
            <a:fld id="{0AD16738-4846-5C4D-A4E4-D1281C69D784}" type="slidenum">
              <a:rPr lang="en-US"/>
              <a:pPr/>
              <a:t>35</a:t>
            </a:fld>
            <a:endParaRPr lang="en-US"/>
          </a:p>
        </p:txBody>
      </p:sp>
      <p:sp>
        <p:nvSpPr>
          <p:cNvPr id="7065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066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p:spPr>
        <p:txBody>
          <a:bodyPr/>
          <a:lstStyle/>
          <a:p>
            <a:fld id="{0AD16738-4846-5C4D-A4E4-D1281C69D784}" type="slidenum">
              <a:rPr lang="en-US"/>
              <a:pPr/>
              <a:t>36</a:t>
            </a:fld>
            <a:endParaRPr lang="en-US"/>
          </a:p>
        </p:txBody>
      </p:sp>
      <p:sp>
        <p:nvSpPr>
          <p:cNvPr id="7065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066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p:spPr>
        <p:txBody>
          <a:bodyPr/>
          <a:lstStyle/>
          <a:p>
            <a:fld id="{0AD16738-4846-5C4D-A4E4-D1281C69D784}" type="slidenum">
              <a:rPr lang="en-US"/>
              <a:pPr/>
              <a:t>37</a:t>
            </a:fld>
            <a:endParaRPr lang="en-US"/>
          </a:p>
        </p:txBody>
      </p:sp>
      <p:sp>
        <p:nvSpPr>
          <p:cNvPr id="7065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7066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p:spPr>
        <p:txBody>
          <a:bodyPr/>
          <a:lstStyle/>
          <a:p>
            <a:fld id="{7820731F-E4D8-A548-8ACD-0BC682EB247A}" type="slidenum">
              <a:rPr lang="en-US"/>
              <a:pPr/>
              <a:t>38</a:t>
            </a:fld>
            <a:endParaRPr lang="en-US"/>
          </a:p>
        </p:txBody>
      </p:sp>
      <p:sp>
        <p:nvSpPr>
          <p:cNvPr id="8294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8294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6"/>
          <p:cNvSpPr>
            <a:spLocks noGrp="1" noChangeArrowheads="1"/>
          </p:cNvSpPr>
          <p:nvPr>
            <p:ph type="sldNum" sz="quarter"/>
          </p:nvPr>
        </p:nvSpPr>
        <p:spPr>
          <a:noFill/>
        </p:spPr>
        <p:txBody>
          <a:bodyPr/>
          <a:lstStyle/>
          <a:p>
            <a:fld id="{C9F3E130-669A-AD42-B4E5-23743A5B1D16}" type="slidenum">
              <a:rPr lang="en-US"/>
              <a:pPr/>
              <a:t>39</a:t>
            </a:fld>
            <a:endParaRPr lang="en-US"/>
          </a:p>
        </p:txBody>
      </p:sp>
      <p:sp>
        <p:nvSpPr>
          <p:cNvPr id="8704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8704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6"/>
          <p:cNvSpPr>
            <a:spLocks noGrp="1" noChangeArrowheads="1"/>
          </p:cNvSpPr>
          <p:nvPr>
            <p:ph type="sldNum" sz="quarter"/>
          </p:nvPr>
        </p:nvSpPr>
        <p:spPr>
          <a:noFill/>
        </p:spPr>
        <p:txBody>
          <a:bodyPr/>
          <a:lstStyle/>
          <a:p>
            <a:fld id="{794665B7-9BBA-4543-934F-0A1A2AD39EA8}" type="slidenum">
              <a:rPr lang="en-US"/>
              <a:pPr/>
              <a:t>40</a:t>
            </a:fld>
            <a:endParaRPr lang="en-US"/>
          </a:p>
        </p:txBody>
      </p:sp>
      <p:sp>
        <p:nvSpPr>
          <p:cNvPr id="8909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8909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6"/>
          <p:cNvSpPr>
            <a:spLocks noGrp="1" noChangeArrowheads="1"/>
          </p:cNvSpPr>
          <p:nvPr>
            <p:ph type="sldNum" sz="quarter"/>
          </p:nvPr>
        </p:nvSpPr>
        <p:spPr>
          <a:noFill/>
        </p:spPr>
        <p:txBody>
          <a:bodyPr/>
          <a:lstStyle/>
          <a:p>
            <a:fld id="{9840119F-71F2-A142-A4EE-02FC785269B6}" type="slidenum">
              <a:rPr lang="en-US"/>
              <a:pPr/>
              <a:t>41</a:t>
            </a:fld>
            <a:endParaRPr lang="en-US"/>
          </a:p>
        </p:txBody>
      </p:sp>
      <p:sp>
        <p:nvSpPr>
          <p:cNvPr id="9523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9523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6"/>
          <p:cNvSpPr>
            <a:spLocks noGrp="1" noChangeArrowheads="1"/>
          </p:cNvSpPr>
          <p:nvPr>
            <p:ph type="sldNum" sz="quarter"/>
          </p:nvPr>
        </p:nvSpPr>
        <p:spPr>
          <a:noFill/>
        </p:spPr>
        <p:txBody>
          <a:bodyPr/>
          <a:lstStyle/>
          <a:p>
            <a:fld id="{DECA74FB-39CA-C04B-B182-27C93ED67153}" type="slidenum">
              <a:rPr lang="en-US"/>
              <a:pPr/>
              <a:t>42</a:t>
            </a:fld>
            <a:endParaRPr lang="en-US"/>
          </a:p>
        </p:txBody>
      </p:sp>
      <p:sp>
        <p:nvSpPr>
          <p:cNvPr id="9728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9728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p:cNvSpPr>
            <a:spLocks noGrp="1" noChangeArrowheads="1"/>
          </p:cNvSpPr>
          <p:nvPr>
            <p:ph type="sldNum" sz="quarter" idx="5"/>
          </p:nvPr>
        </p:nvSpPr>
        <p:spPr/>
        <p:txBody>
          <a:bodyPr/>
          <a:lstStyle/>
          <a:p>
            <a:pPr>
              <a:defRPr/>
            </a:pPr>
            <a:fld id="{F299293A-1968-ED4B-B10E-EED51619E271}" type="slidenum">
              <a:rPr lang="en-US"/>
              <a:pPr>
                <a:defRPr/>
              </a:pPr>
              <a:t>4</a:t>
            </a:fld>
            <a:endParaRPr lang="en-US" dirty="0"/>
          </a:p>
        </p:txBody>
      </p:sp>
      <p:sp>
        <p:nvSpPr>
          <p:cNvPr id="14339" name="Text Box 1"/>
          <p:cNvSpPr>
            <a:spLocks noGrp="1" noRot="1" noChangeAspect="1" noChangeArrowheads="1"/>
          </p:cNvSpPr>
          <p:nvPr>
            <p:ph type="sldImg"/>
          </p:nvPr>
        </p:nvSpPr>
        <p:spPr bwMode="auto">
          <a:xfrm>
            <a:off x="1106488" y="812800"/>
            <a:ext cx="5345112" cy="4008438"/>
          </a:xfrm>
          <a:solidFill>
            <a:srgbClr val="FFFFFF"/>
          </a:solidFill>
          <a:ln>
            <a:solidFill>
              <a:srgbClr val="000000"/>
            </a:solidFill>
            <a:miter lim="800000"/>
            <a:headEnd/>
            <a:tailEnd/>
          </a:ln>
        </p:spPr>
      </p:sp>
      <p:sp>
        <p:nvSpPr>
          <p:cNvPr id="14340" name="Text Box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6"/>
          <p:cNvSpPr>
            <a:spLocks noGrp="1" noChangeArrowheads="1"/>
          </p:cNvSpPr>
          <p:nvPr>
            <p:ph type="sldNum" sz="quarter"/>
          </p:nvPr>
        </p:nvSpPr>
        <p:spPr>
          <a:noFill/>
        </p:spPr>
        <p:txBody>
          <a:bodyPr/>
          <a:lstStyle/>
          <a:p>
            <a:fld id="{AD78F2F1-18E2-F445-B129-CA3E10D9205A}" type="slidenum">
              <a:rPr lang="en-US"/>
              <a:pPr/>
              <a:t>43</a:t>
            </a:fld>
            <a:endParaRPr lang="en-US"/>
          </a:p>
        </p:txBody>
      </p:sp>
      <p:sp>
        <p:nvSpPr>
          <p:cNvPr id="9933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9933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6"/>
          <p:cNvSpPr>
            <a:spLocks noGrp="1" noChangeArrowheads="1"/>
          </p:cNvSpPr>
          <p:nvPr>
            <p:ph type="sldNum" sz="quarter"/>
          </p:nvPr>
        </p:nvSpPr>
        <p:spPr>
          <a:noFill/>
        </p:spPr>
        <p:txBody>
          <a:bodyPr/>
          <a:lstStyle/>
          <a:p>
            <a:fld id="{B22F95FB-1436-8342-AF21-A5E3C8D3DE5E}" type="slidenum">
              <a:rPr lang="en-US"/>
              <a:pPr/>
              <a:t>44</a:t>
            </a:fld>
            <a:endParaRPr lang="en-US"/>
          </a:p>
        </p:txBody>
      </p:sp>
      <p:sp>
        <p:nvSpPr>
          <p:cNvPr id="10137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0138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p:cNvSpPr>
            <a:spLocks noGrp="1" noChangeArrowheads="1"/>
          </p:cNvSpPr>
          <p:nvPr>
            <p:ph type="sldNum" sz="quarter"/>
          </p:nvPr>
        </p:nvSpPr>
        <p:spPr>
          <a:noFill/>
        </p:spPr>
        <p:txBody>
          <a:bodyPr/>
          <a:lstStyle/>
          <a:p>
            <a:fld id="{01E5F41F-6379-E24E-85B8-E898E7D32D05}" type="slidenum">
              <a:rPr lang="en-US"/>
              <a:pPr/>
              <a:t>45</a:t>
            </a:fld>
            <a:endParaRPr lang="en-US"/>
          </a:p>
        </p:txBody>
      </p:sp>
      <p:sp>
        <p:nvSpPr>
          <p:cNvPr id="10547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0547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6"/>
          <p:cNvSpPr>
            <a:spLocks noGrp="1" noChangeArrowheads="1"/>
          </p:cNvSpPr>
          <p:nvPr>
            <p:ph type="sldNum" sz="quarter"/>
          </p:nvPr>
        </p:nvSpPr>
        <p:spPr>
          <a:noFill/>
        </p:spPr>
        <p:txBody>
          <a:bodyPr/>
          <a:lstStyle/>
          <a:p>
            <a:fld id="{02B796D6-544D-2E40-B861-E9EAD49AC7A1}" type="slidenum">
              <a:rPr lang="en-US"/>
              <a:pPr/>
              <a:t>46</a:t>
            </a:fld>
            <a:endParaRPr lang="en-US"/>
          </a:p>
        </p:txBody>
      </p:sp>
      <p:sp>
        <p:nvSpPr>
          <p:cNvPr id="10752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0752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6"/>
          <p:cNvSpPr>
            <a:spLocks noGrp="1" noChangeArrowheads="1"/>
          </p:cNvSpPr>
          <p:nvPr>
            <p:ph type="sldNum" sz="quarter"/>
          </p:nvPr>
        </p:nvSpPr>
        <p:spPr>
          <a:noFill/>
        </p:spPr>
        <p:txBody>
          <a:bodyPr/>
          <a:lstStyle/>
          <a:p>
            <a:fld id="{4B6AA102-42FB-344B-AD7C-BC4695A071F5}" type="slidenum">
              <a:rPr lang="en-US"/>
              <a:pPr/>
              <a:t>47</a:t>
            </a:fld>
            <a:endParaRPr lang="en-US"/>
          </a:p>
        </p:txBody>
      </p:sp>
      <p:sp>
        <p:nvSpPr>
          <p:cNvPr id="10957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0957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6"/>
          <p:cNvSpPr>
            <a:spLocks noGrp="1" noChangeArrowheads="1"/>
          </p:cNvSpPr>
          <p:nvPr>
            <p:ph type="sldNum" sz="quarter"/>
          </p:nvPr>
        </p:nvSpPr>
        <p:spPr>
          <a:noFill/>
        </p:spPr>
        <p:txBody>
          <a:bodyPr/>
          <a:lstStyle/>
          <a:p>
            <a:fld id="{0FC29560-6190-2846-B107-50C20AA87B3B}" type="slidenum">
              <a:rPr lang="en-US"/>
              <a:pPr/>
              <a:t>48</a:t>
            </a:fld>
            <a:endParaRPr lang="en-US"/>
          </a:p>
        </p:txBody>
      </p:sp>
      <p:sp>
        <p:nvSpPr>
          <p:cNvPr id="12185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2186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6"/>
          <p:cNvSpPr>
            <a:spLocks noGrp="1" noChangeArrowheads="1"/>
          </p:cNvSpPr>
          <p:nvPr>
            <p:ph type="sldNum" sz="quarter"/>
          </p:nvPr>
        </p:nvSpPr>
        <p:spPr>
          <a:noFill/>
        </p:spPr>
        <p:txBody>
          <a:bodyPr/>
          <a:lstStyle/>
          <a:p>
            <a:fld id="{D46ADF83-9BFF-B04B-AC37-C757AB395792}" type="slidenum">
              <a:rPr lang="en-US"/>
              <a:pPr/>
              <a:t>49</a:t>
            </a:fld>
            <a:endParaRPr lang="en-US"/>
          </a:p>
        </p:txBody>
      </p:sp>
      <p:sp>
        <p:nvSpPr>
          <p:cNvPr id="12390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2390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6"/>
          <p:cNvSpPr>
            <a:spLocks noGrp="1" noChangeArrowheads="1"/>
          </p:cNvSpPr>
          <p:nvPr>
            <p:ph type="sldNum" sz="quarter"/>
          </p:nvPr>
        </p:nvSpPr>
        <p:spPr>
          <a:noFill/>
        </p:spPr>
        <p:txBody>
          <a:bodyPr/>
          <a:lstStyle/>
          <a:p>
            <a:fld id="{55EC0AFD-27DA-7047-B819-0A53DF7C7818}" type="slidenum">
              <a:rPr lang="en-US"/>
              <a:pPr/>
              <a:t>50</a:t>
            </a:fld>
            <a:endParaRPr lang="en-US"/>
          </a:p>
        </p:txBody>
      </p:sp>
      <p:sp>
        <p:nvSpPr>
          <p:cNvPr id="12595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2595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6"/>
          <p:cNvSpPr>
            <a:spLocks noGrp="1" noChangeArrowheads="1"/>
          </p:cNvSpPr>
          <p:nvPr>
            <p:ph type="sldNum" sz="quarter"/>
          </p:nvPr>
        </p:nvSpPr>
        <p:spPr>
          <a:noFill/>
        </p:spPr>
        <p:txBody>
          <a:bodyPr/>
          <a:lstStyle/>
          <a:p>
            <a:fld id="{B09D7A71-B94B-7249-8EF6-1EB397A1CB81}" type="slidenum">
              <a:rPr lang="en-US"/>
              <a:pPr/>
              <a:t>51</a:t>
            </a:fld>
            <a:endParaRPr lang="en-US"/>
          </a:p>
        </p:txBody>
      </p:sp>
      <p:sp>
        <p:nvSpPr>
          <p:cNvPr id="13005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3005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6"/>
          <p:cNvSpPr>
            <a:spLocks noGrp="1" noChangeArrowheads="1"/>
          </p:cNvSpPr>
          <p:nvPr>
            <p:ph type="sldNum" sz="quarter"/>
          </p:nvPr>
        </p:nvSpPr>
        <p:spPr>
          <a:noFill/>
        </p:spPr>
        <p:txBody>
          <a:bodyPr/>
          <a:lstStyle/>
          <a:p>
            <a:fld id="{4AC3EA1D-04CD-0D42-9320-04D284060ADB}" type="slidenum">
              <a:rPr lang="en-US"/>
              <a:pPr/>
              <a:t>52</a:t>
            </a:fld>
            <a:endParaRPr lang="en-US"/>
          </a:p>
        </p:txBody>
      </p:sp>
      <p:sp>
        <p:nvSpPr>
          <p:cNvPr id="1320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321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D90734EC-AF63-1641-8B5F-57E220FCD307}" type="slidenum">
              <a:rPr lang="en-US"/>
              <a:pPr/>
              <a:t>14</a:t>
            </a:fld>
            <a:endParaRPr lang="en-US"/>
          </a:p>
        </p:txBody>
      </p:sp>
      <p:sp>
        <p:nvSpPr>
          <p:cNvPr id="3174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174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6"/>
          <p:cNvSpPr>
            <a:spLocks noGrp="1" noChangeArrowheads="1"/>
          </p:cNvSpPr>
          <p:nvPr>
            <p:ph type="sldNum" sz="quarter"/>
          </p:nvPr>
        </p:nvSpPr>
        <p:spPr>
          <a:noFill/>
        </p:spPr>
        <p:txBody>
          <a:bodyPr/>
          <a:lstStyle/>
          <a:p>
            <a:fld id="{06C783A9-2FEE-5043-A18B-0289BF1FFC52}" type="slidenum">
              <a:rPr lang="en-US"/>
              <a:pPr/>
              <a:t>53</a:t>
            </a:fld>
            <a:endParaRPr lang="en-US"/>
          </a:p>
        </p:txBody>
      </p:sp>
      <p:sp>
        <p:nvSpPr>
          <p:cNvPr id="13414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3414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6"/>
          <p:cNvSpPr>
            <a:spLocks noGrp="1" noChangeArrowheads="1"/>
          </p:cNvSpPr>
          <p:nvPr>
            <p:ph type="sldNum" sz="quarter"/>
          </p:nvPr>
        </p:nvSpPr>
        <p:spPr>
          <a:noFill/>
        </p:spPr>
        <p:txBody>
          <a:bodyPr/>
          <a:lstStyle/>
          <a:p>
            <a:fld id="{1CECCDF7-51F6-D84A-850B-A6A0A8F237A3}" type="slidenum">
              <a:rPr lang="en-US"/>
              <a:pPr/>
              <a:t>54</a:t>
            </a:fld>
            <a:endParaRPr lang="en-US"/>
          </a:p>
        </p:txBody>
      </p:sp>
      <p:sp>
        <p:nvSpPr>
          <p:cNvPr id="1361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361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p:spPr>
        <p:txBody>
          <a:bodyPr/>
          <a:lstStyle/>
          <a:p>
            <a:fld id="{EB77929D-D12F-5442-97A9-A3CF363D588C}" type="slidenum">
              <a:rPr lang="en-US"/>
              <a:pPr/>
              <a:t>56</a:t>
            </a:fld>
            <a:endParaRPr lang="en-US"/>
          </a:p>
        </p:txBody>
      </p:sp>
      <p:sp>
        <p:nvSpPr>
          <p:cNvPr id="67587"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67588" name="Text Box 2"/>
          <p:cNvSpPr>
            <a:spLocks noGrp="1" noChangeArrowheads="1"/>
          </p:cNvSpPr>
          <p:nvPr>
            <p:ph type="body" idx="1"/>
          </p:nvPr>
        </p:nvSpPr>
        <p:spPr>
          <a:noFill/>
          <a:ln/>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sz="2000">
                <a:latin typeface="Arial" charset="0"/>
                <a:ea typeface="DejaVu Sans" charset="0"/>
                <a:cs typeface="DejaVu Sans" charset="0"/>
              </a:rPr>
              <a:t>Various types of databases are accessed having an RDF transformation of (part of the data) on the fly. Some of the data may be simple tables, some are the result of continuous background processing analysing the literature (not directly related to the Semantic Web per se).</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sz="2000">
                <a:latin typeface="Arial" charset="0"/>
                <a:ea typeface="DejaVu Sans" charset="0"/>
                <a:cs typeface="DejaVu Sans" charset="0"/>
              </a:rPr>
              <a:t>The integration of the data is done on the RDF level, and is viewed via an off-the-shelf (though experimental) faceted browser (Exhibit). Ie, the Semantic Web portion is very simple but allows for a very quick integration of the data on the screen.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6"/>
          <p:cNvSpPr>
            <a:spLocks noGrp="1" noChangeArrowheads="1"/>
          </p:cNvSpPr>
          <p:nvPr>
            <p:ph type="sldNum" sz="quarter"/>
          </p:nvPr>
        </p:nvSpPr>
        <p:spPr>
          <a:noFill/>
        </p:spPr>
        <p:txBody>
          <a:bodyPr/>
          <a:lstStyle/>
          <a:p>
            <a:fld id="{80E34254-D04E-B248-82E9-BA882250D866}" type="slidenum">
              <a:rPr lang="en-US"/>
              <a:pPr/>
              <a:t>57</a:t>
            </a:fld>
            <a:endParaRPr lang="en-US"/>
          </a:p>
        </p:txBody>
      </p:sp>
      <p:sp>
        <p:nvSpPr>
          <p:cNvPr id="14029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4029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6"/>
          <p:cNvSpPr>
            <a:spLocks noGrp="1" noChangeArrowheads="1"/>
          </p:cNvSpPr>
          <p:nvPr>
            <p:ph type="sldNum" sz="quarter"/>
          </p:nvPr>
        </p:nvSpPr>
        <p:spPr>
          <a:noFill/>
        </p:spPr>
        <p:txBody>
          <a:bodyPr/>
          <a:lstStyle/>
          <a:p>
            <a:fld id="{899C0EB7-9036-8344-8E0D-98D6C2F8AE79}" type="slidenum">
              <a:rPr lang="en-US"/>
              <a:pPr/>
              <a:t>58</a:t>
            </a:fld>
            <a:endParaRPr lang="en-US"/>
          </a:p>
        </p:txBody>
      </p:sp>
      <p:sp>
        <p:nvSpPr>
          <p:cNvPr id="14233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4234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6"/>
          <p:cNvSpPr>
            <a:spLocks noGrp="1" noChangeArrowheads="1"/>
          </p:cNvSpPr>
          <p:nvPr>
            <p:ph type="sldNum" sz="quarter"/>
          </p:nvPr>
        </p:nvSpPr>
        <p:spPr>
          <a:noFill/>
        </p:spPr>
        <p:txBody>
          <a:bodyPr/>
          <a:lstStyle/>
          <a:p>
            <a:fld id="{83DF5C2A-29D6-1E46-912B-B19763A3DB4D}" type="slidenum">
              <a:rPr lang="en-US"/>
              <a:pPr/>
              <a:t>59</a:t>
            </a:fld>
            <a:endParaRPr lang="en-US"/>
          </a:p>
        </p:txBody>
      </p:sp>
      <p:sp>
        <p:nvSpPr>
          <p:cNvPr id="14438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4438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6"/>
          <p:cNvSpPr>
            <a:spLocks noGrp="1" noChangeArrowheads="1"/>
          </p:cNvSpPr>
          <p:nvPr>
            <p:ph type="sldNum" sz="quarter"/>
          </p:nvPr>
        </p:nvSpPr>
        <p:spPr>
          <a:noFill/>
        </p:spPr>
        <p:txBody>
          <a:bodyPr/>
          <a:lstStyle/>
          <a:p>
            <a:fld id="{84356A55-A1D9-B54F-A8B0-A1D995BC7AC0}" type="slidenum">
              <a:rPr lang="en-US"/>
              <a:pPr/>
              <a:t>60</a:t>
            </a:fld>
            <a:endParaRPr lang="en-US"/>
          </a:p>
        </p:txBody>
      </p:sp>
      <p:sp>
        <p:nvSpPr>
          <p:cNvPr id="14643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4643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6"/>
          <p:cNvSpPr>
            <a:spLocks noGrp="1" noChangeArrowheads="1"/>
          </p:cNvSpPr>
          <p:nvPr>
            <p:ph type="sldNum" sz="quarter"/>
          </p:nvPr>
        </p:nvSpPr>
        <p:spPr>
          <a:noFill/>
        </p:spPr>
        <p:txBody>
          <a:bodyPr/>
          <a:lstStyle/>
          <a:p>
            <a:fld id="{A5677313-446B-D545-AA1C-039B1D4C8B4B}" type="slidenum">
              <a:rPr lang="en-US"/>
              <a:pPr/>
              <a:t>61</a:t>
            </a:fld>
            <a:endParaRPr lang="en-US"/>
          </a:p>
        </p:txBody>
      </p:sp>
      <p:sp>
        <p:nvSpPr>
          <p:cNvPr id="14848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4848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6"/>
          <p:cNvSpPr>
            <a:spLocks noGrp="1" noChangeArrowheads="1"/>
          </p:cNvSpPr>
          <p:nvPr>
            <p:ph type="sldNum" sz="quarter"/>
          </p:nvPr>
        </p:nvSpPr>
        <p:spPr>
          <a:noFill/>
        </p:spPr>
        <p:txBody>
          <a:bodyPr/>
          <a:lstStyle/>
          <a:p>
            <a:fld id="{A8DB252C-AEA2-164D-B174-E2C5928A3AD1}" type="slidenum">
              <a:rPr lang="en-US"/>
              <a:pPr/>
              <a:t>62</a:t>
            </a:fld>
            <a:endParaRPr lang="en-US"/>
          </a:p>
        </p:txBody>
      </p:sp>
      <p:sp>
        <p:nvSpPr>
          <p:cNvPr id="15667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5667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6"/>
          <p:cNvSpPr>
            <a:spLocks noGrp="1" noChangeArrowheads="1"/>
          </p:cNvSpPr>
          <p:nvPr>
            <p:ph type="sldNum" sz="quarter"/>
          </p:nvPr>
        </p:nvSpPr>
        <p:spPr>
          <a:noFill/>
        </p:spPr>
        <p:txBody>
          <a:bodyPr/>
          <a:lstStyle/>
          <a:p>
            <a:fld id="{1194F19A-6B6E-E04E-B6AD-C30C8518CD32}" type="slidenum">
              <a:rPr lang="en-US"/>
              <a:pPr/>
              <a:t>63</a:t>
            </a:fld>
            <a:endParaRPr lang="en-US"/>
          </a:p>
        </p:txBody>
      </p:sp>
      <p:sp>
        <p:nvSpPr>
          <p:cNvPr id="15872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5872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p:spPr>
        <p:txBody>
          <a:bodyPr/>
          <a:lstStyle/>
          <a:p>
            <a:fld id="{6AD10A1F-93BB-A244-A716-A4040F130CD6}" type="slidenum">
              <a:rPr lang="en-US"/>
              <a:pPr/>
              <a:t>18</a:t>
            </a:fld>
            <a:endParaRPr lang="en-US"/>
          </a:p>
        </p:txBody>
      </p:sp>
      <p:sp>
        <p:nvSpPr>
          <p:cNvPr id="4198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198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6"/>
          <p:cNvSpPr>
            <a:spLocks noGrp="1" noChangeArrowheads="1"/>
          </p:cNvSpPr>
          <p:nvPr>
            <p:ph type="sldNum" sz="quarter"/>
          </p:nvPr>
        </p:nvSpPr>
        <p:spPr>
          <a:noFill/>
        </p:spPr>
        <p:txBody>
          <a:bodyPr/>
          <a:lstStyle/>
          <a:p>
            <a:fld id="{1029750F-3A86-EF47-A172-273F2AF61988}" type="slidenum">
              <a:rPr lang="en-US"/>
              <a:pPr/>
              <a:t>64</a:t>
            </a:fld>
            <a:endParaRPr lang="en-US"/>
          </a:p>
        </p:txBody>
      </p:sp>
      <p:sp>
        <p:nvSpPr>
          <p:cNvPr id="16077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6077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962" name="Rectangle 6"/>
          <p:cNvSpPr>
            <a:spLocks noGrp="1" noChangeArrowheads="1"/>
          </p:cNvSpPr>
          <p:nvPr>
            <p:ph type="sldNum" sz="quarter"/>
          </p:nvPr>
        </p:nvSpPr>
        <p:spPr>
          <a:noFill/>
        </p:spPr>
        <p:txBody>
          <a:bodyPr/>
          <a:lstStyle/>
          <a:p>
            <a:fld id="{B8700173-C5F6-4F4A-8597-FD965FE07EC7}" type="slidenum">
              <a:rPr lang="en-US"/>
              <a:pPr/>
              <a:t>65</a:t>
            </a:fld>
            <a:endParaRPr lang="en-US"/>
          </a:p>
        </p:txBody>
      </p:sp>
      <p:sp>
        <p:nvSpPr>
          <p:cNvPr id="16896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6896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6"/>
          <p:cNvSpPr>
            <a:spLocks noGrp="1" noChangeArrowheads="1"/>
          </p:cNvSpPr>
          <p:nvPr>
            <p:ph type="sldNum" sz="quarter"/>
          </p:nvPr>
        </p:nvSpPr>
        <p:spPr>
          <a:noFill/>
        </p:spPr>
        <p:txBody>
          <a:bodyPr/>
          <a:lstStyle/>
          <a:p>
            <a:fld id="{8DDD942A-E55A-D149-9C0B-C0AAA1FBFDCE}" type="slidenum">
              <a:rPr lang="en-US"/>
              <a:pPr/>
              <a:t>66</a:t>
            </a:fld>
            <a:endParaRPr lang="en-US"/>
          </a:p>
        </p:txBody>
      </p:sp>
      <p:sp>
        <p:nvSpPr>
          <p:cNvPr id="17101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7101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6"/>
          <p:cNvSpPr>
            <a:spLocks noGrp="1" noChangeArrowheads="1"/>
          </p:cNvSpPr>
          <p:nvPr>
            <p:ph type="sldNum" sz="quarter"/>
          </p:nvPr>
        </p:nvSpPr>
        <p:spPr>
          <a:noFill/>
        </p:spPr>
        <p:txBody>
          <a:bodyPr/>
          <a:lstStyle/>
          <a:p>
            <a:fld id="{F1725600-BA35-FE47-B24F-FC3F813E9423}" type="slidenum">
              <a:rPr lang="en-US"/>
              <a:pPr/>
              <a:t>67</a:t>
            </a:fld>
            <a:endParaRPr lang="en-US"/>
          </a:p>
        </p:txBody>
      </p:sp>
      <p:sp>
        <p:nvSpPr>
          <p:cNvPr id="17305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7306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9202" name="Rectangle 6"/>
          <p:cNvSpPr>
            <a:spLocks noGrp="1" noChangeArrowheads="1"/>
          </p:cNvSpPr>
          <p:nvPr>
            <p:ph type="sldNum" sz="quarter"/>
          </p:nvPr>
        </p:nvSpPr>
        <p:spPr>
          <a:noFill/>
        </p:spPr>
        <p:txBody>
          <a:bodyPr/>
          <a:lstStyle/>
          <a:p>
            <a:fld id="{EF80FFA9-80F6-F947-B8F1-421DF18FC6FC}" type="slidenum">
              <a:rPr lang="en-US"/>
              <a:pPr/>
              <a:t>68</a:t>
            </a:fld>
            <a:endParaRPr lang="en-US"/>
          </a:p>
        </p:txBody>
      </p:sp>
      <p:sp>
        <p:nvSpPr>
          <p:cNvPr id="17920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7920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6"/>
          <p:cNvSpPr>
            <a:spLocks noGrp="1" noChangeArrowheads="1"/>
          </p:cNvSpPr>
          <p:nvPr>
            <p:ph type="sldNum" sz="quarter"/>
          </p:nvPr>
        </p:nvSpPr>
        <p:spPr>
          <a:noFill/>
        </p:spPr>
        <p:txBody>
          <a:bodyPr/>
          <a:lstStyle/>
          <a:p>
            <a:fld id="{E0C080D0-F257-CF4B-8194-97DB3BB3FA11}" type="slidenum">
              <a:rPr lang="en-US"/>
              <a:pPr/>
              <a:t>69</a:t>
            </a:fld>
            <a:endParaRPr lang="en-US"/>
          </a:p>
        </p:txBody>
      </p:sp>
      <p:sp>
        <p:nvSpPr>
          <p:cNvPr id="140291"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40292" name="Text Box 2"/>
          <p:cNvSpPr>
            <a:spLocks noGrp="1" noChangeArrowheads="1"/>
          </p:cNvSpPr>
          <p:nvPr>
            <p:ph type="body" idx="1"/>
          </p:nvPr>
        </p:nvSpPr>
        <p:spPr>
          <a:xfrm>
            <a:off x="755650" y="5078413"/>
            <a:ext cx="6048375" cy="4811712"/>
          </a:xfrm>
          <a:noFill/>
          <a:ln/>
        </p:spPr>
        <p:txBody>
          <a:bodyPr tIns="10584"/>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atin typeface="Arial" charset="0"/>
                <a:ea typeface="DejaVu Sans" charset="0"/>
                <a:cs typeface="DejaVu Sans" charset="0"/>
              </a:rPr>
              <a:t>The use internal ontologies/vocabularies to describe the knowledge areas, and a combination of the RDF data and that ontology to search through the (integrated) databases for a specific knowledge expertise. The dump is from a faceted browser developed by the company to view result data.</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6"/>
          <p:cNvSpPr>
            <a:spLocks noGrp="1" noChangeArrowheads="1"/>
          </p:cNvSpPr>
          <p:nvPr>
            <p:ph type="sldNum" sz="quarter"/>
          </p:nvPr>
        </p:nvSpPr>
        <p:spPr>
          <a:noFill/>
        </p:spPr>
        <p:txBody>
          <a:bodyPr/>
          <a:lstStyle/>
          <a:p>
            <a:fld id="{323FB7A0-4B07-C049-8B7D-2A91BD7FF9E8}" type="slidenum">
              <a:rPr lang="en-US"/>
              <a:pPr/>
              <a:t>70</a:t>
            </a:fld>
            <a:endParaRPr lang="en-US"/>
          </a:p>
        </p:txBody>
      </p:sp>
      <p:sp>
        <p:nvSpPr>
          <p:cNvPr id="142339"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42340" name="Text Box 2"/>
          <p:cNvSpPr>
            <a:spLocks noGrp="1" noChangeArrowheads="1"/>
          </p:cNvSpPr>
          <p:nvPr>
            <p:ph type="body" idx="1"/>
          </p:nvPr>
        </p:nvSpPr>
        <p:spPr>
          <a:noFill/>
          <a:ln/>
        </p:spPr>
        <p:txBody>
          <a:bodyPr tIns="12347"/>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sz="1400">
                <a:latin typeface="Arial" charset="0"/>
                <a:ea typeface="DejaVu Sans" charset="0"/>
                <a:cs typeface="DejaVu Sans" charset="0"/>
              </a:rPr>
              <a:t>Similar application to Nasa's, very much the same idea and approach, though by a totally different company (and country...)</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sz="1400">
                <a:latin typeface="Arial" charset="0"/>
                <a:ea typeface="DejaVu Sans" charset="0"/>
                <a:cs typeface="DejaVu Sans" charset="0"/>
              </a:rPr>
              <a:t> It is not yet clear whether it will be deployed or not.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6"/>
          <p:cNvSpPr>
            <a:spLocks noGrp="1" noChangeArrowheads="1"/>
          </p:cNvSpPr>
          <p:nvPr>
            <p:ph type="sldNum" sz="quarter"/>
          </p:nvPr>
        </p:nvSpPr>
        <p:spPr>
          <a:noFill/>
        </p:spPr>
        <p:txBody>
          <a:bodyPr/>
          <a:lstStyle/>
          <a:p>
            <a:fld id="{7C2E99F9-87C9-DB48-AB3E-2E3C47A24137}" type="slidenum">
              <a:rPr lang="en-US"/>
              <a:pPr/>
              <a:t>71</a:t>
            </a:fld>
            <a:endParaRPr lang="en-US"/>
          </a:p>
        </p:txBody>
      </p:sp>
      <p:sp>
        <p:nvSpPr>
          <p:cNvPr id="19968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9968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6"/>
          <p:cNvSpPr>
            <a:spLocks noGrp="1" noChangeArrowheads="1"/>
          </p:cNvSpPr>
          <p:nvPr>
            <p:ph type="sldNum" sz="quarter"/>
          </p:nvPr>
        </p:nvSpPr>
        <p:spPr>
          <a:noFill/>
        </p:spPr>
        <p:txBody>
          <a:bodyPr/>
          <a:lstStyle/>
          <a:p>
            <a:fld id="{41AB4342-31EC-F24E-B8ED-07FA42799632}" type="slidenum">
              <a:rPr lang="en-US"/>
              <a:pPr/>
              <a:t>72</a:t>
            </a:fld>
            <a:endParaRPr lang="en-US"/>
          </a:p>
        </p:txBody>
      </p:sp>
      <p:sp>
        <p:nvSpPr>
          <p:cNvPr id="20173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0173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8" name="Rectangle 6"/>
          <p:cNvSpPr>
            <a:spLocks noGrp="1" noChangeArrowheads="1"/>
          </p:cNvSpPr>
          <p:nvPr>
            <p:ph type="sldNum" sz="quarter"/>
          </p:nvPr>
        </p:nvSpPr>
        <p:spPr>
          <a:noFill/>
        </p:spPr>
        <p:txBody>
          <a:bodyPr/>
          <a:lstStyle/>
          <a:p>
            <a:fld id="{BA320CC9-8FF3-D24F-B730-9E4C6D69BAC7}" type="slidenum">
              <a:rPr lang="en-US"/>
              <a:pPr/>
              <a:t>73</a:t>
            </a:fld>
            <a:endParaRPr lang="en-US"/>
          </a:p>
        </p:txBody>
      </p:sp>
      <p:sp>
        <p:nvSpPr>
          <p:cNvPr id="20377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0378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p:spPr>
        <p:txBody>
          <a:bodyPr/>
          <a:lstStyle/>
          <a:p>
            <a:fld id="{0666DD0D-FBB1-4E47-A9BF-311B1844CB9E}" type="slidenum">
              <a:rPr lang="en-US"/>
              <a:pPr/>
              <a:t>19</a:t>
            </a:fld>
            <a:endParaRPr lang="en-US"/>
          </a:p>
        </p:txBody>
      </p:sp>
      <p:sp>
        <p:nvSpPr>
          <p:cNvPr id="4403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403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784CF5E5-E7C4-7A45-9F43-1ECC99364F0D}" type="slidenum">
              <a:rPr lang="en-US" smtClean="0"/>
              <a:pPr>
                <a:defRPr/>
              </a:pPr>
              <a:t>80</a:t>
            </a:fld>
            <a:endParaRPr lang="en-US"/>
          </a:p>
        </p:txBody>
      </p:sp>
    </p:spTree>
    <p:extLst>
      <p:ext uri="{BB962C8B-B14F-4D97-AF65-F5344CB8AC3E}">
        <p14:creationId xmlns:p14="http://schemas.microsoft.com/office/powerpoint/2010/main" val="19880257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784CF5E5-E7C4-7A45-9F43-1ECC99364F0D}" type="slidenum">
              <a:rPr lang="en-US" smtClean="0"/>
              <a:pPr>
                <a:defRPr/>
              </a:pPr>
              <a:t>81</a:t>
            </a:fld>
            <a:endParaRPr lang="en-US"/>
          </a:p>
        </p:txBody>
      </p:sp>
    </p:spTree>
    <p:extLst>
      <p:ext uri="{BB962C8B-B14F-4D97-AF65-F5344CB8AC3E}">
        <p14:creationId xmlns:p14="http://schemas.microsoft.com/office/powerpoint/2010/main" val="19880257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882" name="Rectangle 6"/>
          <p:cNvSpPr>
            <a:spLocks noGrp="1" noChangeArrowheads="1"/>
          </p:cNvSpPr>
          <p:nvPr>
            <p:ph type="sldNum" sz="quarter"/>
          </p:nvPr>
        </p:nvSpPr>
        <p:spPr>
          <a:noFill/>
        </p:spPr>
        <p:txBody>
          <a:bodyPr/>
          <a:lstStyle/>
          <a:p>
            <a:fld id="{B936854F-43B3-5548-BFAF-6827880BD672}" type="slidenum">
              <a:rPr lang="en-US"/>
              <a:pPr/>
              <a:t>83</a:t>
            </a:fld>
            <a:endParaRPr lang="en-US"/>
          </a:p>
        </p:txBody>
      </p:sp>
      <p:sp>
        <p:nvSpPr>
          <p:cNvPr id="25088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5088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2930" name="Rectangle 6"/>
          <p:cNvSpPr>
            <a:spLocks noGrp="1" noChangeArrowheads="1"/>
          </p:cNvSpPr>
          <p:nvPr>
            <p:ph type="sldNum" sz="quarter"/>
          </p:nvPr>
        </p:nvSpPr>
        <p:spPr>
          <a:noFill/>
        </p:spPr>
        <p:txBody>
          <a:bodyPr/>
          <a:lstStyle/>
          <a:p>
            <a:fld id="{6A3DD5B3-3B80-0B48-AF85-42B1198F690A}" type="slidenum">
              <a:rPr lang="en-US"/>
              <a:pPr/>
              <a:t>84</a:t>
            </a:fld>
            <a:endParaRPr lang="en-US"/>
          </a:p>
        </p:txBody>
      </p:sp>
      <p:sp>
        <p:nvSpPr>
          <p:cNvPr id="25293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52932" name="Text Box 2"/>
          <p:cNvSpPr txBox="1">
            <a:spLocks noGrp="1" noChangeArrowheads="1"/>
          </p:cNvSpPr>
          <p:nvPr>
            <p:ph type="body" idx="1"/>
          </p:nvPr>
        </p:nvSpPr>
        <p:spPr>
          <a:noFill/>
          <a:ln/>
        </p:spPr>
        <p:txBody>
          <a:bodyPr tIns="10584"/>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a:latin typeface="Arial" charset="0"/>
                <a:ea typeface="DejaVu Sans" charset="0"/>
                <a:cs typeface="DejaVu Sans" charset="0"/>
              </a:rPr>
              <a:t>The important point here is that (1) the data becomes available to the World via a unified format (ie, RDF), regardless on how it is stored inside and (2) the various datasets are interlinked together, ie, they are not independent islands. </a:t>
            </a:r>
            <a:r>
              <a:rPr lang="en-US" dirty="0" err="1">
                <a:latin typeface="Arial" charset="0"/>
                <a:ea typeface="DejaVu Sans" charset="0"/>
                <a:cs typeface="DejaVu Sans" charset="0"/>
              </a:rPr>
              <a:t>Dbpedia</a:t>
            </a:r>
            <a:r>
              <a:rPr lang="en-US" dirty="0">
                <a:latin typeface="Arial" charset="0"/>
                <a:ea typeface="DejaVu Sans" charset="0"/>
                <a:cs typeface="DejaVu Sans" charset="0"/>
              </a:rPr>
              <a:t> is probably the most important 'hub' in the project.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4978" name="Rectangle 6"/>
          <p:cNvSpPr>
            <a:spLocks noGrp="1" noChangeArrowheads="1"/>
          </p:cNvSpPr>
          <p:nvPr>
            <p:ph type="sldNum" sz="quarter"/>
          </p:nvPr>
        </p:nvSpPr>
        <p:spPr>
          <a:noFill/>
        </p:spPr>
        <p:txBody>
          <a:bodyPr/>
          <a:lstStyle/>
          <a:p>
            <a:fld id="{BB2C2EEF-0E88-3043-AB59-769AE6AA70FD}" type="slidenum">
              <a:rPr lang="en-US"/>
              <a:pPr/>
              <a:t>85</a:t>
            </a:fld>
            <a:endParaRPr lang="en-US"/>
          </a:p>
        </p:txBody>
      </p:sp>
      <p:sp>
        <p:nvSpPr>
          <p:cNvPr id="25497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5498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7026" name="Rectangle 6"/>
          <p:cNvSpPr>
            <a:spLocks noGrp="1" noChangeArrowheads="1"/>
          </p:cNvSpPr>
          <p:nvPr>
            <p:ph type="sldNum" sz="quarter"/>
          </p:nvPr>
        </p:nvSpPr>
        <p:spPr>
          <a:noFill/>
        </p:spPr>
        <p:txBody>
          <a:bodyPr/>
          <a:lstStyle/>
          <a:p>
            <a:fld id="{A1C27148-B8C6-4149-A515-55C678959816}" type="slidenum">
              <a:rPr lang="en-US"/>
              <a:pPr/>
              <a:t>86</a:t>
            </a:fld>
            <a:endParaRPr lang="en-US"/>
          </a:p>
        </p:txBody>
      </p:sp>
      <p:sp>
        <p:nvSpPr>
          <p:cNvPr id="25702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57028" name="Text Box 2"/>
          <p:cNvSpPr txBox="1">
            <a:spLocks noGrp="1" noChangeArrowheads="1"/>
          </p:cNvSpPr>
          <p:nvPr>
            <p:ph type="body" idx="1"/>
          </p:nvPr>
        </p:nvSpPr>
        <p:spPr>
          <a:noFill/>
          <a:ln/>
        </p:spPr>
        <p:txBody>
          <a:bodyPr tIns="10584"/>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atin typeface="Arial" charset="0"/>
                <a:ea typeface="DejaVu Sans" charset="0"/>
                <a:cs typeface="DejaVu Sans" charset="0"/>
              </a:rPr>
              <a:t>The right hand portion of the wiki side is what is referred to as 'infobox'. The left side is the dbpedia content as made available.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9074" name="Rectangle 6"/>
          <p:cNvSpPr>
            <a:spLocks noGrp="1" noChangeArrowheads="1"/>
          </p:cNvSpPr>
          <p:nvPr>
            <p:ph type="sldNum" sz="quarter"/>
          </p:nvPr>
        </p:nvSpPr>
        <p:spPr>
          <a:noFill/>
        </p:spPr>
        <p:txBody>
          <a:bodyPr/>
          <a:lstStyle/>
          <a:p>
            <a:fld id="{072FCA3A-1BC7-404A-B333-8DD6078CC9D1}" type="slidenum">
              <a:rPr lang="en-US"/>
              <a:pPr/>
              <a:t>87</a:t>
            </a:fld>
            <a:endParaRPr lang="en-US"/>
          </a:p>
        </p:txBody>
      </p:sp>
      <p:sp>
        <p:nvSpPr>
          <p:cNvPr id="25907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59076" name="Text Box 2"/>
          <p:cNvSpPr txBox="1">
            <a:spLocks noGrp="1" noChangeArrowheads="1"/>
          </p:cNvSpPr>
          <p:nvPr>
            <p:ph type="body" idx="1"/>
          </p:nvPr>
        </p:nvSpPr>
        <p:spPr>
          <a:noFill/>
          <a:ln/>
        </p:spPr>
        <p:txBody>
          <a:bodyPr tIns="10584"/>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dirty="0">
                <a:latin typeface="Arial" charset="0"/>
                <a:ea typeface="DejaVu Sans" charset="0"/>
                <a:cs typeface="DejaVu Sans" charset="0"/>
              </a:rPr>
              <a:t>This is the important point: this is why this is </a:t>
            </a:r>
            <a:r>
              <a:rPr lang="en-US" i="1" dirty="0">
                <a:latin typeface="Arial" charset="0"/>
                <a:ea typeface="DejaVu Sans" charset="0"/>
                <a:cs typeface="DejaVu Sans" charset="0"/>
              </a:rPr>
              <a:t>Linking</a:t>
            </a:r>
            <a:r>
              <a:rPr lang="en-US" dirty="0">
                <a:latin typeface="Arial" charset="0"/>
                <a:ea typeface="DejaVu Sans" charset="0"/>
                <a:cs typeface="DejaVu Sans" charset="0"/>
              </a:rPr>
              <a:t> open data. What the community does (and this </a:t>
            </a:r>
            <a:r>
              <a:rPr lang="en-US" i="1" dirty="0">
                <a:latin typeface="Arial" charset="0"/>
                <a:ea typeface="DejaVu Sans" charset="0"/>
                <a:cs typeface="DejaVu Sans" charset="0"/>
              </a:rPr>
              <a:t>is</a:t>
            </a:r>
            <a:r>
              <a:rPr lang="en-US" dirty="0">
                <a:latin typeface="Arial" charset="0"/>
                <a:ea typeface="DejaVu Sans" charset="0"/>
                <a:cs typeface="DejaVu Sans" charset="0"/>
              </a:rPr>
              <a:t> a community project) is to make agreements on how the different datasets can be linked and then the linkage is done automatically by the 'bridges' that map the public datasets into RDF. Eg, </a:t>
            </a:r>
            <a:r>
              <a:rPr lang="en-US" dirty="0" err="1">
                <a:latin typeface="Arial" charset="0"/>
                <a:ea typeface="DejaVu Sans" charset="0"/>
                <a:cs typeface="DejaVu Sans" charset="0"/>
              </a:rPr>
              <a:t>geonames</a:t>
            </a:r>
            <a:r>
              <a:rPr lang="en-US" dirty="0">
                <a:latin typeface="Arial" charset="0"/>
                <a:ea typeface="DejaVu Sans" charset="0"/>
                <a:cs typeface="DejaVu Sans" charset="0"/>
              </a:rPr>
              <a:t> is a public dataset by </a:t>
            </a:r>
            <a:r>
              <a:rPr lang="en-US" dirty="0" err="1">
                <a:latin typeface="Arial" charset="0"/>
                <a:ea typeface="DejaVu Sans" charset="0"/>
                <a:cs typeface="DejaVu Sans" charset="0"/>
              </a:rPr>
              <a:t>geonames.org</a:t>
            </a:r>
            <a:r>
              <a:rPr lang="en-US" dirty="0">
                <a:latin typeface="Arial" charset="0"/>
                <a:ea typeface="DejaVu Sans" charset="0"/>
                <a:cs typeface="DejaVu Sans" charset="0"/>
              </a:rPr>
              <a:t> and </a:t>
            </a:r>
            <a:r>
              <a:rPr lang="en-US" dirty="0" err="1">
                <a:latin typeface="Arial" charset="0"/>
                <a:ea typeface="DejaVu Sans" charset="0"/>
                <a:cs typeface="DejaVu Sans" charset="0"/>
              </a:rPr>
              <a:t>dbpedia</a:t>
            </a:r>
            <a:r>
              <a:rPr lang="en-US" dirty="0">
                <a:latin typeface="Arial" charset="0"/>
                <a:ea typeface="DejaVu Sans" charset="0"/>
                <a:cs typeface="DejaVu Sans" charset="0"/>
              </a:rPr>
              <a:t> is, well... </a:t>
            </a:r>
            <a:r>
              <a:rPr lang="en-US" dirty="0" err="1">
                <a:latin typeface="Arial" charset="0"/>
                <a:ea typeface="DejaVu Sans" charset="0"/>
                <a:cs typeface="DejaVu Sans" charset="0"/>
              </a:rPr>
              <a:t>wikipedia</a:t>
            </a:r>
            <a:r>
              <a:rPr lang="en-US" dirty="0">
                <a:latin typeface="Arial" charset="0"/>
                <a:ea typeface="DejaVu Sans" charset="0"/>
                <a:cs typeface="DejaVu Sans" charset="0"/>
              </a:rPr>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7266" name="Rectangle 6"/>
          <p:cNvSpPr>
            <a:spLocks noGrp="1" noChangeArrowheads="1"/>
          </p:cNvSpPr>
          <p:nvPr>
            <p:ph type="sldNum" sz="quarter"/>
          </p:nvPr>
        </p:nvSpPr>
        <p:spPr>
          <a:noFill/>
        </p:spPr>
        <p:txBody>
          <a:bodyPr/>
          <a:lstStyle/>
          <a:p>
            <a:fld id="{DAC35334-9278-A240-A2EF-EE915940B548}" type="slidenum">
              <a:rPr lang="en-US"/>
              <a:pPr/>
              <a:t>88</a:t>
            </a:fld>
            <a:endParaRPr lang="en-US"/>
          </a:p>
        </p:txBody>
      </p:sp>
      <p:sp>
        <p:nvSpPr>
          <p:cNvPr id="26726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6726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6"/>
          <p:cNvSpPr>
            <a:spLocks noGrp="1" noChangeArrowheads="1"/>
          </p:cNvSpPr>
          <p:nvPr>
            <p:ph type="sldNum" sz="quarter" idx="5"/>
          </p:nvPr>
        </p:nvSpPr>
        <p:spPr/>
        <p:txBody>
          <a:bodyPr/>
          <a:lstStyle/>
          <a:p>
            <a:pPr>
              <a:defRPr/>
            </a:pPr>
            <a:fld id="{0BDC632B-CE84-B14D-A16E-25F2860868C0}" type="slidenum">
              <a:rPr lang="en-US"/>
              <a:pPr>
                <a:defRPr/>
              </a:pPr>
              <a:t>91</a:t>
            </a:fld>
            <a:endParaRPr lang="en-US" dirty="0"/>
          </a:p>
        </p:txBody>
      </p:sp>
      <p:sp>
        <p:nvSpPr>
          <p:cNvPr id="12291" name="Text Box 1"/>
          <p:cNvSpPr>
            <a:spLocks noGrp="1" noRot="1" noChangeAspect="1" noChangeArrowheads="1"/>
          </p:cNvSpPr>
          <p:nvPr>
            <p:ph type="sldImg"/>
          </p:nvPr>
        </p:nvSpPr>
        <p:spPr bwMode="auto">
          <a:xfrm>
            <a:off x="1106488" y="812800"/>
            <a:ext cx="5345112" cy="4008438"/>
          </a:xfrm>
          <a:solidFill>
            <a:srgbClr val="FFFFFF"/>
          </a:solidFill>
          <a:ln>
            <a:solidFill>
              <a:srgbClr val="000000"/>
            </a:solidFill>
            <a:miter lim="800000"/>
            <a:headEnd/>
            <a:tailEnd/>
          </a:ln>
        </p:spPr>
      </p:sp>
      <p:sp>
        <p:nvSpPr>
          <p:cNvPr id="12292" name="Text Box 2"/>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410" name="Rectangle 6"/>
          <p:cNvSpPr>
            <a:spLocks noGrp="1" noChangeArrowheads="1"/>
          </p:cNvSpPr>
          <p:nvPr>
            <p:ph type="sldNum" sz="quarter"/>
          </p:nvPr>
        </p:nvSpPr>
        <p:spPr>
          <a:noFill/>
        </p:spPr>
        <p:txBody>
          <a:bodyPr/>
          <a:lstStyle/>
          <a:p>
            <a:fld id="{C31713E6-9FCE-8E44-AAFD-2D57D53CB871}" type="slidenum">
              <a:rPr lang="en-US"/>
              <a:pPr/>
              <a:t>94</a:t>
            </a:fld>
            <a:endParaRPr lang="en-US"/>
          </a:p>
        </p:txBody>
      </p:sp>
      <p:sp>
        <p:nvSpPr>
          <p:cNvPr id="27341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7341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p:spPr>
        <p:txBody>
          <a:bodyPr/>
          <a:lstStyle/>
          <a:p>
            <a:fld id="{DB14F840-6BDE-5D44-B776-6748D3E3DA6F}" type="slidenum">
              <a:rPr lang="en-US"/>
              <a:pPr/>
              <a:t>20</a:t>
            </a:fld>
            <a:endParaRPr lang="en-US"/>
          </a:p>
        </p:txBody>
      </p:sp>
      <p:sp>
        <p:nvSpPr>
          <p:cNvPr id="4608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608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5458" name="Rectangle 6"/>
          <p:cNvSpPr>
            <a:spLocks noGrp="1" noChangeArrowheads="1"/>
          </p:cNvSpPr>
          <p:nvPr>
            <p:ph type="sldNum" sz="quarter"/>
          </p:nvPr>
        </p:nvSpPr>
        <p:spPr>
          <a:noFill/>
        </p:spPr>
        <p:txBody>
          <a:bodyPr/>
          <a:lstStyle/>
          <a:p>
            <a:fld id="{665FDC64-BDAF-8744-8454-C7AF4AFE6AD9}" type="slidenum">
              <a:rPr lang="en-US"/>
              <a:pPr/>
              <a:t>95</a:t>
            </a:fld>
            <a:endParaRPr lang="en-US"/>
          </a:p>
        </p:txBody>
      </p:sp>
      <p:sp>
        <p:nvSpPr>
          <p:cNvPr id="27545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7546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7506" name="Rectangle 6"/>
          <p:cNvSpPr>
            <a:spLocks noGrp="1" noChangeArrowheads="1"/>
          </p:cNvSpPr>
          <p:nvPr>
            <p:ph type="sldNum" sz="quarter"/>
          </p:nvPr>
        </p:nvSpPr>
        <p:spPr>
          <a:noFill/>
        </p:spPr>
        <p:txBody>
          <a:bodyPr/>
          <a:lstStyle/>
          <a:p>
            <a:fld id="{F435E90A-75B1-0740-8C20-17383D8B359E}" type="slidenum">
              <a:rPr lang="en-US"/>
              <a:pPr/>
              <a:t>96</a:t>
            </a:fld>
            <a:endParaRPr lang="en-US"/>
          </a:p>
        </p:txBody>
      </p:sp>
      <p:sp>
        <p:nvSpPr>
          <p:cNvPr id="27750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7750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7506" name="Rectangle 6"/>
          <p:cNvSpPr>
            <a:spLocks noGrp="1" noChangeArrowheads="1"/>
          </p:cNvSpPr>
          <p:nvPr>
            <p:ph type="sldNum" sz="quarter"/>
          </p:nvPr>
        </p:nvSpPr>
        <p:spPr>
          <a:noFill/>
        </p:spPr>
        <p:txBody>
          <a:bodyPr/>
          <a:lstStyle/>
          <a:p>
            <a:fld id="{F435E90A-75B1-0740-8C20-17383D8B359E}" type="slidenum">
              <a:rPr lang="en-US"/>
              <a:pPr/>
              <a:t>97</a:t>
            </a:fld>
            <a:endParaRPr lang="en-US"/>
          </a:p>
        </p:txBody>
      </p:sp>
      <p:sp>
        <p:nvSpPr>
          <p:cNvPr id="27750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7750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9554" name="Rectangle 6"/>
          <p:cNvSpPr>
            <a:spLocks noGrp="1" noChangeArrowheads="1"/>
          </p:cNvSpPr>
          <p:nvPr>
            <p:ph type="sldNum" sz="quarter"/>
          </p:nvPr>
        </p:nvSpPr>
        <p:spPr>
          <a:noFill/>
        </p:spPr>
        <p:txBody>
          <a:bodyPr/>
          <a:lstStyle/>
          <a:p>
            <a:fld id="{1F849C75-592B-C748-B7C4-F6606004660E}" type="slidenum">
              <a:rPr lang="en-US"/>
              <a:pPr/>
              <a:t>98</a:t>
            </a:fld>
            <a:endParaRPr lang="en-US"/>
          </a:p>
        </p:txBody>
      </p:sp>
      <p:sp>
        <p:nvSpPr>
          <p:cNvPr id="27955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7955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1602" name="Rectangle 6"/>
          <p:cNvSpPr>
            <a:spLocks noGrp="1" noChangeArrowheads="1"/>
          </p:cNvSpPr>
          <p:nvPr>
            <p:ph type="sldNum" sz="quarter"/>
          </p:nvPr>
        </p:nvSpPr>
        <p:spPr>
          <a:noFill/>
        </p:spPr>
        <p:txBody>
          <a:bodyPr/>
          <a:lstStyle/>
          <a:p>
            <a:fld id="{C4B91DE0-6110-5944-A21D-13E5A15C7E9D}" type="slidenum">
              <a:rPr lang="en-US"/>
              <a:pPr/>
              <a:t>99</a:t>
            </a:fld>
            <a:endParaRPr lang="en-US"/>
          </a:p>
        </p:txBody>
      </p:sp>
      <p:sp>
        <p:nvSpPr>
          <p:cNvPr id="28160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160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3650" name="Rectangle 6"/>
          <p:cNvSpPr>
            <a:spLocks noGrp="1" noChangeArrowheads="1"/>
          </p:cNvSpPr>
          <p:nvPr>
            <p:ph type="sldNum" sz="quarter"/>
          </p:nvPr>
        </p:nvSpPr>
        <p:spPr>
          <a:noFill/>
        </p:spPr>
        <p:txBody>
          <a:bodyPr/>
          <a:lstStyle/>
          <a:p>
            <a:fld id="{4CA41B9B-9090-534C-9B48-2303F7DA6920}" type="slidenum">
              <a:rPr lang="en-US"/>
              <a:pPr/>
              <a:t>100</a:t>
            </a:fld>
            <a:endParaRPr lang="en-US"/>
          </a:p>
        </p:txBody>
      </p:sp>
      <p:sp>
        <p:nvSpPr>
          <p:cNvPr id="28365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365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6"/>
          <p:cNvSpPr>
            <a:spLocks noGrp="1" noChangeArrowheads="1"/>
          </p:cNvSpPr>
          <p:nvPr>
            <p:ph type="sldNum" sz="quarter"/>
          </p:nvPr>
        </p:nvSpPr>
        <p:spPr>
          <a:noFill/>
        </p:spPr>
        <p:txBody>
          <a:bodyPr/>
          <a:lstStyle/>
          <a:p>
            <a:fld id="{EF0FCBD3-B27E-3E48-93CE-4F61CCFC2A74}" type="slidenum">
              <a:rPr lang="en-US"/>
              <a:pPr/>
              <a:t>101</a:t>
            </a:fld>
            <a:endParaRPr lang="en-US"/>
          </a:p>
        </p:txBody>
      </p:sp>
      <p:sp>
        <p:nvSpPr>
          <p:cNvPr id="2856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57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6"/>
          <p:cNvSpPr>
            <a:spLocks noGrp="1" noChangeArrowheads="1"/>
          </p:cNvSpPr>
          <p:nvPr>
            <p:ph type="sldNum" sz="quarter"/>
          </p:nvPr>
        </p:nvSpPr>
        <p:spPr>
          <a:noFill/>
        </p:spPr>
        <p:txBody>
          <a:bodyPr/>
          <a:lstStyle/>
          <a:p>
            <a:fld id="{EF0FCBD3-B27E-3E48-93CE-4F61CCFC2A74}" type="slidenum">
              <a:rPr lang="en-US"/>
              <a:pPr/>
              <a:t>102</a:t>
            </a:fld>
            <a:endParaRPr lang="en-US"/>
          </a:p>
        </p:txBody>
      </p:sp>
      <p:sp>
        <p:nvSpPr>
          <p:cNvPr id="2856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57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6"/>
          <p:cNvSpPr>
            <a:spLocks noGrp="1" noChangeArrowheads="1"/>
          </p:cNvSpPr>
          <p:nvPr>
            <p:ph type="sldNum" sz="quarter"/>
          </p:nvPr>
        </p:nvSpPr>
        <p:spPr>
          <a:noFill/>
        </p:spPr>
        <p:txBody>
          <a:bodyPr/>
          <a:lstStyle/>
          <a:p>
            <a:fld id="{EF0FCBD3-B27E-3E48-93CE-4F61CCFC2A74}" type="slidenum">
              <a:rPr lang="en-US"/>
              <a:pPr/>
              <a:t>103</a:t>
            </a:fld>
            <a:endParaRPr lang="en-US"/>
          </a:p>
        </p:txBody>
      </p:sp>
      <p:sp>
        <p:nvSpPr>
          <p:cNvPr id="2856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57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6"/>
          <p:cNvSpPr>
            <a:spLocks noGrp="1" noChangeArrowheads="1"/>
          </p:cNvSpPr>
          <p:nvPr>
            <p:ph type="sldNum" sz="quarter"/>
          </p:nvPr>
        </p:nvSpPr>
        <p:spPr>
          <a:noFill/>
        </p:spPr>
        <p:txBody>
          <a:bodyPr/>
          <a:lstStyle/>
          <a:p>
            <a:fld id="{EF0FCBD3-B27E-3E48-93CE-4F61CCFC2A74}" type="slidenum">
              <a:rPr lang="en-US"/>
              <a:pPr/>
              <a:t>104</a:t>
            </a:fld>
            <a:endParaRPr lang="en-US"/>
          </a:p>
        </p:txBody>
      </p:sp>
      <p:sp>
        <p:nvSpPr>
          <p:cNvPr id="2856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57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p:spPr>
        <p:txBody>
          <a:bodyPr/>
          <a:lstStyle/>
          <a:p>
            <a:fld id="{DE2064D1-3D4A-9149-AED7-56443C283C53}" type="slidenum">
              <a:rPr lang="en-US"/>
              <a:pPr/>
              <a:t>21</a:t>
            </a:fld>
            <a:endParaRPr lang="en-US"/>
          </a:p>
        </p:txBody>
      </p:sp>
      <p:sp>
        <p:nvSpPr>
          <p:cNvPr id="48131"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8132"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6"/>
          <p:cNvSpPr>
            <a:spLocks noGrp="1" noChangeArrowheads="1"/>
          </p:cNvSpPr>
          <p:nvPr>
            <p:ph type="sldNum" sz="quarter"/>
          </p:nvPr>
        </p:nvSpPr>
        <p:spPr>
          <a:noFill/>
        </p:spPr>
        <p:txBody>
          <a:bodyPr/>
          <a:lstStyle/>
          <a:p>
            <a:fld id="{EF0FCBD3-B27E-3E48-93CE-4F61CCFC2A74}" type="slidenum">
              <a:rPr lang="en-US"/>
              <a:pPr/>
              <a:t>105</a:t>
            </a:fld>
            <a:endParaRPr lang="en-US"/>
          </a:p>
        </p:txBody>
      </p:sp>
      <p:sp>
        <p:nvSpPr>
          <p:cNvPr id="2856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57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9794" name="Rectangle 6"/>
          <p:cNvSpPr>
            <a:spLocks noGrp="1" noChangeArrowheads="1"/>
          </p:cNvSpPr>
          <p:nvPr>
            <p:ph type="sldNum" sz="quarter"/>
          </p:nvPr>
        </p:nvSpPr>
        <p:spPr>
          <a:noFill/>
        </p:spPr>
        <p:txBody>
          <a:bodyPr/>
          <a:lstStyle/>
          <a:p>
            <a:fld id="{9805602F-A1EA-1445-99F7-2512237299DF}" type="slidenum">
              <a:rPr lang="en-US"/>
              <a:pPr/>
              <a:t>106</a:t>
            </a:fld>
            <a:endParaRPr lang="en-US"/>
          </a:p>
        </p:txBody>
      </p:sp>
      <p:sp>
        <p:nvSpPr>
          <p:cNvPr id="2897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97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5938" name="Rectangle 6"/>
          <p:cNvSpPr>
            <a:spLocks noGrp="1" noChangeArrowheads="1"/>
          </p:cNvSpPr>
          <p:nvPr>
            <p:ph type="sldNum" sz="quarter"/>
          </p:nvPr>
        </p:nvSpPr>
        <p:spPr>
          <a:noFill/>
        </p:spPr>
        <p:txBody>
          <a:bodyPr/>
          <a:lstStyle/>
          <a:p>
            <a:fld id="{9559A3AA-8C3F-8149-AE91-55628087C11E}" type="slidenum">
              <a:rPr lang="en-US"/>
              <a:pPr/>
              <a:t>107</a:t>
            </a:fld>
            <a:endParaRPr lang="en-US"/>
          </a:p>
        </p:txBody>
      </p:sp>
      <p:sp>
        <p:nvSpPr>
          <p:cNvPr id="29593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9594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5938" name="Rectangle 6"/>
          <p:cNvSpPr>
            <a:spLocks noGrp="1" noChangeArrowheads="1"/>
          </p:cNvSpPr>
          <p:nvPr>
            <p:ph type="sldNum" sz="quarter"/>
          </p:nvPr>
        </p:nvSpPr>
        <p:spPr>
          <a:noFill/>
        </p:spPr>
        <p:txBody>
          <a:bodyPr/>
          <a:lstStyle/>
          <a:p>
            <a:fld id="{9559A3AA-8C3F-8149-AE91-55628087C11E}" type="slidenum">
              <a:rPr lang="en-US"/>
              <a:pPr/>
              <a:t>108</a:t>
            </a:fld>
            <a:endParaRPr lang="en-US"/>
          </a:p>
        </p:txBody>
      </p:sp>
      <p:sp>
        <p:nvSpPr>
          <p:cNvPr id="29593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9594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7986" name="Rectangle 6"/>
          <p:cNvSpPr>
            <a:spLocks noGrp="1" noChangeArrowheads="1"/>
          </p:cNvSpPr>
          <p:nvPr>
            <p:ph type="sldNum" sz="quarter"/>
          </p:nvPr>
        </p:nvSpPr>
        <p:spPr>
          <a:noFill/>
        </p:spPr>
        <p:txBody>
          <a:bodyPr/>
          <a:lstStyle/>
          <a:p>
            <a:fld id="{FC50C28F-A134-6048-8148-8A8BBBE6D172}" type="slidenum">
              <a:rPr lang="en-US"/>
              <a:pPr/>
              <a:t>109</a:t>
            </a:fld>
            <a:endParaRPr lang="en-US"/>
          </a:p>
        </p:txBody>
      </p:sp>
      <p:sp>
        <p:nvSpPr>
          <p:cNvPr id="29798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9798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6"/>
          <p:cNvSpPr>
            <a:spLocks noGrp="1" noChangeArrowheads="1"/>
          </p:cNvSpPr>
          <p:nvPr>
            <p:ph type="sldNum" sz="quarter"/>
          </p:nvPr>
        </p:nvSpPr>
        <p:spPr>
          <a:noFill/>
        </p:spPr>
        <p:txBody>
          <a:bodyPr/>
          <a:lstStyle/>
          <a:p>
            <a:fld id="{EF0FCBD3-B27E-3E48-93CE-4F61CCFC2A74}" type="slidenum">
              <a:rPr lang="en-US"/>
              <a:pPr/>
              <a:t>111</a:t>
            </a:fld>
            <a:endParaRPr lang="en-US"/>
          </a:p>
        </p:txBody>
      </p:sp>
      <p:sp>
        <p:nvSpPr>
          <p:cNvPr id="2856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57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6"/>
          <p:cNvSpPr>
            <a:spLocks noGrp="1" noChangeArrowheads="1"/>
          </p:cNvSpPr>
          <p:nvPr>
            <p:ph type="sldNum" sz="quarter"/>
          </p:nvPr>
        </p:nvSpPr>
        <p:spPr>
          <a:noFill/>
        </p:spPr>
        <p:txBody>
          <a:bodyPr/>
          <a:lstStyle/>
          <a:p>
            <a:fld id="{EF0FCBD3-B27E-3E48-93CE-4F61CCFC2A74}" type="slidenum">
              <a:rPr lang="en-US"/>
              <a:pPr/>
              <a:t>112</a:t>
            </a:fld>
            <a:endParaRPr lang="en-US"/>
          </a:p>
        </p:txBody>
      </p:sp>
      <p:sp>
        <p:nvSpPr>
          <p:cNvPr id="2856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57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6"/>
          <p:cNvSpPr>
            <a:spLocks noGrp="1" noChangeArrowheads="1"/>
          </p:cNvSpPr>
          <p:nvPr>
            <p:ph type="sldNum" sz="quarter"/>
          </p:nvPr>
        </p:nvSpPr>
        <p:spPr>
          <a:noFill/>
        </p:spPr>
        <p:txBody>
          <a:bodyPr/>
          <a:lstStyle/>
          <a:p>
            <a:fld id="{EF0FCBD3-B27E-3E48-93CE-4F61CCFC2A74}" type="slidenum">
              <a:rPr lang="en-US"/>
              <a:pPr/>
              <a:t>113</a:t>
            </a:fld>
            <a:endParaRPr lang="en-US"/>
          </a:p>
        </p:txBody>
      </p:sp>
      <p:sp>
        <p:nvSpPr>
          <p:cNvPr id="2856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57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6"/>
          <p:cNvSpPr>
            <a:spLocks noGrp="1" noChangeArrowheads="1"/>
          </p:cNvSpPr>
          <p:nvPr>
            <p:ph type="sldNum" sz="quarter"/>
          </p:nvPr>
        </p:nvSpPr>
        <p:spPr>
          <a:noFill/>
        </p:spPr>
        <p:txBody>
          <a:bodyPr/>
          <a:lstStyle/>
          <a:p>
            <a:fld id="{EF0FCBD3-B27E-3E48-93CE-4F61CCFC2A74}" type="slidenum">
              <a:rPr lang="en-US"/>
              <a:pPr/>
              <a:t>114</a:t>
            </a:fld>
            <a:endParaRPr lang="en-US"/>
          </a:p>
        </p:txBody>
      </p:sp>
      <p:sp>
        <p:nvSpPr>
          <p:cNvPr id="2856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57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6"/>
          <p:cNvSpPr>
            <a:spLocks noGrp="1" noChangeArrowheads="1"/>
          </p:cNvSpPr>
          <p:nvPr>
            <p:ph type="sldNum" sz="quarter"/>
          </p:nvPr>
        </p:nvSpPr>
        <p:spPr>
          <a:noFill/>
        </p:spPr>
        <p:txBody>
          <a:bodyPr/>
          <a:lstStyle/>
          <a:p>
            <a:fld id="{EF0FCBD3-B27E-3E48-93CE-4F61CCFC2A74}" type="slidenum">
              <a:rPr lang="en-US"/>
              <a:pPr/>
              <a:t>115</a:t>
            </a:fld>
            <a:endParaRPr lang="en-US"/>
          </a:p>
        </p:txBody>
      </p:sp>
      <p:sp>
        <p:nvSpPr>
          <p:cNvPr id="2856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57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p:spPr>
        <p:txBody>
          <a:bodyPr/>
          <a:lstStyle/>
          <a:p>
            <a:fld id="{ACC740D6-E49D-1A43-90EF-563B165AD05F}" type="slidenum">
              <a:rPr lang="en-US"/>
              <a:pPr/>
              <a:t>22</a:t>
            </a:fld>
            <a:endParaRPr lang="en-US"/>
          </a:p>
        </p:txBody>
      </p:sp>
      <p:sp>
        <p:nvSpPr>
          <p:cNvPr id="5017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5018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5698" name="Rectangle 6"/>
          <p:cNvSpPr>
            <a:spLocks noGrp="1" noChangeArrowheads="1"/>
          </p:cNvSpPr>
          <p:nvPr>
            <p:ph type="sldNum" sz="quarter"/>
          </p:nvPr>
        </p:nvSpPr>
        <p:spPr>
          <a:noFill/>
        </p:spPr>
        <p:txBody>
          <a:bodyPr/>
          <a:lstStyle/>
          <a:p>
            <a:fld id="{EF0FCBD3-B27E-3E48-93CE-4F61CCFC2A74}" type="slidenum">
              <a:rPr lang="en-US"/>
              <a:pPr/>
              <a:t>116</a:t>
            </a:fld>
            <a:endParaRPr lang="en-US"/>
          </a:p>
        </p:txBody>
      </p:sp>
      <p:sp>
        <p:nvSpPr>
          <p:cNvPr id="28569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28570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6"/>
          <p:cNvSpPr>
            <a:spLocks noGrp="1" noChangeArrowheads="1"/>
          </p:cNvSpPr>
          <p:nvPr>
            <p:ph type="sldNum" sz="quarter"/>
          </p:nvPr>
        </p:nvSpPr>
        <p:spPr>
          <a:noFill/>
        </p:spPr>
        <p:txBody>
          <a:bodyPr/>
          <a:lstStyle/>
          <a:p>
            <a:fld id="{3A2585D6-769F-1C4C-BD28-A5797E8D268B}" type="slidenum">
              <a:rPr lang="en-US"/>
              <a:pPr/>
              <a:t>117</a:t>
            </a:fld>
            <a:endParaRPr lang="en-US"/>
          </a:p>
        </p:txBody>
      </p:sp>
      <p:sp>
        <p:nvSpPr>
          <p:cNvPr id="30617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0618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6178" name="Rectangle 6"/>
          <p:cNvSpPr>
            <a:spLocks noGrp="1" noChangeArrowheads="1"/>
          </p:cNvSpPr>
          <p:nvPr>
            <p:ph type="sldNum" sz="quarter"/>
          </p:nvPr>
        </p:nvSpPr>
        <p:spPr>
          <a:noFill/>
        </p:spPr>
        <p:txBody>
          <a:bodyPr/>
          <a:lstStyle/>
          <a:p>
            <a:fld id="{3A2585D6-769F-1C4C-BD28-A5797E8D268B}" type="slidenum">
              <a:rPr lang="en-US"/>
              <a:pPr/>
              <a:t>118</a:t>
            </a:fld>
            <a:endParaRPr lang="en-US"/>
          </a:p>
        </p:txBody>
      </p:sp>
      <p:sp>
        <p:nvSpPr>
          <p:cNvPr id="30617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0618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6"/>
          <p:cNvSpPr>
            <a:spLocks noGrp="1" noChangeArrowheads="1"/>
          </p:cNvSpPr>
          <p:nvPr>
            <p:ph type="sldNum" sz="quarter"/>
          </p:nvPr>
        </p:nvSpPr>
        <p:spPr>
          <a:noFill/>
        </p:spPr>
        <p:txBody>
          <a:bodyPr/>
          <a:lstStyle/>
          <a:p>
            <a:fld id="{0376A358-8555-1542-862E-E281B41F692E}" type="slidenum">
              <a:rPr lang="en-US"/>
              <a:pPr/>
              <a:t>126</a:t>
            </a:fld>
            <a:endParaRPr lang="en-US"/>
          </a:p>
        </p:txBody>
      </p:sp>
      <p:sp>
        <p:nvSpPr>
          <p:cNvPr id="44339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4339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5442" name="Rectangle 6"/>
          <p:cNvSpPr>
            <a:spLocks noGrp="1" noChangeArrowheads="1"/>
          </p:cNvSpPr>
          <p:nvPr>
            <p:ph type="sldNum" sz="quarter"/>
          </p:nvPr>
        </p:nvSpPr>
        <p:spPr>
          <a:noFill/>
        </p:spPr>
        <p:txBody>
          <a:bodyPr/>
          <a:lstStyle/>
          <a:p>
            <a:fld id="{BDB49683-4505-4644-BC46-B1E0842CB5F3}" type="slidenum">
              <a:rPr lang="en-US"/>
              <a:pPr/>
              <a:t>127</a:t>
            </a:fld>
            <a:endParaRPr lang="en-US"/>
          </a:p>
        </p:txBody>
      </p:sp>
      <p:sp>
        <p:nvSpPr>
          <p:cNvPr id="44544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44544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6"/>
          <p:cNvSpPr>
            <a:spLocks noGrp="1" noChangeArrowheads="1"/>
          </p:cNvSpPr>
          <p:nvPr>
            <p:ph type="sldNum" sz="quarter"/>
          </p:nvPr>
        </p:nvSpPr>
        <p:spPr>
          <a:noFill/>
        </p:spPr>
        <p:txBody>
          <a:bodyPr/>
          <a:lstStyle/>
          <a:p>
            <a:fld id="{13666A82-ADDB-224F-9EFC-1C25157872CE}" type="slidenum">
              <a:rPr lang="en-US"/>
              <a:pPr/>
              <a:t>135</a:t>
            </a:fld>
            <a:endParaRPr lang="en-US"/>
          </a:p>
        </p:txBody>
      </p:sp>
      <p:sp>
        <p:nvSpPr>
          <p:cNvPr id="166915" name="Text Box 1"/>
          <p:cNvSpPr>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166916" name="Text Box 2"/>
          <p:cNvSpPr>
            <a:spLocks noGrp="1" noChangeArrowheads="1"/>
          </p:cNvSpPr>
          <p:nvPr>
            <p:ph type="body" idx="1"/>
          </p:nvPr>
        </p:nvSpPr>
        <p:spPr>
          <a:noFill/>
          <a:ln/>
        </p:spPr>
        <p:txBody>
          <a:bodyPr tIns="17640"/>
          <a:lstStyle/>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sz="2000">
                <a:latin typeface="Arial" charset="0"/>
                <a:ea typeface="DejaVu Sans" charset="0"/>
                <a:cs typeface="DejaVu Sans" charset="0"/>
              </a:rPr>
              <a:t>The articles in the Food, Nutrition and Agriculture (FNA) Journal cover topics such as community nutrition, food quality and safety, nutrition assessment, nutrient requirements, food security and rural development. The full-text articles may be in English, French or Spanish. </a:t>
            </a:r>
          </a:p>
          <a:p>
            <a:pPr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sz="2000">
                <a:latin typeface="Arial" charset="0"/>
                <a:ea typeface="DejaVu Sans" charset="0"/>
                <a:cs typeface="DejaVu Sans" charset="0"/>
              </a:rPr>
              <a:t>Metadata about each article in the FNA Journal was available in different formats. Work has been undertaken to combine the metadata and to convert it to a single RDF(S) format, using some ontologies developed internally. A search application was created on top of the ontology and the instance data. A user is guided through the navigation of data by following the links that connect the different metadata elements, such as articles within a specific issue, authors, languages, or keyword. </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0274" name="Rectangle 6"/>
          <p:cNvSpPr>
            <a:spLocks noGrp="1" noChangeArrowheads="1"/>
          </p:cNvSpPr>
          <p:nvPr>
            <p:ph type="sldNum" sz="quarter"/>
          </p:nvPr>
        </p:nvSpPr>
        <p:spPr>
          <a:noFill/>
        </p:spPr>
        <p:txBody>
          <a:bodyPr/>
          <a:lstStyle/>
          <a:p>
            <a:fld id="{8DE2EBE1-9678-DC43-8C02-4D720591BE5F}" type="slidenum">
              <a:rPr lang="en-US"/>
              <a:pPr/>
              <a:t>136</a:t>
            </a:fld>
            <a:endParaRPr lang="en-US"/>
          </a:p>
        </p:txBody>
      </p:sp>
      <p:sp>
        <p:nvSpPr>
          <p:cNvPr id="310275"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10276"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2322" name="Rectangle 6"/>
          <p:cNvSpPr>
            <a:spLocks noGrp="1" noChangeArrowheads="1"/>
          </p:cNvSpPr>
          <p:nvPr>
            <p:ph type="sldNum" sz="quarter"/>
          </p:nvPr>
        </p:nvSpPr>
        <p:spPr>
          <a:noFill/>
        </p:spPr>
        <p:txBody>
          <a:bodyPr/>
          <a:lstStyle/>
          <a:p>
            <a:fld id="{AC55FAE7-0CE6-B149-8433-68A04097656F}" type="slidenum">
              <a:rPr lang="en-US"/>
              <a:pPr/>
              <a:t>138</a:t>
            </a:fld>
            <a:endParaRPr lang="en-US"/>
          </a:p>
        </p:txBody>
      </p:sp>
      <p:sp>
        <p:nvSpPr>
          <p:cNvPr id="312323"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12324"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6418" name="Rectangle 6"/>
          <p:cNvSpPr>
            <a:spLocks noGrp="1" noChangeArrowheads="1"/>
          </p:cNvSpPr>
          <p:nvPr>
            <p:ph type="sldNum" sz="quarter"/>
          </p:nvPr>
        </p:nvSpPr>
        <p:spPr>
          <a:noFill/>
        </p:spPr>
        <p:txBody>
          <a:bodyPr/>
          <a:lstStyle/>
          <a:p>
            <a:fld id="{73E1B9D7-4DE7-BB46-9561-3362A6994AD8}" type="slidenum">
              <a:rPr lang="en-US"/>
              <a:pPr/>
              <a:t>139</a:t>
            </a:fld>
            <a:endParaRPr lang="en-US"/>
          </a:p>
        </p:txBody>
      </p:sp>
      <p:sp>
        <p:nvSpPr>
          <p:cNvPr id="316419"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16420"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8466" name="Rectangle 6"/>
          <p:cNvSpPr>
            <a:spLocks noGrp="1" noChangeArrowheads="1"/>
          </p:cNvSpPr>
          <p:nvPr>
            <p:ph type="sldNum" sz="quarter"/>
          </p:nvPr>
        </p:nvSpPr>
        <p:spPr>
          <a:noFill/>
        </p:spPr>
        <p:txBody>
          <a:bodyPr/>
          <a:lstStyle/>
          <a:p>
            <a:fld id="{88CB7878-BAF4-454A-A361-281E6A624073}" type="slidenum">
              <a:rPr lang="en-US"/>
              <a:pPr/>
              <a:t>140</a:t>
            </a:fld>
            <a:endParaRPr lang="en-US"/>
          </a:p>
        </p:txBody>
      </p:sp>
      <p:sp>
        <p:nvSpPr>
          <p:cNvPr id="318467" name="Text Box 1"/>
          <p:cNvSpPr txBox="1">
            <a:spLocks noGrp="1" noRot="1" noChangeAspect="1" noChangeArrowheads="1"/>
          </p:cNvSpPr>
          <p:nvPr>
            <p:ph type="sldImg"/>
          </p:nvPr>
        </p:nvSpPr>
        <p:spPr>
          <a:xfrm>
            <a:off x="1106488" y="812800"/>
            <a:ext cx="5345112" cy="4008438"/>
          </a:xfrm>
          <a:solidFill>
            <a:srgbClr val="FFFFFF"/>
          </a:solidFill>
          <a:ln>
            <a:solidFill>
              <a:srgbClr val="000000"/>
            </a:solidFill>
            <a:miter lim="800000"/>
          </a:ln>
        </p:spPr>
      </p:sp>
      <p:sp>
        <p:nvSpPr>
          <p:cNvPr id="318468" name="Text Box 2"/>
          <p:cNvSpPr txBox="1">
            <a:spLocks noGrp="1" noChangeArrowheads="1"/>
          </p:cNvSpPr>
          <p:nvPr>
            <p:ph type="body" idx="1"/>
          </p:nvPr>
        </p:nvSpPr>
        <p:spPr>
          <a:xfrm>
            <a:off x="755650" y="5078413"/>
            <a:ext cx="6048375" cy="4811712"/>
          </a:xfrm>
          <a:noFill/>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5141358"/>
            <a:ext cx="1008844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0783" tIns="50392" rIns="100783" bIns="50392" anchor="ctr"/>
          <a:lstStyle/>
          <a:p>
            <a:pPr algn="ctr" eaLnBrk="1" latinLnBrk="0" hangingPunct="1"/>
            <a:endParaRPr kumimoji="0" lang="en-US"/>
          </a:p>
        </p:txBody>
      </p:sp>
      <p:sp>
        <p:nvSpPr>
          <p:cNvPr id="9" name="Title 8"/>
          <p:cNvSpPr>
            <a:spLocks noGrp="1"/>
          </p:cNvSpPr>
          <p:nvPr>
            <p:ph type="ctrTitle"/>
          </p:nvPr>
        </p:nvSpPr>
        <p:spPr>
          <a:xfrm>
            <a:off x="756047" y="1726029"/>
            <a:ext cx="8568531" cy="2016973"/>
          </a:xfrm>
        </p:spPr>
        <p:txBody>
          <a:bodyPr vert="horz" anchor="b">
            <a:normAutofit/>
            <a:scene3d>
              <a:camera prst="orthographicFront"/>
              <a:lightRig rig="soft" dir="t"/>
            </a:scene3d>
            <a:sp3d prstMaterial="softEdge">
              <a:bevelT w="25400" h="25400"/>
            </a:sp3d>
          </a:bodyPr>
          <a:lstStyle>
            <a:lvl1pPr algn="ctr">
              <a:defRPr sz="5300" b="0" i="0">
                <a:solidFill>
                  <a:schemeClr val="tx2"/>
                </a:solidFill>
                <a:effectLst>
                  <a:outerShdw blurRad="31750" dist="25400" dir="5400000" algn="tl" rotWithShape="0">
                    <a:srgbClr val="000000">
                      <a:alpha val="25000"/>
                    </a:srgbClr>
                  </a:outerShdw>
                </a:effectLst>
                <a:latin typeface="Helvetica Neue"/>
                <a:cs typeface="Helvetica Neue"/>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56047" y="4145840"/>
            <a:ext cx="8568531" cy="1322451"/>
          </a:xfrm>
        </p:spPr>
        <p:txBody>
          <a:bodyPr lIns="50392" rIns="50392"/>
          <a:lstStyle>
            <a:lvl1pPr marL="0" marR="70548" indent="0" algn="ctr">
              <a:buNone/>
              <a:defRPr b="0" i="0">
                <a:solidFill>
                  <a:schemeClr val="tx2"/>
                </a:solidFill>
                <a:latin typeface="Helvetica Neue"/>
                <a:cs typeface="Helvetica Neue"/>
              </a:defRPr>
            </a:lvl1pPr>
            <a:lvl2pPr marL="503920" indent="0" algn="ctr">
              <a:buNone/>
            </a:lvl2pPr>
            <a:lvl3pPr marL="1007838" indent="0" algn="ctr">
              <a:buNone/>
            </a:lvl3pPr>
            <a:lvl4pPr marL="1511758" indent="0" algn="ctr">
              <a:buNone/>
            </a:lvl4pPr>
            <a:lvl5pPr marL="2015677" indent="0" algn="ctr">
              <a:buNone/>
            </a:lvl5pPr>
            <a:lvl6pPr marL="2519597" indent="0" algn="ctr">
              <a:buNone/>
            </a:lvl6pPr>
            <a:lvl7pPr marL="3023515" indent="0" algn="ctr">
              <a:buNone/>
            </a:lvl7pPr>
            <a:lvl8pPr marL="3527435" indent="0" algn="ctr">
              <a:buNone/>
            </a:lvl8pPr>
            <a:lvl9pPr marL="4031354" indent="0" algn="ctr">
              <a:buNone/>
            </a:lvl9pPr>
          </a:lstStyle>
          <a:p>
            <a:r>
              <a:rPr kumimoji="0" lang="en-US" smtClean="0"/>
              <a:t>Click to edit Master subtitle style</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2" y="0"/>
            <a:ext cx="9525000" cy="1260475"/>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503238" y="1768475"/>
            <a:ext cx="4457700" cy="4987925"/>
          </a:xfrm>
        </p:spPr>
        <p:txBody>
          <a:bodyPr/>
          <a:lstStyle/>
          <a:p>
            <a:r>
              <a:rPr lang="en-US" smtClean="0"/>
              <a:t>Click icon to add chart</a:t>
            </a:r>
            <a:endParaRPr lang="en-US"/>
          </a:p>
        </p:txBody>
      </p:sp>
      <p:sp>
        <p:nvSpPr>
          <p:cNvPr id="4" name="Text Placeholder 3"/>
          <p:cNvSpPr>
            <a:spLocks noGrp="1"/>
          </p:cNvSpPr>
          <p:nvPr>
            <p:ph type="body" sz="half" idx="2"/>
          </p:nvPr>
        </p:nvSpPr>
        <p:spPr>
          <a:xfrm>
            <a:off x="5113338" y="1768475"/>
            <a:ext cx="4459287"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15912" y="0"/>
            <a:ext cx="9525000" cy="1260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13338" y="1768475"/>
            <a:ext cx="4459287"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15912" y="0"/>
            <a:ext cx="9525000" cy="1260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768475"/>
            <a:ext cx="44577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13338" y="1768475"/>
            <a:ext cx="4459287" cy="4987925"/>
          </a:xfrm>
        </p:spPr>
        <p:txBody>
          <a:bodyPr/>
          <a:lstStyle/>
          <a:p>
            <a:r>
              <a:rPr lang="en-US" smtClean="0"/>
              <a:t>Click icon to add clip art</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2" y="3170237"/>
            <a:ext cx="9296400" cy="1501775"/>
          </a:xfrm>
        </p:spPr>
        <p:txBody>
          <a:bodyPr anchor="t"/>
          <a:lstStyle>
            <a:lvl1pPr algn="ctr">
              <a:defRPr sz="4000" b="0" cap="none">
                <a:solidFill>
                  <a:schemeClr val="tx1"/>
                </a:solidFill>
              </a:defRPr>
            </a:lvl1pPr>
          </a:lstStyle>
          <a:p>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9072563" cy="1007957"/>
          </a:xfrm>
        </p:spPr>
        <p:txBody>
          <a:bodyPr/>
          <a:lstStyle/>
          <a:p>
            <a:r>
              <a:rPr kumimoji="0" lang="en-US" smtClean="0"/>
              <a:t>Click to edit Master title style</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9072563" cy="1007957"/>
          </a:xfrm>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504031" y="1343942"/>
            <a:ext cx="4455636" cy="544296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106677" y="1340582"/>
            <a:ext cx="4455636" cy="5442966"/>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2" y="3170237"/>
            <a:ext cx="9296400" cy="1501775"/>
          </a:xfrm>
        </p:spPr>
        <p:txBody>
          <a:bodyPr anchor="t"/>
          <a:lstStyle>
            <a:lvl1pPr algn="ctr">
              <a:defRPr sz="4000" b="1" cap="none">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713" y="1631097"/>
            <a:ext cx="9524999" cy="5181601"/>
          </a:xfrm>
        </p:spPr>
        <p:txBody>
          <a:bodyPr/>
          <a:lstStyle>
            <a:lvl1pPr>
              <a:buClr>
                <a:schemeClr val="bg1">
                  <a:lumMod val="50000"/>
                </a:schemeClr>
              </a:buClr>
              <a:defRPr b="0" i="0">
                <a:solidFill>
                  <a:schemeClr val="bg1">
                    <a:lumMod val="50000"/>
                  </a:schemeClr>
                </a:solidFill>
                <a:latin typeface="Helvetica Neue"/>
                <a:cs typeface="Helvetica Neue"/>
              </a:defRPr>
            </a:lvl1pPr>
            <a:lvl2pPr>
              <a:buClr>
                <a:schemeClr val="bg1">
                  <a:lumMod val="50000"/>
                </a:schemeClr>
              </a:buClr>
              <a:buFont typeface="Wingdings" charset="2"/>
              <a:buChar char="§"/>
              <a:defRPr b="0" i="0">
                <a:solidFill>
                  <a:schemeClr val="bg1">
                    <a:lumMod val="50000"/>
                  </a:schemeClr>
                </a:solidFill>
                <a:latin typeface="Helvetica Neue"/>
                <a:cs typeface="Helvetica Neue"/>
              </a:defRPr>
            </a:lvl2pPr>
            <a:lvl3pPr>
              <a:buClr>
                <a:schemeClr val="bg1">
                  <a:lumMod val="50000"/>
                </a:schemeClr>
              </a:buClr>
              <a:buFont typeface="Arial"/>
              <a:buChar char="•"/>
              <a:defRPr b="0" i="0">
                <a:solidFill>
                  <a:schemeClr val="bg1">
                    <a:lumMod val="50000"/>
                  </a:schemeClr>
                </a:solidFill>
                <a:latin typeface="Helvetica Neue"/>
                <a:cs typeface="Helvetica Neue"/>
              </a:defRPr>
            </a:lvl3pPr>
            <a:lvl4pPr>
              <a:buClr>
                <a:schemeClr val="bg1">
                  <a:lumMod val="50000"/>
                </a:schemeClr>
              </a:buClr>
              <a:defRPr b="0" i="0">
                <a:solidFill>
                  <a:schemeClr val="bg1">
                    <a:lumMod val="50000"/>
                  </a:schemeClr>
                </a:solidFill>
                <a:latin typeface="Helvetica Neue"/>
                <a:cs typeface="Helvetica Neue"/>
              </a:defRPr>
            </a:lvl4pPr>
            <a:lvl5pPr>
              <a:buClr>
                <a:schemeClr val="bg1">
                  <a:lumMod val="50000"/>
                </a:schemeClr>
              </a:buClr>
              <a:defRPr b="0" i="0">
                <a:solidFill>
                  <a:schemeClr val="bg1">
                    <a:lumMod val="50000"/>
                  </a:schemeClr>
                </a:solidFill>
                <a:latin typeface="Helvetica Neue"/>
                <a:cs typeface="Helvetica Neue"/>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itle 6"/>
          <p:cNvSpPr>
            <a:spLocks noGrp="1"/>
          </p:cNvSpPr>
          <p:nvPr>
            <p:ph type="title"/>
          </p:nvPr>
        </p:nvSpPr>
        <p:spPr/>
        <p:txBody>
          <a:bodyPr rtlCol="0"/>
          <a:lstStyle>
            <a:lvl1pPr>
              <a:defRPr b="0" i="0">
                <a:solidFill>
                  <a:schemeClr val="tx1"/>
                </a:solidFill>
                <a:latin typeface="Helvetica Neue Light"/>
                <a:cs typeface="Helvetica Neue Light"/>
              </a:defRPr>
            </a:lvl1pPr>
          </a:lstStyle>
          <a:p>
            <a:r>
              <a:rPr kumimoji="0" lang="en-US" smtClean="0"/>
              <a:t>Click to edit Master title style</a:t>
            </a:r>
            <a:endParaRPr kumimoji="0" lang="en-US" dirty="0"/>
          </a:p>
        </p:txBody>
      </p:sp>
      <p:cxnSp>
        <p:nvCxnSpPr>
          <p:cNvPr id="5" name="Straight Connector 4"/>
          <p:cNvCxnSpPr/>
          <p:nvPr/>
        </p:nvCxnSpPr>
        <p:spPr>
          <a:xfrm>
            <a:off x="163513" y="1370303"/>
            <a:ext cx="9753599" cy="1750"/>
          </a:xfrm>
          <a:prstGeom prst="line">
            <a:avLst/>
          </a:prstGeom>
          <a:ln w="12700" cap="flat" cmpd="thickThin"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5113" y="1493837"/>
            <a:ext cx="4419599" cy="5334000"/>
          </a:xfrm>
        </p:spPr>
        <p:txBody>
          <a:bodyPr/>
          <a:lstStyle>
            <a:lvl1pPr>
              <a:buClr>
                <a:schemeClr val="bg1">
                  <a:lumMod val="50000"/>
                </a:schemeClr>
              </a:buClr>
              <a:defRPr b="0" i="0">
                <a:solidFill>
                  <a:srgbClr val="7F7F7F"/>
                </a:solidFill>
                <a:latin typeface="Helvetica Neue"/>
                <a:cs typeface="Helvetica Neue"/>
              </a:defRPr>
            </a:lvl1pPr>
            <a:lvl2pPr>
              <a:buClr>
                <a:schemeClr val="bg1">
                  <a:lumMod val="50000"/>
                </a:schemeClr>
              </a:buClr>
              <a:buFont typeface="Wingdings" charset="2"/>
              <a:buChar char="§"/>
              <a:defRPr b="0" i="0">
                <a:solidFill>
                  <a:srgbClr val="7F7F7F"/>
                </a:solidFill>
                <a:latin typeface="Helvetica Neue"/>
                <a:cs typeface="Helvetica Neue"/>
              </a:defRPr>
            </a:lvl2pPr>
            <a:lvl3pPr>
              <a:buClr>
                <a:schemeClr val="bg1">
                  <a:lumMod val="50000"/>
                </a:schemeClr>
              </a:buClr>
              <a:defRPr b="0" i="0">
                <a:solidFill>
                  <a:srgbClr val="7F7F7F"/>
                </a:solidFill>
                <a:latin typeface="Helvetica Neue"/>
                <a:cs typeface="Helvetica Neue"/>
              </a:defRPr>
            </a:lvl3pPr>
            <a:lvl4pPr>
              <a:buClr>
                <a:schemeClr val="bg1">
                  <a:lumMod val="50000"/>
                </a:schemeClr>
              </a:buClr>
              <a:defRPr b="0" i="0">
                <a:solidFill>
                  <a:srgbClr val="7F7F7F"/>
                </a:solidFill>
                <a:latin typeface="Helvetica Neue"/>
                <a:cs typeface="Helvetica Neue"/>
              </a:defRPr>
            </a:lvl4pPr>
            <a:lvl5pPr>
              <a:buClr>
                <a:schemeClr val="bg1">
                  <a:lumMod val="50000"/>
                </a:schemeClr>
              </a:buClr>
              <a:defRPr b="0" i="0">
                <a:solidFill>
                  <a:srgbClr val="7F7F7F"/>
                </a:solidFill>
                <a:latin typeface="Helvetica Neue"/>
                <a:cs typeface="Helvetica Neue"/>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itle 6"/>
          <p:cNvSpPr>
            <a:spLocks noGrp="1"/>
          </p:cNvSpPr>
          <p:nvPr>
            <p:ph type="title"/>
          </p:nvPr>
        </p:nvSpPr>
        <p:spPr/>
        <p:txBody>
          <a:bodyPr rtlCol="0"/>
          <a:lstStyle>
            <a:lvl1pPr>
              <a:defRPr b="0" i="0">
                <a:solidFill>
                  <a:schemeClr val="tx1"/>
                </a:solidFill>
                <a:latin typeface="Helvetica Neue Light"/>
                <a:cs typeface="Helvetica Neue Light"/>
              </a:defRPr>
            </a:lvl1pPr>
          </a:lstStyle>
          <a:p>
            <a:r>
              <a:rPr kumimoji="0" lang="en-US" smtClean="0"/>
              <a:t>Click to edit Master title style</a:t>
            </a:r>
            <a:endParaRPr kumimoji="0" lang="en-US" dirty="0"/>
          </a:p>
        </p:txBody>
      </p:sp>
      <p:sp>
        <p:nvSpPr>
          <p:cNvPr id="5" name="Content Placeholder 2"/>
          <p:cNvSpPr>
            <a:spLocks noGrp="1"/>
          </p:cNvSpPr>
          <p:nvPr>
            <p:ph idx="13"/>
          </p:nvPr>
        </p:nvSpPr>
        <p:spPr>
          <a:xfrm>
            <a:off x="392113" y="1493837"/>
            <a:ext cx="4648200" cy="5334000"/>
          </a:xfrm>
        </p:spPr>
        <p:txBody>
          <a:bodyPr/>
          <a:lstStyle>
            <a:lvl1pPr>
              <a:buClr>
                <a:schemeClr val="bg1">
                  <a:lumMod val="50000"/>
                </a:schemeClr>
              </a:buClr>
              <a:defRPr b="0" i="0">
                <a:solidFill>
                  <a:schemeClr val="bg1">
                    <a:lumMod val="50000"/>
                  </a:schemeClr>
                </a:solidFill>
                <a:latin typeface="Helvetica Neue"/>
                <a:cs typeface="Helvetica Neue"/>
              </a:defRPr>
            </a:lvl1pPr>
            <a:lvl2pPr>
              <a:buClr>
                <a:schemeClr val="bg1">
                  <a:lumMod val="50000"/>
                </a:schemeClr>
              </a:buClr>
              <a:buFont typeface="Wingdings" charset="2"/>
              <a:buChar char="§"/>
              <a:defRPr b="0" i="0">
                <a:solidFill>
                  <a:schemeClr val="bg1">
                    <a:lumMod val="50000"/>
                  </a:schemeClr>
                </a:solidFill>
                <a:latin typeface="Helvetica Neue"/>
                <a:cs typeface="Helvetica Neue"/>
              </a:defRPr>
            </a:lvl2pPr>
            <a:lvl3pPr>
              <a:buClr>
                <a:schemeClr val="bg1">
                  <a:lumMod val="50000"/>
                </a:schemeClr>
              </a:buClr>
              <a:defRPr b="0" i="0">
                <a:solidFill>
                  <a:schemeClr val="bg1">
                    <a:lumMod val="50000"/>
                  </a:schemeClr>
                </a:solidFill>
                <a:latin typeface="Helvetica Neue"/>
                <a:cs typeface="Helvetica Neue"/>
              </a:defRPr>
            </a:lvl3pPr>
            <a:lvl4pPr>
              <a:buClr>
                <a:schemeClr val="bg1">
                  <a:lumMod val="50000"/>
                </a:schemeClr>
              </a:buClr>
              <a:defRPr b="0" i="0">
                <a:solidFill>
                  <a:schemeClr val="bg1">
                    <a:lumMod val="50000"/>
                  </a:schemeClr>
                </a:solidFill>
                <a:latin typeface="Helvetica Neue"/>
                <a:cs typeface="Helvetica Neue"/>
              </a:defRPr>
            </a:lvl4pPr>
            <a:lvl5pPr>
              <a:buClr>
                <a:schemeClr val="bg1">
                  <a:lumMod val="50000"/>
                </a:schemeClr>
              </a:buClr>
              <a:defRPr b="0" i="0">
                <a:solidFill>
                  <a:schemeClr val="bg1">
                    <a:lumMod val="50000"/>
                  </a:schemeClr>
                </a:solidFill>
                <a:latin typeface="Helvetica Neue"/>
                <a:cs typeface="Helvetica Neue"/>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cxnSp>
        <p:nvCxnSpPr>
          <p:cNvPr id="8" name="Straight Connector 7"/>
          <p:cNvCxnSpPr/>
          <p:nvPr/>
        </p:nvCxnSpPr>
        <p:spPr>
          <a:xfrm>
            <a:off x="163513" y="1370303"/>
            <a:ext cx="9753599" cy="1750"/>
          </a:xfrm>
          <a:prstGeom prst="line">
            <a:avLst/>
          </a:prstGeom>
          <a:ln w="12700" cap="flat" cmpd="thickThin"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lstStyle>
            <a:lvl1pPr>
              <a:defRPr b="0" i="0">
                <a:solidFill>
                  <a:schemeClr val="tx1"/>
                </a:solidFill>
                <a:latin typeface="Helvetica Neue Light"/>
                <a:cs typeface="Helvetica Neue Light"/>
              </a:defRPr>
            </a:lvl1pPr>
          </a:lstStyle>
          <a:p>
            <a:r>
              <a:rPr kumimoji="0" lang="en-US" smtClean="0"/>
              <a:t>Click to edit Master title style</a:t>
            </a:r>
            <a:endParaRPr kumimoji="0" lang="en-US" dirty="0"/>
          </a:p>
        </p:txBody>
      </p:sp>
      <p:cxnSp>
        <p:nvCxnSpPr>
          <p:cNvPr id="4" name="Straight Connector 3"/>
          <p:cNvCxnSpPr/>
          <p:nvPr/>
        </p:nvCxnSpPr>
        <p:spPr>
          <a:xfrm>
            <a:off x="163513" y="1370303"/>
            <a:ext cx="9753599" cy="1750"/>
          </a:xfrm>
          <a:prstGeom prst="line">
            <a:avLst/>
          </a:prstGeom>
          <a:ln w="12700" cap="flat" cmpd="thickThin"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9072563" cy="1007957"/>
          </a:xfrm>
        </p:spPr>
        <p:txBody>
          <a:bodyPr anchor="ctr"/>
          <a:lstStyle>
            <a:lvl1pPr>
              <a:defRPr b="0" i="0">
                <a:solidFill>
                  <a:schemeClr val="tx1"/>
                </a:solidFill>
                <a:latin typeface="Helvetica Neue Light"/>
                <a:cs typeface="Helvetica Neue Light"/>
              </a:defRPr>
            </a:lvl1pPr>
          </a:lstStyle>
          <a:p>
            <a:r>
              <a:rPr kumimoji="0" lang="en-US" smtClean="0"/>
              <a:t>Click to edit Master title style</a:t>
            </a:r>
            <a:endParaRPr kumimoji="0" lang="en-US" dirty="0"/>
          </a:p>
        </p:txBody>
      </p:sp>
      <p:sp>
        <p:nvSpPr>
          <p:cNvPr id="4" name="Text Placeholder 3"/>
          <p:cNvSpPr>
            <a:spLocks noGrp="1"/>
          </p:cNvSpPr>
          <p:nvPr>
            <p:ph type="body" sz="half" idx="3"/>
          </p:nvPr>
        </p:nvSpPr>
        <p:spPr>
          <a:xfrm>
            <a:off x="504033" y="2872207"/>
            <a:ext cx="9076063" cy="2186915"/>
          </a:xfrm>
          <a:solidFill>
            <a:schemeClr val="accent1">
              <a:lumMod val="20000"/>
              <a:lumOff val="80000"/>
            </a:schemeClr>
          </a:solidFill>
          <a:ln>
            <a:noFill/>
          </a:ln>
          <a:effectLst>
            <a:outerShdw blurRad="50800" dist="88900" dir="2700000" algn="tl" rotWithShape="0">
              <a:srgbClr val="000000">
                <a:alpha val="43000"/>
              </a:srgbClr>
            </a:outerShdw>
          </a:effectLst>
        </p:spPr>
        <p:txBody>
          <a:bodyPr wrap="none" lIns="100772" anchor="t" anchorCtr="0">
            <a:normAutofit/>
          </a:bodyPr>
          <a:lstStyle>
            <a:lvl1pPr marL="0" indent="0">
              <a:buNone/>
              <a:defRPr sz="1800" b="1" kern="900">
                <a:solidFill>
                  <a:schemeClr val="tx1"/>
                </a:solidFill>
                <a:latin typeface="Courier New"/>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11" name="Content Placeholder 10"/>
          <p:cNvSpPr>
            <a:spLocks noGrp="1"/>
          </p:cNvSpPr>
          <p:nvPr>
            <p:ph sz="quarter" idx="2"/>
          </p:nvPr>
        </p:nvSpPr>
        <p:spPr>
          <a:xfrm>
            <a:off x="504033" y="1458738"/>
            <a:ext cx="9076063" cy="1236536"/>
          </a:xfrm>
        </p:spPr>
        <p:txBody>
          <a:bodyPr/>
          <a:lstStyle>
            <a:lvl1pPr>
              <a:buClr>
                <a:schemeClr val="bg1">
                  <a:lumMod val="50000"/>
                </a:schemeClr>
              </a:buClr>
              <a:defRPr b="0" i="0">
                <a:solidFill>
                  <a:schemeClr val="bg1">
                    <a:lumMod val="50000"/>
                  </a:schemeClr>
                </a:solidFill>
                <a:latin typeface="Helvetica Neue"/>
                <a:cs typeface="Helvetica Neue"/>
              </a:defRPr>
            </a:lvl1pPr>
            <a:lvl2pPr>
              <a:buClr>
                <a:schemeClr val="bg1">
                  <a:lumMod val="50000"/>
                </a:schemeClr>
              </a:buClr>
              <a:buFont typeface="Wingdings" charset="2"/>
              <a:buChar char="§"/>
              <a:defRPr b="0" i="0">
                <a:solidFill>
                  <a:schemeClr val="bg1">
                    <a:lumMod val="50000"/>
                  </a:schemeClr>
                </a:solidFill>
                <a:latin typeface="Helvetica Neue"/>
                <a:cs typeface="Helvetica Neue"/>
              </a:defRPr>
            </a:lvl2pPr>
            <a:lvl3pPr indent="0">
              <a:spcBef>
                <a:spcPts val="0"/>
              </a:spcBef>
              <a:buClr>
                <a:schemeClr val="bg1">
                  <a:lumMod val="50000"/>
                </a:schemeClr>
              </a:buClr>
              <a:defRPr b="0" i="0">
                <a:solidFill>
                  <a:schemeClr val="bg1">
                    <a:lumMod val="50000"/>
                  </a:schemeClr>
                </a:solidFill>
                <a:latin typeface="Helvetica Neue"/>
                <a:cs typeface="Helvetica Neue"/>
              </a:defRPr>
            </a:lvl3pPr>
            <a:lvl4pPr>
              <a:buClr>
                <a:schemeClr val="bg1">
                  <a:lumMod val="50000"/>
                </a:schemeClr>
              </a:buClr>
              <a:defRPr b="0" i="0">
                <a:solidFill>
                  <a:schemeClr val="bg1">
                    <a:lumMod val="50000"/>
                  </a:schemeClr>
                </a:solidFill>
                <a:latin typeface="Helvetica Neue"/>
                <a:cs typeface="Helvetica Neue"/>
              </a:defRPr>
            </a:lvl4pPr>
            <a:lvl5pPr>
              <a:buClr>
                <a:schemeClr val="bg1">
                  <a:lumMod val="50000"/>
                </a:schemeClr>
              </a:buClr>
              <a:defRPr b="0" i="0">
                <a:solidFill>
                  <a:schemeClr val="bg1">
                    <a:lumMod val="50000"/>
                  </a:schemeClr>
                </a:solidFill>
                <a:latin typeface="Helvetica Neue"/>
                <a:cs typeface="Helvetica Neue"/>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504031" y="5222027"/>
            <a:ext cx="9072563" cy="1581683"/>
          </a:xfrm>
        </p:spPr>
        <p:txBody>
          <a:bodyPr/>
          <a:lstStyle>
            <a:lvl1pPr>
              <a:buClr>
                <a:schemeClr val="bg1">
                  <a:lumMod val="50000"/>
                </a:schemeClr>
              </a:buClr>
              <a:defRPr>
                <a:solidFill>
                  <a:schemeClr val="bg1">
                    <a:lumMod val="50000"/>
                  </a:schemeClr>
                </a:solidFill>
              </a:defRPr>
            </a:lvl1pPr>
            <a:lvl2pPr>
              <a:buClr>
                <a:schemeClr val="bg1">
                  <a:lumMod val="50000"/>
                </a:schemeClr>
              </a:buClr>
              <a:buFont typeface="Wingdings" charset="2"/>
              <a:buChar char="§"/>
              <a:defRPr>
                <a:solidFill>
                  <a:schemeClr val="bg1">
                    <a:lumMod val="50000"/>
                  </a:schemeClr>
                </a:solidFill>
              </a:defRPr>
            </a:lvl2pPr>
            <a:lvl3pPr>
              <a:buClr>
                <a:schemeClr val="bg1">
                  <a:lumMod val="50000"/>
                </a:schemeClr>
              </a:buClr>
              <a:defRPr>
                <a:solidFill>
                  <a:schemeClr val="bg1">
                    <a:lumMod val="50000"/>
                  </a:schemeClr>
                </a:solidFill>
              </a:defRPr>
            </a:lvl3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cxnSp>
        <p:nvCxnSpPr>
          <p:cNvPr id="7" name="Straight Connector 6"/>
          <p:cNvCxnSpPr/>
          <p:nvPr/>
        </p:nvCxnSpPr>
        <p:spPr>
          <a:xfrm>
            <a:off x="163513" y="1370303"/>
            <a:ext cx="9753599" cy="1750"/>
          </a:xfrm>
          <a:prstGeom prst="line">
            <a:avLst/>
          </a:prstGeom>
          <a:ln w="12700" cap="flat" cmpd="thickThin"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9072563" cy="1007957"/>
          </a:xfrm>
        </p:spPr>
        <p:txBody>
          <a:bodyPr anchor="ctr"/>
          <a:lstStyle>
            <a:lvl1pPr>
              <a:defRPr>
                <a:solidFill>
                  <a:schemeClr val="tx1"/>
                </a:solidFill>
              </a:defRPr>
            </a:lvl1pPr>
          </a:lstStyle>
          <a:p>
            <a:r>
              <a:rPr kumimoji="0" lang="en-US" smtClean="0"/>
              <a:t>Click to edit Master title style</a:t>
            </a:r>
            <a:endParaRPr kumimoji="0" lang="en-US" dirty="0"/>
          </a:p>
        </p:txBody>
      </p:sp>
      <p:sp>
        <p:nvSpPr>
          <p:cNvPr id="4" name="Text Placeholder 3"/>
          <p:cNvSpPr>
            <a:spLocks noGrp="1"/>
          </p:cNvSpPr>
          <p:nvPr>
            <p:ph type="body" sz="half" idx="3"/>
          </p:nvPr>
        </p:nvSpPr>
        <p:spPr>
          <a:xfrm>
            <a:off x="500533" y="1492006"/>
            <a:ext cx="9076063" cy="1972312"/>
          </a:xfrm>
          <a:solidFill>
            <a:schemeClr val="accent1">
              <a:lumMod val="20000"/>
              <a:lumOff val="80000"/>
            </a:schemeClr>
          </a:solidFill>
          <a:ln>
            <a:noFill/>
          </a:ln>
          <a:effectLst>
            <a:outerShdw blurRad="50800" dist="88900" dir="2700000" algn="tl" rotWithShape="0">
              <a:srgbClr val="000000">
                <a:alpha val="43000"/>
              </a:srgbClr>
            </a:outerShdw>
          </a:effectLst>
        </p:spPr>
        <p:txBody>
          <a:bodyPr wrap="none" lIns="100772" anchor="t" anchorCtr="0">
            <a:normAutofit/>
          </a:bodyPr>
          <a:lstStyle>
            <a:lvl1pPr marL="0" indent="0">
              <a:buNone/>
              <a:defRPr sz="1800" b="1" kern="900">
                <a:solidFill>
                  <a:schemeClr val="tx1"/>
                </a:solidFill>
                <a:latin typeface="Courier New"/>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sp>
        <p:nvSpPr>
          <p:cNvPr id="11" name="Content Placeholder 10"/>
          <p:cNvSpPr>
            <a:spLocks noGrp="1"/>
          </p:cNvSpPr>
          <p:nvPr>
            <p:ph sz="quarter" idx="2"/>
          </p:nvPr>
        </p:nvSpPr>
        <p:spPr>
          <a:xfrm>
            <a:off x="504033" y="3648259"/>
            <a:ext cx="9076063" cy="1236536"/>
          </a:xfrm>
        </p:spPr>
        <p:txBody>
          <a:bodyPr/>
          <a:lstStyle>
            <a:lvl1pPr>
              <a:buClr>
                <a:schemeClr val="bg1">
                  <a:lumMod val="50000"/>
                </a:schemeClr>
              </a:buClr>
              <a:defRPr>
                <a:solidFill>
                  <a:schemeClr val="bg1">
                    <a:lumMod val="50000"/>
                  </a:schemeClr>
                </a:solidFill>
              </a:defRPr>
            </a:lvl1pPr>
            <a:lvl2pPr>
              <a:buClr>
                <a:schemeClr val="bg1">
                  <a:lumMod val="50000"/>
                </a:schemeClr>
              </a:buClr>
              <a:buFont typeface="Wingdings" charset="2"/>
              <a:buChar char="§"/>
              <a:defRPr>
                <a:solidFill>
                  <a:schemeClr val="bg1">
                    <a:lumMod val="50000"/>
                  </a:schemeClr>
                </a:solidFill>
              </a:defRPr>
            </a:lvl2pPr>
            <a:lvl3pPr indent="0">
              <a:spcBef>
                <a:spcPts val="0"/>
              </a:spcBef>
              <a:buClr>
                <a:schemeClr val="bg1">
                  <a:lumMod val="50000"/>
                </a:schemeClr>
              </a:buClr>
              <a:defRPr>
                <a:solidFill>
                  <a:schemeClr val="bg1">
                    <a:lumMod val="50000"/>
                  </a:schemeClr>
                </a:solidFill>
              </a:defRPr>
            </a:lvl3pPr>
            <a:lvl4pPr>
              <a:buClr>
                <a:schemeClr val="bg1">
                  <a:lumMod val="50000"/>
                </a:schemeClr>
              </a:buClr>
              <a:defRPr>
                <a:solidFill>
                  <a:schemeClr val="bg1">
                    <a:lumMod val="50000"/>
                  </a:schemeClr>
                </a:solidFill>
              </a:defRPr>
            </a:lvl4pPr>
            <a:lvl5pPr>
              <a:buClr>
                <a:schemeClr val="bg1">
                  <a:lumMod val="50000"/>
                </a:schemeClr>
              </a:buClr>
              <a:defRPr>
                <a:solidFill>
                  <a:schemeClr val="bg1">
                    <a:lumMod val="50000"/>
                  </a:schemeClr>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Text Placeholder 3"/>
          <p:cNvSpPr>
            <a:spLocks noGrp="1"/>
          </p:cNvSpPr>
          <p:nvPr>
            <p:ph type="body" sz="half" idx="10"/>
          </p:nvPr>
        </p:nvSpPr>
        <p:spPr>
          <a:xfrm>
            <a:off x="500533" y="5068746"/>
            <a:ext cx="9076063" cy="2013180"/>
          </a:xfrm>
          <a:solidFill>
            <a:schemeClr val="accent1">
              <a:lumMod val="20000"/>
              <a:lumOff val="80000"/>
            </a:schemeClr>
          </a:solidFill>
          <a:ln>
            <a:noFill/>
          </a:ln>
          <a:effectLst>
            <a:outerShdw blurRad="50800" dist="88900" dir="2700000" algn="tl" rotWithShape="0">
              <a:srgbClr val="000000">
                <a:alpha val="43000"/>
              </a:srgbClr>
            </a:outerShdw>
          </a:effectLst>
        </p:spPr>
        <p:txBody>
          <a:bodyPr wrap="none" lIns="100772" anchor="t" anchorCtr="0">
            <a:normAutofit/>
          </a:bodyPr>
          <a:lstStyle>
            <a:lvl1pPr marL="0" indent="0">
              <a:buNone/>
              <a:defRPr sz="1800" b="1" kern="900">
                <a:solidFill>
                  <a:schemeClr val="tx1"/>
                </a:solidFill>
                <a:latin typeface="Courier New"/>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cxnSp>
        <p:nvCxnSpPr>
          <p:cNvPr id="8" name="Straight Connector 7"/>
          <p:cNvCxnSpPr/>
          <p:nvPr/>
        </p:nvCxnSpPr>
        <p:spPr>
          <a:xfrm>
            <a:off x="163513" y="1370303"/>
            <a:ext cx="9753599" cy="1750"/>
          </a:xfrm>
          <a:prstGeom prst="line">
            <a:avLst/>
          </a:prstGeom>
          <a:ln w="12700" cap="flat" cmpd="thickThin"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251989"/>
            <a:ext cx="9072563" cy="1007957"/>
          </a:xfrm>
        </p:spPr>
        <p:txBody>
          <a:bodyPr anchor="ctr"/>
          <a:lstStyle>
            <a:lvl1pPr>
              <a:defRPr>
                <a:solidFill>
                  <a:schemeClr val="tx1"/>
                </a:solidFill>
              </a:defRPr>
            </a:lvl1pPr>
          </a:lstStyle>
          <a:p>
            <a:r>
              <a:rPr kumimoji="0" lang="en-US" smtClean="0"/>
              <a:t>Click to edit Master title style</a:t>
            </a:r>
            <a:endParaRPr kumimoji="0" lang="en-US" dirty="0"/>
          </a:p>
        </p:txBody>
      </p:sp>
      <p:sp>
        <p:nvSpPr>
          <p:cNvPr id="4" name="Text Placeholder 3"/>
          <p:cNvSpPr>
            <a:spLocks noGrp="1"/>
          </p:cNvSpPr>
          <p:nvPr>
            <p:ph type="body" sz="half" idx="3"/>
          </p:nvPr>
        </p:nvSpPr>
        <p:spPr>
          <a:xfrm>
            <a:off x="500533" y="1941655"/>
            <a:ext cx="9076063" cy="4302297"/>
          </a:xfrm>
          <a:solidFill>
            <a:schemeClr val="accent1">
              <a:lumMod val="20000"/>
              <a:lumOff val="80000"/>
            </a:schemeClr>
          </a:solidFill>
          <a:ln>
            <a:noFill/>
          </a:ln>
          <a:effectLst>
            <a:outerShdw blurRad="50800" dist="88900" dir="2700000" algn="tl" rotWithShape="0">
              <a:srgbClr val="000000">
                <a:alpha val="43000"/>
              </a:srgbClr>
            </a:outerShdw>
          </a:effectLst>
        </p:spPr>
        <p:txBody>
          <a:bodyPr wrap="none" lIns="100772" anchor="t" anchorCtr="0">
            <a:normAutofit/>
          </a:bodyPr>
          <a:lstStyle>
            <a:lvl1pPr marL="0" indent="0">
              <a:buNone/>
              <a:defRPr sz="1800" b="1" kern="900">
                <a:solidFill>
                  <a:schemeClr val="tx1"/>
                </a:solidFill>
                <a:latin typeface="Courier New"/>
              </a:defRPr>
            </a:lvl1pPr>
            <a:lvl2pPr>
              <a:buNone/>
              <a:defRPr sz="2200" b="1"/>
            </a:lvl2pPr>
            <a:lvl3pPr>
              <a:buNone/>
              <a:defRPr sz="2000" b="1"/>
            </a:lvl3pPr>
            <a:lvl4pPr>
              <a:buNone/>
              <a:defRPr sz="1800" b="1"/>
            </a:lvl4pPr>
            <a:lvl5pPr>
              <a:buNone/>
              <a:defRPr sz="1800" b="1"/>
            </a:lvl5pPr>
          </a:lstStyle>
          <a:p>
            <a:pPr lvl="0" eaLnBrk="1" latinLnBrk="0" hangingPunct="1"/>
            <a:r>
              <a:rPr kumimoji="0" lang="en-US" smtClean="0"/>
              <a:t>Click to edit Master text styles</a:t>
            </a:r>
          </a:p>
        </p:txBody>
      </p:sp>
      <p:cxnSp>
        <p:nvCxnSpPr>
          <p:cNvPr id="6" name="Straight Connector 5"/>
          <p:cNvCxnSpPr/>
          <p:nvPr/>
        </p:nvCxnSpPr>
        <p:spPr>
          <a:xfrm>
            <a:off x="163513" y="1370303"/>
            <a:ext cx="9753599" cy="1750"/>
          </a:xfrm>
          <a:prstGeom prst="line">
            <a:avLst/>
          </a:prstGeom>
          <a:ln w="12700" cap="flat" cmpd="thickThin"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504031" y="3191863"/>
            <a:ext cx="9072563" cy="1259946"/>
          </a:xfrm>
        </p:spPr>
        <p:txBody>
          <a:bodyPr rtlCol="0"/>
          <a:lstStyle>
            <a:lvl1pPr>
              <a:defRPr>
                <a:solidFill>
                  <a:srgbClr val="000000"/>
                </a:solidFill>
              </a:defRPr>
            </a:lvl1pPr>
          </a:lstStyle>
          <a:p>
            <a:r>
              <a:rPr kumimoji="0" lang="en-US" smtClean="0"/>
              <a:t>Click to edit Master title style</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392112" y="46037"/>
            <a:ext cx="9372600" cy="1259946"/>
          </a:xfrm>
          <a:prstGeom prst="rect">
            <a:avLst/>
          </a:prstGeom>
        </p:spPr>
        <p:txBody>
          <a:bodyPr vert="horz" lIns="100783" tIns="50392" rIns="100783" bIns="50392" anchor="ctr">
            <a:normAutofit/>
            <a:scene3d>
              <a:camera prst="orthographicFront"/>
              <a:lightRig rig="soft" dir="t"/>
            </a:scene3d>
            <a:sp3d prstMaterial="softEdge">
              <a:bevelT w="25400" h="25400"/>
            </a:sp3d>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163513" y="1535015"/>
            <a:ext cx="9753599" cy="5492771"/>
          </a:xfrm>
          <a:prstGeom prst="rect">
            <a:avLst/>
          </a:prstGeom>
        </p:spPr>
        <p:txBody>
          <a:bodyPr vert="horz" lIns="100783" tIns="50392" rIns="100783" bIns="5039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pic>
        <p:nvPicPr>
          <p:cNvPr id="11" name="Picture 10" descr="sw-horz-w3c.png"/>
          <p:cNvPicPr>
            <a:picLocks noChangeAspect="1"/>
          </p:cNvPicPr>
          <p:nvPr userDrawn="1"/>
        </p:nvPicPr>
        <p:blipFill>
          <a:blip r:embed="rId18"/>
          <a:stretch>
            <a:fillRect/>
          </a:stretch>
        </p:blipFill>
        <p:spPr>
          <a:xfrm>
            <a:off x="8536754" y="7253926"/>
            <a:ext cx="1535113" cy="305749"/>
          </a:xfrm>
          <a:prstGeom prst="rect">
            <a:avLst/>
          </a:prstGeom>
        </p:spPr>
      </p:pic>
      <p:sp>
        <p:nvSpPr>
          <p:cNvPr id="2" name="TextBox 1"/>
          <p:cNvSpPr txBox="1"/>
          <p:nvPr userDrawn="1"/>
        </p:nvSpPr>
        <p:spPr>
          <a:xfrm>
            <a:off x="-57845" y="7373464"/>
            <a:ext cx="431801" cy="202107"/>
          </a:xfrm>
          <a:prstGeom prst="rect">
            <a:avLst/>
          </a:prstGeom>
          <a:noFill/>
        </p:spPr>
        <p:txBody>
          <a:bodyPr wrap="square" rtlCol="0">
            <a:spAutoFit/>
          </a:bodyPr>
          <a:lstStyle/>
          <a:p>
            <a:pPr algn="l"/>
            <a:r>
              <a:rPr lang="en-US" sz="800" dirty="0" smtClean="0">
                <a:solidFill>
                  <a:schemeClr val="bg1">
                    <a:lumMod val="50000"/>
                  </a:schemeClr>
                </a:solidFill>
                <a:latin typeface="Helvetica Neue"/>
                <a:cs typeface="Helvetica Neue"/>
              </a:rPr>
              <a:t>(</a:t>
            </a:r>
            <a:fld id="{F458C3AB-3020-DF49-AC07-F2B1D1A3D4CA}" type="slidenum">
              <a:rPr lang="en-US" sz="800" smtClean="0">
                <a:solidFill>
                  <a:schemeClr val="bg1">
                    <a:lumMod val="50000"/>
                  </a:schemeClr>
                </a:solidFill>
                <a:latin typeface="Helvetica Neue"/>
                <a:cs typeface="Helvetica Neue"/>
              </a:rPr>
              <a:pPr algn="l"/>
              <a:t>‹#›</a:t>
            </a:fld>
            <a:r>
              <a:rPr lang="en-US" sz="800" dirty="0" smtClean="0">
                <a:solidFill>
                  <a:schemeClr val="bg1">
                    <a:lumMod val="50000"/>
                  </a:schemeClr>
                </a:solidFill>
                <a:latin typeface="Helvetica Neue"/>
                <a:cs typeface="Helvetica Neue"/>
              </a:rPr>
              <a:t>)</a:t>
            </a:r>
            <a:endParaRPr lang="en-US" sz="800" dirty="0">
              <a:solidFill>
                <a:schemeClr val="bg1">
                  <a:lumMod val="50000"/>
                </a:schemeClr>
              </a:solidFill>
              <a:latin typeface="Helvetica Neue"/>
              <a:cs typeface="Helvetica Neue"/>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51" r:id="rId16"/>
  </p:sldLayoutIdLst>
  <p:txStyles>
    <p:titleStyle>
      <a:lvl1pPr algn="l" rtl="0" eaLnBrk="1" latinLnBrk="0" hangingPunct="1">
        <a:spcBef>
          <a:spcPct val="0"/>
        </a:spcBef>
        <a:buNone/>
        <a:defRPr kumimoji="0" sz="4500" b="0" i="0" kern="1200">
          <a:solidFill>
            <a:srgbClr val="000000"/>
          </a:solidFill>
          <a:effectLst>
            <a:outerShdw blurRad="31750" dist="25400" dir="5400000" algn="tl" rotWithShape="0">
              <a:srgbClr val="000000">
                <a:alpha val="25000"/>
              </a:srgbClr>
            </a:outerShdw>
          </a:effectLst>
          <a:latin typeface="Helvetica Neue Light"/>
          <a:ea typeface="+mj-ea"/>
          <a:cs typeface="Helvetica Neue Light"/>
        </a:defRPr>
      </a:lvl1pPr>
    </p:titleStyle>
    <p:bodyStyle>
      <a:lvl1pPr marL="403135" indent="-282194" algn="l" rtl="0" eaLnBrk="1" latinLnBrk="0" hangingPunct="1">
        <a:spcBef>
          <a:spcPts val="661"/>
        </a:spcBef>
        <a:spcAft>
          <a:spcPts val="0"/>
        </a:spcAft>
        <a:buClr>
          <a:schemeClr val="bg1">
            <a:lumMod val="50000"/>
          </a:schemeClr>
        </a:buClr>
        <a:buSzPct val="68000"/>
        <a:buFont typeface="Wingdings 3"/>
        <a:buChar char=""/>
        <a:defRPr kumimoji="0" sz="3000" b="0" i="0" kern="1200">
          <a:solidFill>
            <a:schemeClr val="bg1">
              <a:lumMod val="50000"/>
            </a:schemeClr>
          </a:solidFill>
          <a:latin typeface="Helvetica Neue"/>
          <a:ea typeface="+mn-ea"/>
          <a:cs typeface="Helvetica Neue"/>
        </a:defRPr>
      </a:lvl1pPr>
      <a:lvl2pPr marL="685330" indent="-251960" algn="l" rtl="0" eaLnBrk="1" latinLnBrk="0" hangingPunct="1">
        <a:spcBef>
          <a:spcPts val="441"/>
        </a:spcBef>
        <a:buClr>
          <a:schemeClr val="bg1">
            <a:lumMod val="50000"/>
          </a:schemeClr>
        </a:buClr>
        <a:buFont typeface="Wingdings" charset="2"/>
        <a:buChar char="§"/>
        <a:defRPr kumimoji="0" sz="2500" b="0" i="0" kern="1200">
          <a:solidFill>
            <a:schemeClr val="bg1">
              <a:lumMod val="50000"/>
            </a:schemeClr>
          </a:solidFill>
          <a:latin typeface="Helvetica Neue"/>
          <a:ea typeface="+mn-ea"/>
          <a:cs typeface="Helvetica Neue"/>
        </a:defRPr>
      </a:lvl2pPr>
      <a:lvl3pPr marL="947368" indent="-251960" algn="l" rtl="0" eaLnBrk="1" latinLnBrk="0" hangingPunct="1">
        <a:spcBef>
          <a:spcPts val="386"/>
        </a:spcBef>
        <a:buClr>
          <a:schemeClr val="bg1">
            <a:lumMod val="50000"/>
          </a:schemeClr>
        </a:buClr>
        <a:buSzPct val="100000"/>
        <a:buFont typeface="Wingdings 2"/>
        <a:buChar char=""/>
        <a:defRPr kumimoji="0" sz="2300" b="0" i="0" kern="1200">
          <a:solidFill>
            <a:schemeClr val="bg1">
              <a:lumMod val="50000"/>
            </a:schemeClr>
          </a:solidFill>
          <a:latin typeface="Helvetica Neue"/>
          <a:ea typeface="+mn-ea"/>
          <a:cs typeface="Helvetica Neue"/>
        </a:defRPr>
      </a:lvl3pPr>
      <a:lvl4pPr marL="1259799" indent="-251960" algn="l" rtl="0" eaLnBrk="1" latinLnBrk="0" hangingPunct="1">
        <a:spcBef>
          <a:spcPts val="386"/>
        </a:spcBef>
        <a:buClr>
          <a:schemeClr val="bg1">
            <a:lumMod val="50000"/>
          </a:schemeClr>
        </a:buClr>
        <a:buFont typeface="Wingdings 2"/>
        <a:buChar char=""/>
        <a:defRPr kumimoji="0" sz="2100" b="0" i="0" kern="1200">
          <a:solidFill>
            <a:schemeClr val="bg1">
              <a:lumMod val="50000"/>
            </a:schemeClr>
          </a:solidFill>
          <a:latin typeface="Helvetica Neue"/>
          <a:ea typeface="+mn-ea"/>
          <a:cs typeface="Helvetica Neue"/>
        </a:defRPr>
      </a:lvl4pPr>
      <a:lvl5pPr marL="1511758" indent="-251960" algn="l" rtl="0" eaLnBrk="1" latinLnBrk="0" hangingPunct="1">
        <a:spcBef>
          <a:spcPts val="386"/>
        </a:spcBef>
        <a:buClr>
          <a:schemeClr val="bg1">
            <a:lumMod val="50000"/>
          </a:schemeClr>
        </a:buClr>
        <a:buFont typeface="Wingdings 2"/>
        <a:buChar char=""/>
        <a:defRPr kumimoji="0" sz="2000" b="0" i="0" kern="1200">
          <a:solidFill>
            <a:schemeClr val="bg1">
              <a:lumMod val="50000"/>
            </a:schemeClr>
          </a:solidFill>
          <a:latin typeface="Helvetica Neue"/>
          <a:ea typeface="+mn-ea"/>
          <a:cs typeface="Helvetica Neue"/>
        </a:defRPr>
      </a:lvl5pPr>
      <a:lvl6pPr marL="1763717" indent="-251960" algn="l" rtl="0" eaLnBrk="1" latinLnBrk="0" hangingPunct="1">
        <a:spcBef>
          <a:spcPts val="386"/>
        </a:spcBef>
        <a:buClr>
          <a:schemeClr val="accent3"/>
        </a:buClr>
        <a:buFont typeface="Wingdings 2"/>
        <a:buChar char=""/>
        <a:defRPr kumimoji="0" sz="2000" kern="1200">
          <a:solidFill>
            <a:schemeClr val="tx1"/>
          </a:solidFill>
          <a:latin typeface="+mn-lt"/>
          <a:ea typeface="+mn-ea"/>
          <a:cs typeface="+mn-cs"/>
        </a:defRPr>
      </a:lvl6pPr>
      <a:lvl7pPr marL="2015677" indent="-251960" algn="l" rtl="0" eaLnBrk="1" latinLnBrk="0" hangingPunct="1">
        <a:spcBef>
          <a:spcPts val="386"/>
        </a:spcBef>
        <a:buClr>
          <a:schemeClr val="accent3"/>
        </a:buClr>
        <a:buFont typeface="Wingdings 2"/>
        <a:buChar char=""/>
        <a:defRPr kumimoji="0" sz="1800" kern="1200">
          <a:solidFill>
            <a:schemeClr val="tx1"/>
          </a:solidFill>
          <a:latin typeface="+mn-lt"/>
          <a:ea typeface="+mn-ea"/>
          <a:cs typeface="+mn-cs"/>
        </a:defRPr>
      </a:lvl7pPr>
      <a:lvl8pPr marL="2267637" indent="-251960" algn="l" rtl="0" eaLnBrk="1" latinLnBrk="0" hangingPunct="1">
        <a:spcBef>
          <a:spcPts val="386"/>
        </a:spcBef>
        <a:buClr>
          <a:schemeClr val="accent3"/>
        </a:buClr>
        <a:buFont typeface="Wingdings 2"/>
        <a:buChar char=""/>
        <a:defRPr kumimoji="0" sz="1800" kern="1200">
          <a:solidFill>
            <a:schemeClr val="tx1"/>
          </a:solidFill>
          <a:latin typeface="+mn-lt"/>
          <a:ea typeface="+mn-ea"/>
          <a:cs typeface="+mn-cs"/>
        </a:defRPr>
      </a:lvl8pPr>
      <a:lvl9pPr marL="2519597" indent="-251960" algn="l" rtl="0" eaLnBrk="1" latinLnBrk="0" hangingPunct="1">
        <a:spcBef>
          <a:spcPts val="386"/>
        </a:spcBef>
        <a:buClr>
          <a:schemeClr val="accent3"/>
        </a:buClr>
        <a:buFont typeface="Wingdings 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3920" algn="l" rtl="0" eaLnBrk="1" latinLnBrk="0" hangingPunct="1">
        <a:defRPr kumimoji="0" kern="1200">
          <a:solidFill>
            <a:schemeClr val="tx1"/>
          </a:solidFill>
          <a:latin typeface="+mn-lt"/>
          <a:ea typeface="+mn-ea"/>
          <a:cs typeface="+mn-cs"/>
        </a:defRPr>
      </a:lvl2pPr>
      <a:lvl3pPr marL="1007838" algn="l" rtl="0" eaLnBrk="1" latinLnBrk="0" hangingPunct="1">
        <a:defRPr kumimoji="0" kern="1200">
          <a:solidFill>
            <a:schemeClr val="tx1"/>
          </a:solidFill>
          <a:latin typeface="+mn-lt"/>
          <a:ea typeface="+mn-ea"/>
          <a:cs typeface="+mn-cs"/>
        </a:defRPr>
      </a:lvl3pPr>
      <a:lvl4pPr marL="1511758" algn="l" rtl="0" eaLnBrk="1" latinLnBrk="0" hangingPunct="1">
        <a:defRPr kumimoji="0" kern="1200">
          <a:solidFill>
            <a:schemeClr val="tx1"/>
          </a:solidFill>
          <a:latin typeface="+mn-lt"/>
          <a:ea typeface="+mn-ea"/>
          <a:cs typeface="+mn-cs"/>
        </a:defRPr>
      </a:lvl4pPr>
      <a:lvl5pPr marL="2015677" algn="l" rtl="0" eaLnBrk="1" latinLnBrk="0" hangingPunct="1">
        <a:defRPr kumimoji="0" kern="1200">
          <a:solidFill>
            <a:schemeClr val="tx1"/>
          </a:solidFill>
          <a:latin typeface="+mn-lt"/>
          <a:ea typeface="+mn-ea"/>
          <a:cs typeface="+mn-cs"/>
        </a:defRPr>
      </a:lvl5pPr>
      <a:lvl6pPr marL="2519597" algn="l" rtl="0" eaLnBrk="1" latinLnBrk="0" hangingPunct="1">
        <a:defRPr kumimoji="0" kern="1200">
          <a:solidFill>
            <a:schemeClr val="tx1"/>
          </a:solidFill>
          <a:latin typeface="+mn-lt"/>
          <a:ea typeface="+mn-ea"/>
          <a:cs typeface="+mn-cs"/>
        </a:defRPr>
      </a:lvl6pPr>
      <a:lvl7pPr marL="3023515" algn="l" rtl="0" eaLnBrk="1" latinLnBrk="0" hangingPunct="1">
        <a:defRPr kumimoji="0" kern="1200">
          <a:solidFill>
            <a:schemeClr val="tx1"/>
          </a:solidFill>
          <a:latin typeface="+mn-lt"/>
          <a:ea typeface="+mn-ea"/>
          <a:cs typeface="+mn-cs"/>
        </a:defRPr>
      </a:lvl7pPr>
      <a:lvl8pPr marL="3527435" algn="l" rtl="0" eaLnBrk="1" latinLnBrk="0" hangingPunct="1">
        <a:defRPr kumimoji="0" kern="1200">
          <a:solidFill>
            <a:schemeClr val="tx1"/>
          </a:solidFill>
          <a:latin typeface="+mn-lt"/>
          <a:ea typeface="+mn-ea"/>
          <a:cs typeface="+mn-cs"/>
        </a:defRPr>
      </a:lvl8pPr>
      <a:lvl9pPr marL="403135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117.x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118.x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w3.org/2001/sw/sweo/public/UseCases/Pfizer/" TargetMode="External"/><Relationship Id="rId3" Type="http://schemas.openxmlformats.org/officeDocument/2006/relationships/image" Target="../media/image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www.w3.org/2001/sw/sweo/public/UseCases/FAO/" TargetMode="External"/><Relationship Id="rId4" Type="http://schemas.openxmlformats.org/officeDocument/2006/relationships/image" Target="../media/image38.jpeg"/><Relationship Id="rId1" Type="http://schemas.openxmlformats.org/officeDocument/2006/relationships/slideLayout" Target="../slideLayouts/slideLayout4.xml"/><Relationship Id="rId2" Type="http://schemas.openxmlformats.org/officeDocument/2006/relationships/notesSlide" Target="../notesSlides/notesSlide9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w3.org/2001/sw/sweo/public/UseCases/Pfizer/" TargetMode="External"/><Relationship Id="rId3" Type="http://schemas.openxmlformats.org/officeDocument/2006/relationships/image" Target="../media/image12.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image" Target="../media/image6.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65.xml.rels><?xml version="1.0" encoding="UTF-8" standalone="yes"?>
<Relationships xmlns="http://schemas.openxmlformats.org/package/2006/relationships"><Relationship Id="rId3" Type="http://schemas.openxmlformats.org/officeDocument/2006/relationships/hyperlink" Target="http://www.w3.org/2001/sw/sweo/public/UseCases/iLaw" TargetMode="External"/><Relationship Id="rId4" Type="http://schemas.openxmlformats.org/officeDocument/2006/relationships/hyperlink" Target="http://www.w3.org/2001/sw/sweo/public/UseCases/IOInformatics" TargetMode="External"/><Relationship Id="rId5" Type="http://schemas.openxmlformats.org/officeDocument/2006/relationships/hyperlink" Target="http://www.w3.org/2001/sw/sweo/public/UseCases/Aquaring/" TargetMode="External"/><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66.xml.rels><?xml version="1.0" encoding="UTF-8" standalone="yes"?>
<Relationships xmlns="http://schemas.openxmlformats.org/package/2006/relationships"><Relationship Id="rId3" Type="http://schemas.openxmlformats.org/officeDocument/2006/relationships/hyperlink" Target="http://www.w3.org/2001/sw/sweo/public/UseCases/iLaw" TargetMode="External"/><Relationship Id="rId4" Type="http://schemas.openxmlformats.org/officeDocument/2006/relationships/hyperlink" Target="http://www.w3.org/2001/sw/sweo/public/UseCases/IOInformatics" TargetMode="External"/><Relationship Id="rId5" Type="http://schemas.openxmlformats.org/officeDocument/2006/relationships/hyperlink" Target="http://www.w3.org/2001/sw/sweo/public/UseCases/Aquaring/" TargetMode="External"/><Relationship Id="rId6" Type="http://schemas.openxmlformats.org/officeDocument/2006/relationships/image" Target="../media/image39.png"/><Relationship Id="rId1" Type="http://schemas.openxmlformats.org/officeDocument/2006/relationships/slideLayout" Target="../slideLayouts/slideLayout4.xml"/><Relationship Id="rId2" Type="http://schemas.openxmlformats.org/officeDocument/2006/relationships/notesSlide" Target="../notesSlides/notesSlide1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hyperlink" Target="http://www.w3.org/2001/sw/sweo/public/UseCases/Aquaring/" TargetMode="Externa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0.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3" Type="http://schemas.openxmlformats.org/officeDocument/2006/relationships/hyperlink" Target="http://www.w3.org/2001/sw/sweo/public/UseCases/iLaw" TargetMode="External"/><Relationship Id="rId4" Type="http://schemas.openxmlformats.org/officeDocument/2006/relationships/hyperlink" Target="http://www.w3.org/2001/sw/sweo/public/UseCases/Aquaring/" TargetMode="External"/><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85.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hyperlink" Target="http://www.w3.org/2001/sw/sweo/public/UseCases/iLaw" TargetMode="External"/><Relationship Id="rId6" Type="http://schemas.openxmlformats.org/officeDocument/2006/relationships/hyperlink" Target="http://www.w3.org/2001/sw/sweo/public/UseCases/Aquaring/" TargetMode="External"/><Relationship Id="rId1" Type="http://schemas.openxmlformats.org/officeDocument/2006/relationships/slideLayout" Target="../slideLayouts/slideLayout4.xml"/><Relationship Id="rId2" Type="http://schemas.openxmlformats.org/officeDocument/2006/relationships/notesSlide" Target="../notesSlides/notesSlide138.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0.xml"/><Relationship Id="rId3" Type="http://schemas.openxmlformats.org/officeDocument/2006/relationships/image" Target="../media/image17.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1.xml"/><Relationship Id="rId3" Type="http://schemas.openxmlformats.org/officeDocument/2006/relationships/image" Target="../media/image17.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 Id="rId3" Type="http://schemas.openxmlformats.org/officeDocument/2006/relationships/hyperlink" Target="http://www.w3.org/2001/sw/wiki" TargetMode="Externa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hyperlink" Target="http://www.w3.org/2001/sw/wiki/Books" TargetMode="External"/></Relationships>
</file>

<file path=ppt/slides/_rels/slide193.xml.rels><?xml version="1.0" encoding="UTF-8" standalone="yes"?>
<Relationships xmlns="http://schemas.openxmlformats.org/package/2006/relationships"><Relationship Id="rId3" Type="http://schemas.openxmlformats.org/officeDocument/2006/relationships/hyperlink" Target="http://planetrdf.com/" TargetMode="External"/><Relationship Id="rId4" Type="http://schemas.openxmlformats.org/officeDocument/2006/relationships/hyperlink" Target="http://www.w3.org/2001/sw/interest/" TargetMode="External"/><Relationship Id="rId5" Type="http://schemas.openxmlformats.org/officeDocument/2006/relationships/hyperlink" Target="http://lists.w3.org/Archives/Public/public-lod/" TargetMode="External"/><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 Id="rId3" Type="http://schemas.openxmlformats.org/officeDocument/2006/relationships/hyperlink" Target="http://www.w3.org/2001/sw/wiki/Tools" TargetMode="Externa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8.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9.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0.xml"/><Relationship Id="rId3"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hyperlink" Target="http://www.bbc.co.uk/music/artists/618b6900-0618-4f1e-b835-bccb17f84294" TargetMode="External"/><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dbpedia.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hyperlink" Target="http://www.bbc.co.uk/music/artists/618b6900-0618-4f1e-b835-bccb17f84294" TargetMode="External"/><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hyperlink" Target="http://www.w3.org/2001/sw/sweo/public/UseCases/Pfizer/" TargetMode="External"/><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9.xml.rels><?xml version="1.0" encoding="UTF-8" standalone="yes"?>
<Relationships xmlns="http://schemas.openxmlformats.org/package/2006/relationships"><Relationship Id="rId3" Type="http://schemas.openxmlformats.org/officeDocument/2006/relationships/hyperlink" Target="http://www.w3.org/2001/sw/sweo/public/UseCases/Nasa/" TargetMode="External"/><Relationship Id="rId4"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hyperlink" Target="http://www.w3.org/2001/sw/sweo/public/UseCases/Vodafone-es/" TargetMode="External"/><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6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3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bpedia.org/resource/Amsterda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bbc.co.uk/music/artists/618b6900-0618-4f1e-b835-bccb17f84294" TargetMode="External"/><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6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51" y="421020"/>
            <a:ext cx="10060474" cy="2016973"/>
          </a:xfrm>
        </p:spPr>
        <p:txBody>
          <a:bodyPr>
            <a:noAutofit/>
          </a:bodyPr>
          <a:lstStyle/>
          <a:p>
            <a:r>
              <a:rPr lang="en-US" sz="4800" dirty="0"/>
              <a:t>Introduction to the Semantic Web</a:t>
            </a:r>
          </a:p>
        </p:txBody>
      </p:sp>
      <p:sp>
        <p:nvSpPr>
          <p:cNvPr id="3" name="Subtitle 2"/>
          <p:cNvSpPr>
            <a:spLocks noGrp="1"/>
          </p:cNvSpPr>
          <p:nvPr>
            <p:ph type="subTitle" idx="1"/>
          </p:nvPr>
        </p:nvSpPr>
        <p:spPr>
          <a:xfrm>
            <a:off x="287186" y="3353028"/>
            <a:ext cx="9037394" cy="2627515"/>
          </a:xfrm>
        </p:spPr>
        <p:txBody>
          <a:bodyPr>
            <a:normAutofit lnSpcReduction="10000"/>
          </a:bodyPr>
          <a:lstStyle/>
          <a:p>
            <a:r>
              <a:rPr lang="en-US" dirty="0" smtClean="0"/>
              <a:t>(Tutorial)</a:t>
            </a:r>
          </a:p>
          <a:p>
            <a:r>
              <a:rPr lang="en-US" dirty="0" smtClean="0"/>
              <a:t>2011 Semantic Technologies Conference</a:t>
            </a:r>
          </a:p>
          <a:p>
            <a:r>
              <a:rPr lang="en-US" dirty="0" smtClean="0"/>
              <a:t>6</a:t>
            </a:r>
            <a:r>
              <a:rPr lang="en-US" baseline="30000" dirty="0" smtClean="0"/>
              <a:t>th</a:t>
            </a:r>
            <a:r>
              <a:rPr lang="en-US" dirty="0" smtClean="0"/>
              <a:t> of June, 2011,</a:t>
            </a:r>
          </a:p>
          <a:p>
            <a:r>
              <a:rPr lang="en-US" dirty="0" smtClean="0"/>
              <a:t>San Francisco, CA, USA</a:t>
            </a:r>
          </a:p>
          <a:p>
            <a:r>
              <a:rPr lang="en-US" dirty="0" smtClean="0"/>
              <a:t>Ivan Herman, W3C</a:t>
            </a:r>
            <a:endParaRPr lang="en-US" dirty="0"/>
          </a:p>
        </p:txBody>
      </p:sp>
      <p:pic>
        <p:nvPicPr>
          <p:cNvPr id="4" name="Picture 3" descr="semtech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06" y="6897395"/>
            <a:ext cx="2889779" cy="612919"/>
          </a:xfrm>
          <a:prstGeom prst="rect">
            <a:avLst/>
          </a:prstGeom>
        </p:spPr>
      </p:pic>
      <p:pic>
        <p:nvPicPr>
          <p:cNvPr id="5" name="Picture 4" descr="sw-horz-w3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944" y="6980205"/>
            <a:ext cx="2530393" cy="503925"/>
          </a:xfrm>
          <a:prstGeom prst="rect">
            <a:avLst/>
          </a:prstGeom>
        </p:spPr>
      </p:pic>
    </p:spTree>
    <p:extLst>
      <p:ext uri="{BB962C8B-B14F-4D97-AF65-F5344CB8AC3E}">
        <p14:creationId xmlns:p14="http://schemas.microsoft.com/office/powerpoint/2010/main" val="20318839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And this is no secret…</a:t>
            </a:r>
            <a:endParaRPr lang="en-US" dirty="0"/>
          </a:p>
        </p:txBody>
      </p:sp>
      <p:pic>
        <p:nvPicPr>
          <p:cNvPr id="19459" name="Picture 3" descr="ec3.png"/>
          <p:cNvPicPr>
            <a:picLocks noChangeAspect="1"/>
          </p:cNvPicPr>
          <p:nvPr/>
        </p:nvPicPr>
        <p:blipFill>
          <a:blip r:embed="rId2"/>
          <a:srcRect/>
          <a:stretch>
            <a:fillRect/>
          </a:stretch>
        </p:blipFill>
        <p:spPr bwMode="auto">
          <a:xfrm>
            <a:off x="1230312" y="1358380"/>
            <a:ext cx="7750298" cy="5845110"/>
          </a:xfrm>
          <a:prstGeom prst="rect">
            <a:avLst/>
          </a:prstGeom>
          <a:noFill/>
          <a:ln w="9525">
            <a:noFill/>
            <a:miter lim="800000"/>
            <a:headEnd/>
            <a:tailEnd/>
          </a:ln>
        </p:spPr>
      </p:pic>
      <p:sp>
        <p:nvSpPr>
          <p:cNvPr id="5" name="Rectangle 4"/>
          <p:cNvSpPr/>
          <p:nvPr/>
        </p:nvSpPr>
        <p:spPr bwMode="auto">
          <a:xfrm>
            <a:off x="1319144" y="4606677"/>
            <a:ext cx="6556344" cy="236240"/>
          </a:xfrm>
          <a:prstGeom prst="rect">
            <a:avLst/>
          </a:prstGeom>
          <a:solidFill>
            <a:schemeClr val="bg1">
              <a:lumMod val="50000"/>
              <a:lumOff val="50000"/>
              <a:alpha val="27000"/>
            </a:schemeClr>
          </a:solidFill>
          <a:ln w="25400" cap="flat" cmpd="sng" algn="ctr">
            <a:noFill/>
            <a:prstDash val="solid"/>
            <a:round/>
            <a:headEnd type="none" w="med" len="med"/>
            <a:tailEnd type="none" w="med" len="med"/>
          </a:ln>
          <a:effectLst/>
        </p:spPr>
        <p:txBody>
          <a:bodyPr lIns="70875" tIns="35438" rIns="70875" bIns="35438">
            <a:prstTxWarp prst="textNoShape">
              <a:avLst/>
            </a:prstTxWarp>
          </a:bodyPr>
          <a:lstStyle/>
          <a:p>
            <a:pPr algn="ctr">
              <a:defRPr/>
            </a:pPr>
            <a:endParaRPr lang="en-US">
              <a:effectLst>
                <a:outerShdw blurRad="38100" dist="38100" dir="2700000" algn="tl">
                  <a:srgbClr val="000000">
                    <a:alpha val="43137"/>
                  </a:srgbClr>
                </a:outerShdw>
              </a:effectLst>
            </a:endParaRPr>
          </a:p>
        </p:txBody>
      </p:sp>
      <p:sp>
        <p:nvSpPr>
          <p:cNvPr id="9" name="Connector 8"/>
          <p:cNvSpPr/>
          <p:nvPr/>
        </p:nvSpPr>
        <p:spPr bwMode="auto">
          <a:xfrm>
            <a:off x="846615" y="4313237"/>
            <a:ext cx="7383270" cy="531540"/>
          </a:xfrm>
          <a:prstGeom prst="flowChartConnector">
            <a:avLst/>
          </a:prstGeom>
          <a:noFill/>
          <a:ln w="50800" cap="flat" cmpd="sng" algn="ctr">
            <a:solidFill>
              <a:srgbClr val="800000">
                <a:alpha val="58000"/>
              </a:srgbClr>
            </a:solidFill>
            <a:prstDash val="solid"/>
            <a:round/>
            <a:headEnd type="none" w="med" len="med"/>
            <a:tailEnd type="none" w="med" len="med"/>
          </a:ln>
          <a:effectLst/>
        </p:spPr>
        <p:txBody>
          <a:bodyPr lIns="70875" tIns="35438" rIns="70875" bIns="35438">
            <a:prstTxWarp prst="textNoShape">
              <a:avLst/>
            </a:prstTxWarp>
          </a:bodyPr>
          <a:lstStyle/>
          <a:p>
            <a:pPr algn="ctr">
              <a:defRPr/>
            </a:pPr>
            <a:endParaRPr lang="en-US">
              <a:effectLst>
                <a:outerShdw blurRad="38100" dist="38100" dir="2700000" algn="tl">
                  <a:srgbClr val="000000">
                    <a:alpha val="43137"/>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3"/>
          <p:cNvSpPr>
            <a:spLocks noGrp="1" noChangeArrowheads="1"/>
          </p:cNvSpPr>
          <p:nvPr>
            <p:ph idx="1"/>
          </p:nvPr>
        </p:nvSpPr>
        <p:spPr>
          <a:xfrm>
            <a:off x="360363" y="2027237"/>
            <a:ext cx="9358312" cy="4991101"/>
          </a:xfrm>
        </p:spPr>
        <p:txBody>
          <a:bodyPr/>
          <a:lstStyle/>
          <a:p>
            <a:r>
              <a:rPr lang="en-US" dirty="0" smtClean="0"/>
              <a:t>The triples in WHERE define the graph pattern, with ?p and ?</a:t>
            </a:r>
            <a:r>
              <a:rPr lang="en-US" dirty="0" err="1" smtClean="0"/>
              <a:t>o</a:t>
            </a:r>
            <a:r>
              <a:rPr lang="en-US" dirty="0" smtClean="0"/>
              <a:t> “unbound” symbols</a:t>
            </a:r>
          </a:p>
          <a:p>
            <a:r>
              <a:rPr lang="en-US" dirty="0" smtClean="0"/>
              <a:t>The query returns all p, o pairs</a:t>
            </a:r>
            <a:endParaRPr lang="en-US" dirty="0"/>
          </a:p>
        </p:txBody>
      </p:sp>
      <p:sp>
        <p:nvSpPr>
          <p:cNvPr id="282626" name="Rectangle 1"/>
          <p:cNvSpPr>
            <a:spLocks noGrp="1" noChangeArrowheads="1"/>
          </p:cNvSpPr>
          <p:nvPr>
            <p:ph type="title"/>
          </p:nvPr>
        </p:nvSpPr>
        <p:spPr/>
        <p:txBody>
          <a:bodyPr/>
          <a:lstStyle/>
          <a:p>
            <a:r>
              <a:rPr lang="en-US" dirty="0" smtClean="0"/>
              <a:t>Our Python example in SPARQL</a:t>
            </a:r>
            <a:endParaRPr lang="en-US" dirty="0"/>
          </a:p>
        </p:txBody>
      </p:sp>
      <p:sp>
        <p:nvSpPr>
          <p:cNvPr id="137218" name="Text Box 2"/>
          <p:cNvSpPr txBox="1">
            <a:spLocks noChangeArrowheads="1"/>
          </p:cNvSpPr>
          <p:nvPr/>
        </p:nvSpPr>
        <p:spPr bwMode="auto">
          <a:xfrm>
            <a:off x="287338" y="1265237"/>
            <a:ext cx="964723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dirty="0">
                <a:solidFill>
                  <a:srgbClr val="000000"/>
                </a:solidFill>
                <a:latin typeface="Courier New" charset="0"/>
                <a:ea typeface="msmincho" charset="0"/>
                <a:cs typeface="msmincho" charset="0"/>
              </a:rPr>
              <a:t>SELECT ?p ?</a:t>
            </a:r>
            <a:r>
              <a:rPr lang="en-US" sz="1800" b="1" dirty="0" err="1">
                <a:solidFill>
                  <a:srgbClr val="000000"/>
                </a:solidFill>
                <a:latin typeface="Courier New" charset="0"/>
                <a:ea typeface="msmincho" charset="0"/>
                <a:cs typeface="msmincho" charset="0"/>
              </a:rPr>
              <a:t>o</a:t>
            </a:r>
            <a:endParaRPr lang="en-US" sz="1800" b="1" dirty="0">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dirty="0">
                <a:solidFill>
                  <a:srgbClr val="000000"/>
                </a:solidFill>
                <a:latin typeface="Courier New" charset="0"/>
                <a:ea typeface="msmincho" charset="0"/>
                <a:cs typeface="msmincho" charset="0"/>
              </a:rPr>
              <a:t>WHERE {subject ?p ?</a:t>
            </a:r>
            <a:r>
              <a:rPr lang="en-US" sz="1800" b="1" dirty="0" err="1">
                <a:solidFill>
                  <a:srgbClr val="000000"/>
                </a:solidFill>
                <a:latin typeface="Courier New" charset="0"/>
                <a:ea typeface="msmincho" charset="0"/>
                <a:cs typeface="msmincho" charset="0"/>
              </a:rPr>
              <a:t>o</a:t>
            </a:r>
            <a:r>
              <a:rPr lang="en-US" sz="1800" b="1" dirty="0">
                <a:solidFill>
                  <a:srgbClr val="000000"/>
                </a:solidFill>
                <a:latin typeface="Courier New" charset="0"/>
                <a:ea typeface="msmincho" charset="0"/>
                <a:cs typeface="msmincho" charset="0"/>
              </a:rPr>
              <a:t>}</a:t>
            </a:r>
          </a:p>
        </p:txBody>
      </p:sp>
      <p:grpSp>
        <p:nvGrpSpPr>
          <p:cNvPr id="2" name="Group 5"/>
          <p:cNvGrpSpPr/>
          <p:nvPr/>
        </p:nvGrpSpPr>
        <p:grpSpPr>
          <a:xfrm>
            <a:off x="1611312" y="4084637"/>
            <a:ext cx="6934200" cy="2895600"/>
            <a:chOff x="544512" y="3017837"/>
            <a:chExt cx="6934200" cy="2895600"/>
          </a:xfrm>
        </p:grpSpPr>
        <p:sp>
          <p:nvSpPr>
            <p:cNvPr id="7" name="Oval 6"/>
            <p:cNvSpPr/>
            <p:nvPr/>
          </p:nvSpPr>
          <p:spPr bwMode="auto">
            <a:xfrm>
              <a:off x="544512" y="4284456"/>
              <a:ext cx="2656972" cy="438563"/>
            </a:xfrm>
            <a:prstGeom prst="ellipse">
              <a:avLst/>
            </a:prstGeom>
            <a:solidFill>
              <a:srgbClr val="CCFFCC"/>
            </a:solidFill>
            <a:ln w="22225" cap="flat" cmpd="sng" algn="ctr">
              <a:solidFill>
                <a:srgbClr val="FF0000"/>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subject</a:t>
              </a:r>
              <a:endParaRPr kumimoji="0" lang="en-US" sz="1600" b="1" i="0" u="none" strike="noStrike" cap="none" normalizeH="0" baseline="0" noProof="1">
                <a:ln>
                  <a:noFill/>
                </a:ln>
                <a:solidFill>
                  <a:schemeClr val="tx1">
                    <a:lumMod val="95000"/>
                    <a:lumOff val="5000"/>
                  </a:schemeClr>
                </a:solidFill>
                <a:effectLst/>
                <a:latin typeface="Arial" charset="0"/>
              </a:endParaRPr>
            </a:p>
          </p:txBody>
        </p:sp>
        <p:grpSp>
          <p:nvGrpSpPr>
            <p:cNvPr id="3" name="Group 11"/>
            <p:cNvGrpSpPr/>
            <p:nvPr/>
          </p:nvGrpSpPr>
          <p:grpSpPr>
            <a:xfrm>
              <a:off x="6411912" y="3094037"/>
              <a:ext cx="1066800" cy="2819400"/>
              <a:chOff x="5040312" y="2789237"/>
              <a:chExt cx="1066800" cy="2819400"/>
            </a:xfrm>
          </p:grpSpPr>
          <p:sp>
            <p:nvSpPr>
              <p:cNvPr id="17" name="Oval 16"/>
              <p:cNvSpPr/>
              <p:nvPr/>
            </p:nvSpPr>
            <p:spPr bwMode="auto">
              <a:xfrm>
                <a:off x="5040312" y="3582849"/>
                <a:ext cx="1066800"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?o</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18" name="Oval 17"/>
              <p:cNvSpPr/>
              <p:nvPr/>
            </p:nvSpPr>
            <p:spPr bwMode="auto">
              <a:xfrm>
                <a:off x="5040312" y="2789237"/>
                <a:ext cx="1066800" cy="438563"/>
              </a:xfrm>
              <a:prstGeom prst="ellipse">
                <a:avLst/>
              </a:prstGeom>
              <a:solidFill>
                <a:srgbClr val="CCFFCC"/>
              </a:solidFill>
              <a:ln w="22225" cap="flat" cmpd="sng" algn="ctr">
                <a:solidFill>
                  <a:srgbClr val="FF0000"/>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?o</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19" name="Oval 18"/>
              <p:cNvSpPr/>
              <p:nvPr/>
            </p:nvSpPr>
            <p:spPr bwMode="auto">
              <a:xfrm>
                <a:off x="5040312" y="4376461"/>
                <a:ext cx="1066800"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?o</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20" name="Oval 19"/>
              <p:cNvSpPr/>
              <p:nvPr/>
            </p:nvSpPr>
            <p:spPr bwMode="auto">
              <a:xfrm>
                <a:off x="5040312" y="5170074"/>
                <a:ext cx="1066800"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?o</a:t>
                </a:r>
                <a:endParaRPr kumimoji="0" lang="en-US" sz="1600" b="1" i="0" u="none" strike="noStrike" cap="none" normalizeH="0" baseline="0" noProof="1">
                  <a:ln>
                    <a:noFill/>
                  </a:ln>
                  <a:solidFill>
                    <a:schemeClr val="tx1">
                      <a:lumMod val="95000"/>
                      <a:lumOff val="5000"/>
                    </a:schemeClr>
                  </a:solidFill>
                  <a:effectLst/>
                  <a:latin typeface="Arial" charset="0"/>
                </a:endParaRPr>
              </a:p>
            </p:txBody>
          </p:sp>
        </p:grpSp>
        <p:cxnSp>
          <p:nvCxnSpPr>
            <p:cNvPr id="9" name="Straight Arrow Connector 8"/>
            <p:cNvCxnSpPr>
              <a:stCxn id="7" idx="6"/>
              <a:endCxn id="18" idx="2"/>
            </p:cNvCxnSpPr>
            <p:nvPr/>
          </p:nvCxnSpPr>
          <p:spPr bwMode="auto">
            <a:xfrm flipV="1">
              <a:off x="3201484" y="3313319"/>
              <a:ext cx="3210428" cy="1190419"/>
            </a:xfrm>
            <a:prstGeom prst="straightConnector1">
              <a:avLst/>
            </a:prstGeom>
            <a:solidFill>
              <a:srgbClr val="00B8FF"/>
            </a:solidFill>
            <a:ln w="25400" cap="flat" cmpd="sng" algn="ctr">
              <a:solidFill>
                <a:srgbClr val="FF0000"/>
              </a:solidFill>
              <a:prstDash val="solid"/>
              <a:round/>
              <a:headEnd type="none" w="med" len="med"/>
              <a:tailEnd type="triangle" w="lg" len="med"/>
            </a:ln>
            <a:effectLst/>
          </p:spPr>
        </p:cxnSp>
        <p:cxnSp>
          <p:nvCxnSpPr>
            <p:cNvPr id="10" name="Straight Arrow Connector 9"/>
            <p:cNvCxnSpPr>
              <a:stCxn id="7" idx="6"/>
              <a:endCxn id="17" idx="2"/>
            </p:cNvCxnSpPr>
            <p:nvPr/>
          </p:nvCxnSpPr>
          <p:spPr bwMode="auto">
            <a:xfrm flipV="1">
              <a:off x="3201484" y="4106931"/>
              <a:ext cx="3210428" cy="396807"/>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11" name="Straight Arrow Connector 10"/>
            <p:cNvCxnSpPr>
              <a:stCxn id="7" idx="6"/>
              <a:endCxn id="19" idx="2"/>
            </p:cNvCxnSpPr>
            <p:nvPr/>
          </p:nvCxnSpPr>
          <p:spPr bwMode="auto">
            <a:xfrm>
              <a:off x="3201484" y="4503738"/>
              <a:ext cx="3210428" cy="396805"/>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12" name="Straight Arrow Connector 11"/>
            <p:cNvCxnSpPr>
              <a:stCxn id="7" idx="6"/>
              <a:endCxn id="20" idx="2"/>
            </p:cNvCxnSpPr>
            <p:nvPr/>
          </p:nvCxnSpPr>
          <p:spPr bwMode="auto">
            <a:xfrm>
              <a:off x="3201484" y="4503738"/>
              <a:ext cx="3210428" cy="1190418"/>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sp>
          <p:nvSpPr>
            <p:cNvPr id="13" name="TextBox 12"/>
            <p:cNvSpPr txBox="1"/>
            <p:nvPr/>
          </p:nvSpPr>
          <p:spPr>
            <a:xfrm>
              <a:off x="5802312" y="3017837"/>
              <a:ext cx="457200" cy="311880"/>
            </a:xfrm>
            <a:prstGeom prst="rect">
              <a:avLst/>
            </a:prstGeom>
            <a:noFill/>
          </p:spPr>
          <p:txBody>
            <a:bodyPr wrap="square" rtlCol="0">
              <a:spAutoFit/>
            </a:bodyPr>
            <a:lstStyle/>
            <a:p>
              <a:r>
                <a:rPr lang="en-US" sz="1600" b="1" dirty="0" smtClean="0">
                  <a:solidFill>
                    <a:srgbClr val="FF0000"/>
                  </a:solidFill>
                </a:rPr>
                <a:t>?</a:t>
              </a:r>
              <a:r>
                <a:rPr lang="en-US" sz="1600" b="1" noProof="1" smtClean="0">
                  <a:solidFill>
                    <a:srgbClr val="FF0000"/>
                  </a:solidFill>
                </a:rPr>
                <a:t>p</a:t>
              </a:r>
              <a:endParaRPr lang="en-US" sz="1600" b="1" noProof="1">
                <a:solidFill>
                  <a:srgbClr val="FF0000"/>
                </a:solidFill>
              </a:endParaRPr>
            </a:p>
          </p:txBody>
        </p:sp>
        <p:sp>
          <p:nvSpPr>
            <p:cNvPr id="14" name="TextBox 13"/>
            <p:cNvSpPr txBox="1"/>
            <p:nvPr/>
          </p:nvSpPr>
          <p:spPr>
            <a:xfrm>
              <a:off x="5802312" y="3779837"/>
              <a:ext cx="457200" cy="311880"/>
            </a:xfrm>
            <a:prstGeom prst="rect">
              <a:avLst/>
            </a:prstGeom>
            <a:noFill/>
          </p:spPr>
          <p:txBody>
            <a:bodyPr wrap="square" rtlCol="0">
              <a:spAutoFit/>
            </a:bodyPr>
            <a:lstStyle/>
            <a:p>
              <a:r>
                <a:rPr lang="en-US" sz="1600" b="1" dirty="0" smtClean="0">
                  <a:solidFill>
                    <a:schemeClr val="tx1"/>
                  </a:solidFill>
                </a:rPr>
                <a:t>?</a:t>
              </a:r>
              <a:r>
                <a:rPr lang="en-US" sz="1600" b="1" noProof="1" smtClean="0">
                  <a:solidFill>
                    <a:schemeClr val="tx1"/>
                  </a:solidFill>
                </a:rPr>
                <a:t>p</a:t>
              </a:r>
              <a:endParaRPr lang="en-US" sz="1600" b="1" noProof="1">
                <a:solidFill>
                  <a:schemeClr val="tx1"/>
                </a:solidFill>
              </a:endParaRPr>
            </a:p>
          </p:txBody>
        </p:sp>
        <p:sp>
          <p:nvSpPr>
            <p:cNvPr id="15" name="TextBox 14"/>
            <p:cNvSpPr txBox="1"/>
            <p:nvPr/>
          </p:nvSpPr>
          <p:spPr>
            <a:xfrm>
              <a:off x="5802312" y="4465637"/>
              <a:ext cx="457200" cy="311880"/>
            </a:xfrm>
            <a:prstGeom prst="rect">
              <a:avLst/>
            </a:prstGeom>
            <a:noFill/>
          </p:spPr>
          <p:txBody>
            <a:bodyPr wrap="square" rtlCol="0">
              <a:spAutoFit/>
            </a:bodyPr>
            <a:lstStyle/>
            <a:p>
              <a:r>
                <a:rPr lang="en-US" sz="1600" b="1" dirty="0" smtClean="0">
                  <a:solidFill>
                    <a:schemeClr val="tx1"/>
                  </a:solidFill>
                </a:rPr>
                <a:t>?</a:t>
              </a:r>
              <a:r>
                <a:rPr lang="en-US" sz="1600" b="1" noProof="1" smtClean="0">
                  <a:solidFill>
                    <a:schemeClr val="tx1"/>
                  </a:solidFill>
                </a:rPr>
                <a:t>p</a:t>
              </a:r>
              <a:endParaRPr lang="en-US" sz="1600" b="1" noProof="1">
                <a:solidFill>
                  <a:schemeClr val="tx1"/>
                </a:solidFill>
              </a:endParaRPr>
            </a:p>
          </p:txBody>
        </p:sp>
        <p:sp>
          <p:nvSpPr>
            <p:cNvPr id="16" name="TextBox 15"/>
            <p:cNvSpPr txBox="1"/>
            <p:nvPr/>
          </p:nvSpPr>
          <p:spPr>
            <a:xfrm>
              <a:off x="5802312" y="5227637"/>
              <a:ext cx="457200" cy="311880"/>
            </a:xfrm>
            <a:prstGeom prst="rect">
              <a:avLst/>
            </a:prstGeom>
            <a:noFill/>
          </p:spPr>
          <p:txBody>
            <a:bodyPr wrap="square" rtlCol="0">
              <a:spAutoFit/>
            </a:bodyPr>
            <a:lstStyle/>
            <a:p>
              <a:r>
                <a:rPr lang="en-US" sz="1600" b="1" noProof="1" smtClean="0">
                  <a:solidFill>
                    <a:schemeClr val="tx1"/>
                  </a:solidFill>
                </a:rPr>
                <a:t>?p</a:t>
              </a:r>
              <a:endParaRPr lang="en-US" sz="1600" b="1" noProof="1">
                <a:solidFill>
                  <a:schemeClr val="tx1"/>
                </a:solidFill>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r>
              <a:rPr lang="en-US" smtClean="0"/>
              <a:t>Simple SPARQL example</a:t>
            </a:r>
            <a:endParaRPr lang="en-US"/>
          </a:p>
        </p:txBody>
      </p:sp>
      <p:sp>
        <p:nvSpPr>
          <p:cNvPr id="138242" name="Text Box 2"/>
          <p:cNvSpPr txBox="1">
            <a:spLocks noChangeArrowheads="1"/>
          </p:cNvSpPr>
          <p:nvPr/>
        </p:nvSpPr>
        <p:spPr bwMode="auto">
          <a:xfrm>
            <a:off x="71438" y="1260475"/>
            <a:ext cx="992028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SELECT ?isbn ?price ?currency # note: not ?x!</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{?isbn a:price ?x. ?x rdf:value ?price. ?x p:currency ?currency.}</a:t>
            </a:r>
            <a:endParaRPr lang="en-US" sz="1800" b="1" noProof="1">
              <a:solidFill>
                <a:srgbClr val="000000"/>
              </a:solidFill>
              <a:latin typeface="Courier New" charset="0"/>
              <a:ea typeface="msmincho" charset="0"/>
              <a:cs typeface="msmincho" charset="0"/>
            </a:endParaRPr>
          </a:p>
        </p:txBody>
      </p:sp>
      <p:grpSp>
        <p:nvGrpSpPr>
          <p:cNvPr id="2" name="Group 91"/>
          <p:cNvGrpSpPr/>
          <p:nvPr/>
        </p:nvGrpSpPr>
        <p:grpSpPr>
          <a:xfrm>
            <a:off x="87312" y="3778887"/>
            <a:ext cx="9906000" cy="3429950"/>
            <a:chOff x="87312" y="3397887"/>
            <a:chExt cx="9906000" cy="3429950"/>
          </a:xfrm>
        </p:grpSpPr>
        <p:sp>
          <p:nvSpPr>
            <p:cNvPr id="7" name="TextBox 6"/>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8" name="Oval 7"/>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63" idx="7"/>
              <a:endCxn id="64"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Oval 11"/>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4876800" cy="1295400"/>
              <a:chOff x="87312" y="5532437"/>
              <a:chExt cx="4876800" cy="1295400"/>
            </a:xfrm>
          </p:grpSpPr>
          <p:grpSp>
            <p:nvGrpSpPr>
              <p:cNvPr id="4" name="Group 30"/>
              <p:cNvGrpSpPr/>
              <p:nvPr/>
            </p:nvGrpSpPr>
            <p:grpSpPr>
              <a:xfrm>
                <a:off x="87312" y="5532437"/>
                <a:ext cx="2362200" cy="1295400"/>
                <a:chOff x="849312" y="4999037"/>
                <a:chExt cx="2362200" cy="1295400"/>
              </a:xfrm>
            </p:grpSpPr>
            <p:sp>
              <p:nvSpPr>
                <p:cNvPr id="10"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7" name="Oval 16"/>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21" name="Straight Arrow Connector 20"/>
                <p:cNvCxnSpPr>
                  <a:stCxn id="10" idx="4"/>
                  <a:endCxn id="17"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4" name="Straight Arrow Connector 23"/>
                <p:cNvCxnSpPr>
                  <a:stCxn id="10" idx="4"/>
                  <a:endCxn id="19"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8" name="TextBox 2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29" name="TextBox 2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2362200" cy="1295400"/>
                <a:chOff x="849312" y="4999037"/>
                <a:chExt cx="2362200" cy="1295400"/>
              </a:xfrm>
            </p:grpSpPr>
            <p:sp>
              <p:nvSpPr>
                <p:cNvPr id="33" name="Oval 32"/>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4" name="Oval 33"/>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35" name="Rectangle 34"/>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36" name="Straight Arrow Connector 35"/>
                <p:cNvCxnSpPr>
                  <a:stCxn id="33" idx="4"/>
                  <a:endCxn id="34"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33" idx="4"/>
                  <a:endCxn id="35"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39"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4876800" cy="1295400"/>
              <a:chOff x="5116512" y="5532437"/>
              <a:chExt cx="4876800" cy="1295400"/>
            </a:xfrm>
          </p:grpSpPr>
          <p:grpSp>
            <p:nvGrpSpPr>
              <p:cNvPr id="11" name="Group 39"/>
              <p:cNvGrpSpPr/>
              <p:nvPr/>
            </p:nvGrpSpPr>
            <p:grpSpPr>
              <a:xfrm>
                <a:off x="5116512" y="5532437"/>
                <a:ext cx="2362200" cy="1295400"/>
                <a:chOff x="849312" y="4999037"/>
                <a:chExt cx="2362200" cy="1295400"/>
              </a:xfrm>
            </p:grpSpPr>
            <p:sp>
              <p:nvSpPr>
                <p:cNvPr id="41" name="Oval 40"/>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2" name="Oval 41"/>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43" name="Rectangle 42"/>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44" name="Straight Arrow Connector 43"/>
                <p:cNvCxnSpPr>
                  <a:stCxn id="41" idx="4"/>
                  <a:endCxn id="42"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5" name="Straight Arrow Connector 44"/>
                <p:cNvCxnSpPr>
                  <a:stCxn id="41" idx="4"/>
                  <a:endCxn id="43"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6" name="TextBox 45"/>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47" name="TextBox 46"/>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13" name="Group 47"/>
              <p:cNvGrpSpPr/>
              <p:nvPr/>
            </p:nvGrpSpPr>
            <p:grpSpPr>
              <a:xfrm>
                <a:off x="7631112" y="5532437"/>
                <a:ext cx="2362200" cy="1295400"/>
                <a:chOff x="849312" y="4999037"/>
                <a:chExt cx="2362200" cy="1295400"/>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0" name="Oval 49"/>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r>
                    <a:rPr kumimoji="0" lang="en-US" sz="1200" b="1" i="0" u="none" strike="noStrike" cap="none" normalizeH="0" baseline="0" dirty="0" smtClean="0">
                      <a:ln>
                        <a:noFill/>
                      </a:ln>
                      <a:solidFill>
                        <a:schemeClr val="tx1"/>
                      </a:solidFill>
                      <a:effectLst/>
                      <a:latin typeface="Arial" charset="0"/>
                    </a:rPr>
                    <a:t>$</a:t>
                  </a:r>
                  <a:endParaRPr kumimoji="0" lang="en-US" sz="1200" b="1" i="0" u="none" strike="noStrike" cap="none" normalizeH="0" baseline="0" dirty="0">
                    <a:ln>
                      <a:noFill/>
                    </a:ln>
                    <a:solidFill>
                      <a:schemeClr val="tx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52" name="Straight Arrow Connector 51"/>
                <p:cNvCxnSpPr>
                  <a:stCxn id="49" idx="4"/>
                  <a:endCxn id="50"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4" name="TextBox 53"/>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63" name="Oval 62"/>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4" name="Rectangle 63"/>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65" name="Straight Arrow Connector 64"/>
            <p:cNvCxnSpPr>
              <a:stCxn id="12" idx="4"/>
              <a:endCxn id="10" idx="0"/>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8" name="Straight Arrow Connector 67"/>
            <p:cNvCxnSpPr>
              <a:stCxn id="12" idx="4"/>
              <a:endCxn id="33"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1" name="TextBox 70"/>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72" name="TextBox 71"/>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73" name="Straight Arrow Connector 72"/>
            <p:cNvCxnSpPr>
              <a:stCxn id="8" idx="4"/>
              <a:endCxn id="49"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76" name="Straight Arrow Connector 75"/>
            <p:cNvCxnSpPr>
              <a:stCxn id="8" idx="4"/>
              <a:endCxn id="41"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9" name="TextBox 78"/>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80" name="TextBox 79"/>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81" name="Straight Arrow Connector 80"/>
            <p:cNvCxnSpPr>
              <a:stCxn id="8" idx="1"/>
              <a:endCxn id="63"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85" name="Straight Arrow Connector 84"/>
            <p:cNvCxnSpPr>
              <a:stCxn id="12" idx="7"/>
              <a:endCxn id="63"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88" name="TextBox 8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89" name="TextBox 8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r>
              <a:rPr lang="en-US" smtClean="0"/>
              <a:t>Simple SPARQL example</a:t>
            </a:r>
            <a:endParaRPr lang="en-US"/>
          </a:p>
        </p:txBody>
      </p:sp>
      <p:sp>
        <p:nvSpPr>
          <p:cNvPr id="138242" name="Text Box 2"/>
          <p:cNvSpPr txBox="1">
            <a:spLocks noChangeArrowheads="1"/>
          </p:cNvSpPr>
          <p:nvPr/>
        </p:nvSpPr>
        <p:spPr bwMode="auto">
          <a:xfrm>
            <a:off x="71438" y="1260475"/>
            <a:ext cx="992028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SELECT ?isbn ?price ?currency # note: not ?x!</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{?isbn a:price ?x. ?x rdf:value ?price. ?x p:currency ?currency.}</a:t>
            </a:r>
            <a:endParaRPr lang="en-US" sz="1800" b="1" noProof="1">
              <a:solidFill>
                <a:srgbClr val="000000"/>
              </a:solidFill>
              <a:latin typeface="Courier New" charset="0"/>
              <a:ea typeface="msmincho" charset="0"/>
              <a:cs typeface="msmincho" charset="0"/>
            </a:endParaRPr>
          </a:p>
        </p:txBody>
      </p:sp>
      <p:grpSp>
        <p:nvGrpSpPr>
          <p:cNvPr id="2" name="Group 91"/>
          <p:cNvGrpSpPr/>
          <p:nvPr/>
        </p:nvGrpSpPr>
        <p:grpSpPr>
          <a:xfrm>
            <a:off x="87312" y="3778887"/>
            <a:ext cx="9906000" cy="3429950"/>
            <a:chOff x="87312" y="3397887"/>
            <a:chExt cx="9906000" cy="3429950"/>
          </a:xfrm>
        </p:grpSpPr>
        <p:sp>
          <p:nvSpPr>
            <p:cNvPr id="7" name="TextBox 6"/>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8" name="Oval 7"/>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63" idx="7"/>
              <a:endCxn id="64"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Oval 11"/>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4876800" cy="1295400"/>
              <a:chOff x="87312" y="5532437"/>
              <a:chExt cx="4876800" cy="1295400"/>
            </a:xfrm>
          </p:grpSpPr>
          <p:grpSp>
            <p:nvGrpSpPr>
              <p:cNvPr id="4" name="Group 30"/>
              <p:cNvGrpSpPr/>
              <p:nvPr/>
            </p:nvGrpSpPr>
            <p:grpSpPr>
              <a:xfrm>
                <a:off x="87312" y="5532437"/>
                <a:ext cx="2362200" cy="1295400"/>
                <a:chOff x="849312" y="4999037"/>
                <a:chExt cx="2362200" cy="1295400"/>
              </a:xfrm>
            </p:grpSpPr>
            <p:sp>
              <p:nvSpPr>
                <p:cNvPr id="10"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7" name="Oval 16"/>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21" name="Straight Arrow Connector 20"/>
                <p:cNvCxnSpPr>
                  <a:stCxn id="10" idx="4"/>
                  <a:endCxn id="17"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4" name="Straight Arrow Connector 23"/>
                <p:cNvCxnSpPr>
                  <a:stCxn id="10" idx="4"/>
                  <a:endCxn id="19"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8" name="TextBox 2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29" name="TextBox 2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2362200" cy="1295400"/>
                <a:chOff x="849312" y="4999037"/>
                <a:chExt cx="2362200" cy="1295400"/>
              </a:xfrm>
            </p:grpSpPr>
            <p:sp>
              <p:nvSpPr>
                <p:cNvPr id="33" name="Oval 32"/>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4" name="Oval 33"/>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35" name="Rectangle 34"/>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36" name="Straight Arrow Connector 35"/>
                <p:cNvCxnSpPr>
                  <a:stCxn id="33" idx="4"/>
                  <a:endCxn id="34"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33" idx="4"/>
                  <a:endCxn id="35"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39"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4876800" cy="1295400"/>
              <a:chOff x="5116512" y="5532437"/>
              <a:chExt cx="4876800" cy="1295400"/>
            </a:xfrm>
          </p:grpSpPr>
          <p:grpSp>
            <p:nvGrpSpPr>
              <p:cNvPr id="11" name="Group 39"/>
              <p:cNvGrpSpPr/>
              <p:nvPr/>
            </p:nvGrpSpPr>
            <p:grpSpPr>
              <a:xfrm>
                <a:off x="5116512" y="5532437"/>
                <a:ext cx="2362200" cy="1295400"/>
                <a:chOff x="849312" y="4999037"/>
                <a:chExt cx="2362200" cy="1295400"/>
              </a:xfrm>
            </p:grpSpPr>
            <p:sp>
              <p:nvSpPr>
                <p:cNvPr id="41" name="Oval 40"/>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2" name="Oval 41"/>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43" name="Rectangle 42"/>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44" name="Straight Arrow Connector 43"/>
                <p:cNvCxnSpPr>
                  <a:stCxn id="41" idx="4"/>
                  <a:endCxn id="42"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5" name="Straight Arrow Connector 44"/>
                <p:cNvCxnSpPr>
                  <a:stCxn id="41" idx="4"/>
                  <a:endCxn id="43"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6" name="TextBox 45"/>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47" name="TextBox 46"/>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13" name="Group 47"/>
              <p:cNvGrpSpPr/>
              <p:nvPr/>
            </p:nvGrpSpPr>
            <p:grpSpPr>
              <a:xfrm>
                <a:off x="7631112" y="5532437"/>
                <a:ext cx="2362200" cy="1295400"/>
                <a:chOff x="849312" y="4999037"/>
                <a:chExt cx="2362200" cy="1295400"/>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0" name="Oval 49"/>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r>
                    <a:rPr kumimoji="0" lang="en-US" sz="1200" b="1" i="0" u="none" strike="noStrike" cap="none" normalizeH="0" baseline="0" dirty="0" smtClean="0">
                      <a:ln>
                        <a:noFill/>
                      </a:ln>
                      <a:solidFill>
                        <a:schemeClr val="tx1"/>
                      </a:solidFill>
                      <a:effectLst/>
                      <a:latin typeface="Arial" charset="0"/>
                    </a:rPr>
                    <a:t>$</a:t>
                  </a:r>
                  <a:endParaRPr kumimoji="0" lang="en-US" sz="1200" b="1" i="0" u="none" strike="noStrike" cap="none" normalizeH="0" baseline="0" dirty="0">
                    <a:ln>
                      <a:noFill/>
                    </a:ln>
                    <a:solidFill>
                      <a:schemeClr val="tx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52" name="Straight Arrow Connector 51"/>
                <p:cNvCxnSpPr>
                  <a:stCxn id="49" idx="4"/>
                  <a:endCxn id="50"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4" name="TextBox 53"/>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63" name="Oval 62"/>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4" name="Rectangle 63"/>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65" name="Straight Arrow Connector 64"/>
            <p:cNvCxnSpPr>
              <a:stCxn id="12" idx="4"/>
              <a:endCxn id="10" idx="0"/>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8" name="Straight Arrow Connector 67"/>
            <p:cNvCxnSpPr>
              <a:stCxn id="12" idx="4"/>
              <a:endCxn id="33"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1" name="TextBox 70"/>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72" name="TextBox 71"/>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73" name="Straight Arrow Connector 72"/>
            <p:cNvCxnSpPr>
              <a:stCxn id="8" idx="4"/>
              <a:endCxn id="49"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76" name="Straight Arrow Connector 75"/>
            <p:cNvCxnSpPr>
              <a:stCxn id="8" idx="4"/>
              <a:endCxn id="41"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9" name="TextBox 78"/>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80" name="TextBox 79"/>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81" name="Straight Arrow Connector 80"/>
            <p:cNvCxnSpPr>
              <a:stCxn id="8" idx="1"/>
              <a:endCxn id="63"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85" name="Straight Arrow Connector 84"/>
            <p:cNvCxnSpPr>
              <a:stCxn id="12" idx="7"/>
              <a:endCxn id="63"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88" name="TextBox 8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89" name="TextBox 8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
        <p:nvSpPr>
          <p:cNvPr id="57" name="TextBox 56"/>
          <p:cNvSpPr txBox="1"/>
          <p:nvPr/>
        </p:nvSpPr>
        <p:spPr>
          <a:xfrm>
            <a:off x="163512" y="2332037"/>
            <a:ext cx="9677400" cy="476541"/>
          </a:xfrm>
          <a:prstGeom prst="rect">
            <a:avLst/>
          </a:prstGeom>
          <a:noFill/>
        </p:spPr>
        <p:txBody>
          <a:bodyPr wrap="square" rtlCol="0">
            <a:spAutoFit/>
          </a:bodyPr>
          <a:lstStyle/>
          <a:p>
            <a:r>
              <a:rPr lang="en-US" dirty="0" smtClean="0">
                <a:solidFill>
                  <a:srgbClr val="7F7F7F"/>
                </a:solidFill>
                <a:latin typeface="Helvetica Neue"/>
                <a:cs typeface="Helvetica Neue"/>
              </a:rPr>
              <a:t>Returns:</a:t>
            </a:r>
            <a:r>
              <a:rPr lang="en-US" dirty="0" smtClean="0">
                <a:solidFill>
                  <a:srgbClr val="000000"/>
                </a:solidFill>
                <a:latin typeface="Helvetica Neue"/>
                <a:cs typeface="Helvetica Neue"/>
              </a:rPr>
              <a:t> </a:t>
            </a:r>
            <a:r>
              <a:rPr lang="en-US" dirty="0" smtClean="0">
                <a:solidFill>
                  <a:srgbClr val="FF0000"/>
                </a:solidFill>
                <a:latin typeface="Helvetica Neue"/>
                <a:cs typeface="Helvetica Neue"/>
              </a:rPr>
              <a:t>[&lt;…409X&gt;,33,:£]</a:t>
            </a:r>
            <a:endParaRPr lang="en-US" dirty="0">
              <a:solidFill>
                <a:srgbClr val="000000"/>
              </a:solidFill>
              <a:latin typeface="Helvetica Neue"/>
              <a:cs typeface="Helvetica Neue"/>
            </a:endParaRPr>
          </a:p>
        </p:txBody>
      </p:sp>
      <p:sp>
        <p:nvSpPr>
          <p:cNvPr id="58" name="Freeform 57"/>
          <p:cNvSpPr/>
          <p:nvPr/>
        </p:nvSpPr>
        <p:spPr bwMode="auto">
          <a:xfrm>
            <a:off x="981884" y="4583792"/>
            <a:ext cx="3025374" cy="796937"/>
          </a:xfrm>
          <a:custGeom>
            <a:avLst/>
            <a:gdLst>
              <a:gd name="connsiteX0" fmla="*/ 11140 w 3025374"/>
              <a:gd name="connsiteY0" fmla="*/ 362883 h 796937"/>
              <a:gd name="connsiteX1" fmla="*/ 20688 w 3025374"/>
              <a:gd name="connsiteY1" fmla="*/ 429730 h 796937"/>
              <a:gd name="connsiteX2" fmla="*/ 68430 w 3025374"/>
              <a:gd name="connsiteY2" fmla="*/ 477478 h 796937"/>
              <a:gd name="connsiteX3" fmla="*/ 125720 w 3025374"/>
              <a:gd name="connsiteY3" fmla="*/ 534775 h 796937"/>
              <a:gd name="connsiteX4" fmla="*/ 163913 w 3025374"/>
              <a:gd name="connsiteY4" fmla="*/ 582523 h 796937"/>
              <a:gd name="connsiteX5" fmla="*/ 230751 w 3025374"/>
              <a:gd name="connsiteY5" fmla="*/ 649370 h 796937"/>
              <a:gd name="connsiteX6" fmla="*/ 259396 w 3025374"/>
              <a:gd name="connsiteY6" fmla="*/ 678019 h 796937"/>
              <a:gd name="connsiteX7" fmla="*/ 316686 w 3025374"/>
              <a:gd name="connsiteY7" fmla="*/ 725767 h 796937"/>
              <a:gd name="connsiteX8" fmla="*/ 364427 w 3025374"/>
              <a:gd name="connsiteY8" fmla="*/ 735316 h 796937"/>
              <a:gd name="connsiteX9" fmla="*/ 440814 w 3025374"/>
              <a:gd name="connsiteY9" fmla="*/ 754415 h 796937"/>
              <a:gd name="connsiteX10" fmla="*/ 889584 w 3025374"/>
              <a:gd name="connsiteY10" fmla="*/ 783064 h 796937"/>
              <a:gd name="connsiteX11" fmla="*/ 1176033 w 3025374"/>
              <a:gd name="connsiteY11" fmla="*/ 792614 h 796937"/>
              <a:gd name="connsiteX12" fmla="*/ 2560538 w 3025374"/>
              <a:gd name="connsiteY12" fmla="*/ 783064 h 796937"/>
              <a:gd name="connsiteX13" fmla="*/ 2913825 w 3025374"/>
              <a:gd name="connsiteY13" fmla="*/ 763965 h 796937"/>
              <a:gd name="connsiteX14" fmla="*/ 2942470 w 3025374"/>
              <a:gd name="connsiteY14" fmla="*/ 744866 h 796937"/>
              <a:gd name="connsiteX15" fmla="*/ 3009308 w 3025374"/>
              <a:gd name="connsiteY15" fmla="*/ 697118 h 796937"/>
              <a:gd name="connsiteX16" fmla="*/ 2990212 w 3025374"/>
              <a:gd name="connsiteY16" fmla="*/ 563424 h 796937"/>
              <a:gd name="connsiteX17" fmla="*/ 2952018 w 3025374"/>
              <a:gd name="connsiteY17" fmla="*/ 477478 h 796937"/>
              <a:gd name="connsiteX18" fmla="*/ 2932922 w 3025374"/>
              <a:gd name="connsiteY18" fmla="*/ 448829 h 796937"/>
              <a:gd name="connsiteX19" fmla="*/ 2923374 w 3025374"/>
              <a:gd name="connsiteY19" fmla="*/ 420180 h 796937"/>
              <a:gd name="connsiteX20" fmla="*/ 2846987 w 3025374"/>
              <a:gd name="connsiteY20" fmla="*/ 362883 h 796937"/>
              <a:gd name="connsiteX21" fmla="*/ 2780149 w 3025374"/>
              <a:gd name="connsiteY21" fmla="*/ 315135 h 796937"/>
              <a:gd name="connsiteX22" fmla="*/ 2675118 w 3025374"/>
              <a:gd name="connsiteY22" fmla="*/ 248288 h 796937"/>
              <a:gd name="connsiteX23" fmla="*/ 2608279 w 3025374"/>
              <a:gd name="connsiteY23" fmla="*/ 200540 h 796937"/>
              <a:gd name="connsiteX24" fmla="*/ 2560538 w 3025374"/>
              <a:gd name="connsiteY24" fmla="*/ 171892 h 796937"/>
              <a:gd name="connsiteX25" fmla="*/ 2522345 w 3025374"/>
              <a:gd name="connsiteY25" fmla="*/ 143243 h 796937"/>
              <a:gd name="connsiteX26" fmla="*/ 2465055 w 3025374"/>
              <a:gd name="connsiteY26" fmla="*/ 114594 h 796937"/>
              <a:gd name="connsiteX27" fmla="*/ 2350475 w 3025374"/>
              <a:gd name="connsiteY27" fmla="*/ 66847 h 796937"/>
              <a:gd name="connsiteX28" fmla="*/ 2264540 w 3025374"/>
              <a:gd name="connsiteY28" fmla="*/ 19099 h 796937"/>
              <a:gd name="connsiteX29" fmla="*/ 2197702 w 3025374"/>
              <a:gd name="connsiteY29" fmla="*/ 0 h 796937"/>
              <a:gd name="connsiteX30" fmla="*/ 1042357 w 3025374"/>
              <a:gd name="connsiteY30" fmla="*/ 28648 h 796937"/>
              <a:gd name="connsiteX31" fmla="*/ 889584 w 3025374"/>
              <a:gd name="connsiteY31" fmla="*/ 47747 h 796937"/>
              <a:gd name="connsiteX32" fmla="*/ 698618 w 3025374"/>
              <a:gd name="connsiteY32" fmla="*/ 57297 h 796937"/>
              <a:gd name="connsiteX33" fmla="*/ 517200 w 3025374"/>
              <a:gd name="connsiteY33" fmla="*/ 105045 h 796937"/>
              <a:gd name="connsiteX34" fmla="*/ 412169 w 3025374"/>
              <a:gd name="connsiteY34" fmla="*/ 152793 h 796937"/>
              <a:gd name="connsiteX35" fmla="*/ 354879 w 3025374"/>
              <a:gd name="connsiteY35" fmla="*/ 162342 h 796937"/>
              <a:gd name="connsiteX36" fmla="*/ 307137 w 3025374"/>
              <a:gd name="connsiteY36" fmla="*/ 171892 h 796937"/>
              <a:gd name="connsiteX37" fmla="*/ 268944 w 3025374"/>
              <a:gd name="connsiteY37" fmla="*/ 200540 h 796937"/>
              <a:gd name="connsiteX38" fmla="*/ 240299 w 3025374"/>
              <a:gd name="connsiteY38" fmla="*/ 219640 h 796937"/>
              <a:gd name="connsiteX39" fmla="*/ 221203 w 3025374"/>
              <a:gd name="connsiteY39" fmla="*/ 248288 h 796937"/>
              <a:gd name="connsiteX40" fmla="*/ 192558 w 3025374"/>
              <a:gd name="connsiteY40" fmla="*/ 267387 h 796937"/>
              <a:gd name="connsiteX41" fmla="*/ 125720 w 3025374"/>
              <a:gd name="connsiteY41" fmla="*/ 334234 h 796937"/>
              <a:gd name="connsiteX42" fmla="*/ 87526 w 3025374"/>
              <a:gd name="connsiteY42" fmla="*/ 353334 h 796937"/>
              <a:gd name="connsiteX43" fmla="*/ 11140 w 3025374"/>
              <a:gd name="connsiteY43" fmla="*/ 362883 h 79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25374" h="796937">
                <a:moveTo>
                  <a:pt x="11140" y="362883"/>
                </a:moveTo>
                <a:cubicBezTo>
                  <a:pt x="0" y="375616"/>
                  <a:pt x="14221" y="408171"/>
                  <a:pt x="20688" y="429730"/>
                </a:cubicBezTo>
                <a:cubicBezTo>
                  <a:pt x="30526" y="462527"/>
                  <a:pt x="45859" y="457413"/>
                  <a:pt x="68430" y="477478"/>
                </a:cubicBezTo>
                <a:cubicBezTo>
                  <a:pt x="88615" y="495423"/>
                  <a:pt x="108849" y="513684"/>
                  <a:pt x="125720" y="534775"/>
                </a:cubicBezTo>
                <a:cubicBezTo>
                  <a:pt x="138451" y="550691"/>
                  <a:pt x="150142" y="567498"/>
                  <a:pt x="163913" y="582523"/>
                </a:cubicBezTo>
                <a:cubicBezTo>
                  <a:pt x="185203" y="605752"/>
                  <a:pt x="208472" y="627088"/>
                  <a:pt x="230751" y="649370"/>
                </a:cubicBezTo>
                <a:lnTo>
                  <a:pt x="259396" y="678019"/>
                </a:lnTo>
                <a:cubicBezTo>
                  <a:pt x="274253" y="692878"/>
                  <a:pt x="295419" y="717791"/>
                  <a:pt x="316686" y="725767"/>
                </a:cubicBezTo>
                <a:cubicBezTo>
                  <a:pt x="331881" y="731466"/>
                  <a:pt x="348614" y="731666"/>
                  <a:pt x="364427" y="735316"/>
                </a:cubicBezTo>
                <a:cubicBezTo>
                  <a:pt x="390001" y="741218"/>
                  <a:pt x="415352" y="748049"/>
                  <a:pt x="440814" y="754415"/>
                </a:cubicBezTo>
                <a:cubicBezTo>
                  <a:pt x="610879" y="796937"/>
                  <a:pt x="476787" y="766097"/>
                  <a:pt x="889584" y="783064"/>
                </a:cubicBezTo>
                <a:lnTo>
                  <a:pt x="1176033" y="792614"/>
                </a:lnTo>
                <a:lnTo>
                  <a:pt x="2560538" y="783064"/>
                </a:lnTo>
                <a:cubicBezTo>
                  <a:pt x="2678456" y="781120"/>
                  <a:pt x="2796476" y="775701"/>
                  <a:pt x="2913825" y="763965"/>
                </a:cubicBezTo>
                <a:cubicBezTo>
                  <a:pt x="2925244" y="762823"/>
                  <a:pt x="2933132" y="751537"/>
                  <a:pt x="2942470" y="744866"/>
                </a:cubicBezTo>
                <a:cubicBezTo>
                  <a:pt x="3025374" y="685641"/>
                  <a:pt x="2941801" y="742128"/>
                  <a:pt x="3009308" y="697118"/>
                </a:cubicBezTo>
                <a:cubicBezTo>
                  <a:pt x="3002943" y="652553"/>
                  <a:pt x="2999485" y="607476"/>
                  <a:pt x="2990212" y="563424"/>
                </a:cubicBezTo>
                <a:cubicBezTo>
                  <a:pt x="2986801" y="547222"/>
                  <a:pt x="2961364" y="493835"/>
                  <a:pt x="2952018" y="477478"/>
                </a:cubicBezTo>
                <a:cubicBezTo>
                  <a:pt x="2946325" y="467513"/>
                  <a:pt x="2938054" y="459094"/>
                  <a:pt x="2932922" y="448829"/>
                </a:cubicBezTo>
                <a:cubicBezTo>
                  <a:pt x="2928421" y="439825"/>
                  <a:pt x="2929924" y="427823"/>
                  <a:pt x="2923374" y="420180"/>
                </a:cubicBezTo>
                <a:cubicBezTo>
                  <a:pt x="2908254" y="402538"/>
                  <a:pt x="2869174" y="377676"/>
                  <a:pt x="2846987" y="362883"/>
                </a:cubicBezTo>
                <a:cubicBezTo>
                  <a:pt x="2811605" y="309804"/>
                  <a:pt x="2848668" y="353682"/>
                  <a:pt x="2780149" y="315135"/>
                </a:cubicBezTo>
                <a:cubicBezTo>
                  <a:pt x="2743980" y="294787"/>
                  <a:pt x="2709646" y="271310"/>
                  <a:pt x="2675118" y="248288"/>
                </a:cubicBezTo>
                <a:cubicBezTo>
                  <a:pt x="2652337" y="233099"/>
                  <a:pt x="2631060" y="215729"/>
                  <a:pt x="2608279" y="200540"/>
                </a:cubicBezTo>
                <a:cubicBezTo>
                  <a:pt x="2592838" y="190244"/>
                  <a:pt x="2575979" y="182188"/>
                  <a:pt x="2560538" y="171892"/>
                </a:cubicBezTo>
                <a:cubicBezTo>
                  <a:pt x="2547297" y="163063"/>
                  <a:pt x="2535991" y="151432"/>
                  <a:pt x="2522345" y="143243"/>
                </a:cubicBezTo>
                <a:cubicBezTo>
                  <a:pt x="2504037" y="132257"/>
                  <a:pt x="2484566" y="123266"/>
                  <a:pt x="2465055" y="114594"/>
                </a:cubicBezTo>
                <a:cubicBezTo>
                  <a:pt x="2427245" y="97788"/>
                  <a:pt x="2385954" y="88138"/>
                  <a:pt x="2350475" y="66847"/>
                </a:cubicBezTo>
                <a:cubicBezTo>
                  <a:pt x="2331739" y="55604"/>
                  <a:pt x="2287726" y="27531"/>
                  <a:pt x="2264540" y="19099"/>
                </a:cubicBezTo>
                <a:cubicBezTo>
                  <a:pt x="2242764" y="11180"/>
                  <a:pt x="2219981" y="6366"/>
                  <a:pt x="2197702" y="0"/>
                </a:cubicBezTo>
                <a:cubicBezTo>
                  <a:pt x="1823595" y="5756"/>
                  <a:pt x="1417611" y="7798"/>
                  <a:pt x="1042357" y="28648"/>
                </a:cubicBezTo>
                <a:cubicBezTo>
                  <a:pt x="991115" y="31495"/>
                  <a:pt x="940727" y="43484"/>
                  <a:pt x="889584" y="47747"/>
                </a:cubicBezTo>
                <a:cubicBezTo>
                  <a:pt x="826069" y="53041"/>
                  <a:pt x="762273" y="54114"/>
                  <a:pt x="698618" y="57297"/>
                </a:cubicBezTo>
                <a:cubicBezTo>
                  <a:pt x="638145" y="73213"/>
                  <a:pt x="574126" y="79166"/>
                  <a:pt x="517200" y="105045"/>
                </a:cubicBezTo>
                <a:cubicBezTo>
                  <a:pt x="482190" y="120961"/>
                  <a:pt x="448434" y="139992"/>
                  <a:pt x="412169" y="152793"/>
                </a:cubicBezTo>
                <a:cubicBezTo>
                  <a:pt x="393913" y="159237"/>
                  <a:pt x="373927" y="158878"/>
                  <a:pt x="354879" y="162342"/>
                </a:cubicBezTo>
                <a:cubicBezTo>
                  <a:pt x="338912" y="165246"/>
                  <a:pt x="323051" y="168709"/>
                  <a:pt x="307137" y="171892"/>
                </a:cubicBezTo>
                <a:cubicBezTo>
                  <a:pt x="294406" y="181441"/>
                  <a:pt x="281893" y="191289"/>
                  <a:pt x="268944" y="200540"/>
                </a:cubicBezTo>
                <a:cubicBezTo>
                  <a:pt x="259606" y="207211"/>
                  <a:pt x="248413" y="211524"/>
                  <a:pt x="240299" y="219640"/>
                </a:cubicBezTo>
                <a:cubicBezTo>
                  <a:pt x="232185" y="227756"/>
                  <a:pt x="229318" y="240172"/>
                  <a:pt x="221203" y="248288"/>
                </a:cubicBezTo>
                <a:cubicBezTo>
                  <a:pt x="213089" y="256403"/>
                  <a:pt x="201088" y="259709"/>
                  <a:pt x="192558" y="267387"/>
                </a:cubicBezTo>
                <a:cubicBezTo>
                  <a:pt x="169138" y="288468"/>
                  <a:pt x="153902" y="320141"/>
                  <a:pt x="125720" y="334234"/>
                </a:cubicBezTo>
                <a:cubicBezTo>
                  <a:pt x="112989" y="340601"/>
                  <a:pt x="99732" y="346010"/>
                  <a:pt x="87526" y="353334"/>
                </a:cubicBezTo>
                <a:cubicBezTo>
                  <a:pt x="67846" y="365144"/>
                  <a:pt x="22280" y="350150"/>
                  <a:pt x="11140" y="362883"/>
                </a:cubicBezTo>
                <a:close/>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60" name="Freeform 59"/>
          <p:cNvSpPr/>
          <p:nvPr/>
        </p:nvSpPr>
        <p:spPr bwMode="auto">
          <a:xfrm>
            <a:off x="294386" y="6719387"/>
            <a:ext cx="685800" cy="554887"/>
          </a:xfrm>
          <a:custGeom>
            <a:avLst/>
            <a:gdLst>
              <a:gd name="connsiteX0" fmla="*/ 192562 w 794105"/>
              <a:gd name="connsiteY0" fmla="*/ 0 h 642517"/>
              <a:gd name="connsiteX1" fmla="*/ 68434 w 794105"/>
              <a:gd name="connsiteY1" fmla="*/ 66847 h 642517"/>
              <a:gd name="connsiteX2" fmla="*/ 49337 w 794105"/>
              <a:gd name="connsiteY2" fmla="*/ 124144 h 642517"/>
              <a:gd name="connsiteX3" fmla="*/ 30241 w 794105"/>
              <a:gd name="connsiteY3" fmla="*/ 162342 h 642517"/>
              <a:gd name="connsiteX4" fmla="*/ 1596 w 794105"/>
              <a:gd name="connsiteY4" fmla="*/ 257838 h 642517"/>
              <a:gd name="connsiteX5" fmla="*/ 20693 w 794105"/>
              <a:gd name="connsiteY5" fmla="*/ 429730 h 642517"/>
              <a:gd name="connsiteX6" fmla="*/ 97079 w 794105"/>
              <a:gd name="connsiteY6" fmla="*/ 506127 h 642517"/>
              <a:gd name="connsiteX7" fmla="*/ 144821 w 794105"/>
              <a:gd name="connsiteY7" fmla="*/ 534775 h 642517"/>
              <a:gd name="connsiteX8" fmla="*/ 183014 w 794105"/>
              <a:gd name="connsiteY8" fmla="*/ 544325 h 642517"/>
              <a:gd name="connsiteX9" fmla="*/ 268948 w 794105"/>
              <a:gd name="connsiteY9" fmla="*/ 572974 h 642517"/>
              <a:gd name="connsiteX10" fmla="*/ 335787 w 794105"/>
              <a:gd name="connsiteY10" fmla="*/ 601622 h 642517"/>
              <a:gd name="connsiteX11" fmla="*/ 373980 w 794105"/>
              <a:gd name="connsiteY11" fmla="*/ 620721 h 642517"/>
              <a:gd name="connsiteX12" fmla="*/ 469463 w 794105"/>
              <a:gd name="connsiteY12" fmla="*/ 639821 h 642517"/>
              <a:gd name="connsiteX13" fmla="*/ 765460 w 794105"/>
              <a:gd name="connsiteY13" fmla="*/ 630271 h 642517"/>
              <a:gd name="connsiteX14" fmla="*/ 775009 w 794105"/>
              <a:gd name="connsiteY14" fmla="*/ 601622 h 642517"/>
              <a:gd name="connsiteX15" fmla="*/ 794105 w 794105"/>
              <a:gd name="connsiteY15" fmla="*/ 572974 h 642517"/>
              <a:gd name="connsiteX16" fmla="*/ 784557 w 794105"/>
              <a:gd name="connsiteY16" fmla="*/ 458379 h 642517"/>
              <a:gd name="connsiteX17" fmla="*/ 775009 w 794105"/>
              <a:gd name="connsiteY17" fmla="*/ 429730 h 642517"/>
              <a:gd name="connsiteX18" fmla="*/ 755912 w 794105"/>
              <a:gd name="connsiteY18" fmla="*/ 353334 h 642517"/>
              <a:gd name="connsiteX19" fmla="*/ 736816 w 794105"/>
              <a:gd name="connsiteY19" fmla="*/ 296036 h 642517"/>
              <a:gd name="connsiteX20" fmla="*/ 689074 w 794105"/>
              <a:gd name="connsiteY20" fmla="*/ 181441 h 642517"/>
              <a:gd name="connsiteX21" fmla="*/ 669977 w 794105"/>
              <a:gd name="connsiteY21" fmla="*/ 143243 h 642517"/>
              <a:gd name="connsiteX22" fmla="*/ 631784 w 794105"/>
              <a:gd name="connsiteY22" fmla="*/ 114594 h 642517"/>
              <a:gd name="connsiteX23" fmla="*/ 612688 w 794105"/>
              <a:gd name="connsiteY23" fmla="*/ 76396 h 642517"/>
              <a:gd name="connsiteX24" fmla="*/ 603139 w 794105"/>
              <a:gd name="connsiteY24" fmla="*/ 47747 h 642517"/>
              <a:gd name="connsiteX25" fmla="*/ 536301 w 794105"/>
              <a:gd name="connsiteY25" fmla="*/ 9549 h 642517"/>
              <a:gd name="connsiteX26" fmla="*/ 106627 w 794105"/>
              <a:gd name="connsiteY26" fmla="*/ 9549 h 64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4105" h="642517">
                <a:moveTo>
                  <a:pt x="192562" y="0"/>
                </a:moveTo>
                <a:cubicBezTo>
                  <a:pt x="89545" y="34342"/>
                  <a:pt x="127976" y="7295"/>
                  <a:pt x="68434" y="66847"/>
                </a:cubicBezTo>
                <a:cubicBezTo>
                  <a:pt x="62068" y="85946"/>
                  <a:pt x="58339" y="106137"/>
                  <a:pt x="49337" y="124144"/>
                </a:cubicBezTo>
                <a:cubicBezTo>
                  <a:pt x="42972" y="136877"/>
                  <a:pt x="35527" y="149125"/>
                  <a:pt x="30241" y="162342"/>
                </a:cubicBezTo>
                <a:cubicBezTo>
                  <a:pt x="14742" y="201095"/>
                  <a:pt x="10975" y="220315"/>
                  <a:pt x="1596" y="257838"/>
                </a:cubicBezTo>
                <a:cubicBezTo>
                  <a:pt x="7962" y="315135"/>
                  <a:pt x="0" y="375922"/>
                  <a:pt x="20693" y="429730"/>
                </a:cubicBezTo>
                <a:cubicBezTo>
                  <a:pt x="33619" y="463342"/>
                  <a:pt x="66200" y="487598"/>
                  <a:pt x="97079" y="506127"/>
                </a:cubicBezTo>
                <a:cubicBezTo>
                  <a:pt x="112993" y="515676"/>
                  <a:pt x="127862" y="527237"/>
                  <a:pt x="144821" y="534775"/>
                </a:cubicBezTo>
                <a:cubicBezTo>
                  <a:pt x="156813" y="540105"/>
                  <a:pt x="170472" y="540465"/>
                  <a:pt x="183014" y="544325"/>
                </a:cubicBezTo>
                <a:cubicBezTo>
                  <a:pt x="211873" y="553206"/>
                  <a:pt x="240676" y="562371"/>
                  <a:pt x="268948" y="572974"/>
                </a:cubicBezTo>
                <a:cubicBezTo>
                  <a:pt x="291644" y="581486"/>
                  <a:pt x="313720" y="591591"/>
                  <a:pt x="335787" y="601622"/>
                </a:cubicBezTo>
                <a:cubicBezTo>
                  <a:pt x="348745" y="607513"/>
                  <a:pt x="360294" y="616810"/>
                  <a:pt x="373980" y="620721"/>
                </a:cubicBezTo>
                <a:cubicBezTo>
                  <a:pt x="405189" y="629639"/>
                  <a:pt x="437635" y="633454"/>
                  <a:pt x="469463" y="639821"/>
                </a:cubicBezTo>
                <a:cubicBezTo>
                  <a:pt x="568129" y="636638"/>
                  <a:pt x="667506" y="642517"/>
                  <a:pt x="765460" y="630271"/>
                </a:cubicBezTo>
                <a:cubicBezTo>
                  <a:pt x="775448" y="629022"/>
                  <a:pt x="770508" y="610626"/>
                  <a:pt x="775009" y="601622"/>
                </a:cubicBezTo>
                <a:cubicBezTo>
                  <a:pt x="780141" y="591357"/>
                  <a:pt x="787740" y="582523"/>
                  <a:pt x="794105" y="572974"/>
                </a:cubicBezTo>
                <a:cubicBezTo>
                  <a:pt x="790922" y="534776"/>
                  <a:pt x="789622" y="496374"/>
                  <a:pt x="784557" y="458379"/>
                </a:cubicBezTo>
                <a:cubicBezTo>
                  <a:pt x="783227" y="448401"/>
                  <a:pt x="777657" y="439441"/>
                  <a:pt x="775009" y="429730"/>
                </a:cubicBezTo>
                <a:cubicBezTo>
                  <a:pt x="768103" y="404406"/>
                  <a:pt x="763122" y="378573"/>
                  <a:pt x="755912" y="353334"/>
                </a:cubicBezTo>
                <a:cubicBezTo>
                  <a:pt x="750382" y="333976"/>
                  <a:pt x="741699" y="315567"/>
                  <a:pt x="736816" y="296036"/>
                </a:cubicBezTo>
                <a:cubicBezTo>
                  <a:pt x="720362" y="230218"/>
                  <a:pt x="733135" y="269575"/>
                  <a:pt x="689074" y="181441"/>
                </a:cubicBezTo>
                <a:cubicBezTo>
                  <a:pt x="682708" y="168708"/>
                  <a:pt x="681365" y="151785"/>
                  <a:pt x="669977" y="143243"/>
                </a:cubicBezTo>
                <a:lnTo>
                  <a:pt x="631784" y="114594"/>
                </a:lnTo>
                <a:cubicBezTo>
                  <a:pt x="625419" y="101861"/>
                  <a:pt x="618295" y="89480"/>
                  <a:pt x="612688" y="76396"/>
                </a:cubicBezTo>
                <a:cubicBezTo>
                  <a:pt x="608723" y="67144"/>
                  <a:pt x="609427" y="55608"/>
                  <a:pt x="603139" y="47747"/>
                </a:cubicBezTo>
                <a:cubicBezTo>
                  <a:pt x="597019" y="40097"/>
                  <a:pt x="542130" y="9787"/>
                  <a:pt x="536301" y="9549"/>
                </a:cubicBezTo>
                <a:cubicBezTo>
                  <a:pt x="393196" y="3707"/>
                  <a:pt x="249852" y="9549"/>
                  <a:pt x="106627" y="9549"/>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62" name="Freeform 61"/>
          <p:cNvSpPr/>
          <p:nvPr/>
        </p:nvSpPr>
        <p:spPr bwMode="auto">
          <a:xfrm>
            <a:off x="1458912" y="6780193"/>
            <a:ext cx="674459" cy="460666"/>
          </a:xfrm>
          <a:custGeom>
            <a:avLst/>
            <a:gdLst>
              <a:gd name="connsiteX0" fmla="*/ 85935 w 782961"/>
              <a:gd name="connsiteY0" fmla="*/ 47748 h 534775"/>
              <a:gd name="connsiteX1" fmla="*/ 57290 w 782961"/>
              <a:gd name="connsiteY1" fmla="*/ 57297 h 534775"/>
              <a:gd name="connsiteX2" fmla="*/ 19096 w 782961"/>
              <a:gd name="connsiteY2" fmla="*/ 114594 h 534775"/>
              <a:gd name="connsiteX3" fmla="*/ 0 w 782961"/>
              <a:gd name="connsiteY3" fmla="*/ 133694 h 534775"/>
              <a:gd name="connsiteX4" fmla="*/ 9548 w 782961"/>
              <a:gd name="connsiteY4" fmla="*/ 334234 h 534775"/>
              <a:gd name="connsiteX5" fmla="*/ 28645 w 782961"/>
              <a:gd name="connsiteY5" fmla="*/ 401081 h 534775"/>
              <a:gd name="connsiteX6" fmla="*/ 85935 w 782961"/>
              <a:gd name="connsiteY6" fmla="*/ 458379 h 534775"/>
              <a:gd name="connsiteX7" fmla="*/ 133676 w 782961"/>
              <a:gd name="connsiteY7" fmla="*/ 487028 h 534775"/>
              <a:gd name="connsiteX8" fmla="*/ 200514 w 782961"/>
              <a:gd name="connsiteY8" fmla="*/ 525226 h 534775"/>
              <a:gd name="connsiteX9" fmla="*/ 238707 w 782961"/>
              <a:gd name="connsiteY9" fmla="*/ 534775 h 534775"/>
              <a:gd name="connsiteX10" fmla="*/ 725671 w 782961"/>
              <a:gd name="connsiteY10" fmla="*/ 515676 h 534775"/>
              <a:gd name="connsiteX11" fmla="*/ 754316 w 782961"/>
              <a:gd name="connsiteY11" fmla="*/ 506127 h 534775"/>
              <a:gd name="connsiteX12" fmla="*/ 763864 w 782961"/>
              <a:gd name="connsiteY12" fmla="*/ 477478 h 534775"/>
              <a:gd name="connsiteX13" fmla="*/ 782961 w 782961"/>
              <a:gd name="connsiteY13" fmla="*/ 448829 h 534775"/>
              <a:gd name="connsiteX14" fmla="*/ 763864 w 782961"/>
              <a:gd name="connsiteY14" fmla="*/ 229189 h 534775"/>
              <a:gd name="connsiteX15" fmla="*/ 735219 w 782961"/>
              <a:gd name="connsiteY15" fmla="*/ 171892 h 534775"/>
              <a:gd name="connsiteX16" fmla="*/ 649285 w 782961"/>
              <a:gd name="connsiteY16" fmla="*/ 105045 h 534775"/>
              <a:gd name="connsiteX17" fmla="*/ 563350 w 782961"/>
              <a:gd name="connsiteY17" fmla="*/ 47748 h 534775"/>
              <a:gd name="connsiteX18" fmla="*/ 496512 w 782961"/>
              <a:gd name="connsiteY18" fmla="*/ 9549 h 534775"/>
              <a:gd name="connsiteX19" fmla="*/ 448770 w 782961"/>
              <a:gd name="connsiteY19" fmla="*/ 0 h 534775"/>
              <a:gd name="connsiteX20" fmla="*/ 210063 w 782961"/>
              <a:gd name="connsiteY20" fmla="*/ 9549 h 534775"/>
              <a:gd name="connsiteX21" fmla="*/ 105031 w 782961"/>
              <a:gd name="connsiteY21" fmla="*/ 38198 h 534775"/>
              <a:gd name="connsiteX22" fmla="*/ 9548 w 782961"/>
              <a:gd name="connsiteY22" fmla="*/ 57297 h 53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2961" h="534775">
                <a:moveTo>
                  <a:pt x="85935" y="47748"/>
                </a:moveTo>
                <a:cubicBezTo>
                  <a:pt x="76387" y="50931"/>
                  <a:pt x="64407" y="50180"/>
                  <a:pt x="57290" y="57297"/>
                </a:cubicBezTo>
                <a:cubicBezTo>
                  <a:pt x="41060" y="73528"/>
                  <a:pt x="32867" y="96230"/>
                  <a:pt x="19096" y="114594"/>
                </a:cubicBezTo>
                <a:cubicBezTo>
                  <a:pt x="13695" y="121797"/>
                  <a:pt x="6365" y="127327"/>
                  <a:pt x="0" y="133694"/>
                </a:cubicBezTo>
                <a:cubicBezTo>
                  <a:pt x="3183" y="200541"/>
                  <a:pt x="2419" y="267692"/>
                  <a:pt x="9548" y="334234"/>
                </a:cubicBezTo>
                <a:cubicBezTo>
                  <a:pt x="12016" y="357276"/>
                  <a:pt x="20040" y="379564"/>
                  <a:pt x="28645" y="401081"/>
                </a:cubicBezTo>
                <a:cubicBezTo>
                  <a:pt x="39785" y="428936"/>
                  <a:pt x="61833" y="442309"/>
                  <a:pt x="85935" y="458379"/>
                </a:cubicBezTo>
                <a:cubicBezTo>
                  <a:pt x="101376" y="468675"/>
                  <a:pt x="117939" y="477191"/>
                  <a:pt x="133676" y="487028"/>
                </a:cubicBezTo>
                <a:cubicBezTo>
                  <a:pt x="161376" y="504343"/>
                  <a:pt x="167919" y="513001"/>
                  <a:pt x="200514" y="525226"/>
                </a:cubicBezTo>
                <a:cubicBezTo>
                  <a:pt x="212801" y="529834"/>
                  <a:pt x="225976" y="531592"/>
                  <a:pt x="238707" y="534775"/>
                </a:cubicBezTo>
                <a:lnTo>
                  <a:pt x="725671" y="515676"/>
                </a:lnTo>
                <a:cubicBezTo>
                  <a:pt x="735720" y="515118"/>
                  <a:pt x="747200" y="513244"/>
                  <a:pt x="754316" y="506127"/>
                </a:cubicBezTo>
                <a:cubicBezTo>
                  <a:pt x="761433" y="499009"/>
                  <a:pt x="759363" y="486482"/>
                  <a:pt x="763864" y="477478"/>
                </a:cubicBezTo>
                <a:cubicBezTo>
                  <a:pt x="768996" y="467213"/>
                  <a:pt x="776595" y="458379"/>
                  <a:pt x="782961" y="448829"/>
                </a:cubicBezTo>
                <a:cubicBezTo>
                  <a:pt x="776595" y="375616"/>
                  <a:pt x="772287" y="302194"/>
                  <a:pt x="763864" y="229189"/>
                </a:cubicBezTo>
                <a:cubicBezTo>
                  <a:pt x="761961" y="212695"/>
                  <a:pt x="747045" y="182644"/>
                  <a:pt x="735219" y="171892"/>
                </a:cubicBezTo>
                <a:cubicBezTo>
                  <a:pt x="708368" y="147478"/>
                  <a:pt x="677622" y="127718"/>
                  <a:pt x="649285" y="105045"/>
                </a:cubicBezTo>
                <a:cubicBezTo>
                  <a:pt x="579620" y="49305"/>
                  <a:pt x="617459" y="65786"/>
                  <a:pt x="563350" y="47748"/>
                </a:cubicBezTo>
                <a:cubicBezTo>
                  <a:pt x="542396" y="33776"/>
                  <a:pt x="520742" y="17627"/>
                  <a:pt x="496512" y="9549"/>
                </a:cubicBezTo>
                <a:cubicBezTo>
                  <a:pt x="481116" y="4416"/>
                  <a:pt x="464684" y="3183"/>
                  <a:pt x="448770" y="0"/>
                </a:cubicBezTo>
                <a:cubicBezTo>
                  <a:pt x="369201" y="3183"/>
                  <a:pt x="289519" y="4251"/>
                  <a:pt x="210063" y="9549"/>
                </a:cubicBezTo>
                <a:cubicBezTo>
                  <a:pt x="165026" y="12552"/>
                  <a:pt x="149879" y="26984"/>
                  <a:pt x="105031" y="38198"/>
                </a:cubicBezTo>
                <a:cubicBezTo>
                  <a:pt x="22469" y="58841"/>
                  <a:pt x="54891" y="57297"/>
                  <a:pt x="9548" y="57297"/>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r>
              <a:rPr lang="en-US" smtClean="0"/>
              <a:t>Simple SPARQL example</a:t>
            </a:r>
            <a:endParaRPr lang="en-US"/>
          </a:p>
        </p:txBody>
      </p:sp>
      <p:sp>
        <p:nvSpPr>
          <p:cNvPr id="138242" name="Text Box 2"/>
          <p:cNvSpPr txBox="1">
            <a:spLocks noChangeArrowheads="1"/>
          </p:cNvSpPr>
          <p:nvPr/>
        </p:nvSpPr>
        <p:spPr bwMode="auto">
          <a:xfrm>
            <a:off x="71438" y="1260475"/>
            <a:ext cx="992028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SELECT ?isbn ?price ?currency # note: not ?x!</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{?isbn a:price ?x. ?x rdf:value ?price. ?x p:currency ?currency.}</a:t>
            </a:r>
            <a:endParaRPr lang="en-US" sz="1800" b="1" noProof="1">
              <a:solidFill>
                <a:srgbClr val="000000"/>
              </a:solidFill>
              <a:latin typeface="Courier New" charset="0"/>
              <a:ea typeface="msmincho" charset="0"/>
              <a:cs typeface="msmincho" charset="0"/>
            </a:endParaRPr>
          </a:p>
        </p:txBody>
      </p:sp>
      <p:grpSp>
        <p:nvGrpSpPr>
          <p:cNvPr id="2" name="Group 91"/>
          <p:cNvGrpSpPr/>
          <p:nvPr/>
        </p:nvGrpSpPr>
        <p:grpSpPr>
          <a:xfrm>
            <a:off x="87312" y="3778887"/>
            <a:ext cx="9906000" cy="3429950"/>
            <a:chOff x="87312" y="3397887"/>
            <a:chExt cx="9906000" cy="3429950"/>
          </a:xfrm>
        </p:grpSpPr>
        <p:sp>
          <p:nvSpPr>
            <p:cNvPr id="7" name="TextBox 6"/>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8" name="Oval 7"/>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63" idx="7"/>
              <a:endCxn id="64"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Oval 11"/>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4876800" cy="1295400"/>
              <a:chOff x="87312" y="5532437"/>
              <a:chExt cx="4876800" cy="1295400"/>
            </a:xfrm>
          </p:grpSpPr>
          <p:grpSp>
            <p:nvGrpSpPr>
              <p:cNvPr id="4" name="Group 30"/>
              <p:cNvGrpSpPr/>
              <p:nvPr/>
            </p:nvGrpSpPr>
            <p:grpSpPr>
              <a:xfrm>
                <a:off x="87312" y="5532437"/>
                <a:ext cx="2362200" cy="1295400"/>
                <a:chOff x="849312" y="4999037"/>
                <a:chExt cx="2362200" cy="1295400"/>
              </a:xfrm>
            </p:grpSpPr>
            <p:sp>
              <p:nvSpPr>
                <p:cNvPr id="10"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7" name="Oval 16"/>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21" name="Straight Arrow Connector 20"/>
                <p:cNvCxnSpPr>
                  <a:stCxn id="10" idx="4"/>
                  <a:endCxn id="17"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4" name="Straight Arrow Connector 23"/>
                <p:cNvCxnSpPr>
                  <a:stCxn id="10" idx="4"/>
                  <a:endCxn id="19"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8" name="TextBox 2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29" name="TextBox 2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2362200" cy="1295400"/>
                <a:chOff x="849312" y="4999037"/>
                <a:chExt cx="2362200" cy="1295400"/>
              </a:xfrm>
            </p:grpSpPr>
            <p:sp>
              <p:nvSpPr>
                <p:cNvPr id="33" name="Oval 32"/>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4" name="Oval 33"/>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35" name="Rectangle 34"/>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36" name="Straight Arrow Connector 35"/>
                <p:cNvCxnSpPr>
                  <a:stCxn id="33" idx="4"/>
                  <a:endCxn id="34"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33" idx="4"/>
                  <a:endCxn id="35"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39"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4876800" cy="1295400"/>
              <a:chOff x="5116512" y="5532437"/>
              <a:chExt cx="4876800" cy="1295400"/>
            </a:xfrm>
          </p:grpSpPr>
          <p:grpSp>
            <p:nvGrpSpPr>
              <p:cNvPr id="11" name="Group 39"/>
              <p:cNvGrpSpPr/>
              <p:nvPr/>
            </p:nvGrpSpPr>
            <p:grpSpPr>
              <a:xfrm>
                <a:off x="5116512" y="5532437"/>
                <a:ext cx="2362200" cy="1295400"/>
                <a:chOff x="849312" y="4999037"/>
                <a:chExt cx="2362200" cy="1295400"/>
              </a:xfrm>
            </p:grpSpPr>
            <p:sp>
              <p:nvSpPr>
                <p:cNvPr id="41" name="Oval 40"/>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2" name="Oval 41"/>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43" name="Rectangle 42"/>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44" name="Straight Arrow Connector 43"/>
                <p:cNvCxnSpPr>
                  <a:stCxn id="41" idx="4"/>
                  <a:endCxn id="42"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5" name="Straight Arrow Connector 44"/>
                <p:cNvCxnSpPr>
                  <a:stCxn id="41" idx="4"/>
                  <a:endCxn id="43"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6" name="TextBox 45"/>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47" name="TextBox 46"/>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13" name="Group 47"/>
              <p:cNvGrpSpPr/>
              <p:nvPr/>
            </p:nvGrpSpPr>
            <p:grpSpPr>
              <a:xfrm>
                <a:off x="7631112" y="5532437"/>
                <a:ext cx="2362200" cy="1295400"/>
                <a:chOff x="849312" y="4999037"/>
                <a:chExt cx="2362200" cy="1295400"/>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0" name="Oval 49"/>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r>
                    <a:rPr kumimoji="0" lang="en-US" sz="1200" b="1" i="0" u="none" strike="noStrike" cap="none" normalizeH="0" baseline="0" dirty="0" smtClean="0">
                      <a:ln>
                        <a:noFill/>
                      </a:ln>
                      <a:solidFill>
                        <a:schemeClr val="tx1"/>
                      </a:solidFill>
                      <a:effectLst/>
                      <a:latin typeface="Arial" charset="0"/>
                    </a:rPr>
                    <a:t>$</a:t>
                  </a:r>
                  <a:endParaRPr kumimoji="0" lang="en-US" sz="1200" b="1" i="0" u="none" strike="noStrike" cap="none" normalizeH="0" baseline="0" dirty="0">
                    <a:ln>
                      <a:noFill/>
                    </a:ln>
                    <a:solidFill>
                      <a:schemeClr val="tx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52" name="Straight Arrow Connector 51"/>
                <p:cNvCxnSpPr>
                  <a:stCxn id="49" idx="4"/>
                  <a:endCxn id="50"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4" name="TextBox 53"/>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63" name="Oval 62"/>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4" name="Rectangle 63"/>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65" name="Straight Arrow Connector 64"/>
            <p:cNvCxnSpPr>
              <a:stCxn id="12" idx="4"/>
              <a:endCxn id="10" idx="0"/>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8" name="Straight Arrow Connector 67"/>
            <p:cNvCxnSpPr>
              <a:stCxn id="12" idx="4"/>
              <a:endCxn id="33"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1" name="TextBox 70"/>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72" name="TextBox 71"/>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73" name="Straight Arrow Connector 72"/>
            <p:cNvCxnSpPr>
              <a:stCxn id="8" idx="4"/>
              <a:endCxn id="49"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76" name="Straight Arrow Connector 75"/>
            <p:cNvCxnSpPr>
              <a:stCxn id="8" idx="4"/>
              <a:endCxn id="41"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9" name="TextBox 78"/>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80" name="TextBox 79"/>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81" name="Straight Arrow Connector 80"/>
            <p:cNvCxnSpPr>
              <a:stCxn id="8" idx="1"/>
              <a:endCxn id="63"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85" name="Straight Arrow Connector 84"/>
            <p:cNvCxnSpPr>
              <a:stCxn id="12" idx="7"/>
              <a:endCxn id="63"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88" name="TextBox 8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89" name="TextBox 8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
        <p:nvSpPr>
          <p:cNvPr id="57" name="TextBox 56"/>
          <p:cNvSpPr txBox="1"/>
          <p:nvPr/>
        </p:nvSpPr>
        <p:spPr>
          <a:xfrm>
            <a:off x="163512" y="2332037"/>
            <a:ext cx="9677400" cy="476541"/>
          </a:xfrm>
          <a:prstGeom prst="rect">
            <a:avLst/>
          </a:prstGeom>
          <a:noFill/>
        </p:spPr>
        <p:txBody>
          <a:bodyPr wrap="square" rtlCol="0">
            <a:spAutoFit/>
          </a:bodyPr>
          <a:lstStyle/>
          <a:p>
            <a:r>
              <a:rPr lang="en-US" dirty="0" smtClean="0">
                <a:solidFill>
                  <a:srgbClr val="7F7F7F"/>
                </a:solidFill>
                <a:latin typeface="Helvetica Neue"/>
                <a:cs typeface="Helvetica Neue"/>
              </a:rPr>
              <a:t>Returns:</a:t>
            </a:r>
            <a:r>
              <a:rPr lang="en-US" dirty="0" smtClean="0">
                <a:solidFill>
                  <a:srgbClr val="000000"/>
                </a:solidFill>
                <a:latin typeface="Helvetica Neue"/>
                <a:cs typeface="Helvetica Neue"/>
              </a:rPr>
              <a:t> </a:t>
            </a:r>
            <a:r>
              <a:rPr lang="en-US" dirty="0" smtClean="0">
                <a:solidFill>
                  <a:srgbClr val="FF0000"/>
                </a:solidFill>
                <a:latin typeface="Helvetica Neue"/>
                <a:cs typeface="Helvetica Neue"/>
              </a:rPr>
              <a:t>[&lt;…409X&gt;,33,:£]</a:t>
            </a:r>
            <a:r>
              <a:rPr lang="en-US" dirty="0" smtClean="0">
                <a:solidFill>
                  <a:srgbClr val="000000"/>
                </a:solidFill>
                <a:latin typeface="Helvetica Neue"/>
                <a:cs typeface="Helvetica Neue"/>
              </a:rPr>
              <a:t>,  </a:t>
            </a:r>
            <a:r>
              <a:rPr lang="en-US" dirty="0" smtClean="0">
                <a:solidFill>
                  <a:schemeClr val="accent1">
                    <a:lumMod val="50000"/>
                  </a:schemeClr>
                </a:solidFill>
                <a:latin typeface="Helvetica Neue"/>
                <a:cs typeface="Helvetica Neue"/>
              </a:rPr>
              <a:t>[&lt;…409X&gt;,50,:€]</a:t>
            </a:r>
            <a:endParaRPr lang="en-US" dirty="0">
              <a:solidFill>
                <a:srgbClr val="000000"/>
              </a:solidFill>
              <a:latin typeface="Helvetica Neue"/>
              <a:cs typeface="Helvetica Neue"/>
            </a:endParaRPr>
          </a:p>
        </p:txBody>
      </p:sp>
      <p:sp>
        <p:nvSpPr>
          <p:cNvPr id="58" name="Freeform 57"/>
          <p:cNvSpPr/>
          <p:nvPr/>
        </p:nvSpPr>
        <p:spPr bwMode="auto">
          <a:xfrm>
            <a:off x="981884" y="4583792"/>
            <a:ext cx="3025374" cy="796937"/>
          </a:xfrm>
          <a:custGeom>
            <a:avLst/>
            <a:gdLst>
              <a:gd name="connsiteX0" fmla="*/ 11140 w 3025374"/>
              <a:gd name="connsiteY0" fmla="*/ 362883 h 796937"/>
              <a:gd name="connsiteX1" fmla="*/ 20688 w 3025374"/>
              <a:gd name="connsiteY1" fmla="*/ 429730 h 796937"/>
              <a:gd name="connsiteX2" fmla="*/ 68430 w 3025374"/>
              <a:gd name="connsiteY2" fmla="*/ 477478 h 796937"/>
              <a:gd name="connsiteX3" fmla="*/ 125720 w 3025374"/>
              <a:gd name="connsiteY3" fmla="*/ 534775 h 796937"/>
              <a:gd name="connsiteX4" fmla="*/ 163913 w 3025374"/>
              <a:gd name="connsiteY4" fmla="*/ 582523 h 796937"/>
              <a:gd name="connsiteX5" fmla="*/ 230751 w 3025374"/>
              <a:gd name="connsiteY5" fmla="*/ 649370 h 796937"/>
              <a:gd name="connsiteX6" fmla="*/ 259396 w 3025374"/>
              <a:gd name="connsiteY6" fmla="*/ 678019 h 796937"/>
              <a:gd name="connsiteX7" fmla="*/ 316686 w 3025374"/>
              <a:gd name="connsiteY7" fmla="*/ 725767 h 796937"/>
              <a:gd name="connsiteX8" fmla="*/ 364427 w 3025374"/>
              <a:gd name="connsiteY8" fmla="*/ 735316 h 796937"/>
              <a:gd name="connsiteX9" fmla="*/ 440814 w 3025374"/>
              <a:gd name="connsiteY9" fmla="*/ 754415 h 796937"/>
              <a:gd name="connsiteX10" fmla="*/ 889584 w 3025374"/>
              <a:gd name="connsiteY10" fmla="*/ 783064 h 796937"/>
              <a:gd name="connsiteX11" fmla="*/ 1176033 w 3025374"/>
              <a:gd name="connsiteY11" fmla="*/ 792614 h 796937"/>
              <a:gd name="connsiteX12" fmla="*/ 2560538 w 3025374"/>
              <a:gd name="connsiteY12" fmla="*/ 783064 h 796937"/>
              <a:gd name="connsiteX13" fmla="*/ 2913825 w 3025374"/>
              <a:gd name="connsiteY13" fmla="*/ 763965 h 796937"/>
              <a:gd name="connsiteX14" fmla="*/ 2942470 w 3025374"/>
              <a:gd name="connsiteY14" fmla="*/ 744866 h 796937"/>
              <a:gd name="connsiteX15" fmla="*/ 3009308 w 3025374"/>
              <a:gd name="connsiteY15" fmla="*/ 697118 h 796937"/>
              <a:gd name="connsiteX16" fmla="*/ 2990212 w 3025374"/>
              <a:gd name="connsiteY16" fmla="*/ 563424 h 796937"/>
              <a:gd name="connsiteX17" fmla="*/ 2952018 w 3025374"/>
              <a:gd name="connsiteY17" fmla="*/ 477478 h 796937"/>
              <a:gd name="connsiteX18" fmla="*/ 2932922 w 3025374"/>
              <a:gd name="connsiteY18" fmla="*/ 448829 h 796937"/>
              <a:gd name="connsiteX19" fmla="*/ 2923374 w 3025374"/>
              <a:gd name="connsiteY19" fmla="*/ 420180 h 796937"/>
              <a:gd name="connsiteX20" fmla="*/ 2846987 w 3025374"/>
              <a:gd name="connsiteY20" fmla="*/ 362883 h 796937"/>
              <a:gd name="connsiteX21" fmla="*/ 2780149 w 3025374"/>
              <a:gd name="connsiteY21" fmla="*/ 315135 h 796937"/>
              <a:gd name="connsiteX22" fmla="*/ 2675118 w 3025374"/>
              <a:gd name="connsiteY22" fmla="*/ 248288 h 796937"/>
              <a:gd name="connsiteX23" fmla="*/ 2608279 w 3025374"/>
              <a:gd name="connsiteY23" fmla="*/ 200540 h 796937"/>
              <a:gd name="connsiteX24" fmla="*/ 2560538 w 3025374"/>
              <a:gd name="connsiteY24" fmla="*/ 171892 h 796937"/>
              <a:gd name="connsiteX25" fmla="*/ 2522345 w 3025374"/>
              <a:gd name="connsiteY25" fmla="*/ 143243 h 796937"/>
              <a:gd name="connsiteX26" fmla="*/ 2465055 w 3025374"/>
              <a:gd name="connsiteY26" fmla="*/ 114594 h 796937"/>
              <a:gd name="connsiteX27" fmla="*/ 2350475 w 3025374"/>
              <a:gd name="connsiteY27" fmla="*/ 66847 h 796937"/>
              <a:gd name="connsiteX28" fmla="*/ 2264540 w 3025374"/>
              <a:gd name="connsiteY28" fmla="*/ 19099 h 796937"/>
              <a:gd name="connsiteX29" fmla="*/ 2197702 w 3025374"/>
              <a:gd name="connsiteY29" fmla="*/ 0 h 796937"/>
              <a:gd name="connsiteX30" fmla="*/ 1042357 w 3025374"/>
              <a:gd name="connsiteY30" fmla="*/ 28648 h 796937"/>
              <a:gd name="connsiteX31" fmla="*/ 889584 w 3025374"/>
              <a:gd name="connsiteY31" fmla="*/ 47747 h 796937"/>
              <a:gd name="connsiteX32" fmla="*/ 698618 w 3025374"/>
              <a:gd name="connsiteY32" fmla="*/ 57297 h 796937"/>
              <a:gd name="connsiteX33" fmla="*/ 517200 w 3025374"/>
              <a:gd name="connsiteY33" fmla="*/ 105045 h 796937"/>
              <a:gd name="connsiteX34" fmla="*/ 412169 w 3025374"/>
              <a:gd name="connsiteY34" fmla="*/ 152793 h 796937"/>
              <a:gd name="connsiteX35" fmla="*/ 354879 w 3025374"/>
              <a:gd name="connsiteY35" fmla="*/ 162342 h 796937"/>
              <a:gd name="connsiteX36" fmla="*/ 307137 w 3025374"/>
              <a:gd name="connsiteY36" fmla="*/ 171892 h 796937"/>
              <a:gd name="connsiteX37" fmla="*/ 268944 w 3025374"/>
              <a:gd name="connsiteY37" fmla="*/ 200540 h 796937"/>
              <a:gd name="connsiteX38" fmla="*/ 240299 w 3025374"/>
              <a:gd name="connsiteY38" fmla="*/ 219640 h 796937"/>
              <a:gd name="connsiteX39" fmla="*/ 221203 w 3025374"/>
              <a:gd name="connsiteY39" fmla="*/ 248288 h 796937"/>
              <a:gd name="connsiteX40" fmla="*/ 192558 w 3025374"/>
              <a:gd name="connsiteY40" fmla="*/ 267387 h 796937"/>
              <a:gd name="connsiteX41" fmla="*/ 125720 w 3025374"/>
              <a:gd name="connsiteY41" fmla="*/ 334234 h 796937"/>
              <a:gd name="connsiteX42" fmla="*/ 87526 w 3025374"/>
              <a:gd name="connsiteY42" fmla="*/ 353334 h 796937"/>
              <a:gd name="connsiteX43" fmla="*/ 11140 w 3025374"/>
              <a:gd name="connsiteY43" fmla="*/ 362883 h 79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25374" h="796937">
                <a:moveTo>
                  <a:pt x="11140" y="362883"/>
                </a:moveTo>
                <a:cubicBezTo>
                  <a:pt x="0" y="375616"/>
                  <a:pt x="14221" y="408171"/>
                  <a:pt x="20688" y="429730"/>
                </a:cubicBezTo>
                <a:cubicBezTo>
                  <a:pt x="30526" y="462527"/>
                  <a:pt x="45859" y="457413"/>
                  <a:pt x="68430" y="477478"/>
                </a:cubicBezTo>
                <a:cubicBezTo>
                  <a:pt x="88615" y="495423"/>
                  <a:pt x="108849" y="513684"/>
                  <a:pt x="125720" y="534775"/>
                </a:cubicBezTo>
                <a:cubicBezTo>
                  <a:pt x="138451" y="550691"/>
                  <a:pt x="150142" y="567498"/>
                  <a:pt x="163913" y="582523"/>
                </a:cubicBezTo>
                <a:cubicBezTo>
                  <a:pt x="185203" y="605752"/>
                  <a:pt x="208472" y="627088"/>
                  <a:pt x="230751" y="649370"/>
                </a:cubicBezTo>
                <a:lnTo>
                  <a:pt x="259396" y="678019"/>
                </a:lnTo>
                <a:cubicBezTo>
                  <a:pt x="274253" y="692878"/>
                  <a:pt x="295419" y="717791"/>
                  <a:pt x="316686" y="725767"/>
                </a:cubicBezTo>
                <a:cubicBezTo>
                  <a:pt x="331881" y="731466"/>
                  <a:pt x="348614" y="731666"/>
                  <a:pt x="364427" y="735316"/>
                </a:cubicBezTo>
                <a:cubicBezTo>
                  <a:pt x="390001" y="741218"/>
                  <a:pt x="415352" y="748049"/>
                  <a:pt x="440814" y="754415"/>
                </a:cubicBezTo>
                <a:cubicBezTo>
                  <a:pt x="610879" y="796937"/>
                  <a:pt x="476787" y="766097"/>
                  <a:pt x="889584" y="783064"/>
                </a:cubicBezTo>
                <a:lnTo>
                  <a:pt x="1176033" y="792614"/>
                </a:lnTo>
                <a:lnTo>
                  <a:pt x="2560538" y="783064"/>
                </a:lnTo>
                <a:cubicBezTo>
                  <a:pt x="2678456" y="781120"/>
                  <a:pt x="2796476" y="775701"/>
                  <a:pt x="2913825" y="763965"/>
                </a:cubicBezTo>
                <a:cubicBezTo>
                  <a:pt x="2925244" y="762823"/>
                  <a:pt x="2933132" y="751537"/>
                  <a:pt x="2942470" y="744866"/>
                </a:cubicBezTo>
                <a:cubicBezTo>
                  <a:pt x="3025374" y="685641"/>
                  <a:pt x="2941801" y="742128"/>
                  <a:pt x="3009308" y="697118"/>
                </a:cubicBezTo>
                <a:cubicBezTo>
                  <a:pt x="3002943" y="652553"/>
                  <a:pt x="2999485" y="607476"/>
                  <a:pt x="2990212" y="563424"/>
                </a:cubicBezTo>
                <a:cubicBezTo>
                  <a:pt x="2986801" y="547222"/>
                  <a:pt x="2961364" y="493835"/>
                  <a:pt x="2952018" y="477478"/>
                </a:cubicBezTo>
                <a:cubicBezTo>
                  <a:pt x="2946325" y="467513"/>
                  <a:pt x="2938054" y="459094"/>
                  <a:pt x="2932922" y="448829"/>
                </a:cubicBezTo>
                <a:cubicBezTo>
                  <a:pt x="2928421" y="439825"/>
                  <a:pt x="2929924" y="427823"/>
                  <a:pt x="2923374" y="420180"/>
                </a:cubicBezTo>
                <a:cubicBezTo>
                  <a:pt x="2908254" y="402538"/>
                  <a:pt x="2869174" y="377676"/>
                  <a:pt x="2846987" y="362883"/>
                </a:cubicBezTo>
                <a:cubicBezTo>
                  <a:pt x="2811605" y="309804"/>
                  <a:pt x="2848668" y="353682"/>
                  <a:pt x="2780149" y="315135"/>
                </a:cubicBezTo>
                <a:cubicBezTo>
                  <a:pt x="2743980" y="294787"/>
                  <a:pt x="2709646" y="271310"/>
                  <a:pt x="2675118" y="248288"/>
                </a:cubicBezTo>
                <a:cubicBezTo>
                  <a:pt x="2652337" y="233099"/>
                  <a:pt x="2631060" y="215729"/>
                  <a:pt x="2608279" y="200540"/>
                </a:cubicBezTo>
                <a:cubicBezTo>
                  <a:pt x="2592838" y="190244"/>
                  <a:pt x="2575979" y="182188"/>
                  <a:pt x="2560538" y="171892"/>
                </a:cubicBezTo>
                <a:cubicBezTo>
                  <a:pt x="2547297" y="163063"/>
                  <a:pt x="2535991" y="151432"/>
                  <a:pt x="2522345" y="143243"/>
                </a:cubicBezTo>
                <a:cubicBezTo>
                  <a:pt x="2504037" y="132257"/>
                  <a:pt x="2484566" y="123266"/>
                  <a:pt x="2465055" y="114594"/>
                </a:cubicBezTo>
                <a:cubicBezTo>
                  <a:pt x="2427245" y="97788"/>
                  <a:pt x="2385954" y="88138"/>
                  <a:pt x="2350475" y="66847"/>
                </a:cubicBezTo>
                <a:cubicBezTo>
                  <a:pt x="2331739" y="55604"/>
                  <a:pt x="2287726" y="27531"/>
                  <a:pt x="2264540" y="19099"/>
                </a:cubicBezTo>
                <a:cubicBezTo>
                  <a:pt x="2242764" y="11180"/>
                  <a:pt x="2219981" y="6366"/>
                  <a:pt x="2197702" y="0"/>
                </a:cubicBezTo>
                <a:cubicBezTo>
                  <a:pt x="1823595" y="5756"/>
                  <a:pt x="1417611" y="7798"/>
                  <a:pt x="1042357" y="28648"/>
                </a:cubicBezTo>
                <a:cubicBezTo>
                  <a:pt x="991115" y="31495"/>
                  <a:pt x="940727" y="43484"/>
                  <a:pt x="889584" y="47747"/>
                </a:cubicBezTo>
                <a:cubicBezTo>
                  <a:pt x="826069" y="53041"/>
                  <a:pt x="762273" y="54114"/>
                  <a:pt x="698618" y="57297"/>
                </a:cubicBezTo>
                <a:cubicBezTo>
                  <a:pt x="638145" y="73213"/>
                  <a:pt x="574126" y="79166"/>
                  <a:pt x="517200" y="105045"/>
                </a:cubicBezTo>
                <a:cubicBezTo>
                  <a:pt x="482190" y="120961"/>
                  <a:pt x="448434" y="139992"/>
                  <a:pt x="412169" y="152793"/>
                </a:cubicBezTo>
                <a:cubicBezTo>
                  <a:pt x="393913" y="159237"/>
                  <a:pt x="373927" y="158878"/>
                  <a:pt x="354879" y="162342"/>
                </a:cubicBezTo>
                <a:cubicBezTo>
                  <a:pt x="338912" y="165246"/>
                  <a:pt x="323051" y="168709"/>
                  <a:pt x="307137" y="171892"/>
                </a:cubicBezTo>
                <a:cubicBezTo>
                  <a:pt x="294406" y="181441"/>
                  <a:pt x="281893" y="191289"/>
                  <a:pt x="268944" y="200540"/>
                </a:cubicBezTo>
                <a:cubicBezTo>
                  <a:pt x="259606" y="207211"/>
                  <a:pt x="248413" y="211524"/>
                  <a:pt x="240299" y="219640"/>
                </a:cubicBezTo>
                <a:cubicBezTo>
                  <a:pt x="232185" y="227756"/>
                  <a:pt x="229318" y="240172"/>
                  <a:pt x="221203" y="248288"/>
                </a:cubicBezTo>
                <a:cubicBezTo>
                  <a:pt x="213089" y="256403"/>
                  <a:pt x="201088" y="259709"/>
                  <a:pt x="192558" y="267387"/>
                </a:cubicBezTo>
                <a:cubicBezTo>
                  <a:pt x="169138" y="288468"/>
                  <a:pt x="153902" y="320141"/>
                  <a:pt x="125720" y="334234"/>
                </a:cubicBezTo>
                <a:cubicBezTo>
                  <a:pt x="112989" y="340601"/>
                  <a:pt x="99732" y="346010"/>
                  <a:pt x="87526" y="353334"/>
                </a:cubicBezTo>
                <a:cubicBezTo>
                  <a:pt x="67846" y="365144"/>
                  <a:pt x="22280" y="350150"/>
                  <a:pt x="11140" y="362883"/>
                </a:cubicBezTo>
                <a:close/>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66" name="Freeform 65"/>
          <p:cNvSpPr/>
          <p:nvPr/>
        </p:nvSpPr>
        <p:spPr bwMode="auto">
          <a:xfrm>
            <a:off x="1039851" y="4682526"/>
            <a:ext cx="3018528" cy="849911"/>
          </a:xfrm>
          <a:custGeom>
            <a:avLst/>
            <a:gdLst>
              <a:gd name="connsiteX0" fmla="*/ 631103 w 3018528"/>
              <a:gd name="connsiteY0" fmla="*/ 114595 h 849911"/>
              <a:gd name="connsiteX1" fmla="*/ 277815 w 3018528"/>
              <a:gd name="connsiteY1" fmla="*/ 124144 h 849911"/>
              <a:gd name="connsiteX2" fmla="*/ 172784 w 3018528"/>
              <a:gd name="connsiteY2" fmla="*/ 143243 h 849911"/>
              <a:gd name="connsiteX3" fmla="*/ 153687 w 3018528"/>
              <a:gd name="connsiteY3" fmla="*/ 171892 h 849911"/>
              <a:gd name="connsiteX4" fmla="*/ 125042 w 3018528"/>
              <a:gd name="connsiteY4" fmla="*/ 200541 h 849911"/>
              <a:gd name="connsiteX5" fmla="*/ 86849 w 3018528"/>
              <a:gd name="connsiteY5" fmla="*/ 276937 h 849911"/>
              <a:gd name="connsiteX6" fmla="*/ 20011 w 3018528"/>
              <a:gd name="connsiteY6" fmla="*/ 362884 h 849911"/>
              <a:gd name="connsiteX7" fmla="*/ 914 w 3018528"/>
              <a:gd name="connsiteY7" fmla="*/ 420181 h 849911"/>
              <a:gd name="connsiteX8" fmla="*/ 29559 w 3018528"/>
              <a:gd name="connsiteY8" fmla="*/ 572974 h 849911"/>
              <a:gd name="connsiteX9" fmla="*/ 48656 w 3018528"/>
              <a:gd name="connsiteY9" fmla="*/ 620722 h 849911"/>
              <a:gd name="connsiteX10" fmla="*/ 230074 w 3018528"/>
              <a:gd name="connsiteY10" fmla="*/ 763965 h 849911"/>
              <a:gd name="connsiteX11" fmla="*/ 325557 w 3018528"/>
              <a:gd name="connsiteY11" fmla="*/ 802164 h 849911"/>
              <a:gd name="connsiteX12" fmla="*/ 411492 w 3018528"/>
              <a:gd name="connsiteY12" fmla="*/ 811713 h 849911"/>
              <a:gd name="connsiteX13" fmla="*/ 545168 w 3018528"/>
              <a:gd name="connsiteY13" fmla="*/ 830812 h 849911"/>
              <a:gd name="connsiteX14" fmla="*/ 841165 w 3018528"/>
              <a:gd name="connsiteY14" fmla="*/ 840362 h 849911"/>
              <a:gd name="connsiteX15" fmla="*/ 1261291 w 3018528"/>
              <a:gd name="connsiteY15" fmla="*/ 849911 h 849911"/>
              <a:gd name="connsiteX16" fmla="*/ 2340250 w 3018528"/>
              <a:gd name="connsiteY16" fmla="*/ 840362 h 849911"/>
              <a:gd name="connsiteX17" fmla="*/ 2502571 w 3018528"/>
              <a:gd name="connsiteY17" fmla="*/ 830812 h 849911"/>
              <a:gd name="connsiteX18" fmla="*/ 2588506 w 3018528"/>
              <a:gd name="connsiteY18" fmla="*/ 811713 h 849911"/>
              <a:gd name="connsiteX19" fmla="*/ 2703085 w 3018528"/>
              <a:gd name="connsiteY19" fmla="*/ 763965 h 849911"/>
              <a:gd name="connsiteX20" fmla="*/ 2731730 w 3018528"/>
              <a:gd name="connsiteY20" fmla="*/ 744866 h 849911"/>
              <a:gd name="connsiteX21" fmla="*/ 2769923 w 3018528"/>
              <a:gd name="connsiteY21" fmla="*/ 725767 h 849911"/>
              <a:gd name="connsiteX22" fmla="*/ 2874955 w 3018528"/>
              <a:gd name="connsiteY22" fmla="*/ 592073 h 849911"/>
              <a:gd name="connsiteX23" fmla="*/ 2979986 w 3018528"/>
              <a:gd name="connsiteY23" fmla="*/ 420181 h 849911"/>
              <a:gd name="connsiteX24" fmla="*/ 2979986 w 3018528"/>
              <a:gd name="connsiteY24" fmla="*/ 190991 h 849911"/>
              <a:gd name="connsiteX25" fmla="*/ 2922696 w 3018528"/>
              <a:gd name="connsiteY25" fmla="*/ 143243 h 849911"/>
              <a:gd name="connsiteX26" fmla="*/ 2836762 w 3018528"/>
              <a:gd name="connsiteY26" fmla="*/ 85946 h 849911"/>
              <a:gd name="connsiteX27" fmla="*/ 2789020 w 3018528"/>
              <a:gd name="connsiteY27" fmla="*/ 57297 h 849911"/>
              <a:gd name="connsiteX28" fmla="*/ 2712634 w 3018528"/>
              <a:gd name="connsiteY28" fmla="*/ 38198 h 849911"/>
              <a:gd name="connsiteX29" fmla="*/ 2645795 w 3018528"/>
              <a:gd name="connsiteY29" fmla="*/ 19099 h 849911"/>
              <a:gd name="connsiteX30" fmla="*/ 2321153 w 3018528"/>
              <a:gd name="connsiteY30" fmla="*/ 0 h 849911"/>
              <a:gd name="connsiteX31" fmla="*/ 745682 w 3018528"/>
              <a:gd name="connsiteY31" fmla="*/ 9550 h 849911"/>
              <a:gd name="connsiteX32" fmla="*/ 669296 w 3018528"/>
              <a:gd name="connsiteY32" fmla="*/ 19099 h 849911"/>
              <a:gd name="connsiteX33" fmla="*/ 602458 w 3018528"/>
              <a:gd name="connsiteY33" fmla="*/ 57297 h 849911"/>
              <a:gd name="connsiteX34" fmla="*/ 573813 w 3018528"/>
              <a:gd name="connsiteY34" fmla="*/ 66847 h 849911"/>
              <a:gd name="connsiteX35" fmla="*/ 497426 w 3018528"/>
              <a:gd name="connsiteY35" fmla="*/ 133694 h 84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18528" h="849911">
                <a:moveTo>
                  <a:pt x="631103" y="114595"/>
                </a:moveTo>
                <a:lnTo>
                  <a:pt x="277815" y="124144"/>
                </a:lnTo>
                <a:cubicBezTo>
                  <a:pt x="215530" y="126913"/>
                  <a:pt x="216324" y="128729"/>
                  <a:pt x="172784" y="143243"/>
                </a:cubicBezTo>
                <a:cubicBezTo>
                  <a:pt x="166418" y="152793"/>
                  <a:pt x="161034" y="163075"/>
                  <a:pt x="153687" y="171892"/>
                </a:cubicBezTo>
                <a:cubicBezTo>
                  <a:pt x="145042" y="182267"/>
                  <a:pt x="132199" y="189089"/>
                  <a:pt x="125042" y="200541"/>
                </a:cubicBezTo>
                <a:cubicBezTo>
                  <a:pt x="49545" y="321354"/>
                  <a:pt x="150362" y="192242"/>
                  <a:pt x="86849" y="276937"/>
                </a:cubicBezTo>
                <a:cubicBezTo>
                  <a:pt x="65075" y="305972"/>
                  <a:pt x="20011" y="362884"/>
                  <a:pt x="20011" y="362884"/>
                </a:cubicBezTo>
                <a:cubicBezTo>
                  <a:pt x="13645" y="381983"/>
                  <a:pt x="0" y="400070"/>
                  <a:pt x="914" y="420181"/>
                </a:cubicBezTo>
                <a:cubicBezTo>
                  <a:pt x="3267" y="471946"/>
                  <a:pt x="17558" y="522564"/>
                  <a:pt x="29559" y="572974"/>
                </a:cubicBezTo>
                <a:cubicBezTo>
                  <a:pt x="33529" y="589650"/>
                  <a:pt x="38205" y="607134"/>
                  <a:pt x="48656" y="620722"/>
                </a:cubicBezTo>
                <a:cubicBezTo>
                  <a:pt x="88284" y="672245"/>
                  <a:pt x="170839" y="740267"/>
                  <a:pt x="230074" y="763965"/>
                </a:cubicBezTo>
                <a:cubicBezTo>
                  <a:pt x="261902" y="776698"/>
                  <a:pt x="292406" y="793439"/>
                  <a:pt x="325557" y="802164"/>
                </a:cubicBezTo>
                <a:cubicBezTo>
                  <a:pt x="353429" y="809500"/>
                  <a:pt x="382913" y="807985"/>
                  <a:pt x="411492" y="811713"/>
                </a:cubicBezTo>
                <a:cubicBezTo>
                  <a:pt x="456125" y="817535"/>
                  <a:pt x="500257" y="827817"/>
                  <a:pt x="545168" y="830812"/>
                </a:cubicBezTo>
                <a:cubicBezTo>
                  <a:pt x="643666" y="837380"/>
                  <a:pt x="742483" y="837730"/>
                  <a:pt x="841165" y="840362"/>
                </a:cubicBezTo>
                <a:lnTo>
                  <a:pt x="1261291" y="849911"/>
                </a:lnTo>
                <a:lnTo>
                  <a:pt x="2340250" y="840362"/>
                </a:lnTo>
                <a:cubicBezTo>
                  <a:pt x="2394444" y="839528"/>
                  <a:pt x="2448728" y="837026"/>
                  <a:pt x="2502571" y="830812"/>
                </a:cubicBezTo>
                <a:cubicBezTo>
                  <a:pt x="2531721" y="827448"/>
                  <a:pt x="2560153" y="819275"/>
                  <a:pt x="2588506" y="811713"/>
                </a:cubicBezTo>
                <a:cubicBezTo>
                  <a:pt x="2634505" y="799445"/>
                  <a:pt x="2661252" y="787209"/>
                  <a:pt x="2703085" y="763965"/>
                </a:cubicBezTo>
                <a:cubicBezTo>
                  <a:pt x="2713117" y="758391"/>
                  <a:pt x="2721766" y="750560"/>
                  <a:pt x="2731730" y="744866"/>
                </a:cubicBezTo>
                <a:cubicBezTo>
                  <a:pt x="2744088" y="737803"/>
                  <a:pt x="2758907" y="734781"/>
                  <a:pt x="2769923" y="725767"/>
                </a:cubicBezTo>
                <a:cubicBezTo>
                  <a:pt x="2862480" y="650029"/>
                  <a:pt x="2814963" y="678741"/>
                  <a:pt x="2874955" y="592073"/>
                </a:cubicBezTo>
                <a:cubicBezTo>
                  <a:pt x="2983069" y="435887"/>
                  <a:pt x="2854829" y="670528"/>
                  <a:pt x="2979986" y="420181"/>
                </a:cubicBezTo>
                <a:cubicBezTo>
                  <a:pt x="2997199" y="334107"/>
                  <a:pt x="3018528" y="282540"/>
                  <a:pt x="2979986" y="190991"/>
                </a:cubicBezTo>
                <a:cubicBezTo>
                  <a:pt x="2970340" y="168079"/>
                  <a:pt x="2941275" y="159760"/>
                  <a:pt x="2922696" y="143243"/>
                </a:cubicBezTo>
                <a:cubicBezTo>
                  <a:pt x="2858998" y="86616"/>
                  <a:pt x="2937682" y="141001"/>
                  <a:pt x="2836762" y="85946"/>
                </a:cubicBezTo>
                <a:cubicBezTo>
                  <a:pt x="2820469" y="77058"/>
                  <a:pt x="2806342" y="63960"/>
                  <a:pt x="2789020" y="57297"/>
                </a:cubicBezTo>
                <a:cubicBezTo>
                  <a:pt x="2764524" y="47874"/>
                  <a:pt x="2737993" y="44961"/>
                  <a:pt x="2712634" y="38198"/>
                </a:cubicBezTo>
                <a:cubicBezTo>
                  <a:pt x="2690245" y="32227"/>
                  <a:pt x="2668651" y="22909"/>
                  <a:pt x="2645795" y="19099"/>
                </a:cubicBezTo>
                <a:cubicBezTo>
                  <a:pt x="2577266" y="7676"/>
                  <a:pt x="2347710" y="1155"/>
                  <a:pt x="2321153" y="0"/>
                </a:cubicBezTo>
                <a:lnTo>
                  <a:pt x="745682" y="9550"/>
                </a:lnTo>
                <a:cubicBezTo>
                  <a:pt x="720024" y="9847"/>
                  <a:pt x="694190" y="12875"/>
                  <a:pt x="669296" y="19099"/>
                </a:cubicBezTo>
                <a:cubicBezTo>
                  <a:pt x="635820" y="27469"/>
                  <a:pt x="630868" y="43090"/>
                  <a:pt x="602458" y="57297"/>
                </a:cubicBezTo>
                <a:cubicBezTo>
                  <a:pt x="593456" y="61799"/>
                  <a:pt x="583361" y="63664"/>
                  <a:pt x="573813" y="66847"/>
                </a:cubicBezTo>
                <a:cubicBezTo>
                  <a:pt x="511491" y="129177"/>
                  <a:pt x="540679" y="112064"/>
                  <a:pt x="497426" y="133694"/>
                </a:cubicBezTo>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69" name="Freeform 68"/>
          <p:cNvSpPr/>
          <p:nvPr/>
        </p:nvSpPr>
        <p:spPr bwMode="auto">
          <a:xfrm>
            <a:off x="2780719" y="6696613"/>
            <a:ext cx="705493" cy="619373"/>
          </a:xfrm>
          <a:custGeom>
            <a:avLst/>
            <a:gdLst>
              <a:gd name="connsiteX0" fmla="*/ 160160 w 705493"/>
              <a:gd name="connsiteY0" fmla="*/ 7182 h 619373"/>
              <a:gd name="connsiteX1" fmla="*/ 141063 w 705493"/>
              <a:gd name="connsiteY1" fmla="*/ 45380 h 619373"/>
              <a:gd name="connsiteX2" fmla="*/ 55128 w 705493"/>
              <a:gd name="connsiteY2" fmla="*/ 121777 h 619373"/>
              <a:gd name="connsiteX3" fmla="*/ 64676 w 705493"/>
              <a:gd name="connsiteY3" fmla="*/ 274570 h 619373"/>
              <a:gd name="connsiteX4" fmla="*/ 93321 w 705493"/>
              <a:gd name="connsiteY4" fmla="*/ 293669 h 619373"/>
              <a:gd name="connsiteX5" fmla="*/ 188804 w 705493"/>
              <a:gd name="connsiteY5" fmla="*/ 446462 h 619373"/>
              <a:gd name="connsiteX6" fmla="*/ 265191 w 705493"/>
              <a:gd name="connsiteY6" fmla="*/ 551507 h 619373"/>
              <a:gd name="connsiteX7" fmla="*/ 284288 w 705493"/>
              <a:gd name="connsiteY7" fmla="*/ 570607 h 619373"/>
              <a:gd name="connsiteX8" fmla="*/ 446609 w 705493"/>
              <a:gd name="connsiteY8" fmla="*/ 618354 h 619373"/>
              <a:gd name="connsiteX9" fmla="*/ 589833 w 705493"/>
              <a:gd name="connsiteY9" fmla="*/ 580156 h 619373"/>
              <a:gd name="connsiteX10" fmla="*/ 666220 w 705493"/>
              <a:gd name="connsiteY10" fmla="*/ 513309 h 619373"/>
              <a:gd name="connsiteX11" fmla="*/ 694865 w 705493"/>
              <a:gd name="connsiteY11" fmla="*/ 465561 h 619373"/>
              <a:gd name="connsiteX12" fmla="*/ 704413 w 705493"/>
              <a:gd name="connsiteY12" fmla="*/ 417813 h 619373"/>
              <a:gd name="connsiteX13" fmla="*/ 666220 w 705493"/>
              <a:gd name="connsiteY13" fmla="*/ 284120 h 619373"/>
              <a:gd name="connsiteX14" fmla="*/ 628027 w 705493"/>
              <a:gd name="connsiteY14" fmla="*/ 226822 h 619373"/>
              <a:gd name="connsiteX15" fmla="*/ 542092 w 705493"/>
              <a:gd name="connsiteY15" fmla="*/ 159975 h 619373"/>
              <a:gd name="connsiteX16" fmla="*/ 408416 w 705493"/>
              <a:gd name="connsiteY16" fmla="*/ 54930 h 619373"/>
              <a:gd name="connsiteX17" fmla="*/ 379771 w 705493"/>
              <a:gd name="connsiteY17" fmla="*/ 45380 h 619373"/>
              <a:gd name="connsiteX18" fmla="*/ 179256 w 705493"/>
              <a:gd name="connsiteY18" fmla="*/ 54930 h 619373"/>
              <a:gd name="connsiteX19" fmla="*/ 121966 w 705493"/>
              <a:gd name="connsiteY19" fmla="*/ 83579 h 619373"/>
              <a:gd name="connsiteX20" fmla="*/ 83773 w 705493"/>
              <a:gd name="connsiteY20" fmla="*/ 93128 h 6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5493" h="619373">
                <a:moveTo>
                  <a:pt x="160160" y="7182"/>
                </a:moveTo>
                <a:cubicBezTo>
                  <a:pt x="153794" y="19915"/>
                  <a:pt x="151128" y="35313"/>
                  <a:pt x="141063" y="45380"/>
                </a:cubicBezTo>
                <a:cubicBezTo>
                  <a:pt x="0" y="186462"/>
                  <a:pt x="146450" y="0"/>
                  <a:pt x="55128" y="121777"/>
                </a:cubicBezTo>
                <a:cubicBezTo>
                  <a:pt x="35235" y="181466"/>
                  <a:pt x="32017" y="176580"/>
                  <a:pt x="64676" y="274570"/>
                </a:cubicBezTo>
                <a:cubicBezTo>
                  <a:pt x="68305" y="285457"/>
                  <a:pt x="83773" y="287303"/>
                  <a:pt x="93321" y="293669"/>
                </a:cubicBezTo>
                <a:cubicBezTo>
                  <a:pt x="172370" y="451787"/>
                  <a:pt x="104178" y="333612"/>
                  <a:pt x="188804" y="446462"/>
                </a:cubicBezTo>
                <a:cubicBezTo>
                  <a:pt x="258220" y="539029"/>
                  <a:pt x="194975" y="469577"/>
                  <a:pt x="265191" y="551507"/>
                </a:cubicBezTo>
                <a:cubicBezTo>
                  <a:pt x="271050" y="558343"/>
                  <a:pt x="276568" y="565974"/>
                  <a:pt x="284288" y="570607"/>
                </a:cubicBezTo>
                <a:cubicBezTo>
                  <a:pt x="365554" y="619373"/>
                  <a:pt x="353537" y="608012"/>
                  <a:pt x="446609" y="618354"/>
                </a:cubicBezTo>
                <a:cubicBezTo>
                  <a:pt x="498548" y="610934"/>
                  <a:pt x="542907" y="609489"/>
                  <a:pt x="589833" y="580156"/>
                </a:cubicBezTo>
                <a:cubicBezTo>
                  <a:pt x="618524" y="562222"/>
                  <a:pt x="643358" y="538252"/>
                  <a:pt x="666220" y="513309"/>
                </a:cubicBezTo>
                <a:cubicBezTo>
                  <a:pt x="678761" y="499626"/>
                  <a:pt x="685317" y="481477"/>
                  <a:pt x="694865" y="465561"/>
                </a:cubicBezTo>
                <a:cubicBezTo>
                  <a:pt x="698048" y="449645"/>
                  <a:pt x="705493" y="434008"/>
                  <a:pt x="704413" y="417813"/>
                </a:cubicBezTo>
                <a:cubicBezTo>
                  <a:pt x="700857" y="364473"/>
                  <a:pt x="691792" y="326747"/>
                  <a:pt x="666220" y="284120"/>
                </a:cubicBezTo>
                <a:cubicBezTo>
                  <a:pt x="654412" y="264437"/>
                  <a:pt x="646145" y="240915"/>
                  <a:pt x="628027" y="226822"/>
                </a:cubicBezTo>
                <a:cubicBezTo>
                  <a:pt x="599382" y="204540"/>
                  <a:pt x="570257" y="182862"/>
                  <a:pt x="542092" y="159975"/>
                </a:cubicBezTo>
                <a:cubicBezTo>
                  <a:pt x="488348" y="116302"/>
                  <a:pt x="467519" y="90397"/>
                  <a:pt x="408416" y="54930"/>
                </a:cubicBezTo>
                <a:cubicBezTo>
                  <a:pt x="399786" y="49751"/>
                  <a:pt x="389319" y="48563"/>
                  <a:pt x="379771" y="45380"/>
                </a:cubicBezTo>
                <a:cubicBezTo>
                  <a:pt x="312933" y="48563"/>
                  <a:pt x="245447" y="45122"/>
                  <a:pt x="179256" y="54930"/>
                </a:cubicBezTo>
                <a:cubicBezTo>
                  <a:pt x="158135" y="58059"/>
                  <a:pt x="141477" y="74907"/>
                  <a:pt x="121966" y="83579"/>
                </a:cubicBezTo>
                <a:cubicBezTo>
                  <a:pt x="98219" y="94135"/>
                  <a:pt x="100882" y="93128"/>
                  <a:pt x="83773" y="93128"/>
                </a:cubicBezTo>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4" name="Freeform 73"/>
          <p:cNvSpPr/>
          <p:nvPr/>
        </p:nvSpPr>
        <p:spPr bwMode="auto">
          <a:xfrm>
            <a:off x="3935573" y="6827837"/>
            <a:ext cx="743097" cy="461352"/>
          </a:xfrm>
          <a:custGeom>
            <a:avLst/>
            <a:gdLst>
              <a:gd name="connsiteX0" fmla="*/ 112909 w 743097"/>
              <a:gd name="connsiteY0" fmla="*/ 0 h 461352"/>
              <a:gd name="connsiteX1" fmla="*/ 84264 w 743097"/>
              <a:gd name="connsiteY1" fmla="*/ 9549 h 461352"/>
              <a:gd name="connsiteX2" fmla="*/ 26974 w 743097"/>
              <a:gd name="connsiteY2" fmla="*/ 76396 h 461352"/>
              <a:gd name="connsiteX3" fmla="*/ 26974 w 743097"/>
              <a:gd name="connsiteY3" fmla="*/ 210090 h 461352"/>
              <a:gd name="connsiteX4" fmla="*/ 84264 w 743097"/>
              <a:gd name="connsiteY4" fmla="*/ 267388 h 461352"/>
              <a:gd name="connsiteX5" fmla="*/ 132006 w 743097"/>
              <a:gd name="connsiteY5" fmla="*/ 315136 h 461352"/>
              <a:gd name="connsiteX6" fmla="*/ 160651 w 743097"/>
              <a:gd name="connsiteY6" fmla="*/ 343784 h 461352"/>
              <a:gd name="connsiteX7" fmla="*/ 198844 w 743097"/>
              <a:gd name="connsiteY7" fmla="*/ 362883 h 461352"/>
              <a:gd name="connsiteX8" fmla="*/ 237037 w 743097"/>
              <a:gd name="connsiteY8" fmla="*/ 391532 h 461352"/>
              <a:gd name="connsiteX9" fmla="*/ 303875 w 743097"/>
              <a:gd name="connsiteY9" fmla="*/ 439280 h 461352"/>
              <a:gd name="connsiteX10" fmla="*/ 638066 w 743097"/>
              <a:gd name="connsiteY10" fmla="*/ 420181 h 461352"/>
              <a:gd name="connsiteX11" fmla="*/ 685808 w 743097"/>
              <a:gd name="connsiteY11" fmla="*/ 401082 h 461352"/>
              <a:gd name="connsiteX12" fmla="*/ 714452 w 743097"/>
              <a:gd name="connsiteY12" fmla="*/ 391532 h 461352"/>
              <a:gd name="connsiteX13" fmla="*/ 743097 w 743097"/>
              <a:gd name="connsiteY13" fmla="*/ 324685 h 461352"/>
              <a:gd name="connsiteX14" fmla="*/ 724001 w 743097"/>
              <a:gd name="connsiteY14" fmla="*/ 248289 h 461352"/>
              <a:gd name="connsiteX15" fmla="*/ 704904 w 743097"/>
              <a:gd name="connsiteY15" fmla="*/ 219640 h 461352"/>
              <a:gd name="connsiteX16" fmla="*/ 685808 w 743097"/>
              <a:gd name="connsiteY16" fmla="*/ 181442 h 461352"/>
              <a:gd name="connsiteX17" fmla="*/ 618969 w 743097"/>
              <a:gd name="connsiteY17" fmla="*/ 124144 h 461352"/>
              <a:gd name="connsiteX18" fmla="*/ 580776 w 743097"/>
              <a:gd name="connsiteY18" fmla="*/ 85946 h 461352"/>
              <a:gd name="connsiteX19" fmla="*/ 494841 w 743097"/>
              <a:gd name="connsiteY19" fmla="*/ 47748 h 461352"/>
              <a:gd name="connsiteX20" fmla="*/ 408907 w 743097"/>
              <a:gd name="connsiteY20" fmla="*/ 9549 h 461352"/>
              <a:gd name="connsiteX21" fmla="*/ 112909 w 743097"/>
              <a:gd name="connsiteY21" fmla="*/ 0 h 46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097" h="461352">
                <a:moveTo>
                  <a:pt x="112909" y="0"/>
                </a:moveTo>
                <a:cubicBezTo>
                  <a:pt x="58802" y="0"/>
                  <a:pt x="92454" y="3698"/>
                  <a:pt x="84264" y="9549"/>
                </a:cubicBezTo>
                <a:cubicBezTo>
                  <a:pt x="54798" y="30599"/>
                  <a:pt x="45323" y="48869"/>
                  <a:pt x="26974" y="76396"/>
                </a:cubicBezTo>
                <a:cubicBezTo>
                  <a:pt x="11038" y="124214"/>
                  <a:pt x="0" y="144573"/>
                  <a:pt x="26974" y="210090"/>
                </a:cubicBezTo>
                <a:cubicBezTo>
                  <a:pt x="37256" y="235065"/>
                  <a:pt x="65167" y="248289"/>
                  <a:pt x="84264" y="267388"/>
                </a:cubicBezTo>
                <a:lnTo>
                  <a:pt x="132006" y="315136"/>
                </a:lnTo>
                <a:cubicBezTo>
                  <a:pt x="141554" y="324685"/>
                  <a:pt x="148573" y="337744"/>
                  <a:pt x="160651" y="343784"/>
                </a:cubicBezTo>
                <a:cubicBezTo>
                  <a:pt x="173382" y="350150"/>
                  <a:pt x="186774" y="355338"/>
                  <a:pt x="198844" y="362883"/>
                </a:cubicBezTo>
                <a:cubicBezTo>
                  <a:pt x="212339" y="371319"/>
                  <a:pt x="224087" y="382281"/>
                  <a:pt x="237037" y="391532"/>
                </a:cubicBezTo>
                <a:cubicBezTo>
                  <a:pt x="334771" y="461352"/>
                  <a:pt x="179054" y="345650"/>
                  <a:pt x="303875" y="439280"/>
                </a:cubicBezTo>
                <a:cubicBezTo>
                  <a:pt x="415272" y="432914"/>
                  <a:pt x="527041" y="431285"/>
                  <a:pt x="638066" y="420181"/>
                </a:cubicBezTo>
                <a:cubicBezTo>
                  <a:pt x="655121" y="418475"/>
                  <a:pt x="669759" y="407101"/>
                  <a:pt x="685808" y="401082"/>
                </a:cubicBezTo>
                <a:cubicBezTo>
                  <a:pt x="695232" y="397548"/>
                  <a:pt x="704904" y="394715"/>
                  <a:pt x="714452" y="391532"/>
                </a:cubicBezTo>
                <a:cubicBezTo>
                  <a:pt x="718183" y="384070"/>
                  <a:pt x="743097" y="338738"/>
                  <a:pt x="743097" y="324685"/>
                </a:cubicBezTo>
                <a:cubicBezTo>
                  <a:pt x="743097" y="313789"/>
                  <a:pt x="731536" y="263361"/>
                  <a:pt x="724001" y="248289"/>
                </a:cubicBezTo>
                <a:cubicBezTo>
                  <a:pt x="718869" y="238024"/>
                  <a:pt x="710598" y="229605"/>
                  <a:pt x="704904" y="219640"/>
                </a:cubicBezTo>
                <a:cubicBezTo>
                  <a:pt x="697842" y="207280"/>
                  <a:pt x="694348" y="192831"/>
                  <a:pt x="685808" y="181442"/>
                </a:cubicBezTo>
                <a:cubicBezTo>
                  <a:pt x="644536" y="126405"/>
                  <a:pt x="659386" y="158791"/>
                  <a:pt x="618969" y="124144"/>
                </a:cubicBezTo>
                <a:cubicBezTo>
                  <a:pt x="605299" y="112425"/>
                  <a:pt x="595180" y="96750"/>
                  <a:pt x="580776" y="85946"/>
                </a:cubicBezTo>
                <a:cubicBezTo>
                  <a:pt x="555569" y="67038"/>
                  <a:pt x="521702" y="62673"/>
                  <a:pt x="494841" y="47748"/>
                </a:cubicBezTo>
                <a:cubicBezTo>
                  <a:pt x="441710" y="18227"/>
                  <a:pt x="474248" y="13179"/>
                  <a:pt x="408907" y="9549"/>
                </a:cubicBezTo>
                <a:cubicBezTo>
                  <a:pt x="310342" y="4072"/>
                  <a:pt x="167016" y="0"/>
                  <a:pt x="112909" y="0"/>
                </a:cubicBezTo>
                <a:close/>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8" name="Freeform 77"/>
          <p:cNvSpPr/>
          <p:nvPr/>
        </p:nvSpPr>
        <p:spPr bwMode="auto">
          <a:xfrm>
            <a:off x="294386" y="6719387"/>
            <a:ext cx="685800" cy="554887"/>
          </a:xfrm>
          <a:custGeom>
            <a:avLst/>
            <a:gdLst>
              <a:gd name="connsiteX0" fmla="*/ 192562 w 794105"/>
              <a:gd name="connsiteY0" fmla="*/ 0 h 642517"/>
              <a:gd name="connsiteX1" fmla="*/ 68434 w 794105"/>
              <a:gd name="connsiteY1" fmla="*/ 66847 h 642517"/>
              <a:gd name="connsiteX2" fmla="*/ 49337 w 794105"/>
              <a:gd name="connsiteY2" fmla="*/ 124144 h 642517"/>
              <a:gd name="connsiteX3" fmla="*/ 30241 w 794105"/>
              <a:gd name="connsiteY3" fmla="*/ 162342 h 642517"/>
              <a:gd name="connsiteX4" fmla="*/ 1596 w 794105"/>
              <a:gd name="connsiteY4" fmla="*/ 257838 h 642517"/>
              <a:gd name="connsiteX5" fmla="*/ 20693 w 794105"/>
              <a:gd name="connsiteY5" fmla="*/ 429730 h 642517"/>
              <a:gd name="connsiteX6" fmla="*/ 97079 w 794105"/>
              <a:gd name="connsiteY6" fmla="*/ 506127 h 642517"/>
              <a:gd name="connsiteX7" fmla="*/ 144821 w 794105"/>
              <a:gd name="connsiteY7" fmla="*/ 534775 h 642517"/>
              <a:gd name="connsiteX8" fmla="*/ 183014 w 794105"/>
              <a:gd name="connsiteY8" fmla="*/ 544325 h 642517"/>
              <a:gd name="connsiteX9" fmla="*/ 268948 w 794105"/>
              <a:gd name="connsiteY9" fmla="*/ 572974 h 642517"/>
              <a:gd name="connsiteX10" fmla="*/ 335787 w 794105"/>
              <a:gd name="connsiteY10" fmla="*/ 601622 h 642517"/>
              <a:gd name="connsiteX11" fmla="*/ 373980 w 794105"/>
              <a:gd name="connsiteY11" fmla="*/ 620721 h 642517"/>
              <a:gd name="connsiteX12" fmla="*/ 469463 w 794105"/>
              <a:gd name="connsiteY12" fmla="*/ 639821 h 642517"/>
              <a:gd name="connsiteX13" fmla="*/ 765460 w 794105"/>
              <a:gd name="connsiteY13" fmla="*/ 630271 h 642517"/>
              <a:gd name="connsiteX14" fmla="*/ 775009 w 794105"/>
              <a:gd name="connsiteY14" fmla="*/ 601622 h 642517"/>
              <a:gd name="connsiteX15" fmla="*/ 794105 w 794105"/>
              <a:gd name="connsiteY15" fmla="*/ 572974 h 642517"/>
              <a:gd name="connsiteX16" fmla="*/ 784557 w 794105"/>
              <a:gd name="connsiteY16" fmla="*/ 458379 h 642517"/>
              <a:gd name="connsiteX17" fmla="*/ 775009 w 794105"/>
              <a:gd name="connsiteY17" fmla="*/ 429730 h 642517"/>
              <a:gd name="connsiteX18" fmla="*/ 755912 w 794105"/>
              <a:gd name="connsiteY18" fmla="*/ 353334 h 642517"/>
              <a:gd name="connsiteX19" fmla="*/ 736816 w 794105"/>
              <a:gd name="connsiteY19" fmla="*/ 296036 h 642517"/>
              <a:gd name="connsiteX20" fmla="*/ 689074 w 794105"/>
              <a:gd name="connsiteY20" fmla="*/ 181441 h 642517"/>
              <a:gd name="connsiteX21" fmla="*/ 669977 w 794105"/>
              <a:gd name="connsiteY21" fmla="*/ 143243 h 642517"/>
              <a:gd name="connsiteX22" fmla="*/ 631784 w 794105"/>
              <a:gd name="connsiteY22" fmla="*/ 114594 h 642517"/>
              <a:gd name="connsiteX23" fmla="*/ 612688 w 794105"/>
              <a:gd name="connsiteY23" fmla="*/ 76396 h 642517"/>
              <a:gd name="connsiteX24" fmla="*/ 603139 w 794105"/>
              <a:gd name="connsiteY24" fmla="*/ 47747 h 642517"/>
              <a:gd name="connsiteX25" fmla="*/ 536301 w 794105"/>
              <a:gd name="connsiteY25" fmla="*/ 9549 h 642517"/>
              <a:gd name="connsiteX26" fmla="*/ 106627 w 794105"/>
              <a:gd name="connsiteY26" fmla="*/ 9549 h 64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4105" h="642517">
                <a:moveTo>
                  <a:pt x="192562" y="0"/>
                </a:moveTo>
                <a:cubicBezTo>
                  <a:pt x="89545" y="34342"/>
                  <a:pt x="127976" y="7295"/>
                  <a:pt x="68434" y="66847"/>
                </a:cubicBezTo>
                <a:cubicBezTo>
                  <a:pt x="62068" y="85946"/>
                  <a:pt x="58339" y="106137"/>
                  <a:pt x="49337" y="124144"/>
                </a:cubicBezTo>
                <a:cubicBezTo>
                  <a:pt x="42972" y="136877"/>
                  <a:pt x="35527" y="149125"/>
                  <a:pt x="30241" y="162342"/>
                </a:cubicBezTo>
                <a:cubicBezTo>
                  <a:pt x="14742" y="201095"/>
                  <a:pt x="10975" y="220315"/>
                  <a:pt x="1596" y="257838"/>
                </a:cubicBezTo>
                <a:cubicBezTo>
                  <a:pt x="7962" y="315135"/>
                  <a:pt x="0" y="375922"/>
                  <a:pt x="20693" y="429730"/>
                </a:cubicBezTo>
                <a:cubicBezTo>
                  <a:pt x="33619" y="463342"/>
                  <a:pt x="66200" y="487598"/>
                  <a:pt x="97079" y="506127"/>
                </a:cubicBezTo>
                <a:cubicBezTo>
                  <a:pt x="112993" y="515676"/>
                  <a:pt x="127862" y="527237"/>
                  <a:pt x="144821" y="534775"/>
                </a:cubicBezTo>
                <a:cubicBezTo>
                  <a:pt x="156813" y="540105"/>
                  <a:pt x="170472" y="540465"/>
                  <a:pt x="183014" y="544325"/>
                </a:cubicBezTo>
                <a:cubicBezTo>
                  <a:pt x="211873" y="553206"/>
                  <a:pt x="240676" y="562371"/>
                  <a:pt x="268948" y="572974"/>
                </a:cubicBezTo>
                <a:cubicBezTo>
                  <a:pt x="291644" y="581486"/>
                  <a:pt x="313720" y="591591"/>
                  <a:pt x="335787" y="601622"/>
                </a:cubicBezTo>
                <a:cubicBezTo>
                  <a:pt x="348745" y="607513"/>
                  <a:pt x="360294" y="616810"/>
                  <a:pt x="373980" y="620721"/>
                </a:cubicBezTo>
                <a:cubicBezTo>
                  <a:pt x="405189" y="629639"/>
                  <a:pt x="437635" y="633454"/>
                  <a:pt x="469463" y="639821"/>
                </a:cubicBezTo>
                <a:cubicBezTo>
                  <a:pt x="568129" y="636638"/>
                  <a:pt x="667506" y="642517"/>
                  <a:pt x="765460" y="630271"/>
                </a:cubicBezTo>
                <a:cubicBezTo>
                  <a:pt x="775448" y="629022"/>
                  <a:pt x="770508" y="610626"/>
                  <a:pt x="775009" y="601622"/>
                </a:cubicBezTo>
                <a:cubicBezTo>
                  <a:pt x="780141" y="591357"/>
                  <a:pt x="787740" y="582523"/>
                  <a:pt x="794105" y="572974"/>
                </a:cubicBezTo>
                <a:cubicBezTo>
                  <a:pt x="790922" y="534776"/>
                  <a:pt x="789622" y="496374"/>
                  <a:pt x="784557" y="458379"/>
                </a:cubicBezTo>
                <a:cubicBezTo>
                  <a:pt x="783227" y="448401"/>
                  <a:pt x="777657" y="439441"/>
                  <a:pt x="775009" y="429730"/>
                </a:cubicBezTo>
                <a:cubicBezTo>
                  <a:pt x="768103" y="404406"/>
                  <a:pt x="763122" y="378573"/>
                  <a:pt x="755912" y="353334"/>
                </a:cubicBezTo>
                <a:cubicBezTo>
                  <a:pt x="750382" y="333976"/>
                  <a:pt x="741699" y="315567"/>
                  <a:pt x="736816" y="296036"/>
                </a:cubicBezTo>
                <a:cubicBezTo>
                  <a:pt x="720362" y="230218"/>
                  <a:pt x="733135" y="269575"/>
                  <a:pt x="689074" y="181441"/>
                </a:cubicBezTo>
                <a:cubicBezTo>
                  <a:pt x="682708" y="168708"/>
                  <a:pt x="681365" y="151785"/>
                  <a:pt x="669977" y="143243"/>
                </a:cubicBezTo>
                <a:lnTo>
                  <a:pt x="631784" y="114594"/>
                </a:lnTo>
                <a:cubicBezTo>
                  <a:pt x="625419" y="101861"/>
                  <a:pt x="618295" y="89480"/>
                  <a:pt x="612688" y="76396"/>
                </a:cubicBezTo>
                <a:cubicBezTo>
                  <a:pt x="608723" y="67144"/>
                  <a:pt x="609427" y="55608"/>
                  <a:pt x="603139" y="47747"/>
                </a:cubicBezTo>
                <a:cubicBezTo>
                  <a:pt x="597019" y="40097"/>
                  <a:pt x="542130" y="9787"/>
                  <a:pt x="536301" y="9549"/>
                </a:cubicBezTo>
                <a:cubicBezTo>
                  <a:pt x="393196" y="3707"/>
                  <a:pt x="249852" y="9549"/>
                  <a:pt x="106627" y="9549"/>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3" name="Freeform 82"/>
          <p:cNvSpPr/>
          <p:nvPr/>
        </p:nvSpPr>
        <p:spPr bwMode="auto">
          <a:xfrm>
            <a:off x="1458912" y="6780193"/>
            <a:ext cx="674459" cy="460666"/>
          </a:xfrm>
          <a:custGeom>
            <a:avLst/>
            <a:gdLst>
              <a:gd name="connsiteX0" fmla="*/ 85935 w 782961"/>
              <a:gd name="connsiteY0" fmla="*/ 47748 h 534775"/>
              <a:gd name="connsiteX1" fmla="*/ 57290 w 782961"/>
              <a:gd name="connsiteY1" fmla="*/ 57297 h 534775"/>
              <a:gd name="connsiteX2" fmla="*/ 19096 w 782961"/>
              <a:gd name="connsiteY2" fmla="*/ 114594 h 534775"/>
              <a:gd name="connsiteX3" fmla="*/ 0 w 782961"/>
              <a:gd name="connsiteY3" fmla="*/ 133694 h 534775"/>
              <a:gd name="connsiteX4" fmla="*/ 9548 w 782961"/>
              <a:gd name="connsiteY4" fmla="*/ 334234 h 534775"/>
              <a:gd name="connsiteX5" fmla="*/ 28645 w 782961"/>
              <a:gd name="connsiteY5" fmla="*/ 401081 h 534775"/>
              <a:gd name="connsiteX6" fmla="*/ 85935 w 782961"/>
              <a:gd name="connsiteY6" fmla="*/ 458379 h 534775"/>
              <a:gd name="connsiteX7" fmla="*/ 133676 w 782961"/>
              <a:gd name="connsiteY7" fmla="*/ 487028 h 534775"/>
              <a:gd name="connsiteX8" fmla="*/ 200514 w 782961"/>
              <a:gd name="connsiteY8" fmla="*/ 525226 h 534775"/>
              <a:gd name="connsiteX9" fmla="*/ 238707 w 782961"/>
              <a:gd name="connsiteY9" fmla="*/ 534775 h 534775"/>
              <a:gd name="connsiteX10" fmla="*/ 725671 w 782961"/>
              <a:gd name="connsiteY10" fmla="*/ 515676 h 534775"/>
              <a:gd name="connsiteX11" fmla="*/ 754316 w 782961"/>
              <a:gd name="connsiteY11" fmla="*/ 506127 h 534775"/>
              <a:gd name="connsiteX12" fmla="*/ 763864 w 782961"/>
              <a:gd name="connsiteY12" fmla="*/ 477478 h 534775"/>
              <a:gd name="connsiteX13" fmla="*/ 782961 w 782961"/>
              <a:gd name="connsiteY13" fmla="*/ 448829 h 534775"/>
              <a:gd name="connsiteX14" fmla="*/ 763864 w 782961"/>
              <a:gd name="connsiteY14" fmla="*/ 229189 h 534775"/>
              <a:gd name="connsiteX15" fmla="*/ 735219 w 782961"/>
              <a:gd name="connsiteY15" fmla="*/ 171892 h 534775"/>
              <a:gd name="connsiteX16" fmla="*/ 649285 w 782961"/>
              <a:gd name="connsiteY16" fmla="*/ 105045 h 534775"/>
              <a:gd name="connsiteX17" fmla="*/ 563350 w 782961"/>
              <a:gd name="connsiteY17" fmla="*/ 47748 h 534775"/>
              <a:gd name="connsiteX18" fmla="*/ 496512 w 782961"/>
              <a:gd name="connsiteY18" fmla="*/ 9549 h 534775"/>
              <a:gd name="connsiteX19" fmla="*/ 448770 w 782961"/>
              <a:gd name="connsiteY19" fmla="*/ 0 h 534775"/>
              <a:gd name="connsiteX20" fmla="*/ 210063 w 782961"/>
              <a:gd name="connsiteY20" fmla="*/ 9549 h 534775"/>
              <a:gd name="connsiteX21" fmla="*/ 105031 w 782961"/>
              <a:gd name="connsiteY21" fmla="*/ 38198 h 534775"/>
              <a:gd name="connsiteX22" fmla="*/ 9548 w 782961"/>
              <a:gd name="connsiteY22" fmla="*/ 57297 h 53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2961" h="534775">
                <a:moveTo>
                  <a:pt x="85935" y="47748"/>
                </a:moveTo>
                <a:cubicBezTo>
                  <a:pt x="76387" y="50931"/>
                  <a:pt x="64407" y="50180"/>
                  <a:pt x="57290" y="57297"/>
                </a:cubicBezTo>
                <a:cubicBezTo>
                  <a:pt x="41060" y="73528"/>
                  <a:pt x="32867" y="96230"/>
                  <a:pt x="19096" y="114594"/>
                </a:cubicBezTo>
                <a:cubicBezTo>
                  <a:pt x="13695" y="121797"/>
                  <a:pt x="6365" y="127327"/>
                  <a:pt x="0" y="133694"/>
                </a:cubicBezTo>
                <a:cubicBezTo>
                  <a:pt x="3183" y="200541"/>
                  <a:pt x="2419" y="267692"/>
                  <a:pt x="9548" y="334234"/>
                </a:cubicBezTo>
                <a:cubicBezTo>
                  <a:pt x="12016" y="357276"/>
                  <a:pt x="20040" y="379564"/>
                  <a:pt x="28645" y="401081"/>
                </a:cubicBezTo>
                <a:cubicBezTo>
                  <a:pt x="39785" y="428936"/>
                  <a:pt x="61833" y="442309"/>
                  <a:pt x="85935" y="458379"/>
                </a:cubicBezTo>
                <a:cubicBezTo>
                  <a:pt x="101376" y="468675"/>
                  <a:pt x="117939" y="477191"/>
                  <a:pt x="133676" y="487028"/>
                </a:cubicBezTo>
                <a:cubicBezTo>
                  <a:pt x="161376" y="504343"/>
                  <a:pt x="167919" y="513001"/>
                  <a:pt x="200514" y="525226"/>
                </a:cubicBezTo>
                <a:cubicBezTo>
                  <a:pt x="212801" y="529834"/>
                  <a:pt x="225976" y="531592"/>
                  <a:pt x="238707" y="534775"/>
                </a:cubicBezTo>
                <a:lnTo>
                  <a:pt x="725671" y="515676"/>
                </a:lnTo>
                <a:cubicBezTo>
                  <a:pt x="735720" y="515118"/>
                  <a:pt x="747200" y="513244"/>
                  <a:pt x="754316" y="506127"/>
                </a:cubicBezTo>
                <a:cubicBezTo>
                  <a:pt x="761433" y="499009"/>
                  <a:pt x="759363" y="486482"/>
                  <a:pt x="763864" y="477478"/>
                </a:cubicBezTo>
                <a:cubicBezTo>
                  <a:pt x="768996" y="467213"/>
                  <a:pt x="776595" y="458379"/>
                  <a:pt x="782961" y="448829"/>
                </a:cubicBezTo>
                <a:cubicBezTo>
                  <a:pt x="776595" y="375616"/>
                  <a:pt x="772287" y="302194"/>
                  <a:pt x="763864" y="229189"/>
                </a:cubicBezTo>
                <a:cubicBezTo>
                  <a:pt x="761961" y="212695"/>
                  <a:pt x="747045" y="182644"/>
                  <a:pt x="735219" y="171892"/>
                </a:cubicBezTo>
                <a:cubicBezTo>
                  <a:pt x="708368" y="147478"/>
                  <a:pt x="677622" y="127718"/>
                  <a:pt x="649285" y="105045"/>
                </a:cubicBezTo>
                <a:cubicBezTo>
                  <a:pt x="579620" y="49305"/>
                  <a:pt x="617459" y="65786"/>
                  <a:pt x="563350" y="47748"/>
                </a:cubicBezTo>
                <a:cubicBezTo>
                  <a:pt x="542396" y="33776"/>
                  <a:pt x="520742" y="17627"/>
                  <a:pt x="496512" y="9549"/>
                </a:cubicBezTo>
                <a:cubicBezTo>
                  <a:pt x="481116" y="4416"/>
                  <a:pt x="464684" y="3183"/>
                  <a:pt x="448770" y="0"/>
                </a:cubicBezTo>
                <a:cubicBezTo>
                  <a:pt x="369201" y="3183"/>
                  <a:pt x="289519" y="4251"/>
                  <a:pt x="210063" y="9549"/>
                </a:cubicBezTo>
                <a:cubicBezTo>
                  <a:pt x="165026" y="12552"/>
                  <a:pt x="149879" y="26984"/>
                  <a:pt x="105031" y="38198"/>
                </a:cubicBezTo>
                <a:cubicBezTo>
                  <a:pt x="22469" y="58841"/>
                  <a:pt x="54891" y="57297"/>
                  <a:pt x="9548" y="57297"/>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r>
              <a:rPr lang="en-US" smtClean="0"/>
              <a:t>Simple SPARQL example</a:t>
            </a:r>
            <a:endParaRPr lang="en-US"/>
          </a:p>
        </p:txBody>
      </p:sp>
      <p:sp>
        <p:nvSpPr>
          <p:cNvPr id="138242" name="Text Box 2"/>
          <p:cNvSpPr txBox="1">
            <a:spLocks noChangeArrowheads="1"/>
          </p:cNvSpPr>
          <p:nvPr/>
        </p:nvSpPr>
        <p:spPr bwMode="auto">
          <a:xfrm>
            <a:off x="71438" y="1260475"/>
            <a:ext cx="992028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SELECT ?isbn ?price ?currency # note: not ?x!</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{?isbn a:price ?x. ?x rdf:value ?price. ?x p:currency ?currency.}</a:t>
            </a:r>
            <a:endParaRPr lang="en-US" sz="1800" b="1" noProof="1">
              <a:solidFill>
                <a:srgbClr val="000000"/>
              </a:solidFill>
              <a:latin typeface="Courier New" charset="0"/>
              <a:ea typeface="msmincho" charset="0"/>
              <a:cs typeface="msmincho" charset="0"/>
            </a:endParaRPr>
          </a:p>
        </p:txBody>
      </p:sp>
      <p:grpSp>
        <p:nvGrpSpPr>
          <p:cNvPr id="2" name="Group 91"/>
          <p:cNvGrpSpPr/>
          <p:nvPr/>
        </p:nvGrpSpPr>
        <p:grpSpPr>
          <a:xfrm>
            <a:off x="87312" y="3778887"/>
            <a:ext cx="9906000" cy="3429950"/>
            <a:chOff x="87312" y="3397887"/>
            <a:chExt cx="9906000" cy="3429950"/>
          </a:xfrm>
        </p:grpSpPr>
        <p:sp>
          <p:nvSpPr>
            <p:cNvPr id="7" name="TextBox 6"/>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8" name="Oval 7"/>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63" idx="7"/>
              <a:endCxn id="64"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Oval 11"/>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4876800" cy="1295400"/>
              <a:chOff x="87312" y="5532437"/>
              <a:chExt cx="4876800" cy="1295400"/>
            </a:xfrm>
          </p:grpSpPr>
          <p:grpSp>
            <p:nvGrpSpPr>
              <p:cNvPr id="4" name="Group 30"/>
              <p:cNvGrpSpPr/>
              <p:nvPr/>
            </p:nvGrpSpPr>
            <p:grpSpPr>
              <a:xfrm>
                <a:off x="87312" y="5532437"/>
                <a:ext cx="2362200" cy="1295400"/>
                <a:chOff x="849312" y="4999037"/>
                <a:chExt cx="2362200" cy="1295400"/>
              </a:xfrm>
            </p:grpSpPr>
            <p:sp>
              <p:nvSpPr>
                <p:cNvPr id="10"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7" name="Oval 16"/>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21" name="Straight Arrow Connector 20"/>
                <p:cNvCxnSpPr>
                  <a:stCxn id="10" idx="4"/>
                  <a:endCxn id="17"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4" name="Straight Arrow Connector 23"/>
                <p:cNvCxnSpPr>
                  <a:stCxn id="10" idx="4"/>
                  <a:endCxn id="19"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8" name="TextBox 2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29" name="TextBox 2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2362200" cy="1295400"/>
                <a:chOff x="849312" y="4999037"/>
                <a:chExt cx="2362200" cy="1295400"/>
              </a:xfrm>
            </p:grpSpPr>
            <p:sp>
              <p:nvSpPr>
                <p:cNvPr id="33" name="Oval 32"/>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4" name="Oval 33"/>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35" name="Rectangle 34"/>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36" name="Straight Arrow Connector 35"/>
                <p:cNvCxnSpPr>
                  <a:stCxn id="33" idx="4"/>
                  <a:endCxn id="34"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33" idx="4"/>
                  <a:endCxn id="35"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39"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4876800" cy="1295400"/>
              <a:chOff x="5116512" y="5532437"/>
              <a:chExt cx="4876800" cy="1295400"/>
            </a:xfrm>
          </p:grpSpPr>
          <p:grpSp>
            <p:nvGrpSpPr>
              <p:cNvPr id="11" name="Group 39"/>
              <p:cNvGrpSpPr/>
              <p:nvPr/>
            </p:nvGrpSpPr>
            <p:grpSpPr>
              <a:xfrm>
                <a:off x="5116512" y="5532437"/>
                <a:ext cx="2362200" cy="1295400"/>
                <a:chOff x="849312" y="4999037"/>
                <a:chExt cx="2362200" cy="1295400"/>
              </a:xfrm>
            </p:grpSpPr>
            <p:sp>
              <p:nvSpPr>
                <p:cNvPr id="41" name="Oval 40"/>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2" name="Oval 41"/>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43" name="Rectangle 42"/>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44" name="Straight Arrow Connector 43"/>
                <p:cNvCxnSpPr>
                  <a:stCxn id="41" idx="4"/>
                  <a:endCxn id="42"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5" name="Straight Arrow Connector 44"/>
                <p:cNvCxnSpPr>
                  <a:stCxn id="41" idx="4"/>
                  <a:endCxn id="43"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6" name="TextBox 45"/>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47" name="TextBox 46"/>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13" name="Group 47"/>
              <p:cNvGrpSpPr/>
              <p:nvPr/>
            </p:nvGrpSpPr>
            <p:grpSpPr>
              <a:xfrm>
                <a:off x="7631112" y="5532437"/>
                <a:ext cx="2362200" cy="1295400"/>
                <a:chOff x="849312" y="4999037"/>
                <a:chExt cx="2362200" cy="1295400"/>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0" name="Oval 49"/>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r>
                    <a:rPr kumimoji="0" lang="en-US" sz="1200" b="1" i="0" u="none" strike="noStrike" cap="none" normalizeH="0" baseline="0" dirty="0" smtClean="0">
                      <a:ln>
                        <a:noFill/>
                      </a:ln>
                      <a:solidFill>
                        <a:schemeClr val="tx1"/>
                      </a:solidFill>
                      <a:effectLst/>
                      <a:latin typeface="Arial" charset="0"/>
                    </a:rPr>
                    <a:t>$</a:t>
                  </a:r>
                  <a:endParaRPr kumimoji="0" lang="en-US" sz="1200" b="1" i="0" u="none" strike="noStrike" cap="none" normalizeH="0" baseline="0" dirty="0">
                    <a:ln>
                      <a:noFill/>
                    </a:ln>
                    <a:solidFill>
                      <a:schemeClr val="tx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52" name="Straight Arrow Connector 51"/>
                <p:cNvCxnSpPr>
                  <a:stCxn id="49" idx="4"/>
                  <a:endCxn id="50"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4" name="TextBox 53"/>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63" name="Oval 62"/>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4" name="Rectangle 63"/>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65" name="Straight Arrow Connector 64"/>
            <p:cNvCxnSpPr>
              <a:stCxn id="12" idx="4"/>
              <a:endCxn id="10" idx="0"/>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8" name="Straight Arrow Connector 67"/>
            <p:cNvCxnSpPr>
              <a:stCxn id="12" idx="4"/>
              <a:endCxn id="33"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1" name="TextBox 70"/>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72" name="TextBox 71"/>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73" name="Straight Arrow Connector 72"/>
            <p:cNvCxnSpPr>
              <a:stCxn id="8" idx="4"/>
              <a:endCxn id="49"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76" name="Straight Arrow Connector 75"/>
            <p:cNvCxnSpPr>
              <a:stCxn id="8" idx="4"/>
              <a:endCxn id="41"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9" name="TextBox 78"/>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80" name="TextBox 79"/>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81" name="Straight Arrow Connector 80"/>
            <p:cNvCxnSpPr>
              <a:stCxn id="8" idx="1"/>
              <a:endCxn id="63"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85" name="Straight Arrow Connector 84"/>
            <p:cNvCxnSpPr>
              <a:stCxn id="12" idx="7"/>
              <a:endCxn id="63"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88" name="TextBox 8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89" name="TextBox 8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
        <p:nvSpPr>
          <p:cNvPr id="57" name="TextBox 56"/>
          <p:cNvSpPr txBox="1"/>
          <p:nvPr/>
        </p:nvSpPr>
        <p:spPr>
          <a:xfrm>
            <a:off x="163512" y="2332037"/>
            <a:ext cx="9677400" cy="851413"/>
          </a:xfrm>
          <a:prstGeom prst="rect">
            <a:avLst/>
          </a:prstGeom>
          <a:noFill/>
        </p:spPr>
        <p:txBody>
          <a:bodyPr wrap="square" rtlCol="0">
            <a:spAutoFit/>
          </a:bodyPr>
          <a:lstStyle/>
          <a:p>
            <a:r>
              <a:rPr lang="en-US" dirty="0" smtClean="0">
                <a:solidFill>
                  <a:srgbClr val="7F7F7F"/>
                </a:solidFill>
                <a:latin typeface="Helvetica Neue"/>
                <a:cs typeface="Helvetica Neue"/>
              </a:rPr>
              <a:t>Returns:</a:t>
            </a:r>
            <a:r>
              <a:rPr lang="en-US" dirty="0" smtClean="0">
                <a:solidFill>
                  <a:srgbClr val="000000"/>
                </a:solidFill>
                <a:latin typeface="Helvetica Neue"/>
                <a:cs typeface="Helvetica Neue"/>
              </a:rPr>
              <a:t> </a:t>
            </a:r>
            <a:r>
              <a:rPr lang="en-US" dirty="0" smtClean="0">
                <a:solidFill>
                  <a:srgbClr val="FF0000"/>
                </a:solidFill>
                <a:latin typeface="Helvetica Neue"/>
                <a:cs typeface="Helvetica Neue"/>
              </a:rPr>
              <a:t>[&lt;…409X&gt;,33,:£]</a:t>
            </a:r>
            <a:r>
              <a:rPr lang="en-US" dirty="0" smtClean="0">
                <a:solidFill>
                  <a:srgbClr val="000000"/>
                </a:solidFill>
                <a:latin typeface="Helvetica Neue"/>
                <a:cs typeface="Helvetica Neue"/>
              </a:rPr>
              <a:t>,  </a:t>
            </a:r>
            <a:r>
              <a:rPr lang="en-US" dirty="0" smtClean="0">
                <a:solidFill>
                  <a:schemeClr val="accent1">
                    <a:lumMod val="50000"/>
                  </a:schemeClr>
                </a:solidFill>
                <a:latin typeface="Helvetica Neue"/>
                <a:cs typeface="Helvetica Neue"/>
              </a:rPr>
              <a:t>[&lt;…409X&gt;,50,:€]</a:t>
            </a:r>
            <a:r>
              <a:rPr lang="en-US" dirty="0" smtClean="0">
                <a:solidFill>
                  <a:srgbClr val="000000"/>
                </a:solidFill>
                <a:latin typeface="Helvetica Neue"/>
                <a:cs typeface="Helvetica Neue"/>
              </a:rPr>
              <a:t>,</a:t>
            </a:r>
          </a:p>
          <a:p>
            <a:r>
              <a:rPr lang="en-US" dirty="0" smtClean="0">
                <a:solidFill>
                  <a:srgbClr val="000000"/>
                </a:solidFill>
                <a:latin typeface="Helvetica Neue"/>
                <a:cs typeface="Helvetica Neue"/>
              </a:rPr>
              <a:t>               </a:t>
            </a:r>
            <a:r>
              <a:rPr lang="en-US" dirty="0" smtClean="0">
                <a:solidFill>
                  <a:schemeClr val="accent6">
                    <a:lumMod val="50000"/>
                  </a:schemeClr>
                </a:solidFill>
                <a:latin typeface="Helvetica Neue"/>
                <a:cs typeface="Helvetica Neue"/>
              </a:rPr>
              <a:t>[&lt;…6682&gt;,60,:€]</a:t>
            </a:r>
            <a:endParaRPr lang="en-US" dirty="0">
              <a:solidFill>
                <a:srgbClr val="000000"/>
              </a:solidFill>
              <a:latin typeface="Helvetica Neue"/>
              <a:cs typeface="Helvetica Neue"/>
            </a:endParaRPr>
          </a:p>
        </p:txBody>
      </p:sp>
      <p:sp>
        <p:nvSpPr>
          <p:cNvPr id="58" name="Freeform 57"/>
          <p:cNvSpPr/>
          <p:nvPr/>
        </p:nvSpPr>
        <p:spPr bwMode="auto">
          <a:xfrm>
            <a:off x="981884" y="4583792"/>
            <a:ext cx="3025374" cy="796937"/>
          </a:xfrm>
          <a:custGeom>
            <a:avLst/>
            <a:gdLst>
              <a:gd name="connsiteX0" fmla="*/ 11140 w 3025374"/>
              <a:gd name="connsiteY0" fmla="*/ 362883 h 796937"/>
              <a:gd name="connsiteX1" fmla="*/ 20688 w 3025374"/>
              <a:gd name="connsiteY1" fmla="*/ 429730 h 796937"/>
              <a:gd name="connsiteX2" fmla="*/ 68430 w 3025374"/>
              <a:gd name="connsiteY2" fmla="*/ 477478 h 796937"/>
              <a:gd name="connsiteX3" fmla="*/ 125720 w 3025374"/>
              <a:gd name="connsiteY3" fmla="*/ 534775 h 796937"/>
              <a:gd name="connsiteX4" fmla="*/ 163913 w 3025374"/>
              <a:gd name="connsiteY4" fmla="*/ 582523 h 796937"/>
              <a:gd name="connsiteX5" fmla="*/ 230751 w 3025374"/>
              <a:gd name="connsiteY5" fmla="*/ 649370 h 796937"/>
              <a:gd name="connsiteX6" fmla="*/ 259396 w 3025374"/>
              <a:gd name="connsiteY6" fmla="*/ 678019 h 796937"/>
              <a:gd name="connsiteX7" fmla="*/ 316686 w 3025374"/>
              <a:gd name="connsiteY7" fmla="*/ 725767 h 796937"/>
              <a:gd name="connsiteX8" fmla="*/ 364427 w 3025374"/>
              <a:gd name="connsiteY8" fmla="*/ 735316 h 796937"/>
              <a:gd name="connsiteX9" fmla="*/ 440814 w 3025374"/>
              <a:gd name="connsiteY9" fmla="*/ 754415 h 796937"/>
              <a:gd name="connsiteX10" fmla="*/ 889584 w 3025374"/>
              <a:gd name="connsiteY10" fmla="*/ 783064 h 796937"/>
              <a:gd name="connsiteX11" fmla="*/ 1176033 w 3025374"/>
              <a:gd name="connsiteY11" fmla="*/ 792614 h 796937"/>
              <a:gd name="connsiteX12" fmla="*/ 2560538 w 3025374"/>
              <a:gd name="connsiteY12" fmla="*/ 783064 h 796937"/>
              <a:gd name="connsiteX13" fmla="*/ 2913825 w 3025374"/>
              <a:gd name="connsiteY13" fmla="*/ 763965 h 796937"/>
              <a:gd name="connsiteX14" fmla="*/ 2942470 w 3025374"/>
              <a:gd name="connsiteY14" fmla="*/ 744866 h 796937"/>
              <a:gd name="connsiteX15" fmla="*/ 3009308 w 3025374"/>
              <a:gd name="connsiteY15" fmla="*/ 697118 h 796937"/>
              <a:gd name="connsiteX16" fmla="*/ 2990212 w 3025374"/>
              <a:gd name="connsiteY16" fmla="*/ 563424 h 796937"/>
              <a:gd name="connsiteX17" fmla="*/ 2952018 w 3025374"/>
              <a:gd name="connsiteY17" fmla="*/ 477478 h 796937"/>
              <a:gd name="connsiteX18" fmla="*/ 2932922 w 3025374"/>
              <a:gd name="connsiteY18" fmla="*/ 448829 h 796937"/>
              <a:gd name="connsiteX19" fmla="*/ 2923374 w 3025374"/>
              <a:gd name="connsiteY19" fmla="*/ 420180 h 796937"/>
              <a:gd name="connsiteX20" fmla="*/ 2846987 w 3025374"/>
              <a:gd name="connsiteY20" fmla="*/ 362883 h 796937"/>
              <a:gd name="connsiteX21" fmla="*/ 2780149 w 3025374"/>
              <a:gd name="connsiteY21" fmla="*/ 315135 h 796937"/>
              <a:gd name="connsiteX22" fmla="*/ 2675118 w 3025374"/>
              <a:gd name="connsiteY22" fmla="*/ 248288 h 796937"/>
              <a:gd name="connsiteX23" fmla="*/ 2608279 w 3025374"/>
              <a:gd name="connsiteY23" fmla="*/ 200540 h 796937"/>
              <a:gd name="connsiteX24" fmla="*/ 2560538 w 3025374"/>
              <a:gd name="connsiteY24" fmla="*/ 171892 h 796937"/>
              <a:gd name="connsiteX25" fmla="*/ 2522345 w 3025374"/>
              <a:gd name="connsiteY25" fmla="*/ 143243 h 796937"/>
              <a:gd name="connsiteX26" fmla="*/ 2465055 w 3025374"/>
              <a:gd name="connsiteY26" fmla="*/ 114594 h 796937"/>
              <a:gd name="connsiteX27" fmla="*/ 2350475 w 3025374"/>
              <a:gd name="connsiteY27" fmla="*/ 66847 h 796937"/>
              <a:gd name="connsiteX28" fmla="*/ 2264540 w 3025374"/>
              <a:gd name="connsiteY28" fmla="*/ 19099 h 796937"/>
              <a:gd name="connsiteX29" fmla="*/ 2197702 w 3025374"/>
              <a:gd name="connsiteY29" fmla="*/ 0 h 796937"/>
              <a:gd name="connsiteX30" fmla="*/ 1042357 w 3025374"/>
              <a:gd name="connsiteY30" fmla="*/ 28648 h 796937"/>
              <a:gd name="connsiteX31" fmla="*/ 889584 w 3025374"/>
              <a:gd name="connsiteY31" fmla="*/ 47747 h 796937"/>
              <a:gd name="connsiteX32" fmla="*/ 698618 w 3025374"/>
              <a:gd name="connsiteY32" fmla="*/ 57297 h 796937"/>
              <a:gd name="connsiteX33" fmla="*/ 517200 w 3025374"/>
              <a:gd name="connsiteY33" fmla="*/ 105045 h 796937"/>
              <a:gd name="connsiteX34" fmla="*/ 412169 w 3025374"/>
              <a:gd name="connsiteY34" fmla="*/ 152793 h 796937"/>
              <a:gd name="connsiteX35" fmla="*/ 354879 w 3025374"/>
              <a:gd name="connsiteY35" fmla="*/ 162342 h 796937"/>
              <a:gd name="connsiteX36" fmla="*/ 307137 w 3025374"/>
              <a:gd name="connsiteY36" fmla="*/ 171892 h 796937"/>
              <a:gd name="connsiteX37" fmla="*/ 268944 w 3025374"/>
              <a:gd name="connsiteY37" fmla="*/ 200540 h 796937"/>
              <a:gd name="connsiteX38" fmla="*/ 240299 w 3025374"/>
              <a:gd name="connsiteY38" fmla="*/ 219640 h 796937"/>
              <a:gd name="connsiteX39" fmla="*/ 221203 w 3025374"/>
              <a:gd name="connsiteY39" fmla="*/ 248288 h 796937"/>
              <a:gd name="connsiteX40" fmla="*/ 192558 w 3025374"/>
              <a:gd name="connsiteY40" fmla="*/ 267387 h 796937"/>
              <a:gd name="connsiteX41" fmla="*/ 125720 w 3025374"/>
              <a:gd name="connsiteY41" fmla="*/ 334234 h 796937"/>
              <a:gd name="connsiteX42" fmla="*/ 87526 w 3025374"/>
              <a:gd name="connsiteY42" fmla="*/ 353334 h 796937"/>
              <a:gd name="connsiteX43" fmla="*/ 11140 w 3025374"/>
              <a:gd name="connsiteY43" fmla="*/ 362883 h 79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25374" h="796937">
                <a:moveTo>
                  <a:pt x="11140" y="362883"/>
                </a:moveTo>
                <a:cubicBezTo>
                  <a:pt x="0" y="375616"/>
                  <a:pt x="14221" y="408171"/>
                  <a:pt x="20688" y="429730"/>
                </a:cubicBezTo>
                <a:cubicBezTo>
                  <a:pt x="30526" y="462527"/>
                  <a:pt x="45859" y="457413"/>
                  <a:pt x="68430" y="477478"/>
                </a:cubicBezTo>
                <a:cubicBezTo>
                  <a:pt x="88615" y="495423"/>
                  <a:pt x="108849" y="513684"/>
                  <a:pt x="125720" y="534775"/>
                </a:cubicBezTo>
                <a:cubicBezTo>
                  <a:pt x="138451" y="550691"/>
                  <a:pt x="150142" y="567498"/>
                  <a:pt x="163913" y="582523"/>
                </a:cubicBezTo>
                <a:cubicBezTo>
                  <a:pt x="185203" y="605752"/>
                  <a:pt x="208472" y="627088"/>
                  <a:pt x="230751" y="649370"/>
                </a:cubicBezTo>
                <a:lnTo>
                  <a:pt x="259396" y="678019"/>
                </a:lnTo>
                <a:cubicBezTo>
                  <a:pt x="274253" y="692878"/>
                  <a:pt x="295419" y="717791"/>
                  <a:pt x="316686" y="725767"/>
                </a:cubicBezTo>
                <a:cubicBezTo>
                  <a:pt x="331881" y="731466"/>
                  <a:pt x="348614" y="731666"/>
                  <a:pt x="364427" y="735316"/>
                </a:cubicBezTo>
                <a:cubicBezTo>
                  <a:pt x="390001" y="741218"/>
                  <a:pt x="415352" y="748049"/>
                  <a:pt x="440814" y="754415"/>
                </a:cubicBezTo>
                <a:cubicBezTo>
                  <a:pt x="610879" y="796937"/>
                  <a:pt x="476787" y="766097"/>
                  <a:pt x="889584" y="783064"/>
                </a:cubicBezTo>
                <a:lnTo>
                  <a:pt x="1176033" y="792614"/>
                </a:lnTo>
                <a:lnTo>
                  <a:pt x="2560538" y="783064"/>
                </a:lnTo>
                <a:cubicBezTo>
                  <a:pt x="2678456" y="781120"/>
                  <a:pt x="2796476" y="775701"/>
                  <a:pt x="2913825" y="763965"/>
                </a:cubicBezTo>
                <a:cubicBezTo>
                  <a:pt x="2925244" y="762823"/>
                  <a:pt x="2933132" y="751537"/>
                  <a:pt x="2942470" y="744866"/>
                </a:cubicBezTo>
                <a:cubicBezTo>
                  <a:pt x="3025374" y="685641"/>
                  <a:pt x="2941801" y="742128"/>
                  <a:pt x="3009308" y="697118"/>
                </a:cubicBezTo>
                <a:cubicBezTo>
                  <a:pt x="3002943" y="652553"/>
                  <a:pt x="2999485" y="607476"/>
                  <a:pt x="2990212" y="563424"/>
                </a:cubicBezTo>
                <a:cubicBezTo>
                  <a:pt x="2986801" y="547222"/>
                  <a:pt x="2961364" y="493835"/>
                  <a:pt x="2952018" y="477478"/>
                </a:cubicBezTo>
                <a:cubicBezTo>
                  <a:pt x="2946325" y="467513"/>
                  <a:pt x="2938054" y="459094"/>
                  <a:pt x="2932922" y="448829"/>
                </a:cubicBezTo>
                <a:cubicBezTo>
                  <a:pt x="2928421" y="439825"/>
                  <a:pt x="2929924" y="427823"/>
                  <a:pt x="2923374" y="420180"/>
                </a:cubicBezTo>
                <a:cubicBezTo>
                  <a:pt x="2908254" y="402538"/>
                  <a:pt x="2869174" y="377676"/>
                  <a:pt x="2846987" y="362883"/>
                </a:cubicBezTo>
                <a:cubicBezTo>
                  <a:pt x="2811605" y="309804"/>
                  <a:pt x="2848668" y="353682"/>
                  <a:pt x="2780149" y="315135"/>
                </a:cubicBezTo>
                <a:cubicBezTo>
                  <a:pt x="2743980" y="294787"/>
                  <a:pt x="2709646" y="271310"/>
                  <a:pt x="2675118" y="248288"/>
                </a:cubicBezTo>
                <a:cubicBezTo>
                  <a:pt x="2652337" y="233099"/>
                  <a:pt x="2631060" y="215729"/>
                  <a:pt x="2608279" y="200540"/>
                </a:cubicBezTo>
                <a:cubicBezTo>
                  <a:pt x="2592838" y="190244"/>
                  <a:pt x="2575979" y="182188"/>
                  <a:pt x="2560538" y="171892"/>
                </a:cubicBezTo>
                <a:cubicBezTo>
                  <a:pt x="2547297" y="163063"/>
                  <a:pt x="2535991" y="151432"/>
                  <a:pt x="2522345" y="143243"/>
                </a:cubicBezTo>
                <a:cubicBezTo>
                  <a:pt x="2504037" y="132257"/>
                  <a:pt x="2484566" y="123266"/>
                  <a:pt x="2465055" y="114594"/>
                </a:cubicBezTo>
                <a:cubicBezTo>
                  <a:pt x="2427245" y="97788"/>
                  <a:pt x="2385954" y="88138"/>
                  <a:pt x="2350475" y="66847"/>
                </a:cubicBezTo>
                <a:cubicBezTo>
                  <a:pt x="2331739" y="55604"/>
                  <a:pt x="2287726" y="27531"/>
                  <a:pt x="2264540" y="19099"/>
                </a:cubicBezTo>
                <a:cubicBezTo>
                  <a:pt x="2242764" y="11180"/>
                  <a:pt x="2219981" y="6366"/>
                  <a:pt x="2197702" y="0"/>
                </a:cubicBezTo>
                <a:cubicBezTo>
                  <a:pt x="1823595" y="5756"/>
                  <a:pt x="1417611" y="7798"/>
                  <a:pt x="1042357" y="28648"/>
                </a:cubicBezTo>
                <a:cubicBezTo>
                  <a:pt x="991115" y="31495"/>
                  <a:pt x="940727" y="43484"/>
                  <a:pt x="889584" y="47747"/>
                </a:cubicBezTo>
                <a:cubicBezTo>
                  <a:pt x="826069" y="53041"/>
                  <a:pt x="762273" y="54114"/>
                  <a:pt x="698618" y="57297"/>
                </a:cubicBezTo>
                <a:cubicBezTo>
                  <a:pt x="638145" y="73213"/>
                  <a:pt x="574126" y="79166"/>
                  <a:pt x="517200" y="105045"/>
                </a:cubicBezTo>
                <a:cubicBezTo>
                  <a:pt x="482190" y="120961"/>
                  <a:pt x="448434" y="139992"/>
                  <a:pt x="412169" y="152793"/>
                </a:cubicBezTo>
                <a:cubicBezTo>
                  <a:pt x="393913" y="159237"/>
                  <a:pt x="373927" y="158878"/>
                  <a:pt x="354879" y="162342"/>
                </a:cubicBezTo>
                <a:cubicBezTo>
                  <a:pt x="338912" y="165246"/>
                  <a:pt x="323051" y="168709"/>
                  <a:pt x="307137" y="171892"/>
                </a:cubicBezTo>
                <a:cubicBezTo>
                  <a:pt x="294406" y="181441"/>
                  <a:pt x="281893" y="191289"/>
                  <a:pt x="268944" y="200540"/>
                </a:cubicBezTo>
                <a:cubicBezTo>
                  <a:pt x="259606" y="207211"/>
                  <a:pt x="248413" y="211524"/>
                  <a:pt x="240299" y="219640"/>
                </a:cubicBezTo>
                <a:cubicBezTo>
                  <a:pt x="232185" y="227756"/>
                  <a:pt x="229318" y="240172"/>
                  <a:pt x="221203" y="248288"/>
                </a:cubicBezTo>
                <a:cubicBezTo>
                  <a:pt x="213089" y="256403"/>
                  <a:pt x="201088" y="259709"/>
                  <a:pt x="192558" y="267387"/>
                </a:cubicBezTo>
                <a:cubicBezTo>
                  <a:pt x="169138" y="288468"/>
                  <a:pt x="153902" y="320141"/>
                  <a:pt x="125720" y="334234"/>
                </a:cubicBezTo>
                <a:cubicBezTo>
                  <a:pt x="112989" y="340601"/>
                  <a:pt x="99732" y="346010"/>
                  <a:pt x="87526" y="353334"/>
                </a:cubicBezTo>
                <a:cubicBezTo>
                  <a:pt x="67846" y="365144"/>
                  <a:pt x="22280" y="350150"/>
                  <a:pt x="11140" y="362883"/>
                </a:cubicBezTo>
                <a:close/>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66" name="Freeform 65"/>
          <p:cNvSpPr/>
          <p:nvPr/>
        </p:nvSpPr>
        <p:spPr bwMode="auto">
          <a:xfrm>
            <a:off x="1039851" y="4682526"/>
            <a:ext cx="3018528" cy="849911"/>
          </a:xfrm>
          <a:custGeom>
            <a:avLst/>
            <a:gdLst>
              <a:gd name="connsiteX0" fmla="*/ 631103 w 3018528"/>
              <a:gd name="connsiteY0" fmla="*/ 114595 h 849911"/>
              <a:gd name="connsiteX1" fmla="*/ 277815 w 3018528"/>
              <a:gd name="connsiteY1" fmla="*/ 124144 h 849911"/>
              <a:gd name="connsiteX2" fmla="*/ 172784 w 3018528"/>
              <a:gd name="connsiteY2" fmla="*/ 143243 h 849911"/>
              <a:gd name="connsiteX3" fmla="*/ 153687 w 3018528"/>
              <a:gd name="connsiteY3" fmla="*/ 171892 h 849911"/>
              <a:gd name="connsiteX4" fmla="*/ 125042 w 3018528"/>
              <a:gd name="connsiteY4" fmla="*/ 200541 h 849911"/>
              <a:gd name="connsiteX5" fmla="*/ 86849 w 3018528"/>
              <a:gd name="connsiteY5" fmla="*/ 276937 h 849911"/>
              <a:gd name="connsiteX6" fmla="*/ 20011 w 3018528"/>
              <a:gd name="connsiteY6" fmla="*/ 362884 h 849911"/>
              <a:gd name="connsiteX7" fmla="*/ 914 w 3018528"/>
              <a:gd name="connsiteY7" fmla="*/ 420181 h 849911"/>
              <a:gd name="connsiteX8" fmla="*/ 29559 w 3018528"/>
              <a:gd name="connsiteY8" fmla="*/ 572974 h 849911"/>
              <a:gd name="connsiteX9" fmla="*/ 48656 w 3018528"/>
              <a:gd name="connsiteY9" fmla="*/ 620722 h 849911"/>
              <a:gd name="connsiteX10" fmla="*/ 230074 w 3018528"/>
              <a:gd name="connsiteY10" fmla="*/ 763965 h 849911"/>
              <a:gd name="connsiteX11" fmla="*/ 325557 w 3018528"/>
              <a:gd name="connsiteY11" fmla="*/ 802164 h 849911"/>
              <a:gd name="connsiteX12" fmla="*/ 411492 w 3018528"/>
              <a:gd name="connsiteY12" fmla="*/ 811713 h 849911"/>
              <a:gd name="connsiteX13" fmla="*/ 545168 w 3018528"/>
              <a:gd name="connsiteY13" fmla="*/ 830812 h 849911"/>
              <a:gd name="connsiteX14" fmla="*/ 841165 w 3018528"/>
              <a:gd name="connsiteY14" fmla="*/ 840362 h 849911"/>
              <a:gd name="connsiteX15" fmla="*/ 1261291 w 3018528"/>
              <a:gd name="connsiteY15" fmla="*/ 849911 h 849911"/>
              <a:gd name="connsiteX16" fmla="*/ 2340250 w 3018528"/>
              <a:gd name="connsiteY16" fmla="*/ 840362 h 849911"/>
              <a:gd name="connsiteX17" fmla="*/ 2502571 w 3018528"/>
              <a:gd name="connsiteY17" fmla="*/ 830812 h 849911"/>
              <a:gd name="connsiteX18" fmla="*/ 2588506 w 3018528"/>
              <a:gd name="connsiteY18" fmla="*/ 811713 h 849911"/>
              <a:gd name="connsiteX19" fmla="*/ 2703085 w 3018528"/>
              <a:gd name="connsiteY19" fmla="*/ 763965 h 849911"/>
              <a:gd name="connsiteX20" fmla="*/ 2731730 w 3018528"/>
              <a:gd name="connsiteY20" fmla="*/ 744866 h 849911"/>
              <a:gd name="connsiteX21" fmla="*/ 2769923 w 3018528"/>
              <a:gd name="connsiteY21" fmla="*/ 725767 h 849911"/>
              <a:gd name="connsiteX22" fmla="*/ 2874955 w 3018528"/>
              <a:gd name="connsiteY22" fmla="*/ 592073 h 849911"/>
              <a:gd name="connsiteX23" fmla="*/ 2979986 w 3018528"/>
              <a:gd name="connsiteY23" fmla="*/ 420181 h 849911"/>
              <a:gd name="connsiteX24" fmla="*/ 2979986 w 3018528"/>
              <a:gd name="connsiteY24" fmla="*/ 190991 h 849911"/>
              <a:gd name="connsiteX25" fmla="*/ 2922696 w 3018528"/>
              <a:gd name="connsiteY25" fmla="*/ 143243 h 849911"/>
              <a:gd name="connsiteX26" fmla="*/ 2836762 w 3018528"/>
              <a:gd name="connsiteY26" fmla="*/ 85946 h 849911"/>
              <a:gd name="connsiteX27" fmla="*/ 2789020 w 3018528"/>
              <a:gd name="connsiteY27" fmla="*/ 57297 h 849911"/>
              <a:gd name="connsiteX28" fmla="*/ 2712634 w 3018528"/>
              <a:gd name="connsiteY28" fmla="*/ 38198 h 849911"/>
              <a:gd name="connsiteX29" fmla="*/ 2645795 w 3018528"/>
              <a:gd name="connsiteY29" fmla="*/ 19099 h 849911"/>
              <a:gd name="connsiteX30" fmla="*/ 2321153 w 3018528"/>
              <a:gd name="connsiteY30" fmla="*/ 0 h 849911"/>
              <a:gd name="connsiteX31" fmla="*/ 745682 w 3018528"/>
              <a:gd name="connsiteY31" fmla="*/ 9550 h 849911"/>
              <a:gd name="connsiteX32" fmla="*/ 669296 w 3018528"/>
              <a:gd name="connsiteY32" fmla="*/ 19099 h 849911"/>
              <a:gd name="connsiteX33" fmla="*/ 602458 w 3018528"/>
              <a:gd name="connsiteY33" fmla="*/ 57297 h 849911"/>
              <a:gd name="connsiteX34" fmla="*/ 573813 w 3018528"/>
              <a:gd name="connsiteY34" fmla="*/ 66847 h 849911"/>
              <a:gd name="connsiteX35" fmla="*/ 497426 w 3018528"/>
              <a:gd name="connsiteY35" fmla="*/ 133694 h 84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18528" h="849911">
                <a:moveTo>
                  <a:pt x="631103" y="114595"/>
                </a:moveTo>
                <a:lnTo>
                  <a:pt x="277815" y="124144"/>
                </a:lnTo>
                <a:cubicBezTo>
                  <a:pt x="215530" y="126913"/>
                  <a:pt x="216324" y="128729"/>
                  <a:pt x="172784" y="143243"/>
                </a:cubicBezTo>
                <a:cubicBezTo>
                  <a:pt x="166418" y="152793"/>
                  <a:pt x="161034" y="163075"/>
                  <a:pt x="153687" y="171892"/>
                </a:cubicBezTo>
                <a:cubicBezTo>
                  <a:pt x="145042" y="182267"/>
                  <a:pt x="132199" y="189089"/>
                  <a:pt x="125042" y="200541"/>
                </a:cubicBezTo>
                <a:cubicBezTo>
                  <a:pt x="49545" y="321354"/>
                  <a:pt x="150362" y="192242"/>
                  <a:pt x="86849" y="276937"/>
                </a:cubicBezTo>
                <a:cubicBezTo>
                  <a:pt x="65075" y="305972"/>
                  <a:pt x="20011" y="362884"/>
                  <a:pt x="20011" y="362884"/>
                </a:cubicBezTo>
                <a:cubicBezTo>
                  <a:pt x="13645" y="381983"/>
                  <a:pt x="0" y="400070"/>
                  <a:pt x="914" y="420181"/>
                </a:cubicBezTo>
                <a:cubicBezTo>
                  <a:pt x="3267" y="471946"/>
                  <a:pt x="17558" y="522564"/>
                  <a:pt x="29559" y="572974"/>
                </a:cubicBezTo>
                <a:cubicBezTo>
                  <a:pt x="33529" y="589650"/>
                  <a:pt x="38205" y="607134"/>
                  <a:pt x="48656" y="620722"/>
                </a:cubicBezTo>
                <a:cubicBezTo>
                  <a:pt x="88284" y="672245"/>
                  <a:pt x="170839" y="740267"/>
                  <a:pt x="230074" y="763965"/>
                </a:cubicBezTo>
                <a:cubicBezTo>
                  <a:pt x="261902" y="776698"/>
                  <a:pt x="292406" y="793439"/>
                  <a:pt x="325557" y="802164"/>
                </a:cubicBezTo>
                <a:cubicBezTo>
                  <a:pt x="353429" y="809500"/>
                  <a:pt x="382913" y="807985"/>
                  <a:pt x="411492" y="811713"/>
                </a:cubicBezTo>
                <a:cubicBezTo>
                  <a:pt x="456125" y="817535"/>
                  <a:pt x="500257" y="827817"/>
                  <a:pt x="545168" y="830812"/>
                </a:cubicBezTo>
                <a:cubicBezTo>
                  <a:pt x="643666" y="837380"/>
                  <a:pt x="742483" y="837730"/>
                  <a:pt x="841165" y="840362"/>
                </a:cubicBezTo>
                <a:lnTo>
                  <a:pt x="1261291" y="849911"/>
                </a:lnTo>
                <a:lnTo>
                  <a:pt x="2340250" y="840362"/>
                </a:lnTo>
                <a:cubicBezTo>
                  <a:pt x="2394444" y="839528"/>
                  <a:pt x="2448728" y="837026"/>
                  <a:pt x="2502571" y="830812"/>
                </a:cubicBezTo>
                <a:cubicBezTo>
                  <a:pt x="2531721" y="827448"/>
                  <a:pt x="2560153" y="819275"/>
                  <a:pt x="2588506" y="811713"/>
                </a:cubicBezTo>
                <a:cubicBezTo>
                  <a:pt x="2634505" y="799445"/>
                  <a:pt x="2661252" y="787209"/>
                  <a:pt x="2703085" y="763965"/>
                </a:cubicBezTo>
                <a:cubicBezTo>
                  <a:pt x="2713117" y="758391"/>
                  <a:pt x="2721766" y="750560"/>
                  <a:pt x="2731730" y="744866"/>
                </a:cubicBezTo>
                <a:cubicBezTo>
                  <a:pt x="2744088" y="737803"/>
                  <a:pt x="2758907" y="734781"/>
                  <a:pt x="2769923" y="725767"/>
                </a:cubicBezTo>
                <a:cubicBezTo>
                  <a:pt x="2862480" y="650029"/>
                  <a:pt x="2814963" y="678741"/>
                  <a:pt x="2874955" y="592073"/>
                </a:cubicBezTo>
                <a:cubicBezTo>
                  <a:pt x="2983069" y="435887"/>
                  <a:pt x="2854829" y="670528"/>
                  <a:pt x="2979986" y="420181"/>
                </a:cubicBezTo>
                <a:cubicBezTo>
                  <a:pt x="2997199" y="334107"/>
                  <a:pt x="3018528" y="282540"/>
                  <a:pt x="2979986" y="190991"/>
                </a:cubicBezTo>
                <a:cubicBezTo>
                  <a:pt x="2970340" y="168079"/>
                  <a:pt x="2941275" y="159760"/>
                  <a:pt x="2922696" y="143243"/>
                </a:cubicBezTo>
                <a:cubicBezTo>
                  <a:pt x="2858998" y="86616"/>
                  <a:pt x="2937682" y="141001"/>
                  <a:pt x="2836762" y="85946"/>
                </a:cubicBezTo>
                <a:cubicBezTo>
                  <a:pt x="2820469" y="77058"/>
                  <a:pt x="2806342" y="63960"/>
                  <a:pt x="2789020" y="57297"/>
                </a:cubicBezTo>
                <a:cubicBezTo>
                  <a:pt x="2764524" y="47874"/>
                  <a:pt x="2737993" y="44961"/>
                  <a:pt x="2712634" y="38198"/>
                </a:cubicBezTo>
                <a:cubicBezTo>
                  <a:pt x="2690245" y="32227"/>
                  <a:pt x="2668651" y="22909"/>
                  <a:pt x="2645795" y="19099"/>
                </a:cubicBezTo>
                <a:cubicBezTo>
                  <a:pt x="2577266" y="7676"/>
                  <a:pt x="2347710" y="1155"/>
                  <a:pt x="2321153" y="0"/>
                </a:cubicBezTo>
                <a:lnTo>
                  <a:pt x="745682" y="9550"/>
                </a:lnTo>
                <a:cubicBezTo>
                  <a:pt x="720024" y="9847"/>
                  <a:pt x="694190" y="12875"/>
                  <a:pt x="669296" y="19099"/>
                </a:cubicBezTo>
                <a:cubicBezTo>
                  <a:pt x="635820" y="27469"/>
                  <a:pt x="630868" y="43090"/>
                  <a:pt x="602458" y="57297"/>
                </a:cubicBezTo>
                <a:cubicBezTo>
                  <a:pt x="593456" y="61799"/>
                  <a:pt x="583361" y="63664"/>
                  <a:pt x="573813" y="66847"/>
                </a:cubicBezTo>
                <a:cubicBezTo>
                  <a:pt x="511491" y="129177"/>
                  <a:pt x="540679" y="112064"/>
                  <a:pt x="497426" y="133694"/>
                </a:cubicBezTo>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69" name="Freeform 68"/>
          <p:cNvSpPr/>
          <p:nvPr/>
        </p:nvSpPr>
        <p:spPr bwMode="auto">
          <a:xfrm>
            <a:off x="2780719" y="6696613"/>
            <a:ext cx="705493" cy="619373"/>
          </a:xfrm>
          <a:custGeom>
            <a:avLst/>
            <a:gdLst>
              <a:gd name="connsiteX0" fmla="*/ 160160 w 705493"/>
              <a:gd name="connsiteY0" fmla="*/ 7182 h 619373"/>
              <a:gd name="connsiteX1" fmla="*/ 141063 w 705493"/>
              <a:gd name="connsiteY1" fmla="*/ 45380 h 619373"/>
              <a:gd name="connsiteX2" fmla="*/ 55128 w 705493"/>
              <a:gd name="connsiteY2" fmla="*/ 121777 h 619373"/>
              <a:gd name="connsiteX3" fmla="*/ 64676 w 705493"/>
              <a:gd name="connsiteY3" fmla="*/ 274570 h 619373"/>
              <a:gd name="connsiteX4" fmla="*/ 93321 w 705493"/>
              <a:gd name="connsiteY4" fmla="*/ 293669 h 619373"/>
              <a:gd name="connsiteX5" fmla="*/ 188804 w 705493"/>
              <a:gd name="connsiteY5" fmla="*/ 446462 h 619373"/>
              <a:gd name="connsiteX6" fmla="*/ 265191 w 705493"/>
              <a:gd name="connsiteY6" fmla="*/ 551507 h 619373"/>
              <a:gd name="connsiteX7" fmla="*/ 284288 w 705493"/>
              <a:gd name="connsiteY7" fmla="*/ 570607 h 619373"/>
              <a:gd name="connsiteX8" fmla="*/ 446609 w 705493"/>
              <a:gd name="connsiteY8" fmla="*/ 618354 h 619373"/>
              <a:gd name="connsiteX9" fmla="*/ 589833 w 705493"/>
              <a:gd name="connsiteY9" fmla="*/ 580156 h 619373"/>
              <a:gd name="connsiteX10" fmla="*/ 666220 w 705493"/>
              <a:gd name="connsiteY10" fmla="*/ 513309 h 619373"/>
              <a:gd name="connsiteX11" fmla="*/ 694865 w 705493"/>
              <a:gd name="connsiteY11" fmla="*/ 465561 h 619373"/>
              <a:gd name="connsiteX12" fmla="*/ 704413 w 705493"/>
              <a:gd name="connsiteY12" fmla="*/ 417813 h 619373"/>
              <a:gd name="connsiteX13" fmla="*/ 666220 w 705493"/>
              <a:gd name="connsiteY13" fmla="*/ 284120 h 619373"/>
              <a:gd name="connsiteX14" fmla="*/ 628027 w 705493"/>
              <a:gd name="connsiteY14" fmla="*/ 226822 h 619373"/>
              <a:gd name="connsiteX15" fmla="*/ 542092 w 705493"/>
              <a:gd name="connsiteY15" fmla="*/ 159975 h 619373"/>
              <a:gd name="connsiteX16" fmla="*/ 408416 w 705493"/>
              <a:gd name="connsiteY16" fmla="*/ 54930 h 619373"/>
              <a:gd name="connsiteX17" fmla="*/ 379771 w 705493"/>
              <a:gd name="connsiteY17" fmla="*/ 45380 h 619373"/>
              <a:gd name="connsiteX18" fmla="*/ 179256 w 705493"/>
              <a:gd name="connsiteY18" fmla="*/ 54930 h 619373"/>
              <a:gd name="connsiteX19" fmla="*/ 121966 w 705493"/>
              <a:gd name="connsiteY19" fmla="*/ 83579 h 619373"/>
              <a:gd name="connsiteX20" fmla="*/ 83773 w 705493"/>
              <a:gd name="connsiteY20" fmla="*/ 93128 h 6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5493" h="619373">
                <a:moveTo>
                  <a:pt x="160160" y="7182"/>
                </a:moveTo>
                <a:cubicBezTo>
                  <a:pt x="153794" y="19915"/>
                  <a:pt x="151128" y="35313"/>
                  <a:pt x="141063" y="45380"/>
                </a:cubicBezTo>
                <a:cubicBezTo>
                  <a:pt x="0" y="186462"/>
                  <a:pt x="146450" y="0"/>
                  <a:pt x="55128" y="121777"/>
                </a:cubicBezTo>
                <a:cubicBezTo>
                  <a:pt x="35235" y="181466"/>
                  <a:pt x="32017" y="176580"/>
                  <a:pt x="64676" y="274570"/>
                </a:cubicBezTo>
                <a:cubicBezTo>
                  <a:pt x="68305" y="285457"/>
                  <a:pt x="83773" y="287303"/>
                  <a:pt x="93321" y="293669"/>
                </a:cubicBezTo>
                <a:cubicBezTo>
                  <a:pt x="172370" y="451787"/>
                  <a:pt x="104178" y="333612"/>
                  <a:pt x="188804" y="446462"/>
                </a:cubicBezTo>
                <a:cubicBezTo>
                  <a:pt x="258220" y="539029"/>
                  <a:pt x="194975" y="469577"/>
                  <a:pt x="265191" y="551507"/>
                </a:cubicBezTo>
                <a:cubicBezTo>
                  <a:pt x="271050" y="558343"/>
                  <a:pt x="276568" y="565974"/>
                  <a:pt x="284288" y="570607"/>
                </a:cubicBezTo>
                <a:cubicBezTo>
                  <a:pt x="365554" y="619373"/>
                  <a:pt x="353537" y="608012"/>
                  <a:pt x="446609" y="618354"/>
                </a:cubicBezTo>
                <a:cubicBezTo>
                  <a:pt x="498548" y="610934"/>
                  <a:pt x="542907" y="609489"/>
                  <a:pt x="589833" y="580156"/>
                </a:cubicBezTo>
                <a:cubicBezTo>
                  <a:pt x="618524" y="562222"/>
                  <a:pt x="643358" y="538252"/>
                  <a:pt x="666220" y="513309"/>
                </a:cubicBezTo>
                <a:cubicBezTo>
                  <a:pt x="678761" y="499626"/>
                  <a:pt x="685317" y="481477"/>
                  <a:pt x="694865" y="465561"/>
                </a:cubicBezTo>
                <a:cubicBezTo>
                  <a:pt x="698048" y="449645"/>
                  <a:pt x="705493" y="434008"/>
                  <a:pt x="704413" y="417813"/>
                </a:cubicBezTo>
                <a:cubicBezTo>
                  <a:pt x="700857" y="364473"/>
                  <a:pt x="691792" y="326747"/>
                  <a:pt x="666220" y="284120"/>
                </a:cubicBezTo>
                <a:cubicBezTo>
                  <a:pt x="654412" y="264437"/>
                  <a:pt x="646145" y="240915"/>
                  <a:pt x="628027" y="226822"/>
                </a:cubicBezTo>
                <a:cubicBezTo>
                  <a:pt x="599382" y="204540"/>
                  <a:pt x="570257" y="182862"/>
                  <a:pt x="542092" y="159975"/>
                </a:cubicBezTo>
                <a:cubicBezTo>
                  <a:pt x="488348" y="116302"/>
                  <a:pt x="467519" y="90397"/>
                  <a:pt x="408416" y="54930"/>
                </a:cubicBezTo>
                <a:cubicBezTo>
                  <a:pt x="399786" y="49751"/>
                  <a:pt x="389319" y="48563"/>
                  <a:pt x="379771" y="45380"/>
                </a:cubicBezTo>
                <a:cubicBezTo>
                  <a:pt x="312933" y="48563"/>
                  <a:pt x="245447" y="45122"/>
                  <a:pt x="179256" y="54930"/>
                </a:cubicBezTo>
                <a:cubicBezTo>
                  <a:pt x="158135" y="58059"/>
                  <a:pt x="141477" y="74907"/>
                  <a:pt x="121966" y="83579"/>
                </a:cubicBezTo>
                <a:cubicBezTo>
                  <a:pt x="98219" y="94135"/>
                  <a:pt x="100882" y="93128"/>
                  <a:pt x="83773" y="93128"/>
                </a:cubicBezTo>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4" name="Freeform 73"/>
          <p:cNvSpPr/>
          <p:nvPr/>
        </p:nvSpPr>
        <p:spPr bwMode="auto">
          <a:xfrm>
            <a:off x="3935573" y="6827837"/>
            <a:ext cx="743097" cy="461352"/>
          </a:xfrm>
          <a:custGeom>
            <a:avLst/>
            <a:gdLst>
              <a:gd name="connsiteX0" fmla="*/ 112909 w 743097"/>
              <a:gd name="connsiteY0" fmla="*/ 0 h 461352"/>
              <a:gd name="connsiteX1" fmla="*/ 84264 w 743097"/>
              <a:gd name="connsiteY1" fmla="*/ 9549 h 461352"/>
              <a:gd name="connsiteX2" fmla="*/ 26974 w 743097"/>
              <a:gd name="connsiteY2" fmla="*/ 76396 h 461352"/>
              <a:gd name="connsiteX3" fmla="*/ 26974 w 743097"/>
              <a:gd name="connsiteY3" fmla="*/ 210090 h 461352"/>
              <a:gd name="connsiteX4" fmla="*/ 84264 w 743097"/>
              <a:gd name="connsiteY4" fmla="*/ 267388 h 461352"/>
              <a:gd name="connsiteX5" fmla="*/ 132006 w 743097"/>
              <a:gd name="connsiteY5" fmla="*/ 315136 h 461352"/>
              <a:gd name="connsiteX6" fmla="*/ 160651 w 743097"/>
              <a:gd name="connsiteY6" fmla="*/ 343784 h 461352"/>
              <a:gd name="connsiteX7" fmla="*/ 198844 w 743097"/>
              <a:gd name="connsiteY7" fmla="*/ 362883 h 461352"/>
              <a:gd name="connsiteX8" fmla="*/ 237037 w 743097"/>
              <a:gd name="connsiteY8" fmla="*/ 391532 h 461352"/>
              <a:gd name="connsiteX9" fmla="*/ 303875 w 743097"/>
              <a:gd name="connsiteY9" fmla="*/ 439280 h 461352"/>
              <a:gd name="connsiteX10" fmla="*/ 638066 w 743097"/>
              <a:gd name="connsiteY10" fmla="*/ 420181 h 461352"/>
              <a:gd name="connsiteX11" fmla="*/ 685808 w 743097"/>
              <a:gd name="connsiteY11" fmla="*/ 401082 h 461352"/>
              <a:gd name="connsiteX12" fmla="*/ 714452 w 743097"/>
              <a:gd name="connsiteY12" fmla="*/ 391532 h 461352"/>
              <a:gd name="connsiteX13" fmla="*/ 743097 w 743097"/>
              <a:gd name="connsiteY13" fmla="*/ 324685 h 461352"/>
              <a:gd name="connsiteX14" fmla="*/ 724001 w 743097"/>
              <a:gd name="connsiteY14" fmla="*/ 248289 h 461352"/>
              <a:gd name="connsiteX15" fmla="*/ 704904 w 743097"/>
              <a:gd name="connsiteY15" fmla="*/ 219640 h 461352"/>
              <a:gd name="connsiteX16" fmla="*/ 685808 w 743097"/>
              <a:gd name="connsiteY16" fmla="*/ 181442 h 461352"/>
              <a:gd name="connsiteX17" fmla="*/ 618969 w 743097"/>
              <a:gd name="connsiteY17" fmla="*/ 124144 h 461352"/>
              <a:gd name="connsiteX18" fmla="*/ 580776 w 743097"/>
              <a:gd name="connsiteY18" fmla="*/ 85946 h 461352"/>
              <a:gd name="connsiteX19" fmla="*/ 494841 w 743097"/>
              <a:gd name="connsiteY19" fmla="*/ 47748 h 461352"/>
              <a:gd name="connsiteX20" fmla="*/ 408907 w 743097"/>
              <a:gd name="connsiteY20" fmla="*/ 9549 h 461352"/>
              <a:gd name="connsiteX21" fmla="*/ 112909 w 743097"/>
              <a:gd name="connsiteY21" fmla="*/ 0 h 46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097" h="461352">
                <a:moveTo>
                  <a:pt x="112909" y="0"/>
                </a:moveTo>
                <a:cubicBezTo>
                  <a:pt x="58802" y="0"/>
                  <a:pt x="92454" y="3698"/>
                  <a:pt x="84264" y="9549"/>
                </a:cubicBezTo>
                <a:cubicBezTo>
                  <a:pt x="54798" y="30599"/>
                  <a:pt x="45323" y="48869"/>
                  <a:pt x="26974" y="76396"/>
                </a:cubicBezTo>
                <a:cubicBezTo>
                  <a:pt x="11038" y="124214"/>
                  <a:pt x="0" y="144573"/>
                  <a:pt x="26974" y="210090"/>
                </a:cubicBezTo>
                <a:cubicBezTo>
                  <a:pt x="37256" y="235065"/>
                  <a:pt x="65167" y="248289"/>
                  <a:pt x="84264" y="267388"/>
                </a:cubicBezTo>
                <a:lnTo>
                  <a:pt x="132006" y="315136"/>
                </a:lnTo>
                <a:cubicBezTo>
                  <a:pt x="141554" y="324685"/>
                  <a:pt x="148573" y="337744"/>
                  <a:pt x="160651" y="343784"/>
                </a:cubicBezTo>
                <a:cubicBezTo>
                  <a:pt x="173382" y="350150"/>
                  <a:pt x="186774" y="355338"/>
                  <a:pt x="198844" y="362883"/>
                </a:cubicBezTo>
                <a:cubicBezTo>
                  <a:pt x="212339" y="371319"/>
                  <a:pt x="224087" y="382281"/>
                  <a:pt x="237037" y="391532"/>
                </a:cubicBezTo>
                <a:cubicBezTo>
                  <a:pt x="334771" y="461352"/>
                  <a:pt x="179054" y="345650"/>
                  <a:pt x="303875" y="439280"/>
                </a:cubicBezTo>
                <a:cubicBezTo>
                  <a:pt x="415272" y="432914"/>
                  <a:pt x="527041" y="431285"/>
                  <a:pt x="638066" y="420181"/>
                </a:cubicBezTo>
                <a:cubicBezTo>
                  <a:pt x="655121" y="418475"/>
                  <a:pt x="669759" y="407101"/>
                  <a:pt x="685808" y="401082"/>
                </a:cubicBezTo>
                <a:cubicBezTo>
                  <a:pt x="695232" y="397548"/>
                  <a:pt x="704904" y="394715"/>
                  <a:pt x="714452" y="391532"/>
                </a:cubicBezTo>
                <a:cubicBezTo>
                  <a:pt x="718183" y="384070"/>
                  <a:pt x="743097" y="338738"/>
                  <a:pt x="743097" y="324685"/>
                </a:cubicBezTo>
                <a:cubicBezTo>
                  <a:pt x="743097" y="313789"/>
                  <a:pt x="731536" y="263361"/>
                  <a:pt x="724001" y="248289"/>
                </a:cubicBezTo>
                <a:cubicBezTo>
                  <a:pt x="718869" y="238024"/>
                  <a:pt x="710598" y="229605"/>
                  <a:pt x="704904" y="219640"/>
                </a:cubicBezTo>
                <a:cubicBezTo>
                  <a:pt x="697842" y="207280"/>
                  <a:pt x="694348" y="192831"/>
                  <a:pt x="685808" y="181442"/>
                </a:cubicBezTo>
                <a:cubicBezTo>
                  <a:pt x="644536" y="126405"/>
                  <a:pt x="659386" y="158791"/>
                  <a:pt x="618969" y="124144"/>
                </a:cubicBezTo>
                <a:cubicBezTo>
                  <a:pt x="605299" y="112425"/>
                  <a:pt x="595180" y="96750"/>
                  <a:pt x="580776" y="85946"/>
                </a:cubicBezTo>
                <a:cubicBezTo>
                  <a:pt x="555569" y="67038"/>
                  <a:pt x="521702" y="62673"/>
                  <a:pt x="494841" y="47748"/>
                </a:cubicBezTo>
                <a:cubicBezTo>
                  <a:pt x="441710" y="18227"/>
                  <a:pt x="474248" y="13179"/>
                  <a:pt x="408907" y="9549"/>
                </a:cubicBezTo>
                <a:cubicBezTo>
                  <a:pt x="310342" y="4072"/>
                  <a:pt x="167016" y="0"/>
                  <a:pt x="112909" y="0"/>
                </a:cubicBezTo>
                <a:close/>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5" name="Freeform 74"/>
          <p:cNvSpPr/>
          <p:nvPr/>
        </p:nvSpPr>
        <p:spPr bwMode="auto">
          <a:xfrm>
            <a:off x="5986788" y="4650639"/>
            <a:ext cx="3026814" cy="744866"/>
          </a:xfrm>
          <a:custGeom>
            <a:avLst/>
            <a:gdLst>
              <a:gd name="connsiteX0" fmla="*/ 57290 w 3026814"/>
              <a:gd name="connsiteY0" fmla="*/ 362883 h 744866"/>
              <a:gd name="connsiteX1" fmla="*/ 66839 w 3026814"/>
              <a:gd name="connsiteY1" fmla="*/ 410631 h 744866"/>
              <a:gd name="connsiteX2" fmla="*/ 105032 w 3026814"/>
              <a:gd name="connsiteY2" fmla="*/ 429730 h 744866"/>
              <a:gd name="connsiteX3" fmla="*/ 133677 w 3026814"/>
              <a:gd name="connsiteY3" fmla="*/ 458379 h 744866"/>
              <a:gd name="connsiteX4" fmla="*/ 210063 w 3026814"/>
              <a:gd name="connsiteY4" fmla="*/ 496577 h 744866"/>
              <a:gd name="connsiteX5" fmla="*/ 315095 w 3026814"/>
              <a:gd name="connsiteY5" fmla="*/ 544325 h 744866"/>
              <a:gd name="connsiteX6" fmla="*/ 391481 w 3026814"/>
              <a:gd name="connsiteY6" fmla="*/ 582523 h 744866"/>
              <a:gd name="connsiteX7" fmla="*/ 448771 w 3026814"/>
              <a:gd name="connsiteY7" fmla="*/ 601622 h 744866"/>
              <a:gd name="connsiteX8" fmla="*/ 486964 w 3026814"/>
              <a:gd name="connsiteY8" fmla="*/ 611172 h 744866"/>
              <a:gd name="connsiteX9" fmla="*/ 534706 w 3026814"/>
              <a:gd name="connsiteY9" fmla="*/ 630271 h 744866"/>
              <a:gd name="connsiteX10" fmla="*/ 620640 w 3026814"/>
              <a:gd name="connsiteY10" fmla="*/ 649370 h 744866"/>
              <a:gd name="connsiteX11" fmla="*/ 763865 w 3026814"/>
              <a:gd name="connsiteY11" fmla="*/ 678019 h 744866"/>
              <a:gd name="connsiteX12" fmla="*/ 907090 w 3026814"/>
              <a:gd name="connsiteY12" fmla="*/ 687568 h 744866"/>
              <a:gd name="connsiteX13" fmla="*/ 993024 w 3026814"/>
              <a:gd name="connsiteY13" fmla="*/ 697118 h 744866"/>
              <a:gd name="connsiteX14" fmla="*/ 1107604 w 3026814"/>
              <a:gd name="connsiteY14" fmla="*/ 706667 h 744866"/>
              <a:gd name="connsiteX15" fmla="*/ 1203087 w 3026814"/>
              <a:gd name="connsiteY15" fmla="*/ 716217 h 744866"/>
              <a:gd name="connsiteX16" fmla="*/ 1289022 w 3026814"/>
              <a:gd name="connsiteY16" fmla="*/ 725767 h 744866"/>
              <a:gd name="connsiteX17" fmla="*/ 1460891 w 3026814"/>
              <a:gd name="connsiteY17" fmla="*/ 735316 h 744866"/>
              <a:gd name="connsiteX18" fmla="*/ 2434819 w 3026814"/>
              <a:gd name="connsiteY18" fmla="*/ 744866 h 744866"/>
              <a:gd name="connsiteX19" fmla="*/ 2769009 w 3026814"/>
              <a:gd name="connsiteY19" fmla="*/ 735316 h 744866"/>
              <a:gd name="connsiteX20" fmla="*/ 2797654 w 3026814"/>
              <a:gd name="connsiteY20" fmla="*/ 716217 h 744866"/>
              <a:gd name="connsiteX21" fmla="*/ 2893137 w 3026814"/>
              <a:gd name="connsiteY21" fmla="*/ 668469 h 744866"/>
              <a:gd name="connsiteX22" fmla="*/ 2921782 w 3026814"/>
              <a:gd name="connsiteY22" fmla="*/ 630271 h 744866"/>
              <a:gd name="connsiteX23" fmla="*/ 2979072 w 3026814"/>
              <a:gd name="connsiteY23" fmla="*/ 572973 h 744866"/>
              <a:gd name="connsiteX24" fmla="*/ 2998169 w 3026814"/>
              <a:gd name="connsiteY24" fmla="*/ 506127 h 744866"/>
              <a:gd name="connsiteX25" fmla="*/ 3007717 w 3026814"/>
              <a:gd name="connsiteY25" fmla="*/ 458379 h 744866"/>
              <a:gd name="connsiteX26" fmla="*/ 3026814 w 3026814"/>
              <a:gd name="connsiteY26" fmla="*/ 429730 h 744866"/>
              <a:gd name="connsiteX27" fmla="*/ 3017265 w 3026814"/>
              <a:gd name="connsiteY27" fmla="*/ 353333 h 744866"/>
              <a:gd name="connsiteX28" fmla="*/ 2979072 w 3026814"/>
              <a:gd name="connsiteY28" fmla="*/ 296036 h 744866"/>
              <a:gd name="connsiteX29" fmla="*/ 2893137 w 3026814"/>
              <a:gd name="connsiteY29" fmla="*/ 190991 h 744866"/>
              <a:gd name="connsiteX30" fmla="*/ 2864492 w 3026814"/>
              <a:gd name="connsiteY30" fmla="*/ 171892 h 744866"/>
              <a:gd name="connsiteX31" fmla="*/ 2807203 w 3026814"/>
              <a:gd name="connsiteY31" fmla="*/ 152793 h 744866"/>
              <a:gd name="connsiteX32" fmla="*/ 2711720 w 3026814"/>
              <a:gd name="connsiteY32" fmla="*/ 95495 h 744866"/>
              <a:gd name="connsiteX33" fmla="*/ 2434819 w 3026814"/>
              <a:gd name="connsiteY33" fmla="*/ 57297 h 744866"/>
              <a:gd name="connsiteX34" fmla="*/ 2329787 w 3026814"/>
              <a:gd name="connsiteY34" fmla="*/ 38198 h 744866"/>
              <a:gd name="connsiteX35" fmla="*/ 2224756 w 3026814"/>
              <a:gd name="connsiteY35" fmla="*/ 28648 h 744866"/>
              <a:gd name="connsiteX36" fmla="*/ 1775986 w 3026814"/>
              <a:gd name="connsiteY36" fmla="*/ 0 h 744866"/>
              <a:gd name="connsiteX37" fmla="*/ 1040766 w 3026814"/>
              <a:gd name="connsiteY37" fmla="*/ 9549 h 744866"/>
              <a:gd name="connsiteX38" fmla="*/ 973928 w 3026814"/>
              <a:gd name="connsiteY38" fmla="*/ 28648 h 744866"/>
              <a:gd name="connsiteX39" fmla="*/ 878445 w 3026814"/>
              <a:gd name="connsiteY39" fmla="*/ 57297 h 744866"/>
              <a:gd name="connsiteX40" fmla="*/ 849800 w 3026814"/>
              <a:gd name="connsiteY40" fmla="*/ 76396 h 744866"/>
              <a:gd name="connsiteX41" fmla="*/ 811607 w 3026814"/>
              <a:gd name="connsiteY41" fmla="*/ 85946 h 744866"/>
              <a:gd name="connsiteX42" fmla="*/ 706575 w 3026814"/>
              <a:gd name="connsiteY42" fmla="*/ 124144 h 744866"/>
              <a:gd name="connsiteX43" fmla="*/ 658834 w 3026814"/>
              <a:gd name="connsiteY43" fmla="*/ 133693 h 744866"/>
              <a:gd name="connsiteX44" fmla="*/ 534706 w 3026814"/>
              <a:gd name="connsiteY44" fmla="*/ 162342 h 744866"/>
              <a:gd name="connsiteX45" fmla="*/ 458319 w 3026814"/>
              <a:gd name="connsiteY45" fmla="*/ 200540 h 744866"/>
              <a:gd name="connsiteX46" fmla="*/ 429674 w 3026814"/>
              <a:gd name="connsiteY46" fmla="*/ 210090 h 744866"/>
              <a:gd name="connsiteX47" fmla="*/ 391481 w 3026814"/>
              <a:gd name="connsiteY47" fmla="*/ 229189 h 744866"/>
              <a:gd name="connsiteX48" fmla="*/ 334191 w 3026814"/>
              <a:gd name="connsiteY48" fmla="*/ 248288 h 744866"/>
              <a:gd name="connsiteX49" fmla="*/ 257805 w 3026814"/>
              <a:gd name="connsiteY49" fmla="*/ 286487 h 744866"/>
              <a:gd name="connsiteX50" fmla="*/ 181418 w 3026814"/>
              <a:gd name="connsiteY50" fmla="*/ 315135 h 744866"/>
              <a:gd name="connsiteX51" fmla="*/ 105032 w 3026814"/>
              <a:gd name="connsiteY51" fmla="*/ 353333 h 744866"/>
              <a:gd name="connsiteX52" fmla="*/ 85935 w 3026814"/>
              <a:gd name="connsiteY52" fmla="*/ 372433 h 744866"/>
              <a:gd name="connsiteX53" fmla="*/ 57290 w 3026814"/>
              <a:gd name="connsiteY53" fmla="*/ 381982 h 744866"/>
              <a:gd name="connsiteX54" fmla="*/ 9549 w 3026814"/>
              <a:gd name="connsiteY54" fmla="*/ 429730 h 744866"/>
              <a:gd name="connsiteX55" fmla="*/ 0 w 3026814"/>
              <a:gd name="connsiteY55" fmla="*/ 429730 h 74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26814" h="744866">
                <a:moveTo>
                  <a:pt x="57290" y="362883"/>
                </a:moveTo>
                <a:cubicBezTo>
                  <a:pt x="60473" y="378799"/>
                  <a:pt x="57406" y="397423"/>
                  <a:pt x="66839" y="410631"/>
                </a:cubicBezTo>
                <a:cubicBezTo>
                  <a:pt x="75112" y="422214"/>
                  <a:pt x="93450" y="421456"/>
                  <a:pt x="105032" y="429730"/>
                </a:cubicBezTo>
                <a:cubicBezTo>
                  <a:pt x="116020" y="437580"/>
                  <a:pt x="122284" y="451128"/>
                  <a:pt x="133677" y="458379"/>
                </a:cubicBezTo>
                <a:cubicBezTo>
                  <a:pt x="157694" y="473664"/>
                  <a:pt x="185653" y="481929"/>
                  <a:pt x="210063" y="496577"/>
                </a:cubicBezTo>
                <a:cubicBezTo>
                  <a:pt x="275066" y="535584"/>
                  <a:pt x="240198" y="519356"/>
                  <a:pt x="315095" y="544325"/>
                </a:cubicBezTo>
                <a:cubicBezTo>
                  <a:pt x="360288" y="589524"/>
                  <a:pt x="324400" y="564226"/>
                  <a:pt x="391481" y="582523"/>
                </a:cubicBezTo>
                <a:cubicBezTo>
                  <a:pt x="410901" y="587820"/>
                  <a:pt x="429242" y="596739"/>
                  <a:pt x="448771" y="601622"/>
                </a:cubicBezTo>
                <a:cubicBezTo>
                  <a:pt x="461502" y="604805"/>
                  <a:pt x="474515" y="607022"/>
                  <a:pt x="486964" y="611172"/>
                </a:cubicBezTo>
                <a:cubicBezTo>
                  <a:pt x="503224" y="616593"/>
                  <a:pt x="518225" y="625562"/>
                  <a:pt x="534706" y="630271"/>
                </a:cubicBezTo>
                <a:cubicBezTo>
                  <a:pt x="562920" y="638333"/>
                  <a:pt x="591913" y="643384"/>
                  <a:pt x="620640" y="649370"/>
                </a:cubicBezTo>
                <a:cubicBezTo>
                  <a:pt x="668304" y="659301"/>
                  <a:pt x="715285" y="674780"/>
                  <a:pt x="763865" y="678019"/>
                </a:cubicBezTo>
                <a:lnTo>
                  <a:pt x="907090" y="687568"/>
                </a:lnTo>
                <a:cubicBezTo>
                  <a:pt x="935811" y="689962"/>
                  <a:pt x="964333" y="694385"/>
                  <a:pt x="993024" y="697118"/>
                </a:cubicBezTo>
                <a:cubicBezTo>
                  <a:pt x="1031177" y="700752"/>
                  <a:pt x="1069436" y="703197"/>
                  <a:pt x="1107604" y="706667"/>
                </a:cubicBezTo>
                <a:lnTo>
                  <a:pt x="1203087" y="716217"/>
                </a:lnTo>
                <a:cubicBezTo>
                  <a:pt x="1231750" y="719235"/>
                  <a:pt x="1260279" y="723638"/>
                  <a:pt x="1289022" y="725767"/>
                </a:cubicBezTo>
                <a:cubicBezTo>
                  <a:pt x="1346243" y="730006"/>
                  <a:pt x="1403521" y="734360"/>
                  <a:pt x="1460891" y="735316"/>
                </a:cubicBezTo>
                <a:lnTo>
                  <a:pt x="2434819" y="744866"/>
                </a:lnTo>
                <a:cubicBezTo>
                  <a:pt x="2546216" y="741683"/>
                  <a:pt x="2657913" y="744088"/>
                  <a:pt x="2769009" y="735316"/>
                </a:cubicBezTo>
                <a:cubicBezTo>
                  <a:pt x="2780449" y="734413"/>
                  <a:pt x="2787390" y="721350"/>
                  <a:pt x="2797654" y="716217"/>
                </a:cubicBezTo>
                <a:cubicBezTo>
                  <a:pt x="2817359" y="706363"/>
                  <a:pt x="2871633" y="689976"/>
                  <a:pt x="2893137" y="668469"/>
                </a:cubicBezTo>
                <a:cubicBezTo>
                  <a:pt x="2904390" y="657215"/>
                  <a:pt x="2911136" y="642101"/>
                  <a:pt x="2921782" y="630271"/>
                </a:cubicBezTo>
                <a:cubicBezTo>
                  <a:pt x="2939849" y="610194"/>
                  <a:pt x="2979072" y="572973"/>
                  <a:pt x="2979072" y="572973"/>
                </a:cubicBezTo>
                <a:cubicBezTo>
                  <a:pt x="2989703" y="541076"/>
                  <a:pt x="2990178" y="542092"/>
                  <a:pt x="2998169" y="506127"/>
                </a:cubicBezTo>
                <a:cubicBezTo>
                  <a:pt x="3001690" y="490282"/>
                  <a:pt x="3002019" y="473577"/>
                  <a:pt x="3007717" y="458379"/>
                </a:cubicBezTo>
                <a:cubicBezTo>
                  <a:pt x="3011746" y="447633"/>
                  <a:pt x="3020448" y="439280"/>
                  <a:pt x="3026814" y="429730"/>
                </a:cubicBezTo>
                <a:cubicBezTo>
                  <a:pt x="3023631" y="404264"/>
                  <a:pt x="3025896" y="377502"/>
                  <a:pt x="3017265" y="353333"/>
                </a:cubicBezTo>
                <a:cubicBezTo>
                  <a:pt x="3009546" y="331717"/>
                  <a:pt x="2992843" y="314399"/>
                  <a:pt x="2979072" y="296036"/>
                </a:cubicBezTo>
                <a:cubicBezTo>
                  <a:pt x="2953871" y="262431"/>
                  <a:pt x="2927236" y="219411"/>
                  <a:pt x="2893137" y="190991"/>
                </a:cubicBezTo>
                <a:cubicBezTo>
                  <a:pt x="2884321" y="183644"/>
                  <a:pt x="2874979" y="176553"/>
                  <a:pt x="2864492" y="171892"/>
                </a:cubicBezTo>
                <a:cubicBezTo>
                  <a:pt x="2846098" y="163716"/>
                  <a:pt x="2826299" y="159159"/>
                  <a:pt x="2807203" y="152793"/>
                </a:cubicBezTo>
                <a:cubicBezTo>
                  <a:pt x="2776536" y="129790"/>
                  <a:pt x="2750230" y="106500"/>
                  <a:pt x="2711720" y="95495"/>
                </a:cubicBezTo>
                <a:cubicBezTo>
                  <a:pt x="2599501" y="63428"/>
                  <a:pt x="2548417" y="65412"/>
                  <a:pt x="2434819" y="57297"/>
                </a:cubicBezTo>
                <a:cubicBezTo>
                  <a:pt x="2399808" y="50931"/>
                  <a:pt x="2365045" y="43007"/>
                  <a:pt x="2329787" y="38198"/>
                </a:cubicBezTo>
                <a:cubicBezTo>
                  <a:pt x="2294955" y="33447"/>
                  <a:pt x="2259817" y="31214"/>
                  <a:pt x="2224756" y="28648"/>
                </a:cubicBezTo>
                <a:lnTo>
                  <a:pt x="1775986" y="0"/>
                </a:lnTo>
                <a:cubicBezTo>
                  <a:pt x="1530913" y="3183"/>
                  <a:pt x="1285704" y="800"/>
                  <a:pt x="1040766" y="9549"/>
                </a:cubicBezTo>
                <a:cubicBezTo>
                  <a:pt x="1017610" y="10376"/>
                  <a:pt x="996282" y="22551"/>
                  <a:pt x="973928" y="28648"/>
                </a:cubicBezTo>
                <a:cubicBezTo>
                  <a:pt x="951347" y="34807"/>
                  <a:pt x="894281" y="46738"/>
                  <a:pt x="878445" y="57297"/>
                </a:cubicBezTo>
                <a:cubicBezTo>
                  <a:pt x="868897" y="63663"/>
                  <a:pt x="860348" y="71875"/>
                  <a:pt x="849800" y="76396"/>
                </a:cubicBezTo>
                <a:cubicBezTo>
                  <a:pt x="837738" y="81566"/>
                  <a:pt x="824056" y="81796"/>
                  <a:pt x="811607" y="85946"/>
                </a:cubicBezTo>
                <a:cubicBezTo>
                  <a:pt x="774591" y="98286"/>
                  <a:pt x="745579" y="116343"/>
                  <a:pt x="706575" y="124144"/>
                </a:cubicBezTo>
                <a:cubicBezTo>
                  <a:pt x="690661" y="127327"/>
                  <a:pt x="674647" y="130043"/>
                  <a:pt x="658834" y="133693"/>
                </a:cubicBezTo>
                <a:cubicBezTo>
                  <a:pt x="509122" y="168247"/>
                  <a:pt x="643788" y="140524"/>
                  <a:pt x="534706" y="162342"/>
                </a:cubicBezTo>
                <a:cubicBezTo>
                  <a:pt x="509244" y="175075"/>
                  <a:pt x="484235" y="188758"/>
                  <a:pt x="458319" y="200540"/>
                </a:cubicBezTo>
                <a:cubicBezTo>
                  <a:pt x="449156" y="204705"/>
                  <a:pt x="438925" y="206125"/>
                  <a:pt x="429674" y="210090"/>
                </a:cubicBezTo>
                <a:cubicBezTo>
                  <a:pt x="416591" y="215698"/>
                  <a:pt x="404697" y="223902"/>
                  <a:pt x="391481" y="229189"/>
                </a:cubicBezTo>
                <a:cubicBezTo>
                  <a:pt x="372791" y="236666"/>
                  <a:pt x="334191" y="248288"/>
                  <a:pt x="334191" y="248288"/>
                </a:cubicBezTo>
                <a:cubicBezTo>
                  <a:pt x="283468" y="282108"/>
                  <a:pt x="327877" y="255339"/>
                  <a:pt x="257805" y="286487"/>
                </a:cubicBezTo>
                <a:cubicBezTo>
                  <a:pt x="193615" y="315020"/>
                  <a:pt x="246566" y="298847"/>
                  <a:pt x="181418" y="315135"/>
                </a:cubicBezTo>
                <a:cubicBezTo>
                  <a:pt x="67683" y="400449"/>
                  <a:pt x="212299" y="299692"/>
                  <a:pt x="105032" y="353333"/>
                </a:cubicBezTo>
                <a:cubicBezTo>
                  <a:pt x="96980" y="357360"/>
                  <a:pt x="93655" y="367800"/>
                  <a:pt x="85935" y="372433"/>
                </a:cubicBezTo>
                <a:cubicBezTo>
                  <a:pt x="77305" y="377612"/>
                  <a:pt x="66838" y="378799"/>
                  <a:pt x="57290" y="381982"/>
                </a:cubicBezTo>
                <a:cubicBezTo>
                  <a:pt x="38195" y="410630"/>
                  <a:pt x="41377" y="413814"/>
                  <a:pt x="9549" y="429730"/>
                </a:cubicBezTo>
                <a:cubicBezTo>
                  <a:pt x="6702" y="431154"/>
                  <a:pt x="3183" y="429730"/>
                  <a:pt x="0" y="429730"/>
                </a:cubicBezTo>
              </a:path>
            </a:pathLst>
          </a:custGeom>
          <a:noFill/>
          <a:ln w="254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7" name="Freeform 76"/>
          <p:cNvSpPr/>
          <p:nvPr/>
        </p:nvSpPr>
        <p:spPr bwMode="auto">
          <a:xfrm>
            <a:off x="5348715" y="6751543"/>
            <a:ext cx="762344" cy="515677"/>
          </a:xfrm>
          <a:custGeom>
            <a:avLst/>
            <a:gdLst>
              <a:gd name="connsiteX0" fmla="*/ 65175 w 762344"/>
              <a:gd name="connsiteY0" fmla="*/ 0 h 515677"/>
              <a:gd name="connsiteX1" fmla="*/ 7885 w 762344"/>
              <a:gd name="connsiteY1" fmla="*/ 85946 h 515677"/>
              <a:gd name="connsiteX2" fmla="*/ 46078 w 762344"/>
              <a:gd name="connsiteY2" fmla="*/ 248289 h 515677"/>
              <a:gd name="connsiteX3" fmla="*/ 65175 w 762344"/>
              <a:gd name="connsiteY3" fmla="*/ 305586 h 515677"/>
              <a:gd name="connsiteX4" fmla="*/ 122465 w 762344"/>
              <a:gd name="connsiteY4" fmla="*/ 372433 h 515677"/>
              <a:gd name="connsiteX5" fmla="*/ 151110 w 762344"/>
              <a:gd name="connsiteY5" fmla="*/ 391532 h 515677"/>
              <a:gd name="connsiteX6" fmla="*/ 189303 w 762344"/>
              <a:gd name="connsiteY6" fmla="*/ 420181 h 515677"/>
              <a:gd name="connsiteX7" fmla="*/ 237045 w 762344"/>
              <a:gd name="connsiteY7" fmla="*/ 467929 h 515677"/>
              <a:gd name="connsiteX8" fmla="*/ 332528 w 762344"/>
              <a:gd name="connsiteY8" fmla="*/ 506127 h 515677"/>
              <a:gd name="connsiteX9" fmla="*/ 361173 w 762344"/>
              <a:gd name="connsiteY9" fmla="*/ 515677 h 515677"/>
              <a:gd name="connsiteX10" fmla="*/ 609428 w 762344"/>
              <a:gd name="connsiteY10" fmla="*/ 477478 h 515677"/>
              <a:gd name="connsiteX11" fmla="*/ 666718 w 762344"/>
              <a:gd name="connsiteY11" fmla="*/ 439280 h 515677"/>
              <a:gd name="connsiteX12" fmla="*/ 752653 w 762344"/>
              <a:gd name="connsiteY12" fmla="*/ 372433 h 515677"/>
              <a:gd name="connsiteX13" fmla="*/ 714460 w 762344"/>
              <a:gd name="connsiteY13" fmla="*/ 200541 h 515677"/>
              <a:gd name="connsiteX14" fmla="*/ 685815 w 762344"/>
              <a:gd name="connsiteY14" fmla="*/ 181442 h 515677"/>
              <a:gd name="connsiteX15" fmla="*/ 628525 w 762344"/>
              <a:gd name="connsiteY15" fmla="*/ 114595 h 515677"/>
              <a:gd name="connsiteX16" fmla="*/ 590332 w 762344"/>
              <a:gd name="connsiteY16" fmla="*/ 66847 h 515677"/>
              <a:gd name="connsiteX17" fmla="*/ 389817 w 762344"/>
              <a:gd name="connsiteY17" fmla="*/ 19099 h 515677"/>
              <a:gd name="connsiteX18" fmla="*/ 237045 w 762344"/>
              <a:gd name="connsiteY18" fmla="*/ 9550 h 515677"/>
              <a:gd name="connsiteX19" fmla="*/ 65175 w 762344"/>
              <a:gd name="connsiteY19" fmla="*/ 0 h 51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344" h="515677">
                <a:moveTo>
                  <a:pt x="65175" y="0"/>
                </a:moveTo>
                <a:cubicBezTo>
                  <a:pt x="46078" y="28649"/>
                  <a:pt x="0" y="52431"/>
                  <a:pt x="7885" y="85946"/>
                </a:cubicBezTo>
                <a:cubicBezTo>
                  <a:pt x="20616" y="140060"/>
                  <a:pt x="32047" y="194497"/>
                  <a:pt x="46078" y="248289"/>
                </a:cubicBezTo>
                <a:cubicBezTo>
                  <a:pt x="51159" y="267769"/>
                  <a:pt x="54625" y="288440"/>
                  <a:pt x="65175" y="305586"/>
                </a:cubicBezTo>
                <a:cubicBezTo>
                  <a:pt x="80554" y="330580"/>
                  <a:pt x="101716" y="351681"/>
                  <a:pt x="122465" y="372433"/>
                </a:cubicBezTo>
                <a:cubicBezTo>
                  <a:pt x="130579" y="380548"/>
                  <a:pt x="141772" y="384861"/>
                  <a:pt x="151110" y="391532"/>
                </a:cubicBezTo>
                <a:cubicBezTo>
                  <a:pt x="164060" y="400783"/>
                  <a:pt x="177409" y="409607"/>
                  <a:pt x="189303" y="420181"/>
                </a:cubicBezTo>
                <a:cubicBezTo>
                  <a:pt x="206124" y="435135"/>
                  <a:pt x="218843" y="454690"/>
                  <a:pt x="237045" y="467929"/>
                </a:cubicBezTo>
                <a:cubicBezTo>
                  <a:pt x="278294" y="497932"/>
                  <a:pt x="290694" y="494172"/>
                  <a:pt x="332528" y="506127"/>
                </a:cubicBezTo>
                <a:cubicBezTo>
                  <a:pt x="342206" y="508892"/>
                  <a:pt x="351625" y="512494"/>
                  <a:pt x="361173" y="515677"/>
                </a:cubicBezTo>
                <a:cubicBezTo>
                  <a:pt x="443925" y="502944"/>
                  <a:pt x="528203" y="497787"/>
                  <a:pt x="609428" y="477478"/>
                </a:cubicBezTo>
                <a:cubicBezTo>
                  <a:pt x="631695" y="471911"/>
                  <a:pt x="647621" y="452013"/>
                  <a:pt x="666718" y="439280"/>
                </a:cubicBezTo>
                <a:cubicBezTo>
                  <a:pt x="735244" y="393591"/>
                  <a:pt x="707779" y="417313"/>
                  <a:pt x="752653" y="372433"/>
                </a:cubicBezTo>
                <a:cubicBezTo>
                  <a:pt x="746405" y="291202"/>
                  <a:pt x="762344" y="256413"/>
                  <a:pt x="714460" y="200541"/>
                </a:cubicBezTo>
                <a:cubicBezTo>
                  <a:pt x="706992" y="191827"/>
                  <a:pt x="695363" y="187808"/>
                  <a:pt x="685815" y="181442"/>
                </a:cubicBezTo>
                <a:cubicBezTo>
                  <a:pt x="615613" y="64424"/>
                  <a:pt x="694657" y="180736"/>
                  <a:pt x="628525" y="114595"/>
                </a:cubicBezTo>
                <a:cubicBezTo>
                  <a:pt x="614114" y="100182"/>
                  <a:pt x="606636" y="79077"/>
                  <a:pt x="590332" y="66847"/>
                </a:cubicBezTo>
                <a:cubicBezTo>
                  <a:pt x="519718" y="13880"/>
                  <a:pt x="479809" y="25306"/>
                  <a:pt x="389817" y="19099"/>
                </a:cubicBezTo>
                <a:lnTo>
                  <a:pt x="237045" y="9550"/>
                </a:lnTo>
                <a:lnTo>
                  <a:pt x="65175" y="0"/>
                </a:lnTo>
                <a:close/>
              </a:path>
            </a:pathLst>
          </a:custGeom>
          <a:noFill/>
          <a:ln w="254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2" name="Freeform 81"/>
          <p:cNvSpPr/>
          <p:nvPr/>
        </p:nvSpPr>
        <p:spPr bwMode="auto">
          <a:xfrm>
            <a:off x="6416462" y="6799376"/>
            <a:ext cx="842748" cy="537708"/>
          </a:xfrm>
          <a:custGeom>
            <a:avLst/>
            <a:gdLst>
              <a:gd name="connsiteX0" fmla="*/ 105032 w 842748"/>
              <a:gd name="connsiteY0" fmla="*/ 38113 h 537708"/>
              <a:gd name="connsiteX1" fmla="*/ 66838 w 842748"/>
              <a:gd name="connsiteY1" fmla="*/ 57212 h 537708"/>
              <a:gd name="connsiteX2" fmla="*/ 9549 w 842748"/>
              <a:gd name="connsiteY2" fmla="*/ 133609 h 537708"/>
              <a:gd name="connsiteX3" fmla="*/ 0 w 842748"/>
              <a:gd name="connsiteY3" fmla="*/ 162257 h 537708"/>
              <a:gd name="connsiteX4" fmla="*/ 19097 w 842748"/>
              <a:gd name="connsiteY4" fmla="*/ 295951 h 537708"/>
              <a:gd name="connsiteX5" fmla="*/ 28645 w 842748"/>
              <a:gd name="connsiteY5" fmla="*/ 324600 h 537708"/>
              <a:gd name="connsiteX6" fmla="*/ 124128 w 842748"/>
              <a:gd name="connsiteY6" fmla="*/ 400997 h 537708"/>
              <a:gd name="connsiteX7" fmla="*/ 152773 w 842748"/>
              <a:gd name="connsiteY7" fmla="*/ 410546 h 537708"/>
              <a:gd name="connsiteX8" fmla="*/ 601544 w 842748"/>
              <a:gd name="connsiteY8" fmla="*/ 420096 h 537708"/>
              <a:gd name="connsiteX9" fmla="*/ 677930 w 842748"/>
              <a:gd name="connsiteY9" fmla="*/ 400997 h 537708"/>
              <a:gd name="connsiteX10" fmla="*/ 716123 w 842748"/>
              <a:gd name="connsiteY10" fmla="*/ 391447 h 537708"/>
              <a:gd name="connsiteX11" fmla="*/ 763865 w 842748"/>
              <a:gd name="connsiteY11" fmla="*/ 362798 h 537708"/>
              <a:gd name="connsiteX12" fmla="*/ 802058 w 842748"/>
              <a:gd name="connsiteY12" fmla="*/ 343699 h 537708"/>
              <a:gd name="connsiteX13" fmla="*/ 821155 w 842748"/>
              <a:gd name="connsiteY13" fmla="*/ 315050 h 537708"/>
              <a:gd name="connsiteX14" fmla="*/ 821155 w 842748"/>
              <a:gd name="connsiteY14" fmla="*/ 210005 h 537708"/>
              <a:gd name="connsiteX15" fmla="*/ 792510 w 842748"/>
              <a:gd name="connsiteY15" fmla="*/ 190906 h 537708"/>
              <a:gd name="connsiteX16" fmla="*/ 773413 w 842748"/>
              <a:gd name="connsiteY16" fmla="*/ 162257 h 537708"/>
              <a:gd name="connsiteX17" fmla="*/ 706575 w 842748"/>
              <a:gd name="connsiteY17" fmla="*/ 124059 h 537708"/>
              <a:gd name="connsiteX18" fmla="*/ 668382 w 842748"/>
              <a:gd name="connsiteY18" fmla="*/ 95410 h 537708"/>
              <a:gd name="connsiteX19" fmla="*/ 630188 w 842748"/>
              <a:gd name="connsiteY19" fmla="*/ 85861 h 537708"/>
              <a:gd name="connsiteX20" fmla="*/ 572899 w 842748"/>
              <a:gd name="connsiteY20" fmla="*/ 66762 h 537708"/>
              <a:gd name="connsiteX21" fmla="*/ 544254 w 842748"/>
              <a:gd name="connsiteY21" fmla="*/ 47663 h 537708"/>
              <a:gd name="connsiteX22" fmla="*/ 515609 w 842748"/>
              <a:gd name="connsiteY22" fmla="*/ 38113 h 537708"/>
              <a:gd name="connsiteX23" fmla="*/ 105032 w 842748"/>
              <a:gd name="connsiteY23" fmla="*/ 38113 h 53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2748" h="537708">
                <a:moveTo>
                  <a:pt x="105032" y="38113"/>
                </a:moveTo>
                <a:cubicBezTo>
                  <a:pt x="30237" y="41296"/>
                  <a:pt x="77550" y="47838"/>
                  <a:pt x="66838" y="57212"/>
                </a:cubicBezTo>
                <a:cubicBezTo>
                  <a:pt x="60588" y="62681"/>
                  <a:pt x="17925" y="116855"/>
                  <a:pt x="9549" y="133609"/>
                </a:cubicBezTo>
                <a:cubicBezTo>
                  <a:pt x="5048" y="142612"/>
                  <a:pt x="3183" y="152708"/>
                  <a:pt x="0" y="162257"/>
                </a:cubicBezTo>
                <a:cubicBezTo>
                  <a:pt x="5942" y="215736"/>
                  <a:pt x="6937" y="247304"/>
                  <a:pt x="19097" y="295951"/>
                </a:cubicBezTo>
                <a:cubicBezTo>
                  <a:pt x="21538" y="305717"/>
                  <a:pt x="22606" y="316547"/>
                  <a:pt x="28645" y="324600"/>
                </a:cubicBezTo>
                <a:cubicBezTo>
                  <a:pt x="55406" y="360286"/>
                  <a:pt x="85210" y="381535"/>
                  <a:pt x="124128" y="400997"/>
                </a:cubicBezTo>
                <a:cubicBezTo>
                  <a:pt x="133130" y="405499"/>
                  <a:pt x="143225" y="407363"/>
                  <a:pt x="152773" y="410546"/>
                </a:cubicBezTo>
                <a:cubicBezTo>
                  <a:pt x="279917" y="537708"/>
                  <a:pt x="174372" y="446253"/>
                  <a:pt x="601544" y="420096"/>
                </a:cubicBezTo>
                <a:cubicBezTo>
                  <a:pt x="638595" y="417827"/>
                  <a:pt x="646640" y="409938"/>
                  <a:pt x="677930" y="400997"/>
                </a:cubicBezTo>
                <a:cubicBezTo>
                  <a:pt x="690548" y="397391"/>
                  <a:pt x="703392" y="394630"/>
                  <a:pt x="716123" y="391447"/>
                </a:cubicBezTo>
                <a:cubicBezTo>
                  <a:pt x="732037" y="381897"/>
                  <a:pt x="747642" y="371812"/>
                  <a:pt x="763865" y="362798"/>
                </a:cubicBezTo>
                <a:cubicBezTo>
                  <a:pt x="776307" y="355885"/>
                  <a:pt x="791124" y="352812"/>
                  <a:pt x="802058" y="343699"/>
                </a:cubicBezTo>
                <a:cubicBezTo>
                  <a:pt x="810874" y="336351"/>
                  <a:pt x="814789" y="324600"/>
                  <a:pt x="821155" y="315050"/>
                </a:cubicBezTo>
                <a:cubicBezTo>
                  <a:pt x="834583" y="274761"/>
                  <a:pt x="842748" y="263995"/>
                  <a:pt x="821155" y="210005"/>
                </a:cubicBezTo>
                <a:cubicBezTo>
                  <a:pt x="816893" y="199350"/>
                  <a:pt x="802058" y="197272"/>
                  <a:pt x="792510" y="190906"/>
                </a:cubicBezTo>
                <a:cubicBezTo>
                  <a:pt x="786144" y="181356"/>
                  <a:pt x="781528" y="170373"/>
                  <a:pt x="773413" y="162257"/>
                </a:cubicBezTo>
                <a:cubicBezTo>
                  <a:pt x="744511" y="133351"/>
                  <a:pt x="739349" y="134986"/>
                  <a:pt x="706575" y="124059"/>
                </a:cubicBezTo>
                <a:cubicBezTo>
                  <a:pt x="693844" y="114509"/>
                  <a:pt x="682616" y="102528"/>
                  <a:pt x="668382" y="95410"/>
                </a:cubicBezTo>
                <a:cubicBezTo>
                  <a:pt x="656645" y="89541"/>
                  <a:pt x="642758" y="89632"/>
                  <a:pt x="630188" y="85861"/>
                </a:cubicBezTo>
                <a:cubicBezTo>
                  <a:pt x="610908" y="80076"/>
                  <a:pt x="591293" y="74938"/>
                  <a:pt x="572899" y="66762"/>
                </a:cubicBezTo>
                <a:cubicBezTo>
                  <a:pt x="562412" y="62101"/>
                  <a:pt x="554518" y="52796"/>
                  <a:pt x="544254" y="47663"/>
                </a:cubicBezTo>
                <a:cubicBezTo>
                  <a:pt x="535252" y="43161"/>
                  <a:pt x="525287" y="40878"/>
                  <a:pt x="515609" y="38113"/>
                </a:cubicBezTo>
                <a:cubicBezTo>
                  <a:pt x="382231" y="0"/>
                  <a:pt x="179827" y="34930"/>
                  <a:pt x="105032" y="38113"/>
                </a:cubicBezTo>
                <a:close/>
              </a:path>
            </a:pathLst>
          </a:custGeom>
          <a:noFill/>
          <a:ln w="254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67" name="Freeform 66"/>
          <p:cNvSpPr/>
          <p:nvPr/>
        </p:nvSpPr>
        <p:spPr bwMode="auto">
          <a:xfrm>
            <a:off x="294386" y="6719387"/>
            <a:ext cx="685800" cy="554887"/>
          </a:xfrm>
          <a:custGeom>
            <a:avLst/>
            <a:gdLst>
              <a:gd name="connsiteX0" fmla="*/ 192562 w 794105"/>
              <a:gd name="connsiteY0" fmla="*/ 0 h 642517"/>
              <a:gd name="connsiteX1" fmla="*/ 68434 w 794105"/>
              <a:gd name="connsiteY1" fmla="*/ 66847 h 642517"/>
              <a:gd name="connsiteX2" fmla="*/ 49337 w 794105"/>
              <a:gd name="connsiteY2" fmla="*/ 124144 h 642517"/>
              <a:gd name="connsiteX3" fmla="*/ 30241 w 794105"/>
              <a:gd name="connsiteY3" fmla="*/ 162342 h 642517"/>
              <a:gd name="connsiteX4" fmla="*/ 1596 w 794105"/>
              <a:gd name="connsiteY4" fmla="*/ 257838 h 642517"/>
              <a:gd name="connsiteX5" fmla="*/ 20693 w 794105"/>
              <a:gd name="connsiteY5" fmla="*/ 429730 h 642517"/>
              <a:gd name="connsiteX6" fmla="*/ 97079 w 794105"/>
              <a:gd name="connsiteY6" fmla="*/ 506127 h 642517"/>
              <a:gd name="connsiteX7" fmla="*/ 144821 w 794105"/>
              <a:gd name="connsiteY7" fmla="*/ 534775 h 642517"/>
              <a:gd name="connsiteX8" fmla="*/ 183014 w 794105"/>
              <a:gd name="connsiteY8" fmla="*/ 544325 h 642517"/>
              <a:gd name="connsiteX9" fmla="*/ 268948 w 794105"/>
              <a:gd name="connsiteY9" fmla="*/ 572974 h 642517"/>
              <a:gd name="connsiteX10" fmla="*/ 335787 w 794105"/>
              <a:gd name="connsiteY10" fmla="*/ 601622 h 642517"/>
              <a:gd name="connsiteX11" fmla="*/ 373980 w 794105"/>
              <a:gd name="connsiteY11" fmla="*/ 620721 h 642517"/>
              <a:gd name="connsiteX12" fmla="*/ 469463 w 794105"/>
              <a:gd name="connsiteY12" fmla="*/ 639821 h 642517"/>
              <a:gd name="connsiteX13" fmla="*/ 765460 w 794105"/>
              <a:gd name="connsiteY13" fmla="*/ 630271 h 642517"/>
              <a:gd name="connsiteX14" fmla="*/ 775009 w 794105"/>
              <a:gd name="connsiteY14" fmla="*/ 601622 h 642517"/>
              <a:gd name="connsiteX15" fmla="*/ 794105 w 794105"/>
              <a:gd name="connsiteY15" fmla="*/ 572974 h 642517"/>
              <a:gd name="connsiteX16" fmla="*/ 784557 w 794105"/>
              <a:gd name="connsiteY16" fmla="*/ 458379 h 642517"/>
              <a:gd name="connsiteX17" fmla="*/ 775009 w 794105"/>
              <a:gd name="connsiteY17" fmla="*/ 429730 h 642517"/>
              <a:gd name="connsiteX18" fmla="*/ 755912 w 794105"/>
              <a:gd name="connsiteY18" fmla="*/ 353334 h 642517"/>
              <a:gd name="connsiteX19" fmla="*/ 736816 w 794105"/>
              <a:gd name="connsiteY19" fmla="*/ 296036 h 642517"/>
              <a:gd name="connsiteX20" fmla="*/ 689074 w 794105"/>
              <a:gd name="connsiteY20" fmla="*/ 181441 h 642517"/>
              <a:gd name="connsiteX21" fmla="*/ 669977 w 794105"/>
              <a:gd name="connsiteY21" fmla="*/ 143243 h 642517"/>
              <a:gd name="connsiteX22" fmla="*/ 631784 w 794105"/>
              <a:gd name="connsiteY22" fmla="*/ 114594 h 642517"/>
              <a:gd name="connsiteX23" fmla="*/ 612688 w 794105"/>
              <a:gd name="connsiteY23" fmla="*/ 76396 h 642517"/>
              <a:gd name="connsiteX24" fmla="*/ 603139 w 794105"/>
              <a:gd name="connsiteY24" fmla="*/ 47747 h 642517"/>
              <a:gd name="connsiteX25" fmla="*/ 536301 w 794105"/>
              <a:gd name="connsiteY25" fmla="*/ 9549 h 642517"/>
              <a:gd name="connsiteX26" fmla="*/ 106627 w 794105"/>
              <a:gd name="connsiteY26" fmla="*/ 9549 h 64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4105" h="642517">
                <a:moveTo>
                  <a:pt x="192562" y="0"/>
                </a:moveTo>
                <a:cubicBezTo>
                  <a:pt x="89545" y="34342"/>
                  <a:pt x="127976" y="7295"/>
                  <a:pt x="68434" y="66847"/>
                </a:cubicBezTo>
                <a:cubicBezTo>
                  <a:pt x="62068" y="85946"/>
                  <a:pt x="58339" y="106137"/>
                  <a:pt x="49337" y="124144"/>
                </a:cubicBezTo>
                <a:cubicBezTo>
                  <a:pt x="42972" y="136877"/>
                  <a:pt x="35527" y="149125"/>
                  <a:pt x="30241" y="162342"/>
                </a:cubicBezTo>
                <a:cubicBezTo>
                  <a:pt x="14742" y="201095"/>
                  <a:pt x="10975" y="220315"/>
                  <a:pt x="1596" y="257838"/>
                </a:cubicBezTo>
                <a:cubicBezTo>
                  <a:pt x="7962" y="315135"/>
                  <a:pt x="0" y="375922"/>
                  <a:pt x="20693" y="429730"/>
                </a:cubicBezTo>
                <a:cubicBezTo>
                  <a:pt x="33619" y="463342"/>
                  <a:pt x="66200" y="487598"/>
                  <a:pt x="97079" y="506127"/>
                </a:cubicBezTo>
                <a:cubicBezTo>
                  <a:pt x="112993" y="515676"/>
                  <a:pt x="127862" y="527237"/>
                  <a:pt x="144821" y="534775"/>
                </a:cubicBezTo>
                <a:cubicBezTo>
                  <a:pt x="156813" y="540105"/>
                  <a:pt x="170472" y="540465"/>
                  <a:pt x="183014" y="544325"/>
                </a:cubicBezTo>
                <a:cubicBezTo>
                  <a:pt x="211873" y="553206"/>
                  <a:pt x="240676" y="562371"/>
                  <a:pt x="268948" y="572974"/>
                </a:cubicBezTo>
                <a:cubicBezTo>
                  <a:pt x="291644" y="581486"/>
                  <a:pt x="313720" y="591591"/>
                  <a:pt x="335787" y="601622"/>
                </a:cubicBezTo>
                <a:cubicBezTo>
                  <a:pt x="348745" y="607513"/>
                  <a:pt x="360294" y="616810"/>
                  <a:pt x="373980" y="620721"/>
                </a:cubicBezTo>
                <a:cubicBezTo>
                  <a:pt x="405189" y="629639"/>
                  <a:pt x="437635" y="633454"/>
                  <a:pt x="469463" y="639821"/>
                </a:cubicBezTo>
                <a:cubicBezTo>
                  <a:pt x="568129" y="636638"/>
                  <a:pt x="667506" y="642517"/>
                  <a:pt x="765460" y="630271"/>
                </a:cubicBezTo>
                <a:cubicBezTo>
                  <a:pt x="775448" y="629022"/>
                  <a:pt x="770508" y="610626"/>
                  <a:pt x="775009" y="601622"/>
                </a:cubicBezTo>
                <a:cubicBezTo>
                  <a:pt x="780141" y="591357"/>
                  <a:pt x="787740" y="582523"/>
                  <a:pt x="794105" y="572974"/>
                </a:cubicBezTo>
                <a:cubicBezTo>
                  <a:pt x="790922" y="534776"/>
                  <a:pt x="789622" y="496374"/>
                  <a:pt x="784557" y="458379"/>
                </a:cubicBezTo>
                <a:cubicBezTo>
                  <a:pt x="783227" y="448401"/>
                  <a:pt x="777657" y="439441"/>
                  <a:pt x="775009" y="429730"/>
                </a:cubicBezTo>
                <a:cubicBezTo>
                  <a:pt x="768103" y="404406"/>
                  <a:pt x="763122" y="378573"/>
                  <a:pt x="755912" y="353334"/>
                </a:cubicBezTo>
                <a:cubicBezTo>
                  <a:pt x="750382" y="333976"/>
                  <a:pt x="741699" y="315567"/>
                  <a:pt x="736816" y="296036"/>
                </a:cubicBezTo>
                <a:cubicBezTo>
                  <a:pt x="720362" y="230218"/>
                  <a:pt x="733135" y="269575"/>
                  <a:pt x="689074" y="181441"/>
                </a:cubicBezTo>
                <a:cubicBezTo>
                  <a:pt x="682708" y="168708"/>
                  <a:pt x="681365" y="151785"/>
                  <a:pt x="669977" y="143243"/>
                </a:cubicBezTo>
                <a:lnTo>
                  <a:pt x="631784" y="114594"/>
                </a:lnTo>
                <a:cubicBezTo>
                  <a:pt x="625419" y="101861"/>
                  <a:pt x="618295" y="89480"/>
                  <a:pt x="612688" y="76396"/>
                </a:cubicBezTo>
                <a:cubicBezTo>
                  <a:pt x="608723" y="67144"/>
                  <a:pt x="609427" y="55608"/>
                  <a:pt x="603139" y="47747"/>
                </a:cubicBezTo>
                <a:cubicBezTo>
                  <a:pt x="597019" y="40097"/>
                  <a:pt x="542130" y="9787"/>
                  <a:pt x="536301" y="9549"/>
                </a:cubicBezTo>
                <a:cubicBezTo>
                  <a:pt x="393196" y="3707"/>
                  <a:pt x="249852" y="9549"/>
                  <a:pt x="106627" y="9549"/>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0" name="Freeform 69"/>
          <p:cNvSpPr/>
          <p:nvPr/>
        </p:nvSpPr>
        <p:spPr bwMode="auto">
          <a:xfrm>
            <a:off x="1458912" y="6780193"/>
            <a:ext cx="674459" cy="460666"/>
          </a:xfrm>
          <a:custGeom>
            <a:avLst/>
            <a:gdLst>
              <a:gd name="connsiteX0" fmla="*/ 85935 w 782961"/>
              <a:gd name="connsiteY0" fmla="*/ 47748 h 534775"/>
              <a:gd name="connsiteX1" fmla="*/ 57290 w 782961"/>
              <a:gd name="connsiteY1" fmla="*/ 57297 h 534775"/>
              <a:gd name="connsiteX2" fmla="*/ 19096 w 782961"/>
              <a:gd name="connsiteY2" fmla="*/ 114594 h 534775"/>
              <a:gd name="connsiteX3" fmla="*/ 0 w 782961"/>
              <a:gd name="connsiteY3" fmla="*/ 133694 h 534775"/>
              <a:gd name="connsiteX4" fmla="*/ 9548 w 782961"/>
              <a:gd name="connsiteY4" fmla="*/ 334234 h 534775"/>
              <a:gd name="connsiteX5" fmla="*/ 28645 w 782961"/>
              <a:gd name="connsiteY5" fmla="*/ 401081 h 534775"/>
              <a:gd name="connsiteX6" fmla="*/ 85935 w 782961"/>
              <a:gd name="connsiteY6" fmla="*/ 458379 h 534775"/>
              <a:gd name="connsiteX7" fmla="*/ 133676 w 782961"/>
              <a:gd name="connsiteY7" fmla="*/ 487028 h 534775"/>
              <a:gd name="connsiteX8" fmla="*/ 200514 w 782961"/>
              <a:gd name="connsiteY8" fmla="*/ 525226 h 534775"/>
              <a:gd name="connsiteX9" fmla="*/ 238707 w 782961"/>
              <a:gd name="connsiteY9" fmla="*/ 534775 h 534775"/>
              <a:gd name="connsiteX10" fmla="*/ 725671 w 782961"/>
              <a:gd name="connsiteY10" fmla="*/ 515676 h 534775"/>
              <a:gd name="connsiteX11" fmla="*/ 754316 w 782961"/>
              <a:gd name="connsiteY11" fmla="*/ 506127 h 534775"/>
              <a:gd name="connsiteX12" fmla="*/ 763864 w 782961"/>
              <a:gd name="connsiteY12" fmla="*/ 477478 h 534775"/>
              <a:gd name="connsiteX13" fmla="*/ 782961 w 782961"/>
              <a:gd name="connsiteY13" fmla="*/ 448829 h 534775"/>
              <a:gd name="connsiteX14" fmla="*/ 763864 w 782961"/>
              <a:gd name="connsiteY14" fmla="*/ 229189 h 534775"/>
              <a:gd name="connsiteX15" fmla="*/ 735219 w 782961"/>
              <a:gd name="connsiteY15" fmla="*/ 171892 h 534775"/>
              <a:gd name="connsiteX16" fmla="*/ 649285 w 782961"/>
              <a:gd name="connsiteY16" fmla="*/ 105045 h 534775"/>
              <a:gd name="connsiteX17" fmla="*/ 563350 w 782961"/>
              <a:gd name="connsiteY17" fmla="*/ 47748 h 534775"/>
              <a:gd name="connsiteX18" fmla="*/ 496512 w 782961"/>
              <a:gd name="connsiteY18" fmla="*/ 9549 h 534775"/>
              <a:gd name="connsiteX19" fmla="*/ 448770 w 782961"/>
              <a:gd name="connsiteY19" fmla="*/ 0 h 534775"/>
              <a:gd name="connsiteX20" fmla="*/ 210063 w 782961"/>
              <a:gd name="connsiteY20" fmla="*/ 9549 h 534775"/>
              <a:gd name="connsiteX21" fmla="*/ 105031 w 782961"/>
              <a:gd name="connsiteY21" fmla="*/ 38198 h 534775"/>
              <a:gd name="connsiteX22" fmla="*/ 9548 w 782961"/>
              <a:gd name="connsiteY22" fmla="*/ 57297 h 53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2961" h="534775">
                <a:moveTo>
                  <a:pt x="85935" y="47748"/>
                </a:moveTo>
                <a:cubicBezTo>
                  <a:pt x="76387" y="50931"/>
                  <a:pt x="64407" y="50180"/>
                  <a:pt x="57290" y="57297"/>
                </a:cubicBezTo>
                <a:cubicBezTo>
                  <a:pt x="41060" y="73528"/>
                  <a:pt x="32867" y="96230"/>
                  <a:pt x="19096" y="114594"/>
                </a:cubicBezTo>
                <a:cubicBezTo>
                  <a:pt x="13695" y="121797"/>
                  <a:pt x="6365" y="127327"/>
                  <a:pt x="0" y="133694"/>
                </a:cubicBezTo>
                <a:cubicBezTo>
                  <a:pt x="3183" y="200541"/>
                  <a:pt x="2419" y="267692"/>
                  <a:pt x="9548" y="334234"/>
                </a:cubicBezTo>
                <a:cubicBezTo>
                  <a:pt x="12016" y="357276"/>
                  <a:pt x="20040" y="379564"/>
                  <a:pt x="28645" y="401081"/>
                </a:cubicBezTo>
                <a:cubicBezTo>
                  <a:pt x="39785" y="428936"/>
                  <a:pt x="61833" y="442309"/>
                  <a:pt x="85935" y="458379"/>
                </a:cubicBezTo>
                <a:cubicBezTo>
                  <a:pt x="101376" y="468675"/>
                  <a:pt x="117939" y="477191"/>
                  <a:pt x="133676" y="487028"/>
                </a:cubicBezTo>
                <a:cubicBezTo>
                  <a:pt x="161376" y="504343"/>
                  <a:pt x="167919" y="513001"/>
                  <a:pt x="200514" y="525226"/>
                </a:cubicBezTo>
                <a:cubicBezTo>
                  <a:pt x="212801" y="529834"/>
                  <a:pt x="225976" y="531592"/>
                  <a:pt x="238707" y="534775"/>
                </a:cubicBezTo>
                <a:lnTo>
                  <a:pt x="725671" y="515676"/>
                </a:lnTo>
                <a:cubicBezTo>
                  <a:pt x="735720" y="515118"/>
                  <a:pt x="747200" y="513244"/>
                  <a:pt x="754316" y="506127"/>
                </a:cubicBezTo>
                <a:cubicBezTo>
                  <a:pt x="761433" y="499009"/>
                  <a:pt x="759363" y="486482"/>
                  <a:pt x="763864" y="477478"/>
                </a:cubicBezTo>
                <a:cubicBezTo>
                  <a:pt x="768996" y="467213"/>
                  <a:pt x="776595" y="458379"/>
                  <a:pt x="782961" y="448829"/>
                </a:cubicBezTo>
                <a:cubicBezTo>
                  <a:pt x="776595" y="375616"/>
                  <a:pt x="772287" y="302194"/>
                  <a:pt x="763864" y="229189"/>
                </a:cubicBezTo>
                <a:cubicBezTo>
                  <a:pt x="761961" y="212695"/>
                  <a:pt x="747045" y="182644"/>
                  <a:pt x="735219" y="171892"/>
                </a:cubicBezTo>
                <a:cubicBezTo>
                  <a:pt x="708368" y="147478"/>
                  <a:pt x="677622" y="127718"/>
                  <a:pt x="649285" y="105045"/>
                </a:cubicBezTo>
                <a:cubicBezTo>
                  <a:pt x="579620" y="49305"/>
                  <a:pt x="617459" y="65786"/>
                  <a:pt x="563350" y="47748"/>
                </a:cubicBezTo>
                <a:cubicBezTo>
                  <a:pt x="542396" y="33776"/>
                  <a:pt x="520742" y="17627"/>
                  <a:pt x="496512" y="9549"/>
                </a:cubicBezTo>
                <a:cubicBezTo>
                  <a:pt x="481116" y="4416"/>
                  <a:pt x="464684" y="3183"/>
                  <a:pt x="448770" y="0"/>
                </a:cubicBezTo>
                <a:cubicBezTo>
                  <a:pt x="369201" y="3183"/>
                  <a:pt x="289519" y="4251"/>
                  <a:pt x="210063" y="9549"/>
                </a:cubicBezTo>
                <a:cubicBezTo>
                  <a:pt x="165026" y="12552"/>
                  <a:pt x="149879" y="26984"/>
                  <a:pt x="105031" y="38198"/>
                </a:cubicBezTo>
                <a:cubicBezTo>
                  <a:pt x="22469" y="58841"/>
                  <a:pt x="54891" y="57297"/>
                  <a:pt x="9548" y="57297"/>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r>
              <a:rPr lang="en-US" smtClean="0"/>
              <a:t>Simple SPARQL example</a:t>
            </a:r>
            <a:endParaRPr lang="en-US"/>
          </a:p>
        </p:txBody>
      </p:sp>
      <p:sp>
        <p:nvSpPr>
          <p:cNvPr id="138242" name="Text Box 2"/>
          <p:cNvSpPr txBox="1">
            <a:spLocks noChangeArrowheads="1"/>
          </p:cNvSpPr>
          <p:nvPr/>
        </p:nvSpPr>
        <p:spPr bwMode="auto">
          <a:xfrm>
            <a:off x="71438" y="1260475"/>
            <a:ext cx="992028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SELECT ?isbn ?price ?currency # note: not ?x!</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{?isbn a:price ?x. ?x rdf:value ?price. ?x p:currency ?currency.}</a:t>
            </a:r>
            <a:endParaRPr lang="en-US" sz="1800" b="1" noProof="1">
              <a:solidFill>
                <a:srgbClr val="000000"/>
              </a:solidFill>
              <a:latin typeface="Courier New" charset="0"/>
              <a:ea typeface="msmincho" charset="0"/>
              <a:cs typeface="msmincho" charset="0"/>
            </a:endParaRPr>
          </a:p>
        </p:txBody>
      </p:sp>
      <p:grpSp>
        <p:nvGrpSpPr>
          <p:cNvPr id="2" name="Group 91"/>
          <p:cNvGrpSpPr/>
          <p:nvPr/>
        </p:nvGrpSpPr>
        <p:grpSpPr>
          <a:xfrm>
            <a:off x="87312" y="3778887"/>
            <a:ext cx="9906000" cy="3429950"/>
            <a:chOff x="87312" y="3397887"/>
            <a:chExt cx="9906000" cy="3429950"/>
          </a:xfrm>
        </p:grpSpPr>
        <p:sp>
          <p:nvSpPr>
            <p:cNvPr id="7" name="TextBox 6"/>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8" name="Oval 7"/>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63" idx="7"/>
              <a:endCxn id="64"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Oval 11"/>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4876800" cy="1295400"/>
              <a:chOff x="87312" y="5532437"/>
              <a:chExt cx="4876800" cy="1295400"/>
            </a:xfrm>
          </p:grpSpPr>
          <p:grpSp>
            <p:nvGrpSpPr>
              <p:cNvPr id="4" name="Group 30"/>
              <p:cNvGrpSpPr/>
              <p:nvPr/>
            </p:nvGrpSpPr>
            <p:grpSpPr>
              <a:xfrm>
                <a:off x="87312" y="5532437"/>
                <a:ext cx="2362200" cy="1295400"/>
                <a:chOff x="849312" y="4999037"/>
                <a:chExt cx="2362200" cy="1295400"/>
              </a:xfrm>
            </p:grpSpPr>
            <p:sp>
              <p:nvSpPr>
                <p:cNvPr id="10"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7" name="Oval 16"/>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21" name="Straight Arrow Connector 20"/>
                <p:cNvCxnSpPr>
                  <a:stCxn id="10" idx="4"/>
                  <a:endCxn id="17"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4" name="Straight Arrow Connector 23"/>
                <p:cNvCxnSpPr>
                  <a:stCxn id="10" idx="4"/>
                  <a:endCxn id="19"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8" name="TextBox 2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29" name="TextBox 2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2362200" cy="1295400"/>
                <a:chOff x="849312" y="4999037"/>
                <a:chExt cx="2362200" cy="1295400"/>
              </a:xfrm>
            </p:grpSpPr>
            <p:sp>
              <p:nvSpPr>
                <p:cNvPr id="33" name="Oval 32"/>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4" name="Oval 33"/>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35" name="Rectangle 34"/>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36" name="Straight Arrow Connector 35"/>
                <p:cNvCxnSpPr>
                  <a:stCxn id="33" idx="4"/>
                  <a:endCxn id="34"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33" idx="4"/>
                  <a:endCxn id="35"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39"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4876800" cy="1295400"/>
              <a:chOff x="5116512" y="5532437"/>
              <a:chExt cx="4876800" cy="1295400"/>
            </a:xfrm>
          </p:grpSpPr>
          <p:grpSp>
            <p:nvGrpSpPr>
              <p:cNvPr id="11" name="Group 39"/>
              <p:cNvGrpSpPr/>
              <p:nvPr/>
            </p:nvGrpSpPr>
            <p:grpSpPr>
              <a:xfrm>
                <a:off x="5116512" y="5532437"/>
                <a:ext cx="2362200" cy="1295400"/>
                <a:chOff x="849312" y="4999037"/>
                <a:chExt cx="2362200" cy="1295400"/>
              </a:xfrm>
            </p:grpSpPr>
            <p:sp>
              <p:nvSpPr>
                <p:cNvPr id="41" name="Oval 40"/>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2" name="Oval 41"/>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43" name="Rectangle 42"/>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44" name="Straight Arrow Connector 43"/>
                <p:cNvCxnSpPr>
                  <a:stCxn id="41" idx="4"/>
                  <a:endCxn id="42"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5" name="Straight Arrow Connector 44"/>
                <p:cNvCxnSpPr>
                  <a:stCxn id="41" idx="4"/>
                  <a:endCxn id="43"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6" name="TextBox 45"/>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47" name="TextBox 46"/>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13" name="Group 47"/>
              <p:cNvGrpSpPr/>
              <p:nvPr/>
            </p:nvGrpSpPr>
            <p:grpSpPr>
              <a:xfrm>
                <a:off x="7631112" y="5532437"/>
                <a:ext cx="2362200" cy="1295400"/>
                <a:chOff x="849312" y="4999037"/>
                <a:chExt cx="2362200" cy="1295400"/>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0" name="Oval 49"/>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r>
                    <a:rPr kumimoji="0" lang="en-US" sz="1200" b="1" i="0" u="none" strike="noStrike" cap="none" normalizeH="0" baseline="0" dirty="0" smtClean="0">
                      <a:ln>
                        <a:noFill/>
                      </a:ln>
                      <a:solidFill>
                        <a:schemeClr val="tx1"/>
                      </a:solidFill>
                      <a:effectLst/>
                      <a:latin typeface="Arial" charset="0"/>
                    </a:rPr>
                    <a:t>$</a:t>
                  </a:r>
                  <a:endParaRPr kumimoji="0" lang="en-US" sz="1200" b="1" i="0" u="none" strike="noStrike" cap="none" normalizeH="0" baseline="0" dirty="0">
                    <a:ln>
                      <a:noFill/>
                    </a:ln>
                    <a:solidFill>
                      <a:schemeClr val="tx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52" name="Straight Arrow Connector 51"/>
                <p:cNvCxnSpPr>
                  <a:stCxn id="49" idx="4"/>
                  <a:endCxn id="50"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4" name="TextBox 53"/>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63" name="Oval 62"/>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4" name="Rectangle 63"/>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65" name="Straight Arrow Connector 64"/>
            <p:cNvCxnSpPr>
              <a:stCxn id="12" idx="4"/>
              <a:endCxn id="10" idx="0"/>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8" name="Straight Arrow Connector 67"/>
            <p:cNvCxnSpPr>
              <a:stCxn id="12" idx="4"/>
              <a:endCxn id="33"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1" name="TextBox 70"/>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72" name="TextBox 71"/>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73" name="Straight Arrow Connector 72"/>
            <p:cNvCxnSpPr>
              <a:stCxn id="8" idx="4"/>
              <a:endCxn id="49"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76" name="Straight Arrow Connector 75"/>
            <p:cNvCxnSpPr>
              <a:stCxn id="8" idx="4"/>
              <a:endCxn id="41"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9" name="TextBox 78"/>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80" name="TextBox 79"/>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81" name="Straight Arrow Connector 80"/>
            <p:cNvCxnSpPr>
              <a:stCxn id="8" idx="1"/>
              <a:endCxn id="63"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85" name="Straight Arrow Connector 84"/>
            <p:cNvCxnSpPr>
              <a:stCxn id="12" idx="7"/>
              <a:endCxn id="63"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88" name="TextBox 8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89" name="TextBox 8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
        <p:nvSpPr>
          <p:cNvPr id="57" name="TextBox 56"/>
          <p:cNvSpPr txBox="1"/>
          <p:nvPr/>
        </p:nvSpPr>
        <p:spPr>
          <a:xfrm>
            <a:off x="163512" y="2332037"/>
            <a:ext cx="9677400" cy="851413"/>
          </a:xfrm>
          <a:prstGeom prst="rect">
            <a:avLst/>
          </a:prstGeom>
          <a:noFill/>
        </p:spPr>
        <p:txBody>
          <a:bodyPr wrap="square" rtlCol="0">
            <a:spAutoFit/>
          </a:bodyPr>
          <a:lstStyle/>
          <a:p>
            <a:r>
              <a:rPr lang="en-US" dirty="0" smtClean="0">
                <a:solidFill>
                  <a:srgbClr val="7F7F7F"/>
                </a:solidFill>
                <a:latin typeface="Helvetica Neue"/>
                <a:cs typeface="Helvetica Neue"/>
              </a:rPr>
              <a:t>Returns:</a:t>
            </a:r>
            <a:r>
              <a:rPr lang="en-US" dirty="0" smtClean="0">
                <a:solidFill>
                  <a:srgbClr val="000000"/>
                </a:solidFill>
                <a:latin typeface="Helvetica Neue"/>
                <a:cs typeface="Helvetica Neue"/>
              </a:rPr>
              <a:t> </a:t>
            </a:r>
            <a:r>
              <a:rPr lang="en-US" dirty="0" smtClean="0">
                <a:solidFill>
                  <a:srgbClr val="FF0000"/>
                </a:solidFill>
                <a:latin typeface="Helvetica Neue"/>
                <a:cs typeface="Helvetica Neue"/>
              </a:rPr>
              <a:t>[&lt;…409X&gt;,33,:£]</a:t>
            </a:r>
            <a:r>
              <a:rPr lang="en-US" dirty="0" smtClean="0">
                <a:solidFill>
                  <a:srgbClr val="000000"/>
                </a:solidFill>
                <a:latin typeface="Helvetica Neue"/>
                <a:cs typeface="Helvetica Neue"/>
              </a:rPr>
              <a:t>,  </a:t>
            </a:r>
            <a:r>
              <a:rPr lang="en-US" dirty="0" smtClean="0">
                <a:solidFill>
                  <a:schemeClr val="accent1">
                    <a:lumMod val="50000"/>
                  </a:schemeClr>
                </a:solidFill>
                <a:latin typeface="Helvetica Neue"/>
                <a:cs typeface="Helvetica Neue"/>
              </a:rPr>
              <a:t>[&lt;…409X&gt;,50,:€]</a:t>
            </a:r>
            <a:r>
              <a:rPr lang="en-US" dirty="0" smtClean="0">
                <a:solidFill>
                  <a:srgbClr val="000000"/>
                </a:solidFill>
                <a:latin typeface="Helvetica Neue"/>
                <a:cs typeface="Helvetica Neue"/>
              </a:rPr>
              <a:t>,</a:t>
            </a:r>
          </a:p>
          <a:p>
            <a:r>
              <a:rPr lang="en-US" dirty="0" smtClean="0">
                <a:solidFill>
                  <a:srgbClr val="000000"/>
                </a:solidFill>
                <a:latin typeface="Helvetica Neue"/>
                <a:cs typeface="Helvetica Neue"/>
              </a:rPr>
              <a:t>               </a:t>
            </a:r>
            <a:r>
              <a:rPr lang="en-US" dirty="0" smtClean="0">
                <a:solidFill>
                  <a:schemeClr val="accent6">
                    <a:lumMod val="50000"/>
                  </a:schemeClr>
                </a:solidFill>
                <a:latin typeface="Helvetica Neue"/>
                <a:cs typeface="Helvetica Neue"/>
              </a:rPr>
              <a:t>[&lt;…6682&gt;,60,:€]</a:t>
            </a:r>
            <a:r>
              <a:rPr lang="en-US" dirty="0" smtClean="0">
                <a:solidFill>
                  <a:srgbClr val="000000"/>
                </a:solidFill>
                <a:latin typeface="Helvetica Neue"/>
                <a:cs typeface="Helvetica Neue"/>
              </a:rPr>
              <a:t>,  </a:t>
            </a:r>
            <a:r>
              <a:rPr lang="en-US" dirty="0" smtClean="0">
                <a:solidFill>
                  <a:srgbClr val="800000"/>
                </a:solidFill>
                <a:latin typeface="Helvetica Neue"/>
                <a:cs typeface="Helvetica Neue"/>
              </a:rPr>
              <a:t>[&lt;…6682&gt;,78,:$]</a:t>
            </a:r>
            <a:endParaRPr lang="en-US" dirty="0">
              <a:solidFill>
                <a:srgbClr val="000000"/>
              </a:solidFill>
              <a:latin typeface="Helvetica Neue"/>
              <a:cs typeface="Helvetica Neue"/>
            </a:endParaRPr>
          </a:p>
        </p:txBody>
      </p:sp>
      <p:sp>
        <p:nvSpPr>
          <p:cNvPr id="58" name="Freeform 57"/>
          <p:cNvSpPr/>
          <p:nvPr/>
        </p:nvSpPr>
        <p:spPr bwMode="auto">
          <a:xfrm>
            <a:off x="981884" y="4583792"/>
            <a:ext cx="3025374" cy="796937"/>
          </a:xfrm>
          <a:custGeom>
            <a:avLst/>
            <a:gdLst>
              <a:gd name="connsiteX0" fmla="*/ 11140 w 3025374"/>
              <a:gd name="connsiteY0" fmla="*/ 362883 h 796937"/>
              <a:gd name="connsiteX1" fmla="*/ 20688 w 3025374"/>
              <a:gd name="connsiteY1" fmla="*/ 429730 h 796937"/>
              <a:gd name="connsiteX2" fmla="*/ 68430 w 3025374"/>
              <a:gd name="connsiteY2" fmla="*/ 477478 h 796937"/>
              <a:gd name="connsiteX3" fmla="*/ 125720 w 3025374"/>
              <a:gd name="connsiteY3" fmla="*/ 534775 h 796937"/>
              <a:gd name="connsiteX4" fmla="*/ 163913 w 3025374"/>
              <a:gd name="connsiteY4" fmla="*/ 582523 h 796937"/>
              <a:gd name="connsiteX5" fmla="*/ 230751 w 3025374"/>
              <a:gd name="connsiteY5" fmla="*/ 649370 h 796937"/>
              <a:gd name="connsiteX6" fmla="*/ 259396 w 3025374"/>
              <a:gd name="connsiteY6" fmla="*/ 678019 h 796937"/>
              <a:gd name="connsiteX7" fmla="*/ 316686 w 3025374"/>
              <a:gd name="connsiteY7" fmla="*/ 725767 h 796937"/>
              <a:gd name="connsiteX8" fmla="*/ 364427 w 3025374"/>
              <a:gd name="connsiteY8" fmla="*/ 735316 h 796937"/>
              <a:gd name="connsiteX9" fmla="*/ 440814 w 3025374"/>
              <a:gd name="connsiteY9" fmla="*/ 754415 h 796937"/>
              <a:gd name="connsiteX10" fmla="*/ 889584 w 3025374"/>
              <a:gd name="connsiteY10" fmla="*/ 783064 h 796937"/>
              <a:gd name="connsiteX11" fmla="*/ 1176033 w 3025374"/>
              <a:gd name="connsiteY11" fmla="*/ 792614 h 796937"/>
              <a:gd name="connsiteX12" fmla="*/ 2560538 w 3025374"/>
              <a:gd name="connsiteY12" fmla="*/ 783064 h 796937"/>
              <a:gd name="connsiteX13" fmla="*/ 2913825 w 3025374"/>
              <a:gd name="connsiteY13" fmla="*/ 763965 h 796937"/>
              <a:gd name="connsiteX14" fmla="*/ 2942470 w 3025374"/>
              <a:gd name="connsiteY14" fmla="*/ 744866 h 796937"/>
              <a:gd name="connsiteX15" fmla="*/ 3009308 w 3025374"/>
              <a:gd name="connsiteY15" fmla="*/ 697118 h 796937"/>
              <a:gd name="connsiteX16" fmla="*/ 2990212 w 3025374"/>
              <a:gd name="connsiteY16" fmla="*/ 563424 h 796937"/>
              <a:gd name="connsiteX17" fmla="*/ 2952018 w 3025374"/>
              <a:gd name="connsiteY17" fmla="*/ 477478 h 796937"/>
              <a:gd name="connsiteX18" fmla="*/ 2932922 w 3025374"/>
              <a:gd name="connsiteY18" fmla="*/ 448829 h 796937"/>
              <a:gd name="connsiteX19" fmla="*/ 2923374 w 3025374"/>
              <a:gd name="connsiteY19" fmla="*/ 420180 h 796937"/>
              <a:gd name="connsiteX20" fmla="*/ 2846987 w 3025374"/>
              <a:gd name="connsiteY20" fmla="*/ 362883 h 796937"/>
              <a:gd name="connsiteX21" fmla="*/ 2780149 w 3025374"/>
              <a:gd name="connsiteY21" fmla="*/ 315135 h 796937"/>
              <a:gd name="connsiteX22" fmla="*/ 2675118 w 3025374"/>
              <a:gd name="connsiteY22" fmla="*/ 248288 h 796937"/>
              <a:gd name="connsiteX23" fmla="*/ 2608279 w 3025374"/>
              <a:gd name="connsiteY23" fmla="*/ 200540 h 796937"/>
              <a:gd name="connsiteX24" fmla="*/ 2560538 w 3025374"/>
              <a:gd name="connsiteY24" fmla="*/ 171892 h 796937"/>
              <a:gd name="connsiteX25" fmla="*/ 2522345 w 3025374"/>
              <a:gd name="connsiteY25" fmla="*/ 143243 h 796937"/>
              <a:gd name="connsiteX26" fmla="*/ 2465055 w 3025374"/>
              <a:gd name="connsiteY26" fmla="*/ 114594 h 796937"/>
              <a:gd name="connsiteX27" fmla="*/ 2350475 w 3025374"/>
              <a:gd name="connsiteY27" fmla="*/ 66847 h 796937"/>
              <a:gd name="connsiteX28" fmla="*/ 2264540 w 3025374"/>
              <a:gd name="connsiteY28" fmla="*/ 19099 h 796937"/>
              <a:gd name="connsiteX29" fmla="*/ 2197702 w 3025374"/>
              <a:gd name="connsiteY29" fmla="*/ 0 h 796937"/>
              <a:gd name="connsiteX30" fmla="*/ 1042357 w 3025374"/>
              <a:gd name="connsiteY30" fmla="*/ 28648 h 796937"/>
              <a:gd name="connsiteX31" fmla="*/ 889584 w 3025374"/>
              <a:gd name="connsiteY31" fmla="*/ 47747 h 796937"/>
              <a:gd name="connsiteX32" fmla="*/ 698618 w 3025374"/>
              <a:gd name="connsiteY32" fmla="*/ 57297 h 796937"/>
              <a:gd name="connsiteX33" fmla="*/ 517200 w 3025374"/>
              <a:gd name="connsiteY33" fmla="*/ 105045 h 796937"/>
              <a:gd name="connsiteX34" fmla="*/ 412169 w 3025374"/>
              <a:gd name="connsiteY34" fmla="*/ 152793 h 796937"/>
              <a:gd name="connsiteX35" fmla="*/ 354879 w 3025374"/>
              <a:gd name="connsiteY35" fmla="*/ 162342 h 796937"/>
              <a:gd name="connsiteX36" fmla="*/ 307137 w 3025374"/>
              <a:gd name="connsiteY36" fmla="*/ 171892 h 796937"/>
              <a:gd name="connsiteX37" fmla="*/ 268944 w 3025374"/>
              <a:gd name="connsiteY37" fmla="*/ 200540 h 796937"/>
              <a:gd name="connsiteX38" fmla="*/ 240299 w 3025374"/>
              <a:gd name="connsiteY38" fmla="*/ 219640 h 796937"/>
              <a:gd name="connsiteX39" fmla="*/ 221203 w 3025374"/>
              <a:gd name="connsiteY39" fmla="*/ 248288 h 796937"/>
              <a:gd name="connsiteX40" fmla="*/ 192558 w 3025374"/>
              <a:gd name="connsiteY40" fmla="*/ 267387 h 796937"/>
              <a:gd name="connsiteX41" fmla="*/ 125720 w 3025374"/>
              <a:gd name="connsiteY41" fmla="*/ 334234 h 796937"/>
              <a:gd name="connsiteX42" fmla="*/ 87526 w 3025374"/>
              <a:gd name="connsiteY42" fmla="*/ 353334 h 796937"/>
              <a:gd name="connsiteX43" fmla="*/ 11140 w 3025374"/>
              <a:gd name="connsiteY43" fmla="*/ 362883 h 79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25374" h="796937">
                <a:moveTo>
                  <a:pt x="11140" y="362883"/>
                </a:moveTo>
                <a:cubicBezTo>
                  <a:pt x="0" y="375616"/>
                  <a:pt x="14221" y="408171"/>
                  <a:pt x="20688" y="429730"/>
                </a:cubicBezTo>
                <a:cubicBezTo>
                  <a:pt x="30526" y="462527"/>
                  <a:pt x="45859" y="457413"/>
                  <a:pt x="68430" y="477478"/>
                </a:cubicBezTo>
                <a:cubicBezTo>
                  <a:pt x="88615" y="495423"/>
                  <a:pt x="108849" y="513684"/>
                  <a:pt x="125720" y="534775"/>
                </a:cubicBezTo>
                <a:cubicBezTo>
                  <a:pt x="138451" y="550691"/>
                  <a:pt x="150142" y="567498"/>
                  <a:pt x="163913" y="582523"/>
                </a:cubicBezTo>
                <a:cubicBezTo>
                  <a:pt x="185203" y="605752"/>
                  <a:pt x="208472" y="627088"/>
                  <a:pt x="230751" y="649370"/>
                </a:cubicBezTo>
                <a:lnTo>
                  <a:pt x="259396" y="678019"/>
                </a:lnTo>
                <a:cubicBezTo>
                  <a:pt x="274253" y="692878"/>
                  <a:pt x="295419" y="717791"/>
                  <a:pt x="316686" y="725767"/>
                </a:cubicBezTo>
                <a:cubicBezTo>
                  <a:pt x="331881" y="731466"/>
                  <a:pt x="348614" y="731666"/>
                  <a:pt x="364427" y="735316"/>
                </a:cubicBezTo>
                <a:cubicBezTo>
                  <a:pt x="390001" y="741218"/>
                  <a:pt x="415352" y="748049"/>
                  <a:pt x="440814" y="754415"/>
                </a:cubicBezTo>
                <a:cubicBezTo>
                  <a:pt x="610879" y="796937"/>
                  <a:pt x="476787" y="766097"/>
                  <a:pt x="889584" y="783064"/>
                </a:cubicBezTo>
                <a:lnTo>
                  <a:pt x="1176033" y="792614"/>
                </a:lnTo>
                <a:lnTo>
                  <a:pt x="2560538" y="783064"/>
                </a:lnTo>
                <a:cubicBezTo>
                  <a:pt x="2678456" y="781120"/>
                  <a:pt x="2796476" y="775701"/>
                  <a:pt x="2913825" y="763965"/>
                </a:cubicBezTo>
                <a:cubicBezTo>
                  <a:pt x="2925244" y="762823"/>
                  <a:pt x="2933132" y="751537"/>
                  <a:pt x="2942470" y="744866"/>
                </a:cubicBezTo>
                <a:cubicBezTo>
                  <a:pt x="3025374" y="685641"/>
                  <a:pt x="2941801" y="742128"/>
                  <a:pt x="3009308" y="697118"/>
                </a:cubicBezTo>
                <a:cubicBezTo>
                  <a:pt x="3002943" y="652553"/>
                  <a:pt x="2999485" y="607476"/>
                  <a:pt x="2990212" y="563424"/>
                </a:cubicBezTo>
                <a:cubicBezTo>
                  <a:pt x="2986801" y="547222"/>
                  <a:pt x="2961364" y="493835"/>
                  <a:pt x="2952018" y="477478"/>
                </a:cubicBezTo>
                <a:cubicBezTo>
                  <a:pt x="2946325" y="467513"/>
                  <a:pt x="2938054" y="459094"/>
                  <a:pt x="2932922" y="448829"/>
                </a:cubicBezTo>
                <a:cubicBezTo>
                  <a:pt x="2928421" y="439825"/>
                  <a:pt x="2929924" y="427823"/>
                  <a:pt x="2923374" y="420180"/>
                </a:cubicBezTo>
                <a:cubicBezTo>
                  <a:pt x="2908254" y="402538"/>
                  <a:pt x="2869174" y="377676"/>
                  <a:pt x="2846987" y="362883"/>
                </a:cubicBezTo>
                <a:cubicBezTo>
                  <a:pt x="2811605" y="309804"/>
                  <a:pt x="2848668" y="353682"/>
                  <a:pt x="2780149" y="315135"/>
                </a:cubicBezTo>
                <a:cubicBezTo>
                  <a:pt x="2743980" y="294787"/>
                  <a:pt x="2709646" y="271310"/>
                  <a:pt x="2675118" y="248288"/>
                </a:cubicBezTo>
                <a:cubicBezTo>
                  <a:pt x="2652337" y="233099"/>
                  <a:pt x="2631060" y="215729"/>
                  <a:pt x="2608279" y="200540"/>
                </a:cubicBezTo>
                <a:cubicBezTo>
                  <a:pt x="2592838" y="190244"/>
                  <a:pt x="2575979" y="182188"/>
                  <a:pt x="2560538" y="171892"/>
                </a:cubicBezTo>
                <a:cubicBezTo>
                  <a:pt x="2547297" y="163063"/>
                  <a:pt x="2535991" y="151432"/>
                  <a:pt x="2522345" y="143243"/>
                </a:cubicBezTo>
                <a:cubicBezTo>
                  <a:pt x="2504037" y="132257"/>
                  <a:pt x="2484566" y="123266"/>
                  <a:pt x="2465055" y="114594"/>
                </a:cubicBezTo>
                <a:cubicBezTo>
                  <a:pt x="2427245" y="97788"/>
                  <a:pt x="2385954" y="88138"/>
                  <a:pt x="2350475" y="66847"/>
                </a:cubicBezTo>
                <a:cubicBezTo>
                  <a:pt x="2331739" y="55604"/>
                  <a:pt x="2287726" y="27531"/>
                  <a:pt x="2264540" y="19099"/>
                </a:cubicBezTo>
                <a:cubicBezTo>
                  <a:pt x="2242764" y="11180"/>
                  <a:pt x="2219981" y="6366"/>
                  <a:pt x="2197702" y="0"/>
                </a:cubicBezTo>
                <a:cubicBezTo>
                  <a:pt x="1823595" y="5756"/>
                  <a:pt x="1417611" y="7798"/>
                  <a:pt x="1042357" y="28648"/>
                </a:cubicBezTo>
                <a:cubicBezTo>
                  <a:pt x="991115" y="31495"/>
                  <a:pt x="940727" y="43484"/>
                  <a:pt x="889584" y="47747"/>
                </a:cubicBezTo>
                <a:cubicBezTo>
                  <a:pt x="826069" y="53041"/>
                  <a:pt x="762273" y="54114"/>
                  <a:pt x="698618" y="57297"/>
                </a:cubicBezTo>
                <a:cubicBezTo>
                  <a:pt x="638145" y="73213"/>
                  <a:pt x="574126" y="79166"/>
                  <a:pt x="517200" y="105045"/>
                </a:cubicBezTo>
                <a:cubicBezTo>
                  <a:pt x="482190" y="120961"/>
                  <a:pt x="448434" y="139992"/>
                  <a:pt x="412169" y="152793"/>
                </a:cubicBezTo>
                <a:cubicBezTo>
                  <a:pt x="393913" y="159237"/>
                  <a:pt x="373927" y="158878"/>
                  <a:pt x="354879" y="162342"/>
                </a:cubicBezTo>
                <a:cubicBezTo>
                  <a:pt x="338912" y="165246"/>
                  <a:pt x="323051" y="168709"/>
                  <a:pt x="307137" y="171892"/>
                </a:cubicBezTo>
                <a:cubicBezTo>
                  <a:pt x="294406" y="181441"/>
                  <a:pt x="281893" y="191289"/>
                  <a:pt x="268944" y="200540"/>
                </a:cubicBezTo>
                <a:cubicBezTo>
                  <a:pt x="259606" y="207211"/>
                  <a:pt x="248413" y="211524"/>
                  <a:pt x="240299" y="219640"/>
                </a:cubicBezTo>
                <a:cubicBezTo>
                  <a:pt x="232185" y="227756"/>
                  <a:pt x="229318" y="240172"/>
                  <a:pt x="221203" y="248288"/>
                </a:cubicBezTo>
                <a:cubicBezTo>
                  <a:pt x="213089" y="256403"/>
                  <a:pt x="201088" y="259709"/>
                  <a:pt x="192558" y="267387"/>
                </a:cubicBezTo>
                <a:cubicBezTo>
                  <a:pt x="169138" y="288468"/>
                  <a:pt x="153902" y="320141"/>
                  <a:pt x="125720" y="334234"/>
                </a:cubicBezTo>
                <a:cubicBezTo>
                  <a:pt x="112989" y="340601"/>
                  <a:pt x="99732" y="346010"/>
                  <a:pt x="87526" y="353334"/>
                </a:cubicBezTo>
                <a:cubicBezTo>
                  <a:pt x="67846" y="365144"/>
                  <a:pt x="22280" y="350150"/>
                  <a:pt x="11140" y="362883"/>
                </a:cubicBezTo>
                <a:close/>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66" name="Freeform 65"/>
          <p:cNvSpPr/>
          <p:nvPr/>
        </p:nvSpPr>
        <p:spPr bwMode="auto">
          <a:xfrm>
            <a:off x="1039851" y="4682526"/>
            <a:ext cx="3018528" cy="849911"/>
          </a:xfrm>
          <a:custGeom>
            <a:avLst/>
            <a:gdLst>
              <a:gd name="connsiteX0" fmla="*/ 631103 w 3018528"/>
              <a:gd name="connsiteY0" fmla="*/ 114595 h 849911"/>
              <a:gd name="connsiteX1" fmla="*/ 277815 w 3018528"/>
              <a:gd name="connsiteY1" fmla="*/ 124144 h 849911"/>
              <a:gd name="connsiteX2" fmla="*/ 172784 w 3018528"/>
              <a:gd name="connsiteY2" fmla="*/ 143243 h 849911"/>
              <a:gd name="connsiteX3" fmla="*/ 153687 w 3018528"/>
              <a:gd name="connsiteY3" fmla="*/ 171892 h 849911"/>
              <a:gd name="connsiteX4" fmla="*/ 125042 w 3018528"/>
              <a:gd name="connsiteY4" fmla="*/ 200541 h 849911"/>
              <a:gd name="connsiteX5" fmla="*/ 86849 w 3018528"/>
              <a:gd name="connsiteY5" fmla="*/ 276937 h 849911"/>
              <a:gd name="connsiteX6" fmla="*/ 20011 w 3018528"/>
              <a:gd name="connsiteY6" fmla="*/ 362884 h 849911"/>
              <a:gd name="connsiteX7" fmla="*/ 914 w 3018528"/>
              <a:gd name="connsiteY7" fmla="*/ 420181 h 849911"/>
              <a:gd name="connsiteX8" fmla="*/ 29559 w 3018528"/>
              <a:gd name="connsiteY8" fmla="*/ 572974 h 849911"/>
              <a:gd name="connsiteX9" fmla="*/ 48656 w 3018528"/>
              <a:gd name="connsiteY9" fmla="*/ 620722 h 849911"/>
              <a:gd name="connsiteX10" fmla="*/ 230074 w 3018528"/>
              <a:gd name="connsiteY10" fmla="*/ 763965 h 849911"/>
              <a:gd name="connsiteX11" fmla="*/ 325557 w 3018528"/>
              <a:gd name="connsiteY11" fmla="*/ 802164 h 849911"/>
              <a:gd name="connsiteX12" fmla="*/ 411492 w 3018528"/>
              <a:gd name="connsiteY12" fmla="*/ 811713 h 849911"/>
              <a:gd name="connsiteX13" fmla="*/ 545168 w 3018528"/>
              <a:gd name="connsiteY13" fmla="*/ 830812 h 849911"/>
              <a:gd name="connsiteX14" fmla="*/ 841165 w 3018528"/>
              <a:gd name="connsiteY14" fmla="*/ 840362 h 849911"/>
              <a:gd name="connsiteX15" fmla="*/ 1261291 w 3018528"/>
              <a:gd name="connsiteY15" fmla="*/ 849911 h 849911"/>
              <a:gd name="connsiteX16" fmla="*/ 2340250 w 3018528"/>
              <a:gd name="connsiteY16" fmla="*/ 840362 h 849911"/>
              <a:gd name="connsiteX17" fmla="*/ 2502571 w 3018528"/>
              <a:gd name="connsiteY17" fmla="*/ 830812 h 849911"/>
              <a:gd name="connsiteX18" fmla="*/ 2588506 w 3018528"/>
              <a:gd name="connsiteY18" fmla="*/ 811713 h 849911"/>
              <a:gd name="connsiteX19" fmla="*/ 2703085 w 3018528"/>
              <a:gd name="connsiteY19" fmla="*/ 763965 h 849911"/>
              <a:gd name="connsiteX20" fmla="*/ 2731730 w 3018528"/>
              <a:gd name="connsiteY20" fmla="*/ 744866 h 849911"/>
              <a:gd name="connsiteX21" fmla="*/ 2769923 w 3018528"/>
              <a:gd name="connsiteY21" fmla="*/ 725767 h 849911"/>
              <a:gd name="connsiteX22" fmla="*/ 2874955 w 3018528"/>
              <a:gd name="connsiteY22" fmla="*/ 592073 h 849911"/>
              <a:gd name="connsiteX23" fmla="*/ 2979986 w 3018528"/>
              <a:gd name="connsiteY23" fmla="*/ 420181 h 849911"/>
              <a:gd name="connsiteX24" fmla="*/ 2979986 w 3018528"/>
              <a:gd name="connsiteY24" fmla="*/ 190991 h 849911"/>
              <a:gd name="connsiteX25" fmla="*/ 2922696 w 3018528"/>
              <a:gd name="connsiteY25" fmla="*/ 143243 h 849911"/>
              <a:gd name="connsiteX26" fmla="*/ 2836762 w 3018528"/>
              <a:gd name="connsiteY26" fmla="*/ 85946 h 849911"/>
              <a:gd name="connsiteX27" fmla="*/ 2789020 w 3018528"/>
              <a:gd name="connsiteY27" fmla="*/ 57297 h 849911"/>
              <a:gd name="connsiteX28" fmla="*/ 2712634 w 3018528"/>
              <a:gd name="connsiteY28" fmla="*/ 38198 h 849911"/>
              <a:gd name="connsiteX29" fmla="*/ 2645795 w 3018528"/>
              <a:gd name="connsiteY29" fmla="*/ 19099 h 849911"/>
              <a:gd name="connsiteX30" fmla="*/ 2321153 w 3018528"/>
              <a:gd name="connsiteY30" fmla="*/ 0 h 849911"/>
              <a:gd name="connsiteX31" fmla="*/ 745682 w 3018528"/>
              <a:gd name="connsiteY31" fmla="*/ 9550 h 849911"/>
              <a:gd name="connsiteX32" fmla="*/ 669296 w 3018528"/>
              <a:gd name="connsiteY32" fmla="*/ 19099 h 849911"/>
              <a:gd name="connsiteX33" fmla="*/ 602458 w 3018528"/>
              <a:gd name="connsiteY33" fmla="*/ 57297 h 849911"/>
              <a:gd name="connsiteX34" fmla="*/ 573813 w 3018528"/>
              <a:gd name="connsiteY34" fmla="*/ 66847 h 849911"/>
              <a:gd name="connsiteX35" fmla="*/ 497426 w 3018528"/>
              <a:gd name="connsiteY35" fmla="*/ 133694 h 84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18528" h="849911">
                <a:moveTo>
                  <a:pt x="631103" y="114595"/>
                </a:moveTo>
                <a:lnTo>
                  <a:pt x="277815" y="124144"/>
                </a:lnTo>
                <a:cubicBezTo>
                  <a:pt x="215530" y="126913"/>
                  <a:pt x="216324" y="128729"/>
                  <a:pt x="172784" y="143243"/>
                </a:cubicBezTo>
                <a:cubicBezTo>
                  <a:pt x="166418" y="152793"/>
                  <a:pt x="161034" y="163075"/>
                  <a:pt x="153687" y="171892"/>
                </a:cubicBezTo>
                <a:cubicBezTo>
                  <a:pt x="145042" y="182267"/>
                  <a:pt x="132199" y="189089"/>
                  <a:pt x="125042" y="200541"/>
                </a:cubicBezTo>
                <a:cubicBezTo>
                  <a:pt x="49545" y="321354"/>
                  <a:pt x="150362" y="192242"/>
                  <a:pt x="86849" y="276937"/>
                </a:cubicBezTo>
                <a:cubicBezTo>
                  <a:pt x="65075" y="305972"/>
                  <a:pt x="20011" y="362884"/>
                  <a:pt x="20011" y="362884"/>
                </a:cubicBezTo>
                <a:cubicBezTo>
                  <a:pt x="13645" y="381983"/>
                  <a:pt x="0" y="400070"/>
                  <a:pt x="914" y="420181"/>
                </a:cubicBezTo>
                <a:cubicBezTo>
                  <a:pt x="3267" y="471946"/>
                  <a:pt x="17558" y="522564"/>
                  <a:pt x="29559" y="572974"/>
                </a:cubicBezTo>
                <a:cubicBezTo>
                  <a:pt x="33529" y="589650"/>
                  <a:pt x="38205" y="607134"/>
                  <a:pt x="48656" y="620722"/>
                </a:cubicBezTo>
                <a:cubicBezTo>
                  <a:pt x="88284" y="672245"/>
                  <a:pt x="170839" y="740267"/>
                  <a:pt x="230074" y="763965"/>
                </a:cubicBezTo>
                <a:cubicBezTo>
                  <a:pt x="261902" y="776698"/>
                  <a:pt x="292406" y="793439"/>
                  <a:pt x="325557" y="802164"/>
                </a:cubicBezTo>
                <a:cubicBezTo>
                  <a:pt x="353429" y="809500"/>
                  <a:pt x="382913" y="807985"/>
                  <a:pt x="411492" y="811713"/>
                </a:cubicBezTo>
                <a:cubicBezTo>
                  <a:pt x="456125" y="817535"/>
                  <a:pt x="500257" y="827817"/>
                  <a:pt x="545168" y="830812"/>
                </a:cubicBezTo>
                <a:cubicBezTo>
                  <a:pt x="643666" y="837380"/>
                  <a:pt x="742483" y="837730"/>
                  <a:pt x="841165" y="840362"/>
                </a:cubicBezTo>
                <a:lnTo>
                  <a:pt x="1261291" y="849911"/>
                </a:lnTo>
                <a:lnTo>
                  <a:pt x="2340250" y="840362"/>
                </a:lnTo>
                <a:cubicBezTo>
                  <a:pt x="2394444" y="839528"/>
                  <a:pt x="2448728" y="837026"/>
                  <a:pt x="2502571" y="830812"/>
                </a:cubicBezTo>
                <a:cubicBezTo>
                  <a:pt x="2531721" y="827448"/>
                  <a:pt x="2560153" y="819275"/>
                  <a:pt x="2588506" y="811713"/>
                </a:cubicBezTo>
                <a:cubicBezTo>
                  <a:pt x="2634505" y="799445"/>
                  <a:pt x="2661252" y="787209"/>
                  <a:pt x="2703085" y="763965"/>
                </a:cubicBezTo>
                <a:cubicBezTo>
                  <a:pt x="2713117" y="758391"/>
                  <a:pt x="2721766" y="750560"/>
                  <a:pt x="2731730" y="744866"/>
                </a:cubicBezTo>
                <a:cubicBezTo>
                  <a:pt x="2744088" y="737803"/>
                  <a:pt x="2758907" y="734781"/>
                  <a:pt x="2769923" y="725767"/>
                </a:cubicBezTo>
                <a:cubicBezTo>
                  <a:pt x="2862480" y="650029"/>
                  <a:pt x="2814963" y="678741"/>
                  <a:pt x="2874955" y="592073"/>
                </a:cubicBezTo>
                <a:cubicBezTo>
                  <a:pt x="2983069" y="435887"/>
                  <a:pt x="2854829" y="670528"/>
                  <a:pt x="2979986" y="420181"/>
                </a:cubicBezTo>
                <a:cubicBezTo>
                  <a:pt x="2997199" y="334107"/>
                  <a:pt x="3018528" y="282540"/>
                  <a:pt x="2979986" y="190991"/>
                </a:cubicBezTo>
                <a:cubicBezTo>
                  <a:pt x="2970340" y="168079"/>
                  <a:pt x="2941275" y="159760"/>
                  <a:pt x="2922696" y="143243"/>
                </a:cubicBezTo>
                <a:cubicBezTo>
                  <a:pt x="2858998" y="86616"/>
                  <a:pt x="2937682" y="141001"/>
                  <a:pt x="2836762" y="85946"/>
                </a:cubicBezTo>
                <a:cubicBezTo>
                  <a:pt x="2820469" y="77058"/>
                  <a:pt x="2806342" y="63960"/>
                  <a:pt x="2789020" y="57297"/>
                </a:cubicBezTo>
                <a:cubicBezTo>
                  <a:pt x="2764524" y="47874"/>
                  <a:pt x="2737993" y="44961"/>
                  <a:pt x="2712634" y="38198"/>
                </a:cubicBezTo>
                <a:cubicBezTo>
                  <a:pt x="2690245" y="32227"/>
                  <a:pt x="2668651" y="22909"/>
                  <a:pt x="2645795" y="19099"/>
                </a:cubicBezTo>
                <a:cubicBezTo>
                  <a:pt x="2577266" y="7676"/>
                  <a:pt x="2347710" y="1155"/>
                  <a:pt x="2321153" y="0"/>
                </a:cubicBezTo>
                <a:lnTo>
                  <a:pt x="745682" y="9550"/>
                </a:lnTo>
                <a:cubicBezTo>
                  <a:pt x="720024" y="9847"/>
                  <a:pt x="694190" y="12875"/>
                  <a:pt x="669296" y="19099"/>
                </a:cubicBezTo>
                <a:cubicBezTo>
                  <a:pt x="635820" y="27469"/>
                  <a:pt x="630868" y="43090"/>
                  <a:pt x="602458" y="57297"/>
                </a:cubicBezTo>
                <a:cubicBezTo>
                  <a:pt x="593456" y="61799"/>
                  <a:pt x="583361" y="63664"/>
                  <a:pt x="573813" y="66847"/>
                </a:cubicBezTo>
                <a:cubicBezTo>
                  <a:pt x="511491" y="129177"/>
                  <a:pt x="540679" y="112064"/>
                  <a:pt x="497426" y="133694"/>
                </a:cubicBezTo>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69" name="Freeform 68"/>
          <p:cNvSpPr/>
          <p:nvPr/>
        </p:nvSpPr>
        <p:spPr bwMode="auto">
          <a:xfrm>
            <a:off x="2780719" y="6696613"/>
            <a:ext cx="705493" cy="619373"/>
          </a:xfrm>
          <a:custGeom>
            <a:avLst/>
            <a:gdLst>
              <a:gd name="connsiteX0" fmla="*/ 160160 w 705493"/>
              <a:gd name="connsiteY0" fmla="*/ 7182 h 619373"/>
              <a:gd name="connsiteX1" fmla="*/ 141063 w 705493"/>
              <a:gd name="connsiteY1" fmla="*/ 45380 h 619373"/>
              <a:gd name="connsiteX2" fmla="*/ 55128 w 705493"/>
              <a:gd name="connsiteY2" fmla="*/ 121777 h 619373"/>
              <a:gd name="connsiteX3" fmla="*/ 64676 w 705493"/>
              <a:gd name="connsiteY3" fmla="*/ 274570 h 619373"/>
              <a:gd name="connsiteX4" fmla="*/ 93321 w 705493"/>
              <a:gd name="connsiteY4" fmla="*/ 293669 h 619373"/>
              <a:gd name="connsiteX5" fmla="*/ 188804 w 705493"/>
              <a:gd name="connsiteY5" fmla="*/ 446462 h 619373"/>
              <a:gd name="connsiteX6" fmla="*/ 265191 w 705493"/>
              <a:gd name="connsiteY6" fmla="*/ 551507 h 619373"/>
              <a:gd name="connsiteX7" fmla="*/ 284288 w 705493"/>
              <a:gd name="connsiteY7" fmla="*/ 570607 h 619373"/>
              <a:gd name="connsiteX8" fmla="*/ 446609 w 705493"/>
              <a:gd name="connsiteY8" fmla="*/ 618354 h 619373"/>
              <a:gd name="connsiteX9" fmla="*/ 589833 w 705493"/>
              <a:gd name="connsiteY9" fmla="*/ 580156 h 619373"/>
              <a:gd name="connsiteX10" fmla="*/ 666220 w 705493"/>
              <a:gd name="connsiteY10" fmla="*/ 513309 h 619373"/>
              <a:gd name="connsiteX11" fmla="*/ 694865 w 705493"/>
              <a:gd name="connsiteY11" fmla="*/ 465561 h 619373"/>
              <a:gd name="connsiteX12" fmla="*/ 704413 w 705493"/>
              <a:gd name="connsiteY12" fmla="*/ 417813 h 619373"/>
              <a:gd name="connsiteX13" fmla="*/ 666220 w 705493"/>
              <a:gd name="connsiteY13" fmla="*/ 284120 h 619373"/>
              <a:gd name="connsiteX14" fmla="*/ 628027 w 705493"/>
              <a:gd name="connsiteY14" fmla="*/ 226822 h 619373"/>
              <a:gd name="connsiteX15" fmla="*/ 542092 w 705493"/>
              <a:gd name="connsiteY15" fmla="*/ 159975 h 619373"/>
              <a:gd name="connsiteX16" fmla="*/ 408416 w 705493"/>
              <a:gd name="connsiteY16" fmla="*/ 54930 h 619373"/>
              <a:gd name="connsiteX17" fmla="*/ 379771 w 705493"/>
              <a:gd name="connsiteY17" fmla="*/ 45380 h 619373"/>
              <a:gd name="connsiteX18" fmla="*/ 179256 w 705493"/>
              <a:gd name="connsiteY18" fmla="*/ 54930 h 619373"/>
              <a:gd name="connsiteX19" fmla="*/ 121966 w 705493"/>
              <a:gd name="connsiteY19" fmla="*/ 83579 h 619373"/>
              <a:gd name="connsiteX20" fmla="*/ 83773 w 705493"/>
              <a:gd name="connsiteY20" fmla="*/ 93128 h 6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5493" h="619373">
                <a:moveTo>
                  <a:pt x="160160" y="7182"/>
                </a:moveTo>
                <a:cubicBezTo>
                  <a:pt x="153794" y="19915"/>
                  <a:pt x="151128" y="35313"/>
                  <a:pt x="141063" y="45380"/>
                </a:cubicBezTo>
                <a:cubicBezTo>
                  <a:pt x="0" y="186462"/>
                  <a:pt x="146450" y="0"/>
                  <a:pt x="55128" y="121777"/>
                </a:cubicBezTo>
                <a:cubicBezTo>
                  <a:pt x="35235" y="181466"/>
                  <a:pt x="32017" y="176580"/>
                  <a:pt x="64676" y="274570"/>
                </a:cubicBezTo>
                <a:cubicBezTo>
                  <a:pt x="68305" y="285457"/>
                  <a:pt x="83773" y="287303"/>
                  <a:pt x="93321" y="293669"/>
                </a:cubicBezTo>
                <a:cubicBezTo>
                  <a:pt x="172370" y="451787"/>
                  <a:pt x="104178" y="333612"/>
                  <a:pt x="188804" y="446462"/>
                </a:cubicBezTo>
                <a:cubicBezTo>
                  <a:pt x="258220" y="539029"/>
                  <a:pt x="194975" y="469577"/>
                  <a:pt x="265191" y="551507"/>
                </a:cubicBezTo>
                <a:cubicBezTo>
                  <a:pt x="271050" y="558343"/>
                  <a:pt x="276568" y="565974"/>
                  <a:pt x="284288" y="570607"/>
                </a:cubicBezTo>
                <a:cubicBezTo>
                  <a:pt x="365554" y="619373"/>
                  <a:pt x="353537" y="608012"/>
                  <a:pt x="446609" y="618354"/>
                </a:cubicBezTo>
                <a:cubicBezTo>
                  <a:pt x="498548" y="610934"/>
                  <a:pt x="542907" y="609489"/>
                  <a:pt x="589833" y="580156"/>
                </a:cubicBezTo>
                <a:cubicBezTo>
                  <a:pt x="618524" y="562222"/>
                  <a:pt x="643358" y="538252"/>
                  <a:pt x="666220" y="513309"/>
                </a:cubicBezTo>
                <a:cubicBezTo>
                  <a:pt x="678761" y="499626"/>
                  <a:pt x="685317" y="481477"/>
                  <a:pt x="694865" y="465561"/>
                </a:cubicBezTo>
                <a:cubicBezTo>
                  <a:pt x="698048" y="449645"/>
                  <a:pt x="705493" y="434008"/>
                  <a:pt x="704413" y="417813"/>
                </a:cubicBezTo>
                <a:cubicBezTo>
                  <a:pt x="700857" y="364473"/>
                  <a:pt x="691792" y="326747"/>
                  <a:pt x="666220" y="284120"/>
                </a:cubicBezTo>
                <a:cubicBezTo>
                  <a:pt x="654412" y="264437"/>
                  <a:pt x="646145" y="240915"/>
                  <a:pt x="628027" y="226822"/>
                </a:cubicBezTo>
                <a:cubicBezTo>
                  <a:pt x="599382" y="204540"/>
                  <a:pt x="570257" y="182862"/>
                  <a:pt x="542092" y="159975"/>
                </a:cubicBezTo>
                <a:cubicBezTo>
                  <a:pt x="488348" y="116302"/>
                  <a:pt x="467519" y="90397"/>
                  <a:pt x="408416" y="54930"/>
                </a:cubicBezTo>
                <a:cubicBezTo>
                  <a:pt x="399786" y="49751"/>
                  <a:pt x="389319" y="48563"/>
                  <a:pt x="379771" y="45380"/>
                </a:cubicBezTo>
                <a:cubicBezTo>
                  <a:pt x="312933" y="48563"/>
                  <a:pt x="245447" y="45122"/>
                  <a:pt x="179256" y="54930"/>
                </a:cubicBezTo>
                <a:cubicBezTo>
                  <a:pt x="158135" y="58059"/>
                  <a:pt x="141477" y="74907"/>
                  <a:pt x="121966" y="83579"/>
                </a:cubicBezTo>
                <a:cubicBezTo>
                  <a:pt x="98219" y="94135"/>
                  <a:pt x="100882" y="93128"/>
                  <a:pt x="83773" y="93128"/>
                </a:cubicBezTo>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4" name="Freeform 73"/>
          <p:cNvSpPr/>
          <p:nvPr/>
        </p:nvSpPr>
        <p:spPr bwMode="auto">
          <a:xfrm>
            <a:off x="3935573" y="6827837"/>
            <a:ext cx="743097" cy="461352"/>
          </a:xfrm>
          <a:custGeom>
            <a:avLst/>
            <a:gdLst>
              <a:gd name="connsiteX0" fmla="*/ 112909 w 743097"/>
              <a:gd name="connsiteY0" fmla="*/ 0 h 461352"/>
              <a:gd name="connsiteX1" fmla="*/ 84264 w 743097"/>
              <a:gd name="connsiteY1" fmla="*/ 9549 h 461352"/>
              <a:gd name="connsiteX2" fmla="*/ 26974 w 743097"/>
              <a:gd name="connsiteY2" fmla="*/ 76396 h 461352"/>
              <a:gd name="connsiteX3" fmla="*/ 26974 w 743097"/>
              <a:gd name="connsiteY3" fmla="*/ 210090 h 461352"/>
              <a:gd name="connsiteX4" fmla="*/ 84264 w 743097"/>
              <a:gd name="connsiteY4" fmla="*/ 267388 h 461352"/>
              <a:gd name="connsiteX5" fmla="*/ 132006 w 743097"/>
              <a:gd name="connsiteY5" fmla="*/ 315136 h 461352"/>
              <a:gd name="connsiteX6" fmla="*/ 160651 w 743097"/>
              <a:gd name="connsiteY6" fmla="*/ 343784 h 461352"/>
              <a:gd name="connsiteX7" fmla="*/ 198844 w 743097"/>
              <a:gd name="connsiteY7" fmla="*/ 362883 h 461352"/>
              <a:gd name="connsiteX8" fmla="*/ 237037 w 743097"/>
              <a:gd name="connsiteY8" fmla="*/ 391532 h 461352"/>
              <a:gd name="connsiteX9" fmla="*/ 303875 w 743097"/>
              <a:gd name="connsiteY9" fmla="*/ 439280 h 461352"/>
              <a:gd name="connsiteX10" fmla="*/ 638066 w 743097"/>
              <a:gd name="connsiteY10" fmla="*/ 420181 h 461352"/>
              <a:gd name="connsiteX11" fmla="*/ 685808 w 743097"/>
              <a:gd name="connsiteY11" fmla="*/ 401082 h 461352"/>
              <a:gd name="connsiteX12" fmla="*/ 714452 w 743097"/>
              <a:gd name="connsiteY12" fmla="*/ 391532 h 461352"/>
              <a:gd name="connsiteX13" fmla="*/ 743097 w 743097"/>
              <a:gd name="connsiteY13" fmla="*/ 324685 h 461352"/>
              <a:gd name="connsiteX14" fmla="*/ 724001 w 743097"/>
              <a:gd name="connsiteY14" fmla="*/ 248289 h 461352"/>
              <a:gd name="connsiteX15" fmla="*/ 704904 w 743097"/>
              <a:gd name="connsiteY15" fmla="*/ 219640 h 461352"/>
              <a:gd name="connsiteX16" fmla="*/ 685808 w 743097"/>
              <a:gd name="connsiteY16" fmla="*/ 181442 h 461352"/>
              <a:gd name="connsiteX17" fmla="*/ 618969 w 743097"/>
              <a:gd name="connsiteY17" fmla="*/ 124144 h 461352"/>
              <a:gd name="connsiteX18" fmla="*/ 580776 w 743097"/>
              <a:gd name="connsiteY18" fmla="*/ 85946 h 461352"/>
              <a:gd name="connsiteX19" fmla="*/ 494841 w 743097"/>
              <a:gd name="connsiteY19" fmla="*/ 47748 h 461352"/>
              <a:gd name="connsiteX20" fmla="*/ 408907 w 743097"/>
              <a:gd name="connsiteY20" fmla="*/ 9549 h 461352"/>
              <a:gd name="connsiteX21" fmla="*/ 112909 w 743097"/>
              <a:gd name="connsiteY21" fmla="*/ 0 h 46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097" h="461352">
                <a:moveTo>
                  <a:pt x="112909" y="0"/>
                </a:moveTo>
                <a:cubicBezTo>
                  <a:pt x="58802" y="0"/>
                  <a:pt x="92454" y="3698"/>
                  <a:pt x="84264" y="9549"/>
                </a:cubicBezTo>
                <a:cubicBezTo>
                  <a:pt x="54798" y="30599"/>
                  <a:pt x="45323" y="48869"/>
                  <a:pt x="26974" y="76396"/>
                </a:cubicBezTo>
                <a:cubicBezTo>
                  <a:pt x="11038" y="124214"/>
                  <a:pt x="0" y="144573"/>
                  <a:pt x="26974" y="210090"/>
                </a:cubicBezTo>
                <a:cubicBezTo>
                  <a:pt x="37256" y="235065"/>
                  <a:pt x="65167" y="248289"/>
                  <a:pt x="84264" y="267388"/>
                </a:cubicBezTo>
                <a:lnTo>
                  <a:pt x="132006" y="315136"/>
                </a:lnTo>
                <a:cubicBezTo>
                  <a:pt x="141554" y="324685"/>
                  <a:pt x="148573" y="337744"/>
                  <a:pt x="160651" y="343784"/>
                </a:cubicBezTo>
                <a:cubicBezTo>
                  <a:pt x="173382" y="350150"/>
                  <a:pt x="186774" y="355338"/>
                  <a:pt x="198844" y="362883"/>
                </a:cubicBezTo>
                <a:cubicBezTo>
                  <a:pt x="212339" y="371319"/>
                  <a:pt x="224087" y="382281"/>
                  <a:pt x="237037" y="391532"/>
                </a:cubicBezTo>
                <a:cubicBezTo>
                  <a:pt x="334771" y="461352"/>
                  <a:pt x="179054" y="345650"/>
                  <a:pt x="303875" y="439280"/>
                </a:cubicBezTo>
                <a:cubicBezTo>
                  <a:pt x="415272" y="432914"/>
                  <a:pt x="527041" y="431285"/>
                  <a:pt x="638066" y="420181"/>
                </a:cubicBezTo>
                <a:cubicBezTo>
                  <a:pt x="655121" y="418475"/>
                  <a:pt x="669759" y="407101"/>
                  <a:pt x="685808" y="401082"/>
                </a:cubicBezTo>
                <a:cubicBezTo>
                  <a:pt x="695232" y="397548"/>
                  <a:pt x="704904" y="394715"/>
                  <a:pt x="714452" y="391532"/>
                </a:cubicBezTo>
                <a:cubicBezTo>
                  <a:pt x="718183" y="384070"/>
                  <a:pt x="743097" y="338738"/>
                  <a:pt x="743097" y="324685"/>
                </a:cubicBezTo>
                <a:cubicBezTo>
                  <a:pt x="743097" y="313789"/>
                  <a:pt x="731536" y="263361"/>
                  <a:pt x="724001" y="248289"/>
                </a:cubicBezTo>
                <a:cubicBezTo>
                  <a:pt x="718869" y="238024"/>
                  <a:pt x="710598" y="229605"/>
                  <a:pt x="704904" y="219640"/>
                </a:cubicBezTo>
                <a:cubicBezTo>
                  <a:pt x="697842" y="207280"/>
                  <a:pt x="694348" y="192831"/>
                  <a:pt x="685808" y="181442"/>
                </a:cubicBezTo>
                <a:cubicBezTo>
                  <a:pt x="644536" y="126405"/>
                  <a:pt x="659386" y="158791"/>
                  <a:pt x="618969" y="124144"/>
                </a:cubicBezTo>
                <a:cubicBezTo>
                  <a:pt x="605299" y="112425"/>
                  <a:pt x="595180" y="96750"/>
                  <a:pt x="580776" y="85946"/>
                </a:cubicBezTo>
                <a:cubicBezTo>
                  <a:pt x="555569" y="67038"/>
                  <a:pt x="521702" y="62673"/>
                  <a:pt x="494841" y="47748"/>
                </a:cubicBezTo>
                <a:cubicBezTo>
                  <a:pt x="441710" y="18227"/>
                  <a:pt x="474248" y="13179"/>
                  <a:pt x="408907" y="9549"/>
                </a:cubicBezTo>
                <a:cubicBezTo>
                  <a:pt x="310342" y="4072"/>
                  <a:pt x="167016" y="0"/>
                  <a:pt x="112909" y="0"/>
                </a:cubicBezTo>
                <a:close/>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5" name="Freeform 74"/>
          <p:cNvSpPr/>
          <p:nvPr/>
        </p:nvSpPr>
        <p:spPr bwMode="auto">
          <a:xfrm>
            <a:off x="5986788" y="4650639"/>
            <a:ext cx="3026814" cy="744866"/>
          </a:xfrm>
          <a:custGeom>
            <a:avLst/>
            <a:gdLst>
              <a:gd name="connsiteX0" fmla="*/ 57290 w 3026814"/>
              <a:gd name="connsiteY0" fmla="*/ 362883 h 744866"/>
              <a:gd name="connsiteX1" fmla="*/ 66839 w 3026814"/>
              <a:gd name="connsiteY1" fmla="*/ 410631 h 744866"/>
              <a:gd name="connsiteX2" fmla="*/ 105032 w 3026814"/>
              <a:gd name="connsiteY2" fmla="*/ 429730 h 744866"/>
              <a:gd name="connsiteX3" fmla="*/ 133677 w 3026814"/>
              <a:gd name="connsiteY3" fmla="*/ 458379 h 744866"/>
              <a:gd name="connsiteX4" fmla="*/ 210063 w 3026814"/>
              <a:gd name="connsiteY4" fmla="*/ 496577 h 744866"/>
              <a:gd name="connsiteX5" fmla="*/ 315095 w 3026814"/>
              <a:gd name="connsiteY5" fmla="*/ 544325 h 744866"/>
              <a:gd name="connsiteX6" fmla="*/ 391481 w 3026814"/>
              <a:gd name="connsiteY6" fmla="*/ 582523 h 744866"/>
              <a:gd name="connsiteX7" fmla="*/ 448771 w 3026814"/>
              <a:gd name="connsiteY7" fmla="*/ 601622 h 744866"/>
              <a:gd name="connsiteX8" fmla="*/ 486964 w 3026814"/>
              <a:gd name="connsiteY8" fmla="*/ 611172 h 744866"/>
              <a:gd name="connsiteX9" fmla="*/ 534706 w 3026814"/>
              <a:gd name="connsiteY9" fmla="*/ 630271 h 744866"/>
              <a:gd name="connsiteX10" fmla="*/ 620640 w 3026814"/>
              <a:gd name="connsiteY10" fmla="*/ 649370 h 744866"/>
              <a:gd name="connsiteX11" fmla="*/ 763865 w 3026814"/>
              <a:gd name="connsiteY11" fmla="*/ 678019 h 744866"/>
              <a:gd name="connsiteX12" fmla="*/ 907090 w 3026814"/>
              <a:gd name="connsiteY12" fmla="*/ 687568 h 744866"/>
              <a:gd name="connsiteX13" fmla="*/ 993024 w 3026814"/>
              <a:gd name="connsiteY13" fmla="*/ 697118 h 744866"/>
              <a:gd name="connsiteX14" fmla="*/ 1107604 w 3026814"/>
              <a:gd name="connsiteY14" fmla="*/ 706667 h 744866"/>
              <a:gd name="connsiteX15" fmla="*/ 1203087 w 3026814"/>
              <a:gd name="connsiteY15" fmla="*/ 716217 h 744866"/>
              <a:gd name="connsiteX16" fmla="*/ 1289022 w 3026814"/>
              <a:gd name="connsiteY16" fmla="*/ 725767 h 744866"/>
              <a:gd name="connsiteX17" fmla="*/ 1460891 w 3026814"/>
              <a:gd name="connsiteY17" fmla="*/ 735316 h 744866"/>
              <a:gd name="connsiteX18" fmla="*/ 2434819 w 3026814"/>
              <a:gd name="connsiteY18" fmla="*/ 744866 h 744866"/>
              <a:gd name="connsiteX19" fmla="*/ 2769009 w 3026814"/>
              <a:gd name="connsiteY19" fmla="*/ 735316 h 744866"/>
              <a:gd name="connsiteX20" fmla="*/ 2797654 w 3026814"/>
              <a:gd name="connsiteY20" fmla="*/ 716217 h 744866"/>
              <a:gd name="connsiteX21" fmla="*/ 2893137 w 3026814"/>
              <a:gd name="connsiteY21" fmla="*/ 668469 h 744866"/>
              <a:gd name="connsiteX22" fmla="*/ 2921782 w 3026814"/>
              <a:gd name="connsiteY22" fmla="*/ 630271 h 744866"/>
              <a:gd name="connsiteX23" fmla="*/ 2979072 w 3026814"/>
              <a:gd name="connsiteY23" fmla="*/ 572973 h 744866"/>
              <a:gd name="connsiteX24" fmla="*/ 2998169 w 3026814"/>
              <a:gd name="connsiteY24" fmla="*/ 506127 h 744866"/>
              <a:gd name="connsiteX25" fmla="*/ 3007717 w 3026814"/>
              <a:gd name="connsiteY25" fmla="*/ 458379 h 744866"/>
              <a:gd name="connsiteX26" fmla="*/ 3026814 w 3026814"/>
              <a:gd name="connsiteY26" fmla="*/ 429730 h 744866"/>
              <a:gd name="connsiteX27" fmla="*/ 3017265 w 3026814"/>
              <a:gd name="connsiteY27" fmla="*/ 353333 h 744866"/>
              <a:gd name="connsiteX28" fmla="*/ 2979072 w 3026814"/>
              <a:gd name="connsiteY28" fmla="*/ 296036 h 744866"/>
              <a:gd name="connsiteX29" fmla="*/ 2893137 w 3026814"/>
              <a:gd name="connsiteY29" fmla="*/ 190991 h 744866"/>
              <a:gd name="connsiteX30" fmla="*/ 2864492 w 3026814"/>
              <a:gd name="connsiteY30" fmla="*/ 171892 h 744866"/>
              <a:gd name="connsiteX31" fmla="*/ 2807203 w 3026814"/>
              <a:gd name="connsiteY31" fmla="*/ 152793 h 744866"/>
              <a:gd name="connsiteX32" fmla="*/ 2711720 w 3026814"/>
              <a:gd name="connsiteY32" fmla="*/ 95495 h 744866"/>
              <a:gd name="connsiteX33" fmla="*/ 2434819 w 3026814"/>
              <a:gd name="connsiteY33" fmla="*/ 57297 h 744866"/>
              <a:gd name="connsiteX34" fmla="*/ 2329787 w 3026814"/>
              <a:gd name="connsiteY34" fmla="*/ 38198 h 744866"/>
              <a:gd name="connsiteX35" fmla="*/ 2224756 w 3026814"/>
              <a:gd name="connsiteY35" fmla="*/ 28648 h 744866"/>
              <a:gd name="connsiteX36" fmla="*/ 1775986 w 3026814"/>
              <a:gd name="connsiteY36" fmla="*/ 0 h 744866"/>
              <a:gd name="connsiteX37" fmla="*/ 1040766 w 3026814"/>
              <a:gd name="connsiteY37" fmla="*/ 9549 h 744866"/>
              <a:gd name="connsiteX38" fmla="*/ 973928 w 3026814"/>
              <a:gd name="connsiteY38" fmla="*/ 28648 h 744866"/>
              <a:gd name="connsiteX39" fmla="*/ 878445 w 3026814"/>
              <a:gd name="connsiteY39" fmla="*/ 57297 h 744866"/>
              <a:gd name="connsiteX40" fmla="*/ 849800 w 3026814"/>
              <a:gd name="connsiteY40" fmla="*/ 76396 h 744866"/>
              <a:gd name="connsiteX41" fmla="*/ 811607 w 3026814"/>
              <a:gd name="connsiteY41" fmla="*/ 85946 h 744866"/>
              <a:gd name="connsiteX42" fmla="*/ 706575 w 3026814"/>
              <a:gd name="connsiteY42" fmla="*/ 124144 h 744866"/>
              <a:gd name="connsiteX43" fmla="*/ 658834 w 3026814"/>
              <a:gd name="connsiteY43" fmla="*/ 133693 h 744866"/>
              <a:gd name="connsiteX44" fmla="*/ 534706 w 3026814"/>
              <a:gd name="connsiteY44" fmla="*/ 162342 h 744866"/>
              <a:gd name="connsiteX45" fmla="*/ 458319 w 3026814"/>
              <a:gd name="connsiteY45" fmla="*/ 200540 h 744866"/>
              <a:gd name="connsiteX46" fmla="*/ 429674 w 3026814"/>
              <a:gd name="connsiteY46" fmla="*/ 210090 h 744866"/>
              <a:gd name="connsiteX47" fmla="*/ 391481 w 3026814"/>
              <a:gd name="connsiteY47" fmla="*/ 229189 h 744866"/>
              <a:gd name="connsiteX48" fmla="*/ 334191 w 3026814"/>
              <a:gd name="connsiteY48" fmla="*/ 248288 h 744866"/>
              <a:gd name="connsiteX49" fmla="*/ 257805 w 3026814"/>
              <a:gd name="connsiteY49" fmla="*/ 286487 h 744866"/>
              <a:gd name="connsiteX50" fmla="*/ 181418 w 3026814"/>
              <a:gd name="connsiteY50" fmla="*/ 315135 h 744866"/>
              <a:gd name="connsiteX51" fmla="*/ 105032 w 3026814"/>
              <a:gd name="connsiteY51" fmla="*/ 353333 h 744866"/>
              <a:gd name="connsiteX52" fmla="*/ 85935 w 3026814"/>
              <a:gd name="connsiteY52" fmla="*/ 372433 h 744866"/>
              <a:gd name="connsiteX53" fmla="*/ 57290 w 3026814"/>
              <a:gd name="connsiteY53" fmla="*/ 381982 h 744866"/>
              <a:gd name="connsiteX54" fmla="*/ 9549 w 3026814"/>
              <a:gd name="connsiteY54" fmla="*/ 429730 h 744866"/>
              <a:gd name="connsiteX55" fmla="*/ 0 w 3026814"/>
              <a:gd name="connsiteY55" fmla="*/ 429730 h 74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26814" h="744866">
                <a:moveTo>
                  <a:pt x="57290" y="362883"/>
                </a:moveTo>
                <a:cubicBezTo>
                  <a:pt x="60473" y="378799"/>
                  <a:pt x="57406" y="397423"/>
                  <a:pt x="66839" y="410631"/>
                </a:cubicBezTo>
                <a:cubicBezTo>
                  <a:pt x="75112" y="422214"/>
                  <a:pt x="93450" y="421456"/>
                  <a:pt x="105032" y="429730"/>
                </a:cubicBezTo>
                <a:cubicBezTo>
                  <a:pt x="116020" y="437580"/>
                  <a:pt x="122284" y="451128"/>
                  <a:pt x="133677" y="458379"/>
                </a:cubicBezTo>
                <a:cubicBezTo>
                  <a:pt x="157694" y="473664"/>
                  <a:pt x="185653" y="481929"/>
                  <a:pt x="210063" y="496577"/>
                </a:cubicBezTo>
                <a:cubicBezTo>
                  <a:pt x="275066" y="535584"/>
                  <a:pt x="240198" y="519356"/>
                  <a:pt x="315095" y="544325"/>
                </a:cubicBezTo>
                <a:cubicBezTo>
                  <a:pt x="360288" y="589524"/>
                  <a:pt x="324400" y="564226"/>
                  <a:pt x="391481" y="582523"/>
                </a:cubicBezTo>
                <a:cubicBezTo>
                  <a:pt x="410901" y="587820"/>
                  <a:pt x="429242" y="596739"/>
                  <a:pt x="448771" y="601622"/>
                </a:cubicBezTo>
                <a:cubicBezTo>
                  <a:pt x="461502" y="604805"/>
                  <a:pt x="474515" y="607022"/>
                  <a:pt x="486964" y="611172"/>
                </a:cubicBezTo>
                <a:cubicBezTo>
                  <a:pt x="503224" y="616593"/>
                  <a:pt x="518225" y="625562"/>
                  <a:pt x="534706" y="630271"/>
                </a:cubicBezTo>
                <a:cubicBezTo>
                  <a:pt x="562920" y="638333"/>
                  <a:pt x="591913" y="643384"/>
                  <a:pt x="620640" y="649370"/>
                </a:cubicBezTo>
                <a:cubicBezTo>
                  <a:pt x="668304" y="659301"/>
                  <a:pt x="715285" y="674780"/>
                  <a:pt x="763865" y="678019"/>
                </a:cubicBezTo>
                <a:lnTo>
                  <a:pt x="907090" y="687568"/>
                </a:lnTo>
                <a:cubicBezTo>
                  <a:pt x="935811" y="689962"/>
                  <a:pt x="964333" y="694385"/>
                  <a:pt x="993024" y="697118"/>
                </a:cubicBezTo>
                <a:cubicBezTo>
                  <a:pt x="1031177" y="700752"/>
                  <a:pt x="1069436" y="703197"/>
                  <a:pt x="1107604" y="706667"/>
                </a:cubicBezTo>
                <a:lnTo>
                  <a:pt x="1203087" y="716217"/>
                </a:lnTo>
                <a:cubicBezTo>
                  <a:pt x="1231750" y="719235"/>
                  <a:pt x="1260279" y="723638"/>
                  <a:pt x="1289022" y="725767"/>
                </a:cubicBezTo>
                <a:cubicBezTo>
                  <a:pt x="1346243" y="730006"/>
                  <a:pt x="1403521" y="734360"/>
                  <a:pt x="1460891" y="735316"/>
                </a:cubicBezTo>
                <a:lnTo>
                  <a:pt x="2434819" y="744866"/>
                </a:lnTo>
                <a:cubicBezTo>
                  <a:pt x="2546216" y="741683"/>
                  <a:pt x="2657913" y="744088"/>
                  <a:pt x="2769009" y="735316"/>
                </a:cubicBezTo>
                <a:cubicBezTo>
                  <a:pt x="2780449" y="734413"/>
                  <a:pt x="2787390" y="721350"/>
                  <a:pt x="2797654" y="716217"/>
                </a:cubicBezTo>
                <a:cubicBezTo>
                  <a:pt x="2817359" y="706363"/>
                  <a:pt x="2871633" y="689976"/>
                  <a:pt x="2893137" y="668469"/>
                </a:cubicBezTo>
                <a:cubicBezTo>
                  <a:pt x="2904390" y="657215"/>
                  <a:pt x="2911136" y="642101"/>
                  <a:pt x="2921782" y="630271"/>
                </a:cubicBezTo>
                <a:cubicBezTo>
                  <a:pt x="2939849" y="610194"/>
                  <a:pt x="2979072" y="572973"/>
                  <a:pt x="2979072" y="572973"/>
                </a:cubicBezTo>
                <a:cubicBezTo>
                  <a:pt x="2989703" y="541076"/>
                  <a:pt x="2990178" y="542092"/>
                  <a:pt x="2998169" y="506127"/>
                </a:cubicBezTo>
                <a:cubicBezTo>
                  <a:pt x="3001690" y="490282"/>
                  <a:pt x="3002019" y="473577"/>
                  <a:pt x="3007717" y="458379"/>
                </a:cubicBezTo>
                <a:cubicBezTo>
                  <a:pt x="3011746" y="447633"/>
                  <a:pt x="3020448" y="439280"/>
                  <a:pt x="3026814" y="429730"/>
                </a:cubicBezTo>
                <a:cubicBezTo>
                  <a:pt x="3023631" y="404264"/>
                  <a:pt x="3025896" y="377502"/>
                  <a:pt x="3017265" y="353333"/>
                </a:cubicBezTo>
                <a:cubicBezTo>
                  <a:pt x="3009546" y="331717"/>
                  <a:pt x="2992843" y="314399"/>
                  <a:pt x="2979072" y="296036"/>
                </a:cubicBezTo>
                <a:cubicBezTo>
                  <a:pt x="2953871" y="262431"/>
                  <a:pt x="2927236" y="219411"/>
                  <a:pt x="2893137" y="190991"/>
                </a:cubicBezTo>
                <a:cubicBezTo>
                  <a:pt x="2884321" y="183644"/>
                  <a:pt x="2874979" y="176553"/>
                  <a:pt x="2864492" y="171892"/>
                </a:cubicBezTo>
                <a:cubicBezTo>
                  <a:pt x="2846098" y="163716"/>
                  <a:pt x="2826299" y="159159"/>
                  <a:pt x="2807203" y="152793"/>
                </a:cubicBezTo>
                <a:cubicBezTo>
                  <a:pt x="2776536" y="129790"/>
                  <a:pt x="2750230" y="106500"/>
                  <a:pt x="2711720" y="95495"/>
                </a:cubicBezTo>
                <a:cubicBezTo>
                  <a:pt x="2599501" y="63428"/>
                  <a:pt x="2548417" y="65412"/>
                  <a:pt x="2434819" y="57297"/>
                </a:cubicBezTo>
                <a:cubicBezTo>
                  <a:pt x="2399808" y="50931"/>
                  <a:pt x="2365045" y="43007"/>
                  <a:pt x="2329787" y="38198"/>
                </a:cubicBezTo>
                <a:cubicBezTo>
                  <a:pt x="2294955" y="33447"/>
                  <a:pt x="2259817" y="31214"/>
                  <a:pt x="2224756" y="28648"/>
                </a:cubicBezTo>
                <a:lnTo>
                  <a:pt x="1775986" y="0"/>
                </a:lnTo>
                <a:cubicBezTo>
                  <a:pt x="1530913" y="3183"/>
                  <a:pt x="1285704" y="800"/>
                  <a:pt x="1040766" y="9549"/>
                </a:cubicBezTo>
                <a:cubicBezTo>
                  <a:pt x="1017610" y="10376"/>
                  <a:pt x="996282" y="22551"/>
                  <a:pt x="973928" y="28648"/>
                </a:cubicBezTo>
                <a:cubicBezTo>
                  <a:pt x="951347" y="34807"/>
                  <a:pt x="894281" y="46738"/>
                  <a:pt x="878445" y="57297"/>
                </a:cubicBezTo>
                <a:cubicBezTo>
                  <a:pt x="868897" y="63663"/>
                  <a:pt x="860348" y="71875"/>
                  <a:pt x="849800" y="76396"/>
                </a:cubicBezTo>
                <a:cubicBezTo>
                  <a:pt x="837738" y="81566"/>
                  <a:pt x="824056" y="81796"/>
                  <a:pt x="811607" y="85946"/>
                </a:cubicBezTo>
                <a:cubicBezTo>
                  <a:pt x="774591" y="98286"/>
                  <a:pt x="745579" y="116343"/>
                  <a:pt x="706575" y="124144"/>
                </a:cubicBezTo>
                <a:cubicBezTo>
                  <a:pt x="690661" y="127327"/>
                  <a:pt x="674647" y="130043"/>
                  <a:pt x="658834" y="133693"/>
                </a:cubicBezTo>
                <a:cubicBezTo>
                  <a:pt x="509122" y="168247"/>
                  <a:pt x="643788" y="140524"/>
                  <a:pt x="534706" y="162342"/>
                </a:cubicBezTo>
                <a:cubicBezTo>
                  <a:pt x="509244" y="175075"/>
                  <a:pt x="484235" y="188758"/>
                  <a:pt x="458319" y="200540"/>
                </a:cubicBezTo>
                <a:cubicBezTo>
                  <a:pt x="449156" y="204705"/>
                  <a:pt x="438925" y="206125"/>
                  <a:pt x="429674" y="210090"/>
                </a:cubicBezTo>
                <a:cubicBezTo>
                  <a:pt x="416591" y="215698"/>
                  <a:pt x="404697" y="223902"/>
                  <a:pt x="391481" y="229189"/>
                </a:cubicBezTo>
                <a:cubicBezTo>
                  <a:pt x="372791" y="236666"/>
                  <a:pt x="334191" y="248288"/>
                  <a:pt x="334191" y="248288"/>
                </a:cubicBezTo>
                <a:cubicBezTo>
                  <a:pt x="283468" y="282108"/>
                  <a:pt x="327877" y="255339"/>
                  <a:pt x="257805" y="286487"/>
                </a:cubicBezTo>
                <a:cubicBezTo>
                  <a:pt x="193615" y="315020"/>
                  <a:pt x="246566" y="298847"/>
                  <a:pt x="181418" y="315135"/>
                </a:cubicBezTo>
                <a:cubicBezTo>
                  <a:pt x="67683" y="400449"/>
                  <a:pt x="212299" y="299692"/>
                  <a:pt x="105032" y="353333"/>
                </a:cubicBezTo>
                <a:cubicBezTo>
                  <a:pt x="96980" y="357360"/>
                  <a:pt x="93655" y="367800"/>
                  <a:pt x="85935" y="372433"/>
                </a:cubicBezTo>
                <a:cubicBezTo>
                  <a:pt x="77305" y="377612"/>
                  <a:pt x="66838" y="378799"/>
                  <a:pt x="57290" y="381982"/>
                </a:cubicBezTo>
                <a:cubicBezTo>
                  <a:pt x="38195" y="410630"/>
                  <a:pt x="41377" y="413814"/>
                  <a:pt x="9549" y="429730"/>
                </a:cubicBezTo>
                <a:cubicBezTo>
                  <a:pt x="6702" y="431154"/>
                  <a:pt x="3183" y="429730"/>
                  <a:pt x="0" y="429730"/>
                </a:cubicBezTo>
              </a:path>
            </a:pathLst>
          </a:custGeom>
          <a:noFill/>
          <a:ln w="254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7" name="Freeform 76"/>
          <p:cNvSpPr/>
          <p:nvPr/>
        </p:nvSpPr>
        <p:spPr bwMode="auto">
          <a:xfrm>
            <a:off x="5348715" y="6751543"/>
            <a:ext cx="762344" cy="515677"/>
          </a:xfrm>
          <a:custGeom>
            <a:avLst/>
            <a:gdLst>
              <a:gd name="connsiteX0" fmla="*/ 65175 w 762344"/>
              <a:gd name="connsiteY0" fmla="*/ 0 h 515677"/>
              <a:gd name="connsiteX1" fmla="*/ 7885 w 762344"/>
              <a:gd name="connsiteY1" fmla="*/ 85946 h 515677"/>
              <a:gd name="connsiteX2" fmla="*/ 46078 w 762344"/>
              <a:gd name="connsiteY2" fmla="*/ 248289 h 515677"/>
              <a:gd name="connsiteX3" fmla="*/ 65175 w 762344"/>
              <a:gd name="connsiteY3" fmla="*/ 305586 h 515677"/>
              <a:gd name="connsiteX4" fmla="*/ 122465 w 762344"/>
              <a:gd name="connsiteY4" fmla="*/ 372433 h 515677"/>
              <a:gd name="connsiteX5" fmla="*/ 151110 w 762344"/>
              <a:gd name="connsiteY5" fmla="*/ 391532 h 515677"/>
              <a:gd name="connsiteX6" fmla="*/ 189303 w 762344"/>
              <a:gd name="connsiteY6" fmla="*/ 420181 h 515677"/>
              <a:gd name="connsiteX7" fmla="*/ 237045 w 762344"/>
              <a:gd name="connsiteY7" fmla="*/ 467929 h 515677"/>
              <a:gd name="connsiteX8" fmla="*/ 332528 w 762344"/>
              <a:gd name="connsiteY8" fmla="*/ 506127 h 515677"/>
              <a:gd name="connsiteX9" fmla="*/ 361173 w 762344"/>
              <a:gd name="connsiteY9" fmla="*/ 515677 h 515677"/>
              <a:gd name="connsiteX10" fmla="*/ 609428 w 762344"/>
              <a:gd name="connsiteY10" fmla="*/ 477478 h 515677"/>
              <a:gd name="connsiteX11" fmla="*/ 666718 w 762344"/>
              <a:gd name="connsiteY11" fmla="*/ 439280 h 515677"/>
              <a:gd name="connsiteX12" fmla="*/ 752653 w 762344"/>
              <a:gd name="connsiteY12" fmla="*/ 372433 h 515677"/>
              <a:gd name="connsiteX13" fmla="*/ 714460 w 762344"/>
              <a:gd name="connsiteY13" fmla="*/ 200541 h 515677"/>
              <a:gd name="connsiteX14" fmla="*/ 685815 w 762344"/>
              <a:gd name="connsiteY14" fmla="*/ 181442 h 515677"/>
              <a:gd name="connsiteX15" fmla="*/ 628525 w 762344"/>
              <a:gd name="connsiteY15" fmla="*/ 114595 h 515677"/>
              <a:gd name="connsiteX16" fmla="*/ 590332 w 762344"/>
              <a:gd name="connsiteY16" fmla="*/ 66847 h 515677"/>
              <a:gd name="connsiteX17" fmla="*/ 389817 w 762344"/>
              <a:gd name="connsiteY17" fmla="*/ 19099 h 515677"/>
              <a:gd name="connsiteX18" fmla="*/ 237045 w 762344"/>
              <a:gd name="connsiteY18" fmla="*/ 9550 h 515677"/>
              <a:gd name="connsiteX19" fmla="*/ 65175 w 762344"/>
              <a:gd name="connsiteY19" fmla="*/ 0 h 51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344" h="515677">
                <a:moveTo>
                  <a:pt x="65175" y="0"/>
                </a:moveTo>
                <a:cubicBezTo>
                  <a:pt x="46078" y="28649"/>
                  <a:pt x="0" y="52431"/>
                  <a:pt x="7885" y="85946"/>
                </a:cubicBezTo>
                <a:cubicBezTo>
                  <a:pt x="20616" y="140060"/>
                  <a:pt x="32047" y="194497"/>
                  <a:pt x="46078" y="248289"/>
                </a:cubicBezTo>
                <a:cubicBezTo>
                  <a:pt x="51159" y="267769"/>
                  <a:pt x="54625" y="288440"/>
                  <a:pt x="65175" y="305586"/>
                </a:cubicBezTo>
                <a:cubicBezTo>
                  <a:pt x="80554" y="330580"/>
                  <a:pt x="101716" y="351681"/>
                  <a:pt x="122465" y="372433"/>
                </a:cubicBezTo>
                <a:cubicBezTo>
                  <a:pt x="130579" y="380548"/>
                  <a:pt x="141772" y="384861"/>
                  <a:pt x="151110" y="391532"/>
                </a:cubicBezTo>
                <a:cubicBezTo>
                  <a:pt x="164060" y="400783"/>
                  <a:pt x="177409" y="409607"/>
                  <a:pt x="189303" y="420181"/>
                </a:cubicBezTo>
                <a:cubicBezTo>
                  <a:pt x="206124" y="435135"/>
                  <a:pt x="218843" y="454690"/>
                  <a:pt x="237045" y="467929"/>
                </a:cubicBezTo>
                <a:cubicBezTo>
                  <a:pt x="278294" y="497932"/>
                  <a:pt x="290694" y="494172"/>
                  <a:pt x="332528" y="506127"/>
                </a:cubicBezTo>
                <a:cubicBezTo>
                  <a:pt x="342206" y="508892"/>
                  <a:pt x="351625" y="512494"/>
                  <a:pt x="361173" y="515677"/>
                </a:cubicBezTo>
                <a:cubicBezTo>
                  <a:pt x="443925" y="502944"/>
                  <a:pt x="528203" y="497787"/>
                  <a:pt x="609428" y="477478"/>
                </a:cubicBezTo>
                <a:cubicBezTo>
                  <a:pt x="631695" y="471911"/>
                  <a:pt x="647621" y="452013"/>
                  <a:pt x="666718" y="439280"/>
                </a:cubicBezTo>
                <a:cubicBezTo>
                  <a:pt x="735244" y="393591"/>
                  <a:pt x="707779" y="417313"/>
                  <a:pt x="752653" y="372433"/>
                </a:cubicBezTo>
                <a:cubicBezTo>
                  <a:pt x="746405" y="291202"/>
                  <a:pt x="762344" y="256413"/>
                  <a:pt x="714460" y="200541"/>
                </a:cubicBezTo>
                <a:cubicBezTo>
                  <a:pt x="706992" y="191827"/>
                  <a:pt x="695363" y="187808"/>
                  <a:pt x="685815" y="181442"/>
                </a:cubicBezTo>
                <a:cubicBezTo>
                  <a:pt x="615613" y="64424"/>
                  <a:pt x="694657" y="180736"/>
                  <a:pt x="628525" y="114595"/>
                </a:cubicBezTo>
                <a:cubicBezTo>
                  <a:pt x="614114" y="100182"/>
                  <a:pt x="606636" y="79077"/>
                  <a:pt x="590332" y="66847"/>
                </a:cubicBezTo>
                <a:cubicBezTo>
                  <a:pt x="519718" y="13880"/>
                  <a:pt x="479809" y="25306"/>
                  <a:pt x="389817" y="19099"/>
                </a:cubicBezTo>
                <a:lnTo>
                  <a:pt x="237045" y="9550"/>
                </a:lnTo>
                <a:lnTo>
                  <a:pt x="65175" y="0"/>
                </a:lnTo>
                <a:close/>
              </a:path>
            </a:pathLst>
          </a:custGeom>
          <a:noFill/>
          <a:ln w="254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2" name="Freeform 81"/>
          <p:cNvSpPr/>
          <p:nvPr/>
        </p:nvSpPr>
        <p:spPr bwMode="auto">
          <a:xfrm>
            <a:off x="6416462" y="6799376"/>
            <a:ext cx="842748" cy="537708"/>
          </a:xfrm>
          <a:custGeom>
            <a:avLst/>
            <a:gdLst>
              <a:gd name="connsiteX0" fmla="*/ 105032 w 842748"/>
              <a:gd name="connsiteY0" fmla="*/ 38113 h 537708"/>
              <a:gd name="connsiteX1" fmla="*/ 66838 w 842748"/>
              <a:gd name="connsiteY1" fmla="*/ 57212 h 537708"/>
              <a:gd name="connsiteX2" fmla="*/ 9549 w 842748"/>
              <a:gd name="connsiteY2" fmla="*/ 133609 h 537708"/>
              <a:gd name="connsiteX3" fmla="*/ 0 w 842748"/>
              <a:gd name="connsiteY3" fmla="*/ 162257 h 537708"/>
              <a:gd name="connsiteX4" fmla="*/ 19097 w 842748"/>
              <a:gd name="connsiteY4" fmla="*/ 295951 h 537708"/>
              <a:gd name="connsiteX5" fmla="*/ 28645 w 842748"/>
              <a:gd name="connsiteY5" fmla="*/ 324600 h 537708"/>
              <a:gd name="connsiteX6" fmla="*/ 124128 w 842748"/>
              <a:gd name="connsiteY6" fmla="*/ 400997 h 537708"/>
              <a:gd name="connsiteX7" fmla="*/ 152773 w 842748"/>
              <a:gd name="connsiteY7" fmla="*/ 410546 h 537708"/>
              <a:gd name="connsiteX8" fmla="*/ 601544 w 842748"/>
              <a:gd name="connsiteY8" fmla="*/ 420096 h 537708"/>
              <a:gd name="connsiteX9" fmla="*/ 677930 w 842748"/>
              <a:gd name="connsiteY9" fmla="*/ 400997 h 537708"/>
              <a:gd name="connsiteX10" fmla="*/ 716123 w 842748"/>
              <a:gd name="connsiteY10" fmla="*/ 391447 h 537708"/>
              <a:gd name="connsiteX11" fmla="*/ 763865 w 842748"/>
              <a:gd name="connsiteY11" fmla="*/ 362798 h 537708"/>
              <a:gd name="connsiteX12" fmla="*/ 802058 w 842748"/>
              <a:gd name="connsiteY12" fmla="*/ 343699 h 537708"/>
              <a:gd name="connsiteX13" fmla="*/ 821155 w 842748"/>
              <a:gd name="connsiteY13" fmla="*/ 315050 h 537708"/>
              <a:gd name="connsiteX14" fmla="*/ 821155 w 842748"/>
              <a:gd name="connsiteY14" fmla="*/ 210005 h 537708"/>
              <a:gd name="connsiteX15" fmla="*/ 792510 w 842748"/>
              <a:gd name="connsiteY15" fmla="*/ 190906 h 537708"/>
              <a:gd name="connsiteX16" fmla="*/ 773413 w 842748"/>
              <a:gd name="connsiteY16" fmla="*/ 162257 h 537708"/>
              <a:gd name="connsiteX17" fmla="*/ 706575 w 842748"/>
              <a:gd name="connsiteY17" fmla="*/ 124059 h 537708"/>
              <a:gd name="connsiteX18" fmla="*/ 668382 w 842748"/>
              <a:gd name="connsiteY18" fmla="*/ 95410 h 537708"/>
              <a:gd name="connsiteX19" fmla="*/ 630188 w 842748"/>
              <a:gd name="connsiteY19" fmla="*/ 85861 h 537708"/>
              <a:gd name="connsiteX20" fmla="*/ 572899 w 842748"/>
              <a:gd name="connsiteY20" fmla="*/ 66762 h 537708"/>
              <a:gd name="connsiteX21" fmla="*/ 544254 w 842748"/>
              <a:gd name="connsiteY21" fmla="*/ 47663 h 537708"/>
              <a:gd name="connsiteX22" fmla="*/ 515609 w 842748"/>
              <a:gd name="connsiteY22" fmla="*/ 38113 h 537708"/>
              <a:gd name="connsiteX23" fmla="*/ 105032 w 842748"/>
              <a:gd name="connsiteY23" fmla="*/ 38113 h 53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2748" h="537708">
                <a:moveTo>
                  <a:pt x="105032" y="38113"/>
                </a:moveTo>
                <a:cubicBezTo>
                  <a:pt x="30237" y="41296"/>
                  <a:pt x="77550" y="47838"/>
                  <a:pt x="66838" y="57212"/>
                </a:cubicBezTo>
                <a:cubicBezTo>
                  <a:pt x="60588" y="62681"/>
                  <a:pt x="17925" y="116855"/>
                  <a:pt x="9549" y="133609"/>
                </a:cubicBezTo>
                <a:cubicBezTo>
                  <a:pt x="5048" y="142612"/>
                  <a:pt x="3183" y="152708"/>
                  <a:pt x="0" y="162257"/>
                </a:cubicBezTo>
                <a:cubicBezTo>
                  <a:pt x="5942" y="215736"/>
                  <a:pt x="6937" y="247304"/>
                  <a:pt x="19097" y="295951"/>
                </a:cubicBezTo>
                <a:cubicBezTo>
                  <a:pt x="21538" y="305717"/>
                  <a:pt x="22606" y="316547"/>
                  <a:pt x="28645" y="324600"/>
                </a:cubicBezTo>
                <a:cubicBezTo>
                  <a:pt x="55406" y="360286"/>
                  <a:pt x="85210" y="381535"/>
                  <a:pt x="124128" y="400997"/>
                </a:cubicBezTo>
                <a:cubicBezTo>
                  <a:pt x="133130" y="405499"/>
                  <a:pt x="143225" y="407363"/>
                  <a:pt x="152773" y="410546"/>
                </a:cubicBezTo>
                <a:cubicBezTo>
                  <a:pt x="279917" y="537708"/>
                  <a:pt x="174372" y="446253"/>
                  <a:pt x="601544" y="420096"/>
                </a:cubicBezTo>
                <a:cubicBezTo>
                  <a:pt x="638595" y="417827"/>
                  <a:pt x="646640" y="409938"/>
                  <a:pt x="677930" y="400997"/>
                </a:cubicBezTo>
                <a:cubicBezTo>
                  <a:pt x="690548" y="397391"/>
                  <a:pt x="703392" y="394630"/>
                  <a:pt x="716123" y="391447"/>
                </a:cubicBezTo>
                <a:cubicBezTo>
                  <a:pt x="732037" y="381897"/>
                  <a:pt x="747642" y="371812"/>
                  <a:pt x="763865" y="362798"/>
                </a:cubicBezTo>
                <a:cubicBezTo>
                  <a:pt x="776307" y="355885"/>
                  <a:pt x="791124" y="352812"/>
                  <a:pt x="802058" y="343699"/>
                </a:cubicBezTo>
                <a:cubicBezTo>
                  <a:pt x="810874" y="336351"/>
                  <a:pt x="814789" y="324600"/>
                  <a:pt x="821155" y="315050"/>
                </a:cubicBezTo>
                <a:cubicBezTo>
                  <a:pt x="834583" y="274761"/>
                  <a:pt x="842748" y="263995"/>
                  <a:pt x="821155" y="210005"/>
                </a:cubicBezTo>
                <a:cubicBezTo>
                  <a:pt x="816893" y="199350"/>
                  <a:pt x="802058" y="197272"/>
                  <a:pt x="792510" y="190906"/>
                </a:cubicBezTo>
                <a:cubicBezTo>
                  <a:pt x="786144" y="181356"/>
                  <a:pt x="781528" y="170373"/>
                  <a:pt x="773413" y="162257"/>
                </a:cubicBezTo>
                <a:cubicBezTo>
                  <a:pt x="744511" y="133351"/>
                  <a:pt x="739349" y="134986"/>
                  <a:pt x="706575" y="124059"/>
                </a:cubicBezTo>
                <a:cubicBezTo>
                  <a:pt x="693844" y="114509"/>
                  <a:pt x="682616" y="102528"/>
                  <a:pt x="668382" y="95410"/>
                </a:cubicBezTo>
                <a:cubicBezTo>
                  <a:pt x="656645" y="89541"/>
                  <a:pt x="642758" y="89632"/>
                  <a:pt x="630188" y="85861"/>
                </a:cubicBezTo>
                <a:cubicBezTo>
                  <a:pt x="610908" y="80076"/>
                  <a:pt x="591293" y="74938"/>
                  <a:pt x="572899" y="66762"/>
                </a:cubicBezTo>
                <a:cubicBezTo>
                  <a:pt x="562412" y="62101"/>
                  <a:pt x="554518" y="52796"/>
                  <a:pt x="544254" y="47663"/>
                </a:cubicBezTo>
                <a:cubicBezTo>
                  <a:pt x="535252" y="43161"/>
                  <a:pt x="525287" y="40878"/>
                  <a:pt x="515609" y="38113"/>
                </a:cubicBezTo>
                <a:cubicBezTo>
                  <a:pt x="382231" y="0"/>
                  <a:pt x="179827" y="34930"/>
                  <a:pt x="105032" y="38113"/>
                </a:cubicBezTo>
                <a:close/>
              </a:path>
            </a:pathLst>
          </a:custGeom>
          <a:noFill/>
          <a:ln w="254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3" name="Freeform 82"/>
          <p:cNvSpPr/>
          <p:nvPr/>
        </p:nvSpPr>
        <p:spPr bwMode="auto">
          <a:xfrm>
            <a:off x="6130013" y="4727036"/>
            <a:ext cx="2872699" cy="805402"/>
          </a:xfrm>
          <a:custGeom>
            <a:avLst/>
            <a:gdLst>
              <a:gd name="connsiteX0" fmla="*/ 372384 w 3093651"/>
              <a:gd name="connsiteY0" fmla="*/ 9550 h 1079101"/>
              <a:gd name="connsiteX1" fmla="*/ 315094 w 3093651"/>
              <a:gd name="connsiteY1" fmla="*/ 28649 h 1079101"/>
              <a:gd name="connsiteX2" fmla="*/ 229159 w 3093651"/>
              <a:gd name="connsiteY2" fmla="*/ 57297 h 1079101"/>
              <a:gd name="connsiteX3" fmla="*/ 105031 w 3093651"/>
              <a:gd name="connsiteY3" fmla="*/ 143244 h 1079101"/>
              <a:gd name="connsiteX4" fmla="*/ 47742 w 3093651"/>
              <a:gd name="connsiteY4" fmla="*/ 171892 h 1079101"/>
              <a:gd name="connsiteX5" fmla="*/ 38193 w 3093651"/>
              <a:gd name="connsiteY5" fmla="*/ 200541 h 1079101"/>
              <a:gd name="connsiteX6" fmla="*/ 19097 w 3093651"/>
              <a:gd name="connsiteY6" fmla="*/ 229190 h 1079101"/>
              <a:gd name="connsiteX7" fmla="*/ 0 w 3093651"/>
              <a:gd name="connsiteY7" fmla="*/ 267388 h 1079101"/>
              <a:gd name="connsiteX8" fmla="*/ 38193 w 3093651"/>
              <a:gd name="connsiteY8" fmla="*/ 353334 h 1079101"/>
              <a:gd name="connsiteX9" fmla="*/ 57290 w 3093651"/>
              <a:gd name="connsiteY9" fmla="*/ 381983 h 1079101"/>
              <a:gd name="connsiteX10" fmla="*/ 114580 w 3093651"/>
              <a:gd name="connsiteY10" fmla="*/ 439280 h 1079101"/>
              <a:gd name="connsiteX11" fmla="*/ 229159 w 3093651"/>
              <a:gd name="connsiteY11" fmla="*/ 563424 h 1079101"/>
              <a:gd name="connsiteX12" fmla="*/ 248256 w 3093651"/>
              <a:gd name="connsiteY12" fmla="*/ 592073 h 1079101"/>
              <a:gd name="connsiteX13" fmla="*/ 591995 w 3093651"/>
              <a:gd name="connsiteY13" fmla="*/ 859461 h 1079101"/>
              <a:gd name="connsiteX14" fmla="*/ 744768 w 3093651"/>
              <a:gd name="connsiteY14" fmla="*/ 926308 h 1079101"/>
              <a:gd name="connsiteX15" fmla="*/ 811606 w 3093651"/>
              <a:gd name="connsiteY15" fmla="*/ 974056 h 1079101"/>
              <a:gd name="connsiteX16" fmla="*/ 859348 w 3093651"/>
              <a:gd name="connsiteY16" fmla="*/ 1002704 h 1079101"/>
              <a:gd name="connsiteX17" fmla="*/ 897541 w 3093651"/>
              <a:gd name="connsiteY17" fmla="*/ 1031353 h 1079101"/>
              <a:gd name="connsiteX18" fmla="*/ 973927 w 3093651"/>
              <a:gd name="connsiteY18" fmla="*/ 1040903 h 1079101"/>
              <a:gd name="connsiteX19" fmla="*/ 1098055 w 3093651"/>
              <a:gd name="connsiteY19" fmla="*/ 1050452 h 1079101"/>
              <a:gd name="connsiteX20" fmla="*/ 1269925 w 3093651"/>
              <a:gd name="connsiteY20" fmla="*/ 1060002 h 1079101"/>
              <a:gd name="connsiteX21" fmla="*/ 1384505 w 3093651"/>
              <a:gd name="connsiteY21" fmla="*/ 1069551 h 1079101"/>
              <a:gd name="connsiteX22" fmla="*/ 1556374 w 3093651"/>
              <a:gd name="connsiteY22" fmla="*/ 1079101 h 1079101"/>
              <a:gd name="connsiteX23" fmla="*/ 2797654 w 3093651"/>
              <a:gd name="connsiteY23" fmla="*/ 1069551 h 1079101"/>
              <a:gd name="connsiteX24" fmla="*/ 2940879 w 3093651"/>
              <a:gd name="connsiteY24" fmla="*/ 1040903 h 1079101"/>
              <a:gd name="connsiteX25" fmla="*/ 2979072 w 3093651"/>
              <a:gd name="connsiteY25" fmla="*/ 1021804 h 1079101"/>
              <a:gd name="connsiteX26" fmla="*/ 3007717 w 3093651"/>
              <a:gd name="connsiteY26" fmla="*/ 993155 h 1079101"/>
              <a:gd name="connsiteX27" fmla="*/ 3093651 w 3093651"/>
              <a:gd name="connsiteY27" fmla="*/ 849911 h 1079101"/>
              <a:gd name="connsiteX28" fmla="*/ 3074555 w 3093651"/>
              <a:gd name="connsiteY28" fmla="*/ 506127 h 1079101"/>
              <a:gd name="connsiteX29" fmla="*/ 3065007 w 3093651"/>
              <a:gd name="connsiteY29" fmla="*/ 458379 h 1079101"/>
              <a:gd name="connsiteX30" fmla="*/ 3017265 w 3093651"/>
              <a:gd name="connsiteY30" fmla="*/ 372433 h 1079101"/>
              <a:gd name="connsiteX31" fmla="*/ 2969523 w 3093651"/>
              <a:gd name="connsiteY31" fmla="*/ 315136 h 1079101"/>
              <a:gd name="connsiteX32" fmla="*/ 2940879 w 3093651"/>
              <a:gd name="connsiteY32" fmla="*/ 296037 h 1079101"/>
              <a:gd name="connsiteX33" fmla="*/ 2921782 w 3093651"/>
              <a:gd name="connsiteY33" fmla="*/ 267388 h 1079101"/>
              <a:gd name="connsiteX34" fmla="*/ 2902685 w 3093651"/>
              <a:gd name="connsiteY34" fmla="*/ 229190 h 1079101"/>
              <a:gd name="connsiteX35" fmla="*/ 2835847 w 3093651"/>
              <a:gd name="connsiteY35" fmla="*/ 190991 h 1079101"/>
              <a:gd name="connsiteX36" fmla="*/ 2788106 w 3093651"/>
              <a:gd name="connsiteY36" fmla="*/ 152793 h 1079101"/>
              <a:gd name="connsiteX37" fmla="*/ 2683074 w 3093651"/>
              <a:gd name="connsiteY37" fmla="*/ 105045 h 1079101"/>
              <a:gd name="connsiteX38" fmla="*/ 2644881 w 3093651"/>
              <a:gd name="connsiteY38" fmla="*/ 76397 h 1079101"/>
              <a:gd name="connsiteX39" fmla="*/ 2578043 w 3093651"/>
              <a:gd name="connsiteY39" fmla="*/ 57297 h 1079101"/>
              <a:gd name="connsiteX40" fmla="*/ 2473012 w 3093651"/>
              <a:gd name="connsiteY40" fmla="*/ 19099 h 1079101"/>
              <a:gd name="connsiteX41" fmla="*/ 2234304 w 3093651"/>
              <a:gd name="connsiteY41" fmla="*/ 0 h 1079101"/>
              <a:gd name="connsiteX42" fmla="*/ 1422698 w 3093651"/>
              <a:gd name="connsiteY42" fmla="*/ 9550 h 1079101"/>
              <a:gd name="connsiteX43" fmla="*/ 1327215 w 3093651"/>
              <a:gd name="connsiteY43" fmla="*/ 19099 h 1079101"/>
              <a:gd name="connsiteX44" fmla="*/ 229159 w 3093651"/>
              <a:gd name="connsiteY44" fmla="*/ 28649 h 10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93651" h="1079101">
                <a:moveTo>
                  <a:pt x="372384" y="9550"/>
                </a:moveTo>
                <a:lnTo>
                  <a:pt x="315094" y="28649"/>
                </a:lnTo>
                <a:lnTo>
                  <a:pt x="229159" y="57297"/>
                </a:lnTo>
                <a:cubicBezTo>
                  <a:pt x="166481" y="119984"/>
                  <a:pt x="233501" y="57587"/>
                  <a:pt x="105031" y="143244"/>
                </a:cubicBezTo>
                <a:cubicBezTo>
                  <a:pt x="68012" y="167926"/>
                  <a:pt x="87273" y="158714"/>
                  <a:pt x="47742" y="171892"/>
                </a:cubicBezTo>
                <a:cubicBezTo>
                  <a:pt x="44559" y="181442"/>
                  <a:pt x="42694" y="191537"/>
                  <a:pt x="38193" y="200541"/>
                </a:cubicBezTo>
                <a:cubicBezTo>
                  <a:pt x="33061" y="210806"/>
                  <a:pt x="24790" y="219225"/>
                  <a:pt x="19097" y="229190"/>
                </a:cubicBezTo>
                <a:cubicBezTo>
                  <a:pt x="12035" y="241550"/>
                  <a:pt x="6366" y="254655"/>
                  <a:pt x="0" y="267388"/>
                </a:cubicBezTo>
                <a:cubicBezTo>
                  <a:pt x="13639" y="301489"/>
                  <a:pt x="20354" y="322112"/>
                  <a:pt x="38193" y="353334"/>
                </a:cubicBezTo>
                <a:cubicBezTo>
                  <a:pt x="43887" y="363299"/>
                  <a:pt x="49666" y="373405"/>
                  <a:pt x="57290" y="381983"/>
                </a:cubicBezTo>
                <a:cubicBezTo>
                  <a:pt x="75232" y="402170"/>
                  <a:pt x="97709" y="418189"/>
                  <a:pt x="114580" y="439280"/>
                </a:cubicBezTo>
                <a:cubicBezTo>
                  <a:pt x="200907" y="547204"/>
                  <a:pt x="158357" y="510317"/>
                  <a:pt x="229159" y="563424"/>
                </a:cubicBezTo>
                <a:cubicBezTo>
                  <a:pt x="235525" y="572974"/>
                  <a:pt x="240141" y="583957"/>
                  <a:pt x="248256" y="592073"/>
                </a:cubicBezTo>
                <a:cubicBezTo>
                  <a:pt x="332300" y="676128"/>
                  <a:pt x="500388" y="819378"/>
                  <a:pt x="591995" y="859461"/>
                </a:cubicBezTo>
                <a:cubicBezTo>
                  <a:pt x="642919" y="881743"/>
                  <a:pt x="695488" y="900593"/>
                  <a:pt x="744768" y="926308"/>
                </a:cubicBezTo>
                <a:cubicBezTo>
                  <a:pt x="769042" y="938975"/>
                  <a:pt x="788825" y="958867"/>
                  <a:pt x="811606" y="974056"/>
                </a:cubicBezTo>
                <a:cubicBezTo>
                  <a:pt x="827048" y="984352"/>
                  <a:pt x="843906" y="992408"/>
                  <a:pt x="859348" y="1002704"/>
                </a:cubicBezTo>
                <a:cubicBezTo>
                  <a:pt x="872589" y="1011533"/>
                  <a:pt x="882443" y="1026320"/>
                  <a:pt x="897541" y="1031353"/>
                </a:cubicBezTo>
                <a:cubicBezTo>
                  <a:pt x="921884" y="1039469"/>
                  <a:pt x="948382" y="1038470"/>
                  <a:pt x="973927" y="1040903"/>
                </a:cubicBezTo>
                <a:cubicBezTo>
                  <a:pt x="1015238" y="1044838"/>
                  <a:pt x="1056643" y="1047780"/>
                  <a:pt x="1098055" y="1050452"/>
                </a:cubicBezTo>
                <a:lnTo>
                  <a:pt x="1269925" y="1060002"/>
                </a:lnTo>
                <a:cubicBezTo>
                  <a:pt x="1308166" y="1062552"/>
                  <a:pt x="1346264" y="1067001"/>
                  <a:pt x="1384505" y="1069551"/>
                </a:cubicBezTo>
                <a:cubicBezTo>
                  <a:pt x="1441756" y="1073368"/>
                  <a:pt x="1499084" y="1075918"/>
                  <a:pt x="1556374" y="1079101"/>
                </a:cubicBezTo>
                <a:lnTo>
                  <a:pt x="2797654" y="1069551"/>
                </a:lnTo>
                <a:cubicBezTo>
                  <a:pt x="2856075" y="1068710"/>
                  <a:pt x="2889438" y="1061482"/>
                  <a:pt x="2940879" y="1040903"/>
                </a:cubicBezTo>
                <a:cubicBezTo>
                  <a:pt x="2954095" y="1035616"/>
                  <a:pt x="2966341" y="1028170"/>
                  <a:pt x="2979072" y="1021804"/>
                </a:cubicBezTo>
                <a:cubicBezTo>
                  <a:pt x="2988620" y="1012254"/>
                  <a:pt x="2999615" y="1003959"/>
                  <a:pt x="3007717" y="993155"/>
                </a:cubicBezTo>
                <a:cubicBezTo>
                  <a:pt x="3059570" y="924009"/>
                  <a:pt x="3060329" y="916567"/>
                  <a:pt x="3093651" y="849911"/>
                </a:cubicBezTo>
                <a:cubicBezTo>
                  <a:pt x="3087286" y="735316"/>
                  <a:pt x="3082929" y="620592"/>
                  <a:pt x="3074555" y="506127"/>
                </a:cubicBezTo>
                <a:cubicBezTo>
                  <a:pt x="3073371" y="489939"/>
                  <a:pt x="3070553" y="473633"/>
                  <a:pt x="3065007" y="458379"/>
                </a:cubicBezTo>
                <a:cubicBezTo>
                  <a:pt x="3056955" y="436233"/>
                  <a:pt x="3034379" y="394439"/>
                  <a:pt x="3017265" y="372433"/>
                </a:cubicBezTo>
                <a:cubicBezTo>
                  <a:pt x="3002003" y="352809"/>
                  <a:pt x="2987101" y="332716"/>
                  <a:pt x="2969523" y="315136"/>
                </a:cubicBezTo>
                <a:cubicBezTo>
                  <a:pt x="2961409" y="307021"/>
                  <a:pt x="2950427" y="302403"/>
                  <a:pt x="2940879" y="296037"/>
                </a:cubicBezTo>
                <a:cubicBezTo>
                  <a:pt x="2934513" y="286487"/>
                  <a:pt x="2927476" y="277353"/>
                  <a:pt x="2921782" y="267388"/>
                </a:cubicBezTo>
                <a:cubicBezTo>
                  <a:pt x="2914720" y="255028"/>
                  <a:pt x="2911798" y="240126"/>
                  <a:pt x="2902685" y="229190"/>
                </a:cubicBezTo>
                <a:cubicBezTo>
                  <a:pt x="2890478" y="214540"/>
                  <a:pt x="2849226" y="199912"/>
                  <a:pt x="2835847" y="190991"/>
                </a:cubicBezTo>
                <a:cubicBezTo>
                  <a:pt x="2818890" y="179685"/>
                  <a:pt x="2805463" y="163475"/>
                  <a:pt x="2788106" y="152793"/>
                </a:cubicBezTo>
                <a:cubicBezTo>
                  <a:pt x="2737652" y="121740"/>
                  <a:pt x="2726375" y="119481"/>
                  <a:pt x="2683074" y="105045"/>
                </a:cubicBezTo>
                <a:cubicBezTo>
                  <a:pt x="2670343" y="95496"/>
                  <a:pt x="2658698" y="84294"/>
                  <a:pt x="2644881" y="76397"/>
                </a:cubicBezTo>
                <a:cubicBezTo>
                  <a:pt x="2632007" y="69039"/>
                  <a:pt x="2589207" y="61019"/>
                  <a:pt x="2578043" y="57297"/>
                </a:cubicBezTo>
                <a:cubicBezTo>
                  <a:pt x="2552564" y="48803"/>
                  <a:pt x="2498467" y="22384"/>
                  <a:pt x="2473012" y="19099"/>
                </a:cubicBezTo>
                <a:cubicBezTo>
                  <a:pt x="2393845" y="8883"/>
                  <a:pt x="2234304" y="0"/>
                  <a:pt x="2234304" y="0"/>
                </a:cubicBezTo>
                <a:lnTo>
                  <a:pt x="1422698" y="9550"/>
                </a:lnTo>
                <a:cubicBezTo>
                  <a:pt x="1390719" y="10223"/>
                  <a:pt x="1359195" y="18446"/>
                  <a:pt x="1327215" y="19099"/>
                </a:cubicBezTo>
                <a:cubicBezTo>
                  <a:pt x="811474" y="29626"/>
                  <a:pt x="641143" y="28649"/>
                  <a:pt x="229159" y="28649"/>
                </a:cubicBezTo>
              </a:path>
            </a:pathLst>
          </a:custGeom>
          <a:noFill/>
          <a:ln w="254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0" name="Freeform 69"/>
          <p:cNvSpPr/>
          <p:nvPr/>
        </p:nvSpPr>
        <p:spPr bwMode="auto">
          <a:xfrm>
            <a:off x="294386" y="6719387"/>
            <a:ext cx="685800" cy="554887"/>
          </a:xfrm>
          <a:custGeom>
            <a:avLst/>
            <a:gdLst>
              <a:gd name="connsiteX0" fmla="*/ 192562 w 794105"/>
              <a:gd name="connsiteY0" fmla="*/ 0 h 642517"/>
              <a:gd name="connsiteX1" fmla="*/ 68434 w 794105"/>
              <a:gd name="connsiteY1" fmla="*/ 66847 h 642517"/>
              <a:gd name="connsiteX2" fmla="*/ 49337 w 794105"/>
              <a:gd name="connsiteY2" fmla="*/ 124144 h 642517"/>
              <a:gd name="connsiteX3" fmla="*/ 30241 w 794105"/>
              <a:gd name="connsiteY3" fmla="*/ 162342 h 642517"/>
              <a:gd name="connsiteX4" fmla="*/ 1596 w 794105"/>
              <a:gd name="connsiteY4" fmla="*/ 257838 h 642517"/>
              <a:gd name="connsiteX5" fmla="*/ 20693 w 794105"/>
              <a:gd name="connsiteY5" fmla="*/ 429730 h 642517"/>
              <a:gd name="connsiteX6" fmla="*/ 97079 w 794105"/>
              <a:gd name="connsiteY6" fmla="*/ 506127 h 642517"/>
              <a:gd name="connsiteX7" fmla="*/ 144821 w 794105"/>
              <a:gd name="connsiteY7" fmla="*/ 534775 h 642517"/>
              <a:gd name="connsiteX8" fmla="*/ 183014 w 794105"/>
              <a:gd name="connsiteY8" fmla="*/ 544325 h 642517"/>
              <a:gd name="connsiteX9" fmla="*/ 268948 w 794105"/>
              <a:gd name="connsiteY9" fmla="*/ 572974 h 642517"/>
              <a:gd name="connsiteX10" fmla="*/ 335787 w 794105"/>
              <a:gd name="connsiteY10" fmla="*/ 601622 h 642517"/>
              <a:gd name="connsiteX11" fmla="*/ 373980 w 794105"/>
              <a:gd name="connsiteY11" fmla="*/ 620721 h 642517"/>
              <a:gd name="connsiteX12" fmla="*/ 469463 w 794105"/>
              <a:gd name="connsiteY12" fmla="*/ 639821 h 642517"/>
              <a:gd name="connsiteX13" fmla="*/ 765460 w 794105"/>
              <a:gd name="connsiteY13" fmla="*/ 630271 h 642517"/>
              <a:gd name="connsiteX14" fmla="*/ 775009 w 794105"/>
              <a:gd name="connsiteY14" fmla="*/ 601622 h 642517"/>
              <a:gd name="connsiteX15" fmla="*/ 794105 w 794105"/>
              <a:gd name="connsiteY15" fmla="*/ 572974 h 642517"/>
              <a:gd name="connsiteX16" fmla="*/ 784557 w 794105"/>
              <a:gd name="connsiteY16" fmla="*/ 458379 h 642517"/>
              <a:gd name="connsiteX17" fmla="*/ 775009 w 794105"/>
              <a:gd name="connsiteY17" fmla="*/ 429730 h 642517"/>
              <a:gd name="connsiteX18" fmla="*/ 755912 w 794105"/>
              <a:gd name="connsiteY18" fmla="*/ 353334 h 642517"/>
              <a:gd name="connsiteX19" fmla="*/ 736816 w 794105"/>
              <a:gd name="connsiteY19" fmla="*/ 296036 h 642517"/>
              <a:gd name="connsiteX20" fmla="*/ 689074 w 794105"/>
              <a:gd name="connsiteY20" fmla="*/ 181441 h 642517"/>
              <a:gd name="connsiteX21" fmla="*/ 669977 w 794105"/>
              <a:gd name="connsiteY21" fmla="*/ 143243 h 642517"/>
              <a:gd name="connsiteX22" fmla="*/ 631784 w 794105"/>
              <a:gd name="connsiteY22" fmla="*/ 114594 h 642517"/>
              <a:gd name="connsiteX23" fmla="*/ 612688 w 794105"/>
              <a:gd name="connsiteY23" fmla="*/ 76396 h 642517"/>
              <a:gd name="connsiteX24" fmla="*/ 603139 w 794105"/>
              <a:gd name="connsiteY24" fmla="*/ 47747 h 642517"/>
              <a:gd name="connsiteX25" fmla="*/ 536301 w 794105"/>
              <a:gd name="connsiteY25" fmla="*/ 9549 h 642517"/>
              <a:gd name="connsiteX26" fmla="*/ 106627 w 794105"/>
              <a:gd name="connsiteY26" fmla="*/ 9549 h 64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4105" h="642517">
                <a:moveTo>
                  <a:pt x="192562" y="0"/>
                </a:moveTo>
                <a:cubicBezTo>
                  <a:pt x="89545" y="34342"/>
                  <a:pt x="127976" y="7295"/>
                  <a:pt x="68434" y="66847"/>
                </a:cubicBezTo>
                <a:cubicBezTo>
                  <a:pt x="62068" y="85946"/>
                  <a:pt x="58339" y="106137"/>
                  <a:pt x="49337" y="124144"/>
                </a:cubicBezTo>
                <a:cubicBezTo>
                  <a:pt x="42972" y="136877"/>
                  <a:pt x="35527" y="149125"/>
                  <a:pt x="30241" y="162342"/>
                </a:cubicBezTo>
                <a:cubicBezTo>
                  <a:pt x="14742" y="201095"/>
                  <a:pt x="10975" y="220315"/>
                  <a:pt x="1596" y="257838"/>
                </a:cubicBezTo>
                <a:cubicBezTo>
                  <a:pt x="7962" y="315135"/>
                  <a:pt x="0" y="375922"/>
                  <a:pt x="20693" y="429730"/>
                </a:cubicBezTo>
                <a:cubicBezTo>
                  <a:pt x="33619" y="463342"/>
                  <a:pt x="66200" y="487598"/>
                  <a:pt x="97079" y="506127"/>
                </a:cubicBezTo>
                <a:cubicBezTo>
                  <a:pt x="112993" y="515676"/>
                  <a:pt x="127862" y="527237"/>
                  <a:pt x="144821" y="534775"/>
                </a:cubicBezTo>
                <a:cubicBezTo>
                  <a:pt x="156813" y="540105"/>
                  <a:pt x="170472" y="540465"/>
                  <a:pt x="183014" y="544325"/>
                </a:cubicBezTo>
                <a:cubicBezTo>
                  <a:pt x="211873" y="553206"/>
                  <a:pt x="240676" y="562371"/>
                  <a:pt x="268948" y="572974"/>
                </a:cubicBezTo>
                <a:cubicBezTo>
                  <a:pt x="291644" y="581486"/>
                  <a:pt x="313720" y="591591"/>
                  <a:pt x="335787" y="601622"/>
                </a:cubicBezTo>
                <a:cubicBezTo>
                  <a:pt x="348745" y="607513"/>
                  <a:pt x="360294" y="616810"/>
                  <a:pt x="373980" y="620721"/>
                </a:cubicBezTo>
                <a:cubicBezTo>
                  <a:pt x="405189" y="629639"/>
                  <a:pt x="437635" y="633454"/>
                  <a:pt x="469463" y="639821"/>
                </a:cubicBezTo>
                <a:cubicBezTo>
                  <a:pt x="568129" y="636638"/>
                  <a:pt x="667506" y="642517"/>
                  <a:pt x="765460" y="630271"/>
                </a:cubicBezTo>
                <a:cubicBezTo>
                  <a:pt x="775448" y="629022"/>
                  <a:pt x="770508" y="610626"/>
                  <a:pt x="775009" y="601622"/>
                </a:cubicBezTo>
                <a:cubicBezTo>
                  <a:pt x="780141" y="591357"/>
                  <a:pt x="787740" y="582523"/>
                  <a:pt x="794105" y="572974"/>
                </a:cubicBezTo>
                <a:cubicBezTo>
                  <a:pt x="790922" y="534776"/>
                  <a:pt x="789622" y="496374"/>
                  <a:pt x="784557" y="458379"/>
                </a:cubicBezTo>
                <a:cubicBezTo>
                  <a:pt x="783227" y="448401"/>
                  <a:pt x="777657" y="439441"/>
                  <a:pt x="775009" y="429730"/>
                </a:cubicBezTo>
                <a:cubicBezTo>
                  <a:pt x="768103" y="404406"/>
                  <a:pt x="763122" y="378573"/>
                  <a:pt x="755912" y="353334"/>
                </a:cubicBezTo>
                <a:cubicBezTo>
                  <a:pt x="750382" y="333976"/>
                  <a:pt x="741699" y="315567"/>
                  <a:pt x="736816" y="296036"/>
                </a:cubicBezTo>
                <a:cubicBezTo>
                  <a:pt x="720362" y="230218"/>
                  <a:pt x="733135" y="269575"/>
                  <a:pt x="689074" y="181441"/>
                </a:cubicBezTo>
                <a:cubicBezTo>
                  <a:pt x="682708" y="168708"/>
                  <a:pt x="681365" y="151785"/>
                  <a:pt x="669977" y="143243"/>
                </a:cubicBezTo>
                <a:lnTo>
                  <a:pt x="631784" y="114594"/>
                </a:lnTo>
                <a:cubicBezTo>
                  <a:pt x="625419" y="101861"/>
                  <a:pt x="618295" y="89480"/>
                  <a:pt x="612688" y="76396"/>
                </a:cubicBezTo>
                <a:cubicBezTo>
                  <a:pt x="608723" y="67144"/>
                  <a:pt x="609427" y="55608"/>
                  <a:pt x="603139" y="47747"/>
                </a:cubicBezTo>
                <a:cubicBezTo>
                  <a:pt x="597019" y="40097"/>
                  <a:pt x="542130" y="9787"/>
                  <a:pt x="536301" y="9549"/>
                </a:cubicBezTo>
                <a:cubicBezTo>
                  <a:pt x="393196" y="3707"/>
                  <a:pt x="249852" y="9549"/>
                  <a:pt x="106627" y="9549"/>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8" name="Freeform 77"/>
          <p:cNvSpPr/>
          <p:nvPr/>
        </p:nvSpPr>
        <p:spPr bwMode="auto">
          <a:xfrm>
            <a:off x="1458912" y="6780193"/>
            <a:ext cx="674459" cy="460666"/>
          </a:xfrm>
          <a:custGeom>
            <a:avLst/>
            <a:gdLst>
              <a:gd name="connsiteX0" fmla="*/ 85935 w 782961"/>
              <a:gd name="connsiteY0" fmla="*/ 47748 h 534775"/>
              <a:gd name="connsiteX1" fmla="*/ 57290 w 782961"/>
              <a:gd name="connsiteY1" fmla="*/ 57297 h 534775"/>
              <a:gd name="connsiteX2" fmla="*/ 19096 w 782961"/>
              <a:gd name="connsiteY2" fmla="*/ 114594 h 534775"/>
              <a:gd name="connsiteX3" fmla="*/ 0 w 782961"/>
              <a:gd name="connsiteY3" fmla="*/ 133694 h 534775"/>
              <a:gd name="connsiteX4" fmla="*/ 9548 w 782961"/>
              <a:gd name="connsiteY4" fmla="*/ 334234 h 534775"/>
              <a:gd name="connsiteX5" fmla="*/ 28645 w 782961"/>
              <a:gd name="connsiteY5" fmla="*/ 401081 h 534775"/>
              <a:gd name="connsiteX6" fmla="*/ 85935 w 782961"/>
              <a:gd name="connsiteY6" fmla="*/ 458379 h 534775"/>
              <a:gd name="connsiteX7" fmla="*/ 133676 w 782961"/>
              <a:gd name="connsiteY7" fmla="*/ 487028 h 534775"/>
              <a:gd name="connsiteX8" fmla="*/ 200514 w 782961"/>
              <a:gd name="connsiteY8" fmla="*/ 525226 h 534775"/>
              <a:gd name="connsiteX9" fmla="*/ 238707 w 782961"/>
              <a:gd name="connsiteY9" fmla="*/ 534775 h 534775"/>
              <a:gd name="connsiteX10" fmla="*/ 725671 w 782961"/>
              <a:gd name="connsiteY10" fmla="*/ 515676 h 534775"/>
              <a:gd name="connsiteX11" fmla="*/ 754316 w 782961"/>
              <a:gd name="connsiteY11" fmla="*/ 506127 h 534775"/>
              <a:gd name="connsiteX12" fmla="*/ 763864 w 782961"/>
              <a:gd name="connsiteY12" fmla="*/ 477478 h 534775"/>
              <a:gd name="connsiteX13" fmla="*/ 782961 w 782961"/>
              <a:gd name="connsiteY13" fmla="*/ 448829 h 534775"/>
              <a:gd name="connsiteX14" fmla="*/ 763864 w 782961"/>
              <a:gd name="connsiteY14" fmla="*/ 229189 h 534775"/>
              <a:gd name="connsiteX15" fmla="*/ 735219 w 782961"/>
              <a:gd name="connsiteY15" fmla="*/ 171892 h 534775"/>
              <a:gd name="connsiteX16" fmla="*/ 649285 w 782961"/>
              <a:gd name="connsiteY16" fmla="*/ 105045 h 534775"/>
              <a:gd name="connsiteX17" fmla="*/ 563350 w 782961"/>
              <a:gd name="connsiteY17" fmla="*/ 47748 h 534775"/>
              <a:gd name="connsiteX18" fmla="*/ 496512 w 782961"/>
              <a:gd name="connsiteY18" fmla="*/ 9549 h 534775"/>
              <a:gd name="connsiteX19" fmla="*/ 448770 w 782961"/>
              <a:gd name="connsiteY19" fmla="*/ 0 h 534775"/>
              <a:gd name="connsiteX20" fmla="*/ 210063 w 782961"/>
              <a:gd name="connsiteY20" fmla="*/ 9549 h 534775"/>
              <a:gd name="connsiteX21" fmla="*/ 105031 w 782961"/>
              <a:gd name="connsiteY21" fmla="*/ 38198 h 534775"/>
              <a:gd name="connsiteX22" fmla="*/ 9548 w 782961"/>
              <a:gd name="connsiteY22" fmla="*/ 57297 h 53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2961" h="534775">
                <a:moveTo>
                  <a:pt x="85935" y="47748"/>
                </a:moveTo>
                <a:cubicBezTo>
                  <a:pt x="76387" y="50931"/>
                  <a:pt x="64407" y="50180"/>
                  <a:pt x="57290" y="57297"/>
                </a:cubicBezTo>
                <a:cubicBezTo>
                  <a:pt x="41060" y="73528"/>
                  <a:pt x="32867" y="96230"/>
                  <a:pt x="19096" y="114594"/>
                </a:cubicBezTo>
                <a:cubicBezTo>
                  <a:pt x="13695" y="121797"/>
                  <a:pt x="6365" y="127327"/>
                  <a:pt x="0" y="133694"/>
                </a:cubicBezTo>
                <a:cubicBezTo>
                  <a:pt x="3183" y="200541"/>
                  <a:pt x="2419" y="267692"/>
                  <a:pt x="9548" y="334234"/>
                </a:cubicBezTo>
                <a:cubicBezTo>
                  <a:pt x="12016" y="357276"/>
                  <a:pt x="20040" y="379564"/>
                  <a:pt x="28645" y="401081"/>
                </a:cubicBezTo>
                <a:cubicBezTo>
                  <a:pt x="39785" y="428936"/>
                  <a:pt x="61833" y="442309"/>
                  <a:pt x="85935" y="458379"/>
                </a:cubicBezTo>
                <a:cubicBezTo>
                  <a:pt x="101376" y="468675"/>
                  <a:pt x="117939" y="477191"/>
                  <a:pt x="133676" y="487028"/>
                </a:cubicBezTo>
                <a:cubicBezTo>
                  <a:pt x="161376" y="504343"/>
                  <a:pt x="167919" y="513001"/>
                  <a:pt x="200514" y="525226"/>
                </a:cubicBezTo>
                <a:cubicBezTo>
                  <a:pt x="212801" y="529834"/>
                  <a:pt x="225976" y="531592"/>
                  <a:pt x="238707" y="534775"/>
                </a:cubicBezTo>
                <a:lnTo>
                  <a:pt x="725671" y="515676"/>
                </a:lnTo>
                <a:cubicBezTo>
                  <a:pt x="735720" y="515118"/>
                  <a:pt x="747200" y="513244"/>
                  <a:pt x="754316" y="506127"/>
                </a:cubicBezTo>
                <a:cubicBezTo>
                  <a:pt x="761433" y="499009"/>
                  <a:pt x="759363" y="486482"/>
                  <a:pt x="763864" y="477478"/>
                </a:cubicBezTo>
                <a:cubicBezTo>
                  <a:pt x="768996" y="467213"/>
                  <a:pt x="776595" y="458379"/>
                  <a:pt x="782961" y="448829"/>
                </a:cubicBezTo>
                <a:cubicBezTo>
                  <a:pt x="776595" y="375616"/>
                  <a:pt x="772287" y="302194"/>
                  <a:pt x="763864" y="229189"/>
                </a:cubicBezTo>
                <a:cubicBezTo>
                  <a:pt x="761961" y="212695"/>
                  <a:pt x="747045" y="182644"/>
                  <a:pt x="735219" y="171892"/>
                </a:cubicBezTo>
                <a:cubicBezTo>
                  <a:pt x="708368" y="147478"/>
                  <a:pt x="677622" y="127718"/>
                  <a:pt x="649285" y="105045"/>
                </a:cubicBezTo>
                <a:cubicBezTo>
                  <a:pt x="579620" y="49305"/>
                  <a:pt x="617459" y="65786"/>
                  <a:pt x="563350" y="47748"/>
                </a:cubicBezTo>
                <a:cubicBezTo>
                  <a:pt x="542396" y="33776"/>
                  <a:pt x="520742" y="17627"/>
                  <a:pt x="496512" y="9549"/>
                </a:cubicBezTo>
                <a:cubicBezTo>
                  <a:pt x="481116" y="4416"/>
                  <a:pt x="464684" y="3183"/>
                  <a:pt x="448770" y="0"/>
                </a:cubicBezTo>
                <a:cubicBezTo>
                  <a:pt x="369201" y="3183"/>
                  <a:pt x="289519" y="4251"/>
                  <a:pt x="210063" y="9549"/>
                </a:cubicBezTo>
                <a:cubicBezTo>
                  <a:pt x="165026" y="12552"/>
                  <a:pt x="149879" y="26984"/>
                  <a:pt x="105031" y="38198"/>
                </a:cubicBezTo>
                <a:cubicBezTo>
                  <a:pt x="22469" y="58841"/>
                  <a:pt x="54891" y="57297"/>
                  <a:pt x="9548" y="57297"/>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7" name="Freeform 86"/>
          <p:cNvSpPr/>
          <p:nvPr/>
        </p:nvSpPr>
        <p:spPr bwMode="auto">
          <a:xfrm>
            <a:off x="7903623" y="6699890"/>
            <a:ext cx="671336" cy="574601"/>
          </a:xfrm>
          <a:custGeom>
            <a:avLst/>
            <a:gdLst>
              <a:gd name="connsiteX0" fmla="*/ 219611 w 747536"/>
              <a:gd name="connsiteY0" fmla="*/ 0 h 639821"/>
              <a:gd name="connsiteX1" fmla="*/ 162321 w 747536"/>
              <a:gd name="connsiteY1" fmla="*/ 28648 h 639821"/>
              <a:gd name="connsiteX2" fmla="*/ 57290 w 747536"/>
              <a:gd name="connsiteY2" fmla="*/ 95495 h 639821"/>
              <a:gd name="connsiteX3" fmla="*/ 47742 w 747536"/>
              <a:gd name="connsiteY3" fmla="*/ 124144 h 639821"/>
              <a:gd name="connsiteX4" fmla="*/ 19097 w 747536"/>
              <a:gd name="connsiteY4" fmla="*/ 143243 h 639821"/>
              <a:gd name="connsiteX5" fmla="*/ 0 w 747536"/>
              <a:gd name="connsiteY5" fmla="*/ 276937 h 639821"/>
              <a:gd name="connsiteX6" fmla="*/ 9549 w 747536"/>
              <a:gd name="connsiteY6" fmla="*/ 496577 h 639821"/>
              <a:gd name="connsiteX7" fmla="*/ 28645 w 747536"/>
              <a:gd name="connsiteY7" fmla="*/ 534775 h 639821"/>
              <a:gd name="connsiteX8" fmla="*/ 47742 w 747536"/>
              <a:gd name="connsiteY8" fmla="*/ 563424 h 639821"/>
              <a:gd name="connsiteX9" fmla="*/ 124128 w 747536"/>
              <a:gd name="connsiteY9" fmla="*/ 611172 h 639821"/>
              <a:gd name="connsiteX10" fmla="*/ 200515 w 747536"/>
              <a:gd name="connsiteY10" fmla="*/ 639821 h 639821"/>
              <a:gd name="connsiteX11" fmla="*/ 611092 w 747536"/>
              <a:gd name="connsiteY11" fmla="*/ 630271 h 639821"/>
              <a:gd name="connsiteX12" fmla="*/ 658833 w 747536"/>
              <a:gd name="connsiteY12" fmla="*/ 582523 h 639821"/>
              <a:gd name="connsiteX13" fmla="*/ 716123 w 747536"/>
              <a:gd name="connsiteY13" fmla="*/ 572974 h 639821"/>
              <a:gd name="connsiteX14" fmla="*/ 725672 w 747536"/>
              <a:gd name="connsiteY14" fmla="*/ 534775 h 639821"/>
              <a:gd name="connsiteX15" fmla="*/ 744768 w 747536"/>
              <a:gd name="connsiteY15" fmla="*/ 506127 h 639821"/>
              <a:gd name="connsiteX16" fmla="*/ 735220 w 747536"/>
              <a:gd name="connsiteY16" fmla="*/ 315135 h 639821"/>
              <a:gd name="connsiteX17" fmla="*/ 725672 w 747536"/>
              <a:gd name="connsiteY17" fmla="*/ 286487 h 639821"/>
              <a:gd name="connsiteX18" fmla="*/ 706575 w 747536"/>
              <a:gd name="connsiteY18" fmla="*/ 257838 h 639821"/>
              <a:gd name="connsiteX19" fmla="*/ 668382 w 747536"/>
              <a:gd name="connsiteY19" fmla="*/ 219640 h 639821"/>
              <a:gd name="connsiteX20" fmla="*/ 639737 w 747536"/>
              <a:gd name="connsiteY20" fmla="*/ 210090 h 639821"/>
              <a:gd name="connsiteX21" fmla="*/ 620640 w 747536"/>
              <a:gd name="connsiteY21" fmla="*/ 171892 h 639821"/>
              <a:gd name="connsiteX22" fmla="*/ 544254 w 747536"/>
              <a:gd name="connsiteY22" fmla="*/ 114594 h 639821"/>
              <a:gd name="connsiteX23" fmla="*/ 515609 w 747536"/>
              <a:gd name="connsiteY23" fmla="*/ 95495 h 639821"/>
              <a:gd name="connsiteX24" fmla="*/ 448771 w 747536"/>
              <a:gd name="connsiteY24" fmla="*/ 66847 h 639821"/>
              <a:gd name="connsiteX25" fmla="*/ 391481 w 747536"/>
              <a:gd name="connsiteY25" fmla="*/ 38198 h 639821"/>
              <a:gd name="connsiteX26" fmla="*/ 162321 w 747536"/>
              <a:gd name="connsiteY26" fmla="*/ 19099 h 63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7536" h="639821">
                <a:moveTo>
                  <a:pt x="219611" y="0"/>
                </a:moveTo>
                <a:cubicBezTo>
                  <a:pt x="200514" y="9549"/>
                  <a:pt x="180504" y="17457"/>
                  <a:pt x="162321" y="28648"/>
                </a:cubicBezTo>
                <a:cubicBezTo>
                  <a:pt x="16676" y="118287"/>
                  <a:pt x="154920" y="46674"/>
                  <a:pt x="57290" y="95495"/>
                </a:cubicBezTo>
                <a:cubicBezTo>
                  <a:pt x="54107" y="105045"/>
                  <a:pt x="54030" y="116283"/>
                  <a:pt x="47742" y="124144"/>
                </a:cubicBezTo>
                <a:cubicBezTo>
                  <a:pt x="40574" y="133106"/>
                  <a:pt x="22520" y="132289"/>
                  <a:pt x="19097" y="143243"/>
                </a:cubicBezTo>
                <a:cubicBezTo>
                  <a:pt x="5671" y="186211"/>
                  <a:pt x="0" y="276937"/>
                  <a:pt x="0" y="276937"/>
                </a:cubicBezTo>
                <a:cubicBezTo>
                  <a:pt x="3183" y="350150"/>
                  <a:pt x="1457" y="423743"/>
                  <a:pt x="9549" y="496577"/>
                </a:cubicBezTo>
                <a:cubicBezTo>
                  <a:pt x="11121" y="510725"/>
                  <a:pt x="21583" y="522415"/>
                  <a:pt x="28645" y="534775"/>
                </a:cubicBezTo>
                <a:cubicBezTo>
                  <a:pt x="34339" y="544740"/>
                  <a:pt x="38781" y="556254"/>
                  <a:pt x="47742" y="563424"/>
                </a:cubicBezTo>
                <a:cubicBezTo>
                  <a:pt x="71188" y="582183"/>
                  <a:pt x="95642" y="601676"/>
                  <a:pt x="124128" y="611172"/>
                </a:cubicBezTo>
                <a:cubicBezTo>
                  <a:pt x="169034" y="626142"/>
                  <a:pt x="143428" y="616982"/>
                  <a:pt x="200515" y="639821"/>
                </a:cubicBezTo>
                <a:cubicBezTo>
                  <a:pt x="337374" y="636638"/>
                  <a:pt x="474325" y="636218"/>
                  <a:pt x="611092" y="630271"/>
                </a:cubicBezTo>
                <a:cubicBezTo>
                  <a:pt x="671683" y="627636"/>
                  <a:pt x="609154" y="613576"/>
                  <a:pt x="658833" y="582523"/>
                </a:cubicBezTo>
                <a:cubicBezTo>
                  <a:pt x="675250" y="572261"/>
                  <a:pt x="697026" y="576157"/>
                  <a:pt x="716123" y="572974"/>
                </a:cubicBezTo>
                <a:cubicBezTo>
                  <a:pt x="719306" y="560241"/>
                  <a:pt x="720502" y="546839"/>
                  <a:pt x="725672" y="534775"/>
                </a:cubicBezTo>
                <a:cubicBezTo>
                  <a:pt x="730192" y="524226"/>
                  <a:pt x="744270" y="517593"/>
                  <a:pt x="744768" y="506127"/>
                </a:cubicBezTo>
                <a:cubicBezTo>
                  <a:pt x="747536" y="442444"/>
                  <a:pt x="740741" y="378639"/>
                  <a:pt x="735220" y="315135"/>
                </a:cubicBezTo>
                <a:cubicBezTo>
                  <a:pt x="734348" y="305107"/>
                  <a:pt x="730173" y="295490"/>
                  <a:pt x="725672" y="286487"/>
                </a:cubicBezTo>
                <a:cubicBezTo>
                  <a:pt x="720540" y="276222"/>
                  <a:pt x="714043" y="266552"/>
                  <a:pt x="706575" y="257838"/>
                </a:cubicBezTo>
                <a:cubicBezTo>
                  <a:pt x="694858" y="244166"/>
                  <a:pt x="683033" y="230106"/>
                  <a:pt x="668382" y="219640"/>
                </a:cubicBezTo>
                <a:cubicBezTo>
                  <a:pt x="660192" y="213789"/>
                  <a:pt x="649285" y="213273"/>
                  <a:pt x="639737" y="210090"/>
                </a:cubicBezTo>
                <a:cubicBezTo>
                  <a:pt x="633371" y="197357"/>
                  <a:pt x="629180" y="183281"/>
                  <a:pt x="620640" y="171892"/>
                </a:cubicBezTo>
                <a:cubicBezTo>
                  <a:pt x="587057" y="127109"/>
                  <a:pt x="586950" y="138996"/>
                  <a:pt x="544254" y="114594"/>
                </a:cubicBezTo>
                <a:cubicBezTo>
                  <a:pt x="534290" y="108900"/>
                  <a:pt x="525573" y="101189"/>
                  <a:pt x="515609" y="95495"/>
                </a:cubicBezTo>
                <a:cubicBezTo>
                  <a:pt x="482571" y="76614"/>
                  <a:pt x="480909" y="77560"/>
                  <a:pt x="448771" y="66847"/>
                </a:cubicBezTo>
                <a:cubicBezTo>
                  <a:pt x="418096" y="36167"/>
                  <a:pt x="441760" y="53283"/>
                  <a:pt x="391481" y="38198"/>
                </a:cubicBezTo>
                <a:cubicBezTo>
                  <a:pt x="267435" y="980"/>
                  <a:pt x="389629" y="19099"/>
                  <a:pt x="162321" y="19099"/>
                </a:cubicBezTo>
              </a:path>
            </a:pathLst>
          </a:custGeom>
          <a:noFill/>
          <a:ln w="254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90" name="Freeform 89"/>
          <p:cNvSpPr/>
          <p:nvPr/>
        </p:nvSpPr>
        <p:spPr bwMode="auto">
          <a:xfrm>
            <a:off x="9029679" y="6756993"/>
            <a:ext cx="582633" cy="515322"/>
          </a:xfrm>
          <a:custGeom>
            <a:avLst/>
            <a:gdLst>
              <a:gd name="connsiteX0" fmla="*/ 66838 w 658833"/>
              <a:gd name="connsiteY0" fmla="*/ 15480 h 582719"/>
              <a:gd name="connsiteX1" fmla="*/ 38193 w 658833"/>
              <a:gd name="connsiteY1" fmla="*/ 44129 h 582719"/>
              <a:gd name="connsiteX2" fmla="*/ 19096 w 658833"/>
              <a:gd name="connsiteY2" fmla="*/ 91877 h 582719"/>
              <a:gd name="connsiteX3" fmla="*/ 0 w 658833"/>
              <a:gd name="connsiteY3" fmla="*/ 120525 h 582719"/>
              <a:gd name="connsiteX4" fmla="*/ 19096 w 658833"/>
              <a:gd name="connsiteY4" fmla="*/ 254219 h 582719"/>
              <a:gd name="connsiteX5" fmla="*/ 76386 w 658833"/>
              <a:gd name="connsiteY5" fmla="*/ 387913 h 582719"/>
              <a:gd name="connsiteX6" fmla="*/ 133676 w 658833"/>
              <a:gd name="connsiteY6" fmla="*/ 483409 h 582719"/>
              <a:gd name="connsiteX7" fmla="*/ 171869 w 658833"/>
              <a:gd name="connsiteY7" fmla="*/ 512057 h 582719"/>
              <a:gd name="connsiteX8" fmla="*/ 190966 w 658833"/>
              <a:gd name="connsiteY8" fmla="*/ 540706 h 582719"/>
              <a:gd name="connsiteX9" fmla="*/ 286449 w 658833"/>
              <a:gd name="connsiteY9" fmla="*/ 578904 h 582719"/>
              <a:gd name="connsiteX10" fmla="*/ 601543 w 658833"/>
              <a:gd name="connsiteY10" fmla="*/ 569355 h 582719"/>
              <a:gd name="connsiteX11" fmla="*/ 658833 w 658833"/>
              <a:gd name="connsiteY11" fmla="*/ 531157 h 582719"/>
              <a:gd name="connsiteX12" fmla="*/ 649285 w 658833"/>
              <a:gd name="connsiteY12" fmla="*/ 330616 h 582719"/>
              <a:gd name="connsiteX13" fmla="*/ 639736 w 658833"/>
              <a:gd name="connsiteY13" fmla="*/ 301967 h 582719"/>
              <a:gd name="connsiteX14" fmla="*/ 620640 w 658833"/>
              <a:gd name="connsiteY14" fmla="*/ 273318 h 582719"/>
              <a:gd name="connsiteX15" fmla="*/ 611091 w 658833"/>
              <a:gd name="connsiteY15" fmla="*/ 225570 h 582719"/>
              <a:gd name="connsiteX16" fmla="*/ 544253 w 658833"/>
              <a:gd name="connsiteY16" fmla="*/ 149174 h 582719"/>
              <a:gd name="connsiteX17" fmla="*/ 486963 w 658833"/>
              <a:gd name="connsiteY17" fmla="*/ 91877 h 582719"/>
              <a:gd name="connsiteX18" fmla="*/ 391480 w 658833"/>
              <a:gd name="connsiteY18" fmla="*/ 72777 h 582719"/>
              <a:gd name="connsiteX19" fmla="*/ 353287 w 658833"/>
              <a:gd name="connsiteY19" fmla="*/ 63228 h 582719"/>
              <a:gd name="connsiteX20" fmla="*/ 19096 w 658833"/>
              <a:gd name="connsiteY20" fmla="*/ 44129 h 58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8833" h="582719">
                <a:moveTo>
                  <a:pt x="66838" y="15480"/>
                </a:moveTo>
                <a:cubicBezTo>
                  <a:pt x="57290" y="25030"/>
                  <a:pt x="45350" y="32677"/>
                  <a:pt x="38193" y="44129"/>
                </a:cubicBezTo>
                <a:cubicBezTo>
                  <a:pt x="29109" y="58666"/>
                  <a:pt x="26761" y="76545"/>
                  <a:pt x="19096" y="91877"/>
                </a:cubicBezTo>
                <a:cubicBezTo>
                  <a:pt x="13964" y="102142"/>
                  <a:pt x="6365" y="110976"/>
                  <a:pt x="0" y="120525"/>
                </a:cubicBezTo>
                <a:cubicBezTo>
                  <a:pt x="6365" y="165090"/>
                  <a:pt x="6730" y="210934"/>
                  <a:pt x="19096" y="254219"/>
                </a:cubicBezTo>
                <a:cubicBezTo>
                  <a:pt x="32414" y="300838"/>
                  <a:pt x="56697" y="343607"/>
                  <a:pt x="76386" y="387913"/>
                </a:cubicBezTo>
                <a:cubicBezTo>
                  <a:pt x="89693" y="417858"/>
                  <a:pt x="113474" y="460679"/>
                  <a:pt x="133676" y="483409"/>
                </a:cubicBezTo>
                <a:cubicBezTo>
                  <a:pt x="144248" y="495304"/>
                  <a:pt x="159138" y="502508"/>
                  <a:pt x="171869" y="512057"/>
                </a:cubicBezTo>
                <a:cubicBezTo>
                  <a:pt x="178235" y="521607"/>
                  <a:pt x="181053" y="534923"/>
                  <a:pt x="190966" y="540706"/>
                </a:cubicBezTo>
                <a:cubicBezTo>
                  <a:pt x="220575" y="557980"/>
                  <a:pt x="286449" y="578904"/>
                  <a:pt x="286449" y="578904"/>
                </a:cubicBezTo>
                <a:cubicBezTo>
                  <a:pt x="391480" y="575721"/>
                  <a:pt x="497317" y="582719"/>
                  <a:pt x="601543" y="569355"/>
                </a:cubicBezTo>
                <a:cubicBezTo>
                  <a:pt x="624309" y="566436"/>
                  <a:pt x="658833" y="531157"/>
                  <a:pt x="658833" y="531157"/>
                </a:cubicBezTo>
                <a:cubicBezTo>
                  <a:pt x="655650" y="464310"/>
                  <a:pt x="654842" y="397308"/>
                  <a:pt x="649285" y="330616"/>
                </a:cubicBezTo>
                <a:cubicBezTo>
                  <a:pt x="648449" y="320585"/>
                  <a:pt x="644237" y="310971"/>
                  <a:pt x="639736" y="301967"/>
                </a:cubicBezTo>
                <a:cubicBezTo>
                  <a:pt x="634604" y="291702"/>
                  <a:pt x="627005" y="282868"/>
                  <a:pt x="620640" y="273318"/>
                </a:cubicBezTo>
                <a:cubicBezTo>
                  <a:pt x="617457" y="257402"/>
                  <a:pt x="617807" y="240347"/>
                  <a:pt x="611091" y="225570"/>
                </a:cubicBezTo>
                <a:cubicBezTo>
                  <a:pt x="586874" y="172286"/>
                  <a:pt x="581825" y="174225"/>
                  <a:pt x="544253" y="149174"/>
                </a:cubicBezTo>
                <a:cubicBezTo>
                  <a:pt x="528072" y="124899"/>
                  <a:pt x="518055" y="102983"/>
                  <a:pt x="486963" y="91877"/>
                </a:cubicBezTo>
                <a:cubicBezTo>
                  <a:pt x="456396" y="80959"/>
                  <a:pt x="422969" y="80650"/>
                  <a:pt x="391480" y="72777"/>
                </a:cubicBezTo>
                <a:lnTo>
                  <a:pt x="353287" y="63228"/>
                </a:lnTo>
                <a:cubicBezTo>
                  <a:pt x="226847" y="0"/>
                  <a:pt x="329328" y="44129"/>
                  <a:pt x="19096" y="44129"/>
                </a:cubicBezTo>
              </a:path>
            </a:pathLst>
          </a:custGeom>
          <a:noFill/>
          <a:ln w="254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1"/>
          <p:cNvSpPr>
            <a:spLocks noGrp="1" noChangeArrowheads="1"/>
          </p:cNvSpPr>
          <p:nvPr>
            <p:ph type="title"/>
          </p:nvPr>
        </p:nvSpPr>
        <p:spPr/>
        <p:txBody>
          <a:bodyPr/>
          <a:lstStyle/>
          <a:p>
            <a:r>
              <a:rPr lang="en-US" smtClean="0"/>
              <a:t>Pattern constraints</a:t>
            </a:r>
            <a:endParaRPr lang="en-US"/>
          </a:p>
        </p:txBody>
      </p:sp>
      <p:sp>
        <p:nvSpPr>
          <p:cNvPr id="140290" name="Text Box 2"/>
          <p:cNvSpPr txBox="1">
            <a:spLocks noChangeArrowheads="1"/>
          </p:cNvSpPr>
          <p:nvPr/>
        </p:nvSpPr>
        <p:spPr bwMode="auto">
          <a:xfrm>
            <a:off x="71438" y="1260475"/>
            <a:ext cx="9920287" cy="8318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SELECT ?isbn ?price ?currency # note: not ?x!</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 ?isbn a:price ?x. ?x rdf:value ?price. ?x p:currency ?currency.</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FILTER(?currency == :€) }</a:t>
            </a:r>
            <a:endParaRPr lang="en-US" sz="1800" b="1" noProof="1">
              <a:solidFill>
                <a:srgbClr val="000000"/>
              </a:solidFill>
              <a:latin typeface="Courier New" charset="0"/>
              <a:ea typeface="msmincho" charset="0"/>
              <a:cs typeface="msmincho" charset="0"/>
            </a:endParaRPr>
          </a:p>
        </p:txBody>
      </p:sp>
      <p:grpSp>
        <p:nvGrpSpPr>
          <p:cNvPr id="2" name="Group 91"/>
          <p:cNvGrpSpPr/>
          <p:nvPr/>
        </p:nvGrpSpPr>
        <p:grpSpPr>
          <a:xfrm>
            <a:off x="87312" y="3778887"/>
            <a:ext cx="9906000" cy="3429950"/>
            <a:chOff x="87312" y="3397887"/>
            <a:chExt cx="9906000" cy="3429950"/>
          </a:xfrm>
        </p:grpSpPr>
        <p:sp>
          <p:nvSpPr>
            <p:cNvPr id="20" name="TextBox 19"/>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21" name="Oval 20"/>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22" name="Straight Arrow Connector 21"/>
            <p:cNvCxnSpPr>
              <a:stCxn id="26" idx="7"/>
              <a:endCxn id="27"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3" name="Oval 22"/>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4876800" cy="1295400"/>
              <a:chOff x="87312" y="5532437"/>
              <a:chExt cx="4876800" cy="1295400"/>
            </a:xfrm>
          </p:grpSpPr>
          <p:grpSp>
            <p:nvGrpSpPr>
              <p:cNvPr id="4" name="Group 30"/>
              <p:cNvGrpSpPr/>
              <p:nvPr/>
            </p:nvGrpSpPr>
            <p:grpSpPr>
              <a:xfrm>
                <a:off x="87312" y="5532437"/>
                <a:ext cx="2362200" cy="1295400"/>
                <a:chOff x="849312" y="4999037"/>
                <a:chExt cx="2362200" cy="1295400"/>
              </a:xfrm>
            </p:grpSpPr>
            <p:sp>
              <p:nvSpPr>
                <p:cNvPr id="65"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6" name="Oval 65"/>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67" name="Rectangle 66"/>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68" name="Straight Arrow Connector 67"/>
                <p:cNvCxnSpPr>
                  <a:endCxn id="66"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9" name="Straight Arrow Connector 23"/>
                <p:cNvCxnSpPr>
                  <a:endCxn id="67"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0" name="TextBox 69"/>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71" name="TextBox 70"/>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2362200" cy="1295400"/>
                <a:chOff x="849312" y="4999037"/>
                <a:chExt cx="2362200" cy="1295400"/>
              </a:xfrm>
            </p:grpSpPr>
            <p:sp>
              <p:nvSpPr>
                <p:cNvPr id="58" name="Oval 57"/>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9" name="Oval 58"/>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60" name="Rectangle 59"/>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61" name="Straight Arrow Connector 60"/>
                <p:cNvCxnSpPr>
                  <a:stCxn id="58" idx="4"/>
                  <a:endCxn id="59"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2" name="Straight Arrow Connector 61"/>
                <p:cNvCxnSpPr>
                  <a:stCxn id="58" idx="4"/>
                  <a:endCxn id="60"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63" name="TextBox 62"/>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64"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4876800" cy="1295400"/>
              <a:chOff x="5116512" y="5532437"/>
              <a:chExt cx="4876800" cy="1295400"/>
            </a:xfrm>
          </p:grpSpPr>
          <p:grpSp>
            <p:nvGrpSpPr>
              <p:cNvPr id="7" name="Group 39"/>
              <p:cNvGrpSpPr/>
              <p:nvPr/>
            </p:nvGrpSpPr>
            <p:grpSpPr>
              <a:xfrm>
                <a:off x="5116512" y="5532437"/>
                <a:ext cx="2362200" cy="1295400"/>
                <a:chOff x="849312" y="4999037"/>
                <a:chExt cx="2362200" cy="1295400"/>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0" name="Oval 49"/>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52" name="Straight Arrow Connector 51"/>
                <p:cNvCxnSpPr>
                  <a:stCxn id="49" idx="4"/>
                  <a:endCxn id="50"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4" name="TextBox 53"/>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8" name="Group 47"/>
              <p:cNvGrpSpPr/>
              <p:nvPr/>
            </p:nvGrpSpPr>
            <p:grpSpPr>
              <a:xfrm>
                <a:off x="7631112" y="5532437"/>
                <a:ext cx="2362200" cy="1295400"/>
                <a:chOff x="849312" y="4999037"/>
                <a:chExt cx="2362200" cy="1295400"/>
              </a:xfrm>
            </p:grpSpPr>
            <p:sp>
              <p:nvSpPr>
                <p:cNvPr id="42" name="Oval 41"/>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3" name="Oval 42"/>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r>
                    <a:rPr kumimoji="0" lang="en-US" sz="1200" b="1" i="0" u="none" strike="noStrike" cap="none" normalizeH="0" baseline="0" dirty="0" smtClean="0">
                      <a:ln>
                        <a:noFill/>
                      </a:ln>
                      <a:solidFill>
                        <a:schemeClr val="tx1"/>
                      </a:solidFill>
                      <a:effectLst/>
                      <a:latin typeface="Arial" charset="0"/>
                    </a:rPr>
                    <a:t>$</a:t>
                  </a:r>
                  <a:endParaRPr kumimoji="0" lang="en-US" sz="1200" b="1" i="0" u="none" strike="noStrike" cap="none" normalizeH="0" baseline="0" dirty="0">
                    <a:ln>
                      <a:noFill/>
                    </a:ln>
                    <a:solidFill>
                      <a:schemeClr val="tx1"/>
                    </a:solidFill>
                    <a:effectLst/>
                    <a:latin typeface="Arial" charset="0"/>
                  </a:endParaRPr>
                </a:p>
              </p:txBody>
            </p:sp>
            <p:sp>
              <p:nvSpPr>
                <p:cNvPr id="44" name="Rectangle 43"/>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45" name="Straight Arrow Connector 44"/>
                <p:cNvCxnSpPr>
                  <a:stCxn id="42" idx="4"/>
                  <a:endCxn id="43"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6" name="Straight Arrow Connector 45"/>
                <p:cNvCxnSpPr>
                  <a:stCxn id="42" idx="4"/>
                  <a:endCxn id="44"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7" name="TextBox 46"/>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48" name="TextBox 47"/>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26" name="Oval 25"/>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7" name="Rectangle 26"/>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28" name="Straight Arrow Connector 27"/>
            <p:cNvCxnSpPr>
              <a:stCxn id="23" idx="4"/>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9" name="Straight Arrow Connector 28"/>
            <p:cNvCxnSpPr>
              <a:stCxn id="23" idx="4"/>
              <a:endCxn id="58"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0" name="TextBox 29"/>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31" name="TextBox 30"/>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32" name="Straight Arrow Connector 31"/>
            <p:cNvCxnSpPr>
              <a:stCxn id="21" idx="4"/>
              <a:endCxn id="42"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3" name="Straight Arrow Connector 32"/>
            <p:cNvCxnSpPr>
              <a:stCxn id="21" idx="4"/>
              <a:endCxn id="49"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4" name="TextBox 33"/>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35" name="TextBox 34"/>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36" name="Straight Arrow Connector 35"/>
            <p:cNvCxnSpPr>
              <a:stCxn id="21" idx="1"/>
              <a:endCxn id="26"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23" idx="7"/>
              <a:endCxn id="26"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39" name="TextBox 3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
        <p:nvSpPr>
          <p:cNvPr id="76" name="Freeform 75"/>
          <p:cNvSpPr/>
          <p:nvPr/>
        </p:nvSpPr>
        <p:spPr bwMode="auto">
          <a:xfrm>
            <a:off x="1039851" y="4682526"/>
            <a:ext cx="3018528" cy="849911"/>
          </a:xfrm>
          <a:custGeom>
            <a:avLst/>
            <a:gdLst>
              <a:gd name="connsiteX0" fmla="*/ 631103 w 3018528"/>
              <a:gd name="connsiteY0" fmla="*/ 114595 h 849911"/>
              <a:gd name="connsiteX1" fmla="*/ 277815 w 3018528"/>
              <a:gd name="connsiteY1" fmla="*/ 124144 h 849911"/>
              <a:gd name="connsiteX2" fmla="*/ 172784 w 3018528"/>
              <a:gd name="connsiteY2" fmla="*/ 143243 h 849911"/>
              <a:gd name="connsiteX3" fmla="*/ 153687 w 3018528"/>
              <a:gd name="connsiteY3" fmla="*/ 171892 h 849911"/>
              <a:gd name="connsiteX4" fmla="*/ 125042 w 3018528"/>
              <a:gd name="connsiteY4" fmla="*/ 200541 h 849911"/>
              <a:gd name="connsiteX5" fmla="*/ 86849 w 3018528"/>
              <a:gd name="connsiteY5" fmla="*/ 276937 h 849911"/>
              <a:gd name="connsiteX6" fmla="*/ 20011 w 3018528"/>
              <a:gd name="connsiteY6" fmla="*/ 362884 h 849911"/>
              <a:gd name="connsiteX7" fmla="*/ 914 w 3018528"/>
              <a:gd name="connsiteY7" fmla="*/ 420181 h 849911"/>
              <a:gd name="connsiteX8" fmla="*/ 29559 w 3018528"/>
              <a:gd name="connsiteY8" fmla="*/ 572974 h 849911"/>
              <a:gd name="connsiteX9" fmla="*/ 48656 w 3018528"/>
              <a:gd name="connsiteY9" fmla="*/ 620722 h 849911"/>
              <a:gd name="connsiteX10" fmla="*/ 230074 w 3018528"/>
              <a:gd name="connsiteY10" fmla="*/ 763965 h 849911"/>
              <a:gd name="connsiteX11" fmla="*/ 325557 w 3018528"/>
              <a:gd name="connsiteY11" fmla="*/ 802164 h 849911"/>
              <a:gd name="connsiteX12" fmla="*/ 411492 w 3018528"/>
              <a:gd name="connsiteY12" fmla="*/ 811713 h 849911"/>
              <a:gd name="connsiteX13" fmla="*/ 545168 w 3018528"/>
              <a:gd name="connsiteY13" fmla="*/ 830812 h 849911"/>
              <a:gd name="connsiteX14" fmla="*/ 841165 w 3018528"/>
              <a:gd name="connsiteY14" fmla="*/ 840362 h 849911"/>
              <a:gd name="connsiteX15" fmla="*/ 1261291 w 3018528"/>
              <a:gd name="connsiteY15" fmla="*/ 849911 h 849911"/>
              <a:gd name="connsiteX16" fmla="*/ 2340250 w 3018528"/>
              <a:gd name="connsiteY16" fmla="*/ 840362 h 849911"/>
              <a:gd name="connsiteX17" fmla="*/ 2502571 w 3018528"/>
              <a:gd name="connsiteY17" fmla="*/ 830812 h 849911"/>
              <a:gd name="connsiteX18" fmla="*/ 2588506 w 3018528"/>
              <a:gd name="connsiteY18" fmla="*/ 811713 h 849911"/>
              <a:gd name="connsiteX19" fmla="*/ 2703085 w 3018528"/>
              <a:gd name="connsiteY19" fmla="*/ 763965 h 849911"/>
              <a:gd name="connsiteX20" fmla="*/ 2731730 w 3018528"/>
              <a:gd name="connsiteY20" fmla="*/ 744866 h 849911"/>
              <a:gd name="connsiteX21" fmla="*/ 2769923 w 3018528"/>
              <a:gd name="connsiteY21" fmla="*/ 725767 h 849911"/>
              <a:gd name="connsiteX22" fmla="*/ 2874955 w 3018528"/>
              <a:gd name="connsiteY22" fmla="*/ 592073 h 849911"/>
              <a:gd name="connsiteX23" fmla="*/ 2979986 w 3018528"/>
              <a:gd name="connsiteY23" fmla="*/ 420181 h 849911"/>
              <a:gd name="connsiteX24" fmla="*/ 2979986 w 3018528"/>
              <a:gd name="connsiteY24" fmla="*/ 190991 h 849911"/>
              <a:gd name="connsiteX25" fmla="*/ 2922696 w 3018528"/>
              <a:gd name="connsiteY25" fmla="*/ 143243 h 849911"/>
              <a:gd name="connsiteX26" fmla="*/ 2836762 w 3018528"/>
              <a:gd name="connsiteY26" fmla="*/ 85946 h 849911"/>
              <a:gd name="connsiteX27" fmla="*/ 2789020 w 3018528"/>
              <a:gd name="connsiteY27" fmla="*/ 57297 h 849911"/>
              <a:gd name="connsiteX28" fmla="*/ 2712634 w 3018528"/>
              <a:gd name="connsiteY28" fmla="*/ 38198 h 849911"/>
              <a:gd name="connsiteX29" fmla="*/ 2645795 w 3018528"/>
              <a:gd name="connsiteY29" fmla="*/ 19099 h 849911"/>
              <a:gd name="connsiteX30" fmla="*/ 2321153 w 3018528"/>
              <a:gd name="connsiteY30" fmla="*/ 0 h 849911"/>
              <a:gd name="connsiteX31" fmla="*/ 745682 w 3018528"/>
              <a:gd name="connsiteY31" fmla="*/ 9550 h 849911"/>
              <a:gd name="connsiteX32" fmla="*/ 669296 w 3018528"/>
              <a:gd name="connsiteY32" fmla="*/ 19099 h 849911"/>
              <a:gd name="connsiteX33" fmla="*/ 602458 w 3018528"/>
              <a:gd name="connsiteY33" fmla="*/ 57297 h 849911"/>
              <a:gd name="connsiteX34" fmla="*/ 573813 w 3018528"/>
              <a:gd name="connsiteY34" fmla="*/ 66847 h 849911"/>
              <a:gd name="connsiteX35" fmla="*/ 497426 w 3018528"/>
              <a:gd name="connsiteY35" fmla="*/ 133694 h 84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18528" h="849911">
                <a:moveTo>
                  <a:pt x="631103" y="114595"/>
                </a:moveTo>
                <a:lnTo>
                  <a:pt x="277815" y="124144"/>
                </a:lnTo>
                <a:cubicBezTo>
                  <a:pt x="215530" y="126913"/>
                  <a:pt x="216324" y="128729"/>
                  <a:pt x="172784" y="143243"/>
                </a:cubicBezTo>
                <a:cubicBezTo>
                  <a:pt x="166418" y="152793"/>
                  <a:pt x="161034" y="163075"/>
                  <a:pt x="153687" y="171892"/>
                </a:cubicBezTo>
                <a:cubicBezTo>
                  <a:pt x="145042" y="182267"/>
                  <a:pt x="132199" y="189089"/>
                  <a:pt x="125042" y="200541"/>
                </a:cubicBezTo>
                <a:cubicBezTo>
                  <a:pt x="49545" y="321354"/>
                  <a:pt x="150362" y="192242"/>
                  <a:pt x="86849" y="276937"/>
                </a:cubicBezTo>
                <a:cubicBezTo>
                  <a:pt x="65075" y="305972"/>
                  <a:pt x="20011" y="362884"/>
                  <a:pt x="20011" y="362884"/>
                </a:cubicBezTo>
                <a:cubicBezTo>
                  <a:pt x="13645" y="381983"/>
                  <a:pt x="0" y="400070"/>
                  <a:pt x="914" y="420181"/>
                </a:cubicBezTo>
                <a:cubicBezTo>
                  <a:pt x="3267" y="471946"/>
                  <a:pt x="17558" y="522564"/>
                  <a:pt x="29559" y="572974"/>
                </a:cubicBezTo>
                <a:cubicBezTo>
                  <a:pt x="33529" y="589650"/>
                  <a:pt x="38205" y="607134"/>
                  <a:pt x="48656" y="620722"/>
                </a:cubicBezTo>
                <a:cubicBezTo>
                  <a:pt x="88284" y="672245"/>
                  <a:pt x="170839" y="740267"/>
                  <a:pt x="230074" y="763965"/>
                </a:cubicBezTo>
                <a:cubicBezTo>
                  <a:pt x="261902" y="776698"/>
                  <a:pt x="292406" y="793439"/>
                  <a:pt x="325557" y="802164"/>
                </a:cubicBezTo>
                <a:cubicBezTo>
                  <a:pt x="353429" y="809500"/>
                  <a:pt x="382913" y="807985"/>
                  <a:pt x="411492" y="811713"/>
                </a:cubicBezTo>
                <a:cubicBezTo>
                  <a:pt x="456125" y="817535"/>
                  <a:pt x="500257" y="827817"/>
                  <a:pt x="545168" y="830812"/>
                </a:cubicBezTo>
                <a:cubicBezTo>
                  <a:pt x="643666" y="837380"/>
                  <a:pt x="742483" y="837730"/>
                  <a:pt x="841165" y="840362"/>
                </a:cubicBezTo>
                <a:lnTo>
                  <a:pt x="1261291" y="849911"/>
                </a:lnTo>
                <a:lnTo>
                  <a:pt x="2340250" y="840362"/>
                </a:lnTo>
                <a:cubicBezTo>
                  <a:pt x="2394444" y="839528"/>
                  <a:pt x="2448728" y="837026"/>
                  <a:pt x="2502571" y="830812"/>
                </a:cubicBezTo>
                <a:cubicBezTo>
                  <a:pt x="2531721" y="827448"/>
                  <a:pt x="2560153" y="819275"/>
                  <a:pt x="2588506" y="811713"/>
                </a:cubicBezTo>
                <a:cubicBezTo>
                  <a:pt x="2634505" y="799445"/>
                  <a:pt x="2661252" y="787209"/>
                  <a:pt x="2703085" y="763965"/>
                </a:cubicBezTo>
                <a:cubicBezTo>
                  <a:pt x="2713117" y="758391"/>
                  <a:pt x="2721766" y="750560"/>
                  <a:pt x="2731730" y="744866"/>
                </a:cubicBezTo>
                <a:cubicBezTo>
                  <a:pt x="2744088" y="737803"/>
                  <a:pt x="2758907" y="734781"/>
                  <a:pt x="2769923" y="725767"/>
                </a:cubicBezTo>
                <a:cubicBezTo>
                  <a:pt x="2862480" y="650029"/>
                  <a:pt x="2814963" y="678741"/>
                  <a:pt x="2874955" y="592073"/>
                </a:cubicBezTo>
                <a:cubicBezTo>
                  <a:pt x="2983069" y="435887"/>
                  <a:pt x="2854829" y="670528"/>
                  <a:pt x="2979986" y="420181"/>
                </a:cubicBezTo>
                <a:cubicBezTo>
                  <a:pt x="2997199" y="334107"/>
                  <a:pt x="3018528" y="282540"/>
                  <a:pt x="2979986" y="190991"/>
                </a:cubicBezTo>
                <a:cubicBezTo>
                  <a:pt x="2970340" y="168079"/>
                  <a:pt x="2941275" y="159760"/>
                  <a:pt x="2922696" y="143243"/>
                </a:cubicBezTo>
                <a:cubicBezTo>
                  <a:pt x="2858998" y="86616"/>
                  <a:pt x="2937682" y="141001"/>
                  <a:pt x="2836762" y="85946"/>
                </a:cubicBezTo>
                <a:cubicBezTo>
                  <a:pt x="2820469" y="77058"/>
                  <a:pt x="2806342" y="63960"/>
                  <a:pt x="2789020" y="57297"/>
                </a:cubicBezTo>
                <a:cubicBezTo>
                  <a:pt x="2764524" y="47874"/>
                  <a:pt x="2737993" y="44961"/>
                  <a:pt x="2712634" y="38198"/>
                </a:cubicBezTo>
                <a:cubicBezTo>
                  <a:pt x="2690245" y="32227"/>
                  <a:pt x="2668651" y="22909"/>
                  <a:pt x="2645795" y="19099"/>
                </a:cubicBezTo>
                <a:cubicBezTo>
                  <a:pt x="2577266" y="7676"/>
                  <a:pt x="2347710" y="1155"/>
                  <a:pt x="2321153" y="0"/>
                </a:cubicBezTo>
                <a:lnTo>
                  <a:pt x="745682" y="9550"/>
                </a:lnTo>
                <a:cubicBezTo>
                  <a:pt x="720024" y="9847"/>
                  <a:pt x="694190" y="12875"/>
                  <a:pt x="669296" y="19099"/>
                </a:cubicBezTo>
                <a:cubicBezTo>
                  <a:pt x="635820" y="27469"/>
                  <a:pt x="630868" y="43090"/>
                  <a:pt x="602458" y="57297"/>
                </a:cubicBezTo>
                <a:cubicBezTo>
                  <a:pt x="593456" y="61799"/>
                  <a:pt x="583361" y="63664"/>
                  <a:pt x="573813" y="66847"/>
                </a:cubicBezTo>
                <a:cubicBezTo>
                  <a:pt x="511491" y="129177"/>
                  <a:pt x="540679" y="112064"/>
                  <a:pt x="497426" y="133694"/>
                </a:cubicBezTo>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7" name="Freeform 76"/>
          <p:cNvSpPr/>
          <p:nvPr/>
        </p:nvSpPr>
        <p:spPr bwMode="auto">
          <a:xfrm>
            <a:off x="2780719" y="6696613"/>
            <a:ext cx="705493" cy="619373"/>
          </a:xfrm>
          <a:custGeom>
            <a:avLst/>
            <a:gdLst>
              <a:gd name="connsiteX0" fmla="*/ 160160 w 705493"/>
              <a:gd name="connsiteY0" fmla="*/ 7182 h 619373"/>
              <a:gd name="connsiteX1" fmla="*/ 141063 w 705493"/>
              <a:gd name="connsiteY1" fmla="*/ 45380 h 619373"/>
              <a:gd name="connsiteX2" fmla="*/ 55128 w 705493"/>
              <a:gd name="connsiteY2" fmla="*/ 121777 h 619373"/>
              <a:gd name="connsiteX3" fmla="*/ 64676 w 705493"/>
              <a:gd name="connsiteY3" fmla="*/ 274570 h 619373"/>
              <a:gd name="connsiteX4" fmla="*/ 93321 w 705493"/>
              <a:gd name="connsiteY4" fmla="*/ 293669 h 619373"/>
              <a:gd name="connsiteX5" fmla="*/ 188804 w 705493"/>
              <a:gd name="connsiteY5" fmla="*/ 446462 h 619373"/>
              <a:gd name="connsiteX6" fmla="*/ 265191 w 705493"/>
              <a:gd name="connsiteY6" fmla="*/ 551507 h 619373"/>
              <a:gd name="connsiteX7" fmla="*/ 284288 w 705493"/>
              <a:gd name="connsiteY7" fmla="*/ 570607 h 619373"/>
              <a:gd name="connsiteX8" fmla="*/ 446609 w 705493"/>
              <a:gd name="connsiteY8" fmla="*/ 618354 h 619373"/>
              <a:gd name="connsiteX9" fmla="*/ 589833 w 705493"/>
              <a:gd name="connsiteY9" fmla="*/ 580156 h 619373"/>
              <a:gd name="connsiteX10" fmla="*/ 666220 w 705493"/>
              <a:gd name="connsiteY10" fmla="*/ 513309 h 619373"/>
              <a:gd name="connsiteX11" fmla="*/ 694865 w 705493"/>
              <a:gd name="connsiteY11" fmla="*/ 465561 h 619373"/>
              <a:gd name="connsiteX12" fmla="*/ 704413 w 705493"/>
              <a:gd name="connsiteY12" fmla="*/ 417813 h 619373"/>
              <a:gd name="connsiteX13" fmla="*/ 666220 w 705493"/>
              <a:gd name="connsiteY13" fmla="*/ 284120 h 619373"/>
              <a:gd name="connsiteX14" fmla="*/ 628027 w 705493"/>
              <a:gd name="connsiteY14" fmla="*/ 226822 h 619373"/>
              <a:gd name="connsiteX15" fmla="*/ 542092 w 705493"/>
              <a:gd name="connsiteY15" fmla="*/ 159975 h 619373"/>
              <a:gd name="connsiteX16" fmla="*/ 408416 w 705493"/>
              <a:gd name="connsiteY16" fmla="*/ 54930 h 619373"/>
              <a:gd name="connsiteX17" fmla="*/ 379771 w 705493"/>
              <a:gd name="connsiteY17" fmla="*/ 45380 h 619373"/>
              <a:gd name="connsiteX18" fmla="*/ 179256 w 705493"/>
              <a:gd name="connsiteY18" fmla="*/ 54930 h 619373"/>
              <a:gd name="connsiteX19" fmla="*/ 121966 w 705493"/>
              <a:gd name="connsiteY19" fmla="*/ 83579 h 619373"/>
              <a:gd name="connsiteX20" fmla="*/ 83773 w 705493"/>
              <a:gd name="connsiteY20" fmla="*/ 93128 h 6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5493" h="619373">
                <a:moveTo>
                  <a:pt x="160160" y="7182"/>
                </a:moveTo>
                <a:cubicBezTo>
                  <a:pt x="153794" y="19915"/>
                  <a:pt x="151128" y="35313"/>
                  <a:pt x="141063" y="45380"/>
                </a:cubicBezTo>
                <a:cubicBezTo>
                  <a:pt x="0" y="186462"/>
                  <a:pt x="146450" y="0"/>
                  <a:pt x="55128" y="121777"/>
                </a:cubicBezTo>
                <a:cubicBezTo>
                  <a:pt x="35235" y="181466"/>
                  <a:pt x="32017" y="176580"/>
                  <a:pt x="64676" y="274570"/>
                </a:cubicBezTo>
                <a:cubicBezTo>
                  <a:pt x="68305" y="285457"/>
                  <a:pt x="83773" y="287303"/>
                  <a:pt x="93321" y="293669"/>
                </a:cubicBezTo>
                <a:cubicBezTo>
                  <a:pt x="172370" y="451787"/>
                  <a:pt x="104178" y="333612"/>
                  <a:pt x="188804" y="446462"/>
                </a:cubicBezTo>
                <a:cubicBezTo>
                  <a:pt x="258220" y="539029"/>
                  <a:pt x="194975" y="469577"/>
                  <a:pt x="265191" y="551507"/>
                </a:cubicBezTo>
                <a:cubicBezTo>
                  <a:pt x="271050" y="558343"/>
                  <a:pt x="276568" y="565974"/>
                  <a:pt x="284288" y="570607"/>
                </a:cubicBezTo>
                <a:cubicBezTo>
                  <a:pt x="365554" y="619373"/>
                  <a:pt x="353537" y="608012"/>
                  <a:pt x="446609" y="618354"/>
                </a:cubicBezTo>
                <a:cubicBezTo>
                  <a:pt x="498548" y="610934"/>
                  <a:pt x="542907" y="609489"/>
                  <a:pt x="589833" y="580156"/>
                </a:cubicBezTo>
                <a:cubicBezTo>
                  <a:pt x="618524" y="562222"/>
                  <a:pt x="643358" y="538252"/>
                  <a:pt x="666220" y="513309"/>
                </a:cubicBezTo>
                <a:cubicBezTo>
                  <a:pt x="678761" y="499626"/>
                  <a:pt x="685317" y="481477"/>
                  <a:pt x="694865" y="465561"/>
                </a:cubicBezTo>
                <a:cubicBezTo>
                  <a:pt x="698048" y="449645"/>
                  <a:pt x="705493" y="434008"/>
                  <a:pt x="704413" y="417813"/>
                </a:cubicBezTo>
                <a:cubicBezTo>
                  <a:pt x="700857" y="364473"/>
                  <a:pt x="691792" y="326747"/>
                  <a:pt x="666220" y="284120"/>
                </a:cubicBezTo>
                <a:cubicBezTo>
                  <a:pt x="654412" y="264437"/>
                  <a:pt x="646145" y="240915"/>
                  <a:pt x="628027" y="226822"/>
                </a:cubicBezTo>
                <a:cubicBezTo>
                  <a:pt x="599382" y="204540"/>
                  <a:pt x="570257" y="182862"/>
                  <a:pt x="542092" y="159975"/>
                </a:cubicBezTo>
                <a:cubicBezTo>
                  <a:pt x="488348" y="116302"/>
                  <a:pt x="467519" y="90397"/>
                  <a:pt x="408416" y="54930"/>
                </a:cubicBezTo>
                <a:cubicBezTo>
                  <a:pt x="399786" y="49751"/>
                  <a:pt x="389319" y="48563"/>
                  <a:pt x="379771" y="45380"/>
                </a:cubicBezTo>
                <a:cubicBezTo>
                  <a:pt x="312933" y="48563"/>
                  <a:pt x="245447" y="45122"/>
                  <a:pt x="179256" y="54930"/>
                </a:cubicBezTo>
                <a:cubicBezTo>
                  <a:pt x="158135" y="58059"/>
                  <a:pt x="141477" y="74907"/>
                  <a:pt x="121966" y="83579"/>
                </a:cubicBezTo>
                <a:cubicBezTo>
                  <a:pt x="98219" y="94135"/>
                  <a:pt x="100882" y="93128"/>
                  <a:pt x="83773" y="93128"/>
                </a:cubicBezTo>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8" name="Freeform 77"/>
          <p:cNvSpPr/>
          <p:nvPr/>
        </p:nvSpPr>
        <p:spPr bwMode="auto">
          <a:xfrm>
            <a:off x="3935573" y="6827837"/>
            <a:ext cx="743097" cy="461352"/>
          </a:xfrm>
          <a:custGeom>
            <a:avLst/>
            <a:gdLst>
              <a:gd name="connsiteX0" fmla="*/ 112909 w 743097"/>
              <a:gd name="connsiteY0" fmla="*/ 0 h 461352"/>
              <a:gd name="connsiteX1" fmla="*/ 84264 w 743097"/>
              <a:gd name="connsiteY1" fmla="*/ 9549 h 461352"/>
              <a:gd name="connsiteX2" fmla="*/ 26974 w 743097"/>
              <a:gd name="connsiteY2" fmla="*/ 76396 h 461352"/>
              <a:gd name="connsiteX3" fmla="*/ 26974 w 743097"/>
              <a:gd name="connsiteY3" fmla="*/ 210090 h 461352"/>
              <a:gd name="connsiteX4" fmla="*/ 84264 w 743097"/>
              <a:gd name="connsiteY4" fmla="*/ 267388 h 461352"/>
              <a:gd name="connsiteX5" fmla="*/ 132006 w 743097"/>
              <a:gd name="connsiteY5" fmla="*/ 315136 h 461352"/>
              <a:gd name="connsiteX6" fmla="*/ 160651 w 743097"/>
              <a:gd name="connsiteY6" fmla="*/ 343784 h 461352"/>
              <a:gd name="connsiteX7" fmla="*/ 198844 w 743097"/>
              <a:gd name="connsiteY7" fmla="*/ 362883 h 461352"/>
              <a:gd name="connsiteX8" fmla="*/ 237037 w 743097"/>
              <a:gd name="connsiteY8" fmla="*/ 391532 h 461352"/>
              <a:gd name="connsiteX9" fmla="*/ 303875 w 743097"/>
              <a:gd name="connsiteY9" fmla="*/ 439280 h 461352"/>
              <a:gd name="connsiteX10" fmla="*/ 638066 w 743097"/>
              <a:gd name="connsiteY10" fmla="*/ 420181 h 461352"/>
              <a:gd name="connsiteX11" fmla="*/ 685808 w 743097"/>
              <a:gd name="connsiteY11" fmla="*/ 401082 h 461352"/>
              <a:gd name="connsiteX12" fmla="*/ 714452 w 743097"/>
              <a:gd name="connsiteY12" fmla="*/ 391532 h 461352"/>
              <a:gd name="connsiteX13" fmla="*/ 743097 w 743097"/>
              <a:gd name="connsiteY13" fmla="*/ 324685 h 461352"/>
              <a:gd name="connsiteX14" fmla="*/ 724001 w 743097"/>
              <a:gd name="connsiteY14" fmla="*/ 248289 h 461352"/>
              <a:gd name="connsiteX15" fmla="*/ 704904 w 743097"/>
              <a:gd name="connsiteY15" fmla="*/ 219640 h 461352"/>
              <a:gd name="connsiteX16" fmla="*/ 685808 w 743097"/>
              <a:gd name="connsiteY16" fmla="*/ 181442 h 461352"/>
              <a:gd name="connsiteX17" fmla="*/ 618969 w 743097"/>
              <a:gd name="connsiteY17" fmla="*/ 124144 h 461352"/>
              <a:gd name="connsiteX18" fmla="*/ 580776 w 743097"/>
              <a:gd name="connsiteY18" fmla="*/ 85946 h 461352"/>
              <a:gd name="connsiteX19" fmla="*/ 494841 w 743097"/>
              <a:gd name="connsiteY19" fmla="*/ 47748 h 461352"/>
              <a:gd name="connsiteX20" fmla="*/ 408907 w 743097"/>
              <a:gd name="connsiteY20" fmla="*/ 9549 h 461352"/>
              <a:gd name="connsiteX21" fmla="*/ 112909 w 743097"/>
              <a:gd name="connsiteY21" fmla="*/ 0 h 46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3097" h="461352">
                <a:moveTo>
                  <a:pt x="112909" y="0"/>
                </a:moveTo>
                <a:cubicBezTo>
                  <a:pt x="58802" y="0"/>
                  <a:pt x="92454" y="3698"/>
                  <a:pt x="84264" y="9549"/>
                </a:cubicBezTo>
                <a:cubicBezTo>
                  <a:pt x="54798" y="30599"/>
                  <a:pt x="45323" y="48869"/>
                  <a:pt x="26974" y="76396"/>
                </a:cubicBezTo>
                <a:cubicBezTo>
                  <a:pt x="11038" y="124214"/>
                  <a:pt x="0" y="144573"/>
                  <a:pt x="26974" y="210090"/>
                </a:cubicBezTo>
                <a:cubicBezTo>
                  <a:pt x="37256" y="235065"/>
                  <a:pt x="65167" y="248289"/>
                  <a:pt x="84264" y="267388"/>
                </a:cubicBezTo>
                <a:lnTo>
                  <a:pt x="132006" y="315136"/>
                </a:lnTo>
                <a:cubicBezTo>
                  <a:pt x="141554" y="324685"/>
                  <a:pt x="148573" y="337744"/>
                  <a:pt x="160651" y="343784"/>
                </a:cubicBezTo>
                <a:cubicBezTo>
                  <a:pt x="173382" y="350150"/>
                  <a:pt x="186774" y="355338"/>
                  <a:pt x="198844" y="362883"/>
                </a:cubicBezTo>
                <a:cubicBezTo>
                  <a:pt x="212339" y="371319"/>
                  <a:pt x="224087" y="382281"/>
                  <a:pt x="237037" y="391532"/>
                </a:cubicBezTo>
                <a:cubicBezTo>
                  <a:pt x="334771" y="461352"/>
                  <a:pt x="179054" y="345650"/>
                  <a:pt x="303875" y="439280"/>
                </a:cubicBezTo>
                <a:cubicBezTo>
                  <a:pt x="415272" y="432914"/>
                  <a:pt x="527041" y="431285"/>
                  <a:pt x="638066" y="420181"/>
                </a:cubicBezTo>
                <a:cubicBezTo>
                  <a:pt x="655121" y="418475"/>
                  <a:pt x="669759" y="407101"/>
                  <a:pt x="685808" y="401082"/>
                </a:cubicBezTo>
                <a:cubicBezTo>
                  <a:pt x="695232" y="397548"/>
                  <a:pt x="704904" y="394715"/>
                  <a:pt x="714452" y="391532"/>
                </a:cubicBezTo>
                <a:cubicBezTo>
                  <a:pt x="718183" y="384070"/>
                  <a:pt x="743097" y="338738"/>
                  <a:pt x="743097" y="324685"/>
                </a:cubicBezTo>
                <a:cubicBezTo>
                  <a:pt x="743097" y="313789"/>
                  <a:pt x="731536" y="263361"/>
                  <a:pt x="724001" y="248289"/>
                </a:cubicBezTo>
                <a:cubicBezTo>
                  <a:pt x="718869" y="238024"/>
                  <a:pt x="710598" y="229605"/>
                  <a:pt x="704904" y="219640"/>
                </a:cubicBezTo>
                <a:cubicBezTo>
                  <a:pt x="697842" y="207280"/>
                  <a:pt x="694348" y="192831"/>
                  <a:pt x="685808" y="181442"/>
                </a:cubicBezTo>
                <a:cubicBezTo>
                  <a:pt x="644536" y="126405"/>
                  <a:pt x="659386" y="158791"/>
                  <a:pt x="618969" y="124144"/>
                </a:cubicBezTo>
                <a:cubicBezTo>
                  <a:pt x="605299" y="112425"/>
                  <a:pt x="595180" y="96750"/>
                  <a:pt x="580776" y="85946"/>
                </a:cubicBezTo>
                <a:cubicBezTo>
                  <a:pt x="555569" y="67038"/>
                  <a:pt x="521702" y="62673"/>
                  <a:pt x="494841" y="47748"/>
                </a:cubicBezTo>
                <a:cubicBezTo>
                  <a:pt x="441710" y="18227"/>
                  <a:pt x="474248" y="13179"/>
                  <a:pt x="408907" y="9549"/>
                </a:cubicBezTo>
                <a:cubicBezTo>
                  <a:pt x="310342" y="4072"/>
                  <a:pt x="167016" y="0"/>
                  <a:pt x="112909" y="0"/>
                </a:cubicBezTo>
                <a:close/>
              </a:path>
            </a:pathLst>
          </a:custGeom>
          <a:noFill/>
          <a:ln w="25400" cap="flat" cmpd="sng" algn="ctr">
            <a:solidFill>
              <a:schemeClr val="accent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9" name="Freeform 78"/>
          <p:cNvSpPr/>
          <p:nvPr/>
        </p:nvSpPr>
        <p:spPr bwMode="auto">
          <a:xfrm>
            <a:off x="5986788" y="4650639"/>
            <a:ext cx="3026814" cy="744866"/>
          </a:xfrm>
          <a:custGeom>
            <a:avLst/>
            <a:gdLst>
              <a:gd name="connsiteX0" fmla="*/ 57290 w 3026814"/>
              <a:gd name="connsiteY0" fmla="*/ 362883 h 744866"/>
              <a:gd name="connsiteX1" fmla="*/ 66839 w 3026814"/>
              <a:gd name="connsiteY1" fmla="*/ 410631 h 744866"/>
              <a:gd name="connsiteX2" fmla="*/ 105032 w 3026814"/>
              <a:gd name="connsiteY2" fmla="*/ 429730 h 744866"/>
              <a:gd name="connsiteX3" fmla="*/ 133677 w 3026814"/>
              <a:gd name="connsiteY3" fmla="*/ 458379 h 744866"/>
              <a:gd name="connsiteX4" fmla="*/ 210063 w 3026814"/>
              <a:gd name="connsiteY4" fmla="*/ 496577 h 744866"/>
              <a:gd name="connsiteX5" fmla="*/ 315095 w 3026814"/>
              <a:gd name="connsiteY5" fmla="*/ 544325 h 744866"/>
              <a:gd name="connsiteX6" fmla="*/ 391481 w 3026814"/>
              <a:gd name="connsiteY6" fmla="*/ 582523 h 744866"/>
              <a:gd name="connsiteX7" fmla="*/ 448771 w 3026814"/>
              <a:gd name="connsiteY7" fmla="*/ 601622 h 744866"/>
              <a:gd name="connsiteX8" fmla="*/ 486964 w 3026814"/>
              <a:gd name="connsiteY8" fmla="*/ 611172 h 744866"/>
              <a:gd name="connsiteX9" fmla="*/ 534706 w 3026814"/>
              <a:gd name="connsiteY9" fmla="*/ 630271 h 744866"/>
              <a:gd name="connsiteX10" fmla="*/ 620640 w 3026814"/>
              <a:gd name="connsiteY10" fmla="*/ 649370 h 744866"/>
              <a:gd name="connsiteX11" fmla="*/ 763865 w 3026814"/>
              <a:gd name="connsiteY11" fmla="*/ 678019 h 744866"/>
              <a:gd name="connsiteX12" fmla="*/ 907090 w 3026814"/>
              <a:gd name="connsiteY12" fmla="*/ 687568 h 744866"/>
              <a:gd name="connsiteX13" fmla="*/ 993024 w 3026814"/>
              <a:gd name="connsiteY13" fmla="*/ 697118 h 744866"/>
              <a:gd name="connsiteX14" fmla="*/ 1107604 w 3026814"/>
              <a:gd name="connsiteY14" fmla="*/ 706667 h 744866"/>
              <a:gd name="connsiteX15" fmla="*/ 1203087 w 3026814"/>
              <a:gd name="connsiteY15" fmla="*/ 716217 h 744866"/>
              <a:gd name="connsiteX16" fmla="*/ 1289022 w 3026814"/>
              <a:gd name="connsiteY16" fmla="*/ 725767 h 744866"/>
              <a:gd name="connsiteX17" fmla="*/ 1460891 w 3026814"/>
              <a:gd name="connsiteY17" fmla="*/ 735316 h 744866"/>
              <a:gd name="connsiteX18" fmla="*/ 2434819 w 3026814"/>
              <a:gd name="connsiteY18" fmla="*/ 744866 h 744866"/>
              <a:gd name="connsiteX19" fmla="*/ 2769009 w 3026814"/>
              <a:gd name="connsiteY19" fmla="*/ 735316 h 744866"/>
              <a:gd name="connsiteX20" fmla="*/ 2797654 w 3026814"/>
              <a:gd name="connsiteY20" fmla="*/ 716217 h 744866"/>
              <a:gd name="connsiteX21" fmla="*/ 2893137 w 3026814"/>
              <a:gd name="connsiteY21" fmla="*/ 668469 h 744866"/>
              <a:gd name="connsiteX22" fmla="*/ 2921782 w 3026814"/>
              <a:gd name="connsiteY22" fmla="*/ 630271 h 744866"/>
              <a:gd name="connsiteX23" fmla="*/ 2979072 w 3026814"/>
              <a:gd name="connsiteY23" fmla="*/ 572973 h 744866"/>
              <a:gd name="connsiteX24" fmla="*/ 2998169 w 3026814"/>
              <a:gd name="connsiteY24" fmla="*/ 506127 h 744866"/>
              <a:gd name="connsiteX25" fmla="*/ 3007717 w 3026814"/>
              <a:gd name="connsiteY25" fmla="*/ 458379 h 744866"/>
              <a:gd name="connsiteX26" fmla="*/ 3026814 w 3026814"/>
              <a:gd name="connsiteY26" fmla="*/ 429730 h 744866"/>
              <a:gd name="connsiteX27" fmla="*/ 3017265 w 3026814"/>
              <a:gd name="connsiteY27" fmla="*/ 353333 h 744866"/>
              <a:gd name="connsiteX28" fmla="*/ 2979072 w 3026814"/>
              <a:gd name="connsiteY28" fmla="*/ 296036 h 744866"/>
              <a:gd name="connsiteX29" fmla="*/ 2893137 w 3026814"/>
              <a:gd name="connsiteY29" fmla="*/ 190991 h 744866"/>
              <a:gd name="connsiteX30" fmla="*/ 2864492 w 3026814"/>
              <a:gd name="connsiteY30" fmla="*/ 171892 h 744866"/>
              <a:gd name="connsiteX31" fmla="*/ 2807203 w 3026814"/>
              <a:gd name="connsiteY31" fmla="*/ 152793 h 744866"/>
              <a:gd name="connsiteX32" fmla="*/ 2711720 w 3026814"/>
              <a:gd name="connsiteY32" fmla="*/ 95495 h 744866"/>
              <a:gd name="connsiteX33" fmla="*/ 2434819 w 3026814"/>
              <a:gd name="connsiteY33" fmla="*/ 57297 h 744866"/>
              <a:gd name="connsiteX34" fmla="*/ 2329787 w 3026814"/>
              <a:gd name="connsiteY34" fmla="*/ 38198 h 744866"/>
              <a:gd name="connsiteX35" fmla="*/ 2224756 w 3026814"/>
              <a:gd name="connsiteY35" fmla="*/ 28648 h 744866"/>
              <a:gd name="connsiteX36" fmla="*/ 1775986 w 3026814"/>
              <a:gd name="connsiteY36" fmla="*/ 0 h 744866"/>
              <a:gd name="connsiteX37" fmla="*/ 1040766 w 3026814"/>
              <a:gd name="connsiteY37" fmla="*/ 9549 h 744866"/>
              <a:gd name="connsiteX38" fmla="*/ 973928 w 3026814"/>
              <a:gd name="connsiteY38" fmla="*/ 28648 h 744866"/>
              <a:gd name="connsiteX39" fmla="*/ 878445 w 3026814"/>
              <a:gd name="connsiteY39" fmla="*/ 57297 h 744866"/>
              <a:gd name="connsiteX40" fmla="*/ 849800 w 3026814"/>
              <a:gd name="connsiteY40" fmla="*/ 76396 h 744866"/>
              <a:gd name="connsiteX41" fmla="*/ 811607 w 3026814"/>
              <a:gd name="connsiteY41" fmla="*/ 85946 h 744866"/>
              <a:gd name="connsiteX42" fmla="*/ 706575 w 3026814"/>
              <a:gd name="connsiteY42" fmla="*/ 124144 h 744866"/>
              <a:gd name="connsiteX43" fmla="*/ 658834 w 3026814"/>
              <a:gd name="connsiteY43" fmla="*/ 133693 h 744866"/>
              <a:gd name="connsiteX44" fmla="*/ 534706 w 3026814"/>
              <a:gd name="connsiteY44" fmla="*/ 162342 h 744866"/>
              <a:gd name="connsiteX45" fmla="*/ 458319 w 3026814"/>
              <a:gd name="connsiteY45" fmla="*/ 200540 h 744866"/>
              <a:gd name="connsiteX46" fmla="*/ 429674 w 3026814"/>
              <a:gd name="connsiteY46" fmla="*/ 210090 h 744866"/>
              <a:gd name="connsiteX47" fmla="*/ 391481 w 3026814"/>
              <a:gd name="connsiteY47" fmla="*/ 229189 h 744866"/>
              <a:gd name="connsiteX48" fmla="*/ 334191 w 3026814"/>
              <a:gd name="connsiteY48" fmla="*/ 248288 h 744866"/>
              <a:gd name="connsiteX49" fmla="*/ 257805 w 3026814"/>
              <a:gd name="connsiteY49" fmla="*/ 286487 h 744866"/>
              <a:gd name="connsiteX50" fmla="*/ 181418 w 3026814"/>
              <a:gd name="connsiteY50" fmla="*/ 315135 h 744866"/>
              <a:gd name="connsiteX51" fmla="*/ 105032 w 3026814"/>
              <a:gd name="connsiteY51" fmla="*/ 353333 h 744866"/>
              <a:gd name="connsiteX52" fmla="*/ 85935 w 3026814"/>
              <a:gd name="connsiteY52" fmla="*/ 372433 h 744866"/>
              <a:gd name="connsiteX53" fmla="*/ 57290 w 3026814"/>
              <a:gd name="connsiteY53" fmla="*/ 381982 h 744866"/>
              <a:gd name="connsiteX54" fmla="*/ 9549 w 3026814"/>
              <a:gd name="connsiteY54" fmla="*/ 429730 h 744866"/>
              <a:gd name="connsiteX55" fmla="*/ 0 w 3026814"/>
              <a:gd name="connsiteY55" fmla="*/ 429730 h 74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26814" h="744866">
                <a:moveTo>
                  <a:pt x="57290" y="362883"/>
                </a:moveTo>
                <a:cubicBezTo>
                  <a:pt x="60473" y="378799"/>
                  <a:pt x="57406" y="397423"/>
                  <a:pt x="66839" y="410631"/>
                </a:cubicBezTo>
                <a:cubicBezTo>
                  <a:pt x="75112" y="422214"/>
                  <a:pt x="93450" y="421456"/>
                  <a:pt x="105032" y="429730"/>
                </a:cubicBezTo>
                <a:cubicBezTo>
                  <a:pt x="116020" y="437580"/>
                  <a:pt x="122284" y="451128"/>
                  <a:pt x="133677" y="458379"/>
                </a:cubicBezTo>
                <a:cubicBezTo>
                  <a:pt x="157694" y="473664"/>
                  <a:pt x="185653" y="481929"/>
                  <a:pt x="210063" y="496577"/>
                </a:cubicBezTo>
                <a:cubicBezTo>
                  <a:pt x="275066" y="535584"/>
                  <a:pt x="240198" y="519356"/>
                  <a:pt x="315095" y="544325"/>
                </a:cubicBezTo>
                <a:cubicBezTo>
                  <a:pt x="360288" y="589524"/>
                  <a:pt x="324400" y="564226"/>
                  <a:pt x="391481" y="582523"/>
                </a:cubicBezTo>
                <a:cubicBezTo>
                  <a:pt x="410901" y="587820"/>
                  <a:pt x="429242" y="596739"/>
                  <a:pt x="448771" y="601622"/>
                </a:cubicBezTo>
                <a:cubicBezTo>
                  <a:pt x="461502" y="604805"/>
                  <a:pt x="474515" y="607022"/>
                  <a:pt x="486964" y="611172"/>
                </a:cubicBezTo>
                <a:cubicBezTo>
                  <a:pt x="503224" y="616593"/>
                  <a:pt x="518225" y="625562"/>
                  <a:pt x="534706" y="630271"/>
                </a:cubicBezTo>
                <a:cubicBezTo>
                  <a:pt x="562920" y="638333"/>
                  <a:pt x="591913" y="643384"/>
                  <a:pt x="620640" y="649370"/>
                </a:cubicBezTo>
                <a:cubicBezTo>
                  <a:pt x="668304" y="659301"/>
                  <a:pt x="715285" y="674780"/>
                  <a:pt x="763865" y="678019"/>
                </a:cubicBezTo>
                <a:lnTo>
                  <a:pt x="907090" y="687568"/>
                </a:lnTo>
                <a:cubicBezTo>
                  <a:pt x="935811" y="689962"/>
                  <a:pt x="964333" y="694385"/>
                  <a:pt x="993024" y="697118"/>
                </a:cubicBezTo>
                <a:cubicBezTo>
                  <a:pt x="1031177" y="700752"/>
                  <a:pt x="1069436" y="703197"/>
                  <a:pt x="1107604" y="706667"/>
                </a:cubicBezTo>
                <a:lnTo>
                  <a:pt x="1203087" y="716217"/>
                </a:lnTo>
                <a:cubicBezTo>
                  <a:pt x="1231750" y="719235"/>
                  <a:pt x="1260279" y="723638"/>
                  <a:pt x="1289022" y="725767"/>
                </a:cubicBezTo>
                <a:cubicBezTo>
                  <a:pt x="1346243" y="730006"/>
                  <a:pt x="1403521" y="734360"/>
                  <a:pt x="1460891" y="735316"/>
                </a:cubicBezTo>
                <a:lnTo>
                  <a:pt x="2434819" y="744866"/>
                </a:lnTo>
                <a:cubicBezTo>
                  <a:pt x="2546216" y="741683"/>
                  <a:pt x="2657913" y="744088"/>
                  <a:pt x="2769009" y="735316"/>
                </a:cubicBezTo>
                <a:cubicBezTo>
                  <a:pt x="2780449" y="734413"/>
                  <a:pt x="2787390" y="721350"/>
                  <a:pt x="2797654" y="716217"/>
                </a:cubicBezTo>
                <a:cubicBezTo>
                  <a:pt x="2817359" y="706363"/>
                  <a:pt x="2871633" y="689976"/>
                  <a:pt x="2893137" y="668469"/>
                </a:cubicBezTo>
                <a:cubicBezTo>
                  <a:pt x="2904390" y="657215"/>
                  <a:pt x="2911136" y="642101"/>
                  <a:pt x="2921782" y="630271"/>
                </a:cubicBezTo>
                <a:cubicBezTo>
                  <a:pt x="2939849" y="610194"/>
                  <a:pt x="2979072" y="572973"/>
                  <a:pt x="2979072" y="572973"/>
                </a:cubicBezTo>
                <a:cubicBezTo>
                  <a:pt x="2989703" y="541076"/>
                  <a:pt x="2990178" y="542092"/>
                  <a:pt x="2998169" y="506127"/>
                </a:cubicBezTo>
                <a:cubicBezTo>
                  <a:pt x="3001690" y="490282"/>
                  <a:pt x="3002019" y="473577"/>
                  <a:pt x="3007717" y="458379"/>
                </a:cubicBezTo>
                <a:cubicBezTo>
                  <a:pt x="3011746" y="447633"/>
                  <a:pt x="3020448" y="439280"/>
                  <a:pt x="3026814" y="429730"/>
                </a:cubicBezTo>
                <a:cubicBezTo>
                  <a:pt x="3023631" y="404264"/>
                  <a:pt x="3025896" y="377502"/>
                  <a:pt x="3017265" y="353333"/>
                </a:cubicBezTo>
                <a:cubicBezTo>
                  <a:pt x="3009546" y="331717"/>
                  <a:pt x="2992843" y="314399"/>
                  <a:pt x="2979072" y="296036"/>
                </a:cubicBezTo>
                <a:cubicBezTo>
                  <a:pt x="2953871" y="262431"/>
                  <a:pt x="2927236" y="219411"/>
                  <a:pt x="2893137" y="190991"/>
                </a:cubicBezTo>
                <a:cubicBezTo>
                  <a:pt x="2884321" y="183644"/>
                  <a:pt x="2874979" y="176553"/>
                  <a:pt x="2864492" y="171892"/>
                </a:cubicBezTo>
                <a:cubicBezTo>
                  <a:pt x="2846098" y="163716"/>
                  <a:pt x="2826299" y="159159"/>
                  <a:pt x="2807203" y="152793"/>
                </a:cubicBezTo>
                <a:cubicBezTo>
                  <a:pt x="2776536" y="129790"/>
                  <a:pt x="2750230" y="106500"/>
                  <a:pt x="2711720" y="95495"/>
                </a:cubicBezTo>
                <a:cubicBezTo>
                  <a:pt x="2599501" y="63428"/>
                  <a:pt x="2548417" y="65412"/>
                  <a:pt x="2434819" y="57297"/>
                </a:cubicBezTo>
                <a:cubicBezTo>
                  <a:pt x="2399808" y="50931"/>
                  <a:pt x="2365045" y="43007"/>
                  <a:pt x="2329787" y="38198"/>
                </a:cubicBezTo>
                <a:cubicBezTo>
                  <a:pt x="2294955" y="33447"/>
                  <a:pt x="2259817" y="31214"/>
                  <a:pt x="2224756" y="28648"/>
                </a:cubicBezTo>
                <a:lnTo>
                  <a:pt x="1775986" y="0"/>
                </a:lnTo>
                <a:cubicBezTo>
                  <a:pt x="1530913" y="3183"/>
                  <a:pt x="1285704" y="800"/>
                  <a:pt x="1040766" y="9549"/>
                </a:cubicBezTo>
                <a:cubicBezTo>
                  <a:pt x="1017610" y="10376"/>
                  <a:pt x="996282" y="22551"/>
                  <a:pt x="973928" y="28648"/>
                </a:cubicBezTo>
                <a:cubicBezTo>
                  <a:pt x="951347" y="34807"/>
                  <a:pt x="894281" y="46738"/>
                  <a:pt x="878445" y="57297"/>
                </a:cubicBezTo>
                <a:cubicBezTo>
                  <a:pt x="868897" y="63663"/>
                  <a:pt x="860348" y="71875"/>
                  <a:pt x="849800" y="76396"/>
                </a:cubicBezTo>
                <a:cubicBezTo>
                  <a:pt x="837738" y="81566"/>
                  <a:pt x="824056" y="81796"/>
                  <a:pt x="811607" y="85946"/>
                </a:cubicBezTo>
                <a:cubicBezTo>
                  <a:pt x="774591" y="98286"/>
                  <a:pt x="745579" y="116343"/>
                  <a:pt x="706575" y="124144"/>
                </a:cubicBezTo>
                <a:cubicBezTo>
                  <a:pt x="690661" y="127327"/>
                  <a:pt x="674647" y="130043"/>
                  <a:pt x="658834" y="133693"/>
                </a:cubicBezTo>
                <a:cubicBezTo>
                  <a:pt x="509122" y="168247"/>
                  <a:pt x="643788" y="140524"/>
                  <a:pt x="534706" y="162342"/>
                </a:cubicBezTo>
                <a:cubicBezTo>
                  <a:pt x="509244" y="175075"/>
                  <a:pt x="484235" y="188758"/>
                  <a:pt x="458319" y="200540"/>
                </a:cubicBezTo>
                <a:cubicBezTo>
                  <a:pt x="449156" y="204705"/>
                  <a:pt x="438925" y="206125"/>
                  <a:pt x="429674" y="210090"/>
                </a:cubicBezTo>
                <a:cubicBezTo>
                  <a:pt x="416591" y="215698"/>
                  <a:pt x="404697" y="223902"/>
                  <a:pt x="391481" y="229189"/>
                </a:cubicBezTo>
                <a:cubicBezTo>
                  <a:pt x="372791" y="236666"/>
                  <a:pt x="334191" y="248288"/>
                  <a:pt x="334191" y="248288"/>
                </a:cubicBezTo>
                <a:cubicBezTo>
                  <a:pt x="283468" y="282108"/>
                  <a:pt x="327877" y="255339"/>
                  <a:pt x="257805" y="286487"/>
                </a:cubicBezTo>
                <a:cubicBezTo>
                  <a:pt x="193615" y="315020"/>
                  <a:pt x="246566" y="298847"/>
                  <a:pt x="181418" y="315135"/>
                </a:cubicBezTo>
                <a:cubicBezTo>
                  <a:pt x="67683" y="400449"/>
                  <a:pt x="212299" y="299692"/>
                  <a:pt x="105032" y="353333"/>
                </a:cubicBezTo>
                <a:cubicBezTo>
                  <a:pt x="96980" y="357360"/>
                  <a:pt x="93655" y="367800"/>
                  <a:pt x="85935" y="372433"/>
                </a:cubicBezTo>
                <a:cubicBezTo>
                  <a:pt x="77305" y="377612"/>
                  <a:pt x="66838" y="378799"/>
                  <a:pt x="57290" y="381982"/>
                </a:cubicBezTo>
                <a:cubicBezTo>
                  <a:pt x="38195" y="410630"/>
                  <a:pt x="41377" y="413814"/>
                  <a:pt x="9549" y="429730"/>
                </a:cubicBezTo>
                <a:cubicBezTo>
                  <a:pt x="6702" y="431154"/>
                  <a:pt x="3183" y="429730"/>
                  <a:pt x="0" y="429730"/>
                </a:cubicBezTo>
              </a:path>
            </a:pathLst>
          </a:custGeom>
          <a:noFill/>
          <a:ln w="254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0" name="Freeform 79"/>
          <p:cNvSpPr/>
          <p:nvPr/>
        </p:nvSpPr>
        <p:spPr bwMode="auto">
          <a:xfrm>
            <a:off x="5348715" y="6751543"/>
            <a:ext cx="762344" cy="515677"/>
          </a:xfrm>
          <a:custGeom>
            <a:avLst/>
            <a:gdLst>
              <a:gd name="connsiteX0" fmla="*/ 65175 w 762344"/>
              <a:gd name="connsiteY0" fmla="*/ 0 h 515677"/>
              <a:gd name="connsiteX1" fmla="*/ 7885 w 762344"/>
              <a:gd name="connsiteY1" fmla="*/ 85946 h 515677"/>
              <a:gd name="connsiteX2" fmla="*/ 46078 w 762344"/>
              <a:gd name="connsiteY2" fmla="*/ 248289 h 515677"/>
              <a:gd name="connsiteX3" fmla="*/ 65175 w 762344"/>
              <a:gd name="connsiteY3" fmla="*/ 305586 h 515677"/>
              <a:gd name="connsiteX4" fmla="*/ 122465 w 762344"/>
              <a:gd name="connsiteY4" fmla="*/ 372433 h 515677"/>
              <a:gd name="connsiteX5" fmla="*/ 151110 w 762344"/>
              <a:gd name="connsiteY5" fmla="*/ 391532 h 515677"/>
              <a:gd name="connsiteX6" fmla="*/ 189303 w 762344"/>
              <a:gd name="connsiteY6" fmla="*/ 420181 h 515677"/>
              <a:gd name="connsiteX7" fmla="*/ 237045 w 762344"/>
              <a:gd name="connsiteY7" fmla="*/ 467929 h 515677"/>
              <a:gd name="connsiteX8" fmla="*/ 332528 w 762344"/>
              <a:gd name="connsiteY8" fmla="*/ 506127 h 515677"/>
              <a:gd name="connsiteX9" fmla="*/ 361173 w 762344"/>
              <a:gd name="connsiteY9" fmla="*/ 515677 h 515677"/>
              <a:gd name="connsiteX10" fmla="*/ 609428 w 762344"/>
              <a:gd name="connsiteY10" fmla="*/ 477478 h 515677"/>
              <a:gd name="connsiteX11" fmla="*/ 666718 w 762344"/>
              <a:gd name="connsiteY11" fmla="*/ 439280 h 515677"/>
              <a:gd name="connsiteX12" fmla="*/ 752653 w 762344"/>
              <a:gd name="connsiteY12" fmla="*/ 372433 h 515677"/>
              <a:gd name="connsiteX13" fmla="*/ 714460 w 762344"/>
              <a:gd name="connsiteY13" fmla="*/ 200541 h 515677"/>
              <a:gd name="connsiteX14" fmla="*/ 685815 w 762344"/>
              <a:gd name="connsiteY14" fmla="*/ 181442 h 515677"/>
              <a:gd name="connsiteX15" fmla="*/ 628525 w 762344"/>
              <a:gd name="connsiteY15" fmla="*/ 114595 h 515677"/>
              <a:gd name="connsiteX16" fmla="*/ 590332 w 762344"/>
              <a:gd name="connsiteY16" fmla="*/ 66847 h 515677"/>
              <a:gd name="connsiteX17" fmla="*/ 389817 w 762344"/>
              <a:gd name="connsiteY17" fmla="*/ 19099 h 515677"/>
              <a:gd name="connsiteX18" fmla="*/ 237045 w 762344"/>
              <a:gd name="connsiteY18" fmla="*/ 9550 h 515677"/>
              <a:gd name="connsiteX19" fmla="*/ 65175 w 762344"/>
              <a:gd name="connsiteY19" fmla="*/ 0 h 51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344" h="515677">
                <a:moveTo>
                  <a:pt x="65175" y="0"/>
                </a:moveTo>
                <a:cubicBezTo>
                  <a:pt x="46078" y="28649"/>
                  <a:pt x="0" y="52431"/>
                  <a:pt x="7885" y="85946"/>
                </a:cubicBezTo>
                <a:cubicBezTo>
                  <a:pt x="20616" y="140060"/>
                  <a:pt x="32047" y="194497"/>
                  <a:pt x="46078" y="248289"/>
                </a:cubicBezTo>
                <a:cubicBezTo>
                  <a:pt x="51159" y="267769"/>
                  <a:pt x="54625" y="288440"/>
                  <a:pt x="65175" y="305586"/>
                </a:cubicBezTo>
                <a:cubicBezTo>
                  <a:pt x="80554" y="330580"/>
                  <a:pt x="101716" y="351681"/>
                  <a:pt x="122465" y="372433"/>
                </a:cubicBezTo>
                <a:cubicBezTo>
                  <a:pt x="130579" y="380548"/>
                  <a:pt x="141772" y="384861"/>
                  <a:pt x="151110" y="391532"/>
                </a:cubicBezTo>
                <a:cubicBezTo>
                  <a:pt x="164060" y="400783"/>
                  <a:pt x="177409" y="409607"/>
                  <a:pt x="189303" y="420181"/>
                </a:cubicBezTo>
                <a:cubicBezTo>
                  <a:pt x="206124" y="435135"/>
                  <a:pt x="218843" y="454690"/>
                  <a:pt x="237045" y="467929"/>
                </a:cubicBezTo>
                <a:cubicBezTo>
                  <a:pt x="278294" y="497932"/>
                  <a:pt x="290694" y="494172"/>
                  <a:pt x="332528" y="506127"/>
                </a:cubicBezTo>
                <a:cubicBezTo>
                  <a:pt x="342206" y="508892"/>
                  <a:pt x="351625" y="512494"/>
                  <a:pt x="361173" y="515677"/>
                </a:cubicBezTo>
                <a:cubicBezTo>
                  <a:pt x="443925" y="502944"/>
                  <a:pt x="528203" y="497787"/>
                  <a:pt x="609428" y="477478"/>
                </a:cubicBezTo>
                <a:cubicBezTo>
                  <a:pt x="631695" y="471911"/>
                  <a:pt x="647621" y="452013"/>
                  <a:pt x="666718" y="439280"/>
                </a:cubicBezTo>
                <a:cubicBezTo>
                  <a:pt x="735244" y="393591"/>
                  <a:pt x="707779" y="417313"/>
                  <a:pt x="752653" y="372433"/>
                </a:cubicBezTo>
                <a:cubicBezTo>
                  <a:pt x="746405" y="291202"/>
                  <a:pt x="762344" y="256413"/>
                  <a:pt x="714460" y="200541"/>
                </a:cubicBezTo>
                <a:cubicBezTo>
                  <a:pt x="706992" y="191827"/>
                  <a:pt x="695363" y="187808"/>
                  <a:pt x="685815" y="181442"/>
                </a:cubicBezTo>
                <a:cubicBezTo>
                  <a:pt x="615613" y="64424"/>
                  <a:pt x="694657" y="180736"/>
                  <a:pt x="628525" y="114595"/>
                </a:cubicBezTo>
                <a:cubicBezTo>
                  <a:pt x="614114" y="100182"/>
                  <a:pt x="606636" y="79077"/>
                  <a:pt x="590332" y="66847"/>
                </a:cubicBezTo>
                <a:cubicBezTo>
                  <a:pt x="519718" y="13880"/>
                  <a:pt x="479809" y="25306"/>
                  <a:pt x="389817" y="19099"/>
                </a:cubicBezTo>
                <a:lnTo>
                  <a:pt x="237045" y="9550"/>
                </a:lnTo>
                <a:lnTo>
                  <a:pt x="65175" y="0"/>
                </a:lnTo>
                <a:close/>
              </a:path>
            </a:pathLst>
          </a:custGeom>
          <a:noFill/>
          <a:ln w="254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1" name="Freeform 80"/>
          <p:cNvSpPr/>
          <p:nvPr/>
        </p:nvSpPr>
        <p:spPr bwMode="auto">
          <a:xfrm>
            <a:off x="6416462" y="6799376"/>
            <a:ext cx="842748" cy="537708"/>
          </a:xfrm>
          <a:custGeom>
            <a:avLst/>
            <a:gdLst>
              <a:gd name="connsiteX0" fmla="*/ 105032 w 842748"/>
              <a:gd name="connsiteY0" fmla="*/ 38113 h 537708"/>
              <a:gd name="connsiteX1" fmla="*/ 66838 w 842748"/>
              <a:gd name="connsiteY1" fmla="*/ 57212 h 537708"/>
              <a:gd name="connsiteX2" fmla="*/ 9549 w 842748"/>
              <a:gd name="connsiteY2" fmla="*/ 133609 h 537708"/>
              <a:gd name="connsiteX3" fmla="*/ 0 w 842748"/>
              <a:gd name="connsiteY3" fmla="*/ 162257 h 537708"/>
              <a:gd name="connsiteX4" fmla="*/ 19097 w 842748"/>
              <a:gd name="connsiteY4" fmla="*/ 295951 h 537708"/>
              <a:gd name="connsiteX5" fmla="*/ 28645 w 842748"/>
              <a:gd name="connsiteY5" fmla="*/ 324600 h 537708"/>
              <a:gd name="connsiteX6" fmla="*/ 124128 w 842748"/>
              <a:gd name="connsiteY6" fmla="*/ 400997 h 537708"/>
              <a:gd name="connsiteX7" fmla="*/ 152773 w 842748"/>
              <a:gd name="connsiteY7" fmla="*/ 410546 h 537708"/>
              <a:gd name="connsiteX8" fmla="*/ 601544 w 842748"/>
              <a:gd name="connsiteY8" fmla="*/ 420096 h 537708"/>
              <a:gd name="connsiteX9" fmla="*/ 677930 w 842748"/>
              <a:gd name="connsiteY9" fmla="*/ 400997 h 537708"/>
              <a:gd name="connsiteX10" fmla="*/ 716123 w 842748"/>
              <a:gd name="connsiteY10" fmla="*/ 391447 h 537708"/>
              <a:gd name="connsiteX11" fmla="*/ 763865 w 842748"/>
              <a:gd name="connsiteY11" fmla="*/ 362798 h 537708"/>
              <a:gd name="connsiteX12" fmla="*/ 802058 w 842748"/>
              <a:gd name="connsiteY12" fmla="*/ 343699 h 537708"/>
              <a:gd name="connsiteX13" fmla="*/ 821155 w 842748"/>
              <a:gd name="connsiteY13" fmla="*/ 315050 h 537708"/>
              <a:gd name="connsiteX14" fmla="*/ 821155 w 842748"/>
              <a:gd name="connsiteY14" fmla="*/ 210005 h 537708"/>
              <a:gd name="connsiteX15" fmla="*/ 792510 w 842748"/>
              <a:gd name="connsiteY15" fmla="*/ 190906 h 537708"/>
              <a:gd name="connsiteX16" fmla="*/ 773413 w 842748"/>
              <a:gd name="connsiteY16" fmla="*/ 162257 h 537708"/>
              <a:gd name="connsiteX17" fmla="*/ 706575 w 842748"/>
              <a:gd name="connsiteY17" fmla="*/ 124059 h 537708"/>
              <a:gd name="connsiteX18" fmla="*/ 668382 w 842748"/>
              <a:gd name="connsiteY18" fmla="*/ 95410 h 537708"/>
              <a:gd name="connsiteX19" fmla="*/ 630188 w 842748"/>
              <a:gd name="connsiteY19" fmla="*/ 85861 h 537708"/>
              <a:gd name="connsiteX20" fmla="*/ 572899 w 842748"/>
              <a:gd name="connsiteY20" fmla="*/ 66762 h 537708"/>
              <a:gd name="connsiteX21" fmla="*/ 544254 w 842748"/>
              <a:gd name="connsiteY21" fmla="*/ 47663 h 537708"/>
              <a:gd name="connsiteX22" fmla="*/ 515609 w 842748"/>
              <a:gd name="connsiteY22" fmla="*/ 38113 h 537708"/>
              <a:gd name="connsiteX23" fmla="*/ 105032 w 842748"/>
              <a:gd name="connsiteY23" fmla="*/ 38113 h 537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2748" h="537708">
                <a:moveTo>
                  <a:pt x="105032" y="38113"/>
                </a:moveTo>
                <a:cubicBezTo>
                  <a:pt x="30237" y="41296"/>
                  <a:pt x="77550" y="47838"/>
                  <a:pt x="66838" y="57212"/>
                </a:cubicBezTo>
                <a:cubicBezTo>
                  <a:pt x="60588" y="62681"/>
                  <a:pt x="17925" y="116855"/>
                  <a:pt x="9549" y="133609"/>
                </a:cubicBezTo>
                <a:cubicBezTo>
                  <a:pt x="5048" y="142612"/>
                  <a:pt x="3183" y="152708"/>
                  <a:pt x="0" y="162257"/>
                </a:cubicBezTo>
                <a:cubicBezTo>
                  <a:pt x="5942" y="215736"/>
                  <a:pt x="6937" y="247304"/>
                  <a:pt x="19097" y="295951"/>
                </a:cubicBezTo>
                <a:cubicBezTo>
                  <a:pt x="21538" y="305717"/>
                  <a:pt x="22606" y="316547"/>
                  <a:pt x="28645" y="324600"/>
                </a:cubicBezTo>
                <a:cubicBezTo>
                  <a:pt x="55406" y="360286"/>
                  <a:pt x="85210" y="381535"/>
                  <a:pt x="124128" y="400997"/>
                </a:cubicBezTo>
                <a:cubicBezTo>
                  <a:pt x="133130" y="405499"/>
                  <a:pt x="143225" y="407363"/>
                  <a:pt x="152773" y="410546"/>
                </a:cubicBezTo>
                <a:cubicBezTo>
                  <a:pt x="279917" y="537708"/>
                  <a:pt x="174372" y="446253"/>
                  <a:pt x="601544" y="420096"/>
                </a:cubicBezTo>
                <a:cubicBezTo>
                  <a:pt x="638595" y="417827"/>
                  <a:pt x="646640" y="409938"/>
                  <a:pt x="677930" y="400997"/>
                </a:cubicBezTo>
                <a:cubicBezTo>
                  <a:pt x="690548" y="397391"/>
                  <a:pt x="703392" y="394630"/>
                  <a:pt x="716123" y="391447"/>
                </a:cubicBezTo>
                <a:cubicBezTo>
                  <a:pt x="732037" y="381897"/>
                  <a:pt x="747642" y="371812"/>
                  <a:pt x="763865" y="362798"/>
                </a:cubicBezTo>
                <a:cubicBezTo>
                  <a:pt x="776307" y="355885"/>
                  <a:pt x="791124" y="352812"/>
                  <a:pt x="802058" y="343699"/>
                </a:cubicBezTo>
                <a:cubicBezTo>
                  <a:pt x="810874" y="336351"/>
                  <a:pt x="814789" y="324600"/>
                  <a:pt x="821155" y="315050"/>
                </a:cubicBezTo>
                <a:cubicBezTo>
                  <a:pt x="834583" y="274761"/>
                  <a:pt x="842748" y="263995"/>
                  <a:pt x="821155" y="210005"/>
                </a:cubicBezTo>
                <a:cubicBezTo>
                  <a:pt x="816893" y="199350"/>
                  <a:pt x="802058" y="197272"/>
                  <a:pt x="792510" y="190906"/>
                </a:cubicBezTo>
                <a:cubicBezTo>
                  <a:pt x="786144" y="181356"/>
                  <a:pt x="781528" y="170373"/>
                  <a:pt x="773413" y="162257"/>
                </a:cubicBezTo>
                <a:cubicBezTo>
                  <a:pt x="744511" y="133351"/>
                  <a:pt x="739349" y="134986"/>
                  <a:pt x="706575" y="124059"/>
                </a:cubicBezTo>
                <a:cubicBezTo>
                  <a:pt x="693844" y="114509"/>
                  <a:pt x="682616" y="102528"/>
                  <a:pt x="668382" y="95410"/>
                </a:cubicBezTo>
                <a:cubicBezTo>
                  <a:pt x="656645" y="89541"/>
                  <a:pt x="642758" y="89632"/>
                  <a:pt x="630188" y="85861"/>
                </a:cubicBezTo>
                <a:cubicBezTo>
                  <a:pt x="610908" y="80076"/>
                  <a:pt x="591293" y="74938"/>
                  <a:pt x="572899" y="66762"/>
                </a:cubicBezTo>
                <a:cubicBezTo>
                  <a:pt x="562412" y="62101"/>
                  <a:pt x="554518" y="52796"/>
                  <a:pt x="544254" y="47663"/>
                </a:cubicBezTo>
                <a:cubicBezTo>
                  <a:pt x="535252" y="43161"/>
                  <a:pt x="525287" y="40878"/>
                  <a:pt x="515609" y="38113"/>
                </a:cubicBezTo>
                <a:cubicBezTo>
                  <a:pt x="382231" y="0"/>
                  <a:pt x="179827" y="34930"/>
                  <a:pt x="105032" y="38113"/>
                </a:cubicBezTo>
                <a:close/>
              </a:path>
            </a:pathLst>
          </a:custGeom>
          <a:noFill/>
          <a:ln w="25400" cap="flat" cmpd="sng" algn="ctr">
            <a:solidFill>
              <a:schemeClr val="accent6">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5" name="TextBox 84"/>
          <p:cNvSpPr txBox="1"/>
          <p:nvPr/>
        </p:nvSpPr>
        <p:spPr>
          <a:xfrm>
            <a:off x="163512" y="2332037"/>
            <a:ext cx="9677400" cy="476541"/>
          </a:xfrm>
          <a:prstGeom prst="rect">
            <a:avLst/>
          </a:prstGeom>
          <a:noFill/>
        </p:spPr>
        <p:txBody>
          <a:bodyPr wrap="square" rtlCol="0">
            <a:spAutoFit/>
          </a:bodyPr>
          <a:lstStyle/>
          <a:p>
            <a:r>
              <a:rPr lang="en-US" dirty="0" smtClean="0">
                <a:solidFill>
                  <a:srgbClr val="7F7F7F"/>
                </a:solidFill>
                <a:latin typeface="Helvetica Neue"/>
                <a:cs typeface="Helvetica Neue"/>
              </a:rPr>
              <a:t>Returns:</a:t>
            </a:r>
            <a:r>
              <a:rPr lang="en-US" dirty="0" smtClean="0">
                <a:solidFill>
                  <a:srgbClr val="000000"/>
                </a:solidFill>
                <a:latin typeface="Helvetica Neue"/>
                <a:cs typeface="Helvetica Neue"/>
              </a:rPr>
              <a:t> </a:t>
            </a:r>
            <a:r>
              <a:rPr lang="en-US" dirty="0" smtClean="0">
                <a:solidFill>
                  <a:schemeClr val="accent1">
                    <a:lumMod val="50000"/>
                  </a:schemeClr>
                </a:solidFill>
                <a:latin typeface="Helvetica Neue"/>
                <a:cs typeface="Helvetica Neue"/>
              </a:rPr>
              <a:t>[&lt;…409X&gt;,50,:€]</a:t>
            </a:r>
            <a:r>
              <a:rPr lang="en-US" dirty="0" smtClean="0">
                <a:solidFill>
                  <a:srgbClr val="000000"/>
                </a:solidFill>
                <a:latin typeface="Helvetica Neue"/>
                <a:cs typeface="Helvetica Neue"/>
              </a:rPr>
              <a:t>,  </a:t>
            </a:r>
            <a:r>
              <a:rPr lang="en-US" dirty="0" smtClean="0">
                <a:solidFill>
                  <a:schemeClr val="accent6">
                    <a:lumMod val="50000"/>
                  </a:schemeClr>
                </a:solidFill>
                <a:latin typeface="Helvetica Neue"/>
                <a:cs typeface="Helvetica Neue"/>
              </a:rPr>
              <a:t>[&lt;…6682&gt;,60,:€]</a:t>
            </a:r>
            <a:endParaRPr lang="en-US" dirty="0">
              <a:solidFill>
                <a:srgbClr val="000000"/>
              </a:solidFill>
              <a:latin typeface="Helvetica Neue"/>
              <a:cs typeface="Helvetica Neue"/>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2"/>
          <p:cNvSpPr>
            <a:spLocks noGrp="1" noChangeArrowheads="1"/>
          </p:cNvSpPr>
          <p:nvPr>
            <p:ph idx="1"/>
          </p:nvPr>
        </p:nvSpPr>
        <p:spPr/>
        <p:txBody>
          <a:bodyPr>
            <a:normAutofit/>
          </a:bodyPr>
          <a:lstStyle/>
          <a:p>
            <a:r>
              <a:rPr lang="en-US" dirty="0" smtClean="0"/>
              <a:t>Limit the number of returned results; remove duplicates, sort them, …</a:t>
            </a:r>
          </a:p>
          <a:p>
            <a:r>
              <a:rPr lang="en-US" dirty="0" smtClean="0"/>
              <a:t>Optional patterns</a:t>
            </a:r>
          </a:p>
          <a:p>
            <a:r>
              <a:rPr lang="en-US" dirty="0"/>
              <a:t>CONSTRUCT new graphs, not only return </a:t>
            </a:r>
            <a:r>
              <a:rPr lang="en-US" dirty="0" smtClean="0"/>
              <a:t>data</a:t>
            </a:r>
          </a:p>
          <a:p>
            <a:r>
              <a:rPr lang="en-US" dirty="0" smtClean="0"/>
              <a:t>Use datatypes and/or language tags when matching a pattern</a:t>
            </a:r>
          </a:p>
          <a:p>
            <a:r>
              <a:rPr lang="en-US" dirty="0" smtClean="0"/>
              <a:t>Aggregation of the results (min, max, average, etc.)</a:t>
            </a:r>
          </a:p>
          <a:p>
            <a:r>
              <a:rPr lang="en-US" dirty="0" smtClean="0"/>
              <a:t>Path expressions (a bit like regular expressions)</a:t>
            </a:r>
            <a:endParaRPr lang="en-US" dirty="0"/>
          </a:p>
        </p:txBody>
      </p:sp>
      <p:sp>
        <p:nvSpPr>
          <p:cNvPr id="294914" name="Rectangle 1"/>
          <p:cNvSpPr>
            <a:spLocks noGrp="1" noChangeArrowheads="1"/>
          </p:cNvSpPr>
          <p:nvPr>
            <p:ph type="title"/>
          </p:nvPr>
        </p:nvSpPr>
        <p:spPr/>
        <p:txBody>
          <a:bodyPr/>
          <a:lstStyle/>
          <a:p>
            <a:r>
              <a:rPr lang="en-US" dirty="0" smtClean="0"/>
              <a:t>Other SPARQL features</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2"/>
          <p:cNvSpPr>
            <a:spLocks noGrp="1" noChangeArrowheads="1"/>
          </p:cNvSpPr>
          <p:nvPr>
            <p:ph idx="1"/>
          </p:nvPr>
        </p:nvSpPr>
        <p:spPr/>
        <p:txBody>
          <a:bodyPr>
            <a:normAutofit/>
          </a:bodyPr>
          <a:lstStyle/>
          <a:p>
            <a:r>
              <a:rPr lang="en-US" dirty="0" smtClean="0"/>
              <a:t>Limit the number of returned results; remove duplicates, sort them, …</a:t>
            </a:r>
          </a:p>
          <a:p>
            <a:r>
              <a:rPr lang="en-US" dirty="0" smtClean="0"/>
              <a:t>Optional patterns</a:t>
            </a:r>
          </a:p>
          <a:p>
            <a:r>
              <a:rPr lang="en-US" dirty="0" smtClean="0"/>
              <a:t>CONSTRUCT new graphs, not only return data</a:t>
            </a:r>
          </a:p>
          <a:p>
            <a:r>
              <a:rPr lang="en-US" dirty="0" smtClean="0"/>
              <a:t>Use datatypes and/or language tags when matching a pattern</a:t>
            </a:r>
          </a:p>
          <a:p>
            <a:r>
              <a:rPr lang="en-US" dirty="0" smtClean="0"/>
              <a:t>Aggregation of the results (min, max, average, etc.)</a:t>
            </a:r>
          </a:p>
          <a:p>
            <a:r>
              <a:rPr lang="en-US" dirty="0" smtClean="0"/>
              <a:t>Path expressions (a bit like regular expressions)</a:t>
            </a:r>
            <a:endParaRPr lang="en-US" dirty="0"/>
          </a:p>
        </p:txBody>
      </p:sp>
      <p:sp>
        <p:nvSpPr>
          <p:cNvPr id="294914" name="Rectangle 1"/>
          <p:cNvSpPr>
            <a:spLocks noGrp="1" noChangeArrowheads="1"/>
          </p:cNvSpPr>
          <p:nvPr>
            <p:ph type="title"/>
          </p:nvPr>
        </p:nvSpPr>
        <p:spPr/>
        <p:txBody>
          <a:bodyPr/>
          <a:lstStyle/>
          <a:p>
            <a:r>
              <a:rPr lang="en-US" dirty="0" smtClean="0"/>
              <a:t>Other SPARQL features</a:t>
            </a:r>
            <a:endParaRPr lang="en-US" dirty="0"/>
          </a:p>
        </p:txBody>
      </p:sp>
      <p:sp>
        <p:nvSpPr>
          <p:cNvPr id="4" name="Rectangle 3"/>
          <p:cNvSpPr/>
          <p:nvPr/>
        </p:nvSpPr>
        <p:spPr>
          <a:xfrm rot="21149811">
            <a:off x="2527203" y="4935014"/>
            <a:ext cx="5592376" cy="476541"/>
          </a:xfrm>
          <a:prstGeom prst="rect">
            <a:avLst/>
          </a:prstGeom>
          <a:noFill/>
        </p:spPr>
        <p:txBody>
          <a:bodyPr wrap="square" lIns="91440" tIns="45720" rIns="91440" bIns="45720">
            <a:spAutoFit/>
          </a:bodyPr>
          <a:lstStyle/>
          <a:p>
            <a:pPr algn="ct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Beware: SPARQL 1.1 Feature!</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8222235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2"/>
          <p:cNvSpPr>
            <a:spLocks noGrp="1" noChangeArrowheads="1"/>
          </p:cNvSpPr>
          <p:nvPr>
            <p:ph idx="1"/>
          </p:nvPr>
        </p:nvSpPr>
        <p:spPr/>
        <p:txBody>
          <a:bodyPr/>
          <a:lstStyle/>
          <a:p>
            <a:r>
              <a:rPr lang="en-US" dirty="0" smtClean="0"/>
              <a:t>SPARQL is usually used over the network</a:t>
            </a:r>
          </a:p>
          <a:p>
            <a:pPr lvl="1"/>
            <a:r>
              <a:rPr lang="en-US" dirty="0" smtClean="0"/>
              <a:t>HTTP request is sent to a SPARQL endpoint</a:t>
            </a:r>
          </a:p>
          <a:p>
            <a:pPr lvl="1"/>
            <a:r>
              <a:rPr lang="en-US" dirty="0" smtClean="0"/>
              <a:t>return is the result of the SELECT, the CONSTRUCT,…</a:t>
            </a:r>
          </a:p>
          <a:p>
            <a:r>
              <a:rPr lang="en-US" dirty="0"/>
              <a:t>S</a:t>
            </a:r>
            <a:r>
              <a:rPr lang="en-US" dirty="0" smtClean="0"/>
              <a:t>eparate documents define the protocol and the result format</a:t>
            </a:r>
          </a:p>
          <a:p>
            <a:pPr lvl="2"/>
            <a:r>
              <a:rPr lang="en-US" dirty="0" smtClean="0"/>
              <a:t>SPARQL Protocol for RDF with HTTP and SOAP bindings</a:t>
            </a:r>
          </a:p>
          <a:p>
            <a:pPr lvl="2"/>
            <a:r>
              <a:rPr lang="en-US" dirty="0" smtClean="0"/>
              <a:t>SPARQL results in XML or JSON formats</a:t>
            </a:r>
          </a:p>
          <a:p>
            <a:r>
              <a:rPr lang="en-US" dirty="0" smtClean="0"/>
              <a:t>Big datasets usually offer “SPARQL endpoints” using this protocol</a:t>
            </a:r>
          </a:p>
        </p:txBody>
      </p:sp>
      <p:sp>
        <p:nvSpPr>
          <p:cNvPr id="296962" name="Rectangle 1"/>
          <p:cNvSpPr>
            <a:spLocks noGrp="1" noChangeArrowheads="1"/>
          </p:cNvSpPr>
          <p:nvPr>
            <p:ph type="title"/>
          </p:nvPr>
        </p:nvSpPr>
        <p:spPr/>
        <p:txBody>
          <a:bodyPr/>
          <a:lstStyle/>
          <a:p>
            <a:r>
              <a:rPr lang="en-US" dirty="0" smtClean="0"/>
              <a:t>SPARQL usage in practice</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 are more an more data on the Web</a:t>
            </a:r>
          </a:p>
          <a:p>
            <a:pPr lvl="1"/>
            <a:r>
              <a:rPr lang="en-US" dirty="0" smtClean="0"/>
              <a:t>government data, health related data, general knowledge, company information, flight information, restaurants,…</a:t>
            </a:r>
          </a:p>
          <a:p>
            <a:r>
              <a:rPr lang="en-US" dirty="0" smtClean="0"/>
              <a:t>More and more applications rely on the availability of that data</a:t>
            </a:r>
            <a:endParaRPr lang="en-US" dirty="0"/>
          </a:p>
        </p:txBody>
      </p:sp>
      <p:sp>
        <p:nvSpPr>
          <p:cNvPr id="2" name="Title 1"/>
          <p:cNvSpPr>
            <a:spLocks noGrp="1"/>
          </p:cNvSpPr>
          <p:nvPr>
            <p:ph type="title"/>
          </p:nvPr>
        </p:nvSpPr>
        <p:spPr/>
        <p:txBody>
          <a:bodyPr/>
          <a:lstStyle/>
          <a:p>
            <a:r>
              <a:rPr lang="en-US" dirty="0" smtClean="0"/>
              <a:t>Data on the Web</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SPARQL CONSTRUCT returns a new, modified graph</a:t>
            </a:r>
          </a:p>
          <a:p>
            <a:pPr lvl="1"/>
            <a:r>
              <a:rPr lang="en-US" dirty="0" smtClean="0"/>
              <a:t>the original data remains unchanged!</a:t>
            </a:r>
          </a:p>
          <a:p>
            <a:r>
              <a:rPr lang="en-US" dirty="0" smtClean="0"/>
              <a:t>SPARQL 1.1 Update </a:t>
            </a:r>
            <a:r>
              <a:rPr lang="en-US" i="1" u="sng" dirty="0" smtClean="0"/>
              <a:t>modifies the original dataset!</a:t>
            </a:r>
            <a:endParaRPr lang="en-US" i="1" u="sng" dirty="0"/>
          </a:p>
        </p:txBody>
      </p:sp>
      <p:sp>
        <p:nvSpPr>
          <p:cNvPr id="3" name="Title 2"/>
          <p:cNvSpPr>
            <a:spLocks noGrp="1"/>
          </p:cNvSpPr>
          <p:nvPr>
            <p:ph type="title"/>
          </p:nvPr>
        </p:nvSpPr>
        <p:spPr/>
        <p:txBody>
          <a:bodyPr/>
          <a:lstStyle/>
          <a:p>
            <a:r>
              <a:rPr lang="en-US" dirty="0" smtClean="0"/>
              <a:t>SPARQL 1.1 Update</a:t>
            </a:r>
            <a:endParaRPr lang="en-US" dirty="0"/>
          </a:p>
        </p:txBody>
      </p:sp>
    </p:spTree>
    <p:extLst>
      <p:ext uri="{BB962C8B-B14F-4D97-AF65-F5344CB8AC3E}">
        <p14:creationId xmlns:p14="http://schemas.microsoft.com/office/powerpoint/2010/main" val="240777820"/>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r>
              <a:rPr lang="en-US" dirty="0" smtClean="0"/>
              <a:t>Update: insert</a:t>
            </a:r>
            <a:endParaRPr lang="en-US" dirty="0"/>
          </a:p>
        </p:txBody>
      </p:sp>
      <p:sp>
        <p:nvSpPr>
          <p:cNvPr id="138242" name="Text Box 2"/>
          <p:cNvSpPr txBox="1">
            <a:spLocks noChangeArrowheads="1"/>
          </p:cNvSpPr>
          <p:nvPr/>
        </p:nvSpPr>
        <p:spPr bwMode="auto">
          <a:xfrm>
            <a:off x="71438" y="1260475"/>
            <a:ext cx="992028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INSERT {?isbn rdf:type frbr:Work}</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{?isbn a:price ?x. ?x rdf:value ?price. ?x p:currency ?currency.}</a:t>
            </a:r>
            <a:endParaRPr lang="en-US" sz="1800" b="1" noProof="1">
              <a:solidFill>
                <a:srgbClr val="000000"/>
              </a:solidFill>
              <a:latin typeface="Courier New" charset="0"/>
              <a:ea typeface="msmincho" charset="0"/>
              <a:cs typeface="msmincho" charset="0"/>
            </a:endParaRPr>
          </a:p>
        </p:txBody>
      </p:sp>
      <p:grpSp>
        <p:nvGrpSpPr>
          <p:cNvPr id="2" name="Group 91"/>
          <p:cNvGrpSpPr/>
          <p:nvPr/>
        </p:nvGrpSpPr>
        <p:grpSpPr>
          <a:xfrm>
            <a:off x="87312" y="3778887"/>
            <a:ext cx="9906000" cy="3429950"/>
            <a:chOff x="87312" y="3397887"/>
            <a:chExt cx="9906000" cy="3429950"/>
          </a:xfrm>
        </p:grpSpPr>
        <p:sp>
          <p:nvSpPr>
            <p:cNvPr id="7" name="TextBox 6"/>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8" name="Oval 7"/>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63" idx="7"/>
              <a:endCxn id="64"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Oval 11"/>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4876800" cy="1295400"/>
              <a:chOff x="87312" y="5532437"/>
              <a:chExt cx="4876800" cy="1295400"/>
            </a:xfrm>
          </p:grpSpPr>
          <p:grpSp>
            <p:nvGrpSpPr>
              <p:cNvPr id="4" name="Group 30"/>
              <p:cNvGrpSpPr/>
              <p:nvPr/>
            </p:nvGrpSpPr>
            <p:grpSpPr>
              <a:xfrm>
                <a:off x="87312" y="5532437"/>
                <a:ext cx="2362200" cy="1295400"/>
                <a:chOff x="849312" y="4999037"/>
                <a:chExt cx="2362200" cy="1295400"/>
              </a:xfrm>
            </p:grpSpPr>
            <p:sp>
              <p:nvSpPr>
                <p:cNvPr id="10"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7" name="Oval 16"/>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21" name="Straight Arrow Connector 20"/>
                <p:cNvCxnSpPr>
                  <a:stCxn id="10" idx="4"/>
                  <a:endCxn id="17"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4" name="Straight Arrow Connector 23"/>
                <p:cNvCxnSpPr>
                  <a:stCxn id="10" idx="4"/>
                  <a:endCxn id="19"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8" name="TextBox 2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29" name="TextBox 2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2362200" cy="1295400"/>
                <a:chOff x="849312" y="4999037"/>
                <a:chExt cx="2362200" cy="1295400"/>
              </a:xfrm>
            </p:grpSpPr>
            <p:sp>
              <p:nvSpPr>
                <p:cNvPr id="33" name="Oval 32"/>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4" name="Oval 33"/>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35" name="Rectangle 34"/>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36" name="Straight Arrow Connector 35"/>
                <p:cNvCxnSpPr>
                  <a:stCxn id="33" idx="4"/>
                  <a:endCxn id="34"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33" idx="4"/>
                  <a:endCxn id="35"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39"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4876800" cy="1295400"/>
              <a:chOff x="5116512" y="5532437"/>
              <a:chExt cx="4876800" cy="1295400"/>
            </a:xfrm>
          </p:grpSpPr>
          <p:grpSp>
            <p:nvGrpSpPr>
              <p:cNvPr id="11" name="Group 39"/>
              <p:cNvGrpSpPr/>
              <p:nvPr/>
            </p:nvGrpSpPr>
            <p:grpSpPr>
              <a:xfrm>
                <a:off x="5116512" y="5532437"/>
                <a:ext cx="2362200" cy="1295400"/>
                <a:chOff x="849312" y="4999037"/>
                <a:chExt cx="2362200" cy="1295400"/>
              </a:xfrm>
            </p:grpSpPr>
            <p:sp>
              <p:nvSpPr>
                <p:cNvPr id="41" name="Oval 40"/>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2" name="Oval 41"/>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43" name="Rectangle 42"/>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44" name="Straight Arrow Connector 43"/>
                <p:cNvCxnSpPr>
                  <a:stCxn id="41" idx="4"/>
                  <a:endCxn id="42"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5" name="Straight Arrow Connector 44"/>
                <p:cNvCxnSpPr>
                  <a:stCxn id="41" idx="4"/>
                  <a:endCxn id="43"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6" name="TextBox 45"/>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47" name="TextBox 46"/>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13" name="Group 47"/>
              <p:cNvGrpSpPr/>
              <p:nvPr/>
            </p:nvGrpSpPr>
            <p:grpSpPr>
              <a:xfrm>
                <a:off x="7631112" y="5532437"/>
                <a:ext cx="2362200" cy="1295400"/>
                <a:chOff x="849312" y="4999037"/>
                <a:chExt cx="2362200" cy="1295400"/>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0" name="Oval 49"/>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r>
                    <a:rPr kumimoji="0" lang="en-US" sz="1200" b="1" i="0" u="none" strike="noStrike" cap="none" normalizeH="0" baseline="0" dirty="0" smtClean="0">
                      <a:ln>
                        <a:noFill/>
                      </a:ln>
                      <a:solidFill>
                        <a:schemeClr val="tx1"/>
                      </a:solidFill>
                      <a:effectLst/>
                      <a:latin typeface="Arial" charset="0"/>
                    </a:rPr>
                    <a:t>$</a:t>
                  </a:r>
                  <a:endParaRPr kumimoji="0" lang="en-US" sz="1200" b="1" i="0" u="none" strike="noStrike" cap="none" normalizeH="0" baseline="0" dirty="0">
                    <a:ln>
                      <a:noFill/>
                    </a:ln>
                    <a:solidFill>
                      <a:schemeClr val="tx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52" name="Straight Arrow Connector 51"/>
                <p:cNvCxnSpPr>
                  <a:stCxn id="49" idx="4"/>
                  <a:endCxn id="50"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4" name="TextBox 53"/>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63" name="Oval 62"/>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4" name="Rectangle 63"/>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65" name="Straight Arrow Connector 64"/>
            <p:cNvCxnSpPr>
              <a:stCxn id="12" idx="4"/>
              <a:endCxn id="10" idx="0"/>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8" name="Straight Arrow Connector 67"/>
            <p:cNvCxnSpPr>
              <a:stCxn id="12" idx="4"/>
              <a:endCxn id="33"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1" name="TextBox 70"/>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72" name="TextBox 71"/>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73" name="Straight Arrow Connector 72"/>
            <p:cNvCxnSpPr>
              <a:stCxn id="8" idx="4"/>
              <a:endCxn id="49"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76" name="Straight Arrow Connector 75"/>
            <p:cNvCxnSpPr>
              <a:stCxn id="8" idx="4"/>
              <a:endCxn id="41"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9" name="TextBox 78"/>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80" name="TextBox 79"/>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81" name="Straight Arrow Connector 80"/>
            <p:cNvCxnSpPr>
              <a:stCxn id="8" idx="1"/>
              <a:endCxn id="63"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85" name="Straight Arrow Connector 84"/>
            <p:cNvCxnSpPr>
              <a:stCxn id="12" idx="7"/>
              <a:endCxn id="63"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88" name="TextBox 8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89" name="TextBox 8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Tree>
    <p:extLst>
      <p:ext uri="{BB962C8B-B14F-4D97-AF65-F5344CB8AC3E}">
        <p14:creationId xmlns:p14="http://schemas.microsoft.com/office/powerpoint/2010/main" val="17132882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r>
              <a:rPr lang="en-US" dirty="0"/>
              <a:t>Update: insert</a:t>
            </a:r>
          </a:p>
        </p:txBody>
      </p:sp>
      <p:sp>
        <p:nvSpPr>
          <p:cNvPr id="138242" name="Text Box 2"/>
          <p:cNvSpPr txBox="1">
            <a:spLocks noChangeArrowheads="1"/>
          </p:cNvSpPr>
          <p:nvPr/>
        </p:nvSpPr>
        <p:spPr bwMode="auto">
          <a:xfrm>
            <a:off x="71438" y="1260475"/>
            <a:ext cx="992028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INSERT {?isbn rdf:type frbr:Work}</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{?isbn a:price ?x. ?x rdf:value ?price. ?x p:currency ?currency.}</a:t>
            </a:r>
            <a:endParaRPr lang="en-US" sz="1800" b="1" noProof="1">
              <a:solidFill>
                <a:srgbClr val="000000"/>
              </a:solidFill>
              <a:latin typeface="Courier New" charset="0"/>
              <a:ea typeface="msmincho" charset="0"/>
              <a:cs typeface="msmincho" charset="0"/>
            </a:endParaRPr>
          </a:p>
        </p:txBody>
      </p:sp>
      <p:grpSp>
        <p:nvGrpSpPr>
          <p:cNvPr id="20" name="Group 19"/>
          <p:cNvGrpSpPr/>
          <p:nvPr/>
        </p:nvGrpSpPr>
        <p:grpSpPr>
          <a:xfrm>
            <a:off x="87312" y="2555701"/>
            <a:ext cx="9906000" cy="4653136"/>
            <a:chOff x="87312" y="2555701"/>
            <a:chExt cx="9906000" cy="4653136"/>
          </a:xfrm>
        </p:grpSpPr>
        <p:cxnSp>
          <p:nvCxnSpPr>
            <p:cNvPr id="60" name="Curved Connector 59"/>
            <p:cNvCxnSpPr>
              <a:stCxn id="8" idx="0"/>
              <a:endCxn id="57" idx="6"/>
            </p:cNvCxnSpPr>
            <p:nvPr/>
          </p:nvCxnSpPr>
          <p:spPr>
            <a:xfrm rot="16200000" flipV="1">
              <a:off x="5812144" y="3162078"/>
              <a:ext cx="2187749" cy="1297788"/>
            </a:xfrm>
            <a:prstGeom prst="curvedConnector2">
              <a:avLst/>
            </a:prstGeom>
            <a:ln w="19050" cmpd="sng">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 name="Group 91"/>
            <p:cNvGrpSpPr/>
            <p:nvPr/>
          </p:nvGrpSpPr>
          <p:grpSpPr>
            <a:xfrm>
              <a:off x="87312" y="3778887"/>
              <a:ext cx="9906000" cy="3429950"/>
              <a:chOff x="87312" y="3397887"/>
              <a:chExt cx="9906000" cy="3429950"/>
            </a:xfrm>
          </p:grpSpPr>
          <p:sp>
            <p:nvSpPr>
              <p:cNvPr id="7" name="TextBox 6"/>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8" name="Oval 7"/>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63" idx="7"/>
                <a:endCxn id="64"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Oval 11"/>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4876800" cy="1295400"/>
                <a:chOff x="87312" y="5532437"/>
                <a:chExt cx="4876800" cy="1295400"/>
              </a:xfrm>
            </p:grpSpPr>
            <p:grpSp>
              <p:nvGrpSpPr>
                <p:cNvPr id="4" name="Group 30"/>
                <p:cNvGrpSpPr/>
                <p:nvPr/>
              </p:nvGrpSpPr>
              <p:grpSpPr>
                <a:xfrm>
                  <a:off x="87312" y="5532437"/>
                  <a:ext cx="2362200" cy="1295400"/>
                  <a:chOff x="849312" y="4999037"/>
                  <a:chExt cx="2362200" cy="1295400"/>
                </a:xfrm>
              </p:grpSpPr>
              <p:sp>
                <p:nvSpPr>
                  <p:cNvPr id="10"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7" name="Oval 16"/>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21" name="Straight Arrow Connector 20"/>
                  <p:cNvCxnSpPr>
                    <a:stCxn id="10" idx="4"/>
                    <a:endCxn id="17"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4" name="Straight Arrow Connector 23"/>
                  <p:cNvCxnSpPr>
                    <a:stCxn id="10" idx="4"/>
                    <a:endCxn id="19"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8" name="TextBox 2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29" name="TextBox 2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2362200" cy="1295400"/>
                  <a:chOff x="849312" y="4999037"/>
                  <a:chExt cx="2362200" cy="1295400"/>
                </a:xfrm>
              </p:grpSpPr>
              <p:sp>
                <p:nvSpPr>
                  <p:cNvPr id="33" name="Oval 32"/>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4" name="Oval 33"/>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35" name="Rectangle 34"/>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36" name="Straight Arrow Connector 35"/>
                  <p:cNvCxnSpPr>
                    <a:stCxn id="33" idx="4"/>
                    <a:endCxn id="34"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33" idx="4"/>
                    <a:endCxn id="35"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39"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4876800" cy="1295400"/>
                <a:chOff x="5116512" y="5532437"/>
                <a:chExt cx="4876800" cy="1295400"/>
              </a:xfrm>
            </p:grpSpPr>
            <p:grpSp>
              <p:nvGrpSpPr>
                <p:cNvPr id="11" name="Group 39"/>
                <p:cNvGrpSpPr/>
                <p:nvPr/>
              </p:nvGrpSpPr>
              <p:grpSpPr>
                <a:xfrm>
                  <a:off x="5116512" y="5532437"/>
                  <a:ext cx="2362200" cy="1295400"/>
                  <a:chOff x="849312" y="4999037"/>
                  <a:chExt cx="2362200" cy="1295400"/>
                </a:xfrm>
              </p:grpSpPr>
              <p:sp>
                <p:nvSpPr>
                  <p:cNvPr id="41" name="Oval 40"/>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2" name="Oval 41"/>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43" name="Rectangle 42"/>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44" name="Straight Arrow Connector 43"/>
                  <p:cNvCxnSpPr>
                    <a:stCxn id="41" idx="4"/>
                    <a:endCxn id="42"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5" name="Straight Arrow Connector 44"/>
                  <p:cNvCxnSpPr>
                    <a:stCxn id="41" idx="4"/>
                    <a:endCxn id="43"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6" name="TextBox 45"/>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47" name="TextBox 46"/>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13" name="Group 47"/>
                <p:cNvGrpSpPr/>
                <p:nvPr/>
              </p:nvGrpSpPr>
              <p:grpSpPr>
                <a:xfrm>
                  <a:off x="7631112" y="5532437"/>
                  <a:ext cx="2362200" cy="1295400"/>
                  <a:chOff x="849312" y="4999037"/>
                  <a:chExt cx="2362200" cy="1295400"/>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0" name="Oval 49"/>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r>
                      <a:rPr kumimoji="0" lang="en-US" sz="1200" b="1" i="0" u="none" strike="noStrike" cap="none" normalizeH="0" baseline="0" dirty="0" smtClean="0">
                        <a:ln>
                          <a:noFill/>
                        </a:ln>
                        <a:solidFill>
                          <a:schemeClr val="tx1"/>
                        </a:solidFill>
                        <a:effectLst/>
                        <a:latin typeface="Arial" charset="0"/>
                      </a:rPr>
                      <a:t>$</a:t>
                    </a:r>
                    <a:endParaRPr kumimoji="0" lang="en-US" sz="1200" b="1" i="0" u="none" strike="noStrike" cap="none" normalizeH="0" baseline="0" dirty="0">
                      <a:ln>
                        <a:noFill/>
                      </a:ln>
                      <a:solidFill>
                        <a:schemeClr val="tx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52" name="Straight Arrow Connector 51"/>
                  <p:cNvCxnSpPr>
                    <a:stCxn id="49" idx="4"/>
                    <a:endCxn id="50"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4" name="TextBox 53"/>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63" name="Oval 62"/>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4" name="Rectangle 63"/>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65" name="Straight Arrow Connector 64"/>
              <p:cNvCxnSpPr>
                <a:stCxn id="12" idx="4"/>
                <a:endCxn id="10" idx="0"/>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8" name="Straight Arrow Connector 67"/>
              <p:cNvCxnSpPr>
                <a:stCxn id="12" idx="4"/>
                <a:endCxn id="33"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1" name="TextBox 70"/>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72" name="TextBox 71"/>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73" name="Straight Arrow Connector 72"/>
              <p:cNvCxnSpPr>
                <a:stCxn id="8" idx="4"/>
                <a:endCxn id="49"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76" name="Straight Arrow Connector 75"/>
              <p:cNvCxnSpPr>
                <a:stCxn id="8" idx="4"/>
                <a:endCxn id="41"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9" name="TextBox 78"/>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80" name="TextBox 79"/>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81" name="Straight Arrow Connector 80"/>
              <p:cNvCxnSpPr>
                <a:stCxn id="8" idx="1"/>
                <a:endCxn id="63"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85" name="Straight Arrow Connector 84"/>
              <p:cNvCxnSpPr>
                <a:stCxn id="12" idx="7"/>
                <a:endCxn id="63"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88" name="TextBox 8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89" name="TextBox 8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
          <p:nvSpPr>
            <p:cNvPr id="57" name="Oval 56"/>
            <p:cNvSpPr/>
            <p:nvPr/>
          </p:nvSpPr>
          <p:spPr bwMode="auto">
            <a:xfrm>
              <a:off x="3600152" y="2555701"/>
              <a:ext cx="2656972" cy="322791"/>
            </a:xfrm>
            <a:prstGeom prst="ellipse">
              <a:avLst/>
            </a:prstGeom>
            <a:solidFill>
              <a:schemeClr val="accent4">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FFFF00"/>
                  </a:solidFill>
                  <a:effectLst/>
                  <a:latin typeface="Arial" charset="0"/>
                </a:rPr>
                <a:t>frbr:Work</a:t>
              </a:r>
              <a:endParaRPr kumimoji="0" lang="en-US" sz="1000" b="1" i="0" u="none" strike="noStrike" cap="none" normalizeH="0" baseline="0" noProof="1">
                <a:ln>
                  <a:noFill/>
                </a:ln>
                <a:solidFill>
                  <a:srgbClr val="FFFF00"/>
                </a:solidFill>
                <a:effectLst/>
                <a:latin typeface="Arial" charset="0"/>
              </a:endParaRPr>
            </a:p>
          </p:txBody>
        </p:sp>
        <p:cxnSp>
          <p:nvCxnSpPr>
            <p:cNvPr id="15" name="Curved Connector 14"/>
            <p:cNvCxnSpPr>
              <a:stCxn id="12" idx="0"/>
              <a:endCxn id="57" idx="2"/>
            </p:cNvCxnSpPr>
            <p:nvPr/>
          </p:nvCxnSpPr>
          <p:spPr>
            <a:xfrm rot="5400000" flipH="1" flipV="1">
              <a:off x="1969058" y="3273752"/>
              <a:ext cx="2187749" cy="1074440"/>
            </a:xfrm>
            <a:prstGeom prst="curvedConnector2">
              <a:avLst/>
            </a:prstGeom>
            <a:ln w="19050" cmpd="sng">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2159992" y="3275781"/>
              <a:ext cx="762000" cy="229550"/>
            </a:xfrm>
            <a:prstGeom prst="rect">
              <a:avLst/>
            </a:prstGeom>
            <a:noFill/>
          </p:spPr>
          <p:txBody>
            <a:bodyPr wrap="square" rtlCol="0">
              <a:spAutoFit/>
            </a:bodyPr>
            <a:lstStyle/>
            <a:p>
              <a:r>
                <a:rPr lang="en-US" sz="1000" b="1" noProof="1" smtClean="0">
                  <a:solidFill>
                    <a:srgbClr val="0D0D0D"/>
                  </a:solidFill>
                </a:rPr>
                <a:t>rdf:type</a:t>
              </a:r>
              <a:endParaRPr lang="en-US" sz="1000" b="1" noProof="1">
                <a:solidFill>
                  <a:srgbClr val="0D0D0D"/>
                </a:solidFill>
              </a:endParaRPr>
            </a:p>
          </p:txBody>
        </p:sp>
        <p:sp>
          <p:nvSpPr>
            <p:cNvPr id="67" name="TextBox 66"/>
            <p:cNvSpPr txBox="1"/>
            <p:nvPr/>
          </p:nvSpPr>
          <p:spPr>
            <a:xfrm>
              <a:off x="7200552" y="3275781"/>
              <a:ext cx="762000" cy="229550"/>
            </a:xfrm>
            <a:prstGeom prst="rect">
              <a:avLst/>
            </a:prstGeom>
            <a:noFill/>
          </p:spPr>
          <p:txBody>
            <a:bodyPr wrap="square" rtlCol="0">
              <a:spAutoFit/>
            </a:bodyPr>
            <a:lstStyle/>
            <a:p>
              <a:r>
                <a:rPr lang="en-US" sz="1000" b="1" noProof="1" smtClean="0">
                  <a:solidFill>
                    <a:srgbClr val="0D0D0D"/>
                  </a:solidFill>
                </a:rPr>
                <a:t>rdf:type</a:t>
              </a:r>
              <a:endParaRPr lang="en-US" sz="1000" b="1" noProof="1">
                <a:solidFill>
                  <a:srgbClr val="0D0D0D"/>
                </a:solidFill>
              </a:endParaRPr>
            </a:p>
          </p:txBody>
        </p:sp>
      </p:grpSp>
    </p:spTree>
    <p:extLst>
      <p:ext uri="{BB962C8B-B14F-4D97-AF65-F5344CB8AC3E}">
        <p14:creationId xmlns:p14="http://schemas.microsoft.com/office/powerpoint/2010/main" val="19760684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r>
              <a:rPr lang="en-US" dirty="0"/>
              <a:t>Update: insert</a:t>
            </a:r>
          </a:p>
        </p:txBody>
      </p:sp>
      <p:sp>
        <p:nvSpPr>
          <p:cNvPr id="138242" name="Text Box 2"/>
          <p:cNvSpPr txBox="1">
            <a:spLocks noChangeArrowheads="1"/>
          </p:cNvSpPr>
          <p:nvPr/>
        </p:nvSpPr>
        <p:spPr bwMode="auto">
          <a:xfrm>
            <a:off x="71438" y="1260475"/>
            <a:ext cx="992028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INSERT {?isbn rdf:type frbr:Work}</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{?isbn a:price ?x. ?x rdf:value ?price. ?x p:currency ?currency.}</a:t>
            </a:r>
            <a:endParaRPr lang="en-US" sz="1800" b="1" noProof="1">
              <a:solidFill>
                <a:srgbClr val="000000"/>
              </a:solidFill>
              <a:latin typeface="Courier New" charset="0"/>
              <a:ea typeface="msmincho" charset="0"/>
              <a:cs typeface="msmincho" charset="0"/>
            </a:endParaRPr>
          </a:p>
        </p:txBody>
      </p:sp>
      <p:grpSp>
        <p:nvGrpSpPr>
          <p:cNvPr id="20" name="Group 19"/>
          <p:cNvGrpSpPr/>
          <p:nvPr/>
        </p:nvGrpSpPr>
        <p:grpSpPr>
          <a:xfrm>
            <a:off x="87312" y="2555701"/>
            <a:ext cx="9906000" cy="4653136"/>
            <a:chOff x="87312" y="2555701"/>
            <a:chExt cx="9906000" cy="4653136"/>
          </a:xfrm>
        </p:grpSpPr>
        <p:cxnSp>
          <p:nvCxnSpPr>
            <p:cNvPr id="60" name="Curved Connector 59"/>
            <p:cNvCxnSpPr>
              <a:stCxn id="8" idx="0"/>
              <a:endCxn id="57" idx="6"/>
            </p:cNvCxnSpPr>
            <p:nvPr/>
          </p:nvCxnSpPr>
          <p:spPr>
            <a:xfrm rot="16200000" flipV="1">
              <a:off x="5812144" y="3162078"/>
              <a:ext cx="2187749" cy="1297788"/>
            </a:xfrm>
            <a:prstGeom prst="curvedConnector2">
              <a:avLst/>
            </a:prstGeom>
            <a:ln w="19050" cmpd="sng">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2" name="Group 91"/>
            <p:cNvGrpSpPr/>
            <p:nvPr/>
          </p:nvGrpSpPr>
          <p:grpSpPr>
            <a:xfrm>
              <a:off x="87312" y="3778887"/>
              <a:ext cx="9906000" cy="3429950"/>
              <a:chOff x="87312" y="3397887"/>
              <a:chExt cx="9906000" cy="3429950"/>
            </a:xfrm>
          </p:grpSpPr>
          <p:sp>
            <p:nvSpPr>
              <p:cNvPr id="7" name="TextBox 6"/>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8" name="Oval 7"/>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63" idx="7"/>
                <a:endCxn id="64"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Oval 11"/>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4876800" cy="1295400"/>
                <a:chOff x="87312" y="5532437"/>
                <a:chExt cx="4876800" cy="1295400"/>
              </a:xfrm>
            </p:grpSpPr>
            <p:grpSp>
              <p:nvGrpSpPr>
                <p:cNvPr id="4" name="Group 30"/>
                <p:cNvGrpSpPr/>
                <p:nvPr/>
              </p:nvGrpSpPr>
              <p:grpSpPr>
                <a:xfrm>
                  <a:off x="87312" y="5532437"/>
                  <a:ext cx="2362200" cy="1295400"/>
                  <a:chOff x="849312" y="4999037"/>
                  <a:chExt cx="2362200" cy="1295400"/>
                </a:xfrm>
              </p:grpSpPr>
              <p:sp>
                <p:nvSpPr>
                  <p:cNvPr id="10"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7" name="Oval 16"/>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21" name="Straight Arrow Connector 20"/>
                  <p:cNvCxnSpPr>
                    <a:stCxn id="10" idx="4"/>
                    <a:endCxn id="17"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4" name="Straight Arrow Connector 23"/>
                  <p:cNvCxnSpPr>
                    <a:stCxn id="10" idx="4"/>
                    <a:endCxn id="19"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8" name="TextBox 2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29" name="TextBox 2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2362200" cy="1295400"/>
                  <a:chOff x="849312" y="4999037"/>
                  <a:chExt cx="2362200" cy="1295400"/>
                </a:xfrm>
              </p:grpSpPr>
              <p:sp>
                <p:nvSpPr>
                  <p:cNvPr id="33" name="Oval 32"/>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4" name="Oval 33"/>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35" name="Rectangle 34"/>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36" name="Straight Arrow Connector 35"/>
                  <p:cNvCxnSpPr>
                    <a:stCxn id="33" idx="4"/>
                    <a:endCxn id="34"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33" idx="4"/>
                    <a:endCxn id="35"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39"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4876800" cy="1295400"/>
                <a:chOff x="5116512" y="5532437"/>
                <a:chExt cx="4876800" cy="1295400"/>
              </a:xfrm>
            </p:grpSpPr>
            <p:grpSp>
              <p:nvGrpSpPr>
                <p:cNvPr id="11" name="Group 39"/>
                <p:cNvGrpSpPr/>
                <p:nvPr/>
              </p:nvGrpSpPr>
              <p:grpSpPr>
                <a:xfrm>
                  <a:off x="5116512" y="5532437"/>
                  <a:ext cx="2362200" cy="1295400"/>
                  <a:chOff x="849312" y="4999037"/>
                  <a:chExt cx="2362200" cy="1295400"/>
                </a:xfrm>
              </p:grpSpPr>
              <p:sp>
                <p:nvSpPr>
                  <p:cNvPr id="41" name="Oval 40"/>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2" name="Oval 41"/>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43" name="Rectangle 42"/>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44" name="Straight Arrow Connector 43"/>
                  <p:cNvCxnSpPr>
                    <a:stCxn id="41" idx="4"/>
                    <a:endCxn id="42"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5" name="Straight Arrow Connector 44"/>
                  <p:cNvCxnSpPr>
                    <a:stCxn id="41" idx="4"/>
                    <a:endCxn id="43"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6" name="TextBox 45"/>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47" name="TextBox 46"/>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13" name="Group 47"/>
                <p:cNvGrpSpPr/>
                <p:nvPr/>
              </p:nvGrpSpPr>
              <p:grpSpPr>
                <a:xfrm>
                  <a:off x="7631112" y="5532437"/>
                  <a:ext cx="2362200" cy="1295400"/>
                  <a:chOff x="849312" y="4999037"/>
                  <a:chExt cx="2362200" cy="1295400"/>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0" name="Oval 49"/>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r>
                      <a:rPr kumimoji="0" lang="en-US" sz="1200" b="1" i="0" u="none" strike="noStrike" cap="none" normalizeH="0" baseline="0" dirty="0" smtClean="0">
                        <a:ln>
                          <a:noFill/>
                        </a:ln>
                        <a:solidFill>
                          <a:schemeClr val="tx1"/>
                        </a:solidFill>
                        <a:effectLst/>
                        <a:latin typeface="Arial" charset="0"/>
                      </a:rPr>
                      <a:t>$</a:t>
                    </a:r>
                    <a:endParaRPr kumimoji="0" lang="en-US" sz="1200" b="1" i="0" u="none" strike="noStrike" cap="none" normalizeH="0" baseline="0" dirty="0">
                      <a:ln>
                        <a:noFill/>
                      </a:ln>
                      <a:solidFill>
                        <a:schemeClr val="tx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52" name="Straight Arrow Connector 51"/>
                  <p:cNvCxnSpPr>
                    <a:stCxn id="49" idx="4"/>
                    <a:endCxn id="50"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4" name="TextBox 53"/>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63" name="Oval 62"/>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4" name="Rectangle 63"/>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65" name="Straight Arrow Connector 64"/>
              <p:cNvCxnSpPr>
                <a:stCxn id="12" idx="4"/>
                <a:endCxn id="10" idx="0"/>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8" name="Straight Arrow Connector 67"/>
              <p:cNvCxnSpPr>
                <a:stCxn id="12" idx="4"/>
                <a:endCxn id="33"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1" name="TextBox 70"/>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72" name="TextBox 71"/>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73" name="Straight Arrow Connector 72"/>
              <p:cNvCxnSpPr>
                <a:stCxn id="8" idx="4"/>
                <a:endCxn id="49"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76" name="Straight Arrow Connector 75"/>
              <p:cNvCxnSpPr>
                <a:stCxn id="8" idx="4"/>
                <a:endCxn id="41"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9" name="TextBox 78"/>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80" name="TextBox 79"/>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81" name="Straight Arrow Connector 80"/>
              <p:cNvCxnSpPr>
                <a:stCxn id="8" idx="1"/>
                <a:endCxn id="63"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85" name="Straight Arrow Connector 84"/>
              <p:cNvCxnSpPr>
                <a:stCxn id="12" idx="7"/>
                <a:endCxn id="63"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88" name="TextBox 8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89" name="TextBox 8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
          <p:nvSpPr>
            <p:cNvPr id="57" name="Oval 56"/>
            <p:cNvSpPr/>
            <p:nvPr/>
          </p:nvSpPr>
          <p:spPr bwMode="auto">
            <a:xfrm>
              <a:off x="3600152" y="2555701"/>
              <a:ext cx="2656972" cy="322791"/>
            </a:xfrm>
            <a:prstGeom prst="ellipse">
              <a:avLst/>
            </a:prstGeom>
            <a:solidFill>
              <a:schemeClr val="accent4">
                <a:lumMod val="75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FFFF00"/>
                  </a:solidFill>
                  <a:effectLst/>
                  <a:latin typeface="Arial" charset="0"/>
                </a:rPr>
                <a:t>frbr:Work</a:t>
              </a:r>
              <a:endParaRPr kumimoji="0" lang="en-US" sz="1000" b="1" i="0" u="none" strike="noStrike" cap="none" normalizeH="0" baseline="0" noProof="1">
                <a:ln>
                  <a:noFill/>
                </a:ln>
                <a:solidFill>
                  <a:srgbClr val="FFFF00"/>
                </a:solidFill>
                <a:effectLst/>
                <a:latin typeface="Arial" charset="0"/>
              </a:endParaRPr>
            </a:p>
          </p:txBody>
        </p:sp>
        <p:cxnSp>
          <p:nvCxnSpPr>
            <p:cNvPr id="15" name="Curved Connector 14"/>
            <p:cNvCxnSpPr>
              <a:stCxn id="12" idx="0"/>
              <a:endCxn id="57" idx="2"/>
            </p:cNvCxnSpPr>
            <p:nvPr/>
          </p:nvCxnSpPr>
          <p:spPr>
            <a:xfrm rot="5400000" flipH="1" flipV="1">
              <a:off x="1969058" y="3273752"/>
              <a:ext cx="2187749" cy="1074440"/>
            </a:xfrm>
            <a:prstGeom prst="curvedConnector2">
              <a:avLst/>
            </a:prstGeom>
            <a:ln w="19050" cmpd="sng">
              <a:solidFill>
                <a:schemeClr val="tx1">
                  <a:lumMod val="95000"/>
                  <a:lumOff val="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2159992" y="3275781"/>
              <a:ext cx="762000" cy="229550"/>
            </a:xfrm>
            <a:prstGeom prst="rect">
              <a:avLst/>
            </a:prstGeom>
            <a:noFill/>
          </p:spPr>
          <p:txBody>
            <a:bodyPr wrap="square" rtlCol="0">
              <a:spAutoFit/>
            </a:bodyPr>
            <a:lstStyle/>
            <a:p>
              <a:r>
                <a:rPr lang="en-US" sz="1000" b="1" noProof="1" smtClean="0">
                  <a:solidFill>
                    <a:srgbClr val="0D0D0D"/>
                  </a:solidFill>
                </a:rPr>
                <a:t>rdf:type</a:t>
              </a:r>
              <a:endParaRPr lang="en-US" sz="1000" b="1" noProof="1">
                <a:solidFill>
                  <a:srgbClr val="0D0D0D"/>
                </a:solidFill>
              </a:endParaRPr>
            </a:p>
          </p:txBody>
        </p:sp>
        <p:sp>
          <p:nvSpPr>
            <p:cNvPr id="67" name="TextBox 66"/>
            <p:cNvSpPr txBox="1"/>
            <p:nvPr/>
          </p:nvSpPr>
          <p:spPr>
            <a:xfrm>
              <a:off x="7200552" y="3275781"/>
              <a:ext cx="762000" cy="229550"/>
            </a:xfrm>
            <a:prstGeom prst="rect">
              <a:avLst/>
            </a:prstGeom>
            <a:noFill/>
          </p:spPr>
          <p:txBody>
            <a:bodyPr wrap="square" rtlCol="0">
              <a:spAutoFit/>
            </a:bodyPr>
            <a:lstStyle/>
            <a:p>
              <a:r>
                <a:rPr lang="en-US" sz="1000" b="1" noProof="1" smtClean="0">
                  <a:solidFill>
                    <a:srgbClr val="0D0D0D"/>
                  </a:solidFill>
                </a:rPr>
                <a:t>rdf:type</a:t>
              </a:r>
              <a:endParaRPr lang="en-US" sz="1000" b="1" noProof="1">
                <a:solidFill>
                  <a:srgbClr val="0D0D0D"/>
                </a:solidFill>
              </a:endParaRPr>
            </a:p>
          </p:txBody>
        </p:sp>
      </p:grpSp>
      <p:sp>
        <p:nvSpPr>
          <p:cNvPr id="14" name="Rectangle 13"/>
          <p:cNvSpPr/>
          <p:nvPr/>
        </p:nvSpPr>
        <p:spPr>
          <a:xfrm rot="20170760">
            <a:off x="103305" y="4424562"/>
            <a:ext cx="9972614" cy="833305"/>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Beware: SPARQL 1.1 Feature!</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418844930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r>
              <a:rPr lang="en-US" dirty="0"/>
              <a:t>Update: </a:t>
            </a:r>
            <a:r>
              <a:rPr lang="en-US" dirty="0" smtClean="0"/>
              <a:t>delete</a:t>
            </a:r>
            <a:endParaRPr lang="en-US" dirty="0"/>
          </a:p>
        </p:txBody>
      </p:sp>
      <p:sp>
        <p:nvSpPr>
          <p:cNvPr id="138242" name="Text Box 2"/>
          <p:cNvSpPr txBox="1">
            <a:spLocks noChangeArrowheads="1"/>
          </p:cNvSpPr>
          <p:nvPr/>
        </p:nvSpPr>
        <p:spPr bwMode="auto">
          <a:xfrm>
            <a:off x="71438" y="1260475"/>
            <a:ext cx="992028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DELETE {?x p:currency ?currency}</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{?isbn a:price ?x. ?x rdf:value ?price. ?x p:currency ?currency.}</a:t>
            </a:r>
            <a:endParaRPr lang="en-US" sz="1800" b="1" noProof="1">
              <a:solidFill>
                <a:srgbClr val="000000"/>
              </a:solidFill>
              <a:latin typeface="Courier New" charset="0"/>
              <a:ea typeface="msmincho" charset="0"/>
              <a:cs typeface="msmincho" charset="0"/>
            </a:endParaRPr>
          </a:p>
        </p:txBody>
      </p:sp>
      <p:grpSp>
        <p:nvGrpSpPr>
          <p:cNvPr id="2" name="Group 91"/>
          <p:cNvGrpSpPr/>
          <p:nvPr/>
        </p:nvGrpSpPr>
        <p:grpSpPr>
          <a:xfrm>
            <a:off x="87312" y="3778887"/>
            <a:ext cx="9906000" cy="3429950"/>
            <a:chOff x="87312" y="3397887"/>
            <a:chExt cx="9906000" cy="3429950"/>
          </a:xfrm>
        </p:grpSpPr>
        <p:sp>
          <p:nvSpPr>
            <p:cNvPr id="7" name="TextBox 6"/>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8" name="Oval 7"/>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63" idx="7"/>
              <a:endCxn id="64"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Oval 11"/>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4876800" cy="1295400"/>
              <a:chOff x="87312" y="5532437"/>
              <a:chExt cx="4876800" cy="1295400"/>
            </a:xfrm>
          </p:grpSpPr>
          <p:grpSp>
            <p:nvGrpSpPr>
              <p:cNvPr id="4" name="Group 30"/>
              <p:cNvGrpSpPr/>
              <p:nvPr/>
            </p:nvGrpSpPr>
            <p:grpSpPr>
              <a:xfrm>
                <a:off x="87312" y="5532437"/>
                <a:ext cx="2362200" cy="1295400"/>
                <a:chOff x="849312" y="4999037"/>
                <a:chExt cx="2362200" cy="1295400"/>
              </a:xfrm>
            </p:grpSpPr>
            <p:sp>
              <p:nvSpPr>
                <p:cNvPr id="10"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7" name="Oval 16"/>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19" name="Rectangle 18"/>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21" name="Straight Arrow Connector 20"/>
                <p:cNvCxnSpPr>
                  <a:stCxn id="10" idx="4"/>
                  <a:endCxn id="17"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4" name="Straight Arrow Connector 23"/>
                <p:cNvCxnSpPr>
                  <a:stCxn id="10" idx="4"/>
                  <a:endCxn id="19"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8" name="TextBox 2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29" name="TextBox 2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2362200" cy="1295400"/>
                <a:chOff x="849312" y="4999037"/>
                <a:chExt cx="2362200" cy="1295400"/>
              </a:xfrm>
            </p:grpSpPr>
            <p:sp>
              <p:nvSpPr>
                <p:cNvPr id="33" name="Oval 32"/>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4" name="Oval 33"/>
                <p:cNvSpPr/>
                <p:nvPr/>
              </p:nvSpPr>
              <p:spPr bwMode="auto">
                <a:xfrm>
                  <a:off x="2297112" y="5989637"/>
                  <a:ext cx="533400" cy="3048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35" name="Rectangle 34"/>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36" name="Straight Arrow Connector 35"/>
                <p:cNvCxnSpPr>
                  <a:stCxn id="33" idx="4"/>
                  <a:endCxn id="34"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33" idx="4"/>
                  <a:endCxn id="35"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39"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4876800" cy="1295400"/>
              <a:chOff x="5116512" y="5532437"/>
              <a:chExt cx="4876800" cy="1295400"/>
            </a:xfrm>
          </p:grpSpPr>
          <p:grpSp>
            <p:nvGrpSpPr>
              <p:cNvPr id="11" name="Group 39"/>
              <p:cNvGrpSpPr/>
              <p:nvPr/>
            </p:nvGrpSpPr>
            <p:grpSpPr>
              <a:xfrm>
                <a:off x="5116512" y="5532437"/>
                <a:ext cx="2362200" cy="1295400"/>
                <a:chOff x="849312" y="4999037"/>
                <a:chExt cx="2362200" cy="1295400"/>
              </a:xfrm>
            </p:grpSpPr>
            <p:sp>
              <p:nvSpPr>
                <p:cNvPr id="41" name="Oval 40"/>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2" name="Oval 41"/>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endParaRPr kumimoji="0" lang="en-US" sz="1200" b="1" i="0" u="none" strike="noStrike" cap="none" normalizeH="0" baseline="0" dirty="0">
                    <a:ln>
                      <a:noFill/>
                    </a:ln>
                    <a:solidFill>
                      <a:schemeClr val="tx1"/>
                    </a:solidFill>
                    <a:effectLst/>
                    <a:latin typeface="Arial" charset="0"/>
                  </a:endParaRPr>
                </a:p>
              </p:txBody>
            </p:sp>
            <p:sp>
              <p:nvSpPr>
                <p:cNvPr id="43" name="Rectangle 42"/>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44" name="Straight Arrow Connector 43"/>
                <p:cNvCxnSpPr>
                  <a:stCxn id="41" idx="4"/>
                  <a:endCxn id="42"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5" name="Straight Arrow Connector 44"/>
                <p:cNvCxnSpPr>
                  <a:stCxn id="41" idx="4"/>
                  <a:endCxn id="43"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6" name="TextBox 45"/>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47" name="TextBox 46"/>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13" name="Group 47"/>
              <p:cNvGrpSpPr/>
              <p:nvPr/>
            </p:nvGrpSpPr>
            <p:grpSpPr>
              <a:xfrm>
                <a:off x="7631112" y="5532437"/>
                <a:ext cx="2362200" cy="1295400"/>
                <a:chOff x="849312" y="4999037"/>
                <a:chExt cx="2362200" cy="1295400"/>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0" name="Oval 49"/>
                <p:cNvSpPr/>
                <p:nvPr/>
              </p:nvSpPr>
              <p:spPr bwMode="auto">
                <a:xfrm>
                  <a:off x="2297112" y="5989637"/>
                  <a:ext cx="533400" cy="3048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chemeClr val="tx1"/>
                      </a:solidFill>
                    </a:rPr>
                    <a:t>:</a:t>
                  </a:r>
                  <a:r>
                    <a:rPr kumimoji="0" lang="en-US" sz="1200" b="1" i="0" u="none" strike="noStrike" cap="none" normalizeH="0" baseline="0" dirty="0" smtClean="0">
                      <a:ln>
                        <a:noFill/>
                      </a:ln>
                      <a:solidFill>
                        <a:schemeClr val="tx1"/>
                      </a:solidFill>
                      <a:effectLst/>
                      <a:latin typeface="Arial" charset="0"/>
                    </a:rPr>
                    <a:t>$</a:t>
                  </a:r>
                  <a:endParaRPr kumimoji="0" lang="en-US" sz="1200" b="1" i="0" u="none" strike="noStrike" cap="none" normalizeH="0" baseline="0" dirty="0">
                    <a:ln>
                      <a:noFill/>
                    </a:ln>
                    <a:solidFill>
                      <a:schemeClr val="tx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52" name="Straight Arrow Connector 51"/>
                <p:cNvCxnSpPr>
                  <a:stCxn id="49" idx="4"/>
                  <a:endCxn id="50" idx="0"/>
                </p:cNvCxnSpPr>
                <p:nvPr/>
              </p:nvCxnSpPr>
              <p:spPr bwMode="auto">
                <a:xfrm rot="16200000" flipH="1">
                  <a:off x="1958412" y="5384237"/>
                  <a:ext cx="677400" cy="5334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4" name="TextBox 53"/>
                <p:cNvSpPr txBox="1"/>
                <p:nvPr/>
              </p:nvSpPr>
              <p:spPr>
                <a:xfrm>
                  <a:off x="2297112" y="5455287"/>
                  <a:ext cx="914400" cy="229550"/>
                </a:xfrm>
                <a:prstGeom prst="rect">
                  <a:avLst/>
                </a:prstGeom>
                <a:noFill/>
              </p:spPr>
              <p:txBody>
                <a:bodyPr wrap="square" rtlCol="0">
                  <a:spAutoFit/>
                </a:bodyPr>
                <a:lstStyle/>
                <a:p>
                  <a:r>
                    <a:rPr lang="en-US" sz="1000" b="1" noProof="1" smtClean="0">
                      <a:solidFill>
                        <a:srgbClr val="0D0D0D"/>
                      </a:solidFill>
                    </a:rPr>
                    <a:t>p:currency</a:t>
                  </a:r>
                  <a:endParaRPr lang="en-US" sz="1000" b="1" noProof="1">
                    <a:solidFill>
                      <a:srgbClr val="0D0D0D"/>
                    </a:solidFill>
                  </a:endParaRPr>
                </a:p>
              </p:txBody>
            </p: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63" name="Oval 62"/>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4" name="Rectangle 63"/>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65" name="Straight Arrow Connector 64"/>
            <p:cNvCxnSpPr>
              <a:stCxn id="12" idx="4"/>
              <a:endCxn id="10" idx="0"/>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8" name="Straight Arrow Connector 67"/>
            <p:cNvCxnSpPr>
              <a:stCxn id="12" idx="4"/>
              <a:endCxn id="33"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1" name="TextBox 70"/>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72" name="TextBox 71"/>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73" name="Straight Arrow Connector 72"/>
            <p:cNvCxnSpPr>
              <a:stCxn id="8" idx="4"/>
              <a:endCxn id="49"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76" name="Straight Arrow Connector 75"/>
            <p:cNvCxnSpPr>
              <a:stCxn id="8" idx="4"/>
              <a:endCxn id="41"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9" name="TextBox 78"/>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80" name="TextBox 79"/>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81" name="Straight Arrow Connector 80"/>
            <p:cNvCxnSpPr>
              <a:stCxn id="8" idx="1"/>
              <a:endCxn id="63"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85" name="Straight Arrow Connector 84"/>
            <p:cNvCxnSpPr>
              <a:stCxn id="12" idx="7"/>
              <a:endCxn id="63"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88" name="TextBox 8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89" name="TextBox 8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Tree>
    <p:extLst>
      <p:ext uri="{BB962C8B-B14F-4D97-AF65-F5344CB8AC3E}">
        <p14:creationId xmlns:p14="http://schemas.microsoft.com/office/powerpoint/2010/main" val="12413030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r>
              <a:rPr lang="en-US" dirty="0"/>
              <a:t>Update: </a:t>
            </a:r>
            <a:r>
              <a:rPr lang="en-US" dirty="0" smtClean="0"/>
              <a:t>delete</a:t>
            </a:r>
            <a:endParaRPr lang="en-US" dirty="0"/>
          </a:p>
        </p:txBody>
      </p:sp>
      <p:sp>
        <p:nvSpPr>
          <p:cNvPr id="138242" name="Text Box 2"/>
          <p:cNvSpPr txBox="1">
            <a:spLocks noChangeArrowheads="1"/>
          </p:cNvSpPr>
          <p:nvPr/>
        </p:nvSpPr>
        <p:spPr bwMode="auto">
          <a:xfrm>
            <a:off x="71438" y="1260475"/>
            <a:ext cx="992028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DELETE {?x p:currency ?currency}</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{?isbn a:price ?x. ?x rdf:value ?price. ?x p:currency ?currency.}</a:t>
            </a:r>
            <a:endParaRPr lang="en-US" sz="1800" b="1" noProof="1">
              <a:solidFill>
                <a:srgbClr val="000000"/>
              </a:solidFill>
              <a:latin typeface="Courier New" charset="0"/>
              <a:ea typeface="msmincho" charset="0"/>
              <a:cs typeface="msmincho" charset="0"/>
            </a:endParaRPr>
          </a:p>
        </p:txBody>
      </p:sp>
      <p:grpSp>
        <p:nvGrpSpPr>
          <p:cNvPr id="2" name="Group 91"/>
          <p:cNvGrpSpPr/>
          <p:nvPr/>
        </p:nvGrpSpPr>
        <p:grpSpPr>
          <a:xfrm>
            <a:off x="87312" y="3778887"/>
            <a:ext cx="8959800" cy="3406047"/>
            <a:chOff x="87312" y="3397887"/>
            <a:chExt cx="8959800" cy="3406047"/>
          </a:xfrm>
        </p:grpSpPr>
        <p:sp>
          <p:nvSpPr>
            <p:cNvPr id="7" name="TextBox 6"/>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8" name="Oval 7"/>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63" idx="7"/>
              <a:endCxn id="64"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Oval 11"/>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3930600" cy="1271497"/>
              <a:chOff x="87312" y="5532437"/>
              <a:chExt cx="3930600" cy="1271497"/>
            </a:xfrm>
          </p:grpSpPr>
          <p:grpSp>
            <p:nvGrpSpPr>
              <p:cNvPr id="4" name="Group 30"/>
              <p:cNvGrpSpPr/>
              <p:nvPr/>
            </p:nvGrpSpPr>
            <p:grpSpPr>
              <a:xfrm>
                <a:off x="87312" y="5532437"/>
                <a:ext cx="1416000" cy="1271497"/>
                <a:chOff x="849312" y="4999037"/>
                <a:chExt cx="1416000" cy="1271497"/>
              </a:xfrm>
            </p:grpSpPr>
            <p:sp>
              <p:nvSpPr>
                <p:cNvPr id="10"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9" name="Rectangle 18"/>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24" name="Straight Arrow Connector 23"/>
                <p:cNvCxnSpPr>
                  <a:stCxn id="10" idx="4"/>
                  <a:endCxn id="19"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9" name="TextBox 2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1416000" cy="1271497"/>
                <a:chOff x="849312" y="4999037"/>
                <a:chExt cx="1416000" cy="1271497"/>
              </a:xfrm>
            </p:grpSpPr>
            <p:sp>
              <p:nvSpPr>
                <p:cNvPr id="33" name="Oval 32"/>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5" name="Rectangle 34"/>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37" name="Straight Arrow Connector 36"/>
                <p:cNvCxnSpPr>
                  <a:stCxn id="33" idx="4"/>
                  <a:endCxn id="35"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9"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3930600" cy="1271497"/>
              <a:chOff x="5116512" y="5532437"/>
              <a:chExt cx="3930600" cy="1271497"/>
            </a:xfrm>
          </p:grpSpPr>
          <p:grpSp>
            <p:nvGrpSpPr>
              <p:cNvPr id="11" name="Group 39"/>
              <p:cNvGrpSpPr/>
              <p:nvPr/>
            </p:nvGrpSpPr>
            <p:grpSpPr>
              <a:xfrm>
                <a:off x="5116512" y="5532437"/>
                <a:ext cx="1416000" cy="1271497"/>
                <a:chOff x="849312" y="4999037"/>
                <a:chExt cx="1416000" cy="1271497"/>
              </a:xfrm>
            </p:grpSpPr>
            <p:sp>
              <p:nvSpPr>
                <p:cNvPr id="41" name="Oval 40"/>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3" name="Rectangle 42"/>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45" name="Straight Arrow Connector 44"/>
                <p:cNvCxnSpPr>
                  <a:stCxn id="41" idx="4"/>
                  <a:endCxn id="43"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7" name="TextBox 46"/>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13" name="Group 47"/>
              <p:cNvGrpSpPr/>
              <p:nvPr/>
            </p:nvGrpSpPr>
            <p:grpSpPr>
              <a:xfrm>
                <a:off x="7631112" y="5532437"/>
                <a:ext cx="1416000" cy="1271497"/>
                <a:chOff x="849312" y="4999037"/>
                <a:chExt cx="1416000" cy="1271497"/>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63" name="Oval 62"/>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4" name="Rectangle 63"/>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65" name="Straight Arrow Connector 64"/>
            <p:cNvCxnSpPr>
              <a:stCxn id="12" idx="4"/>
              <a:endCxn id="10" idx="0"/>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8" name="Straight Arrow Connector 67"/>
            <p:cNvCxnSpPr>
              <a:stCxn id="12" idx="4"/>
              <a:endCxn id="33"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1" name="TextBox 70"/>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72" name="TextBox 71"/>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73" name="Straight Arrow Connector 72"/>
            <p:cNvCxnSpPr>
              <a:stCxn id="8" idx="4"/>
              <a:endCxn id="49"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76" name="Straight Arrow Connector 75"/>
            <p:cNvCxnSpPr>
              <a:stCxn id="8" idx="4"/>
              <a:endCxn id="41"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9" name="TextBox 78"/>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80" name="TextBox 79"/>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81" name="Straight Arrow Connector 80"/>
            <p:cNvCxnSpPr>
              <a:stCxn id="8" idx="1"/>
              <a:endCxn id="63"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85" name="Straight Arrow Connector 84"/>
            <p:cNvCxnSpPr>
              <a:stCxn id="12" idx="7"/>
              <a:endCxn id="63"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88" name="TextBox 8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89" name="TextBox 8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Tree>
    <p:extLst>
      <p:ext uri="{BB962C8B-B14F-4D97-AF65-F5344CB8AC3E}">
        <p14:creationId xmlns:p14="http://schemas.microsoft.com/office/powerpoint/2010/main" val="154092425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
          <p:cNvSpPr>
            <a:spLocks noGrp="1" noChangeArrowheads="1"/>
          </p:cNvSpPr>
          <p:nvPr>
            <p:ph type="title"/>
          </p:nvPr>
        </p:nvSpPr>
        <p:spPr/>
        <p:txBody>
          <a:bodyPr/>
          <a:lstStyle/>
          <a:p>
            <a:r>
              <a:rPr lang="en-US" dirty="0"/>
              <a:t>Update: </a:t>
            </a:r>
            <a:r>
              <a:rPr lang="en-US" dirty="0" smtClean="0"/>
              <a:t>delete</a:t>
            </a:r>
            <a:endParaRPr lang="en-US" dirty="0"/>
          </a:p>
        </p:txBody>
      </p:sp>
      <p:sp>
        <p:nvSpPr>
          <p:cNvPr id="138242" name="Text Box 2"/>
          <p:cNvSpPr txBox="1">
            <a:spLocks noChangeArrowheads="1"/>
          </p:cNvSpPr>
          <p:nvPr/>
        </p:nvSpPr>
        <p:spPr bwMode="auto">
          <a:xfrm>
            <a:off x="71438" y="1260475"/>
            <a:ext cx="9920287"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DELETE {?x p:currency ?currency}</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WHERE  {?isbn a:price ?x. ?x rdf:value ?price. ?x p:currency ?currency.}</a:t>
            </a:r>
            <a:endParaRPr lang="en-US" sz="1800" b="1" noProof="1">
              <a:solidFill>
                <a:srgbClr val="000000"/>
              </a:solidFill>
              <a:latin typeface="Courier New" charset="0"/>
              <a:ea typeface="msmincho" charset="0"/>
              <a:cs typeface="msmincho" charset="0"/>
            </a:endParaRPr>
          </a:p>
        </p:txBody>
      </p:sp>
      <p:grpSp>
        <p:nvGrpSpPr>
          <p:cNvPr id="2" name="Group 91"/>
          <p:cNvGrpSpPr/>
          <p:nvPr/>
        </p:nvGrpSpPr>
        <p:grpSpPr>
          <a:xfrm>
            <a:off x="87312" y="3778887"/>
            <a:ext cx="8959800" cy="3406047"/>
            <a:chOff x="87312" y="3397887"/>
            <a:chExt cx="8959800" cy="3406047"/>
          </a:xfrm>
        </p:grpSpPr>
        <p:sp>
          <p:nvSpPr>
            <p:cNvPr id="7" name="TextBox 6"/>
            <p:cNvSpPr txBox="1"/>
            <p:nvPr/>
          </p:nvSpPr>
          <p:spPr>
            <a:xfrm>
              <a:off x="5421312" y="3397887"/>
              <a:ext cx="762000"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8" name="Oval 7"/>
            <p:cNvSpPr/>
            <p:nvPr/>
          </p:nvSpPr>
          <p:spPr bwMode="auto">
            <a:xfrm>
              <a:off x="6226426" y="4523846"/>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63" idx="7"/>
              <a:endCxn id="64" idx="1"/>
            </p:cNvCxnSpPr>
            <p:nvPr/>
          </p:nvCxnSpPr>
          <p:spPr bwMode="auto">
            <a:xfrm rot="5400000" flipH="1" flipV="1">
              <a:off x="5773090" y="2876083"/>
              <a:ext cx="236842" cy="1510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Oval 11"/>
            <p:cNvSpPr/>
            <p:nvPr/>
          </p:nvSpPr>
          <p:spPr bwMode="auto">
            <a:xfrm>
              <a:off x="1197226" y="4523846"/>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nvGrpSpPr>
            <p:cNvPr id="3" name="Group 55"/>
            <p:cNvGrpSpPr/>
            <p:nvPr/>
          </p:nvGrpSpPr>
          <p:grpSpPr>
            <a:xfrm>
              <a:off x="87312" y="5532437"/>
              <a:ext cx="3930600" cy="1271497"/>
              <a:chOff x="87312" y="5532437"/>
              <a:chExt cx="3930600" cy="1271497"/>
            </a:xfrm>
          </p:grpSpPr>
          <p:grpSp>
            <p:nvGrpSpPr>
              <p:cNvPr id="4" name="Group 30"/>
              <p:cNvGrpSpPr/>
              <p:nvPr/>
            </p:nvGrpSpPr>
            <p:grpSpPr>
              <a:xfrm>
                <a:off x="87312" y="5532437"/>
                <a:ext cx="1416000" cy="1271497"/>
                <a:chOff x="849312" y="4999037"/>
                <a:chExt cx="1416000" cy="1271497"/>
              </a:xfrm>
            </p:grpSpPr>
            <p:sp>
              <p:nvSpPr>
                <p:cNvPr id="10" name="Oval 9"/>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9" name="Rectangle 18"/>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33</a:t>
                  </a:r>
                  <a:endParaRPr kumimoji="0" lang="en-US" sz="1200" b="1" i="0" u="none" strike="noStrike" cap="none" normalizeH="0" baseline="0" noProof="1">
                    <a:ln>
                      <a:noFill/>
                    </a:ln>
                    <a:solidFill>
                      <a:srgbClr val="0D0D0D"/>
                    </a:solidFill>
                    <a:effectLst/>
                    <a:latin typeface="Arial" charset="0"/>
                  </a:endParaRPr>
                </a:p>
              </p:txBody>
            </p:sp>
            <p:cxnSp>
              <p:nvCxnSpPr>
                <p:cNvPr id="24" name="Straight Arrow Connector 23"/>
                <p:cNvCxnSpPr>
                  <a:stCxn id="10" idx="4"/>
                  <a:endCxn id="19"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9" name="TextBox 2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5" name="Group 31"/>
              <p:cNvGrpSpPr/>
              <p:nvPr/>
            </p:nvGrpSpPr>
            <p:grpSpPr>
              <a:xfrm>
                <a:off x="2601912" y="5532437"/>
                <a:ext cx="1416000" cy="1271497"/>
                <a:chOff x="849312" y="4999037"/>
                <a:chExt cx="1416000" cy="1271497"/>
              </a:xfrm>
            </p:grpSpPr>
            <p:sp>
              <p:nvSpPr>
                <p:cNvPr id="33" name="Oval 32"/>
                <p:cNvSpPr/>
                <p:nvPr/>
              </p:nvSpPr>
              <p:spPr bwMode="auto">
                <a:xfrm>
                  <a:off x="1795512" y="49990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5" name="Rectangle 34"/>
                <p:cNvSpPr/>
                <p:nvPr/>
              </p:nvSpPr>
              <p:spPr bwMode="auto">
                <a:xfrm>
                  <a:off x="1230312" y="6013541"/>
                  <a:ext cx="381000" cy="256993"/>
                </a:xfrm>
                <a:prstGeom prst="rect">
                  <a:avLst/>
                </a:prstGeom>
                <a:solidFill>
                  <a:srgbClr val="19B9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50</a:t>
                  </a:r>
                  <a:endParaRPr kumimoji="0" lang="en-US" sz="1200" b="1" i="0" u="none" strike="noStrike" cap="none" normalizeH="0" baseline="0" noProof="1">
                    <a:ln>
                      <a:noFill/>
                    </a:ln>
                    <a:solidFill>
                      <a:srgbClr val="0D0D0D"/>
                    </a:solidFill>
                    <a:effectLst/>
                    <a:latin typeface="Arial" charset="0"/>
                  </a:endParaRPr>
                </a:p>
              </p:txBody>
            </p:sp>
            <p:cxnSp>
              <p:nvCxnSpPr>
                <p:cNvPr id="37" name="Straight Arrow Connector 36"/>
                <p:cNvCxnSpPr>
                  <a:stCxn id="33" idx="4"/>
                  <a:endCxn id="35"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9" name="TextBox 38"/>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grpSp>
          <p:nvGrpSpPr>
            <p:cNvPr id="6" name="Group 56"/>
            <p:cNvGrpSpPr/>
            <p:nvPr/>
          </p:nvGrpSpPr>
          <p:grpSpPr>
            <a:xfrm>
              <a:off x="5116512" y="5532437"/>
              <a:ext cx="3930600" cy="1271497"/>
              <a:chOff x="5116512" y="5532437"/>
              <a:chExt cx="3930600" cy="1271497"/>
            </a:xfrm>
          </p:grpSpPr>
          <p:grpSp>
            <p:nvGrpSpPr>
              <p:cNvPr id="11" name="Group 39"/>
              <p:cNvGrpSpPr/>
              <p:nvPr/>
            </p:nvGrpSpPr>
            <p:grpSpPr>
              <a:xfrm>
                <a:off x="5116512" y="5532437"/>
                <a:ext cx="1416000" cy="1271497"/>
                <a:chOff x="849312" y="4999037"/>
                <a:chExt cx="1416000" cy="1271497"/>
              </a:xfrm>
            </p:grpSpPr>
            <p:sp>
              <p:nvSpPr>
                <p:cNvPr id="41" name="Oval 40"/>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43" name="Rectangle 42"/>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60</a:t>
                  </a:r>
                  <a:endParaRPr kumimoji="0" lang="en-US" sz="1200" b="1" i="0" u="none" strike="noStrike" cap="none" normalizeH="0" baseline="0" noProof="1">
                    <a:ln>
                      <a:noFill/>
                    </a:ln>
                    <a:solidFill>
                      <a:srgbClr val="0D0D0D"/>
                    </a:solidFill>
                    <a:effectLst/>
                    <a:latin typeface="Arial" charset="0"/>
                  </a:endParaRPr>
                </a:p>
              </p:txBody>
            </p:sp>
            <p:cxnSp>
              <p:nvCxnSpPr>
                <p:cNvPr id="45" name="Straight Arrow Connector 44"/>
                <p:cNvCxnSpPr>
                  <a:stCxn id="41" idx="4"/>
                  <a:endCxn id="43"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7" name="TextBox 46"/>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nvGrpSpPr>
              <p:cNvPr id="13" name="Group 47"/>
              <p:cNvGrpSpPr/>
              <p:nvPr/>
            </p:nvGrpSpPr>
            <p:grpSpPr>
              <a:xfrm>
                <a:off x="7631112" y="5532437"/>
                <a:ext cx="1416000" cy="1271497"/>
                <a:chOff x="849312" y="4999037"/>
                <a:chExt cx="1416000" cy="1271497"/>
              </a:xfrm>
            </p:grpSpPr>
            <p:sp>
              <p:nvSpPr>
                <p:cNvPr id="49" name="Oval 48"/>
                <p:cNvSpPr/>
                <p:nvPr/>
              </p:nvSpPr>
              <p:spPr bwMode="auto">
                <a:xfrm>
                  <a:off x="1795512" y="4999037"/>
                  <a:ext cx="469800" cy="313200"/>
                </a:xfrm>
                <a:prstGeom prst="ellipse">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1" name="Rectangle 50"/>
                <p:cNvSpPr/>
                <p:nvPr/>
              </p:nvSpPr>
              <p:spPr bwMode="auto">
                <a:xfrm>
                  <a:off x="1230312" y="6013541"/>
                  <a:ext cx="381000" cy="256993"/>
                </a:xfrm>
                <a:prstGeom prst="rect">
                  <a:avLst/>
                </a:prstGeom>
                <a:solidFill>
                  <a:srgbClr val="CCCE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noProof="1" smtClean="0">
                      <a:solidFill>
                        <a:srgbClr val="0D0D0D"/>
                      </a:solidFill>
                    </a:rPr>
                    <a:t>78</a:t>
                  </a:r>
                  <a:endParaRPr kumimoji="0" lang="en-US" sz="1200" b="1" i="0" u="none" strike="noStrike" cap="none" normalizeH="0" baseline="0" noProof="1">
                    <a:ln>
                      <a:noFill/>
                    </a:ln>
                    <a:solidFill>
                      <a:srgbClr val="0D0D0D"/>
                    </a:solidFill>
                    <a:effectLst/>
                    <a:latin typeface="Arial" charset="0"/>
                  </a:endParaRPr>
                </a:p>
              </p:txBody>
            </p:sp>
            <p:cxnSp>
              <p:nvCxnSpPr>
                <p:cNvPr id="53" name="Straight Arrow Connector 52"/>
                <p:cNvCxnSpPr>
                  <a:stCxn id="49" idx="4"/>
                  <a:endCxn id="51" idx="0"/>
                </p:cNvCxnSpPr>
                <p:nvPr/>
              </p:nvCxnSpPr>
              <p:spPr bwMode="auto">
                <a:xfrm rot="5400000">
                  <a:off x="1374960" y="5358089"/>
                  <a:ext cx="701304" cy="6096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5" name="TextBox 54"/>
                <p:cNvSpPr txBox="1"/>
                <p:nvPr/>
              </p:nvSpPr>
              <p:spPr>
                <a:xfrm>
                  <a:off x="849312" y="5455287"/>
                  <a:ext cx="914400" cy="229550"/>
                </a:xfrm>
                <a:prstGeom prst="rect">
                  <a:avLst/>
                </a:prstGeom>
                <a:noFill/>
              </p:spPr>
              <p:txBody>
                <a:bodyPr wrap="square" rtlCol="0">
                  <a:spAutoFit/>
                </a:bodyPr>
                <a:lstStyle/>
                <a:p>
                  <a:pPr algn="r"/>
                  <a:r>
                    <a:rPr lang="en-US" sz="1000" b="1" noProof="1" smtClean="0">
                      <a:solidFill>
                        <a:srgbClr val="0D0D0D"/>
                      </a:solidFill>
                    </a:rPr>
                    <a:t>rdf:value</a:t>
                  </a:r>
                  <a:endParaRPr lang="en-US" sz="1000" b="1" noProof="1">
                    <a:solidFill>
                      <a:srgbClr val="0D0D0D"/>
                    </a:solidFill>
                  </a:endParaRPr>
                </a:p>
              </p:txBody>
            </p:sp>
          </p:grpSp>
        </p:grpSp>
        <p:sp>
          <p:nvSpPr>
            <p:cNvPr id="63" name="Oval 62"/>
            <p:cNvSpPr/>
            <p:nvPr/>
          </p:nvSpPr>
          <p:spPr bwMode="auto">
            <a:xfrm>
              <a:off x="4735512" y="3703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4" name="Rectangle 63"/>
            <p:cNvSpPr/>
            <p:nvPr/>
          </p:nvSpPr>
          <p:spPr bwMode="auto">
            <a:xfrm>
              <a:off x="6646512" y="339788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cxnSp>
          <p:nvCxnSpPr>
            <p:cNvPr id="65" name="Straight Arrow Connector 64"/>
            <p:cNvCxnSpPr>
              <a:stCxn id="12" idx="4"/>
              <a:endCxn id="10" idx="0"/>
            </p:cNvCxnSpPr>
            <p:nvPr/>
          </p:nvCxnSpPr>
          <p:spPr bwMode="auto">
            <a:xfrm rot="5400000">
              <a:off x="15541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8" name="Straight Arrow Connector 67"/>
            <p:cNvCxnSpPr>
              <a:stCxn id="12" idx="4"/>
              <a:endCxn id="33" idx="0"/>
            </p:cNvCxnSpPr>
            <p:nvPr/>
          </p:nvCxnSpPr>
          <p:spPr bwMode="auto">
            <a:xfrm rot="16200000" flipH="1">
              <a:off x="28114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1" name="TextBox 70"/>
            <p:cNvSpPr txBox="1"/>
            <p:nvPr/>
          </p:nvSpPr>
          <p:spPr>
            <a:xfrm>
              <a:off x="32115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72" name="TextBox 71"/>
            <p:cNvSpPr txBox="1"/>
            <p:nvPr/>
          </p:nvSpPr>
          <p:spPr>
            <a:xfrm>
              <a:off x="11541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73" name="Straight Arrow Connector 72"/>
            <p:cNvCxnSpPr>
              <a:stCxn id="8" idx="4"/>
              <a:endCxn id="49" idx="0"/>
            </p:cNvCxnSpPr>
            <p:nvPr/>
          </p:nvCxnSpPr>
          <p:spPr bwMode="auto">
            <a:xfrm rot="16200000" flipH="1">
              <a:off x="78406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76" name="Straight Arrow Connector 75"/>
            <p:cNvCxnSpPr>
              <a:stCxn id="8" idx="4"/>
              <a:endCxn id="41" idx="0"/>
            </p:cNvCxnSpPr>
            <p:nvPr/>
          </p:nvCxnSpPr>
          <p:spPr bwMode="auto">
            <a:xfrm rot="5400000">
              <a:off x="6583362" y="4560887"/>
              <a:ext cx="685800" cy="12573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79" name="TextBox 78"/>
            <p:cNvSpPr txBox="1"/>
            <p:nvPr/>
          </p:nvSpPr>
          <p:spPr>
            <a:xfrm>
              <a:off x="8240712" y="4999037"/>
              <a:ext cx="762000" cy="229550"/>
            </a:xfrm>
            <a:prstGeom prst="rect">
              <a:avLst/>
            </a:prstGeom>
            <a:noFill/>
          </p:spPr>
          <p:txBody>
            <a:bodyPr wrap="square" rtlCol="0">
              <a:spAutoFit/>
            </a:bodyPr>
            <a:lstStyle/>
            <a:p>
              <a:r>
                <a:rPr lang="en-US" sz="1000" b="1" noProof="1" smtClean="0">
                  <a:solidFill>
                    <a:srgbClr val="0D0D0D"/>
                  </a:solidFill>
                </a:rPr>
                <a:t>a:price</a:t>
              </a:r>
              <a:endParaRPr lang="en-US" sz="1000" b="1" noProof="1">
                <a:solidFill>
                  <a:srgbClr val="0D0D0D"/>
                </a:solidFill>
              </a:endParaRPr>
            </a:p>
          </p:txBody>
        </p:sp>
        <p:sp>
          <p:nvSpPr>
            <p:cNvPr id="80" name="TextBox 79"/>
            <p:cNvSpPr txBox="1"/>
            <p:nvPr/>
          </p:nvSpPr>
          <p:spPr>
            <a:xfrm>
              <a:off x="6183312" y="4999037"/>
              <a:ext cx="762000" cy="229550"/>
            </a:xfrm>
            <a:prstGeom prst="rect">
              <a:avLst/>
            </a:prstGeom>
            <a:noFill/>
          </p:spPr>
          <p:txBody>
            <a:bodyPr wrap="square" rtlCol="0">
              <a:spAutoFit/>
            </a:bodyPr>
            <a:lstStyle/>
            <a:p>
              <a:pPr algn="r"/>
              <a:r>
                <a:rPr lang="en-US" sz="1000" b="1" noProof="1" smtClean="0">
                  <a:solidFill>
                    <a:srgbClr val="0D0D0D"/>
                  </a:solidFill>
                </a:rPr>
                <a:t>a:price</a:t>
              </a:r>
              <a:endParaRPr lang="en-US" sz="1000" b="1" noProof="1">
                <a:solidFill>
                  <a:srgbClr val="0D0D0D"/>
                </a:solidFill>
              </a:endParaRPr>
            </a:p>
          </p:txBody>
        </p:sp>
        <p:cxnSp>
          <p:nvCxnSpPr>
            <p:cNvPr id="81" name="Straight Arrow Connector 80"/>
            <p:cNvCxnSpPr>
              <a:stCxn id="8" idx="1"/>
              <a:endCxn id="63" idx="5"/>
            </p:cNvCxnSpPr>
            <p:nvPr/>
          </p:nvCxnSpPr>
          <p:spPr bwMode="auto">
            <a:xfrm rot="16200000" flipV="1">
              <a:off x="5575947" y="3531534"/>
              <a:ext cx="600148" cy="14790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85" name="Straight Arrow Connector 84"/>
            <p:cNvCxnSpPr>
              <a:stCxn id="12" idx="7"/>
              <a:endCxn id="63" idx="3"/>
            </p:cNvCxnSpPr>
            <p:nvPr/>
          </p:nvCxnSpPr>
          <p:spPr bwMode="auto">
            <a:xfrm rot="5400000" flipH="1" flipV="1">
              <a:off x="3834629" y="3601434"/>
              <a:ext cx="600148" cy="133922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88" name="TextBox 87"/>
            <p:cNvSpPr txBox="1"/>
            <p:nvPr/>
          </p:nvSpPr>
          <p:spPr>
            <a:xfrm>
              <a:off x="60309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89" name="TextBox 88"/>
            <p:cNvSpPr txBox="1"/>
            <p:nvPr/>
          </p:nvSpPr>
          <p:spPr>
            <a:xfrm>
              <a:off x="3440112" y="4084637"/>
              <a:ext cx="762000"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grpSp>
      <p:sp>
        <p:nvSpPr>
          <p:cNvPr id="46" name="Rectangle 45"/>
          <p:cNvSpPr/>
          <p:nvPr/>
        </p:nvSpPr>
        <p:spPr>
          <a:xfrm rot="20170760">
            <a:off x="103305" y="4424562"/>
            <a:ext cx="9972614" cy="833305"/>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Beware: SPARQL 1.1 Feature!</a:t>
            </a:r>
            <a:endPar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37513564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SPARQL as a unifying point</a:t>
            </a:r>
          </a:p>
        </p:txBody>
      </p:sp>
      <p:grpSp>
        <p:nvGrpSpPr>
          <p:cNvPr id="2" name="Group 33"/>
          <p:cNvGrpSpPr/>
          <p:nvPr/>
        </p:nvGrpSpPr>
        <p:grpSpPr>
          <a:xfrm>
            <a:off x="315912" y="4430077"/>
            <a:ext cx="1447800" cy="1254760"/>
            <a:chOff x="4659312" y="2789237"/>
            <a:chExt cx="1143000" cy="990600"/>
          </a:xfrm>
        </p:grpSpPr>
        <p:sp>
          <p:nvSpPr>
            <p:cNvPr id="26" name="Oval 25"/>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7" name="Oval 26"/>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8" name="Oval 27"/>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9" name="Oval 28"/>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0" name="Oval 29"/>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1" name="Oval 30"/>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cxnSp>
          <p:nvCxnSpPr>
            <p:cNvPr id="32" name="Straight Arrow Connector 31"/>
            <p:cNvCxnSpPr>
              <a:stCxn id="26" idx="6"/>
              <a:endCxn id="28"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33" name="Straight Arrow Connector 32"/>
            <p:cNvCxnSpPr>
              <a:stCxn id="26" idx="5"/>
              <a:endCxn id="29"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34" name="Straight Arrow Connector 33"/>
            <p:cNvCxnSpPr>
              <a:stCxn id="30" idx="7"/>
              <a:endCxn id="27"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35" name="Straight Arrow Connector 34"/>
            <p:cNvCxnSpPr>
              <a:stCxn id="27" idx="5"/>
              <a:endCxn id="31"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36" name="Straight Arrow Connector 35"/>
            <p:cNvCxnSpPr>
              <a:stCxn id="31" idx="7"/>
              <a:endCxn id="28"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grpSp>
        <p:nvGrpSpPr>
          <p:cNvPr id="3" name="Group 91"/>
          <p:cNvGrpSpPr/>
          <p:nvPr/>
        </p:nvGrpSpPr>
        <p:grpSpPr>
          <a:xfrm>
            <a:off x="3668712" y="2636837"/>
            <a:ext cx="2438400" cy="685800"/>
            <a:chOff x="3668712" y="2636837"/>
            <a:chExt cx="2438400" cy="685800"/>
          </a:xfrm>
        </p:grpSpPr>
        <p:sp>
          <p:nvSpPr>
            <p:cNvPr id="91" name="Oval 90"/>
            <p:cNvSpPr/>
            <p:nvPr/>
          </p:nvSpPr>
          <p:spPr bwMode="auto">
            <a:xfrm>
              <a:off x="3668712" y="2636837"/>
              <a:ext cx="2438400" cy="685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37" name="Rectangle 36"/>
            <p:cNvSpPr/>
            <p:nvPr/>
          </p:nvSpPr>
          <p:spPr bwMode="auto">
            <a:xfrm>
              <a:off x="3783012" y="2789237"/>
              <a:ext cx="2209800" cy="381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dirty="0" smtClean="0">
                  <a:ln>
                    <a:noFill/>
                  </a:ln>
                  <a:solidFill>
                    <a:srgbClr val="800000"/>
                  </a:solidFill>
                  <a:effectLst/>
                  <a:latin typeface="Arial" charset="0"/>
                </a:rPr>
                <a:t>SPARQL Processor</a:t>
              </a:r>
              <a:endParaRPr kumimoji="0" lang="en-US" sz="1600" b="1" i="0" u="none" strike="noStrike" cap="none" normalizeH="0" baseline="0" dirty="0">
                <a:ln>
                  <a:noFill/>
                </a:ln>
                <a:solidFill>
                  <a:srgbClr val="800000"/>
                </a:solidFill>
                <a:effectLst/>
                <a:latin typeface="Arial" charset="0"/>
              </a:endParaRPr>
            </a:p>
          </p:txBody>
        </p:sp>
      </p:grpSp>
      <p:grpSp>
        <p:nvGrpSpPr>
          <p:cNvPr id="4" name="Group 40"/>
          <p:cNvGrpSpPr/>
          <p:nvPr/>
        </p:nvGrpSpPr>
        <p:grpSpPr>
          <a:xfrm>
            <a:off x="2335212" y="5989637"/>
            <a:ext cx="761999" cy="1275037"/>
            <a:chOff x="2335212" y="5989637"/>
            <a:chExt cx="761999" cy="1275037"/>
          </a:xfrm>
        </p:grpSpPr>
        <p:pic>
          <p:nvPicPr>
            <p:cNvPr id="8" name="Picture 7"/>
            <p:cNvPicPr>
              <a:picLocks noChangeAspect="1"/>
            </p:cNvPicPr>
            <p:nvPr/>
          </p:nvPicPr>
          <p:blipFill>
            <a:blip r:embed="rId3"/>
            <a:stretch>
              <a:fillRect/>
            </a:stretch>
          </p:blipFill>
          <p:spPr>
            <a:xfrm>
              <a:off x="2335212" y="5989637"/>
              <a:ext cx="761999" cy="986761"/>
            </a:xfrm>
            <a:prstGeom prst="rect">
              <a:avLst/>
            </a:prstGeom>
          </p:spPr>
        </p:pic>
        <p:sp>
          <p:nvSpPr>
            <p:cNvPr id="40" name="TextBox 39"/>
            <p:cNvSpPr txBox="1"/>
            <p:nvPr/>
          </p:nvSpPr>
          <p:spPr>
            <a:xfrm>
              <a:off x="2379143" y="6980237"/>
              <a:ext cx="679969" cy="284437"/>
            </a:xfrm>
            <a:prstGeom prst="rect">
              <a:avLst/>
            </a:prstGeom>
            <a:noFill/>
          </p:spPr>
          <p:txBody>
            <a:bodyPr wrap="none" rtlCol="0">
              <a:spAutoFit/>
            </a:bodyPr>
            <a:lstStyle/>
            <a:p>
              <a:r>
                <a:rPr lang="en-US" sz="1400" b="1" dirty="0" smtClean="0">
                  <a:solidFill>
                    <a:srgbClr val="00664D"/>
                  </a:solidFill>
                </a:rPr>
                <a:t>HTML</a:t>
              </a:r>
              <a:endParaRPr lang="en-US" sz="1400" b="1" dirty="0">
                <a:solidFill>
                  <a:srgbClr val="00664D"/>
                </a:solidFill>
              </a:endParaRPr>
            </a:p>
          </p:txBody>
        </p:sp>
      </p:grpSp>
      <p:grpSp>
        <p:nvGrpSpPr>
          <p:cNvPr id="6" name="Group 42"/>
          <p:cNvGrpSpPr/>
          <p:nvPr/>
        </p:nvGrpSpPr>
        <p:grpSpPr>
          <a:xfrm>
            <a:off x="4154963" y="5989637"/>
            <a:ext cx="1723549" cy="1275037"/>
            <a:chOff x="4506912" y="5989637"/>
            <a:chExt cx="1723549" cy="1275037"/>
          </a:xfrm>
        </p:grpSpPr>
        <p:pic>
          <p:nvPicPr>
            <p:cNvPr id="7" name="Picture 6"/>
            <p:cNvPicPr>
              <a:picLocks noChangeAspect="1"/>
            </p:cNvPicPr>
            <p:nvPr/>
          </p:nvPicPr>
          <p:blipFill>
            <a:blip r:embed="rId3"/>
            <a:stretch>
              <a:fillRect/>
            </a:stretch>
          </p:blipFill>
          <p:spPr>
            <a:xfrm>
              <a:off x="4900896" y="5989637"/>
              <a:ext cx="761999" cy="986761"/>
            </a:xfrm>
            <a:prstGeom prst="rect">
              <a:avLst/>
            </a:prstGeom>
          </p:spPr>
        </p:pic>
        <p:sp>
          <p:nvSpPr>
            <p:cNvPr id="42" name="TextBox 41"/>
            <p:cNvSpPr txBox="1"/>
            <p:nvPr/>
          </p:nvSpPr>
          <p:spPr>
            <a:xfrm>
              <a:off x="4506912" y="6980237"/>
              <a:ext cx="1723549" cy="284437"/>
            </a:xfrm>
            <a:prstGeom prst="rect">
              <a:avLst/>
            </a:prstGeom>
            <a:noFill/>
          </p:spPr>
          <p:txBody>
            <a:bodyPr wrap="none" rtlCol="0">
              <a:spAutoFit/>
            </a:bodyPr>
            <a:lstStyle/>
            <a:p>
              <a:r>
                <a:rPr lang="en-US" sz="1400" b="1" dirty="0" smtClean="0">
                  <a:solidFill>
                    <a:srgbClr val="00664D"/>
                  </a:solidFill>
                </a:rPr>
                <a:t>Unstructured Text</a:t>
              </a:r>
              <a:endParaRPr lang="en-US" sz="1400" b="1" dirty="0">
                <a:solidFill>
                  <a:srgbClr val="00664D"/>
                </a:solidFill>
              </a:endParaRPr>
            </a:p>
          </p:txBody>
        </p:sp>
      </p:grpSp>
      <p:grpSp>
        <p:nvGrpSpPr>
          <p:cNvPr id="9" name="Group 44"/>
          <p:cNvGrpSpPr/>
          <p:nvPr/>
        </p:nvGrpSpPr>
        <p:grpSpPr>
          <a:xfrm>
            <a:off x="6631141" y="5989637"/>
            <a:ext cx="1228571" cy="1275037"/>
            <a:chOff x="6631141" y="5989637"/>
            <a:chExt cx="1228571" cy="1275037"/>
          </a:xfrm>
        </p:grpSpPr>
        <p:pic>
          <p:nvPicPr>
            <p:cNvPr id="5" name="Picture 4"/>
            <p:cNvPicPr>
              <a:picLocks noChangeAspect="1"/>
            </p:cNvPicPr>
            <p:nvPr/>
          </p:nvPicPr>
          <p:blipFill>
            <a:blip r:embed="rId3"/>
            <a:stretch>
              <a:fillRect/>
            </a:stretch>
          </p:blipFill>
          <p:spPr>
            <a:xfrm>
              <a:off x="6869112" y="5989637"/>
              <a:ext cx="761999" cy="986761"/>
            </a:xfrm>
            <a:prstGeom prst="rect">
              <a:avLst/>
            </a:prstGeom>
          </p:spPr>
        </p:pic>
        <p:sp>
          <p:nvSpPr>
            <p:cNvPr id="44" name="TextBox 43"/>
            <p:cNvSpPr txBox="1"/>
            <p:nvPr/>
          </p:nvSpPr>
          <p:spPr>
            <a:xfrm>
              <a:off x="6631141" y="6980237"/>
              <a:ext cx="1228571" cy="284437"/>
            </a:xfrm>
            <a:prstGeom prst="rect">
              <a:avLst/>
            </a:prstGeom>
            <a:noFill/>
          </p:spPr>
          <p:txBody>
            <a:bodyPr wrap="none" rtlCol="0">
              <a:spAutoFit/>
            </a:bodyPr>
            <a:lstStyle/>
            <a:p>
              <a:r>
                <a:rPr lang="en-US" sz="1400" b="1" dirty="0" smtClean="0">
                  <a:solidFill>
                    <a:srgbClr val="00664D"/>
                  </a:solidFill>
                </a:rPr>
                <a:t>XML/XHTML</a:t>
              </a:r>
              <a:endParaRPr lang="en-US" sz="1400" b="1" dirty="0">
                <a:solidFill>
                  <a:srgbClr val="00664D"/>
                </a:solidFill>
              </a:endParaRPr>
            </a:p>
          </p:txBody>
        </p:sp>
      </p:grpSp>
      <p:grpSp>
        <p:nvGrpSpPr>
          <p:cNvPr id="10" name="Group 48"/>
          <p:cNvGrpSpPr/>
          <p:nvPr/>
        </p:nvGrpSpPr>
        <p:grpSpPr>
          <a:xfrm>
            <a:off x="8344355" y="4515749"/>
            <a:ext cx="1378442" cy="1640961"/>
            <a:chOff x="8344355" y="4515749"/>
            <a:chExt cx="1378442" cy="1640961"/>
          </a:xfrm>
        </p:grpSpPr>
        <p:pic>
          <p:nvPicPr>
            <p:cNvPr id="21" name="Picture 20"/>
            <p:cNvPicPr>
              <a:picLocks noChangeAspect="1"/>
            </p:cNvPicPr>
            <p:nvPr/>
          </p:nvPicPr>
          <p:blipFill>
            <a:blip r:embed="rId4"/>
            <a:stretch>
              <a:fillRect/>
            </a:stretch>
          </p:blipFill>
          <p:spPr>
            <a:xfrm>
              <a:off x="8655997" y="4541837"/>
              <a:ext cx="1066800" cy="1066800"/>
            </a:xfrm>
            <a:prstGeom prst="rect">
              <a:avLst/>
            </a:prstGeom>
            <a:effectLst>
              <a:outerShdw blurRad="50800" dist="38100" dir="5400000">
                <a:srgbClr val="000000">
                  <a:alpha val="43000"/>
                </a:srgbClr>
              </a:outerShdw>
            </a:effectLst>
          </p:spPr>
        </p:pic>
        <p:sp>
          <p:nvSpPr>
            <p:cNvPr id="47" name="TextBox 46"/>
            <p:cNvSpPr txBox="1"/>
            <p:nvPr/>
          </p:nvSpPr>
          <p:spPr>
            <a:xfrm>
              <a:off x="8668079" y="5684837"/>
              <a:ext cx="1042636" cy="471873"/>
            </a:xfrm>
            <a:prstGeom prst="rect">
              <a:avLst/>
            </a:prstGeom>
            <a:noFill/>
          </p:spPr>
          <p:txBody>
            <a:bodyPr wrap="none" rtlCol="0">
              <a:spAutoFit/>
            </a:bodyPr>
            <a:lstStyle/>
            <a:p>
              <a:pPr algn="ctr"/>
              <a:r>
                <a:rPr lang="en-US" sz="1400" b="1" dirty="0" smtClean="0">
                  <a:solidFill>
                    <a:srgbClr val="00664D"/>
                  </a:solidFill>
                </a:rPr>
                <a:t>Relational</a:t>
              </a:r>
            </a:p>
            <a:p>
              <a:pPr algn="ctr"/>
              <a:r>
                <a:rPr lang="en-US" sz="1400" b="1" dirty="0" smtClean="0">
                  <a:solidFill>
                    <a:srgbClr val="00664D"/>
                  </a:solidFill>
                </a:rPr>
                <a:t>Database</a:t>
              </a:r>
              <a:endParaRPr lang="en-US" sz="1400" b="1" dirty="0">
                <a:solidFill>
                  <a:srgbClr val="00664D"/>
                </a:solidFill>
              </a:endParaRPr>
            </a:p>
          </p:txBody>
        </p:sp>
        <p:sp>
          <p:nvSpPr>
            <p:cNvPr id="48" name="TextBox 47"/>
            <p:cNvSpPr txBox="1"/>
            <p:nvPr/>
          </p:nvSpPr>
          <p:spPr>
            <a:xfrm rot="16200000">
              <a:off x="7930059" y="4930045"/>
              <a:ext cx="1113030" cy="284437"/>
            </a:xfrm>
            <a:prstGeom prst="rect">
              <a:avLst/>
            </a:prstGeom>
            <a:noFill/>
          </p:spPr>
          <p:txBody>
            <a:bodyPr wrap="none" rtlCol="0">
              <a:spAutoFit/>
            </a:bodyPr>
            <a:lstStyle/>
            <a:p>
              <a:r>
                <a:rPr lang="en-US" sz="1400" b="1" dirty="0" smtClean="0">
                  <a:solidFill>
                    <a:srgbClr val="000000"/>
                  </a:solidFill>
                </a:rPr>
                <a:t>SQL</a:t>
              </a:r>
              <a:r>
                <a:rPr lang="en-US" sz="1400" b="1" dirty="0" smtClean="0">
                  <a:solidFill>
                    <a:srgbClr val="000000"/>
                  </a:solidFill>
                  <a:sym typeface="Wingdings"/>
                </a:rPr>
                <a:t>RDF</a:t>
              </a:r>
              <a:endParaRPr lang="en-US" sz="1400" b="1" dirty="0">
                <a:solidFill>
                  <a:srgbClr val="000000"/>
                </a:solidFill>
              </a:endParaRPr>
            </a:p>
          </p:txBody>
        </p:sp>
      </p:grpSp>
      <p:grpSp>
        <p:nvGrpSpPr>
          <p:cNvPr id="11" name="Group 54"/>
          <p:cNvGrpSpPr/>
          <p:nvPr/>
        </p:nvGrpSpPr>
        <p:grpSpPr>
          <a:xfrm>
            <a:off x="8420555" y="1344840"/>
            <a:ext cx="1420357" cy="1749197"/>
            <a:chOff x="8268155" y="1646237"/>
            <a:chExt cx="1420357" cy="1749197"/>
          </a:xfrm>
        </p:grpSpPr>
        <p:pic>
          <p:nvPicPr>
            <p:cNvPr id="23" name="Picture 22"/>
            <p:cNvPicPr>
              <a:picLocks noChangeAspect="1"/>
            </p:cNvPicPr>
            <p:nvPr/>
          </p:nvPicPr>
          <p:blipFill>
            <a:blip r:embed="rId4"/>
            <a:stretch>
              <a:fillRect/>
            </a:stretch>
          </p:blipFill>
          <p:spPr>
            <a:xfrm>
              <a:off x="8621712" y="1874837"/>
              <a:ext cx="1066800" cy="1066800"/>
            </a:xfrm>
            <a:prstGeom prst="rect">
              <a:avLst/>
            </a:prstGeom>
            <a:effectLst>
              <a:outerShdw blurRad="50800" dist="38100" dir="5400000">
                <a:srgbClr val="000000">
                  <a:alpha val="43000"/>
                </a:srgbClr>
              </a:outerShdw>
            </a:effectLst>
          </p:spPr>
        </p:pic>
        <p:sp>
          <p:nvSpPr>
            <p:cNvPr id="50" name="TextBox 49"/>
            <p:cNvSpPr txBox="1"/>
            <p:nvPr/>
          </p:nvSpPr>
          <p:spPr>
            <a:xfrm>
              <a:off x="8657748" y="3017837"/>
              <a:ext cx="983024" cy="284437"/>
            </a:xfrm>
            <a:prstGeom prst="rect">
              <a:avLst/>
            </a:prstGeom>
            <a:noFill/>
          </p:spPr>
          <p:txBody>
            <a:bodyPr wrap="none" rtlCol="0">
              <a:spAutoFit/>
            </a:bodyPr>
            <a:lstStyle/>
            <a:p>
              <a:r>
                <a:rPr lang="en-US" sz="1400" b="1" dirty="0" smtClean="0">
                  <a:solidFill>
                    <a:srgbClr val="00664D"/>
                  </a:solidFill>
                </a:rPr>
                <a:t>Database</a:t>
              </a:r>
              <a:endParaRPr lang="en-US" sz="1400" b="1" dirty="0">
                <a:solidFill>
                  <a:srgbClr val="00664D"/>
                </a:solidFill>
              </a:endParaRPr>
            </a:p>
          </p:txBody>
        </p:sp>
        <p:sp>
          <p:nvSpPr>
            <p:cNvPr id="51" name="TextBox 50"/>
            <p:cNvSpPr txBox="1"/>
            <p:nvPr/>
          </p:nvSpPr>
          <p:spPr>
            <a:xfrm rot="16200000">
              <a:off x="7535775" y="2378617"/>
              <a:ext cx="1749197" cy="284437"/>
            </a:xfrm>
            <a:prstGeom prst="rect">
              <a:avLst/>
            </a:prstGeom>
            <a:noFill/>
          </p:spPr>
          <p:txBody>
            <a:bodyPr wrap="none" rtlCol="0">
              <a:spAutoFit/>
            </a:bodyPr>
            <a:lstStyle/>
            <a:p>
              <a:r>
                <a:rPr lang="en-US" sz="1400" b="1" dirty="0" smtClean="0">
                  <a:solidFill>
                    <a:srgbClr val="000000"/>
                  </a:solidFill>
                </a:rPr>
                <a:t>SPARQL Endpoint</a:t>
              </a:r>
              <a:endParaRPr lang="en-US" sz="1400" b="1" dirty="0">
                <a:solidFill>
                  <a:srgbClr val="000000"/>
                </a:solidFill>
              </a:endParaRPr>
            </a:p>
          </p:txBody>
        </p:sp>
      </p:grpSp>
      <p:grpSp>
        <p:nvGrpSpPr>
          <p:cNvPr id="12" name="Group 55"/>
          <p:cNvGrpSpPr/>
          <p:nvPr/>
        </p:nvGrpSpPr>
        <p:grpSpPr>
          <a:xfrm>
            <a:off x="91383" y="1341437"/>
            <a:ext cx="1443729" cy="1749197"/>
            <a:chOff x="147220" y="1636887"/>
            <a:chExt cx="1443729" cy="1749197"/>
          </a:xfrm>
        </p:grpSpPr>
        <p:grpSp>
          <p:nvGrpSpPr>
            <p:cNvPr id="13" name="Group 52"/>
            <p:cNvGrpSpPr/>
            <p:nvPr/>
          </p:nvGrpSpPr>
          <p:grpSpPr>
            <a:xfrm>
              <a:off x="147220" y="1874837"/>
              <a:ext cx="1159292" cy="1427437"/>
              <a:chOff x="147220" y="1874837"/>
              <a:chExt cx="1159292" cy="1427437"/>
            </a:xfrm>
          </p:grpSpPr>
          <p:pic>
            <p:nvPicPr>
              <p:cNvPr id="24" name="Picture 23"/>
              <p:cNvPicPr>
                <a:picLocks noChangeAspect="1"/>
              </p:cNvPicPr>
              <p:nvPr/>
            </p:nvPicPr>
            <p:blipFill>
              <a:blip r:embed="rId4"/>
              <a:stretch>
                <a:fillRect/>
              </a:stretch>
            </p:blipFill>
            <p:spPr>
              <a:xfrm>
                <a:off x="239712" y="1874837"/>
                <a:ext cx="1066800" cy="1066800"/>
              </a:xfrm>
              <a:prstGeom prst="rect">
                <a:avLst/>
              </a:prstGeom>
              <a:effectLst>
                <a:outerShdw blurRad="50800" dist="38100" dir="5400000">
                  <a:srgbClr val="000000">
                    <a:alpha val="43000"/>
                  </a:srgbClr>
                </a:outerShdw>
              </a:effectLst>
            </p:spPr>
          </p:pic>
          <p:sp>
            <p:nvSpPr>
              <p:cNvPr id="52" name="TextBox 51"/>
              <p:cNvSpPr txBox="1"/>
              <p:nvPr/>
            </p:nvSpPr>
            <p:spPr>
              <a:xfrm>
                <a:off x="147220" y="3017837"/>
                <a:ext cx="1159292" cy="284437"/>
              </a:xfrm>
              <a:prstGeom prst="rect">
                <a:avLst/>
              </a:prstGeom>
              <a:noFill/>
            </p:spPr>
            <p:txBody>
              <a:bodyPr wrap="none" rtlCol="0">
                <a:spAutoFit/>
              </a:bodyPr>
              <a:lstStyle/>
              <a:p>
                <a:r>
                  <a:rPr lang="en-US" sz="1400" b="1" dirty="0" smtClean="0">
                    <a:solidFill>
                      <a:schemeClr val="accent1">
                        <a:lumMod val="50000"/>
                      </a:schemeClr>
                    </a:solidFill>
                  </a:rPr>
                  <a:t>Triple store</a:t>
                </a:r>
                <a:endParaRPr lang="en-US" sz="1400" b="1" dirty="0">
                  <a:solidFill>
                    <a:schemeClr val="accent1">
                      <a:lumMod val="50000"/>
                    </a:schemeClr>
                  </a:solidFill>
                </a:endParaRPr>
              </a:p>
            </p:txBody>
          </p:sp>
        </p:grpSp>
        <p:sp>
          <p:nvSpPr>
            <p:cNvPr id="54" name="TextBox 53"/>
            <p:cNvSpPr txBox="1"/>
            <p:nvPr/>
          </p:nvSpPr>
          <p:spPr>
            <a:xfrm rot="16200000">
              <a:off x="574132" y="2369267"/>
              <a:ext cx="1749197" cy="284437"/>
            </a:xfrm>
            <a:prstGeom prst="rect">
              <a:avLst/>
            </a:prstGeom>
            <a:noFill/>
          </p:spPr>
          <p:txBody>
            <a:bodyPr wrap="none" rtlCol="0">
              <a:spAutoFit/>
            </a:bodyPr>
            <a:lstStyle/>
            <a:p>
              <a:r>
                <a:rPr lang="en-US" sz="1400" b="1" dirty="0" smtClean="0">
                  <a:solidFill>
                    <a:srgbClr val="000000"/>
                  </a:solidFill>
                </a:rPr>
                <a:t>SPARQL Endpoint</a:t>
              </a:r>
              <a:endParaRPr lang="en-US" sz="1400" b="1" dirty="0">
                <a:solidFill>
                  <a:srgbClr val="000000"/>
                </a:solidFill>
              </a:endParaRPr>
            </a:p>
          </p:txBody>
        </p:sp>
      </p:grpSp>
      <p:sp>
        <p:nvSpPr>
          <p:cNvPr id="57" name="TextBox 56"/>
          <p:cNvSpPr txBox="1"/>
          <p:nvPr/>
        </p:nvSpPr>
        <p:spPr>
          <a:xfrm>
            <a:off x="315912" y="5761037"/>
            <a:ext cx="1132229" cy="284437"/>
          </a:xfrm>
          <a:prstGeom prst="rect">
            <a:avLst/>
          </a:prstGeom>
          <a:noFill/>
        </p:spPr>
        <p:txBody>
          <a:bodyPr wrap="none" rtlCol="0">
            <a:spAutoFit/>
          </a:bodyPr>
          <a:lstStyle/>
          <a:p>
            <a:r>
              <a:rPr lang="en-US" sz="1400" b="1" dirty="0" smtClean="0">
                <a:solidFill>
                  <a:srgbClr val="00664D"/>
                </a:solidFill>
              </a:rPr>
              <a:t>RDF Graph</a:t>
            </a:r>
            <a:endParaRPr lang="en-US" sz="1400" b="1" dirty="0">
              <a:solidFill>
                <a:srgbClr val="00664D"/>
              </a:solidFill>
            </a:endParaRPr>
          </a:p>
        </p:txBody>
      </p:sp>
      <p:cxnSp>
        <p:nvCxnSpPr>
          <p:cNvPr id="59" name="Straight Arrow Connector 58"/>
          <p:cNvCxnSpPr>
            <a:stCxn id="8" idx="0"/>
          </p:cNvCxnSpPr>
          <p:nvPr/>
        </p:nvCxnSpPr>
        <p:spPr bwMode="auto">
          <a:xfrm rot="5400000" flipH="1" flipV="1">
            <a:off x="2239962" y="3798887"/>
            <a:ext cx="2667000" cy="1714500"/>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62" name="Straight Arrow Connector 61"/>
          <p:cNvCxnSpPr>
            <a:stCxn id="7" idx="0"/>
            <a:endCxn id="91" idx="4"/>
          </p:cNvCxnSpPr>
          <p:nvPr/>
        </p:nvCxnSpPr>
        <p:spPr bwMode="auto">
          <a:xfrm rot="16200000" flipV="1">
            <a:off x="3575430" y="4635119"/>
            <a:ext cx="2667000" cy="42035"/>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65" name="Straight Arrow Connector 64"/>
          <p:cNvCxnSpPr>
            <a:stCxn id="5" idx="0"/>
          </p:cNvCxnSpPr>
          <p:nvPr/>
        </p:nvCxnSpPr>
        <p:spPr bwMode="auto">
          <a:xfrm rot="16200000" flipV="1">
            <a:off x="4964112" y="3703637"/>
            <a:ext cx="2667000" cy="1905000"/>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73" name="Straight Arrow Connector 72"/>
          <p:cNvCxnSpPr>
            <a:endCxn id="91" idx="3"/>
          </p:cNvCxnSpPr>
          <p:nvPr/>
        </p:nvCxnSpPr>
        <p:spPr bwMode="auto">
          <a:xfrm flipV="1">
            <a:off x="1839912" y="3222204"/>
            <a:ext cx="2185895" cy="1700634"/>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76" name="Straight Arrow Connector 75"/>
          <p:cNvCxnSpPr>
            <a:stCxn id="48" idx="0"/>
            <a:endCxn id="91" idx="5"/>
          </p:cNvCxnSpPr>
          <p:nvPr/>
        </p:nvCxnSpPr>
        <p:spPr bwMode="auto">
          <a:xfrm rot="10800000">
            <a:off x="5750018" y="3222204"/>
            <a:ext cx="2594339" cy="1850060"/>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79" name="Straight Arrow Connector 78"/>
          <p:cNvCxnSpPr>
            <a:stCxn id="54" idx="2"/>
            <a:endCxn id="91" idx="2"/>
          </p:cNvCxnSpPr>
          <p:nvPr/>
        </p:nvCxnSpPr>
        <p:spPr bwMode="auto">
          <a:xfrm>
            <a:off x="1535112" y="2216035"/>
            <a:ext cx="2133600" cy="763702"/>
          </a:xfrm>
          <a:prstGeom prst="straightConnector1">
            <a:avLst/>
          </a:prstGeom>
          <a:solidFill>
            <a:srgbClr val="00B8FF"/>
          </a:solidFill>
          <a:ln w="25400" cap="flat" cmpd="sng" algn="ctr">
            <a:solidFill>
              <a:schemeClr val="tx1"/>
            </a:solidFill>
            <a:prstDash val="solid"/>
            <a:round/>
            <a:headEnd type="none" w="lg" len="med"/>
            <a:tailEnd type="triangle" w="lg" len="med"/>
          </a:ln>
          <a:effectLst/>
        </p:spPr>
      </p:cxnSp>
      <p:cxnSp>
        <p:nvCxnSpPr>
          <p:cNvPr id="82" name="Straight Arrow Connector 81"/>
          <p:cNvCxnSpPr>
            <a:stCxn id="51" idx="0"/>
            <a:endCxn id="91" idx="6"/>
          </p:cNvCxnSpPr>
          <p:nvPr/>
        </p:nvCxnSpPr>
        <p:spPr bwMode="auto">
          <a:xfrm rot="10800000" flipV="1">
            <a:off x="6107113" y="2219437"/>
            <a:ext cx="2313443" cy="760299"/>
          </a:xfrm>
          <a:prstGeom prst="straightConnector1">
            <a:avLst/>
          </a:prstGeom>
          <a:solidFill>
            <a:srgbClr val="00B8FF"/>
          </a:solidFill>
          <a:ln w="25400" cap="flat" cmpd="sng" algn="ctr">
            <a:solidFill>
              <a:schemeClr val="tx1"/>
            </a:solidFill>
            <a:prstDash val="solid"/>
            <a:round/>
            <a:headEnd type="none" w="lg" len="med"/>
            <a:tailEnd type="triangle" w="lg" len="med"/>
          </a:ln>
          <a:effectLst/>
        </p:spPr>
      </p:cxnSp>
      <p:cxnSp>
        <p:nvCxnSpPr>
          <p:cNvPr id="110" name="Straight Arrow Connector 109"/>
          <p:cNvCxnSpPr>
            <a:stCxn id="91" idx="0"/>
            <a:endCxn id="119" idx="4"/>
          </p:cNvCxnSpPr>
          <p:nvPr/>
        </p:nvCxnSpPr>
        <p:spPr bwMode="auto">
          <a:xfrm rot="5400000" flipH="1" flipV="1">
            <a:off x="4545012" y="2293937"/>
            <a:ext cx="685800" cy="1588"/>
          </a:xfrm>
          <a:prstGeom prst="straightConnector1">
            <a:avLst/>
          </a:prstGeom>
          <a:solidFill>
            <a:srgbClr val="00B8FF"/>
          </a:solidFill>
          <a:ln w="25400" cap="flat" cmpd="sng" algn="ctr">
            <a:solidFill>
              <a:schemeClr val="tx1"/>
            </a:solidFill>
            <a:prstDash val="solid"/>
            <a:round/>
            <a:headEnd type="none" w="lg" len="med"/>
            <a:tailEnd type="triangle" w="lg" len="med"/>
          </a:ln>
          <a:effectLst/>
        </p:spPr>
      </p:cxnSp>
      <p:cxnSp>
        <p:nvCxnSpPr>
          <p:cNvPr id="113" name="Straight Arrow Connector 112"/>
          <p:cNvCxnSpPr>
            <a:endCxn id="119" idx="2"/>
          </p:cNvCxnSpPr>
          <p:nvPr/>
        </p:nvCxnSpPr>
        <p:spPr bwMode="auto">
          <a:xfrm flipV="1">
            <a:off x="1535112" y="1646237"/>
            <a:ext cx="2590800" cy="457200"/>
          </a:xfrm>
          <a:prstGeom prst="straightConnector1">
            <a:avLst/>
          </a:prstGeom>
          <a:solidFill>
            <a:srgbClr val="00B8FF"/>
          </a:solidFill>
          <a:ln w="25400" cap="flat" cmpd="sng" algn="ctr">
            <a:solidFill>
              <a:schemeClr val="tx1"/>
            </a:solidFill>
            <a:prstDash val="solid"/>
            <a:round/>
            <a:headEnd type="none" w="lg" len="med"/>
            <a:tailEnd type="triangle" w="lg" len="med"/>
          </a:ln>
          <a:effectLst/>
        </p:spPr>
      </p:cxnSp>
      <p:cxnSp>
        <p:nvCxnSpPr>
          <p:cNvPr id="116" name="Straight Arrow Connector 115"/>
          <p:cNvCxnSpPr>
            <a:endCxn id="119" idx="6"/>
          </p:cNvCxnSpPr>
          <p:nvPr/>
        </p:nvCxnSpPr>
        <p:spPr bwMode="auto">
          <a:xfrm rot="10800000">
            <a:off x="5649912" y="1646237"/>
            <a:ext cx="2743200" cy="457200"/>
          </a:xfrm>
          <a:prstGeom prst="straightConnector1">
            <a:avLst/>
          </a:prstGeom>
          <a:solidFill>
            <a:srgbClr val="00B8FF"/>
          </a:solidFill>
          <a:ln w="25400" cap="flat" cmpd="sng" algn="ctr">
            <a:solidFill>
              <a:schemeClr val="tx1"/>
            </a:solidFill>
            <a:prstDash val="solid"/>
            <a:round/>
            <a:headEnd type="none" w="lg" len="med"/>
            <a:tailEnd type="triangle" w="lg" len="med"/>
          </a:ln>
          <a:effectLst/>
        </p:spPr>
      </p:cxnSp>
      <p:grpSp>
        <p:nvGrpSpPr>
          <p:cNvPr id="14" name="Group 129"/>
          <p:cNvGrpSpPr/>
          <p:nvPr/>
        </p:nvGrpSpPr>
        <p:grpSpPr>
          <a:xfrm>
            <a:off x="4125912" y="1341437"/>
            <a:ext cx="1524000" cy="609600"/>
            <a:chOff x="4125912" y="1341437"/>
            <a:chExt cx="1524000" cy="609600"/>
          </a:xfrm>
        </p:grpSpPr>
        <p:sp>
          <p:nvSpPr>
            <p:cNvPr id="38" name="Rectangle 37"/>
            <p:cNvSpPr/>
            <p:nvPr/>
          </p:nvSpPr>
          <p:spPr bwMode="auto">
            <a:xfrm>
              <a:off x="4196017" y="1455837"/>
              <a:ext cx="1371600" cy="381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dirty="0" smtClean="0">
                  <a:ln>
                    <a:noFill/>
                  </a:ln>
                  <a:solidFill>
                    <a:srgbClr val="800000"/>
                  </a:solidFill>
                  <a:effectLst/>
                  <a:latin typeface="Arial" charset="0"/>
                </a:rPr>
                <a:t>Application</a:t>
              </a:r>
              <a:endParaRPr kumimoji="0" lang="en-US" sz="1600" b="1" i="0" u="none" strike="noStrike" cap="none" normalizeH="0" baseline="0" dirty="0">
                <a:ln>
                  <a:noFill/>
                </a:ln>
                <a:solidFill>
                  <a:srgbClr val="800000"/>
                </a:solidFill>
                <a:effectLst/>
                <a:latin typeface="Arial" charset="0"/>
              </a:endParaRPr>
            </a:p>
          </p:txBody>
        </p:sp>
        <p:sp>
          <p:nvSpPr>
            <p:cNvPr id="119" name="Oval 118"/>
            <p:cNvSpPr/>
            <p:nvPr/>
          </p:nvSpPr>
          <p:spPr bwMode="auto">
            <a:xfrm>
              <a:off x="4125912" y="1341437"/>
              <a:ext cx="1524000" cy="609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grpSp>
      <p:sp>
        <p:nvSpPr>
          <p:cNvPr id="149" name="TextBox 148"/>
          <p:cNvSpPr txBox="1"/>
          <p:nvPr/>
        </p:nvSpPr>
        <p:spPr>
          <a:xfrm rot="18136226">
            <a:off x="2949552" y="4678022"/>
            <a:ext cx="659155" cy="284437"/>
          </a:xfrm>
          <a:prstGeom prst="rect">
            <a:avLst/>
          </a:prstGeom>
          <a:noFill/>
        </p:spPr>
        <p:txBody>
          <a:bodyPr wrap="none" rtlCol="0">
            <a:spAutoFit/>
          </a:bodyPr>
          <a:lstStyle/>
          <a:p>
            <a:r>
              <a:rPr lang="en-US" sz="1400" b="1" noProof="1" smtClean="0">
                <a:solidFill>
                  <a:srgbClr val="000000"/>
                </a:solidFill>
              </a:rPr>
              <a:t>RDFa</a:t>
            </a:r>
            <a:endParaRPr lang="en-US" sz="1400" b="1" noProof="1">
              <a:solidFill>
                <a:srgbClr val="000000"/>
              </a:solidFill>
            </a:endParaRPr>
          </a:p>
        </p:txBody>
      </p:sp>
      <p:sp>
        <p:nvSpPr>
          <p:cNvPr id="150" name="TextBox 149"/>
          <p:cNvSpPr txBox="1"/>
          <p:nvPr/>
        </p:nvSpPr>
        <p:spPr>
          <a:xfrm rot="3212084">
            <a:off x="5941896" y="4747832"/>
            <a:ext cx="1391539" cy="284437"/>
          </a:xfrm>
          <a:prstGeom prst="rect">
            <a:avLst/>
          </a:prstGeom>
          <a:noFill/>
        </p:spPr>
        <p:txBody>
          <a:bodyPr wrap="none" rtlCol="0">
            <a:spAutoFit/>
          </a:bodyPr>
          <a:lstStyle/>
          <a:p>
            <a:r>
              <a:rPr lang="en-US" sz="1400" b="1" noProof="1" smtClean="0">
                <a:solidFill>
                  <a:srgbClr val="000000"/>
                </a:solidFill>
              </a:rPr>
              <a:t>GRDDL, RDFa</a:t>
            </a:r>
            <a:endParaRPr lang="en-US" sz="1400" b="1" noProof="1">
              <a:solidFill>
                <a:srgbClr val="000000"/>
              </a:solidFill>
            </a:endParaRPr>
          </a:p>
        </p:txBody>
      </p:sp>
      <p:sp>
        <p:nvSpPr>
          <p:cNvPr id="151" name="TextBox 150"/>
          <p:cNvSpPr txBox="1"/>
          <p:nvPr/>
        </p:nvSpPr>
        <p:spPr>
          <a:xfrm rot="16200000">
            <a:off x="3937997" y="4662786"/>
            <a:ext cx="1574670" cy="284437"/>
          </a:xfrm>
          <a:prstGeom prst="rect">
            <a:avLst/>
          </a:prstGeom>
          <a:noFill/>
        </p:spPr>
        <p:txBody>
          <a:bodyPr wrap="none" rtlCol="0">
            <a:spAutoFit/>
          </a:bodyPr>
          <a:lstStyle/>
          <a:p>
            <a:r>
              <a:rPr lang="en-US" sz="1400" b="1" noProof="1" smtClean="0">
                <a:solidFill>
                  <a:srgbClr val="000000"/>
                </a:solidFill>
              </a:rPr>
              <a:t>NLP Techniques</a:t>
            </a:r>
            <a:endParaRPr lang="en-US" sz="1400" b="1" noProof="1">
              <a:solidFill>
                <a:srgbClr val="000000"/>
              </a:solidFill>
            </a:endParaRPr>
          </a:p>
        </p:txBody>
      </p:sp>
      <p:sp>
        <p:nvSpPr>
          <p:cNvPr id="152" name="TextBox 151"/>
          <p:cNvSpPr txBox="1"/>
          <p:nvPr/>
        </p:nvSpPr>
        <p:spPr>
          <a:xfrm rot="1192782">
            <a:off x="1910426" y="2327168"/>
            <a:ext cx="1813905" cy="284437"/>
          </a:xfrm>
          <a:prstGeom prst="rect">
            <a:avLst/>
          </a:prstGeom>
          <a:noFill/>
        </p:spPr>
        <p:txBody>
          <a:bodyPr wrap="none" rtlCol="0">
            <a:spAutoFit/>
          </a:bodyPr>
          <a:lstStyle/>
          <a:p>
            <a:r>
              <a:rPr lang="en-US" sz="1400" b="1" dirty="0" smtClean="0">
                <a:solidFill>
                  <a:srgbClr val="000000"/>
                </a:solidFill>
              </a:rPr>
              <a:t>SPARQL Construct</a:t>
            </a:r>
            <a:endParaRPr lang="en-US" sz="1400" b="1" dirty="0">
              <a:solidFill>
                <a:srgbClr val="000000"/>
              </a:solidFill>
            </a:endParaRPr>
          </a:p>
        </p:txBody>
      </p:sp>
      <p:sp>
        <p:nvSpPr>
          <p:cNvPr id="154" name="TextBox 153"/>
          <p:cNvSpPr txBox="1"/>
          <p:nvPr/>
        </p:nvSpPr>
        <p:spPr>
          <a:xfrm rot="20494382">
            <a:off x="6257964" y="2306629"/>
            <a:ext cx="1813905" cy="284437"/>
          </a:xfrm>
          <a:prstGeom prst="rect">
            <a:avLst/>
          </a:prstGeom>
          <a:noFill/>
        </p:spPr>
        <p:txBody>
          <a:bodyPr wrap="none" rtlCol="0">
            <a:spAutoFit/>
          </a:bodyPr>
          <a:lstStyle/>
          <a:p>
            <a:r>
              <a:rPr lang="en-US" sz="1400" b="1" dirty="0" smtClean="0">
                <a:solidFill>
                  <a:srgbClr val="000000"/>
                </a:solidFill>
              </a:rPr>
              <a:t>SPARQL Construct</a:t>
            </a:r>
            <a:endParaRPr lang="en-US" sz="1400" b="1" dirty="0">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t>SPARQL 1.1 </a:t>
            </a:r>
            <a:r>
              <a:rPr lang="en-US" dirty="0"/>
              <a:t>as a unifying point</a:t>
            </a:r>
          </a:p>
        </p:txBody>
      </p:sp>
      <p:grpSp>
        <p:nvGrpSpPr>
          <p:cNvPr id="2" name="Group 33"/>
          <p:cNvGrpSpPr/>
          <p:nvPr/>
        </p:nvGrpSpPr>
        <p:grpSpPr>
          <a:xfrm>
            <a:off x="315912" y="4430077"/>
            <a:ext cx="1447800" cy="1254760"/>
            <a:chOff x="4659312" y="2789237"/>
            <a:chExt cx="1143000" cy="990600"/>
          </a:xfrm>
        </p:grpSpPr>
        <p:sp>
          <p:nvSpPr>
            <p:cNvPr id="26" name="Oval 25"/>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7" name="Oval 26"/>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8" name="Oval 27"/>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9" name="Oval 28"/>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0" name="Oval 29"/>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31" name="Oval 30"/>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cxnSp>
          <p:nvCxnSpPr>
            <p:cNvPr id="32" name="Straight Arrow Connector 31"/>
            <p:cNvCxnSpPr>
              <a:stCxn id="26" idx="6"/>
              <a:endCxn id="28"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33" name="Straight Arrow Connector 32"/>
            <p:cNvCxnSpPr>
              <a:stCxn id="26" idx="5"/>
              <a:endCxn id="29"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34" name="Straight Arrow Connector 33"/>
            <p:cNvCxnSpPr>
              <a:stCxn id="30" idx="7"/>
              <a:endCxn id="27"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35" name="Straight Arrow Connector 34"/>
            <p:cNvCxnSpPr>
              <a:stCxn id="27" idx="5"/>
              <a:endCxn id="31"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36" name="Straight Arrow Connector 35"/>
            <p:cNvCxnSpPr>
              <a:stCxn id="31" idx="7"/>
              <a:endCxn id="28"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grpSp>
        <p:nvGrpSpPr>
          <p:cNvPr id="3" name="Group 91"/>
          <p:cNvGrpSpPr/>
          <p:nvPr/>
        </p:nvGrpSpPr>
        <p:grpSpPr>
          <a:xfrm>
            <a:off x="3668712" y="2636837"/>
            <a:ext cx="2438400" cy="685800"/>
            <a:chOff x="3668712" y="2636837"/>
            <a:chExt cx="2438400" cy="685800"/>
          </a:xfrm>
        </p:grpSpPr>
        <p:sp>
          <p:nvSpPr>
            <p:cNvPr id="91" name="Oval 90"/>
            <p:cNvSpPr/>
            <p:nvPr/>
          </p:nvSpPr>
          <p:spPr bwMode="auto">
            <a:xfrm>
              <a:off x="3668712" y="2636837"/>
              <a:ext cx="2438400" cy="685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37" name="Rectangle 36"/>
            <p:cNvSpPr/>
            <p:nvPr/>
          </p:nvSpPr>
          <p:spPr bwMode="auto">
            <a:xfrm>
              <a:off x="3783012" y="2789237"/>
              <a:ext cx="2209800" cy="381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dirty="0" smtClean="0">
                  <a:ln>
                    <a:noFill/>
                  </a:ln>
                  <a:solidFill>
                    <a:srgbClr val="800000"/>
                  </a:solidFill>
                  <a:effectLst/>
                  <a:latin typeface="Arial" charset="0"/>
                </a:rPr>
                <a:t>SPARQL Processor</a:t>
              </a:r>
              <a:endParaRPr kumimoji="0" lang="en-US" sz="1600" b="1" i="0" u="none" strike="noStrike" cap="none" normalizeH="0" baseline="0" dirty="0">
                <a:ln>
                  <a:noFill/>
                </a:ln>
                <a:solidFill>
                  <a:srgbClr val="800000"/>
                </a:solidFill>
                <a:effectLst/>
                <a:latin typeface="Arial" charset="0"/>
              </a:endParaRPr>
            </a:p>
          </p:txBody>
        </p:sp>
      </p:grpSp>
      <p:grpSp>
        <p:nvGrpSpPr>
          <p:cNvPr id="4" name="Group 40"/>
          <p:cNvGrpSpPr/>
          <p:nvPr/>
        </p:nvGrpSpPr>
        <p:grpSpPr>
          <a:xfrm>
            <a:off x="2335212" y="5989637"/>
            <a:ext cx="761999" cy="1275037"/>
            <a:chOff x="2335212" y="5989637"/>
            <a:chExt cx="761999" cy="1275037"/>
          </a:xfrm>
        </p:grpSpPr>
        <p:pic>
          <p:nvPicPr>
            <p:cNvPr id="8" name="Picture 7"/>
            <p:cNvPicPr>
              <a:picLocks noChangeAspect="1"/>
            </p:cNvPicPr>
            <p:nvPr/>
          </p:nvPicPr>
          <p:blipFill>
            <a:blip r:embed="rId3"/>
            <a:stretch>
              <a:fillRect/>
            </a:stretch>
          </p:blipFill>
          <p:spPr>
            <a:xfrm>
              <a:off x="2335212" y="5989637"/>
              <a:ext cx="761999" cy="986761"/>
            </a:xfrm>
            <a:prstGeom prst="rect">
              <a:avLst/>
            </a:prstGeom>
          </p:spPr>
        </p:pic>
        <p:sp>
          <p:nvSpPr>
            <p:cNvPr id="40" name="TextBox 39"/>
            <p:cNvSpPr txBox="1"/>
            <p:nvPr/>
          </p:nvSpPr>
          <p:spPr>
            <a:xfrm>
              <a:off x="2379143" y="6980237"/>
              <a:ext cx="679969" cy="284437"/>
            </a:xfrm>
            <a:prstGeom prst="rect">
              <a:avLst/>
            </a:prstGeom>
            <a:noFill/>
          </p:spPr>
          <p:txBody>
            <a:bodyPr wrap="none" rtlCol="0">
              <a:spAutoFit/>
            </a:bodyPr>
            <a:lstStyle/>
            <a:p>
              <a:r>
                <a:rPr lang="en-US" sz="1400" b="1" dirty="0" smtClean="0">
                  <a:solidFill>
                    <a:srgbClr val="00664D"/>
                  </a:solidFill>
                </a:rPr>
                <a:t>HTML</a:t>
              </a:r>
              <a:endParaRPr lang="en-US" sz="1400" b="1" dirty="0">
                <a:solidFill>
                  <a:srgbClr val="00664D"/>
                </a:solidFill>
              </a:endParaRPr>
            </a:p>
          </p:txBody>
        </p:sp>
      </p:grpSp>
      <p:grpSp>
        <p:nvGrpSpPr>
          <p:cNvPr id="6" name="Group 42"/>
          <p:cNvGrpSpPr/>
          <p:nvPr/>
        </p:nvGrpSpPr>
        <p:grpSpPr>
          <a:xfrm>
            <a:off x="4154963" y="5989637"/>
            <a:ext cx="1723549" cy="1275037"/>
            <a:chOff x="4506912" y="5989637"/>
            <a:chExt cx="1723549" cy="1275037"/>
          </a:xfrm>
        </p:grpSpPr>
        <p:pic>
          <p:nvPicPr>
            <p:cNvPr id="7" name="Picture 6"/>
            <p:cNvPicPr>
              <a:picLocks noChangeAspect="1"/>
            </p:cNvPicPr>
            <p:nvPr/>
          </p:nvPicPr>
          <p:blipFill>
            <a:blip r:embed="rId3"/>
            <a:stretch>
              <a:fillRect/>
            </a:stretch>
          </p:blipFill>
          <p:spPr>
            <a:xfrm>
              <a:off x="4900896" y="5989637"/>
              <a:ext cx="761999" cy="986761"/>
            </a:xfrm>
            <a:prstGeom prst="rect">
              <a:avLst/>
            </a:prstGeom>
          </p:spPr>
        </p:pic>
        <p:sp>
          <p:nvSpPr>
            <p:cNvPr id="42" name="TextBox 41"/>
            <p:cNvSpPr txBox="1"/>
            <p:nvPr/>
          </p:nvSpPr>
          <p:spPr>
            <a:xfrm>
              <a:off x="4506912" y="6980237"/>
              <a:ext cx="1723549" cy="284437"/>
            </a:xfrm>
            <a:prstGeom prst="rect">
              <a:avLst/>
            </a:prstGeom>
            <a:noFill/>
          </p:spPr>
          <p:txBody>
            <a:bodyPr wrap="none" rtlCol="0">
              <a:spAutoFit/>
            </a:bodyPr>
            <a:lstStyle/>
            <a:p>
              <a:r>
                <a:rPr lang="en-US" sz="1400" b="1" dirty="0" smtClean="0">
                  <a:solidFill>
                    <a:srgbClr val="00664D"/>
                  </a:solidFill>
                </a:rPr>
                <a:t>Unstructured Text</a:t>
              </a:r>
              <a:endParaRPr lang="en-US" sz="1400" b="1" dirty="0">
                <a:solidFill>
                  <a:srgbClr val="00664D"/>
                </a:solidFill>
              </a:endParaRPr>
            </a:p>
          </p:txBody>
        </p:sp>
      </p:grpSp>
      <p:grpSp>
        <p:nvGrpSpPr>
          <p:cNvPr id="9" name="Group 44"/>
          <p:cNvGrpSpPr/>
          <p:nvPr/>
        </p:nvGrpSpPr>
        <p:grpSpPr>
          <a:xfrm>
            <a:off x="6631141" y="5989637"/>
            <a:ext cx="1228571" cy="1275037"/>
            <a:chOff x="6631141" y="5989637"/>
            <a:chExt cx="1228571" cy="1275037"/>
          </a:xfrm>
        </p:grpSpPr>
        <p:pic>
          <p:nvPicPr>
            <p:cNvPr id="5" name="Picture 4"/>
            <p:cNvPicPr>
              <a:picLocks noChangeAspect="1"/>
            </p:cNvPicPr>
            <p:nvPr/>
          </p:nvPicPr>
          <p:blipFill>
            <a:blip r:embed="rId3"/>
            <a:stretch>
              <a:fillRect/>
            </a:stretch>
          </p:blipFill>
          <p:spPr>
            <a:xfrm>
              <a:off x="6869112" y="5989637"/>
              <a:ext cx="761999" cy="986761"/>
            </a:xfrm>
            <a:prstGeom prst="rect">
              <a:avLst/>
            </a:prstGeom>
          </p:spPr>
        </p:pic>
        <p:sp>
          <p:nvSpPr>
            <p:cNvPr id="44" name="TextBox 43"/>
            <p:cNvSpPr txBox="1"/>
            <p:nvPr/>
          </p:nvSpPr>
          <p:spPr>
            <a:xfrm>
              <a:off x="6631141" y="6980237"/>
              <a:ext cx="1228571" cy="284437"/>
            </a:xfrm>
            <a:prstGeom prst="rect">
              <a:avLst/>
            </a:prstGeom>
            <a:noFill/>
          </p:spPr>
          <p:txBody>
            <a:bodyPr wrap="none" rtlCol="0">
              <a:spAutoFit/>
            </a:bodyPr>
            <a:lstStyle/>
            <a:p>
              <a:r>
                <a:rPr lang="en-US" sz="1400" b="1" dirty="0" smtClean="0">
                  <a:solidFill>
                    <a:srgbClr val="00664D"/>
                  </a:solidFill>
                </a:rPr>
                <a:t>XML/XHTML</a:t>
              </a:r>
              <a:endParaRPr lang="en-US" sz="1400" b="1" dirty="0">
                <a:solidFill>
                  <a:srgbClr val="00664D"/>
                </a:solidFill>
              </a:endParaRPr>
            </a:p>
          </p:txBody>
        </p:sp>
      </p:grpSp>
      <p:grpSp>
        <p:nvGrpSpPr>
          <p:cNvPr id="10" name="Group 48"/>
          <p:cNvGrpSpPr/>
          <p:nvPr/>
        </p:nvGrpSpPr>
        <p:grpSpPr>
          <a:xfrm>
            <a:off x="8344355" y="4515749"/>
            <a:ext cx="1378442" cy="1640961"/>
            <a:chOff x="8344355" y="4515749"/>
            <a:chExt cx="1378442" cy="1640961"/>
          </a:xfrm>
        </p:grpSpPr>
        <p:pic>
          <p:nvPicPr>
            <p:cNvPr id="21" name="Picture 20"/>
            <p:cNvPicPr>
              <a:picLocks noChangeAspect="1"/>
            </p:cNvPicPr>
            <p:nvPr/>
          </p:nvPicPr>
          <p:blipFill>
            <a:blip r:embed="rId4"/>
            <a:stretch>
              <a:fillRect/>
            </a:stretch>
          </p:blipFill>
          <p:spPr>
            <a:xfrm>
              <a:off x="8655997" y="4541837"/>
              <a:ext cx="1066800" cy="1066800"/>
            </a:xfrm>
            <a:prstGeom prst="rect">
              <a:avLst/>
            </a:prstGeom>
            <a:effectLst>
              <a:outerShdw blurRad="50800" dist="38100" dir="5400000">
                <a:srgbClr val="000000">
                  <a:alpha val="43000"/>
                </a:srgbClr>
              </a:outerShdw>
            </a:effectLst>
          </p:spPr>
        </p:pic>
        <p:sp>
          <p:nvSpPr>
            <p:cNvPr id="47" name="TextBox 46"/>
            <p:cNvSpPr txBox="1"/>
            <p:nvPr/>
          </p:nvSpPr>
          <p:spPr>
            <a:xfrm>
              <a:off x="8668079" y="5684837"/>
              <a:ext cx="1042636" cy="471873"/>
            </a:xfrm>
            <a:prstGeom prst="rect">
              <a:avLst/>
            </a:prstGeom>
            <a:noFill/>
          </p:spPr>
          <p:txBody>
            <a:bodyPr wrap="none" rtlCol="0">
              <a:spAutoFit/>
            </a:bodyPr>
            <a:lstStyle/>
            <a:p>
              <a:pPr algn="ctr"/>
              <a:r>
                <a:rPr lang="en-US" sz="1400" b="1" dirty="0" smtClean="0">
                  <a:solidFill>
                    <a:srgbClr val="00664D"/>
                  </a:solidFill>
                </a:rPr>
                <a:t>Relational</a:t>
              </a:r>
            </a:p>
            <a:p>
              <a:pPr algn="ctr"/>
              <a:r>
                <a:rPr lang="en-US" sz="1400" b="1" dirty="0" smtClean="0">
                  <a:solidFill>
                    <a:srgbClr val="00664D"/>
                  </a:solidFill>
                </a:rPr>
                <a:t>Database</a:t>
              </a:r>
              <a:endParaRPr lang="en-US" sz="1400" b="1" dirty="0">
                <a:solidFill>
                  <a:srgbClr val="00664D"/>
                </a:solidFill>
              </a:endParaRPr>
            </a:p>
          </p:txBody>
        </p:sp>
        <p:sp>
          <p:nvSpPr>
            <p:cNvPr id="48" name="TextBox 47"/>
            <p:cNvSpPr txBox="1"/>
            <p:nvPr/>
          </p:nvSpPr>
          <p:spPr>
            <a:xfrm rot="16200000">
              <a:off x="7930059" y="4930045"/>
              <a:ext cx="1113030" cy="284437"/>
            </a:xfrm>
            <a:prstGeom prst="rect">
              <a:avLst/>
            </a:prstGeom>
            <a:noFill/>
          </p:spPr>
          <p:txBody>
            <a:bodyPr wrap="none" rtlCol="0">
              <a:spAutoFit/>
            </a:bodyPr>
            <a:lstStyle/>
            <a:p>
              <a:r>
                <a:rPr lang="en-US" sz="1400" b="1" dirty="0" smtClean="0">
                  <a:solidFill>
                    <a:srgbClr val="000000"/>
                  </a:solidFill>
                </a:rPr>
                <a:t>SQL</a:t>
              </a:r>
              <a:r>
                <a:rPr lang="en-US" sz="1400" b="1" dirty="0" smtClean="0">
                  <a:solidFill>
                    <a:srgbClr val="000000"/>
                  </a:solidFill>
                  <a:sym typeface="Wingdings"/>
                </a:rPr>
                <a:t>RDF</a:t>
              </a:r>
              <a:endParaRPr lang="en-US" sz="1400" b="1" dirty="0">
                <a:solidFill>
                  <a:srgbClr val="000000"/>
                </a:solidFill>
              </a:endParaRPr>
            </a:p>
          </p:txBody>
        </p:sp>
      </p:grpSp>
      <p:grpSp>
        <p:nvGrpSpPr>
          <p:cNvPr id="11" name="Group 54"/>
          <p:cNvGrpSpPr/>
          <p:nvPr/>
        </p:nvGrpSpPr>
        <p:grpSpPr>
          <a:xfrm>
            <a:off x="8420555" y="1344840"/>
            <a:ext cx="1420357" cy="1749197"/>
            <a:chOff x="8268155" y="1646237"/>
            <a:chExt cx="1420357" cy="1749197"/>
          </a:xfrm>
        </p:grpSpPr>
        <p:pic>
          <p:nvPicPr>
            <p:cNvPr id="23" name="Picture 22"/>
            <p:cNvPicPr>
              <a:picLocks noChangeAspect="1"/>
            </p:cNvPicPr>
            <p:nvPr/>
          </p:nvPicPr>
          <p:blipFill>
            <a:blip r:embed="rId4"/>
            <a:stretch>
              <a:fillRect/>
            </a:stretch>
          </p:blipFill>
          <p:spPr>
            <a:xfrm>
              <a:off x="8621712" y="1874837"/>
              <a:ext cx="1066800" cy="1066800"/>
            </a:xfrm>
            <a:prstGeom prst="rect">
              <a:avLst/>
            </a:prstGeom>
            <a:effectLst>
              <a:outerShdw blurRad="50800" dist="38100" dir="5400000">
                <a:srgbClr val="000000">
                  <a:alpha val="43000"/>
                </a:srgbClr>
              </a:outerShdw>
            </a:effectLst>
          </p:spPr>
        </p:pic>
        <p:sp>
          <p:nvSpPr>
            <p:cNvPr id="50" name="TextBox 49"/>
            <p:cNvSpPr txBox="1"/>
            <p:nvPr/>
          </p:nvSpPr>
          <p:spPr>
            <a:xfrm>
              <a:off x="8657748" y="3017837"/>
              <a:ext cx="983024" cy="284437"/>
            </a:xfrm>
            <a:prstGeom prst="rect">
              <a:avLst/>
            </a:prstGeom>
            <a:noFill/>
          </p:spPr>
          <p:txBody>
            <a:bodyPr wrap="none" rtlCol="0">
              <a:spAutoFit/>
            </a:bodyPr>
            <a:lstStyle/>
            <a:p>
              <a:r>
                <a:rPr lang="en-US" sz="1400" b="1" dirty="0" smtClean="0">
                  <a:solidFill>
                    <a:srgbClr val="00664D"/>
                  </a:solidFill>
                </a:rPr>
                <a:t>Database</a:t>
              </a:r>
              <a:endParaRPr lang="en-US" sz="1400" b="1" dirty="0">
                <a:solidFill>
                  <a:srgbClr val="00664D"/>
                </a:solidFill>
              </a:endParaRPr>
            </a:p>
          </p:txBody>
        </p:sp>
        <p:sp>
          <p:nvSpPr>
            <p:cNvPr id="51" name="TextBox 50"/>
            <p:cNvSpPr txBox="1"/>
            <p:nvPr/>
          </p:nvSpPr>
          <p:spPr>
            <a:xfrm rot="16200000">
              <a:off x="7535775" y="2378617"/>
              <a:ext cx="1749197" cy="284437"/>
            </a:xfrm>
            <a:prstGeom prst="rect">
              <a:avLst/>
            </a:prstGeom>
            <a:noFill/>
          </p:spPr>
          <p:txBody>
            <a:bodyPr wrap="none" rtlCol="0">
              <a:spAutoFit/>
            </a:bodyPr>
            <a:lstStyle/>
            <a:p>
              <a:r>
                <a:rPr lang="en-US" sz="1400" b="1" dirty="0" smtClean="0">
                  <a:solidFill>
                    <a:srgbClr val="000000"/>
                  </a:solidFill>
                </a:rPr>
                <a:t>SPARQL Endpoint</a:t>
              </a:r>
              <a:endParaRPr lang="en-US" sz="1400" b="1" dirty="0">
                <a:solidFill>
                  <a:srgbClr val="000000"/>
                </a:solidFill>
              </a:endParaRPr>
            </a:p>
          </p:txBody>
        </p:sp>
      </p:grpSp>
      <p:grpSp>
        <p:nvGrpSpPr>
          <p:cNvPr id="12" name="Group 55"/>
          <p:cNvGrpSpPr/>
          <p:nvPr/>
        </p:nvGrpSpPr>
        <p:grpSpPr>
          <a:xfrm>
            <a:off x="91383" y="1341437"/>
            <a:ext cx="1443729" cy="1749197"/>
            <a:chOff x="147220" y="1636887"/>
            <a:chExt cx="1443729" cy="1749197"/>
          </a:xfrm>
        </p:grpSpPr>
        <p:grpSp>
          <p:nvGrpSpPr>
            <p:cNvPr id="13" name="Group 52"/>
            <p:cNvGrpSpPr/>
            <p:nvPr/>
          </p:nvGrpSpPr>
          <p:grpSpPr>
            <a:xfrm>
              <a:off x="147220" y="1874837"/>
              <a:ext cx="1159292" cy="1427437"/>
              <a:chOff x="147220" y="1874837"/>
              <a:chExt cx="1159292" cy="1427437"/>
            </a:xfrm>
          </p:grpSpPr>
          <p:pic>
            <p:nvPicPr>
              <p:cNvPr id="24" name="Picture 23"/>
              <p:cNvPicPr>
                <a:picLocks noChangeAspect="1"/>
              </p:cNvPicPr>
              <p:nvPr/>
            </p:nvPicPr>
            <p:blipFill>
              <a:blip r:embed="rId4"/>
              <a:stretch>
                <a:fillRect/>
              </a:stretch>
            </p:blipFill>
            <p:spPr>
              <a:xfrm>
                <a:off x="239712" y="1874837"/>
                <a:ext cx="1066800" cy="1066800"/>
              </a:xfrm>
              <a:prstGeom prst="rect">
                <a:avLst/>
              </a:prstGeom>
              <a:effectLst>
                <a:outerShdw blurRad="50800" dist="38100" dir="5400000">
                  <a:srgbClr val="000000">
                    <a:alpha val="43000"/>
                  </a:srgbClr>
                </a:outerShdw>
              </a:effectLst>
            </p:spPr>
          </p:pic>
          <p:sp>
            <p:nvSpPr>
              <p:cNvPr id="52" name="TextBox 51"/>
              <p:cNvSpPr txBox="1"/>
              <p:nvPr/>
            </p:nvSpPr>
            <p:spPr>
              <a:xfrm>
                <a:off x="147220" y="3017837"/>
                <a:ext cx="1159292" cy="284437"/>
              </a:xfrm>
              <a:prstGeom prst="rect">
                <a:avLst/>
              </a:prstGeom>
              <a:noFill/>
            </p:spPr>
            <p:txBody>
              <a:bodyPr wrap="none" rtlCol="0">
                <a:spAutoFit/>
              </a:bodyPr>
              <a:lstStyle/>
              <a:p>
                <a:r>
                  <a:rPr lang="en-US" sz="1400" b="1" dirty="0" smtClean="0">
                    <a:solidFill>
                      <a:schemeClr val="accent1">
                        <a:lumMod val="50000"/>
                      </a:schemeClr>
                    </a:solidFill>
                  </a:rPr>
                  <a:t>Triple store</a:t>
                </a:r>
                <a:endParaRPr lang="en-US" sz="1400" b="1" dirty="0">
                  <a:solidFill>
                    <a:schemeClr val="accent1">
                      <a:lumMod val="50000"/>
                    </a:schemeClr>
                  </a:solidFill>
                </a:endParaRPr>
              </a:p>
            </p:txBody>
          </p:sp>
        </p:grpSp>
        <p:sp>
          <p:nvSpPr>
            <p:cNvPr id="54" name="TextBox 53"/>
            <p:cNvSpPr txBox="1"/>
            <p:nvPr/>
          </p:nvSpPr>
          <p:spPr>
            <a:xfrm rot="16200000">
              <a:off x="574132" y="2369267"/>
              <a:ext cx="1749197" cy="284437"/>
            </a:xfrm>
            <a:prstGeom prst="rect">
              <a:avLst/>
            </a:prstGeom>
            <a:noFill/>
          </p:spPr>
          <p:txBody>
            <a:bodyPr wrap="none" rtlCol="0">
              <a:spAutoFit/>
            </a:bodyPr>
            <a:lstStyle/>
            <a:p>
              <a:r>
                <a:rPr lang="en-US" sz="1400" b="1" dirty="0" smtClean="0">
                  <a:solidFill>
                    <a:srgbClr val="000000"/>
                  </a:solidFill>
                </a:rPr>
                <a:t>SPARQL Endpoint</a:t>
              </a:r>
              <a:endParaRPr lang="en-US" sz="1400" b="1" dirty="0">
                <a:solidFill>
                  <a:srgbClr val="000000"/>
                </a:solidFill>
              </a:endParaRPr>
            </a:p>
          </p:txBody>
        </p:sp>
      </p:grpSp>
      <p:sp>
        <p:nvSpPr>
          <p:cNvPr id="57" name="TextBox 56"/>
          <p:cNvSpPr txBox="1"/>
          <p:nvPr/>
        </p:nvSpPr>
        <p:spPr>
          <a:xfrm>
            <a:off x="315912" y="5761037"/>
            <a:ext cx="1132229" cy="284437"/>
          </a:xfrm>
          <a:prstGeom prst="rect">
            <a:avLst/>
          </a:prstGeom>
          <a:noFill/>
        </p:spPr>
        <p:txBody>
          <a:bodyPr wrap="none" rtlCol="0">
            <a:spAutoFit/>
          </a:bodyPr>
          <a:lstStyle/>
          <a:p>
            <a:r>
              <a:rPr lang="en-US" sz="1400" b="1" dirty="0" smtClean="0">
                <a:solidFill>
                  <a:srgbClr val="00664D"/>
                </a:solidFill>
              </a:rPr>
              <a:t>RDF Graph</a:t>
            </a:r>
            <a:endParaRPr lang="en-US" sz="1400" b="1" dirty="0">
              <a:solidFill>
                <a:srgbClr val="00664D"/>
              </a:solidFill>
            </a:endParaRPr>
          </a:p>
        </p:txBody>
      </p:sp>
      <p:cxnSp>
        <p:nvCxnSpPr>
          <p:cNvPr id="59" name="Straight Arrow Connector 58"/>
          <p:cNvCxnSpPr>
            <a:stCxn id="8" idx="0"/>
          </p:cNvCxnSpPr>
          <p:nvPr/>
        </p:nvCxnSpPr>
        <p:spPr bwMode="auto">
          <a:xfrm rot="5400000" flipH="1" flipV="1">
            <a:off x="2239962" y="3798887"/>
            <a:ext cx="2667000" cy="1714500"/>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62" name="Straight Arrow Connector 61"/>
          <p:cNvCxnSpPr>
            <a:stCxn id="7" idx="0"/>
            <a:endCxn id="91" idx="4"/>
          </p:cNvCxnSpPr>
          <p:nvPr/>
        </p:nvCxnSpPr>
        <p:spPr bwMode="auto">
          <a:xfrm rot="16200000" flipV="1">
            <a:off x="3575430" y="4635119"/>
            <a:ext cx="2667000" cy="42035"/>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65" name="Straight Arrow Connector 64"/>
          <p:cNvCxnSpPr>
            <a:stCxn id="5" idx="0"/>
          </p:cNvCxnSpPr>
          <p:nvPr/>
        </p:nvCxnSpPr>
        <p:spPr bwMode="auto">
          <a:xfrm rot="16200000" flipV="1">
            <a:off x="4964112" y="3703637"/>
            <a:ext cx="2667000" cy="1905000"/>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73" name="Straight Arrow Connector 72"/>
          <p:cNvCxnSpPr>
            <a:endCxn id="91" idx="3"/>
          </p:cNvCxnSpPr>
          <p:nvPr/>
        </p:nvCxnSpPr>
        <p:spPr bwMode="auto">
          <a:xfrm flipV="1">
            <a:off x="1839912" y="3222204"/>
            <a:ext cx="2185895" cy="1700634"/>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76" name="Straight Arrow Connector 75"/>
          <p:cNvCxnSpPr>
            <a:stCxn id="48" idx="0"/>
            <a:endCxn id="91" idx="5"/>
          </p:cNvCxnSpPr>
          <p:nvPr/>
        </p:nvCxnSpPr>
        <p:spPr bwMode="auto">
          <a:xfrm rot="10800000">
            <a:off x="5750018" y="3222204"/>
            <a:ext cx="2594339" cy="1850060"/>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79" name="Straight Arrow Connector 78"/>
          <p:cNvCxnSpPr>
            <a:stCxn id="54" idx="2"/>
            <a:endCxn id="91" idx="2"/>
          </p:cNvCxnSpPr>
          <p:nvPr/>
        </p:nvCxnSpPr>
        <p:spPr bwMode="auto">
          <a:xfrm>
            <a:off x="1535112" y="2216035"/>
            <a:ext cx="2133600" cy="763702"/>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82" name="Straight Arrow Connector 81"/>
          <p:cNvCxnSpPr>
            <a:stCxn id="51" idx="0"/>
            <a:endCxn id="91" idx="6"/>
          </p:cNvCxnSpPr>
          <p:nvPr/>
        </p:nvCxnSpPr>
        <p:spPr bwMode="auto">
          <a:xfrm rot="10800000" flipV="1">
            <a:off x="6107113" y="2219437"/>
            <a:ext cx="2313443" cy="760299"/>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110" name="Straight Arrow Connector 109"/>
          <p:cNvCxnSpPr>
            <a:stCxn id="91" idx="0"/>
            <a:endCxn id="119" idx="4"/>
          </p:cNvCxnSpPr>
          <p:nvPr/>
        </p:nvCxnSpPr>
        <p:spPr bwMode="auto">
          <a:xfrm rot="5400000" flipH="1" flipV="1">
            <a:off x="4545012" y="2293937"/>
            <a:ext cx="685800" cy="1588"/>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113" name="Straight Arrow Connector 112"/>
          <p:cNvCxnSpPr>
            <a:endCxn id="119" idx="2"/>
          </p:cNvCxnSpPr>
          <p:nvPr/>
        </p:nvCxnSpPr>
        <p:spPr bwMode="auto">
          <a:xfrm flipV="1">
            <a:off x="1535112" y="1646237"/>
            <a:ext cx="2590800" cy="457200"/>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cxnSp>
        <p:nvCxnSpPr>
          <p:cNvPr id="116" name="Straight Arrow Connector 115"/>
          <p:cNvCxnSpPr>
            <a:endCxn id="119" idx="6"/>
          </p:cNvCxnSpPr>
          <p:nvPr/>
        </p:nvCxnSpPr>
        <p:spPr bwMode="auto">
          <a:xfrm rot="10800000">
            <a:off x="5649912" y="1646237"/>
            <a:ext cx="2743200" cy="457200"/>
          </a:xfrm>
          <a:prstGeom prst="straightConnector1">
            <a:avLst/>
          </a:prstGeom>
          <a:solidFill>
            <a:srgbClr val="00B8FF"/>
          </a:solidFill>
          <a:ln w="25400" cap="flat" cmpd="sng" algn="ctr">
            <a:solidFill>
              <a:schemeClr val="tx1"/>
            </a:solidFill>
            <a:prstDash val="solid"/>
            <a:round/>
            <a:headEnd type="triangle" w="lg" len="med"/>
            <a:tailEnd type="triangle" w="lg" len="med"/>
          </a:ln>
          <a:effectLst/>
        </p:spPr>
      </p:cxnSp>
      <p:grpSp>
        <p:nvGrpSpPr>
          <p:cNvPr id="14" name="Group 129"/>
          <p:cNvGrpSpPr/>
          <p:nvPr/>
        </p:nvGrpSpPr>
        <p:grpSpPr>
          <a:xfrm>
            <a:off x="4125912" y="1341437"/>
            <a:ext cx="1524000" cy="609600"/>
            <a:chOff x="4125912" y="1341437"/>
            <a:chExt cx="1524000" cy="609600"/>
          </a:xfrm>
        </p:grpSpPr>
        <p:sp>
          <p:nvSpPr>
            <p:cNvPr id="38" name="Rectangle 37"/>
            <p:cNvSpPr/>
            <p:nvPr/>
          </p:nvSpPr>
          <p:spPr bwMode="auto">
            <a:xfrm>
              <a:off x="4196017" y="1455837"/>
              <a:ext cx="1371600" cy="3810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dirty="0" smtClean="0">
                  <a:ln>
                    <a:noFill/>
                  </a:ln>
                  <a:solidFill>
                    <a:srgbClr val="800000"/>
                  </a:solidFill>
                  <a:effectLst/>
                  <a:latin typeface="Arial" charset="0"/>
                </a:rPr>
                <a:t>Application</a:t>
              </a:r>
              <a:endParaRPr kumimoji="0" lang="en-US" sz="1600" b="1" i="0" u="none" strike="noStrike" cap="none" normalizeH="0" baseline="0" dirty="0">
                <a:ln>
                  <a:noFill/>
                </a:ln>
                <a:solidFill>
                  <a:srgbClr val="800000"/>
                </a:solidFill>
                <a:effectLst/>
                <a:latin typeface="Arial" charset="0"/>
              </a:endParaRPr>
            </a:p>
          </p:txBody>
        </p:sp>
        <p:sp>
          <p:nvSpPr>
            <p:cNvPr id="119" name="Oval 118"/>
            <p:cNvSpPr/>
            <p:nvPr/>
          </p:nvSpPr>
          <p:spPr bwMode="auto">
            <a:xfrm>
              <a:off x="4125912" y="1341437"/>
              <a:ext cx="1524000" cy="6096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grpSp>
      <p:sp>
        <p:nvSpPr>
          <p:cNvPr id="149" name="TextBox 148"/>
          <p:cNvSpPr txBox="1"/>
          <p:nvPr/>
        </p:nvSpPr>
        <p:spPr>
          <a:xfrm rot="18136226">
            <a:off x="2949552" y="4678022"/>
            <a:ext cx="659155" cy="284437"/>
          </a:xfrm>
          <a:prstGeom prst="rect">
            <a:avLst/>
          </a:prstGeom>
          <a:noFill/>
        </p:spPr>
        <p:txBody>
          <a:bodyPr wrap="none" rtlCol="0">
            <a:spAutoFit/>
          </a:bodyPr>
          <a:lstStyle/>
          <a:p>
            <a:r>
              <a:rPr lang="en-US" sz="1400" b="1" noProof="1" smtClean="0">
                <a:solidFill>
                  <a:srgbClr val="000000"/>
                </a:solidFill>
              </a:rPr>
              <a:t>RDFa</a:t>
            </a:r>
            <a:endParaRPr lang="en-US" sz="1400" b="1" noProof="1">
              <a:solidFill>
                <a:srgbClr val="000000"/>
              </a:solidFill>
            </a:endParaRPr>
          </a:p>
        </p:txBody>
      </p:sp>
      <p:sp>
        <p:nvSpPr>
          <p:cNvPr id="150" name="TextBox 149"/>
          <p:cNvSpPr txBox="1"/>
          <p:nvPr/>
        </p:nvSpPr>
        <p:spPr>
          <a:xfrm rot="3212084">
            <a:off x="5941896" y="4747832"/>
            <a:ext cx="1391539" cy="284437"/>
          </a:xfrm>
          <a:prstGeom prst="rect">
            <a:avLst/>
          </a:prstGeom>
          <a:noFill/>
        </p:spPr>
        <p:txBody>
          <a:bodyPr wrap="none" rtlCol="0">
            <a:spAutoFit/>
          </a:bodyPr>
          <a:lstStyle/>
          <a:p>
            <a:r>
              <a:rPr lang="en-US" sz="1400" b="1" noProof="1" smtClean="0">
                <a:solidFill>
                  <a:srgbClr val="000000"/>
                </a:solidFill>
              </a:rPr>
              <a:t>GRDDL, RDFa</a:t>
            </a:r>
            <a:endParaRPr lang="en-US" sz="1400" b="1" noProof="1">
              <a:solidFill>
                <a:srgbClr val="000000"/>
              </a:solidFill>
            </a:endParaRPr>
          </a:p>
        </p:txBody>
      </p:sp>
      <p:sp>
        <p:nvSpPr>
          <p:cNvPr id="151" name="TextBox 150"/>
          <p:cNvSpPr txBox="1"/>
          <p:nvPr/>
        </p:nvSpPr>
        <p:spPr>
          <a:xfrm rot="16200000">
            <a:off x="3937997" y="4662786"/>
            <a:ext cx="1574670" cy="284437"/>
          </a:xfrm>
          <a:prstGeom prst="rect">
            <a:avLst/>
          </a:prstGeom>
          <a:noFill/>
        </p:spPr>
        <p:txBody>
          <a:bodyPr wrap="none" rtlCol="0">
            <a:spAutoFit/>
          </a:bodyPr>
          <a:lstStyle/>
          <a:p>
            <a:r>
              <a:rPr lang="en-US" sz="1400" b="1" noProof="1" smtClean="0">
                <a:solidFill>
                  <a:srgbClr val="000000"/>
                </a:solidFill>
              </a:rPr>
              <a:t>NLP Techniques</a:t>
            </a:r>
            <a:endParaRPr lang="en-US" sz="1400" b="1" noProof="1">
              <a:solidFill>
                <a:srgbClr val="000000"/>
              </a:solidFill>
            </a:endParaRPr>
          </a:p>
        </p:txBody>
      </p:sp>
      <p:sp>
        <p:nvSpPr>
          <p:cNvPr id="152" name="TextBox 151"/>
          <p:cNvSpPr txBox="1"/>
          <p:nvPr/>
        </p:nvSpPr>
        <p:spPr>
          <a:xfrm rot="1192782">
            <a:off x="1910426" y="2327168"/>
            <a:ext cx="1813905" cy="284437"/>
          </a:xfrm>
          <a:prstGeom prst="rect">
            <a:avLst/>
          </a:prstGeom>
          <a:noFill/>
        </p:spPr>
        <p:txBody>
          <a:bodyPr wrap="none" rtlCol="0">
            <a:spAutoFit/>
          </a:bodyPr>
          <a:lstStyle/>
          <a:p>
            <a:r>
              <a:rPr lang="en-US" sz="1400" b="1" dirty="0" smtClean="0">
                <a:solidFill>
                  <a:srgbClr val="000000"/>
                </a:solidFill>
              </a:rPr>
              <a:t>SPARQL Construct</a:t>
            </a:r>
            <a:endParaRPr lang="en-US" sz="1400" b="1" dirty="0">
              <a:solidFill>
                <a:srgbClr val="000000"/>
              </a:solidFill>
            </a:endParaRPr>
          </a:p>
        </p:txBody>
      </p:sp>
      <p:sp>
        <p:nvSpPr>
          <p:cNvPr id="154" name="TextBox 153"/>
          <p:cNvSpPr txBox="1"/>
          <p:nvPr/>
        </p:nvSpPr>
        <p:spPr>
          <a:xfrm rot="20494382">
            <a:off x="6257964" y="2306629"/>
            <a:ext cx="1813905" cy="284437"/>
          </a:xfrm>
          <a:prstGeom prst="rect">
            <a:avLst/>
          </a:prstGeom>
          <a:noFill/>
        </p:spPr>
        <p:txBody>
          <a:bodyPr wrap="none" rtlCol="0">
            <a:spAutoFit/>
          </a:bodyPr>
          <a:lstStyle/>
          <a:p>
            <a:r>
              <a:rPr lang="en-US" sz="1400" b="1" dirty="0" smtClean="0">
                <a:solidFill>
                  <a:srgbClr val="000000"/>
                </a:solidFill>
              </a:rPr>
              <a:t>SPARQL Construct</a:t>
            </a:r>
            <a:endParaRPr lang="en-US" sz="1400" b="1" dirty="0">
              <a:solidFill>
                <a:srgbClr val="000000"/>
              </a:solidFill>
            </a:endParaRPr>
          </a:p>
        </p:txBody>
      </p:sp>
      <p:sp>
        <p:nvSpPr>
          <p:cNvPr id="60" name="TextBox 59"/>
          <p:cNvSpPr txBox="1"/>
          <p:nvPr/>
        </p:nvSpPr>
        <p:spPr>
          <a:xfrm rot="1206292">
            <a:off x="1913073" y="2661166"/>
            <a:ext cx="1582484" cy="284437"/>
          </a:xfrm>
          <a:prstGeom prst="rect">
            <a:avLst/>
          </a:prstGeom>
          <a:noFill/>
        </p:spPr>
        <p:txBody>
          <a:bodyPr wrap="none" rtlCol="0">
            <a:spAutoFit/>
          </a:bodyPr>
          <a:lstStyle/>
          <a:p>
            <a:r>
              <a:rPr lang="en-US" sz="1400" b="1" dirty="0" smtClean="0">
                <a:solidFill>
                  <a:srgbClr val="000000"/>
                </a:solidFill>
              </a:rPr>
              <a:t>SPARQL Update</a:t>
            </a:r>
            <a:endParaRPr lang="en-US" sz="1400" b="1" dirty="0">
              <a:solidFill>
                <a:srgbClr val="000000"/>
              </a:solidFill>
            </a:endParaRPr>
          </a:p>
        </p:txBody>
      </p:sp>
      <p:sp>
        <p:nvSpPr>
          <p:cNvPr id="61" name="TextBox 60"/>
          <p:cNvSpPr txBox="1"/>
          <p:nvPr/>
        </p:nvSpPr>
        <p:spPr>
          <a:xfrm rot="20451556">
            <a:off x="6491002" y="2659815"/>
            <a:ext cx="1582484" cy="284437"/>
          </a:xfrm>
          <a:prstGeom prst="rect">
            <a:avLst/>
          </a:prstGeom>
          <a:noFill/>
        </p:spPr>
        <p:txBody>
          <a:bodyPr wrap="none" rtlCol="0">
            <a:spAutoFit/>
          </a:bodyPr>
          <a:lstStyle/>
          <a:p>
            <a:r>
              <a:rPr lang="en-US" sz="1400" b="1" dirty="0" smtClean="0">
                <a:solidFill>
                  <a:srgbClr val="000000"/>
                </a:solidFill>
              </a:rPr>
              <a:t>SPARQL Update</a:t>
            </a:r>
            <a:endParaRPr lang="en-US" sz="1400" b="1" dirty="0">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The Japanese authorities released radioactivity measurements, but:</a:t>
            </a:r>
          </a:p>
          <a:p>
            <a:pPr lvl="1"/>
            <a:r>
              <a:rPr lang="en-US" dirty="0" smtClean="0"/>
              <a:t>data in PDF, hardly manageable by a machine</a:t>
            </a:r>
          </a:p>
          <a:p>
            <a:pPr lvl="1"/>
            <a:r>
              <a:rPr lang="en-US" dirty="0" smtClean="0"/>
              <a:t>metadata missing (e.g., geographic data)</a:t>
            </a:r>
          </a:p>
          <a:p>
            <a:r>
              <a:rPr lang="en-US" dirty="0" smtClean="0"/>
              <a:t>Volunteers (led by Masahide </a:t>
            </a:r>
            <a:r>
              <a:rPr lang="en-US" dirty="0" err="1" smtClean="0"/>
              <a:t>Kanzaki</a:t>
            </a:r>
            <a:r>
              <a:rPr lang="en-US" dirty="0" smtClean="0"/>
              <a:t>):</a:t>
            </a:r>
          </a:p>
          <a:p>
            <a:pPr lvl="1"/>
            <a:r>
              <a:rPr lang="en-US" dirty="0" smtClean="0"/>
              <a:t>collected and converted the data into RDF</a:t>
            </a:r>
          </a:p>
          <a:p>
            <a:pPr lvl="1"/>
            <a:r>
              <a:rPr lang="en-US" dirty="0" smtClean="0"/>
              <a:t>metadata was added</a:t>
            </a:r>
          </a:p>
          <a:p>
            <a:pPr lvl="1"/>
            <a:r>
              <a:rPr lang="en-US" dirty="0" smtClean="0"/>
              <a:t>SPARQL endpoint is provided</a:t>
            </a:r>
          </a:p>
          <a:p>
            <a:pPr lvl="1"/>
            <a:r>
              <a:rPr lang="en-US" dirty="0"/>
              <a:t>t</a:t>
            </a:r>
            <a:r>
              <a:rPr lang="en-US" dirty="0" smtClean="0"/>
              <a:t>he data is now suitable for further processing by others</a:t>
            </a:r>
            <a:endParaRPr lang="en-US" dirty="0"/>
          </a:p>
        </p:txBody>
      </p:sp>
      <p:sp>
        <p:nvSpPr>
          <p:cNvPr id="3" name="Title 2"/>
          <p:cNvSpPr>
            <a:spLocks noGrp="1"/>
          </p:cNvSpPr>
          <p:nvPr>
            <p:ph type="title"/>
          </p:nvPr>
        </p:nvSpPr>
        <p:spPr>
          <a:xfrm>
            <a:off x="392111" y="46037"/>
            <a:ext cx="9688513" cy="1259946"/>
          </a:xfrm>
        </p:spPr>
        <p:txBody>
          <a:bodyPr>
            <a:normAutofit/>
          </a:bodyPr>
          <a:lstStyle/>
          <a:p>
            <a:r>
              <a:rPr lang="en-US" dirty="0" smtClean="0"/>
              <a:t>Example: radioactivity data</a:t>
            </a:r>
            <a:endParaRPr lang="en-US" dirty="0"/>
          </a:p>
        </p:txBody>
      </p:sp>
    </p:spTree>
    <p:extLst>
      <p:ext uri="{BB962C8B-B14F-4D97-AF65-F5344CB8AC3E}">
        <p14:creationId xmlns:p14="http://schemas.microsoft.com/office/powerpoint/2010/main" val="32287074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data are often in isolation, “silos”</a:t>
            </a:r>
            <a:endParaRPr lang="en-US" dirty="0"/>
          </a:p>
        </p:txBody>
      </p:sp>
      <p:sp>
        <p:nvSpPr>
          <p:cNvPr id="6" name="Text Box 7"/>
          <p:cNvSpPr txBox="1">
            <a:spLocks noChangeArrowheads="1"/>
          </p:cNvSpPr>
          <p:nvPr/>
        </p:nvSpPr>
        <p:spPr bwMode="auto">
          <a:xfrm>
            <a:off x="215776" y="7333197"/>
            <a:ext cx="8193088" cy="290512"/>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000" i="1" dirty="0" smtClean="0">
                <a:solidFill>
                  <a:srgbClr val="000000"/>
                </a:solidFill>
                <a:ea typeface="msmincho" charset="0"/>
                <a:cs typeface="msmincho" charset="0"/>
              </a:rPr>
              <a:t>Photo credit “nepatterson”, Flickr</a:t>
            </a:r>
            <a:endParaRPr lang="en-US" sz="1000" i="1" dirty="0">
              <a:solidFill>
                <a:srgbClr val="000000"/>
              </a:solidFill>
              <a:ea typeface="msmincho" charset="0"/>
              <a:cs typeface="msmincho" charset="0"/>
              <a:hlinkClick r:id="rId2"/>
            </a:endParaRPr>
          </a:p>
        </p:txBody>
      </p:sp>
      <p:pic>
        <p:nvPicPr>
          <p:cNvPr id="7" name="Picture 6"/>
          <p:cNvPicPr>
            <a:picLocks noChangeAspect="1"/>
          </p:cNvPicPr>
          <p:nvPr/>
        </p:nvPicPr>
        <p:blipFill>
          <a:blip r:embed="rId3"/>
          <a:stretch>
            <a:fillRect/>
          </a:stretch>
        </p:blipFill>
        <p:spPr>
          <a:xfrm>
            <a:off x="1230312" y="1417637"/>
            <a:ext cx="7213600" cy="5410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2111" y="46037"/>
            <a:ext cx="9688513" cy="1259946"/>
          </a:xfrm>
        </p:spPr>
        <p:txBody>
          <a:bodyPr>
            <a:normAutofit/>
          </a:bodyPr>
          <a:lstStyle/>
          <a:p>
            <a:r>
              <a:rPr lang="en-US" dirty="0" smtClean="0"/>
              <a:t>Example: radioactivity data</a:t>
            </a:r>
            <a:endParaRPr lang="en-US" dirty="0"/>
          </a:p>
        </p:txBody>
      </p:sp>
      <p:pic>
        <p:nvPicPr>
          <p:cNvPr id="5" name="Picture 4" descr="fukushim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644" y="2484638"/>
            <a:ext cx="7924108" cy="3239415"/>
          </a:xfrm>
          <a:prstGeom prst="rect">
            <a:avLst/>
          </a:prstGeom>
        </p:spPr>
      </p:pic>
    </p:spTree>
    <p:extLst>
      <p:ext uri="{BB962C8B-B14F-4D97-AF65-F5344CB8AC3E}">
        <p14:creationId xmlns:p14="http://schemas.microsoft.com/office/powerpoint/2010/main" val="1144237854"/>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Vocabularies</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Data integration needs agreements on</a:t>
            </a:r>
          </a:p>
          <a:p>
            <a:pPr lvl="1"/>
            <a:r>
              <a:rPr lang="en-US" dirty="0" smtClean="0"/>
              <a:t>terms </a:t>
            </a:r>
          </a:p>
          <a:p>
            <a:pPr lvl="2"/>
            <a:r>
              <a:rPr lang="en-US" dirty="0" smtClean="0"/>
              <a:t>“translator”, “author”</a:t>
            </a:r>
          </a:p>
          <a:p>
            <a:pPr lvl="1"/>
            <a:r>
              <a:rPr lang="en-US" dirty="0" smtClean="0"/>
              <a:t>categories used </a:t>
            </a:r>
          </a:p>
          <a:p>
            <a:pPr lvl="2"/>
            <a:r>
              <a:rPr lang="en-US" dirty="0" smtClean="0"/>
              <a:t>“Person”, “literature”</a:t>
            </a:r>
          </a:p>
          <a:p>
            <a:pPr lvl="1"/>
            <a:r>
              <a:rPr lang="en-US" dirty="0" smtClean="0"/>
              <a:t>relationships among those </a:t>
            </a:r>
          </a:p>
          <a:p>
            <a:pPr lvl="2"/>
            <a:r>
              <a:rPr lang="en-US" dirty="0" smtClean="0"/>
              <a:t>“an author is also a Person…”, “historical fiction is a narrower term than fiction”</a:t>
            </a:r>
          </a:p>
          <a:p>
            <a:pPr lvl="2"/>
            <a:r>
              <a:rPr lang="en-US" dirty="0" smtClean="0"/>
              <a:t>ie, new relationships can be deduced</a:t>
            </a:r>
          </a:p>
        </p:txBody>
      </p:sp>
      <p:sp>
        <p:nvSpPr>
          <p:cNvPr id="3" name="Title 2"/>
          <p:cNvSpPr>
            <a:spLocks noGrp="1"/>
          </p:cNvSpPr>
          <p:nvPr>
            <p:ph type="title"/>
          </p:nvPr>
        </p:nvSpPr>
        <p:spPr/>
        <p:txBody>
          <a:bodyPr/>
          <a:lstStyle/>
          <a:p>
            <a:r>
              <a:rPr lang="en-US" dirty="0" smtClean="0"/>
              <a:t>Vocabularies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There is a need for “languages” to define such vocabularies</a:t>
            </a:r>
          </a:p>
          <a:p>
            <a:pPr lvl="1"/>
            <a:r>
              <a:rPr lang="en-US" dirty="0" smtClean="0"/>
              <a:t>to define those vocabularies</a:t>
            </a:r>
          </a:p>
          <a:p>
            <a:pPr lvl="1"/>
            <a:r>
              <a:rPr lang="en-US" dirty="0" smtClean="0"/>
              <a:t>to assign clear “semantics” on how new relationships can be deduced</a:t>
            </a:r>
          </a:p>
        </p:txBody>
      </p:sp>
      <p:sp>
        <p:nvSpPr>
          <p:cNvPr id="3" name="Title 2"/>
          <p:cNvSpPr>
            <a:spLocks noGrp="1"/>
          </p:cNvSpPr>
          <p:nvPr>
            <p:ph type="title"/>
          </p:nvPr>
        </p:nvSpPr>
        <p:spPr/>
        <p:txBody>
          <a:bodyPr/>
          <a:lstStyle/>
          <a:p>
            <a:r>
              <a:rPr lang="en-US" dirty="0" smtClean="0"/>
              <a:t>Vocabularies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Indeed RDFS </a:t>
            </a:r>
            <a:r>
              <a:rPr lang="en-US" i="1" dirty="0" smtClean="0"/>
              <a:t>is </a:t>
            </a:r>
            <a:r>
              <a:rPr lang="en-US" dirty="0" smtClean="0"/>
              <a:t>such framework:</a:t>
            </a:r>
          </a:p>
          <a:p>
            <a:pPr lvl="1"/>
            <a:r>
              <a:rPr lang="en-US" dirty="0" smtClean="0"/>
              <a:t>there is typing, subtyping</a:t>
            </a:r>
          </a:p>
          <a:p>
            <a:pPr lvl="1"/>
            <a:r>
              <a:rPr lang="en-US" dirty="0" smtClean="0"/>
              <a:t>properties can be put in a hierarchy</a:t>
            </a:r>
          </a:p>
          <a:p>
            <a:pPr lvl="1"/>
            <a:r>
              <a:rPr lang="en-US" dirty="0" smtClean="0"/>
              <a:t>datatypes can be defined</a:t>
            </a:r>
          </a:p>
          <a:p>
            <a:r>
              <a:rPr lang="en-US" dirty="0" smtClean="0"/>
              <a:t>RDFS is enough for many vocabularies</a:t>
            </a:r>
          </a:p>
          <a:p>
            <a:r>
              <a:rPr lang="en-US" dirty="0" smtClean="0"/>
              <a:t>But not for all!</a:t>
            </a:r>
          </a:p>
          <a:p>
            <a:pPr lvl="1"/>
            <a:endParaRPr lang="en-US" dirty="0"/>
          </a:p>
        </p:txBody>
      </p:sp>
      <p:sp>
        <p:nvSpPr>
          <p:cNvPr id="2" name="Title 1"/>
          <p:cNvSpPr>
            <a:spLocks noGrp="1"/>
          </p:cNvSpPr>
          <p:nvPr>
            <p:ph type="title"/>
          </p:nvPr>
        </p:nvSpPr>
        <p:spPr/>
        <p:txBody>
          <a:bodyPr/>
          <a:lstStyle/>
          <a:p>
            <a:r>
              <a:rPr lang="en-US" dirty="0" smtClean="0"/>
              <a:t>But what about RDFS?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 re-use thesauri, glossaries, etc: </a:t>
            </a:r>
            <a:r>
              <a:rPr lang="en-US" dirty="0" smtClean="0">
                <a:solidFill>
                  <a:srgbClr val="800000"/>
                </a:solidFill>
              </a:rPr>
              <a:t>SKOS</a:t>
            </a:r>
          </a:p>
          <a:p>
            <a:r>
              <a:rPr lang="en-US" dirty="0" smtClean="0"/>
              <a:t>To define more complex vocabularies with a strong logical underpinning: </a:t>
            </a:r>
            <a:r>
              <a:rPr lang="en-US" dirty="0" smtClean="0">
                <a:solidFill>
                  <a:srgbClr val="800000"/>
                </a:solidFill>
              </a:rPr>
              <a:t>OWL</a:t>
            </a:r>
          </a:p>
          <a:p>
            <a:r>
              <a:rPr lang="en-US" dirty="0" smtClean="0"/>
              <a:t>Generic framework to define rules on terms and data: </a:t>
            </a:r>
            <a:r>
              <a:rPr lang="en-US" dirty="0" smtClean="0">
                <a:solidFill>
                  <a:srgbClr val="800000"/>
                </a:solidFill>
              </a:rPr>
              <a:t>RIF</a:t>
            </a:r>
            <a:endParaRPr lang="en-US" dirty="0">
              <a:solidFill>
                <a:srgbClr val="800000"/>
              </a:solidFill>
            </a:endParaRPr>
          </a:p>
        </p:txBody>
      </p:sp>
      <p:sp>
        <p:nvSpPr>
          <p:cNvPr id="2" name="Title 1"/>
          <p:cNvSpPr>
            <a:spLocks noGrp="1"/>
          </p:cNvSpPr>
          <p:nvPr>
            <p:ph type="title"/>
          </p:nvPr>
        </p:nvSpPr>
        <p:spPr/>
        <p:txBody>
          <a:bodyPr/>
          <a:lstStyle/>
          <a:p>
            <a:r>
              <a:rPr lang="en-US" dirty="0" smtClean="0"/>
              <a:t>Three technologies have emerged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1"/>
          <p:cNvSpPr>
            <a:spLocks noGrp="1" noChangeArrowheads="1"/>
          </p:cNvSpPr>
          <p:nvPr>
            <p:ph type="title"/>
          </p:nvPr>
        </p:nvSpPr>
        <p:spPr/>
        <p:txBody>
          <a:bodyPr tIns="42336">
            <a:normAutofit fontScale="90000"/>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4800" dirty="0"/>
              <a:t>Using thesauri, glossaries</a:t>
            </a:r>
            <a:br>
              <a:rPr lang="en-US" sz="4800" dirty="0"/>
            </a:br>
            <a:r>
              <a:rPr lang="en-US" sz="3200" dirty="0"/>
              <a:t>(SKOS)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2"/>
          <p:cNvSpPr>
            <a:spLocks noGrp="1" noChangeArrowheads="1"/>
          </p:cNvSpPr>
          <p:nvPr>
            <p:ph idx="1"/>
          </p:nvPr>
        </p:nvSpPr>
        <p:spPr/>
        <p:txBody>
          <a:bodyPr/>
          <a:lstStyle/>
          <a:p>
            <a:r>
              <a:rPr lang="en-US" smtClean="0"/>
              <a:t>Represent and share classifications, glossaries, thesauri, etc</a:t>
            </a:r>
          </a:p>
          <a:p>
            <a:pPr lvl="1"/>
            <a:r>
              <a:rPr lang="en-US" smtClean="0"/>
              <a:t>for example:</a:t>
            </a:r>
          </a:p>
          <a:p>
            <a:pPr lvl="2"/>
            <a:r>
              <a:rPr lang="en-US" smtClean="0"/>
              <a:t>Dewey Decimal Classification, Art and Architecture Thesaurus, ACM classification of keywords and terms…</a:t>
            </a:r>
          </a:p>
          <a:p>
            <a:pPr lvl="2"/>
            <a:r>
              <a:rPr lang="en-US" smtClean="0"/>
              <a:t>classification/formalization of Web 2.0 type tags</a:t>
            </a:r>
          </a:p>
          <a:p>
            <a:r>
              <a:rPr lang="en-US" smtClean="0"/>
              <a:t>Define classes and properties to add those structures to an RDF universe</a:t>
            </a:r>
          </a:p>
          <a:p>
            <a:pPr lvl="1"/>
            <a:r>
              <a:rPr lang="en-US" smtClean="0"/>
              <a:t>allow for a quick port of this traditional data, combine it with other data</a:t>
            </a:r>
            <a:endParaRPr lang="en-US"/>
          </a:p>
        </p:txBody>
      </p:sp>
      <p:sp>
        <p:nvSpPr>
          <p:cNvPr id="444418" name="Rectangle 1"/>
          <p:cNvSpPr>
            <a:spLocks noGrp="1" noChangeArrowheads="1"/>
          </p:cNvSpPr>
          <p:nvPr>
            <p:ph type="title"/>
          </p:nvPr>
        </p:nvSpPr>
        <p:spPr/>
        <p:txBody>
          <a:bodyPr/>
          <a:lstStyle/>
          <a:p>
            <a:r>
              <a:rPr lang="en-US" smtClean="0"/>
              <a:t>SKOS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he term “Fiction”, as defined by the Library of Congress</a:t>
            </a:r>
            <a:endParaRPr lang="en-US" dirty="0"/>
          </a:p>
        </p:txBody>
      </p:sp>
      <p:pic>
        <p:nvPicPr>
          <p:cNvPr id="4" name="Picture 3"/>
          <p:cNvPicPr>
            <a:picLocks noChangeAspect="1"/>
          </p:cNvPicPr>
          <p:nvPr/>
        </p:nvPicPr>
        <p:blipFill>
          <a:blip r:embed="rId2"/>
          <a:stretch>
            <a:fillRect/>
          </a:stretch>
        </p:blipFill>
        <p:spPr>
          <a:xfrm>
            <a:off x="1359971" y="1410804"/>
            <a:ext cx="7423689" cy="58659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he term “Fiction”, as defined by the Library of Congress</a:t>
            </a:r>
            <a:endParaRPr lang="en-US" dirty="0"/>
          </a:p>
        </p:txBody>
      </p:sp>
      <p:pic>
        <p:nvPicPr>
          <p:cNvPr id="4" name="Picture 3"/>
          <p:cNvPicPr>
            <a:picLocks noChangeAspect="1"/>
          </p:cNvPicPr>
          <p:nvPr/>
        </p:nvPicPr>
        <p:blipFill>
          <a:blip r:embed="rId2"/>
          <a:stretch>
            <a:fillRect/>
          </a:stretch>
        </p:blipFill>
        <p:spPr>
          <a:xfrm>
            <a:off x="1358604" y="1417637"/>
            <a:ext cx="7427129" cy="5868670"/>
          </a:xfrm>
          <a:prstGeom prst="rect">
            <a:avLst/>
          </a:prstGeom>
        </p:spPr>
      </p:pic>
      <p:sp>
        <p:nvSpPr>
          <p:cNvPr id="8" name="Oval 7"/>
          <p:cNvSpPr/>
          <p:nvPr/>
        </p:nvSpPr>
        <p:spPr bwMode="auto">
          <a:xfrm>
            <a:off x="1447290" y="4639563"/>
            <a:ext cx="914400" cy="304800"/>
          </a:xfrm>
          <a:prstGeom prst="ellipse">
            <a:avLst/>
          </a:prstGeom>
          <a:noFill/>
          <a:ln w="158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9" name="Oval 8"/>
          <p:cNvSpPr/>
          <p:nvPr/>
        </p:nvSpPr>
        <p:spPr bwMode="auto">
          <a:xfrm>
            <a:off x="1479579" y="5499289"/>
            <a:ext cx="1219200" cy="228600"/>
          </a:xfrm>
          <a:prstGeom prst="ellipse">
            <a:avLst/>
          </a:prstGeom>
          <a:noFill/>
          <a:ln w="158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10" name="Oval 9"/>
          <p:cNvSpPr/>
          <p:nvPr/>
        </p:nvSpPr>
        <p:spPr bwMode="auto">
          <a:xfrm>
            <a:off x="1491201" y="5064474"/>
            <a:ext cx="533400" cy="228600"/>
          </a:xfrm>
          <a:prstGeom prst="ellipse">
            <a:avLst/>
          </a:prstGeom>
          <a:noFill/>
          <a:ln w="158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11" name="Oval 10"/>
          <p:cNvSpPr/>
          <p:nvPr/>
        </p:nvSpPr>
        <p:spPr bwMode="auto">
          <a:xfrm>
            <a:off x="1535112" y="5750274"/>
            <a:ext cx="1143000" cy="228600"/>
          </a:xfrm>
          <a:prstGeom prst="ellipse">
            <a:avLst/>
          </a:prstGeom>
          <a:noFill/>
          <a:ln w="158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12" name="Oval 11"/>
          <p:cNvSpPr/>
          <p:nvPr/>
        </p:nvSpPr>
        <p:spPr bwMode="auto">
          <a:xfrm>
            <a:off x="1458053" y="6218237"/>
            <a:ext cx="1295400" cy="304800"/>
          </a:xfrm>
          <a:prstGeom prst="ellipse">
            <a:avLst/>
          </a:prstGeom>
          <a:noFill/>
          <a:ln w="158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“Web” where</a:t>
            </a:r>
          </a:p>
          <a:p>
            <a:pPr lvl="1"/>
            <a:r>
              <a:rPr lang="en-US" dirty="0" smtClean="0"/>
              <a:t>documents are available for download on the Internet</a:t>
            </a:r>
          </a:p>
          <a:p>
            <a:pPr lvl="1"/>
            <a:r>
              <a:rPr lang="en-US" dirty="0" smtClean="0"/>
              <a:t>but there would be no hyperlinks among them</a:t>
            </a:r>
          </a:p>
        </p:txBody>
      </p:sp>
      <p:sp>
        <p:nvSpPr>
          <p:cNvPr id="2" name="Title 1"/>
          <p:cNvSpPr>
            <a:spLocks noGrp="1"/>
          </p:cNvSpPr>
          <p:nvPr>
            <p:ph type="title"/>
          </p:nvPr>
        </p:nvSpPr>
        <p:spPr/>
        <p:txBody>
          <a:bodyPr/>
          <a:lstStyle/>
          <a:p>
            <a:r>
              <a:rPr lang="en-US" dirty="0" smtClean="0"/>
              <a:t>Imagine…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structure of the LOC page is fairly typical</a:t>
            </a:r>
          </a:p>
          <a:p>
            <a:pPr lvl="1"/>
            <a:r>
              <a:rPr lang="en-US" dirty="0" smtClean="0"/>
              <a:t>label, alternate label, narrower, broader, …</a:t>
            </a:r>
          </a:p>
          <a:p>
            <a:pPr lvl="1"/>
            <a:r>
              <a:rPr lang="en-US" dirty="0" smtClean="0"/>
              <a:t>there is even an ISO standard for these</a:t>
            </a:r>
          </a:p>
          <a:p>
            <a:r>
              <a:rPr lang="en-US" dirty="0" smtClean="0"/>
              <a:t>SKOS provides a basic structure to create an RDF representation of these</a:t>
            </a:r>
            <a:endParaRPr lang="en-US" dirty="0"/>
          </a:p>
        </p:txBody>
      </p:sp>
      <p:sp>
        <p:nvSpPr>
          <p:cNvPr id="2" name="Title 1"/>
          <p:cNvSpPr>
            <a:spLocks noGrp="1"/>
          </p:cNvSpPr>
          <p:nvPr>
            <p:ph type="title"/>
          </p:nvPr>
        </p:nvSpPr>
        <p:spPr/>
        <p:txBody>
          <a:bodyPr>
            <a:normAutofit/>
          </a:bodyPr>
          <a:lstStyle/>
          <a:p>
            <a:r>
              <a:rPr lang="en-US" dirty="0" smtClean="0"/>
              <a:t>Thesauri have identical structures…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LOC’s “Fiction” in SKOS/RDF</a:t>
            </a:r>
            <a:endParaRPr lang="en-US" dirty="0"/>
          </a:p>
        </p:txBody>
      </p:sp>
      <p:sp>
        <p:nvSpPr>
          <p:cNvPr id="4" name="Oval 3"/>
          <p:cNvSpPr/>
          <p:nvPr/>
        </p:nvSpPr>
        <p:spPr bwMode="auto">
          <a:xfrm>
            <a:off x="3744912" y="1493837"/>
            <a:ext cx="2482494" cy="477153"/>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none" lIns="91440" tIns="45720" rIns="91440" bIns="45720" numCol="1" rtlCol="0" anchor="ctr" anchorCtr="1" compatLnSpc="1">
            <a:prstTxWarp prst="textNoShape">
              <a:avLst/>
            </a:prstTxWarp>
            <a:spAutoFit/>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800" b="1" i="1" noProof="1" smtClean="0">
                <a:solidFill>
                  <a:srgbClr val="800000"/>
                </a:solidFill>
              </a:rPr>
              <a:t>s</a:t>
            </a:r>
            <a:r>
              <a:rPr kumimoji="0" lang="en-US" sz="1800" b="1" i="1" u="none" strike="noStrike" cap="none" normalizeH="0" baseline="0" noProof="1" smtClean="0">
                <a:ln>
                  <a:noFill/>
                </a:ln>
                <a:solidFill>
                  <a:srgbClr val="800000"/>
                </a:solidFill>
                <a:effectLst/>
                <a:latin typeface="Arial" charset="0"/>
              </a:rPr>
              <a:t>kos:Concept</a:t>
            </a:r>
            <a:endParaRPr kumimoji="0" lang="en-US" sz="1800" b="1" i="1" u="none" strike="noStrike" cap="none" normalizeH="0" baseline="0" noProof="1">
              <a:ln>
                <a:noFill/>
              </a:ln>
              <a:solidFill>
                <a:srgbClr val="800000"/>
              </a:solidFill>
              <a:effectLst/>
              <a:latin typeface="Arial" charset="0"/>
            </a:endParaRPr>
          </a:p>
        </p:txBody>
      </p:sp>
      <p:sp>
        <p:nvSpPr>
          <p:cNvPr id="6" name="Rectangle 5"/>
          <p:cNvSpPr/>
          <p:nvPr/>
        </p:nvSpPr>
        <p:spPr bwMode="auto">
          <a:xfrm>
            <a:off x="8295386" y="1951037"/>
            <a:ext cx="1600200" cy="339324"/>
          </a:xfrm>
          <a:prstGeom prst="rect">
            <a:avLst/>
          </a:prstGeom>
          <a:solidFill>
            <a:srgbClr val="A6A6A6"/>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square" lIns="91440" tIns="45720" rIns="91440" bIns="45720" numCol="1" rtlCol="0" anchor="ctr" anchorCtr="1"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dirty="0" smtClean="0">
                <a:ln>
                  <a:noFill/>
                </a:ln>
                <a:solidFill>
                  <a:schemeClr val="tx1"/>
                </a:solidFill>
                <a:effectLst/>
                <a:latin typeface="Arial" charset="0"/>
              </a:rPr>
              <a:t>Fiction</a:t>
            </a:r>
            <a:endParaRPr kumimoji="0" lang="en-US" sz="1800" b="1" i="0" u="none" strike="noStrike" cap="none" normalizeH="0" baseline="0" dirty="0">
              <a:ln>
                <a:noFill/>
              </a:ln>
              <a:solidFill>
                <a:schemeClr val="tx1"/>
              </a:solidFill>
              <a:effectLst/>
              <a:latin typeface="Arial" charset="0"/>
            </a:endParaRPr>
          </a:p>
        </p:txBody>
      </p:sp>
      <p:sp>
        <p:nvSpPr>
          <p:cNvPr id="7" name="Rectangle 6"/>
          <p:cNvSpPr/>
          <p:nvPr/>
        </p:nvSpPr>
        <p:spPr bwMode="auto">
          <a:xfrm>
            <a:off x="8415532" y="4659713"/>
            <a:ext cx="1402961" cy="339324"/>
          </a:xfrm>
          <a:prstGeom prst="rect">
            <a:avLst/>
          </a:prstGeom>
          <a:solidFill>
            <a:srgbClr val="A6A6A6"/>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none" lIns="91440" tIns="45720" rIns="91440" bIns="45720" numCol="1" rtlCol="0" anchor="ctr" anchorCtr="1"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dirty="0" smtClean="0">
                <a:ln>
                  <a:noFill/>
                </a:ln>
                <a:solidFill>
                  <a:schemeClr val="tx1"/>
                </a:solidFill>
                <a:effectLst/>
                <a:latin typeface="Arial" charset="0"/>
              </a:rPr>
              <a:t>Metafiction</a:t>
            </a:r>
            <a:endParaRPr kumimoji="0" lang="en-US" sz="1800" b="1" i="0" u="none" strike="noStrike" cap="none" normalizeH="0" baseline="0" dirty="0">
              <a:ln>
                <a:noFill/>
              </a:ln>
              <a:solidFill>
                <a:schemeClr val="tx1"/>
              </a:solidFill>
              <a:effectLst/>
              <a:latin typeface="Arial" charset="0"/>
            </a:endParaRPr>
          </a:p>
        </p:txBody>
      </p:sp>
      <p:sp>
        <p:nvSpPr>
          <p:cNvPr id="8" name="Rectangle 7"/>
          <p:cNvSpPr/>
          <p:nvPr/>
        </p:nvSpPr>
        <p:spPr bwMode="auto">
          <a:xfrm>
            <a:off x="8316912" y="5878913"/>
            <a:ext cx="1600200" cy="339324"/>
          </a:xfrm>
          <a:prstGeom prst="rect">
            <a:avLst/>
          </a:prstGeom>
          <a:solidFill>
            <a:srgbClr val="A6A6A6"/>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square" lIns="91440" tIns="45720" rIns="91440" bIns="45720" numCol="1" rtlCol="0" anchor="ctr" anchorCtr="1"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dirty="0" smtClean="0">
                <a:ln>
                  <a:noFill/>
                </a:ln>
                <a:solidFill>
                  <a:schemeClr val="tx1"/>
                </a:solidFill>
                <a:effectLst/>
                <a:latin typeface="Arial" charset="0"/>
              </a:rPr>
              <a:t>Novels</a:t>
            </a:r>
            <a:endParaRPr kumimoji="0" lang="en-US" sz="1800" b="1" i="0" u="none" strike="noStrike" cap="none" normalizeH="0" baseline="0" dirty="0">
              <a:ln>
                <a:noFill/>
              </a:ln>
              <a:solidFill>
                <a:schemeClr val="tx1"/>
              </a:solidFill>
              <a:effectLst/>
              <a:latin typeface="Arial" charset="0"/>
            </a:endParaRPr>
          </a:p>
        </p:txBody>
      </p:sp>
      <p:sp>
        <p:nvSpPr>
          <p:cNvPr id="10" name="Rectangle 9"/>
          <p:cNvSpPr/>
          <p:nvPr/>
        </p:nvSpPr>
        <p:spPr bwMode="auto">
          <a:xfrm>
            <a:off x="210178" y="1459313"/>
            <a:ext cx="1600200" cy="339324"/>
          </a:xfrm>
          <a:prstGeom prst="rect">
            <a:avLst/>
          </a:prstGeom>
          <a:solidFill>
            <a:srgbClr val="A6A6A6"/>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square" lIns="91440" tIns="45720" rIns="91440" bIns="45720" numCol="1" rtlCol="0" anchor="ctr" anchorCtr="1"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dirty="0" smtClean="0">
                <a:ln>
                  <a:noFill/>
                </a:ln>
                <a:solidFill>
                  <a:schemeClr val="tx1"/>
                </a:solidFill>
                <a:effectLst/>
                <a:latin typeface="Arial" charset="0"/>
              </a:rPr>
              <a:t>Literature</a:t>
            </a:r>
            <a:endParaRPr kumimoji="0" lang="en-US" sz="1800" b="1" i="0" u="none" strike="noStrike" cap="none" normalizeH="0" baseline="0" dirty="0">
              <a:ln>
                <a:noFill/>
              </a:ln>
              <a:solidFill>
                <a:schemeClr val="tx1"/>
              </a:solidFill>
              <a:effectLst/>
              <a:latin typeface="Arial" charset="0"/>
            </a:endParaRPr>
          </a:p>
        </p:txBody>
      </p:sp>
      <p:sp>
        <p:nvSpPr>
          <p:cNvPr id="11" name="Rectangle 10"/>
          <p:cNvSpPr/>
          <p:nvPr/>
        </p:nvSpPr>
        <p:spPr bwMode="auto">
          <a:xfrm>
            <a:off x="239712" y="6058551"/>
            <a:ext cx="1600200" cy="339324"/>
          </a:xfrm>
          <a:prstGeom prst="rect">
            <a:avLst/>
          </a:prstGeom>
          <a:solidFill>
            <a:srgbClr val="A6A6A6"/>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square" lIns="91440" tIns="45720" rIns="91440" bIns="45720" numCol="1" rtlCol="0" anchor="ctr" anchorCtr="1"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dirty="0" smtClean="0">
                <a:ln>
                  <a:noFill/>
                </a:ln>
                <a:solidFill>
                  <a:schemeClr val="tx1"/>
                </a:solidFill>
                <a:effectLst/>
                <a:latin typeface="Arial" charset="0"/>
              </a:rPr>
              <a:t>Allegories</a:t>
            </a:r>
            <a:endParaRPr kumimoji="0" lang="en-US" sz="1800" b="1" i="0" u="none" strike="noStrike" cap="none" normalizeH="0" baseline="0" dirty="0">
              <a:ln>
                <a:noFill/>
              </a:ln>
              <a:solidFill>
                <a:schemeClr val="tx1"/>
              </a:solidFill>
              <a:effectLst/>
              <a:latin typeface="Arial" charset="0"/>
            </a:endParaRPr>
          </a:p>
        </p:txBody>
      </p:sp>
      <p:sp>
        <p:nvSpPr>
          <p:cNvPr id="12" name="Rectangle 11"/>
          <p:cNvSpPr/>
          <p:nvPr/>
        </p:nvSpPr>
        <p:spPr bwMode="auto">
          <a:xfrm>
            <a:off x="321303" y="6768449"/>
            <a:ext cx="2147305" cy="339324"/>
          </a:xfrm>
          <a:prstGeom prst="rect">
            <a:avLst/>
          </a:prstGeom>
          <a:solidFill>
            <a:srgbClr val="A6A6A6"/>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none" lIns="91440" tIns="45720" rIns="91440" bIns="45720" numCol="1" rtlCol="0" anchor="ctr" anchorCtr="1"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dirty="0" smtClean="0">
                <a:ln>
                  <a:noFill/>
                </a:ln>
                <a:solidFill>
                  <a:schemeClr val="tx1"/>
                </a:solidFill>
                <a:effectLst/>
                <a:latin typeface="Arial" charset="0"/>
              </a:rPr>
              <a:t>Adventure stories</a:t>
            </a:r>
            <a:endParaRPr kumimoji="0" lang="en-US" sz="1800" b="1" i="0" u="none" strike="noStrike" cap="none" normalizeH="0" baseline="0" dirty="0">
              <a:ln>
                <a:noFill/>
              </a:ln>
              <a:solidFill>
                <a:schemeClr val="tx1"/>
              </a:solidFill>
              <a:effectLst/>
              <a:latin typeface="Arial" charset="0"/>
            </a:endParaRPr>
          </a:p>
        </p:txBody>
      </p:sp>
      <p:cxnSp>
        <p:nvCxnSpPr>
          <p:cNvPr id="14" name="Straight Arrow Connector 13"/>
          <p:cNvCxnSpPr>
            <a:stCxn id="5" idx="2"/>
            <a:endCxn id="76" idx="6"/>
          </p:cNvCxnSpPr>
          <p:nvPr/>
        </p:nvCxnSpPr>
        <p:spPr bwMode="auto">
          <a:xfrm rot="10800000">
            <a:off x="1552244" y="3713614"/>
            <a:ext cx="1125868" cy="152400"/>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cxnSp>
        <p:nvCxnSpPr>
          <p:cNvPr id="15" name="Straight Arrow Connector 14"/>
          <p:cNvCxnSpPr>
            <a:stCxn id="5" idx="4"/>
            <a:endCxn id="49" idx="0"/>
          </p:cNvCxnSpPr>
          <p:nvPr/>
        </p:nvCxnSpPr>
        <p:spPr bwMode="auto">
          <a:xfrm rot="5400000">
            <a:off x="3569399" y="4584903"/>
            <a:ext cx="1885047" cy="924420"/>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cxnSp>
        <p:nvCxnSpPr>
          <p:cNvPr id="18" name="Straight Arrow Connector 17"/>
          <p:cNvCxnSpPr>
            <a:stCxn id="5" idx="4"/>
            <a:endCxn id="44" idx="0"/>
          </p:cNvCxnSpPr>
          <p:nvPr/>
        </p:nvCxnSpPr>
        <p:spPr bwMode="auto">
          <a:xfrm rot="5400000">
            <a:off x="3528798" y="5254200"/>
            <a:ext cx="2594945" cy="295724"/>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cxnSp>
        <p:nvCxnSpPr>
          <p:cNvPr id="21" name="Straight Arrow Connector 20"/>
          <p:cNvCxnSpPr>
            <a:stCxn id="5" idx="0"/>
            <a:endCxn id="4" idx="4"/>
          </p:cNvCxnSpPr>
          <p:nvPr/>
        </p:nvCxnSpPr>
        <p:spPr bwMode="auto">
          <a:xfrm rot="5400000" flipH="1" flipV="1">
            <a:off x="4151922" y="2793201"/>
            <a:ext cx="1656447" cy="12027"/>
          </a:xfrm>
          <a:prstGeom prst="straightConnector1">
            <a:avLst/>
          </a:prstGeom>
          <a:solidFill>
            <a:srgbClr val="00B8FF"/>
          </a:solidFill>
          <a:ln w="25400" cap="flat" cmpd="sng" algn="ctr">
            <a:solidFill>
              <a:schemeClr val="accent1">
                <a:lumMod val="50000"/>
              </a:schemeClr>
            </a:solidFill>
            <a:prstDash val="solid"/>
            <a:round/>
            <a:headEnd type="none" w="med" len="med"/>
            <a:tailEnd type="triangle" w="lg" len="med"/>
          </a:ln>
          <a:effectLst/>
        </p:spPr>
      </p:cxnSp>
      <p:cxnSp>
        <p:nvCxnSpPr>
          <p:cNvPr id="24" name="Straight Arrow Connector 23"/>
          <p:cNvCxnSpPr>
            <a:stCxn id="5" idx="7"/>
            <a:endCxn id="6" idx="1"/>
          </p:cNvCxnSpPr>
          <p:nvPr/>
        </p:nvCxnSpPr>
        <p:spPr bwMode="auto">
          <a:xfrm rot="5400000" flipH="1" flipV="1">
            <a:off x="6658217" y="2060145"/>
            <a:ext cx="1576615" cy="1697724"/>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cxnSp>
        <p:nvCxnSpPr>
          <p:cNvPr id="27" name="Straight Arrow Connector 26"/>
          <p:cNvCxnSpPr>
            <a:stCxn id="5" idx="5"/>
            <a:endCxn id="7" idx="1"/>
          </p:cNvCxnSpPr>
          <p:nvPr/>
        </p:nvCxnSpPr>
        <p:spPr bwMode="auto">
          <a:xfrm rot="16200000" flipH="1">
            <a:off x="7109266" y="3523109"/>
            <a:ext cx="794662" cy="1817870"/>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cxnSp>
        <p:nvCxnSpPr>
          <p:cNvPr id="33" name="Straight Arrow Connector 32"/>
          <p:cNvCxnSpPr>
            <a:stCxn id="5" idx="5"/>
            <a:endCxn id="8" idx="1"/>
          </p:cNvCxnSpPr>
          <p:nvPr/>
        </p:nvCxnSpPr>
        <p:spPr bwMode="auto">
          <a:xfrm rot="16200000" flipH="1">
            <a:off x="6450356" y="4182019"/>
            <a:ext cx="2013862" cy="1719250"/>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sp>
        <p:nvSpPr>
          <p:cNvPr id="36" name="TextBox 35"/>
          <p:cNvSpPr txBox="1"/>
          <p:nvPr/>
        </p:nvSpPr>
        <p:spPr>
          <a:xfrm rot="5400000">
            <a:off x="4495145" y="2657675"/>
            <a:ext cx="1295400" cy="339324"/>
          </a:xfrm>
          <a:prstGeom prst="rect">
            <a:avLst/>
          </a:prstGeom>
          <a:noFill/>
        </p:spPr>
        <p:txBody>
          <a:bodyPr wrap="square" rtlCol="0">
            <a:spAutoFit/>
          </a:bodyPr>
          <a:lstStyle/>
          <a:p>
            <a:pPr algn="ctr"/>
            <a:r>
              <a:rPr lang="en-US" sz="1800" noProof="1" smtClean="0">
                <a:solidFill>
                  <a:schemeClr val="accent1">
                    <a:lumMod val="50000"/>
                  </a:schemeClr>
                </a:solidFill>
              </a:rPr>
              <a:t>rdf:type</a:t>
            </a:r>
            <a:endParaRPr lang="en-US" sz="1800" noProof="1">
              <a:solidFill>
                <a:schemeClr val="accent1">
                  <a:lumMod val="50000"/>
                </a:schemeClr>
              </a:solidFill>
            </a:endParaRPr>
          </a:p>
        </p:txBody>
      </p:sp>
      <p:sp>
        <p:nvSpPr>
          <p:cNvPr id="37" name="TextBox 36"/>
          <p:cNvSpPr txBox="1"/>
          <p:nvPr/>
        </p:nvSpPr>
        <p:spPr>
          <a:xfrm rot="19022078">
            <a:off x="6392351" y="2708673"/>
            <a:ext cx="1685978" cy="339324"/>
          </a:xfrm>
          <a:prstGeom prst="rect">
            <a:avLst/>
          </a:prstGeom>
          <a:noFill/>
        </p:spPr>
        <p:txBody>
          <a:bodyPr wrap="none" rtlCol="0">
            <a:spAutoFit/>
          </a:bodyPr>
          <a:lstStyle/>
          <a:p>
            <a:pPr algn="ctr"/>
            <a:r>
              <a:rPr lang="en-US" sz="1800" noProof="1" smtClean="0">
                <a:solidFill>
                  <a:srgbClr val="6B0003"/>
                </a:solidFill>
              </a:rPr>
              <a:t>skos:prefLabel</a:t>
            </a:r>
            <a:endParaRPr lang="en-US" sz="1800" noProof="1">
              <a:solidFill>
                <a:srgbClr val="6B0003"/>
              </a:solidFill>
            </a:endParaRPr>
          </a:p>
        </p:txBody>
      </p:sp>
      <p:sp>
        <p:nvSpPr>
          <p:cNvPr id="38" name="TextBox 37"/>
          <p:cNvSpPr txBox="1"/>
          <p:nvPr/>
        </p:nvSpPr>
        <p:spPr>
          <a:xfrm rot="2967997">
            <a:off x="6980248" y="4945309"/>
            <a:ext cx="1532015" cy="339324"/>
          </a:xfrm>
          <a:prstGeom prst="rect">
            <a:avLst/>
          </a:prstGeom>
          <a:noFill/>
        </p:spPr>
        <p:txBody>
          <a:bodyPr wrap="none" rtlCol="0">
            <a:spAutoFit/>
          </a:bodyPr>
          <a:lstStyle/>
          <a:p>
            <a:pPr algn="ctr"/>
            <a:r>
              <a:rPr lang="en-US" sz="1800" noProof="1" smtClean="0">
                <a:solidFill>
                  <a:srgbClr val="6B0003"/>
                </a:solidFill>
              </a:rPr>
              <a:t>skos:altLabel</a:t>
            </a:r>
            <a:endParaRPr lang="en-US" sz="1800" noProof="1">
              <a:solidFill>
                <a:srgbClr val="6B0003"/>
              </a:solidFill>
            </a:endParaRPr>
          </a:p>
        </p:txBody>
      </p:sp>
      <p:sp>
        <p:nvSpPr>
          <p:cNvPr id="39" name="TextBox 38"/>
          <p:cNvSpPr txBox="1"/>
          <p:nvPr/>
        </p:nvSpPr>
        <p:spPr>
          <a:xfrm rot="17796329">
            <a:off x="3521631" y="4790686"/>
            <a:ext cx="1634244" cy="339324"/>
          </a:xfrm>
          <a:prstGeom prst="rect">
            <a:avLst/>
          </a:prstGeom>
          <a:noFill/>
        </p:spPr>
        <p:txBody>
          <a:bodyPr wrap="none" rtlCol="0">
            <a:spAutoFit/>
          </a:bodyPr>
          <a:lstStyle/>
          <a:p>
            <a:pPr algn="ctr"/>
            <a:r>
              <a:rPr lang="en-US" sz="1800" noProof="1" smtClean="0">
                <a:solidFill>
                  <a:srgbClr val="6B0003"/>
                </a:solidFill>
              </a:rPr>
              <a:t>skos:narrower</a:t>
            </a:r>
            <a:endParaRPr lang="en-US" sz="1800" noProof="1">
              <a:solidFill>
                <a:srgbClr val="6B0003"/>
              </a:solidFill>
            </a:endParaRPr>
          </a:p>
        </p:txBody>
      </p:sp>
      <p:sp>
        <p:nvSpPr>
          <p:cNvPr id="40" name="TextBox 39"/>
          <p:cNvSpPr txBox="1"/>
          <p:nvPr/>
        </p:nvSpPr>
        <p:spPr>
          <a:xfrm rot="1408478">
            <a:off x="6924039" y="4142625"/>
            <a:ext cx="1532015" cy="339324"/>
          </a:xfrm>
          <a:prstGeom prst="rect">
            <a:avLst/>
          </a:prstGeom>
          <a:noFill/>
        </p:spPr>
        <p:txBody>
          <a:bodyPr wrap="none" rtlCol="0">
            <a:spAutoFit/>
          </a:bodyPr>
          <a:lstStyle/>
          <a:p>
            <a:pPr algn="ctr"/>
            <a:r>
              <a:rPr lang="en-US" sz="1800" noProof="1" smtClean="0">
                <a:solidFill>
                  <a:srgbClr val="6B0003"/>
                </a:solidFill>
              </a:rPr>
              <a:t>skos:altLabel</a:t>
            </a:r>
            <a:endParaRPr lang="en-US" sz="1800" noProof="1">
              <a:solidFill>
                <a:srgbClr val="6B0003"/>
              </a:solidFill>
            </a:endParaRPr>
          </a:p>
        </p:txBody>
      </p:sp>
      <p:sp>
        <p:nvSpPr>
          <p:cNvPr id="41" name="TextBox 40"/>
          <p:cNvSpPr txBox="1"/>
          <p:nvPr/>
        </p:nvSpPr>
        <p:spPr>
          <a:xfrm rot="16523929">
            <a:off x="4205999" y="5123284"/>
            <a:ext cx="1634244" cy="339324"/>
          </a:xfrm>
          <a:prstGeom prst="rect">
            <a:avLst/>
          </a:prstGeom>
          <a:noFill/>
        </p:spPr>
        <p:txBody>
          <a:bodyPr wrap="none" rtlCol="0">
            <a:spAutoFit/>
          </a:bodyPr>
          <a:lstStyle/>
          <a:p>
            <a:pPr algn="ctr"/>
            <a:r>
              <a:rPr lang="en-US" sz="1800" noProof="1" smtClean="0">
                <a:solidFill>
                  <a:srgbClr val="6B0003"/>
                </a:solidFill>
              </a:rPr>
              <a:t>skos:narrower</a:t>
            </a:r>
            <a:endParaRPr lang="en-US" sz="1800" noProof="1">
              <a:solidFill>
                <a:srgbClr val="6B0003"/>
              </a:solidFill>
            </a:endParaRPr>
          </a:p>
        </p:txBody>
      </p:sp>
      <p:sp>
        <p:nvSpPr>
          <p:cNvPr id="42" name="TextBox 41"/>
          <p:cNvSpPr txBox="1"/>
          <p:nvPr/>
        </p:nvSpPr>
        <p:spPr>
          <a:xfrm rot="492967">
            <a:off x="1417874" y="3407557"/>
            <a:ext cx="1519053" cy="339324"/>
          </a:xfrm>
          <a:prstGeom prst="rect">
            <a:avLst/>
          </a:prstGeom>
          <a:noFill/>
        </p:spPr>
        <p:txBody>
          <a:bodyPr wrap="none" rtlCol="0">
            <a:spAutoFit/>
          </a:bodyPr>
          <a:lstStyle/>
          <a:p>
            <a:pPr algn="ctr"/>
            <a:r>
              <a:rPr lang="en-US" sz="1800" noProof="1" smtClean="0">
                <a:solidFill>
                  <a:srgbClr val="6B0003"/>
                </a:solidFill>
              </a:rPr>
              <a:t>skos:broader</a:t>
            </a:r>
            <a:endParaRPr lang="en-US" sz="1800" noProof="1">
              <a:solidFill>
                <a:srgbClr val="6B0003"/>
              </a:solidFill>
            </a:endParaRPr>
          </a:p>
        </p:txBody>
      </p:sp>
      <p:sp>
        <p:nvSpPr>
          <p:cNvPr id="44" name="Oval 43"/>
          <p:cNvSpPr/>
          <p:nvPr/>
        </p:nvSpPr>
        <p:spPr bwMode="auto">
          <a:xfrm>
            <a:off x="4221208" y="6699535"/>
            <a:ext cx="914400" cy="477153"/>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800" b="1" i="1" u="none" strike="noStrike" cap="none" normalizeH="0" baseline="0" dirty="0">
              <a:ln>
                <a:noFill/>
              </a:ln>
              <a:solidFill>
                <a:schemeClr val="tx1"/>
              </a:solidFill>
              <a:effectLst/>
              <a:latin typeface="Arial" charset="0"/>
            </a:endParaRPr>
          </a:p>
        </p:txBody>
      </p:sp>
      <p:cxnSp>
        <p:nvCxnSpPr>
          <p:cNvPr id="46" name="Straight Arrow Connector 45"/>
          <p:cNvCxnSpPr>
            <a:stCxn id="44" idx="2"/>
            <a:endCxn id="12" idx="3"/>
          </p:cNvCxnSpPr>
          <p:nvPr/>
        </p:nvCxnSpPr>
        <p:spPr bwMode="auto">
          <a:xfrm rot="10800000">
            <a:off x="2468608" y="6938112"/>
            <a:ext cx="1752600" cy="1"/>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sp>
        <p:nvSpPr>
          <p:cNvPr id="49" name="Oval 48"/>
          <p:cNvSpPr/>
          <p:nvPr/>
        </p:nvSpPr>
        <p:spPr bwMode="auto">
          <a:xfrm>
            <a:off x="3516312" y="5989637"/>
            <a:ext cx="1066800" cy="477153"/>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800" b="1" i="1" u="none" strike="noStrike" cap="none" normalizeH="0" baseline="0" dirty="0">
              <a:ln>
                <a:noFill/>
              </a:ln>
              <a:solidFill>
                <a:schemeClr val="tx1"/>
              </a:solidFill>
              <a:effectLst/>
              <a:latin typeface="Arial" charset="0"/>
            </a:endParaRPr>
          </a:p>
        </p:txBody>
      </p:sp>
      <p:cxnSp>
        <p:nvCxnSpPr>
          <p:cNvPr id="51" name="Straight Arrow Connector 50"/>
          <p:cNvCxnSpPr>
            <a:stCxn id="49" idx="2"/>
            <a:endCxn id="11" idx="3"/>
          </p:cNvCxnSpPr>
          <p:nvPr/>
        </p:nvCxnSpPr>
        <p:spPr bwMode="auto">
          <a:xfrm rot="10800000">
            <a:off x="1839912" y="6228214"/>
            <a:ext cx="1676400" cy="1"/>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sp>
        <p:nvSpPr>
          <p:cNvPr id="70" name="TextBox 69"/>
          <p:cNvSpPr txBox="1"/>
          <p:nvPr/>
        </p:nvSpPr>
        <p:spPr>
          <a:xfrm>
            <a:off x="2611430" y="6619408"/>
            <a:ext cx="1685978" cy="339324"/>
          </a:xfrm>
          <a:prstGeom prst="rect">
            <a:avLst/>
          </a:prstGeom>
          <a:noFill/>
        </p:spPr>
        <p:txBody>
          <a:bodyPr wrap="none" rtlCol="0">
            <a:spAutoFit/>
          </a:bodyPr>
          <a:lstStyle/>
          <a:p>
            <a:pPr algn="ctr"/>
            <a:r>
              <a:rPr lang="en-US" sz="1800" noProof="1" smtClean="0">
                <a:solidFill>
                  <a:srgbClr val="6B0003"/>
                </a:solidFill>
              </a:rPr>
              <a:t>skos:prefLabel</a:t>
            </a:r>
            <a:endParaRPr lang="en-US" sz="1800" noProof="1">
              <a:solidFill>
                <a:srgbClr val="6B0003"/>
              </a:solidFill>
            </a:endParaRPr>
          </a:p>
        </p:txBody>
      </p:sp>
      <p:sp>
        <p:nvSpPr>
          <p:cNvPr id="71" name="TextBox 70"/>
          <p:cNvSpPr txBox="1"/>
          <p:nvPr/>
        </p:nvSpPr>
        <p:spPr>
          <a:xfrm>
            <a:off x="1839912" y="5904476"/>
            <a:ext cx="1685978" cy="339324"/>
          </a:xfrm>
          <a:prstGeom prst="rect">
            <a:avLst/>
          </a:prstGeom>
          <a:noFill/>
        </p:spPr>
        <p:txBody>
          <a:bodyPr wrap="none" rtlCol="0">
            <a:spAutoFit/>
          </a:bodyPr>
          <a:lstStyle/>
          <a:p>
            <a:pPr algn="ctr"/>
            <a:r>
              <a:rPr lang="en-US" sz="1800" noProof="1" smtClean="0">
                <a:solidFill>
                  <a:srgbClr val="6B0003"/>
                </a:solidFill>
              </a:rPr>
              <a:t>skos:prefLabel</a:t>
            </a:r>
            <a:endParaRPr lang="en-US" sz="1800" noProof="1">
              <a:solidFill>
                <a:srgbClr val="6B0003"/>
              </a:solidFill>
            </a:endParaRPr>
          </a:p>
        </p:txBody>
      </p:sp>
      <p:cxnSp>
        <p:nvCxnSpPr>
          <p:cNvPr id="80" name="Straight Arrow Connector 79"/>
          <p:cNvCxnSpPr>
            <a:stCxn id="76" idx="0"/>
            <a:endCxn id="10" idx="2"/>
          </p:cNvCxnSpPr>
          <p:nvPr/>
        </p:nvCxnSpPr>
        <p:spPr bwMode="auto">
          <a:xfrm rot="16200000" flipV="1">
            <a:off x="176361" y="2632554"/>
            <a:ext cx="1676400" cy="8566"/>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sp>
        <p:nvSpPr>
          <p:cNvPr id="83" name="TextBox 82"/>
          <p:cNvSpPr txBox="1"/>
          <p:nvPr/>
        </p:nvSpPr>
        <p:spPr>
          <a:xfrm rot="5400000">
            <a:off x="370061" y="2462386"/>
            <a:ext cx="1685978" cy="339324"/>
          </a:xfrm>
          <a:prstGeom prst="rect">
            <a:avLst/>
          </a:prstGeom>
          <a:noFill/>
        </p:spPr>
        <p:txBody>
          <a:bodyPr wrap="none" rtlCol="0">
            <a:spAutoFit/>
          </a:bodyPr>
          <a:lstStyle/>
          <a:p>
            <a:pPr algn="ctr"/>
            <a:r>
              <a:rPr lang="en-US" sz="1800" noProof="1" smtClean="0">
                <a:solidFill>
                  <a:srgbClr val="6B0003"/>
                </a:solidFill>
              </a:rPr>
              <a:t>skos:prefLabel</a:t>
            </a:r>
            <a:endParaRPr lang="en-US" sz="1800" noProof="1">
              <a:solidFill>
                <a:srgbClr val="6B0003"/>
              </a:solidFill>
            </a:endParaRPr>
          </a:p>
        </p:txBody>
      </p:sp>
      <p:sp>
        <p:nvSpPr>
          <p:cNvPr id="5" name="Oval 4"/>
          <p:cNvSpPr/>
          <p:nvPr/>
        </p:nvSpPr>
        <p:spPr bwMode="auto">
          <a:xfrm>
            <a:off x="2678112" y="3627437"/>
            <a:ext cx="4592039" cy="477153"/>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none" lIns="91440" tIns="45720" rIns="91440" bIns="45720" numCol="1" rtlCol="0" anchor="t" anchorCtr="0" compatLnSpc="1">
            <a:prstTxWarp prst="textNoShape">
              <a:avLst/>
            </a:prstTxWarp>
            <a:spAutoFit/>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1" u="none" strike="noStrike" cap="none" normalizeH="0" baseline="0" noProof="1" smtClean="0">
                <a:ln>
                  <a:noFill/>
                </a:ln>
                <a:solidFill>
                  <a:schemeClr val="tx1"/>
                </a:solidFill>
                <a:effectLst/>
                <a:latin typeface="Arial" charset="0"/>
              </a:rPr>
              <a:t>http://id.loc.gov</a:t>
            </a:r>
            <a:r>
              <a:rPr lang="en-US" sz="1800" b="1" i="1" noProof="1" smtClean="0">
                <a:solidFill>
                  <a:schemeClr val="tx1"/>
                </a:solidFill>
              </a:rPr>
              <a:t>/…#concept</a:t>
            </a:r>
            <a:endParaRPr kumimoji="0" lang="en-US" sz="1800" b="1" i="1" u="none" strike="noStrike" cap="none" normalizeH="0" baseline="0" noProof="1">
              <a:ln>
                <a:noFill/>
              </a:ln>
              <a:solidFill>
                <a:schemeClr val="tx1"/>
              </a:solidFill>
              <a:effectLst/>
              <a:latin typeface="Arial" charset="0"/>
            </a:endParaRPr>
          </a:p>
        </p:txBody>
      </p:sp>
      <p:sp>
        <p:nvSpPr>
          <p:cNvPr id="76" name="Oval 75"/>
          <p:cNvSpPr/>
          <p:nvPr/>
        </p:nvSpPr>
        <p:spPr bwMode="auto">
          <a:xfrm>
            <a:off x="485444" y="3475037"/>
            <a:ext cx="1066800" cy="477153"/>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800" b="1" i="1" u="none" strike="noStrike" cap="none" normalizeH="0" baseline="0" dirty="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 of the LOC graph</a:t>
            </a:r>
            <a:endParaRPr lang="en-US" dirty="0"/>
          </a:p>
        </p:txBody>
      </p:sp>
      <p:sp>
        <p:nvSpPr>
          <p:cNvPr id="4" name="Oval 3"/>
          <p:cNvSpPr/>
          <p:nvPr/>
        </p:nvSpPr>
        <p:spPr bwMode="auto">
          <a:xfrm>
            <a:off x="3687247" y="1874837"/>
            <a:ext cx="2482494" cy="477153"/>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none" lIns="91440" tIns="45720" rIns="91440" bIns="45720" numCol="1" rtlCol="0" anchor="ctr" anchorCtr="1" compatLnSpc="1">
            <a:prstTxWarp prst="textNoShape">
              <a:avLst/>
            </a:prstTxWarp>
            <a:spAutoFit/>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800" b="1" i="1" noProof="1" smtClean="0">
                <a:solidFill>
                  <a:srgbClr val="800000"/>
                </a:solidFill>
              </a:rPr>
              <a:t>s</a:t>
            </a:r>
            <a:r>
              <a:rPr kumimoji="0" lang="en-US" sz="1800" b="1" i="1" u="none" strike="noStrike" cap="none" normalizeH="0" baseline="0" noProof="1" smtClean="0">
                <a:ln>
                  <a:noFill/>
                </a:ln>
                <a:solidFill>
                  <a:srgbClr val="800000"/>
                </a:solidFill>
                <a:effectLst/>
                <a:latin typeface="Arial" charset="0"/>
              </a:rPr>
              <a:t>kos:Concept</a:t>
            </a:r>
            <a:endParaRPr kumimoji="0" lang="en-US" sz="1800" b="1" i="1" u="none" strike="noStrike" cap="none" normalizeH="0" baseline="0" noProof="1">
              <a:ln>
                <a:noFill/>
              </a:ln>
              <a:solidFill>
                <a:srgbClr val="800000"/>
              </a:solidFill>
              <a:effectLst/>
              <a:latin typeface="Arial" charset="0"/>
            </a:endParaRPr>
          </a:p>
        </p:txBody>
      </p:sp>
      <p:sp>
        <p:nvSpPr>
          <p:cNvPr id="6" name="Rectangle 5"/>
          <p:cNvSpPr/>
          <p:nvPr/>
        </p:nvSpPr>
        <p:spPr bwMode="auto">
          <a:xfrm>
            <a:off x="7783512" y="1951037"/>
            <a:ext cx="2057249" cy="339324"/>
          </a:xfrm>
          <a:prstGeom prst="rect">
            <a:avLst/>
          </a:prstGeom>
          <a:solidFill>
            <a:srgbClr val="A6A6A6"/>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none" lIns="91440" tIns="45720" rIns="91440" bIns="45720" numCol="1" rtlCol="0" anchor="ctr" anchorCtr="1"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dirty="0" smtClean="0">
                <a:ln>
                  <a:noFill/>
                </a:ln>
                <a:solidFill>
                  <a:schemeClr val="tx1"/>
                </a:solidFill>
                <a:effectLst/>
                <a:latin typeface="Arial" charset="0"/>
              </a:rPr>
              <a:t>Historical Fiction</a:t>
            </a:r>
            <a:endParaRPr kumimoji="0" lang="en-US" sz="1800" b="1" i="0" u="none" strike="noStrike" cap="none" normalizeH="0" baseline="0" dirty="0">
              <a:ln>
                <a:noFill/>
              </a:ln>
              <a:solidFill>
                <a:schemeClr val="tx1"/>
              </a:solidFill>
              <a:effectLst/>
              <a:latin typeface="Arial" charset="0"/>
            </a:endParaRPr>
          </a:p>
        </p:txBody>
      </p:sp>
      <p:sp>
        <p:nvSpPr>
          <p:cNvPr id="10" name="Rectangle 9"/>
          <p:cNvSpPr/>
          <p:nvPr/>
        </p:nvSpPr>
        <p:spPr bwMode="auto">
          <a:xfrm>
            <a:off x="278088" y="1459313"/>
            <a:ext cx="1600200" cy="339324"/>
          </a:xfrm>
          <a:prstGeom prst="rect">
            <a:avLst/>
          </a:prstGeom>
          <a:solidFill>
            <a:srgbClr val="A6A6A6"/>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square" lIns="91440" tIns="45720" rIns="91440" bIns="45720" numCol="1" rtlCol="0" anchor="ctr" anchorCtr="1"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smtClean="0">
                <a:ln>
                  <a:noFill/>
                </a:ln>
                <a:solidFill>
                  <a:schemeClr val="tx1"/>
                </a:solidFill>
                <a:effectLst/>
                <a:latin typeface="Arial" charset="0"/>
              </a:rPr>
              <a:t>Fiction</a:t>
            </a:r>
            <a:endParaRPr kumimoji="0" lang="en-US" sz="1800" b="0" i="0" u="none" strike="noStrike" cap="none" normalizeH="0" baseline="0" dirty="0">
              <a:ln>
                <a:noFill/>
              </a:ln>
              <a:solidFill>
                <a:schemeClr val="tx1"/>
              </a:solidFill>
              <a:effectLst/>
              <a:latin typeface="Arial" charset="0"/>
            </a:endParaRPr>
          </a:p>
        </p:txBody>
      </p:sp>
      <p:sp>
        <p:nvSpPr>
          <p:cNvPr id="11" name="Rectangle 10"/>
          <p:cNvSpPr/>
          <p:nvPr/>
        </p:nvSpPr>
        <p:spPr bwMode="auto">
          <a:xfrm>
            <a:off x="239712" y="6058551"/>
            <a:ext cx="2209800" cy="339324"/>
          </a:xfrm>
          <a:prstGeom prst="rect">
            <a:avLst/>
          </a:prstGeom>
          <a:solidFill>
            <a:srgbClr val="FFFF00"/>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square" lIns="91440" tIns="45720" rIns="91440" bIns="45720" numCol="1" rtlCol="0" anchor="ctr" anchorCtr="1"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dirty="0" smtClean="0">
                <a:ln>
                  <a:noFill/>
                </a:ln>
                <a:solidFill>
                  <a:schemeClr val="tx1"/>
                </a:solidFill>
                <a:effectLst/>
                <a:latin typeface="Arial" charset="0"/>
              </a:rPr>
              <a:t>The </a:t>
            </a:r>
            <a:r>
              <a:rPr lang="en-US" sz="1800" b="1" dirty="0" smtClean="0">
                <a:solidFill>
                  <a:schemeClr val="tx1"/>
                </a:solidFill>
              </a:rPr>
              <a:t>G</a:t>
            </a:r>
            <a:r>
              <a:rPr kumimoji="0" lang="en-US" sz="1800" b="1" i="0" u="none" strike="noStrike" cap="none" normalizeH="0" baseline="0" dirty="0" smtClean="0">
                <a:ln>
                  <a:noFill/>
                </a:ln>
                <a:solidFill>
                  <a:schemeClr val="tx1"/>
                </a:solidFill>
                <a:effectLst/>
                <a:latin typeface="Arial" charset="0"/>
              </a:rPr>
              <a:t>lass</a:t>
            </a:r>
            <a:r>
              <a:rPr kumimoji="0" lang="en-US" sz="1800" b="1" i="0" u="none" strike="noStrike" cap="none" normalizeH="0" dirty="0" smtClean="0">
                <a:ln>
                  <a:noFill/>
                </a:ln>
                <a:solidFill>
                  <a:schemeClr val="tx1"/>
                </a:solidFill>
                <a:effectLst/>
                <a:latin typeface="Arial" charset="0"/>
              </a:rPr>
              <a:t> </a:t>
            </a:r>
            <a:r>
              <a:rPr kumimoji="0" lang="en-US" sz="1800" b="1" i="0" u="none" strike="noStrike" cap="none" normalizeH="0" baseline="0" dirty="0" smtClean="0">
                <a:ln>
                  <a:noFill/>
                </a:ln>
                <a:solidFill>
                  <a:schemeClr val="tx1"/>
                </a:solidFill>
                <a:effectLst/>
                <a:latin typeface="Arial" charset="0"/>
              </a:rPr>
              <a:t>Palace</a:t>
            </a:r>
            <a:endParaRPr kumimoji="0" lang="en-US" sz="1800" b="1" i="0" u="none" strike="noStrike" cap="none" normalizeH="0" baseline="0" dirty="0">
              <a:ln>
                <a:noFill/>
              </a:ln>
              <a:solidFill>
                <a:schemeClr val="tx1"/>
              </a:solidFill>
              <a:effectLst/>
              <a:latin typeface="Arial" charset="0"/>
            </a:endParaRPr>
          </a:p>
        </p:txBody>
      </p:sp>
      <p:cxnSp>
        <p:nvCxnSpPr>
          <p:cNvPr id="14" name="Straight Arrow Connector 13"/>
          <p:cNvCxnSpPr>
            <a:stCxn id="5" idx="2"/>
            <a:endCxn id="76" idx="6"/>
          </p:cNvCxnSpPr>
          <p:nvPr/>
        </p:nvCxnSpPr>
        <p:spPr bwMode="auto">
          <a:xfrm rot="10800000">
            <a:off x="1611588" y="3713614"/>
            <a:ext cx="2707306" cy="228600"/>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cxnSp>
        <p:nvCxnSpPr>
          <p:cNvPr id="15" name="Straight Arrow Connector 14"/>
          <p:cNvCxnSpPr>
            <a:stCxn id="5" idx="4"/>
            <a:endCxn id="49" idx="0"/>
          </p:cNvCxnSpPr>
          <p:nvPr/>
        </p:nvCxnSpPr>
        <p:spPr bwMode="auto">
          <a:xfrm rot="5400000">
            <a:off x="4024071" y="5085213"/>
            <a:ext cx="1808847" cy="1588"/>
          </a:xfrm>
          <a:prstGeom prst="straightConnector1">
            <a:avLst/>
          </a:prstGeom>
          <a:solidFill>
            <a:srgbClr val="00B8FF"/>
          </a:solidFill>
          <a:ln w="25400" cap="flat" cmpd="sng" algn="ctr">
            <a:solidFill>
              <a:srgbClr val="800000"/>
            </a:solidFill>
            <a:prstDash val="solid"/>
            <a:round/>
            <a:headEnd type="triangle" w="med" len="med"/>
            <a:tailEnd type="none" w="lg" len="med"/>
          </a:ln>
          <a:effectLst/>
        </p:spPr>
      </p:cxnSp>
      <p:cxnSp>
        <p:nvCxnSpPr>
          <p:cNvPr id="21" name="Straight Arrow Connector 20"/>
          <p:cNvCxnSpPr>
            <a:stCxn id="5" idx="0"/>
            <a:endCxn id="4" idx="4"/>
          </p:cNvCxnSpPr>
          <p:nvPr/>
        </p:nvCxnSpPr>
        <p:spPr bwMode="auto">
          <a:xfrm rot="5400000" flipH="1" flipV="1">
            <a:off x="4252671" y="3027814"/>
            <a:ext cx="1351647" cy="1588"/>
          </a:xfrm>
          <a:prstGeom prst="straightConnector1">
            <a:avLst/>
          </a:prstGeom>
          <a:solidFill>
            <a:srgbClr val="00B8FF"/>
          </a:solidFill>
          <a:ln w="25400" cap="flat" cmpd="sng" algn="ctr">
            <a:solidFill>
              <a:schemeClr val="accent1">
                <a:lumMod val="50000"/>
              </a:schemeClr>
            </a:solidFill>
            <a:prstDash val="solid"/>
            <a:round/>
            <a:headEnd type="none" w="med" len="med"/>
            <a:tailEnd type="triangle" w="lg" len="med"/>
          </a:ln>
          <a:effectLst/>
        </p:spPr>
      </p:cxnSp>
      <p:cxnSp>
        <p:nvCxnSpPr>
          <p:cNvPr id="24" name="Straight Arrow Connector 23"/>
          <p:cNvCxnSpPr>
            <a:stCxn id="5" idx="7"/>
            <a:endCxn id="6" idx="1"/>
          </p:cNvCxnSpPr>
          <p:nvPr/>
        </p:nvCxnSpPr>
        <p:spPr bwMode="auto">
          <a:xfrm rot="5400000" flipH="1" flipV="1">
            <a:off x="5745122" y="1735124"/>
            <a:ext cx="1652815" cy="2423966"/>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sp>
        <p:nvSpPr>
          <p:cNvPr id="36" name="TextBox 35"/>
          <p:cNvSpPr txBox="1"/>
          <p:nvPr/>
        </p:nvSpPr>
        <p:spPr>
          <a:xfrm rot="16200000">
            <a:off x="4110513" y="2886275"/>
            <a:ext cx="1295400" cy="339324"/>
          </a:xfrm>
          <a:prstGeom prst="rect">
            <a:avLst/>
          </a:prstGeom>
          <a:noFill/>
        </p:spPr>
        <p:txBody>
          <a:bodyPr wrap="square" rtlCol="0">
            <a:spAutoFit/>
          </a:bodyPr>
          <a:lstStyle/>
          <a:p>
            <a:pPr algn="ctr"/>
            <a:r>
              <a:rPr lang="en-US" sz="1800" b="1" noProof="1" smtClean="0">
                <a:solidFill>
                  <a:schemeClr val="accent1">
                    <a:lumMod val="50000"/>
                  </a:schemeClr>
                </a:solidFill>
              </a:rPr>
              <a:t>rdf:type</a:t>
            </a:r>
            <a:endParaRPr lang="en-US" sz="1800" b="1" noProof="1">
              <a:solidFill>
                <a:schemeClr val="accent1">
                  <a:lumMod val="50000"/>
                </a:schemeClr>
              </a:solidFill>
            </a:endParaRPr>
          </a:p>
        </p:txBody>
      </p:sp>
      <p:sp>
        <p:nvSpPr>
          <p:cNvPr id="37" name="TextBox 36"/>
          <p:cNvSpPr txBox="1"/>
          <p:nvPr/>
        </p:nvSpPr>
        <p:spPr>
          <a:xfrm rot="19591149">
            <a:off x="5832231" y="2546423"/>
            <a:ext cx="1685978" cy="339324"/>
          </a:xfrm>
          <a:prstGeom prst="rect">
            <a:avLst/>
          </a:prstGeom>
          <a:noFill/>
        </p:spPr>
        <p:txBody>
          <a:bodyPr wrap="none" rtlCol="0">
            <a:spAutoFit/>
          </a:bodyPr>
          <a:lstStyle/>
          <a:p>
            <a:pPr algn="ctr"/>
            <a:r>
              <a:rPr lang="en-US" sz="1800" noProof="1" smtClean="0">
                <a:solidFill>
                  <a:srgbClr val="6B0003"/>
                </a:solidFill>
              </a:rPr>
              <a:t>skos:prefLabel</a:t>
            </a:r>
            <a:endParaRPr lang="en-US" sz="1800" noProof="1">
              <a:solidFill>
                <a:srgbClr val="6B0003"/>
              </a:solidFill>
            </a:endParaRPr>
          </a:p>
        </p:txBody>
      </p:sp>
      <p:sp>
        <p:nvSpPr>
          <p:cNvPr id="39" name="TextBox 38"/>
          <p:cNvSpPr txBox="1"/>
          <p:nvPr/>
        </p:nvSpPr>
        <p:spPr>
          <a:xfrm rot="16200000">
            <a:off x="4102204" y="4907962"/>
            <a:ext cx="1339053" cy="339324"/>
          </a:xfrm>
          <a:prstGeom prst="rect">
            <a:avLst/>
          </a:prstGeom>
          <a:noFill/>
        </p:spPr>
        <p:txBody>
          <a:bodyPr wrap="none" rtlCol="0">
            <a:spAutoFit/>
          </a:bodyPr>
          <a:lstStyle/>
          <a:p>
            <a:pPr algn="ctr"/>
            <a:r>
              <a:rPr lang="en-US" sz="1800" b="1" noProof="1" smtClean="0">
                <a:solidFill>
                  <a:srgbClr val="000000"/>
                </a:solidFill>
              </a:rPr>
              <a:t>dc:subject</a:t>
            </a:r>
            <a:endParaRPr lang="en-US" sz="1800" b="1" noProof="1">
              <a:solidFill>
                <a:srgbClr val="000000"/>
              </a:solidFill>
            </a:endParaRPr>
          </a:p>
        </p:txBody>
      </p:sp>
      <p:sp>
        <p:nvSpPr>
          <p:cNvPr id="42" name="TextBox 41"/>
          <p:cNvSpPr txBox="1"/>
          <p:nvPr/>
        </p:nvSpPr>
        <p:spPr>
          <a:xfrm rot="251825">
            <a:off x="2005957" y="3463722"/>
            <a:ext cx="1519053" cy="339324"/>
          </a:xfrm>
          <a:prstGeom prst="rect">
            <a:avLst/>
          </a:prstGeom>
          <a:noFill/>
        </p:spPr>
        <p:txBody>
          <a:bodyPr wrap="none" rtlCol="0">
            <a:spAutoFit/>
          </a:bodyPr>
          <a:lstStyle/>
          <a:p>
            <a:pPr algn="ctr"/>
            <a:r>
              <a:rPr lang="en-US" sz="1800" noProof="1" smtClean="0">
                <a:solidFill>
                  <a:srgbClr val="6B0003"/>
                </a:solidFill>
              </a:rPr>
              <a:t>skos:broader</a:t>
            </a:r>
            <a:endParaRPr lang="en-US" sz="1800" noProof="1">
              <a:solidFill>
                <a:srgbClr val="6B0003"/>
              </a:solidFill>
            </a:endParaRPr>
          </a:p>
        </p:txBody>
      </p:sp>
      <p:sp>
        <p:nvSpPr>
          <p:cNvPr id="49" name="Oval 48"/>
          <p:cNvSpPr/>
          <p:nvPr/>
        </p:nvSpPr>
        <p:spPr bwMode="auto">
          <a:xfrm>
            <a:off x="3516312" y="5989637"/>
            <a:ext cx="2824364" cy="477153"/>
          </a:xfrm>
          <a:prstGeom prst="ellipse">
            <a:avLst/>
          </a:prstGeom>
          <a:solidFill>
            <a:srgbClr val="FFFF00"/>
          </a:solidFill>
          <a:ln w="9525" cap="flat" cmpd="sng" algn="ctr">
            <a:solidFill>
              <a:srgbClr val="FFFF00"/>
            </a:solidFill>
            <a:prstDash val="solid"/>
            <a:round/>
            <a:headEnd type="none" w="med" len="med"/>
            <a:tailEnd type="none" w="med" len="med"/>
          </a:ln>
          <a:effectLst>
            <a:outerShdw blurRad="50800" dist="50800" dir="2700000">
              <a:srgbClr val="000000">
                <a:alpha val="43000"/>
              </a:srgbClr>
            </a:outerShdw>
          </a:effectLst>
        </p:spPr>
        <p:txBody>
          <a:bodyPr vert="horz" wrap="none" lIns="91440" tIns="45720" rIns="91440" bIns="45720" numCol="1" rtlCol="0" anchor="t" anchorCtr="0" compatLnSpc="1">
            <a:prstTxWarp prst="textNoShape">
              <a:avLst/>
            </a:prstTxWarp>
            <a:spAutoFit/>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1" u="none" strike="noStrike" cap="none" normalizeH="0" baseline="0" noProof="1" smtClean="0">
                <a:ln>
                  <a:noFill/>
                </a:ln>
                <a:solidFill>
                  <a:schemeClr val="tx1"/>
                </a:solidFill>
                <a:effectLst/>
                <a:latin typeface="Arial" charset="0"/>
              </a:rPr>
              <a:t>http:.//…/isbn/</a:t>
            </a:r>
            <a:r>
              <a:rPr lang="en-US" sz="1800" b="1" i="1" noProof="1" smtClean="0">
                <a:solidFill>
                  <a:schemeClr val="tx1"/>
                </a:solidFill>
              </a:rPr>
              <a:t>…</a:t>
            </a:r>
            <a:endParaRPr kumimoji="0" lang="en-US" sz="1800" b="1" i="1" u="none" strike="noStrike" cap="none" normalizeH="0" baseline="0" noProof="1">
              <a:ln>
                <a:noFill/>
              </a:ln>
              <a:solidFill>
                <a:schemeClr val="tx1"/>
              </a:solidFill>
              <a:effectLst/>
              <a:latin typeface="Arial" charset="0"/>
            </a:endParaRPr>
          </a:p>
        </p:txBody>
      </p:sp>
      <p:cxnSp>
        <p:nvCxnSpPr>
          <p:cNvPr id="51" name="Straight Arrow Connector 50"/>
          <p:cNvCxnSpPr>
            <a:stCxn id="49" idx="2"/>
            <a:endCxn id="11" idx="3"/>
          </p:cNvCxnSpPr>
          <p:nvPr/>
        </p:nvCxnSpPr>
        <p:spPr bwMode="auto">
          <a:xfrm rot="10800000">
            <a:off x="2449512" y="6228214"/>
            <a:ext cx="1066800" cy="1"/>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sp>
        <p:nvSpPr>
          <p:cNvPr id="76" name="Oval 75"/>
          <p:cNvSpPr/>
          <p:nvPr/>
        </p:nvSpPr>
        <p:spPr bwMode="auto">
          <a:xfrm>
            <a:off x="544788" y="3475037"/>
            <a:ext cx="1066800" cy="477153"/>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800" b="1" i="1" u="none" strike="noStrike" cap="none" normalizeH="0" baseline="0" dirty="0">
              <a:ln>
                <a:noFill/>
              </a:ln>
              <a:solidFill>
                <a:schemeClr val="tx1"/>
              </a:solidFill>
              <a:effectLst/>
              <a:latin typeface="Arial" charset="0"/>
            </a:endParaRPr>
          </a:p>
        </p:txBody>
      </p:sp>
      <p:cxnSp>
        <p:nvCxnSpPr>
          <p:cNvPr id="80" name="Straight Arrow Connector 79"/>
          <p:cNvCxnSpPr>
            <a:stCxn id="76" idx="0"/>
            <a:endCxn id="10" idx="2"/>
          </p:cNvCxnSpPr>
          <p:nvPr/>
        </p:nvCxnSpPr>
        <p:spPr bwMode="auto">
          <a:xfrm rot="5400000" flipH="1" flipV="1">
            <a:off x="239988" y="2636837"/>
            <a:ext cx="1676400" cy="1588"/>
          </a:xfrm>
          <a:prstGeom prst="straightConnector1">
            <a:avLst/>
          </a:prstGeom>
          <a:solidFill>
            <a:srgbClr val="00B8FF"/>
          </a:solidFill>
          <a:ln w="25400" cap="flat" cmpd="sng" algn="ctr">
            <a:solidFill>
              <a:srgbClr val="800000"/>
            </a:solidFill>
            <a:prstDash val="solid"/>
            <a:round/>
            <a:headEnd type="none" w="med" len="med"/>
            <a:tailEnd type="triangle" w="lg" len="med"/>
          </a:ln>
          <a:effectLst/>
        </p:spPr>
      </p:cxnSp>
      <p:sp>
        <p:nvSpPr>
          <p:cNvPr id="83" name="TextBox 82"/>
          <p:cNvSpPr txBox="1"/>
          <p:nvPr/>
        </p:nvSpPr>
        <p:spPr>
          <a:xfrm rot="5400000">
            <a:off x="399366" y="2453315"/>
            <a:ext cx="1685978" cy="339324"/>
          </a:xfrm>
          <a:prstGeom prst="rect">
            <a:avLst/>
          </a:prstGeom>
          <a:noFill/>
        </p:spPr>
        <p:txBody>
          <a:bodyPr wrap="none" rtlCol="0">
            <a:spAutoFit/>
          </a:bodyPr>
          <a:lstStyle/>
          <a:p>
            <a:pPr algn="ctr"/>
            <a:r>
              <a:rPr lang="en-US" sz="1800" noProof="1" smtClean="0">
                <a:solidFill>
                  <a:srgbClr val="6B0003"/>
                </a:solidFill>
              </a:rPr>
              <a:t>skos:prefLabel</a:t>
            </a:r>
            <a:endParaRPr lang="en-US" sz="1800" noProof="1">
              <a:solidFill>
                <a:srgbClr val="6B0003"/>
              </a:solidFill>
            </a:endParaRPr>
          </a:p>
        </p:txBody>
      </p:sp>
      <p:sp>
        <p:nvSpPr>
          <p:cNvPr id="5" name="Oval 4"/>
          <p:cNvSpPr/>
          <p:nvPr/>
        </p:nvSpPr>
        <p:spPr bwMode="auto">
          <a:xfrm>
            <a:off x="4318894" y="3703637"/>
            <a:ext cx="1219200" cy="477153"/>
          </a:xfrm>
          <a:prstGeom prst="ellipse">
            <a:avLst/>
          </a:prstGeom>
          <a:solidFill>
            <a:schemeClr val="bg1">
              <a:lumMod val="65000"/>
            </a:schemeClr>
          </a:solidFill>
          <a:ln w="9525" cap="flat" cmpd="sng" algn="ctr">
            <a:solidFill>
              <a:schemeClr val="tx1"/>
            </a:solidFill>
            <a:prstDash val="solid"/>
            <a:round/>
            <a:headEnd type="none" w="med" len="med"/>
            <a:tailEnd type="none" w="med" len="med"/>
          </a:ln>
          <a:effectLst>
            <a:outerShdw blurRad="50800" dist="50800" dir="2700000">
              <a:srgbClr val="000000">
                <a:alpha val="43000"/>
              </a:srgbClr>
            </a:outerShdw>
          </a:effectLst>
        </p:spPr>
        <p:txBody>
          <a:bodyPr vert="horz" wrap="square" lIns="91440" tIns="45720" rIns="91440" bIns="45720" numCol="1" rtlCol="0" anchor="t" anchorCtr="0" compatLnSpc="1">
            <a:prstTxWarp prst="textNoShape">
              <a:avLst/>
            </a:prstTxWarp>
            <a:spAutoFit/>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800" b="1" i="1" u="none" strike="noStrike" cap="none" normalizeH="0" baseline="0" dirty="0">
              <a:ln>
                <a:noFill/>
              </a:ln>
              <a:solidFill>
                <a:schemeClr val="tx1"/>
              </a:solidFill>
              <a:effectLst/>
              <a:latin typeface="Arial" charset="0"/>
            </a:endParaRPr>
          </a:p>
        </p:txBody>
      </p:sp>
      <p:sp>
        <p:nvSpPr>
          <p:cNvPr id="58" name="TextBox 57"/>
          <p:cNvSpPr txBox="1"/>
          <p:nvPr/>
        </p:nvSpPr>
        <p:spPr>
          <a:xfrm>
            <a:off x="2543563" y="5891663"/>
            <a:ext cx="941296" cy="339324"/>
          </a:xfrm>
          <a:prstGeom prst="rect">
            <a:avLst/>
          </a:prstGeom>
          <a:noFill/>
        </p:spPr>
        <p:txBody>
          <a:bodyPr wrap="none" rtlCol="0">
            <a:spAutoFit/>
          </a:bodyPr>
          <a:lstStyle/>
          <a:p>
            <a:pPr algn="ctr"/>
            <a:r>
              <a:rPr lang="en-US" sz="1800" b="1" noProof="1" smtClean="0">
                <a:solidFill>
                  <a:srgbClr val="000000"/>
                </a:solidFill>
              </a:rPr>
              <a:t>dc:title</a:t>
            </a:r>
            <a:endParaRPr lang="en-US" sz="1800" b="1" noProof="1">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SKOS provides a simple bridge between the “print world” and the (Semantic) Web</a:t>
            </a:r>
          </a:p>
          <a:p>
            <a:r>
              <a:rPr lang="en-US" dirty="0" smtClean="0"/>
              <a:t>Thesauri, glossaries, etc, from the library community can be made available</a:t>
            </a:r>
          </a:p>
          <a:p>
            <a:pPr lvl="1"/>
            <a:r>
              <a:rPr lang="en-US" dirty="0" smtClean="0"/>
              <a:t>LOC is a good example</a:t>
            </a:r>
          </a:p>
          <a:p>
            <a:r>
              <a:rPr lang="en-US" dirty="0" smtClean="0"/>
              <a:t>SKOS can also be used to organize, e.g., tags, annotate other vocabularies, …</a:t>
            </a:r>
            <a:endParaRPr lang="en-US" dirty="0"/>
          </a:p>
        </p:txBody>
      </p:sp>
      <p:sp>
        <p:nvSpPr>
          <p:cNvPr id="2" name="Title 1"/>
          <p:cNvSpPr>
            <a:spLocks noGrp="1"/>
          </p:cNvSpPr>
          <p:nvPr>
            <p:ph type="title"/>
          </p:nvPr>
        </p:nvSpPr>
        <p:spPr/>
        <p:txBody>
          <a:bodyPr/>
          <a:lstStyle/>
          <a:p>
            <a:r>
              <a:rPr lang="en-US" dirty="0" smtClean="0"/>
              <a:t>Importance of SKOS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Anybody in the World can refer to common concepts</a:t>
            </a:r>
          </a:p>
          <a:p>
            <a:pPr lvl="1"/>
            <a:r>
              <a:rPr lang="en-US" dirty="0" smtClean="0"/>
              <a:t>they mean the same for everybody</a:t>
            </a:r>
          </a:p>
          <a:p>
            <a:r>
              <a:rPr lang="en-US" dirty="0" smtClean="0"/>
              <a:t>Applications may exploit the relationships among concepts</a:t>
            </a:r>
          </a:p>
          <a:p>
            <a:pPr lvl="1"/>
            <a:r>
              <a:rPr lang="en-US" dirty="0" smtClean="0"/>
              <a:t>eg, SPARQL queries may be issued on the library </a:t>
            </a:r>
            <a:r>
              <a:rPr lang="en-US" noProof="1" smtClean="0"/>
              <a:t>data+LOC</a:t>
            </a:r>
          </a:p>
        </p:txBody>
      </p:sp>
      <p:sp>
        <p:nvSpPr>
          <p:cNvPr id="2" name="Title 1"/>
          <p:cNvSpPr>
            <a:spLocks noGrp="1"/>
          </p:cNvSpPr>
          <p:nvPr>
            <p:ph type="title"/>
          </p:nvPr>
        </p:nvSpPr>
        <p:spPr/>
        <p:txBody>
          <a:bodyPr/>
          <a:lstStyle/>
          <a:p>
            <a:r>
              <a:rPr lang="en-US" dirty="0" smtClean="0"/>
              <a:t>Importance of SKOS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1"/>
          <p:cNvSpPr>
            <a:spLocks noGrp="1" noChangeArrowheads="1"/>
          </p:cNvSpPr>
          <p:nvPr>
            <p:ph type="title"/>
          </p:nvPr>
        </p:nvSpPr>
        <p:spPr/>
        <p:txBody>
          <a:bodyPr/>
          <a:lstStyle/>
          <a:p>
            <a:r>
              <a:rPr lang="en-US" dirty="0" smtClean="0"/>
              <a:t>Example: FAO Journal portal</a:t>
            </a:r>
            <a:endParaRPr lang="en-US" dirty="0"/>
          </a:p>
        </p:txBody>
      </p:sp>
      <p:sp>
        <p:nvSpPr>
          <p:cNvPr id="165892" name="Rectangle 2"/>
          <p:cNvSpPr>
            <a:spLocks noGrp="1" noChangeArrowheads="1"/>
          </p:cNvSpPr>
          <p:nvPr>
            <p:ph sz="quarter" idx="4294967295"/>
          </p:nvPr>
        </p:nvSpPr>
        <p:spPr>
          <a:xfrm>
            <a:off x="0" y="1344613"/>
            <a:ext cx="9074150" cy="1139825"/>
          </a:xfrm>
        </p:spPr>
        <p:txBody>
          <a:bodyPr>
            <a:normAutofit/>
          </a:bodyPr>
          <a:lstStyle/>
          <a:p>
            <a:r>
              <a:rPr lang="en-US" dirty="0" smtClean="0"/>
              <a:t>Improved search on journal content based on an agricultural ontology and thesaurus (AGROVOC)</a:t>
            </a:r>
            <a:endParaRPr lang="en-US" dirty="0"/>
          </a:p>
        </p:txBody>
      </p:sp>
      <p:sp>
        <p:nvSpPr>
          <p:cNvPr id="165893" name="Text Box 3"/>
          <p:cNvSpPr txBox="1">
            <a:spLocks noChangeArrowheads="1"/>
          </p:cNvSpPr>
          <p:nvPr/>
        </p:nvSpPr>
        <p:spPr bwMode="auto">
          <a:xfrm>
            <a:off x="199865" y="7316512"/>
            <a:ext cx="7554913" cy="290512"/>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000" i="1" noProof="1" smtClean="0">
                <a:solidFill>
                  <a:srgbClr val="000000"/>
                </a:solidFill>
                <a:latin typeface="Helvetica Neue"/>
                <a:ea typeface="msmincho" charset="0"/>
                <a:cs typeface="Helvetica Neue"/>
              </a:rPr>
              <a:t>Courtesy of Gauri Salokhe, Margherita Sini, and Johannes Keizer, FAO, </a:t>
            </a:r>
            <a:r>
              <a:rPr lang="en-US" sz="1000" i="1" noProof="1" smtClean="0">
                <a:solidFill>
                  <a:srgbClr val="000000"/>
                </a:solidFill>
                <a:latin typeface="Helvetica Neue"/>
                <a:ea typeface="msmincho" charset="0"/>
                <a:cs typeface="Helvetica Neue"/>
                <a:hlinkClick r:id="rId3"/>
              </a:rPr>
              <a:t>(SWEO Case Study)</a:t>
            </a:r>
            <a:endParaRPr lang="en-US" sz="1000" i="1" noProof="1">
              <a:solidFill>
                <a:srgbClr val="000000"/>
              </a:solidFill>
              <a:latin typeface="Helvetica Neue"/>
              <a:ea typeface="msmincho" charset="0"/>
              <a:cs typeface="Helvetica Neue"/>
              <a:hlinkClick r:id="rId3"/>
            </a:endParaRPr>
          </a:p>
        </p:txBody>
      </p:sp>
      <p:grpSp>
        <p:nvGrpSpPr>
          <p:cNvPr id="165894" name="Group 4"/>
          <p:cNvGrpSpPr>
            <a:grpSpLocks/>
          </p:cNvGrpSpPr>
          <p:nvPr/>
        </p:nvGrpSpPr>
        <p:grpSpPr bwMode="auto">
          <a:xfrm>
            <a:off x="2519363" y="2555875"/>
            <a:ext cx="5176837" cy="4576762"/>
            <a:chOff x="1587" y="1515"/>
            <a:chExt cx="3261" cy="2883"/>
          </a:xfrm>
        </p:grpSpPr>
        <p:pic>
          <p:nvPicPr>
            <p:cNvPr id="76805" name="Picture 5"/>
            <p:cNvPicPr>
              <a:picLocks noChangeAspect="1" noChangeArrowheads="1"/>
            </p:cNvPicPr>
            <p:nvPr/>
          </p:nvPicPr>
          <p:blipFill>
            <a:blip r:embed="rId4"/>
            <a:srcRect/>
            <a:stretch>
              <a:fillRect/>
            </a:stretch>
          </p:blipFill>
          <p:spPr bwMode="auto">
            <a:xfrm>
              <a:off x="1587" y="1515"/>
              <a:ext cx="3193" cy="2884"/>
            </a:xfrm>
            <a:prstGeom prst="rect">
              <a:avLst/>
            </a:prstGeom>
            <a:noFill/>
            <a:ln w="9525">
              <a:noFill/>
              <a:round/>
              <a:headEnd/>
              <a:tailEnd/>
            </a:ln>
            <a:effectLst>
              <a:outerShdw blurRad="63500" dist="101823" dir="2700000" algn="ctr" rotWithShape="0">
                <a:srgbClr val="C0C0C0"/>
              </a:outerShdw>
            </a:effectLst>
          </p:spPr>
        </p:pic>
        <p:sp>
          <p:nvSpPr>
            <p:cNvPr id="165896" name="Freeform 6"/>
            <p:cNvSpPr>
              <a:spLocks noChangeArrowheads="1"/>
            </p:cNvSpPr>
            <p:nvPr/>
          </p:nvSpPr>
          <p:spPr bwMode="auto">
            <a:xfrm>
              <a:off x="3950" y="3216"/>
              <a:ext cx="920" cy="424"/>
            </a:xfrm>
            <a:custGeom>
              <a:avLst/>
              <a:gdLst>
                <a:gd name="T0" fmla="*/ 57 w 4055"/>
                <a:gd name="T1" fmla="*/ 58 h 1870"/>
                <a:gd name="T2" fmla="*/ 57 w 4055"/>
                <a:gd name="T3" fmla="*/ 303 h 1870"/>
                <a:gd name="T4" fmla="*/ 287 w 4055"/>
                <a:gd name="T5" fmla="*/ 399 h 1870"/>
                <a:gd name="T6" fmla="*/ 539 w 4055"/>
                <a:gd name="T7" fmla="*/ 407 h 1870"/>
                <a:gd name="T8" fmla="*/ 798 w 4055"/>
                <a:gd name="T9" fmla="*/ 340 h 1870"/>
                <a:gd name="T10" fmla="*/ 880 w 4055"/>
                <a:gd name="T11" fmla="*/ 132 h 1870"/>
                <a:gd name="T12" fmla="*/ 628 w 4055"/>
                <a:gd name="T13" fmla="*/ 36 h 1870"/>
                <a:gd name="T14" fmla="*/ 376 w 4055"/>
                <a:gd name="T15" fmla="*/ 7 h 1870"/>
                <a:gd name="T16" fmla="*/ 146 w 4055"/>
                <a:gd name="T17" fmla="*/ 14 h 1870"/>
                <a:gd name="T18" fmla="*/ 64 w 4055"/>
                <a:gd name="T19" fmla="*/ 22 h 1870"/>
                <a:gd name="T20" fmla="*/ 12 w 4055"/>
                <a:gd name="T21" fmla="*/ 36 h 18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55"/>
                <a:gd name="T34" fmla="*/ 0 h 1870"/>
                <a:gd name="T35" fmla="*/ 4055 w 4055"/>
                <a:gd name="T36" fmla="*/ 1870 h 18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55" h="1870">
                  <a:moveTo>
                    <a:pt x="251" y="258"/>
                  </a:moveTo>
                  <a:cubicBezTo>
                    <a:pt x="0" y="565"/>
                    <a:pt x="18" y="1031"/>
                    <a:pt x="251" y="1336"/>
                  </a:cubicBezTo>
                  <a:cubicBezTo>
                    <a:pt x="497" y="1658"/>
                    <a:pt x="905" y="1681"/>
                    <a:pt x="1264" y="1760"/>
                  </a:cubicBezTo>
                  <a:cubicBezTo>
                    <a:pt x="1623" y="1839"/>
                    <a:pt x="2007" y="1728"/>
                    <a:pt x="2375" y="1793"/>
                  </a:cubicBezTo>
                  <a:cubicBezTo>
                    <a:pt x="2799" y="1869"/>
                    <a:pt x="3115" y="1549"/>
                    <a:pt x="3518" y="1499"/>
                  </a:cubicBezTo>
                  <a:cubicBezTo>
                    <a:pt x="3985" y="1441"/>
                    <a:pt x="4054" y="860"/>
                    <a:pt x="3877" y="584"/>
                  </a:cubicBezTo>
                  <a:cubicBezTo>
                    <a:pt x="3655" y="237"/>
                    <a:pt x="3157" y="222"/>
                    <a:pt x="2767" y="160"/>
                  </a:cubicBezTo>
                  <a:cubicBezTo>
                    <a:pt x="2396" y="101"/>
                    <a:pt x="2031" y="26"/>
                    <a:pt x="1656" y="29"/>
                  </a:cubicBezTo>
                  <a:cubicBezTo>
                    <a:pt x="1318" y="31"/>
                    <a:pt x="978" y="0"/>
                    <a:pt x="643" y="62"/>
                  </a:cubicBezTo>
                  <a:lnTo>
                    <a:pt x="284" y="95"/>
                  </a:lnTo>
                  <a:lnTo>
                    <a:pt x="55" y="160"/>
                  </a:lnTo>
                </a:path>
              </a:pathLst>
            </a:custGeom>
            <a:noFill/>
            <a:ln w="36000">
              <a:solidFill>
                <a:srgbClr val="FF0000"/>
              </a:solidFill>
              <a:round/>
              <a:headEnd/>
              <a:tailEnd/>
            </a:ln>
          </p:spPr>
          <p:txBody>
            <a:bodyPr>
              <a:prstTxWarp prst="textNoShape">
                <a:avLst/>
              </a:prstTxWarp>
            </a:bodyPr>
            <a:lstStyle/>
            <a:p>
              <a:endParaRPr lang="en-US"/>
            </a:p>
          </p:txBody>
        </p:sp>
        <p:sp>
          <p:nvSpPr>
            <p:cNvPr id="165897" name="Freeform 7"/>
            <p:cNvSpPr>
              <a:spLocks noChangeArrowheads="1"/>
            </p:cNvSpPr>
            <p:nvPr/>
          </p:nvSpPr>
          <p:spPr bwMode="auto">
            <a:xfrm>
              <a:off x="2119" y="3294"/>
              <a:ext cx="1102" cy="358"/>
            </a:xfrm>
            <a:custGeom>
              <a:avLst/>
              <a:gdLst>
                <a:gd name="T0" fmla="*/ 89 w 4858"/>
                <a:gd name="T1" fmla="*/ 55 h 1579"/>
                <a:gd name="T2" fmla="*/ 259 w 4858"/>
                <a:gd name="T3" fmla="*/ 248 h 1579"/>
                <a:gd name="T4" fmla="*/ 511 w 4858"/>
                <a:gd name="T5" fmla="*/ 314 h 1579"/>
                <a:gd name="T6" fmla="*/ 756 w 4858"/>
                <a:gd name="T7" fmla="*/ 337 h 1579"/>
                <a:gd name="T8" fmla="*/ 1037 w 4858"/>
                <a:gd name="T9" fmla="*/ 270 h 1579"/>
                <a:gd name="T10" fmla="*/ 896 w 4858"/>
                <a:gd name="T11" fmla="*/ 77 h 1579"/>
                <a:gd name="T12" fmla="*/ 652 w 4858"/>
                <a:gd name="T13" fmla="*/ 26 h 1579"/>
                <a:gd name="T14" fmla="*/ 385 w 4858"/>
                <a:gd name="T15" fmla="*/ 11 h 1579"/>
                <a:gd name="T16" fmla="*/ 148 w 4858"/>
                <a:gd name="T17" fmla="*/ 11 h 1579"/>
                <a:gd name="T18" fmla="*/ 67 w 4858"/>
                <a:gd name="T19" fmla="*/ 33 h 1579"/>
                <a:gd name="T20" fmla="*/ 0 w 4858"/>
                <a:gd name="T21" fmla="*/ 48 h 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58"/>
                <a:gd name="T34" fmla="*/ 0 h 1579"/>
                <a:gd name="T35" fmla="*/ 4858 w 4858"/>
                <a:gd name="T36" fmla="*/ 1579 h 15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58" h="1579">
                  <a:moveTo>
                    <a:pt x="392" y="244"/>
                  </a:moveTo>
                  <a:cubicBezTo>
                    <a:pt x="307" y="716"/>
                    <a:pt x="813" y="938"/>
                    <a:pt x="1143" y="1093"/>
                  </a:cubicBezTo>
                  <a:cubicBezTo>
                    <a:pt x="1488" y="1255"/>
                    <a:pt x="1862" y="1360"/>
                    <a:pt x="2254" y="1387"/>
                  </a:cubicBezTo>
                  <a:cubicBezTo>
                    <a:pt x="2613" y="1412"/>
                    <a:pt x="2970" y="1493"/>
                    <a:pt x="3332" y="1485"/>
                  </a:cubicBezTo>
                  <a:cubicBezTo>
                    <a:pt x="3749" y="1477"/>
                    <a:pt x="4302" y="1578"/>
                    <a:pt x="4573" y="1191"/>
                  </a:cubicBezTo>
                  <a:cubicBezTo>
                    <a:pt x="4857" y="788"/>
                    <a:pt x="4238" y="501"/>
                    <a:pt x="3952" y="341"/>
                  </a:cubicBezTo>
                  <a:cubicBezTo>
                    <a:pt x="3611" y="150"/>
                    <a:pt x="3230" y="217"/>
                    <a:pt x="2874" y="113"/>
                  </a:cubicBezTo>
                  <a:cubicBezTo>
                    <a:pt x="2490" y="0"/>
                    <a:pt x="2090" y="54"/>
                    <a:pt x="1698" y="48"/>
                  </a:cubicBezTo>
                  <a:cubicBezTo>
                    <a:pt x="1350" y="43"/>
                    <a:pt x="1001" y="48"/>
                    <a:pt x="653" y="48"/>
                  </a:cubicBezTo>
                  <a:lnTo>
                    <a:pt x="294" y="146"/>
                  </a:lnTo>
                  <a:lnTo>
                    <a:pt x="0" y="211"/>
                  </a:lnTo>
                </a:path>
              </a:pathLst>
            </a:custGeom>
            <a:noFill/>
            <a:ln w="36000">
              <a:solidFill>
                <a:srgbClr val="FF0000"/>
              </a:solidFill>
              <a:round/>
              <a:headEnd/>
              <a:tailEnd/>
            </a:ln>
          </p:spPr>
          <p:txBody>
            <a:bodyPr>
              <a:prstTxWarp prst="textNoShape">
                <a:avLst/>
              </a:prstTxWarp>
            </a:bodyPr>
            <a:lstStyle/>
            <a:p>
              <a:endParaRPr lang="en-US"/>
            </a:p>
          </p:txBody>
        </p:sp>
      </p:grpSp>
    </p:spTree>
    <p:extLst>
      <p:ext uri="{BB962C8B-B14F-4D97-AF65-F5344CB8AC3E}">
        <p14:creationId xmlns:p14="http://schemas.microsoft.com/office/powerpoint/2010/main" val="3076603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1"/>
          <p:cNvSpPr>
            <a:spLocks noGrp="1" noChangeArrowheads="1"/>
          </p:cNvSpPr>
          <p:nvPr>
            <p:ph type="title"/>
          </p:nvPr>
        </p:nvSpPr>
        <p:spPr/>
        <p:txBody>
          <a:bodyPr tIns="42336">
            <a:normAutofit fontScale="90000"/>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4800" dirty="0">
                <a:solidFill>
                  <a:srgbClr val="000000"/>
                </a:solidFill>
              </a:rPr>
              <a:t>Ontologies</a:t>
            </a:r>
            <a:br>
              <a:rPr lang="en-US" sz="4800" dirty="0">
                <a:solidFill>
                  <a:srgbClr val="000000"/>
                </a:solidFill>
              </a:rPr>
            </a:br>
            <a:r>
              <a:rPr lang="en-US" sz="3200" dirty="0">
                <a:solidFill>
                  <a:srgbClr val="000000"/>
                </a:solidFill>
              </a:rPr>
              <a:t>(OWL)</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SKOS may be used to provide simple vocabularies</a:t>
            </a:r>
          </a:p>
          <a:p>
            <a:r>
              <a:rPr lang="en-US" dirty="0" smtClean="0"/>
              <a:t>But it is not a complete solution</a:t>
            </a:r>
          </a:p>
          <a:p>
            <a:pPr lvl="1"/>
            <a:r>
              <a:rPr lang="en-US" dirty="0" smtClean="0"/>
              <a:t>it concentrates on the concepts only</a:t>
            </a:r>
          </a:p>
          <a:p>
            <a:pPr lvl="1"/>
            <a:r>
              <a:rPr lang="en-US" dirty="0" smtClean="0"/>
              <a:t>no characterization of properties in general</a:t>
            </a:r>
          </a:p>
          <a:p>
            <a:pPr lvl="1"/>
            <a:r>
              <a:rPr lang="en-US" dirty="0" smtClean="0"/>
              <a:t>simple from a logical perspective</a:t>
            </a:r>
          </a:p>
          <a:p>
            <a:pPr lvl="2"/>
            <a:r>
              <a:rPr lang="en-US" dirty="0" smtClean="0"/>
              <a:t>i.e., only a few inferences are possible</a:t>
            </a:r>
            <a:endParaRPr lang="en-US" dirty="0"/>
          </a:p>
        </p:txBody>
      </p:sp>
      <p:sp>
        <p:nvSpPr>
          <p:cNvPr id="3" name="Title 2"/>
          <p:cNvSpPr>
            <a:spLocks noGrp="1"/>
          </p:cNvSpPr>
          <p:nvPr>
            <p:ph type="title"/>
          </p:nvPr>
        </p:nvSpPr>
        <p:spPr/>
        <p:txBody>
          <a:bodyPr/>
          <a:lstStyle/>
          <a:p>
            <a:r>
              <a:rPr lang="en-US" dirty="0" smtClean="0"/>
              <a:t>SKOS is not enough…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2"/>
          <p:cNvSpPr>
            <a:spLocks noGrp="1" noChangeArrowheads="1"/>
          </p:cNvSpPr>
          <p:nvPr>
            <p:ph idx="1"/>
          </p:nvPr>
        </p:nvSpPr>
        <p:spPr/>
        <p:txBody>
          <a:bodyPr>
            <a:normAutofit/>
          </a:bodyPr>
          <a:lstStyle/>
          <a:p>
            <a:r>
              <a:rPr lang="en-US" dirty="0" smtClean="0"/>
              <a:t>Complex applications may want more possibilities:</a:t>
            </a:r>
          </a:p>
          <a:p>
            <a:pPr lvl="1"/>
            <a:r>
              <a:rPr lang="en-US" dirty="0" smtClean="0"/>
              <a:t>characterization of properties </a:t>
            </a:r>
          </a:p>
          <a:p>
            <a:pPr lvl="1"/>
            <a:r>
              <a:rPr lang="en-US" dirty="0" smtClean="0"/>
              <a:t>identification of objects with different URI-</a:t>
            </a:r>
            <a:r>
              <a:rPr lang="en-US" dirty="0" err="1" smtClean="0"/>
              <a:t>s</a:t>
            </a:r>
            <a:endParaRPr lang="en-US" dirty="0" smtClean="0"/>
          </a:p>
          <a:p>
            <a:pPr lvl="1"/>
            <a:r>
              <a:rPr lang="en-US" dirty="0" smtClean="0"/>
              <a:t>disjointness or equivalence of classes</a:t>
            </a:r>
          </a:p>
          <a:p>
            <a:pPr lvl="1"/>
            <a:r>
              <a:rPr lang="en-US" dirty="0" smtClean="0"/>
              <a:t>construct classes, not only name them</a:t>
            </a:r>
          </a:p>
          <a:p>
            <a:pPr lvl="1"/>
            <a:r>
              <a:rPr lang="en-US" dirty="0" smtClean="0"/>
              <a:t>more complex classification schemes</a:t>
            </a:r>
          </a:p>
          <a:p>
            <a:pPr lvl="1"/>
            <a:r>
              <a:rPr lang="en-US" dirty="0" smtClean="0"/>
              <a:t>can a program reason about some terms? E.g.:</a:t>
            </a:r>
          </a:p>
          <a:p>
            <a:pPr lvl="2"/>
            <a:r>
              <a:rPr lang="en-US" dirty="0" smtClean="0"/>
              <a:t>“if «Person» resources «A» and «B» have the same «foaf:email» property, then «A» and «B» are identical”</a:t>
            </a:r>
          </a:p>
          <a:p>
            <a:pPr lvl="1"/>
            <a:r>
              <a:rPr lang="en-US" dirty="0" smtClean="0"/>
              <a:t>etc.</a:t>
            </a:r>
            <a:endParaRPr lang="en-US" dirty="0"/>
          </a:p>
        </p:txBody>
      </p:sp>
      <p:sp>
        <p:nvSpPr>
          <p:cNvPr id="311298" name="Rectangle 1"/>
          <p:cNvSpPr>
            <a:spLocks noGrp="1" noChangeArrowheads="1"/>
          </p:cNvSpPr>
          <p:nvPr>
            <p:ph type="title"/>
          </p:nvPr>
        </p:nvSpPr>
        <p:spPr/>
        <p:txBody>
          <a:bodyPr/>
          <a:lstStyle/>
          <a:p>
            <a:r>
              <a:rPr lang="en-US" dirty="0" smtClean="0"/>
              <a:t>Application may want more…</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2"/>
          <p:cNvSpPr>
            <a:spLocks noGrp="1" noChangeArrowheads="1"/>
          </p:cNvSpPr>
          <p:nvPr>
            <p:ph idx="1"/>
          </p:nvPr>
        </p:nvSpPr>
        <p:spPr/>
        <p:txBody>
          <a:bodyPr/>
          <a:lstStyle/>
          <a:p>
            <a:r>
              <a:rPr lang="en-US" dirty="0" smtClean="0"/>
              <a:t>OWL is an extra layer, a bit like RDF Schemas</a:t>
            </a:r>
          </a:p>
          <a:p>
            <a:pPr lvl="1"/>
            <a:r>
              <a:rPr lang="en-US" dirty="0" smtClean="0"/>
              <a:t>own namespace, own terms</a:t>
            </a:r>
          </a:p>
          <a:p>
            <a:pPr lvl="1"/>
            <a:r>
              <a:rPr lang="en-US" dirty="0" smtClean="0"/>
              <a:t>it relies on RDF Schemas</a:t>
            </a:r>
          </a:p>
          <a:p>
            <a:r>
              <a:rPr lang="en-US" dirty="0" smtClean="0"/>
              <a:t>It is a separate recommendation</a:t>
            </a:r>
          </a:p>
          <a:p>
            <a:pPr lvl="1"/>
            <a:r>
              <a:rPr lang="en-US" dirty="0" smtClean="0"/>
              <a:t>actually… there is a 2004 version of OWL (“OWL 1”)</a:t>
            </a:r>
          </a:p>
          <a:p>
            <a:pPr lvl="1"/>
            <a:r>
              <a:rPr lang="en-US" dirty="0" smtClean="0"/>
              <a:t>and there is an update (“OWL 2”) published in 2009</a:t>
            </a:r>
          </a:p>
          <a:p>
            <a:pPr lvl="1"/>
            <a:r>
              <a:rPr lang="en-US" dirty="0" smtClean="0"/>
              <a:t>this tutorial presupposes OWL 2</a:t>
            </a:r>
          </a:p>
        </p:txBody>
      </p:sp>
      <p:sp>
        <p:nvSpPr>
          <p:cNvPr id="315394" name="Rectangle 1"/>
          <p:cNvSpPr>
            <a:spLocks noGrp="1" noChangeArrowheads="1"/>
          </p:cNvSpPr>
          <p:nvPr>
            <p:ph type="title"/>
          </p:nvPr>
        </p:nvSpPr>
        <p:spPr/>
        <p:txBody>
          <a:bodyPr/>
          <a:lstStyle/>
          <a:p>
            <a:r>
              <a:rPr lang="en-US" smtClean="0"/>
              <a:t>Web Ontology Language = OWL</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And the problem </a:t>
            </a:r>
            <a:r>
              <a:rPr lang="en-US" i="1" u="sng"/>
              <a:t>is</a:t>
            </a:r>
            <a:r>
              <a:rPr lang="en-US"/>
              <a:t> real…</a:t>
            </a:r>
          </a:p>
        </p:txBody>
      </p:sp>
      <p:grpSp>
        <p:nvGrpSpPr>
          <p:cNvPr id="2" name="Group 2"/>
          <p:cNvGrpSpPr>
            <a:grpSpLocks/>
          </p:cNvGrpSpPr>
          <p:nvPr/>
        </p:nvGrpSpPr>
        <p:grpSpPr bwMode="auto">
          <a:xfrm>
            <a:off x="620712" y="1351341"/>
            <a:ext cx="9021752" cy="5854698"/>
            <a:chOff x="45" y="757"/>
            <a:chExt cx="6116" cy="3969"/>
          </a:xfrm>
        </p:grpSpPr>
        <p:pic>
          <p:nvPicPr>
            <p:cNvPr id="11267" name="Picture 3"/>
            <p:cNvPicPr>
              <a:picLocks noChangeAspect="1" noChangeArrowheads="1"/>
            </p:cNvPicPr>
            <p:nvPr/>
          </p:nvPicPr>
          <p:blipFill>
            <a:blip r:embed="rId3"/>
            <a:srcRect/>
            <a:stretch>
              <a:fillRect/>
            </a:stretch>
          </p:blipFill>
          <p:spPr bwMode="auto">
            <a:xfrm>
              <a:off x="45" y="874"/>
              <a:ext cx="3917" cy="2913"/>
            </a:xfrm>
            <a:prstGeom prst="rect">
              <a:avLst/>
            </a:prstGeom>
            <a:noFill/>
            <a:ln w="9525">
              <a:noFill/>
              <a:round/>
              <a:headEnd/>
              <a:tailEnd/>
            </a:ln>
            <a:effectLst>
              <a:outerShdw blurRad="63500" dist="101823" dir="2700000" algn="ctr" rotWithShape="0">
                <a:srgbClr val="C0C0C0"/>
              </a:outerShdw>
            </a:effectLst>
          </p:spPr>
        </p:pic>
        <p:pic>
          <p:nvPicPr>
            <p:cNvPr id="11268" name="Picture 4"/>
            <p:cNvPicPr>
              <a:picLocks noChangeAspect="1" noChangeArrowheads="1"/>
            </p:cNvPicPr>
            <p:nvPr/>
          </p:nvPicPr>
          <p:blipFill>
            <a:blip r:embed="rId4"/>
            <a:srcRect/>
            <a:stretch>
              <a:fillRect/>
            </a:stretch>
          </p:blipFill>
          <p:spPr bwMode="auto">
            <a:xfrm>
              <a:off x="2080" y="757"/>
              <a:ext cx="4082" cy="3044"/>
            </a:xfrm>
            <a:prstGeom prst="rect">
              <a:avLst/>
            </a:prstGeom>
            <a:noFill/>
            <a:ln w="9525">
              <a:noFill/>
              <a:round/>
              <a:headEnd/>
              <a:tailEnd/>
            </a:ln>
            <a:effectLst>
              <a:outerShdw blurRad="63500" dist="101823" dir="2700000" algn="ctr" rotWithShape="0">
                <a:srgbClr val="C0C0C0"/>
              </a:outerShdw>
            </a:effectLst>
          </p:spPr>
        </p:pic>
        <p:pic>
          <p:nvPicPr>
            <p:cNvPr id="11269" name="Picture 5"/>
            <p:cNvPicPr>
              <a:picLocks noChangeAspect="1" noChangeArrowheads="1"/>
            </p:cNvPicPr>
            <p:nvPr/>
          </p:nvPicPr>
          <p:blipFill>
            <a:blip r:embed="rId5"/>
            <a:srcRect/>
            <a:stretch>
              <a:fillRect/>
            </a:stretch>
          </p:blipFill>
          <p:spPr bwMode="auto">
            <a:xfrm>
              <a:off x="1293" y="1860"/>
              <a:ext cx="3855" cy="2867"/>
            </a:xfrm>
            <a:prstGeom prst="rect">
              <a:avLst/>
            </a:prstGeom>
            <a:noFill/>
            <a:ln w="9525">
              <a:noFill/>
              <a:round/>
              <a:headEnd/>
              <a:tailEnd/>
            </a:ln>
            <a:effectLst>
              <a:outerShdw blurRad="63500" dist="101823" dir="2700000" algn="ctr" rotWithShape="0">
                <a:srgbClr val="C0C0C0"/>
              </a:outerShdw>
            </a:effectLst>
          </p:spPr>
        </p:pic>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2"/>
          <p:cNvSpPr>
            <a:spLocks noGrp="1" noChangeArrowheads="1"/>
          </p:cNvSpPr>
          <p:nvPr>
            <p:ph idx="1"/>
          </p:nvPr>
        </p:nvSpPr>
        <p:spPr/>
        <p:txBody>
          <a:bodyPr/>
          <a:lstStyle/>
          <a:p>
            <a:r>
              <a:rPr lang="en-US" smtClean="0"/>
              <a:t>OWL is a large set of additional terms</a:t>
            </a:r>
          </a:p>
          <a:p>
            <a:r>
              <a:rPr lang="en-US" smtClean="0"/>
              <a:t>We will not cover the whole thing here…</a:t>
            </a:r>
            <a:endParaRPr lang="en-US"/>
          </a:p>
        </p:txBody>
      </p:sp>
      <p:sp>
        <p:nvSpPr>
          <p:cNvPr id="317442" name="Rectangle 1"/>
          <p:cNvSpPr>
            <a:spLocks noGrp="1" noChangeArrowheads="1"/>
          </p:cNvSpPr>
          <p:nvPr>
            <p:ph type="title"/>
          </p:nvPr>
        </p:nvSpPr>
        <p:spPr/>
        <p:txBody>
          <a:bodyPr/>
          <a:lstStyle/>
          <a:p>
            <a:r>
              <a:rPr lang="en-US" smtClean="0"/>
              <a:t>OWL is complex…</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Rectangle 2"/>
          <p:cNvSpPr>
            <a:spLocks noGrp="1" noChangeArrowheads="1"/>
          </p:cNvSpPr>
          <p:nvPr>
            <p:ph idx="1"/>
          </p:nvPr>
        </p:nvSpPr>
        <p:spPr/>
        <p:txBody>
          <a:bodyPr/>
          <a:lstStyle/>
          <a:p>
            <a:r>
              <a:rPr lang="en-US" smtClean="0"/>
              <a:t>For classes:</a:t>
            </a:r>
          </a:p>
          <a:p>
            <a:pPr lvl="1"/>
            <a:r>
              <a:rPr lang="en-US" smtClean="0"/>
              <a:t>owl:equivalentClass: two classes have the same individuals</a:t>
            </a:r>
          </a:p>
          <a:p>
            <a:pPr lvl="1"/>
            <a:r>
              <a:rPr lang="en-US" smtClean="0"/>
              <a:t>owl:disjointWith: no individuals in common</a:t>
            </a:r>
          </a:p>
          <a:p>
            <a:r>
              <a:rPr lang="en-US" smtClean="0"/>
              <a:t>For properties:</a:t>
            </a:r>
          </a:p>
          <a:p>
            <a:pPr lvl="1"/>
            <a:r>
              <a:rPr lang="en-US" smtClean="0"/>
              <a:t>owl:equivalentProperty</a:t>
            </a:r>
          </a:p>
          <a:p>
            <a:pPr lvl="2"/>
            <a:r>
              <a:rPr lang="en-US" smtClean="0"/>
              <a:t>remember the a:author vs. f:auteur?</a:t>
            </a:r>
          </a:p>
          <a:p>
            <a:pPr lvl="1"/>
            <a:r>
              <a:rPr lang="en-US" smtClean="0"/>
              <a:t>owl:propertyDisjointWith</a:t>
            </a:r>
            <a:endParaRPr lang="en-US"/>
          </a:p>
        </p:txBody>
      </p:sp>
      <p:sp>
        <p:nvSpPr>
          <p:cNvPr id="319490" name="Rectangle 1"/>
          <p:cNvSpPr>
            <a:spLocks noGrp="1" noChangeArrowheads="1"/>
          </p:cNvSpPr>
          <p:nvPr>
            <p:ph type="title"/>
          </p:nvPr>
        </p:nvSpPr>
        <p:spPr/>
        <p:txBody>
          <a:bodyPr/>
          <a:lstStyle/>
          <a:p>
            <a:r>
              <a:rPr lang="en-US" smtClean="0"/>
              <a:t>Term equivalences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2"/>
          <p:cNvSpPr>
            <a:spLocks noGrp="1" noChangeArrowheads="1"/>
          </p:cNvSpPr>
          <p:nvPr>
            <p:ph idx="1"/>
          </p:nvPr>
        </p:nvSpPr>
        <p:spPr/>
        <p:txBody>
          <a:bodyPr/>
          <a:lstStyle/>
          <a:p>
            <a:r>
              <a:rPr lang="en-US" smtClean="0"/>
              <a:t>For individuals:</a:t>
            </a:r>
          </a:p>
          <a:p>
            <a:pPr lvl="1"/>
            <a:r>
              <a:rPr lang="en-US" smtClean="0"/>
              <a:t>owl:sameAs: two URIs refer to the same concept (“individual”)</a:t>
            </a:r>
          </a:p>
          <a:p>
            <a:pPr lvl="1"/>
            <a:r>
              <a:rPr lang="en-US" smtClean="0"/>
              <a:t>owl:differentFrom: negation of owl:sameAs</a:t>
            </a:r>
            <a:endParaRPr lang="en-US"/>
          </a:p>
        </p:txBody>
      </p:sp>
      <p:sp>
        <p:nvSpPr>
          <p:cNvPr id="321538" name="Rectangle 1"/>
          <p:cNvSpPr>
            <a:spLocks noGrp="1" noChangeArrowheads="1"/>
          </p:cNvSpPr>
          <p:nvPr>
            <p:ph type="title"/>
          </p:nvPr>
        </p:nvSpPr>
        <p:spPr/>
        <p:txBody>
          <a:bodyPr/>
          <a:lstStyle/>
          <a:p>
            <a:r>
              <a:rPr lang="en-US" smtClean="0"/>
              <a:t>Term equivalences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1"/>
          <p:cNvSpPr>
            <a:spLocks noGrp="1" noChangeArrowheads="1"/>
          </p:cNvSpPr>
          <p:nvPr>
            <p:ph type="title"/>
          </p:nvPr>
        </p:nvSpPr>
        <p:spPr/>
        <p:txBody>
          <a:bodyPr tIns="35280">
            <a:normAutofit/>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t>Connecting </a:t>
            </a:r>
            <a:r>
              <a:rPr lang="en-US" dirty="0"/>
              <a:t>to French</a:t>
            </a:r>
          </a:p>
        </p:txBody>
      </p:sp>
      <p:grpSp>
        <p:nvGrpSpPr>
          <p:cNvPr id="2" name="Group 15"/>
          <p:cNvGrpSpPr/>
          <p:nvPr/>
        </p:nvGrpSpPr>
        <p:grpSpPr>
          <a:xfrm>
            <a:off x="658812" y="4618037"/>
            <a:ext cx="8676772" cy="521843"/>
            <a:chOff x="773112" y="6134957"/>
            <a:chExt cx="8676772" cy="521843"/>
          </a:xfrm>
        </p:grpSpPr>
        <p:sp>
          <p:nvSpPr>
            <p:cNvPr id="5" name="TextBox 4"/>
            <p:cNvSpPr txBox="1"/>
            <p:nvPr/>
          </p:nvSpPr>
          <p:spPr>
            <a:xfrm>
              <a:off x="3973512" y="6134957"/>
              <a:ext cx="2286000" cy="311880"/>
            </a:xfrm>
            <a:prstGeom prst="rect">
              <a:avLst/>
            </a:prstGeom>
            <a:noFill/>
          </p:spPr>
          <p:txBody>
            <a:bodyPr wrap="square" rtlCol="0">
              <a:spAutoFit/>
            </a:bodyPr>
            <a:lstStyle/>
            <a:p>
              <a:pPr algn="ctr"/>
              <a:r>
                <a:rPr lang="en-US" sz="1600" b="1" noProof="1" smtClean="0">
                  <a:solidFill>
                    <a:schemeClr val="accent2">
                      <a:lumMod val="75000"/>
                    </a:schemeClr>
                  </a:solidFill>
                </a:rPr>
                <a:t>owl:equivalentClass</a:t>
              </a:r>
              <a:endParaRPr lang="en-US" sz="1600" b="1" noProof="1">
                <a:solidFill>
                  <a:schemeClr val="accent2">
                    <a:lumMod val="75000"/>
                  </a:schemeClr>
                </a:solidFill>
              </a:endParaRPr>
            </a:p>
          </p:txBody>
        </p:sp>
        <p:sp>
          <p:nvSpPr>
            <p:cNvPr id="6" name="Oval 5"/>
            <p:cNvSpPr/>
            <p:nvPr/>
          </p:nvSpPr>
          <p:spPr bwMode="auto">
            <a:xfrm>
              <a:off x="773112" y="6218237"/>
              <a:ext cx="2656972"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noProof="1" smtClean="0">
                  <a:solidFill>
                    <a:schemeClr val="tx1">
                      <a:lumMod val="95000"/>
                      <a:lumOff val="5000"/>
                    </a:schemeClr>
                  </a:solidFill>
                </a:rPr>
                <a:t>a:</a:t>
              </a:r>
              <a:r>
                <a:rPr kumimoji="0" lang="en-US" sz="1600" b="1" i="0" u="none" strike="noStrike" cap="none" normalizeH="0" baseline="0" noProof="1" smtClean="0">
                  <a:ln>
                    <a:noFill/>
                  </a:ln>
                  <a:solidFill>
                    <a:schemeClr val="tx1">
                      <a:lumMod val="95000"/>
                      <a:lumOff val="5000"/>
                    </a:schemeClr>
                  </a:solidFill>
                  <a:effectLst/>
                  <a:latin typeface="Arial" charset="0"/>
                </a:rPr>
                <a:t>Novel</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9" name="Oval 8"/>
            <p:cNvSpPr/>
            <p:nvPr/>
          </p:nvSpPr>
          <p:spPr bwMode="auto">
            <a:xfrm>
              <a:off x="6792912" y="6218237"/>
              <a:ext cx="2656972" cy="438563"/>
            </a:xfrm>
            <a:prstGeom prst="ellipse">
              <a:avLst/>
            </a:prstGeom>
            <a:solidFill>
              <a:srgbClr val="BFC1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noProof="1" smtClean="0">
                  <a:solidFill>
                    <a:schemeClr val="tx1">
                      <a:lumMod val="95000"/>
                      <a:lumOff val="5000"/>
                    </a:schemeClr>
                  </a:solidFill>
                </a:rPr>
                <a:t>f:Roman</a:t>
              </a:r>
              <a:endParaRPr kumimoji="0" lang="en-US" sz="1600" b="1" i="0" u="none" strike="noStrike" cap="none" normalizeH="0" baseline="0" noProof="1">
                <a:ln>
                  <a:noFill/>
                </a:ln>
                <a:solidFill>
                  <a:schemeClr val="tx1">
                    <a:lumMod val="95000"/>
                    <a:lumOff val="5000"/>
                  </a:schemeClr>
                </a:solidFill>
                <a:effectLst/>
                <a:latin typeface="Arial" charset="0"/>
              </a:endParaRPr>
            </a:p>
          </p:txBody>
        </p:sp>
        <p:cxnSp>
          <p:nvCxnSpPr>
            <p:cNvPr id="10" name="Straight Arrow Connector 9"/>
            <p:cNvCxnSpPr>
              <a:stCxn id="9" idx="2"/>
              <a:endCxn id="6" idx="6"/>
            </p:cNvCxnSpPr>
            <p:nvPr/>
          </p:nvCxnSpPr>
          <p:spPr bwMode="auto">
            <a:xfrm rot="10800000">
              <a:off x="3430084" y="6437519"/>
              <a:ext cx="3362828" cy="1588"/>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grpSp>
      <p:grpSp>
        <p:nvGrpSpPr>
          <p:cNvPr id="3" name="Group 16"/>
          <p:cNvGrpSpPr/>
          <p:nvPr/>
        </p:nvGrpSpPr>
        <p:grpSpPr>
          <a:xfrm>
            <a:off x="658812" y="2332037"/>
            <a:ext cx="8676772" cy="521843"/>
            <a:chOff x="773112" y="6134957"/>
            <a:chExt cx="8676772" cy="521843"/>
          </a:xfrm>
        </p:grpSpPr>
        <p:sp>
          <p:nvSpPr>
            <p:cNvPr id="18" name="TextBox 17"/>
            <p:cNvSpPr txBox="1"/>
            <p:nvPr/>
          </p:nvSpPr>
          <p:spPr>
            <a:xfrm>
              <a:off x="3821112" y="6134957"/>
              <a:ext cx="2743200" cy="311880"/>
            </a:xfrm>
            <a:prstGeom prst="rect">
              <a:avLst/>
            </a:prstGeom>
            <a:noFill/>
          </p:spPr>
          <p:txBody>
            <a:bodyPr wrap="square" rtlCol="0">
              <a:spAutoFit/>
            </a:bodyPr>
            <a:lstStyle/>
            <a:p>
              <a:pPr algn="ctr"/>
              <a:r>
                <a:rPr lang="en-US" sz="1600" b="1" noProof="1" smtClean="0">
                  <a:solidFill>
                    <a:schemeClr val="accent2">
                      <a:lumMod val="75000"/>
                    </a:schemeClr>
                  </a:solidFill>
                </a:rPr>
                <a:t>owl:equivalentProperty</a:t>
              </a:r>
              <a:endParaRPr lang="en-US" sz="1600" b="1" noProof="1">
                <a:solidFill>
                  <a:schemeClr val="accent2">
                    <a:lumMod val="75000"/>
                  </a:schemeClr>
                </a:solidFill>
              </a:endParaRPr>
            </a:p>
          </p:txBody>
        </p:sp>
        <p:sp>
          <p:nvSpPr>
            <p:cNvPr id="19" name="Oval 18"/>
            <p:cNvSpPr/>
            <p:nvPr/>
          </p:nvSpPr>
          <p:spPr bwMode="auto">
            <a:xfrm>
              <a:off x="773112" y="6218237"/>
              <a:ext cx="2656972"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noProof="1" smtClean="0">
                  <a:solidFill>
                    <a:schemeClr val="tx1">
                      <a:lumMod val="95000"/>
                      <a:lumOff val="5000"/>
                    </a:schemeClr>
                  </a:solidFill>
                </a:rPr>
                <a:t>a:author</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20" name="Oval 19"/>
            <p:cNvSpPr/>
            <p:nvPr/>
          </p:nvSpPr>
          <p:spPr bwMode="auto">
            <a:xfrm>
              <a:off x="6792912" y="6218237"/>
              <a:ext cx="2656972" cy="438563"/>
            </a:xfrm>
            <a:prstGeom prst="ellipse">
              <a:avLst/>
            </a:prstGeom>
            <a:solidFill>
              <a:srgbClr val="BFC10E"/>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noProof="1" smtClean="0">
                  <a:solidFill>
                    <a:schemeClr val="tx1">
                      <a:lumMod val="95000"/>
                      <a:lumOff val="5000"/>
                    </a:schemeClr>
                  </a:solidFill>
                </a:rPr>
                <a:t>f:auteur</a:t>
              </a:r>
              <a:endParaRPr kumimoji="0" lang="en-US" sz="1600" b="1" i="0" u="none" strike="noStrike" cap="none" normalizeH="0" baseline="0" noProof="1">
                <a:ln>
                  <a:noFill/>
                </a:ln>
                <a:solidFill>
                  <a:schemeClr val="tx1">
                    <a:lumMod val="95000"/>
                    <a:lumOff val="5000"/>
                  </a:schemeClr>
                </a:solidFill>
                <a:effectLst/>
                <a:latin typeface="Arial" charset="0"/>
              </a:endParaRPr>
            </a:p>
          </p:txBody>
        </p:sp>
        <p:cxnSp>
          <p:nvCxnSpPr>
            <p:cNvPr id="21" name="Straight Arrow Connector 20"/>
            <p:cNvCxnSpPr>
              <a:stCxn id="20" idx="2"/>
              <a:endCxn id="19" idx="6"/>
            </p:cNvCxnSpPr>
            <p:nvPr/>
          </p:nvCxnSpPr>
          <p:spPr bwMode="auto">
            <a:xfrm rot="10800000">
              <a:off x="3430084" y="6437519"/>
              <a:ext cx="3362828" cy="1588"/>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2"/>
          <p:cNvSpPr>
            <a:spLocks noGrp="1" noChangeArrowheads="1"/>
          </p:cNvSpPr>
          <p:nvPr>
            <p:ph idx="1"/>
          </p:nvPr>
        </p:nvSpPr>
        <p:spPr>
          <a:xfrm>
            <a:off x="504031" y="1341437"/>
            <a:ext cx="9072563" cy="1216695"/>
          </a:xfrm>
        </p:spPr>
        <p:txBody>
          <a:bodyPr/>
          <a:lstStyle/>
          <a:p>
            <a:r>
              <a:rPr lang="en-US" dirty="0" smtClean="0"/>
              <a:t>Linking our example of Amsterdam from one data set (</a:t>
            </a:r>
            <a:r>
              <a:rPr lang="en-US" noProof="1" smtClean="0"/>
              <a:t>DBpedia</a:t>
            </a:r>
            <a:r>
              <a:rPr lang="en-US" dirty="0" smtClean="0"/>
              <a:t>) to the other (</a:t>
            </a:r>
            <a:r>
              <a:rPr lang="en-US" noProof="1" smtClean="0"/>
              <a:t>Geonames</a:t>
            </a:r>
            <a:r>
              <a:rPr lang="en-US" dirty="0" smtClean="0"/>
              <a:t>):</a:t>
            </a:r>
            <a:endParaRPr lang="en-US" dirty="0"/>
          </a:p>
        </p:txBody>
      </p:sp>
      <p:sp>
        <p:nvSpPr>
          <p:cNvPr id="325634" name="Rectangle 1"/>
          <p:cNvSpPr>
            <a:spLocks noGrp="1" noChangeArrowheads="1"/>
          </p:cNvSpPr>
          <p:nvPr>
            <p:ph type="title"/>
          </p:nvPr>
        </p:nvSpPr>
        <p:spPr/>
        <p:txBody>
          <a:bodyPr/>
          <a:lstStyle/>
          <a:p>
            <a:r>
              <a:rPr lang="en-US" smtClean="0"/>
              <a:t>Typical usage of owl:sameAs</a:t>
            </a:r>
            <a:endParaRPr lang="en-US"/>
          </a:p>
        </p:txBody>
      </p:sp>
      <p:sp>
        <p:nvSpPr>
          <p:cNvPr id="158723" name="Rectangle 3"/>
          <p:cNvSpPr>
            <a:spLocks noChangeArrowheads="1"/>
          </p:cNvSpPr>
          <p:nvPr/>
        </p:nvSpPr>
        <p:spPr bwMode="auto">
          <a:xfrm>
            <a:off x="1457325" y="2952750"/>
            <a:ext cx="7129463" cy="647127"/>
          </a:xfrm>
          <a:prstGeom prst="rect">
            <a:avLst/>
          </a:prstGeom>
          <a:solidFill>
            <a:schemeClr val="accent1">
              <a:lumMod val="20000"/>
              <a:lumOff val="80000"/>
            </a:schemeClr>
          </a:solidFill>
          <a:ln w="12600">
            <a:noFill/>
            <a:miter lim="800000"/>
            <a:headEnd/>
            <a:tailEnd/>
          </a:ln>
          <a:effectLst>
            <a:outerShdw blurRad="63500" dist="101823" dir="2700000" algn="ctr" rotWithShape="0">
              <a:srgbClr val="C0C0C0"/>
            </a:outerShdw>
          </a:effectLst>
        </p:spPr>
        <p:txBody>
          <a:bodyPr lIns="90000" tIns="46800" rIns="90000" bIns="46800">
            <a:prstTxWarp prst="textNoShape">
              <a:avLst/>
            </a:prstTxWarp>
            <a:spAutoFit/>
          </a:bodyPr>
          <a:lstStyle/>
          <a:p>
            <a:pPr>
              <a:lnSpc>
                <a:spcPct val="94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dirty="0">
                <a:solidFill>
                  <a:srgbClr val="000000"/>
                </a:solidFill>
                <a:latin typeface="Courier New" charset="0"/>
                <a:ea typeface="msmincho" charset="0"/>
                <a:cs typeface="msmincho" charset="0"/>
              </a:rPr>
              <a:t>&lt;http:/</a:t>
            </a:r>
            <a:r>
              <a:rPr lang="en-US" sz="1900" b="1" dirty="0"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dbpedia.org</a:t>
            </a:r>
            <a:r>
              <a:rPr lang="en-US" sz="1900" b="1" dirty="0" smtClean="0">
                <a:solidFill>
                  <a:srgbClr val="000000"/>
                </a:solidFill>
                <a:latin typeface="Courier New" charset="0"/>
                <a:ea typeface="msmincho" charset="0"/>
                <a:cs typeface="msmincho" charset="0"/>
              </a:rPr>
              <a:t>/</a:t>
            </a:r>
            <a:r>
              <a:rPr lang="en-US" sz="1900" b="1" dirty="0">
                <a:solidFill>
                  <a:srgbClr val="000000"/>
                </a:solidFill>
                <a:latin typeface="Courier New" charset="0"/>
                <a:ea typeface="msmincho" charset="0"/>
                <a:cs typeface="msmincho" charset="0"/>
              </a:rPr>
              <a:t>resource/Amsterdam&gt;</a:t>
            </a:r>
            <a:br>
              <a:rPr lang="en-US" sz="1900" b="1" dirty="0">
                <a:solidFill>
                  <a:srgbClr val="000000"/>
                </a:solidFill>
                <a:latin typeface="Courier New" charset="0"/>
                <a:ea typeface="msmincho" charset="0"/>
                <a:cs typeface="msmincho" charset="0"/>
              </a:rPr>
            </a:br>
            <a:r>
              <a:rPr lang="en-US" sz="1900" b="1" dirty="0">
                <a:solidFill>
                  <a:srgbClr val="000000"/>
                </a:solidFill>
                <a:latin typeface="Courier New" charset="0"/>
                <a:ea typeface="msmincho" charset="0"/>
                <a:cs typeface="msmincho" charset="0"/>
              </a:rPr>
              <a:t>  </a:t>
            </a:r>
            <a:r>
              <a:rPr lang="en-US" sz="1900" b="1" noProof="1" smtClean="0">
                <a:solidFill>
                  <a:srgbClr val="B84700"/>
                </a:solidFill>
                <a:latin typeface="Courier New" charset="0"/>
                <a:ea typeface="msmincho" charset="0"/>
                <a:cs typeface="msmincho" charset="0"/>
              </a:rPr>
              <a:t>owl:sameAs</a:t>
            </a:r>
            <a:r>
              <a:rPr lang="en-US" sz="1900" b="1" dirty="0" smtClean="0">
                <a:solidFill>
                  <a:srgbClr val="000000"/>
                </a:solidFill>
                <a:latin typeface="Courier New" charset="0"/>
                <a:ea typeface="msmincho" charset="0"/>
                <a:cs typeface="msmincho" charset="0"/>
              </a:rPr>
              <a:t> </a:t>
            </a:r>
            <a:r>
              <a:rPr lang="en-US" sz="1900" b="1" dirty="0">
                <a:solidFill>
                  <a:srgbClr val="000000"/>
                </a:solidFill>
                <a:latin typeface="Courier New" charset="0"/>
                <a:ea typeface="msmincho" charset="0"/>
                <a:cs typeface="msmincho" charset="0"/>
              </a:rPr>
              <a:t>&lt;http://sws.geonames.org/2759793&gt;;</a:t>
            </a:r>
          </a:p>
        </p:txBody>
      </p:sp>
      <p:sp>
        <p:nvSpPr>
          <p:cNvPr id="6" name="Rectangle 2"/>
          <p:cNvSpPr txBox="1">
            <a:spLocks noChangeArrowheads="1"/>
          </p:cNvSpPr>
          <p:nvPr/>
        </p:nvSpPr>
        <p:spPr>
          <a:xfrm>
            <a:off x="504031" y="4468142"/>
            <a:ext cx="9072563" cy="1216695"/>
          </a:xfrm>
          <a:prstGeom prst="rect">
            <a:avLst/>
          </a:prstGeom>
        </p:spPr>
        <p:txBody>
          <a:bodyPr vert="horz" lIns="100794" tIns="50397" rIns="100794" bIns="50397">
            <a:normAutofit/>
          </a:bodyPr>
          <a:lstStyle/>
          <a:p>
            <a:pPr marL="302383" marR="0" lvl="0" indent="-302383" algn="l" defTabSz="914400" rtl="0" eaLnBrk="1" fontAlgn="auto" latinLnBrk="0" hangingPunct="1">
              <a:lnSpc>
                <a:spcPct val="100000"/>
              </a:lnSpc>
              <a:spcBef>
                <a:spcPts val="661"/>
              </a:spcBef>
              <a:spcAft>
                <a:spcPts val="0"/>
              </a:spcAft>
              <a:buClr>
                <a:schemeClr val="bg1">
                  <a:lumMod val="50000"/>
                </a:schemeClr>
              </a:buClr>
              <a:buSzPct val="76000"/>
              <a:buFont typeface="Wingdings 3"/>
              <a:buChar char=""/>
              <a:tabLst/>
              <a:defRPr/>
            </a:pPr>
            <a:r>
              <a:rPr kumimoji="0" lang="en-US" sz="2900" b="0" i="0" u="none" strike="noStrike" kern="1200" cap="none" spc="0" normalizeH="0" baseline="0" noProof="0" dirty="0" smtClean="0">
                <a:ln>
                  <a:noFill/>
                </a:ln>
                <a:solidFill>
                  <a:srgbClr val="7F7F7F"/>
                </a:solidFill>
                <a:effectLst/>
                <a:uLnTx/>
                <a:uFillTx/>
                <a:latin typeface="Helvetica Neue"/>
                <a:ea typeface="+mn-ea"/>
                <a:cs typeface="Helvetica Neue"/>
              </a:rPr>
              <a:t>This is a major mechanism of “Linking” in the Linked</a:t>
            </a:r>
            <a:r>
              <a:rPr kumimoji="0" lang="en-US" sz="2900" b="0" i="0" u="none" strike="noStrike" kern="1200" cap="none" spc="0" normalizeH="0" noProof="0" dirty="0" smtClean="0">
                <a:ln>
                  <a:noFill/>
                </a:ln>
                <a:solidFill>
                  <a:srgbClr val="7F7F7F"/>
                </a:solidFill>
                <a:effectLst/>
                <a:uLnTx/>
                <a:uFillTx/>
                <a:latin typeface="Helvetica Neue"/>
                <a:ea typeface="+mn-ea"/>
                <a:cs typeface="Helvetica Neue"/>
              </a:rPr>
              <a:t> Open Data project</a:t>
            </a:r>
            <a:endParaRPr kumimoji="0" lang="en-US" sz="2900" b="0" i="0" u="none" strike="noStrike" kern="1200" cap="none" spc="0" normalizeH="0" baseline="0" noProof="0" dirty="0">
              <a:ln>
                <a:noFill/>
              </a:ln>
              <a:solidFill>
                <a:srgbClr val="7F7F7F"/>
              </a:solidFill>
              <a:effectLst/>
              <a:uLnTx/>
              <a:uFillTx/>
              <a:latin typeface="Helvetica Neue"/>
              <a:ea typeface="+mn-ea"/>
              <a:cs typeface="Helvetica Neue"/>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2"/>
          <p:cNvSpPr>
            <a:spLocks noGrp="1" noChangeArrowheads="1"/>
          </p:cNvSpPr>
          <p:nvPr>
            <p:ph idx="1"/>
          </p:nvPr>
        </p:nvSpPr>
        <p:spPr/>
        <p:txBody>
          <a:bodyPr/>
          <a:lstStyle/>
          <a:p>
            <a:r>
              <a:rPr lang="en-US" dirty="0" smtClean="0"/>
              <a:t>In OWL, one can characterize the behavior of properties (symmetric, transitive, functional, inverse functional, reflexive, irreflexive, …)</a:t>
            </a:r>
          </a:p>
          <a:p>
            <a:r>
              <a:rPr lang="en-US" dirty="0" smtClean="0"/>
              <a:t>OWL also separates data and object properties</a:t>
            </a:r>
          </a:p>
          <a:p>
            <a:pPr lvl="1"/>
            <a:r>
              <a:rPr lang="en-US" dirty="0" smtClean="0"/>
              <a:t>“datatype property” means that its range are typed literals</a:t>
            </a:r>
            <a:endParaRPr lang="en-US" dirty="0"/>
          </a:p>
        </p:txBody>
      </p:sp>
      <p:sp>
        <p:nvSpPr>
          <p:cNvPr id="327682" name="Rectangle 1"/>
          <p:cNvSpPr>
            <a:spLocks noGrp="1" noChangeArrowheads="1"/>
          </p:cNvSpPr>
          <p:nvPr>
            <p:ph type="title"/>
          </p:nvPr>
        </p:nvSpPr>
        <p:spPr/>
        <p:txBody>
          <a:bodyPr/>
          <a:lstStyle/>
          <a:p>
            <a:r>
              <a:rPr lang="en-US" smtClean="0"/>
              <a:t>Property characterization</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2"/>
          <p:cNvSpPr>
            <a:spLocks noGrp="1" noChangeArrowheads="1"/>
          </p:cNvSpPr>
          <p:nvPr>
            <p:ph idx="1"/>
          </p:nvPr>
        </p:nvSpPr>
        <p:spPr>
          <a:xfrm>
            <a:off x="239713" y="1493837"/>
            <a:ext cx="9524999" cy="5181601"/>
          </a:xfrm>
        </p:spPr>
        <p:txBody>
          <a:bodyPr/>
          <a:lstStyle/>
          <a:p>
            <a:r>
              <a:rPr lang="en-US" dirty="0" smtClean="0"/>
              <a:t>If the following holds in our triples:</a:t>
            </a:r>
            <a:endParaRPr lang="en-US" dirty="0"/>
          </a:p>
        </p:txBody>
      </p:sp>
      <p:sp>
        <p:nvSpPr>
          <p:cNvPr id="331778" name="Rectangle 1"/>
          <p:cNvSpPr>
            <a:spLocks noGrp="1" noChangeArrowheads="1"/>
          </p:cNvSpPr>
          <p:nvPr>
            <p:ph type="title"/>
          </p:nvPr>
        </p:nvSpPr>
        <p:spPr/>
        <p:txBody>
          <a:bodyPr/>
          <a:lstStyle/>
          <a:p>
            <a:r>
              <a:rPr lang="en-US" smtClean="0"/>
              <a:t>What this means is…</a:t>
            </a:r>
            <a:endParaRPr lang="en-US"/>
          </a:p>
        </p:txBody>
      </p:sp>
      <p:sp>
        <p:nvSpPr>
          <p:cNvPr id="161795" name="Text Box 3"/>
          <p:cNvSpPr txBox="1">
            <a:spLocks noChangeArrowheads="1"/>
          </p:cNvSpPr>
          <p:nvPr/>
        </p:nvSpPr>
        <p:spPr bwMode="auto">
          <a:xfrm>
            <a:off x="288925" y="2082800"/>
            <a:ext cx="9475787" cy="858837"/>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:email rdf:type owl:InverseFunctionalProperty.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2"/>
          <p:cNvSpPr>
            <a:spLocks noGrp="1" noChangeArrowheads="1"/>
          </p:cNvSpPr>
          <p:nvPr>
            <p:ph idx="1"/>
          </p:nvPr>
        </p:nvSpPr>
        <p:spPr>
          <a:xfrm>
            <a:off x="239713" y="1493837"/>
            <a:ext cx="9524999" cy="5181601"/>
          </a:xfrm>
        </p:spPr>
        <p:txBody>
          <a:bodyPr/>
          <a:lstStyle/>
          <a:p>
            <a:r>
              <a:rPr lang="en-US" dirty="0" smtClean="0"/>
              <a:t>If the following holds in our triples:</a:t>
            </a:r>
            <a:endParaRPr lang="en-US" dirty="0"/>
          </a:p>
        </p:txBody>
      </p:sp>
      <p:sp>
        <p:nvSpPr>
          <p:cNvPr id="331778" name="Rectangle 1"/>
          <p:cNvSpPr>
            <a:spLocks noGrp="1" noChangeArrowheads="1"/>
          </p:cNvSpPr>
          <p:nvPr>
            <p:ph type="title"/>
          </p:nvPr>
        </p:nvSpPr>
        <p:spPr/>
        <p:txBody>
          <a:bodyPr/>
          <a:lstStyle/>
          <a:p>
            <a:r>
              <a:rPr lang="en-US" smtClean="0"/>
              <a:t>What this means is…</a:t>
            </a:r>
            <a:endParaRPr lang="en-US"/>
          </a:p>
        </p:txBody>
      </p:sp>
      <p:sp>
        <p:nvSpPr>
          <p:cNvPr id="161795" name="Text Box 3"/>
          <p:cNvSpPr txBox="1">
            <a:spLocks noChangeArrowheads="1"/>
          </p:cNvSpPr>
          <p:nvPr/>
        </p:nvSpPr>
        <p:spPr bwMode="auto">
          <a:xfrm>
            <a:off x="288925" y="2082800"/>
            <a:ext cx="9551987" cy="858837"/>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:email rdf:type owl:InverseFunctionalProperty.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&lt;A&gt; :email </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mailto:a@b.c</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&lt;B&gt; :email </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mailto:a@b.c</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a:t>
            </a:r>
            <a:endParaRPr lang="en-US" sz="1800" b="1" noProof="1">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2"/>
          <p:cNvSpPr>
            <a:spLocks noGrp="1" noChangeArrowheads="1"/>
          </p:cNvSpPr>
          <p:nvPr>
            <p:ph idx="1"/>
          </p:nvPr>
        </p:nvSpPr>
        <p:spPr>
          <a:xfrm>
            <a:off x="239713" y="1493837"/>
            <a:ext cx="9524999" cy="5181601"/>
          </a:xfrm>
        </p:spPr>
        <p:txBody>
          <a:bodyPr/>
          <a:lstStyle/>
          <a:p>
            <a:r>
              <a:rPr lang="en-US" dirty="0" smtClean="0"/>
              <a:t>If the following holds in our triples:</a:t>
            </a:r>
            <a:endParaRPr lang="en-US" dirty="0"/>
          </a:p>
        </p:txBody>
      </p:sp>
      <p:sp>
        <p:nvSpPr>
          <p:cNvPr id="331778" name="Rectangle 1"/>
          <p:cNvSpPr>
            <a:spLocks noGrp="1" noChangeArrowheads="1"/>
          </p:cNvSpPr>
          <p:nvPr>
            <p:ph type="title"/>
          </p:nvPr>
        </p:nvSpPr>
        <p:spPr/>
        <p:txBody>
          <a:bodyPr/>
          <a:lstStyle/>
          <a:p>
            <a:r>
              <a:rPr lang="en-US" smtClean="0"/>
              <a:t>What this means is…</a:t>
            </a:r>
            <a:endParaRPr lang="en-US"/>
          </a:p>
        </p:txBody>
      </p:sp>
      <p:sp>
        <p:nvSpPr>
          <p:cNvPr id="161795" name="Text Box 3"/>
          <p:cNvSpPr txBox="1">
            <a:spLocks noChangeArrowheads="1"/>
          </p:cNvSpPr>
          <p:nvPr/>
        </p:nvSpPr>
        <p:spPr bwMode="auto">
          <a:xfrm>
            <a:off x="288925" y="2082800"/>
            <a:ext cx="9551987" cy="858837"/>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:email rdf:type owl:InverseFunctionalProperty.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&lt;A&gt; :email </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mailto:a@b.c</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&lt;B&gt; :email </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mailto:a@b.c</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a:t>
            </a:r>
            <a:endParaRPr lang="en-US" sz="1800" b="1" noProof="1">
              <a:solidFill>
                <a:srgbClr val="000000"/>
              </a:solidFill>
              <a:latin typeface="Courier New" charset="0"/>
              <a:ea typeface="msmincho" charset="0"/>
              <a:cs typeface="msmincho" charset="0"/>
            </a:endParaRPr>
          </a:p>
        </p:txBody>
      </p:sp>
      <p:sp>
        <p:nvSpPr>
          <p:cNvPr id="161797" name="Text Box 5"/>
          <p:cNvSpPr txBox="1">
            <a:spLocks noChangeArrowheads="1"/>
          </p:cNvSpPr>
          <p:nvPr/>
        </p:nvSpPr>
        <p:spPr bwMode="auto">
          <a:xfrm>
            <a:off x="288925" y="4414837"/>
            <a:ext cx="9551987" cy="4318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&lt;A&gt; owl:sameAs &lt;B&gt;.</a:t>
            </a:r>
          </a:p>
        </p:txBody>
      </p:sp>
      <p:sp>
        <p:nvSpPr>
          <p:cNvPr id="331783" name="Text Box 6"/>
          <p:cNvSpPr txBox="1">
            <a:spLocks noChangeArrowheads="1"/>
          </p:cNvSpPr>
          <p:nvPr/>
        </p:nvSpPr>
        <p:spPr bwMode="auto">
          <a:xfrm>
            <a:off x="539750" y="3194050"/>
            <a:ext cx="9180513" cy="966787"/>
          </a:xfrm>
          <a:prstGeom prst="rect">
            <a:avLst/>
          </a:prstGeom>
          <a:noFill/>
          <a:ln w="9525">
            <a:noFill/>
            <a:round/>
            <a:headEnd/>
            <a:tailEnd/>
          </a:ln>
        </p:spPr>
        <p:txBody>
          <a:bodyPr lIns="90000" tIns="97416"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3000" dirty="0">
                <a:solidFill>
                  <a:srgbClr val="7F7F7F"/>
                </a:solidFill>
                <a:latin typeface="Helvetica Neue"/>
                <a:ea typeface="msmincho" charset="0"/>
                <a:cs typeface="Helvetica Neue"/>
              </a:rPr>
              <a:t>then, processed through OWL, the following holds, too: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2"/>
          <p:cNvSpPr>
            <a:spLocks noGrp="1" noChangeArrowheads="1"/>
          </p:cNvSpPr>
          <p:nvPr>
            <p:ph idx="1"/>
          </p:nvPr>
        </p:nvSpPr>
        <p:spPr/>
        <p:txBody>
          <a:bodyPr/>
          <a:lstStyle/>
          <a:p>
            <a:r>
              <a:rPr lang="en-US" smtClean="0"/>
              <a:t>Inverse functional properties are important for identification of individuals</a:t>
            </a:r>
          </a:p>
          <a:p>
            <a:pPr lvl="1"/>
            <a:r>
              <a:rPr lang="en-US" smtClean="0"/>
              <a:t>think of the email examples</a:t>
            </a:r>
          </a:p>
          <a:p>
            <a:r>
              <a:rPr lang="en-US" smtClean="0"/>
              <a:t>But… identification based on one property may not be enough</a:t>
            </a:r>
            <a:endParaRPr lang="en-US"/>
          </a:p>
        </p:txBody>
      </p:sp>
      <p:sp>
        <p:nvSpPr>
          <p:cNvPr id="337922" name="Rectangle 1"/>
          <p:cNvSpPr>
            <a:spLocks noGrp="1" noChangeArrowheads="1"/>
          </p:cNvSpPr>
          <p:nvPr>
            <p:ph type="title"/>
          </p:nvPr>
        </p:nvSpPr>
        <p:spPr/>
        <p:txBody>
          <a:bodyPr/>
          <a:lstStyle/>
          <a:p>
            <a:r>
              <a:rPr lang="en-US" dirty="0" smtClean="0"/>
              <a:t>Keys</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712" y="1444625"/>
            <a:ext cx="9556749" cy="5573713"/>
          </a:xfrm>
        </p:spPr>
        <p:txBody>
          <a:bodyPr/>
          <a:lstStyle/>
          <a:p>
            <a:r>
              <a:rPr lang="en-US" dirty="0" smtClean="0"/>
              <a:t>We need a proper infrastructure for a real </a:t>
            </a:r>
            <a:r>
              <a:rPr lang="en-US" i="1" u="sng" dirty="0" smtClean="0"/>
              <a:t>Web of Data</a:t>
            </a:r>
          </a:p>
          <a:p>
            <a:pPr lvl="1"/>
            <a:r>
              <a:rPr lang="en-US" dirty="0" smtClean="0"/>
              <a:t>data is available on the Web</a:t>
            </a:r>
          </a:p>
          <a:p>
            <a:pPr lvl="2"/>
            <a:r>
              <a:rPr lang="en-US" dirty="0" smtClean="0"/>
              <a:t>accessible via standard Web technologies</a:t>
            </a:r>
          </a:p>
          <a:p>
            <a:pPr lvl="1"/>
            <a:r>
              <a:rPr lang="en-US" dirty="0" smtClean="0"/>
              <a:t>data are interlinked over the Web</a:t>
            </a:r>
          </a:p>
          <a:p>
            <a:pPr lvl="1"/>
            <a:r>
              <a:rPr lang="en-US" dirty="0" err="1" smtClean="0"/>
              <a:t>ie</a:t>
            </a:r>
            <a:r>
              <a:rPr lang="en-US" dirty="0" smtClean="0"/>
              <a:t>, data can be </a:t>
            </a:r>
            <a:r>
              <a:rPr lang="en-US" i="1" u="sng" dirty="0" smtClean="0"/>
              <a:t>integrated </a:t>
            </a:r>
            <a:r>
              <a:rPr lang="en-US" dirty="0" smtClean="0"/>
              <a:t>over the Web</a:t>
            </a:r>
          </a:p>
          <a:p>
            <a:r>
              <a:rPr lang="en-US" dirty="0" smtClean="0"/>
              <a:t>This is where Semantic Web technologies come in</a:t>
            </a:r>
            <a:endParaRPr lang="en-US" dirty="0"/>
          </a:p>
        </p:txBody>
      </p:sp>
      <p:sp>
        <p:nvSpPr>
          <p:cNvPr id="2" name="Title 1"/>
          <p:cNvSpPr>
            <a:spLocks noGrp="1"/>
          </p:cNvSpPr>
          <p:nvPr>
            <p:ph type="title"/>
          </p:nvPr>
        </p:nvSpPr>
        <p:spPr/>
        <p:txBody>
          <a:bodyPr/>
          <a:lstStyle/>
          <a:p>
            <a:r>
              <a:rPr lang="en-US" dirty="0" smtClean="0"/>
              <a:t>Data on the Web is not enough…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2"/>
          <p:cNvSpPr>
            <a:spLocks noGrp="1" noChangeArrowheads="1"/>
          </p:cNvSpPr>
          <p:nvPr>
            <p:ph idx="1"/>
          </p:nvPr>
        </p:nvSpPr>
        <p:spPr>
          <a:xfrm>
            <a:off x="360363" y="3017837"/>
            <a:ext cx="9358312" cy="4000501"/>
          </a:xfrm>
        </p:spPr>
        <p:txBody>
          <a:bodyPr/>
          <a:lstStyle/>
          <a:p>
            <a:r>
              <a:rPr lang="en-US" dirty="0" smtClean="0"/>
              <a:t>Identification is based on the identical values of two properties</a:t>
            </a:r>
          </a:p>
          <a:p>
            <a:r>
              <a:rPr lang="en-US" dirty="0" smtClean="0"/>
              <a:t>The rule applies to persons only</a:t>
            </a:r>
            <a:endParaRPr lang="en-US" dirty="0"/>
          </a:p>
        </p:txBody>
      </p:sp>
      <p:sp>
        <p:nvSpPr>
          <p:cNvPr id="339970" name="Rectangle 1"/>
          <p:cNvSpPr>
            <a:spLocks noGrp="1" noChangeArrowheads="1"/>
          </p:cNvSpPr>
          <p:nvPr>
            <p:ph type="title"/>
          </p:nvPr>
        </p:nvSpPr>
        <p:spPr/>
        <p:txBody>
          <a:bodyPr/>
          <a:lstStyle/>
          <a:p>
            <a:r>
              <a:rPr lang="en-US" dirty="0" smtClean="0"/>
              <a:t>Keys</a:t>
            </a:r>
            <a:endParaRPr lang="en-US" dirty="0"/>
          </a:p>
        </p:txBody>
      </p:sp>
      <p:sp>
        <p:nvSpPr>
          <p:cNvPr id="339972" name="Text Box 3"/>
          <p:cNvSpPr txBox="1">
            <a:spLocks noChangeArrowheads="1"/>
          </p:cNvSpPr>
          <p:nvPr/>
        </p:nvSpPr>
        <p:spPr bwMode="auto">
          <a:xfrm>
            <a:off x="973138" y="1619250"/>
            <a:ext cx="8567737" cy="855663"/>
          </a:xfrm>
          <a:prstGeom prst="rect">
            <a:avLst/>
          </a:prstGeom>
          <a:noFill/>
          <a:ln w="9525">
            <a:noFill/>
            <a:round/>
            <a:headEnd/>
            <a:tailEnd/>
          </a:ln>
        </p:spPr>
        <p:txBody>
          <a:bodyPr wrap="none" lIns="90000" tIns="90864"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a:solidFill>
                  <a:srgbClr val="7F7F7F"/>
                </a:solidFill>
                <a:latin typeface="Helvetica Neue"/>
                <a:ea typeface="msmincho" charset="0"/>
                <a:cs typeface="Helvetica Neue"/>
              </a:rPr>
              <a:t>“if two persons have the same emails </a:t>
            </a:r>
            <a:r>
              <a:rPr lang="en-US" i="1" u="sng" dirty="0">
                <a:solidFill>
                  <a:srgbClr val="7F7F7F"/>
                </a:solidFill>
                <a:latin typeface="Helvetica Neue"/>
                <a:ea typeface="msmincho" charset="0"/>
                <a:cs typeface="Helvetica Neue"/>
              </a:rPr>
              <a:t>and</a:t>
            </a:r>
            <a:r>
              <a:rPr lang="en-US" dirty="0">
                <a:solidFill>
                  <a:srgbClr val="7F7F7F"/>
                </a:solidFill>
                <a:latin typeface="Helvetica Neue"/>
                <a:ea typeface="msmincho" charset="0"/>
                <a:cs typeface="Helvetica Neue"/>
              </a:rPr>
              <a:t> the same</a:t>
            </a:r>
          </a:p>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a:solidFill>
                  <a:srgbClr val="7F7F7F"/>
                </a:solidFill>
                <a:latin typeface="Helvetica Neue"/>
                <a:ea typeface="msmincho" charset="0"/>
                <a:cs typeface="Helvetica Neue"/>
              </a:rPr>
              <a:t>homepages then they are identical”</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1"/>
          <p:cNvSpPr>
            <a:spLocks noGrp="1" noChangeArrowheads="1"/>
          </p:cNvSpPr>
          <p:nvPr>
            <p:ph type="title"/>
          </p:nvPr>
        </p:nvSpPr>
        <p:spPr/>
        <p:txBody>
          <a:bodyPr/>
          <a:lstStyle/>
          <a:p>
            <a:r>
              <a:rPr lang="en-US" dirty="0" smtClean="0"/>
              <a:t>Previous rule in OWL</a:t>
            </a:r>
            <a:endParaRPr lang="en-US" dirty="0"/>
          </a:p>
        </p:txBody>
      </p:sp>
      <p:sp>
        <p:nvSpPr>
          <p:cNvPr id="166914" name="Text Box 2"/>
          <p:cNvSpPr txBox="1">
            <a:spLocks noChangeArrowheads="1"/>
          </p:cNvSpPr>
          <p:nvPr/>
        </p:nvSpPr>
        <p:spPr bwMode="auto">
          <a:xfrm>
            <a:off x="323850" y="2879725"/>
            <a:ext cx="9517062" cy="792163"/>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dirty="0">
                <a:solidFill>
                  <a:srgbClr val="000000"/>
                </a:solidFill>
                <a:latin typeface="Courier New" charset="0"/>
                <a:ea typeface="msmincho" charset="0"/>
                <a:cs typeface="msmincho" charset="0"/>
              </a:rPr>
              <a:t>:Person </a:t>
            </a:r>
            <a:r>
              <a:rPr lang="en-US" sz="1800" b="1" noProof="1" smtClean="0">
                <a:solidFill>
                  <a:srgbClr val="000000"/>
                </a:solidFill>
                <a:latin typeface="Courier New" charset="0"/>
                <a:ea typeface="msmincho" charset="0"/>
                <a:cs typeface="msmincho" charset="0"/>
              </a:rPr>
              <a:t>rdf:type owl:Class</a:t>
            </a:r>
            <a:r>
              <a:rPr lang="en-US" sz="1800" b="1" dirty="0" smtClean="0">
                <a:solidFill>
                  <a:srgbClr val="000000"/>
                </a:solidFill>
                <a:latin typeface="Courier New" charset="0"/>
                <a:ea typeface="msmincho" charset="0"/>
                <a:cs typeface="msmincho" charset="0"/>
              </a:rPr>
              <a:t>;</a:t>
            </a:r>
            <a:endParaRPr lang="en-US" sz="1800" b="1" dirty="0">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dirty="0">
                <a:solidFill>
                  <a:srgbClr val="000000"/>
                </a:solidFill>
                <a:latin typeface="Courier New" charset="0"/>
                <a:ea typeface="msmincho" charset="0"/>
                <a:cs typeface="msmincho" charset="0"/>
              </a:rPr>
              <a:t>   </a:t>
            </a:r>
            <a:r>
              <a:rPr lang="en-US" sz="1800" b="1" noProof="1" smtClean="0">
                <a:solidFill>
                  <a:srgbClr val="000000"/>
                </a:solidFill>
                <a:latin typeface="Courier New" charset="0"/>
                <a:ea typeface="msmincho" charset="0"/>
                <a:cs typeface="msmincho" charset="0"/>
              </a:rPr>
              <a:t>owl:hasKey</a:t>
            </a:r>
            <a:r>
              <a:rPr lang="en-US" sz="1800" b="1" dirty="0" smtClean="0">
                <a:solidFill>
                  <a:srgbClr val="000000"/>
                </a:solidFill>
                <a:latin typeface="Courier New" charset="0"/>
                <a:ea typeface="msmincho" charset="0"/>
                <a:cs typeface="msmincho" charset="0"/>
              </a:rPr>
              <a:t> </a:t>
            </a:r>
            <a:r>
              <a:rPr lang="en-US" sz="1800" b="1" dirty="0">
                <a:solidFill>
                  <a:srgbClr val="000000"/>
                </a:solidFill>
                <a:latin typeface="Courier New" charset="0"/>
                <a:ea typeface="msmincho" charset="0"/>
                <a:cs typeface="msmincho" charset="0"/>
              </a:rPr>
              <a:t>(:email :homepage)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1"/>
          <p:cNvSpPr>
            <a:spLocks noGrp="1" noChangeArrowheads="1"/>
          </p:cNvSpPr>
          <p:nvPr>
            <p:ph type="title"/>
          </p:nvPr>
        </p:nvSpPr>
        <p:spPr/>
        <p:txBody>
          <a:bodyPr/>
          <a:lstStyle/>
          <a:p>
            <a:r>
              <a:rPr lang="en-US" smtClean="0"/>
              <a:t>What it means is…</a:t>
            </a:r>
            <a:endParaRPr lang="en-US"/>
          </a:p>
        </p:txBody>
      </p:sp>
      <p:sp>
        <p:nvSpPr>
          <p:cNvPr id="344067" name="Text Box 2"/>
          <p:cNvSpPr txBox="1">
            <a:spLocks noChangeArrowheads="1"/>
          </p:cNvSpPr>
          <p:nvPr/>
        </p:nvSpPr>
        <p:spPr bwMode="auto">
          <a:xfrm>
            <a:off x="539750" y="1260475"/>
            <a:ext cx="4500563" cy="544513"/>
          </a:xfrm>
          <a:prstGeom prst="rect">
            <a:avLst/>
          </a:prstGeom>
          <a:noFill/>
          <a:ln w="9525">
            <a:noFill/>
            <a:round/>
            <a:headEnd/>
            <a:tailEnd/>
          </a:ln>
        </p:spPr>
        <p:txBody>
          <a:bodyPr lIns="90000" tIns="97416"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3200" dirty="0">
                <a:solidFill>
                  <a:srgbClr val="7F7F7F"/>
                </a:solidFill>
                <a:latin typeface="Helvetica Neue"/>
                <a:ea typeface="msmincho" charset="0"/>
                <a:cs typeface="Helvetica Neue"/>
              </a:rPr>
              <a:t>If:</a:t>
            </a:r>
          </a:p>
        </p:txBody>
      </p:sp>
      <p:sp>
        <p:nvSpPr>
          <p:cNvPr id="167939" name="Text Box 3"/>
          <p:cNvSpPr txBox="1">
            <a:spLocks noChangeArrowheads="1"/>
          </p:cNvSpPr>
          <p:nvPr/>
        </p:nvSpPr>
        <p:spPr bwMode="auto">
          <a:xfrm>
            <a:off x="288925" y="1908175"/>
            <a:ext cx="9475787" cy="1851025"/>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&lt;A&gt; rdf:type :Person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:email    </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mailto:a@b.c</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:homepage </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http://www.ex.org</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noProof="1" smtClean="0">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&lt;B&gt; rdf:type :Person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:email    </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mailto:a@b.c</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:homepage </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http://www.ex.org</a:t>
            </a:r>
            <a:r>
              <a:rPr lang="en-US" sz="1900" b="1" noProof="1" smtClean="0">
                <a:solidFill>
                  <a:srgbClr val="000000"/>
                </a:solidFill>
                <a:latin typeface="Courier New" charset="0"/>
                <a:ea typeface="msmincho" charset="0"/>
                <a:cs typeface="msmincho" charset="0"/>
              </a:rPr>
              <a:t>"</a:t>
            </a:r>
            <a:r>
              <a:rPr lang="en-US" sz="1800" b="1" noProof="1" smtClean="0">
                <a:solidFill>
                  <a:srgbClr val="000000"/>
                </a:solidFill>
                <a:latin typeface="Courier New" charset="0"/>
                <a:ea typeface="msmincho" charset="0"/>
                <a:cs typeface="msmincho" charset="0"/>
              </a:rPr>
              <a:t>.</a:t>
            </a:r>
            <a:endParaRPr lang="en-US" sz="1800" b="1" noProof="1">
              <a:solidFill>
                <a:srgbClr val="000000"/>
              </a:solidFill>
              <a:latin typeface="Courier New" charset="0"/>
              <a:ea typeface="msmincho" charset="0"/>
              <a:cs typeface="msmincho" charset="0"/>
            </a:endParaRPr>
          </a:p>
        </p:txBody>
      </p:sp>
      <p:sp>
        <p:nvSpPr>
          <p:cNvPr id="167940" name="Text Box 4"/>
          <p:cNvSpPr txBox="1">
            <a:spLocks noChangeArrowheads="1"/>
          </p:cNvSpPr>
          <p:nvPr/>
        </p:nvSpPr>
        <p:spPr bwMode="auto">
          <a:xfrm>
            <a:off x="325439" y="5327650"/>
            <a:ext cx="9439274" cy="4318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&lt;A&gt; owl:sameAs &lt;B&gt;.</a:t>
            </a:r>
          </a:p>
        </p:txBody>
      </p:sp>
      <p:sp>
        <p:nvSpPr>
          <p:cNvPr id="344070" name="Text Box 5"/>
          <p:cNvSpPr txBox="1">
            <a:spLocks noChangeArrowheads="1"/>
          </p:cNvSpPr>
          <p:nvPr/>
        </p:nvSpPr>
        <p:spPr bwMode="auto">
          <a:xfrm>
            <a:off x="539750" y="4068763"/>
            <a:ext cx="9180513" cy="966787"/>
          </a:xfrm>
          <a:prstGeom prst="rect">
            <a:avLst/>
          </a:prstGeom>
          <a:noFill/>
          <a:ln w="9525">
            <a:noFill/>
            <a:round/>
            <a:headEnd/>
            <a:tailEnd/>
          </a:ln>
        </p:spPr>
        <p:txBody>
          <a:bodyPr lIns="90000" tIns="97416"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3000" dirty="0">
                <a:solidFill>
                  <a:srgbClr val="7F7F7F"/>
                </a:solidFill>
                <a:latin typeface="Helvetica Neue"/>
                <a:ea typeface="msmincho" charset="0"/>
                <a:cs typeface="Helvetica Neue"/>
              </a:rPr>
              <a:t>then, processed through </a:t>
            </a:r>
            <a:r>
              <a:rPr lang="en-US" sz="3000" dirty="0" smtClean="0">
                <a:solidFill>
                  <a:srgbClr val="7F7F7F"/>
                </a:solidFill>
                <a:latin typeface="Helvetica Neue"/>
                <a:ea typeface="msmincho" charset="0"/>
                <a:cs typeface="Helvetica Neue"/>
              </a:rPr>
              <a:t>OWL, </a:t>
            </a:r>
            <a:r>
              <a:rPr lang="en-US" sz="3000" dirty="0">
                <a:solidFill>
                  <a:srgbClr val="7F7F7F"/>
                </a:solidFill>
                <a:latin typeface="Helvetica Neue"/>
                <a:ea typeface="msmincho" charset="0"/>
                <a:cs typeface="Helvetica Neue"/>
              </a:rPr>
              <a:t>the following holds, too: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2"/>
          <p:cNvSpPr>
            <a:spLocks noGrp="1" noChangeArrowheads="1"/>
          </p:cNvSpPr>
          <p:nvPr>
            <p:ph idx="1"/>
          </p:nvPr>
        </p:nvSpPr>
        <p:spPr/>
        <p:txBody>
          <a:bodyPr/>
          <a:lstStyle/>
          <a:p>
            <a:r>
              <a:rPr lang="en-US" dirty="0" smtClean="0"/>
              <a:t>In RDFS, you can subclass existing classes… that’s all</a:t>
            </a:r>
          </a:p>
          <a:p>
            <a:r>
              <a:rPr lang="en-US" dirty="0" smtClean="0"/>
              <a:t>In OWL, you can construct classes from existing ones:</a:t>
            </a:r>
          </a:p>
          <a:p>
            <a:pPr lvl="1"/>
            <a:r>
              <a:rPr lang="en-US" dirty="0" smtClean="0"/>
              <a:t>enumerate its content</a:t>
            </a:r>
          </a:p>
          <a:p>
            <a:pPr lvl="1"/>
            <a:r>
              <a:rPr lang="en-US" dirty="0" smtClean="0"/>
              <a:t>through intersection, union, complement</a:t>
            </a:r>
          </a:p>
          <a:p>
            <a:pPr lvl="1"/>
            <a:r>
              <a:rPr lang="en-US" dirty="0" smtClean="0"/>
              <a:t>etc.</a:t>
            </a:r>
            <a:endParaRPr lang="en-US" dirty="0"/>
          </a:p>
        </p:txBody>
      </p:sp>
      <p:sp>
        <p:nvSpPr>
          <p:cNvPr id="346114" name="Rectangle 1"/>
          <p:cNvSpPr>
            <a:spLocks noGrp="1" noChangeArrowheads="1"/>
          </p:cNvSpPr>
          <p:nvPr>
            <p:ph type="title"/>
          </p:nvPr>
        </p:nvSpPr>
        <p:spPr/>
        <p:txBody>
          <a:bodyPr/>
          <a:lstStyle/>
          <a:p>
            <a:r>
              <a:rPr lang="en-US" smtClean="0"/>
              <a:t>Classes in OWL</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1"/>
          <p:cNvSpPr>
            <a:spLocks noGrp="1" noChangeArrowheads="1"/>
          </p:cNvSpPr>
          <p:nvPr>
            <p:ph type="title"/>
          </p:nvPr>
        </p:nvSpPr>
        <p:spPr/>
        <p:txBody>
          <a:bodyPr/>
          <a:lstStyle/>
          <a:p>
            <a:r>
              <a:rPr lang="en-US" dirty="0" smtClean="0"/>
              <a:t>Enumerate class content</a:t>
            </a:r>
            <a:endParaRPr lang="en-US" dirty="0"/>
          </a:p>
        </p:txBody>
      </p:sp>
      <p:sp>
        <p:nvSpPr>
          <p:cNvPr id="352259" name="Rectangle 2"/>
          <p:cNvSpPr>
            <a:spLocks noGrp="1" noChangeArrowheads="1"/>
          </p:cNvSpPr>
          <p:nvPr>
            <p:ph sz="quarter" idx="1"/>
          </p:nvPr>
        </p:nvSpPr>
        <p:spPr>
          <a:xfrm>
            <a:off x="392112" y="3559174"/>
            <a:ext cx="9358312" cy="2430463"/>
          </a:xfrm>
        </p:spPr>
        <p:txBody>
          <a:bodyPr/>
          <a:lstStyle/>
          <a:p>
            <a:r>
              <a:rPr lang="en-US" dirty="0" smtClean="0"/>
              <a:t>I.e., the class consists of </a:t>
            </a:r>
            <a:r>
              <a:rPr lang="en-US" i="1" u="sng" dirty="0" smtClean="0"/>
              <a:t>exactly</a:t>
            </a:r>
            <a:r>
              <a:rPr lang="en-US" dirty="0" smtClean="0"/>
              <a:t> of those individuals and nothing else</a:t>
            </a:r>
            <a:endParaRPr lang="en-US" dirty="0"/>
          </a:p>
        </p:txBody>
      </p:sp>
      <p:sp>
        <p:nvSpPr>
          <p:cNvPr id="5" name="Text Box 4"/>
          <p:cNvSpPr txBox="1">
            <a:spLocks noChangeArrowheads="1"/>
          </p:cNvSpPr>
          <p:nvPr/>
        </p:nvSpPr>
        <p:spPr bwMode="auto">
          <a:xfrm>
            <a:off x="359792" y="1547589"/>
            <a:ext cx="9369423" cy="1152128"/>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:Currency</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owl:oneOf (:€ :£ :$).</a:t>
            </a:r>
            <a:endParaRPr lang="en-US" sz="1800" b="1" noProof="1">
              <a:solidFill>
                <a:srgbClr val="000000"/>
              </a:solidFill>
              <a:latin typeface="Courier New" charset="0"/>
              <a:ea typeface="msmincho" charset="0"/>
              <a:cs typeface="msmincho" charset="0"/>
            </a:endParaRPr>
          </a:p>
        </p:txBody>
      </p:sp>
    </p:spTree>
    <p:extLst>
      <p:ext uri="{BB962C8B-B14F-4D97-AF65-F5344CB8AC3E}">
        <p14:creationId xmlns:p14="http://schemas.microsoft.com/office/powerpoint/2010/main" val="288106548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Rectangle 2"/>
          <p:cNvSpPr>
            <a:spLocks noGrp="1" noChangeArrowheads="1"/>
          </p:cNvSpPr>
          <p:nvPr>
            <p:ph idx="1"/>
          </p:nvPr>
        </p:nvSpPr>
        <p:spPr>
          <a:xfrm>
            <a:off x="215776" y="3923853"/>
            <a:ext cx="9864849" cy="2168765"/>
          </a:xfrm>
        </p:spPr>
        <p:txBody>
          <a:bodyPr/>
          <a:lstStyle/>
          <a:p>
            <a:r>
              <a:rPr lang="en-US" dirty="0" smtClean="0"/>
              <a:t>Other possibilities: </a:t>
            </a:r>
            <a:r>
              <a:rPr lang="en-US" noProof="1" smtClean="0"/>
              <a:t>complementOf, intersectionOf</a:t>
            </a:r>
            <a:r>
              <a:rPr lang="en-US" dirty="0" smtClean="0"/>
              <a:t>, …</a:t>
            </a:r>
            <a:endParaRPr lang="en-US" dirty="0"/>
          </a:p>
        </p:txBody>
      </p:sp>
      <p:sp>
        <p:nvSpPr>
          <p:cNvPr id="356354" name="Rectangle 1"/>
          <p:cNvSpPr>
            <a:spLocks noGrp="1" noChangeArrowheads="1"/>
          </p:cNvSpPr>
          <p:nvPr>
            <p:ph type="title"/>
          </p:nvPr>
        </p:nvSpPr>
        <p:spPr/>
        <p:txBody>
          <a:bodyPr/>
          <a:lstStyle/>
          <a:p>
            <a:r>
              <a:rPr lang="en-US" dirty="0" smtClean="0"/>
              <a:t>Union of classes</a:t>
            </a:r>
            <a:endParaRPr lang="en-US" dirty="0"/>
          </a:p>
        </p:txBody>
      </p:sp>
      <p:sp>
        <p:nvSpPr>
          <p:cNvPr id="174084" name="Text Box 4"/>
          <p:cNvSpPr txBox="1">
            <a:spLocks noChangeArrowheads="1"/>
          </p:cNvSpPr>
          <p:nvPr/>
        </p:nvSpPr>
        <p:spPr bwMode="auto">
          <a:xfrm>
            <a:off x="287784" y="2051645"/>
            <a:ext cx="9440862" cy="1312862"/>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:Novel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:Short_Story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:Poetry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:Literature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owl:unionOf (:Novel :Short_Story :Poetry).</a:t>
            </a:r>
            <a:endParaRPr lang="en-US" sz="1800" b="1" noProof="1">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1"/>
          <p:cNvSpPr>
            <a:spLocks noGrp="1" noChangeArrowheads="1"/>
          </p:cNvSpPr>
          <p:nvPr>
            <p:ph type="title"/>
          </p:nvPr>
        </p:nvSpPr>
        <p:spPr/>
        <p:txBody>
          <a:bodyPr/>
          <a:lstStyle/>
          <a:p>
            <a:r>
              <a:rPr lang="en-US" smtClean="0"/>
              <a:t>For example…</a:t>
            </a:r>
            <a:endParaRPr lang="en-US"/>
          </a:p>
        </p:txBody>
      </p:sp>
      <p:sp>
        <p:nvSpPr>
          <p:cNvPr id="358403" name="Text Box 2"/>
          <p:cNvSpPr txBox="1">
            <a:spLocks noChangeArrowheads="1"/>
          </p:cNvSpPr>
          <p:nvPr/>
        </p:nvSpPr>
        <p:spPr bwMode="auto">
          <a:xfrm>
            <a:off x="539750" y="1366837"/>
            <a:ext cx="4500563" cy="544513"/>
          </a:xfrm>
          <a:prstGeom prst="rect">
            <a:avLst/>
          </a:prstGeom>
          <a:noFill/>
          <a:ln w="9525">
            <a:noFill/>
            <a:round/>
            <a:headEnd/>
            <a:tailEnd/>
          </a:ln>
        </p:spPr>
        <p:txBody>
          <a:bodyPr lIns="90000" tIns="97416"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a:solidFill>
                  <a:srgbClr val="7F7F7F"/>
                </a:solidFill>
                <a:latin typeface="Helvetica Neue"/>
                <a:ea typeface="msmincho" charset="0"/>
                <a:cs typeface="Helvetica Neue"/>
              </a:rPr>
              <a:t>If:</a:t>
            </a:r>
          </a:p>
        </p:txBody>
      </p:sp>
      <p:sp>
        <p:nvSpPr>
          <p:cNvPr id="175107" name="Text Box 3"/>
          <p:cNvSpPr txBox="1">
            <a:spLocks noChangeArrowheads="1"/>
          </p:cNvSpPr>
          <p:nvPr/>
        </p:nvSpPr>
        <p:spPr bwMode="auto">
          <a:xfrm>
            <a:off x="288925" y="1908175"/>
            <a:ext cx="9475787" cy="1793875"/>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:Novel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:Short_Story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:Poetry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:Literature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   owl:unionOf (:Novel :Short_Story :Poetry).</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&lt;myWork&gt; rdf:type :Novel .</a:t>
            </a:r>
          </a:p>
        </p:txBody>
      </p:sp>
      <p:sp>
        <p:nvSpPr>
          <p:cNvPr id="175108" name="Text Box 4"/>
          <p:cNvSpPr txBox="1">
            <a:spLocks noChangeArrowheads="1"/>
          </p:cNvSpPr>
          <p:nvPr/>
        </p:nvSpPr>
        <p:spPr bwMode="auto">
          <a:xfrm>
            <a:off x="325439" y="5580063"/>
            <a:ext cx="9439274" cy="4318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&lt;myWork&gt; rdf:type :Literature .</a:t>
            </a:r>
          </a:p>
        </p:txBody>
      </p:sp>
      <p:sp>
        <p:nvSpPr>
          <p:cNvPr id="358406" name="Text Box 5"/>
          <p:cNvSpPr txBox="1">
            <a:spLocks noChangeArrowheads="1"/>
          </p:cNvSpPr>
          <p:nvPr/>
        </p:nvSpPr>
        <p:spPr bwMode="auto">
          <a:xfrm>
            <a:off x="539750" y="4606925"/>
            <a:ext cx="9180513" cy="544512"/>
          </a:xfrm>
          <a:prstGeom prst="rect">
            <a:avLst/>
          </a:prstGeom>
          <a:noFill/>
          <a:ln w="9525">
            <a:noFill/>
            <a:round/>
            <a:headEnd/>
            <a:tailEnd/>
          </a:ln>
        </p:spPr>
        <p:txBody>
          <a:bodyPr lIns="90000" tIns="97416"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a:solidFill>
                  <a:srgbClr val="7F7F7F"/>
                </a:solidFill>
                <a:latin typeface="Helvetica Neue"/>
                <a:ea typeface="msmincho" charset="0"/>
                <a:cs typeface="Helvetica Neue"/>
              </a:rPr>
              <a:t>then the following holds, too: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1"/>
          <p:cNvSpPr>
            <a:spLocks noGrp="1" noChangeArrowheads="1"/>
          </p:cNvSpPr>
          <p:nvPr>
            <p:ph type="title"/>
          </p:nvPr>
        </p:nvSpPr>
        <p:spPr/>
        <p:txBody>
          <a:bodyPr/>
          <a:lstStyle/>
          <a:p>
            <a:r>
              <a:rPr lang="en-US" smtClean="0"/>
              <a:t>It can be a bit more complicated…</a:t>
            </a:r>
            <a:endParaRPr lang="en-US"/>
          </a:p>
        </p:txBody>
      </p:sp>
      <p:sp>
        <p:nvSpPr>
          <p:cNvPr id="360451" name="Text Box 2"/>
          <p:cNvSpPr txBox="1">
            <a:spLocks noChangeArrowheads="1"/>
          </p:cNvSpPr>
          <p:nvPr/>
        </p:nvSpPr>
        <p:spPr bwMode="auto">
          <a:xfrm>
            <a:off x="539750" y="1347787"/>
            <a:ext cx="4500563" cy="544513"/>
          </a:xfrm>
          <a:prstGeom prst="rect">
            <a:avLst/>
          </a:prstGeom>
          <a:noFill/>
          <a:ln w="9525">
            <a:noFill/>
            <a:round/>
            <a:headEnd/>
            <a:tailEnd/>
          </a:ln>
        </p:spPr>
        <p:txBody>
          <a:bodyPr lIns="90000" tIns="97416"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a:solidFill>
                  <a:srgbClr val="7F7F7F"/>
                </a:solidFill>
                <a:latin typeface="Helvetica Neue"/>
                <a:ea typeface="msmincho" charset="0"/>
                <a:cs typeface="Helvetica Neue"/>
              </a:rPr>
              <a:t>If:</a:t>
            </a:r>
          </a:p>
        </p:txBody>
      </p:sp>
      <p:sp>
        <p:nvSpPr>
          <p:cNvPr id="176131" name="Text Box 3"/>
          <p:cNvSpPr txBox="1">
            <a:spLocks noChangeArrowheads="1"/>
          </p:cNvSpPr>
          <p:nvPr/>
        </p:nvSpPr>
        <p:spPr bwMode="auto">
          <a:xfrm>
            <a:off x="288925" y="2016125"/>
            <a:ext cx="9475787" cy="2276475"/>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:Novel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:Short_Story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:Poetry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:Literature rdf:type owlClass;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owl:unionOf (:Novel :Short_Story :Poetry).</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noProof="1" smtClean="0">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fr:Roman owl:equivalentClass :Novel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noProof="1" smtClean="0">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&lt;myWork&gt; rdf:type fr:Roman .</a:t>
            </a:r>
            <a:endParaRPr lang="en-US" sz="1800" b="1" noProof="1">
              <a:solidFill>
                <a:srgbClr val="000000"/>
              </a:solidFill>
              <a:latin typeface="Courier New" charset="0"/>
              <a:ea typeface="msmincho" charset="0"/>
              <a:cs typeface="msmincho" charset="0"/>
            </a:endParaRPr>
          </a:p>
        </p:txBody>
      </p:sp>
      <p:sp>
        <p:nvSpPr>
          <p:cNvPr id="176132" name="Text Box 4"/>
          <p:cNvSpPr txBox="1">
            <a:spLocks noChangeArrowheads="1"/>
          </p:cNvSpPr>
          <p:nvPr/>
        </p:nvSpPr>
        <p:spPr bwMode="auto">
          <a:xfrm>
            <a:off x="288925" y="6372225"/>
            <a:ext cx="9475787" cy="4318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&lt;myWork&gt; rdf:type :Literature .</a:t>
            </a:r>
          </a:p>
        </p:txBody>
      </p:sp>
      <p:sp>
        <p:nvSpPr>
          <p:cNvPr id="360454" name="Text Box 5"/>
          <p:cNvSpPr txBox="1">
            <a:spLocks noChangeArrowheads="1"/>
          </p:cNvSpPr>
          <p:nvPr/>
        </p:nvSpPr>
        <p:spPr bwMode="auto">
          <a:xfrm>
            <a:off x="539750" y="4946650"/>
            <a:ext cx="9180513" cy="966787"/>
          </a:xfrm>
          <a:prstGeom prst="rect">
            <a:avLst/>
          </a:prstGeom>
          <a:noFill/>
          <a:ln w="9525">
            <a:noFill/>
            <a:round/>
            <a:headEnd/>
            <a:tailEnd/>
          </a:ln>
        </p:spPr>
        <p:txBody>
          <a:bodyPr lIns="90000" tIns="97416"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a:solidFill>
                  <a:srgbClr val="7F7F7F"/>
                </a:solidFill>
                <a:latin typeface="Helvetica Neue"/>
                <a:ea typeface="msmincho" charset="0"/>
                <a:cs typeface="Helvetica Neue"/>
              </a:rPr>
              <a:t>then, through the combination of different terms, the following still holds: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2"/>
          <p:cNvSpPr>
            <a:spLocks noGrp="1" noChangeArrowheads="1"/>
          </p:cNvSpPr>
          <p:nvPr>
            <p:ph idx="1"/>
          </p:nvPr>
        </p:nvSpPr>
        <p:spPr/>
        <p:txBody>
          <a:bodyPr/>
          <a:lstStyle/>
          <a:p>
            <a:r>
              <a:rPr lang="en-US" smtClean="0"/>
              <a:t>The OWL features listed so far are already fairly powerful</a:t>
            </a:r>
          </a:p>
          <a:p>
            <a:r>
              <a:rPr lang="en-US" smtClean="0"/>
              <a:t>E.g., various databases can be linked via owl:sameAs, functional or inverse functional properties, etc.</a:t>
            </a:r>
          </a:p>
          <a:p>
            <a:r>
              <a:rPr lang="en-US" smtClean="0"/>
              <a:t>Many inferred relationship can be found using a traditional rule engine</a:t>
            </a:r>
            <a:endParaRPr lang="en-US"/>
          </a:p>
        </p:txBody>
      </p:sp>
      <p:sp>
        <p:nvSpPr>
          <p:cNvPr id="362498" name="Rectangle 1"/>
          <p:cNvSpPr>
            <a:spLocks noGrp="1" noChangeArrowheads="1"/>
          </p:cNvSpPr>
          <p:nvPr>
            <p:ph type="title"/>
          </p:nvPr>
        </p:nvSpPr>
        <p:spPr/>
        <p:txBody>
          <a:bodyPr/>
          <a:lstStyle/>
          <a:p>
            <a:r>
              <a:rPr lang="en-US" smtClean="0"/>
              <a:t>What we have so far…</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7" name="Rectangle 2"/>
          <p:cNvSpPr>
            <a:spLocks noGrp="1" noChangeArrowheads="1"/>
          </p:cNvSpPr>
          <p:nvPr>
            <p:ph idx="1"/>
          </p:nvPr>
        </p:nvSpPr>
        <p:spPr/>
        <p:txBody>
          <a:bodyPr/>
          <a:lstStyle/>
          <a:p>
            <a:r>
              <a:rPr lang="en-US" dirty="0" smtClean="0"/>
              <a:t>Very large vocabularies might require even more complex features</a:t>
            </a:r>
          </a:p>
          <a:p>
            <a:pPr lvl="1"/>
            <a:r>
              <a:rPr lang="en-US" dirty="0" smtClean="0"/>
              <a:t>typical usage example: definition of all concepts in a health care environment</a:t>
            </a:r>
          </a:p>
          <a:p>
            <a:pPr lvl="1"/>
            <a:r>
              <a:rPr lang="en-US" dirty="0" smtClean="0"/>
              <a:t>some major issues</a:t>
            </a:r>
          </a:p>
          <a:p>
            <a:pPr lvl="2"/>
            <a:r>
              <a:rPr lang="en-US" dirty="0" smtClean="0"/>
              <a:t>the way classes (i.e., “concepts”) are defined</a:t>
            </a:r>
          </a:p>
          <a:p>
            <a:pPr lvl="2"/>
            <a:r>
              <a:rPr lang="en-US" dirty="0" smtClean="0"/>
              <a:t>handling of datatypes</a:t>
            </a:r>
          </a:p>
          <a:p>
            <a:r>
              <a:rPr lang="en-US" dirty="0" smtClean="0"/>
              <a:t>OWL includes those extra features but… the inference engines become (much) more complex</a:t>
            </a:r>
            <a:endParaRPr lang="en-US" dirty="0"/>
          </a:p>
        </p:txBody>
      </p:sp>
      <p:sp>
        <p:nvSpPr>
          <p:cNvPr id="364546" name="Rectangle 1"/>
          <p:cNvSpPr>
            <a:spLocks noGrp="1" noChangeArrowheads="1"/>
          </p:cNvSpPr>
          <p:nvPr>
            <p:ph type="title"/>
          </p:nvPr>
        </p:nvSpPr>
        <p:spPr/>
        <p:txBody>
          <a:bodyPr/>
          <a:lstStyle/>
          <a:p>
            <a:r>
              <a:rPr lang="en-US" smtClean="0"/>
              <a:t>However… that may not be enough</a:t>
            </a:r>
            <a:endParaRPr lang="en-US"/>
          </a:p>
        </p:txBody>
      </p:sp>
      <p:pic>
        <p:nvPicPr>
          <p:cNvPr id="364548" name="Picture 3"/>
          <p:cNvPicPr>
            <a:picLocks noChangeAspect="1" noChangeArrowheads="1"/>
          </p:cNvPicPr>
          <p:nvPr/>
        </p:nvPicPr>
        <p:blipFill>
          <a:blip r:embed="rId3"/>
          <a:srcRect/>
          <a:stretch>
            <a:fillRect/>
          </a:stretch>
        </p:blipFill>
        <p:spPr bwMode="auto">
          <a:xfrm>
            <a:off x="9078912" y="5324475"/>
            <a:ext cx="288925" cy="284162"/>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I.e.,…  </a:t>
            </a:r>
            <a:r>
              <a:rPr lang="en-US" smtClean="0"/>
              <a:t>connect the silos</a:t>
            </a:r>
            <a:endParaRPr lang="en-US" dirty="0"/>
          </a:p>
        </p:txBody>
      </p:sp>
      <p:sp>
        <p:nvSpPr>
          <p:cNvPr id="6" name="Text Box 7"/>
          <p:cNvSpPr txBox="1">
            <a:spLocks noChangeArrowheads="1"/>
          </p:cNvSpPr>
          <p:nvPr/>
        </p:nvSpPr>
        <p:spPr bwMode="auto">
          <a:xfrm>
            <a:off x="190610" y="7339178"/>
            <a:ext cx="8193088" cy="290512"/>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000" i="1" dirty="0" smtClean="0">
                <a:solidFill>
                  <a:srgbClr val="000000"/>
                </a:solidFill>
                <a:ea typeface="msmincho" charset="0"/>
                <a:cs typeface="msmincho" charset="0"/>
              </a:rPr>
              <a:t>Photo credit “</a:t>
            </a:r>
            <a:r>
              <a:rPr lang="en-US" sz="1000" i="1" dirty="0" err="1" smtClean="0">
                <a:solidFill>
                  <a:srgbClr val="000000"/>
                </a:solidFill>
                <a:ea typeface="msmincho" charset="0"/>
                <a:cs typeface="msmincho" charset="0"/>
              </a:rPr>
              <a:t>kxlly</a:t>
            </a:r>
            <a:r>
              <a:rPr lang="en-US" sz="1000" i="1" dirty="0" smtClean="0">
                <a:solidFill>
                  <a:srgbClr val="000000"/>
                </a:solidFill>
                <a:ea typeface="msmincho" charset="0"/>
                <a:cs typeface="msmincho" charset="0"/>
              </a:rPr>
              <a:t>”, Flickr</a:t>
            </a:r>
            <a:endParaRPr lang="en-US" sz="1000" i="1" dirty="0">
              <a:solidFill>
                <a:srgbClr val="000000"/>
              </a:solidFill>
              <a:ea typeface="msmincho" charset="0"/>
              <a:cs typeface="msmincho" charset="0"/>
              <a:hlinkClick r:id="rId2"/>
            </a:endParaRPr>
          </a:p>
        </p:txBody>
      </p:sp>
      <p:pic>
        <p:nvPicPr>
          <p:cNvPr id="8" name="Picture 7"/>
          <p:cNvPicPr>
            <a:picLocks noChangeAspect="1"/>
          </p:cNvPicPr>
          <p:nvPr/>
        </p:nvPicPr>
        <p:blipFill>
          <a:blip r:embed="rId3"/>
          <a:stretch>
            <a:fillRect/>
          </a:stretch>
        </p:blipFill>
        <p:spPr>
          <a:xfrm>
            <a:off x="1230312" y="1474787"/>
            <a:ext cx="7340600" cy="55054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5" name="Rectangle 2"/>
          <p:cNvSpPr>
            <a:spLocks noGrp="1" noChangeArrowheads="1"/>
          </p:cNvSpPr>
          <p:nvPr>
            <p:ph idx="1"/>
          </p:nvPr>
        </p:nvSpPr>
        <p:spPr/>
        <p:txBody>
          <a:bodyPr>
            <a:normAutofit/>
          </a:bodyPr>
          <a:lstStyle/>
          <a:p>
            <a:r>
              <a:rPr lang="en-US" dirty="0" smtClean="0"/>
              <a:t>Classes are created by restricting the property values on a </a:t>
            </a:r>
            <a:r>
              <a:rPr lang="en-US" noProof="1" smtClean="0"/>
              <a:t>(super)class</a:t>
            </a:r>
          </a:p>
          <a:p>
            <a:r>
              <a:rPr lang="en-US" dirty="0" smtClean="0"/>
              <a:t>For example: how would I characterize a “listed price”?</a:t>
            </a:r>
          </a:p>
          <a:p>
            <a:pPr lvl="1"/>
            <a:r>
              <a:rPr lang="en-US" dirty="0" smtClean="0"/>
              <a:t>it is a price (which may be a general term), but one that is given in one of the “allowed” currencies (€, £, or $)</a:t>
            </a:r>
          </a:p>
          <a:p>
            <a:pPr lvl="1"/>
            <a:r>
              <a:rPr lang="en-US" dirty="0" smtClean="0"/>
              <a:t>more formally:</a:t>
            </a:r>
          </a:p>
          <a:p>
            <a:pPr lvl="2"/>
            <a:r>
              <a:rPr lang="en-US" dirty="0" smtClean="0"/>
              <a:t>the value of “</a:t>
            </a:r>
            <a:r>
              <a:rPr lang="en-US" noProof="1" smtClean="0"/>
              <a:t>p:currency</a:t>
            </a:r>
            <a:r>
              <a:rPr lang="en-US" dirty="0" smtClean="0"/>
              <a:t>”, when applied to a resource on listed price, must take one of those values…</a:t>
            </a:r>
          </a:p>
          <a:p>
            <a:pPr lvl="2"/>
            <a:r>
              <a:rPr lang="en-US" dirty="0" smtClean="0"/>
              <a:t>…thereby defining the class of “listed price”</a:t>
            </a:r>
            <a:endParaRPr lang="en-US" dirty="0"/>
          </a:p>
        </p:txBody>
      </p:sp>
      <p:sp>
        <p:nvSpPr>
          <p:cNvPr id="366594" name="Rectangle 1"/>
          <p:cNvSpPr>
            <a:spLocks noGrp="1" noChangeArrowheads="1"/>
          </p:cNvSpPr>
          <p:nvPr>
            <p:ph type="title"/>
          </p:nvPr>
        </p:nvSpPr>
        <p:spPr/>
        <p:txBody>
          <a:bodyPr/>
          <a:lstStyle/>
          <a:p>
            <a:r>
              <a:rPr lang="en-US" smtClean="0"/>
              <a:t>Property value restrictions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2"/>
          <p:cNvSpPr>
            <a:spLocks noGrp="1" noChangeArrowheads="1"/>
          </p:cNvSpPr>
          <p:nvPr>
            <p:ph idx="1"/>
          </p:nvPr>
        </p:nvSpPr>
        <p:spPr/>
        <p:txBody>
          <a:bodyPr>
            <a:normAutofit/>
          </a:bodyPr>
          <a:lstStyle/>
          <a:p>
            <a:r>
              <a:rPr lang="en-US" dirty="0" smtClean="0"/>
              <a:t>The combination of class constructions with various restrictions is extremely powerful</a:t>
            </a:r>
          </a:p>
          <a:p>
            <a:r>
              <a:rPr lang="en-US" dirty="0" smtClean="0"/>
              <a:t>What we have so far follows the same logic as before</a:t>
            </a:r>
          </a:p>
          <a:p>
            <a:pPr lvl="1"/>
            <a:r>
              <a:rPr lang="en-US" dirty="0" smtClean="0"/>
              <a:t>extend the basic RDF and RDFS possibilities with new features</a:t>
            </a:r>
          </a:p>
          <a:p>
            <a:pPr lvl="1"/>
            <a:r>
              <a:rPr lang="en-US" dirty="0" smtClean="0"/>
              <a:t>define their semantics, ie, what they “mean” in terms of relationships</a:t>
            </a:r>
          </a:p>
          <a:p>
            <a:pPr lvl="1"/>
            <a:r>
              <a:rPr lang="en-US" dirty="0" smtClean="0"/>
              <a:t>expect to infer new relationships based on those</a:t>
            </a:r>
          </a:p>
          <a:p>
            <a:r>
              <a:rPr lang="en-US" dirty="0" smtClean="0"/>
              <a:t>However… a full inference procedure is hard </a:t>
            </a:r>
          </a:p>
          <a:p>
            <a:pPr lvl="1"/>
            <a:r>
              <a:rPr lang="en-US" dirty="0" smtClean="0"/>
              <a:t>not implementable with simple rule engines, for example</a:t>
            </a:r>
            <a:endParaRPr lang="en-US" dirty="0"/>
          </a:p>
        </p:txBody>
      </p:sp>
      <p:sp>
        <p:nvSpPr>
          <p:cNvPr id="389122" name="Rectangle 1"/>
          <p:cNvSpPr>
            <a:spLocks noGrp="1" noChangeArrowheads="1"/>
          </p:cNvSpPr>
          <p:nvPr>
            <p:ph type="title"/>
          </p:nvPr>
        </p:nvSpPr>
        <p:spPr/>
        <p:txBody>
          <a:bodyPr/>
          <a:lstStyle/>
          <a:p>
            <a:r>
              <a:rPr lang="en-US" smtClean="0"/>
              <a:t>But: OWL is hard!</a:t>
            </a:r>
            <a:endParaRPr lang="en-US"/>
          </a:p>
        </p:txBody>
      </p:sp>
      <p:pic>
        <p:nvPicPr>
          <p:cNvPr id="389124" name="Picture 3"/>
          <p:cNvPicPr>
            <a:picLocks noChangeAspect="1" noChangeArrowheads="1"/>
          </p:cNvPicPr>
          <p:nvPr/>
        </p:nvPicPr>
        <p:blipFill>
          <a:blip r:embed="rId3"/>
          <a:srcRect/>
          <a:stretch>
            <a:fillRect/>
          </a:stretch>
        </p:blipFill>
        <p:spPr bwMode="auto">
          <a:xfrm>
            <a:off x="8469312" y="5913437"/>
            <a:ext cx="252413" cy="252413"/>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2"/>
          <p:cNvSpPr>
            <a:spLocks noGrp="1" noChangeArrowheads="1"/>
          </p:cNvSpPr>
          <p:nvPr>
            <p:ph idx="1"/>
          </p:nvPr>
        </p:nvSpPr>
        <p:spPr/>
        <p:txBody>
          <a:bodyPr/>
          <a:lstStyle/>
          <a:p>
            <a:r>
              <a:rPr lang="en-US" dirty="0" smtClean="0"/>
              <a:t>OWL species comes to the fore:</a:t>
            </a:r>
          </a:p>
          <a:p>
            <a:pPr lvl="1"/>
            <a:r>
              <a:rPr lang="en-US" dirty="0" smtClean="0"/>
              <a:t>restricting which terms can be used and under what circumstances (restrictions)</a:t>
            </a:r>
          </a:p>
          <a:p>
            <a:pPr lvl="1"/>
            <a:r>
              <a:rPr lang="en-US" dirty="0" smtClean="0"/>
              <a:t>if one abides to those restrictions, then simpler inference engines can be used</a:t>
            </a:r>
          </a:p>
          <a:p>
            <a:r>
              <a:rPr lang="en-US" dirty="0" smtClean="0"/>
              <a:t>They reflect compromises: expressiveness vs. implementability</a:t>
            </a:r>
            <a:endParaRPr lang="en-US" dirty="0"/>
          </a:p>
        </p:txBody>
      </p:sp>
      <p:sp>
        <p:nvSpPr>
          <p:cNvPr id="391170" name="Rectangle 1"/>
          <p:cNvSpPr>
            <a:spLocks noGrp="1" noChangeArrowheads="1"/>
          </p:cNvSpPr>
          <p:nvPr>
            <p:ph type="title"/>
          </p:nvPr>
        </p:nvSpPr>
        <p:spPr/>
        <p:txBody>
          <a:bodyPr/>
          <a:lstStyle/>
          <a:p>
            <a:r>
              <a:rPr lang="en-US" smtClean="0"/>
              <a:t>OWL “species” or profiles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OWL Species</a:t>
            </a:r>
            <a:endParaRPr lang="en-US" dirty="0"/>
          </a:p>
        </p:txBody>
      </p:sp>
      <p:grpSp>
        <p:nvGrpSpPr>
          <p:cNvPr id="3" name="Group 17"/>
          <p:cNvGrpSpPr/>
          <p:nvPr/>
        </p:nvGrpSpPr>
        <p:grpSpPr>
          <a:xfrm>
            <a:off x="1154112" y="1685148"/>
            <a:ext cx="7924800" cy="5142689"/>
            <a:chOff x="1154112" y="1685148"/>
            <a:chExt cx="7924800" cy="5142689"/>
          </a:xfrm>
        </p:grpSpPr>
        <p:sp>
          <p:nvSpPr>
            <p:cNvPr id="4" name="Oval 3"/>
            <p:cNvSpPr/>
            <p:nvPr/>
          </p:nvSpPr>
          <p:spPr bwMode="auto">
            <a:xfrm>
              <a:off x="1154112" y="1685148"/>
              <a:ext cx="7924800" cy="5142689"/>
            </a:xfrm>
            <a:prstGeom prst="ellipse">
              <a:avLst/>
            </a:prstGeom>
            <a:solidFill>
              <a:srgbClr val="EFAA29"/>
            </a:solidFill>
            <a:ln w="9525" cap="flat" cmpd="sng" algn="ctr">
              <a:noFill/>
              <a:prstDash val="solid"/>
              <a:round/>
              <a:headEnd type="none" w="med" len="med"/>
              <a:tailEnd type="none" w="med" len="med"/>
            </a:ln>
            <a:effectLst>
              <a:outerShdw blurRad="635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 name="Oval 4"/>
            <p:cNvSpPr/>
            <p:nvPr/>
          </p:nvSpPr>
          <p:spPr bwMode="auto">
            <a:xfrm>
              <a:off x="2182812" y="2352708"/>
              <a:ext cx="5867400" cy="3807568"/>
            </a:xfrm>
            <a:prstGeom prst="ellipse">
              <a:avLst/>
            </a:prstGeom>
            <a:solidFill>
              <a:srgbClr val="19E858"/>
            </a:solidFill>
            <a:ln w="9525" cap="flat" cmpd="sng" algn="ctr">
              <a:noFill/>
              <a:prstDash val="solid"/>
              <a:round/>
              <a:headEnd type="none" w="med" len="med"/>
              <a:tailEnd type="none" w="med" len="med"/>
            </a:ln>
            <a:effectLst>
              <a:outerShdw blurRad="635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9" name="TextBox 8"/>
            <p:cNvSpPr txBox="1"/>
            <p:nvPr/>
          </p:nvSpPr>
          <p:spPr>
            <a:xfrm>
              <a:off x="4176792" y="1798637"/>
              <a:ext cx="1977825" cy="531428"/>
            </a:xfrm>
            <a:prstGeom prst="rect">
              <a:avLst/>
            </a:prstGeom>
            <a:noFill/>
          </p:spPr>
          <p:txBody>
            <a:bodyPr wrap="none" rtlCol="0">
              <a:spAutoFit/>
            </a:bodyPr>
            <a:lstStyle/>
            <a:p>
              <a:r>
                <a:rPr lang="en-US" sz="3200" b="1" dirty="0" smtClean="0">
                  <a:solidFill>
                    <a:srgbClr val="16165D"/>
                  </a:solidFill>
                </a:rPr>
                <a:t>OWL Full</a:t>
              </a:r>
              <a:endParaRPr lang="en-US" sz="3200" b="1" dirty="0">
                <a:solidFill>
                  <a:srgbClr val="16165D"/>
                </a:solidFill>
              </a:endParaRPr>
            </a:p>
          </p:txBody>
        </p:sp>
        <p:sp>
          <p:nvSpPr>
            <p:cNvPr id="10" name="TextBox 9"/>
            <p:cNvSpPr txBox="1"/>
            <p:nvPr/>
          </p:nvSpPr>
          <p:spPr>
            <a:xfrm>
              <a:off x="4248326" y="2562609"/>
              <a:ext cx="1788070" cy="531428"/>
            </a:xfrm>
            <a:prstGeom prst="rect">
              <a:avLst/>
            </a:prstGeom>
            <a:noFill/>
          </p:spPr>
          <p:txBody>
            <a:bodyPr wrap="none" rtlCol="0">
              <a:spAutoFit/>
            </a:bodyPr>
            <a:lstStyle/>
            <a:p>
              <a:r>
                <a:rPr lang="en-US" sz="3200" b="1" dirty="0" smtClean="0">
                  <a:solidFill>
                    <a:srgbClr val="16165D"/>
                  </a:solidFill>
                </a:rPr>
                <a:t>OWL DL</a:t>
              </a:r>
              <a:endParaRPr lang="en-US" sz="3200" b="1" dirty="0">
                <a:solidFill>
                  <a:srgbClr val="16165D"/>
                </a:solidFill>
              </a:endParaRPr>
            </a:p>
          </p:txBody>
        </p:sp>
        <p:grpSp>
          <p:nvGrpSpPr>
            <p:cNvPr id="14" name="Group 13"/>
            <p:cNvGrpSpPr/>
            <p:nvPr/>
          </p:nvGrpSpPr>
          <p:grpSpPr>
            <a:xfrm>
              <a:off x="2678112" y="3094037"/>
              <a:ext cx="1878767" cy="1219200"/>
              <a:chOff x="2830512" y="3627437"/>
              <a:chExt cx="1878767" cy="1219200"/>
            </a:xfrm>
          </p:grpSpPr>
          <p:sp>
            <p:nvSpPr>
              <p:cNvPr id="6" name="Oval 5"/>
              <p:cNvSpPr/>
              <p:nvPr/>
            </p:nvSpPr>
            <p:spPr bwMode="auto">
              <a:xfrm>
                <a:off x="2830512" y="3627437"/>
                <a:ext cx="1878767" cy="1219200"/>
              </a:xfrm>
              <a:prstGeom prst="ellipse">
                <a:avLst/>
              </a:prstGeom>
              <a:solidFill>
                <a:srgbClr val="CCFFCC"/>
              </a:solidFill>
              <a:ln w="9525" cap="flat" cmpd="sng" algn="ctr">
                <a:noFill/>
                <a:prstDash val="solid"/>
                <a:round/>
                <a:headEnd type="none" w="med" len="med"/>
                <a:tailEnd type="none" w="med" len="med"/>
              </a:ln>
              <a:effectLst>
                <a:outerShdw blurRad="635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1" name="TextBox 10"/>
              <p:cNvSpPr txBox="1"/>
              <p:nvPr/>
            </p:nvSpPr>
            <p:spPr>
              <a:xfrm>
                <a:off x="2914533" y="3971323"/>
                <a:ext cx="1765427" cy="531428"/>
              </a:xfrm>
              <a:prstGeom prst="rect">
                <a:avLst/>
              </a:prstGeom>
              <a:noFill/>
            </p:spPr>
            <p:txBody>
              <a:bodyPr wrap="none" rtlCol="0">
                <a:spAutoFit/>
              </a:bodyPr>
              <a:lstStyle/>
              <a:p>
                <a:r>
                  <a:rPr lang="en-US" sz="3200" b="1" dirty="0" smtClean="0">
                    <a:solidFill>
                      <a:srgbClr val="16165D"/>
                    </a:solidFill>
                  </a:rPr>
                  <a:t>OWL EL</a:t>
                </a:r>
                <a:endParaRPr lang="en-US" sz="3200" b="1" dirty="0">
                  <a:solidFill>
                    <a:srgbClr val="16165D"/>
                  </a:solidFill>
                </a:endParaRPr>
              </a:p>
            </p:txBody>
          </p:sp>
        </p:grpSp>
        <p:grpSp>
          <p:nvGrpSpPr>
            <p:cNvPr id="15" name="Group 14"/>
            <p:cNvGrpSpPr/>
            <p:nvPr/>
          </p:nvGrpSpPr>
          <p:grpSpPr>
            <a:xfrm>
              <a:off x="6488112" y="3017837"/>
              <a:ext cx="1878767" cy="1219200"/>
              <a:chOff x="5447545" y="3170237"/>
              <a:chExt cx="1878767" cy="1219200"/>
            </a:xfrm>
          </p:grpSpPr>
          <p:sp>
            <p:nvSpPr>
              <p:cNvPr id="7" name="Oval 6"/>
              <p:cNvSpPr/>
              <p:nvPr/>
            </p:nvSpPr>
            <p:spPr bwMode="auto">
              <a:xfrm>
                <a:off x="5447545" y="3170237"/>
                <a:ext cx="1878767" cy="1219200"/>
              </a:xfrm>
              <a:prstGeom prst="ellipse">
                <a:avLst/>
              </a:prstGeom>
              <a:solidFill>
                <a:srgbClr val="CCFFCC"/>
              </a:solidFill>
              <a:ln w="9525" cap="flat" cmpd="sng" algn="ctr">
                <a:noFill/>
                <a:prstDash val="solid"/>
                <a:round/>
                <a:headEnd type="none" w="med" len="med"/>
                <a:tailEnd type="none" w="med" len="med"/>
              </a:ln>
              <a:effectLst>
                <a:outerShdw blurRad="635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2" name="TextBox 11"/>
              <p:cNvSpPr txBox="1"/>
              <p:nvPr/>
            </p:nvSpPr>
            <p:spPr>
              <a:xfrm>
                <a:off x="5518742" y="3514123"/>
                <a:ext cx="1788070" cy="531428"/>
              </a:xfrm>
              <a:prstGeom prst="rect">
                <a:avLst/>
              </a:prstGeom>
              <a:noFill/>
            </p:spPr>
            <p:txBody>
              <a:bodyPr wrap="none" rtlCol="0">
                <a:spAutoFit/>
              </a:bodyPr>
              <a:lstStyle/>
              <a:p>
                <a:r>
                  <a:rPr lang="en-US" sz="3200" b="1" dirty="0" smtClean="0">
                    <a:solidFill>
                      <a:srgbClr val="16165D"/>
                    </a:solidFill>
                  </a:rPr>
                  <a:t>OWL RL</a:t>
                </a:r>
                <a:endParaRPr lang="en-US" sz="3200" b="1" dirty="0">
                  <a:solidFill>
                    <a:srgbClr val="16165D"/>
                  </a:solidFill>
                </a:endParaRPr>
              </a:p>
            </p:txBody>
          </p:sp>
        </p:grpSp>
        <p:grpSp>
          <p:nvGrpSpPr>
            <p:cNvPr id="16" name="Group 15"/>
            <p:cNvGrpSpPr/>
            <p:nvPr/>
          </p:nvGrpSpPr>
          <p:grpSpPr>
            <a:xfrm>
              <a:off x="4278312" y="4694237"/>
              <a:ext cx="1878767" cy="1219200"/>
              <a:chOff x="5192712" y="4618037"/>
              <a:chExt cx="1878767" cy="1219200"/>
            </a:xfrm>
          </p:grpSpPr>
          <p:sp>
            <p:nvSpPr>
              <p:cNvPr id="8" name="Oval 7"/>
              <p:cNvSpPr/>
              <p:nvPr/>
            </p:nvSpPr>
            <p:spPr bwMode="auto">
              <a:xfrm>
                <a:off x="5192712" y="4618037"/>
                <a:ext cx="1878767" cy="1219200"/>
              </a:xfrm>
              <a:prstGeom prst="ellipse">
                <a:avLst/>
              </a:prstGeom>
              <a:solidFill>
                <a:srgbClr val="CCFFCC"/>
              </a:solidFill>
              <a:ln w="9525" cap="flat" cmpd="sng" algn="ctr">
                <a:noFill/>
                <a:prstDash val="solid"/>
                <a:round/>
                <a:headEnd type="none" w="med" len="med"/>
                <a:tailEnd type="none" w="med" len="med"/>
              </a:ln>
              <a:effectLst>
                <a:outerShdw blurRad="635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3" name="TextBox 12"/>
              <p:cNvSpPr txBox="1"/>
              <p:nvPr/>
            </p:nvSpPr>
            <p:spPr>
              <a:xfrm>
                <a:off x="5256896" y="4961923"/>
                <a:ext cx="1813317" cy="531428"/>
              </a:xfrm>
              <a:prstGeom prst="rect">
                <a:avLst/>
              </a:prstGeom>
              <a:noFill/>
            </p:spPr>
            <p:txBody>
              <a:bodyPr wrap="none" rtlCol="0">
                <a:spAutoFit/>
              </a:bodyPr>
              <a:lstStyle/>
              <a:p>
                <a:r>
                  <a:rPr lang="en-US" sz="3200" b="1" dirty="0" smtClean="0">
                    <a:solidFill>
                      <a:srgbClr val="16165D"/>
                    </a:solidFill>
                  </a:rPr>
                  <a:t>OWL QL</a:t>
                </a:r>
                <a:endParaRPr lang="en-US" sz="3200" b="1" dirty="0">
                  <a:solidFill>
                    <a:srgbClr val="16165D"/>
                  </a:solidFill>
                </a:endParaRPr>
              </a:p>
            </p:txBody>
          </p:sp>
        </p:grpSp>
      </p:grpSp>
    </p:spTree>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40" name="Rectangle 2"/>
          <p:cNvSpPr>
            <a:spLocks noGrp="1" noChangeArrowheads="1"/>
          </p:cNvSpPr>
          <p:nvPr>
            <p:ph idx="1"/>
          </p:nvPr>
        </p:nvSpPr>
        <p:spPr/>
        <p:txBody>
          <a:bodyPr/>
          <a:lstStyle/>
          <a:p>
            <a:r>
              <a:rPr lang="en-US" dirty="0" smtClean="0"/>
              <a:t>Goal: to be implementable through rule engines</a:t>
            </a:r>
          </a:p>
          <a:p>
            <a:r>
              <a:rPr lang="en-US" dirty="0" smtClean="0"/>
              <a:t>Usage follows a similar approach to RDFS:</a:t>
            </a:r>
          </a:p>
          <a:p>
            <a:pPr lvl="1"/>
            <a:r>
              <a:rPr lang="en-US" dirty="0" smtClean="0"/>
              <a:t>merge the ontology and the instance data into an RDF graph </a:t>
            </a:r>
          </a:p>
          <a:p>
            <a:pPr lvl="1"/>
            <a:r>
              <a:rPr lang="en-US" dirty="0" smtClean="0"/>
              <a:t>use the rule engine to add new triples (as long as it is possible)</a:t>
            </a:r>
          </a:p>
          <a:p>
            <a:r>
              <a:rPr lang="en-US" dirty="0" smtClean="0"/>
              <a:t>This application model is very important for RDF based applications</a:t>
            </a:r>
          </a:p>
          <a:p>
            <a:r>
              <a:rPr lang="en-US" dirty="0" smtClean="0"/>
              <a:t>All our previous examples fit into OWL RL!</a:t>
            </a:r>
            <a:endParaRPr lang="en-US" dirty="0"/>
          </a:p>
        </p:txBody>
      </p:sp>
      <p:sp>
        <p:nvSpPr>
          <p:cNvPr id="423939" name="Rectangle 1"/>
          <p:cNvSpPr>
            <a:spLocks noGrp="1" noChangeArrowheads="1"/>
          </p:cNvSpPr>
          <p:nvPr>
            <p:ph type="title"/>
          </p:nvPr>
        </p:nvSpPr>
        <p:spPr/>
        <p:txBody>
          <a:bodyPr/>
          <a:lstStyle/>
          <a:p>
            <a:r>
              <a:rPr lang="en-US" dirty="0" smtClean="0"/>
              <a:t>Some more on OWL RL</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System by IO Informatics and UBC:</a:t>
            </a:r>
          </a:p>
          <a:p>
            <a:pPr lvl="1"/>
            <a:r>
              <a:rPr lang="en-US" dirty="0"/>
              <a:t>data integrated from experimental data, clinical endpoints, public ontologies, LOD, etc.</a:t>
            </a:r>
          </a:p>
          <a:p>
            <a:pPr lvl="1"/>
            <a:r>
              <a:rPr lang="en-US" dirty="0"/>
              <a:t>statistical analysis is performed on the data</a:t>
            </a:r>
          </a:p>
          <a:p>
            <a:pPr lvl="1"/>
            <a:r>
              <a:rPr lang="en-US" dirty="0"/>
              <a:t>SPARQL is used to query the results</a:t>
            </a:r>
          </a:p>
          <a:p>
            <a:pPr lvl="2"/>
            <a:r>
              <a:rPr lang="en-US" dirty="0"/>
              <a:t>a visual interface is provided</a:t>
            </a:r>
          </a:p>
          <a:p>
            <a:pPr lvl="2"/>
            <a:r>
              <a:rPr lang="en-US" dirty="0"/>
              <a:t>for clinicians, a simple web-based alerting of “hits” is provided with statistical scores</a:t>
            </a:r>
          </a:p>
          <a:p>
            <a:endParaRPr lang="en-US" dirty="0"/>
          </a:p>
        </p:txBody>
      </p:sp>
      <p:sp>
        <p:nvSpPr>
          <p:cNvPr id="228354" name="Rectangle 1"/>
          <p:cNvSpPr>
            <a:spLocks noGrp="1" noChangeArrowheads="1"/>
          </p:cNvSpPr>
          <p:nvPr>
            <p:ph type="title"/>
          </p:nvPr>
        </p:nvSpPr>
        <p:spPr/>
        <p:txBody>
          <a:bodyPr tIns="12096">
            <a:normAutofit fontScale="90000"/>
          </a:bodyPr>
          <a:lstStyle/>
          <a:p>
            <a:pPr eaLnBrk="1">
              <a:lnSpc>
                <a:spcPct val="93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smtClean="0"/>
              <a:t>Example: Organ Failure Risk Detection</a:t>
            </a:r>
            <a:endParaRPr lang="en-US" dirty="0"/>
          </a:p>
        </p:txBody>
      </p:sp>
      <p:sp>
        <p:nvSpPr>
          <p:cNvPr id="228355" name="Text Box 2"/>
          <p:cNvSpPr txBox="1">
            <a:spLocks noChangeArrowheads="1"/>
          </p:cNvSpPr>
          <p:nvPr/>
        </p:nvSpPr>
        <p:spPr bwMode="auto">
          <a:xfrm>
            <a:off x="266759" y="7368868"/>
            <a:ext cx="55943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12347" rIns="0" bIns="0"/>
          <a:lstStyle>
            <a:lvl1pPr eaLnBrk="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0"/>
                <a:cs typeface="Arial Unicode MS" charset="0"/>
              </a:defRPr>
            </a:lvl1pPr>
            <a:lvl2pPr marL="37931725" indent="-37474525"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2pPr>
            <a:lvl3pPr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3pPr>
            <a:lvl4pPr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4pPr>
            <a:lvl5pPr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5pPr>
            <a:lvl6pPr marL="4572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6pPr>
            <a:lvl7pPr marL="9144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7pPr>
            <a:lvl8pPr marL="13716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8pPr>
            <a:lvl9pPr marL="18288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9pPr>
          </a:lstStyle>
          <a:p>
            <a:pPr eaLnBrk="1"/>
            <a:r>
              <a:rPr lang="en-US" sz="1000" i="1" dirty="0">
                <a:solidFill>
                  <a:srgbClr val="000000"/>
                </a:solidFill>
                <a:latin typeface="Helvetica Neue"/>
                <a:cs typeface="Helvetica Neue"/>
              </a:rPr>
              <a:t>Courtesy of </a:t>
            </a:r>
            <a:r>
              <a:rPr lang="en-US" sz="1000" i="1" dirty="0" smtClean="0">
                <a:solidFill>
                  <a:srgbClr val="000000"/>
                </a:solidFill>
                <a:latin typeface="Helvetica Neue"/>
                <a:cs typeface="Helvetica Neue"/>
              </a:rPr>
              <a:t>Robert Stanley, </a:t>
            </a:r>
            <a:r>
              <a:rPr lang="en-US" sz="1000" i="1" dirty="0">
                <a:solidFill>
                  <a:srgbClr val="000000"/>
                </a:solidFill>
                <a:latin typeface="Helvetica Neue"/>
                <a:cs typeface="Helvetica Neue"/>
              </a:rPr>
              <a:t>et al, </a:t>
            </a:r>
            <a:r>
              <a:rPr lang="en-US" sz="1000" i="1" dirty="0" smtClean="0">
                <a:solidFill>
                  <a:srgbClr val="000000"/>
                </a:solidFill>
                <a:latin typeface="Helvetica Neue"/>
                <a:cs typeface="Helvetica Neue"/>
              </a:rPr>
              <a:t>IO Informatics, USA, and UBC, Canada, </a:t>
            </a:r>
            <a:r>
              <a:rPr lang="en-US" sz="1000" i="1" dirty="0" smtClean="0">
                <a:solidFill>
                  <a:srgbClr val="000000"/>
                </a:solidFill>
                <a:latin typeface="Helvetica Neue"/>
                <a:cs typeface="Helvetica Neue"/>
                <a:hlinkClick r:id="rId3"/>
              </a:rPr>
              <a:t>(</a:t>
            </a:r>
            <a:r>
              <a:rPr lang="en-US" sz="1000" i="1" dirty="0" smtClean="0">
                <a:solidFill>
                  <a:srgbClr val="000000"/>
                </a:solidFill>
                <a:latin typeface="Helvetica Neue"/>
                <a:cs typeface="Helvetica Neue"/>
                <a:hlinkClick r:id="rId4"/>
              </a:rPr>
              <a:t>SWEO Case Study</a:t>
            </a:r>
            <a:r>
              <a:rPr lang="en-US" sz="1000" i="1" dirty="0" smtClean="0">
                <a:solidFill>
                  <a:srgbClr val="000000"/>
                </a:solidFill>
                <a:latin typeface="Helvetica Neue"/>
                <a:cs typeface="Helvetica Neue"/>
              </a:rPr>
              <a:t>)</a:t>
            </a:r>
            <a:endParaRPr lang="en-US" sz="1000" i="1" dirty="0">
              <a:solidFill>
                <a:srgbClr val="000000"/>
              </a:solidFill>
              <a:latin typeface="Helvetica Neue"/>
              <a:cs typeface="Helvetica Neue"/>
              <a:hlinkClick r:id="rId5"/>
            </a:endParaRPr>
          </a:p>
        </p:txBody>
      </p:sp>
    </p:spTree>
    <p:extLst>
      <p:ext uri="{BB962C8B-B14F-4D97-AF65-F5344CB8AC3E}">
        <p14:creationId xmlns:p14="http://schemas.microsoft.com/office/powerpoint/2010/main" val="358270793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
          <p:cNvSpPr>
            <a:spLocks noGrp="1" noChangeArrowheads="1"/>
          </p:cNvSpPr>
          <p:nvPr>
            <p:ph type="title"/>
          </p:nvPr>
        </p:nvSpPr>
        <p:spPr/>
        <p:txBody>
          <a:bodyPr tIns="12096">
            <a:normAutofit fontScale="90000"/>
          </a:bodyPr>
          <a:lstStyle/>
          <a:p>
            <a:pPr eaLnBrk="1">
              <a:lnSpc>
                <a:spcPct val="93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smtClean="0"/>
              <a:t>Example: Organ Failure Risk Detection</a:t>
            </a:r>
            <a:endParaRPr lang="en-US" dirty="0"/>
          </a:p>
        </p:txBody>
      </p:sp>
      <p:sp>
        <p:nvSpPr>
          <p:cNvPr id="228355" name="Text Box 2"/>
          <p:cNvSpPr txBox="1">
            <a:spLocks noChangeArrowheads="1"/>
          </p:cNvSpPr>
          <p:nvPr/>
        </p:nvSpPr>
        <p:spPr bwMode="auto">
          <a:xfrm>
            <a:off x="266759" y="7368868"/>
            <a:ext cx="55943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12347" rIns="0" bIns="0"/>
          <a:lstStyle>
            <a:lvl1pPr eaLnBrk="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0"/>
                <a:cs typeface="Arial Unicode MS" charset="0"/>
              </a:defRPr>
            </a:lvl1pPr>
            <a:lvl2pPr marL="37931725" indent="-37474525"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2pPr>
            <a:lvl3pPr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3pPr>
            <a:lvl4pPr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4pPr>
            <a:lvl5pPr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5pPr>
            <a:lvl6pPr marL="4572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6pPr>
            <a:lvl7pPr marL="9144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7pPr>
            <a:lvl8pPr marL="13716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8pPr>
            <a:lvl9pPr marL="18288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9pPr>
          </a:lstStyle>
          <a:p>
            <a:pPr eaLnBrk="1"/>
            <a:r>
              <a:rPr lang="en-US" sz="1000" i="1" dirty="0">
                <a:solidFill>
                  <a:srgbClr val="000000"/>
                </a:solidFill>
                <a:latin typeface="Helvetica Neue"/>
                <a:cs typeface="Helvetica Neue"/>
              </a:rPr>
              <a:t>Courtesy of </a:t>
            </a:r>
            <a:r>
              <a:rPr lang="en-US" sz="1000" i="1" dirty="0" smtClean="0">
                <a:solidFill>
                  <a:srgbClr val="000000"/>
                </a:solidFill>
                <a:latin typeface="Helvetica Neue"/>
                <a:cs typeface="Helvetica Neue"/>
              </a:rPr>
              <a:t>Robert Stanley, </a:t>
            </a:r>
            <a:r>
              <a:rPr lang="en-US" sz="1000" i="1" dirty="0">
                <a:solidFill>
                  <a:srgbClr val="000000"/>
                </a:solidFill>
                <a:latin typeface="Helvetica Neue"/>
                <a:cs typeface="Helvetica Neue"/>
              </a:rPr>
              <a:t>et al, </a:t>
            </a:r>
            <a:r>
              <a:rPr lang="en-US" sz="1000" i="1" dirty="0" smtClean="0">
                <a:solidFill>
                  <a:srgbClr val="000000"/>
                </a:solidFill>
                <a:latin typeface="Helvetica Neue"/>
                <a:cs typeface="Helvetica Neue"/>
              </a:rPr>
              <a:t>IO Informatics, USA, and UBC, Canada, </a:t>
            </a:r>
            <a:r>
              <a:rPr lang="en-US" sz="1000" i="1" dirty="0" smtClean="0">
                <a:solidFill>
                  <a:srgbClr val="000000"/>
                </a:solidFill>
                <a:latin typeface="Helvetica Neue"/>
                <a:cs typeface="Helvetica Neue"/>
                <a:hlinkClick r:id="rId3"/>
              </a:rPr>
              <a:t>(</a:t>
            </a:r>
            <a:r>
              <a:rPr lang="en-US" sz="1000" i="1" dirty="0" smtClean="0">
                <a:solidFill>
                  <a:srgbClr val="000000"/>
                </a:solidFill>
                <a:latin typeface="Helvetica Neue"/>
                <a:cs typeface="Helvetica Neue"/>
                <a:hlinkClick r:id="rId4"/>
              </a:rPr>
              <a:t>SWEO Case Study</a:t>
            </a:r>
            <a:r>
              <a:rPr lang="en-US" sz="1000" i="1" dirty="0" smtClean="0">
                <a:solidFill>
                  <a:srgbClr val="000000"/>
                </a:solidFill>
                <a:latin typeface="Helvetica Neue"/>
                <a:cs typeface="Helvetica Neue"/>
              </a:rPr>
              <a:t>)</a:t>
            </a:r>
            <a:endParaRPr lang="en-US" sz="1000" i="1" dirty="0">
              <a:solidFill>
                <a:srgbClr val="000000"/>
              </a:solidFill>
              <a:latin typeface="Helvetica Neue"/>
              <a:cs typeface="Helvetica Neue"/>
              <a:hlinkClick r:id="rId5"/>
            </a:endParaRPr>
          </a:p>
        </p:txBody>
      </p:sp>
      <p:pic>
        <p:nvPicPr>
          <p:cNvPr id="4" name="Picture 3"/>
          <p:cNvPicPr>
            <a:picLocks noChangeAspect="1"/>
          </p:cNvPicPr>
          <p:nvPr/>
        </p:nvPicPr>
        <p:blipFill>
          <a:blip r:embed="rId6"/>
          <a:stretch>
            <a:fillRect/>
          </a:stretch>
        </p:blipFill>
        <p:spPr>
          <a:xfrm>
            <a:off x="131900" y="1609818"/>
            <a:ext cx="9804956" cy="5122347"/>
          </a:xfrm>
          <a:prstGeom prst="rect">
            <a:avLst/>
          </a:prstGeom>
        </p:spPr>
      </p:pic>
    </p:spTree>
    <p:extLst>
      <p:ext uri="{BB962C8B-B14F-4D97-AF65-F5344CB8AC3E}">
        <p14:creationId xmlns:p14="http://schemas.microsoft.com/office/powerpoint/2010/main" val="27525577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1"/>
          <p:cNvSpPr>
            <a:spLocks noGrp="1" noChangeArrowheads="1"/>
          </p:cNvSpPr>
          <p:nvPr>
            <p:ph type="title"/>
          </p:nvPr>
        </p:nvSpPr>
        <p:spPr/>
        <p:txBody>
          <a:bodyPr tIns="42336">
            <a:normAutofit fontScale="90000"/>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4800" dirty="0">
                <a:solidFill>
                  <a:schemeClr val="tx1"/>
                </a:solidFill>
              </a:rPr>
              <a:t>Rules</a:t>
            </a:r>
            <a:br>
              <a:rPr lang="en-US" sz="4800" dirty="0">
                <a:solidFill>
                  <a:schemeClr val="tx1"/>
                </a:solidFill>
              </a:rPr>
            </a:br>
            <a:r>
              <a:rPr lang="en-US" sz="3200" dirty="0">
                <a:solidFill>
                  <a:schemeClr val="tx1"/>
                </a:solidFill>
              </a:rPr>
              <a:t>(RIF)</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3" name="Rectangle 2"/>
          <p:cNvSpPr>
            <a:spLocks noGrp="1" noChangeArrowheads="1"/>
          </p:cNvSpPr>
          <p:nvPr>
            <p:ph idx="1"/>
          </p:nvPr>
        </p:nvSpPr>
        <p:spPr>
          <a:xfrm>
            <a:off x="349250" y="1444625"/>
            <a:ext cx="9720262" cy="5573713"/>
          </a:xfrm>
        </p:spPr>
        <p:txBody>
          <a:bodyPr/>
          <a:lstStyle/>
          <a:p>
            <a:r>
              <a:rPr lang="en-US" dirty="0" smtClean="0"/>
              <a:t>Some conditions may be complicated in ontologies (such as OWL)</a:t>
            </a:r>
          </a:p>
          <a:p>
            <a:pPr lvl="1"/>
            <a:r>
              <a:rPr lang="en-US" dirty="0" smtClean="0"/>
              <a:t>e.g., Horn rules: (P1 &amp; P2 &amp; …) → C</a:t>
            </a:r>
          </a:p>
          <a:p>
            <a:r>
              <a:rPr lang="en-US" dirty="0" smtClean="0"/>
              <a:t>In many cases applications just want 2-3 rules to complete integration</a:t>
            </a:r>
          </a:p>
          <a:p>
            <a:r>
              <a:rPr lang="en-US" dirty="0" smtClean="0"/>
              <a:t>I.e., rules may be an alternative to (OWL based) ontologies</a:t>
            </a:r>
          </a:p>
        </p:txBody>
      </p:sp>
      <p:sp>
        <p:nvSpPr>
          <p:cNvPr id="491522" name="Rectangle 1"/>
          <p:cNvSpPr>
            <a:spLocks noGrp="1" noChangeArrowheads="1"/>
          </p:cNvSpPr>
          <p:nvPr>
            <p:ph type="title"/>
          </p:nvPr>
        </p:nvSpPr>
        <p:spPr/>
        <p:txBody>
          <a:bodyPr/>
          <a:lstStyle/>
          <a:p>
            <a:r>
              <a:rPr lang="en-US" smtClean="0"/>
              <a:t>Why rules on the Semantic Web?</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Rectangle 2"/>
          <p:cNvSpPr>
            <a:spLocks noGrp="1" noChangeArrowheads="1"/>
          </p:cNvSpPr>
          <p:nvPr>
            <p:ph idx="1"/>
          </p:nvPr>
        </p:nvSpPr>
        <p:spPr/>
        <p:txBody>
          <a:bodyPr/>
          <a:lstStyle/>
          <a:p>
            <a:r>
              <a:rPr lang="en-US" dirty="0" smtClean="0"/>
              <a:t>An example from our bookshop integration:</a:t>
            </a:r>
          </a:p>
          <a:p>
            <a:pPr lvl="1"/>
            <a:r>
              <a:rPr lang="en-US" dirty="0" smtClean="0"/>
              <a:t>“I buy a novel with over 500 pages if it costs less than €20”</a:t>
            </a:r>
          </a:p>
          <a:p>
            <a:pPr lvl="1"/>
            <a:r>
              <a:rPr lang="en-US" dirty="0" smtClean="0"/>
              <a:t>something like (in an ad-hoc syntax):</a:t>
            </a:r>
            <a:endParaRPr lang="en-US" dirty="0"/>
          </a:p>
        </p:txBody>
      </p:sp>
      <p:sp>
        <p:nvSpPr>
          <p:cNvPr id="493570" name="Rectangle 1"/>
          <p:cNvSpPr>
            <a:spLocks noGrp="1" noChangeArrowheads="1"/>
          </p:cNvSpPr>
          <p:nvPr>
            <p:ph type="title"/>
          </p:nvPr>
        </p:nvSpPr>
        <p:spPr/>
        <p:txBody>
          <a:bodyPr/>
          <a:lstStyle/>
          <a:p>
            <a:r>
              <a:rPr lang="en-US" smtClean="0"/>
              <a:t>Things you may want to express</a:t>
            </a:r>
            <a:endParaRPr lang="en-US"/>
          </a:p>
        </p:txBody>
      </p:sp>
      <p:sp>
        <p:nvSpPr>
          <p:cNvPr id="242691" name="Text Box 3"/>
          <p:cNvSpPr txBox="1">
            <a:spLocks noChangeArrowheads="1"/>
          </p:cNvSpPr>
          <p:nvPr/>
        </p:nvSpPr>
        <p:spPr bwMode="auto">
          <a:xfrm>
            <a:off x="287339" y="3743325"/>
            <a:ext cx="9477374" cy="3160712"/>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?x rdf:type p:Novel;</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p:page_number ?n;</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p:price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p:currency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rdf:value  ?z</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?n &gt; "500"^^xsd:integer.</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?z &lt; "20.0"^^xsd:double.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=&gt;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&lt;me&gt; p:buys ?x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noProof="1">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Amsterdam fire brigade routing</a:t>
            </a:r>
            <a:endParaRPr lang="en-US" dirty="0"/>
          </a:p>
        </p:txBody>
      </p:sp>
      <p:sp>
        <p:nvSpPr>
          <p:cNvPr id="4" name="Content Placeholder 3"/>
          <p:cNvSpPr>
            <a:spLocks noGrp="1"/>
          </p:cNvSpPr>
          <p:nvPr>
            <p:ph sz="quarter" idx="4294967295"/>
          </p:nvPr>
        </p:nvSpPr>
        <p:spPr>
          <a:xfrm>
            <a:off x="7056536" y="2027237"/>
            <a:ext cx="2952081" cy="4272879"/>
          </a:xfrm>
        </p:spPr>
        <p:txBody>
          <a:bodyPr>
            <a:normAutofit fontScale="77500" lnSpcReduction="20000"/>
          </a:bodyPr>
          <a:lstStyle/>
          <a:p>
            <a:r>
              <a:rPr lang="en-US" dirty="0" smtClean="0"/>
              <a:t>Find the best possible route from the station to the fire</a:t>
            </a:r>
          </a:p>
          <a:p>
            <a:pPr lvl="1"/>
            <a:r>
              <a:rPr lang="en-US" dirty="0" smtClean="0"/>
              <a:t>e.g., where are the roadblocks?</a:t>
            </a:r>
          </a:p>
          <a:p>
            <a:r>
              <a:rPr lang="en-US" dirty="0" smtClean="0"/>
              <a:t>Use and integrate available city data</a:t>
            </a:r>
          </a:p>
          <a:p>
            <a:r>
              <a:rPr lang="en-US" dirty="0" smtClean="0"/>
              <a:t>Also: republish the structured data for others to use!</a:t>
            </a:r>
            <a:endParaRPr lang="en-US" dirty="0"/>
          </a:p>
        </p:txBody>
      </p:sp>
      <p:pic>
        <p:nvPicPr>
          <p:cNvPr id="7" name="Picture 6" descr="5105564103_c0c744675c.jpg"/>
          <p:cNvPicPr>
            <a:picLocks noChangeAspect="1"/>
          </p:cNvPicPr>
          <p:nvPr/>
        </p:nvPicPr>
        <p:blipFill>
          <a:blip r:embed="rId2"/>
          <a:stretch>
            <a:fillRect/>
          </a:stretch>
        </p:blipFill>
        <p:spPr>
          <a:xfrm>
            <a:off x="239712" y="1570037"/>
            <a:ext cx="6908800" cy="5181600"/>
          </a:xfrm>
          <a:prstGeom prst="rect">
            <a:avLst/>
          </a:prstGeom>
        </p:spPr>
      </p:pic>
      <p:sp>
        <p:nvSpPr>
          <p:cNvPr id="6" name="Text Box 2"/>
          <p:cNvSpPr txBox="1">
            <a:spLocks noChangeArrowheads="1"/>
          </p:cNvSpPr>
          <p:nvPr/>
        </p:nvSpPr>
        <p:spPr bwMode="auto">
          <a:xfrm>
            <a:off x="289049" y="7365535"/>
            <a:ext cx="763158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12347" rIns="0" bIns="0"/>
          <a:lstStyle>
            <a:lvl1pPr eaLnBrk="0">
              <a:tabLst>
                <a:tab pos="723900" algn="l"/>
                <a:tab pos="1447800" algn="l"/>
                <a:tab pos="2171700" algn="l"/>
                <a:tab pos="2895600" algn="l"/>
                <a:tab pos="3619500" algn="l"/>
                <a:tab pos="4343400" algn="l"/>
                <a:tab pos="5067300" algn="l"/>
              </a:tabLst>
              <a:defRPr sz="2400">
                <a:solidFill>
                  <a:schemeClr val="bg1"/>
                </a:solidFill>
                <a:latin typeface="Arial" charset="0"/>
                <a:ea typeface="ＭＳ Ｐゴシック" charset="0"/>
                <a:cs typeface="Arial Unicode MS" charset="0"/>
              </a:defRPr>
            </a:lvl1pPr>
            <a:lvl2pPr marL="37931725" indent="-37474525"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2pPr>
            <a:lvl3pPr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3pPr>
            <a:lvl4pPr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4pPr>
            <a:lvl5pPr eaLnBrk="0">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5pPr>
            <a:lvl6pPr marL="4572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6pPr>
            <a:lvl7pPr marL="9144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7pPr>
            <a:lvl8pPr marL="13716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8pPr>
            <a:lvl9pPr marL="1828800" eaLnBrk="0" fontAlgn="base" hangingPunct="0">
              <a:lnSpc>
                <a:spcPct val="93000"/>
              </a:lnSpc>
              <a:spcBef>
                <a:spcPct val="0"/>
              </a:spcBef>
              <a:spcAft>
                <a:spcPct val="0"/>
              </a:spcAft>
              <a:tabLst>
                <a:tab pos="723900" algn="l"/>
                <a:tab pos="1447800" algn="l"/>
                <a:tab pos="2171700" algn="l"/>
                <a:tab pos="2895600" algn="l"/>
                <a:tab pos="3619500" algn="l"/>
                <a:tab pos="4343400" algn="l"/>
                <a:tab pos="5067300" algn="l"/>
              </a:tabLst>
              <a:defRPr sz="2400">
                <a:solidFill>
                  <a:schemeClr val="bg1"/>
                </a:solidFill>
                <a:latin typeface="Arial" charset="0"/>
                <a:ea typeface="Arial Unicode MS" charset="0"/>
                <a:cs typeface="Arial Unicode MS" charset="0"/>
              </a:defRPr>
            </a:lvl9pPr>
          </a:lstStyle>
          <a:p>
            <a:pPr eaLnBrk="1"/>
            <a:r>
              <a:rPr lang="en-US" sz="1000" i="1" dirty="0">
                <a:solidFill>
                  <a:srgbClr val="000000"/>
                </a:solidFill>
                <a:latin typeface="Helvetica Neue"/>
                <a:cs typeface="Helvetica Neue"/>
              </a:rPr>
              <a:t>Courtesy of </a:t>
            </a:r>
            <a:r>
              <a:rPr lang="en-US" sz="1000" i="1" dirty="0" smtClean="0">
                <a:solidFill>
                  <a:srgbClr val="000000"/>
                </a:solidFill>
                <a:latin typeface="Helvetica Neue"/>
                <a:cs typeface="Helvetica Neue"/>
              </a:rPr>
              <a:t>Bart van </a:t>
            </a:r>
            <a:r>
              <a:rPr lang="nl-NL" sz="1000" i="1" dirty="0" smtClean="0">
                <a:solidFill>
                  <a:srgbClr val="000000"/>
                </a:solidFill>
                <a:latin typeface="Helvetica Neue"/>
                <a:cs typeface="Helvetica Neue"/>
              </a:rPr>
              <a:t>Leeuwen</a:t>
            </a:r>
            <a:r>
              <a:rPr lang="en-US" sz="1000" i="1" dirty="0" smtClean="0">
                <a:solidFill>
                  <a:srgbClr val="000000"/>
                </a:solidFill>
                <a:latin typeface="Helvetica Neue"/>
                <a:cs typeface="Helvetica Neue"/>
              </a:rPr>
              <a:t>, Amsterdam Fire Service, The Netherlands</a:t>
            </a:r>
            <a:endParaRPr lang="en-US" sz="1000" i="1" dirty="0">
              <a:solidFill>
                <a:srgbClr val="000000"/>
              </a:solidFill>
              <a:latin typeface="Helvetica Neue"/>
              <a:cs typeface="Helvetica Neue"/>
              <a:hlinkClick r:id="rId3"/>
            </a:endParaRPr>
          </a:p>
        </p:txBody>
      </p:sp>
    </p:spTree>
    <p:extLst>
      <p:ext uri="{BB962C8B-B14F-4D97-AF65-F5344CB8AC3E}">
        <p14:creationId xmlns:p14="http://schemas.microsoft.com/office/powerpoint/2010/main" val="2589561689"/>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Things you may want to express</a:t>
            </a:r>
            <a:endParaRPr lang="en-US" dirty="0"/>
          </a:p>
        </p:txBody>
      </p:sp>
      <p:grpSp>
        <p:nvGrpSpPr>
          <p:cNvPr id="2" name="Group 47"/>
          <p:cNvGrpSpPr/>
          <p:nvPr/>
        </p:nvGrpSpPr>
        <p:grpSpPr>
          <a:xfrm>
            <a:off x="392112" y="2484437"/>
            <a:ext cx="4785985" cy="2767356"/>
            <a:chOff x="392112" y="2484437"/>
            <a:chExt cx="4785985" cy="2767356"/>
          </a:xfrm>
        </p:grpSpPr>
        <p:sp>
          <p:nvSpPr>
            <p:cNvPr id="7" name="Oval 6"/>
            <p:cNvSpPr/>
            <p:nvPr/>
          </p:nvSpPr>
          <p:spPr bwMode="auto">
            <a:xfrm>
              <a:off x="3026269" y="2484437"/>
              <a:ext cx="1447800"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noProof="1" smtClean="0">
                  <a:solidFill>
                    <a:schemeClr val="tx1">
                      <a:lumMod val="95000"/>
                      <a:lumOff val="5000"/>
                    </a:schemeClr>
                  </a:solidFill>
                </a:rPr>
                <a:t>p:Novel</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12" name="Hexagon 11"/>
            <p:cNvSpPr/>
            <p:nvPr/>
          </p:nvSpPr>
          <p:spPr>
            <a:xfrm>
              <a:off x="392112" y="3551236"/>
              <a:ext cx="615752" cy="530821"/>
            </a:xfrm>
            <a:prstGeom prst="hexagon">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noProof="1" smtClean="0">
                  <a:solidFill>
                    <a:schemeClr val="tx1"/>
                  </a:solidFill>
                </a:rPr>
                <a:t>?x</a:t>
              </a:r>
              <a:endParaRPr lang="en-US" sz="1600" b="1" noProof="1">
                <a:solidFill>
                  <a:schemeClr val="tx1"/>
                </a:solidFill>
              </a:endParaRPr>
            </a:p>
          </p:txBody>
        </p:sp>
        <p:sp>
          <p:nvSpPr>
            <p:cNvPr id="13" name="Hexagon 12"/>
            <p:cNvSpPr/>
            <p:nvPr/>
          </p:nvSpPr>
          <p:spPr>
            <a:xfrm>
              <a:off x="3440798" y="3199019"/>
              <a:ext cx="618743" cy="533400"/>
            </a:xfrm>
            <a:prstGeom prst="hexagon">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noProof="1" smtClean="0">
                  <a:solidFill>
                    <a:schemeClr val="tx1"/>
                  </a:solidFill>
                </a:rPr>
                <a:t>?n</a:t>
              </a:r>
              <a:endParaRPr lang="en-US" sz="1600" b="1" noProof="1">
                <a:solidFill>
                  <a:schemeClr val="tx1"/>
                </a:solidFill>
              </a:endParaRPr>
            </a:p>
          </p:txBody>
        </p:sp>
        <p:cxnSp>
          <p:nvCxnSpPr>
            <p:cNvPr id="15" name="Straight Arrow Connector 14"/>
            <p:cNvCxnSpPr>
              <a:stCxn id="7" idx="2"/>
              <a:endCxn id="12" idx="0"/>
            </p:cNvCxnSpPr>
            <p:nvPr/>
          </p:nvCxnSpPr>
          <p:spPr bwMode="auto">
            <a:xfrm flipH="1">
              <a:off x="1007864" y="2703719"/>
              <a:ext cx="2018405" cy="1112928"/>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grpSp>
          <p:nvGrpSpPr>
            <p:cNvPr id="3" name="Group 23"/>
            <p:cNvGrpSpPr/>
            <p:nvPr/>
          </p:nvGrpSpPr>
          <p:grpSpPr>
            <a:xfrm>
              <a:off x="2297112" y="4008437"/>
              <a:ext cx="2880985" cy="1243356"/>
              <a:chOff x="2297112" y="4008437"/>
              <a:chExt cx="2880985" cy="1243356"/>
            </a:xfrm>
          </p:grpSpPr>
          <p:sp>
            <p:nvSpPr>
              <p:cNvPr id="9" name="Oval 8"/>
              <p:cNvSpPr/>
              <p:nvPr/>
            </p:nvSpPr>
            <p:spPr bwMode="auto">
              <a:xfrm>
                <a:off x="2297112" y="4361970"/>
                <a:ext cx="457200"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600" b="1" i="0" u="none" strike="noStrike" cap="none" normalizeH="0" baseline="0" noProof="1">
                  <a:ln>
                    <a:noFill/>
                  </a:ln>
                  <a:solidFill>
                    <a:schemeClr val="tx1">
                      <a:lumMod val="95000"/>
                      <a:lumOff val="5000"/>
                    </a:schemeClr>
                  </a:solidFill>
                  <a:effectLst/>
                  <a:latin typeface="Arial" charset="0"/>
                </a:endParaRPr>
              </a:p>
            </p:txBody>
          </p:sp>
          <p:grpSp>
            <p:nvGrpSpPr>
              <p:cNvPr id="5" name="Group 16"/>
              <p:cNvGrpSpPr/>
              <p:nvPr/>
            </p:nvGrpSpPr>
            <p:grpSpPr>
              <a:xfrm>
                <a:off x="3973512" y="4008437"/>
                <a:ext cx="1204585" cy="1243356"/>
                <a:chOff x="3973512" y="4008437"/>
                <a:chExt cx="1204585" cy="1243356"/>
              </a:xfrm>
            </p:grpSpPr>
            <p:sp>
              <p:nvSpPr>
                <p:cNvPr id="8" name="Oval 7"/>
                <p:cNvSpPr/>
                <p:nvPr/>
              </p:nvSpPr>
              <p:spPr bwMode="auto">
                <a:xfrm>
                  <a:off x="3973512" y="4008437"/>
                  <a:ext cx="685800"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noProof="1" smtClean="0">
                      <a:solidFill>
                        <a:schemeClr val="tx1">
                          <a:lumMod val="95000"/>
                          <a:lumOff val="5000"/>
                        </a:schemeClr>
                      </a:solidFill>
                    </a:rPr>
                    <a:t>:€</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11" name="Hexagon 10"/>
                <p:cNvSpPr/>
                <p:nvPr/>
              </p:nvSpPr>
              <p:spPr>
                <a:xfrm>
                  <a:off x="4033506" y="4694236"/>
                  <a:ext cx="646766" cy="557557"/>
                </a:xfrm>
                <a:prstGeom prst="hexagon">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noProof="1" smtClean="0">
                      <a:solidFill>
                        <a:schemeClr val="tx1"/>
                      </a:solidFill>
                    </a:rPr>
                    <a:t>?z</a:t>
                  </a:r>
                  <a:endParaRPr lang="en-US" sz="1600" b="1" noProof="1">
                    <a:solidFill>
                      <a:schemeClr val="tx1"/>
                    </a:solidFill>
                  </a:endParaRPr>
                </a:p>
              </p:txBody>
            </p:sp>
            <p:sp>
              <p:nvSpPr>
                <p:cNvPr id="16" name="TextBox 15"/>
                <p:cNvSpPr txBox="1"/>
                <p:nvPr/>
              </p:nvSpPr>
              <p:spPr>
                <a:xfrm>
                  <a:off x="4574396" y="4838751"/>
                  <a:ext cx="603701" cy="284437"/>
                </a:xfrm>
                <a:prstGeom prst="rect">
                  <a:avLst/>
                </a:prstGeom>
                <a:noFill/>
              </p:spPr>
              <p:txBody>
                <a:bodyPr wrap="none" rtlCol="0">
                  <a:spAutoFit/>
                </a:bodyPr>
                <a:lstStyle/>
                <a:p>
                  <a:r>
                    <a:rPr lang="en-US" sz="1400" dirty="0" smtClean="0">
                      <a:solidFill>
                        <a:srgbClr val="000000"/>
                      </a:solidFill>
                      <a:latin typeface="Gill Sans MT"/>
                      <a:cs typeface="Gill Sans MT"/>
                    </a:rPr>
                    <a:t>?</a:t>
                  </a:r>
                  <a:r>
                    <a:rPr lang="en-US" sz="1400" noProof="1" smtClean="0">
                      <a:solidFill>
                        <a:srgbClr val="000000"/>
                      </a:solidFill>
                      <a:latin typeface="Gill Sans MT"/>
                      <a:cs typeface="Gill Sans MT"/>
                    </a:rPr>
                    <a:t>z</a:t>
                  </a:r>
                  <a:r>
                    <a:rPr lang="en-US" sz="1400" dirty="0" smtClean="0">
                      <a:solidFill>
                        <a:srgbClr val="000000"/>
                      </a:solidFill>
                      <a:latin typeface="Gill Sans MT"/>
                      <a:cs typeface="Gill Sans MT"/>
                    </a:rPr>
                    <a:t>&lt;20</a:t>
                  </a:r>
                  <a:endParaRPr lang="en-US" sz="1400" dirty="0">
                    <a:solidFill>
                      <a:srgbClr val="000000"/>
                    </a:solidFill>
                    <a:latin typeface="Gill Sans MT"/>
                    <a:cs typeface="Gill Sans MT"/>
                  </a:endParaRPr>
                </a:p>
              </p:txBody>
            </p:sp>
          </p:grpSp>
          <p:cxnSp>
            <p:nvCxnSpPr>
              <p:cNvPr id="18" name="Straight Arrow Connector 17"/>
              <p:cNvCxnSpPr>
                <a:endCxn id="9" idx="6"/>
              </p:cNvCxnSpPr>
              <p:nvPr/>
            </p:nvCxnSpPr>
            <p:spPr bwMode="auto">
              <a:xfrm rot="10800000">
                <a:off x="2754312" y="4581253"/>
                <a:ext cx="1295400" cy="341585"/>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cxnSp>
            <p:nvCxnSpPr>
              <p:cNvPr id="21" name="Straight Arrow Connector 20"/>
              <p:cNvCxnSpPr>
                <a:stCxn id="8" idx="2"/>
                <a:endCxn id="9" idx="6"/>
              </p:cNvCxnSpPr>
              <p:nvPr/>
            </p:nvCxnSpPr>
            <p:spPr bwMode="auto">
              <a:xfrm rot="10800000" flipV="1">
                <a:off x="2754312" y="4227718"/>
                <a:ext cx="1219200" cy="353533"/>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grpSp>
        <p:sp>
          <p:nvSpPr>
            <p:cNvPr id="25" name="TextBox 24"/>
            <p:cNvSpPr txBox="1"/>
            <p:nvPr/>
          </p:nvSpPr>
          <p:spPr>
            <a:xfrm>
              <a:off x="4027140" y="3322637"/>
              <a:ext cx="708372" cy="284437"/>
            </a:xfrm>
            <a:prstGeom prst="rect">
              <a:avLst/>
            </a:prstGeom>
            <a:noFill/>
          </p:spPr>
          <p:txBody>
            <a:bodyPr wrap="none" rtlCol="0">
              <a:spAutoFit/>
            </a:bodyPr>
            <a:lstStyle/>
            <a:p>
              <a:r>
                <a:rPr lang="en-US" sz="1400" dirty="0" smtClean="0">
                  <a:solidFill>
                    <a:srgbClr val="000000"/>
                  </a:solidFill>
                  <a:latin typeface="Gill Sans MT"/>
                  <a:cs typeface="Gill Sans MT"/>
                </a:rPr>
                <a:t>?</a:t>
              </a:r>
              <a:r>
                <a:rPr lang="en-US" sz="1400" noProof="1" smtClean="0">
                  <a:solidFill>
                    <a:srgbClr val="000000"/>
                  </a:solidFill>
                  <a:latin typeface="Gill Sans MT"/>
                  <a:cs typeface="Gill Sans MT"/>
                </a:rPr>
                <a:t>n</a:t>
              </a:r>
              <a:r>
                <a:rPr lang="en-US" sz="1400" dirty="0" smtClean="0">
                  <a:solidFill>
                    <a:srgbClr val="000000"/>
                  </a:solidFill>
                  <a:latin typeface="Gill Sans MT"/>
                  <a:cs typeface="Gill Sans MT"/>
                </a:rPr>
                <a:t>&gt;500</a:t>
              </a:r>
              <a:endParaRPr lang="en-US" sz="1400" dirty="0">
                <a:solidFill>
                  <a:srgbClr val="000000"/>
                </a:solidFill>
                <a:latin typeface="Gill Sans MT"/>
                <a:cs typeface="Gill Sans MT"/>
              </a:endParaRPr>
            </a:p>
          </p:txBody>
        </p:sp>
        <p:cxnSp>
          <p:nvCxnSpPr>
            <p:cNvPr id="30" name="Straight Arrow Connector 29"/>
            <p:cNvCxnSpPr>
              <a:stCxn id="9" idx="2"/>
              <a:endCxn id="12" idx="0"/>
            </p:cNvCxnSpPr>
            <p:nvPr/>
          </p:nvCxnSpPr>
          <p:spPr bwMode="auto">
            <a:xfrm flipH="1" flipV="1">
              <a:off x="1007864" y="3816647"/>
              <a:ext cx="1289248" cy="764605"/>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cxnSp>
          <p:nvCxnSpPr>
            <p:cNvPr id="33" name="Straight Arrow Connector 32"/>
            <p:cNvCxnSpPr>
              <a:endCxn id="12" idx="0"/>
            </p:cNvCxnSpPr>
            <p:nvPr/>
          </p:nvCxnSpPr>
          <p:spPr bwMode="auto">
            <a:xfrm flipH="1">
              <a:off x="1007864" y="3475037"/>
              <a:ext cx="2432248" cy="341610"/>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sp>
          <p:nvSpPr>
            <p:cNvPr id="36" name="TextBox 35"/>
            <p:cNvSpPr txBox="1"/>
            <p:nvPr/>
          </p:nvSpPr>
          <p:spPr>
            <a:xfrm rot="19835693">
              <a:off x="1315444" y="2976840"/>
              <a:ext cx="1219200" cy="311880"/>
            </a:xfrm>
            <a:prstGeom prst="rect">
              <a:avLst/>
            </a:prstGeom>
            <a:noFill/>
          </p:spPr>
          <p:txBody>
            <a:bodyPr wrap="square" rtlCol="0">
              <a:spAutoFit/>
            </a:bodyPr>
            <a:lstStyle/>
            <a:p>
              <a:pPr algn="ctr"/>
              <a:r>
                <a:rPr lang="en-US" sz="1600" b="1" noProof="1" smtClean="0">
                  <a:solidFill>
                    <a:schemeClr val="accent2">
                      <a:lumMod val="75000"/>
                    </a:schemeClr>
                  </a:solidFill>
                </a:rPr>
                <a:t>rdf:type</a:t>
              </a:r>
              <a:endParaRPr lang="en-US" sz="1600" b="1" noProof="1">
                <a:solidFill>
                  <a:schemeClr val="accent2">
                    <a:lumMod val="75000"/>
                  </a:schemeClr>
                </a:solidFill>
              </a:endParaRPr>
            </a:p>
          </p:txBody>
        </p:sp>
        <p:sp>
          <p:nvSpPr>
            <p:cNvPr id="37" name="TextBox 36"/>
            <p:cNvSpPr txBox="1"/>
            <p:nvPr/>
          </p:nvSpPr>
          <p:spPr>
            <a:xfrm rot="21123985">
              <a:off x="1458674" y="3331551"/>
              <a:ext cx="1981200" cy="311880"/>
            </a:xfrm>
            <a:prstGeom prst="rect">
              <a:avLst/>
            </a:prstGeom>
            <a:noFill/>
          </p:spPr>
          <p:txBody>
            <a:bodyPr wrap="square" rtlCol="0">
              <a:spAutoFit/>
            </a:bodyPr>
            <a:lstStyle/>
            <a:p>
              <a:pPr algn="ctr"/>
              <a:r>
                <a:rPr lang="en-US" sz="1600" b="1" noProof="1" smtClean="0">
                  <a:solidFill>
                    <a:schemeClr val="accent2">
                      <a:lumMod val="75000"/>
                    </a:schemeClr>
                  </a:solidFill>
                </a:rPr>
                <a:t>p:page_number</a:t>
              </a:r>
              <a:endParaRPr lang="en-US" sz="1600" b="1" noProof="1">
                <a:solidFill>
                  <a:schemeClr val="accent2">
                    <a:lumMod val="75000"/>
                  </a:schemeClr>
                </a:solidFill>
              </a:endParaRPr>
            </a:p>
          </p:txBody>
        </p:sp>
        <p:sp>
          <p:nvSpPr>
            <p:cNvPr id="41" name="TextBox 40"/>
            <p:cNvSpPr txBox="1"/>
            <p:nvPr/>
          </p:nvSpPr>
          <p:spPr>
            <a:xfrm rot="1867865">
              <a:off x="1336514" y="3971074"/>
              <a:ext cx="928030" cy="311880"/>
            </a:xfrm>
            <a:prstGeom prst="rect">
              <a:avLst/>
            </a:prstGeom>
            <a:noFill/>
          </p:spPr>
          <p:txBody>
            <a:bodyPr wrap="square" rtlCol="0">
              <a:spAutoFit/>
            </a:bodyPr>
            <a:lstStyle/>
            <a:p>
              <a:pPr algn="ctr"/>
              <a:r>
                <a:rPr lang="en-US" sz="1600" b="1" noProof="1" smtClean="0">
                  <a:solidFill>
                    <a:schemeClr val="accent2">
                      <a:lumMod val="75000"/>
                    </a:schemeClr>
                  </a:solidFill>
                </a:rPr>
                <a:t>p:price</a:t>
              </a:r>
              <a:endParaRPr lang="en-US" sz="1600" b="1" noProof="1">
                <a:solidFill>
                  <a:schemeClr val="accent2">
                    <a:lumMod val="75000"/>
                  </a:schemeClr>
                </a:solidFill>
              </a:endParaRPr>
            </a:p>
          </p:txBody>
        </p:sp>
        <p:sp>
          <p:nvSpPr>
            <p:cNvPr id="42" name="TextBox 41"/>
            <p:cNvSpPr txBox="1"/>
            <p:nvPr/>
          </p:nvSpPr>
          <p:spPr>
            <a:xfrm rot="910712">
              <a:off x="2617706" y="4690307"/>
              <a:ext cx="1371600" cy="311880"/>
            </a:xfrm>
            <a:prstGeom prst="rect">
              <a:avLst/>
            </a:prstGeom>
            <a:noFill/>
          </p:spPr>
          <p:txBody>
            <a:bodyPr wrap="square" rtlCol="0">
              <a:spAutoFit/>
            </a:bodyPr>
            <a:lstStyle/>
            <a:p>
              <a:pPr algn="ctr"/>
              <a:r>
                <a:rPr lang="en-US" sz="1600" b="1" noProof="1" smtClean="0">
                  <a:solidFill>
                    <a:schemeClr val="accent2">
                      <a:lumMod val="75000"/>
                    </a:schemeClr>
                  </a:solidFill>
                </a:rPr>
                <a:t>rdf:value</a:t>
              </a:r>
              <a:endParaRPr lang="en-US" sz="1600" b="1" noProof="1">
                <a:solidFill>
                  <a:schemeClr val="accent2">
                    <a:lumMod val="75000"/>
                  </a:schemeClr>
                </a:solidFill>
              </a:endParaRPr>
            </a:p>
          </p:txBody>
        </p:sp>
        <p:sp>
          <p:nvSpPr>
            <p:cNvPr id="43" name="TextBox 42"/>
            <p:cNvSpPr txBox="1"/>
            <p:nvPr/>
          </p:nvSpPr>
          <p:spPr>
            <a:xfrm rot="20568855">
              <a:off x="2662728" y="4116685"/>
              <a:ext cx="1371600" cy="311880"/>
            </a:xfrm>
            <a:prstGeom prst="rect">
              <a:avLst/>
            </a:prstGeom>
            <a:noFill/>
          </p:spPr>
          <p:txBody>
            <a:bodyPr wrap="square" rtlCol="0">
              <a:spAutoFit/>
            </a:bodyPr>
            <a:lstStyle/>
            <a:p>
              <a:pPr algn="ctr"/>
              <a:r>
                <a:rPr lang="en-US" sz="1600" b="1" noProof="1" smtClean="0">
                  <a:solidFill>
                    <a:schemeClr val="accent2">
                      <a:lumMod val="75000"/>
                    </a:schemeClr>
                  </a:solidFill>
                </a:rPr>
                <a:t>p:currency</a:t>
              </a:r>
              <a:endParaRPr lang="en-US" sz="1600" b="1" noProof="1">
                <a:solidFill>
                  <a:schemeClr val="accent2">
                    <a:lumMod val="75000"/>
                  </a:schemeClr>
                </a:solidFill>
              </a:endParaRPr>
            </a:p>
          </p:txBody>
        </p:sp>
      </p:grpSp>
      <p:grpSp>
        <p:nvGrpSpPr>
          <p:cNvPr id="6" name="Group 53"/>
          <p:cNvGrpSpPr/>
          <p:nvPr/>
        </p:nvGrpSpPr>
        <p:grpSpPr>
          <a:xfrm>
            <a:off x="6945312" y="3561237"/>
            <a:ext cx="2743200" cy="516028"/>
            <a:chOff x="6335712" y="3495037"/>
            <a:chExt cx="2743200" cy="516028"/>
          </a:xfrm>
        </p:grpSpPr>
        <p:sp>
          <p:nvSpPr>
            <p:cNvPr id="14" name="TextBox 13"/>
            <p:cNvSpPr txBox="1"/>
            <p:nvPr/>
          </p:nvSpPr>
          <p:spPr>
            <a:xfrm>
              <a:off x="7153914" y="3495037"/>
              <a:ext cx="1219200" cy="311880"/>
            </a:xfrm>
            <a:prstGeom prst="rect">
              <a:avLst/>
            </a:prstGeom>
            <a:noFill/>
          </p:spPr>
          <p:txBody>
            <a:bodyPr wrap="square" rtlCol="0">
              <a:spAutoFit/>
            </a:bodyPr>
            <a:lstStyle/>
            <a:p>
              <a:pPr algn="ctr"/>
              <a:r>
                <a:rPr lang="en-US" sz="1600" b="1" noProof="1" smtClean="0">
                  <a:solidFill>
                    <a:schemeClr val="accent2">
                      <a:lumMod val="75000"/>
                    </a:schemeClr>
                  </a:solidFill>
                </a:rPr>
                <a:t>p:buys</a:t>
              </a:r>
            </a:p>
          </p:txBody>
        </p:sp>
        <p:sp>
          <p:nvSpPr>
            <p:cNvPr id="49" name="Hexagon 48"/>
            <p:cNvSpPr/>
            <p:nvPr/>
          </p:nvSpPr>
          <p:spPr>
            <a:xfrm>
              <a:off x="8545512" y="3551237"/>
              <a:ext cx="533400" cy="459828"/>
            </a:xfrm>
            <a:prstGeom prst="hexagon">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noProof="1" smtClean="0">
                  <a:solidFill>
                    <a:schemeClr val="tx1"/>
                  </a:solidFill>
                </a:rPr>
                <a:t>?x</a:t>
              </a:r>
              <a:endParaRPr lang="en-US" sz="1600" b="1" noProof="1">
                <a:solidFill>
                  <a:schemeClr val="tx1"/>
                </a:solidFill>
              </a:endParaRPr>
            </a:p>
          </p:txBody>
        </p:sp>
        <p:sp>
          <p:nvSpPr>
            <p:cNvPr id="50" name="Oval 49"/>
            <p:cNvSpPr/>
            <p:nvPr/>
          </p:nvSpPr>
          <p:spPr bwMode="auto">
            <a:xfrm>
              <a:off x="6335712" y="3561870"/>
              <a:ext cx="685800"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noProof="1" smtClean="0">
                  <a:solidFill>
                    <a:schemeClr val="tx1">
                      <a:lumMod val="95000"/>
                      <a:lumOff val="5000"/>
                    </a:schemeClr>
                  </a:solidFill>
                </a:rPr>
                <a:t>me</a:t>
              </a:r>
              <a:endParaRPr kumimoji="0" lang="en-US" sz="1600" b="1" i="0" u="none" strike="noStrike" cap="none" normalizeH="0" baseline="0" noProof="1">
                <a:ln>
                  <a:noFill/>
                </a:ln>
                <a:solidFill>
                  <a:schemeClr val="tx1">
                    <a:lumMod val="95000"/>
                    <a:lumOff val="5000"/>
                  </a:schemeClr>
                </a:solidFill>
                <a:effectLst/>
                <a:latin typeface="Arial" charset="0"/>
              </a:endParaRPr>
            </a:p>
          </p:txBody>
        </p:sp>
        <p:cxnSp>
          <p:nvCxnSpPr>
            <p:cNvPr id="51" name="Straight Arrow Connector 50"/>
            <p:cNvCxnSpPr>
              <a:endCxn id="50" idx="6"/>
            </p:cNvCxnSpPr>
            <p:nvPr/>
          </p:nvCxnSpPr>
          <p:spPr bwMode="auto">
            <a:xfrm rot="10800000" flipV="1">
              <a:off x="7021512" y="3779836"/>
              <a:ext cx="1524002" cy="1315"/>
            </a:xfrm>
            <a:prstGeom prst="straightConnector1">
              <a:avLst/>
            </a:prstGeom>
            <a:solidFill>
              <a:srgbClr val="00B8FF"/>
            </a:solidFill>
            <a:ln w="19050" cap="flat" cmpd="sng" algn="ctr">
              <a:solidFill>
                <a:schemeClr val="accent2">
                  <a:lumMod val="75000"/>
                </a:schemeClr>
              </a:solidFill>
              <a:prstDash val="solid"/>
              <a:round/>
              <a:headEnd type="triangle" w="lg" len="med"/>
              <a:tailEnd type="none" w="lg" len="med"/>
            </a:ln>
            <a:effectLst/>
          </p:spPr>
        </p:cxnSp>
      </p:grpSp>
      <p:sp>
        <p:nvSpPr>
          <p:cNvPr id="57" name="Notched Right Arrow 56"/>
          <p:cNvSpPr/>
          <p:nvPr/>
        </p:nvSpPr>
        <p:spPr>
          <a:xfrm>
            <a:off x="5345112" y="3627437"/>
            <a:ext cx="1219200" cy="45720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9" name="Rectangle 2"/>
          <p:cNvSpPr>
            <a:spLocks noGrp="1" noChangeArrowheads="1"/>
          </p:cNvSpPr>
          <p:nvPr>
            <p:ph idx="1"/>
          </p:nvPr>
        </p:nvSpPr>
        <p:spPr/>
        <p:txBody>
          <a:bodyPr/>
          <a:lstStyle/>
          <a:p>
            <a:r>
              <a:rPr lang="en-US" dirty="0" smtClean="0"/>
              <a:t>Simple rule language</a:t>
            </a:r>
          </a:p>
          <a:p>
            <a:pPr lvl="1"/>
            <a:r>
              <a:rPr lang="en-US" dirty="0" smtClean="0"/>
              <a:t>formally: definite </a:t>
            </a:r>
            <a:r>
              <a:rPr lang="en-US" dirty="0"/>
              <a:t>Horn without function </a:t>
            </a:r>
            <a:r>
              <a:rPr lang="en-US" dirty="0" smtClean="0"/>
              <a:t>symbols</a:t>
            </a:r>
          </a:p>
          <a:p>
            <a:r>
              <a:rPr lang="en-US" dirty="0" smtClean="0"/>
              <a:t>A Core document is</a:t>
            </a:r>
          </a:p>
          <a:p>
            <a:pPr lvl="1"/>
            <a:r>
              <a:rPr lang="en-US" dirty="0" smtClean="0"/>
              <a:t>some directives like import, prefix settings for URIs, etc.</a:t>
            </a:r>
          </a:p>
          <a:p>
            <a:pPr lvl="1"/>
            <a:r>
              <a:rPr lang="en-US" dirty="0" smtClean="0"/>
              <a:t>a sequence of logical implications</a:t>
            </a:r>
          </a:p>
          <a:p>
            <a:pPr lvl="1"/>
            <a:r>
              <a:rPr lang="en-US" dirty="0" smtClean="0"/>
              <a:t>there are some restrictions (“safety measures”) to make it easily implementable</a:t>
            </a:r>
          </a:p>
          <a:p>
            <a:r>
              <a:rPr lang="en-US" dirty="0" smtClean="0"/>
              <a:t>RIF is not bound to RDF only</a:t>
            </a:r>
          </a:p>
          <a:p>
            <a:pPr lvl="1"/>
            <a:r>
              <a:rPr lang="en-US" dirty="0" smtClean="0"/>
              <a:t>eg, relationships may involve more than 2 entities</a:t>
            </a:r>
          </a:p>
        </p:txBody>
      </p:sp>
      <p:sp>
        <p:nvSpPr>
          <p:cNvPr id="526338" name="Rectangle 1"/>
          <p:cNvSpPr>
            <a:spLocks noGrp="1" noChangeArrowheads="1"/>
          </p:cNvSpPr>
          <p:nvPr>
            <p:ph type="title"/>
          </p:nvPr>
        </p:nvSpPr>
        <p:spPr>
          <a:xfrm>
            <a:off x="215776" y="71619"/>
            <a:ext cx="9688513" cy="1259946"/>
          </a:xfrm>
        </p:spPr>
        <p:txBody>
          <a:bodyPr>
            <a:normAutofit fontScale="90000"/>
          </a:bodyPr>
          <a:lstStyle/>
          <a:p>
            <a:r>
              <a:rPr lang="en-US" dirty="0" smtClean="0"/>
              <a:t>Enters RIF (Rule Interchange Format) Core</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1"/>
          <p:cNvSpPr>
            <a:spLocks noGrp="1" noChangeArrowheads="1"/>
          </p:cNvSpPr>
          <p:nvPr>
            <p:ph type="title"/>
          </p:nvPr>
        </p:nvSpPr>
        <p:spPr/>
        <p:txBody>
          <a:bodyPr>
            <a:normAutofit fontScale="90000"/>
          </a:bodyPr>
          <a:lstStyle/>
          <a:p>
            <a:r>
              <a:rPr lang="en-US" dirty="0" smtClean="0"/>
              <a:t>RIF Core example </a:t>
            </a:r>
            <a:br>
              <a:rPr lang="en-US" dirty="0" smtClean="0"/>
            </a:br>
            <a:r>
              <a:rPr lang="en-US" dirty="0" smtClean="0"/>
              <a:t>(using its “presentation syntax”)</a:t>
            </a:r>
            <a:endParaRPr lang="en-US" dirty="0"/>
          </a:p>
        </p:txBody>
      </p:sp>
      <p:sp>
        <p:nvSpPr>
          <p:cNvPr id="260098" name="Text Box 2"/>
          <p:cNvSpPr txBox="1">
            <a:spLocks noChangeArrowheads="1"/>
          </p:cNvSpPr>
          <p:nvPr/>
        </p:nvSpPr>
        <p:spPr bwMode="auto">
          <a:xfrm>
            <a:off x="163512" y="1439863"/>
            <a:ext cx="9677399" cy="34798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Document(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Prefix(cpt http://example.com/concepts#)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Prefix(ppl http://example.com/people#)</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Prefix(bks http://example.com/books#)</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noProof="1" smtClean="0">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Group</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Forall ?Buyer ?Item ?Seller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cpt:buy(?Buyer ?Item ?Seller):- cpt:sell(?Seller ?Item ?Buyer)</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cpt:sell(ppl:John bks:LeRif ppl:Mary)</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dirty="0">
              <a:solidFill>
                <a:srgbClr val="000000"/>
              </a:solidFill>
              <a:latin typeface="Courier New" charset="0"/>
              <a:ea typeface="msmincho" charset="0"/>
              <a:cs typeface="msmincho" charset="0"/>
            </a:endParaRPr>
          </a:p>
        </p:txBody>
      </p:sp>
      <p:sp>
        <p:nvSpPr>
          <p:cNvPr id="528388" name="Text Box 3"/>
          <p:cNvSpPr txBox="1">
            <a:spLocks noChangeArrowheads="1"/>
          </p:cNvSpPr>
          <p:nvPr/>
        </p:nvSpPr>
        <p:spPr bwMode="auto">
          <a:xfrm>
            <a:off x="179388" y="5400675"/>
            <a:ext cx="9180512" cy="487363"/>
          </a:xfrm>
          <a:prstGeom prst="rect">
            <a:avLst/>
          </a:prstGeom>
          <a:noFill/>
          <a:ln w="9525">
            <a:noFill/>
            <a:round/>
            <a:headEnd/>
            <a:tailEnd/>
          </a:ln>
        </p:spPr>
        <p:txBody>
          <a:bodyPr lIns="90000" tIns="90864"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smtClean="0">
                <a:solidFill>
                  <a:srgbClr val="7F7F7F"/>
                </a:solidFill>
                <a:latin typeface="Helvetica Neue"/>
                <a:ea typeface="msmincho" charset="0"/>
                <a:cs typeface="Helvetica Neue"/>
              </a:rPr>
              <a:t>This infers </a:t>
            </a:r>
            <a:r>
              <a:rPr lang="en-US" dirty="0">
                <a:solidFill>
                  <a:srgbClr val="7F7F7F"/>
                </a:solidFill>
                <a:latin typeface="Helvetica Neue"/>
                <a:ea typeface="msmincho" charset="0"/>
                <a:cs typeface="Helvetica Neue"/>
              </a:rPr>
              <a:t>the following relationship:</a:t>
            </a:r>
          </a:p>
        </p:txBody>
      </p:sp>
      <p:sp>
        <p:nvSpPr>
          <p:cNvPr id="260100" name="Text Box 4"/>
          <p:cNvSpPr txBox="1">
            <a:spLocks noChangeArrowheads="1"/>
          </p:cNvSpPr>
          <p:nvPr/>
        </p:nvSpPr>
        <p:spPr bwMode="auto">
          <a:xfrm>
            <a:off x="239712" y="6119813"/>
            <a:ext cx="9601200" cy="59055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cpt:buy(ppl:Mary bks:LeRif ppl:John)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3" name="Rectangle 2"/>
          <p:cNvSpPr>
            <a:spLocks noGrp="1" noChangeArrowheads="1"/>
          </p:cNvSpPr>
          <p:nvPr>
            <p:ph idx="1"/>
          </p:nvPr>
        </p:nvSpPr>
        <p:spPr/>
        <p:txBody>
          <a:bodyPr/>
          <a:lstStyle/>
          <a:p>
            <a:r>
              <a:rPr lang="en-US" dirty="0" smtClean="0"/>
              <a:t>Typical scenario:</a:t>
            </a:r>
          </a:p>
          <a:p>
            <a:pPr lvl="1"/>
            <a:r>
              <a:rPr lang="en-US" dirty="0" smtClean="0"/>
              <a:t>the “data” of the application is available in RDF</a:t>
            </a:r>
          </a:p>
          <a:p>
            <a:pPr lvl="1"/>
            <a:r>
              <a:rPr lang="en-US" dirty="0" smtClean="0"/>
              <a:t>rules on that data is described using RIF</a:t>
            </a:r>
          </a:p>
          <a:p>
            <a:pPr lvl="1"/>
            <a:r>
              <a:rPr lang="en-US" dirty="0" smtClean="0"/>
              <a:t>the two sets are “bound” (eg, RIF “imports” the data)</a:t>
            </a:r>
          </a:p>
          <a:p>
            <a:pPr lvl="1"/>
            <a:r>
              <a:rPr lang="en-US" dirty="0" smtClean="0"/>
              <a:t>a RIF processor produces new relationships</a:t>
            </a:r>
          </a:p>
          <a:p>
            <a:r>
              <a:rPr lang="en-US" dirty="0" smtClean="0"/>
              <a:t>There is a separate document that describes the details</a:t>
            </a:r>
          </a:p>
        </p:txBody>
      </p:sp>
      <p:sp>
        <p:nvSpPr>
          <p:cNvPr id="532482" name="Rectangle 1"/>
          <p:cNvSpPr>
            <a:spLocks noGrp="1" noChangeArrowheads="1"/>
          </p:cNvSpPr>
          <p:nvPr>
            <p:ph type="title"/>
          </p:nvPr>
        </p:nvSpPr>
        <p:spPr/>
        <p:txBody>
          <a:bodyPr/>
          <a:lstStyle/>
          <a:p>
            <a:r>
              <a:rPr lang="en-US" dirty="0" smtClean="0"/>
              <a:t>Usage of RIF with RDF?</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1"/>
          <p:cNvSpPr>
            <a:spLocks noGrp="1" noChangeArrowheads="1"/>
          </p:cNvSpPr>
          <p:nvPr>
            <p:ph type="title"/>
          </p:nvPr>
        </p:nvSpPr>
        <p:spPr/>
        <p:txBody>
          <a:bodyPr>
            <a:normAutofit fontScale="90000"/>
          </a:bodyPr>
          <a:lstStyle/>
          <a:p>
            <a:r>
              <a:rPr lang="en-US" smtClean="0"/>
              <a:t>Remember the what we wanted from Rules?</a:t>
            </a:r>
            <a:endParaRPr lang="en-US"/>
          </a:p>
        </p:txBody>
      </p:sp>
      <p:sp>
        <p:nvSpPr>
          <p:cNvPr id="6" name="Text Box 3"/>
          <p:cNvSpPr txBox="1">
            <a:spLocks noChangeArrowheads="1"/>
          </p:cNvSpPr>
          <p:nvPr/>
        </p:nvSpPr>
        <p:spPr bwMode="auto">
          <a:xfrm>
            <a:off x="239713" y="2484437"/>
            <a:ext cx="9601200" cy="32004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?x rdf:type p:Novel;</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p:page_number ?n;</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p:price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p:currency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rdf:value  ?z</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?n &gt; "500"^^xsd:integer.</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?z &lt; "20.0"^^xsd:double.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=&gt;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&lt;me&gt; p:buys ?x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noProof="1">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1"/>
          <p:cNvSpPr>
            <a:spLocks noGrp="1" noChangeArrowheads="1"/>
          </p:cNvSpPr>
          <p:nvPr>
            <p:ph type="title"/>
          </p:nvPr>
        </p:nvSpPr>
        <p:spPr/>
        <p:txBody>
          <a:bodyPr>
            <a:normAutofit fontScale="90000"/>
          </a:bodyPr>
          <a:lstStyle/>
          <a:p>
            <a:r>
              <a:rPr lang="en-US" dirty="0" smtClean="0"/>
              <a:t>The same with RIF presentation syntax</a:t>
            </a:r>
            <a:endParaRPr lang="en-US" dirty="0"/>
          </a:p>
        </p:txBody>
      </p:sp>
      <p:sp>
        <p:nvSpPr>
          <p:cNvPr id="268290" name="Text Box 2"/>
          <p:cNvSpPr txBox="1">
            <a:spLocks noChangeArrowheads="1"/>
          </p:cNvSpPr>
          <p:nvPr/>
        </p:nvSpPr>
        <p:spPr bwMode="auto">
          <a:xfrm>
            <a:off x="239712" y="2497137"/>
            <a:ext cx="9525000" cy="37973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Document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Prefix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Group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Forall ?x ?n ?z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&lt;me&gt;[p:buys-&gt;?x]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And(</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?x rdf:type p:Novel</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?x[p:page_number-&gt;?n p:price-&gt;_abc]</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_abc[p:currency-&gt;:€ rdf:value-&gt;?z]</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External(pred:numeric-greater-than(?n "500"^^xsd:integer))</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External(pred:numeric-less-than(?z "20.0"^^xsd:double))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dirty="0">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1"/>
          <p:cNvSpPr>
            <a:spLocks noGrp="1" noChangeArrowheads="1"/>
          </p:cNvSpPr>
          <p:nvPr>
            <p:ph type="title"/>
          </p:nvPr>
        </p:nvSpPr>
        <p:spPr/>
        <p:txBody>
          <a:bodyPr/>
          <a:lstStyle/>
          <a:p>
            <a:r>
              <a:rPr lang="en-US" dirty="0" smtClean="0"/>
              <a:t>Discovering new relationships…</a:t>
            </a:r>
            <a:endParaRPr lang="en-US" dirty="0"/>
          </a:p>
        </p:txBody>
      </p:sp>
      <p:sp>
        <p:nvSpPr>
          <p:cNvPr id="268290" name="Text Box 2"/>
          <p:cNvSpPr txBox="1">
            <a:spLocks noChangeArrowheads="1"/>
          </p:cNvSpPr>
          <p:nvPr/>
        </p:nvSpPr>
        <p:spPr bwMode="auto">
          <a:xfrm>
            <a:off x="239712" y="1354137"/>
            <a:ext cx="9525000" cy="28067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Forall ?x ?n ?z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&lt;me&gt;[p:buys-&gt;?x]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And(</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?x # p:Novel</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?x[p:page_number-&gt;?n p:price-&gt;_abc]</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_abc[p:currency-&gt;:€ rdf:value-&gt;?z]</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External( pred:numeric-greater-than(?n "500"^^xsd:integer)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External( pred:numeric-less-than(?z "20.0"^^xsd:double)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dirty="0">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239712" y="4348017"/>
            <a:ext cx="9525000" cy="1641621"/>
            <a:chOff x="239712" y="4348017"/>
            <a:chExt cx="9525000" cy="1641621"/>
          </a:xfrm>
        </p:grpSpPr>
        <p:sp>
          <p:nvSpPr>
            <p:cNvPr id="4" name="Text Box 2"/>
            <p:cNvSpPr txBox="1">
              <a:spLocks noChangeArrowheads="1"/>
            </p:cNvSpPr>
            <p:nvPr/>
          </p:nvSpPr>
          <p:spPr bwMode="auto">
            <a:xfrm>
              <a:off x="239712" y="5011738"/>
              <a:ext cx="9525000" cy="9779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&lt;http://…/isbn/…&gt; a p:Novel;</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p:page_number "600"^^xsd:integer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p:price [ rdf:value "15.0"^^xsd:double ; p:currency :€ ]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dirty="0">
                <a:solidFill>
                  <a:srgbClr val="000000"/>
                </a:solidFill>
                <a:latin typeface="Courier New" charset="0"/>
                <a:ea typeface="msmincho" charset="0"/>
                <a:cs typeface="msmincho" charset="0"/>
              </a:endParaRPr>
            </a:p>
          </p:txBody>
        </p:sp>
        <p:sp>
          <p:nvSpPr>
            <p:cNvPr id="6" name="TextBox 5"/>
            <p:cNvSpPr txBox="1"/>
            <p:nvPr/>
          </p:nvSpPr>
          <p:spPr>
            <a:xfrm>
              <a:off x="696912" y="4348017"/>
              <a:ext cx="2652217" cy="476541"/>
            </a:xfrm>
            <a:prstGeom prst="rect">
              <a:avLst/>
            </a:prstGeom>
            <a:noFill/>
          </p:spPr>
          <p:txBody>
            <a:bodyPr wrap="none" rtlCol="0">
              <a:spAutoFit/>
            </a:bodyPr>
            <a:lstStyle/>
            <a:p>
              <a:r>
                <a:rPr lang="en-US" dirty="0" smtClean="0">
                  <a:solidFill>
                    <a:srgbClr val="7F7F7F"/>
                  </a:solidFill>
                  <a:latin typeface="Helvetica Neue"/>
                  <a:cs typeface="Helvetica Neue"/>
                </a:rPr>
                <a:t>combined with:</a:t>
              </a:r>
              <a:endParaRPr lang="en-US" dirty="0">
                <a:solidFill>
                  <a:srgbClr val="7F7F7F"/>
                </a:solidFill>
                <a:latin typeface="Helvetica Neue"/>
                <a:cs typeface="Helvetica Neue"/>
              </a:endParaRPr>
            </a:p>
          </p:txBody>
        </p:sp>
      </p:grpSp>
      <p:sp>
        <p:nvSpPr>
          <p:cNvPr id="544770" name="Rectangle 1"/>
          <p:cNvSpPr>
            <a:spLocks noGrp="1" noChangeArrowheads="1"/>
          </p:cNvSpPr>
          <p:nvPr>
            <p:ph type="title"/>
          </p:nvPr>
        </p:nvSpPr>
        <p:spPr/>
        <p:txBody>
          <a:bodyPr/>
          <a:lstStyle/>
          <a:p>
            <a:r>
              <a:rPr lang="en-US" smtClean="0"/>
              <a:t>Discovering new relationships…</a:t>
            </a:r>
            <a:endParaRPr lang="en-US" dirty="0"/>
          </a:p>
        </p:txBody>
      </p:sp>
      <p:sp>
        <p:nvSpPr>
          <p:cNvPr id="268290" name="Text Box 2"/>
          <p:cNvSpPr txBox="1">
            <a:spLocks noChangeArrowheads="1"/>
          </p:cNvSpPr>
          <p:nvPr/>
        </p:nvSpPr>
        <p:spPr bwMode="auto">
          <a:xfrm>
            <a:off x="239712" y="1354137"/>
            <a:ext cx="9525000" cy="28067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Forall ?x ?n ?z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&lt;me&gt;[p:buys-&gt;?x]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And(</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?x # p:Novel</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?x[p:page_number-&gt;?n p:price-&gt;_abc]</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_abc[p:currency-&gt;p:€ rdf:value-&gt;?z]</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External( pred:numeric-greater-than(?n "500"^^xsd:integer)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External( pred:numeric-less-than(?z "20.0"^^xsd:double)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dirty="0">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1"/>
          <p:cNvSpPr>
            <a:spLocks noGrp="1" noChangeArrowheads="1"/>
          </p:cNvSpPr>
          <p:nvPr>
            <p:ph type="title"/>
          </p:nvPr>
        </p:nvSpPr>
        <p:spPr/>
        <p:txBody>
          <a:bodyPr/>
          <a:lstStyle/>
          <a:p>
            <a:r>
              <a:rPr lang="en-US" dirty="0" smtClean="0"/>
              <a:t>Discovering new relationships…</a:t>
            </a:r>
            <a:endParaRPr lang="en-US" dirty="0"/>
          </a:p>
        </p:txBody>
      </p:sp>
      <p:sp>
        <p:nvSpPr>
          <p:cNvPr id="268290" name="Text Box 2"/>
          <p:cNvSpPr txBox="1">
            <a:spLocks noChangeArrowheads="1"/>
          </p:cNvSpPr>
          <p:nvPr/>
        </p:nvSpPr>
        <p:spPr bwMode="auto">
          <a:xfrm>
            <a:off x="239712" y="1354137"/>
            <a:ext cx="9525000" cy="28067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Forall ?x ?n ?z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&lt;me&gt;[p:buys-&gt;?x]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And(</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?x # p:Novel</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?x[p:page_number-&gt;?n p:price-&gt;_abc]</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_abc[p:currency-&gt;p:€ rdf:value-&gt;?z]</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External( pred:numeric-greater-than(?n "500"^^xsd:integer)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External( pred:numeric-less-than(?z "20.0"^^xsd:double)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dirty="0">
              <a:solidFill>
                <a:srgbClr val="000000"/>
              </a:solidFill>
              <a:latin typeface="Courier New" charset="0"/>
              <a:ea typeface="msmincho" charset="0"/>
              <a:cs typeface="msmincho" charset="0"/>
            </a:endParaRPr>
          </a:p>
        </p:txBody>
      </p:sp>
      <p:grpSp>
        <p:nvGrpSpPr>
          <p:cNvPr id="2" name="Group 8"/>
          <p:cNvGrpSpPr/>
          <p:nvPr/>
        </p:nvGrpSpPr>
        <p:grpSpPr>
          <a:xfrm>
            <a:off x="239712" y="4348017"/>
            <a:ext cx="9525000" cy="1641621"/>
            <a:chOff x="239712" y="4348017"/>
            <a:chExt cx="9525000" cy="1641621"/>
          </a:xfrm>
        </p:grpSpPr>
        <p:sp>
          <p:nvSpPr>
            <p:cNvPr id="4" name="Text Box 2"/>
            <p:cNvSpPr txBox="1">
              <a:spLocks noChangeArrowheads="1"/>
            </p:cNvSpPr>
            <p:nvPr/>
          </p:nvSpPr>
          <p:spPr bwMode="auto">
            <a:xfrm>
              <a:off x="239712" y="5011738"/>
              <a:ext cx="9525000" cy="9779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&lt;http://…/isbn/…&gt; a p:Novel;</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p:page_number "600"^^xsd:integer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p:price [ rdf:value "15.0"^^xsd:double ; p:currency :€ ]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dirty="0">
                <a:solidFill>
                  <a:srgbClr val="000000"/>
                </a:solidFill>
                <a:latin typeface="Courier New" charset="0"/>
                <a:ea typeface="msmincho" charset="0"/>
                <a:cs typeface="msmincho" charset="0"/>
              </a:endParaRPr>
            </a:p>
          </p:txBody>
        </p:sp>
        <p:sp>
          <p:nvSpPr>
            <p:cNvPr id="6" name="TextBox 5"/>
            <p:cNvSpPr txBox="1"/>
            <p:nvPr/>
          </p:nvSpPr>
          <p:spPr>
            <a:xfrm>
              <a:off x="696912" y="4348017"/>
              <a:ext cx="2652217" cy="476541"/>
            </a:xfrm>
            <a:prstGeom prst="rect">
              <a:avLst/>
            </a:prstGeom>
            <a:noFill/>
          </p:spPr>
          <p:txBody>
            <a:bodyPr wrap="none" rtlCol="0">
              <a:spAutoFit/>
            </a:bodyPr>
            <a:lstStyle/>
            <a:p>
              <a:r>
                <a:rPr lang="en-US" dirty="0" smtClean="0">
                  <a:solidFill>
                    <a:srgbClr val="7F7F7F"/>
                  </a:solidFill>
                  <a:latin typeface="Helvetica Neue"/>
                  <a:cs typeface="Helvetica Neue"/>
                </a:rPr>
                <a:t>combined with:</a:t>
              </a:r>
              <a:endParaRPr lang="en-US" dirty="0">
                <a:solidFill>
                  <a:srgbClr val="7F7F7F"/>
                </a:solidFill>
                <a:latin typeface="Helvetica Neue"/>
                <a:cs typeface="Helvetica Neue"/>
              </a:endParaRPr>
            </a:p>
          </p:txBody>
        </p:sp>
      </p:grpSp>
      <p:grpSp>
        <p:nvGrpSpPr>
          <p:cNvPr id="3" name="Group 7"/>
          <p:cNvGrpSpPr/>
          <p:nvPr/>
        </p:nvGrpSpPr>
        <p:grpSpPr>
          <a:xfrm>
            <a:off x="239712" y="6176818"/>
            <a:ext cx="9525000" cy="943119"/>
            <a:chOff x="239712" y="6176818"/>
            <a:chExt cx="9525000" cy="943119"/>
          </a:xfrm>
        </p:grpSpPr>
        <p:sp>
          <p:nvSpPr>
            <p:cNvPr id="5" name="Text Box 2"/>
            <p:cNvSpPr txBox="1">
              <a:spLocks noChangeArrowheads="1"/>
            </p:cNvSpPr>
            <p:nvPr/>
          </p:nvSpPr>
          <p:spPr bwMode="auto">
            <a:xfrm>
              <a:off x="239712" y="6751637"/>
              <a:ext cx="9525000" cy="368300"/>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&lt;me&gt; p:buys &lt;http://…/isbn/…&gt;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dirty="0">
                <a:solidFill>
                  <a:srgbClr val="000000"/>
                </a:solidFill>
                <a:latin typeface="Courier New" charset="0"/>
                <a:ea typeface="msmincho" charset="0"/>
                <a:cs typeface="msmincho" charset="0"/>
              </a:endParaRPr>
            </a:p>
          </p:txBody>
        </p:sp>
        <p:sp>
          <p:nvSpPr>
            <p:cNvPr id="7" name="TextBox 6"/>
            <p:cNvSpPr txBox="1"/>
            <p:nvPr/>
          </p:nvSpPr>
          <p:spPr>
            <a:xfrm>
              <a:off x="773112" y="6176818"/>
              <a:ext cx="1208743" cy="476541"/>
            </a:xfrm>
            <a:prstGeom prst="rect">
              <a:avLst/>
            </a:prstGeom>
            <a:noFill/>
          </p:spPr>
          <p:txBody>
            <a:bodyPr wrap="none" rtlCol="0">
              <a:spAutoFit/>
            </a:bodyPr>
            <a:lstStyle/>
            <a:p>
              <a:r>
                <a:rPr lang="en-US" dirty="0" smtClean="0">
                  <a:solidFill>
                    <a:srgbClr val="7F7F7F"/>
                  </a:solidFill>
                  <a:latin typeface="Helvetica Neue"/>
                  <a:cs typeface="Helvetica Neue"/>
                </a:rPr>
                <a:t>yields:</a:t>
              </a:r>
              <a:endParaRPr lang="en-US" dirty="0">
                <a:solidFill>
                  <a:srgbClr val="7F7F7F"/>
                </a:solidFill>
                <a:latin typeface="Helvetica Neue"/>
                <a:cs typeface="Helvetica Neue"/>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OWL concentrates on “taxonomic reasoning”</a:t>
            </a:r>
          </a:p>
          <a:p>
            <a:pPr lvl="1"/>
            <a:r>
              <a:rPr lang="en-US" dirty="0" smtClean="0"/>
              <a:t>i.e., if you have large knowledge bases, ontologies, use OWL</a:t>
            </a:r>
          </a:p>
          <a:p>
            <a:r>
              <a:rPr lang="en-US" dirty="0" smtClean="0"/>
              <a:t>Rules concentrate on reasoning problems within the data</a:t>
            </a:r>
          </a:p>
          <a:p>
            <a:pPr lvl="1"/>
            <a:r>
              <a:rPr lang="en-US" dirty="0" smtClean="0"/>
              <a:t>i.e., if your knowledge base is simple but lots of data, use rules</a:t>
            </a:r>
          </a:p>
          <a:p>
            <a:r>
              <a:rPr lang="en-US" dirty="0" smtClean="0"/>
              <a:t>But these are thumb rules only…</a:t>
            </a:r>
          </a:p>
          <a:p>
            <a:pPr lvl="1"/>
            <a:endParaRPr lang="en-US" dirty="0"/>
          </a:p>
        </p:txBody>
      </p:sp>
      <p:sp>
        <p:nvSpPr>
          <p:cNvPr id="2" name="Title 1"/>
          <p:cNvSpPr>
            <a:spLocks noGrp="1"/>
          </p:cNvSpPr>
          <p:nvPr>
            <p:ph type="title"/>
          </p:nvPr>
        </p:nvSpPr>
        <p:spPr/>
        <p:txBody>
          <a:bodyPr/>
          <a:lstStyle/>
          <a:p>
            <a:r>
              <a:rPr lang="en-US" dirty="0" smtClean="0"/>
              <a:t>RIF vs. OWL?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idx="1"/>
          </p:nvPr>
        </p:nvSpPr>
        <p:spPr/>
        <p:txBody>
          <a:bodyPr/>
          <a:lstStyle/>
          <a:p>
            <a:r>
              <a:rPr lang="en-US" dirty="0" smtClean="0"/>
              <a:t>We will use a simplistic example to introduce the main Semantic Web concepts</a:t>
            </a:r>
          </a:p>
        </p:txBody>
      </p:sp>
      <p:sp>
        <p:nvSpPr>
          <p:cNvPr id="40962" name="Rectangle 1"/>
          <p:cNvSpPr>
            <a:spLocks noGrp="1" noChangeArrowheads="1"/>
          </p:cNvSpPr>
          <p:nvPr>
            <p:ph type="title"/>
          </p:nvPr>
        </p:nvSpPr>
        <p:spPr/>
        <p:txBody>
          <a:bodyPr/>
          <a:lstStyle/>
          <a:p>
            <a:r>
              <a:rPr lang="en-US" smtClean="0"/>
              <a:t>In what follows…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Using rules vs. ontologies may largely depend on</a:t>
            </a:r>
          </a:p>
          <a:p>
            <a:pPr lvl="1"/>
            <a:r>
              <a:rPr lang="en-US" dirty="0" smtClean="0"/>
              <a:t>available tools</a:t>
            </a:r>
          </a:p>
          <a:p>
            <a:pPr lvl="1"/>
            <a:r>
              <a:rPr lang="en-US" dirty="0" smtClean="0"/>
              <a:t>personal technical experience and expertise</a:t>
            </a:r>
          </a:p>
          <a:p>
            <a:pPr lvl="1"/>
            <a:r>
              <a:rPr lang="en-US" dirty="0" smtClean="0"/>
              <a:t>taste…</a:t>
            </a:r>
            <a:endParaRPr lang="en-US" dirty="0"/>
          </a:p>
        </p:txBody>
      </p:sp>
      <p:sp>
        <p:nvSpPr>
          <p:cNvPr id="2" name="Title 1"/>
          <p:cNvSpPr>
            <a:spLocks noGrp="1"/>
          </p:cNvSpPr>
          <p:nvPr>
            <p:ph type="title"/>
          </p:nvPr>
        </p:nvSpPr>
        <p:spPr/>
        <p:txBody>
          <a:bodyPr/>
          <a:lstStyle/>
          <a:p>
            <a:r>
              <a:rPr lang="en-US" dirty="0" smtClean="0"/>
              <a:t>At the end of the day…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Rectangle 2"/>
          <p:cNvSpPr>
            <a:spLocks noGrp="1" noChangeArrowheads="1"/>
          </p:cNvSpPr>
          <p:nvPr>
            <p:ph idx="1"/>
          </p:nvPr>
        </p:nvSpPr>
        <p:spPr/>
        <p:txBody>
          <a:bodyPr/>
          <a:lstStyle/>
          <a:p>
            <a:r>
              <a:rPr lang="en-US" dirty="0" smtClean="0"/>
              <a:t>OWL RL stands for “Rule Language”…</a:t>
            </a:r>
          </a:p>
          <a:p>
            <a:r>
              <a:rPr lang="en-US" dirty="0" smtClean="0"/>
              <a:t>OWL RL is in the intersection of RIF Core and OWL</a:t>
            </a:r>
          </a:p>
          <a:p>
            <a:pPr lvl="1"/>
            <a:r>
              <a:rPr lang="en-US" dirty="0" smtClean="0"/>
              <a:t>inferences in OWL RL can be expressed with rules</a:t>
            </a:r>
          </a:p>
          <a:p>
            <a:pPr lvl="2"/>
            <a:r>
              <a:rPr lang="en-US" dirty="0" smtClean="0"/>
              <a:t>the rules are precisely described in the OWL specification</a:t>
            </a:r>
          </a:p>
          <a:p>
            <a:pPr lvl="1"/>
            <a:r>
              <a:rPr lang="en-US" dirty="0" smtClean="0"/>
              <a:t>there are OWL RL implementations that are based on RIF</a:t>
            </a:r>
            <a:endParaRPr lang="en-US" dirty="0"/>
          </a:p>
        </p:txBody>
      </p:sp>
      <p:sp>
        <p:nvSpPr>
          <p:cNvPr id="550914" name="Rectangle 1"/>
          <p:cNvSpPr>
            <a:spLocks noGrp="1" noChangeArrowheads="1"/>
          </p:cNvSpPr>
          <p:nvPr>
            <p:ph type="title"/>
          </p:nvPr>
        </p:nvSpPr>
        <p:spPr/>
        <p:txBody>
          <a:bodyPr/>
          <a:lstStyle/>
          <a:p>
            <a:r>
              <a:rPr lang="en-US" dirty="0" smtClean="0"/>
              <a:t>What about OWL RL?</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Question: how does SPARQL queries and vocabularies work together?</a:t>
            </a:r>
          </a:p>
          <a:p>
            <a:pPr lvl="1"/>
            <a:r>
              <a:rPr lang="en-US" dirty="0" smtClean="0"/>
              <a:t>RDFS, OWL, and RIF produce new relationships</a:t>
            </a:r>
          </a:p>
          <a:p>
            <a:pPr lvl="1"/>
            <a:r>
              <a:rPr lang="en-US" dirty="0" smtClean="0"/>
              <a:t>on what data do we query?</a:t>
            </a:r>
          </a:p>
          <a:p>
            <a:r>
              <a:rPr lang="en-US" dirty="0" smtClean="0"/>
              <a:t>Answer: in current SPARQL, that is not defined</a:t>
            </a:r>
          </a:p>
          <a:p>
            <a:r>
              <a:rPr lang="en-US" dirty="0" smtClean="0"/>
              <a:t>But, in SPARQL 1.1 it is…</a:t>
            </a:r>
            <a:endParaRPr lang="en-US" dirty="0"/>
          </a:p>
        </p:txBody>
      </p:sp>
      <p:sp>
        <p:nvSpPr>
          <p:cNvPr id="4" name="Title 3"/>
          <p:cNvSpPr>
            <a:spLocks noGrp="1"/>
          </p:cNvSpPr>
          <p:nvPr>
            <p:ph type="title"/>
          </p:nvPr>
        </p:nvSpPr>
        <p:spPr/>
        <p:txBody>
          <a:bodyPr/>
          <a:lstStyle/>
          <a:p>
            <a:r>
              <a:rPr lang="en-US" dirty="0" smtClean="0"/>
              <a:t>Vocabularies and SPARQL</a:t>
            </a:r>
            <a:endParaRPr lang="en-US" dirty="0"/>
          </a:p>
        </p:txBody>
      </p:sp>
      <p:pic>
        <p:nvPicPr>
          <p:cNvPr id="6" name="Picture 5" descr="sad.png"/>
          <p:cNvPicPr>
            <a:picLocks noChangeAspect="1"/>
          </p:cNvPicPr>
          <p:nvPr/>
        </p:nvPicPr>
        <p:blipFill>
          <a:blip r:embed="rId2"/>
          <a:stretch>
            <a:fillRect/>
          </a:stretch>
        </p:blipFill>
        <p:spPr>
          <a:xfrm>
            <a:off x="8850312" y="3627437"/>
            <a:ext cx="323850" cy="323850"/>
          </a:xfrm>
          <a:prstGeom prst="rect">
            <a:avLst/>
          </a:prstGeom>
        </p:spPr>
      </p:pic>
      <p:pic>
        <p:nvPicPr>
          <p:cNvPr id="7" name="Picture 6" descr="smile.png"/>
          <p:cNvPicPr>
            <a:picLocks noChangeAspect="1"/>
          </p:cNvPicPr>
          <p:nvPr/>
        </p:nvPicPr>
        <p:blipFill>
          <a:blip r:embed="rId3"/>
          <a:stretch>
            <a:fillRect/>
          </a:stretch>
        </p:blipFill>
        <p:spPr>
          <a:xfrm>
            <a:off x="5116512" y="4160837"/>
            <a:ext cx="304800" cy="30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70"/>
          <p:cNvCxnSpPr/>
          <p:nvPr/>
        </p:nvCxnSpPr>
        <p:spPr bwMode="auto">
          <a:xfrm rot="16200000" flipH="1">
            <a:off x="2068512" y="4084637"/>
            <a:ext cx="5562600" cy="76200"/>
          </a:xfrm>
          <a:prstGeom prst="line">
            <a:avLst/>
          </a:prstGeom>
          <a:solidFill>
            <a:srgbClr val="00B8FF"/>
          </a:solidFill>
          <a:ln w="31750" cap="flat" cmpd="sng" algn="ctr">
            <a:solidFill>
              <a:schemeClr val="tx1">
                <a:alpha val="36000"/>
              </a:schemeClr>
            </a:solidFill>
            <a:prstDash val="dash"/>
            <a:round/>
            <a:headEnd type="none" w="med" len="med"/>
            <a:tailEnd type="none" w="med" len="med"/>
          </a:ln>
          <a:effectLst/>
        </p:spPr>
      </p:cxnSp>
      <p:sp>
        <p:nvSpPr>
          <p:cNvPr id="4" name="Title 3"/>
          <p:cNvSpPr>
            <a:spLocks noGrp="1"/>
          </p:cNvSpPr>
          <p:nvPr>
            <p:ph type="title"/>
          </p:nvPr>
        </p:nvSpPr>
        <p:spPr/>
        <p:txBody>
          <a:bodyPr/>
          <a:lstStyle/>
          <a:p>
            <a:r>
              <a:rPr lang="en-US" dirty="0" smtClean="0"/>
              <a:t>SPARQL 1.1 and RDFS/OWL/RIF</a:t>
            </a:r>
            <a:endParaRPr lang="en-US" dirty="0"/>
          </a:p>
        </p:txBody>
      </p:sp>
      <p:grpSp>
        <p:nvGrpSpPr>
          <p:cNvPr id="2" name="Group 32"/>
          <p:cNvGrpSpPr/>
          <p:nvPr/>
        </p:nvGrpSpPr>
        <p:grpSpPr>
          <a:xfrm>
            <a:off x="6269711" y="4084637"/>
            <a:ext cx="3577213" cy="794486"/>
            <a:chOff x="6411912" y="5595934"/>
            <a:chExt cx="3352801" cy="794486"/>
          </a:xfrm>
        </p:grpSpPr>
        <p:grpSp>
          <p:nvGrpSpPr>
            <p:cNvPr id="3" name="Group 27"/>
            <p:cNvGrpSpPr/>
            <p:nvPr/>
          </p:nvGrpSpPr>
          <p:grpSpPr>
            <a:xfrm>
              <a:off x="6411912" y="5595934"/>
              <a:ext cx="3352801" cy="320951"/>
              <a:chOff x="6259512" y="4008437"/>
              <a:chExt cx="3352801" cy="320951"/>
            </a:xfrm>
          </p:grpSpPr>
          <p:sp>
            <p:nvSpPr>
              <p:cNvPr id="20" name="Freeform 44"/>
              <p:cNvSpPr>
                <a:spLocks/>
              </p:cNvSpPr>
              <p:nvPr/>
            </p:nvSpPr>
            <p:spPr bwMode="auto">
              <a:xfrm>
                <a:off x="6259512" y="4008437"/>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rgbClr val="008000"/>
              </a:solidFill>
              <a:ln w="9525">
                <a:solidFill>
                  <a:schemeClr val="tx1"/>
                </a:solidFill>
                <a:headEnd/>
                <a:tailEnd/>
              </a:ln>
              <a:effectLst>
                <a:outerShdw blurRad="50800" dist="38100" dir="2700000">
                  <a:srgbClr val="000000">
                    <a:alpha val="43000"/>
                  </a:srgbClr>
                </a:outerShdw>
              </a:effectLst>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endParaRPr lang="en-US"/>
              </a:p>
            </p:txBody>
          </p:sp>
          <p:sp>
            <p:nvSpPr>
              <p:cNvPr id="21" name="TextBox 20"/>
              <p:cNvSpPr txBox="1"/>
              <p:nvPr/>
            </p:nvSpPr>
            <p:spPr>
              <a:xfrm>
                <a:off x="6635073" y="4017508"/>
                <a:ext cx="2977240" cy="311880"/>
              </a:xfrm>
              <a:prstGeom prst="rect">
                <a:avLst/>
              </a:prstGeom>
              <a:noFill/>
            </p:spPr>
            <p:txBody>
              <a:bodyPr wrap="square" rtlCol="0">
                <a:spAutoFit/>
              </a:bodyPr>
              <a:lstStyle/>
              <a:p>
                <a:r>
                  <a:rPr lang="en-US" sz="1600" b="1" dirty="0" smtClean="0">
                    <a:solidFill>
                      <a:schemeClr val="tx1"/>
                    </a:solidFill>
                  </a:rPr>
                  <a:t>RDF Data with extra triples</a:t>
                </a:r>
                <a:endParaRPr lang="en-US" sz="1600" b="1" dirty="0">
                  <a:solidFill>
                    <a:schemeClr val="tx1"/>
                  </a:solidFill>
                </a:endParaRPr>
              </a:p>
            </p:txBody>
          </p:sp>
        </p:grpSp>
        <p:grpSp>
          <p:nvGrpSpPr>
            <p:cNvPr id="5" name="Group 28"/>
            <p:cNvGrpSpPr/>
            <p:nvPr/>
          </p:nvGrpSpPr>
          <p:grpSpPr>
            <a:xfrm>
              <a:off x="6411912" y="6065837"/>
              <a:ext cx="2122722" cy="324583"/>
              <a:chOff x="3973512" y="2921854"/>
              <a:chExt cx="2122722" cy="324583"/>
            </a:xfrm>
          </p:grpSpPr>
          <p:sp>
            <p:nvSpPr>
              <p:cNvPr id="30" name="Freeform 44"/>
              <p:cNvSpPr>
                <a:spLocks/>
              </p:cNvSpPr>
              <p:nvPr/>
            </p:nvSpPr>
            <p:spPr bwMode="auto">
              <a:xfrm>
                <a:off x="3973512" y="2928102"/>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rgbClr val="FF6600"/>
              </a:solidFill>
              <a:ln w="9525">
                <a:solidFill>
                  <a:schemeClr val="tx1"/>
                </a:solidFill>
                <a:headEnd/>
                <a:tailEnd/>
              </a:ln>
              <a:effectLst>
                <a:outerShdw blurRad="50800" dist="38100" dir="2700000">
                  <a:srgbClr val="000000">
                    <a:alpha val="43000"/>
                  </a:srgbClr>
                </a:outerShdw>
              </a:effectLst>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endParaRPr lang="en-US"/>
              </a:p>
            </p:txBody>
          </p:sp>
          <p:sp>
            <p:nvSpPr>
              <p:cNvPr id="31" name="TextBox 30"/>
              <p:cNvSpPr txBox="1"/>
              <p:nvPr/>
            </p:nvSpPr>
            <p:spPr>
              <a:xfrm>
                <a:off x="4343634" y="2921854"/>
                <a:ext cx="1752600" cy="311880"/>
              </a:xfrm>
              <a:prstGeom prst="rect">
                <a:avLst/>
              </a:prstGeom>
              <a:noFill/>
            </p:spPr>
            <p:txBody>
              <a:bodyPr wrap="square" rtlCol="0">
                <a:spAutoFit/>
              </a:bodyPr>
              <a:lstStyle/>
              <a:p>
                <a:r>
                  <a:rPr lang="en-US" sz="1600" b="1" dirty="0" smtClean="0">
                    <a:solidFill>
                      <a:schemeClr val="tx1"/>
                    </a:solidFill>
                  </a:rPr>
                  <a:t>SPARQL Pattern</a:t>
                </a:r>
                <a:endParaRPr lang="en-US" sz="1600" b="1" dirty="0">
                  <a:solidFill>
                    <a:schemeClr val="tx1"/>
                  </a:solidFill>
                </a:endParaRPr>
              </a:p>
            </p:txBody>
          </p:sp>
        </p:grpSp>
      </p:grpSp>
      <p:grpSp>
        <p:nvGrpSpPr>
          <p:cNvPr id="6" name="Group 47"/>
          <p:cNvGrpSpPr/>
          <p:nvPr/>
        </p:nvGrpSpPr>
        <p:grpSpPr>
          <a:xfrm>
            <a:off x="6399792" y="2179637"/>
            <a:ext cx="1577225" cy="1676400"/>
            <a:chOff x="6399792" y="2179637"/>
            <a:chExt cx="1577225" cy="1676400"/>
          </a:xfrm>
        </p:grpSpPr>
        <p:grpSp>
          <p:nvGrpSpPr>
            <p:cNvPr id="9" name="Group 44"/>
            <p:cNvGrpSpPr/>
            <p:nvPr/>
          </p:nvGrpSpPr>
          <p:grpSpPr>
            <a:xfrm>
              <a:off x="6918917" y="2484437"/>
              <a:ext cx="703865" cy="685800"/>
              <a:chOff x="6918917" y="2484437"/>
              <a:chExt cx="703865" cy="685800"/>
            </a:xfrm>
          </p:grpSpPr>
          <p:sp>
            <p:nvSpPr>
              <p:cNvPr id="35" name="Freeform 37"/>
              <p:cNvSpPr>
                <a:spLocks/>
              </p:cNvSpPr>
              <p:nvPr/>
            </p:nvSpPr>
            <p:spPr bwMode="auto">
              <a:xfrm flipH="1">
                <a:off x="7193613" y="2484437"/>
                <a:ext cx="429169" cy="402179"/>
              </a:xfrm>
              <a:custGeom>
                <a:avLst/>
                <a:gdLst/>
                <a:ahLst/>
                <a:cxnLst>
                  <a:cxn ang="0">
                    <a:pos x="4725" y="1045"/>
                  </a:cxn>
                  <a:cxn ang="0">
                    <a:pos x="5732" y="1170"/>
                  </a:cxn>
                  <a:cxn ang="0">
                    <a:pos x="6866" y="307"/>
                  </a:cxn>
                  <a:cxn ang="0">
                    <a:pos x="7710" y="740"/>
                  </a:cxn>
                  <a:cxn ang="0">
                    <a:pos x="7467" y="2079"/>
                  </a:cxn>
                  <a:cxn ang="0">
                    <a:pos x="8069" y="2853"/>
                  </a:cxn>
                  <a:cxn ang="0">
                    <a:pos x="9519" y="2979"/>
                  </a:cxn>
                  <a:cxn ang="0">
                    <a:pos x="9817" y="3887"/>
                  </a:cxn>
                  <a:cxn ang="0">
                    <a:pos x="8781" y="4858"/>
                  </a:cxn>
                  <a:cxn ang="0">
                    <a:pos x="8684" y="5868"/>
                  </a:cxn>
                  <a:cxn ang="0">
                    <a:pos x="9519" y="6866"/>
                  </a:cxn>
                  <a:cxn ang="0">
                    <a:pos x="9079" y="7711"/>
                  </a:cxn>
                  <a:cxn ang="0">
                    <a:pos x="7674" y="7542"/>
                  </a:cxn>
                  <a:cxn ang="0">
                    <a:pos x="6936" y="8106"/>
                  </a:cxn>
                  <a:cxn ang="0">
                    <a:pos x="6866" y="9519"/>
                  </a:cxn>
                  <a:cxn ang="0">
                    <a:pos x="5929" y="9817"/>
                  </a:cxn>
                  <a:cxn ang="0">
                    <a:pos x="5029" y="8745"/>
                  </a:cxn>
                  <a:cxn ang="0">
                    <a:pos x="4022" y="8648"/>
                  </a:cxn>
                  <a:cxn ang="0">
                    <a:pos x="2979" y="9519"/>
                  </a:cxn>
                  <a:cxn ang="0">
                    <a:pos x="2115" y="9080"/>
                  </a:cxn>
                  <a:cxn ang="0">
                    <a:pos x="2115" y="7440"/>
                  </a:cxn>
                  <a:cxn ang="0">
                    <a:pos x="1539" y="6667"/>
                  </a:cxn>
                  <a:cxn ang="0">
                    <a:pos x="307" y="6866"/>
                  </a:cxn>
                  <a:cxn ang="0">
                    <a:pos x="0" y="5930"/>
                  </a:cxn>
                  <a:cxn ang="0">
                    <a:pos x="1072" y="4923"/>
                  </a:cxn>
                  <a:cxn ang="0">
                    <a:pos x="1207" y="3924"/>
                  </a:cxn>
                  <a:cxn ang="0">
                    <a:pos x="307" y="2979"/>
                  </a:cxn>
                  <a:cxn ang="0">
                    <a:pos x="740" y="2079"/>
                  </a:cxn>
                  <a:cxn ang="0">
                    <a:pos x="2017" y="2447"/>
                  </a:cxn>
                  <a:cxn ang="0">
                    <a:pos x="2717" y="1846"/>
                  </a:cxn>
                  <a:cxn ang="0">
                    <a:pos x="2979" y="307"/>
                  </a:cxn>
                  <a:cxn ang="0">
                    <a:pos x="3887" y="0"/>
                  </a:cxn>
                  <a:cxn ang="0">
                    <a:pos x="4725" y="1045"/>
                  </a:cxn>
                </a:cxnLst>
                <a:rect l="0" t="0" r="r" b="b"/>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solidFill>
                <a:srgbClr val="000090"/>
              </a:solidFill>
              <a:ln w="3175">
                <a:noFill/>
                <a:prstDash val="solid"/>
                <a:round/>
                <a:headEnd/>
                <a:tailEnd/>
              </a:ln>
            </p:spPr>
            <p:txBody>
              <a:bodyPr>
                <a:prstTxWarp prst="textNoShape">
                  <a:avLst/>
                </a:prstTxWarp>
              </a:bodyPr>
              <a:lstStyle/>
              <a:p>
                <a:endParaRPr lang="en-US"/>
              </a:p>
            </p:txBody>
          </p:sp>
          <p:sp>
            <p:nvSpPr>
              <p:cNvPr id="36" name="Freeform 38"/>
              <p:cNvSpPr>
                <a:spLocks/>
              </p:cNvSpPr>
              <p:nvPr/>
            </p:nvSpPr>
            <p:spPr bwMode="auto">
              <a:xfrm flipH="1">
                <a:off x="6918917" y="2762818"/>
                <a:ext cx="433363" cy="407419"/>
              </a:xfrm>
              <a:custGeom>
                <a:avLst/>
                <a:gdLst/>
                <a:ahLst/>
                <a:cxnLst>
                  <a:cxn ang="0">
                    <a:pos x="2914" y="1675"/>
                  </a:cxn>
                  <a:cxn ang="0">
                    <a:pos x="3887" y="1269"/>
                  </a:cxn>
                  <a:cxn ang="0">
                    <a:pos x="4453" y="0"/>
                  </a:cxn>
                  <a:cxn ang="0">
                    <a:pos x="5426" y="0"/>
                  </a:cxn>
                  <a:cxn ang="0">
                    <a:pos x="5829" y="1269"/>
                  </a:cxn>
                  <a:cxn ang="0">
                    <a:pos x="6728" y="1638"/>
                  </a:cxn>
                  <a:cxn ang="0">
                    <a:pos x="8069" y="1036"/>
                  </a:cxn>
                  <a:cxn ang="0">
                    <a:pos x="8779" y="1748"/>
                  </a:cxn>
                  <a:cxn ang="0">
                    <a:pos x="8303" y="3050"/>
                  </a:cxn>
                  <a:cxn ang="0">
                    <a:pos x="8671" y="3987"/>
                  </a:cxn>
                  <a:cxn ang="0">
                    <a:pos x="9915" y="4490"/>
                  </a:cxn>
                  <a:cxn ang="0">
                    <a:pos x="9915" y="5427"/>
                  </a:cxn>
                  <a:cxn ang="0">
                    <a:pos x="8611" y="5930"/>
                  </a:cxn>
                  <a:cxn ang="0">
                    <a:pos x="8241" y="6802"/>
                  </a:cxn>
                  <a:cxn ang="0">
                    <a:pos x="8843" y="8070"/>
                  </a:cxn>
                  <a:cxn ang="0">
                    <a:pos x="8177" y="8808"/>
                  </a:cxn>
                  <a:cxn ang="0">
                    <a:pos x="6863" y="8279"/>
                  </a:cxn>
                  <a:cxn ang="0">
                    <a:pos x="5929" y="8648"/>
                  </a:cxn>
                  <a:cxn ang="0">
                    <a:pos x="5460" y="9953"/>
                  </a:cxn>
                  <a:cxn ang="0">
                    <a:pos x="4453" y="9953"/>
                  </a:cxn>
                  <a:cxn ang="0">
                    <a:pos x="3716" y="8513"/>
                  </a:cxn>
                  <a:cxn ang="0">
                    <a:pos x="2844" y="8107"/>
                  </a:cxn>
                  <a:cxn ang="0">
                    <a:pos x="1846" y="8845"/>
                  </a:cxn>
                  <a:cxn ang="0">
                    <a:pos x="1142" y="8145"/>
                  </a:cxn>
                  <a:cxn ang="0">
                    <a:pos x="1609" y="6765"/>
                  </a:cxn>
                  <a:cxn ang="0">
                    <a:pos x="1241" y="5866"/>
                  </a:cxn>
                  <a:cxn ang="0">
                    <a:pos x="0" y="5427"/>
                  </a:cxn>
                  <a:cxn ang="0">
                    <a:pos x="0" y="4453"/>
                  </a:cxn>
                  <a:cxn ang="0">
                    <a:pos x="1241" y="4159"/>
                  </a:cxn>
                  <a:cxn ang="0">
                    <a:pos x="1539" y="3287"/>
                  </a:cxn>
                  <a:cxn ang="0">
                    <a:pos x="1035" y="1847"/>
                  </a:cxn>
                  <a:cxn ang="0">
                    <a:pos x="1711" y="1143"/>
                  </a:cxn>
                  <a:cxn ang="0">
                    <a:pos x="2914" y="1675"/>
                  </a:cxn>
                </a:cxnLst>
                <a:rect l="0" t="0" r="r" b="b"/>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solidFill>
                <a:srgbClr val="02CC99"/>
              </a:solidFill>
              <a:ln w="3175">
                <a:noFill/>
                <a:prstDash val="solid"/>
                <a:round/>
                <a:headEnd/>
                <a:tailEnd/>
              </a:ln>
            </p:spPr>
            <p:txBody>
              <a:bodyPr>
                <a:prstTxWarp prst="textNoShape">
                  <a:avLst/>
                </a:prstTxWarp>
              </a:bodyPr>
              <a:lstStyle/>
              <a:p>
                <a:endParaRPr lang="en-US"/>
              </a:p>
            </p:txBody>
          </p:sp>
          <p:sp>
            <p:nvSpPr>
              <p:cNvPr id="37" name="Freeform 39"/>
              <p:cNvSpPr>
                <a:spLocks/>
              </p:cNvSpPr>
              <p:nvPr/>
            </p:nvSpPr>
            <p:spPr bwMode="auto">
              <a:xfrm flipH="1">
                <a:off x="7360667" y="2640985"/>
                <a:ext cx="95060" cy="90392"/>
              </a:xfrm>
              <a:custGeom>
                <a:avLst/>
                <a:gdLst/>
                <a:ahLst/>
                <a:cxnLst>
                  <a:cxn ang="0">
                    <a:pos x="962" y="6"/>
                  </a:cxn>
                  <a:cxn ang="0">
                    <a:pos x="834" y="26"/>
                  </a:cxn>
                  <a:cxn ang="0">
                    <a:pos x="712" y="61"/>
                  </a:cxn>
                  <a:cxn ang="0">
                    <a:pos x="596" y="112"/>
                  </a:cxn>
                  <a:cxn ang="0">
                    <a:pos x="485" y="179"/>
                  </a:cxn>
                  <a:cxn ang="0">
                    <a:pos x="380" y="262"/>
                  </a:cxn>
                  <a:cxn ang="0">
                    <a:pos x="280" y="360"/>
                  </a:cxn>
                  <a:cxn ang="0">
                    <a:pos x="194" y="464"/>
                  </a:cxn>
                  <a:cxn ang="0">
                    <a:pos x="124" y="573"/>
                  </a:cxn>
                  <a:cxn ang="0">
                    <a:pos x="69" y="689"/>
                  </a:cxn>
                  <a:cxn ang="0">
                    <a:pos x="31" y="810"/>
                  </a:cxn>
                  <a:cxn ang="0">
                    <a:pos x="8" y="936"/>
                  </a:cxn>
                  <a:cxn ang="0">
                    <a:pos x="0" y="1069"/>
                  </a:cxn>
                  <a:cxn ang="0">
                    <a:pos x="8" y="1210"/>
                  </a:cxn>
                  <a:cxn ang="0">
                    <a:pos x="31" y="1344"/>
                  </a:cxn>
                  <a:cxn ang="0">
                    <a:pos x="69" y="1473"/>
                  </a:cxn>
                  <a:cxn ang="0">
                    <a:pos x="124" y="1595"/>
                  </a:cxn>
                  <a:cxn ang="0">
                    <a:pos x="194" y="1711"/>
                  </a:cxn>
                  <a:cxn ang="0">
                    <a:pos x="280" y="1822"/>
                  </a:cxn>
                  <a:cxn ang="0">
                    <a:pos x="380" y="1925"/>
                  </a:cxn>
                  <a:cxn ang="0">
                    <a:pos x="485" y="2012"/>
                  </a:cxn>
                  <a:cxn ang="0">
                    <a:pos x="596" y="2084"/>
                  </a:cxn>
                  <a:cxn ang="0">
                    <a:pos x="712" y="2138"/>
                  </a:cxn>
                  <a:cxn ang="0">
                    <a:pos x="834" y="2176"/>
                  </a:cxn>
                  <a:cxn ang="0">
                    <a:pos x="962" y="2197"/>
                  </a:cxn>
                  <a:cxn ang="0">
                    <a:pos x="1096" y="2201"/>
                  </a:cxn>
                  <a:cxn ang="0">
                    <a:pos x="1233" y="2191"/>
                  </a:cxn>
                  <a:cxn ang="0">
                    <a:pos x="1364" y="2162"/>
                  </a:cxn>
                  <a:cxn ang="0">
                    <a:pos x="1489" y="2118"/>
                  </a:cxn>
                  <a:cxn ang="0">
                    <a:pos x="1607" y="2058"/>
                  </a:cxn>
                  <a:cxn ang="0">
                    <a:pos x="1719" y="1980"/>
                  </a:cxn>
                  <a:cxn ang="0">
                    <a:pos x="1827" y="1886"/>
                  </a:cxn>
                  <a:cxn ang="0">
                    <a:pos x="1925" y="1779"/>
                  </a:cxn>
                  <a:cxn ang="0">
                    <a:pos x="2007" y="1665"/>
                  </a:cxn>
                  <a:cxn ang="0">
                    <a:pos x="2072" y="1547"/>
                  </a:cxn>
                  <a:cxn ang="0">
                    <a:pos x="2122" y="1422"/>
                  </a:cxn>
                  <a:cxn ang="0">
                    <a:pos x="2156" y="1291"/>
                  </a:cxn>
                  <a:cxn ang="0">
                    <a:pos x="2174" y="1154"/>
                  </a:cxn>
                  <a:cxn ang="0">
                    <a:pos x="2176" y="1015"/>
                  </a:cxn>
                  <a:cxn ang="0">
                    <a:pos x="2161" y="885"/>
                  </a:cxn>
                  <a:cxn ang="0">
                    <a:pos x="2131" y="761"/>
                  </a:cxn>
                  <a:cxn ang="0">
                    <a:pos x="2083" y="642"/>
                  </a:cxn>
                  <a:cxn ang="0">
                    <a:pos x="2021" y="529"/>
                  </a:cxn>
                  <a:cxn ang="0">
                    <a:pos x="1943" y="422"/>
                  </a:cxn>
                  <a:cxn ang="0">
                    <a:pos x="1848" y="319"/>
                  </a:cxn>
                  <a:cxn ang="0">
                    <a:pos x="1741" y="227"/>
                  </a:cxn>
                  <a:cxn ang="0">
                    <a:pos x="1630" y="150"/>
                  </a:cxn>
                  <a:cxn ang="0">
                    <a:pos x="1513" y="90"/>
                  </a:cxn>
                  <a:cxn ang="0">
                    <a:pos x="1389" y="45"/>
                  </a:cxn>
                  <a:cxn ang="0">
                    <a:pos x="1260" y="15"/>
                  </a:cxn>
                  <a:cxn ang="0">
                    <a:pos x="1125" y="2"/>
                  </a:cxn>
                </a:cxnLst>
                <a:rect l="0" t="0" r="r" b="b"/>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solidFill>
                <a:schemeClr val="accent1"/>
              </a:solidFill>
              <a:ln w="3175">
                <a:noFill/>
                <a:prstDash val="solid"/>
                <a:round/>
                <a:headEnd/>
                <a:tailEnd/>
              </a:ln>
            </p:spPr>
            <p:txBody>
              <a:bodyPr>
                <a:prstTxWarp prst="textNoShape">
                  <a:avLst/>
                </a:prstTxWarp>
              </a:bodyPr>
              <a:lstStyle/>
              <a:p>
                <a:endParaRPr lang="en-US"/>
              </a:p>
            </p:txBody>
          </p:sp>
          <p:sp>
            <p:nvSpPr>
              <p:cNvPr id="38" name="Freeform 40"/>
              <p:cNvSpPr>
                <a:spLocks/>
              </p:cNvSpPr>
              <p:nvPr/>
            </p:nvSpPr>
            <p:spPr bwMode="auto">
              <a:xfrm flipH="1">
                <a:off x="7078153" y="2917895"/>
                <a:ext cx="95759" cy="90392"/>
              </a:xfrm>
              <a:custGeom>
                <a:avLst/>
                <a:gdLst/>
                <a:ahLst/>
                <a:cxnLst>
                  <a:cxn ang="0">
                    <a:pos x="481" y="164"/>
                  </a:cxn>
                  <a:cxn ang="0">
                    <a:pos x="395" y="230"/>
                  </a:cxn>
                  <a:cxn ang="0">
                    <a:pos x="318" y="302"/>
                  </a:cxn>
                  <a:cxn ang="0">
                    <a:pos x="249" y="381"/>
                  </a:cxn>
                  <a:cxn ang="0">
                    <a:pos x="188" y="466"/>
                  </a:cxn>
                  <a:cxn ang="0">
                    <a:pos x="135" y="556"/>
                  </a:cxn>
                  <a:cxn ang="0">
                    <a:pos x="90" y="654"/>
                  </a:cxn>
                  <a:cxn ang="0">
                    <a:pos x="52" y="758"/>
                  </a:cxn>
                  <a:cxn ang="0">
                    <a:pos x="23" y="865"/>
                  </a:cxn>
                  <a:cxn ang="0">
                    <a:pos x="6" y="970"/>
                  </a:cxn>
                  <a:cxn ang="0">
                    <a:pos x="0" y="1075"/>
                  </a:cxn>
                  <a:cxn ang="0">
                    <a:pos x="6" y="1178"/>
                  </a:cxn>
                  <a:cxn ang="0">
                    <a:pos x="22" y="1279"/>
                  </a:cxn>
                  <a:cxn ang="0">
                    <a:pos x="50" y="1378"/>
                  </a:cxn>
                  <a:cxn ang="0">
                    <a:pos x="90" y="1475"/>
                  </a:cxn>
                  <a:cxn ang="0">
                    <a:pos x="140" y="1572"/>
                  </a:cxn>
                  <a:cxn ang="0">
                    <a:pos x="192" y="1668"/>
                  </a:cxn>
                  <a:cxn ang="0">
                    <a:pos x="251" y="1759"/>
                  </a:cxn>
                  <a:cxn ang="0">
                    <a:pos x="316" y="1843"/>
                  </a:cxn>
                  <a:cxn ang="0">
                    <a:pos x="388" y="1918"/>
                  </a:cxn>
                  <a:cxn ang="0">
                    <a:pos x="467" y="1985"/>
                  </a:cxn>
                  <a:cxn ang="0">
                    <a:pos x="554" y="2045"/>
                  </a:cxn>
                  <a:cxn ang="0">
                    <a:pos x="648" y="2095"/>
                  </a:cxn>
                  <a:cxn ang="0">
                    <a:pos x="747" y="2138"/>
                  </a:cxn>
                  <a:cxn ang="0">
                    <a:pos x="853" y="2172"/>
                  </a:cxn>
                  <a:cxn ang="0">
                    <a:pos x="959" y="2194"/>
                  </a:cxn>
                  <a:cxn ang="0">
                    <a:pos x="1065" y="2204"/>
                  </a:cxn>
                  <a:cxn ang="0">
                    <a:pos x="1172" y="2202"/>
                  </a:cxn>
                  <a:cxn ang="0">
                    <a:pos x="1278" y="2188"/>
                  </a:cxn>
                  <a:cxn ang="0">
                    <a:pos x="1385" y="2163"/>
                  </a:cxn>
                  <a:cxn ang="0">
                    <a:pos x="1493" y="2125"/>
                  </a:cxn>
                  <a:cxn ang="0">
                    <a:pos x="1601" y="2076"/>
                  </a:cxn>
                  <a:cxn ang="0">
                    <a:pos x="1778" y="1960"/>
                  </a:cxn>
                  <a:cxn ang="0">
                    <a:pos x="1942" y="1813"/>
                  </a:cxn>
                  <a:cxn ang="0">
                    <a:pos x="2065" y="1652"/>
                  </a:cxn>
                  <a:cxn ang="0">
                    <a:pos x="2145" y="1478"/>
                  </a:cxn>
                  <a:cxn ang="0">
                    <a:pos x="2185" y="1290"/>
                  </a:cxn>
                  <a:cxn ang="0">
                    <a:pos x="2182" y="1089"/>
                  </a:cxn>
                  <a:cxn ang="0">
                    <a:pos x="2138" y="873"/>
                  </a:cxn>
                  <a:cxn ang="0">
                    <a:pos x="2052" y="644"/>
                  </a:cxn>
                  <a:cxn ang="0">
                    <a:pos x="1984" y="513"/>
                  </a:cxn>
                  <a:cxn ang="0">
                    <a:pos x="1925" y="425"/>
                  </a:cxn>
                  <a:cxn ang="0">
                    <a:pos x="1859" y="345"/>
                  </a:cxn>
                  <a:cxn ang="0">
                    <a:pos x="1786" y="273"/>
                  </a:cxn>
                  <a:cxn ang="0">
                    <a:pos x="1704" y="209"/>
                  </a:cxn>
                  <a:cxn ang="0">
                    <a:pos x="1616" y="152"/>
                  </a:cxn>
                  <a:cxn ang="0">
                    <a:pos x="1519" y="105"/>
                  </a:cxn>
                  <a:cxn ang="0">
                    <a:pos x="1415" y="65"/>
                  </a:cxn>
                  <a:cxn ang="0">
                    <a:pos x="1307" y="34"/>
                  </a:cxn>
                  <a:cxn ang="0">
                    <a:pos x="1199" y="12"/>
                  </a:cxn>
                  <a:cxn ang="0">
                    <a:pos x="1093" y="1"/>
                  </a:cxn>
                  <a:cxn ang="0">
                    <a:pos x="987" y="1"/>
                  </a:cxn>
                  <a:cxn ang="0">
                    <a:pos x="883" y="12"/>
                  </a:cxn>
                  <a:cxn ang="0">
                    <a:pos x="779" y="33"/>
                  </a:cxn>
                  <a:cxn ang="0">
                    <a:pos x="676" y="64"/>
                  </a:cxn>
                  <a:cxn ang="0">
                    <a:pos x="575" y="106"/>
                  </a:cxn>
                </a:cxnLst>
                <a:rect l="0" t="0" r="r" b="b"/>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solidFill>
                <a:schemeClr val="bg1"/>
              </a:solidFill>
              <a:ln w="3175">
                <a:noFill/>
                <a:prstDash val="solid"/>
                <a:round/>
                <a:headEnd/>
                <a:tailEnd/>
              </a:ln>
            </p:spPr>
            <p:txBody>
              <a:bodyPr>
                <a:prstTxWarp prst="textNoShape">
                  <a:avLst/>
                </a:prstTxWarp>
              </a:bodyPr>
              <a:lstStyle/>
              <a:p>
                <a:endParaRPr lang="en-US"/>
              </a:p>
            </p:txBody>
          </p:sp>
        </p:grpSp>
        <p:sp>
          <p:nvSpPr>
            <p:cNvPr id="60" name="Bent Arrow 59"/>
            <p:cNvSpPr/>
            <p:nvPr/>
          </p:nvSpPr>
          <p:spPr bwMode="auto">
            <a:xfrm rot="5400000">
              <a:off x="6350205" y="2229224"/>
              <a:ext cx="1676400" cy="1577225"/>
            </a:xfrm>
            <a:prstGeom prst="bentArrow">
              <a:avLst>
                <a:gd name="adj1" fmla="val 5515"/>
                <a:gd name="adj2" fmla="val 10428"/>
                <a:gd name="adj3" fmla="val 25000"/>
                <a:gd name="adj4" fmla="val 43750"/>
              </a:avLst>
            </a:prstGeom>
            <a:solidFill>
              <a:srgbClr val="01800D"/>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grpSp>
      <p:grpSp>
        <p:nvGrpSpPr>
          <p:cNvPr id="10" name="Group 46"/>
          <p:cNvGrpSpPr/>
          <p:nvPr/>
        </p:nvGrpSpPr>
        <p:grpSpPr>
          <a:xfrm>
            <a:off x="6107112" y="5075237"/>
            <a:ext cx="1788606" cy="1478280"/>
            <a:chOff x="6107112" y="5075237"/>
            <a:chExt cx="1788606" cy="1478280"/>
          </a:xfrm>
        </p:grpSpPr>
        <p:grpSp>
          <p:nvGrpSpPr>
            <p:cNvPr id="11" name="Group 45"/>
            <p:cNvGrpSpPr/>
            <p:nvPr/>
          </p:nvGrpSpPr>
          <p:grpSpPr>
            <a:xfrm>
              <a:off x="6918917" y="5465308"/>
              <a:ext cx="703865" cy="685800"/>
              <a:chOff x="6918917" y="5465308"/>
              <a:chExt cx="703865" cy="685800"/>
            </a:xfrm>
          </p:grpSpPr>
          <p:sp>
            <p:nvSpPr>
              <p:cNvPr id="40" name="Freeform 37"/>
              <p:cNvSpPr>
                <a:spLocks/>
              </p:cNvSpPr>
              <p:nvPr/>
            </p:nvSpPr>
            <p:spPr bwMode="auto">
              <a:xfrm flipH="1" flipV="1">
                <a:off x="7193613" y="5748929"/>
                <a:ext cx="429169" cy="402179"/>
              </a:xfrm>
              <a:custGeom>
                <a:avLst/>
                <a:gdLst/>
                <a:ahLst/>
                <a:cxnLst>
                  <a:cxn ang="0">
                    <a:pos x="4725" y="1045"/>
                  </a:cxn>
                  <a:cxn ang="0">
                    <a:pos x="5732" y="1170"/>
                  </a:cxn>
                  <a:cxn ang="0">
                    <a:pos x="6866" y="307"/>
                  </a:cxn>
                  <a:cxn ang="0">
                    <a:pos x="7710" y="740"/>
                  </a:cxn>
                  <a:cxn ang="0">
                    <a:pos x="7467" y="2079"/>
                  </a:cxn>
                  <a:cxn ang="0">
                    <a:pos x="8069" y="2853"/>
                  </a:cxn>
                  <a:cxn ang="0">
                    <a:pos x="9519" y="2979"/>
                  </a:cxn>
                  <a:cxn ang="0">
                    <a:pos x="9817" y="3887"/>
                  </a:cxn>
                  <a:cxn ang="0">
                    <a:pos x="8781" y="4858"/>
                  </a:cxn>
                  <a:cxn ang="0">
                    <a:pos x="8684" y="5868"/>
                  </a:cxn>
                  <a:cxn ang="0">
                    <a:pos x="9519" y="6866"/>
                  </a:cxn>
                  <a:cxn ang="0">
                    <a:pos x="9079" y="7711"/>
                  </a:cxn>
                  <a:cxn ang="0">
                    <a:pos x="7674" y="7542"/>
                  </a:cxn>
                  <a:cxn ang="0">
                    <a:pos x="6936" y="8106"/>
                  </a:cxn>
                  <a:cxn ang="0">
                    <a:pos x="6866" y="9519"/>
                  </a:cxn>
                  <a:cxn ang="0">
                    <a:pos x="5929" y="9817"/>
                  </a:cxn>
                  <a:cxn ang="0">
                    <a:pos x="5029" y="8745"/>
                  </a:cxn>
                  <a:cxn ang="0">
                    <a:pos x="4022" y="8648"/>
                  </a:cxn>
                  <a:cxn ang="0">
                    <a:pos x="2979" y="9519"/>
                  </a:cxn>
                  <a:cxn ang="0">
                    <a:pos x="2115" y="9080"/>
                  </a:cxn>
                  <a:cxn ang="0">
                    <a:pos x="2115" y="7440"/>
                  </a:cxn>
                  <a:cxn ang="0">
                    <a:pos x="1539" y="6667"/>
                  </a:cxn>
                  <a:cxn ang="0">
                    <a:pos x="307" y="6866"/>
                  </a:cxn>
                  <a:cxn ang="0">
                    <a:pos x="0" y="5930"/>
                  </a:cxn>
                  <a:cxn ang="0">
                    <a:pos x="1072" y="4923"/>
                  </a:cxn>
                  <a:cxn ang="0">
                    <a:pos x="1207" y="3924"/>
                  </a:cxn>
                  <a:cxn ang="0">
                    <a:pos x="307" y="2979"/>
                  </a:cxn>
                  <a:cxn ang="0">
                    <a:pos x="740" y="2079"/>
                  </a:cxn>
                  <a:cxn ang="0">
                    <a:pos x="2017" y="2447"/>
                  </a:cxn>
                  <a:cxn ang="0">
                    <a:pos x="2717" y="1846"/>
                  </a:cxn>
                  <a:cxn ang="0">
                    <a:pos x="2979" y="307"/>
                  </a:cxn>
                  <a:cxn ang="0">
                    <a:pos x="3887" y="0"/>
                  </a:cxn>
                  <a:cxn ang="0">
                    <a:pos x="4725" y="1045"/>
                  </a:cxn>
                </a:cxnLst>
                <a:rect l="0" t="0" r="r" b="b"/>
                <a:pathLst>
                  <a:path w="9817" h="9817">
                    <a:moveTo>
                      <a:pt x="4725" y="1045"/>
                    </a:moveTo>
                    <a:lnTo>
                      <a:pt x="5732" y="1170"/>
                    </a:lnTo>
                    <a:lnTo>
                      <a:pt x="6866" y="307"/>
                    </a:lnTo>
                    <a:lnTo>
                      <a:pt x="7710" y="740"/>
                    </a:lnTo>
                    <a:lnTo>
                      <a:pt x="7467" y="2079"/>
                    </a:lnTo>
                    <a:lnTo>
                      <a:pt x="8069" y="2853"/>
                    </a:lnTo>
                    <a:lnTo>
                      <a:pt x="9519" y="2979"/>
                    </a:lnTo>
                    <a:lnTo>
                      <a:pt x="9817" y="3887"/>
                    </a:lnTo>
                    <a:lnTo>
                      <a:pt x="8781" y="4858"/>
                    </a:lnTo>
                    <a:lnTo>
                      <a:pt x="8684" y="5868"/>
                    </a:lnTo>
                    <a:lnTo>
                      <a:pt x="9519" y="6866"/>
                    </a:lnTo>
                    <a:lnTo>
                      <a:pt x="9079" y="7711"/>
                    </a:lnTo>
                    <a:lnTo>
                      <a:pt x="7674" y="7542"/>
                    </a:lnTo>
                    <a:lnTo>
                      <a:pt x="6936" y="8106"/>
                    </a:lnTo>
                    <a:lnTo>
                      <a:pt x="6866" y="9519"/>
                    </a:lnTo>
                    <a:lnTo>
                      <a:pt x="5929" y="9817"/>
                    </a:lnTo>
                    <a:lnTo>
                      <a:pt x="5029" y="8745"/>
                    </a:lnTo>
                    <a:lnTo>
                      <a:pt x="4022" y="8648"/>
                    </a:lnTo>
                    <a:lnTo>
                      <a:pt x="2979" y="9519"/>
                    </a:lnTo>
                    <a:lnTo>
                      <a:pt x="2115" y="9080"/>
                    </a:lnTo>
                    <a:lnTo>
                      <a:pt x="2115" y="7440"/>
                    </a:lnTo>
                    <a:lnTo>
                      <a:pt x="1539" y="6667"/>
                    </a:lnTo>
                    <a:lnTo>
                      <a:pt x="307" y="6866"/>
                    </a:lnTo>
                    <a:lnTo>
                      <a:pt x="0" y="5930"/>
                    </a:lnTo>
                    <a:lnTo>
                      <a:pt x="1072" y="4923"/>
                    </a:lnTo>
                    <a:lnTo>
                      <a:pt x="1207" y="3924"/>
                    </a:lnTo>
                    <a:lnTo>
                      <a:pt x="307" y="2979"/>
                    </a:lnTo>
                    <a:lnTo>
                      <a:pt x="740" y="2079"/>
                    </a:lnTo>
                    <a:lnTo>
                      <a:pt x="2017" y="2447"/>
                    </a:lnTo>
                    <a:lnTo>
                      <a:pt x="2717" y="1846"/>
                    </a:lnTo>
                    <a:lnTo>
                      <a:pt x="2979" y="307"/>
                    </a:lnTo>
                    <a:lnTo>
                      <a:pt x="3887" y="0"/>
                    </a:lnTo>
                    <a:lnTo>
                      <a:pt x="4725" y="1045"/>
                    </a:lnTo>
                    <a:close/>
                  </a:path>
                </a:pathLst>
              </a:custGeom>
              <a:solidFill>
                <a:srgbClr val="FF6500"/>
              </a:solidFill>
              <a:ln w="3175">
                <a:noFill/>
                <a:prstDash val="solid"/>
                <a:round/>
                <a:headEnd/>
                <a:tailEnd/>
              </a:ln>
            </p:spPr>
            <p:txBody>
              <a:bodyPr>
                <a:prstTxWarp prst="textNoShape">
                  <a:avLst/>
                </a:prstTxWarp>
              </a:bodyPr>
              <a:lstStyle/>
              <a:p>
                <a:endParaRPr lang="en-US"/>
              </a:p>
            </p:txBody>
          </p:sp>
          <p:sp>
            <p:nvSpPr>
              <p:cNvPr id="41" name="Freeform 38"/>
              <p:cNvSpPr>
                <a:spLocks/>
              </p:cNvSpPr>
              <p:nvPr/>
            </p:nvSpPr>
            <p:spPr bwMode="auto">
              <a:xfrm flipH="1" flipV="1">
                <a:off x="6918917" y="5465308"/>
                <a:ext cx="433362" cy="407419"/>
              </a:xfrm>
              <a:custGeom>
                <a:avLst/>
                <a:gdLst/>
                <a:ahLst/>
                <a:cxnLst>
                  <a:cxn ang="0">
                    <a:pos x="2914" y="1675"/>
                  </a:cxn>
                  <a:cxn ang="0">
                    <a:pos x="3887" y="1269"/>
                  </a:cxn>
                  <a:cxn ang="0">
                    <a:pos x="4453" y="0"/>
                  </a:cxn>
                  <a:cxn ang="0">
                    <a:pos x="5426" y="0"/>
                  </a:cxn>
                  <a:cxn ang="0">
                    <a:pos x="5829" y="1269"/>
                  </a:cxn>
                  <a:cxn ang="0">
                    <a:pos x="6728" y="1638"/>
                  </a:cxn>
                  <a:cxn ang="0">
                    <a:pos x="8069" y="1036"/>
                  </a:cxn>
                  <a:cxn ang="0">
                    <a:pos x="8779" y="1748"/>
                  </a:cxn>
                  <a:cxn ang="0">
                    <a:pos x="8303" y="3050"/>
                  </a:cxn>
                  <a:cxn ang="0">
                    <a:pos x="8671" y="3987"/>
                  </a:cxn>
                  <a:cxn ang="0">
                    <a:pos x="9915" y="4490"/>
                  </a:cxn>
                  <a:cxn ang="0">
                    <a:pos x="9915" y="5427"/>
                  </a:cxn>
                  <a:cxn ang="0">
                    <a:pos x="8611" y="5930"/>
                  </a:cxn>
                  <a:cxn ang="0">
                    <a:pos x="8241" y="6802"/>
                  </a:cxn>
                  <a:cxn ang="0">
                    <a:pos x="8843" y="8070"/>
                  </a:cxn>
                  <a:cxn ang="0">
                    <a:pos x="8177" y="8808"/>
                  </a:cxn>
                  <a:cxn ang="0">
                    <a:pos x="6863" y="8279"/>
                  </a:cxn>
                  <a:cxn ang="0">
                    <a:pos x="5929" y="8648"/>
                  </a:cxn>
                  <a:cxn ang="0">
                    <a:pos x="5460" y="9953"/>
                  </a:cxn>
                  <a:cxn ang="0">
                    <a:pos x="4453" y="9953"/>
                  </a:cxn>
                  <a:cxn ang="0">
                    <a:pos x="3716" y="8513"/>
                  </a:cxn>
                  <a:cxn ang="0">
                    <a:pos x="2844" y="8107"/>
                  </a:cxn>
                  <a:cxn ang="0">
                    <a:pos x="1846" y="8845"/>
                  </a:cxn>
                  <a:cxn ang="0">
                    <a:pos x="1142" y="8145"/>
                  </a:cxn>
                  <a:cxn ang="0">
                    <a:pos x="1609" y="6765"/>
                  </a:cxn>
                  <a:cxn ang="0">
                    <a:pos x="1241" y="5866"/>
                  </a:cxn>
                  <a:cxn ang="0">
                    <a:pos x="0" y="5427"/>
                  </a:cxn>
                  <a:cxn ang="0">
                    <a:pos x="0" y="4453"/>
                  </a:cxn>
                  <a:cxn ang="0">
                    <a:pos x="1241" y="4159"/>
                  </a:cxn>
                  <a:cxn ang="0">
                    <a:pos x="1539" y="3287"/>
                  </a:cxn>
                  <a:cxn ang="0">
                    <a:pos x="1035" y="1847"/>
                  </a:cxn>
                  <a:cxn ang="0">
                    <a:pos x="1711" y="1143"/>
                  </a:cxn>
                  <a:cxn ang="0">
                    <a:pos x="2914" y="1675"/>
                  </a:cxn>
                </a:cxnLst>
                <a:rect l="0" t="0" r="r" b="b"/>
                <a:pathLst>
                  <a:path w="9915" h="9953">
                    <a:moveTo>
                      <a:pt x="2914" y="1675"/>
                    </a:moveTo>
                    <a:lnTo>
                      <a:pt x="3887" y="1269"/>
                    </a:lnTo>
                    <a:lnTo>
                      <a:pt x="4453" y="0"/>
                    </a:lnTo>
                    <a:lnTo>
                      <a:pt x="5426" y="0"/>
                    </a:lnTo>
                    <a:lnTo>
                      <a:pt x="5829" y="1269"/>
                    </a:lnTo>
                    <a:lnTo>
                      <a:pt x="6728" y="1638"/>
                    </a:lnTo>
                    <a:lnTo>
                      <a:pt x="8069" y="1036"/>
                    </a:lnTo>
                    <a:lnTo>
                      <a:pt x="8779" y="1748"/>
                    </a:lnTo>
                    <a:lnTo>
                      <a:pt x="8303" y="3050"/>
                    </a:lnTo>
                    <a:lnTo>
                      <a:pt x="8671" y="3987"/>
                    </a:lnTo>
                    <a:lnTo>
                      <a:pt x="9915" y="4490"/>
                    </a:lnTo>
                    <a:lnTo>
                      <a:pt x="9915" y="5427"/>
                    </a:lnTo>
                    <a:lnTo>
                      <a:pt x="8611" y="5930"/>
                    </a:lnTo>
                    <a:lnTo>
                      <a:pt x="8241" y="6802"/>
                    </a:lnTo>
                    <a:lnTo>
                      <a:pt x="8843" y="8070"/>
                    </a:lnTo>
                    <a:lnTo>
                      <a:pt x="8177" y="8808"/>
                    </a:lnTo>
                    <a:lnTo>
                      <a:pt x="6863" y="8279"/>
                    </a:lnTo>
                    <a:lnTo>
                      <a:pt x="5929" y="8648"/>
                    </a:lnTo>
                    <a:lnTo>
                      <a:pt x="5460" y="9953"/>
                    </a:lnTo>
                    <a:lnTo>
                      <a:pt x="4453" y="9953"/>
                    </a:lnTo>
                    <a:lnTo>
                      <a:pt x="3716" y="8513"/>
                    </a:lnTo>
                    <a:lnTo>
                      <a:pt x="2844" y="8107"/>
                    </a:lnTo>
                    <a:lnTo>
                      <a:pt x="1846" y="8845"/>
                    </a:lnTo>
                    <a:lnTo>
                      <a:pt x="1142" y="8145"/>
                    </a:lnTo>
                    <a:lnTo>
                      <a:pt x="1609" y="6765"/>
                    </a:lnTo>
                    <a:lnTo>
                      <a:pt x="1241" y="5866"/>
                    </a:lnTo>
                    <a:lnTo>
                      <a:pt x="0" y="5427"/>
                    </a:lnTo>
                    <a:lnTo>
                      <a:pt x="0" y="4453"/>
                    </a:lnTo>
                    <a:lnTo>
                      <a:pt x="1241" y="4159"/>
                    </a:lnTo>
                    <a:lnTo>
                      <a:pt x="1539" y="3287"/>
                    </a:lnTo>
                    <a:lnTo>
                      <a:pt x="1035" y="1847"/>
                    </a:lnTo>
                    <a:lnTo>
                      <a:pt x="1711" y="1143"/>
                    </a:lnTo>
                    <a:lnTo>
                      <a:pt x="2914" y="1675"/>
                    </a:lnTo>
                  </a:path>
                </a:pathLst>
              </a:custGeom>
              <a:solidFill>
                <a:srgbClr val="01800D"/>
              </a:solidFill>
              <a:ln w="3175">
                <a:noFill/>
                <a:prstDash val="solid"/>
                <a:round/>
                <a:headEnd/>
                <a:tailEnd/>
              </a:ln>
            </p:spPr>
            <p:txBody>
              <a:bodyPr>
                <a:prstTxWarp prst="textNoShape">
                  <a:avLst/>
                </a:prstTxWarp>
              </a:bodyPr>
              <a:lstStyle/>
              <a:p>
                <a:endParaRPr lang="en-US"/>
              </a:p>
            </p:txBody>
          </p:sp>
          <p:sp>
            <p:nvSpPr>
              <p:cNvPr id="42" name="Freeform 39"/>
              <p:cNvSpPr>
                <a:spLocks/>
              </p:cNvSpPr>
              <p:nvPr/>
            </p:nvSpPr>
            <p:spPr bwMode="auto">
              <a:xfrm flipH="1" flipV="1">
                <a:off x="7360668" y="5904168"/>
                <a:ext cx="95060" cy="90392"/>
              </a:xfrm>
              <a:custGeom>
                <a:avLst/>
                <a:gdLst/>
                <a:ahLst/>
                <a:cxnLst>
                  <a:cxn ang="0">
                    <a:pos x="962" y="6"/>
                  </a:cxn>
                  <a:cxn ang="0">
                    <a:pos x="834" y="26"/>
                  </a:cxn>
                  <a:cxn ang="0">
                    <a:pos x="712" y="61"/>
                  </a:cxn>
                  <a:cxn ang="0">
                    <a:pos x="596" y="112"/>
                  </a:cxn>
                  <a:cxn ang="0">
                    <a:pos x="485" y="179"/>
                  </a:cxn>
                  <a:cxn ang="0">
                    <a:pos x="380" y="262"/>
                  </a:cxn>
                  <a:cxn ang="0">
                    <a:pos x="280" y="360"/>
                  </a:cxn>
                  <a:cxn ang="0">
                    <a:pos x="194" y="464"/>
                  </a:cxn>
                  <a:cxn ang="0">
                    <a:pos x="124" y="573"/>
                  </a:cxn>
                  <a:cxn ang="0">
                    <a:pos x="69" y="689"/>
                  </a:cxn>
                  <a:cxn ang="0">
                    <a:pos x="31" y="810"/>
                  </a:cxn>
                  <a:cxn ang="0">
                    <a:pos x="8" y="936"/>
                  </a:cxn>
                  <a:cxn ang="0">
                    <a:pos x="0" y="1069"/>
                  </a:cxn>
                  <a:cxn ang="0">
                    <a:pos x="8" y="1210"/>
                  </a:cxn>
                  <a:cxn ang="0">
                    <a:pos x="31" y="1344"/>
                  </a:cxn>
                  <a:cxn ang="0">
                    <a:pos x="69" y="1473"/>
                  </a:cxn>
                  <a:cxn ang="0">
                    <a:pos x="124" y="1595"/>
                  </a:cxn>
                  <a:cxn ang="0">
                    <a:pos x="194" y="1711"/>
                  </a:cxn>
                  <a:cxn ang="0">
                    <a:pos x="280" y="1822"/>
                  </a:cxn>
                  <a:cxn ang="0">
                    <a:pos x="380" y="1925"/>
                  </a:cxn>
                  <a:cxn ang="0">
                    <a:pos x="485" y="2012"/>
                  </a:cxn>
                  <a:cxn ang="0">
                    <a:pos x="596" y="2084"/>
                  </a:cxn>
                  <a:cxn ang="0">
                    <a:pos x="712" y="2138"/>
                  </a:cxn>
                  <a:cxn ang="0">
                    <a:pos x="834" y="2176"/>
                  </a:cxn>
                  <a:cxn ang="0">
                    <a:pos x="962" y="2197"/>
                  </a:cxn>
                  <a:cxn ang="0">
                    <a:pos x="1096" y="2201"/>
                  </a:cxn>
                  <a:cxn ang="0">
                    <a:pos x="1233" y="2191"/>
                  </a:cxn>
                  <a:cxn ang="0">
                    <a:pos x="1364" y="2162"/>
                  </a:cxn>
                  <a:cxn ang="0">
                    <a:pos x="1489" y="2118"/>
                  </a:cxn>
                  <a:cxn ang="0">
                    <a:pos x="1607" y="2058"/>
                  </a:cxn>
                  <a:cxn ang="0">
                    <a:pos x="1719" y="1980"/>
                  </a:cxn>
                  <a:cxn ang="0">
                    <a:pos x="1827" y="1886"/>
                  </a:cxn>
                  <a:cxn ang="0">
                    <a:pos x="1925" y="1779"/>
                  </a:cxn>
                  <a:cxn ang="0">
                    <a:pos x="2007" y="1665"/>
                  </a:cxn>
                  <a:cxn ang="0">
                    <a:pos x="2072" y="1547"/>
                  </a:cxn>
                  <a:cxn ang="0">
                    <a:pos x="2122" y="1422"/>
                  </a:cxn>
                  <a:cxn ang="0">
                    <a:pos x="2156" y="1291"/>
                  </a:cxn>
                  <a:cxn ang="0">
                    <a:pos x="2174" y="1154"/>
                  </a:cxn>
                  <a:cxn ang="0">
                    <a:pos x="2176" y="1015"/>
                  </a:cxn>
                  <a:cxn ang="0">
                    <a:pos x="2161" y="885"/>
                  </a:cxn>
                  <a:cxn ang="0">
                    <a:pos x="2131" y="761"/>
                  </a:cxn>
                  <a:cxn ang="0">
                    <a:pos x="2083" y="642"/>
                  </a:cxn>
                  <a:cxn ang="0">
                    <a:pos x="2021" y="529"/>
                  </a:cxn>
                  <a:cxn ang="0">
                    <a:pos x="1943" y="422"/>
                  </a:cxn>
                  <a:cxn ang="0">
                    <a:pos x="1848" y="319"/>
                  </a:cxn>
                  <a:cxn ang="0">
                    <a:pos x="1741" y="227"/>
                  </a:cxn>
                  <a:cxn ang="0">
                    <a:pos x="1630" y="150"/>
                  </a:cxn>
                  <a:cxn ang="0">
                    <a:pos x="1513" y="90"/>
                  </a:cxn>
                  <a:cxn ang="0">
                    <a:pos x="1389" y="45"/>
                  </a:cxn>
                  <a:cxn ang="0">
                    <a:pos x="1260" y="15"/>
                  </a:cxn>
                  <a:cxn ang="0">
                    <a:pos x="1125" y="2"/>
                  </a:cxn>
                </a:cxnLst>
                <a:rect l="0" t="0" r="r" b="b"/>
                <a:pathLst>
                  <a:path w="2177" h="2202">
                    <a:moveTo>
                      <a:pt x="1068" y="0"/>
                    </a:moveTo>
                    <a:lnTo>
                      <a:pt x="1042" y="0"/>
                    </a:lnTo>
                    <a:lnTo>
                      <a:pt x="1015" y="2"/>
                    </a:lnTo>
                    <a:lnTo>
                      <a:pt x="988" y="3"/>
                    </a:lnTo>
                    <a:lnTo>
                      <a:pt x="962" y="6"/>
                    </a:lnTo>
                    <a:lnTo>
                      <a:pt x="936" y="8"/>
                    </a:lnTo>
                    <a:lnTo>
                      <a:pt x="910" y="11"/>
                    </a:lnTo>
                    <a:lnTo>
                      <a:pt x="884" y="15"/>
                    </a:lnTo>
                    <a:lnTo>
                      <a:pt x="859" y="20"/>
                    </a:lnTo>
                    <a:lnTo>
                      <a:pt x="834" y="26"/>
                    </a:lnTo>
                    <a:lnTo>
                      <a:pt x="809" y="31"/>
                    </a:lnTo>
                    <a:lnTo>
                      <a:pt x="785" y="37"/>
                    </a:lnTo>
                    <a:lnTo>
                      <a:pt x="761" y="45"/>
                    </a:lnTo>
                    <a:lnTo>
                      <a:pt x="737" y="53"/>
                    </a:lnTo>
                    <a:lnTo>
                      <a:pt x="712" y="61"/>
                    </a:lnTo>
                    <a:lnTo>
                      <a:pt x="688" y="70"/>
                    </a:lnTo>
                    <a:lnTo>
                      <a:pt x="665" y="79"/>
                    </a:lnTo>
                    <a:lnTo>
                      <a:pt x="641" y="90"/>
                    </a:lnTo>
                    <a:lnTo>
                      <a:pt x="618" y="100"/>
                    </a:lnTo>
                    <a:lnTo>
                      <a:pt x="596" y="112"/>
                    </a:lnTo>
                    <a:lnTo>
                      <a:pt x="573" y="124"/>
                    </a:lnTo>
                    <a:lnTo>
                      <a:pt x="551" y="137"/>
                    </a:lnTo>
                    <a:lnTo>
                      <a:pt x="529" y="150"/>
                    </a:lnTo>
                    <a:lnTo>
                      <a:pt x="507" y="164"/>
                    </a:lnTo>
                    <a:lnTo>
                      <a:pt x="485" y="179"/>
                    </a:lnTo>
                    <a:lnTo>
                      <a:pt x="464" y="195"/>
                    </a:lnTo>
                    <a:lnTo>
                      <a:pt x="442" y="210"/>
                    </a:lnTo>
                    <a:lnTo>
                      <a:pt x="421" y="227"/>
                    </a:lnTo>
                    <a:lnTo>
                      <a:pt x="400" y="244"/>
                    </a:lnTo>
                    <a:lnTo>
                      <a:pt x="380" y="262"/>
                    </a:lnTo>
                    <a:lnTo>
                      <a:pt x="359" y="281"/>
                    </a:lnTo>
                    <a:lnTo>
                      <a:pt x="339" y="299"/>
                    </a:lnTo>
                    <a:lnTo>
                      <a:pt x="319" y="319"/>
                    </a:lnTo>
                    <a:lnTo>
                      <a:pt x="299" y="339"/>
                    </a:lnTo>
                    <a:lnTo>
                      <a:pt x="280" y="360"/>
                    </a:lnTo>
                    <a:lnTo>
                      <a:pt x="261" y="380"/>
                    </a:lnTo>
                    <a:lnTo>
                      <a:pt x="244" y="401"/>
                    </a:lnTo>
                    <a:lnTo>
                      <a:pt x="227" y="422"/>
                    </a:lnTo>
                    <a:lnTo>
                      <a:pt x="210" y="443"/>
                    </a:lnTo>
                    <a:lnTo>
                      <a:pt x="194" y="464"/>
                    </a:lnTo>
                    <a:lnTo>
                      <a:pt x="179" y="485"/>
                    </a:lnTo>
                    <a:lnTo>
                      <a:pt x="164" y="507"/>
                    </a:lnTo>
                    <a:lnTo>
                      <a:pt x="149" y="529"/>
                    </a:lnTo>
                    <a:lnTo>
                      <a:pt x="137" y="551"/>
                    </a:lnTo>
                    <a:lnTo>
                      <a:pt x="124" y="573"/>
                    </a:lnTo>
                    <a:lnTo>
                      <a:pt x="111" y="596"/>
                    </a:lnTo>
                    <a:lnTo>
                      <a:pt x="100" y="619"/>
                    </a:lnTo>
                    <a:lnTo>
                      <a:pt x="89" y="642"/>
                    </a:lnTo>
                    <a:lnTo>
                      <a:pt x="79" y="666"/>
                    </a:lnTo>
                    <a:lnTo>
                      <a:pt x="69" y="689"/>
                    </a:lnTo>
                    <a:lnTo>
                      <a:pt x="60" y="713"/>
                    </a:lnTo>
                    <a:lnTo>
                      <a:pt x="52" y="737"/>
                    </a:lnTo>
                    <a:lnTo>
                      <a:pt x="44" y="761"/>
                    </a:lnTo>
                    <a:lnTo>
                      <a:pt x="37" y="785"/>
                    </a:lnTo>
                    <a:lnTo>
                      <a:pt x="31" y="810"/>
                    </a:lnTo>
                    <a:lnTo>
                      <a:pt x="24" y="834"/>
                    </a:lnTo>
                    <a:lnTo>
                      <a:pt x="19" y="860"/>
                    </a:lnTo>
                    <a:lnTo>
                      <a:pt x="15" y="885"/>
                    </a:lnTo>
                    <a:lnTo>
                      <a:pt x="11" y="911"/>
                    </a:lnTo>
                    <a:lnTo>
                      <a:pt x="8" y="936"/>
                    </a:lnTo>
                    <a:lnTo>
                      <a:pt x="4" y="962"/>
                    </a:lnTo>
                    <a:lnTo>
                      <a:pt x="2" y="989"/>
                    </a:lnTo>
                    <a:lnTo>
                      <a:pt x="1" y="1015"/>
                    </a:lnTo>
                    <a:lnTo>
                      <a:pt x="0" y="1042"/>
                    </a:lnTo>
                    <a:lnTo>
                      <a:pt x="0" y="1069"/>
                    </a:lnTo>
                    <a:lnTo>
                      <a:pt x="0" y="1098"/>
                    </a:lnTo>
                    <a:lnTo>
                      <a:pt x="1" y="1126"/>
                    </a:lnTo>
                    <a:lnTo>
                      <a:pt x="2" y="1154"/>
                    </a:lnTo>
                    <a:lnTo>
                      <a:pt x="4" y="1182"/>
                    </a:lnTo>
                    <a:lnTo>
                      <a:pt x="8" y="1210"/>
                    </a:lnTo>
                    <a:lnTo>
                      <a:pt x="11" y="1237"/>
                    </a:lnTo>
                    <a:lnTo>
                      <a:pt x="15" y="1265"/>
                    </a:lnTo>
                    <a:lnTo>
                      <a:pt x="19" y="1291"/>
                    </a:lnTo>
                    <a:lnTo>
                      <a:pt x="24" y="1318"/>
                    </a:lnTo>
                    <a:lnTo>
                      <a:pt x="31" y="1344"/>
                    </a:lnTo>
                    <a:lnTo>
                      <a:pt x="37" y="1370"/>
                    </a:lnTo>
                    <a:lnTo>
                      <a:pt x="44" y="1397"/>
                    </a:lnTo>
                    <a:lnTo>
                      <a:pt x="52" y="1422"/>
                    </a:lnTo>
                    <a:lnTo>
                      <a:pt x="60" y="1448"/>
                    </a:lnTo>
                    <a:lnTo>
                      <a:pt x="69" y="1473"/>
                    </a:lnTo>
                    <a:lnTo>
                      <a:pt x="79" y="1497"/>
                    </a:lnTo>
                    <a:lnTo>
                      <a:pt x="89" y="1523"/>
                    </a:lnTo>
                    <a:lnTo>
                      <a:pt x="100" y="1547"/>
                    </a:lnTo>
                    <a:lnTo>
                      <a:pt x="111" y="1571"/>
                    </a:lnTo>
                    <a:lnTo>
                      <a:pt x="124" y="1595"/>
                    </a:lnTo>
                    <a:lnTo>
                      <a:pt x="137" y="1619"/>
                    </a:lnTo>
                    <a:lnTo>
                      <a:pt x="149" y="1642"/>
                    </a:lnTo>
                    <a:lnTo>
                      <a:pt x="164" y="1665"/>
                    </a:lnTo>
                    <a:lnTo>
                      <a:pt x="179" y="1688"/>
                    </a:lnTo>
                    <a:lnTo>
                      <a:pt x="194" y="1711"/>
                    </a:lnTo>
                    <a:lnTo>
                      <a:pt x="210" y="1734"/>
                    </a:lnTo>
                    <a:lnTo>
                      <a:pt x="227" y="1757"/>
                    </a:lnTo>
                    <a:lnTo>
                      <a:pt x="244" y="1779"/>
                    </a:lnTo>
                    <a:lnTo>
                      <a:pt x="261" y="1801"/>
                    </a:lnTo>
                    <a:lnTo>
                      <a:pt x="280" y="1822"/>
                    </a:lnTo>
                    <a:lnTo>
                      <a:pt x="299" y="1844"/>
                    </a:lnTo>
                    <a:lnTo>
                      <a:pt x="319" y="1865"/>
                    </a:lnTo>
                    <a:lnTo>
                      <a:pt x="339" y="1886"/>
                    </a:lnTo>
                    <a:lnTo>
                      <a:pt x="359" y="1905"/>
                    </a:lnTo>
                    <a:lnTo>
                      <a:pt x="380" y="1925"/>
                    </a:lnTo>
                    <a:lnTo>
                      <a:pt x="400" y="1944"/>
                    </a:lnTo>
                    <a:lnTo>
                      <a:pt x="421" y="1962"/>
                    </a:lnTo>
                    <a:lnTo>
                      <a:pt x="442" y="1980"/>
                    </a:lnTo>
                    <a:lnTo>
                      <a:pt x="464" y="1997"/>
                    </a:lnTo>
                    <a:lnTo>
                      <a:pt x="485" y="2012"/>
                    </a:lnTo>
                    <a:lnTo>
                      <a:pt x="507" y="2028"/>
                    </a:lnTo>
                    <a:lnTo>
                      <a:pt x="529" y="2043"/>
                    </a:lnTo>
                    <a:lnTo>
                      <a:pt x="551" y="2058"/>
                    </a:lnTo>
                    <a:lnTo>
                      <a:pt x="573" y="2071"/>
                    </a:lnTo>
                    <a:lnTo>
                      <a:pt x="596" y="2084"/>
                    </a:lnTo>
                    <a:lnTo>
                      <a:pt x="618" y="2096"/>
                    </a:lnTo>
                    <a:lnTo>
                      <a:pt x="641" y="2108"/>
                    </a:lnTo>
                    <a:lnTo>
                      <a:pt x="665" y="2118"/>
                    </a:lnTo>
                    <a:lnTo>
                      <a:pt x="688" y="2129"/>
                    </a:lnTo>
                    <a:lnTo>
                      <a:pt x="712" y="2138"/>
                    </a:lnTo>
                    <a:lnTo>
                      <a:pt x="737" y="2147"/>
                    </a:lnTo>
                    <a:lnTo>
                      <a:pt x="761" y="2155"/>
                    </a:lnTo>
                    <a:lnTo>
                      <a:pt x="785" y="2162"/>
                    </a:lnTo>
                    <a:lnTo>
                      <a:pt x="809" y="2170"/>
                    </a:lnTo>
                    <a:lnTo>
                      <a:pt x="834" y="2176"/>
                    </a:lnTo>
                    <a:lnTo>
                      <a:pt x="859" y="2181"/>
                    </a:lnTo>
                    <a:lnTo>
                      <a:pt x="884" y="2187"/>
                    </a:lnTo>
                    <a:lnTo>
                      <a:pt x="910" y="2191"/>
                    </a:lnTo>
                    <a:lnTo>
                      <a:pt x="936" y="2194"/>
                    </a:lnTo>
                    <a:lnTo>
                      <a:pt x="962" y="2197"/>
                    </a:lnTo>
                    <a:lnTo>
                      <a:pt x="988" y="2199"/>
                    </a:lnTo>
                    <a:lnTo>
                      <a:pt x="1015" y="2201"/>
                    </a:lnTo>
                    <a:lnTo>
                      <a:pt x="1042" y="2201"/>
                    </a:lnTo>
                    <a:lnTo>
                      <a:pt x="1068" y="2202"/>
                    </a:lnTo>
                    <a:lnTo>
                      <a:pt x="1096" y="2201"/>
                    </a:lnTo>
                    <a:lnTo>
                      <a:pt x="1125" y="2201"/>
                    </a:lnTo>
                    <a:lnTo>
                      <a:pt x="1152" y="2199"/>
                    </a:lnTo>
                    <a:lnTo>
                      <a:pt x="1179" y="2197"/>
                    </a:lnTo>
                    <a:lnTo>
                      <a:pt x="1206" y="2194"/>
                    </a:lnTo>
                    <a:lnTo>
                      <a:pt x="1233" y="2191"/>
                    </a:lnTo>
                    <a:lnTo>
                      <a:pt x="1260" y="2187"/>
                    </a:lnTo>
                    <a:lnTo>
                      <a:pt x="1286" y="2181"/>
                    </a:lnTo>
                    <a:lnTo>
                      <a:pt x="1312" y="2176"/>
                    </a:lnTo>
                    <a:lnTo>
                      <a:pt x="1338" y="2170"/>
                    </a:lnTo>
                    <a:lnTo>
                      <a:pt x="1364" y="2162"/>
                    </a:lnTo>
                    <a:lnTo>
                      <a:pt x="1389" y="2155"/>
                    </a:lnTo>
                    <a:lnTo>
                      <a:pt x="1414" y="2147"/>
                    </a:lnTo>
                    <a:lnTo>
                      <a:pt x="1439" y="2138"/>
                    </a:lnTo>
                    <a:lnTo>
                      <a:pt x="1463" y="2129"/>
                    </a:lnTo>
                    <a:lnTo>
                      <a:pt x="1489" y="2118"/>
                    </a:lnTo>
                    <a:lnTo>
                      <a:pt x="1513" y="2108"/>
                    </a:lnTo>
                    <a:lnTo>
                      <a:pt x="1536" y="2096"/>
                    </a:lnTo>
                    <a:lnTo>
                      <a:pt x="1560" y="2084"/>
                    </a:lnTo>
                    <a:lnTo>
                      <a:pt x="1584" y="2071"/>
                    </a:lnTo>
                    <a:lnTo>
                      <a:pt x="1607" y="2058"/>
                    </a:lnTo>
                    <a:lnTo>
                      <a:pt x="1630" y="2043"/>
                    </a:lnTo>
                    <a:lnTo>
                      <a:pt x="1652" y="2028"/>
                    </a:lnTo>
                    <a:lnTo>
                      <a:pt x="1675" y="2012"/>
                    </a:lnTo>
                    <a:lnTo>
                      <a:pt x="1697" y="1997"/>
                    </a:lnTo>
                    <a:lnTo>
                      <a:pt x="1719" y="1980"/>
                    </a:lnTo>
                    <a:lnTo>
                      <a:pt x="1741" y="1962"/>
                    </a:lnTo>
                    <a:lnTo>
                      <a:pt x="1763" y="1944"/>
                    </a:lnTo>
                    <a:lnTo>
                      <a:pt x="1785" y="1925"/>
                    </a:lnTo>
                    <a:lnTo>
                      <a:pt x="1806" y="1905"/>
                    </a:lnTo>
                    <a:lnTo>
                      <a:pt x="1827" y="1886"/>
                    </a:lnTo>
                    <a:lnTo>
                      <a:pt x="1848" y="1865"/>
                    </a:lnTo>
                    <a:lnTo>
                      <a:pt x="1868" y="1844"/>
                    </a:lnTo>
                    <a:lnTo>
                      <a:pt x="1888" y="1822"/>
                    </a:lnTo>
                    <a:lnTo>
                      <a:pt x="1906" y="1801"/>
                    </a:lnTo>
                    <a:lnTo>
                      <a:pt x="1925" y="1779"/>
                    </a:lnTo>
                    <a:lnTo>
                      <a:pt x="1943" y="1757"/>
                    </a:lnTo>
                    <a:lnTo>
                      <a:pt x="1960" y="1734"/>
                    </a:lnTo>
                    <a:lnTo>
                      <a:pt x="1975" y="1711"/>
                    </a:lnTo>
                    <a:lnTo>
                      <a:pt x="1991" y="1688"/>
                    </a:lnTo>
                    <a:lnTo>
                      <a:pt x="2007" y="1665"/>
                    </a:lnTo>
                    <a:lnTo>
                      <a:pt x="2021" y="1642"/>
                    </a:lnTo>
                    <a:lnTo>
                      <a:pt x="2035" y="1619"/>
                    </a:lnTo>
                    <a:lnTo>
                      <a:pt x="2048" y="1595"/>
                    </a:lnTo>
                    <a:lnTo>
                      <a:pt x="2060" y="1571"/>
                    </a:lnTo>
                    <a:lnTo>
                      <a:pt x="2072" y="1547"/>
                    </a:lnTo>
                    <a:lnTo>
                      <a:pt x="2083" y="1523"/>
                    </a:lnTo>
                    <a:lnTo>
                      <a:pt x="2094" y="1497"/>
                    </a:lnTo>
                    <a:lnTo>
                      <a:pt x="2104" y="1473"/>
                    </a:lnTo>
                    <a:lnTo>
                      <a:pt x="2114" y="1448"/>
                    </a:lnTo>
                    <a:lnTo>
                      <a:pt x="2122" y="1422"/>
                    </a:lnTo>
                    <a:lnTo>
                      <a:pt x="2131" y="1397"/>
                    </a:lnTo>
                    <a:lnTo>
                      <a:pt x="2138" y="1370"/>
                    </a:lnTo>
                    <a:lnTo>
                      <a:pt x="2144" y="1344"/>
                    </a:lnTo>
                    <a:lnTo>
                      <a:pt x="2151" y="1318"/>
                    </a:lnTo>
                    <a:lnTo>
                      <a:pt x="2156" y="1291"/>
                    </a:lnTo>
                    <a:lnTo>
                      <a:pt x="2161" y="1265"/>
                    </a:lnTo>
                    <a:lnTo>
                      <a:pt x="2165" y="1237"/>
                    </a:lnTo>
                    <a:lnTo>
                      <a:pt x="2168" y="1210"/>
                    </a:lnTo>
                    <a:lnTo>
                      <a:pt x="2171" y="1182"/>
                    </a:lnTo>
                    <a:lnTo>
                      <a:pt x="2174" y="1154"/>
                    </a:lnTo>
                    <a:lnTo>
                      <a:pt x="2176" y="1126"/>
                    </a:lnTo>
                    <a:lnTo>
                      <a:pt x="2177" y="1098"/>
                    </a:lnTo>
                    <a:lnTo>
                      <a:pt x="2177" y="1069"/>
                    </a:lnTo>
                    <a:lnTo>
                      <a:pt x="2177" y="1042"/>
                    </a:lnTo>
                    <a:lnTo>
                      <a:pt x="2176" y="1015"/>
                    </a:lnTo>
                    <a:lnTo>
                      <a:pt x="2174" y="989"/>
                    </a:lnTo>
                    <a:lnTo>
                      <a:pt x="2171" y="962"/>
                    </a:lnTo>
                    <a:lnTo>
                      <a:pt x="2168" y="936"/>
                    </a:lnTo>
                    <a:lnTo>
                      <a:pt x="2165" y="911"/>
                    </a:lnTo>
                    <a:lnTo>
                      <a:pt x="2161" y="885"/>
                    </a:lnTo>
                    <a:lnTo>
                      <a:pt x="2156" y="860"/>
                    </a:lnTo>
                    <a:lnTo>
                      <a:pt x="2151" y="834"/>
                    </a:lnTo>
                    <a:lnTo>
                      <a:pt x="2144" y="810"/>
                    </a:lnTo>
                    <a:lnTo>
                      <a:pt x="2138" y="785"/>
                    </a:lnTo>
                    <a:lnTo>
                      <a:pt x="2131" y="761"/>
                    </a:lnTo>
                    <a:lnTo>
                      <a:pt x="2122" y="737"/>
                    </a:lnTo>
                    <a:lnTo>
                      <a:pt x="2114" y="713"/>
                    </a:lnTo>
                    <a:lnTo>
                      <a:pt x="2104" y="689"/>
                    </a:lnTo>
                    <a:lnTo>
                      <a:pt x="2094" y="666"/>
                    </a:lnTo>
                    <a:lnTo>
                      <a:pt x="2083" y="642"/>
                    </a:lnTo>
                    <a:lnTo>
                      <a:pt x="2072" y="619"/>
                    </a:lnTo>
                    <a:lnTo>
                      <a:pt x="2060" y="596"/>
                    </a:lnTo>
                    <a:lnTo>
                      <a:pt x="2048" y="573"/>
                    </a:lnTo>
                    <a:lnTo>
                      <a:pt x="2035" y="551"/>
                    </a:lnTo>
                    <a:lnTo>
                      <a:pt x="2021" y="529"/>
                    </a:lnTo>
                    <a:lnTo>
                      <a:pt x="2007" y="507"/>
                    </a:lnTo>
                    <a:lnTo>
                      <a:pt x="1991" y="485"/>
                    </a:lnTo>
                    <a:lnTo>
                      <a:pt x="1975" y="464"/>
                    </a:lnTo>
                    <a:lnTo>
                      <a:pt x="1960" y="443"/>
                    </a:lnTo>
                    <a:lnTo>
                      <a:pt x="1943" y="422"/>
                    </a:lnTo>
                    <a:lnTo>
                      <a:pt x="1925" y="401"/>
                    </a:lnTo>
                    <a:lnTo>
                      <a:pt x="1906" y="380"/>
                    </a:lnTo>
                    <a:lnTo>
                      <a:pt x="1888" y="360"/>
                    </a:lnTo>
                    <a:lnTo>
                      <a:pt x="1868" y="339"/>
                    </a:lnTo>
                    <a:lnTo>
                      <a:pt x="1848" y="319"/>
                    </a:lnTo>
                    <a:lnTo>
                      <a:pt x="1827" y="299"/>
                    </a:lnTo>
                    <a:lnTo>
                      <a:pt x="1806" y="281"/>
                    </a:lnTo>
                    <a:lnTo>
                      <a:pt x="1785" y="262"/>
                    </a:lnTo>
                    <a:lnTo>
                      <a:pt x="1763" y="244"/>
                    </a:lnTo>
                    <a:lnTo>
                      <a:pt x="1741" y="227"/>
                    </a:lnTo>
                    <a:lnTo>
                      <a:pt x="1719" y="210"/>
                    </a:lnTo>
                    <a:lnTo>
                      <a:pt x="1697" y="195"/>
                    </a:lnTo>
                    <a:lnTo>
                      <a:pt x="1675" y="179"/>
                    </a:lnTo>
                    <a:lnTo>
                      <a:pt x="1652" y="164"/>
                    </a:lnTo>
                    <a:lnTo>
                      <a:pt x="1630" y="150"/>
                    </a:lnTo>
                    <a:lnTo>
                      <a:pt x="1607" y="137"/>
                    </a:lnTo>
                    <a:lnTo>
                      <a:pt x="1584" y="124"/>
                    </a:lnTo>
                    <a:lnTo>
                      <a:pt x="1560" y="112"/>
                    </a:lnTo>
                    <a:lnTo>
                      <a:pt x="1536" y="100"/>
                    </a:lnTo>
                    <a:lnTo>
                      <a:pt x="1513" y="90"/>
                    </a:lnTo>
                    <a:lnTo>
                      <a:pt x="1489" y="79"/>
                    </a:lnTo>
                    <a:lnTo>
                      <a:pt x="1463" y="70"/>
                    </a:lnTo>
                    <a:lnTo>
                      <a:pt x="1439" y="61"/>
                    </a:lnTo>
                    <a:lnTo>
                      <a:pt x="1414" y="53"/>
                    </a:lnTo>
                    <a:lnTo>
                      <a:pt x="1389" y="45"/>
                    </a:lnTo>
                    <a:lnTo>
                      <a:pt x="1364" y="37"/>
                    </a:lnTo>
                    <a:lnTo>
                      <a:pt x="1338" y="31"/>
                    </a:lnTo>
                    <a:lnTo>
                      <a:pt x="1312" y="26"/>
                    </a:lnTo>
                    <a:lnTo>
                      <a:pt x="1286" y="20"/>
                    </a:lnTo>
                    <a:lnTo>
                      <a:pt x="1260" y="15"/>
                    </a:lnTo>
                    <a:lnTo>
                      <a:pt x="1233" y="11"/>
                    </a:lnTo>
                    <a:lnTo>
                      <a:pt x="1206" y="8"/>
                    </a:lnTo>
                    <a:lnTo>
                      <a:pt x="1179" y="6"/>
                    </a:lnTo>
                    <a:lnTo>
                      <a:pt x="1152" y="3"/>
                    </a:lnTo>
                    <a:lnTo>
                      <a:pt x="1125" y="2"/>
                    </a:lnTo>
                    <a:lnTo>
                      <a:pt x="1096" y="0"/>
                    </a:lnTo>
                    <a:lnTo>
                      <a:pt x="1068" y="0"/>
                    </a:lnTo>
                    <a:close/>
                  </a:path>
                </a:pathLst>
              </a:custGeom>
              <a:solidFill>
                <a:schemeClr val="accent1"/>
              </a:solidFill>
              <a:ln w="3175">
                <a:noFill/>
                <a:prstDash val="solid"/>
                <a:round/>
                <a:headEnd/>
                <a:tailEnd/>
              </a:ln>
            </p:spPr>
            <p:txBody>
              <a:bodyPr>
                <a:prstTxWarp prst="textNoShape">
                  <a:avLst/>
                </a:prstTxWarp>
              </a:bodyPr>
              <a:lstStyle/>
              <a:p>
                <a:endParaRPr lang="en-US"/>
              </a:p>
            </p:txBody>
          </p:sp>
          <p:sp>
            <p:nvSpPr>
              <p:cNvPr id="43" name="Freeform 40"/>
              <p:cNvSpPr>
                <a:spLocks/>
              </p:cNvSpPr>
              <p:nvPr/>
            </p:nvSpPr>
            <p:spPr bwMode="auto">
              <a:xfrm flipH="1" flipV="1">
                <a:off x="7087370" y="5623821"/>
                <a:ext cx="95759" cy="90392"/>
              </a:xfrm>
              <a:custGeom>
                <a:avLst/>
                <a:gdLst/>
                <a:ahLst/>
                <a:cxnLst>
                  <a:cxn ang="0">
                    <a:pos x="481" y="164"/>
                  </a:cxn>
                  <a:cxn ang="0">
                    <a:pos x="395" y="230"/>
                  </a:cxn>
                  <a:cxn ang="0">
                    <a:pos x="318" y="302"/>
                  </a:cxn>
                  <a:cxn ang="0">
                    <a:pos x="249" y="381"/>
                  </a:cxn>
                  <a:cxn ang="0">
                    <a:pos x="188" y="466"/>
                  </a:cxn>
                  <a:cxn ang="0">
                    <a:pos x="135" y="556"/>
                  </a:cxn>
                  <a:cxn ang="0">
                    <a:pos x="90" y="654"/>
                  </a:cxn>
                  <a:cxn ang="0">
                    <a:pos x="52" y="758"/>
                  </a:cxn>
                  <a:cxn ang="0">
                    <a:pos x="23" y="865"/>
                  </a:cxn>
                  <a:cxn ang="0">
                    <a:pos x="6" y="970"/>
                  </a:cxn>
                  <a:cxn ang="0">
                    <a:pos x="0" y="1075"/>
                  </a:cxn>
                  <a:cxn ang="0">
                    <a:pos x="6" y="1178"/>
                  </a:cxn>
                  <a:cxn ang="0">
                    <a:pos x="22" y="1279"/>
                  </a:cxn>
                  <a:cxn ang="0">
                    <a:pos x="50" y="1378"/>
                  </a:cxn>
                  <a:cxn ang="0">
                    <a:pos x="90" y="1475"/>
                  </a:cxn>
                  <a:cxn ang="0">
                    <a:pos x="140" y="1572"/>
                  </a:cxn>
                  <a:cxn ang="0">
                    <a:pos x="192" y="1668"/>
                  </a:cxn>
                  <a:cxn ang="0">
                    <a:pos x="251" y="1759"/>
                  </a:cxn>
                  <a:cxn ang="0">
                    <a:pos x="316" y="1843"/>
                  </a:cxn>
                  <a:cxn ang="0">
                    <a:pos x="388" y="1918"/>
                  </a:cxn>
                  <a:cxn ang="0">
                    <a:pos x="467" y="1985"/>
                  </a:cxn>
                  <a:cxn ang="0">
                    <a:pos x="554" y="2045"/>
                  </a:cxn>
                  <a:cxn ang="0">
                    <a:pos x="648" y="2095"/>
                  </a:cxn>
                  <a:cxn ang="0">
                    <a:pos x="747" y="2138"/>
                  </a:cxn>
                  <a:cxn ang="0">
                    <a:pos x="853" y="2172"/>
                  </a:cxn>
                  <a:cxn ang="0">
                    <a:pos x="959" y="2194"/>
                  </a:cxn>
                  <a:cxn ang="0">
                    <a:pos x="1065" y="2204"/>
                  </a:cxn>
                  <a:cxn ang="0">
                    <a:pos x="1172" y="2202"/>
                  </a:cxn>
                  <a:cxn ang="0">
                    <a:pos x="1278" y="2188"/>
                  </a:cxn>
                  <a:cxn ang="0">
                    <a:pos x="1385" y="2163"/>
                  </a:cxn>
                  <a:cxn ang="0">
                    <a:pos x="1493" y="2125"/>
                  </a:cxn>
                  <a:cxn ang="0">
                    <a:pos x="1601" y="2076"/>
                  </a:cxn>
                  <a:cxn ang="0">
                    <a:pos x="1778" y="1960"/>
                  </a:cxn>
                  <a:cxn ang="0">
                    <a:pos x="1942" y="1813"/>
                  </a:cxn>
                  <a:cxn ang="0">
                    <a:pos x="2065" y="1652"/>
                  </a:cxn>
                  <a:cxn ang="0">
                    <a:pos x="2145" y="1478"/>
                  </a:cxn>
                  <a:cxn ang="0">
                    <a:pos x="2185" y="1290"/>
                  </a:cxn>
                  <a:cxn ang="0">
                    <a:pos x="2182" y="1089"/>
                  </a:cxn>
                  <a:cxn ang="0">
                    <a:pos x="2138" y="873"/>
                  </a:cxn>
                  <a:cxn ang="0">
                    <a:pos x="2052" y="644"/>
                  </a:cxn>
                  <a:cxn ang="0">
                    <a:pos x="1984" y="513"/>
                  </a:cxn>
                  <a:cxn ang="0">
                    <a:pos x="1925" y="425"/>
                  </a:cxn>
                  <a:cxn ang="0">
                    <a:pos x="1859" y="345"/>
                  </a:cxn>
                  <a:cxn ang="0">
                    <a:pos x="1786" y="273"/>
                  </a:cxn>
                  <a:cxn ang="0">
                    <a:pos x="1704" y="209"/>
                  </a:cxn>
                  <a:cxn ang="0">
                    <a:pos x="1616" y="152"/>
                  </a:cxn>
                  <a:cxn ang="0">
                    <a:pos x="1519" y="105"/>
                  </a:cxn>
                  <a:cxn ang="0">
                    <a:pos x="1415" y="65"/>
                  </a:cxn>
                  <a:cxn ang="0">
                    <a:pos x="1307" y="34"/>
                  </a:cxn>
                  <a:cxn ang="0">
                    <a:pos x="1199" y="12"/>
                  </a:cxn>
                  <a:cxn ang="0">
                    <a:pos x="1093" y="1"/>
                  </a:cxn>
                  <a:cxn ang="0">
                    <a:pos x="987" y="1"/>
                  </a:cxn>
                  <a:cxn ang="0">
                    <a:pos x="883" y="12"/>
                  </a:cxn>
                  <a:cxn ang="0">
                    <a:pos x="779" y="33"/>
                  </a:cxn>
                  <a:cxn ang="0">
                    <a:pos x="676" y="64"/>
                  </a:cxn>
                  <a:cxn ang="0">
                    <a:pos x="575" y="106"/>
                  </a:cxn>
                </a:cxnLst>
                <a:rect l="0" t="0" r="r" b="b"/>
                <a:pathLst>
                  <a:path w="2188" h="2205">
                    <a:moveTo>
                      <a:pt x="550" y="118"/>
                    </a:moveTo>
                    <a:lnTo>
                      <a:pt x="526" y="132"/>
                    </a:lnTo>
                    <a:lnTo>
                      <a:pt x="503" y="148"/>
                    </a:lnTo>
                    <a:lnTo>
                      <a:pt x="481" y="164"/>
                    </a:lnTo>
                    <a:lnTo>
                      <a:pt x="459" y="180"/>
                    </a:lnTo>
                    <a:lnTo>
                      <a:pt x="437" y="196"/>
                    </a:lnTo>
                    <a:lnTo>
                      <a:pt x="416" y="213"/>
                    </a:lnTo>
                    <a:lnTo>
                      <a:pt x="395" y="230"/>
                    </a:lnTo>
                    <a:lnTo>
                      <a:pt x="375" y="248"/>
                    </a:lnTo>
                    <a:lnTo>
                      <a:pt x="356" y="266"/>
                    </a:lnTo>
                    <a:lnTo>
                      <a:pt x="337" y="283"/>
                    </a:lnTo>
                    <a:lnTo>
                      <a:pt x="318" y="302"/>
                    </a:lnTo>
                    <a:lnTo>
                      <a:pt x="300" y="321"/>
                    </a:lnTo>
                    <a:lnTo>
                      <a:pt x="283" y="341"/>
                    </a:lnTo>
                    <a:lnTo>
                      <a:pt x="266" y="361"/>
                    </a:lnTo>
                    <a:lnTo>
                      <a:pt x="249" y="381"/>
                    </a:lnTo>
                    <a:lnTo>
                      <a:pt x="233" y="401"/>
                    </a:lnTo>
                    <a:lnTo>
                      <a:pt x="217" y="423"/>
                    </a:lnTo>
                    <a:lnTo>
                      <a:pt x="203" y="444"/>
                    </a:lnTo>
                    <a:lnTo>
                      <a:pt x="188" y="466"/>
                    </a:lnTo>
                    <a:lnTo>
                      <a:pt x="174" y="488"/>
                    </a:lnTo>
                    <a:lnTo>
                      <a:pt x="161" y="510"/>
                    </a:lnTo>
                    <a:lnTo>
                      <a:pt x="147" y="533"/>
                    </a:lnTo>
                    <a:lnTo>
                      <a:pt x="135" y="556"/>
                    </a:lnTo>
                    <a:lnTo>
                      <a:pt x="123" y="580"/>
                    </a:lnTo>
                    <a:lnTo>
                      <a:pt x="112" y="604"/>
                    </a:lnTo>
                    <a:lnTo>
                      <a:pt x="100" y="629"/>
                    </a:lnTo>
                    <a:lnTo>
                      <a:pt x="90" y="654"/>
                    </a:lnTo>
                    <a:lnTo>
                      <a:pt x="79" y="679"/>
                    </a:lnTo>
                    <a:lnTo>
                      <a:pt x="70" y="705"/>
                    </a:lnTo>
                    <a:lnTo>
                      <a:pt x="60" y="731"/>
                    </a:lnTo>
                    <a:lnTo>
                      <a:pt x="52" y="758"/>
                    </a:lnTo>
                    <a:lnTo>
                      <a:pt x="43" y="784"/>
                    </a:lnTo>
                    <a:lnTo>
                      <a:pt x="36" y="811"/>
                    </a:lnTo>
                    <a:lnTo>
                      <a:pt x="29" y="838"/>
                    </a:lnTo>
                    <a:lnTo>
                      <a:pt x="23" y="865"/>
                    </a:lnTo>
                    <a:lnTo>
                      <a:pt x="18" y="892"/>
                    </a:lnTo>
                    <a:lnTo>
                      <a:pt x="13" y="918"/>
                    </a:lnTo>
                    <a:lnTo>
                      <a:pt x="9" y="944"/>
                    </a:lnTo>
                    <a:lnTo>
                      <a:pt x="6" y="970"/>
                    </a:lnTo>
                    <a:lnTo>
                      <a:pt x="4" y="997"/>
                    </a:lnTo>
                    <a:lnTo>
                      <a:pt x="1" y="1023"/>
                    </a:lnTo>
                    <a:lnTo>
                      <a:pt x="0" y="1049"/>
                    </a:lnTo>
                    <a:lnTo>
                      <a:pt x="0" y="1075"/>
                    </a:lnTo>
                    <a:lnTo>
                      <a:pt x="0" y="1101"/>
                    </a:lnTo>
                    <a:lnTo>
                      <a:pt x="1" y="1127"/>
                    </a:lnTo>
                    <a:lnTo>
                      <a:pt x="4" y="1152"/>
                    </a:lnTo>
                    <a:lnTo>
                      <a:pt x="6" y="1178"/>
                    </a:lnTo>
                    <a:lnTo>
                      <a:pt x="9" y="1203"/>
                    </a:lnTo>
                    <a:lnTo>
                      <a:pt x="13" y="1229"/>
                    </a:lnTo>
                    <a:lnTo>
                      <a:pt x="17" y="1254"/>
                    </a:lnTo>
                    <a:lnTo>
                      <a:pt x="22" y="1279"/>
                    </a:lnTo>
                    <a:lnTo>
                      <a:pt x="28" y="1304"/>
                    </a:lnTo>
                    <a:lnTo>
                      <a:pt x="35" y="1328"/>
                    </a:lnTo>
                    <a:lnTo>
                      <a:pt x="42" y="1353"/>
                    </a:lnTo>
                    <a:lnTo>
                      <a:pt x="50" y="1378"/>
                    </a:lnTo>
                    <a:lnTo>
                      <a:pt x="59" y="1403"/>
                    </a:lnTo>
                    <a:lnTo>
                      <a:pt x="69" y="1427"/>
                    </a:lnTo>
                    <a:lnTo>
                      <a:pt x="78" y="1451"/>
                    </a:lnTo>
                    <a:lnTo>
                      <a:pt x="90" y="1475"/>
                    </a:lnTo>
                    <a:lnTo>
                      <a:pt x="101" y="1499"/>
                    </a:lnTo>
                    <a:lnTo>
                      <a:pt x="113" y="1523"/>
                    </a:lnTo>
                    <a:lnTo>
                      <a:pt x="126" y="1547"/>
                    </a:lnTo>
                    <a:lnTo>
                      <a:pt x="140" y="1572"/>
                    </a:lnTo>
                    <a:lnTo>
                      <a:pt x="154" y="1595"/>
                    </a:lnTo>
                    <a:lnTo>
                      <a:pt x="166" y="1620"/>
                    </a:lnTo>
                    <a:lnTo>
                      <a:pt x="180" y="1644"/>
                    </a:lnTo>
                    <a:lnTo>
                      <a:pt x="192" y="1668"/>
                    </a:lnTo>
                    <a:lnTo>
                      <a:pt x="207" y="1692"/>
                    </a:lnTo>
                    <a:lnTo>
                      <a:pt x="221" y="1715"/>
                    </a:lnTo>
                    <a:lnTo>
                      <a:pt x="235" y="1737"/>
                    </a:lnTo>
                    <a:lnTo>
                      <a:pt x="251" y="1759"/>
                    </a:lnTo>
                    <a:lnTo>
                      <a:pt x="267" y="1781"/>
                    </a:lnTo>
                    <a:lnTo>
                      <a:pt x="283" y="1802"/>
                    </a:lnTo>
                    <a:lnTo>
                      <a:pt x="299" y="1823"/>
                    </a:lnTo>
                    <a:lnTo>
                      <a:pt x="316" y="1843"/>
                    </a:lnTo>
                    <a:lnTo>
                      <a:pt x="334" y="1862"/>
                    </a:lnTo>
                    <a:lnTo>
                      <a:pt x="352" y="1882"/>
                    </a:lnTo>
                    <a:lnTo>
                      <a:pt x="370" y="1900"/>
                    </a:lnTo>
                    <a:lnTo>
                      <a:pt x="388" y="1918"/>
                    </a:lnTo>
                    <a:lnTo>
                      <a:pt x="407" y="1936"/>
                    </a:lnTo>
                    <a:lnTo>
                      <a:pt x="427" y="1952"/>
                    </a:lnTo>
                    <a:lnTo>
                      <a:pt x="447" y="1969"/>
                    </a:lnTo>
                    <a:lnTo>
                      <a:pt x="467" y="1985"/>
                    </a:lnTo>
                    <a:lnTo>
                      <a:pt x="488" y="2001"/>
                    </a:lnTo>
                    <a:lnTo>
                      <a:pt x="510" y="2015"/>
                    </a:lnTo>
                    <a:lnTo>
                      <a:pt x="531" y="2030"/>
                    </a:lnTo>
                    <a:lnTo>
                      <a:pt x="554" y="2045"/>
                    </a:lnTo>
                    <a:lnTo>
                      <a:pt x="576" y="2057"/>
                    </a:lnTo>
                    <a:lnTo>
                      <a:pt x="599" y="2071"/>
                    </a:lnTo>
                    <a:lnTo>
                      <a:pt x="623" y="2083"/>
                    </a:lnTo>
                    <a:lnTo>
                      <a:pt x="648" y="2095"/>
                    </a:lnTo>
                    <a:lnTo>
                      <a:pt x="672" y="2107"/>
                    </a:lnTo>
                    <a:lnTo>
                      <a:pt x="697" y="2118"/>
                    </a:lnTo>
                    <a:lnTo>
                      <a:pt x="722" y="2129"/>
                    </a:lnTo>
                    <a:lnTo>
                      <a:pt x="747" y="2138"/>
                    </a:lnTo>
                    <a:lnTo>
                      <a:pt x="774" y="2147"/>
                    </a:lnTo>
                    <a:lnTo>
                      <a:pt x="801" y="2156"/>
                    </a:lnTo>
                    <a:lnTo>
                      <a:pt x="827" y="2164"/>
                    </a:lnTo>
                    <a:lnTo>
                      <a:pt x="853" y="2172"/>
                    </a:lnTo>
                    <a:lnTo>
                      <a:pt x="880" y="2179"/>
                    </a:lnTo>
                    <a:lnTo>
                      <a:pt x="907" y="2184"/>
                    </a:lnTo>
                    <a:lnTo>
                      <a:pt x="933" y="2189"/>
                    </a:lnTo>
                    <a:lnTo>
                      <a:pt x="959" y="2194"/>
                    </a:lnTo>
                    <a:lnTo>
                      <a:pt x="986" y="2198"/>
                    </a:lnTo>
                    <a:lnTo>
                      <a:pt x="1013" y="2201"/>
                    </a:lnTo>
                    <a:lnTo>
                      <a:pt x="1039" y="2203"/>
                    </a:lnTo>
                    <a:lnTo>
                      <a:pt x="1065" y="2204"/>
                    </a:lnTo>
                    <a:lnTo>
                      <a:pt x="1092" y="2205"/>
                    </a:lnTo>
                    <a:lnTo>
                      <a:pt x="1119" y="2205"/>
                    </a:lnTo>
                    <a:lnTo>
                      <a:pt x="1145" y="2204"/>
                    </a:lnTo>
                    <a:lnTo>
                      <a:pt x="1172" y="2202"/>
                    </a:lnTo>
                    <a:lnTo>
                      <a:pt x="1198" y="2200"/>
                    </a:lnTo>
                    <a:lnTo>
                      <a:pt x="1226" y="2197"/>
                    </a:lnTo>
                    <a:lnTo>
                      <a:pt x="1252" y="2194"/>
                    </a:lnTo>
                    <a:lnTo>
                      <a:pt x="1278" y="2188"/>
                    </a:lnTo>
                    <a:lnTo>
                      <a:pt x="1305" y="2183"/>
                    </a:lnTo>
                    <a:lnTo>
                      <a:pt x="1331" y="2178"/>
                    </a:lnTo>
                    <a:lnTo>
                      <a:pt x="1359" y="2171"/>
                    </a:lnTo>
                    <a:lnTo>
                      <a:pt x="1385" y="2163"/>
                    </a:lnTo>
                    <a:lnTo>
                      <a:pt x="1412" y="2155"/>
                    </a:lnTo>
                    <a:lnTo>
                      <a:pt x="1438" y="2145"/>
                    </a:lnTo>
                    <a:lnTo>
                      <a:pt x="1466" y="2136"/>
                    </a:lnTo>
                    <a:lnTo>
                      <a:pt x="1493" y="2125"/>
                    </a:lnTo>
                    <a:lnTo>
                      <a:pt x="1519" y="2114"/>
                    </a:lnTo>
                    <a:lnTo>
                      <a:pt x="1546" y="2102"/>
                    </a:lnTo>
                    <a:lnTo>
                      <a:pt x="1574" y="2090"/>
                    </a:lnTo>
                    <a:lnTo>
                      <a:pt x="1601" y="2076"/>
                    </a:lnTo>
                    <a:lnTo>
                      <a:pt x="1627" y="2061"/>
                    </a:lnTo>
                    <a:lnTo>
                      <a:pt x="1681" y="2029"/>
                    </a:lnTo>
                    <a:lnTo>
                      <a:pt x="1731" y="1994"/>
                    </a:lnTo>
                    <a:lnTo>
                      <a:pt x="1778" y="1960"/>
                    </a:lnTo>
                    <a:lnTo>
                      <a:pt x="1823" y="1925"/>
                    </a:lnTo>
                    <a:lnTo>
                      <a:pt x="1865" y="1888"/>
                    </a:lnTo>
                    <a:lnTo>
                      <a:pt x="1905" y="1852"/>
                    </a:lnTo>
                    <a:lnTo>
                      <a:pt x="1942" y="1813"/>
                    </a:lnTo>
                    <a:lnTo>
                      <a:pt x="1977" y="1774"/>
                    </a:lnTo>
                    <a:lnTo>
                      <a:pt x="2009" y="1734"/>
                    </a:lnTo>
                    <a:lnTo>
                      <a:pt x="2038" y="1694"/>
                    </a:lnTo>
                    <a:lnTo>
                      <a:pt x="2065" y="1652"/>
                    </a:lnTo>
                    <a:lnTo>
                      <a:pt x="2089" y="1610"/>
                    </a:lnTo>
                    <a:lnTo>
                      <a:pt x="2111" y="1567"/>
                    </a:lnTo>
                    <a:lnTo>
                      <a:pt x="2130" y="1523"/>
                    </a:lnTo>
                    <a:lnTo>
                      <a:pt x="2145" y="1478"/>
                    </a:lnTo>
                    <a:lnTo>
                      <a:pt x="2159" y="1432"/>
                    </a:lnTo>
                    <a:lnTo>
                      <a:pt x="2171" y="1386"/>
                    </a:lnTo>
                    <a:lnTo>
                      <a:pt x="2179" y="1339"/>
                    </a:lnTo>
                    <a:lnTo>
                      <a:pt x="2185" y="1290"/>
                    </a:lnTo>
                    <a:lnTo>
                      <a:pt x="2188" y="1241"/>
                    </a:lnTo>
                    <a:lnTo>
                      <a:pt x="2188" y="1191"/>
                    </a:lnTo>
                    <a:lnTo>
                      <a:pt x="2187" y="1140"/>
                    </a:lnTo>
                    <a:lnTo>
                      <a:pt x="2182" y="1089"/>
                    </a:lnTo>
                    <a:lnTo>
                      <a:pt x="2175" y="1036"/>
                    </a:lnTo>
                    <a:lnTo>
                      <a:pt x="2165" y="983"/>
                    </a:lnTo>
                    <a:lnTo>
                      <a:pt x="2153" y="929"/>
                    </a:lnTo>
                    <a:lnTo>
                      <a:pt x="2138" y="873"/>
                    </a:lnTo>
                    <a:lnTo>
                      <a:pt x="2120" y="817"/>
                    </a:lnTo>
                    <a:lnTo>
                      <a:pt x="2100" y="761"/>
                    </a:lnTo>
                    <a:lnTo>
                      <a:pt x="2077" y="703"/>
                    </a:lnTo>
                    <a:lnTo>
                      <a:pt x="2052" y="644"/>
                    </a:lnTo>
                    <a:lnTo>
                      <a:pt x="2024" y="584"/>
                    </a:lnTo>
                    <a:lnTo>
                      <a:pt x="2011" y="560"/>
                    </a:lnTo>
                    <a:lnTo>
                      <a:pt x="1998" y="536"/>
                    </a:lnTo>
                    <a:lnTo>
                      <a:pt x="1984" y="513"/>
                    </a:lnTo>
                    <a:lnTo>
                      <a:pt x="1970" y="490"/>
                    </a:lnTo>
                    <a:lnTo>
                      <a:pt x="1956" y="468"/>
                    </a:lnTo>
                    <a:lnTo>
                      <a:pt x="1941" y="446"/>
                    </a:lnTo>
                    <a:lnTo>
                      <a:pt x="1925" y="425"/>
                    </a:lnTo>
                    <a:lnTo>
                      <a:pt x="1909" y="404"/>
                    </a:lnTo>
                    <a:lnTo>
                      <a:pt x="1894" y="384"/>
                    </a:lnTo>
                    <a:lnTo>
                      <a:pt x="1877" y="364"/>
                    </a:lnTo>
                    <a:lnTo>
                      <a:pt x="1859" y="345"/>
                    </a:lnTo>
                    <a:lnTo>
                      <a:pt x="1841" y="326"/>
                    </a:lnTo>
                    <a:lnTo>
                      <a:pt x="1823" y="308"/>
                    </a:lnTo>
                    <a:lnTo>
                      <a:pt x="1805" y="290"/>
                    </a:lnTo>
                    <a:lnTo>
                      <a:pt x="1786" y="273"/>
                    </a:lnTo>
                    <a:lnTo>
                      <a:pt x="1766" y="256"/>
                    </a:lnTo>
                    <a:lnTo>
                      <a:pt x="1746" y="239"/>
                    </a:lnTo>
                    <a:lnTo>
                      <a:pt x="1725" y="224"/>
                    </a:lnTo>
                    <a:lnTo>
                      <a:pt x="1704" y="209"/>
                    </a:lnTo>
                    <a:lnTo>
                      <a:pt x="1683" y="194"/>
                    </a:lnTo>
                    <a:lnTo>
                      <a:pt x="1661" y="180"/>
                    </a:lnTo>
                    <a:lnTo>
                      <a:pt x="1638" y="166"/>
                    </a:lnTo>
                    <a:lnTo>
                      <a:pt x="1616" y="152"/>
                    </a:lnTo>
                    <a:lnTo>
                      <a:pt x="1592" y="140"/>
                    </a:lnTo>
                    <a:lnTo>
                      <a:pt x="1569" y="127"/>
                    </a:lnTo>
                    <a:lnTo>
                      <a:pt x="1543" y="116"/>
                    </a:lnTo>
                    <a:lnTo>
                      <a:pt x="1519" y="105"/>
                    </a:lnTo>
                    <a:lnTo>
                      <a:pt x="1494" y="94"/>
                    </a:lnTo>
                    <a:lnTo>
                      <a:pt x="1468" y="84"/>
                    </a:lnTo>
                    <a:lnTo>
                      <a:pt x="1442" y="74"/>
                    </a:lnTo>
                    <a:lnTo>
                      <a:pt x="1415" y="65"/>
                    </a:lnTo>
                    <a:lnTo>
                      <a:pt x="1388" y="56"/>
                    </a:lnTo>
                    <a:lnTo>
                      <a:pt x="1361" y="48"/>
                    </a:lnTo>
                    <a:lnTo>
                      <a:pt x="1334" y="40"/>
                    </a:lnTo>
                    <a:lnTo>
                      <a:pt x="1307" y="34"/>
                    </a:lnTo>
                    <a:lnTo>
                      <a:pt x="1280" y="27"/>
                    </a:lnTo>
                    <a:lnTo>
                      <a:pt x="1253" y="21"/>
                    </a:lnTo>
                    <a:lnTo>
                      <a:pt x="1227" y="17"/>
                    </a:lnTo>
                    <a:lnTo>
                      <a:pt x="1199" y="12"/>
                    </a:lnTo>
                    <a:lnTo>
                      <a:pt x="1173" y="9"/>
                    </a:lnTo>
                    <a:lnTo>
                      <a:pt x="1146" y="5"/>
                    </a:lnTo>
                    <a:lnTo>
                      <a:pt x="1120" y="3"/>
                    </a:lnTo>
                    <a:lnTo>
                      <a:pt x="1093" y="1"/>
                    </a:lnTo>
                    <a:lnTo>
                      <a:pt x="1066" y="0"/>
                    </a:lnTo>
                    <a:lnTo>
                      <a:pt x="1040" y="0"/>
                    </a:lnTo>
                    <a:lnTo>
                      <a:pt x="1014" y="0"/>
                    </a:lnTo>
                    <a:lnTo>
                      <a:pt x="987" y="1"/>
                    </a:lnTo>
                    <a:lnTo>
                      <a:pt x="961" y="3"/>
                    </a:lnTo>
                    <a:lnTo>
                      <a:pt x="935" y="5"/>
                    </a:lnTo>
                    <a:lnTo>
                      <a:pt x="909" y="9"/>
                    </a:lnTo>
                    <a:lnTo>
                      <a:pt x="883" y="12"/>
                    </a:lnTo>
                    <a:lnTo>
                      <a:pt x="856" y="16"/>
                    </a:lnTo>
                    <a:lnTo>
                      <a:pt x="830" y="21"/>
                    </a:lnTo>
                    <a:lnTo>
                      <a:pt x="805" y="26"/>
                    </a:lnTo>
                    <a:lnTo>
                      <a:pt x="779" y="33"/>
                    </a:lnTo>
                    <a:lnTo>
                      <a:pt x="752" y="39"/>
                    </a:lnTo>
                    <a:lnTo>
                      <a:pt x="727" y="47"/>
                    </a:lnTo>
                    <a:lnTo>
                      <a:pt x="702" y="55"/>
                    </a:lnTo>
                    <a:lnTo>
                      <a:pt x="676" y="64"/>
                    </a:lnTo>
                    <a:lnTo>
                      <a:pt x="651" y="74"/>
                    </a:lnTo>
                    <a:lnTo>
                      <a:pt x="626" y="83"/>
                    </a:lnTo>
                    <a:lnTo>
                      <a:pt x="600" y="95"/>
                    </a:lnTo>
                    <a:lnTo>
                      <a:pt x="575" y="106"/>
                    </a:lnTo>
                    <a:lnTo>
                      <a:pt x="550" y="118"/>
                    </a:lnTo>
                  </a:path>
                </a:pathLst>
              </a:custGeom>
              <a:solidFill>
                <a:schemeClr val="accent1"/>
              </a:solidFill>
              <a:ln w="3175">
                <a:noFill/>
                <a:prstDash val="solid"/>
                <a:round/>
                <a:headEnd/>
                <a:tailEnd/>
              </a:ln>
            </p:spPr>
            <p:txBody>
              <a:bodyPr>
                <a:prstTxWarp prst="textNoShape">
                  <a:avLst/>
                </a:prstTxWarp>
              </a:bodyPr>
              <a:lstStyle/>
              <a:p>
                <a:endParaRPr lang="en-US"/>
              </a:p>
            </p:txBody>
          </p:sp>
        </p:grpSp>
        <p:sp>
          <p:nvSpPr>
            <p:cNvPr id="61" name="Bent Arrow 60"/>
            <p:cNvSpPr/>
            <p:nvPr/>
          </p:nvSpPr>
          <p:spPr bwMode="auto">
            <a:xfrm rot="10800000">
              <a:off x="6107112" y="5075237"/>
              <a:ext cx="1788606" cy="1478280"/>
            </a:xfrm>
            <a:prstGeom prst="bentArrow">
              <a:avLst>
                <a:gd name="adj1" fmla="val 5515"/>
                <a:gd name="adj2" fmla="val 10428"/>
                <a:gd name="adj3" fmla="val 25000"/>
                <a:gd name="adj4" fmla="val 43750"/>
              </a:avLst>
            </a:prstGeom>
            <a:solidFill>
              <a:srgbClr val="660066"/>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grpSp>
      <p:sp>
        <p:nvSpPr>
          <p:cNvPr id="62" name="TextBox 61"/>
          <p:cNvSpPr txBox="1"/>
          <p:nvPr/>
        </p:nvSpPr>
        <p:spPr>
          <a:xfrm>
            <a:off x="8058318" y="2408237"/>
            <a:ext cx="1869906" cy="476541"/>
          </a:xfrm>
          <a:prstGeom prst="rect">
            <a:avLst/>
          </a:prstGeom>
          <a:noFill/>
        </p:spPr>
        <p:txBody>
          <a:bodyPr wrap="square" rtlCol="0">
            <a:spAutoFit/>
          </a:bodyPr>
          <a:lstStyle/>
          <a:p>
            <a:r>
              <a:rPr lang="en-US" dirty="0" smtClean="0">
                <a:solidFill>
                  <a:srgbClr val="000000"/>
                </a:solidFill>
              </a:rPr>
              <a:t>entailment</a:t>
            </a:r>
            <a:endParaRPr lang="en-US" dirty="0">
              <a:solidFill>
                <a:srgbClr val="000000"/>
              </a:solidFill>
            </a:endParaRPr>
          </a:p>
        </p:txBody>
      </p:sp>
      <p:sp>
        <p:nvSpPr>
          <p:cNvPr id="63" name="TextBox 62"/>
          <p:cNvSpPr txBox="1"/>
          <p:nvPr/>
        </p:nvSpPr>
        <p:spPr>
          <a:xfrm>
            <a:off x="8058318" y="5284496"/>
            <a:ext cx="1869906" cy="851413"/>
          </a:xfrm>
          <a:prstGeom prst="rect">
            <a:avLst/>
          </a:prstGeom>
          <a:noFill/>
        </p:spPr>
        <p:txBody>
          <a:bodyPr wrap="square" rtlCol="0">
            <a:spAutoFit/>
          </a:bodyPr>
          <a:lstStyle/>
          <a:p>
            <a:r>
              <a:rPr lang="en-US" dirty="0" smtClean="0">
                <a:solidFill>
                  <a:srgbClr val="000000"/>
                </a:solidFill>
              </a:rPr>
              <a:t>pattern matching</a:t>
            </a:r>
            <a:endParaRPr lang="en-US" dirty="0">
              <a:solidFill>
                <a:srgbClr val="000000"/>
              </a:solidFill>
            </a:endParaRPr>
          </a:p>
        </p:txBody>
      </p:sp>
      <p:sp>
        <p:nvSpPr>
          <p:cNvPr id="65" name="Freeform 122"/>
          <p:cNvSpPr>
            <a:spLocks/>
          </p:cNvSpPr>
          <p:nvPr/>
        </p:nvSpPr>
        <p:spPr bwMode="auto">
          <a:xfrm>
            <a:off x="544512" y="3521376"/>
            <a:ext cx="609600" cy="1690402"/>
          </a:xfrm>
          <a:custGeom>
            <a:avLst/>
            <a:gdLst/>
            <a:ahLst/>
            <a:cxnLst>
              <a:cxn ang="0">
                <a:pos x="4558" y="3551"/>
              </a:cxn>
              <a:cxn ang="0">
                <a:pos x="4932" y="3676"/>
              </a:cxn>
              <a:cxn ang="0">
                <a:pos x="5287" y="3900"/>
              </a:cxn>
              <a:cxn ang="0">
                <a:pos x="5619" y="4220"/>
              </a:cxn>
              <a:cxn ang="0">
                <a:pos x="5880" y="4585"/>
              </a:cxn>
              <a:cxn ang="0">
                <a:pos x="6049" y="4967"/>
              </a:cxn>
              <a:cxn ang="0">
                <a:pos x="6127" y="5370"/>
              </a:cxn>
              <a:cxn ang="0">
                <a:pos x="6122" y="9793"/>
              </a:cxn>
              <a:cxn ang="0">
                <a:pos x="6053" y="10109"/>
              </a:cxn>
              <a:cxn ang="0">
                <a:pos x="5917" y="10397"/>
              </a:cxn>
              <a:cxn ang="0">
                <a:pos x="5715" y="10660"/>
              </a:cxn>
              <a:cxn ang="0">
                <a:pos x="5455" y="10883"/>
              </a:cxn>
              <a:cxn ang="0">
                <a:pos x="5145" y="11056"/>
              </a:cxn>
              <a:cxn ang="0">
                <a:pos x="4787" y="11178"/>
              </a:cxn>
              <a:cxn ang="0">
                <a:pos x="1424" y="11201"/>
              </a:cxn>
              <a:cxn ang="0">
                <a:pos x="1026" y="11058"/>
              </a:cxn>
              <a:cxn ang="0">
                <a:pos x="719" y="10901"/>
              </a:cxn>
              <a:cxn ang="0">
                <a:pos x="456" y="10714"/>
              </a:cxn>
              <a:cxn ang="0">
                <a:pos x="247" y="10503"/>
              </a:cxn>
              <a:cxn ang="0">
                <a:pos x="101" y="10281"/>
              </a:cxn>
              <a:cxn ang="0">
                <a:pos x="19" y="10047"/>
              </a:cxn>
              <a:cxn ang="0">
                <a:pos x="1" y="5453"/>
              </a:cxn>
              <a:cxn ang="0">
                <a:pos x="57" y="4978"/>
              </a:cxn>
              <a:cxn ang="0">
                <a:pos x="208" y="4560"/>
              </a:cxn>
              <a:cxn ang="0">
                <a:pos x="453" y="4201"/>
              </a:cxn>
              <a:cxn ang="0">
                <a:pos x="789" y="3904"/>
              </a:cxn>
              <a:cxn ang="0">
                <a:pos x="1194" y="3691"/>
              </a:cxn>
              <a:cxn ang="0">
                <a:pos x="1670" y="3564"/>
              </a:cxn>
              <a:cxn ang="0">
                <a:pos x="2212" y="3522"/>
              </a:cxn>
              <a:cxn ang="0">
                <a:pos x="2312" y="3514"/>
              </a:cxn>
              <a:cxn ang="0">
                <a:pos x="2617" y="3511"/>
              </a:cxn>
              <a:cxn ang="0">
                <a:pos x="2686" y="3430"/>
              </a:cxn>
              <a:cxn ang="0">
                <a:pos x="2402" y="3322"/>
              </a:cxn>
              <a:cxn ang="0">
                <a:pos x="2117" y="3158"/>
              </a:cxn>
              <a:cxn ang="0">
                <a:pos x="1869" y="2950"/>
              </a:cxn>
              <a:cxn ang="0">
                <a:pos x="1660" y="2699"/>
              </a:cxn>
              <a:cxn ang="0">
                <a:pos x="1506" y="2420"/>
              </a:cxn>
              <a:cxn ang="0">
                <a:pos x="1408" y="2123"/>
              </a:cxn>
              <a:cxn ang="0">
                <a:pos x="1367" y="1804"/>
              </a:cxn>
              <a:cxn ang="0">
                <a:pos x="1390" y="1427"/>
              </a:cxn>
              <a:cxn ang="0">
                <a:pos x="1493" y="1068"/>
              </a:cxn>
              <a:cxn ang="0">
                <a:pos x="1676" y="742"/>
              </a:cxn>
              <a:cxn ang="0">
                <a:pos x="1940" y="448"/>
              </a:cxn>
              <a:cxn ang="0">
                <a:pos x="2247" y="219"/>
              </a:cxn>
              <a:cxn ang="0">
                <a:pos x="2588" y="71"/>
              </a:cxn>
              <a:cxn ang="0">
                <a:pos x="2962" y="4"/>
              </a:cxn>
              <a:cxn ang="0">
                <a:pos x="3356" y="18"/>
              </a:cxn>
              <a:cxn ang="0">
                <a:pos x="3721" y="111"/>
              </a:cxn>
              <a:cxn ang="0">
                <a:pos x="4053" y="287"/>
              </a:cxn>
              <a:cxn ang="0">
                <a:pos x="4353" y="542"/>
              </a:cxn>
              <a:cxn ang="0">
                <a:pos x="4588" y="847"/>
              </a:cxn>
              <a:cxn ang="0">
                <a:pos x="4745" y="1184"/>
              </a:cxn>
              <a:cxn ang="0">
                <a:pos x="4820" y="1555"/>
              </a:cxn>
              <a:cxn ang="0">
                <a:pos x="4818" y="1917"/>
              </a:cxn>
              <a:cxn ang="0">
                <a:pos x="4752" y="2240"/>
              </a:cxn>
              <a:cxn ang="0">
                <a:pos x="4624" y="2541"/>
              </a:cxn>
              <a:cxn ang="0">
                <a:pos x="4431" y="2824"/>
              </a:cxn>
              <a:cxn ang="0">
                <a:pos x="4192" y="3066"/>
              </a:cxn>
              <a:cxn ang="0">
                <a:pos x="3919" y="3252"/>
              </a:cxn>
              <a:cxn ang="0">
                <a:pos x="3611" y="3381"/>
              </a:cxn>
              <a:cxn ang="0">
                <a:pos x="3466" y="3480"/>
              </a:cxn>
            </a:cxnLst>
            <a:rect l="0" t="0" r="r" b="b"/>
            <a:pathLst>
              <a:path w="6132" h="16980">
                <a:moveTo>
                  <a:pt x="3480" y="3522"/>
                </a:moveTo>
                <a:lnTo>
                  <a:pt x="4254" y="3522"/>
                </a:lnTo>
                <a:lnTo>
                  <a:pt x="4298" y="3522"/>
                </a:lnTo>
                <a:lnTo>
                  <a:pt x="4342" y="3524"/>
                </a:lnTo>
                <a:lnTo>
                  <a:pt x="4386" y="3527"/>
                </a:lnTo>
                <a:lnTo>
                  <a:pt x="4429" y="3531"/>
                </a:lnTo>
                <a:lnTo>
                  <a:pt x="4473" y="3536"/>
                </a:lnTo>
                <a:lnTo>
                  <a:pt x="4515" y="3543"/>
                </a:lnTo>
                <a:lnTo>
                  <a:pt x="4558" y="3551"/>
                </a:lnTo>
                <a:lnTo>
                  <a:pt x="4601" y="3560"/>
                </a:lnTo>
                <a:lnTo>
                  <a:pt x="4643" y="3570"/>
                </a:lnTo>
                <a:lnTo>
                  <a:pt x="4685" y="3582"/>
                </a:lnTo>
                <a:lnTo>
                  <a:pt x="4727" y="3595"/>
                </a:lnTo>
                <a:lnTo>
                  <a:pt x="4769" y="3609"/>
                </a:lnTo>
                <a:lnTo>
                  <a:pt x="4809" y="3624"/>
                </a:lnTo>
                <a:lnTo>
                  <a:pt x="4851" y="3640"/>
                </a:lnTo>
                <a:lnTo>
                  <a:pt x="4892" y="3658"/>
                </a:lnTo>
                <a:lnTo>
                  <a:pt x="4932" y="3676"/>
                </a:lnTo>
                <a:lnTo>
                  <a:pt x="4973" y="3696"/>
                </a:lnTo>
                <a:lnTo>
                  <a:pt x="5013" y="3717"/>
                </a:lnTo>
                <a:lnTo>
                  <a:pt x="5052" y="3739"/>
                </a:lnTo>
                <a:lnTo>
                  <a:pt x="5093" y="3763"/>
                </a:lnTo>
                <a:lnTo>
                  <a:pt x="5132" y="3788"/>
                </a:lnTo>
                <a:lnTo>
                  <a:pt x="5171" y="3814"/>
                </a:lnTo>
                <a:lnTo>
                  <a:pt x="5210" y="3842"/>
                </a:lnTo>
                <a:lnTo>
                  <a:pt x="5249" y="3870"/>
                </a:lnTo>
                <a:lnTo>
                  <a:pt x="5287" y="3900"/>
                </a:lnTo>
                <a:lnTo>
                  <a:pt x="5325" y="3931"/>
                </a:lnTo>
                <a:lnTo>
                  <a:pt x="5364" y="3963"/>
                </a:lnTo>
                <a:lnTo>
                  <a:pt x="5401" y="3997"/>
                </a:lnTo>
                <a:lnTo>
                  <a:pt x="5438" y="4031"/>
                </a:lnTo>
                <a:lnTo>
                  <a:pt x="5475" y="4067"/>
                </a:lnTo>
                <a:lnTo>
                  <a:pt x="5512" y="4104"/>
                </a:lnTo>
                <a:lnTo>
                  <a:pt x="5549" y="4142"/>
                </a:lnTo>
                <a:lnTo>
                  <a:pt x="5584" y="4181"/>
                </a:lnTo>
                <a:lnTo>
                  <a:pt x="5619" y="4220"/>
                </a:lnTo>
                <a:lnTo>
                  <a:pt x="5652" y="4260"/>
                </a:lnTo>
                <a:lnTo>
                  <a:pt x="5685" y="4300"/>
                </a:lnTo>
                <a:lnTo>
                  <a:pt x="5716" y="4339"/>
                </a:lnTo>
                <a:lnTo>
                  <a:pt x="5747" y="4379"/>
                </a:lnTo>
                <a:lnTo>
                  <a:pt x="5775" y="4420"/>
                </a:lnTo>
                <a:lnTo>
                  <a:pt x="5803" y="4460"/>
                </a:lnTo>
                <a:lnTo>
                  <a:pt x="5830" y="4502"/>
                </a:lnTo>
                <a:lnTo>
                  <a:pt x="5855" y="4543"/>
                </a:lnTo>
                <a:lnTo>
                  <a:pt x="5880" y="4585"/>
                </a:lnTo>
                <a:lnTo>
                  <a:pt x="5904" y="4626"/>
                </a:lnTo>
                <a:lnTo>
                  <a:pt x="5925" y="4667"/>
                </a:lnTo>
                <a:lnTo>
                  <a:pt x="5946" y="4710"/>
                </a:lnTo>
                <a:lnTo>
                  <a:pt x="5967" y="4752"/>
                </a:lnTo>
                <a:lnTo>
                  <a:pt x="5986" y="4795"/>
                </a:lnTo>
                <a:lnTo>
                  <a:pt x="6004" y="4838"/>
                </a:lnTo>
                <a:lnTo>
                  <a:pt x="6020" y="4880"/>
                </a:lnTo>
                <a:lnTo>
                  <a:pt x="6036" y="4924"/>
                </a:lnTo>
                <a:lnTo>
                  <a:pt x="6049" y="4967"/>
                </a:lnTo>
                <a:lnTo>
                  <a:pt x="6063" y="5011"/>
                </a:lnTo>
                <a:lnTo>
                  <a:pt x="6075" y="5055"/>
                </a:lnTo>
                <a:lnTo>
                  <a:pt x="6085" y="5100"/>
                </a:lnTo>
                <a:lnTo>
                  <a:pt x="6095" y="5144"/>
                </a:lnTo>
                <a:lnTo>
                  <a:pt x="6104" y="5189"/>
                </a:lnTo>
                <a:lnTo>
                  <a:pt x="6111" y="5234"/>
                </a:lnTo>
                <a:lnTo>
                  <a:pt x="6117" y="5280"/>
                </a:lnTo>
                <a:lnTo>
                  <a:pt x="6123" y="5324"/>
                </a:lnTo>
                <a:lnTo>
                  <a:pt x="6127" y="5370"/>
                </a:lnTo>
                <a:lnTo>
                  <a:pt x="6130" y="5417"/>
                </a:lnTo>
                <a:lnTo>
                  <a:pt x="6131" y="5463"/>
                </a:lnTo>
                <a:lnTo>
                  <a:pt x="6132" y="5509"/>
                </a:lnTo>
                <a:lnTo>
                  <a:pt x="6132" y="9605"/>
                </a:lnTo>
                <a:lnTo>
                  <a:pt x="6132" y="9643"/>
                </a:lnTo>
                <a:lnTo>
                  <a:pt x="6130" y="9682"/>
                </a:lnTo>
                <a:lnTo>
                  <a:pt x="6129" y="9719"/>
                </a:lnTo>
                <a:lnTo>
                  <a:pt x="6126" y="9756"/>
                </a:lnTo>
                <a:lnTo>
                  <a:pt x="6122" y="9793"/>
                </a:lnTo>
                <a:lnTo>
                  <a:pt x="6117" y="9829"/>
                </a:lnTo>
                <a:lnTo>
                  <a:pt x="6112" y="9866"/>
                </a:lnTo>
                <a:lnTo>
                  <a:pt x="6107" y="9901"/>
                </a:lnTo>
                <a:lnTo>
                  <a:pt x="6099" y="9937"/>
                </a:lnTo>
                <a:lnTo>
                  <a:pt x="6092" y="9972"/>
                </a:lnTo>
                <a:lnTo>
                  <a:pt x="6083" y="10007"/>
                </a:lnTo>
                <a:lnTo>
                  <a:pt x="6074" y="10041"/>
                </a:lnTo>
                <a:lnTo>
                  <a:pt x="6063" y="10075"/>
                </a:lnTo>
                <a:lnTo>
                  <a:pt x="6053" y="10109"/>
                </a:lnTo>
                <a:lnTo>
                  <a:pt x="6041" y="10142"/>
                </a:lnTo>
                <a:lnTo>
                  <a:pt x="6028" y="10175"/>
                </a:lnTo>
                <a:lnTo>
                  <a:pt x="6014" y="10208"/>
                </a:lnTo>
                <a:lnTo>
                  <a:pt x="6001" y="10241"/>
                </a:lnTo>
                <a:lnTo>
                  <a:pt x="5986" y="10273"/>
                </a:lnTo>
                <a:lnTo>
                  <a:pt x="5970" y="10305"/>
                </a:lnTo>
                <a:lnTo>
                  <a:pt x="5953" y="10335"/>
                </a:lnTo>
                <a:lnTo>
                  <a:pt x="5935" y="10366"/>
                </a:lnTo>
                <a:lnTo>
                  <a:pt x="5917" y="10397"/>
                </a:lnTo>
                <a:lnTo>
                  <a:pt x="5898" y="10428"/>
                </a:lnTo>
                <a:lnTo>
                  <a:pt x="5877" y="10458"/>
                </a:lnTo>
                <a:lnTo>
                  <a:pt x="5857" y="10487"/>
                </a:lnTo>
                <a:lnTo>
                  <a:pt x="5835" y="10517"/>
                </a:lnTo>
                <a:lnTo>
                  <a:pt x="5813" y="10546"/>
                </a:lnTo>
                <a:lnTo>
                  <a:pt x="5789" y="10575"/>
                </a:lnTo>
                <a:lnTo>
                  <a:pt x="5766" y="10603"/>
                </a:lnTo>
                <a:lnTo>
                  <a:pt x="5740" y="10632"/>
                </a:lnTo>
                <a:lnTo>
                  <a:pt x="5715" y="10660"/>
                </a:lnTo>
                <a:lnTo>
                  <a:pt x="5688" y="10687"/>
                </a:lnTo>
                <a:lnTo>
                  <a:pt x="5661" y="10714"/>
                </a:lnTo>
                <a:lnTo>
                  <a:pt x="5633" y="10739"/>
                </a:lnTo>
                <a:lnTo>
                  <a:pt x="5606" y="10765"/>
                </a:lnTo>
                <a:lnTo>
                  <a:pt x="5576" y="10790"/>
                </a:lnTo>
                <a:lnTo>
                  <a:pt x="5546" y="10814"/>
                </a:lnTo>
                <a:lnTo>
                  <a:pt x="5516" y="10838"/>
                </a:lnTo>
                <a:lnTo>
                  <a:pt x="5486" y="10860"/>
                </a:lnTo>
                <a:lnTo>
                  <a:pt x="5455" y="10883"/>
                </a:lnTo>
                <a:lnTo>
                  <a:pt x="5422" y="10905"/>
                </a:lnTo>
                <a:lnTo>
                  <a:pt x="5390" y="10925"/>
                </a:lnTo>
                <a:lnTo>
                  <a:pt x="5357" y="10947"/>
                </a:lnTo>
                <a:lnTo>
                  <a:pt x="5323" y="10966"/>
                </a:lnTo>
                <a:lnTo>
                  <a:pt x="5288" y="10985"/>
                </a:lnTo>
                <a:lnTo>
                  <a:pt x="5253" y="11004"/>
                </a:lnTo>
                <a:lnTo>
                  <a:pt x="5218" y="11022"/>
                </a:lnTo>
                <a:lnTo>
                  <a:pt x="5182" y="11039"/>
                </a:lnTo>
                <a:lnTo>
                  <a:pt x="5145" y="11056"/>
                </a:lnTo>
                <a:lnTo>
                  <a:pt x="5108" y="11072"/>
                </a:lnTo>
                <a:lnTo>
                  <a:pt x="5069" y="11087"/>
                </a:lnTo>
                <a:lnTo>
                  <a:pt x="5031" y="11102"/>
                </a:lnTo>
                <a:lnTo>
                  <a:pt x="4992" y="11117"/>
                </a:lnTo>
                <a:lnTo>
                  <a:pt x="4952" y="11130"/>
                </a:lnTo>
                <a:lnTo>
                  <a:pt x="4911" y="11143"/>
                </a:lnTo>
                <a:lnTo>
                  <a:pt x="4871" y="11155"/>
                </a:lnTo>
                <a:lnTo>
                  <a:pt x="4828" y="11167"/>
                </a:lnTo>
                <a:lnTo>
                  <a:pt x="4787" y="11178"/>
                </a:lnTo>
                <a:lnTo>
                  <a:pt x="4743" y="11189"/>
                </a:lnTo>
                <a:lnTo>
                  <a:pt x="4701" y="11199"/>
                </a:lnTo>
                <a:lnTo>
                  <a:pt x="4656" y="11208"/>
                </a:lnTo>
                <a:lnTo>
                  <a:pt x="4612" y="11217"/>
                </a:lnTo>
                <a:lnTo>
                  <a:pt x="4567" y="11225"/>
                </a:lnTo>
                <a:lnTo>
                  <a:pt x="4567" y="16980"/>
                </a:lnTo>
                <a:lnTo>
                  <a:pt x="1510" y="16980"/>
                </a:lnTo>
                <a:lnTo>
                  <a:pt x="1510" y="11225"/>
                </a:lnTo>
                <a:lnTo>
                  <a:pt x="1424" y="11201"/>
                </a:lnTo>
                <a:lnTo>
                  <a:pt x="1340" y="11175"/>
                </a:lnTo>
                <a:lnTo>
                  <a:pt x="1298" y="11161"/>
                </a:lnTo>
                <a:lnTo>
                  <a:pt x="1258" y="11148"/>
                </a:lnTo>
                <a:lnTo>
                  <a:pt x="1218" y="11134"/>
                </a:lnTo>
                <a:lnTo>
                  <a:pt x="1178" y="11120"/>
                </a:lnTo>
                <a:lnTo>
                  <a:pt x="1139" y="11105"/>
                </a:lnTo>
                <a:lnTo>
                  <a:pt x="1101" y="11089"/>
                </a:lnTo>
                <a:lnTo>
                  <a:pt x="1064" y="11074"/>
                </a:lnTo>
                <a:lnTo>
                  <a:pt x="1026" y="11058"/>
                </a:lnTo>
                <a:lnTo>
                  <a:pt x="990" y="11042"/>
                </a:lnTo>
                <a:lnTo>
                  <a:pt x="954" y="11025"/>
                </a:lnTo>
                <a:lnTo>
                  <a:pt x="918" y="11009"/>
                </a:lnTo>
                <a:lnTo>
                  <a:pt x="884" y="10991"/>
                </a:lnTo>
                <a:lnTo>
                  <a:pt x="849" y="10974"/>
                </a:lnTo>
                <a:lnTo>
                  <a:pt x="816" y="10956"/>
                </a:lnTo>
                <a:lnTo>
                  <a:pt x="782" y="10938"/>
                </a:lnTo>
                <a:lnTo>
                  <a:pt x="750" y="10920"/>
                </a:lnTo>
                <a:lnTo>
                  <a:pt x="719" y="10901"/>
                </a:lnTo>
                <a:lnTo>
                  <a:pt x="687" y="10882"/>
                </a:lnTo>
                <a:lnTo>
                  <a:pt x="656" y="10862"/>
                </a:lnTo>
                <a:lnTo>
                  <a:pt x="626" y="10841"/>
                </a:lnTo>
                <a:lnTo>
                  <a:pt x="596" y="10821"/>
                </a:lnTo>
                <a:lnTo>
                  <a:pt x="567" y="10801"/>
                </a:lnTo>
                <a:lnTo>
                  <a:pt x="539" y="10780"/>
                </a:lnTo>
                <a:lnTo>
                  <a:pt x="510" y="10758"/>
                </a:lnTo>
                <a:lnTo>
                  <a:pt x="484" y="10736"/>
                </a:lnTo>
                <a:lnTo>
                  <a:pt x="456" y="10714"/>
                </a:lnTo>
                <a:lnTo>
                  <a:pt x="431" y="10691"/>
                </a:lnTo>
                <a:lnTo>
                  <a:pt x="405" y="10668"/>
                </a:lnTo>
                <a:lnTo>
                  <a:pt x="380" y="10646"/>
                </a:lnTo>
                <a:lnTo>
                  <a:pt x="355" y="10622"/>
                </a:lnTo>
                <a:lnTo>
                  <a:pt x="332" y="10599"/>
                </a:lnTo>
                <a:lnTo>
                  <a:pt x="310" y="10576"/>
                </a:lnTo>
                <a:lnTo>
                  <a:pt x="289" y="10551"/>
                </a:lnTo>
                <a:lnTo>
                  <a:pt x="267" y="10528"/>
                </a:lnTo>
                <a:lnTo>
                  <a:pt x="247" y="10503"/>
                </a:lnTo>
                <a:lnTo>
                  <a:pt x="228" y="10480"/>
                </a:lnTo>
                <a:lnTo>
                  <a:pt x="209" y="10455"/>
                </a:lnTo>
                <a:lnTo>
                  <a:pt x="191" y="10431"/>
                </a:lnTo>
                <a:lnTo>
                  <a:pt x="174" y="10407"/>
                </a:lnTo>
                <a:lnTo>
                  <a:pt x="158" y="10382"/>
                </a:lnTo>
                <a:lnTo>
                  <a:pt x="142" y="10357"/>
                </a:lnTo>
                <a:lnTo>
                  <a:pt x="128" y="10332"/>
                </a:lnTo>
                <a:lnTo>
                  <a:pt x="114" y="10307"/>
                </a:lnTo>
                <a:lnTo>
                  <a:pt x="101" y="10281"/>
                </a:lnTo>
                <a:lnTo>
                  <a:pt x="89" y="10256"/>
                </a:lnTo>
                <a:lnTo>
                  <a:pt x="77" y="10230"/>
                </a:lnTo>
                <a:lnTo>
                  <a:pt x="67" y="10205"/>
                </a:lnTo>
                <a:lnTo>
                  <a:pt x="57" y="10179"/>
                </a:lnTo>
                <a:lnTo>
                  <a:pt x="48" y="10153"/>
                </a:lnTo>
                <a:lnTo>
                  <a:pt x="39" y="10127"/>
                </a:lnTo>
                <a:lnTo>
                  <a:pt x="32" y="10100"/>
                </a:lnTo>
                <a:lnTo>
                  <a:pt x="25" y="10074"/>
                </a:lnTo>
                <a:lnTo>
                  <a:pt x="19" y="10047"/>
                </a:lnTo>
                <a:lnTo>
                  <a:pt x="14" y="10021"/>
                </a:lnTo>
                <a:lnTo>
                  <a:pt x="9" y="9994"/>
                </a:lnTo>
                <a:lnTo>
                  <a:pt x="6" y="9967"/>
                </a:lnTo>
                <a:lnTo>
                  <a:pt x="3" y="9940"/>
                </a:lnTo>
                <a:lnTo>
                  <a:pt x="1" y="9912"/>
                </a:lnTo>
                <a:lnTo>
                  <a:pt x="0" y="9885"/>
                </a:lnTo>
                <a:lnTo>
                  <a:pt x="0" y="9857"/>
                </a:lnTo>
                <a:lnTo>
                  <a:pt x="0" y="5509"/>
                </a:lnTo>
                <a:lnTo>
                  <a:pt x="1" y="5453"/>
                </a:lnTo>
                <a:lnTo>
                  <a:pt x="2" y="5398"/>
                </a:lnTo>
                <a:lnTo>
                  <a:pt x="5" y="5342"/>
                </a:lnTo>
                <a:lnTo>
                  <a:pt x="9" y="5288"/>
                </a:lnTo>
                <a:lnTo>
                  <a:pt x="15" y="5235"/>
                </a:lnTo>
                <a:lnTo>
                  <a:pt x="21" y="5182"/>
                </a:lnTo>
                <a:lnTo>
                  <a:pt x="28" y="5130"/>
                </a:lnTo>
                <a:lnTo>
                  <a:pt x="37" y="5079"/>
                </a:lnTo>
                <a:lnTo>
                  <a:pt x="47" y="5028"/>
                </a:lnTo>
                <a:lnTo>
                  <a:pt x="57" y="4978"/>
                </a:lnTo>
                <a:lnTo>
                  <a:pt x="70" y="4929"/>
                </a:lnTo>
                <a:lnTo>
                  <a:pt x="83" y="4880"/>
                </a:lnTo>
                <a:lnTo>
                  <a:pt x="97" y="4832"/>
                </a:lnTo>
                <a:lnTo>
                  <a:pt x="112" y="4785"/>
                </a:lnTo>
                <a:lnTo>
                  <a:pt x="129" y="4739"/>
                </a:lnTo>
                <a:lnTo>
                  <a:pt x="147" y="4693"/>
                </a:lnTo>
                <a:lnTo>
                  <a:pt x="166" y="4648"/>
                </a:lnTo>
                <a:lnTo>
                  <a:pt x="187" y="4604"/>
                </a:lnTo>
                <a:lnTo>
                  <a:pt x="208" y="4560"/>
                </a:lnTo>
                <a:lnTo>
                  <a:pt x="230" y="4518"/>
                </a:lnTo>
                <a:lnTo>
                  <a:pt x="255" y="4476"/>
                </a:lnTo>
                <a:lnTo>
                  <a:pt x="279" y="4435"/>
                </a:lnTo>
                <a:lnTo>
                  <a:pt x="306" y="4393"/>
                </a:lnTo>
                <a:lnTo>
                  <a:pt x="332" y="4354"/>
                </a:lnTo>
                <a:lnTo>
                  <a:pt x="361" y="4315"/>
                </a:lnTo>
                <a:lnTo>
                  <a:pt x="391" y="4275"/>
                </a:lnTo>
                <a:lnTo>
                  <a:pt x="421" y="4238"/>
                </a:lnTo>
                <a:lnTo>
                  <a:pt x="453" y="4201"/>
                </a:lnTo>
                <a:lnTo>
                  <a:pt x="486" y="4165"/>
                </a:lnTo>
                <a:lnTo>
                  <a:pt x="520" y="4129"/>
                </a:lnTo>
                <a:lnTo>
                  <a:pt x="556" y="4093"/>
                </a:lnTo>
                <a:lnTo>
                  <a:pt x="592" y="4059"/>
                </a:lnTo>
                <a:lnTo>
                  <a:pt x="629" y="4025"/>
                </a:lnTo>
                <a:lnTo>
                  <a:pt x="668" y="3994"/>
                </a:lnTo>
                <a:lnTo>
                  <a:pt x="707" y="3963"/>
                </a:lnTo>
                <a:lnTo>
                  <a:pt x="747" y="3933"/>
                </a:lnTo>
                <a:lnTo>
                  <a:pt x="789" y="3904"/>
                </a:lnTo>
                <a:lnTo>
                  <a:pt x="830" y="3876"/>
                </a:lnTo>
                <a:lnTo>
                  <a:pt x="873" y="3849"/>
                </a:lnTo>
                <a:lnTo>
                  <a:pt x="916" y="3823"/>
                </a:lnTo>
                <a:lnTo>
                  <a:pt x="961" y="3799"/>
                </a:lnTo>
                <a:lnTo>
                  <a:pt x="1005" y="3775"/>
                </a:lnTo>
                <a:lnTo>
                  <a:pt x="1052" y="3752"/>
                </a:lnTo>
                <a:lnTo>
                  <a:pt x="1099" y="3731"/>
                </a:lnTo>
                <a:lnTo>
                  <a:pt x="1146" y="3711"/>
                </a:lnTo>
                <a:lnTo>
                  <a:pt x="1194" y="3691"/>
                </a:lnTo>
                <a:lnTo>
                  <a:pt x="1244" y="3672"/>
                </a:lnTo>
                <a:lnTo>
                  <a:pt x="1294" y="3655"/>
                </a:lnTo>
                <a:lnTo>
                  <a:pt x="1345" y="3640"/>
                </a:lnTo>
                <a:lnTo>
                  <a:pt x="1397" y="3624"/>
                </a:lnTo>
                <a:lnTo>
                  <a:pt x="1450" y="3610"/>
                </a:lnTo>
                <a:lnTo>
                  <a:pt x="1503" y="3597"/>
                </a:lnTo>
                <a:lnTo>
                  <a:pt x="1558" y="3584"/>
                </a:lnTo>
                <a:lnTo>
                  <a:pt x="1614" y="3574"/>
                </a:lnTo>
                <a:lnTo>
                  <a:pt x="1670" y="3564"/>
                </a:lnTo>
                <a:lnTo>
                  <a:pt x="1726" y="3554"/>
                </a:lnTo>
                <a:lnTo>
                  <a:pt x="1785" y="3547"/>
                </a:lnTo>
                <a:lnTo>
                  <a:pt x="1843" y="3540"/>
                </a:lnTo>
                <a:lnTo>
                  <a:pt x="1902" y="3534"/>
                </a:lnTo>
                <a:lnTo>
                  <a:pt x="1963" y="3530"/>
                </a:lnTo>
                <a:lnTo>
                  <a:pt x="2024" y="3526"/>
                </a:lnTo>
                <a:lnTo>
                  <a:pt x="2086" y="3524"/>
                </a:lnTo>
                <a:lnTo>
                  <a:pt x="2149" y="3522"/>
                </a:lnTo>
                <a:lnTo>
                  <a:pt x="2212" y="3522"/>
                </a:lnTo>
                <a:lnTo>
                  <a:pt x="2218" y="3517"/>
                </a:lnTo>
                <a:lnTo>
                  <a:pt x="2224" y="3514"/>
                </a:lnTo>
                <a:lnTo>
                  <a:pt x="2230" y="3513"/>
                </a:lnTo>
                <a:lnTo>
                  <a:pt x="2237" y="3512"/>
                </a:lnTo>
                <a:lnTo>
                  <a:pt x="2243" y="3512"/>
                </a:lnTo>
                <a:lnTo>
                  <a:pt x="2251" y="3512"/>
                </a:lnTo>
                <a:lnTo>
                  <a:pt x="2261" y="3512"/>
                </a:lnTo>
                <a:lnTo>
                  <a:pt x="2274" y="3512"/>
                </a:lnTo>
                <a:lnTo>
                  <a:pt x="2312" y="3514"/>
                </a:lnTo>
                <a:lnTo>
                  <a:pt x="2353" y="3516"/>
                </a:lnTo>
                <a:lnTo>
                  <a:pt x="2393" y="3517"/>
                </a:lnTo>
                <a:lnTo>
                  <a:pt x="2435" y="3519"/>
                </a:lnTo>
                <a:lnTo>
                  <a:pt x="2479" y="3520"/>
                </a:lnTo>
                <a:lnTo>
                  <a:pt x="2522" y="3520"/>
                </a:lnTo>
                <a:lnTo>
                  <a:pt x="2568" y="3522"/>
                </a:lnTo>
                <a:lnTo>
                  <a:pt x="2615" y="3522"/>
                </a:lnTo>
                <a:lnTo>
                  <a:pt x="2616" y="3516"/>
                </a:lnTo>
                <a:lnTo>
                  <a:pt x="2617" y="3511"/>
                </a:lnTo>
                <a:lnTo>
                  <a:pt x="2620" y="3505"/>
                </a:lnTo>
                <a:lnTo>
                  <a:pt x="2623" y="3498"/>
                </a:lnTo>
                <a:lnTo>
                  <a:pt x="2634" y="3483"/>
                </a:lnTo>
                <a:lnTo>
                  <a:pt x="2649" y="3466"/>
                </a:lnTo>
                <a:lnTo>
                  <a:pt x="2663" y="3450"/>
                </a:lnTo>
                <a:lnTo>
                  <a:pt x="2674" y="3439"/>
                </a:lnTo>
                <a:lnTo>
                  <a:pt x="2678" y="3434"/>
                </a:lnTo>
                <a:lnTo>
                  <a:pt x="2683" y="3431"/>
                </a:lnTo>
                <a:lnTo>
                  <a:pt x="2686" y="3430"/>
                </a:lnTo>
                <a:lnTo>
                  <a:pt x="2688" y="3429"/>
                </a:lnTo>
                <a:lnTo>
                  <a:pt x="2651" y="3417"/>
                </a:lnTo>
                <a:lnTo>
                  <a:pt x="2614" y="3406"/>
                </a:lnTo>
                <a:lnTo>
                  <a:pt x="2578" y="3393"/>
                </a:lnTo>
                <a:lnTo>
                  <a:pt x="2542" y="3380"/>
                </a:lnTo>
                <a:lnTo>
                  <a:pt x="2506" y="3366"/>
                </a:lnTo>
                <a:lnTo>
                  <a:pt x="2471" y="3351"/>
                </a:lnTo>
                <a:lnTo>
                  <a:pt x="2436" y="3337"/>
                </a:lnTo>
                <a:lnTo>
                  <a:pt x="2402" y="3322"/>
                </a:lnTo>
                <a:lnTo>
                  <a:pt x="2368" y="3306"/>
                </a:lnTo>
                <a:lnTo>
                  <a:pt x="2336" y="3289"/>
                </a:lnTo>
                <a:lnTo>
                  <a:pt x="2303" y="3272"/>
                </a:lnTo>
                <a:lnTo>
                  <a:pt x="2271" y="3255"/>
                </a:lnTo>
                <a:lnTo>
                  <a:pt x="2239" y="3237"/>
                </a:lnTo>
                <a:lnTo>
                  <a:pt x="2208" y="3218"/>
                </a:lnTo>
                <a:lnTo>
                  <a:pt x="2177" y="3198"/>
                </a:lnTo>
                <a:lnTo>
                  <a:pt x="2147" y="3178"/>
                </a:lnTo>
                <a:lnTo>
                  <a:pt x="2117" y="3158"/>
                </a:lnTo>
                <a:lnTo>
                  <a:pt x="2087" y="3137"/>
                </a:lnTo>
                <a:lnTo>
                  <a:pt x="2058" y="3115"/>
                </a:lnTo>
                <a:lnTo>
                  <a:pt x="2030" y="3093"/>
                </a:lnTo>
                <a:lnTo>
                  <a:pt x="2002" y="3071"/>
                </a:lnTo>
                <a:lnTo>
                  <a:pt x="1975" y="3047"/>
                </a:lnTo>
                <a:lnTo>
                  <a:pt x="1948" y="3024"/>
                </a:lnTo>
                <a:lnTo>
                  <a:pt x="1921" y="3000"/>
                </a:lnTo>
                <a:lnTo>
                  <a:pt x="1895" y="2975"/>
                </a:lnTo>
                <a:lnTo>
                  <a:pt x="1869" y="2950"/>
                </a:lnTo>
                <a:lnTo>
                  <a:pt x="1844" y="2924"/>
                </a:lnTo>
                <a:lnTo>
                  <a:pt x="1820" y="2898"/>
                </a:lnTo>
                <a:lnTo>
                  <a:pt x="1795" y="2871"/>
                </a:lnTo>
                <a:lnTo>
                  <a:pt x="1771" y="2843"/>
                </a:lnTo>
                <a:lnTo>
                  <a:pt x="1747" y="2816"/>
                </a:lnTo>
                <a:lnTo>
                  <a:pt x="1725" y="2787"/>
                </a:lnTo>
                <a:lnTo>
                  <a:pt x="1703" y="2757"/>
                </a:lnTo>
                <a:lnTo>
                  <a:pt x="1682" y="2729"/>
                </a:lnTo>
                <a:lnTo>
                  <a:pt x="1660" y="2699"/>
                </a:lnTo>
                <a:lnTo>
                  <a:pt x="1640" y="2669"/>
                </a:lnTo>
                <a:lnTo>
                  <a:pt x="1621" y="2638"/>
                </a:lnTo>
                <a:lnTo>
                  <a:pt x="1603" y="2608"/>
                </a:lnTo>
                <a:lnTo>
                  <a:pt x="1585" y="2578"/>
                </a:lnTo>
                <a:lnTo>
                  <a:pt x="1568" y="2547"/>
                </a:lnTo>
                <a:lnTo>
                  <a:pt x="1551" y="2516"/>
                </a:lnTo>
                <a:lnTo>
                  <a:pt x="1535" y="2484"/>
                </a:lnTo>
                <a:lnTo>
                  <a:pt x="1520" y="2452"/>
                </a:lnTo>
                <a:lnTo>
                  <a:pt x="1506" y="2420"/>
                </a:lnTo>
                <a:lnTo>
                  <a:pt x="1493" y="2388"/>
                </a:lnTo>
                <a:lnTo>
                  <a:pt x="1479" y="2356"/>
                </a:lnTo>
                <a:lnTo>
                  <a:pt x="1467" y="2324"/>
                </a:lnTo>
                <a:lnTo>
                  <a:pt x="1455" y="2291"/>
                </a:lnTo>
                <a:lnTo>
                  <a:pt x="1445" y="2258"/>
                </a:lnTo>
                <a:lnTo>
                  <a:pt x="1434" y="2225"/>
                </a:lnTo>
                <a:lnTo>
                  <a:pt x="1425" y="2191"/>
                </a:lnTo>
                <a:lnTo>
                  <a:pt x="1416" y="2157"/>
                </a:lnTo>
                <a:lnTo>
                  <a:pt x="1408" y="2123"/>
                </a:lnTo>
                <a:lnTo>
                  <a:pt x="1400" y="2089"/>
                </a:lnTo>
                <a:lnTo>
                  <a:pt x="1394" y="2054"/>
                </a:lnTo>
                <a:lnTo>
                  <a:pt x="1389" y="2018"/>
                </a:lnTo>
                <a:lnTo>
                  <a:pt x="1383" y="1983"/>
                </a:lnTo>
                <a:lnTo>
                  <a:pt x="1378" y="1948"/>
                </a:lnTo>
                <a:lnTo>
                  <a:pt x="1375" y="1912"/>
                </a:lnTo>
                <a:lnTo>
                  <a:pt x="1372" y="1876"/>
                </a:lnTo>
                <a:lnTo>
                  <a:pt x="1368" y="1840"/>
                </a:lnTo>
                <a:lnTo>
                  <a:pt x="1367" y="1804"/>
                </a:lnTo>
                <a:lnTo>
                  <a:pt x="1366" y="1767"/>
                </a:lnTo>
                <a:lnTo>
                  <a:pt x="1365" y="1729"/>
                </a:lnTo>
                <a:lnTo>
                  <a:pt x="1366" y="1686"/>
                </a:lnTo>
                <a:lnTo>
                  <a:pt x="1367" y="1641"/>
                </a:lnTo>
                <a:lnTo>
                  <a:pt x="1370" y="1598"/>
                </a:lnTo>
                <a:lnTo>
                  <a:pt x="1374" y="1555"/>
                </a:lnTo>
                <a:lnTo>
                  <a:pt x="1378" y="1511"/>
                </a:lnTo>
                <a:lnTo>
                  <a:pt x="1383" y="1469"/>
                </a:lnTo>
                <a:lnTo>
                  <a:pt x="1390" y="1427"/>
                </a:lnTo>
                <a:lnTo>
                  <a:pt x="1397" y="1386"/>
                </a:lnTo>
                <a:lnTo>
                  <a:pt x="1405" y="1345"/>
                </a:lnTo>
                <a:lnTo>
                  <a:pt x="1415" y="1304"/>
                </a:lnTo>
                <a:lnTo>
                  <a:pt x="1426" y="1264"/>
                </a:lnTo>
                <a:lnTo>
                  <a:pt x="1437" y="1223"/>
                </a:lnTo>
                <a:lnTo>
                  <a:pt x="1449" y="1184"/>
                </a:lnTo>
                <a:lnTo>
                  <a:pt x="1463" y="1145"/>
                </a:lnTo>
                <a:lnTo>
                  <a:pt x="1477" y="1106"/>
                </a:lnTo>
                <a:lnTo>
                  <a:pt x="1493" y="1068"/>
                </a:lnTo>
                <a:lnTo>
                  <a:pt x="1508" y="1030"/>
                </a:lnTo>
                <a:lnTo>
                  <a:pt x="1527" y="993"/>
                </a:lnTo>
                <a:lnTo>
                  <a:pt x="1545" y="955"/>
                </a:lnTo>
                <a:lnTo>
                  <a:pt x="1564" y="919"/>
                </a:lnTo>
                <a:lnTo>
                  <a:pt x="1585" y="883"/>
                </a:lnTo>
                <a:lnTo>
                  <a:pt x="1606" y="847"/>
                </a:lnTo>
                <a:lnTo>
                  <a:pt x="1628" y="811"/>
                </a:lnTo>
                <a:lnTo>
                  <a:pt x="1652" y="776"/>
                </a:lnTo>
                <a:lnTo>
                  <a:pt x="1676" y="742"/>
                </a:lnTo>
                <a:lnTo>
                  <a:pt x="1702" y="708"/>
                </a:lnTo>
                <a:lnTo>
                  <a:pt x="1728" y="674"/>
                </a:lnTo>
                <a:lnTo>
                  <a:pt x="1756" y="640"/>
                </a:lnTo>
                <a:lnTo>
                  <a:pt x="1783" y="607"/>
                </a:lnTo>
                <a:lnTo>
                  <a:pt x="1813" y="574"/>
                </a:lnTo>
                <a:lnTo>
                  <a:pt x="1844" y="542"/>
                </a:lnTo>
                <a:lnTo>
                  <a:pt x="1875" y="510"/>
                </a:lnTo>
                <a:lnTo>
                  <a:pt x="1907" y="478"/>
                </a:lnTo>
                <a:lnTo>
                  <a:pt x="1940" y="448"/>
                </a:lnTo>
                <a:lnTo>
                  <a:pt x="1971" y="419"/>
                </a:lnTo>
                <a:lnTo>
                  <a:pt x="2005" y="390"/>
                </a:lnTo>
                <a:lnTo>
                  <a:pt x="2038" y="362"/>
                </a:lnTo>
                <a:lnTo>
                  <a:pt x="2072" y="336"/>
                </a:lnTo>
                <a:lnTo>
                  <a:pt x="2106" y="311"/>
                </a:lnTo>
                <a:lnTo>
                  <a:pt x="2141" y="287"/>
                </a:lnTo>
                <a:lnTo>
                  <a:pt x="2176" y="263"/>
                </a:lnTo>
                <a:lnTo>
                  <a:pt x="2211" y="240"/>
                </a:lnTo>
                <a:lnTo>
                  <a:pt x="2247" y="219"/>
                </a:lnTo>
                <a:lnTo>
                  <a:pt x="2284" y="199"/>
                </a:lnTo>
                <a:lnTo>
                  <a:pt x="2320" y="179"/>
                </a:lnTo>
                <a:lnTo>
                  <a:pt x="2357" y="160"/>
                </a:lnTo>
                <a:lnTo>
                  <a:pt x="2395" y="143"/>
                </a:lnTo>
                <a:lnTo>
                  <a:pt x="2432" y="127"/>
                </a:lnTo>
                <a:lnTo>
                  <a:pt x="2470" y="111"/>
                </a:lnTo>
                <a:lnTo>
                  <a:pt x="2510" y="98"/>
                </a:lnTo>
                <a:lnTo>
                  <a:pt x="2549" y="84"/>
                </a:lnTo>
                <a:lnTo>
                  <a:pt x="2588" y="71"/>
                </a:lnTo>
                <a:lnTo>
                  <a:pt x="2628" y="60"/>
                </a:lnTo>
                <a:lnTo>
                  <a:pt x="2668" y="50"/>
                </a:lnTo>
                <a:lnTo>
                  <a:pt x="2709" y="40"/>
                </a:lnTo>
                <a:lnTo>
                  <a:pt x="2750" y="32"/>
                </a:lnTo>
                <a:lnTo>
                  <a:pt x="2791" y="24"/>
                </a:lnTo>
                <a:lnTo>
                  <a:pt x="2833" y="18"/>
                </a:lnTo>
                <a:lnTo>
                  <a:pt x="2876" y="13"/>
                </a:lnTo>
                <a:lnTo>
                  <a:pt x="2918" y="7"/>
                </a:lnTo>
                <a:lnTo>
                  <a:pt x="2962" y="4"/>
                </a:lnTo>
                <a:lnTo>
                  <a:pt x="3005" y="2"/>
                </a:lnTo>
                <a:lnTo>
                  <a:pt x="3049" y="1"/>
                </a:lnTo>
                <a:lnTo>
                  <a:pt x="3094" y="0"/>
                </a:lnTo>
                <a:lnTo>
                  <a:pt x="3138" y="1"/>
                </a:lnTo>
                <a:lnTo>
                  <a:pt x="3183" y="2"/>
                </a:lnTo>
                <a:lnTo>
                  <a:pt x="3226" y="4"/>
                </a:lnTo>
                <a:lnTo>
                  <a:pt x="3270" y="7"/>
                </a:lnTo>
                <a:lnTo>
                  <a:pt x="3312" y="13"/>
                </a:lnTo>
                <a:lnTo>
                  <a:pt x="3356" y="18"/>
                </a:lnTo>
                <a:lnTo>
                  <a:pt x="3397" y="24"/>
                </a:lnTo>
                <a:lnTo>
                  <a:pt x="3440" y="32"/>
                </a:lnTo>
                <a:lnTo>
                  <a:pt x="3481" y="40"/>
                </a:lnTo>
                <a:lnTo>
                  <a:pt x="3521" y="50"/>
                </a:lnTo>
                <a:lnTo>
                  <a:pt x="3563" y="60"/>
                </a:lnTo>
                <a:lnTo>
                  <a:pt x="3602" y="71"/>
                </a:lnTo>
                <a:lnTo>
                  <a:pt x="3643" y="84"/>
                </a:lnTo>
                <a:lnTo>
                  <a:pt x="3682" y="98"/>
                </a:lnTo>
                <a:lnTo>
                  <a:pt x="3721" y="111"/>
                </a:lnTo>
                <a:lnTo>
                  <a:pt x="3759" y="127"/>
                </a:lnTo>
                <a:lnTo>
                  <a:pt x="3798" y="143"/>
                </a:lnTo>
                <a:lnTo>
                  <a:pt x="3835" y="160"/>
                </a:lnTo>
                <a:lnTo>
                  <a:pt x="3873" y="179"/>
                </a:lnTo>
                <a:lnTo>
                  <a:pt x="3909" y="199"/>
                </a:lnTo>
                <a:lnTo>
                  <a:pt x="3946" y="219"/>
                </a:lnTo>
                <a:lnTo>
                  <a:pt x="3982" y="240"/>
                </a:lnTo>
                <a:lnTo>
                  <a:pt x="4017" y="263"/>
                </a:lnTo>
                <a:lnTo>
                  <a:pt x="4053" y="287"/>
                </a:lnTo>
                <a:lnTo>
                  <a:pt x="4088" y="311"/>
                </a:lnTo>
                <a:lnTo>
                  <a:pt x="4122" y="336"/>
                </a:lnTo>
                <a:lnTo>
                  <a:pt x="4156" y="362"/>
                </a:lnTo>
                <a:lnTo>
                  <a:pt x="4190" y="390"/>
                </a:lnTo>
                <a:lnTo>
                  <a:pt x="4223" y="419"/>
                </a:lnTo>
                <a:lnTo>
                  <a:pt x="4256" y="448"/>
                </a:lnTo>
                <a:lnTo>
                  <a:pt x="4289" y="478"/>
                </a:lnTo>
                <a:lnTo>
                  <a:pt x="4321" y="510"/>
                </a:lnTo>
                <a:lnTo>
                  <a:pt x="4353" y="542"/>
                </a:lnTo>
                <a:lnTo>
                  <a:pt x="4383" y="574"/>
                </a:lnTo>
                <a:lnTo>
                  <a:pt x="4412" y="607"/>
                </a:lnTo>
                <a:lnTo>
                  <a:pt x="4440" y="640"/>
                </a:lnTo>
                <a:lnTo>
                  <a:pt x="4467" y="674"/>
                </a:lnTo>
                <a:lnTo>
                  <a:pt x="4493" y="708"/>
                </a:lnTo>
                <a:lnTo>
                  <a:pt x="4518" y="742"/>
                </a:lnTo>
                <a:lnTo>
                  <a:pt x="4543" y="776"/>
                </a:lnTo>
                <a:lnTo>
                  <a:pt x="4566" y="811"/>
                </a:lnTo>
                <a:lnTo>
                  <a:pt x="4588" y="847"/>
                </a:lnTo>
                <a:lnTo>
                  <a:pt x="4610" y="883"/>
                </a:lnTo>
                <a:lnTo>
                  <a:pt x="4630" y="919"/>
                </a:lnTo>
                <a:lnTo>
                  <a:pt x="4649" y="955"/>
                </a:lnTo>
                <a:lnTo>
                  <a:pt x="4667" y="993"/>
                </a:lnTo>
                <a:lnTo>
                  <a:pt x="4685" y="1030"/>
                </a:lnTo>
                <a:lnTo>
                  <a:pt x="4701" y="1068"/>
                </a:lnTo>
                <a:lnTo>
                  <a:pt x="4716" y="1106"/>
                </a:lnTo>
                <a:lnTo>
                  <a:pt x="4731" y="1145"/>
                </a:lnTo>
                <a:lnTo>
                  <a:pt x="4745" y="1184"/>
                </a:lnTo>
                <a:lnTo>
                  <a:pt x="4756" y="1223"/>
                </a:lnTo>
                <a:lnTo>
                  <a:pt x="4768" y="1264"/>
                </a:lnTo>
                <a:lnTo>
                  <a:pt x="4779" y="1304"/>
                </a:lnTo>
                <a:lnTo>
                  <a:pt x="4788" y="1345"/>
                </a:lnTo>
                <a:lnTo>
                  <a:pt x="4797" y="1386"/>
                </a:lnTo>
                <a:lnTo>
                  <a:pt x="4803" y="1427"/>
                </a:lnTo>
                <a:lnTo>
                  <a:pt x="4810" y="1469"/>
                </a:lnTo>
                <a:lnTo>
                  <a:pt x="4816" y="1511"/>
                </a:lnTo>
                <a:lnTo>
                  <a:pt x="4820" y="1555"/>
                </a:lnTo>
                <a:lnTo>
                  <a:pt x="4823" y="1598"/>
                </a:lnTo>
                <a:lnTo>
                  <a:pt x="4825" y="1641"/>
                </a:lnTo>
                <a:lnTo>
                  <a:pt x="4827" y="1686"/>
                </a:lnTo>
                <a:lnTo>
                  <a:pt x="4827" y="1729"/>
                </a:lnTo>
                <a:lnTo>
                  <a:pt x="4827" y="1768"/>
                </a:lnTo>
                <a:lnTo>
                  <a:pt x="4826" y="1806"/>
                </a:lnTo>
                <a:lnTo>
                  <a:pt x="4824" y="1843"/>
                </a:lnTo>
                <a:lnTo>
                  <a:pt x="4822" y="1880"/>
                </a:lnTo>
                <a:lnTo>
                  <a:pt x="4818" y="1917"/>
                </a:lnTo>
                <a:lnTo>
                  <a:pt x="4814" y="1954"/>
                </a:lnTo>
                <a:lnTo>
                  <a:pt x="4808" y="1990"/>
                </a:lnTo>
                <a:lnTo>
                  <a:pt x="4803" y="2027"/>
                </a:lnTo>
                <a:lnTo>
                  <a:pt x="4797" y="2062"/>
                </a:lnTo>
                <a:lnTo>
                  <a:pt x="4789" y="2098"/>
                </a:lnTo>
                <a:lnTo>
                  <a:pt x="4781" y="2134"/>
                </a:lnTo>
                <a:lnTo>
                  <a:pt x="4772" y="2169"/>
                </a:lnTo>
                <a:lnTo>
                  <a:pt x="4763" y="2204"/>
                </a:lnTo>
                <a:lnTo>
                  <a:pt x="4752" y="2240"/>
                </a:lnTo>
                <a:lnTo>
                  <a:pt x="4740" y="2274"/>
                </a:lnTo>
                <a:lnTo>
                  <a:pt x="4729" y="2308"/>
                </a:lnTo>
                <a:lnTo>
                  <a:pt x="4716" y="2342"/>
                </a:lnTo>
                <a:lnTo>
                  <a:pt x="4702" y="2376"/>
                </a:lnTo>
                <a:lnTo>
                  <a:pt x="4688" y="2410"/>
                </a:lnTo>
                <a:lnTo>
                  <a:pt x="4673" y="2443"/>
                </a:lnTo>
                <a:lnTo>
                  <a:pt x="4657" y="2476"/>
                </a:lnTo>
                <a:lnTo>
                  <a:pt x="4641" y="2508"/>
                </a:lnTo>
                <a:lnTo>
                  <a:pt x="4624" y="2541"/>
                </a:lnTo>
                <a:lnTo>
                  <a:pt x="4605" y="2573"/>
                </a:lnTo>
                <a:lnTo>
                  <a:pt x="4586" y="2606"/>
                </a:lnTo>
                <a:lnTo>
                  <a:pt x="4566" y="2638"/>
                </a:lnTo>
                <a:lnTo>
                  <a:pt x="4546" y="2669"/>
                </a:lnTo>
                <a:lnTo>
                  <a:pt x="4525" y="2701"/>
                </a:lnTo>
                <a:lnTo>
                  <a:pt x="4502" y="2732"/>
                </a:lnTo>
                <a:lnTo>
                  <a:pt x="4480" y="2763"/>
                </a:lnTo>
                <a:lnTo>
                  <a:pt x="4456" y="2793"/>
                </a:lnTo>
                <a:lnTo>
                  <a:pt x="4431" y="2824"/>
                </a:lnTo>
                <a:lnTo>
                  <a:pt x="4407" y="2853"/>
                </a:lnTo>
                <a:lnTo>
                  <a:pt x="4381" y="2883"/>
                </a:lnTo>
                <a:lnTo>
                  <a:pt x="4356" y="2910"/>
                </a:lnTo>
                <a:lnTo>
                  <a:pt x="4329" y="2938"/>
                </a:lnTo>
                <a:lnTo>
                  <a:pt x="4303" y="2965"/>
                </a:lnTo>
                <a:lnTo>
                  <a:pt x="4276" y="2991"/>
                </a:lnTo>
                <a:lnTo>
                  <a:pt x="4249" y="3017"/>
                </a:lnTo>
                <a:lnTo>
                  <a:pt x="4220" y="3041"/>
                </a:lnTo>
                <a:lnTo>
                  <a:pt x="4192" y="3066"/>
                </a:lnTo>
                <a:lnTo>
                  <a:pt x="4164" y="3089"/>
                </a:lnTo>
                <a:lnTo>
                  <a:pt x="4134" y="3112"/>
                </a:lnTo>
                <a:lnTo>
                  <a:pt x="4105" y="3134"/>
                </a:lnTo>
                <a:lnTo>
                  <a:pt x="4075" y="3155"/>
                </a:lnTo>
                <a:lnTo>
                  <a:pt x="4045" y="3176"/>
                </a:lnTo>
                <a:lnTo>
                  <a:pt x="4014" y="3196"/>
                </a:lnTo>
                <a:lnTo>
                  <a:pt x="3982" y="3215"/>
                </a:lnTo>
                <a:lnTo>
                  <a:pt x="3950" y="3233"/>
                </a:lnTo>
                <a:lnTo>
                  <a:pt x="3919" y="3252"/>
                </a:lnTo>
                <a:lnTo>
                  <a:pt x="3887" y="3269"/>
                </a:lnTo>
                <a:lnTo>
                  <a:pt x="3854" y="3286"/>
                </a:lnTo>
                <a:lnTo>
                  <a:pt x="3820" y="3301"/>
                </a:lnTo>
                <a:lnTo>
                  <a:pt x="3786" y="3316"/>
                </a:lnTo>
                <a:lnTo>
                  <a:pt x="3752" y="3331"/>
                </a:lnTo>
                <a:lnTo>
                  <a:pt x="3718" y="3344"/>
                </a:lnTo>
                <a:lnTo>
                  <a:pt x="3683" y="3358"/>
                </a:lnTo>
                <a:lnTo>
                  <a:pt x="3647" y="3370"/>
                </a:lnTo>
                <a:lnTo>
                  <a:pt x="3611" y="3381"/>
                </a:lnTo>
                <a:lnTo>
                  <a:pt x="3575" y="3393"/>
                </a:lnTo>
                <a:lnTo>
                  <a:pt x="3538" y="3402"/>
                </a:lnTo>
                <a:lnTo>
                  <a:pt x="3500" y="3412"/>
                </a:lnTo>
                <a:lnTo>
                  <a:pt x="3463" y="3421"/>
                </a:lnTo>
                <a:lnTo>
                  <a:pt x="3425" y="3429"/>
                </a:lnTo>
                <a:lnTo>
                  <a:pt x="3438" y="3443"/>
                </a:lnTo>
                <a:lnTo>
                  <a:pt x="3449" y="3456"/>
                </a:lnTo>
                <a:lnTo>
                  <a:pt x="3459" y="3468"/>
                </a:lnTo>
                <a:lnTo>
                  <a:pt x="3466" y="3480"/>
                </a:lnTo>
                <a:lnTo>
                  <a:pt x="3473" y="3491"/>
                </a:lnTo>
                <a:lnTo>
                  <a:pt x="3477" y="3501"/>
                </a:lnTo>
                <a:lnTo>
                  <a:pt x="3479" y="3512"/>
                </a:lnTo>
                <a:lnTo>
                  <a:pt x="3480" y="3522"/>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prstTxWarp prst="textNoShape">
              <a:avLst/>
            </a:prstTxWarp>
          </a:bodyPr>
          <a:lstStyle/>
          <a:p>
            <a:endParaRPr lang="en-US"/>
          </a:p>
        </p:txBody>
      </p:sp>
      <p:sp>
        <p:nvSpPr>
          <p:cNvPr id="67" name="Notched Right Arrow 66"/>
          <p:cNvSpPr/>
          <p:nvPr/>
        </p:nvSpPr>
        <p:spPr bwMode="auto">
          <a:xfrm rot="20493927">
            <a:off x="1505727" y="2913820"/>
            <a:ext cx="4722116" cy="484632"/>
          </a:xfrm>
          <a:prstGeom prst="notchedRightArrow">
            <a:avLst>
              <a:gd name="adj1" fmla="val 23956"/>
              <a:gd name="adj2" fmla="val 4940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69" name="Notched Right Arrow 68"/>
          <p:cNvSpPr/>
          <p:nvPr/>
        </p:nvSpPr>
        <p:spPr bwMode="auto">
          <a:xfrm rot="1106073" flipH="1">
            <a:off x="1414381" y="5276020"/>
            <a:ext cx="4722116" cy="484632"/>
          </a:xfrm>
          <a:prstGeom prst="notchedRightArrow">
            <a:avLst>
              <a:gd name="adj1" fmla="val 23956"/>
              <a:gd name="adj2" fmla="val 49407"/>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grpSp>
        <p:nvGrpSpPr>
          <p:cNvPr id="13" name="Group 31"/>
          <p:cNvGrpSpPr/>
          <p:nvPr/>
        </p:nvGrpSpPr>
        <p:grpSpPr>
          <a:xfrm>
            <a:off x="1687512" y="1922183"/>
            <a:ext cx="2590799" cy="1238983"/>
            <a:chOff x="3516312" y="2027237"/>
            <a:chExt cx="2590799" cy="1238983"/>
          </a:xfrm>
        </p:grpSpPr>
        <p:grpSp>
          <p:nvGrpSpPr>
            <p:cNvPr id="14" name="Group 21"/>
            <p:cNvGrpSpPr/>
            <p:nvPr/>
          </p:nvGrpSpPr>
          <p:grpSpPr>
            <a:xfrm>
              <a:off x="3516312" y="2027237"/>
              <a:ext cx="1819729" cy="318335"/>
              <a:chOff x="3973512" y="1951037"/>
              <a:chExt cx="1819729" cy="318335"/>
            </a:xfrm>
          </p:grpSpPr>
          <p:sp>
            <p:nvSpPr>
              <p:cNvPr id="7" name="Freeform 44"/>
              <p:cNvSpPr>
                <a:spLocks/>
              </p:cNvSpPr>
              <p:nvPr/>
            </p:nvSpPr>
            <p:spPr bwMode="auto">
              <a:xfrm>
                <a:off x="3973512" y="1951037"/>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chemeClr val="accent1"/>
              </a:solidFill>
              <a:ln w="3175">
                <a:solidFill>
                  <a:schemeClr val="tx1"/>
                </a:solidFill>
                <a:prstDash val="solid"/>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8" name="TextBox 7"/>
              <p:cNvSpPr txBox="1"/>
              <p:nvPr/>
            </p:nvSpPr>
            <p:spPr>
              <a:xfrm>
                <a:off x="4345441" y="1951037"/>
                <a:ext cx="1447800" cy="311880"/>
              </a:xfrm>
              <a:prstGeom prst="rect">
                <a:avLst/>
              </a:prstGeom>
              <a:noFill/>
            </p:spPr>
            <p:txBody>
              <a:bodyPr wrap="square" rtlCol="0">
                <a:spAutoFit/>
              </a:bodyPr>
              <a:lstStyle/>
              <a:p>
                <a:r>
                  <a:rPr lang="en-US" sz="1600" b="1" dirty="0" smtClean="0">
                    <a:solidFill>
                      <a:schemeClr val="tx1"/>
                    </a:solidFill>
                  </a:rPr>
                  <a:t>RDF Data</a:t>
                </a:r>
                <a:endParaRPr lang="en-US" sz="1600" b="1" dirty="0">
                  <a:solidFill>
                    <a:schemeClr val="tx1"/>
                  </a:solidFill>
                </a:endParaRPr>
              </a:p>
            </p:txBody>
          </p:sp>
        </p:grpSp>
        <p:grpSp>
          <p:nvGrpSpPr>
            <p:cNvPr id="15" name="Group 22"/>
            <p:cNvGrpSpPr/>
            <p:nvPr/>
          </p:nvGrpSpPr>
          <p:grpSpPr>
            <a:xfrm>
              <a:off x="3516312" y="2484437"/>
              <a:ext cx="2590799" cy="318335"/>
              <a:chOff x="3973512" y="2470902"/>
              <a:chExt cx="2590799" cy="318335"/>
            </a:xfrm>
          </p:grpSpPr>
          <p:sp>
            <p:nvSpPr>
              <p:cNvPr id="12" name="TextBox 11"/>
              <p:cNvSpPr txBox="1"/>
              <p:nvPr/>
            </p:nvSpPr>
            <p:spPr>
              <a:xfrm>
                <a:off x="4345440" y="2477357"/>
                <a:ext cx="2218871" cy="311880"/>
              </a:xfrm>
              <a:prstGeom prst="rect">
                <a:avLst/>
              </a:prstGeom>
              <a:noFill/>
            </p:spPr>
            <p:txBody>
              <a:bodyPr wrap="square" rtlCol="0">
                <a:spAutoFit/>
              </a:bodyPr>
              <a:lstStyle/>
              <a:p>
                <a:r>
                  <a:rPr lang="en-US" sz="1600" b="1" dirty="0" smtClean="0">
                    <a:solidFill>
                      <a:schemeClr val="tx1"/>
                    </a:solidFill>
                  </a:rPr>
                  <a:t>RDFS/OWL/RIF data</a:t>
                </a:r>
                <a:endParaRPr lang="en-US" sz="1600" b="1" dirty="0">
                  <a:solidFill>
                    <a:schemeClr val="tx1"/>
                  </a:solidFill>
                </a:endParaRPr>
              </a:p>
            </p:txBody>
          </p:sp>
          <p:sp>
            <p:nvSpPr>
              <p:cNvPr id="17" name="Freeform 44"/>
              <p:cNvSpPr>
                <a:spLocks/>
              </p:cNvSpPr>
              <p:nvPr/>
            </p:nvSpPr>
            <p:spPr bwMode="auto">
              <a:xfrm>
                <a:off x="3973512" y="2470902"/>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ln w="9525">
                <a:solidFill>
                  <a:schemeClr val="tx1"/>
                </a:solidFill>
                <a:headEnd/>
                <a:tailEnd/>
              </a:ln>
              <a:effectLst>
                <a:outerShdw blurRad="50800" dist="38100" dir="2700000">
                  <a:srgbClr val="000000">
                    <a:alpha val="43000"/>
                  </a:srgbClr>
                </a:outerShdw>
              </a:effectLst>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endParaRPr lang="en-US"/>
              </a:p>
            </p:txBody>
          </p:sp>
        </p:grpSp>
        <p:grpSp>
          <p:nvGrpSpPr>
            <p:cNvPr id="16" name="Group 23"/>
            <p:cNvGrpSpPr/>
            <p:nvPr/>
          </p:nvGrpSpPr>
          <p:grpSpPr>
            <a:xfrm>
              <a:off x="3516312" y="2941637"/>
              <a:ext cx="2286000" cy="324583"/>
              <a:chOff x="3973512" y="2921854"/>
              <a:chExt cx="2286000" cy="324583"/>
            </a:xfrm>
          </p:grpSpPr>
          <p:sp>
            <p:nvSpPr>
              <p:cNvPr id="18" name="Freeform 44"/>
              <p:cNvSpPr>
                <a:spLocks/>
              </p:cNvSpPr>
              <p:nvPr/>
            </p:nvSpPr>
            <p:spPr bwMode="auto">
              <a:xfrm>
                <a:off x="3973512" y="2928102"/>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rgbClr val="FF6600"/>
              </a:solidFill>
              <a:ln w="9525">
                <a:solidFill>
                  <a:schemeClr val="tx1"/>
                </a:solidFill>
                <a:headEnd/>
                <a:tailEnd/>
              </a:ln>
              <a:effectLst>
                <a:outerShdw blurRad="50800" dist="38100" dir="2700000">
                  <a:srgbClr val="000000">
                    <a:alpha val="43000"/>
                  </a:srgbClr>
                </a:outerShdw>
              </a:effectLst>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endParaRPr lang="en-US"/>
              </a:p>
            </p:txBody>
          </p:sp>
          <p:sp>
            <p:nvSpPr>
              <p:cNvPr id="19" name="TextBox 18"/>
              <p:cNvSpPr txBox="1"/>
              <p:nvPr/>
            </p:nvSpPr>
            <p:spPr>
              <a:xfrm>
                <a:off x="4343634" y="2921854"/>
                <a:ext cx="1915878" cy="311880"/>
              </a:xfrm>
              <a:prstGeom prst="rect">
                <a:avLst/>
              </a:prstGeom>
              <a:noFill/>
            </p:spPr>
            <p:txBody>
              <a:bodyPr wrap="square" rtlCol="0">
                <a:spAutoFit/>
              </a:bodyPr>
              <a:lstStyle/>
              <a:p>
                <a:r>
                  <a:rPr lang="en-US" sz="1600" b="1" dirty="0" smtClean="0">
                    <a:solidFill>
                      <a:schemeClr val="tx1"/>
                    </a:solidFill>
                  </a:rPr>
                  <a:t>SPARQL Pattern</a:t>
                </a:r>
                <a:endParaRPr lang="en-US" sz="1600" b="1" dirty="0">
                  <a:solidFill>
                    <a:schemeClr val="tx1"/>
                  </a:solidFill>
                </a:endParaRPr>
              </a:p>
            </p:txBody>
          </p:sp>
        </p:grpSp>
      </p:grpSp>
      <p:grpSp>
        <p:nvGrpSpPr>
          <p:cNvPr id="22" name="Group 24"/>
          <p:cNvGrpSpPr/>
          <p:nvPr/>
        </p:nvGrpSpPr>
        <p:grpSpPr>
          <a:xfrm>
            <a:off x="1687512" y="5380037"/>
            <a:ext cx="1819729" cy="318335"/>
            <a:chOff x="3973512" y="1951037"/>
            <a:chExt cx="1819729" cy="318335"/>
          </a:xfrm>
        </p:grpSpPr>
        <p:sp>
          <p:nvSpPr>
            <p:cNvPr id="26" name="Freeform 44"/>
            <p:cNvSpPr>
              <a:spLocks/>
            </p:cNvSpPr>
            <p:nvPr/>
          </p:nvSpPr>
          <p:spPr bwMode="auto">
            <a:xfrm>
              <a:off x="3973512" y="1951037"/>
              <a:ext cx="373587" cy="318335"/>
            </a:xfrm>
            <a:custGeom>
              <a:avLst/>
              <a:gdLst/>
              <a:ahLst/>
              <a:cxnLst>
                <a:cxn ang="0">
                  <a:pos x="11628" y="554"/>
                </a:cxn>
                <a:cxn ang="0">
                  <a:pos x="11566" y="539"/>
                </a:cxn>
                <a:cxn ang="0">
                  <a:pos x="11507" y="521"/>
                </a:cxn>
                <a:cxn ang="0">
                  <a:pos x="11452" y="501"/>
                </a:cxn>
                <a:cxn ang="0">
                  <a:pos x="11398" y="478"/>
                </a:cxn>
                <a:cxn ang="0">
                  <a:pos x="11347" y="451"/>
                </a:cxn>
                <a:cxn ang="0">
                  <a:pos x="11300" y="422"/>
                </a:cxn>
                <a:cxn ang="0">
                  <a:pos x="11254" y="391"/>
                </a:cxn>
                <a:cxn ang="0">
                  <a:pos x="11211" y="355"/>
                </a:cxn>
                <a:cxn ang="0">
                  <a:pos x="11171" y="318"/>
                </a:cxn>
                <a:cxn ang="0">
                  <a:pos x="11134" y="277"/>
                </a:cxn>
                <a:cxn ang="0">
                  <a:pos x="11099" y="233"/>
                </a:cxn>
                <a:cxn ang="0">
                  <a:pos x="11067" y="186"/>
                </a:cxn>
                <a:cxn ang="0">
                  <a:pos x="11037" y="137"/>
                </a:cxn>
                <a:cxn ang="0">
                  <a:pos x="11010" y="84"/>
                </a:cxn>
                <a:cxn ang="0">
                  <a:pos x="10987" y="30"/>
                </a:cxn>
                <a:cxn ang="0">
                  <a:pos x="5135" y="726"/>
                </a:cxn>
                <a:cxn ang="0">
                  <a:pos x="5077" y="766"/>
                </a:cxn>
                <a:cxn ang="0">
                  <a:pos x="5025" y="808"/>
                </a:cxn>
                <a:cxn ang="0">
                  <a:pos x="4980" y="853"/>
                </a:cxn>
                <a:cxn ang="0">
                  <a:pos x="4943" y="901"/>
                </a:cxn>
                <a:cxn ang="0">
                  <a:pos x="4913" y="951"/>
                </a:cxn>
                <a:cxn ang="0">
                  <a:pos x="4888" y="1005"/>
                </a:cxn>
                <a:cxn ang="0">
                  <a:pos x="4871" y="1060"/>
                </a:cxn>
                <a:cxn ang="0">
                  <a:pos x="4860" y="1119"/>
                </a:cxn>
                <a:cxn ang="0">
                  <a:pos x="4779" y="1280"/>
                </a:cxn>
                <a:cxn ang="0">
                  <a:pos x="4741" y="1350"/>
                </a:cxn>
                <a:cxn ang="0">
                  <a:pos x="4704" y="1412"/>
                </a:cxn>
                <a:cxn ang="0">
                  <a:pos x="4669" y="1468"/>
                </a:cxn>
                <a:cxn ang="0">
                  <a:pos x="4634" y="1516"/>
                </a:cxn>
                <a:cxn ang="0">
                  <a:pos x="4602" y="1557"/>
                </a:cxn>
                <a:cxn ang="0">
                  <a:pos x="4570" y="1590"/>
                </a:cxn>
                <a:cxn ang="0">
                  <a:pos x="4546" y="1641"/>
                </a:cxn>
                <a:cxn ang="0">
                  <a:pos x="4521" y="1684"/>
                </a:cxn>
                <a:cxn ang="0">
                  <a:pos x="4493" y="1721"/>
                </a:cxn>
                <a:cxn ang="0">
                  <a:pos x="4464" y="1750"/>
                </a:cxn>
                <a:cxn ang="0">
                  <a:pos x="4433" y="1773"/>
                </a:cxn>
                <a:cxn ang="0">
                  <a:pos x="4399" y="1790"/>
                </a:cxn>
                <a:cxn ang="0">
                  <a:pos x="4364" y="1800"/>
                </a:cxn>
                <a:cxn ang="0">
                  <a:pos x="4326" y="1803"/>
                </a:cxn>
                <a:cxn ang="0">
                  <a:pos x="896" y="2327"/>
                </a:cxn>
                <a:cxn ang="0">
                  <a:pos x="803" y="2424"/>
                </a:cxn>
                <a:cxn ang="0">
                  <a:pos x="737" y="2487"/>
                </a:cxn>
                <a:cxn ang="0">
                  <a:pos x="693" y="2525"/>
                </a:cxn>
                <a:cxn ang="0">
                  <a:pos x="651" y="2559"/>
                </a:cxn>
                <a:cxn ang="0">
                  <a:pos x="609" y="2591"/>
                </a:cxn>
                <a:cxn ang="0">
                  <a:pos x="569" y="2618"/>
                </a:cxn>
                <a:cxn ang="0">
                  <a:pos x="528" y="2641"/>
                </a:cxn>
                <a:cxn ang="0">
                  <a:pos x="490" y="2662"/>
                </a:cxn>
                <a:cxn ang="0">
                  <a:pos x="451" y="2680"/>
                </a:cxn>
                <a:cxn ang="0">
                  <a:pos x="414" y="2693"/>
                </a:cxn>
                <a:cxn ang="0">
                  <a:pos x="377" y="2703"/>
                </a:cxn>
                <a:cxn ang="0">
                  <a:pos x="342" y="2710"/>
                </a:cxn>
                <a:cxn ang="0">
                  <a:pos x="306" y="2713"/>
                </a:cxn>
                <a:cxn ang="0">
                  <a:pos x="0" y="9921"/>
                </a:cxn>
                <a:cxn ang="0">
                  <a:pos x="11660" y="560"/>
                </a:cxn>
              </a:cxnLst>
              <a:rect l="0" t="0" r="r" b="b"/>
              <a:pathLst>
                <a:path w="11660" h="9921">
                  <a:moveTo>
                    <a:pt x="11660" y="560"/>
                  </a:moveTo>
                  <a:lnTo>
                    <a:pt x="11628" y="554"/>
                  </a:lnTo>
                  <a:lnTo>
                    <a:pt x="11597" y="546"/>
                  </a:lnTo>
                  <a:lnTo>
                    <a:pt x="11566" y="539"/>
                  </a:lnTo>
                  <a:lnTo>
                    <a:pt x="11537" y="530"/>
                  </a:lnTo>
                  <a:lnTo>
                    <a:pt x="11507" y="521"/>
                  </a:lnTo>
                  <a:lnTo>
                    <a:pt x="11479" y="512"/>
                  </a:lnTo>
                  <a:lnTo>
                    <a:pt x="11452" y="501"/>
                  </a:lnTo>
                  <a:lnTo>
                    <a:pt x="11424" y="490"/>
                  </a:lnTo>
                  <a:lnTo>
                    <a:pt x="11398" y="478"/>
                  </a:lnTo>
                  <a:lnTo>
                    <a:pt x="11373" y="466"/>
                  </a:lnTo>
                  <a:lnTo>
                    <a:pt x="11347" y="451"/>
                  </a:lnTo>
                  <a:lnTo>
                    <a:pt x="11323" y="437"/>
                  </a:lnTo>
                  <a:lnTo>
                    <a:pt x="11300" y="422"/>
                  </a:lnTo>
                  <a:lnTo>
                    <a:pt x="11276" y="407"/>
                  </a:lnTo>
                  <a:lnTo>
                    <a:pt x="11254" y="391"/>
                  </a:lnTo>
                  <a:lnTo>
                    <a:pt x="11232" y="374"/>
                  </a:lnTo>
                  <a:lnTo>
                    <a:pt x="11211" y="355"/>
                  </a:lnTo>
                  <a:lnTo>
                    <a:pt x="11190" y="337"/>
                  </a:lnTo>
                  <a:lnTo>
                    <a:pt x="11171" y="318"/>
                  </a:lnTo>
                  <a:lnTo>
                    <a:pt x="11152" y="298"/>
                  </a:lnTo>
                  <a:lnTo>
                    <a:pt x="11134" y="277"/>
                  </a:lnTo>
                  <a:lnTo>
                    <a:pt x="11115" y="255"/>
                  </a:lnTo>
                  <a:lnTo>
                    <a:pt x="11099" y="233"/>
                  </a:lnTo>
                  <a:lnTo>
                    <a:pt x="11082" y="211"/>
                  </a:lnTo>
                  <a:lnTo>
                    <a:pt x="11067" y="186"/>
                  </a:lnTo>
                  <a:lnTo>
                    <a:pt x="11052" y="162"/>
                  </a:lnTo>
                  <a:lnTo>
                    <a:pt x="11037" y="137"/>
                  </a:lnTo>
                  <a:lnTo>
                    <a:pt x="11023" y="112"/>
                  </a:lnTo>
                  <a:lnTo>
                    <a:pt x="11010" y="84"/>
                  </a:lnTo>
                  <a:lnTo>
                    <a:pt x="10998" y="57"/>
                  </a:lnTo>
                  <a:lnTo>
                    <a:pt x="10987" y="30"/>
                  </a:lnTo>
                  <a:lnTo>
                    <a:pt x="10976" y="0"/>
                  </a:lnTo>
                  <a:lnTo>
                    <a:pt x="5135" y="726"/>
                  </a:lnTo>
                  <a:lnTo>
                    <a:pt x="5105" y="745"/>
                  </a:lnTo>
                  <a:lnTo>
                    <a:pt x="5077" y="766"/>
                  </a:lnTo>
                  <a:lnTo>
                    <a:pt x="5050" y="786"/>
                  </a:lnTo>
                  <a:lnTo>
                    <a:pt x="5025" y="808"/>
                  </a:lnTo>
                  <a:lnTo>
                    <a:pt x="5002" y="831"/>
                  </a:lnTo>
                  <a:lnTo>
                    <a:pt x="4980" y="853"/>
                  </a:lnTo>
                  <a:lnTo>
                    <a:pt x="4961" y="876"/>
                  </a:lnTo>
                  <a:lnTo>
                    <a:pt x="4943" y="901"/>
                  </a:lnTo>
                  <a:lnTo>
                    <a:pt x="4927" y="926"/>
                  </a:lnTo>
                  <a:lnTo>
                    <a:pt x="4913" y="951"/>
                  </a:lnTo>
                  <a:lnTo>
                    <a:pt x="4899" y="977"/>
                  </a:lnTo>
                  <a:lnTo>
                    <a:pt x="4888" y="1005"/>
                  </a:lnTo>
                  <a:lnTo>
                    <a:pt x="4879" y="1032"/>
                  </a:lnTo>
                  <a:lnTo>
                    <a:pt x="4871" y="1060"/>
                  </a:lnTo>
                  <a:lnTo>
                    <a:pt x="4865" y="1090"/>
                  </a:lnTo>
                  <a:lnTo>
                    <a:pt x="4860" y="1119"/>
                  </a:lnTo>
                  <a:lnTo>
                    <a:pt x="4818" y="1203"/>
                  </a:lnTo>
                  <a:lnTo>
                    <a:pt x="4779" y="1280"/>
                  </a:lnTo>
                  <a:lnTo>
                    <a:pt x="4759" y="1316"/>
                  </a:lnTo>
                  <a:lnTo>
                    <a:pt x="4741" y="1350"/>
                  </a:lnTo>
                  <a:lnTo>
                    <a:pt x="4721" y="1382"/>
                  </a:lnTo>
                  <a:lnTo>
                    <a:pt x="4704" y="1412"/>
                  </a:lnTo>
                  <a:lnTo>
                    <a:pt x="4686" y="1442"/>
                  </a:lnTo>
                  <a:lnTo>
                    <a:pt x="4669" y="1468"/>
                  </a:lnTo>
                  <a:lnTo>
                    <a:pt x="4651" y="1493"/>
                  </a:lnTo>
                  <a:lnTo>
                    <a:pt x="4634" y="1516"/>
                  </a:lnTo>
                  <a:lnTo>
                    <a:pt x="4618" y="1538"/>
                  </a:lnTo>
                  <a:lnTo>
                    <a:pt x="4602" y="1557"/>
                  </a:lnTo>
                  <a:lnTo>
                    <a:pt x="4586" y="1574"/>
                  </a:lnTo>
                  <a:lnTo>
                    <a:pt x="4570" y="1590"/>
                  </a:lnTo>
                  <a:lnTo>
                    <a:pt x="4558" y="1617"/>
                  </a:lnTo>
                  <a:lnTo>
                    <a:pt x="4546" y="1641"/>
                  </a:lnTo>
                  <a:lnTo>
                    <a:pt x="4533" y="1663"/>
                  </a:lnTo>
                  <a:lnTo>
                    <a:pt x="4521" y="1684"/>
                  </a:lnTo>
                  <a:lnTo>
                    <a:pt x="4507" y="1704"/>
                  </a:lnTo>
                  <a:lnTo>
                    <a:pt x="4493" y="1721"/>
                  </a:lnTo>
                  <a:lnTo>
                    <a:pt x="4478" y="1737"/>
                  </a:lnTo>
                  <a:lnTo>
                    <a:pt x="4464" y="1750"/>
                  </a:lnTo>
                  <a:lnTo>
                    <a:pt x="4449" y="1763"/>
                  </a:lnTo>
                  <a:lnTo>
                    <a:pt x="4433" y="1773"/>
                  </a:lnTo>
                  <a:lnTo>
                    <a:pt x="4417" y="1783"/>
                  </a:lnTo>
                  <a:lnTo>
                    <a:pt x="4399" y="1790"/>
                  </a:lnTo>
                  <a:lnTo>
                    <a:pt x="4382" y="1796"/>
                  </a:lnTo>
                  <a:lnTo>
                    <a:pt x="4364" y="1800"/>
                  </a:lnTo>
                  <a:lnTo>
                    <a:pt x="4346" y="1802"/>
                  </a:lnTo>
                  <a:lnTo>
                    <a:pt x="4326" y="1803"/>
                  </a:lnTo>
                  <a:lnTo>
                    <a:pt x="942" y="2273"/>
                  </a:lnTo>
                  <a:lnTo>
                    <a:pt x="896" y="2327"/>
                  </a:lnTo>
                  <a:lnTo>
                    <a:pt x="849" y="2377"/>
                  </a:lnTo>
                  <a:lnTo>
                    <a:pt x="803" y="2424"/>
                  </a:lnTo>
                  <a:lnTo>
                    <a:pt x="759" y="2467"/>
                  </a:lnTo>
                  <a:lnTo>
                    <a:pt x="737" y="2487"/>
                  </a:lnTo>
                  <a:lnTo>
                    <a:pt x="715" y="2507"/>
                  </a:lnTo>
                  <a:lnTo>
                    <a:pt x="693" y="2525"/>
                  </a:lnTo>
                  <a:lnTo>
                    <a:pt x="672" y="2542"/>
                  </a:lnTo>
                  <a:lnTo>
                    <a:pt x="651" y="2559"/>
                  </a:lnTo>
                  <a:lnTo>
                    <a:pt x="630" y="2575"/>
                  </a:lnTo>
                  <a:lnTo>
                    <a:pt x="609" y="2591"/>
                  </a:lnTo>
                  <a:lnTo>
                    <a:pt x="589" y="2604"/>
                  </a:lnTo>
                  <a:lnTo>
                    <a:pt x="569" y="2618"/>
                  </a:lnTo>
                  <a:lnTo>
                    <a:pt x="548" y="2630"/>
                  </a:lnTo>
                  <a:lnTo>
                    <a:pt x="528" y="2641"/>
                  </a:lnTo>
                  <a:lnTo>
                    <a:pt x="509" y="2652"/>
                  </a:lnTo>
                  <a:lnTo>
                    <a:pt x="490" y="2662"/>
                  </a:lnTo>
                  <a:lnTo>
                    <a:pt x="470" y="2672"/>
                  </a:lnTo>
                  <a:lnTo>
                    <a:pt x="451" y="2680"/>
                  </a:lnTo>
                  <a:lnTo>
                    <a:pt x="432" y="2687"/>
                  </a:lnTo>
                  <a:lnTo>
                    <a:pt x="414" y="2693"/>
                  </a:lnTo>
                  <a:lnTo>
                    <a:pt x="395" y="2699"/>
                  </a:lnTo>
                  <a:lnTo>
                    <a:pt x="377" y="2703"/>
                  </a:lnTo>
                  <a:lnTo>
                    <a:pt x="359" y="2707"/>
                  </a:lnTo>
                  <a:lnTo>
                    <a:pt x="342" y="2710"/>
                  </a:lnTo>
                  <a:lnTo>
                    <a:pt x="324" y="2712"/>
                  </a:lnTo>
                  <a:lnTo>
                    <a:pt x="306" y="2713"/>
                  </a:lnTo>
                  <a:lnTo>
                    <a:pt x="289" y="2714"/>
                  </a:lnTo>
                  <a:lnTo>
                    <a:pt x="0" y="9921"/>
                  </a:lnTo>
                  <a:lnTo>
                    <a:pt x="11266" y="7736"/>
                  </a:lnTo>
                  <a:lnTo>
                    <a:pt x="11660" y="560"/>
                  </a:lnTo>
                </a:path>
              </a:pathLst>
            </a:custGeom>
            <a:solidFill>
              <a:srgbClr val="660066"/>
            </a:solidFill>
            <a:ln w="3175">
              <a:solidFill>
                <a:schemeClr val="tx1"/>
              </a:solidFill>
              <a:prstDash val="solid"/>
              <a:round/>
              <a:headEnd/>
              <a:tailEnd/>
            </a:ln>
            <a:effectLst>
              <a:outerShdw blurRad="50800" dist="38100" dir="2700000">
                <a:srgbClr val="000000">
                  <a:alpha val="43000"/>
                </a:srgbClr>
              </a:outerShdw>
            </a:effectLst>
          </p:spPr>
          <p:txBody>
            <a:bodyPr>
              <a:prstTxWarp prst="textNoShape">
                <a:avLst/>
              </a:prstTxWarp>
            </a:bodyPr>
            <a:lstStyle/>
            <a:p>
              <a:endParaRPr lang="en-US"/>
            </a:p>
          </p:txBody>
        </p:sp>
        <p:sp>
          <p:nvSpPr>
            <p:cNvPr id="27" name="TextBox 26"/>
            <p:cNvSpPr txBox="1"/>
            <p:nvPr/>
          </p:nvSpPr>
          <p:spPr>
            <a:xfrm>
              <a:off x="4345441" y="1951037"/>
              <a:ext cx="1447800" cy="311880"/>
            </a:xfrm>
            <a:prstGeom prst="rect">
              <a:avLst/>
            </a:prstGeom>
            <a:noFill/>
          </p:spPr>
          <p:txBody>
            <a:bodyPr wrap="square" rtlCol="0">
              <a:spAutoFit/>
            </a:bodyPr>
            <a:lstStyle/>
            <a:p>
              <a:r>
                <a:rPr lang="en-US" sz="1600" b="1" dirty="0" smtClean="0">
                  <a:solidFill>
                    <a:schemeClr val="tx1"/>
                  </a:solidFill>
                </a:rPr>
                <a:t>Query result</a:t>
              </a:r>
              <a:endParaRPr lang="en-US" sz="1600" b="1" dirty="0">
                <a:solidFill>
                  <a:schemeClr val="tx1"/>
                </a:solidFill>
              </a:endParaRPr>
            </a:p>
          </p:txBody>
        </p:sp>
      </p:grpSp>
      <p:sp>
        <p:nvSpPr>
          <p:cNvPr id="72" name="TextBox 71"/>
          <p:cNvSpPr txBox="1"/>
          <p:nvPr/>
        </p:nvSpPr>
        <p:spPr>
          <a:xfrm>
            <a:off x="4887912" y="1417637"/>
            <a:ext cx="5150207" cy="435376"/>
          </a:xfrm>
          <a:prstGeom prst="rect">
            <a:avLst/>
          </a:prstGeom>
          <a:noFill/>
        </p:spPr>
        <p:txBody>
          <a:bodyPr wrap="none" rtlCol="0">
            <a:spAutoFit/>
          </a:bodyPr>
          <a:lstStyle/>
          <a:p>
            <a:r>
              <a:rPr lang="en-US" sz="2500" b="1" i="1" dirty="0" smtClean="0">
                <a:solidFill>
                  <a:srgbClr val="000000"/>
                </a:solidFill>
              </a:rPr>
              <a:t>SPARQL Engine with entailment</a:t>
            </a:r>
            <a:endParaRPr lang="en-US" sz="2500" b="1" i="1"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1" name="Rectangle 5"/>
          <p:cNvSpPr>
            <a:spLocks noGrp="1" noChangeArrowheads="1"/>
          </p:cNvSpPr>
          <p:nvPr>
            <p:ph idx="1"/>
          </p:nvPr>
        </p:nvSpPr>
        <p:spPr/>
        <p:txBody>
          <a:bodyPr/>
          <a:lstStyle/>
          <a:p>
            <a:r>
              <a:rPr lang="en-US" dirty="0" smtClean="0"/>
              <a:t>Legal services are to government departments, enabling them:  </a:t>
            </a:r>
          </a:p>
          <a:p>
            <a:pPr lvl="1"/>
            <a:r>
              <a:rPr lang="en-US" dirty="0" smtClean="0"/>
              <a:t>compare to similar legislation home and abroad, </a:t>
            </a:r>
            <a:r>
              <a:rPr lang="en-US" dirty="0" err="1" smtClean="0"/>
              <a:t>eg</a:t>
            </a:r>
            <a:r>
              <a:rPr lang="en-US" dirty="0" smtClean="0"/>
              <a:t>:</a:t>
            </a:r>
          </a:p>
          <a:p>
            <a:pPr lvl="2"/>
            <a:r>
              <a:rPr lang="en-US" dirty="0" smtClean="0"/>
              <a:t>compare terms with those around</a:t>
            </a:r>
          </a:p>
          <a:p>
            <a:pPr lvl="2"/>
            <a:r>
              <a:rPr lang="en-US" dirty="0" smtClean="0"/>
              <a:t>trends, academic papers, civil complaints</a:t>
            </a:r>
          </a:p>
          <a:p>
            <a:r>
              <a:rPr lang="en-US" dirty="0" smtClean="0"/>
              <a:t>Based on:</a:t>
            </a:r>
          </a:p>
          <a:p>
            <a:pPr lvl="1"/>
            <a:r>
              <a:rPr lang="en-US" dirty="0" smtClean="0"/>
              <a:t>integration of legal cases from US, Japan, and the EU countries, plus legal articles and academic papers in an RDF store</a:t>
            </a:r>
          </a:p>
          <a:p>
            <a:pPr lvl="1"/>
            <a:r>
              <a:rPr lang="en-US" dirty="0" smtClean="0"/>
              <a:t>usage of own ontology, OWL and Rules reasoning</a:t>
            </a:r>
          </a:p>
        </p:txBody>
      </p:sp>
      <p:sp>
        <p:nvSpPr>
          <p:cNvPr id="224258" name="Rectangle 1"/>
          <p:cNvSpPr>
            <a:spLocks noGrp="1" noChangeArrowheads="1"/>
          </p:cNvSpPr>
          <p:nvPr>
            <p:ph type="title"/>
          </p:nvPr>
        </p:nvSpPr>
        <p:spPr/>
        <p:txBody>
          <a:bodyPr>
            <a:normAutofit fontScale="90000"/>
          </a:bodyPr>
          <a:lstStyle/>
          <a:p>
            <a:r>
              <a:rPr lang="en-US" dirty="0" smtClean="0"/>
              <a:t>Example: </a:t>
            </a:r>
            <a:r>
              <a:rPr lang="en-US" dirty="0" err="1" smtClean="0"/>
              <a:t>iLaw</a:t>
            </a:r>
            <a:r>
              <a:rPr lang="en-US" dirty="0" smtClean="0"/>
              <a:t>—Intelligent Legislation support system</a:t>
            </a:r>
          </a:p>
        </p:txBody>
      </p:sp>
      <p:sp>
        <p:nvSpPr>
          <p:cNvPr id="224259" name="Text Box 2"/>
          <p:cNvSpPr txBox="1">
            <a:spLocks noChangeArrowheads="1"/>
          </p:cNvSpPr>
          <p:nvPr/>
        </p:nvSpPr>
        <p:spPr bwMode="auto">
          <a:xfrm>
            <a:off x="212944" y="7358252"/>
            <a:ext cx="5594350" cy="198437"/>
          </a:xfrm>
          <a:prstGeom prst="rect">
            <a:avLst/>
          </a:prstGeom>
          <a:noFill/>
          <a:ln w="9525">
            <a:noFill/>
            <a:round/>
            <a:headEnd/>
            <a:tailEnd/>
          </a:ln>
        </p:spPr>
        <p:txBody>
          <a:bodyPr wrap="none" lIns="0" tIns="12347" rIns="0" bIns="0">
            <a:prstTxWarp prst="textNoShape">
              <a:avLst/>
            </a:prstTxWarp>
          </a:bodyPr>
          <a:lstStyle/>
          <a:p>
            <a:pPr>
              <a:tabLst>
                <a:tab pos="723900" algn="l"/>
                <a:tab pos="1447800" algn="l"/>
                <a:tab pos="2171700" algn="l"/>
                <a:tab pos="2895600" algn="l"/>
                <a:tab pos="3619500" algn="l"/>
                <a:tab pos="4343400" algn="l"/>
                <a:tab pos="5067300" algn="l"/>
              </a:tabLst>
            </a:pPr>
            <a:r>
              <a:rPr lang="en-US" sz="1000" i="1" dirty="0">
                <a:solidFill>
                  <a:srgbClr val="000000"/>
                </a:solidFill>
                <a:latin typeface="Helvetica Neue"/>
                <a:ea typeface="msmincho" charset="0"/>
                <a:cs typeface="Helvetica Neue"/>
              </a:rPr>
              <a:t>Courtesy of</a:t>
            </a:r>
            <a:r>
              <a:rPr lang="en-US" sz="1000" i="1" dirty="0" smtClean="0">
                <a:solidFill>
                  <a:srgbClr val="000000"/>
                </a:solidFill>
                <a:latin typeface="Helvetica Neue"/>
                <a:ea typeface="msmincho" charset="0"/>
                <a:cs typeface="Helvetica Neue"/>
              </a:rPr>
              <a:t> </a:t>
            </a:r>
            <a:r>
              <a:rPr lang="en-US" sz="1000" i="1" dirty="0" err="1" smtClean="0">
                <a:solidFill>
                  <a:srgbClr val="000000"/>
                </a:solidFill>
                <a:latin typeface="Helvetica Neue"/>
                <a:ea typeface="msmincho" charset="0"/>
                <a:cs typeface="Helvetica Neue"/>
              </a:rPr>
              <a:t>Hanming</a:t>
            </a:r>
            <a:r>
              <a:rPr lang="en-US" sz="1000" i="1" dirty="0" smtClean="0">
                <a:solidFill>
                  <a:srgbClr val="000000"/>
                </a:solidFill>
                <a:latin typeface="Helvetica Neue"/>
                <a:ea typeface="msmincho" charset="0"/>
                <a:cs typeface="Helvetica Neue"/>
              </a:rPr>
              <a:t> Jung, </a:t>
            </a:r>
            <a:r>
              <a:rPr lang="en-US" sz="1000" i="1" dirty="0">
                <a:solidFill>
                  <a:srgbClr val="000000"/>
                </a:solidFill>
                <a:latin typeface="Helvetica Neue"/>
                <a:ea typeface="msmincho" charset="0"/>
                <a:cs typeface="Helvetica Neue"/>
              </a:rPr>
              <a:t>et al, KISTI and</a:t>
            </a:r>
            <a:r>
              <a:rPr lang="en-US" sz="1000" i="1" dirty="0" smtClean="0">
                <a:solidFill>
                  <a:srgbClr val="000000"/>
                </a:solidFill>
                <a:latin typeface="Helvetica Neue"/>
                <a:ea typeface="msmincho" charset="0"/>
                <a:cs typeface="Helvetica Neue"/>
              </a:rPr>
              <a:t> MOJ Korea, </a:t>
            </a:r>
            <a:r>
              <a:rPr lang="en-US" sz="1000" i="1" dirty="0">
                <a:solidFill>
                  <a:srgbClr val="000000"/>
                </a:solidFill>
                <a:latin typeface="Helvetica Neue"/>
                <a:ea typeface="msmincho" charset="0"/>
                <a:cs typeface="Helvetica Neue"/>
                <a:hlinkClick r:id="rId3"/>
              </a:rPr>
              <a:t>(SWEO Case Study)</a:t>
            </a:r>
            <a:endParaRPr lang="en-US" sz="1000" i="1" dirty="0">
              <a:solidFill>
                <a:srgbClr val="000000"/>
              </a:solidFill>
              <a:latin typeface="Helvetica Neue"/>
              <a:ea typeface="msmincho" charset="0"/>
              <a:cs typeface="Helvetica Neue"/>
              <a:hlinkClick r:id="rId4"/>
            </a:endParaRPr>
          </a:p>
        </p:txBody>
      </p:sp>
    </p:spTree>
    <p:extLst>
      <p:ext uri="{BB962C8B-B14F-4D97-AF65-F5344CB8AC3E}">
        <p14:creationId xmlns:p14="http://schemas.microsoft.com/office/powerpoint/2010/main" val="20507783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
          <p:cNvSpPr>
            <a:spLocks noGrp="1" noChangeArrowheads="1"/>
          </p:cNvSpPr>
          <p:nvPr>
            <p:ph type="title"/>
          </p:nvPr>
        </p:nvSpPr>
        <p:spPr/>
        <p:txBody>
          <a:bodyPr>
            <a:normAutofit fontScale="90000"/>
          </a:bodyPr>
          <a:lstStyle/>
          <a:p>
            <a:r>
              <a:rPr lang="en-US" dirty="0" smtClean="0"/>
              <a:t>Example: </a:t>
            </a:r>
            <a:r>
              <a:rPr lang="en-US" dirty="0" err="1" smtClean="0"/>
              <a:t>iLaw</a:t>
            </a:r>
            <a:r>
              <a:rPr lang="en-US" dirty="0" smtClean="0"/>
              <a:t>—Intelligent Legislation support system</a:t>
            </a:r>
          </a:p>
        </p:txBody>
      </p:sp>
      <p:pic>
        <p:nvPicPr>
          <p:cNvPr id="6" name="Picture 5" descr="figure2.jpg"/>
          <p:cNvPicPr>
            <a:picLocks noChangeAspect="1"/>
          </p:cNvPicPr>
          <p:nvPr/>
        </p:nvPicPr>
        <p:blipFill>
          <a:blip r:embed="rId3"/>
          <a:stretch>
            <a:fillRect/>
          </a:stretch>
        </p:blipFill>
        <p:spPr>
          <a:xfrm>
            <a:off x="1382712" y="1493837"/>
            <a:ext cx="7173913" cy="5338425"/>
          </a:xfrm>
          <a:prstGeom prst="rect">
            <a:avLst/>
          </a:prstGeom>
        </p:spPr>
      </p:pic>
      <p:pic>
        <p:nvPicPr>
          <p:cNvPr id="5" name="Picture 4" descr="logo.png"/>
          <p:cNvPicPr>
            <a:picLocks noChangeAspect="1"/>
          </p:cNvPicPr>
          <p:nvPr/>
        </p:nvPicPr>
        <p:blipFill>
          <a:blip r:embed="rId4"/>
          <a:stretch>
            <a:fillRect/>
          </a:stretch>
        </p:blipFill>
        <p:spPr>
          <a:xfrm>
            <a:off x="1382713" y="1722438"/>
            <a:ext cx="762000" cy="271796"/>
          </a:xfrm>
          <a:prstGeom prst="rect">
            <a:avLst/>
          </a:prstGeom>
        </p:spPr>
      </p:pic>
      <p:sp>
        <p:nvSpPr>
          <p:cNvPr id="7" name="Text Box 2"/>
          <p:cNvSpPr txBox="1">
            <a:spLocks noChangeArrowheads="1"/>
          </p:cNvSpPr>
          <p:nvPr/>
        </p:nvSpPr>
        <p:spPr bwMode="auto">
          <a:xfrm>
            <a:off x="212944" y="7358252"/>
            <a:ext cx="5594350" cy="198437"/>
          </a:xfrm>
          <a:prstGeom prst="rect">
            <a:avLst/>
          </a:prstGeom>
          <a:noFill/>
          <a:ln w="9525">
            <a:noFill/>
            <a:round/>
            <a:headEnd/>
            <a:tailEnd/>
          </a:ln>
        </p:spPr>
        <p:txBody>
          <a:bodyPr wrap="none" lIns="0" tIns="12347" rIns="0" bIns="0">
            <a:prstTxWarp prst="textNoShape">
              <a:avLst/>
            </a:prstTxWarp>
          </a:bodyPr>
          <a:lstStyle/>
          <a:p>
            <a:pPr>
              <a:tabLst>
                <a:tab pos="723900" algn="l"/>
                <a:tab pos="1447800" algn="l"/>
                <a:tab pos="2171700" algn="l"/>
                <a:tab pos="2895600" algn="l"/>
                <a:tab pos="3619500" algn="l"/>
                <a:tab pos="4343400" algn="l"/>
                <a:tab pos="5067300" algn="l"/>
              </a:tabLst>
            </a:pPr>
            <a:r>
              <a:rPr lang="en-US" sz="1000" i="1" dirty="0">
                <a:solidFill>
                  <a:srgbClr val="000000"/>
                </a:solidFill>
                <a:latin typeface="Helvetica Neue"/>
                <a:ea typeface="msmincho" charset="0"/>
                <a:cs typeface="Helvetica Neue"/>
              </a:rPr>
              <a:t>Courtesy of</a:t>
            </a:r>
            <a:r>
              <a:rPr lang="en-US" sz="1000" i="1" dirty="0" smtClean="0">
                <a:solidFill>
                  <a:srgbClr val="000000"/>
                </a:solidFill>
                <a:latin typeface="Helvetica Neue"/>
                <a:ea typeface="msmincho" charset="0"/>
                <a:cs typeface="Helvetica Neue"/>
              </a:rPr>
              <a:t> </a:t>
            </a:r>
            <a:r>
              <a:rPr lang="en-US" sz="1000" i="1" dirty="0" err="1" smtClean="0">
                <a:solidFill>
                  <a:srgbClr val="000000"/>
                </a:solidFill>
                <a:latin typeface="Helvetica Neue"/>
                <a:ea typeface="msmincho" charset="0"/>
                <a:cs typeface="Helvetica Neue"/>
              </a:rPr>
              <a:t>Hanming</a:t>
            </a:r>
            <a:r>
              <a:rPr lang="en-US" sz="1000" i="1" dirty="0" smtClean="0">
                <a:solidFill>
                  <a:srgbClr val="000000"/>
                </a:solidFill>
                <a:latin typeface="Helvetica Neue"/>
                <a:ea typeface="msmincho" charset="0"/>
                <a:cs typeface="Helvetica Neue"/>
              </a:rPr>
              <a:t> Jung, </a:t>
            </a:r>
            <a:r>
              <a:rPr lang="en-US" sz="1000" i="1" dirty="0">
                <a:solidFill>
                  <a:srgbClr val="000000"/>
                </a:solidFill>
                <a:latin typeface="Helvetica Neue"/>
                <a:ea typeface="msmincho" charset="0"/>
                <a:cs typeface="Helvetica Neue"/>
              </a:rPr>
              <a:t>et al, KISTI and</a:t>
            </a:r>
            <a:r>
              <a:rPr lang="en-US" sz="1000" i="1" dirty="0" smtClean="0">
                <a:solidFill>
                  <a:srgbClr val="000000"/>
                </a:solidFill>
                <a:latin typeface="Helvetica Neue"/>
                <a:ea typeface="msmincho" charset="0"/>
                <a:cs typeface="Helvetica Neue"/>
              </a:rPr>
              <a:t> MOJ Korea, </a:t>
            </a:r>
            <a:r>
              <a:rPr lang="en-US" sz="1000" i="1" dirty="0">
                <a:solidFill>
                  <a:srgbClr val="000000"/>
                </a:solidFill>
                <a:latin typeface="Helvetica Neue"/>
                <a:ea typeface="msmincho" charset="0"/>
                <a:cs typeface="Helvetica Neue"/>
                <a:hlinkClick r:id="rId5"/>
              </a:rPr>
              <a:t>(SWEO Case Study)</a:t>
            </a:r>
            <a:endParaRPr lang="en-US" sz="1000" i="1" dirty="0">
              <a:solidFill>
                <a:srgbClr val="000000"/>
              </a:solidFill>
              <a:latin typeface="Helvetica Neue"/>
              <a:ea typeface="msmincho" charset="0"/>
              <a:cs typeface="Helvetica Neue"/>
              <a:hlinkClick r:id="rId6"/>
            </a:endParaRPr>
          </a:p>
        </p:txBody>
      </p:sp>
    </p:spTree>
    <p:extLst>
      <p:ext uri="{BB962C8B-B14F-4D97-AF65-F5344CB8AC3E}">
        <p14:creationId xmlns:p14="http://schemas.microsoft.com/office/powerpoint/2010/main" val="6264877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1"/>
          <p:cNvSpPr>
            <a:spLocks noGrp="1" noChangeArrowheads="1"/>
          </p:cNvSpPr>
          <p:nvPr>
            <p:ph type="title"/>
          </p:nvPr>
        </p:nvSpPr>
        <p:spPr/>
        <p:txBody>
          <a:bodyPr tIns="4233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4800" dirty="0"/>
              <a:t>What have we achieved?</a:t>
            </a:r>
            <a:br>
              <a:rPr lang="en-US" sz="4800" dirty="0"/>
            </a:br>
            <a:r>
              <a:rPr lang="en-US" sz="3200" dirty="0"/>
              <a:t>(putting all this together)</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ChangeArrowheads="1"/>
          </p:cNvSpPr>
          <p:nvPr>
            <p:ph type="title"/>
          </p:nvPr>
        </p:nvSpPr>
        <p:spPr/>
        <p:txBody>
          <a:bodyPr tIns="3528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Remember the integration example?</a:t>
            </a:r>
          </a:p>
        </p:txBody>
      </p:sp>
      <p:grpSp>
        <p:nvGrpSpPr>
          <p:cNvPr id="46" name="Group 45"/>
          <p:cNvGrpSpPr/>
          <p:nvPr/>
        </p:nvGrpSpPr>
        <p:grpSpPr>
          <a:xfrm>
            <a:off x="1583928" y="1547589"/>
            <a:ext cx="6779081" cy="5829285"/>
            <a:chOff x="502633" y="64718"/>
            <a:chExt cx="7932384" cy="6821002"/>
          </a:xfrm>
        </p:grpSpPr>
        <p:sp>
          <p:nvSpPr>
            <p:cNvPr id="48" name="TextBox 47"/>
            <p:cNvSpPr txBox="1"/>
            <p:nvPr/>
          </p:nvSpPr>
          <p:spPr>
            <a:xfrm>
              <a:off x="826539" y="2683506"/>
              <a:ext cx="1348342" cy="332827"/>
            </a:xfrm>
            <a:prstGeom prst="rect">
              <a:avLst/>
            </a:prstGeom>
            <a:noFill/>
          </p:spPr>
          <p:txBody>
            <a:bodyPr wrap="none" rtlCol="0">
              <a:spAutoFit/>
            </a:bodyPr>
            <a:lstStyle/>
            <a:p>
              <a:pPr algn="r"/>
              <a:r>
                <a:rPr lang="en-US" sz="1400" b="1" noProof="1" smtClean="0">
                  <a:solidFill>
                    <a:schemeClr val="accent5"/>
                  </a:solidFill>
                </a:rPr>
                <a:t>Inferencing</a:t>
              </a:r>
            </a:p>
          </p:txBody>
        </p:sp>
        <p:sp>
          <p:nvSpPr>
            <p:cNvPr id="49" name="TextBox 48"/>
            <p:cNvSpPr txBox="1"/>
            <p:nvPr/>
          </p:nvSpPr>
          <p:spPr>
            <a:xfrm>
              <a:off x="4484646" y="1335806"/>
              <a:ext cx="2031776" cy="332827"/>
            </a:xfrm>
            <a:prstGeom prst="rect">
              <a:avLst/>
            </a:prstGeom>
            <a:noFill/>
          </p:spPr>
          <p:txBody>
            <a:bodyPr wrap="none" rtlCol="0">
              <a:spAutoFit/>
            </a:bodyPr>
            <a:lstStyle/>
            <a:p>
              <a:r>
                <a:rPr lang="en-US" sz="1400" b="1" dirty="0" smtClean="0">
                  <a:solidFill>
                    <a:schemeClr val="accent5"/>
                  </a:solidFill>
                </a:rPr>
                <a:t>Query and Update</a:t>
              </a:r>
            </a:p>
          </p:txBody>
        </p:sp>
        <p:sp>
          <p:nvSpPr>
            <p:cNvPr id="51" name="Curved Right Arrow 50"/>
            <p:cNvSpPr/>
            <p:nvPr/>
          </p:nvSpPr>
          <p:spPr>
            <a:xfrm>
              <a:off x="2174881" y="2600573"/>
              <a:ext cx="774723" cy="668404"/>
            </a:xfrm>
            <a:prstGeom prst="curvedRightArrow">
              <a:avLst>
                <a:gd name="adj1" fmla="val 11197"/>
                <a:gd name="adj2" fmla="val 50000"/>
                <a:gd name="adj3" fmla="val 212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2" name="Up-Down Arrow 51"/>
            <p:cNvSpPr/>
            <p:nvPr/>
          </p:nvSpPr>
          <p:spPr>
            <a:xfrm>
              <a:off x="4183889" y="3884374"/>
              <a:ext cx="275362" cy="720746"/>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36"/>
            <p:cNvGrpSpPr/>
            <p:nvPr/>
          </p:nvGrpSpPr>
          <p:grpSpPr>
            <a:xfrm>
              <a:off x="3118430" y="64718"/>
              <a:ext cx="2406281" cy="1071588"/>
              <a:chOff x="5727454" y="2176923"/>
              <a:chExt cx="2406281" cy="1071588"/>
            </a:xfrm>
          </p:grpSpPr>
          <p:sp>
            <p:nvSpPr>
              <p:cNvPr id="107" name="Process 106"/>
              <p:cNvSpPr/>
              <p:nvPr/>
            </p:nvSpPr>
            <p:spPr>
              <a:xfrm>
                <a:off x="5727454" y="2176923"/>
                <a:ext cx="2406281" cy="107158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8" name="TextBox 107"/>
              <p:cNvSpPr txBox="1"/>
              <p:nvPr/>
            </p:nvSpPr>
            <p:spPr>
              <a:xfrm>
                <a:off x="6233710" y="2226405"/>
                <a:ext cx="1393763" cy="488707"/>
              </a:xfrm>
              <a:prstGeom prst="rect">
                <a:avLst/>
              </a:prstGeom>
              <a:noFill/>
            </p:spPr>
            <p:txBody>
              <a:bodyPr wrap="square" rtlCol="0">
                <a:spAutoFit/>
              </a:bodyPr>
              <a:lstStyle/>
              <a:p>
                <a:pPr algn="ctr"/>
                <a:r>
                  <a:rPr lang="en-US" sz="1200" b="1" dirty="0" smtClean="0">
                    <a:solidFill>
                      <a:schemeClr val="tx2">
                        <a:lumMod val="90000"/>
                        <a:lumOff val="10000"/>
                      </a:schemeClr>
                    </a:solidFill>
                  </a:rPr>
                  <a:t>Web of Data Applications</a:t>
                </a:r>
                <a:endParaRPr lang="en-US" sz="1200" b="1" dirty="0">
                  <a:solidFill>
                    <a:schemeClr val="tx2">
                      <a:lumMod val="90000"/>
                      <a:lumOff val="10000"/>
                    </a:schemeClr>
                  </a:solidFill>
                </a:endParaRPr>
              </a:p>
            </p:txBody>
          </p:sp>
          <p:grpSp>
            <p:nvGrpSpPr>
              <p:cNvPr id="109" name="Group 34"/>
              <p:cNvGrpSpPr/>
              <p:nvPr/>
            </p:nvGrpSpPr>
            <p:grpSpPr>
              <a:xfrm>
                <a:off x="5756332" y="2788057"/>
                <a:ext cx="2348524" cy="393540"/>
                <a:chOff x="5760470" y="2788057"/>
                <a:chExt cx="2348524" cy="393540"/>
              </a:xfrm>
            </p:grpSpPr>
            <p:sp>
              <p:nvSpPr>
                <p:cNvPr id="110" name="TextBox 109"/>
                <p:cNvSpPr txBox="1"/>
                <p:nvPr/>
              </p:nvSpPr>
              <p:spPr>
                <a:xfrm>
                  <a:off x="7077809" y="2788057"/>
                  <a:ext cx="1031185" cy="39354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900" b="1" dirty="0" smtClean="0">
                      <a:solidFill>
                        <a:schemeClr val="tx1"/>
                      </a:solidFill>
                    </a:rPr>
                    <a:t>Browser Applications</a:t>
                  </a:r>
                  <a:endParaRPr lang="en-US" sz="900" b="1" dirty="0">
                    <a:solidFill>
                      <a:schemeClr val="tx1"/>
                    </a:solidFill>
                  </a:endParaRPr>
                </a:p>
              </p:txBody>
            </p:sp>
            <p:sp>
              <p:nvSpPr>
                <p:cNvPr id="111" name="TextBox 110"/>
                <p:cNvSpPr txBox="1"/>
                <p:nvPr/>
              </p:nvSpPr>
              <p:spPr>
                <a:xfrm>
                  <a:off x="5760470" y="2788057"/>
                  <a:ext cx="1031185" cy="39354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900" b="1" dirty="0" smtClean="0">
                      <a:solidFill>
                        <a:schemeClr val="tx1"/>
                      </a:solidFill>
                    </a:rPr>
                    <a:t>Stand Alone Applications</a:t>
                  </a:r>
                  <a:endParaRPr lang="en-US" sz="900" b="1" dirty="0">
                    <a:solidFill>
                      <a:schemeClr val="tx1"/>
                    </a:solidFill>
                  </a:endParaRPr>
                </a:p>
              </p:txBody>
            </p:sp>
          </p:grpSp>
        </p:grpSp>
        <p:grpSp>
          <p:nvGrpSpPr>
            <p:cNvPr id="55" name="Group 53"/>
            <p:cNvGrpSpPr/>
            <p:nvPr/>
          </p:nvGrpSpPr>
          <p:grpSpPr>
            <a:xfrm>
              <a:off x="2949604" y="1733690"/>
              <a:ext cx="2743932" cy="2176604"/>
              <a:chOff x="2949604" y="1673827"/>
              <a:chExt cx="2743932" cy="2176604"/>
            </a:xfrm>
          </p:grpSpPr>
          <p:pic>
            <p:nvPicPr>
              <p:cNvPr id="105" name="Picture 104" descr="cloud07b.png"/>
              <p:cNvPicPr>
                <a:picLocks noChangeAspect="1"/>
              </p:cNvPicPr>
              <p:nvPr/>
            </p:nvPicPr>
            <p:blipFill>
              <a:blip r:embed="rId3">
                <a:alphaModFix amt="82000"/>
              </a:blip>
              <a:stretch>
                <a:fillRect/>
              </a:stretch>
            </p:blipFill>
            <p:spPr>
              <a:xfrm>
                <a:off x="2949604" y="1673827"/>
                <a:ext cx="2743932" cy="2176604"/>
              </a:xfrm>
              <a:prstGeom prst="rect">
                <a:avLst/>
              </a:prstGeom>
            </p:spPr>
          </p:pic>
          <p:sp>
            <p:nvSpPr>
              <p:cNvPr id="106" name="TextBox 105"/>
              <p:cNvSpPr txBox="1"/>
              <p:nvPr/>
            </p:nvSpPr>
            <p:spPr>
              <a:xfrm>
                <a:off x="3076486" y="2300130"/>
                <a:ext cx="2503536" cy="1243015"/>
              </a:xfrm>
              <a:prstGeom prst="rect">
                <a:avLst/>
              </a:prstGeom>
              <a:noFill/>
            </p:spPr>
            <p:txBody>
              <a:bodyPr wrap="square" rtlCol="0">
                <a:spAutoFit/>
              </a:bodyPr>
              <a:lstStyle/>
              <a:p>
                <a:pPr algn="ctr"/>
                <a:r>
                  <a:rPr lang="en-US" sz="1800" b="1" dirty="0" smtClean="0">
                    <a:solidFill>
                      <a:schemeClr val="tx2">
                        <a:lumMod val="90000"/>
                        <a:lumOff val="10000"/>
                      </a:schemeClr>
                    </a:solidFill>
                  </a:rPr>
                  <a:t>Common “Graph” Format &amp;</a:t>
                </a:r>
              </a:p>
              <a:p>
                <a:pPr algn="ctr"/>
                <a:r>
                  <a:rPr lang="en-US" sz="1800" b="1" dirty="0" smtClean="0">
                    <a:solidFill>
                      <a:schemeClr val="tx2">
                        <a:lumMod val="90000"/>
                        <a:lumOff val="10000"/>
                      </a:schemeClr>
                    </a:solidFill>
                  </a:rPr>
                  <a:t>Common Vocabularies</a:t>
                </a:r>
              </a:p>
            </p:txBody>
          </p:sp>
        </p:grpSp>
        <p:sp>
          <p:nvSpPr>
            <p:cNvPr id="56" name="TextBox 55"/>
            <p:cNvSpPr txBox="1"/>
            <p:nvPr/>
          </p:nvSpPr>
          <p:spPr>
            <a:xfrm>
              <a:off x="4484646" y="4057791"/>
              <a:ext cx="1202886" cy="332827"/>
            </a:xfrm>
            <a:prstGeom prst="rect">
              <a:avLst/>
            </a:prstGeom>
            <a:noFill/>
          </p:spPr>
          <p:txBody>
            <a:bodyPr wrap="none" rtlCol="0">
              <a:spAutoFit/>
            </a:bodyPr>
            <a:lstStyle/>
            <a:p>
              <a:r>
                <a:rPr lang="en-US" sz="1400" b="1" dirty="0" smtClean="0">
                  <a:solidFill>
                    <a:srgbClr val="0F3661"/>
                  </a:solidFill>
                </a:rPr>
                <a:t>“</a:t>
              </a:r>
              <a:r>
                <a:rPr lang="en-US" sz="1400" b="1" dirty="0" smtClean="0">
                  <a:solidFill>
                    <a:schemeClr val="accent5"/>
                  </a:solidFill>
                </a:rPr>
                <a:t>Bridges</a:t>
              </a:r>
              <a:r>
                <a:rPr lang="en-US" sz="1400" b="1" dirty="0" smtClean="0">
                  <a:solidFill>
                    <a:srgbClr val="0F3661"/>
                  </a:solidFill>
                </a:rPr>
                <a:t>”</a:t>
              </a:r>
            </a:p>
          </p:txBody>
        </p:sp>
        <p:sp>
          <p:nvSpPr>
            <p:cNvPr id="57" name="Up-Down Arrow 56"/>
            <p:cNvSpPr/>
            <p:nvPr/>
          </p:nvSpPr>
          <p:spPr>
            <a:xfrm>
              <a:off x="4140164" y="1144946"/>
              <a:ext cx="275362" cy="708706"/>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365608" y="6488668"/>
              <a:ext cx="2445309" cy="397052"/>
            </a:xfrm>
            <a:prstGeom prst="rect">
              <a:avLst/>
            </a:prstGeom>
            <a:noFill/>
          </p:spPr>
          <p:txBody>
            <a:bodyPr wrap="square" rtlCol="0">
              <a:spAutoFit/>
            </a:bodyPr>
            <a:lstStyle/>
            <a:p>
              <a:pPr algn="ctr"/>
              <a:r>
                <a:rPr lang="en-US" sz="1800" b="1" dirty="0" smtClean="0">
                  <a:solidFill>
                    <a:schemeClr val="tx2">
                      <a:lumMod val="90000"/>
                      <a:lumOff val="10000"/>
                    </a:schemeClr>
                  </a:solidFill>
                </a:rPr>
                <a:t>Data on the Web</a:t>
              </a:r>
              <a:endParaRPr lang="en-US" sz="1800" b="1" dirty="0">
                <a:solidFill>
                  <a:schemeClr val="tx2">
                    <a:lumMod val="90000"/>
                    <a:lumOff val="10000"/>
                  </a:schemeClr>
                </a:solidFill>
              </a:endParaRPr>
            </a:p>
          </p:txBody>
        </p:sp>
        <p:grpSp>
          <p:nvGrpSpPr>
            <p:cNvPr id="59" name="Group 58"/>
            <p:cNvGrpSpPr/>
            <p:nvPr/>
          </p:nvGrpSpPr>
          <p:grpSpPr>
            <a:xfrm>
              <a:off x="502633" y="4521383"/>
              <a:ext cx="2446971" cy="1941042"/>
              <a:chOff x="502633" y="4521383"/>
              <a:chExt cx="2446971" cy="1941042"/>
            </a:xfrm>
          </p:grpSpPr>
          <p:grpSp>
            <p:nvGrpSpPr>
              <p:cNvPr id="99" name="Group 52"/>
              <p:cNvGrpSpPr/>
              <p:nvPr/>
            </p:nvGrpSpPr>
            <p:grpSpPr>
              <a:xfrm>
                <a:off x="502633" y="4521383"/>
                <a:ext cx="2446971" cy="1941042"/>
                <a:chOff x="2949604" y="4248478"/>
                <a:chExt cx="2743932" cy="2176604"/>
              </a:xfrm>
            </p:grpSpPr>
            <p:pic>
              <p:nvPicPr>
                <p:cNvPr id="102" name="Picture 101"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103" name="Vertical Scroll 102"/>
                <p:cNvSpPr/>
                <p:nvPr/>
              </p:nvSpPr>
              <p:spPr>
                <a:xfrm>
                  <a:off x="4703311" y="4922629"/>
                  <a:ext cx="441158" cy="372143"/>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4" name="Document 103"/>
                <p:cNvSpPr/>
                <p:nvPr/>
              </p:nvSpPr>
              <p:spPr>
                <a:xfrm>
                  <a:off x="3907526" y="5370530"/>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00" name="Magnetic Disk 99"/>
              <p:cNvSpPr/>
              <p:nvPr/>
            </p:nvSpPr>
            <p:spPr>
              <a:xfrm>
                <a:off x="2148961" y="5670735"/>
                <a:ext cx="315390" cy="497586"/>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1" name="Multidocument 100"/>
              <p:cNvSpPr/>
              <p:nvPr/>
            </p:nvSpPr>
            <p:spPr>
              <a:xfrm>
                <a:off x="897008" y="4935845"/>
                <a:ext cx="563552" cy="403023"/>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61" name="Group 60"/>
            <p:cNvGrpSpPr/>
            <p:nvPr/>
          </p:nvGrpSpPr>
          <p:grpSpPr>
            <a:xfrm>
              <a:off x="3245340" y="4521383"/>
              <a:ext cx="2446971" cy="1941042"/>
              <a:chOff x="3245340" y="4521383"/>
              <a:chExt cx="2446971" cy="1941042"/>
            </a:xfrm>
          </p:grpSpPr>
          <p:grpSp>
            <p:nvGrpSpPr>
              <p:cNvPr id="93" name="Group 52"/>
              <p:cNvGrpSpPr/>
              <p:nvPr/>
            </p:nvGrpSpPr>
            <p:grpSpPr>
              <a:xfrm>
                <a:off x="3245340" y="4521383"/>
                <a:ext cx="2446971" cy="1941042"/>
                <a:chOff x="2949604" y="4248478"/>
                <a:chExt cx="2743932" cy="2176604"/>
              </a:xfrm>
            </p:grpSpPr>
            <p:pic>
              <p:nvPicPr>
                <p:cNvPr id="96" name="Picture 95"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97" name="Magnetic Disk 96"/>
                <p:cNvSpPr/>
                <p:nvPr/>
              </p:nvSpPr>
              <p:spPr>
                <a:xfrm>
                  <a:off x="3302319" y="4701999"/>
                  <a:ext cx="481263" cy="372142"/>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8" name="Document 97"/>
                <p:cNvSpPr/>
                <p:nvPr/>
              </p:nvSpPr>
              <p:spPr>
                <a:xfrm>
                  <a:off x="3783582" y="5351242"/>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94" name="Direct Access Storage 93"/>
              <p:cNvSpPr/>
              <p:nvPr/>
            </p:nvSpPr>
            <p:spPr>
              <a:xfrm>
                <a:off x="4612387" y="5853868"/>
                <a:ext cx="406064" cy="297467"/>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Internal Storage 94"/>
              <p:cNvSpPr/>
              <p:nvPr/>
            </p:nvSpPr>
            <p:spPr>
              <a:xfrm>
                <a:off x="4849977" y="5185108"/>
                <a:ext cx="336947" cy="336893"/>
              </a:xfrm>
              <a:prstGeom prst="flowChartInternalStorag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62" name="Up-Down Arrow 61"/>
            <p:cNvSpPr/>
            <p:nvPr/>
          </p:nvSpPr>
          <p:spPr>
            <a:xfrm rot="2972012">
              <a:off x="2717845" y="3392399"/>
              <a:ext cx="275362" cy="1436769"/>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Up-Down Arrow 70"/>
            <p:cNvSpPr/>
            <p:nvPr/>
          </p:nvSpPr>
          <p:spPr>
            <a:xfrm rot="18303808">
              <a:off x="6101466" y="3339407"/>
              <a:ext cx="275362" cy="1436769"/>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2" name="Group 71"/>
            <p:cNvGrpSpPr/>
            <p:nvPr/>
          </p:nvGrpSpPr>
          <p:grpSpPr>
            <a:xfrm>
              <a:off x="5988046" y="4521383"/>
              <a:ext cx="2446971" cy="1941042"/>
              <a:chOff x="5988046" y="4521383"/>
              <a:chExt cx="2446971" cy="1941042"/>
            </a:xfrm>
          </p:grpSpPr>
          <p:grpSp>
            <p:nvGrpSpPr>
              <p:cNvPr id="73" name="Group 72"/>
              <p:cNvGrpSpPr/>
              <p:nvPr/>
            </p:nvGrpSpPr>
            <p:grpSpPr>
              <a:xfrm>
                <a:off x="5988046" y="4521383"/>
                <a:ext cx="2446971" cy="1941042"/>
                <a:chOff x="5988046" y="4521383"/>
                <a:chExt cx="2446971" cy="1941042"/>
              </a:xfrm>
            </p:grpSpPr>
            <p:grpSp>
              <p:nvGrpSpPr>
                <p:cNvPr id="88" name="Group 52"/>
                <p:cNvGrpSpPr/>
                <p:nvPr/>
              </p:nvGrpSpPr>
              <p:grpSpPr>
                <a:xfrm>
                  <a:off x="5988046" y="4521383"/>
                  <a:ext cx="2446971" cy="1941042"/>
                  <a:chOff x="2949604" y="4248478"/>
                  <a:chExt cx="2743932" cy="2176604"/>
                </a:xfrm>
              </p:grpSpPr>
              <p:pic>
                <p:nvPicPr>
                  <p:cNvPr id="90" name="Picture 89"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91" name="Vertical Scroll 90"/>
                  <p:cNvSpPr/>
                  <p:nvPr/>
                </p:nvSpPr>
                <p:spPr>
                  <a:xfrm>
                    <a:off x="4703311" y="4922629"/>
                    <a:ext cx="441158" cy="372143"/>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2" name="Document 91"/>
                  <p:cNvSpPr/>
                  <p:nvPr/>
                </p:nvSpPr>
                <p:spPr>
                  <a:xfrm>
                    <a:off x="4359005" y="5537314"/>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89" name="Multidocument 88"/>
                <p:cNvSpPr/>
                <p:nvPr/>
              </p:nvSpPr>
              <p:spPr>
                <a:xfrm>
                  <a:off x="6602391" y="5056177"/>
                  <a:ext cx="563552" cy="403023"/>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74" name="Group 73"/>
              <p:cNvGrpSpPr/>
              <p:nvPr/>
            </p:nvGrpSpPr>
            <p:grpSpPr>
              <a:xfrm>
                <a:off x="6602391" y="5687934"/>
                <a:ext cx="393414" cy="331868"/>
                <a:chOff x="825870" y="3910294"/>
                <a:chExt cx="393414" cy="331868"/>
              </a:xfrm>
            </p:grpSpPr>
            <p:sp>
              <p:nvSpPr>
                <p:cNvPr id="75" name="Vertical Scroll 74"/>
                <p:cNvSpPr/>
                <p:nvPr/>
              </p:nvSpPr>
              <p:spPr>
                <a:xfrm>
                  <a:off x="825870" y="3910294"/>
                  <a:ext cx="393414" cy="331868"/>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76" name="Group 33"/>
                <p:cNvGrpSpPr/>
                <p:nvPr/>
              </p:nvGrpSpPr>
              <p:grpSpPr>
                <a:xfrm>
                  <a:off x="905352" y="3996929"/>
                  <a:ext cx="231375" cy="200525"/>
                  <a:chOff x="4659312" y="2789237"/>
                  <a:chExt cx="1143000" cy="990600"/>
                </a:xfrm>
              </p:grpSpPr>
              <p:sp>
                <p:nvSpPr>
                  <p:cNvPr id="77" name="Oval 76"/>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78" name="Oval 77"/>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79" name="Oval 78"/>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0" name="Oval 79"/>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1" name="Oval 80"/>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2" name="Oval 81"/>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cxnSp>
                <p:nvCxnSpPr>
                  <p:cNvPr id="83" name="Straight Arrow Connector 82"/>
                  <p:cNvCxnSpPr>
                    <a:stCxn id="77" idx="6"/>
                    <a:endCxn id="79"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4" name="Straight Arrow Connector 83"/>
                  <p:cNvCxnSpPr>
                    <a:stCxn id="77" idx="5"/>
                    <a:endCxn id="80"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5" name="Straight Arrow Connector 84"/>
                  <p:cNvCxnSpPr>
                    <a:stCxn id="81" idx="7"/>
                    <a:endCxn id="78"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6" name="Straight Arrow Connector 85"/>
                  <p:cNvCxnSpPr>
                    <a:stCxn id="78" idx="5"/>
                    <a:endCxn id="82"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7" name="Straight Arrow Connector 29"/>
                  <p:cNvCxnSpPr>
                    <a:stCxn id="82" idx="7"/>
                    <a:endCxn id="79"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grpSp>
        </p:grpSp>
      </p:grpSp>
    </p:spTree>
    <p:extLst>
      <p:ext uri="{BB962C8B-B14F-4D97-AF65-F5344CB8AC3E}">
        <p14:creationId xmlns:p14="http://schemas.microsoft.com/office/powerpoint/2010/main" val="259387482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ChangeArrowheads="1"/>
          </p:cNvSpPr>
          <p:nvPr>
            <p:ph type="title"/>
          </p:nvPr>
        </p:nvSpPr>
        <p:spPr/>
        <p:txBody>
          <a:bodyPr tIns="35280"/>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t>The same with what we learned</a:t>
            </a:r>
            <a:endParaRPr lang="en-US" dirty="0"/>
          </a:p>
        </p:txBody>
      </p:sp>
      <p:grpSp>
        <p:nvGrpSpPr>
          <p:cNvPr id="46" name="Group 45"/>
          <p:cNvGrpSpPr/>
          <p:nvPr/>
        </p:nvGrpSpPr>
        <p:grpSpPr>
          <a:xfrm>
            <a:off x="1583928" y="1547589"/>
            <a:ext cx="6779081" cy="5829285"/>
            <a:chOff x="502633" y="64718"/>
            <a:chExt cx="7932384" cy="6821002"/>
          </a:xfrm>
        </p:grpSpPr>
        <p:sp>
          <p:nvSpPr>
            <p:cNvPr id="48" name="TextBox 47"/>
            <p:cNvSpPr txBox="1"/>
            <p:nvPr/>
          </p:nvSpPr>
          <p:spPr>
            <a:xfrm>
              <a:off x="826539" y="2683506"/>
              <a:ext cx="1348342" cy="332827"/>
            </a:xfrm>
            <a:prstGeom prst="rect">
              <a:avLst/>
            </a:prstGeom>
            <a:noFill/>
          </p:spPr>
          <p:txBody>
            <a:bodyPr wrap="none" rtlCol="0">
              <a:spAutoFit/>
            </a:bodyPr>
            <a:lstStyle/>
            <a:p>
              <a:pPr algn="r"/>
              <a:r>
                <a:rPr lang="en-US" sz="1400" b="1" noProof="1" smtClean="0">
                  <a:solidFill>
                    <a:schemeClr val="accent5"/>
                  </a:solidFill>
                </a:rPr>
                <a:t>Inferencing</a:t>
              </a:r>
            </a:p>
          </p:txBody>
        </p:sp>
        <p:sp>
          <p:nvSpPr>
            <p:cNvPr id="49" name="TextBox 48"/>
            <p:cNvSpPr txBox="1"/>
            <p:nvPr/>
          </p:nvSpPr>
          <p:spPr>
            <a:xfrm>
              <a:off x="4484646" y="1335806"/>
              <a:ext cx="3456838" cy="332827"/>
            </a:xfrm>
            <a:prstGeom prst="rect">
              <a:avLst/>
            </a:prstGeom>
            <a:noFill/>
          </p:spPr>
          <p:txBody>
            <a:bodyPr wrap="none" rtlCol="0">
              <a:spAutoFit/>
            </a:bodyPr>
            <a:lstStyle/>
            <a:p>
              <a:r>
                <a:rPr lang="en-US" sz="1400" b="1" dirty="0" smtClean="0">
                  <a:solidFill>
                    <a:schemeClr val="accent5"/>
                  </a:solidFill>
                </a:rPr>
                <a:t>SPARQL, RDF and/or OWL API-s</a:t>
              </a:r>
            </a:p>
          </p:txBody>
        </p:sp>
        <p:sp>
          <p:nvSpPr>
            <p:cNvPr id="51" name="Curved Right Arrow 50"/>
            <p:cNvSpPr/>
            <p:nvPr/>
          </p:nvSpPr>
          <p:spPr>
            <a:xfrm>
              <a:off x="2174881" y="2600573"/>
              <a:ext cx="774723" cy="668404"/>
            </a:xfrm>
            <a:prstGeom prst="curvedRightArrow">
              <a:avLst>
                <a:gd name="adj1" fmla="val 11197"/>
                <a:gd name="adj2" fmla="val 50000"/>
                <a:gd name="adj3" fmla="val 212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2" name="Up-Down Arrow 51"/>
            <p:cNvSpPr/>
            <p:nvPr/>
          </p:nvSpPr>
          <p:spPr>
            <a:xfrm>
              <a:off x="4183889" y="3884374"/>
              <a:ext cx="275362" cy="720746"/>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36"/>
            <p:cNvGrpSpPr/>
            <p:nvPr/>
          </p:nvGrpSpPr>
          <p:grpSpPr>
            <a:xfrm>
              <a:off x="3118430" y="64718"/>
              <a:ext cx="2406281" cy="1071588"/>
              <a:chOff x="5727454" y="2176923"/>
              <a:chExt cx="2406281" cy="1071588"/>
            </a:xfrm>
          </p:grpSpPr>
          <p:sp>
            <p:nvSpPr>
              <p:cNvPr id="107" name="Process 106"/>
              <p:cNvSpPr/>
              <p:nvPr/>
            </p:nvSpPr>
            <p:spPr>
              <a:xfrm>
                <a:off x="5727454" y="2176923"/>
                <a:ext cx="2406281" cy="107158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8" name="TextBox 107"/>
              <p:cNvSpPr txBox="1"/>
              <p:nvPr/>
            </p:nvSpPr>
            <p:spPr>
              <a:xfrm>
                <a:off x="6144962" y="2226405"/>
                <a:ext cx="1566770" cy="488707"/>
              </a:xfrm>
              <a:prstGeom prst="rect">
                <a:avLst/>
              </a:prstGeom>
              <a:noFill/>
            </p:spPr>
            <p:txBody>
              <a:bodyPr wrap="square" rtlCol="0">
                <a:spAutoFit/>
              </a:bodyPr>
              <a:lstStyle/>
              <a:p>
                <a:pPr algn="ctr"/>
                <a:r>
                  <a:rPr lang="en-US" sz="1200" b="1" dirty="0" smtClean="0">
                    <a:solidFill>
                      <a:schemeClr val="tx2">
                        <a:lumMod val="90000"/>
                        <a:lumOff val="10000"/>
                      </a:schemeClr>
                    </a:solidFill>
                  </a:rPr>
                  <a:t>Semantic Web Applications</a:t>
                </a:r>
                <a:endParaRPr lang="en-US" sz="1200" b="1" dirty="0">
                  <a:solidFill>
                    <a:schemeClr val="tx2">
                      <a:lumMod val="90000"/>
                      <a:lumOff val="10000"/>
                    </a:schemeClr>
                  </a:solidFill>
                </a:endParaRPr>
              </a:p>
            </p:txBody>
          </p:sp>
          <p:grpSp>
            <p:nvGrpSpPr>
              <p:cNvPr id="109" name="Group 34"/>
              <p:cNvGrpSpPr/>
              <p:nvPr/>
            </p:nvGrpSpPr>
            <p:grpSpPr>
              <a:xfrm>
                <a:off x="5756332" y="2788057"/>
                <a:ext cx="2348524" cy="393540"/>
                <a:chOff x="5760470" y="2788057"/>
                <a:chExt cx="2348524" cy="393540"/>
              </a:xfrm>
            </p:grpSpPr>
            <p:sp>
              <p:nvSpPr>
                <p:cNvPr id="110" name="TextBox 109"/>
                <p:cNvSpPr txBox="1"/>
                <p:nvPr/>
              </p:nvSpPr>
              <p:spPr>
                <a:xfrm>
                  <a:off x="7077809" y="2788057"/>
                  <a:ext cx="1031185" cy="39354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900" b="1" dirty="0" smtClean="0">
                      <a:solidFill>
                        <a:schemeClr val="tx1"/>
                      </a:solidFill>
                    </a:rPr>
                    <a:t>Browser Applications</a:t>
                  </a:r>
                  <a:endParaRPr lang="en-US" sz="900" b="1" dirty="0">
                    <a:solidFill>
                      <a:schemeClr val="tx1"/>
                    </a:solidFill>
                  </a:endParaRPr>
                </a:p>
              </p:txBody>
            </p:sp>
            <p:sp>
              <p:nvSpPr>
                <p:cNvPr id="111" name="TextBox 110"/>
                <p:cNvSpPr txBox="1"/>
                <p:nvPr/>
              </p:nvSpPr>
              <p:spPr>
                <a:xfrm>
                  <a:off x="5760470" y="2788057"/>
                  <a:ext cx="1031185" cy="39354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900" b="1" dirty="0" smtClean="0">
                      <a:solidFill>
                        <a:schemeClr val="tx1"/>
                      </a:solidFill>
                    </a:rPr>
                    <a:t>Stand Alone Applications</a:t>
                  </a:r>
                  <a:endParaRPr lang="en-US" sz="900" b="1" dirty="0">
                    <a:solidFill>
                      <a:schemeClr val="tx1"/>
                    </a:solidFill>
                  </a:endParaRPr>
                </a:p>
              </p:txBody>
            </p:sp>
          </p:grpSp>
        </p:grpSp>
        <p:grpSp>
          <p:nvGrpSpPr>
            <p:cNvPr id="55" name="Group 53"/>
            <p:cNvGrpSpPr/>
            <p:nvPr/>
          </p:nvGrpSpPr>
          <p:grpSpPr>
            <a:xfrm>
              <a:off x="2949604" y="1733690"/>
              <a:ext cx="2743932" cy="2176604"/>
              <a:chOff x="2949604" y="1673827"/>
              <a:chExt cx="2743932" cy="2176604"/>
            </a:xfrm>
          </p:grpSpPr>
          <p:pic>
            <p:nvPicPr>
              <p:cNvPr id="105" name="Picture 104" descr="cloud07b.png"/>
              <p:cNvPicPr>
                <a:picLocks noChangeAspect="1"/>
              </p:cNvPicPr>
              <p:nvPr/>
            </p:nvPicPr>
            <p:blipFill>
              <a:blip r:embed="rId3">
                <a:alphaModFix amt="82000"/>
              </a:blip>
              <a:stretch>
                <a:fillRect/>
              </a:stretch>
            </p:blipFill>
            <p:spPr>
              <a:xfrm>
                <a:off x="2949604" y="1673827"/>
                <a:ext cx="2743932" cy="2176604"/>
              </a:xfrm>
              <a:prstGeom prst="rect">
                <a:avLst/>
              </a:prstGeom>
            </p:spPr>
          </p:pic>
          <p:sp>
            <p:nvSpPr>
              <p:cNvPr id="106" name="TextBox 105"/>
              <p:cNvSpPr txBox="1"/>
              <p:nvPr/>
            </p:nvSpPr>
            <p:spPr>
              <a:xfrm>
                <a:off x="3076486" y="2300130"/>
                <a:ext cx="2503536" cy="1243015"/>
              </a:xfrm>
              <a:prstGeom prst="rect">
                <a:avLst/>
              </a:prstGeom>
              <a:noFill/>
            </p:spPr>
            <p:txBody>
              <a:bodyPr wrap="square" rtlCol="0">
                <a:spAutoFit/>
              </a:bodyPr>
              <a:lstStyle/>
              <a:p>
                <a:pPr algn="ctr"/>
                <a:r>
                  <a:rPr lang="en-US" sz="1800" b="1" dirty="0" smtClean="0">
                    <a:solidFill>
                      <a:schemeClr val="tx2">
                        <a:lumMod val="90000"/>
                        <a:lumOff val="10000"/>
                      </a:schemeClr>
                    </a:solidFill>
                  </a:rPr>
                  <a:t>RDF Graph</a:t>
                </a:r>
                <a:r>
                  <a:rPr lang="en-US" sz="1800" b="1" dirty="0">
                    <a:solidFill>
                      <a:schemeClr val="tx2">
                        <a:lumMod val="90000"/>
                        <a:lumOff val="10000"/>
                      </a:schemeClr>
                    </a:solidFill>
                  </a:rPr>
                  <a:t> </a:t>
                </a:r>
                <a:r>
                  <a:rPr lang="en-US" sz="1800" b="1" dirty="0" smtClean="0">
                    <a:solidFill>
                      <a:schemeClr val="tx2">
                        <a:lumMod val="90000"/>
                        <a:lumOff val="10000"/>
                      </a:schemeClr>
                    </a:solidFill>
                  </a:rPr>
                  <a:t>with vocabularies in RDFS, SKOS, OWL, RIF, …</a:t>
                </a:r>
              </a:p>
            </p:txBody>
          </p:sp>
        </p:grpSp>
        <p:sp>
          <p:nvSpPr>
            <p:cNvPr id="56" name="TextBox 55"/>
            <p:cNvSpPr txBox="1"/>
            <p:nvPr/>
          </p:nvSpPr>
          <p:spPr>
            <a:xfrm>
              <a:off x="4377218" y="3962464"/>
              <a:ext cx="2352172" cy="552151"/>
            </a:xfrm>
            <a:prstGeom prst="rect">
              <a:avLst/>
            </a:prstGeom>
            <a:noFill/>
          </p:spPr>
          <p:txBody>
            <a:bodyPr wrap="none" rtlCol="0">
              <a:spAutoFit/>
            </a:bodyPr>
            <a:lstStyle/>
            <a:p>
              <a:r>
                <a:rPr lang="en-US" sz="1400" b="1" dirty="0" smtClean="0">
                  <a:solidFill>
                    <a:srgbClr val="0F3661"/>
                  </a:solidFill>
                </a:rPr>
                <a:t>RDFa, </a:t>
              </a:r>
              <a:r>
                <a:rPr lang="en-US" sz="1400" b="1" dirty="0" err="1" smtClean="0">
                  <a:solidFill>
                    <a:srgbClr val="0F3661"/>
                  </a:solidFill>
                </a:rPr>
                <a:t>μFormats</a:t>
              </a:r>
              <a:r>
                <a:rPr lang="en-US" sz="1400" b="1" dirty="0" smtClean="0">
                  <a:solidFill>
                    <a:srgbClr val="0F3661"/>
                  </a:solidFill>
                </a:rPr>
                <a:t>,</a:t>
              </a:r>
            </a:p>
            <a:p>
              <a:r>
                <a:rPr lang="en-US" sz="1400" b="1" dirty="0" err="1" smtClean="0">
                  <a:solidFill>
                    <a:srgbClr val="0F3661"/>
                  </a:solidFill>
                </a:rPr>
                <a:t>μData</a:t>
              </a:r>
              <a:r>
                <a:rPr lang="en-US" sz="1400" b="1" dirty="0" smtClean="0">
                  <a:solidFill>
                    <a:srgbClr val="0F3661"/>
                  </a:solidFill>
                </a:rPr>
                <a:t>,</a:t>
              </a:r>
              <a:r>
                <a:rPr lang="en-US" sz="1400" b="1" dirty="0">
                  <a:solidFill>
                    <a:srgbClr val="0F3661"/>
                  </a:solidFill>
                </a:rPr>
                <a:t> </a:t>
              </a:r>
              <a:r>
                <a:rPr lang="en-US" sz="1400" b="1" dirty="0" smtClean="0">
                  <a:solidFill>
                    <a:srgbClr val="0F3661"/>
                  </a:solidFill>
                </a:rPr>
                <a:t>R2RML, DM …</a:t>
              </a:r>
            </a:p>
          </p:txBody>
        </p:sp>
        <p:sp>
          <p:nvSpPr>
            <p:cNvPr id="57" name="Up-Down Arrow 56"/>
            <p:cNvSpPr/>
            <p:nvPr/>
          </p:nvSpPr>
          <p:spPr>
            <a:xfrm>
              <a:off x="4140164" y="1144946"/>
              <a:ext cx="275362" cy="708706"/>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365608" y="6488668"/>
              <a:ext cx="2445309" cy="397052"/>
            </a:xfrm>
            <a:prstGeom prst="rect">
              <a:avLst/>
            </a:prstGeom>
            <a:noFill/>
          </p:spPr>
          <p:txBody>
            <a:bodyPr wrap="square" rtlCol="0">
              <a:spAutoFit/>
            </a:bodyPr>
            <a:lstStyle/>
            <a:p>
              <a:pPr algn="ctr"/>
              <a:r>
                <a:rPr lang="en-US" sz="1800" b="1" dirty="0" smtClean="0">
                  <a:solidFill>
                    <a:schemeClr val="tx2">
                      <a:lumMod val="90000"/>
                      <a:lumOff val="10000"/>
                    </a:schemeClr>
                  </a:solidFill>
                </a:rPr>
                <a:t>Data on the Web</a:t>
              </a:r>
              <a:endParaRPr lang="en-US" sz="1800" b="1" dirty="0">
                <a:solidFill>
                  <a:schemeClr val="tx2">
                    <a:lumMod val="90000"/>
                    <a:lumOff val="10000"/>
                  </a:schemeClr>
                </a:solidFill>
              </a:endParaRPr>
            </a:p>
          </p:txBody>
        </p:sp>
        <p:grpSp>
          <p:nvGrpSpPr>
            <p:cNvPr id="59" name="Group 58"/>
            <p:cNvGrpSpPr/>
            <p:nvPr/>
          </p:nvGrpSpPr>
          <p:grpSpPr>
            <a:xfrm>
              <a:off x="502633" y="4521383"/>
              <a:ext cx="2446971" cy="1941042"/>
              <a:chOff x="502633" y="4521383"/>
              <a:chExt cx="2446971" cy="1941042"/>
            </a:xfrm>
          </p:grpSpPr>
          <p:grpSp>
            <p:nvGrpSpPr>
              <p:cNvPr id="99" name="Group 52"/>
              <p:cNvGrpSpPr/>
              <p:nvPr/>
            </p:nvGrpSpPr>
            <p:grpSpPr>
              <a:xfrm>
                <a:off x="502633" y="4521383"/>
                <a:ext cx="2446971" cy="1941042"/>
                <a:chOff x="2949604" y="4248478"/>
                <a:chExt cx="2743932" cy="2176604"/>
              </a:xfrm>
            </p:grpSpPr>
            <p:pic>
              <p:nvPicPr>
                <p:cNvPr id="102" name="Picture 101"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103" name="Vertical Scroll 102"/>
                <p:cNvSpPr/>
                <p:nvPr/>
              </p:nvSpPr>
              <p:spPr>
                <a:xfrm>
                  <a:off x="4703311" y="4922629"/>
                  <a:ext cx="441158" cy="372143"/>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4" name="Document 103"/>
                <p:cNvSpPr/>
                <p:nvPr/>
              </p:nvSpPr>
              <p:spPr>
                <a:xfrm>
                  <a:off x="3907526" y="5370530"/>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00" name="Magnetic Disk 99"/>
              <p:cNvSpPr/>
              <p:nvPr/>
            </p:nvSpPr>
            <p:spPr>
              <a:xfrm>
                <a:off x="2148961" y="5670735"/>
                <a:ext cx="315390" cy="497586"/>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1" name="Multidocument 100"/>
              <p:cNvSpPr/>
              <p:nvPr/>
            </p:nvSpPr>
            <p:spPr>
              <a:xfrm>
                <a:off x="897008" y="4935845"/>
                <a:ext cx="563552" cy="403023"/>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61" name="Group 60"/>
            <p:cNvGrpSpPr/>
            <p:nvPr/>
          </p:nvGrpSpPr>
          <p:grpSpPr>
            <a:xfrm>
              <a:off x="3245340" y="4521383"/>
              <a:ext cx="2446971" cy="1941042"/>
              <a:chOff x="3245340" y="4521383"/>
              <a:chExt cx="2446971" cy="1941042"/>
            </a:xfrm>
          </p:grpSpPr>
          <p:grpSp>
            <p:nvGrpSpPr>
              <p:cNvPr id="93" name="Group 52"/>
              <p:cNvGrpSpPr/>
              <p:nvPr/>
            </p:nvGrpSpPr>
            <p:grpSpPr>
              <a:xfrm>
                <a:off x="3245340" y="4521383"/>
                <a:ext cx="2446971" cy="1941042"/>
                <a:chOff x="2949604" y="4248478"/>
                <a:chExt cx="2743932" cy="2176604"/>
              </a:xfrm>
            </p:grpSpPr>
            <p:pic>
              <p:nvPicPr>
                <p:cNvPr id="96" name="Picture 95"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97" name="Magnetic Disk 96"/>
                <p:cNvSpPr/>
                <p:nvPr/>
              </p:nvSpPr>
              <p:spPr>
                <a:xfrm>
                  <a:off x="3302319" y="4701999"/>
                  <a:ext cx="481263" cy="372142"/>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8" name="Document 97"/>
                <p:cNvSpPr/>
                <p:nvPr/>
              </p:nvSpPr>
              <p:spPr>
                <a:xfrm>
                  <a:off x="3783582" y="5351242"/>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94" name="Direct Access Storage 93"/>
              <p:cNvSpPr/>
              <p:nvPr/>
            </p:nvSpPr>
            <p:spPr>
              <a:xfrm>
                <a:off x="4612387" y="5853868"/>
                <a:ext cx="406064" cy="297467"/>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Internal Storage 94"/>
              <p:cNvSpPr/>
              <p:nvPr/>
            </p:nvSpPr>
            <p:spPr>
              <a:xfrm>
                <a:off x="4849977" y="5185108"/>
                <a:ext cx="336947" cy="336893"/>
              </a:xfrm>
              <a:prstGeom prst="flowChartInternalStorag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62" name="Up-Down Arrow 61"/>
            <p:cNvSpPr/>
            <p:nvPr/>
          </p:nvSpPr>
          <p:spPr>
            <a:xfrm rot="2972012">
              <a:off x="2717845" y="3392399"/>
              <a:ext cx="275362" cy="1436769"/>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Up-Down Arrow 70"/>
            <p:cNvSpPr/>
            <p:nvPr/>
          </p:nvSpPr>
          <p:spPr>
            <a:xfrm rot="18303808">
              <a:off x="6101466" y="3339407"/>
              <a:ext cx="275362" cy="1436769"/>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2" name="Group 71"/>
            <p:cNvGrpSpPr/>
            <p:nvPr/>
          </p:nvGrpSpPr>
          <p:grpSpPr>
            <a:xfrm>
              <a:off x="5988046" y="4521383"/>
              <a:ext cx="2446971" cy="1941042"/>
              <a:chOff x="5988046" y="4521383"/>
              <a:chExt cx="2446971" cy="1941042"/>
            </a:xfrm>
          </p:grpSpPr>
          <p:grpSp>
            <p:nvGrpSpPr>
              <p:cNvPr id="73" name="Group 72"/>
              <p:cNvGrpSpPr/>
              <p:nvPr/>
            </p:nvGrpSpPr>
            <p:grpSpPr>
              <a:xfrm>
                <a:off x="5988046" y="4521383"/>
                <a:ext cx="2446971" cy="1941042"/>
                <a:chOff x="5988046" y="4521383"/>
                <a:chExt cx="2446971" cy="1941042"/>
              </a:xfrm>
            </p:grpSpPr>
            <p:grpSp>
              <p:nvGrpSpPr>
                <p:cNvPr id="88" name="Group 52"/>
                <p:cNvGrpSpPr/>
                <p:nvPr/>
              </p:nvGrpSpPr>
              <p:grpSpPr>
                <a:xfrm>
                  <a:off x="5988046" y="4521383"/>
                  <a:ext cx="2446971" cy="1941042"/>
                  <a:chOff x="2949604" y="4248478"/>
                  <a:chExt cx="2743932" cy="2176604"/>
                </a:xfrm>
              </p:grpSpPr>
              <p:pic>
                <p:nvPicPr>
                  <p:cNvPr id="90" name="Picture 89"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91" name="Vertical Scroll 90"/>
                  <p:cNvSpPr/>
                  <p:nvPr/>
                </p:nvSpPr>
                <p:spPr>
                  <a:xfrm>
                    <a:off x="4703311" y="4922629"/>
                    <a:ext cx="441158" cy="372143"/>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2" name="Document 91"/>
                  <p:cNvSpPr/>
                  <p:nvPr/>
                </p:nvSpPr>
                <p:spPr>
                  <a:xfrm>
                    <a:off x="4359005" y="5537314"/>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89" name="Multidocument 88"/>
                <p:cNvSpPr/>
                <p:nvPr/>
              </p:nvSpPr>
              <p:spPr>
                <a:xfrm>
                  <a:off x="6602391" y="5056177"/>
                  <a:ext cx="563552" cy="403023"/>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74" name="Group 73"/>
              <p:cNvGrpSpPr/>
              <p:nvPr/>
            </p:nvGrpSpPr>
            <p:grpSpPr>
              <a:xfrm>
                <a:off x="6602391" y="5687934"/>
                <a:ext cx="393414" cy="331868"/>
                <a:chOff x="825870" y="3910294"/>
                <a:chExt cx="393414" cy="331868"/>
              </a:xfrm>
            </p:grpSpPr>
            <p:sp>
              <p:nvSpPr>
                <p:cNvPr id="75" name="Vertical Scroll 74"/>
                <p:cNvSpPr/>
                <p:nvPr/>
              </p:nvSpPr>
              <p:spPr>
                <a:xfrm>
                  <a:off x="825870" y="3910294"/>
                  <a:ext cx="393414" cy="331868"/>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76" name="Group 33"/>
                <p:cNvGrpSpPr/>
                <p:nvPr/>
              </p:nvGrpSpPr>
              <p:grpSpPr>
                <a:xfrm>
                  <a:off x="905352" y="3996929"/>
                  <a:ext cx="231375" cy="200525"/>
                  <a:chOff x="4659312" y="2789237"/>
                  <a:chExt cx="1143000" cy="990600"/>
                </a:xfrm>
              </p:grpSpPr>
              <p:sp>
                <p:nvSpPr>
                  <p:cNvPr id="77" name="Oval 76"/>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78" name="Oval 77"/>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79" name="Oval 78"/>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0" name="Oval 79"/>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1" name="Oval 80"/>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2" name="Oval 81"/>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cxnSp>
                <p:nvCxnSpPr>
                  <p:cNvPr id="83" name="Straight Arrow Connector 82"/>
                  <p:cNvCxnSpPr>
                    <a:stCxn id="77" idx="6"/>
                    <a:endCxn id="79"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4" name="Straight Arrow Connector 83"/>
                  <p:cNvCxnSpPr>
                    <a:stCxn id="77" idx="5"/>
                    <a:endCxn id="80"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5" name="Straight Arrow Connector 84"/>
                  <p:cNvCxnSpPr>
                    <a:stCxn id="81" idx="7"/>
                    <a:endCxn id="78"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6" name="Straight Arrow Connector 85"/>
                  <p:cNvCxnSpPr>
                    <a:stCxn id="78" idx="5"/>
                    <a:endCxn id="82"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7" name="Straight Arrow Connector 29"/>
                  <p:cNvCxnSpPr>
                    <a:stCxn id="82" idx="7"/>
                    <a:endCxn id="79"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grpSp>
        </p:grpSp>
      </p:grpSp>
    </p:spTree>
    <p:extLst>
      <p:ext uri="{BB962C8B-B14F-4D97-AF65-F5344CB8AC3E}">
        <p14:creationId xmlns:p14="http://schemas.microsoft.com/office/powerpoint/2010/main" val="312958542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1"/>
          <p:cNvSpPr>
            <a:spLocks noGrp="1" noChangeArrowheads="1"/>
          </p:cNvSpPr>
          <p:nvPr>
            <p:ph type="title"/>
          </p:nvPr>
        </p:nvSpPr>
        <p:spPr/>
        <p:txBody>
          <a:bodyPr tIns="42336">
            <a:normAutofit/>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4800" dirty="0">
                <a:solidFill>
                  <a:schemeClr val="tx1"/>
                </a:solidFill>
              </a:rPr>
              <a:t>Available documents, resources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idx="1"/>
          </p:nvPr>
        </p:nvSpPr>
        <p:spPr/>
        <p:txBody>
          <a:bodyPr/>
          <a:lstStyle/>
          <a:p>
            <a:r>
              <a:rPr lang="en-US" dirty="0" smtClean="0"/>
              <a:t>Map the various data onto an abstract data representation</a:t>
            </a:r>
          </a:p>
          <a:p>
            <a:pPr lvl="1"/>
            <a:r>
              <a:rPr lang="en-US" dirty="0" smtClean="0"/>
              <a:t>make the data independent of its internal representation…</a:t>
            </a:r>
          </a:p>
          <a:p>
            <a:r>
              <a:rPr lang="en-US" dirty="0" smtClean="0"/>
              <a:t>Merge the resulting representations</a:t>
            </a:r>
          </a:p>
          <a:p>
            <a:r>
              <a:rPr lang="en-US" dirty="0" smtClean="0"/>
              <a:t>Start making queries on the whole!</a:t>
            </a:r>
          </a:p>
          <a:p>
            <a:pPr lvl="1"/>
            <a:r>
              <a:rPr lang="en-US" dirty="0" smtClean="0"/>
              <a:t>queries not possible on the individual data sets</a:t>
            </a:r>
            <a:endParaRPr lang="en-US" dirty="0"/>
          </a:p>
        </p:txBody>
      </p:sp>
      <p:sp>
        <p:nvSpPr>
          <p:cNvPr id="43010" name="Rectangle 1"/>
          <p:cNvSpPr>
            <a:spLocks noGrp="1" noChangeArrowheads="1"/>
          </p:cNvSpPr>
          <p:nvPr>
            <p:ph type="title"/>
          </p:nvPr>
        </p:nvSpPr>
        <p:spPr/>
        <p:txBody>
          <a:bodyPr>
            <a:normAutofit fontScale="90000"/>
          </a:bodyPr>
          <a:lstStyle/>
          <a:p>
            <a:r>
              <a:rPr lang="en-US" smtClean="0"/>
              <a:t>The rough structure of data integration</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2"/>
          <p:cNvSpPr>
            <a:spLocks noGrp="1" noChangeArrowheads="1"/>
          </p:cNvSpPr>
          <p:nvPr>
            <p:ph idx="1"/>
          </p:nvPr>
        </p:nvSpPr>
        <p:spPr/>
        <p:txBody>
          <a:bodyPr/>
          <a:lstStyle/>
          <a:p>
            <a:r>
              <a:rPr lang="en-US" dirty="0" smtClean="0"/>
              <a:t>The “RDF Primer” and the “OWL Guide” give a formal introduction to RDF(S) and OWL</a:t>
            </a:r>
          </a:p>
          <a:p>
            <a:r>
              <a:rPr lang="en-US" dirty="0" smtClean="0"/>
              <a:t>SKOS has its separate “SKOS Primer”</a:t>
            </a:r>
          </a:p>
          <a:p>
            <a:r>
              <a:rPr lang="en-US" dirty="0" smtClean="0"/>
              <a:t>GRDDL Primer and RDFa Primer have been published; RIF Primer is on its way</a:t>
            </a:r>
          </a:p>
          <a:p>
            <a:r>
              <a:rPr lang="en-US" dirty="0" smtClean="0"/>
              <a:t>The W3C </a:t>
            </a:r>
            <a:r>
              <a:rPr lang="en-US" dirty="0" smtClean="0">
                <a:hlinkClick r:id="rId3"/>
              </a:rPr>
              <a:t>Semantic Web Activity Wiki </a:t>
            </a:r>
            <a:r>
              <a:rPr lang="en-US" dirty="0" smtClean="0"/>
              <a:t>has links to all the specifications</a:t>
            </a:r>
            <a:endParaRPr lang="en-US" dirty="0"/>
          </a:p>
        </p:txBody>
      </p:sp>
      <p:sp>
        <p:nvSpPr>
          <p:cNvPr id="575490" name="Rectangle 1"/>
          <p:cNvSpPr>
            <a:spLocks noGrp="1" noChangeArrowheads="1"/>
          </p:cNvSpPr>
          <p:nvPr>
            <p:ph type="title"/>
          </p:nvPr>
        </p:nvSpPr>
        <p:spPr/>
        <p:txBody>
          <a:bodyPr>
            <a:normAutofit fontScale="90000"/>
          </a:bodyPr>
          <a:lstStyle/>
          <a:p>
            <a:r>
              <a:rPr lang="en-US" smtClean="0"/>
              <a:t>Available specifications: </a:t>
            </a:r>
            <a:br>
              <a:rPr lang="en-US" smtClean="0"/>
            </a:br>
            <a:r>
              <a:rPr lang="en-US" smtClean="0"/>
              <a:t>Primers, Guides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9" name="Rectangle 2"/>
          <p:cNvSpPr>
            <a:spLocks noGrp="1" noChangeArrowheads="1"/>
          </p:cNvSpPr>
          <p:nvPr>
            <p:ph idx="1"/>
          </p:nvPr>
        </p:nvSpPr>
        <p:spPr/>
        <p:txBody>
          <a:bodyPr>
            <a:normAutofit/>
          </a:bodyPr>
          <a:lstStyle/>
          <a:p>
            <a:r>
              <a:rPr lang="en-US" dirty="0" smtClean="0"/>
              <a:t>There are also a number “core vocabularies”</a:t>
            </a:r>
          </a:p>
          <a:p>
            <a:pPr lvl="1"/>
            <a:r>
              <a:rPr lang="en-US" dirty="0" smtClean="0"/>
              <a:t>Dublin Core: about information resources, digital libraries, with extensions for rights, permissions, digital right management</a:t>
            </a:r>
          </a:p>
          <a:p>
            <a:pPr lvl="1"/>
            <a:r>
              <a:rPr lang="en-US" dirty="0" smtClean="0"/>
              <a:t>FOAF: about people and their organizations</a:t>
            </a:r>
          </a:p>
          <a:p>
            <a:pPr lvl="1"/>
            <a:r>
              <a:rPr lang="en-US" dirty="0" smtClean="0"/>
              <a:t>DOAP: on the descriptions of software projects</a:t>
            </a:r>
          </a:p>
          <a:p>
            <a:pPr lvl="1"/>
            <a:r>
              <a:rPr lang="en-US" dirty="0" smtClean="0"/>
              <a:t>SIOC: Semantically-Interlinked Online Communities</a:t>
            </a:r>
          </a:p>
          <a:p>
            <a:pPr lvl="1"/>
            <a:r>
              <a:rPr lang="en-US" dirty="0" smtClean="0"/>
              <a:t>vCard in RDF</a:t>
            </a:r>
          </a:p>
          <a:p>
            <a:pPr lvl="1"/>
            <a:r>
              <a:rPr lang="en-US" dirty="0" smtClean="0"/>
              <a:t>…</a:t>
            </a:r>
          </a:p>
          <a:p>
            <a:r>
              <a:rPr lang="en-US" dirty="0" smtClean="0"/>
              <a:t>One should never forget: ontologies/vocabularies must be shared and reused!</a:t>
            </a:r>
            <a:endParaRPr lang="en-US" dirty="0"/>
          </a:p>
        </p:txBody>
      </p:sp>
      <p:sp>
        <p:nvSpPr>
          <p:cNvPr id="577538" name="Rectangle 1"/>
          <p:cNvSpPr>
            <a:spLocks noGrp="1" noChangeArrowheads="1"/>
          </p:cNvSpPr>
          <p:nvPr>
            <p:ph type="title"/>
          </p:nvPr>
        </p:nvSpPr>
        <p:spPr/>
        <p:txBody>
          <a:bodyPr/>
          <a:lstStyle/>
          <a:p>
            <a:r>
              <a:rPr lang="en-US" smtClean="0"/>
              <a:t>“Core” vocabularies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7" name="Rectangle 2"/>
          <p:cNvSpPr>
            <a:spLocks noGrp="1" noChangeArrowheads="1"/>
          </p:cNvSpPr>
          <p:nvPr>
            <p:ph idx="1"/>
          </p:nvPr>
        </p:nvSpPr>
        <p:spPr>
          <a:xfrm>
            <a:off x="504031" y="1574030"/>
            <a:ext cx="9072563" cy="4798095"/>
          </a:xfrm>
        </p:spPr>
        <p:txBody>
          <a:bodyPr>
            <a:normAutofit fontScale="92500" lnSpcReduction="10000"/>
          </a:bodyPr>
          <a:lstStyle/>
          <a:p>
            <a:r>
              <a:rPr lang="en-US" dirty="0" smtClean="0"/>
              <a:t>T. Heath and C. </a:t>
            </a:r>
            <a:r>
              <a:rPr lang="en-US" dirty="0" err="1" smtClean="0"/>
              <a:t>Bizer</a:t>
            </a:r>
            <a:r>
              <a:rPr lang="en-US" dirty="0" smtClean="0"/>
              <a:t>: </a:t>
            </a:r>
            <a:r>
              <a:rPr lang="en-US" i="1" dirty="0" smtClean="0"/>
              <a:t>Linked Data: Evolving the Web into a Global Data Space</a:t>
            </a:r>
            <a:r>
              <a:rPr lang="en-US" dirty="0" smtClean="0"/>
              <a:t>, 2011</a:t>
            </a:r>
          </a:p>
          <a:p>
            <a:r>
              <a:rPr lang="en-US" dirty="0" smtClean="0"/>
              <a:t>M. Watson: </a:t>
            </a:r>
            <a:r>
              <a:rPr lang="en-US" i="1" dirty="0" smtClean="0"/>
              <a:t>Practical Semantic Web and Linked data Applications</a:t>
            </a:r>
            <a:r>
              <a:rPr lang="en-US" dirty="0" smtClean="0"/>
              <a:t>, 2010</a:t>
            </a:r>
          </a:p>
          <a:p>
            <a:r>
              <a:rPr lang="en-US" dirty="0" smtClean="0"/>
              <a:t>P</a:t>
            </a:r>
            <a:r>
              <a:rPr lang="en-US" dirty="0"/>
              <a:t>. </a:t>
            </a:r>
            <a:r>
              <a:rPr lang="en-US" dirty="0" err="1"/>
              <a:t>Hitzler</a:t>
            </a:r>
            <a:r>
              <a:rPr lang="en-US" dirty="0"/>
              <a:t>, R. Sebastian, </a:t>
            </a:r>
            <a:r>
              <a:rPr lang="en-US" dirty="0" smtClean="0"/>
              <a:t>and M</a:t>
            </a:r>
            <a:r>
              <a:rPr lang="en-US" dirty="0"/>
              <a:t>. </a:t>
            </a:r>
            <a:r>
              <a:rPr lang="en-US" dirty="0" err="1"/>
              <a:t>Krötzsch</a:t>
            </a:r>
            <a:r>
              <a:rPr lang="en-US" dirty="0"/>
              <a:t>: </a:t>
            </a:r>
            <a:r>
              <a:rPr lang="en-US" i="1" dirty="0"/>
              <a:t>Foundation of Semantic Web Technologies</a:t>
            </a:r>
            <a:r>
              <a:rPr lang="en-US" dirty="0"/>
              <a:t>, </a:t>
            </a:r>
            <a:r>
              <a:rPr lang="en-US" dirty="0" smtClean="0"/>
              <a:t>2009</a:t>
            </a:r>
          </a:p>
          <a:p>
            <a:r>
              <a:rPr lang="en-US" dirty="0" smtClean="0"/>
              <a:t>G. </a:t>
            </a:r>
            <a:r>
              <a:rPr lang="en-US" dirty="0" err="1" smtClean="0"/>
              <a:t>Antoniu</a:t>
            </a:r>
            <a:r>
              <a:rPr lang="en-US" dirty="0" smtClean="0"/>
              <a:t> and F. van </a:t>
            </a:r>
            <a:r>
              <a:rPr lang="en-US" dirty="0" err="1" smtClean="0"/>
              <a:t>Harmelen</a:t>
            </a:r>
            <a:r>
              <a:rPr lang="en-US" dirty="0" smtClean="0"/>
              <a:t>: </a:t>
            </a:r>
            <a:r>
              <a:rPr lang="en-US" i="1" dirty="0" smtClean="0"/>
              <a:t>Semantic Web Primer, 2nd edition,</a:t>
            </a:r>
            <a:r>
              <a:rPr lang="en-US" dirty="0" smtClean="0"/>
              <a:t> 2008</a:t>
            </a:r>
          </a:p>
          <a:p>
            <a:r>
              <a:rPr lang="en-US" dirty="0" smtClean="0"/>
              <a:t>D. </a:t>
            </a:r>
            <a:r>
              <a:rPr lang="en-US" dirty="0" err="1" smtClean="0"/>
              <a:t>Allemang</a:t>
            </a:r>
            <a:r>
              <a:rPr lang="en-US" dirty="0" smtClean="0"/>
              <a:t> and J. </a:t>
            </a:r>
            <a:r>
              <a:rPr lang="en-US" dirty="0" err="1" smtClean="0"/>
              <a:t>Hendler</a:t>
            </a:r>
            <a:r>
              <a:rPr lang="en-US" dirty="0" smtClean="0"/>
              <a:t>: </a:t>
            </a:r>
            <a:r>
              <a:rPr lang="en-US" i="1" dirty="0" smtClean="0"/>
              <a:t>Semantic Web for the Working </a:t>
            </a:r>
            <a:r>
              <a:rPr lang="en-US" i="1" dirty="0" err="1" smtClean="0"/>
              <a:t>Ontologist</a:t>
            </a:r>
            <a:r>
              <a:rPr lang="en-US" dirty="0" smtClean="0"/>
              <a:t>, 2008</a:t>
            </a:r>
          </a:p>
          <a:p>
            <a:r>
              <a:rPr lang="en-US" dirty="0" smtClean="0"/>
              <a:t>…</a:t>
            </a:r>
            <a:endParaRPr lang="en-US" dirty="0"/>
          </a:p>
        </p:txBody>
      </p:sp>
      <p:sp>
        <p:nvSpPr>
          <p:cNvPr id="579586" name="Rectangle 1"/>
          <p:cNvSpPr>
            <a:spLocks noGrp="1" noChangeArrowheads="1"/>
          </p:cNvSpPr>
          <p:nvPr>
            <p:ph type="title"/>
          </p:nvPr>
        </p:nvSpPr>
        <p:spPr/>
        <p:txBody>
          <a:bodyPr/>
          <a:lstStyle/>
          <a:p>
            <a:r>
              <a:rPr lang="en-US" dirty="0" smtClean="0"/>
              <a:t>Some books</a:t>
            </a:r>
            <a:endParaRPr lang="en-US" dirty="0"/>
          </a:p>
        </p:txBody>
      </p:sp>
      <p:sp>
        <p:nvSpPr>
          <p:cNvPr id="579588" name="Text Box 3"/>
          <p:cNvSpPr txBox="1">
            <a:spLocks noChangeArrowheads="1"/>
          </p:cNvSpPr>
          <p:nvPr/>
        </p:nvSpPr>
        <p:spPr bwMode="auto">
          <a:xfrm>
            <a:off x="468312" y="6294437"/>
            <a:ext cx="8880475" cy="855663"/>
          </a:xfrm>
          <a:prstGeom prst="rect">
            <a:avLst/>
          </a:prstGeom>
          <a:noFill/>
          <a:ln w="9525">
            <a:noFill/>
            <a:round/>
            <a:headEnd/>
            <a:tailEnd/>
          </a:ln>
        </p:spPr>
        <p:txBody>
          <a:bodyPr wrap="none" lIns="90000" tIns="90864"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a:solidFill>
                  <a:srgbClr val="7F7F7F"/>
                </a:solidFill>
                <a:latin typeface="Helvetica Neue"/>
                <a:ea typeface="msmincho" charset="0"/>
                <a:cs typeface="Helvetica Neue"/>
              </a:rPr>
              <a:t>See the separate </a:t>
            </a:r>
            <a:r>
              <a:rPr lang="en-US" dirty="0">
                <a:solidFill>
                  <a:srgbClr val="7F7F7F"/>
                </a:solidFill>
                <a:latin typeface="Helvetica Neue"/>
                <a:ea typeface="msmincho" charset="0"/>
                <a:cs typeface="Helvetica Neue"/>
                <a:hlinkClick r:id="rId3"/>
              </a:rPr>
              <a:t>Wiki page collecting book </a:t>
            </a:r>
            <a:r>
              <a:rPr lang="en-US" dirty="0" smtClean="0">
                <a:solidFill>
                  <a:srgbClr val="7F7F7F"/>
                </a:solidFill>
                <a:latin typeface="Helvetica Neue"/>
                <a:ea typeface="msmincho" charset="0"/>
                <a:cs typeface="Helvetica Neue"/>
                <a:hlinkClick r:id="rId3"/>
              </a:rPr>
              <a:t>references</a:t>
            </a:r>
            <a:endParaRPr lang="en-US" dirty="0">
              <a:solidFill>
                <a:srgbClr val="7F7F7F"/>
              </a:solidFill>
              <a:latin typeface="Helvetica Neue"/>
              <a:ea typeface="msmincho" charset="0"/>
              <a:cs typeface="Helvetica Neue"/>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5" name="Rectangle 2"/>
          <p:cNvSpPr>
            <a:spLocks noGrp="1" noChangeArrowheads="1"/>
          </p:cNvSpPr>
          <p:nvPr>
            <p:ph idx="1"/>
          </p:nvPr>
        </p:nvSpPr>
        <p:spPr/>
        <p:txBody>
          <a:bodyPr/>
          <a:lstStyle/>
          <a:p>
            <a:r>
              <a:rPr lang="en-US" dirty="0" smtClean="0"/>
              <a:t>Planet RDF aggregates a number of SW blogs:</a:t>
            </a:r>
          </a:p>
          <a:p>
            <a:pPr lvl="1"/>
            <a:r>
              <a:rPr lang="en-US" dirty="0" smtClean="0">
                <a:hlinkClick r:id="rId3"/>
              </a:rPr>
              <a:t>http://planetrdf.com/</a:t>
            </a:r>
            <a:endParaRPr lang="en-US" dirty="0" smtClean="0"/>
          </a:p>
          <a:p>
            <a:r>
              <a:rPr lang="en-US" dirty="0" smtClean="0"/>
              <a:t>Semantic Web Interest Group</a:t>
            </a:r>
          </a:p>
          <a:p>
            <a:pPr lvl="1"/>
            <a:r>
              <a:rPr lang="en-US" dirty="0" smtClean="0"/>
              <a:t>a forum developers with a publicly archived mailing list, and a constant IRC presence on </a:t>
            </a:r>
            <a:r>
              <a:rPr lang="en-US" dirty="0" err="1" smtClean="0"/>
              <a:t>freenode.net#swig</a:t>
            </a:r>
            <a:endParaRPr lang="en-US" dirty="0" smtClean="0"/>
          </a:p>
          <a:p>
            <a:pPr lvl="1"/>
            <a:r>
              <a:rPr lang="en-US" dirty="0" smtClean="0"/>
              <a:t>anybody can sign up on the list</a:t>
            </a:r>
          </a:p>
          <a:p>
            <a:pPr lvl="2"/>
            <a:r>
              <a:rPr lang="en-US" dirty="0" smtClean="0">
                <a:hlinkClick r:id="rId4"/>
              </a:rPr>
              <a:t>http://www.w3.org/2001/sw/interest/</a:t>
            </a:r>
            <a:endParaRPr lang="en-US" dirty="0" smtClean="0"/>
          </a:p>
          <a:p>
            <a:r>
              <a:rPr lang="en-US" dirty="0" smtClean="0"/>
              <a:t>Linked Data mailing list</a:t>
            </a:r>
          </a:p>
          <a:p>
            <a:pPr lvl="1"/>
            <a:r>
              <a:rPr lang="en-US" dirty="0" smtClean="0"/>
              <a:t>a forum concentrating on linked data with a public archive</a:t>
            </a:r>
          </a:p>
          <a:p>
            <a:pPr lvl="1"/>
            <a:r>
              <a:rPr lang="en-US" dirty="0" smtClean="0"/>
              <a:t>anybody can sign up on the list</a:t>
            </a:r>
          </a:p>
          <a:p>
            <a:pPr lvl="2"/>
            <a:r>
              <a:rPr lang="en-US" dirty="0">
                <a:hlinkClick r:id="rId5"/>
              </a:rPr>
              <a:t>http://lists.w3.org/Archives/Public/public-lod/</a:t>
            </a:r>
            <a:endParaRPr lang="en-US" dirty="0"/>
          </a:p>
        </p:txBody>
      </p:sp>
      <p:sp>
        <p:nvSpPr>
          <p:cNvPr id="581634" name="Rectangle 1"/>
          <p:cNvSpPr>
            <a:spLocks noGrp="1" noChangeArrowheads="1"/>
          </p:cNvSpPr>
          <p:nvPr>
            <p:ph type="title"/>
          </p:nvPr>
        </p:nvSpPr>
        <p:spPr/>
        <p:txBody>
          <a:bodyPr/>
          <a:lstStyle/>
          <a:p>
            <a:r>
              <a:rPr lang="en-US" smtClean="0"/>
              <a:t>Further information</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8" name="Rectangle 2"/>
          <p:cNvSpPr>
            <a:spLocks noGrp="1" noChangeArrowheads="1"/>
          </p:cNvSpPr>
          <p:nvPr>
            <p:ph idx="1"/>
          </p:nvPr>
        </p:nvSpPr>
        <p:spPr>
          <a:xfrm>
            <a:off x="5040313" y="1493837"/>
            <a:ext cx="4896544" cy="5334000"/>
          </a:xfrm>
        </p:spPr>
        <p:txBody>
          <a:bodyPr>
            <a:normAutofit/>
          </a:bodyPr>
          <a:lstStyle/>
          <a:p>
            <a:pPr marL="431800" indent="-323850" eaLnBrk="1">
              <a:buSzPct val="45000"/>
              <a:buFont typeface="Wingdings" charset="2"/>
              <a:buChar char=""/>
              <a:tabLst>
                <a:tab pos="723900" algn="l"/>
                <a:tab pos="1447800" algn="l"/>
                <a:tab pos="2171700" algn="l"/>
                <a:tab pos="2895600" algn="l"/>
                <a:tab pos="3619500" algn="l"/>
                <a:tab pos="4343400" algn="l"/>
                <a:tab pos="5067300" algn="l"/>
              </a:tabLst>
            </a:pPr>
            <a:r>
              <a:rPr lang="en-US" dirty="0">
                <a:solidFill>
                  <a:srgbClr val="7F7F7F"/>
                </a:solidFill>
              </a:rPr>
              <a:t>Categories:</a:t>
            </a:r>
          </a:p>
          <a:p>
            <a:pPr marL="863600" lvl="1" indent="-287338" eaLnBrk="1">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7F7F7F"/>
                </a:solidFill>
              </a:rPr>
              <a:t>Triple Stores</a:t>
            </a:r>
          </a:p>
          <a:p>
            <a:pPr marL="863600" lvl="1" indent="-287338" eaLnBrk="1">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7F7F7F"/>
                </a:solidFill>
              </a:rPr>
              <a:t>Inference engines</a:t>
            </a:r>
          </a:p>
          <a:p>
            <a:pPr marL="863600" lvl="1" indent="-287338" eaLnBrk="1">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7F7F7F"/>
                </a:solidFill>
              </a:rPr>
              <a:t>Converters</a:t>
            </a:r>
          </a:p>
          <a:p>
            <a:pPr marL="863600" lvl="1" indent="-287338" eaLnBrk="1">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7F7F7F"/>
                </a:solidFill>
              </a:rPr>
              <a:t>Search engines</a:t>
            </a:r>
          </a:p>
          <a:p>
            <a:pPr marL="863600" lvl="1" indent="-287338" eaLnBrk="1">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7F7F7F"/>
                </a:solidFill>
              </a:rPr>
              <a:t>Middleware</a:t>
            </a:r>
          </a:p>
          <a:p>
            <a:pPr marL="863600" lvl="1" indent="-287338" eaLnBrk="1">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7F7F7F"/>
                </a:solidFill>
              </a:rPr>
              <a:t>CMS</a:t>
            </a:r>
          </a:p>
          <a:p>
            <a:pPr marL="863600" lvl="1" indent="-287338" eaLnBrk="1">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7F7F7F"/>
                </a:solidFill>
              </a:rPr>
              <a:t>Semantic Web browsers</a:t>
            </a:r>
          </a:p>
          <a:p>
            <a:pPr marL="863600" lvl="1" indent="-287338" eaLnBrk="1">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7F7F7F"/>
                </a:solidFill>
              </a:rPr>
              <a:t>Development environments</a:t>
            </a:r>
          </a:p>
          <a:p>
            <a:pPr marL="863600" lvl="1" indent="-287338" eaLnBrk="1">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7F7F7F"/>
                </a:solidFill>
              </a:rPr>
              <a:t>Semantic Wikis</a:t>
            </a:r>
          </a:p>
          <a:p>
            <a:pPr marL="863600" lvl="1" indent="-287338" eaLnBrk="1">
              <a:buSzPct val="45000"/>
              <a:buFont typeface="Wingdings" charset="2"/>
              <a:buChar char=""/>
              <a:tabLst>
                <a:tab pos="723900" algn="l"/>
                <a:tab pos="1447800" algn="l"/>
                <a:tab pos="2171700" algn="l"/>
                <a:tab pos="2895600" algn="l"/>
                <a:tab pos="3619500" algn="l"/>
                <a:tab pos="4343400" algn="l"/>
                <a:tab pos="5067300" algn="l"/>
              </a:tabLst>
            </a:pPr>
            <a:r>
              <a:rPr lang="en-US" sz="2400" dirty="0">
                <a:solidFill>
                  <a:srgbClr val="7F7F7F"/>
                </a:solidFill>
              </a:rPr>
              <a:t>…</a:t>
            </a:r>
          </a:p>
        </p:txBody>
      </p:sp>
      <p:sp>
        <p:nvSpPr>
          <p:cNvPr id="589827" name="Rectangle 1"/>
          <p:cNvSpPr>
            <a:spLocks noGrp="1" noChangeArrowheads="1"/>
          </p:cNvSpPr>
          <p:nvPr>
            <p:ph type="title"/>
          </p:nvPr>
        </p:nvSpPr>
        <p:spPr/>
        <p:txBody>
          <a:bodyPr tIns="35280">
            <a:normAutofit/>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Lots of Tools (</a:t>
            </a:r>
            <a:r>
              <a:rPr lang="en-US" i="1" u="sng"/>
              <a:t>not</a:t>
            </a:r>
            <a:r>
              <a:rPr lang="en-US"/>
              <a:t> an exhaustive list!)</a:t>
            </a:r>
          </a:p>
        </p:txBody>
      </p:sp>
      <p:sp>
        <p:nvSpPr>
          <p:cNvPr id="589829" name="Rectangle 3"/>
          <p:cNvSpPr>
            <a:spLocks noGrp="1" noChangeArrowheads="1"/>
          </p:cNvSpPr>
          <p:nvPr>
            <p:ph idx="13"/>
          </p:nvPr>
        </p:nvSpPr>
        <p:spPr>
          <a:xfrm>
            <a:off x="287784" y="1493837"/>
            <a:ext cx="4648200" cy="5334000"/>
          </a:xfrm>
        </p:spPr>
        <p:txBody>
          <a:bodyPr>
            <a:normAutofit lnSpcReduction="10000"/>
          </a:bodyPr>
          <a:lstStyle/>
          <a:p>
            <a:pPr marL="431800" indent="-323850" eaLnBrk="1">
              <a:buSzPct val="45000"/>
              <a:buFont typeface="Wingdings" charset="2"/>
              <a:buChar char=""/>
              <a:tabLst>
                <a:tab pos="723900" algn="l"/>
                <a:tab pos="1447800" algn="l"/>
                <a:tab pos="2171700" algn="l"/>
                <a:tab pos="2895600" algn="l"/>
                <a:tab pos="3619500" algn="l"/>
                <a:tab pos="4343400" algn="l"/>
              </a:tabLst>
            </a:pPr>
            <a:r>
              <a:rPr lang="en-US" sz="3200" dirty="0"/>
              <a:t>Some names:</a:t>
            </a:r>
          </a:p>
          <a:p>
            <a:pPr marL="863600" lvl="1" indent="-287338" eaLnBrk="1">
              <a:buSzPct val="45000"/>
              <a:buFont typeface="Wingdings" charset="2"/>
              <a:buChar char=""/>
              <a:tabLst>
                <a:tab pos="723900" algn="l"/>
                <a:tab pos="1447800" algn="l"/>
                <a:tab pos="2171700" algn="l"/>
                <a:tab pos="2895600" algn="l"/>
                <a:tab pos="3619500" algn="l"/>
                <a:tab pos="4343400" algn="l"/>
              </a:tabLst>
            </a:pPr>
            <a:r>
              <a:rPr lang="en-US" sz="2000" dirty="0"/>
              <a:t>Jena, </a:t>
            </a:r>
            <a:r>
              <a:rPr lang="en-US" sz="2000" dirty="0" err="1"/>
              <a:t>AllegroGraph</a:t>
            </a:r>
            <a:r>
              <a:rPr lang="en-US" sz="2000" dirty="0"/>
              <a:t>, </a:t>
            </a:r>
            <a:r>
              <a:rPr lang="en-US" sz="2000" dirty="0" err="1"/>
              <a:t>Mulgara</a:t>
            </a:r>
            <a:r>
              <a:rPr lang="en-US" sz="2000" dirty="0"/>
              <a:t>, Sesame, </a:t>
            </a:r>
            <a:r>
              <a:rPr lang="en-US" sz="2000" dirty="0" err="1"/>
              <a:t>flickurl</a:t>
            </a:r>
            <a:r>
              <a:rPr lang="en-US" sz="2000" dirty="0"/>
              <a:t>, </a:t>
            </a:r>
            <a:r>
              <a:rPr lang="en-US" sz="2000" dirty="0" smtClean="0"/>
              <a:t>4Store, …</a:t>
            </a:r>
            <a:endParaRPr lang="en-US" sz="2000" dirty="0"/>
          </a:p>
          <a:p>
            <a:pPr marL="863600" lvl="1" indent="-287338" eaLnBrk="1">
              <a:buSzPct val="45000"/>
              <a:buFont typeface="Wingdings" charset="2"/>
              <a:buChar char=""/>
              <a:tabLst>
                <a:tab pos="723900" algn="l"/>
                <a:tab pos="1447800" algn="l"/>
                <a:tab pos="2171700" algn="l"/>
                <a:tab pos="2895600" algn="l"/>
                <a:tab pos="3619500" algn="l"/>
                <a:tab pos="4343400" algn="l"/>
              </a:tabLst>
            </a:pPr>
            <a:r>
              <a:rPr lang="en-US" sz="2000" dirty="0" err="1"/>
              <a:t>TopBraid</a:t>
            </a:r>
            <a:r>
              <a:rPr lang="en-US" sz="2000" dirty="0"/>
              <a:t> Suite, Virtuoso environment, Falcon, </a:t>
            </a:r>
            <a:r>
              <a:rPr lang="en-US" sz="2000" dirty="0" err="1"/>
              <a:t>Drupal</a:t>
            </a:r>
            <a:r>
              <a:rPr lang="en-US" sz="2000" dirty="0"/>
              <a:t> 7, Redland, Pellet, …</a:t>
            </a:r>
          </a:p>
          <a:p>
            <a:pPr marL="863600" lvl="1" indent="-287338" eaLnBrk="1">
              <a:buSzPct val="45000"/>
              <a:buFont typeface="Wingdings" charset="2"/>
              <a:buChar char=""/>
              <a:tabLst>
                <a:tab pos="723900" algn="l"/>
                <a:tab pos="1447800" algn="l"/>
                <a:tab pos="2171700" algn="l"/>
                <a:tab pos="2895600" algn="l"/>
                <a:tab pos="3619500" algn="l"/>
                <a:tab pos="4343400" algn="l"/>
              </a:tabLst>
            </a:pPr>
            <a:r>
              <a:rPr lang="en-US" sz="2000" dirty="0"/>
              <a:t>Disco, Oracle 11g, </a:t>
            </a:r>
            <a:r>
              <a:rPr lang="en-US" sz="2000" dirty="0" err="1"/>
              <a:t>RacerPro</a:t>
            </a:r>
            <a:r>
              <a:rPr lang="en-US" sz="2000" dirty="0"/>
              <a:t>, IODT, </a:t>
            </a:r>
            <a:r>
              <a:rPr lang="en-US" sz="2000" dirty="0" err="1"/>
              <a:t>Ontobroker</a:t>
            </a:r>
            <a:r>
              <a:rPr lang="en-US" sz="2000" dirty="0"/>
              <a:t>, OWLIM, </a:t>
            </a:r>
            <a:r>
              <a:rPr lang="en-US" sz="2000" dirty="0" err="1"/>
              <a:t>Talis</a:t>
            </a:r>
            <a:r>
              <a:rPr lang="en-US" sz="2000" dirty="0"/>
              <a:t> Platform, …</a:t>
            </a:r>
          </a:p>
          <a:p>
            <a:pPr marL="863600" lvl="1" indent="-287338" eaLnBrk="1">
              <a:buSzPct val="45000"/>
              <a:buFont typeface="Wingdings" charset="2"/>
              <a:buChar char=""/>
              <a:tabLst>
                <a:tab pos="723900" algn="l"/>
                <a:tab pos="1447800" algn="l"/>
                <a:tab pos="2171700" algn="l"/>
                <a:tab pos="2895600" algn="l"/>
                <a:tab pos="3619500" algn="l"/>
                <a:tab pos="4343400" algn="l"/>
              </a:tabLst>
            </a:pPr>
            <a:r>
              <a:rPr lang="en-US" sz="2000" dirty="0"/>
              <a:t>RDF Gateway, </a:t>
            </a:r>
            <a:r>
              <a:rPr lang="en-US" sz="2000" dirty="0" err="1"/>
              <a:t>RDFLib</a:t>
            </a:r>
            <a:r>
              <a:rPr lang="en-US" sz="2000" dirty="0"/>
              <a:t>, Open </a:t>
            </a:r>
            <a:r>
              <a:rPr lang="en-US" sz="2000" dirty="0" err="1"/>
              <a:t>Anzo</a:t>
            </a:r>
            <a:r>
              <a:rPr lang="en-US" sz="2000" dirty="0"/>
              <a:t>, </a:t>
            </a:r>
            <a:r>
              <a:rPr lang="en-US" sz="2000" dirty="0" err="1"/>
              <a:t>DartGrid</a:t>
            </a:r>
            <a:r>
              <a:rPr lang="en-US" sz="2000" dirty="0"/>
              <a:t>, </a:t>
            </a:r>
            <a:r>
              <a:rPr lang="en-US" sz="2000" dirty="0" err="1"/>
              <a:t>Zitgist</a:t>
            </a:r>
            <a:r>
              <a:rPr lang="en-US" sz="2000" dirty="0"/>
              <a:t>, </a:t>
            </a:r>
            <a:r>
              <a:rPr lang="en-US" sz="2000" dirty="0" err="1"/>
              <a:t>Ontotext</a:t>
            </a:r>
            <a:r>
              <a:rPr lang="en-US" sz="2000" dirty="0"/>
              <a:t>, Protégé, …</a:t>
            </a:r>
          </a:p>
          <a:p>
            <a:pPr marL="863600" lvl="1" indent="-287338" eaLnBrk="1">
              <a:buSzPct val="45000"/>
              <a:buFont typeface="Wingdings" charset="2"/>
              <a:buChar char=""/>
              <a:tabLst>
                <a:tab pos="723900" algn="l"/>
                <a:tab pos="1447800" algn="l"/>
                <a:tab pos="2171700" algn="l"/>
                <a:tab pos="2895600" algn="l"/>
                <a:tab pos="3619500" algn="l"/>
                <a:tab pos="4343400" algn="l"/>
              </a:tabLst>
            </a:pPr>
            <a:r>
              <a:rPr lang="en-US" sz="2000" dirty="0" err="1"/>
              <a:t>Thetus</a:t>
            </a:r>
            <a:r>
              <a:rPr lang="en-US" sz="2000" dirty="0"/>
              <a:t> publisher, </a:t>
            </a:r>
            <a:r>
              <a:rPr lang="en-US" sz="2000" dirty="0" err="1"/>
              <a:t>SemanticWorks</a:t>
            </a:r>
            <a:r>
              <a:rPr lang="en-US" sz="2000" dirty="0"/>
              <a:t>, SWI-Prolog, </a:t>
            </a:r>
            <a:r>
              <a:rPr lang="en-US" sz="2000" dirty="0" err="1"/>
              <a:t>RDFStore</a:t>
            </a:r>
            <a:r>
              <a:rPr lang="en-US" sz="2000" dirty="0"/>
              <a:t>…</a:t>
            </a:r>
          </a:p>
          <a:p>
            <a:pPr marL="863600" lvl="1" indent="-287338" eaLnBrk="1">
              <a:buSzPct val="45000"/>
              <a:buFont typeface="Wingdings" charset="2"/>
              <a:buChar char=""/>
              <a:tabLst>
                <a:tab pos="723900" algn="l"/>
                <a:tab pos="1447800" algn="l"/>
                <a:tab pos="2171700" algn="l"/>
                <a:tab pos="2895600" algn="l"/>
                <a:tab pos="3619500" algn="l"/>
                <a:tab pos="4343400" algn="l"/>
              </a:tabLst>
            </a:pPr>
            <a:r>
              <a:rPr lang="en-US" sz="2000" dirty="0"/>
              <a:t>…</a:t>
            </a:r>
          </a:p>
        </p:txBody>
      </p:sp>
      <p:sp>
        <p:nvSpPr>
          <p:cNvPr id="2" name="TextBox 1"/>
          <p:cNvSpPr txBox="1"/>
          <p:nvPr/>
        </p:nvSpPr>
        <p:spPr>
          <a:xfrm>
            <a:off x="791840" y="6732165"/>
            <a:ext cx="8424936" cy="476541"/>
          </a:xfrm>
          <a:prstGeom prst="rect">
            <a:avLst/>
          </a:prstGeom>
          <a:noFill/>
        </p:spPr>
        <p:txBody>
          <a:bodyPr wrap="square" rtlCol="0">
            <a:spAutoFit/>
          </a:bodyPr>
          <a:lstStyle/>
          <a:p>
            <a:r>
              <a:rPr lang="en-US" dirty="0" smtClean="0">
                <a:solidFill>
                  <a:schemeClr val="bg1">
                    <a:lumMod val="50000"/>
                  </a:schemeClr>
                </a:solidFill>
                <a:latin typeface="Helvetica Neue"/>
                <a:cs typeface="Helvetica Neue"/>
              </a:rPr>
              <a:t>More on </a:t>
            </a:r>
            <a:r>
              <a:rPr lang="en-US" dirty="0" smtClean="0">
                <a:solidFill>
                  <a:schemeClr val="bg1">
                    <a:lumMod val="50000"/>
                  </a:schemeClr>
                </a:solidFill>
                <a:latin typeface="Helvetica Neue"/>
                <a:cs typeface="Helvetica Neue"/>
                <a:hlinkClick r:id="rId3"/>
              </a:rPr>
              <a:t>http://www.w3.org/2001/sw/wiki/Tools</a:t>
            </a:r>
            <a:endParaRPr lang="en-US" dirty="0">
              <a:solidFill>
                <a:schemeClr val="bg1">
                  <a:lumMod val="50000"/>
                </a:schemeClr>
              </a:solidFill>
              <a:latin typeface="Helvetica Neue"/>
              <a:cs typeface="Helvetica Neue"/>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1"/>
          <p:cNvSpPr>
            <a:spLocks noGrp="1" noChangeArrowheads="1"/>
          </p:cNvSpPr>
          <p:nvPr>
            <p:ph type="title"/>
          </p:nvPr>
        </p:nvSpPr>
        <p:spPr/>
        <p:txBody>
          <a:bodyPr/>
          <a:lstStyle/>
          <a:p>
            <a:r>
              <a:rPr lang="en-US" smtClean="0"/>
              <a:t>Conclusions</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1"/>
          <p:cNvSpPr>
            <a:spLocks noGrp="1" noChangeArrowheads="1"/>
          </p:cNvSpPr>
          <p:nvPr>
            <p:ph idx="4294967295"/>
          </p:nvPr>
        </p:nvSpPr>
        <p:spPr>
          <a:xfrm>
            <a:off x="239712" y="2103437"/>
            <a:ext cx="9525000" cy="2133600"/>
          </a:xfrm>
        </p:spPr>
        <p:txBody>
          <a:bodyPr/>
          <a:lstStyle/>
          <a:p>
            <a:r>
              <a:rPr lang="en-US" sz="3600" dirty="0" smtClean="0"/>
              <a:t>The Semantic Web is there to integrate data on the Web</a:t>
            </a:r>
          </a:p>
          <a:p>
            <a:r>
              <a:rPr lang="en-US" sz="3600" dirty="0" smtClean="0"/>
              <a:t>The goal is the creation of a Web of Data</a:t>
            </a:r>
            <a:endParaRPr lang="en-US" sz="36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6" name="Text Box 2"/>
          <p:cNvSpPr txBox="1">
            <a:spLocks noChangeArrowheads="1"/>
          </p:cNvSpPr>
          <p:nvPr/>
        </p:nvSpPr>
        <p:spPr bwMode="auto">
          <a:xfrm>
            <a:off x="252413" y="4967288"/>
            <a:ext cx="9180512" cy="1062037"/>
          </a:xfrm>
          <a:prstGeom prst="rect">
            <a:avLst/>
          </a:prstGeom>
          <a:noFill/>
          <a:ln w="9525">
            <a:noFill/>
            <a:round/>
            <a:headEnd/>
            <a:tailEnd/>
          </a:ln>
        </p:spPr>
        <p:txBody>
          <a:bodyPr lIns="90000" tIns="8431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2400" dirty="0">
                <a:solidFill>
                  <a:srgbClr val="7F7F7F"/>
                </a:solidFill>
                <a:latin typeface="Helvetica Neue"/>
                <a:ea typeface="msmincho" charset="0"/>
                <a:cs typeface="Helvetica Neue"/>
              </a:rPr>
              <a:t>These slides are also available on the Web:</a:t>
            </a:r>
          </a:p>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endParaRPr lang="en-US" sz="2400" dirty="0">
              <a:solidFill>
                <a:srgbClr val="7F7F7F"/>
              </a:solidFill>
              <a:latin typeface="Helvetica Neue"/>
              <a:ea typeface="msmincho" charset="0"/>
              <a:cs typeface="Helvetica Neue"/>
            </a:endParaRPr>
          </a:p>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2400" dirty="0">
                <a:solidFill>
                  <a:srgbClr val="7F7F7F"/>
                </a:solidFill>
                <a:latin typeface="Helvetica Neue"/>
                <a:ea typeface="msmincho" charset="0"/>
                <a:cs typeface="Helvetica Neue"/>
              </a:rPr>
              <a:t>    http://www.w3.org</a:t>
            </a:r>
            <a:r>
              <a:rPr lang="en-US" sz="2400" dirty="0" smtClean="0">
                <a:solidFill>
                  <a:srgbClr val="7F7F7F"/>
                </a:solidFill>
                <a:latin typeface="Helvetica Neue"/>
                <a:ea typeface="msmincho" charset="0"/>
                <a:cs typeface="Helvetica Neue"/>
              </a:rPr>
              <a:t>/2011/Talks/0606-SemTech-Tut-IH/</a:t>
            </a:r>
            <a:endParaRPr lang="en-US" sz="2400" dirty="0">
              <a:solidFill>
                <a:srgbClr val="7F7F7F"/>
              </a:solidFill>
              <a:latin typeface="Helvetica Neue"/>
              <a:ea typeface="msmincho" charset="0"/>
              <a:cs typeface="Helvetica Neue"/>
            </a:endParaRPr>
          </a:p>
        </p:txBody>
      </p:sp>
      <p:pic>
        <p:nvPicPr>
          <p:cNvPr id="602117" name="Picture 3"/>
          <p:cNvPicPr>
            <a:picLocks noChangeAspect="1" noChangeArrowheads="1"/>
          </p:cNvPicPr>
          <p:nvPr/>
        </p:nvPicPr>
        <p:blipFill>
          <a:blip r:embed="rId3"/>
          <a:srcRect/>
          <a:stretch>
            <a:fillRect/>
          </a:stretch>
        </p:blipFill>
        <p:spPr bwMode="auto">
          <a:xfrm>
            <a:off x="8767763" y="4995863"/>
            <a:ext cx="952500" cy="333375"/>
          </a:xfrm>
          <a:prstGeom prst="rect">
            <a:avLst/>
          </a:prstGeom>
          <a:noFill/>
          <a:ln w="9525">
            <a:noFill/>
            <a:round/>
            <a:headEnd/>
            <a:tailEnd/>
          </a:ln>
        </p:spPr>
      </p:pic>
      <p:sp>
        <p:nvSpPr>
          <p:cNvPr id="5" name="Title 4"/>
          <p:cNvSpPr>
            <a:spLocks noGrp="1"/>
          </p:cNvSpPr>
          <p:nvPr>
            <p:ph type="title"/>
          </p:nvPr>
        </p:nvSpPr>
        <p:spPr/>
        <p:txBody>
          <a:bodyPr/>
          <a:lstStyle/>
          <a:p>
            <a:r>
              <a:rPr lang="en-US" dirty="0" smtClean="0"/>
              <a:t>Thank you for your attention</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tIns="4233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4800" dirty="0">
                <a:solidFill>
                  <a:srgbClr val="000000"/>
                </a:solidFill>
              </a:rPr>
              <a:t>Introduction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
          <p:cNvSpPr>
            <a:spLocks noGrp="1" noChangeArrowheads="1"/>
          </p:cNvSpPr>
          <p:nvPr>
            <p:ph type="title"/>
          </p:nvPr>
        </p:nvSpPr>
        <p:spPr/>
        <p:txBody>
          <a:bodyPr/>
          <a:lstStyle/>
          <a:p>
            <a:r>
              <a:rPr lang="en-US" smtClean="0"/>
              <a:t>We start with a book... </a:t>
            </a:r>
            <a:endParaRPr lang="en-US"/>
          </a:p>
        </p:txBody>
      </p:sp>
      <p:pic>
        <p:nvPicPr>
          <p:cNvPr id="45060" name="Picture 2"/>
          <p:cNvPicPr>
            <a:picLocks noChangeAspect="1" noChangeArrowheads="1"/>
          </p:cNvPicPr>
          <p:nvPr/>
        </p:nvPicPr>
        <p:blipFill>
          <a:blip r:embed="rId3"/>
          <a:srcRect/>
          <a:stretch>
            <a:fillRect/>
          </a:stretch>
        </p:blipFill>
        <p:spPr bwMode="auto">
          <a:xfrm>
            <a:off x="3060700" y="1436688"/>
            <a:ext cx="3752850" cy="5764212"/>
          </a:xfrm>
          <a:prstGeom prst="rect">
            <a:avLst/>
          </a:prstGeom>
          <a:noFill/>
          <a:ln w="9525">
            <a:noFill/>
            <a:round/>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1"/>
          <p:cNvSpPr>
            <a:spLocks noGrp="1" noChangeArrowheads="1"/>
          </p:cNvSpPr>
          <p:nvPr>
            <p:ph type="title"/>
          </p:nvPr>
        </p:nvSpPr>
        <p:spPr/>
        <p:txBody>
          <a:bodyPr tIns="35280">
            <a:normAutofit fontScale="90000"/>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A</a:t>
            </a:r>
            <a:r>
              <a:rPr lang="en-US" i="1" dirty="0"/>
              <a:t> </a:t>
            </a:r>
            <a:r>
              <a:rPr lang="en-US" dirty="0"/>
              <a:t>simplified bookstore data </a:t>
            </a:r>
            <a:br>
              <a:rPr lang="en-US" dirty="0"/>
            </a:br>
            <a:r>
              <a:rPr lang="en-US" dirty="0"/>
              <a:t>(dataset “A”)</a:t>
            </a:r>
          </a:p>
        </p:txBody>
      </p:sp>
      <p:graphicFrame>
        <p:nvGraphicFramePr>
          <p:cNvPr id="6" name="Table 5"/>
          <p:cNvGraphicFramePr>
            <a:graphicFrameLocks noGrp="1"/>
          </p:cNvGraphicFramePr>
          <p:nvPr/>
        </p:nvGraphicFramePr>
        <p:xfrm>
          <a:off x="239713" y="1493837"/>
          <a:ext cx="9448799" cy="741680"/>
        </p:xfrm>
        <a:graphic>
          <a:graphicData uri="http://schemas.openxmlformats.org/drawingml/2006/table">
            <a:tbl>
              <a:tblPr firstRow="1" bandRow="1">
                <a:tableStyleId>{3C2FFA5D-87B4-456A-9821-1D502468CF0F}</a:tableStyleId>
              </a:tblPr>
              <a:tblGrid>
                <a:gridCol w="2911472"/>
                <a:gridCol w="1019228"/>
                <a:gridCol w="2116531"/>
                <a:gridCol w="1511808"/>
                <a:gridCol w="1889760"/>
              </a:tblGrid>
              <a:tr h="370840">
                <a:tc>
                  <a:txBody>
                    <a:bodyPr/>
                    <a:lstStyle/>
                    <a:p>
                      <a:pPr algn="ctr"/>
                      <a:r>
                        <a:rPr lang="en-US" dirty="0" smtClean="0"/>
                        <a:t>ISBN</a:t>
                      </a:r>
                      <a:endParaRPr lang="en-US" b="1" dirty="0"/>
                    </a:p>
                  </a:txBody>
                  <a:tcPr/>
                </a:tc>
                <a:tc>
                  <a:txBody>
                    <a:bodyPr/>
                    <a:lstStyle/>
                    <a:p>
                      <a:r>
                        <a:rPr lang="en-US" dirty="0" smtClean="0"/>
                        <a:t>Author</a:t>
                      </a:r>
                      <a:endParaRPr lang="en-US" b="1" dirty="0"/>
                    </a:p>
                  </a:txBody>
                  <a:tcPr/>
                </a:tc>
                <a:tc>
                  <a:txBody>
                    <a:bodyPr/>
                    <a:lstStyle/>
                    <a:p>
                      <a:r>
                        <a:rPr lang="en-US" dirty="0" smtClean="0"/>
                        <a:t>Title</a:t>
                      </a:r>
                      <a:endParaRPr lang="en-US" b="1" dirty="0"/>
                    </a:p>
                  </a:txBody>
                  <a:tcPr/>
                </a:tc>
                <a:tc>
                  <a:txBody>
                    <a:bodyPr/>
                    <a:lstStyle/>
                    <a:p>
                      <a:r>
                        <a:rPr lang="en-US" dirty="0" smtClean="0"/>
                        <a:t>Publisher</a:t>
                      </a:r>
                      <a:endParaRPr lang="en-US" b="1" dirty="0"/>
                    </a:p>
                  </a:txBody>
                  <a:tcPr/>
                </a:tc>
                <a:tc>
                  <a:txBody>
                    <a:bodyPr/>
                    <a:lstStyle/>
                    <a:p>
                      <a:pPr algn="ctr"/>
                      <a:r>
                        <a:rPr lang="en-US" dirty="0" smtClean="0"/>
                        <a:t>Year</a:t>
                      </a:r>
                      <a:endParaRPr lang="en-US" b="1" dirty="0"/>
                    </a:p>
                  </a:txBody>
                  <a:tcPr/>
                </a:tc>
              </a:tr>
              <a:tr h="370840">
                <a:tc>
                  <a:txBody>
                    <a:bodyPr/>
                    <a:lstStyle/>
                    <a:p>
                      <a:r>
                        <a:rPr lang="en-US" dirty="0" smtClean="0"/>
                        <a:t>0006511409X</a:t>
                      </a:r>
                      <a:endParaRPr lang="en-US" dirty="0"/>
                    </a:p>
                  </a:txBody>
                  <a:tcPr/>
                </a:tc>
                <a:tc>
                  <a:txBody>
                    <a:bodyPr/>
                    <a:lstStyle/>
                    <a:p>
                      <a:r>
                        <a:rPr lang="en-US" noProof="1" smtClean="0"/>
                        <a:t>id_xyz</a:t>
                      </a:r>
                      <a:endParaRPr lang="en-US" noProof="1"/>
                    </a:p>
                  </a:txBody>
                  <a:tcPr/>
                </a:tc>
                <a:tc>
                  <a:txBody>
                    <a:bodyPr/>
                    <a:lstStyle/>
                    <a:p>
                      <a:r>
                        <a:rPr lang="en-US" dirty="0" smtClean="0"/>
                        <a:t>The Glass Palace</a:t>
                      </a:r>
                      <a:endParaRPr lang="en-US" dirty="0"/>
                    </a:p>
                  </a:txBody>
                  <a:tcPr/>
                </a:tc>
                <a:tc>
                  <a:txBody>
                    <a:bodyPr/>
                    <a:lstStyle/>
                    <a:p>
                      <a:r>
                        <a:rPr lang="en-US" noProof="1" smtClean="0"/>
                        <a:t>id_qpr</a:t>
                      </a:r>
                      <a:endParaRPr lang="en-US" noProof="1"/>
                    </a:p>
                  </a:txBody>
                  <a:tcPr/>
                </a:tc>
                <a:tc>
                  <a:txBody>
                    <a:bodyPr/>
                    <a:lstStyle/>
                    <a:p>
                      <a:r>
                        <a:rPr lang="en-US" dirty="0" smtClean="0"/>
                        <a:t>2000</a:t>
                      </a:r>
                      <a:endParaRPr lang="en-US" dirty="0"/>
                    </a:p>
                  </a:txBody>
                  <a:tcPr/>
                </a:tc>
              </a:tr>
            </a:tbl>
          </a:graphicData>
        </a:graphic>
      </p:graphicFrame>
      <p:graphicFrame>
        <p:nvGraphicFramePr>
          <p:cNvPr id="7" name="Table 6"/>
          <p:cNvGraphicFramePr>
            <a:graphicFrameLocks noGrp="1"/>
          </p:cNvGraphicFramePr>
          <p:nvPr/>
        </p:nvGraphicFramePr>
        <p:xfrm>
          <a:off x="239712" y="3055937"/>
          <a:ext cx="8382001" cy="741680"/>
        </p:xfrm>
        <a:graphic>
          <a:graphicData uri="http://schemas.openxmlformats.org/drawingml/2006/table">
            <a:tbl>
              <a:tblPr firstRow="1" bandRow="1">
                <a:tableStyleId>{3C2FFA5D-87B4-456A-9821-1D502468CF0F}</a:tableStyleId>
              </a:tblPr>
              <a:tblGrid>
                <a:gridCol w="2369378"/>
                <a:gridCol w="2369378"/>
                <a:gridCol w="3643245"/>
              </a:tblGrid>
              <a:tr h="370840">
                <a:tc>
                  <a:txBody>
                    <a:bodyPr/>
                    <a:lstStyle/>
                    <a:p>
                      <a:pPr algn="ctr"/>
                      <a:r>
                        <a:rPr lang="en-US" dirty="0" smtClean="0"/>
                        <a:t>ID</a:t>
                      </a:r>
                      <a:endParaRPr lang="en-US" b="1" dirty="0"/>
                    </a:p>
                  </a:txBody>
                  <a:tcPr/>
                </a:tc>
                <a:tc>
                  <a:txBody>
                    <a:bodyPr/>
                    <a:lstStyle/>
                    <a:p>
                      <a:pPr algn="ctr"/>
                      <a:r>
                        <a:rPr lang="en-US" dirty="0" smtClean="0"/>
                        <a:t>Name</a:t>
                      </a:r>
                      <a:endParaRPr lang="en-US" b="1" dirty="0"/>
                    </a:p>
                  </a:txBody>
                  <a:tcPr/>
                </a:tc>
                <a:tc>
                  <a:txBody>
                    <a:bodyPr/>
                    <a:lstStyle/>
                    <a:p>
                      <a:pPr algn="ctr"/>
                      <a:r>
                        <a:rPr lang="en-US" dirty="0" smtClean="0"/>
                        <a:t>Homepage</a:t>
                      </a:r>
                      <a:endParaRPr lang="en-US" b="1" dirty="0"/>
                    </a:p>
                  </a:txBody>
                  <a:tcPr/>
                </a:tc>
              </a:tr>
              <a:tr h="370840">
                <a:tc>
                  <a:txBody>
                    <a:bodyPr/>
                    <a:lstStyle/>
                    <a:p>
                      <a:r>
                        <a:rPr lang="en-US" noProof="1" smtClean="0"/>
                        <a:t>id_xyz</a:t>
                      </a:r>
                      <a:endParaRPr lang="en-US" noProof="1"/>
                    </a:p>
                  </a:txBody>
                  <a:tcPr/>
                </a:tc>
                <a:tc>
                  <a:txBody>
                    <a:bodyPr/>
                    <a:lstStyle/>
                    <a:p>
                      <a:r>
                        <a:rPr lang="en-US" noProof="1" smtClean="0"/>
                        <a:t>Ghosh, Amitav</a:t>
                      </a:r>
                      <a:endParaRPr lang="en-US" noProof="1"/>
                    </a:p>
                  </a:txBody>
                  <a:tcPr/>
                </a:tc>
                <a:tc>
                  <a:txBody>
                    <a:bodyPr/>
                    <a:lstStyle/>
                    <a:p>
                      <a:r>
                        <a:rPr lang="en-US" noProof="1" smtClean="0"/>
                        <a:t>http://www.amitavghosh.com</a:t>
                      </a:r>
                      <a:endParaRPr lang="en-US" noProof="1"/>
                    </a:p>
                  </a:txBody>
                  <a:tcPr/>
                </a:tc>
              </a:tr>
            </a:tbl>
          </a:graphicData>
        </a:graphic>
      </p:graphicFrame>
      <p:graphicFrame>
        <p:nvGraphicFramePr>
          <p:cNvPr id="8" name="Table 7"/>
          <p:cNvGraphicFramePr>
            <a:graphicFrameLocks noGrp="1"/>
          </p:cNvGraphicFramePr>
          <p:nvPr/>
        </p:nvGraphicFramePr>
        <p:xfrm>
          <a:off x="239712" y="4618037"/>
          <a:ext cx="6644217" cy="741680"/>
        </p:xfrm>
        <a:graphic>
          <a:graphicData uri="http://schemas.openxmlformats.org/drawingml/2006/table">
            <a:tbl>
              <a:tblPr firstRow="1" bandRow="1">
                <a:tableStyleId>{3C2FFA5D-87B4-456A-9821-1D502468CF0F}</a:tableStyleId>
              </a:tblPr>
              <a:tblGrid>
                <a:gridCol w="2214739"/>
                <a:gridCol w="2214739"/>
                <a:gridCol w="2214739"/>
              </a:tblGrid>
              <a:tr h="370840">
                <a:tc>
                  <a:txBody>
                    <a:bodyPr/>
                    <a:lstStyle/>
                    <a:p>
                      <a:pPr algn="ctr"/>
                      <a:r>
                        <a:rPr lang="en-US" dirty="0" smtClean="0"/>
                        <a:t>ID</a:t>
                      </a:r>
                      <a:endParaRPr lang="en-US" b="1" dirty="0"/>
                    </a:p>
                  </a:txBody>
                  <a:tcPr/>
                </a:tc>
                <a:tc>
                  <a:txBody>
                    <a:bodyPr/>
                    <a:lstStyle/>
                    <a:p>
                      <a:pPr algn="ctr"/>
                      <a:r>
                        <a:rPr lang="en-US" dirty="0" smtClean="0"/>
                        <a:t>Publisher’s name</a:t>
                      </a:r>
                      <a:endParaRPr lang="en-US" b="1" dirty="0"/>
                    </a:p>
                  </a:txBody>
                  <a:tcPr/>
                </a:tc>
                <a:tc>
                  <a:txBody>
                    <a:bodyPr/>
                    <a:lstStyle/>
                    <a:p>
                      <a:pPr algn="ctr"/>
                      <a:r>
                        <a:rPr lang="en-US" dirty="0" smtClean="0"/>
                        <a:t>City</a:t>
                      </a:r>
                      <a:endParaRPr lang="en-US" b="1" dirty="0"/>
                    </a:p>
                  </a:txBody>
                  <a:tcPr/>
                </a:tc>
              </a:tr>
              <a:tr h="370840">
                <a:tc>
                  <a:txBody>
                    <a:bodyPr/>
                    <a:lstStyle/>
                    <a:p>
                      <a:r>
                        <a:rPr lang="en-US" noProof="1" smtClean="0"/>
                        <a:t>id_qpr</a:t>
                      </a:r>
                      <a:endParaRPr lang="en-US" noProof="1"/>
                    </a:p>
                  </a:txBody>
                  <a:tcPr/>
                </a:tc>
                <a:tc>
                  <a:txBody>
                    <a:bodyPr/>
                    <a:lstStyle/>
                    <a:p>
                      <a:r>
                        <a:rPr lang="en-US" dirty="0" smtClean="0"/>
                        <a:t>Harper Collins</a:t>
                      </a:r>
                      <a:endParaRPr lang="en-US" dirty="0"/>
                    </a:p>
                  </a:txBody>
                  <a:tcPr/>
                </a:tc>
                <a:tc>
                  <a:txBody>
                    <a:bodyPr/>
                    <a:lstStyle/>
                    <a:p>
                      <a:r>
                        <a:rPr lang="en-US" dirty="0" smtClean="0"/>
                        <a:t>London</a:t>
                      </a:r>
                      <a:endParaRPr lang="en-US" dirty="0"/>
                    </a:p>
                  </a:txBody>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
          <p:cNvSpPr>
            <a:spLocks noGrp="1" noChangeArrowheads="1"/>
          </p:cNvSpPr>
          <p:nvPr>
            <p:ph type="title"/>
          </p:nvPr>
        </p:nvSpPr>
        <p:spPr/>
        <p:txBody>
          <a:bodyPr tIns="35280">
            <a:normAutofit fontScale="90000"/>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1</a:t>
            </a:r>
            <a:r>
              <a:rPr lang="en-US" sz="3200" baseline="33000"/>
              <a:t>st</a:t>
            </a:r>
            <a:r>
              <a:rPr lang="en-US" sz="3200"/>
              <a:t>:</a:t>
            </a:r>
            <a:r>
              <a:rPr lang="en-US"/>
              <a:t> export your data as a set of </a:t>
            </a:r>
            <a:r>
              <a:rPr lang="en-US" i="1" u="sng"/>
              <a:t>relations</a:t>
            </a:r>
          </a:p>
        </p:txBody>
      </p:sp>
      <p:grpSp>
        <p:nvGrpSpPr>
          <p:cNvPr id="2" name="Group 58"/>
          <p:cNvGrpSpPr/>
          <p:nvPr/>
        </p:nvGrpSpPr>
        <p:grpSpPr>
          <a:xfrm>
            <a:off x="239712" y="1306402"/>
            <a:ext cx="9643691" cy="5280119"/>
            <a:chOff x="239712" y="1306402"/>
            <a:chExt cx="9643691" cy="5280119"/>
          </a:xfrm>
        </p:grpSpPr>
        <p:sp>
          <p:nvSpPr>
            <p:cNvPr id="5" name="Oval 4"/>
            <p:cNvSpPr/>
            <p:nvPr/>
          </p:nvSpPr>
          <p:spPr bwMode="auto">
            <a:xfrm>
              <a:off x="5192712" y="1560061"/>
              <a:ext cx="4648200" cy="477153"/>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noProof="1" smtClean="0">
                  <a:ln>
                    <a:noFill/>
                  </a:ln>
                  <a:solidFill>
                    <a:schemeClr val="tx1">
                      <a:lumMod val="95000"/>
                      <a:lumOff val="5000"/>
                    </a:schemeClr>
                  </a:solidFill>
                  <a:effectLst/>
                  <a:latin typeface="Arial" charset="0"/>
                </a:rPr>
                <a:t>http://</a:t>
              </a:r>
              <a:r>
                <a:rPr lang="en-US" sz="1800" b="1" noProof="1" smtClean="0">
                  <a:solidFill>
                    <a:schemeClr val="tx1">
                      <a:lumMod val="95000"/>
                      <a:lumOff val="5000"/>
                    </a:schemeClr>
                  </a:solidFill>
                </a:rPr>
                <a:t>…isbn/000651409X</a:t>
              </a:r>
              <a:endParaRPr kumimoji="0" lang="en-US" sz="1800" b="1" i="0" u="none" strike="noStrike" cap="none" normalizeH="0" baseline="0" noProof="1">
                <a:ln>
                  <a:noFill/>
                </a:ln>
                <a:solidFill>
                  <a:schemeClr val="tx1">
                    <a:lumMod val="95000"/>
                    <a:lumOff val="5000"/>
                  </a:schemeClr>
                </a:solidFill>
                <a:effectLst/>
                <a:latin typeface="Arial" charset="0"/>
              </a:endParaRPr>
            </a:p>
          </p:txBody>
        </p:sp>
        <p:sp>
          <p:nvSpPr>
            <p:cNvPr id="7" name="Oval 6"/>
            <p:cNvSpPr/>
            <p:nvPr/>
          </p:nvSpPr>
          <p:spPr bwMode="auto">
            <a:xfrm>
              <a:off x="4506912" y="3627437"/>
              <a:ext cx="685800" cy="457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 name="Oval 7"/>
            <p:cNvSpPr/>
            <p:nvPr/>
          </p:nvSpPr>
          <p:spPr bwMode="auto">
            <a:xfrm>
              <a:off x="7173912" y="4160837"/>
              <a:ext cx="685800" cy="457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10" name="Rectangle 9"/>
            <p:cNvSpPr/>
            <p:nvPr/>
          </p:nvSpPr>
          <p:spPr bwMode="auto">
            <a:xfrm>
              <a:off x="2144712" y="6178282"/>
              <a:ext cx="2438400" cy="339324"/>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800" b="1" noProof="1" smtClean="0">
                  <a:solidFill>
                    <a:srgbClr val="0D0D0D"/>
                  </a:solidFill>
                </a:rPr>
                <a:t>Ghosh, Amitav</a:t>
              </a:r>
              <a:endParaRPr kumimoji="0" lang="en-US" sz="1800" b="1" i="0" u="none" strike="noStrike" cap="none" normalizeH="0" baseline="0" noProof="1">
                <a:ln>
                  <a:noFill/>
                </a:ln>
                <a:solidFill>
                  <a:srgbClr val="0D0D0D"/>
                </a:solidFill>
                <a:effectLst/>
                <a:latin typeface="Arial" charset="0"/>
              </a:endParaRPr>
            </a:p>
          </p:txBody>
        </p:sp>
        <p:sp>
          <p:nvSpPr>
            <p:cNvPr id="15" name="Oval 14"/>
            <p:cNvSpPr/>
            <p:nvPr/>
          </p:nvSpPr>
          <p:spPr bwMode="auto">
            <a:xfrm>
              <a:off x="5127275" y="6109368"/>
              <a:ext cx="4756128" cy="477153"/>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non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noProof="1" smtClean="0">
                  <a:ln>
                    <a:noFill/>
                  </a:ln>
                  <a:solidFill>
                    <a:srgbClr val="0D0D0D"/>
                  </a:solidFill>
                  <a:effectLst/>
                  <a:latin typeface="Arial" charset="0"/>
                </a:rPr>
                <a:t>http://www.amitavghosh.com</a:t>
              </a:r>
              <a:endParaRPr kumimoji="0" lang="en-US" sz="1800" b="1" i="0" u="none" strike="noStrike" cap="none" normalizeH="0" baseline="0" noProof="1">
                <a:ln>
                  <a:noFill/>
                </a:ln>
                <a:solidFill>
                  <a:srgbClr val="0D0D0D"/>
                </a:solidFill>
                <a:effectLst/>
                <a:latin typeface="Arial" charset="0"/>
              </a:endParaRPr>
            </a:p>
          </p:txBody>
        </p:sp>
        <p:sp>
          <p:nvSpPr>
            <p:cNvPr id="16" name="Rectangle 15"/>
            <p:cNvSpPr/>
            <p:nvPr/>
          </p:nvSpPr>
          <p:spPr bwMode="auto">
            <a:xfrm>
              <a:off x="239712" y="1459313"/>
              <a:ext cx="2438400" cy="339324"/>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800" b="1" dirty="0" smtClean="0">
                  <a:solidFill>
                    <a:srgbClr val="0D0D0D"/>
                  </a:solidFill>
                </a:rPr>
                <a:t>The Glass Palace</a:t>
              </a:r>
              <a:endParaRPr kumimoji="0" lang="en-US" sz="1800" b="1" i="0" u="none" strike="noStrike" cap="none" normalizeH="0" baseline="0" dirty="0">
                <a:ln>
                  <a:noFill/>
                </a:ln>
                <a:solidFill>
                  <a:srgbClr val="0D0D0D"/>
                </a:solidFill>
                <a:effectLst/>
                <a:latin typeface="Arial" charset="0"/>
              </a:endParaRPr>
            </a:p>
          </p:txBody>
        </p:sp>
        <p:sp>
          <p:nvSpPr>
            <p:cNvPr id="17" name="Rectangle 16"/>
            <p:cNvSpPr/>
            <p:nvPr/>
          </p:nvSpPr>
          <p:spPr bwMode="auto">
            <a:xfrm>
              <a:off x="239712" y="2001837"/>
              <a:ext cx="2438400" cy="339324"/>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800" b="1" dirty="0" smtClean="0">
                  <a:solidFill>
                    <a:srgbClr val="0D0D0D"/>
                  </a:solidFill>
                </a:rPr>
                <a:t>2000</a:t>
              </a:r>
              <a:endParaRPr kumimoji="0" lang="en-US" sz="1800" b="1" i="0" u="none" strike="noStrike" cap="none" normalizeH="0" baseline="0" dirty="0">
                <a:ln>
                  <a:noFill/>
                </a:ln>
                <a:solidFill>
                  <a:srgbClr val="0D0D0D"/>
                </a:solidFill>
                <a:effectLst/>
                <a:latin typeface="Arial" charset="0"/>
              </a:endParaRPr>
            </a:p>
          </p:txBody>
        </p:sp>
        <p:sp>
          <p:nvSpPr>
            <p:cNvPr id="18" name="Rectangle 17"/>
            <p:cNvSpPr/>
            <p:nvPr/>
          </p:nvSpPr>
          <p:spPr bwMode="auto">
            <a:xfrm>
              <a:off x="239712" y="3389713"/>
              <a:ext cx="2438400" cy="339324"/>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800" b="1" dirty="0" smtClean="0">
                  <a:solidFill>
                    <a:srgbClr val="0D0D0D"/>
                  </a:solidFill>
                </a:rPr>
                <a:t>London</a:t>
              </a:r>
              <a:endParaRPr kumimoji="0" lang="en-US" sz="1800" b="1" i="0" u="none" strike="noStrike" cap="none" normalizeH="0" baseline="0" dirty="0">
                <a:ln>
                  <a:noFill/>
                </a:ln>
                <a:solidFill>
                  <a:srgbClr val="0D0D0D"/>
                </a:solidFill>
                <a:effectLst/>
                <a:latin typeface="Arial" charset="0"/>
              </a:endParaRPr>
            </a:p>
          </p:txBody>
        </p:sp>
        <p:sp>
          <p:nvSpPr>
            <p:cNvPr id="19" name="Rectangle 18"/>
            <p:cNvSpPr/>
            <p:nvPr/>
          </p:nvSpPr>
          <p:spPr bwMode="auto">
            <a:xfrm>
              <a:off x="239712" y="3973913"/>
              <a:ext cx="2438400" cy="339324"/>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800" b="1" dirty="0" smtClean="0">
                  <a:solidFill>
                    <a:srgbClr val="0D0D0D"/>
                  </a:solidFill>
                </a:rPr>
                <a:t>Harper Collins</a:t>
              </a:r>
              <a:endParaRPr kumimoji="0" lang="en-US" sz="1800" b="1" i="0" u="none" strike="noStrike" cap="none" normalizeH="0" baseline="0" dirty="0">
                <a:ln>
                  <a:noFill/>
                </a:ln>
                <a:solidFill>
                  <a:srgbClr val="0D0D0D"/>
                </a:solidFill>
                <a:effectLst/>
                <a:latin typeface="Arial" charset="0"/>
              </a:endParaRPr>
            </a:p>
          </p:txBody>
        </p:sp>
        <p:cxnSp>
          <p:nvCxnSpPr>
            <p:cNvPr id="21" name="Curved Connector 20"/>
            <p:cNvCxnSpPr>
              <a:stCxn id="5" idx="4"/>
              <a:endCxn id="7" idx="6"/>
            </p:cNvCxnSpPr>
            <p:nvPr/>
          </p:nvCxnSpPr>
          <p:spPr bwMode="auto">
            <a:xfrm rot="5400000">
              <a:off x="5445351" y="1784575"/>
              <a:ext cx="1818823" cy="23241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22" name="Curved Connector 21"/>
            <p:cNvCxnSpPr>
              <a:stCxn id="5" idx="4"/>
              <a:endCxn id="8" idx="0"/>
            </p:cNvCxnSpPr>
            <p:nvPr/>
          </p:nvCxnSpPr>
          <p:spPr bwMode="auto">
            <a:xfrm rot="5400000">
              <a:off x="6455001" y="3099025"/>
              <a:ext cx="2123623" cy="1588"/>
            </a:xfrm>
            <a:prstGeom prst="curvedConnector3">
              <a:avLst>
                <a:gd name="adj1" fmla="val 50000"/>
              </a:avLst>
            </a:prstGeom>
            <a:solidFill>
              <a:srgbClr val="00B8FF"/>
            </a:solidFill>
            <a:ln w="19050" cap="flat" cmpd="sng" algn="ctr">
              <a:solidFill>
                <a:schemeClr val="tx1"/>
              </a:solidFill>
              <a:prstDash val="solid"/>
              <a:round/>
              <a:headEnd type="none"/>
              <a:tailEnd type="triangle" w="lg" len="med"/>
            </a:ln>
            <a:effectLst/>
          </p:spPr>
        </p:cxnSp>
        <p:cxnSp>
          <p:nvCxnSpPr>
            <p:cNvPr id="27" name="Curved Connector 26"/>
            <p:cNvCxnSpPr>
              <a:stCxn id="8" idx="4"/>
              <a:endCxn id="10" idx="0"/>
            </p:cNvCxnSpPr>
            <p:nvPr/>
          </p:nvCxnSpPr>
          <p:spPr bwMode="auto">
            <a:xfrm rot="5400000">
              <a:off x="4660240" y="3321709"/>
              <a:ext cx="1560245" cy="4152900"/>
            </a:xfrm>
            <a:prstGeom prst="curvedConnector3">
              <a:avLst>
                <a:gd name="adj1" fmla="val 50000"/>
              </a:avLst>
            </a:prstGeom>
            <a:solidFill>
              <a:srgbClr val="00B8FF"/>
            </a:solidFill>
            <a:ln w="19050" cap="flat" cmpd="sng" algn="ctr">
              <a:solidFill>
                <a:schemeClr val="tx1"/>
              </a:solidFill>
              <a:prstDash val="solid"/>
              <a:round/>
              <a:headEnd type="none"/>
              <a:tailEnd type="triangle" w="lg" len="med"/>
            </a:ln>
            <a:effectLst/>
          </p:spPr>
        </p:cxnSp>
        <p:cxnSp>
          <p:nvCxnSpPr>
            <p:cNvPr id="30" name="Curved Connector 29"/>
            <p:cNvCxnSpPr>
              <a:stCxn id="8" idx="4"/>
              <a:endCxn id="15" idx="0"/>
            </p:cNvCxnSpPr>
            <p:nvPr/>
          </p:nvCxnSpPr>
          <p:spPr bwMode="auto">
            <a:xfrm rot="5400000">
              <a:off x="6765411" y="5357966"/>
              <a:ext cx="1491331" cy="11473"/>
            </a:xfrm>
            <a:prstGeom prst="curvedConnector3">
              <a:avLst>
                <a:gd name="adj1" fmla="val 50000"/>
              </a:avLst>
            </a:prstGeom>
            <a:solidFill>
              <a:srgbClr val="00B8FF"/>
            </a:solidFill>
            <a:ln w="19050" cap="flat" cmpd="sng" algn="ctr">
              <a:solidFill>
                <a:schemeClr val="tx1"/>
              </a:solidFill>
              <a:prstDash val="solid"/>
              <a:round/>
              <a:headEnd type="none"/>
              <a:tailEnd type="triangle" w="lg" len="med"/>
            </a:ln>
            <a:effectLst/>
          </p:spPr>
        </p:cxnSp>
        <p:cxnSp>
          <p:nvCxnSpPr>
            <p:cNvPr id="37" name="Straight Arrow Connector 36"/>
            <p:cNvCxnSpPr>
              <a:stCxn id="7" idx="2"/>
              <a:endCxn id="18" idx="3"/>
            </p:cNvCxnSpPr>
            <p:nvPr/>
          </p:nvCxnSpPr>
          <p:spPr bwMode="auto">
            <a:xfrm rot="10800000">
              <a:off x="2678112" y="3559375"/>
              <a:ext cx="1828800" cy="29666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8" name="Straight Arrow Connector 37"/>
            <p:cNvCxnSpPr>
              <a:stCxn id="7" idx="2"/>
              <a:endCxn id="19" idx="3"/>
            </p:cNvCxnSpPr>
            <p:nvPr/>
          </p:nvCxnSpPr>
          <p:spPr bwMode="auto">
            <a:xfrm rot="10800000" flipV="1">
              <a:off x="2678112" y="3856037"/>
              <a:ext cx="1828800" cy="28753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1" name="Straight Arrow Connector 40"/>
            <p:cNvCxnSpPr>
              <a:stCxn id="5" idx="2"/>
              <a:endCxn id="16" idx="3"/>
            </p:cNvCxnSpPr>
            <p:nvPr/>
          </p:nvCxnSpPr>
          <p:spPr bwMode="auto">
            <a:xfrm rot="10800000">
              <a:off x="2678112" y="1628976"/>
              <a:ext cx="2514600" cy="16966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4" name="Straight Arrow Connector 43"/>
            <p:cNvCxnSpPr>
              <a:stCxn id="5" idx="2"/>
              <a:endCxn id="17" idx="3"/>
            </p:cNvCxnSpPr>
            <p:nvPr/>
          </p:nvCxnSpPr>
          <p:spPr bwMode="auto">
            <a:xfrm rot="10800000" flipV="1">
              <a:off x="2678112" y="1798637"/>
              <a:ext cx="2514600" cy="37286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0" name="TextBox 49"/>
            <p:cNvSpPr txBox="1"/>
            <p:nvPr/>
          </p:nvSpPr>
          <p:spPr>
            <a:xfrm rot="238339">
              <a:off x="3576312" y="1306402"/>
              <a:ext cx="800294" cy="339324"/>
            </a:xfrm>
            <a:prstGeom prst="rect">
              <a:avLst/>
            </a:prstGeom>
            <a:noFill/>
          </p:spPr>
          <p:txBody>
            <a:bodyPr wrap="none" rtlCol="0">
              <a:spAutoFit/>
            </a:bodyPr>
            <a:lstStyle/>
            <a:p>
              <a:r>
                <a:rPr lang="en-US" sz="1800" b="1" noProof="1" smtClean="0">
                  <a:solidFill>
                    <a:srgbClr val="0D0D0D"/>
                  </a:solidFill>
                </a:rPr>
                <a:t>a:title</a:t>
              </a:r>
              <a:endParaRPr lang="en-US" sz="1800" b="1" noProof="1">
                <a:solidFill>
                  <a:srgbClr val="0D0D0D"/>
                </a:solidFill>
              </a:endParaRPr>
            </a:p>
          </p:txBody>
        </p:sp>
        <p:sp>
          <p:nvSpPr>
            <p:cNvPr id="51" name="TextBox 50"/>
            <p:cNvSpPr txBox="1"/>
            <p:nvPr/>
          </p:nvSpPr>
          <p:spPr>
            <a:xfrm rot="21215795">
              <a:off x="3605811" y="1992202"/>
              <a:ext cx="864878" cy="339324"/>
            </a:xfrm>
            <a:prstGeom prst="rect">
              <a:avLst/>
            </a:prstGeom>
            <a:noFill/>
          </p:spPr>
          <p:txBody>
            <a:bodyPr wrap="none" rtlCol="0">
              <a:spAutoFit/>
            </a:bodyPr>
            <a:lstStyle/>
            <a:p>
              <a:r>
                <a:rPr lang="en-US" sz="1800" b="1" noProof="1" smtClean="0">
                  <a:solidFill>
                    <a:srgbClr val="0D0D0D"/>
                  </a:solidFill>
                </a:rPr>
                <a:t>a:year</a:t>
              </a:r>
              <a:endParaRPr lang="en-US" sz="1800" b="1" noProof="1">
                <a:solidFill>
                  <a:srgbClr val="0D0D0D"/>
                </a:solidFill>
              </a:endParaRPr>
            </a:p>
          </p:txBody>
        </p:sp>
        <p:sp>
          <p:nvSpPr>
            <p:cNvPr id="52" name="TextBox 51"/>
            <p:cNvSpPr txBox="1"/>
            <p:nvPr/>
          </p:nvSpPr>
          <p:spPr>
            <a:xfrm rot="610119">
              <a:off x="3180296" y="3287803"/>
              <a:ext cx="813043" cy="339324"/>
            </a:xfrm>
            <a:prstGeom prst="rect">
              <a:avLst/>
            </a:prstGeom>
            <a:noFill/>
          </p:spPr>
          <p:txBody>
            <a:bodyPr wrap="none" rtlCol="0">
              <a:spAutoFit/>
            </a:bodyPr>
            <a:lstStyle/>
            <a:p>
              <a:r>
                <a:rPr lang="en-US" sz="1800" b="1" noProof="1" smtClean="0">
                  <a:solidFill>
                    <a:srgbClr val="0D0D0D"/>
                  </a:solidFill>
                </a:rPr>
                <a:t>a:city</a:t>
              </a:r>
              <a:endParaRPr lang="en-US" sz="1800" b="1" noProof="1">
                <a:solidFill>
                  <a:srgbClr val="0D0D0D"/>
                </a:solidFill>
              </a:endParaRPr>
            </a:p>
          </p:txBody>
        </p:sp>
        <p:sp>
          <p:nvSpPr>
            <p:cNvPr id="53" name="TextBox 52"/>
            <p:cNvSpPr txBox="1"/>
            <p:nvPr/>
          </p:nvSpPr>
          <p:spPr>
            <a:xfrm rot="21074880">
              <a:off x="3052354" y="3969407"/>
              <a:ext cx="1262297" cy="339324"/>
            </a:xfrm>
            <a:prstGeom prst="rect">
              <a:avLst/>
            </a:prstGeom>
            <a:noFill/>
          </p:spPr>
          <p:txBody>
            <a:bodyPr wrap="none" rtlCol="0">
              <a:spAutoFit/>
            </a:bodyPr>
            <a:lstStyle/>
            <a:p>
              <a:r>
                <a:rPr lang="en-US" sz="1800" b="1" noProof="1" smtClean="0">
                  <a:solidFill>
                    <a:srgbClr val="0D0D0D"/>
                  </a:solidFill>
                </a:rPr>
                <a:t>a:p_name</a:t>
              </a:r>
              <a:endParaRPr lang="en-US" sz="1800" b="1" noProof="1">
                <a:solidFill>
                  <a:srgbClr val="0D0D0D"/>
                </a:solidFill>
              </a:endParaRPr>
            </a:p>
          </p:txBody>
        </p:sp>
        <p:sp>
          <p:nvSpPr>
            <p:cNvPr id="54" name="TextBox 53"/>
            <p:cNvSpPr txBox="1"/>
            <p:nvPr/>
          </p:nvSpPr>
          <p:spPr>
            <a:xfrm>
              <a:off x="5116512" y="4999037"/>
              <a:ext cx="992918" cy="339324"/>
            </a:xfrm>
            <a:prstGeom prst="rect">
              <a:avLst/>
            </a:prstGeom>
            <a:noFill/>
          </p:spPr>
          <p:txBody>
            <a:bodyPr wrap="none" rtlCol="0">
              <a:spAutoFit/>
            </a:bodyPr>
            <a:lstStyle/>
            <a:p>
              <a:r>
                <a:rPr lang="en-US" sz="1800" b="1" noProof="1" smtClean="0">
                  <a:solidFill>
                    <a:srgbClr val="0D0D0D"/>
                  </a:solidFill>
                </a:rPr>
                <a:t>a:name</a:t>
              </a:r>
              <a:endParaRPr lang="en-US" sz="1800" b="1" noProof="1">
                <a:solidFill>
                  <a:srgbClr val="0D0D0D"/>
                </a:solidFill>
              </a:endParaRPr>
            </a:p>
          </p:txBody>
        </p:sp>
        <p:sp>
          <p:nvSpPr>
            <p:cNvPr id="55" name="TextBox 54"/>
            <p:cNvSpPr txBox="1"/>
            <p:nvPr/>
          </p:nvSpPr>
          <p:spPr>
            <a:xfrm>
              <a:off x="7687004" y="5151437"/>
              <a:ext cx="1544300" cy="339324"/>
            </a:xfrm>
            <a:prstGeom prst="rect">
              <a:avLst/>
            </a:prstGeom>
            <a:noFill/>
          </p:spPr>
          <p:txBody>
            <a:bodyPr wrap="none" rtlCol="0">
              <a:spAutoFit/>
            </a:bodyPr>
            <a:lstStyle/>
            <a:p>
              <a:r>
                <a:rPr lang="en-US" sz="1800" b="1" noProof="1" smtClean="0">
                  <a:solidFill>
                    <a:srgbClr val="0D0D0D"/>
                  </a:solidFill>
                </a:rPr>
                <a:t>a:homepage</a:t>
              </a:r>
              <a:endParaRPr lang="en-US" sz="1800" b="1" noProof="1">
                <a:solidFill>
                  <a:srgbClr val="0D0D0D"/>
                </a:solidFill>
              </a:endParaRPr>
            </a:p>
          </p:txBody>
        </p:sp>
        <p:sp>
          <p:nvSpPr>
            <p:cNvPr id="56" name="TextBox 55"/>
            <p:cNvSpPr txBox="1"/>
            <p:nvPr/>
          </p:nvSpPr>
          <p:spPr>
            <a:xfrm>
              <a:off x="7666222" y="3475037"/>
              <a:ext cx="1107996" cy="339324"/>
            </a:xfrm>
            <a:prstGeom prst="rect">
              <a:avLst/>
            </a:prstGeom>
            <a:noFill/>
          </p:spPr>
          <p:txBody>
            <a:bodyPr wrap="none" rtlCol="0">
              <a:spAutoFit/>
            </a:bodyPr>
            <a:lstStyle/>
            <a:p>
              <a:r>
                <a:rPr lang="en-US" sz="1800" b="1" noProof="1" smtClean="0">
                  <a:solidFill>
                    <a:srgbClr val="0D0D0D"/>
                  </a:solidFill>
                </a:rPr>
                <a:t>a:author</a:t>
              </a:r>
              <a:endParaRPr lang="en-US" sz="1800" b="1" noProof="1">
                <a:solidFill>
                  <a:srgbClr val="0D0D0D"/>
                </a:solidFill>
              </a:endParaRPr>
            </a:p>
          </p:txBody>
        </p:sp>
        <p:sp>
          <p:nvSpPr>
            <p:cNvPr id="57" name="TextBox 56"/>
            <p:cNvSpPr txBox="1"/>
            <p:nvPr/>
          </p:nvSpPr>
          <p:spPr>
            <a:xfrm rot="20242754">
              <a:off x="5531004" y="3105071"/>
              <a:ext cx="1428772" cy="339324"/>
            </a:xfrm>
            <a:prstGeom prst="rect">
              <a:avLst/>
            </a:prstGeom>
            <a:noFill/>
          </p:spPr>
          <p:txBody>
            <a:bodyPr wrap="none" rtlCol="0">
              <a:spAutoFit/>
            </a:bodyPr>
            <a:lstStyle/>
            <a:p>
              <a:r>
                <a:rPr lang="en-US" sz="1800" b="1" noProof="1" smtClean="0">
                  <a:solidFill>
                    <a:srgbClr val="0D0D0D"/>
                  </a:solidFill>
                </a:rPr>
                <a:t>a:publisher</a:t>
              </a:r>
              <a:endParaRPr lang="en-US" sz="1800" b="1" noProof="1">
                <a:solidFill>
                  <a:srgbClr val="0D0D0D"/>
                </a:solidFill>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idx="1"/>
          </p:nvPr>
        </p:nvSpPr>
        <p:spPr/>
        <p:txBody>
          <a:bodyPr/>
          <a:lstStyle/>
          <a:p>
            <a:r>
              <a:rPr lang="en-US" dirty="0" smtClean="0"/>
              <a:t>Relations form a graph</a:t>
            </a:r>
          </a:p>
          <a:p>
            <a:pPr lvl="1"/>
            <a:r>
              <a:rPr lang="en-US" dirty="0" smtClean="0"/>
              <a:t>the nodes refer to the “real” data or contain some literal</a:t>
            </a:r>
          </a:p>
          <a:p>
            <a:pPr lvl="1"/>
            <a:r>
              <a:rPr lang="en-US" dirty="0" smtClean="0"/>
              <a:t>how the graph is represented in machine is immaterial for now</a:t>
            </a:r>
          </a:p>
        </p:txBody>
      </p:sp>
      <p:sp>
        <p:nvSpPr>
          <p:cNvPr id="51203" name="Rectangle 1"/>
          <p:cNvSpPr>
            <a:spLocks noGrp="1" noChangeArrowheads="1"/>
          </p:cNvSpPr>
          <p:nvPr>
            <p:ph type="title"/>
          </p:nvPr>
        </p:nvSpPr>
        <p:spPr/>
        <p:txBody>
          <a:bodyPr>
            <a:normAutofit fontScale="90000"/>
          </a:bodyPr>
          <a:lstStyle/>
          <a:p>
            <a:r>
              <a:rPr lang="en-US" smtClean="0"/>
              <a:t>Some notes on the exporting the data</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Same book in French…</a:t>
            </a:r>
          </a:p>
        </p:txBody>
      </p:sp>
      <p:pic>
        <p:nvPicPr>
          <p:cNvPr id="53252" name="Picture 2"/>
          <p:cNvPicPr>
            <a:picLocks noChangeAspect="1" noChangeArrowheads="1"/>
          </p:cNvPicPr>
          <p:nvPr/>
        </p:nvPicPr>
        <p:blipFill>
          <a:blip r:embed="rId3"/>
          <a:srcRect/>
          <a:stretch>
            <a:fillRect/>
          </a:stretch>
        </p:blipFill>
        <p:spPr bwMode="auto">
          <a:xfrm>
            <a:off x="3671888" y="1879600"/>
            <a:ext cx="2743200" cy="4600575"/>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
          <p:cNvSpPr>
            <a:spLocks noGrp="1" noChangeArrowheads="1"/>
          </p:cNvSpPr>
          <p:nvPr>
            <p:ph type="title"/>
          </p:nvPr>
        </p:nvSpPr>
        <p:spPr/>
        <p:txBody>
          <a:bodyPr>
            <a:normAutofit fontScale="90000"/>
          </a:bodyPr>
          <a:lstStyle/>
          <a:p>
            <a:r>
              <a:rPr lang="en-US" smtClean="0"/>
              <a:t>Another bookstore data </a:t>
            </a:r>
            <a:br>
              <a:rPr lang="en-US" smtClean="0"/>
            </a:br>
            <a:r>
              <a:rPr lang="en-US" smtClean="0"/>
              <a:t>(dataset “F”)</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86424040"/>
              </p:ext>
            </p:extLst>
          </p:nvPr>
        </p:nvGraphicFramePr>
        <p:xfrm>
          <a:off x="239712" y="1854517"/>
          <a:ext cx="9677400" cy="5085080"/>
        </p:xfrm>
        <a:graphic>
          <a:graphicData uri="http://schemas.openxmlformats.org/drawingml/2006/table">
            <a:tbl>
              <a:tblPr firstRow="1" bandRow="1">
                <a:tableStyleId>{9D7B26C5-4107-4FEC-AEDC-1716B250A1EF}</a:tableStyleId>
              </a:tblPr>
              <a:tblGrid>
                <a:gridCol w="381000"/>
                <a:gridCol w="2763416"/>
                <a:gridCol w="2232248"/>
                <a:gridCol w="1557536"/>
                <a:gridCol w="2743200"/>
              </a:tblGrid>
              <a:tr h="370840">
                <a:tc>
                  <a:txBody>
                    <a:bodyPr/>
                    <a:lstStyle/>
                    <a:p>
                      <a:endParaRPr lang="en-US" dirty="0"/>
                    </a:p>
                  </a:txBody>
                  <a:tcPr/>
                </a:tc>
                <a:tc>
                  <a:txBody>
                    <a:bodyPr/>
                    <a:lstStyle/>
                    <a:p>
                      <a:r>
                        <a:rPr lang="en-US" sz="1000" dirty="0" smtClean="0"/>
                        <a:t>A</a:t>
                      </a:r>
                      <a:endParaRPr lang="en-US" sz="1000" dirty="0"/>
                    </a:p>
                  </a:txBody>
                  <a:tcPr/>
                </a:tc>
                <a:tc>
                  <a:txBody>
                    <a:bodyPr/>
                    <a:lstStyle/>
                    <a:p>
                      <a:r>
                        <a:rPr lang="en-US" sz="1000" dirty="0" smtClean="0"/>
                        <a:t>B</a:t>
                      </a:r>
                      <a:endParaRPr lang="en-US" sz="1000" dirty="0"/>
                    </a:p>
                  </a:txBody>
                  <a:tcPr/>
                </a:tc>
                <a:tc>
                  <a:txBody>
                    <a:bodyPr/>
                    <a:lstStyle/>
                    <a:p>
                      <a:r>
                        <a:rPr lang="en-US" sz="1000" dirty="0" smtClean="0"/>
                        <a:t>C</a:t>
                      </a:r>
                      <a:endParaRPr lang="en-US" sz="1000" dirty="0"/>
                    </a:p>
                  </a:txBody>
                  <a:tcPr/>
                </a:tc>
                <a:tc>
                  <a:txBody>
                    <a:bodyPr/>
                    <a:lstStyle/>
                    <a:p>
                      <a:r>
                        <a:rPr lang="en-US" sz="1000" dirty="0" smtClean="0"/>
                        <a:t>D</a:t>
                      </a:r>
                      <a:endParaRPr lang="en-US" sz="1000" dirty="0"/>
                    </a:p>
                  </a:txBody>
                  <a:tcPr/>
                </a:tc>
              </a:tr>
              <a:tr h="370840">
                <a:tc>
                  <a:txBody>
                    <a:bodyPr/>
                    <a:lstStyle/>
                    <a:p>
                      <a:r>
                        <a:rPr lang="en-US" sz="1000" dirty="0" smtClean="0"/>
                        <a:t>1</a:t>
                      </a:r>
                      <a:endParaRPr lang="en-US" sz="1000" dirty="0"/>
                    </a:p>
                  </a:txBody>
                  <a:tcPr/>
                </a:tc>
                <a:tc>
                  <a:txBody>
                    <a:bodyPr/>
                    <a:lstStyle/>
                    <a:p>
                      <a:pPr algn="ctr"/>
                      <a:r>
                        <a:rPr lang="en-US" b="1" dirty="0" smtClean="0"/>
                        <a:t>ID</a:t>
                      </a:r>
                      <a:endParaRPr lang="en-US" b="1" dirty="0"/>
                    </a:p>
                  </a:txBody>
                  <a:tcPr/>
                </a:tc>
                <a:tc>
                  <a:txBody>
                    <a:bodyPr/>
                    <a:lstStyle/>
                    <a:p>
                      <a:pPr algn="ctr"/>
                      <a:r>
                        <a:rPr lang="fr-FR" b="1" noProof="0" dirty="0" smtClean="0"/>
                        <a:t>Titre</a:t>
                      </a:r>
                      <a:endParaRPr lang="fr-FR" b="1" noProof="0" dirty="0"/>
                    </a:p>
                  </a:txBody>
                  <a:tcPr/>
                </a:tc>
                <a:tc>
                  <a:txBody>
                    <a:bodyPr/>
                    <a:lstStyle/>
                    <a:p>
                      <a:pPr algn="ctr"/>
                      <a:r>
                        <a:rPr lang="fr-FR" b="1" noProof="0" dirty="0" smtClean="0"/>
                        <a:t>Traducteur</a:t>
                      </a:r>
                      <a:endParaRPr lang="fr-FR" b="1" noProof="0" dirty="0"/>
                    </a:p>
                  </a:txBody>
                  <a:tcPr/>
                </a:tc>
                <a:tc>
                  <a:txBody>
                    <a:bodyPr/>
                    <a:lstStyle/>
                    <a:p>
                      <a:pPr algn="ctr"/>
                      <a:r>
                        <a:rPr lang="fr-FR" b="1" noProof="0" dirty="0" smtClean="0"/>
                        <a:t>Original</a:t>
                      </a:r>
                      <a:endParaRPr lang="fr-FR" b="1" noProof="0" dirty="0"/>
                    </a:p>
                  </a:txBody>
                  <a:tcPr/>
                </a:tc>
              </a:tr>
              <a:tr h="370840">
                <a:tc>
                  <a:txBody>
                    <a:bodyPr/>
                    <a:lstStyle/>
                    <a:p>
                      <a:r>
                        <a:rPr lang="en-US" sz="1000" dirty="0" smtClean="0"/>
                        <a:t>2</a:t>
                      </a:r>
                      <a:endParaRPr lang="en-US" sz="1000" dirty="0"/>
                    </a:p>
                  </a:txBody>
                  <a:tcPr/>
                </a:tc>
                <a:tc>
                  <a:txBody>
                    <a:bodyPr/>
                    <a:lstStyle/>
                    <a:p>
                      <a:r>
                        <a:rPr lang="en-US" dirty="0" smtClean="0"/>
                        <a:t>ISBN 2020286682</a:t>
                      </a:r>
                      <a:endParaRPr lang="en-US" dirty="0"/>
                    </a:p>
                  </a:txBody>
                  <a:tcPr/>
                </a:tc>
                <a:tc>
                  <a:txBody>
                    <a:bodyPr/>
                    <a:lstStyle/>
                    <a:p>
                      <a:r>
                        <a:rPr lang="fr-FR" noProof="0" dirty="0" smtClean="0"/>
                        <a:t>Le Palais des Miroirs</a:t>
                      </a:r>
                      <a:endParaRPr lang="fr-FR" noProof="0" dirty="0"/>
                    </a:p>
                  </a:txBody>
                  <a:tcPr/>
                </a:tc>
                <a:tc>
                  <a:txBody>
                    <a:bodyPr/>
                    <a:lstStyle/>
                    <a:p>
                      <a:r>
                        <a:rPr lang="en-US" dirty="0" smtClean="0"/>
                        <a:t>$A12$</a:t>
                      </a:r>
                      <a:endParaRPr lang="en-US" dirty="0"/>
                    </a:p>
                  </a:txBody>
                  <a:tcPr/>
                </a:tc>
                <a:tc>
                  <a:txBody>
                    <a:bodyPr/>
                    <a:lstStyle/>
                    <a:p>
                      <a:r>
                        <a:rPr lang="en-US" dirty="0" smtClean="0"/>
                        <a:t>ISBN 0-00-6511409-X</a:t>
                      </a:r>
                      <a:endParaRPr lang="en-US" dirty="0"/>
                    </a:p>
                  </a:txBody>
                  <a:tcPr/>
                </a:tc>
              </a:tr>
              <a:tr h="203200">
                <a:tc>
                  <a:txBody>
                    <a:bodyPr/>
                    <a:lstStyle/>
                    <a:p>
                      <a:r>
                        <a:rPr lang="en-US" sz="1000" dirty="0" smtClean="0"/>
                        <a:t>3</a:t>
                      </a:r>
                      <a:endParaRPr lang="en-US" sz="1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000" dirty="0" smtClean="0"/>
                        <a:t>4</a:t>
                      </a:r>
                      <a:endParaRPr lang="en-US" sz="1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sz="1000" dirty="0" smtClean="0"/>
                        <a:t>5</a:t>
                      </a:r>
                      <a:endParaRPr lang="en-US" sz="1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000" dirty="0" smtClean="0"/>
                        <a:t>6</a:t>
                      </a:r>
                      <a:endParaRPr lang="en-US" sz="1000" dirty="0"/>
                    </a:p>
                  </a:txBody>
                  <a:tcPr/>
                </a:tc>
                <a:tc>
                  <a:txBody>
                    <a:bodyPr/>
                    <a:lstStyle/>
                    <a:p>
                      <a:pPr algn="ctr"/>
                      <a:r>
                        <a:rPr lang="en-US" b="1" i="0" dirty="0" smtClean="0"/>
                        <a:t>ID</a:t>
                      </a:r>
                      <a:endParaRPr lang="en-US" b="1" i="0" dirty="0"/>
                    </a:p>
                  </a:txBody>
                  <a:tcPr/>
                </a:tc>
                <a:tc>
                  <a:txBody>
                    <a:bodyPr/>
                    <a:lstStyle/>
                    <a:p>
                      <a:pPr algn="ctr"/>
                      <a:r>
                        <a:rPr lang="fr-FR" b="1" i="0" noProof="0" dirty="0" smtClean="0"/>
                        <a:t>Auteur</a:t>
                      </a:r>
                      <a:endParaRPr lang="fr-FR" b="1" i="0" noProof="0" dirty="0"/>
                    </a:p>
                  </a:txBody>
                  <a:tcPr/>
                </a:tc>
                <a:tc>
                  <a:txBody>
                    <a:bodyPr/>
                    <a:lstStyle/>
                    <a:p>
                      <a:endParaRPr lang="en-US"/>
                    </a:p>
                  </a:txBody>
                  <a:tcPr/>
                </a:tc>
                <a:tc>
                  <a:txBody>
                    <a:bodyPr/>
                    <a:lstStyle/>
                    <a:p>
                      <a:endParaRPr lang="en-US"/>
                    </a:p>
                  </a:txBody>
                  <a:tcPr/>
                </a:tc>
              </a:tr>
              <a:tr h="370840">
                <a:tc>
                  <a:txBody>
                    <a:bodyPr/>
                    <a:lstStyle/>
                    <a:p>
                      <a:r>
                        <a:rPr lang="en-US" sz="1000" dirty="0" smtClean="0"/>
                        <a:t>7</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ISBN 0-00-6511409-X</a:t>
                      </a:r>
                    </a:p>
                  </a:txBody>
                  <a:tcPr/>
                </a:tc>
                <a:tc>
                  <a:txBody>
                    <a:bodyPr/>
                    <a:lstStyle/>
                    <a:p>
                      <a:r>
                        <a:rPr lang="en-US" dirty="0" smtClean="0"/>
                        <a:t>$A11$</a:t>
                      </a:r>
                      <a:endParaRPr lang="en-US" dirty="0"/>
                    </a:p>
                  </a:txBody>
                  <a:tcPr/>
                </a:tc>
                <a:tc>
                  <a:txBody>
                    <a:bodyPr/>
                    <a:lstStyle/>
                    <a:p>
                      <a:endParaRPr lang="en-US"/>
                    </a:p>
                  </a:txBody>
                  <a:tcPr/>
                </a:tc>
                <a:tc>
                  <a:txBody>
                    <a:bodyPr/>
                    <a:lstStyle/>
                    <a:p>
                      <a:endParaRPr lang="en-US"/>
                    </a:p>
                  </a:txBody>
                  <a:tcPr/>
                </a:tc>
              </a:tr>
              <a:tr h="370840">
                <a:tc>
                  <a:txBody>
                    <a:bodyPr/>
                    <a:lstStyle/>
                    <a:p>
                      <a:r>
                        <a:rPr lang="en-US" sz="1000" dirty="0" smtClean="0"/>
                        <a:t>8</a:t>
                      </a:r>
                      <a:endParaRPr lang="en-US" sz="1000"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sz="1000" dirty="0" smtClean="0"/>
                        <a:t>9</a:t>
                      </a:r>
                      <a:endParaRPr lang="en-US" sz="1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000" dirty="0" smtClean="0"/>
                        <a:t>10</a:t>
                      </a:r>
                      <a:endParaRPr lang="en-US" sz="1000" dirty="0"/>
                    </a:p>
                  </a:txBody>
                  <a:tcPr/>
                </a:tc>
                <a:tc>
                  <a:txBody>
                    <a:bodyPr/>
                    <a:lstStyle/>
                    <a:p>
                      <a:pPr algn="ctr"/>
                      <a:r>
                        <a:rPr lang="en-US" b="1" i="0" dirty="0" smtClean="0"/>
                        <a:t>Nom</a:t>
                      </a:r>
                      <a:endParaRPr lang="en-US" b="1" i="0"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000" dirty="0" smtClean="0"/>
                        <a:t>11</a:t>
                      </a:r>
                      <a:endParaRPr lang="en-US" sz="1000" dirty="0"/>
                    </a:p>
                  </a:txBody>
                  <a:tcPr/>
                </a:tc>
                <a:tc>
                  <a:txBody>
                    <a:bodyPr/>
                    <a:lstStyle/>
                    <a:p>
                      <a:r>
                        <a:rPr lang="en-US" noProof="1" smtClean="0"/>
                        <a:t>Ghosh, Amitav</a:t>
                      </a:r>
                      <a:endParaRPr lang="en-US" noProof="1"/>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sz="1000" dirty="0" smtClean="0"/>
                        <a:t>12</a:t>
                      </a:r>
                      <a:endParaRPr lang="en-US" sz="1000" dirty="0"/>
                    </a:p>
                  </a:txBody>
                  <a:tcPr/>
                </a:tc>
                <a:tc>
                  <a:txBody>
                    <a:bodyPr/>
                    <a:lstStyle/>
                    <a:p>
                      <a:r>
                        <a:rPr lang="en-US" noProof="1" smtClean="0"/>
                        <a:t>Besse, Christianne</a:t>
                      </a:r>
                      <a:endParaRPr lang="en-US" noProof="1"/>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t>2</a:t>
            </a:r>
            <a:r>
              <a:rPr lang="en-US" baseline="33000" dirty="0" smtClean="0"/>
              <a:t>nd</a:t>
            </a:r>
            <a:r>
              <a:rPr lang="en-US" dirty="0" smtClean="0"/>
              <a:t>: export your second set of data</a:t>
            </a:r>
            <a:endParaRPr lang="en-US" i="1" u="sng" dirty="0"/>
          </a:p>
        </p:txBody>
      </p:sp>
      <p:grpSp>
        <p:nvGrpSpPr>
          <p:cNvPr id="2" name="Group 69"/>
          <p:cNvGrpSpPr/>
          <p:nvPr/>
        </p:nvGrpSpPr>
        <p:grpSpPr>
          <a:xfrm>
            <a:off x="544512" y="1493837"/>
            <a:ext cx="8839200" cy="4682724"/>
            <a:chOff x="544512" y="1493837"/>
            <a:chExt cx="8839200" cy="4682724"/>
          </a:xfrm>
        </p:grpSpPr>
        <p:sp>
          <p:nvSpPr>
            <p:cNvPr id="5" name="Oval 4"/>
            <p:cNvSpPr/>
            <p:nvPr/>
          </p:nvSpPr>
          <p:spPr bwMode="auto">
            <a:xfrm>
              <a:off x="696912" y="1493837"/>
              <a:ext cx="4267200" cy="477153"/>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noProof="1" smtClean="0">
                  <a:ln>
                    <a:noFill/>
                  </a:ln>
                  <a:solidFill>
                    <a:schemeClr val="tx1">
                      <a:lumMod val="95000"/>
                      <a:lumOff val="5000"/>
                    </a:schemeClr>
                  </a:solidFill>
                  <a:effectLst/>
                  <a:latin typeface="Arial" charset="0"/>
                </a:rPr>
                <a:t>http://</a:t>
              </a:r>
              <a:r>
                <a:rPr lang="en-US" sz="1800" b="1" noProof="1" smtClean="0">
                  <a:solidFill>
                    <a:schemeClr val="tx1">
                      <a:lumMod val="95000"/>
                      <a:lumOff val="5000"/>
                    </a:schemeClr>
                  </a:solidFill>
                </a:rPr>
                <a:t>…isbn/000651409X</a:t>
              </a:r>
              <a:endParaRPr kumimoji="0" lang="en-US" sz="1800" b="1" i="0" u="none" strike="noStrike" cap="none" normalizeH="0" baseline="0" noProof="1">
                <a:ln>
                  <a:noFill/>
                </a:ln>
                <a:solidFill>
                  <a:schemeClr val="tx1">
                    <a:lumMod val="95000"/>
                    <a:lumOff val="5000"/>
                  </a:schemeClr>
                </a:solidFill>
                <a:effectLst/>
                <a:latin typeface="Arial" charset="0"/>
              </a:endParaRPr>
            </a:p>
          </p:txBody>
        </p:sp>
        <p:sp>
          <p:nvSpPr>
            <p:cNvPr id="7" name="Oval 6"/>
            <p:cNvSpPr/>
            <p:nvPr/>
          </p:nvSpPr>
          <p:spPr bwMode="auto">
            <a:xfrm>
              <a:off x="1415001" y="3856037"/>
              <a:ext cx="685800" cy="457200"/>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 name="Oval 7"/>
            <p:cNvSpPr/>
            <p:nvPr/>
          </p:nvSpPr>
          <p:spPr bwMode="auto">
            <a:xfrm>
              <a:off x="6945312" y="4465637"/>
              <a:ext cx="685800" cy="457200"/>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10" name="Rectangle 9"/>
            <p:cNvSpPr/>
            <p:nvPr/>
          </p:nvSpPr>
          <p:spPr bwMode="auto">
            <a:xfrm>
              <a:off x="544512" y="5227637"/>
              <a:ext cx="2438400" cy="339324"/>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800" b="1" noProof="1" smtClean="0">
                  <a:solidFill>
                    <a:srgbClr val="0D0D0D"/>
                  </a:solidFill>
                </a:rPr>
                <a:t>Ghosh, Amitav</a:t>
              </a:r>
              <a:endParaRPr kumimoji="0" lang="en-US" sz="1800" b="1" i="0" u="none" strike="noStrike" cap="none" normalizeH="0" baseline="0" noProof="1">
                <a:ln>
                  <a:noFill/>
                </a:ln>
                <a:solidFill>
                  <a:srgbClr val="0D0D0D"/>
                </a:solidFill>
                <a:effectLst/>
                <a:latin typeface="Arial" charset="0"/>
              </a:endParaRPr>
            </a:p>
          </p:txBody>
        </p:sp>
        <p:sp>
          <p:nvSpPr>
            <p:cNvPr id="18" name="Rectangle 17"/>
            <p:cNvSpPr/>
            <p:nvPr/>
          </p:nvSpPr>
          <p:spPr bwMode="auto">
            <a:xfrm>
              <a:off x="6792912" y="5837237"/>
              <a:ext cx="2438400" cy="339324"/>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800" b="1" noProof="1" smtClean="0">
                  <a:solidFill>
                    <a:srgbClr val="0D0D0D"/>
                  </a:solidFill>
                </a:rPr>
                <a:t>Besse, Christianne</a:t>
              </a:r>
              <a:endParaRPr kumimoji="0" lang="en-US" sz="1800" b="1" i="0" u="none" strike="noStrike" cap="none" normalizeH="0" baseline="0" noProof="1">
                <a:ln>
                  <a:noFill/>
                </a:ln>
                <a:solidFill>
                  <a:srgbClr val="0D0D0D"/>
                </a:solidFill>
                <a:effectLst/>
                <a:latin typeface="Arial" charset="0"/>
              </a:endParaRPr>
            </a:p>
          </p:txBody>
        </p:sp>
        <p:sp>
          <p:nvSpPr>
            <p:cNvPr id="19" name="Rectangle 18"/>
            <p:cNvSpPr/>
            <p:nvPr/>
          </p:nvSpPr>
          <p:spPr bwMode="auto">
            <a:xfrm>
              <a:off x="6792912" y="1646237"/>
              <a:ext cx="2590800" cy="339324"/>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fr-FR" sz="1800" b="1" dirty="0" smtClean="0">
                  <a:solidFill>
                    <a:srgbClr val="0D0D0D"/>
                  </a:solidFill>
                </a:rPr>
                <a:t>Le palais des miroirs</a:t>
              </a:r>
              <a:endParaRPr kumimoji="0" lang="fr-FR" sz="1800" b="1" i="0" u="none" strike="noStrike" cap="none" normalizeH="0" baseline="0" dirty="0">
                <a:ln>
                  <a:noFill/>
                </a:ln>
                <a:solidFill>
                  <a:srgbClr val="0D0D0D"/>
                </a:solidFill>
                <a:effectLst/>
                <a:latin typeface="Arial" charset="0"/>
              </a:endParaRPr>
            </a:p>
          </p:txBody>
        </p:sp>
        <p:cxnSp>
          <p:nvCxnSpPr>
            <p:cNvPr id="41" name="Straight Arrow Connector 40"/>
            <p:cNvCxnSpPr>
              <a:stCxn id="5" idx="4"/>
              <a:endCxn id="7" idx="0"/>
            </p:cNvCxnSpPr>
            <p:nvPr/>
          </p:nvCxnSpPr>
          <p:spPr bwMode="auto">
            <a:xfrm rot="5400000">
              <a:off x="1351684" y="2377208"/>
              <a:ext cx="1885047" cy="107261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0" name="TextBox 49"/>
            <p:cNvSpPr txBox="1"/>
            <p:nvPr/>
          </p:nvSpPr>
          <p:spPr>
            <a:xfrm rot="2200734">
              <a:off x="4825977" y="2333913"/>
              <a:ext cx="1172016" cy="339324"/>
            </a:xfrm>
            <a:prstGeom prst="rect">
              <a:avLst/>
            </a:prstGeom>
            <a:noFill/>
          </p:spPr>
          <p:txBody>
            <a:bodyPr wrap="none" rtlCol="0">
              <a:spAutoFit/>
            </a:bodyPr>
            <a:lstStyle/>
            <a:p>
              <a:r>
                <a:rPr lang="en-US" sz="1800" b="1" noProof="1" smtClean="0">
                  <a:solidFill>
                    <a:srgbClr val="0D0D0D"/>
                  </a:solidFill>
                </a:rPr>
                <a:t>f:original</a:t>
              </a:r>
              <a:endParaRPr lang="en-US" sz="1800" b="1" noProof="1">
                <a:solidFill>
                  <a:srgbClr val="0D0D0D"/>
                </a:solidFill>
              </a:endParaRPr>
            </a:p>
          </p:txBody>
        </p:sp>
        <p:sp>
          <p:nvSpPr>
            <p:cNvPr id="52" name="TextBox 51"/>
            <p:cNvSpPr txBox="1"/>
            <p:nvPr/>
          </p:nvSpPr>
          <p:spPr>
            <a:xfrm>
              <a:off x="1763712" y="4583513"/>
              <a:ext cx="825867" cy="339324"/>
            </a:xfrm>
            <a:prstGeom prst="rect">
              <a:avLst/>
            </a:prstGeom>
            <a:noFill/>
          </p:spPr>
          <p:txBody>
            <a:bodyPr wrap="none" rtlCol="0">
              <a:spAutoFit/>
            </a:bodyPr>
            <a:lstStyle/>
            <a:p>
              <a:r>
                <a:rPr lang="en-US" sz="1800" b="1" noProof="1" smtClean="0">
                  <a:solidFill>
                    <a:srgbClr val="0D0D0D"/>
                  </a:solidFill>
                </a:rPr>
                <a:t>f:nom</a:t>
              </a:r>
              <a:endParaRPr lang="en-US" sz="1800" b="1" noProof="1">
                <a:solidFill>
                  <a:srgbClr val="0D0D0D"/>
                </a:solidFill>
              </a:endParaRPr>
            </a:p>
          </p:txBody>
        </p:sp>
        <p:sp>
          <p:nvSpPr>
            <p:cNvPr id="54" name="TextBox 53"/>
            <p:cNvSpPr txBox="1"/>
            <p:nvPr/>
          </p:nvSpPr>
          <p:spPr>
            <a:xfrm>
              <a:off x="6640512" y="3856037"/>
              <a:ext cx="1479942" cy="339324"/>
            </a:xfrm>
            <a:prstGeom prst="rect">
              <a:avLst/>
            </a:prstGeom>
            <a:noFill/>
          </p:spPr>
          <p:txBody>
            <a:bodyPr wrap="none" rtlCol="0">
              <a:spAutoFit/>
            </a:bodyPr>
            <a:lstStyle/>
            <a:p>
              <a:r>
                <a:rPr lang="en-US" sz="1800" b="1" noProof="1" smtClean="0">
                  <a:solidFill>
                    <a:srgbClr val="0D0D0D"/>
                  </a:solidFill>
                </a:rPr>
                <a:t>f:traducteur</a:t>
              </a:r>
              <a:endParaRPr lang="en-US" sz="1800" b="1" noProof="1">
                <a:solidFill>
                  <a:srgbClr val="0D0D0D"/>
                </a:solidFill>
              </a:endParaRPr>
            </a:p>
          </p:txBody>
        </p:sp>
        <p:sp>
          <p:nvSpPr>
            <p:cNvPr id="56" name="TextBox 55"/>
            <p:cNvSpPr txBox="1"/>
            <p:nvPr/>
          </p:nvSpPr>
          <p:spPr>
            <a:xfrm>
              <a:off x="1306512" y="2754713"/>
              <a:ext cx="1043876" cy="339324"/>
            </a:xfrm>
            <a:prstGeom prst="rect">
              <a:avLst/>
            </a:prstGeom>
            <a:noFill/>
          </p:spPr>
          <p:txBody>
            <a:bodyPr wrap="none" rtlCol="0">
              <a:spAutoFit/>
            </a:bodyPr>
            <a:lstStyle/>
            <a:p>
              <a:r>
                <a:rPr lang="en-US" sz="1800" b="1" noProof="1" smtClean="0">
                  <a:solidFill>
                    <a:srgbClr val="0D0D0D"/>
                  </a:solidFill>
                </a:rPr>
                <a:t>f:auteur</a:t>
              </a:r>
              <a:endParaRPr lang="en-US" sz="1800" b="1" noProof="1">
                <a:solidFill>
                  <a:srgbClr val="0D0D0D"/>
                </a:solidFill>
              </a:endParaRPr>
            </a:p>
          </p:txBody>
        </p:sp>
        <p:sp>
          <p:nvSpPr>
            <p:cNvPr id="57" name="TextBox 56"/>
            <p:cNvSpPr txBox="1"/>
            <p:nvPr/>
          </p:nvSpPr>
          <p:spPr>
            <a:xfrm rot="19602114">
              <a:off x="7018960" y="2419508"/>
              <a:ext cx="774571" cy="339324"/>
            </a:xfrm>
            <a:prstGeom prst="rect">
              <a:avLst/>
            </a:prstGeom>
            <a:noFill/>
          </p:spPr>
          <p:txBody>
            <a:bodyPr wrap="none" rtlCol="0">
              <a:spAutoFit/>
            </a:bodyPr>
            <a:lstStyle/>
            <a:p>
              <a:r>
                <a:rPr lang="en-US" sz="1800" b="1" noProof="1" smtClean="0">
                  <a:solidFill>
                    <a:srgbClr val="0D0D0D"/>
                  </a:solidFill>
                </a:rPr>
                <a:t>f:titre</a:t>
              </a:r>
              <a:endParaRPr lang="en-US" sz="1800" b="1" noProof="1">
                <a:solidFill>
                  <a:srgbClr val="0D0D0D"/>
                </a:solidFill>
              </a:endParaRPr>
            </a:p>
          </p:txBody>
        </p:sp>
        <p:sp>
          <p:nvSpPr>
            <p:cNvPr id="28" name="Oval 27"/>
            <p:cNvSpPr/>
            <p:nvPr/>
          </p:nvSpPr>
          <p:spPr bwMode="auto">
            <a:xfrm>
              <a:off x="4125912" y="3246437"/>
              <a:ext cx="4038600" cy="477153"/>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800" b="1" i="0" u="none" strike="noStrike" cap="none" normalizeH="0" baseline="0" noProof="1" smtClean="0">
                  <a:ln>
                    <a:noFill/>
                  </a:ln>
                  <a:solidFill>
                    <a:schemeClr val="tx1">
                      <a:lumMod val="95000"/>
                      <a:lumOff val="5000"/>
                    </a:schemeClr>
                  </a:solidFill>
                  <a:effectLst/>
                  <a:latin typeface="Arial" charset="0"/>
                </a:rPr>
                <a:t>http://</a:t>
              </a:r>
              <a:r>
                <a:rPr lang="en-US" sz="1800" b="1" noProof="1" smtClean="0">
                  <a:solidFill>
                    <a:schemeClr val="tx1">
                      <a:lumMod val="95000"/>
                      <a:lumOff val="5000"/>
                    </a:schemeClr>
                  </a:solidFill>
                </a:rPr>
                <a:t>…isbn/2020386682</a:t>
              </a:r>
              <a:endParaRPr kumimoji="0" lang="en-US" sz="1800" b="1" i="0" u="none" strike="noStrike" cap="none" normalizeH="0" baseline="0" noProof="1">
                <a:ln>
                  <a:noFill/>
                </a:ln>
                <a:solidFill>
                  <a:schemeClr val="tx1">
                    <a:lumMod val="95000"/>
                    <a:lumOff val="5000"/>
                  </a:schemeClr>
                </a:solidFill>
                <a:effectLst/>
                <a:latin typeface="Arial" charset="0"/>
              </a:endParaRPr>
            </a:p>
          </p:txBody>
        </p:sp>
        <p:cxnSp>
          <p:nvCxnSpPr>
            <p:cNvPr id="34" name="Straight Arrow Connector 33"/>
            <p:cNvCxnSpPr>
              <a:stCxn id="7" idx="4"/>
              <a:endCxn id="10" idx="0"/>
            </p:cNvCxnSpPr>
            <p:nvPr/>
          </p:nvCxnSpPr>
          <p:spPr bwMode="auto">
            <a:xfrm rot="16200000" flipH="1">
              <a:off x="1303606" y="4767531"/>
              <a:ext cx="914400" cy="581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9" name="Straight Arrow Connector 38"/>
            <p:cNvCxnSpPr>
              <a:stCxn id="28" idx="4"/>
              <a:endCxn id="8" idx="1"/>
            </p:cNvCxnSpPr>
            <p:nvPr/>
          </p:nvCxnSpPr>
          <p:spPr bwMode="auto">
            <a:xfrm rot="16200000" flipH="1">
              <a:off x="6190977" y="3677824"/>
              <a:ext cx="809002" cy="90053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3" name="Straight Arrow Connector 42"/>
            <p:cNvCxnSpPr>
              <a:stCxn id="8" idx="5"/>
              <a:endCxn id="18" idx="0"/>
            </p:cNvCxnSpPr>
            <p:nvPr/>
          </p:nvCxnSpPr>
          <p:spPr bwMode="auto">
            <a:xfrm rot="16200000" flipH="1">
              <a:off x="7280718" y="5105842"/>
              <a:ext cx="981355" cy="48143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7" name="Straight Arrow Connector 46"/>
            <p:cNvCxnSpPr>
              <a:stCxn id="28" idx="0"/>
              <a:endCxn id="19" idx="2"/>
            </p:cNvCxnSpPr>
            <p:nvPr/>
          </p:nvCxnSpPr>
          <p:spPr bwMode="auto">
            <a:xfrm rot="5400000" flipH="1" flipV="1">
              <a:off x="6486324" y="1644449"/>
              <a:ext cx="1260876" cy="19431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58" name="Straight Arrow Connector 57"/>
            <p:cNvCxnSpPr>
              <a:stCxn id="28" idx="0"/>
              <a:endCxn id="5" idx="5"/>
            </p:cNvCxnSpPr>
            <p:nvPr/>
          </p:nvCxnSpPr>
          <p:spPr bwMode="auto">
            <a:xfrm rot="16200000" flipV="1">
              <a:off x="4569542" y="1670766"/>
              <a:ext cx="1345324" cy="1806017"/>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64" name="TextBox 63"/>
            <p:cNvSpPr txBox="1"/>
            <p:nvPr/>
          </p:nvSpPr>
          <p:spPr>
            <a:xfrm>
              <a:off x="7783512" y="4987433"/>
              <a:ext cx="825867" cy="339324"/>
            </a:xfrm>
            <a:prstGeom prst="rect">
              <a:avLst/>
            </a:prstGeom>
            <a:noFill/>
          </p:spPr>
          <p:txBody>
            <a:bodyPr wrap="none" rtlCol="0">
              <a:spAutoFit/>
            </a:bodyPr>
            <a:lstStyle/>
            <a:p>
              <a:r>
                <a:rPr lang="en-US" sz="1800" b="1" noProof="1" smtClean="0">
                  <a:solidFill>
                    <a:srgbClr val="0D0D0D"/>
                  </a:solidFill>
                </a:rPr>
                <a:t>f:nom</a:t>
              </a:r>
              <a:endParaRPr lang="en-US" sz="1800" b="1" noProof="1">
                <a:solidFill>
                  <a:srgbClr val="0D0D0D"/>
                </a:solidFill>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3</a:t>
            </a:r>
            <a:r>
              <a:rPr lang="en-US" baseline="33000"/>
              <a:t>rd</a:t>
            </a:r>
            <a:r>
              <a:rPr lang="en-US"/>
              <a:t>: start merging your data</a:t>
            </a:r>
          </a:p>
        </p:txBody>
      </p:sp>
      <p:sp>
        <p:nvSpPr>
          <p:cNvPr id="5" name="Oval 4"/>
          <p:cNvSpPr/>
          <p:nvPr/>
        </p:nvSpPr>
        <p:spPr bwMode="auto">
          <a:xfrm>
            <a:off x="4735512" y="3779837"/>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sp>
        <p:nvSpPr>
          <p:cNvPr id="6" name="Oval 5"/>
          <p:cNvSpPr/>
          <p:nvPr/>
        </p:nvSpPr>
        <p:spPr bwMode="auto">
          <a:xfrm>
            <a:off x="5192712" y="56848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7" name="Oval 6"/>
          <p:cNvSpPr/>
          <p:nvPr/>
        </p:nvSpPr>
        <p:spPr bwMode="auto">
          <a:xfrm>
            <a:off x="8413165" y="61181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 name="Rectangle 7"/>
          <p:cNvSpPr/>
          <p:nvPr/>
        </p:nvSpPr>
        <p:spPr bwMode="auto">
          <a:xfrm>
            <a:off x="4605497" y="65230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sp>
        <p:nvSpPr>
          <p:cNvPr id="9" name="Rectangle 8"/>
          <p:cNvSpPr/>
          <p:nvPr/>
        </p:nvSpPr>
        <p:spPr bwMode="auto">
          <a:xfrm>
            <a:off x="8164512" y="690308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Besse, Christianne</a:t>
            </a:r>
            <a:endParaRPr kumimoji="0" lang="en-US" sz="1000" b="1" i="0" u="none" strike="noStrike" cap="none" normalizeH="0" baseline="0" noProof="1">
              <a:ln>
                <a:noFill/>
              </a:ln>
              <a:solidFill>
                <a:srgbClr val="0D0D0D"/>
              </a:solidFill>
              <a:effectLst/>
              <a:latin typeface="Arial" charset="0"/>
            </a:endParaRPr>
          </a:p>
        </p:txBody>
      </p:sp>
      <p:sp>
        <p:nvSpPr>
          <p:cNvPr id="10" name="Rectangle 9"/>
          <p:cNvSpPr/>
          <p:nvPr/>
        </p:nvSpPr>
        <p:spPr bwMode="auto">
          <a:xfrm>
            <a:off x="8262771" y="4456555"/>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fr-FR" sz="1000" b="1" dirty="0" smtClean="0">
                <a:solidFill>
                  <a:srgbClr val="0D0D0D"/>
                </a:solidFill>
              </a:rPr>
              <a:t>Le palais des miroirs</a:t>
            </a:r>
            <a:endParaRPr kumimoji="0" lang="fr-FR" sz="1000" b="1" i="0" u="none" strike="noStrike" cap="none" normalizeH="0" baseline="0" dirty="0">
              <a:ln>
                <a:noFill/>
              </a:ln>
              <a:solidFill>
                <a:srgbClr val="0D0D0D"/>
              </a:solidFill>
              <a:effectLst/>
              <a:latin typeface="Arial" charset="0"/>
            </a:endParaRPr>
          </a:p>
        </p:txBody>
      </p:sp>
      <p:cxnSp>
        <p:nvCxnSpPr>
          <p:cNvPr id="11" name="Straight Arrow Connector 10"/>
          <p:cNvCxnSpPr>
            <a:stCxn id="5" idx="4"/>
            <a:endCxn id="6" idx="0"/>
          </p:cNvCxnSpPr>
          <p:nvPr/>
        </p:nvCxnSpPr>
        <p:spPr bwMode="auto">
          <a:xfrm rot="5400000">
            <a:off x="4950047" y="4570885"/>
            <a:ext cx="1582209" cy="645694"/>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TextBox 11"/>
          <p:cNvSpPr txBox="1"/>
          <p:nvPr/>
        </p:nvSpPr>
        <p:spPr>
          <a:xfrm rot="3478347">
            <a:off x="7170509" y="4524734"/>
            <a:ext cx="823217" cy="229550"/>
          </a:xfrm>
          <a:prstGeom prst="rect">
            <a:avLst/>
          </a:prstGeom>
          <a:noFill/>
        </p:spPr>
        <p:txBody>
          <a:bodyPr wrap="square" rtlCol="0">
            <a:spAutoFit/>
          </a:bodyPr>
          <a:lstStyle/>
          <a:p>
            <a:r>
              <a:rPr lang="en-US" sz="1000" b="1" noProof="1" smtClean="0">
                <a:solidFill>
                  <a:srgbClr val="0D0D0D"/>
                </a:solidFill>
              </a:rPr>
              <a:t>f:original</a:t>
            </a:r>
            <a:endParaRPr lang="en-US" sz="1000" b="1" noProof="1">
              <a:solidFill>
                <a:srgbClr val="0D0D0D"/>
              </a:solidFill>
            </a:endParaRPr>
          </a:p>
        </p:txBody>
      </p:sp>
      <p:sp>
        <p:nvSpPr>
          <p:cNvPr id="13" name="TextBox 12"/>
          <p:cNvSpPr txBox="1"/>
          <p:nvPr/>
        </p:nvSpPr>
        <p:spPr>
          <a:xfrm>
            <a:off x="4887912" y="6186949"/>
            <a:ext cx="617604"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14" name="TextBox 13"/>
          <p:cNvSpPr txBox="1"/>
          <p:nvPr/>
        </p:nvSpPr>
        <p:spPr>
          <a:xfrm>
            <a:off x="8212639" y="5762278"/>
            <a:ext cx="889632" cy="229550"/>
          </a:xfrm>
          <a:prstGeom prst="rect">
            <a:avLst/>
          </a:prstGeom>
          <a:noFill/>
        </p:spPr>
        <p:txBody>
          <a:bodyPr wrap="square" rtlCol="0">
            <a:spAutoFit/>
          </a:bodyPr>
          <a:lstStyle/>
          <a:p>
            <a:r>
              <a:rPr lang="en-US" sz="1000" b="1" noProof="1" smtClean="0">
                <a:solidFill>
                  <a:srgbClr val="0D0D0D"/>
                </a:solidFill>
              </a:rPr>
              <a:t>f:traducteur</a:t>
            </a:r>
            <a:endParaRPr lang="en-US" sz="1000" b="1" noProof="1">
              <a:solidFill>
                <a:srgbClr val="0D0D0D"/>
              </a:solidFill>
            </a:endParaRPr>
          </a:p>
        </p:txBody>
      </p:sp>
      <p:sp>
        <p:nvSpPr>
          <p:cNvPr id="15" name="TextBox 14"/>
          <p:cNvSpPr txBox="1"/>
          <p:nvPr/>
        </p:nvSpPr>
        <p:spPr>
          <a:xfrm>
            <a:off x="5726112" y="4999037"/>
            <a:ext cx="762000" cy="229550"/>
          </a:xfrm>
          <a:prstGeom prst="rect">
            <a:avLst/>
          </a:prstGeom>
          <a:noFill/>
        </p:spPr>
        <p:txBody>
          <a:bodyPr wrap="square" rtlCol="0">
            <a:spAutoFit/>
          </a:bodyPr>
          <a:lstStyle/>
          <a:p>
            <a:r>
              <a:rPr lang="en-US" sz="1000" b="1" noProof="1" smtClean="0">
                <a:solidFill>
                  <a:srgbClr val="0D0D0D"/>
                </a:solidFill>
              </a:rPr>
              <a:t>f:auteur</a:t>
            </a:r>
            <a:endParaRPr lang="en-US" sz="1000" b="1" noProof="1">
              <a:solidFill>
                <a:srgbClr val="0D0D0D"/>
              </a:solidFill>
            </a:endParaRPr>
          </a:p>
        </p:txBody>
      </p:sp>
      <p:sp>
        <p:nvSpPr>
          <p:cNvPr id="16" name="TextBox 15"/>
          <p:cNvSpPr txBox="1"/>
          <p:nvPr/>
        </p:nvSpPr>
        <p:spPr>
          <a:xfrm rot="19602114">
            <a:off x="8400639" y="4907592"/>
            <a:ext cx="675917" cy="229550"/>
          </a:xfrm>
          <a:prstGeom prst="rect">
            <a:avLst/>
          </a:prstGeom>
          <a:noFill/>
        </p:spPr>
        <p:txBody>
          <a:bodyPr wrap="square" rtlCol="0">
            <a:spAutoFit/>
          </a:bodyPr>
          <a:lstStyle/>
          <a:p>
            <a:r>
              <a:rPr lang="en-US" sz="1000" b="1" noProof="1" smtClean="0">
                <a:solidFill>
                  <a:srgbClr val="0D0D0D"/>
                </a:solidFill>
              </a:rPr>
              <a:t>f:titre</a:t>
            </a:r>
            <a:endParaRPr lang="en-US" sz="1000" b="1" noProof="1">
              <a:solidFill>
                <a:srgbClr val="0D0D0D"/>
              </a:solidFill>
            </a:endParaRPr>
          </a:p>
        </p:txBody>
      </p:sp>
      <p:sp>
        <p:nvSpPr>
          <p:cNvPr id="17" name="Oval 16"/>
          <p:cNvSpPr/>
          <p:nvPr/>
        </p:nvSpPr>
        <p:spPr bwMode="auto">
          <a:xfrm>
            <a:off x="6558296" y="5384293"/>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18" name="Straight Arrow Connector 17"/>
          <p:cNvCxnSpPr>
            <a:stCxn id="6" idx="4"/>
            <a:endCxn id="8" idx="0"/>
          </p:cNvCxnSpPr>
          <p:nvPr/>
        </p:nvCxnSpPr>
        <p:spPr bwMode="auto">
          <a:xfrm rot="5400000">
            <a:off x="5127300" y="6232033"/>
            <a:ext cx="571306" cy="1070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9" name="Straight Arrow Connector 18"/>
          <p:cNvCxnSpPr>
            <a:stCxn id="17" idx="4"/>
            <a:endCxn id="7" idx="1"/>
          </p:cNvCxnSpPr>
          <p:nvPr/>
        </p:nvCxnSpPr>
        <p:spPr bwMode="auto">
          <a:xfrm rot="16200000" flipH="1">
            <a:off x="7957941" y="5635924"/>
            <a:ext cx="450139" cy="592457"/>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0" name="Straight Arrow Connector 19"/>
          <p:cNvCxnSpPr>
            <a:stCxn id="7" idx="5"/>
            <a:endCxn id="9" idx="0"/>
          </p:cNvCxnSpPr>
          <p:nvPr/>
        </p:nvCxnSpPr>
        <p:spPr bwMode="auto">
          <a:xfrm rot="16200000" flipH="1">
            <a:off x="8603875" y="6540345"/>
            <a:ext cx="557142" cy="16834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1" name="Straight Arrow Connector 20"/>
          <p:cNvCxnSpPr>
            <a:stCxn id="17" idx="0"/>
            <a:endCxn id="10" idx="2"/>
          </p:cNvCxnSpPr>
          <p:nvPr/>
        </p:nvCxnSpPr>
        <p:spPr bwMode="auto">
          <a:xfrm rot="5400000" flipH="1" flipV="1">
            <a:off x="8126735" y="4446152"/>
            <a:ext cx="698188" cy="1178094"/>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2" name="Straight Arrow Connector 21"/>
          <p:cNvCxnSpPr>
            <a:stCxn id="17" idx="0"/>
            <a:endCxn id="5" idx="5"/>
          </p:cNvCxnSpPr>
          <p:nvPr/>
        </p:nvCxnSpPr>
        <p:spPr bwMode="auto">
          <a:xfrm rot="16200000" flipV="1">
            <a:off x="6780613" y="4278123"/>
            <a:ext cx="1328937" cy="88340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3" name="TextBox 22"/>
          <p:cNvSpPr txBox="1"/>
          <p:nvPr/>
        </p:nvSpPr>
        <p:spPr>
          <a:xfrm>
            <a:off x="8964610" y="6422740"/>
            <a:ext cx="647701"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25" name="Oval 24"/>
          <p:cNvSpPr/>
          <p:nvPr/>
        </p:nvSpPr>
        <p:spPr bwMode="auto">
          <a:xfrm>
            <a:off x="3945912" y="1552046"/>
            <a:ext cx="2766600" cy="322791"/>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sp>
        <p:nvSpPr>
          <p:cNvPr id="26" name="Oval 25"/>
          <p:cNvSpPr/>
          <p:nvPr/>
        </p:nvSpPr>
        <p:spPr bwMode="auto">
          <a:xfrm>
            <a:off x="3162912" y="2890738"/>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27" name="Oval 26"/>
          <p:cNvSpPr/>
          <p:nvPr/>
        </p:nvSpPr>
        <p:spPr bwMode="auto">
          <a:xfrm>
            <a:off x="3973512" y="33226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28" name="Rectangle 27"/>
          <p:cNvSpPr/>
          <p:nvPr/>
        </p:nvSpPr>
        <p:spPr bwMode="auto">
          <a:xfrm>
            <a:off x="239712" y="4694237"/>
            <a:ext cx="1670400" cy="229550"/>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sp>
        <p:nvSpPr>
          <p:cNvPr id="29" name="Oval 28"/>
          <p:cNvSpPr/>
          <p:nvPr/>
        </p:nvSpPr>
        <p:spPr bwMode="auto">
          <a:xfrm>
            <a:off x="2068512" y="4846637"/>
            <a:ext cx="3079800" cy="322791"/>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http://www.amitavghosh.com</a:t>
            </a:r>
            <a:endParaRPr kumimoji="0" lang="en-US" sz="1000" b="1" i="0" u="none" strike="noStrike" cap="none" normalizeH="0" baseline="0" noProof="1">
              <a:ln>
                <a:noFill/>
              </a:ln>
              <a:solidFill>
                <a:srgbClr val="0D0D0D"/>
              </a:solidFill>
              <a:effectLst/>
              <a:latin typeface="Arial" charset="0"/>
            </a:endParaRPr>
          </a:p>
        </p:txBody>
      </p:sp>
      <p:sp>
        <p:nvSpPr>
          <p:cNvPr id="30" name="Rectangle 29"/>
          <p:cNvSpPr/>
          <p:nvPr/>
        </p:nvSpPr>
        <p:spPr bwMode="auto">
          <a:xfrm>
            <a:off x="239712" y="1465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The Glass Palace</a:t>
            </a:r>
            <a:endParaRPr kumimoji="0" lang="en-US" sz="1200" b="1" i="0" u="none" strike="noStrike" cap="none" normalizeH="0" baseline="0" dirty="0">
              <a:ln>
                <a:noFill/>
              </a:ln>
              <a:solidFill>
                <a:srgbClr val="0D0D0D"/>
              </a:solidFill>
              <a:effectLst/>
              <a:latin typeface="Arial" charset="0"/>
            </a:endParaRPr>
          </a:p>
        </p:txBody>
      </p:sp>
      <p:sp>
        <p:nvSpPr>
          <p:cNvPr id="31" name="Rectangle 30"/>
          <p:cNvSpPr/>
          <p:nvPr/>
        </p:nvSpPr>
        <p:spPr bwMode="auto">
          <a:xfrm>
            <a:off x="239712" y="1846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2000</a:t>
            </a:r>
            <a:endParaRPr kumimoji="0" lang="en-US" sz="1200" b="1" i="0" u="none" strike="noStrike" cap="none" normalizeH="0" baseline="0" dirty="0">
              <a:ln>
                <a:noFill/>
              </a:ln>
              <a:solidFill>
                <a:srgbClr val="0D0D0D"/>
              </a:solidFill>
              <a:effectLst/>
              <a:latin typeface="Arial" charset="0"/>
            </a:endParaRPr>
          </a:p>
        </p:txBody>
      </p:sp>
      <p:sp>
        <p:nvSpPr>
          <p:cNvPr id="32" name="Rectangle 31"/>
          <p:cNvSpPr/>
          <p:nvPr/>
        </p:nvSpPr>
        <p:spPr bwMode="auto">
          <a:xfrm>
            <a:off x="239712" y="27156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London</a:t>
            </a:r>
            <a:endParaRPr kumimoji="0" lang="en-US" sz="1200" b="1" i="0" u="none" strike="noStrike" cap="none" normalizeH="0" baseline="0" dirty="0">
              <a:ln>
                <a:noFill/>
              </a:ln>
              <a:solidFill>
                <a:srgbClr val="0D0D0D"/>
              </a:solidFill>
              <a:effectLst/>
              <a:latin typeface="Arial" charset="0"/>
            </a:endParaRPr>
          </a:p>
        </p:txBody>
      </p:sp>
      <p:sp>
        <p:nvSpPr>
          <p:cNvPr id="33" name="Rectangle 32"/>
          <p:cNvSpPr/>
          <p:nvPr/>
        </p:nvSpPr>
        <p:spPr bwMode="auto">
          <a:xfrm>
            <a:off x="239712" y="31158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Harper Collins</a:t>
            </a:r>
            <a:endParaRPr kumimoji="0" lang="en-US" sz="1200" b="1" i="0" u="none" strike="noStrike" cap="none" normalizeH="0" baseline="0" dirty="0">
              <a:ln>
                <a:noFill/>
              </a:ln>
              <a:solidFill>
                <a:srgbClr val="0D0D0D"/>
              </a:solidFill>
              <a:effectLst/>
              <a:latin typeface="Arial" charset="0"/>
            </a:endParaRPr>
          </a:p>
        </p:txBody>
      </p:sp>
      <p:cxnSp>
        <p:nvCxnSpPr>
          <p:cNvPr id="34" name="Curved Connector 20"/>
          <p:cNvCxnSpPr>
            <a:stCxn id="25" idx="4"/>
            <a:endCxn id="26" idx="6"/>
          </p:cNvCxnSpPr>
          <p:nvPr/>
        </p:nvCxnSpPr>
        <p:spPr bwMode="auto">
          <a:xfrm rot="5400000">
            <a:off x="3894712" y="1612837"/>
            <a:ext cx="1172501" cy="16965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5" name="Curved Connector 34"/>
          <p:cNvCxnSpPr>
            <a:stCxn id="25" idx="4"/>
            <a:endCxn id="27" idx="6"/>
          </p:cNvCxnSpPr>
          <p:nvPr/>
        </p:nvCxnSpPr>
        <p:spPr bwMode="auto">
          <a:xfrm rot="5400000">
            <a:off x="4084062" y="2234087"/>
            <a:ext cx="1604400" cy="8859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6" name="Curved Connector 35"/>
          <p:cNvCxnSpPr>
            <a:stCxn id="27" idx="2"/>
            <a:endCxn id="28" idx="0"/>
          </p:cNvCxnSpPr>
          <p:nvPr/>
        </p:nvCxnSpPr>
        <p:spPr bwMode="auto">
          <a:xfrm rot="10800000" flipV="1">
            <a:off x="1074912" y="3479237"/>
            <a:ext cx="2898600" cy="12150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8" name="Straight Arrow Connector 37"/>
          <p:cNvCxnSpPr>
            <a:stCxn id="26" idx="2"/>
            <a:endCxn id="32" idx="3"/>
          </p:cNvCxnSpPr>
          <p:nvPr/>
        </p:nvCxnSpPr>
        <p:spPr bwMode="auto">
          <a:xfrm rot="10800000">
            <a:off x="1910112" y="2844114"/>
            <a:ext cx="1252800" cy="20322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9" name="Straight Arrow Connector 38"/>
          <p:cNvCxnSpPr>
            <a:stCxn id="26" idx="2"/>
            <a:endCxn id="33" idx="3"/>
          </p:cNvCxnSpPr>
          <p:nvPr/>
        </p:nvCxnSpPr>
        <p:spPr bwMode="auto">
          <a:xfrm rot="10800000" flipV="1">
            <a:off x="1910112" y="3047337"/>
            <a:ext cx="1252800" cy="19697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0" name="Straight Arrow Connector 39"/>
          <p:cNvCxnSpPr>
            <a:stCxn id="25" idx="2"/>
            <a:endCxn id="30" idx="3"/>
          </p:cNvCxnSpPr>
          <p:nvPr/>
        </p:nvCxnSpPr>
        <p:spPr bwMode="auto">
          <a:xfrm rot="10800000">
            <a:off x="1910112" y="1593942"/>
            <a:ext cx="2035800" cy="1195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1" name="Straight Arrow Connector 40"/>
          <p:cNvCxnSpPr>
            <a:stCxn id="25" idx="2"/>
            <a:endCxn id="31" idx="3"/>
          </p:cNvCxnSpPr>
          <p:nvPr/>
        </p:nvCxnSpPr>
        <p:spPr bwMode="auto">
          <a:xfrm rot="10800000" flipV="1">
            <a:off x="1910112" y="1713441"/>
            <a:ext cx="2035800" cy="26149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2" name="TextBox 41"/>
          <p:cNvSpPr txBox="1"/>
          <p:nvPr/>
        </p:nvSpPr>
        <p:spPr>
          <a:xfrm rot="238339">
            <a:off x="2547112" y="1448663"/>
            <a:ext cx="663265" cy="229550"/>
          </a:xfrm>
          <a:prstGeom prst="rect">
            <a:avLst/>
          </a:prstGeom>
          <a:noFill/>
        </p:spPr>
        <p:txBody>
          <a:bodyPr wrap="square" rtlCol="0">
            <a:spAutoFit/>
          </a:bodyPr>
          <a:lstStyle/>
          <a:p>
            <a:r>
              <a:rPr lang="en-US" sz="1000" b="1" noProof="1" smtClean="0">
                <a:solidFill>
                  <a:srgbClr val="0D0D0D"/>
                </a:solidFill>
              </a:rPr>
              <a:t>a:title</a:t>
            </a:r>
            <a:endParaRPr lang="en-US" sz="1000" b="1" noProof="1">
              <a:solidFill>
                <a:srgbClr val="0D0D0D"/>
              </a:solidFill>
            </a:endParaRPr>
          </a:p>
        </p:txBody>
      </p:sp>
      <p:sp>
        <p:nvSpPr>
          <p:cNvPr id="43" name="TextBox 42"/>
          <p:cNvSpPr txBox="1"/>
          <p:nvPr/>
        </p:nvSpPr>
        <p:spPr>
          <a:xfrm rot="21215795">
            <a:off x="2558864" y="1804277"/>
            <a:ext cx="565992" cy="229550"/>
          </a:xfrm>
          <a:prstGeom prst="rect">
            <a:avLst/>
          </a:prstGeom>
          <a:noFill/>
        </p:spPr>
        <p:txBody>
          <a:bodyPr wrap="square" rtlCol="0">
            <a:spAutoFit/>
          </a:bodyPr>
          <a:lstStyle/>
          <a:p>
            <a:r>
              <a:rPr lang="en-US" sz="1000" b="1" noProof="1" smtClean="0">
                <a:solidFill>
                  <a:srgbClr val="0D0D0D"/>
                </a:solidFill>
              </a:rPr>
              <a:t>a:year</a:t>
            </a:r>
            <a:endParaRPr lang="en-US" sz="1000" b="1" noProof="1">
              <a:solidFill>
                <a:srgbClr val="0D0D0D"/>
              </a:solidFill>
            </a:endParaRPr>
          </a:p>
        </p:txBody>
      </p:sp>
      <p:sp>
        <p:nvSpPr>
          <p:cNvPr id="44" name="TextBox 43"/>
          <p:cNvSpPr txBox="1"/>
          <p:nvPr/>
        </p:nvSpPr>
        <p:spPr>
          <a:xfrm rot="610119">
            <a:off x="2284341" y="2664956"/>
            <a:ext cx="557098" cy="229550"/>
          </a:xfrm>
          <a:prstGeom prst="rect">
            <a:avLst/>
          </a:prstGeom>
          <a:noFill/>
        </p:spPr>
        <p:txBody>
          <a:bodyPr wrap="square" rtlCol="0">
            <a:spAutoFit/>
          </a:bodyPr>
          <a:lstStyle/>
          <a:p>
            <a:r>
              <a:rPr lang="en-US" sz="1000" b="1" noProof="1" smtClean="0">
                <a:solidFill>
                  <a:srgbClr val="0D0D0D"/>
                </a:solidFill>
              </a:rPr>
              <a:t>a:city</a:t>
            </a:r>
            <a:endParaRPr lang="en-US" sz="1000" b="1" noProof="1">
              <a:solidFill>
                <a:srgbClr val="0D0D0D"/>
              </a:solidFill>
            </a:endParaRPr>
          </a:p>
        </p:txBody>
      </p:sp>
      <p:sp>
        <p:nvSpPr>
          <p:cNvPr id="45" name="TextBox 44"/>
          <p:cNvSpPr txBox="1"/>
          <p:nvPr/>
        </p:nvSpPr>
        <p:spPr>
          <a:xfrm rot="21074880">
            <a:off x="2183932" y="3126451"/>
            <a:ext cx="829823" cy="229550"/>
          </a:xfrm>
          <a:prstGeom prst="rect">
            <a:avLst/>
          </a:prstGeom>
          <a:noFill/>
        </p:spPr>
        <p:txBody>
          <a:bodyPr wrap="square" rtlCol="0">
            <a:spAutoFit/>
          </a:bodyPr>
          <a:lstStyle/>
          <a:p>
            <a:r>
              <a:rPr lang="en-US" sz="1000" b="1" noProof="1" smtClean="0">
                <a:solidFill>
                  <a:srgbClr val="0D0D0D"/>
                </a:solidFill>
              </a:rPr>
              <a:t>a:p_name</a:t>
            </a:r>
            <a:endParaRPr lang="en-US" sz="1000" b="1" noProof="1">
              <a:solidFill>
                <a:srgbClr val="0D0D0D"/>
              </a:solidFill>
            </a:endParaRPr>
          </a:p>
        </p:txBody>
      </p:sp>
      <p:sp>
        <p:nvSpPr>
          <p:cNvPr id="46" name="TextBox 45"/>
          <p:cNvSpPr txBox="1"/>
          <p:nvPr/>
        </p:nvSpPr>
        <p:spPr>
          <a:xfrm>
            <a:off x="1109776" y="3779837"/>
            <a:ext cx="653936"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47" name="TextBox 46"/>
          <p:cNvSpPr txBox="1"/>
          <p:nvPr/>
        </p:nvSpPr>
        <p:spPr>
          <a:xfrm>
            <a:off x="3120201" y="3932237"/>
            <a:ext cx="1005711" cy="229550"/>
          </a:xfrm>
          <a:prstGeom prst="rect">
            <a:avLst/>
          </a:prstGeom>
          <a:noFill/>
        </p:spPr>
        <p:txBody>
          <a:bodyPr wrap="square" rtlCol="0">
            <a:spAutoFit/>
          </a:bodyPr>
          <a:lstStyle/>
          <a:p>
            <a:r>
              <a:rPr lang="en-US" sz="1000" b="1" noProof="1" smtClean="0">
                <a:solidFill>
                  <a:srgbClr val="0D0D0D"/>
                </a:solidFill>
              </a:rPr>
              <a:t>a:homepage</a:t>
            </a:r>
            <a:endParaRPr lang="en-US" sz="1000" b="1" noProof="1">
              <a:solidFill>
                <a:srgbClr val="0D0D0D"/>
              </a:solidFill>
            </a:endParaRPr>
          </a:p>
        </p:txBody>
      </p:sp>
      <p:sp>
        <p:nvSpPr>
          <p:cNvPr id="48" name="TextBox 47"/>
          <p:cNvSpPr txBox="1"/>
          <p:nvPr/>
        </p:nvSpPr>
        <p:spPr>
          <a:xfrm>
            <a:off x="4278312" y="3017837"/>
            <a:ext cx="706748"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49" name="TextBox 48"/>
          <p:cNvSpPr txBox="1"/>
          <p:nvPr/>
        </p:nvSpPr>
        <p:spPr>
          <a:xfrm rot="20242754">
            <a:off x="3903794" y="2534347"/>
            <a:ext cx="900086" cy="229550"/>
          </a:xfrm>
          <a:prstGeom prst="rect">
            <a:avLst/>
          </a:prstGeom>
          <a:noFill/>
        </p:spPr>
        <p:txBody>
          <a:bodyPr wrap="square" rtlCol="0">
            <a:spAutoFit/>
          </a:bodyPr>
          <a:lstStyle/>
          <a:p>
            <a:r>
              <a:rPr lang="en-US" sz="1000" b="1" noProof="1" smtClean="0">
                <a:solidFill>
                  <a:srgbClr val="0D0D0D"/>
                </a:solidFill>
              </a:rPr>
              <a:t>a:publisher</a:t>
            </a:r>
            <a:endParaRPr lang="en-US" sz="1000" b="1" noProof="1">
              <a:solidFill>
                <a:srgbClr val="0D0D0D"/>
              </a:solidFill>
            </a:endParaRPr>
          </a:p>
        </p:txBody>
      </p:sp>
      <p:cxnSp>
        <p:nvCxnSpPr>
          <p:cNvPr id="62" name="Straight Arrow Connector 61"/>
          <p:cNvCxnSpPr>
            <a:stCxn id="27" idx="4"/>
            <a:endCxn id="29" idx="0"/>
          </p:cNvCxnSpPr>
          <p:nvPr/>
        </p:nvCxnSpPr>
        <p:spPr bwMode="auto">
          <a:xfrm rot="5400000">
            <a:off x="3303012" y="3941237"/>
            <a:ext cx="1210800" cy="6000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3</a:t>
            </a:r>
            <a:r>
              <a:rPr lang="en-US" baseline="33000" dirty="0"/>
              <a:t>rd</a:t>
            </a:r>
            <a:r>
              <a:rPr lang="en-US" dirty="0"/>
              <a:t>: start merging your </a:t>
            </a:r>
            <a:r>
              <a:rPr lang="en-US" dirty="0" smtClean="0"/>
              <a:t>data (cont)</a:t>
            </a:r>
            <a:endParaRPr lang="en-US" dirty="0"/>
          </a:p>
        </p:txBody>
      </p:sp>
      <p:sp>
        <p:nvSpPr>
          <p:cNvPr id="5" name="Oval 4"/>
          <p:cNvSpPr/>
          <p:nvPr/>
        </p:nvSpPr>
        <p:spPr bwMode="auto">
          <a:xfrm>
            <a:off x="4735512" y="3779837"/>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sp>
        <p:nvSpPr>
          <p:cNvPr id="6" name="Oval 5"/>
          <p:cNvSpPr/>
          <p:nvPr/>
        </p:nvSpPr>
        <p:spPr bwMode="auto">
          <a:xfrm>
            <a:off x="5192712" y="56848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7" name="Oval 6"/>
          <p:cNvSpPr/>
          <p:nvPr/>
        </p:nvSpPr>
        <p:spPr bwMode="auto">
          <a:xfrm>
            <a:off x="8413165" y="61181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 name="Rectangle 7"/>
          <p:cNvSpPr/>
          <p:nvPr/>
        </p:nvSpPr>
        <p:spPr bwMode="auto">
          <a:xfrm>
            <a:off x="4605497" y="65230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sp>
        <p:nvSpPr>
          <p:cNvPr id="9" name="Rectangle 8"/>
          <p:cNvSpPr/>
          <p:nvPr/>
        </p:nvSpPr>
        <p:spPr bwMode="auto">
          <a:xfrm>
            <a:off x="8164512" y="690308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Besse, Christianne</a:t>
            </a:r>
            <a:endParaRPr kumimoji="0" lang="en-US" sz="1000" b="1" i="0" u="none" strike="noStrike" cap="none" normalizeH="0" baseline="0" noProof="1">
              <a:ln>
                <a:noFill/>
              </a:ln>
              <a:solidFill>
                <a:srgbClr val="0D0D0D"/>
              </a:solidFill>
              <a:effectLst/>
              <a:latin typeface="Arial" charset="0"/>
            </a:endParaRPr>
          </a:p>
        </p:txBody>
      </p:sp>
      <p:sp>
        <p:nvSpPr>
          <p:cNvPr id="10" name="Rectangle 9"/>
          <p:cNvSpPr/>
          <p:nvPr/>
        </p:nvSpPr>
        <p:spPr bwMode="auto">
          <a:xfrm>
            <a:off x="8262771" y="4456555"/>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fr-FR" sz="1000" b="1" dirty="0" smtClean="0">
                <a:solidFill>
                  <a:srgbClr val="0D0D0D"/>
                </a:solidFill>
              </a:rPr>
              <a:t>Le palais des miroirs</a:t>
            </a:r>
            <a:endParaRPr kumimoji="0" lang="fr-FR" sz="1000" b="1" i="0" u="none" strike="noStrike" cap="none" normalizeH="0" baseline="0" dirty="0">
              <a:ln>
                <a:noFill/>
              </a:ln>
              <a:solidFill>
                <a:srgbClr val="0D0D0D"/>
              </a:solidFill>
              <a:effectLst/>
              <a:latin typeface="Arial" charset="0"/>
            </a:endParaRPr>
          </a:p>
        </p:txBody>
      </p:sp>
      <p:cxnSp>
        <p:nvCxnSpPr>
          <p:cNvPr id="11" name="Straight Arrow Connector 10"/>
          <p:cNvCxnSpPr>
            <a:stCxn id="5" idx="4"/>
            <a:endCxn id="6" idx="0"/>
          </p:cNvCxnSpPr>
          <p:nvPr/>
        </p:nvCxnSpPr>
        <p:spPr bwMode="auto">
          <a:xfrm rot="5400000">
            <a:off x="4950047" y="4570885"/>
            <a:ext cx="1582209" cy="645694"/>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TextBox 11"/>
          <p:cNvSpPr txBox="1"/>
          <p:nvPr/>
        </p:nvSpPr>
        <p:spPr>
          <a:xfrm rot="3478347">
            <a:off x="7185680" y="4497350"/>
            <a:ext cx="758616" cy="229550"/>
          </a:xfrm>
          <a:prstGeom prst="rect">
            <a:avLst/>
          </a:prstGeom>
          <a:noFill/>
        </p:spPr>
        <p:txBody>
          <a:bodyPr wrap="square" rtlCol="0">
            <a:spAutoFit/>
          </a:bodyPr>
          <a:lstStyle/>
          <a:p>
            <a:r>
              <a:rPr lang="en-US" sz="1000" b="1" noProof="1" smtClean="0">
                <a:solidFill>
                  <a:srgbClr val="0D0D0D"/>
                </a:solidFill>
              </a:rPr>
              <a:t>f:original</a:t>
            </a:r>
            <a:endParaRPr lang="en-US" sz="1000" b="1" noProof="1">
              <a:solidFill>
                <a:srgbClr val="0D0D0D"/>
              </a:solidFill>
            </a:endParaRPr>
          </a:p>
        </p:txBody>
      </p:sp>
      <p:sp>
        <p:nvSpPr>
          <p:cNvPr id="13" name="TextBox 12"/>
          <p:cNvSpPr txBox="1"/>
          <p:nvPr/>
        </p:nvSpPr>
        <p:spPr>
          <a:xfrm>
            <a:off x="4887912" y="6186949"/>
            <a:ext cx="617604"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14" name="TextBox 13"/>
          <p:cNvSpPr txBox="1"/>
          <p:nvPr/>
        </p:nvSpPr>
        <p:spPr>
          <a:xfrm>
            <a:off x="8212639" y="5762278"/>
            <a:ext cx="889632" cy="229550"/>
          </a:xfrm>
          <a:prstGeom prst="rect">
            <a:avLst/>
          </a:prstGeom>
          <a:noFill/>
        </p:spPr>
        <p:txBody>
          <a:bodyPr wrap="square" rtlCol="0">
            <a:spAutoFit/>
          </a:bodyPr>
          <a:lstStyle/>
          <a:p>
            <a:r>
              <a:rPr lang="en-US" sz="1000" b="1" noProof="1" smtClean="0">
                <a:solidFill>
                  <a:srgbClr val="0D0D0D"/>
                </a:solidFill>
              </a:rPr>
              <a:t>f:traducteur</a:t>
            </a:r>
            <a:endParaRPr lang="en-US" sz="1000" b="1" noProof="1">
              <a:solidFill>
                <a:srgbClr val="0D0D0D"/>
              </a:solidFill>
            </a:endParaRPr>
          </a:p>
        </p:txBody>
      </p:sp>
      <p:sp>
        <p:nvSpPr>
          <p:cNvPr id="15" name="TextBox 14"/>
          <p:cNvSpPr txBox="1"/>
          <p:nvPr/>
        </p:nvSpPr>
        <p:spPr>
          <a:xfrm>
            <a:off x="5726112" y="4999037"/>
            <a:ext cx="762000" cy="229550"/>
          </a:xfrm>
          <a:prstGeom prst="rect">
            <a:avLst/>
          </a:prstGeom>
          <a:noFill/>
        </p:spPr>
        <p:txBody>
          <a:bodyPr wrap="square" rtlCol="0">
            <a:spAutoFit/>
          </a:bodyPr>
          <a:lstStyle/>
          <a:p>
            <a:r>
              <a:rPr lang="en-US" sz="1000" b="1" noProof="1" smtClean="0">
                <a:solidFill>
                  <a:srgbClr val="0D0D0D"/>
                </a:solidFill>
              </a:rPr>
              <a:t>f:auteur</a:t>
            </a:r>
            <a:endParaRPr lang="en-US" sz="1000" b="1" noProof="1">
              <a:solidFill>
                <a:srgbClr val="0D0D0D"/>
              </a:solidFill>
            </a:endParaRPr>
          </a:p>
        </p:txBody>
      </p:sp>
      <p:sp>
        <p:nvSpPr>
          <p:cNvPr id="16" name="TextBox 15"/>
          <p:cNvSpPr txBox="1"/>
          <p:nvPr/>
        </p:nvSpPr>
        <p:spPr>
          <a:xfrm rot="19602114">
            <a:off x="8400639" y="4907592"/>
            <a:ext cx="675917" cy="229550"/>
          </a:xfrm>
          <a:prstGeom prst="rect">
            <a:avLst/>
          </a:prstGeom>
          <a:noFill/>
        </p:spPr>
        <p:txBody>
          <a:bodyPr wrap="square" rtlCol="0">
            <a:spAutoFit/>
          </a:bodyPr>
          <a:lstStyle/>
          <a:p>
            <a:r>
              <a:rPr lang="en-US" sz="1000" b="1" noProof="1" smtClean="0">
                <a:solidFill>
                  <a:srgbClr val="0D0D0D"/>
                </a:solidFill>
              </a:rPr>
              <a:t>f:titre</a:t>
            </a:r>
            <a:endParaRPr lang="en-US" sz="1000" b="1" noProof="1">
              <a:solidFill>
                <a:srgbClr val="0D0D0D"/>
              </a:solidFill>
            </a:endParaRPr>
          </a:p>
        </p:txBody>
      </p:sp>
      <p:sp>
        <p:nvSpPr>
          <p:cNvPr id="17" name="Oval 16"/>
          <p:cNvSpPr/>
          <p:nvPr/>
        </p:nvSpPr>
        <p:spPr bwMode="auto">
          <a:xfrm>
            <a:off x="6558296" y="5384293"/>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18" name="Straight Arrow Connector 17"/>
          <p:cNvCxnSpPr>
            <a:stCxn id="6" idx="4"/>
            <a:endCxn id="8" idx="0"/>
          </p:cNvCxnSpPr>
          <p:nvPr/>
        </p:nvCxnSpPr>
        <p:spPr bwMode="auto">
          <a:xfrm rot="5400000">
            <a:off x="5127300" y="6232033"/>
            <a:ext cx="571306" cy="1070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9" name="Straight Arrow Connector 18"/>
          <p:cNvCxnSpPr>
            <a:stCxn id="17" idx="4"/>
            <a:endCxn id="7" idx="1"/>
          </p:cNvCxnSpPr>
          <p:nvPr/>
        </p:nvCxnSpPr>
        <p:spPr bwMode="auto">
          <a:xfrm rot="16200000" flipH="1">
            <a:off x="7957941" y="5635924"/>
            <a:ext cx="450139" cy="592457"/>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0" name="Straight Arrow Connector 19"/>
          <p:cNvCxnSpPr>
            <a:stCxn id="7" idx="5"/>
            <a:endCxn id="9" idx="0"/>
          </p:cNvCxnSpPr>
          <p:nvPr/>
        </p:nvCxnSpPr>
        <p:spPr bwMode="auto">
          <a:xfrm rot="16200000" flipH="1">
            <a:off x="8603875" y="6540345"/>
            <a:ext cx="557142" cy="16834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1" name="Straight Arrow Connector 20"/>
          <p:cNvCxnSpPr>
            <a:stCxn id="17" idx="0"/>
            <a:endCxn id="10" idx="2"/>
          </p:cNvCxnSpPr>
          <p:nvPr/>
        </p:nvCxnSpPr>
        <p:spPr bwMode="auto">
          <a:xfrm rot="5400000" flipH="1" flipV="1">
            <a:off x="8126735" y="4446152"/>
            <a:ext cx="698188" cy="1178094"/>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2" name="Straight Arrow Connector 21"/>
          <p:cNvCxnSpPr>
            <a:stCxn id="17" idx="0"/>
            <a:endCxn id="5" idx="5"/>
          </p:cNvCxnSpPr>
          <p:nvPr/>
        </p:nvCxnSpPr>
        <p:spPr bwMode="auto">
          <a:xfrm rot="16200000" flipV="1">
            <a:off x="6780613" y="4278123"/>
            <a:ext cx="1328937" cy="88340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3" name="TextBox 22"/>
          <p:cNvSpPr txBox="1"/>
          <p:nvPr/>
        </p:nvSpPr>
        <p:spPr>
          <a:xfrm>
            <a:off x="8964610" y="6422740"/>
            <a:ext cx="571501"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25" name="Oval 24"/>
          <p:cNvSpPr/>
          <p:nvPr/>
        </p:nvSpPr>
        <p:spPr bwMode="auto">
          <a:xfrm>
            <a:off x="3945912" y="1552046"/>
            <a:ext cx="2766600" cy="322791"/>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sp>
        <p:nvSpPr>
          <p:cNvPr id="26" name="Oval 25"/>
          <p:cNvSpPr/>
          <p:nvPr/>
        </p:nvSpPr>
        <p:spPr bwMode="auto">
          <a:xfrm>
            <a:off x="3162912" y="2890738"/>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7" name="Oval 26"/>
          <p:cNvSpPr/>
          <p:nvPr/>
        </p:nvSpPr>
        <p:spPr bwMode="auto">
          <a:xfrm>
            <a:off x="3973512" y="33226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8" name="Rectangle 27"/>
          <p:cNvSpPr/>
          <p:nvPr/>
        </p:nvSpPr>
        <p:spPr bwMode="auto">
          <a:xfrm>
            <a:off x="239712" y="4694237"/>
            <a:ext cx="1670400" cy="229550"/>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sp>
        <p:nvSpPr>
          <p:cNvPr id="29" name="Oval 28"/>
          <p:cNvSpPr/>
          <p:nvPr/>
        </p:nvSpPr>
        <p:spPr bwMode="auto">
          <a:xfrm>
            <a:off x="2068512" y="4846637"/>
            <a:ext cx="3079800" cy="322791"/>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http://www.amitavghosh.com</a:t>
            </a:r>
            <a:endParaRPr kumimoji="0" lang="en-US" sz="1000" b="1" i="0" u="none" strike="noStrike" cap="none" normalizeH="0" baseline="0" noProof="1">
              <a:ln>
                <a:noFill/>
              </a:ln>
              <a:solidFill>
                <a:srgbClr val="0D0D0D"/>
              </a:solidFill>
              <a:effectLst/>
              <a:latin typeface="Arial" charset="0"/>
            </a:endParaRPr>
          </a:p>
        </p:txBody>
      </p:sp>
      <p:sp>
        <p:nvSpPr>
          <p:cNvPr id="30" name="Rectangle 29"/>
          <p:cNvSpPr/>
          <p:nvPr/>
        </p:nvSpPr>
        <p:spPr bwMode="auto">
          <a:xfrm>
            <a:off x="239712" y="1465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The Glass Palace</a:t>
            </a:r>
            <a:endParaRPr kumimoji="0" lang="en-US" sz="1200" b="1" i="0" u="none" strike="noStrike" cap="none" normalizeH="0" baseline="0" dirty="0">
              <a:ln>
                <a:noFill/>
              </a:ln>
              <a:solidFill>
                <a:srgbClr val="0D0D0D"/>
              </a:solidFill>
              <a:effectLst/>
              <a:latin typeface="Arial" charset="0"/>
            </a:endParaRPr>
          </a:p>
        </p:txBody>
      </p:sp>
      <p:sp>
        <p:nvSpPr>
          <p:cNvPr id="31" name="Rectangle 30"/>
          <p:cNvSpPr/>
          <p:nvPr/>
        </p:nvSpPr>
        <p:spPr bwMode="auto">
          <a:xfrm>
            <a:off x="239712" y="1846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2000</a:t>
            </a:r>
            <a:endParaRPr kumimoji="0" lang="en-US" sz="1200" b="1" i="0" u="none" strike="noStrike" cap="none" normalizeH="0" baseline="0" dirty="0">
              <a:ln>
                <a:noFill/>
              </a:ln>
              <a:solidFill>
                <a:srgbClr val="0D0D0D"/>
              </a:solidFill>
              <a:effectLst/>
              <a:latin typeface="Arial" charset="0"/>
            </a:endParaRPr>
          </a:p>
        </p:txBody>
      </p:sp>
      <p:sp>
        <p:nvSpPr>
          <p:cNvPr id="32" name="Rectangle 31"/>
          <p:cNvSpPr/>
          <p:nvPr/>
        </p:nvSpPr>
        <p:spPr bwMode="auto">
          <a:xfrm>
            <a:off x="239712" y="27156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London</a:t>
            </a:r>
            <a:endParaRPr kumimoji="0" lang="en-US" sz="1200" b="1" i="0" u="none" strike="noStrike" cap="none" normalizeH="0" baseline="0" dirty="0">
              <a:ln>
                <a:noFill/>
              </a:ln>
              <a:solidFill>
                <a:srgbClr val="0D0D0D"/>
              </a:solidFill>
              <a:effectLst/>
              <a:latin typeface="Arial" charset="0"/>
            </a:endParaRPr>
          </a:p>
        </p:txBody>
      </p:sp>
      <p:sp>
        <p:nvSpPr>
          <p:cNvPr id="33" name="Rectangle 32"/>
          <p:cNvSpPr/>
          <p:nvPr/>
        </p:nvSpPr>
        <p:spPr bwMode="auto">
          <a:xfrm>
            <a:off x="239712" y="31158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Harper Collins</a:t>
            </a:r>
            <a:endParaRPr kumimoji="0" lang="en-US" sz="1200" b="1" i="0" u="none" strike="noStrike" cap="none" normalizeH="0" baseline="0" dirty="0">
              <a:ln>
                <a:noFill/>
              </a:ln>
              <a:solidFill>
                <a:srgbClr val="0D0D0D"/>
              </a:solidFill>
              <a:effectLst/>
              <a:latin typeface="Arial" charset="0"/>
            </a:endParaRPr>
          </a:p>
        </p:txBody>
      </p:sp>
      <p:cxnSp>
        <p:nvCxnSpPr>
          <p:cNvPr id="34" name="Curved Connector 20"/>
          <p:cNvCxnSpPr>
            <a:stCxn id="25" idx="4"/>
            <a:endCxn id="26" idx="6"/>
          </p:cNvCxnSpPr>
          <p:nvPr/>
        </p:nvCxnSpPr>
        <p:spPr bwMode="auto">
          <a:xfrm rot="5400000">
            <a:off x="3894712" y="1612837"/>
            <a:ext cx="1172501" cy="16965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5" name="Curved Connector 34"/>
          <p:cNvCxnSpPr>
            <a:stCxn id="25" idx="4"/>
            <a:endCxn id="27" idx="6"/>
          </p:cNvCxnSpPr>
          <p:nvPr/>
        </p:nvCxnSpPr>
        <p:spPr bwMode="auto">
          <a:xfrm rot="5400000">
            <a:off x="4084062" y="2234087"/>
            <a:ext cx="1604400" cy="8859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6" name="Curved Connector 35"/>
          <p:cNvCxnSpPr>
            <a:stCxn id="27" idx="2"/>
            <a:endCxn id="28" idx="0"/>
          </p:cNvCxnSpPr>
          <p:nvPr/>
        </p:nvCxnSpPr>
        <p:spPr bwMode="auto">
          <a:xfrm rot="10800000" flipV="1">
            <a:off x="1074912" y="3479237"/>
            <a:ext cx="2898600" cy="12150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8" name="Straight Arrow Connector 37"/>
          <p:cNvCxnSpPr>
            <a:stCxn id="26" idx="2"/>
            <a:endCxn id="32" idx="3"/>
          </p:cNvCxnSpPr>
          <p:nvPr/>
        </p:nvCxnSpPr>
        <p:spPr bwMode="auto">
          <a:xfrm rot="10800000">
            <a:off x="1910112" y="2844114"/>
            <a:ext cx="1252800" cy="20322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9" name="Straight Arrow Connector 38"/>
          <p:cNvCxnSpPr>
            <a:stCxn id="26" idx="2"/>
            <a:endCxn id="33" idx="3"/>
          </p:cNvCxnSpPr>
          <p:nvPr/>
        </p:nvCxnSpPr>
        <p:spPr bwMode="auto">
          <a:xfrm rot="10800000" flipV="1">
            <a:off x="1910112" y="3047337"/>
            <a:ext cx="1252800" cy="19697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0" name="Straight Arrow Connector 39"/>
          <p:cNvCxnSpPr>
            <a:stCxn id="25" idx="2"/>
            <a:endCxn id="30" idx="3"/>
          </p:cNvCxnSpPr>
          <p:nvPr/>
        </p:nvCxnSpPr>
        <p:spPr bwMode="auto">
          <a:xfrm rot="10800000">
            <a:off x="1910112" y="1593942"/>
            <a:ext cx="2035800" cy="1195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1" name="Straight Arrow Connector 40"/>
          <p:cNvCxnSpPr>
            <a:stCxn id="25" idx="2"/>
            <a:endCxn id="31" idx="3"/>
          </p:cNvCxnSpPr>
          <p:nvPr/>
        </p:nvCxnSpPr>
        <p:spPr bwMode="auto">
          <a:xfrm rot="10800000" flipV="1">
            <a:off x="1910112" y="1713441"/>
            <a:ext cx="2035800" cy="26149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2" name="TextBox 41"/>
          <p:cNvSpPr txBox="1"/>
          <p:nvPr/>
        </p:nvSpPr>
        <p:spPr>
          <a:xfrm rot="238339">
            <a:off x="2547204" y="1448465"/>
            <a:ext cx="587248" cy="229550"/>
          </a:xfrm>
          <a:prstGeom prst="rect">
            <a:avLst/>
          </a:prstGeom>
          <a:noFill/>
        </p:spPr>
        <p:txBody>
          <a:bodyPr wrap="square" rtlCol="0">
            <a:spAutoFit/>
          </a:bodyPr>
          <a:lstStyle/>
          <a:p>
            <a:r>
              <a:rPr lang="en-US" sz="1000" b="1" noProof="1" smtClean="0">
                <a:solidFill>
                  <a:srgbClr val="0D0D0D"/>
                </a:solidFill>
              </a:rPr>
              <a:t>a:title</a:t>
            </a:r>
            <a:endParaRPr lang="en-US" sz="1000" b="1" noProof="1">
              <a:solidFill>
                <a:srgbClr val="0D0D0D"/>
              </a:solidFill>
            </a:endParaRPr>
          </a:p>
        </p:txBody>
      </p:sp>
      <p:sp>
        <p:nvSpPr>
          <p:cNvPr id="43" name="TextBox 42"/>
          <p:cNvSpPr txBox="1"/>
          <p:nvPr/>
        </p:nvSpPr>
        <p:spPr>
          <a:xfrm rot="21215795">
            <a:off x="2558864" y="1821515"/>
            <a:ext cx="565992" cy="229550"/>
          </a:xfrm>
          <a:prstGeom prst="rect">
            <a:avLst/>
          </a:prstGeom>
          <a:noFill/>
        </p:spPr>
        <p:txBody>
          <a:bodyPr wrap="square" rtlCol="0">
            <a:spAutoFit/>
          </a:bodyPr>
          <a:lstStyle/>
          <a:p>
            <a:r>
              <a:rPr lang="en-US" sz="1000" b="1" noProof="1" smtClean="0">
                <a:solidFill>
                  <a:srgbClr val="0D0D0D"/>
                </a:solidFill>
              </a:rPr>
              <a:t>a:year</a:t>
            </a:r>
            <a:endParaRPr lang="en-US" sz="1000" b="1" noProof="1">
              <a:solidFill>
                <a:srgbClr val="0D0D0D"/>
              </a:solidFill>
            </a:endParaRPr>
          </a:p>
        </p:txBody>
      </p:sp>
      <p:sp>
        <p:nvSpPr>
          <p:cNvPr id="44" name="TextBox 43"/>
          <p:cNvSpPr txBox="1"/>
          <p:nvPr/>
        </p:nvSpPr>
        <p:spPr>
          <a:xfrm rot="610119">
            <a:off x="2284341" y="2664956"/>
            <a:ext cx="557098" cy="229550"/>
          </a:xfrm>
          <a:prstGeom prst="rect">
            <a:avLst/>
          </a:prstGeom>
          <a:noFill/>
        </p:spPr>
        <p:txBody>
          <a:bodyPr wrap="square" rtlCol="0">
            <a:spAutoFit/>
          </a:bodyPr>
          <a:lstStyle/>
          <a:p>
            <a:r>
              <a:rPr lang="en-US" sz="1000" b="1" noProof="1" smtClean="0">
                <a:solidFill>
                  <a:srgbClr val="0D0D0D"/>
                </a:solidFill>
              </a:rPr>
              <a:t>a:city</a:t>
            </a:r>
            <a:endParaRPr lang="en-US" sz="1000" b="1" noProof="1">
              <a:solidFill>
                <a:srgbClr val="0D0D0D"/>
              </a:solidFill>
            </a:endParaRPr>
          </a:p>
        </p:txBody>
      </p:sp>
      <p:sp>
        <p:nvSpPr>
          <p:cNvPr id="45" name="TextBox 44"/>
          <p:cNvSpPr txBox="1"/>
          <p:nvPr/>
        </p:nvSpPr>
        <p:spPr>
          <a:xfrm rot="21074880">
            <a:off x="2183932" y="3126451"/>
            <a:ext cx="829823" cy="229550"/>
          </a:xfrm>
          <a:prstGeom prst="rect">
            <a:avLst/>
          </a:prstGeom>
          <a:noFill/>
        </p:spPr>
        <p:txBody>
          <a:bodyPr wrap="square" rtlCol="0">
            <a:spAutoFit/>
          </a:bodyPr>
          <a:lstStyle/>
          <a:p>
            <a:r>
              <a:rPr lang="en-US" sz="1000" b="1" noProof="1" smtClean="0">
                <a:solidFill>
                  <a:srgbClr val="0D0D0D"/>
                </a:solidFill>
              </a:rPr>
              <a:t>a:p_name</a:t>
            </a:r>
            <a:endParaRPr lang="en-US" sz="1000" b="1" noProof="1">
              <a:solidFill>
                <a:srgbClr val="0D0D0D"/>
              </a:solidFill>
            </a:endParaRPr>
          </a:p>
        </p:txBody>
      </p:sp>
      <p:sp>
        <p:nvSpPr>
          <p:cNvPr id="46" name="TextBox 45"/>
          <p:cNvSpPr txBox="1"/>
          <p:nvPr/>
        </p:nvSpPr>
        <p:spPr>
          <a:xfrm>
            <a:off x="1109776" y="3779837"/>
            <a:ext cx="653936"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47" name="TextBox 46"/>
          <p:cNvSpPr txBox="1"/>
          <p:nvPr/>
        </p:nvSpPr>
        <p:spPr>
          <a:xfrm>
            <a:off x="3120201" y="3932237"/>
            <a:ext cx="1005711" cy="229550"/>
          </a:xfrm>
          <a:prstGeom prst="rect">
            <a:avLst/>
          </a:prstGeom>
          <a:noFill/>
        </p:spPr>
        <p:txBody>
          <a:bodyPr wrap="square" rtlCol="0">
            <a:spAutoFit/>
          </a:bodyPr>
          <a:lstStyle/>
          <a:p>
            <a:r>
              <a:rPr lang="en-US" sz="1000" b="1" noProof="1" smtClean="0">
                <a:solidFill>
                  <a:srgbClr val="0D0D0D"/>
                </a:solidFill>
              </a:rPr>
              <a:t>a:homepage</a:t>
            </a:r>
            <a:endParaRPr lang="en-US" sz="1000" b="1" noProof="1">
              <a:solidFill>
                <a:srgbClr val="0D0D0D"/>
              </a:solidFill>
            </a:endParaRPr>
          </a:p>
        </p:txBody>
      </p:sp>
      <p:sp>
        <p:nvSpPr>
          <p:cNvPr id="48" name="TextBox 47"/>
          <p:cNvSpPr txBox="1"/>
          <p:nvPr/>
        </p:nvSpPr>
        <p:spPr>
          <a:xfrm>
            <a:off x="4278312" y="3017837"/>
            <a:ext cx="706748"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49" name="TextBox 48"/>
          <p:cNvSpPr txBox="1"/>
          <p:nvPr/>
        </p:nvSpPr>
        <p:spPr>
          <a:xfrm rot="20242754">
            <a:off x="3903794" y="2534347"/>
            <a:ext cx="900086" cy="229550"/>
          </a:xfrm>
          <a:prstGeom prst="rect">
            <a:avLst/>
          </a:prstGeom>
          <a:noFill/>
        </p:spPr>
        <p:txBody>
          <a:bodyPr wrap="square" rtlCol="0">
            <a:spAutoFit/>
          </a:bodyPr>
          <a:lstStyle/>
          <a:p>
            <a:r>
              <a:rPr lang="en-US" sz="1000" b="1" noProof="1" smtClean="0">
                <a:solidFill>
                  <a:srgbClr val="0D0D0D"/>
                </a:solidFill>
              </a:rPr>
              <a:t>a:publisher</a:t>
            </a:r>
            <a:endParaRPr lang="en-US" sz="1000" b="1" noProof="1">
              <a:solidFill>
                <a:srgbClr val="0D0D0D"/>
              </a:solidFill>
            </a:endParaRPr>
          </a:p>
        </p:txBody>
      </p:sp>
      <p:cxnSp>
        <p:nvCxnSpPr>
          <p:cNvPr id="62" name="Straight Arrow Connector 61"/>
          <p:cNvCxnSpPr>
            <a:stCxn id="27" idx="4"/>
            <a:endCxn id="29" idx="0"/>
          </p:cNvCxnSpPr>
          <p:nvPr/>
        </p:nvCxnSpPr>
        <p:spPr bwMode="auto">
          <a:xfrm rot="5400000">
            <a:off x="3303012" y="3941237"/>
            <a:ext cx="1210800" cy="6000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2" name="Freeform 51"/>
          <p:cNvSpPr/>
          <p:nvPr/>
        </p:nvSpPr>
        <p:spPr bwMode="auto">
          <a:xfrm>
            <a:off x="3734661" y="1237747"/>
            <a:ext cx="3108870" cy="936383"/>
          </a:xfrm>
          <a:custGeom>
            <a:avLst/>
            <a:gdLst>
              <a:gd name="connsiteX0" fmla="*/ 258305 w 3108870"/>
              <a:gd name="connsiteY0" fmla="*/ 86104 h 936383"/>
              <a:gd name="connsiteX1" fmla="*/ 150678 w 3108870"/>
              <a:gd name="connsiteY1" fmla="*/ 107630 h 936383"/>
              <a:gd name="connsiteX2" fmla="*/ 118390 w 3108870"/>
              <a:gd name="connsiteY2" fmla="*/ 118393 h 936383"/>
              <a:gd name="connsiteX3" fmla="*/ 64576 w 3108870"/>
              <a:gd name="connsiteY3" fmla="*/ 172208 h 936383"/>
              <a:gd name="connsiteX4" fmla="*/ 21525 w 3108870"/>
              <a:gd name="connsiteY4" fmla="*/ 236787 h 936383"/>
              <a:gd name="connsiteX5" fmla="*/ 0 w 3108870"/>
              <a:gd name="connsiteY5" fmla="*/ 269076 h 936383"/>
              <a:gd name="connsiteX6" fmla="*/ 10763 w 3108870"/>
              <a:gd name="connsiteY6" fmla="*/ 430521 h 936383"/>
              <a:gd name="connsiteX7" fmla="*/ 21525 w 3108870"/>
              <a:gd name="connsiteY7" fmla="*/ 462810 h 936383"/>
              <a:gd name="connsiteX8" fmla="*/ 53814 w 3108870"/>
              <a:gd name="connsiteY8" fmla="*/ 484336 h 936383"/>
              <a:gd name="connsiteX9" fmla="*/ 107627 w 3108870"/>
              <a:gd name="connsiteY9" fmla="*/ 548914 h 936383"/>
              <a:gd name="connsiteX10" fmla="*/ 139915 w 3108870"/>
              <a:gd name="connsiteY10" fmla="*/ 570440 h 936383"/>
              <a:gd name="connsiteX11" fmla="*/ 182966 w 3108870"/>
              <a:gd name="connsiteY11" fmla="*/ 613492 h 936383"/>
              <a:gd name="connsiteX12" fmla="*/ 204492 w 3108870"/>
              <a:gd name="connsiteY12" fmla="*/ 645781 h 936383"/>
              <a:gd name="connsiteX13" fmla="*/ 290593 w 3108870"/>
              <a:gd name="connsiteY13" fmla="*/ 678070 h 936383"/>
              <a:gd name="connsiteX14" fmla="*/ 398220 w 3108870"/>
              <a:gd name="connsiteY14" fmla="*/ 731885 h 936383"/>
              <a:gd name="connsiteX15" fmla="*/ 527373 w 3108870"/>
              <a:gd name="connsiteY15" fmla="*/ 774937 h 936383"/>
              <a:gd name="connsiteX16" fmla="*/ 559661 w 3108870"/>
              <a:gd name="connsiteY16" fmla="*/ 785700 h 936383"/>
              <a:gd name="connsiteX17" fmla="*/ 688814 w 3108870"/>
              <a:gd name="connsiteY17" fmla="*/ 807226 h 936383"/>
              <a:gd name="connsiteX18" fmla="*/ 753390 w 3108870"/>
              <a:gd name="connsiteY18" fmla="*/ 817990 h 936383"/>
              <a:gd name="connsiteX19" fmla="*/ 828729 w 3108870"/>
              <a:gd name="connsiteY19" fmla="*/ 839516 h 936383"/>
              <a:gd name="connsiteX20" fmla="*/ 871780 w 3108870"/>
              <a:gd name="connsiteY20" fmla="*/ 861042 h 936383"/>
              <a:gd name="connsiteX21" fmla="*/ 957881 w 3108870"/>
              <a:gd name="connsiteY21" fmla="*/ 871805 h 936383"/>
              <a:gd name="connsiteX22" fmla="*/ 1108559 w 3108870"/>
              <a:gd name="connsiteY22" fmla="*/ 893331 h 936383"/>
              <a:gd name="connsiteX23" fmla="*/ 1205424 w 3108870"/>
              <a:gd name="connsiteY23" fmla="*/ 904094 h 936383"/>
              <a:gd name="connsiteX24" fmla="*/ 1291525 w 3108870"/>
              <a:gd name="connsiteY24" fmla="*/ 914857 h 936383"/>
              <a:gd name="connsiteX25" fmla="*/ 1872712 w 3108870"/>
              <a:gd name="connsiteY25" fmla="*/ 936383 h 936383"/>
              <a:gd name="connsiteX26" fmla="*/ 2690678 w 3108870"/>
              <a:gd name="connsiteY26" fmla="*/ 925620 h 936383"/>
              <a:gd name="connsiteX27" fmla="*/ 2733729 w 3108870"/>
              <a:gd name="connsiteY27" fmla="*/ 914857 h 936383"/>
              <a:gd name="connsiteX28" fmla="*/ 2852119 w 3108870"/>
              <a:gd name="connsiteY28" fmla="*/ 850279 h 936383"/>
              <a:gd name="connsiteX29" fmla="*/ 2884407 w 3108870"/>
              <a:gd name="connsiteY29" fmla="*/ 817990 h 936383"/>
              <a:gd name="connsiteX30" fmla="*/ 2916695 w 3108870"/>
              <a:gd name="connsiteY30" fmla="*/ 796463 h 936383"/>
              <a:gd name="connsiteX31" fmla="*/ 3024322 w 3108870"/>
              <a:gd name="connsiteY31" fmla="*/ 678070 h 936383"/>
              <a:gd name="connsiteX32" fmla="*/ 3088898 w 3108870"/>
              <a:gd name="connsiteY32" fmla="*/ 570440 h 936383"/>
              <a:gd name="connsiteX33" fmla="*/ 3088898 w 3108870"/>
              <a:gd name="connsiteY33" fmla="*/ 376706 h 936383"/>
              <a:gd name="connsiteX34" fmla="*/ 3067373 w 3108870"/>
              <a:gd name="connsiteY34" fmla="*/ 333654 h 936383"/>
              <a:gd name="connsiteX35" fmla="*/ 3056610 w 3108870"/>
              <a:gd name="connsiteY35" fmla="*/ 301365 h 936383"/>
              <a:gd name="connsiteX36" fmla="*/ 3035085 w 3108870"/>
              <a:gd name="connsiteY36" fmla="*/ 269076 h 936383"/>
              <a:gd name="connsiteX37" fmla="*/ 3013559 w 3108870"/>
              <a:gd name="connsiteY37" fmla="*/ 226023 h 936383"/>
              <a:gd name="connsiteX38" fmla="*/ 3002797 w 3108870"/>
              <a:gd name="connsiteY38" fmla="*/ 182971 h 936383"/>
              <a:gd name="connsiteX39" fmla="*/ 2948983 w 3108870"/>
              <a:gd name="connsiteY39" fmla="*/ 150682 h 936383"/>
              <a:gd name="connsiteX40" fmla="*/ 2916695 w 3108870"/>
              <a:gd name="connsiteY40" fmla="*/ 129156 h 936383"/>
              <a:gd name="connsiteX41" fmla="*/ 2766017 w 3108870"/>
              <a:gd name="connsiteY41" fmla="*/ 64578 h 936383"/>
              <a:gd name="connsiteX42" fmla="*/ 2690678 w 3108870"/>
              <a:gd name="connsiteY42" fmla="*/ 32289 h 936383"/>
              <a:gd name="connsiteX43" fmla="*/ 2561525 w 3108870"/>
              <a:gd name="connsiteY43" fmla="*/ 10763 h 936383"/>
              <a:gd name="connsiteX44" fmla="*/ 2098729 w 3108870"/>
              <a:gd name="connsiteY44" fmla="*/ 0 h 936383"/>
              <a:gd name="connsiteX45" fmla="*/ 613475 w 3108870"/>
              <a:gd name="connsiteY45" fmla="*/ 10763 h 936383"/>
              <a:gd name="connsiteX46" fmla="*/ 419746 w 3108870"/>
              <a:gd name="connsiteY46" fmla="*/ 21526 h 936383"/>
              <a:gd name="connsiteX47" fmla="*/ 355170 w 3108870"/>
              <a:gd name="connsiteY47" fmla="*/ 43052 h 936383"/>
              <a:gd name="connsiteX48" fmla="*/ 247542 w 3108870"/>
              <a:gd name="connsiteY48" fmla="*/ 96867 h 936383"/>
              <a:gd name="connsiteX49" fmla="*/ 204492 w 3108870"/>
              <a:gd name="connsiteY49" fmla="*/ 118393 h 93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108870" h="936383">
                <a:moveTo>
                  <a:pt x="258305" y="86104"/>
                </a:moveTo>
                <a:cubicBezTo>
                  <a:pt x="222429" y="93279"/>
                  <a:pt x="186327" y="99403"/>
                  <a:pt x="150678" y="107630"/>
                </a:cubicBezTo>
                <a:cubicBezTo>
                  <a:pt x="139624" y="110181"/>
                  <a:pt x="127466" y="111586"/>
                  <a:pt x="118390" y="118393"/>
                </a:cubicBezTo>
                <a:cubicBezTo>
                  <a:pt x="98095" y="133614"/>
                  <a:pt x="78647" y="151100"/>
                  <a:pt x="64576" y="172208"/>
                </a:cubicBezTo>
                <a:lnTo>
                  <a:pt x="21525" y="236787"/>
                </a:lnTo>
                <a:lnTo>
                  <a:pt x="0" y="269076"/>
                </a:lnTo>
                <a:cubicBezTo>
                  <a:pt x="3588" y="322891"/>
                  <a:pt x="4807" y="376916"/>
                  <a:pt x="10763" y="430521"/>
                </a:cubicBezTo>
                <a:cubicBezTo>
                  <a:pt x="12016" y="441797"/>
                  <a:pt x="14438" y="453951"/>
                  <a:pt x="21525" y="462810"/>
                </a:cubicBezTo>
                <a:cubicBezTo>
                  <a:pt x="29606" y="472911"/>
                  <a:pt x="43051" y="477161"/>
                  <a:pt x="53814" y="484336"/>
                </a:cubicBezTo>
                <a:cubicBezTo>
                  <a:pt x="74979" y="516085"/>
                  <a:pt x="76551" y="523016"/>
                  <a:pt x="107627" y="548914"/>
                </a:cubicBezTo>
                <a:cubicBezTo>
                  <a:pt x="117564" y="557195"/>
                  <a:pt x="130094" y="562022"/>
                  <a:pt x="139915" y="570440"/>
                </a:cubicBezTo>
                <a:cubicBezTo>
                  <a:pt x="155324" y="583648"/>
                  <a:pt x="169759" y="598083"/>
                  <a:pt x="182966" y="613492"/>
                </a:cubicBezTo>
                <a:cubicBezTo>
                  <a:pt x="191384" y="623313"/>
                  <a:pt x="194555" y="637500"/>
                  <a:pt x="204492" y="645781"/>
                </a:cubicBezTo>
                <a:cubicBezTo>
                  <a:pt x="228613" y="665882"/>
                  <a:pt x="261627" y="670828"/>
                  <a:pt x="290593" y="678070"/>
                </a:cubicBezTo>
                <a:cubicBezTo>
                  <a:pt x="361178" y="748657"/>
                  <a:pt x="300611" y="704771"/>
                  <a:pt x="398220" y="731885"/>
                </a:cubicBezTo>
                <a:cubicBezTo>
                  <a:pt x="441944" y="744031"/>
                  <a:pt x="484322" y="760586"/>
                  <a:pt x="527373" y="774937"/>
                </a:cubicBezTo>
                <a:cubicBezTo>
                  <a:pt x="538136" y="778525"/>
                  <a:pt x="548430" y="784096"/>
                  <a:pt x="559661" y="785700"/>
                </a:cubicBezTo>
                <a:cubicBezTo>
                  <a:pt x="703995" y="806320"/>
                  <a:pt x="573431" y="786246"/>
                  <a:pt x="688814" y="807226"/>
                </a:cubicBezTo>
                <a:cubicBezTo>
                  <a:pt x="710284" y="811130"/>
                  <a:pt x="732127" y="813083"/>
                  <a:pt x="753390" y="817990"/>
                </a:cubicBezTo>
                <a:cubicBezTo>
                  <a:pt x="778839" y="823863"/>
                  <a:pt x="804184" y="830590"/>
                  <a:pt x="828729" y="839516"/>
                </a:cubicBezTo>
                <a:cubicBezTo>
                  <a:pt x="843807" y="844999"/>
                  <a:pt x="856215" y="857151"/>
                  <a:pt x="871780" y="861042"/>
                </a:cubicBezTo>
                <a:cubicBezTo>
                  <a:pt x="899840" y="868057"/>
                  <a:pt x="929223" y="867897"/>
                  <a:pt x="957881" y="871805"/>
                </a:cubicBezTo>
                <a:lnTo>
                  <a:pt x="1108559" y="893331"/>
                </a:lnTo>
                <a:cubicBezTo>
                  <a:pt x="1140773" y="897533"/>
                  <a:pt x="1173159" y="900298"/>
                  <a:pt x="1205424" y="904094"/>
                </a:cubicBezTo>
                <a:cubicBezTo>
                  <a:pt x="1234150" y="907474"/>
                  <a:pt x="1262701" y="912455"/>
                  <a:pt x="1291525" y="914857"/>
                </a:cubicBezTo>
                <a:cubicBezTo>
                  <a:pt x="1487184" y="931162"/>
                  <a:pt x="1673360" y="931137"/>
                  <a:pt x="1872712" y="936383"/>
                </a:cubicBezTo>
                <a:lnTo>
                  <a:pt x="2690678" y="925620"/>
                </a:lnTo>
                <a:cubicBezTo>
                  <a:pt x="2705465" y="925250"/>
                  <a:pt x="2719696" y="919535"/>
                  <a:pt x="2733729" y="914857"/>
                </a:cubicBezTo>
                <a:cubicBezTo>
                  <a:pt x="2773663" y="901545"/>
                  <a:pt x="2822217" y="880182"/>
                  <a:pt x="2852119" y="850279"/>
                </a:cubicBezTo>
                <a:cubicBezTo>
                  <a:pt x="2862882" y="839516"/>
                  <a:pt x="2872714" y="827734"/>
                  <a:pt x="2884407" y="817990"/>
                </a:cubicBezTo>
                <a:cubicBezTo>
                  <a:pt x="2894344" y="809709"/>
                  <a:pt x="2906960" y="804981"/>
                  <a:pt x="2916695" y="796463"/>
                </a:cubicBezTo>
                <a:cubicBezTo>
                  <a:pt x="2946583" y="770310"/>
                  <a:pt x="3002579" y="709698"/>
                  <a:pt x="3024322" y="678070"/>
                </a:cubicBezTo>
                <a:cubicBezTo>
                  <a:pt x="3048024" y="643593"/>
                  <a:pt x="3088898" y="570440"/>
                  <a:pt x="3088898" y="570440"/>
                </a:cubicBezTo>
                <a:cubicBezTo>
                  <a:pt x="3103027" y="485668"/>
                  <a:pt x="3108870" y="483228"/>
                  <a:pt x="3088898" y="376706"/>
                </a:cubicBezTo>
                <a:cubicBezTo>
                  <a:pt x="3085941" y="360936"/>
                  <a:pt x="3073693" y="348401"/>
                  <a:pt x="3067373" y="333654"/>
                </a:cubicBezTo>
                <a:cubicBezTo>
                  <a:pt x="3062904" y="323226"/>
                  <a:pt x="3061684" y="311513"/>
                  <a:pt x="3056610" y="301365"/>
                </a:cubicBezTo>
                <a:cubicBezTo>
                  <a:pt x="3050825" y="289795"/>
                  <a:pt x="3041503" y="280307"/>
                  <a:pt x="3035085" y="269076"/>
                </a:cubicBezTo>
                <a:cubicBezTo>
                  <a:pt x="3027125" y="255145"/>
                  <a:pt x="3020734" y="240374"/>
                  <a:pt x="3013559" y="226023"/>
                </a:cubicBezTo>
                <a:cubicBezTo>
                  <a:pt x="3009972" y="211672"/>
                  <a:pt x="3012423" y="194202"/>
                  <a:pt x="3002797" y="182971"/>
                </a:cubicBezTo>
                <a:cubicBezTo>
                  <a:pt x="2989183" y="167088"/>
                  <a:pt x="2966722" y="161769"/>
                  <a:pt x="2948983" y="150682"/>
                </a:cubicBezTo>
                <a:cubicBezTo>
                  <a:pt x="2938014" y="143826"/>
                  <a:pt x="2928051" y="135350"/>
                  <a:pt x="2916695" y="129156"/>
                </a:cubicBezTo>
                <a:cubicBezTo>
                  <a:pt x="2797524" y="64152"/>
                  <a:pt x="2870068" y="104599"/>
                  <a:pt x="2766017" y="64578"/>
                </a:cubicBezTo>
                <a:cubicBezTo>
                  <a:pt x="2740516" y="54770"/>
                  <a:pt x="2716598" y="40929"/>
                  <a:pt x="2690678" y="32289"/>
                </a:cubicBezTo>
                <a:cubicBezTo>
                  <a:pt x="2671386" y="25858"/>
                  <a:pt x="2572605" y="11206"/>
                  <a:pt x="2561525" y="10763"/>
                </a:cubicBezTo>
                <a:cubicBezTo>
                  <a:pt x="2407341" y="4595"/>
                  <a:pt x="2252994" y="3588"/>
                  <a:pt x="2098729" y="0"/>
                </a:cubicBezTo>
                <a:lnTo>
                  <a:pt x="613475" y="10763"/>
                </a:lnTo>
                <a:cubicBezTo>
                  <a:pt x="548804" y="11592"/>
                  <a:pt x="483922" y="13504"/>
                  <a:pt x="419746" y="21526"/>
                </a:cubicBezTo>
                <a:cubicBezTo>
                  <a:pt x="397231" y="24340"/>
                  <a:pt x="355170" y="43052"/>
                  <a:pt x="355170" y="43052"/>
                </a:cubicBezTo>
                <a:cubicBezTo>
                  <a:pt x="250957" y="121213"/>
                  <a:pt x="383540" y="28865"/>
                  <a:pt x="247542" y="96867"/>
                </a:cubicBezTo>
                <a:lnTo>
                  <a:pt x="204492" y="118393"/>
                </a:lnTo>
              </a:path>
            </a:pathLst>
          </a:custGeom>
          <a:noFill/>
          <a:ln w="889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4" name="Freeform 53"/>
          <p:cNvSpPr/>
          <p:nvPr/>
        </p:nvSpPr>
        <p:spPr bwMode="auto">
          <a:xfrm>
            <a:off x="4659312" y="3602878"/>
            <a:ext cx="2933706" cy="710359"/>
          </a:xfrm>
          <a:custGeom>
            <a:avLst/>
            <a:gdLst>
              <a:gd name="connsiteX0" fmla="*/ 594988 w 2933706"/>
              <a:gd name="connsiteY0" fmla="*/ 53815 h 710359"/>
              <a:gd name="connsiteX1" fmla="*/ 315158 w 2933706"/>
              <a:gd name="connsiteY1" fmla="*/ 75341 h 710359"/>
              <a:gd name="connsiteX2" fmla="*/ 293632 w 2933706"/>
              <a:gd name="connsiteY2" fmla="*/ 96867 h 710359"/>
              <a:gd name="connsiteX3" fmla="*/ 239819 w 2933706"/>
              <a:gd name="connsiteY3" fmla="*/ 107630 h 710359"/>
              <a:gd name="connsiteX4" fmla="*/ 196768 w 2933706"/>
              <a:gd name="connsiteY4" fmla="*/ 129156 h 710359"/>
              <a:gd name="connsiteX5" fmla="*/ 153717 w 2933706"/>
              <a:gd name="connsiteY5" fmla="*/ 139919 h 710359"/>
              <a:gd name="connsiteX6" fmla="*/ 78378 w 2933706"/>
              <a:gd name="connsiteY6" fmla="*/ 172208 h 710359"/>
              <a:gd name="connsiteX7" fmla="*/ 56853 w 2933706"/>
              <a:gd name="connsiteY7" fmla="*/ 430521 h 710359"/>
              <a:gd name="connsiteX8" fmla="*/ 153717 w 2933706"/>
              <a:gd name="connsiteY8" fmla="*/ 516625 h 710359"/>
              <a:gd name="connsiteX9" fmla="*/ 282870 w 2933706"/>
              <a:gd name="connsiteY9" fmla="*/ 591966 h 710359"/>
              <a:gd name="connsiteX10" fmla="*/ 487361 w 2933706"/>
              <a:gd name="connsiteY10" fmla="*/ 656544 h 710359"/>
              <a:gd name="connsiteX11" fmla="*/ 562700 w 2933706"/>
              <a:gd name="connsiteY11" fmla="*/ 678070 h 710359"/>
              <a:gd name="connsiteX12" fmla="*/ 831768 w 2933706"/>
              <a:gd name="connsiteY12" fmla="*/ 699596 h 710359"/>
              <a:gd name="connsiteX13" fmla="*/ 1725073 w 2933706"/>
              <a:gd name="connsiteY13" fmla="*/ 710359 h 710359"/>
              <a:gd name="connsiteX14" fmla="*/ 2478463 w 2933706"/>
              <a:gd name="connsiteY14" fmla="*/ 699596 h 710359"/>
              <a:gd name="connsiteX15" fmla="*/ 2532277 w 2933706"/>
              <a:gd name="connsiteY15" fmla="*/ 688833 h 710359"/>
              <a:gd name="connsiteX16" fmla="*/ 2575327 w 2933706"/>
              <a:gd name="connsiteY16" fmla="*/ 656544 h 710359"/>
              <a:gd name="connsiteX17" fmla="*/ 2618378 w 2933706"/>
              <a:gd name="connsiteY17" fmla="*/ 645781 h 710359"/>
              <a:gd name="connsiteX18" fmla="*/ 2661429 w 2933706"/>
              <a:gd name="connsiteY18" fmla="*/ 624255 h 710359"/>
              <a:gd name="connsiteX19" fmla="*/ 2736768 w 2933706"/>
              <a:gd name="connsiteY19" fmla="*/ 570440 h 710359"/>
              <a:gd name="connsiteX20" fmla="*/ 2758294 w 2933706"/>
              <a:gd name="connsiteY20" fmla="*/ 548914 h 710359"/>
              <a:gd name="connsiteX21" fmla="*/ 2822870 w 2933706"/>
              <a:gd name="connsiteY21" fmla="*/ 516625 h 710359"/>
              <a:gd name="connsiteX22" fmla="*/ 2908971 w 2933706"/>
              <a:gd name="connsiteY22" fmla="*/ 419758 h 710359"/>
              <a:gd name="connsiteX23" fmla="*/ 2908971 w 2933706"/>
              <a:gd name="connsiteY23" fmla="*/ 279838 h 710359"/>
              <a:gd name="connsiteX24" fmla="*/ 2876683 w 2933706"/>
              <a:gd name="connsiteY24" fmla="*/ 247549 h 710359"/>
              <a:gd name="connsiteX25" fmla="*/ 2801344 w 2933706"/>
              <a:gd name="connsiteY25" fmla="*/ 172208 h 710359"/>
              <a:gd name="connsiteX26" fmla="*/ 2715243 w 2933706"/>
              <a:gd name="connsiteY26" fmla="*/ 139919 h 710359"/>
              <a:gd name="connsiteX27" fmla="*/ 2639904 w 2933706"/>
              <a:gd name="connsiteY27" fmla="*/ 107630 h 710359"/>
              <a:gd name="connsiteX28" fmla="*/ 2553802 w 2933706"/>
              <a:gd name="connsiteY28" fmla="*/ 86104 h 710359"/>
              <a:gd name="connsiteX29" fmla="*/ 2467700 w 2933706"/>
              <a:gd name="connsiteY29" fmla="*/ 53815 h 710359"/>
              <a:gd name="connsiteX30" fmla="*/ 2284734 w 2933706"/>
              <a:gd name="connsiteY30" fmla="*/ 21526 h 710359"/>
              <a:gd name="connsiteX31" fmla="*/ 2187870 w 2933706"/>
              <a:gd name="connsiteY31" fmla="*/ 10763 h 710359"/>
              <a:gd name="connsiteX32" fmla="*/ 1466768 w 2933706"/>
              <a:gd name="connsiteY32" fmla="*/ 0 h 710359"/>
              <a:gd name="connsiteX33" fmla="*/ 788717 w 2933706"/>
              <a:gd name="connsiteY33" fmla="*/ 10763 h 710359"/>
              <a:gd name="connsiteX34" fmla="*/ 605751 w 2933706"/>
              <a:gd name="connsiteY34" fmla="*/ 43052 h 710359"/>
              <a:gd name="connsiteX35" fmla="*/ 519649 w 2933706"/>
              <a:gd name="connsiteY35" fmla="*/ 43052 h 7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33706" h="710359">
                <a:moveTo>
                  <a:pt x="594988" y="53815"/>
                </a:moveTo>
                <a:cubicBezTo>
                  <a:pt x="593644" y="53905"/>
                  <a:pt x="340582" y="69474"/>
                  <a:pt x="315158" y="75341"/>
                </a:cubicBezTo>
                <a:cubicBezTo>
                  <a:pt x="305270" y="77623"/>
                  <a:pt x="302959" y="92870"/>
                  <a:pt x="293632" y="96867"/>
                </a:cubicBezTo>
                <a:cubicBezTo>
                  <a:pt x="276818" y="104073"/>
                  <a:pt x="257757" y="104042"/>
                  <a:pt x="239819" y="107630"/>
                </a:cubicBezTo>
                <a:cubicBezTo>
                  <a:pt x="225469" y="114805"/>
                  <a:pt x="211791" y="123522"/>
                  <a:pt x="196768" y="129156"/>
                </a:cubicBezTo>
                <a:cubicBezTo>
                  <a:pt x="182918" y="134350"/>
                  <a:pt x="167313" y="134092"/>
                  <a:pt x="153717" y="139919"/>
                </a:cubicBezTo>
                <a:cubicBezTo>
                  <a:pt x="49660" y="184516"/>
                  <a:pt x="201974" y="141308"/>
                  <a:pt x="78378" y="172208"/>
                </a:cubicBezTo>
                <a:cubicBezTo>
                  <a:pt x="0" y="250589"/>
                  <a:pt x="9471" y="225190"/>
                  <a:pt x="56853" y="430521"/>
                </a:cubicBezTo>
                <a:cubicBezTo>
                  <a:pt x="60558" y="446576"/>
                  <a:pt x="134772" y="504784"/>
                  <a:pt x="153717" y="516625"/>
                </a:cubicBezTo>
                <a:cubicBezTo>
                  <a:pt x="195981" y="543041"/>
                  <a:pt x="235587" y="576205"/>
                  <a:pt x="282870" y="591966"/>
                </a:cubicBezTo>
                <a:cubicBezTo>
                  <a:pt x="599388" y="697475"/>
                  <a:pt x="352499" y="619763"/>
                  <a:pt x="487361" y="656544"/>
                </a:cubicBezTo>
                <a:cubicBezTo>
                  <a:pt x="512559" y="663416"/>
                  <a:pt x="537251" y="672197"/>
                  <a:pt x="562700" y="678070"/>
                </a:cubicBezTo>
                <a:cubicBezTo>
                  <a:pt x="643249" y="696659"/>
                  <a:pt x="766124" y="698309"/>
                  <a:pt x="831768" y="699596"/>
                </a:cubicBezTo>
                <a:lnTo>
                  <a:pt x="1725073" y="710359"/>
                </a:lnTo>
                <a:lnTo>
                  <a:pt x="2478463" y="699596"/>
                </a:lnTo>
                <a:cubicBezTo>
                  <a:pt x="2496750" y="699108"/>
                  <a:pt x="2515560" y="696263"/>
                  <a:pt x="2532277" y="688833"/>
                </a:cubicBezTo>
                <a:cubicBezTo>
                  <a:pt x="2548669" y="681548"/>
                  <a:pt x="2559283" y="664566"/>
                  <a:pt x="2575327" y="656544"/>
                </a:cubicBezTo>
                <a:cubicBezTo>
                  <a:pt x="2588557" y="649929"/>
                  <a:pt x="2604528" y="650975"/>
                  <a:pt x="2618378" y="645781"/>
                </a:cubicBezTo>
                <a:cubicBezTo>
                  <a:pt x="2633401" y="640147"/>
                  <a:pt x="2647079" y="631430"/>
                  <a:pt x="2661429" y="624255"/>
                </a:cubicBezTo>
                <a:cubicBezTo>
                  <a:pt x="2731939" y="553743"/>
                  <a:pt x="2651773" y="627105"/>
                  <a:pt x="2736768" y="570440"/>
                </a:cubicBezTo>
                <a:cubicBezTo>
                  <a:pt x="2745211" y="564811"/>
                  <a:pt x="2749689" y="554292"/>
                  <a:pt x="2758294" y="548914"/>
                </a:cubicBezTo>
                <a:cubicBezTo>
                  <a:pt x="2778702" y="536159"/>
                  <a:pt x="2802846" y="529975"/>
                  <a:pt x="2822870" y="516625"/>
                </a:cubicBezTo>
                <a:cubicBezTo>
                  <a:pt x="2842408" y="503599"/>
                  <a:pt x="2905358" y="424093"/>
                  <a:pt x="2908971" y="419758"/>
                </a:cubicBezTo>
                <a:cubicBezTo>
                  <a:pt x="2927095" y="365387"/>
                  <a:pt x="2933706" y="360229"/>
                  <a:pt x="2908971" y="279838"/>
                </a:cubicBezTo>
                <a:cubicBezTo>
                  <a:pt x="2904495" y="265290"/>
                  <a:pt x="2886588" y="259106"/>
                  <a:pt x="2876683" y="247549"/>
                </a:cubicBezTo>
                <a:cubicBezTo>
                  <a:pt x="2844395" y="209878"/>
                  <a:pt x="2847983" y="195528"/>
                  <a:pt x="2801344" y="172208"/>
                </a:cubicBezTo>
                <a:cubicBezTo>
                  <a:pt x="2773928" y="158500"/>
                  <a:pt x="2743703" y="151303"/>
                  <a:pt x="2715243" y="139919"/>
                </a:cubicBezTo>
                <a:cubicBezTo>
                  <a:pt x="2689875" y="129772"/>
                  <a:pt x="2665824" y="116270"/>
                  <a:pt x="2639904" y="107630"/>
                </a:cubicBezTo>
                <a:cubicBezTo>
                  <a:pt x="2611838" y="98275"/>
                  <a:pt x="2582039" y="94928"/>
                  <a:pt x="2553802" y="86104"/>
                </a:cubicBezTo>
                <a:cubicBezTo>
                  <a:pt x="2524545" y="76961"/>
                  <a:pt x="2496779" y="63508"/>
                  <a:pt x="2467700" y="53815"/>
                </a:cubicBezTo>
                <a:cubicBezTo>
                  <a:pt x="2420752" y="38165"/>
                  <a:pt x="2305666" y="24380"/>
                  <a:pt x="2284734" y="21526"/>
                </a:cubicBezTo>
                <a:cubicBezTo>
                  <a:pt x="2252545" y="17136"/>
                  <a:pt x="2220345" y="11618"/>
                  <a:pt x="2187870" y="10763"/>
                </a:cubicBezTo>
                <a:cubicBezTo>
                  <a:pt x="1947559" y="4439"/>
                  <a:pt x="1707135" y="3588"/>
                  <a:pt x="1466768" y="0"/>
                </a:cubicBezTo>
                <a:lnTo>
                  <a:pt x="788717" y="10763"/>
                </a:lnTo>
                <a:cubicBezTo>
                  <a:pt x="670639" y="14089"/>
                  <a:pt x="729886" y="28448"/>
                  <a:pt x="605751" y="43052"/>
                </a:cubicBezTo>
                <a:cubicBezTo>
                  <a:pt x="577247" y="46405"/>
                  <a:pt x="548350" y="43052"/>
                  <a:pt x="519649" y="43052"/>
                </a:cubicBezTo>
              </a:path>
            </a:pathLst>
          </a:custGeom>
          <a:noFill/>
          <a:ln w="889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55" name="TextBox 54"/>
          <p:cNvSpPr txBox="1"/>
          <p:nvPr/>
        </p:nvSpPr>
        <p:spPr>
          <a:xfrm>
            <a:off x="6259512" y="2484437"/>
            <a:ext cx="2337760" cy="531428"/>
          </a:xfrm>
          <a:prstGeom prst="rect">
            <a:avLst/>
          </a:prstGeom>
          <a:noFill/>
        </p:spPr>
        <p:txBody>
          <a:bodyPr wrap="none" rtlCol="0">
            <a:spAutoFit/>
          </a:bodyPr>
          <a:lstStyle/>
          <a:p>
            <a:r>
              <a:rPr lang="en-US" sz="3200" b="1" i="1" dirty="0" smtClean="0">
                <a:solidFill>
                  <a:srgbClr val="800000"/>
                </a:solidFill>
              </a:rPr>
              <a:t>Same URI!</a:t>
            </a:r>
            <a:endParaRPr lang="en-US" sz="3200" b="1" i="1" dirty="0">
              <a:solidFill>
                <a:srgbClr val="80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3</a:t>
            </a:r>
            <a:r>
              <a:rPr lang="en-US" baseline="33000"/>
              <a:t>rd</a:t>
            </a:r>
            <a:r>
              <a:rPr lang="en-US"/>
              <a:t>: start merging your data</a:t>
            </a:r>
          </a:p>
        </p:txBody>
      </p:sp>
      <p:grpSp>
        <p:nvGrpSpPr>
          <p:cNvPr id="2" name="Group 50"/>
          <p:cNvGrpSpPr/>
          <p:nvPr/>
        </p:nvGrpSpPr>
        <p:grpSpPr>
          <a:xfrm>
            <a:off x="239712" y="1440533"/>
            <a:ext cx="9627268" cy="5692104"/>
            <a:chOff x="239712" y="1440533"/>
            <a:chExt cx="9627268" cy="5692104"/>
          </a:xfrm>
        </p:grpSpPr>
        <p:sp>
          <p:nvSpPr>
            <p:cNvPr id="42" name="TextBox 41"/>
            <p:cNvSpPr txBox="1"/>
            <p:nvPr/>
          </p:nvSpPr>
          <p:spPr>
            <a:xfrm rot="238339">
              <a:off x="2547204" y="1440533"/>
              <a:ext cx="587248" cy="229550"/>
            </a:xfrm>
            <a:prstGeom prst="rect">
              <a:avLst/>
            </a:prstGeom>
            <a:noFill/>
          </p:spPr>
          <p:txBody>
            <a:bodyPr wrap="square" rtlCol="0">
              <a:spAutoFit/>
            </a:bodyPr>
            <a:lstStyle/>
            <a:p>
              <a:r>
                <a:rPr lang="en-US" sz="1000" b="1" noProof="1" smtClean="0">
                  <a:solidFill>
                    <a:srgbClr val="0D0D0D"/>
                  </a:solidFill>
                </a:rPr>
                <a:t>a:title</a:t>
              </a:r>
              <a:endParaRPr lang="en-US" sz="1000" b="1" noProof="1">
                <a:solidFill>
                  <a:srgbClr val="0D0D0D"/>
                </a:solidFill>
              </a:endParaRPr>
            </a:p>
          </p:txBody>
        </p:sp>
        <p:grpSp>
          <p:nvGrpSpPr>
            <p:cNvPr id="3" name="Group 69"/>
            <p:cNvGrpSpPr/>
            <p:nvPr/>
          </p:nvGrpSpPr>
          <p:grpSpPr>
            <a:xfrm>
              <a:off x="239712" y="1465444"/>
              <a:ext cx="9627268" cy="5667193"/>
              <a:chOff x="239712" y="1465444"/>
              <a:chExt cx="9627268" cy="5667193"/>
            </a:xfrm>
          </p:grpSpPr>
          <p:sp>
            <p:nvSpPr>
              <p:cNvPr id="6" name="Oval 5"/>
              <p:cNvSpPr/>
              <p:nvPr/>
            </p:nvSpPr>
            <p:spPr bwMode="auto">
              <a:xfrm>
                <a:off x="5192712" y="56848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7" name="Oval 6"/>
              <p:cNvSpPr/>
              <p:nvPr/>
            </p:nvSpPr>
            <p:spPr bwMode="auto">
              <a:xfrm>
                <a:off x="8413165" y="61181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 name="Rectangle 7"/>
              <p:cNvSpPr/>
              <p:nvPr/>
            </p:nvSpPr>
            <p:spPr bwMode="auto">
              <a:xfrm>
                <a:off x="4605497" y="65230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sp>
            <p:nvSpPr>
              <p:cNvPr id="9" name="Rectangle 8"/>
              <p:cNvSpPr/>
              <p:nvPr/>
            </p:nvSpPr>
            <p:spPr bwMode="auto">
              <a:xfrm>
                <a:off x="8164512" y="690308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Besse, Christianne</a:t>
                </a:r>
                <a:endParaRPr kumimoji="0" lang="en-US" sz="1000" b="1" i="0" u="none" strike="noStrike" cap="none" normalizeH="0" baseline="0" noProof="1">
                  <a:ln>
                    <a:noFill/>
                  </a:ln>
                  <a:solidFill>
                    <a:srgbClr val="0D0D0D"/>
                  </a:solidFill>
                  <a:effectLst/>
                  <a:latin typeface="Arial" charset="0"/>
                </a:endParaRPr>
              </a:p>
            </p:txBody>
          </p:sp>
          <p:sp>
            <p:nvSpPr>
              <p:cNvPr id="10" name="Rectangle 9"/>
              <p:cNvSpPr/>
              <p:nvPr/>
            </p:nvSpPr>
            <p:spPr bwMode="auto">
              <a:xfrm>
                <a:off x="8262771" y="4456555"/>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fr-FR" sz="1000" b="1" dirty="0" smtClean="0">
                    <a:solidFill>
                      <a:srgbClr val="0D0D0D"/>
                    </a:solidFill>
                  </a:rPr>
                  <a:t>Le palais des miroirs</a:t>
                </a:r>
                <a:endParaRPr kumimoji="0" lang="fr-FR" sz="1000" b="1" i="0" u="none" strike="noStrike" cap="none" normalizeH="0" baseline="0" dirty="0">
                  <a:ln>
                    <a:noFill/>
                  </a:ln>
                  <a:solidFill>
                    <a:srgbClr val="0D0D0D"/>
                  </a:solidFill>
                  <a:effectLst/>
                  <a:latin typeface="Arial" charset="0"/>
                </a:endParaRPr>
              </a:p>
            </p:txBody>
          </p:sp>
          <p:cxnSp>
            <p:nvCxnSpPr>
              <p:cNvPr id="11" name="Straight Arrow Connector 10"/>
              <p:cNvCxnSpPr>
                <a:stCxn id="50" idx="4"/>
                <a:endCxn id="6" idx="0"/>
              </p:cNvCxnSpPr>
              <p:nvPr/>
            </p:nvCxnSpPr>
            <p:spPr bwMode="auto">
              <a:xfrm rot="5400000">
                <a:off x="3921347" y="3389785"/>
                <a:ext cx="3792009" cy="798094"/>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2" name="TextBox 11"/>
              <p:cNvSpPr txBox="1"/>
              <p:nvPr/>
            </p:nvSpPr>
            <p:spPr>
              <a:xfrm>
                <a:off x="7554912" y="3170237"/>
                <a:ext cx="762000" cy="229550"/>
              </a:xfrm>
              <a:prstGeom prst="rect">
                <a:avLst/>
              </a:prstGeom>
              <a:noFill/>
            </p:spPr>
            <p:txBody>
              <a:bodyPr wrap="square" rtlCol="0">
                <a:spAutoFit/>
              </a:bodyPr>
              <a:lstStyle/>
              <a:p>
                <a:r>
                  <a:rPr lang="en-US" sz="1000" b="1" noProof="1" smtClean="0">
                    <a:solidFill>
                      <a:srgbClr val="0D0D0D"/>
                    </a:solidFill>
                  </a:rPr>
                  <a:t>f:original</a:t>
                </a:r>
                <a:endParaRPr lang="en-US" sz="1000" b="1" noProof="1">
                  <a:solidFill>
                    <a:srgbClr val="0D0D0D"/>
                  </a:solidFill>
                </a:endParaRPr>
              </a:p>
            </p:txBody>
          </p:sp>
          <p:sp>
            <p:nvSpPr>
              <p:cNvPr id="13" name="TextBox 12"/>
              <p:cNvSpPr txBox="1"/>
              <p:nvPr/>
            </p:nvSpPr>
            <p:spPr>
              <a:xfrm>
                <a:off x="4887912" y="6186949"/>
                <a:ext cx="541404"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14" name="TextBox 13"/>
              <p:cNvSpPr txBox="1"/>
              <p:nvPr/>
            </p:nvSpPr>
            <p:spPr>
              <a:xfrm>
                <a:off x="8212639" y="5762278"/>
                <a:ext cx="889632" cy="229550"/>
              </a:xfrm>
              <a:prstGeom prst="rect">
                <a:avLst/>
              </a:prstGeom>
              <a:noFill/>
            </p:spPr>
            <p:txBody>
              <a:bodyPr wrap="square" rtlCol="0">
                <a:spAutoFit/>
              </a:bodyPr>
              <a:lstStyle/>
              <a:p>
                <a:r>
                  <a:rPr lang="en-US" sz="1000" b="1" noProof="1" smtClean="0">
                    <a:solidFill>
                      <a:srgbClr val="0D0D0D"/>
                    </a:solidFill>
                  </a:rPr>
                  <a:t>f:traducteur</a:t>
                </a:r>
                <a:endParaRPr lang="en-US" sz="1000" b="1" noProof="1">
                  <a:solidFill>
                    <a:srgbClr val="0D0D0D"/>
                  </a:solidFill>
                </a:endParaRPr>
              </a:p>
            </p:txBody>
          </p:sp>
          <p:sp>
            <p:nvSpPr>
              <p:cNvPr id="15" name="TextBox 14"/>
              <p:cNvSpPr txBox="1"/>
              <p:nvPr/>
            </p:nvSpPr>
            <p:spPr>
              <a:xfrm>
                <a:off x="5878512" y="3779837"/>
                <a:ext cx="762000" cy="229550"/>
              </a:xfrm>
              <a:prstGeom prst="rect">
                <a:avLst/>
              </a:prstGeom>
              <a:noFill/>
            </p:spPr>
            <p:txBody>
              <a:bodyPr wrap="square" rtlCol="0">
                <a:spAutoFit/>
              </a:bodyPr>
              <a:lstStyle/>
              <a:p>
                <a:r>
                  <a:rPr lang="en-US" sz="1000" b="1" noProof="1" smtClean="0">
                    <a:solidFill>
                      <a:srgbClr val="0D0D0D"/>
                    </a:solidFill>
                  </a:rPr>
                  <a:t>f:auteur</a:t>
                </a:r>
                <a:endParaRPr lang="en-US" sz="1000" b="1" noProof="1">
                  <a:solidFill>
                    <a:srgbClr val="0D0D0D"/>
                  </a:solidFill>
                </a:endParaRPr>
              </a:p>
            </p:txBody>
          </p:sp>
          <p:sp>
            <p:nvSpPr>
              <p:cNvPr id="16" name="TextBox 15"/>
              <p:cNvSpPr txBox="1"/>
              <p:nvPr/>
            </p:nvSpPr>
            <p:spPr>
              <a:xfrm rot="19602114">
                <a:off x="8400639" y="4907592"/>
                <a:ext cx="675917" cy="229550"/>
              </a:xfrm>
              <a:prstGeom prst="rect">
                <a:avLst/>
              </a:prstGeom>
              <a:noFill/>
            </p:spPr>
            <p:txBody>
              <a:bodyPr wrap="square" rtlCol="0">
                <a:spAutoFit/>
              </a:bodyPr>
              <a:lstStyle/>
              <a:p>
                <a:r>
                  <a:rPr lang="en-US" sz="1000" b="1" noProof="1" smtClean="0">
                    <a:solidFill>
                      <a:srgbClr val="0D0D0D"/>
                    </a:solidFill>
                  </a:rPr>
                  <a:t>f:titre</a:t>
                </a:r>
                <a:endParaRPr lang="en-US" sz="1000" b="1" noProof="1">
                  <a:solidFill>
                    <a:srgbClr val="0D0D0D"/>
                  </a:solidFill>
                </a:endParaRPr>
              </a:p>
            </p:txBody>
          </p:sp>
          <p:sp>
            <p:nvSpPr>
              <p:cNvPr id="17" name="Oval 16"/>
              <p:cNvSpPr/>
              <p:nvPr/>
            </p:nvSpPr>
            <p:spPr bwMode="auto">
              <a:xfrm>
                <a:off x="6558296" y="5384293"/>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18" name="Straight Arrow Connector 17"/>
              <p:cNvCxnSpPr>
                <a:stCxn id="6" idx="4"/>
                <a:endCxn id="8" idx="0"/>
              </p:cNvCxnSpPr>
              <p:nvPr/>
            </p:nvCxnSpPr>
            <p:spPr bwMode="auto">
              <a:xfrm rot="5400000">
                <a:off x="5127300" y="6232033"/>
                <a:ext cx="571306" cy="1070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9" name="Straight Arrow Connector 18"/>
              <p:cNvCxnSpPr>
                <a:stCxn id="17" idx="4"/>
                <a:endCxn id="7" idx="1"/>
              </p:cNvCxnSpPr>
              <p:nvPr/>
            </p:nvCxnSpPr>
            <p:spPr bwMode="auto">
              <a:xfrm rot="16200000" flipH="1">
                <a:off x="7957941" y="5635924"/>
                <a:ext cx="450139" cy="592457"/>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0" name="Straight Arrow Connector 19"/>
              <p:cNvCxnSpPr>
                <a:stCxn id="7" idx="5"/>
                <a:endCxn id="9" idx="0"/>
              </p:cNvCxnSpPr>
              <p:nvPr/>
            </p:nvCxnSpPr>
            <p:spPr bwMode="auto">
              <a:xfrm rot="16200000" flipH="1">
                <a:off x="8603875" y="6540345"/>
                <a:ext cx="557142" cy="16834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1" name="Straight Arrow Connector 20"/>
              <p:cNvCxnSpPr>
                <a:stCxn id="17" idx="0"/>
                <a:endCxn id="10" idx="2"/>
              </p:cNvCxnSpPr>
              <p:nvPr/>
            </p:nvCxnSpPr>
            <p:spPr bwMode="auto">
              <a:xfrm rot="5400000" flipH="1" flipV="1">
                <a:off x="8126735" y="4446152"/>
                <a:ext cx="698188" cy="1178094"/>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2" name="Straight Arrow Connector 21"/>
              <p:cNvCxnSpPr>
                <a:stCxn id="17" idx="0"/>
                <a:endCxn id="50" idx="5"/>
              </p:cNvCxnSpPr>
              <p:nvPr/>
            </p:nvCxnSpPr>
            <p:spPr bwMode="auto">
              <a:xfrm rot="16200000" flipV="1">
                <a:off x="5751913" y="3249423"/>
                <a:ext cx="3538737" cy="73100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3" name="TextBox 22"/>
              <p:cNvSpPr txBox="1"/>
              <p:nvPr/>
            </p:nvSpPr>
            <p:spPr>
              <a:xfrm>
                <a:off x="8964610" y="6422740"/>
                <a:ext cx="571501"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26" name="Oval 25"/>
              <p:cNvSpPr/>
              <p:nvPr/>
            </p:nvSpPr>
            <p:spPr bwMode="auto">
              <a:xfrm>
                <a:off x="3162912" y="2890738"/>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7" name="Oval 26"/>
              <p:cNvSpPr/>
              <p:nvPr/>
            </p:nvSpPr>
            <p:spPr bwMode="auto">
              <a:xfrm>
                <a:off x="3973512" y="33226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8" name="Rectangle 27"/>
              <p:cNvSpPr/>
              <p:nvPr/>
            </p:nvSpPr>
            <p:spPr bwMode="auto">
              <a:xfrm>
                <a:off x="239712" y="4694237"/>
                <a:ext cx="1670400" cy="229550"/>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sp>
            <p:nvSpPr>
              <p:cNvPr id="29" name="Oval 28"/>
              <p:cNvSpPr/>
              <p:nvPr/>
            </p:nvSpPr>
            <p:spPr bwMode="auto">
              <a:xfrm>
                <a:off x="2068512" y="4846637"/>
                <a:ext cx="3079800" cy="322791"/>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http://www.amitavghosh.com</a:t>
                </a:r>
                <a:endParaRPr kumimoji="0" lang="en-US" sz="1000" b="1" i="0" u="none" strike="noStrike" cap="none" normalizeH="0" baseline="0" noProof="1">
                  <a:ln>
                    <a:noFill/>
                  </a:ln>
                  <a:solidFill>
                    <a:srgbClr val="0D0D0D"/>
                  </a:solidFill>
                  <a:effectLst/>
                  <a:latin typeface="Arial" charset="0"/>
                </a:endParaRPr>
              </a:p>
            </p:txBody>
          </p:sp>
          <p:sp>
            <p:nvSpPr>
              <p:cNvPr id="30" name="Rectangle 29"/>
              <p:cNvSpPr/>
              <p:nvPr/>
            </p:nvSpPr>
            <p:spPr bwMode="auto">
              <a:xfrm>
                <a:off x="239712" y="1465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The Glass Palace</a:t>
                </a:r>
                <a:endParaRPr kumimoji="0" lang="en-US" sz="1200" b="1" i="0" u="none" strike="noStrike" cap="none" normalizeH="0" baseline="0" dirty="0">
                  <a:ln>
                    <a:noFill/>
                  </a:ln>
                  <a:solidFill>
                    <a:srgbClr val="0D0D0D"/>
                  </a:solidFill>
                  <a:effectLst/>
                  <a:latin typeface="Arial" charset="0"/>
                </a:endParaRPr>
              </a:p>
            </p:txBody>
          </p:sp>
          <p:sp>
            <p:nvSpPr>
              <p:cNvPr id="31" name="Rectangle 30"/>
              <p:cNvSpPr/>
              <p:nvPr/>
            </p:nvSpPr>
            <p:spPr bwMode="auto">
              <a:xfrm>
                <a:off x="239712" y="1846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2000</a:t>
                </a:r>
                <a:endParaRPr kumimoji="0" lang="en-US" sz="1200" b="1" i="0" u="none" strike="noStrike" cap="none" normalizeH="0" baseline="0" dirty="0">
                  <a:ln>
                    <a:noFill/>
                  </a:ln>
                  <a:solidFill>
                    <a:srgbClr val="0D0D0D"/>
                  </a:solidFill>
                  <a:effectLst/>
                  <a:latin typeface="Arial" charset="0"/>
                </a:endParaRPr>
              </a:p>
            </p:txBody>
          </p:sp>
          <p:sp>
            <p:nvSpPr>
              <p:cNvPr id="32" name="Rectangle 31"/>
              <p:cNvSpPr/>
              <p:nvPr/>
            </p:nvSpPr>
            <p:spPr bwMode="auto">
              <a:xfrm>
                <a:off x="239712" y="27156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London</a:t>
                </a:r>
                <a:endParaRPr kumimoji="0" lang="en-US" sz="1200" b="1" i="0" u="none" strike="noStrike" cap="none" normalizeH="0" baseline="0" dirty="0">
                  <a:ln>
                    <a:noFill/>
                  </a:ln>
                  <a:solidFill>
                    <a:srgbClr val="0D0D0D"/>
                  </a:solidFill>
                  <a:effectLst/>
                  <a:latin typeface="Arial" charset="0"/>
                </a:endParaRPr>
              </a:p>
            </p:txBody>
          </p:sp>
          <p:sp>
            <p:nvSpPr>
              <p:cNvPr id="33" name="Rectangle 32"/>
              <p:cNvSpPr/>
              <p:nvPr/>
            </p:nvSpPr>
            <p:spPr bwMode="auto">
              <a:xfrm>
                <a:off x="239712" y="31158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Harper Collins</a:t>
                </a:r>
                <a:endParaRPr kumimoji="0" lang="en-US" sz="1200" b="1" i="0" u="none" strike="noStrike" cap="none" normalizeH="0" baseline="0" dirty="0">
                  <a:ln>
                    <a:noFill/>
                  </a:ln>
                  <a:solidFill>
                    <a:srgbClr val="0D0D0D"/>
                  </a:solidFill>
                  <a:effectLst/>
                  <a:latin typeface="Arial" charset="0"/>
                </a:endParaRPr>
              </a:p>
            </p:txBody>
          </p:sp>
          <p:cxnSp>
            <p:nvCxnSpPr>
              <p:cNvPr id="34" name="Curved Connector 20"/>
              <p:cNvCxnSpPr>
                <a:stCxn id="50" idx="3"/>
                <a:endCxn id="26" idx="6"/>
              </p:cNvCxnSpPr>
              <p:nvPr/>
            </p:nvCxnSpPr>
            <p:spPr bwMode="auto">
              <a:xfrm rot="5400000">
                <a:off x="3853974" y="1624295"/>
                <a:ext cx="1201782" cy="16443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5" name="Curved Connector 34"/>
              <p:cNvCxnSpPr>
                <a:stCxn id="50" idx="3"/>
                <a:endCxn id="27" idx="6"/>
              </p:cNvCxnSpPr>
              <p:nvPr/>
            </p:nvCxnSpPr>
            <p:spPr bwMode="auto">
              <a:xfrm rot="5400000">
                <a:off x="4043325" y="2245544"/>
                <a:ext cx="1633681" cy="8337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6" name="Curved Connector 35"/>
              <p:cNvCxnSpPr>
                <a:stCxn id="27" idx="2"/>
                <a:endCxn id="28" idx="0"/>
              </p:cNvCxnSpPr>
              <p:nvPr/>
            </p:nvCxnSpPr>
            <p:spPr bwMode="auto">
              <a:xfrm rot="10800000" flipV="1">
                <a:off x="1074912" y="3479237"/>
                <a:ext cx="2898600" cy="12150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8" name="Straight Arrow Connector 37"/>
              <p:cNvCxnSpPr>
                <a:stCxn id="26" idx="2"/>
                <a:endCxn id="32" idx="3"/>
              </p:cNvCxnSpPr>
              <p:nvPr/>
            </p:nvCxnSpPr>
            <p:spPr bwMode="auto">
              <a:xfrm rot="10800000">
                <a:off x="1910112" y="2844114"/>
                <a:ext cx="1252800" cy="20322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9" name="Straight Arrow Connector 38"/>
              <p:cNvCxnSpPr>
                <a:stCxn id="26" idx="2"/>
                <a:endCxn id="33" idx="3"/>
              </p:cNvCxnSpPr>
              <p:nvPr/>
            </p:nvCxnSpPr>
            <p:spPr bwMode="auto">
              <a:xfrm rot="10800000" flipV="1">
                <a:off x="1910112" y="3047337"/>
                <a:ext cx="1252800" cy="19697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0" name="Straight Arrow Connector 39"/>
              <p:cNvCxnSpPr>
                <a:stCxn id="50" idx="2"/>
                <a:endCxn id="30" idx="3"/>
              </p:cNvCxnSpPr>
              <p:nvPr/>
            </p:nvCxnSpPr>
            <p:spPr bwMode="auto">
              <a:xfrm rot="10800000">
                <a:off x="1910112" y="1593941"/>
                <a:ext cx="2977800" cy="13749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41" name="Straight Arrow Connector 40"/>
              <p:cNvCxnSpPr>
                <a:stCxn id="50" idx="2"/>
                <a:endCxn id="31" idx="3"/>
              </p:cNvCxnSpPr>
              <p:nvPr/>
            </p:nvCxnSpPr>
            <p:spPr bwMode="auto">
              <a:xfrm rot="10800000" flipV="1">
                <a:off x="1910112" y="1731433"/>
                <a:ext cx="2977800" cy="24350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3" name="TextBox 42"/>
              <p:cNvSpPr txBox="1"/>
              <p:nvPr/>
            </p:nvSpPr>
            <p:spPr>
              <a:xfrm rot="21215795">
                <a:off x="2558864" y="1843041"/>
                <a:ext cx="565992" cy="229550"/>
              </a:xfrm>
              <a:prstGeom prst="rect">
                <a:avLst/>
              </a:prstGeom>
              <a:noFill/>
            </p:spPr>
            <p:txBody>
              <a:bodyPr wrap="square" rtlCol="0">
                <a:spAutoFit/>
              </a:bodyPr>
              <a:lstStyle/>
              <a:p>
                <a:r>
                  <a:rPr lang="en-US" sz="1000" b="1" noProof="1" smtClean="0">
                    <a:solidFill>
                      <a:srgbClr val="0D0D0D"/>
                    </a:solidFill>
                  </a:rPr>
                  <a:t>a:year</a:t>
                </a:r>
                <a:endParaRPr lang="en-US" sz="1000" b="1" noProof="1">
                  <a:solidFill>
                    <a:srgbClr val="0D0D0D"/>
                  </a:solidFill>
                </a:endParaRPr>
              </a:p>
            </p:txBody>
          </p:sp>
          <p:sp>
            <p:nvSpPr>
              <p:cNvPr id="44" name="TextBox 43"/>
              <p:cNvSpPr txBox="1"/>
              <p:nvPr/>
            </p:nvSpPr>
            <p:spPr>
              <a:xfrm rot="610119">
                <a:off x="2284446" y="2663769"/>
                <a:ext cx="543645" cy="229550"/>
              </a:xfrm>
              <a:prstGeom prst="rect">
                <a:avLst/>
              </a:prstGeom>
              <a:noFill/>
            </p:spPr>
            <p:txBody>
              <a:bodyPr wrap="square" rtlCol="0">
                <a:spAutoFit/>
              </a:bodyPr>
              <a:lstStyle/>
              <a:p>
                <a:r>
                  <a:rPr lang="en-US" sz="1000" b="1" noProof="1" smtClean="0">
                    <a:solidFill>
                      <a:srgbClr val="0D0D0D"/>
                    </a:solidFill>
                  </a:rPr>
                  <a:t>a:city</a:t>
                </a:r>
                <a:endParaRPr lang="en-US" sz="1000" b="1" noProof="1">
                  <a:solidFill>
                    <a:srgbClr val="0D0D0D"/>
                  </a:solidFill>
                </a:endParaRPr>
              </a:p>
            </p:txBody>
          </p:sp>
          <p:sp>
            <p:nvSpPr>
              <p:cNvPr id="45" name="TextBox 44"/>
              <p:cNvSpPr txBox="1"/>
              <p:nvPr/>
            </p:nvSpPr>
            <p:spPr>
              <a:xfrm rot="21074880">
                <a:off x="2183932" y="3126451"/>
                <a:ext cx="829823" cy="229550"/>
              </a:xfrm>
              <a:prstGeom prst="rect">
                <a:avLst/>
              </a:prstGeom>
              <a:noFill/>
            </p:spPr>
            <p:txBody>
              <a:bodyPr wrap="square" rtlCol="0">
                <a:spAutoFit/>
              </a:bodyPr>
              <a:lstStyle/>
              <a:p>
                <a:r>
                  <a:rPr lang="en-US" sz="1000" b="1" noProof="1" smtClean="0">
                    <a:solidFill>
                      <a:srgbClr val="0D0D0D"/>
                    </a:solidFill>
                  </a:rPr>
                  <a:t>a:p_name</a:t>
                </a:r>
                <a:endParaRPr lang="en-US" sz="1000" b="1" noProof="1">
                  <a:solidFill>
                    <a:srgbClr val="0D0D0D"/>
                  </a:solidFill>
                </a:endParaRPr>
              </a:p>
            </p:txBody>
          </p:sp>
          <p:sp>
            <p:nvSpPr>
              <p:cNvPr id="46" name="TextBox 45"/>
              <p:cNvSpPr txBox="1"/>
              <p:nvPr/>
            </p:nvSpPr>
            <p:spPr>
              <a:xfrm>
                <a:off x="1109776" y="3779837"/>
                <a:ext cx="653936"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47" name="TextBox 46"/>
              <p:cNvSpPr txBox="1"/>
              <p:nvPr/>
            </p:nvSpPr>
            <p:spPr>
              <a:xfrm>
                <a:off x="3120201" y="3932237"/>
                <a:ext cx="1005711" cy="229550"/>
              </a:xfrm>
              <a:prstGeom prst="rect">
                <a:avLst/>
              </a:prstGeom>
              <a:noFill/>
            </p:spPr>
            <p:txBody>
              <a:bodyPr wrap="square" rtlCol="0">
                <a:spAutoFit/>
              </a:bodyPr>
              <a:lstStyle/>
              <a:p>
                <a:r>
                  <a:rPr lang="en-US" sz="1000" b="1" noProof="1" smtClean="0">
                    <a:solidFill>
                      <a:srgbClr val="0D0D0D"/>
                    </a:solidFill>
                  </a:rPr>
                  <a:t>a:homepage</a:t>
                </a:r>
                <a:endParaRPr lang="en-US" sz="1000" b="1" noProof="1">
                  <a:solidFill>
                    <a:srgbClr val="0D0D0D"/>
                  </a:solidFill>
                </a:endParaRPr>
              </a:p>
            </p:txBody>
          </p:sp>
          <p:sp>
            <p:nvSpPr>
              <p:cNvPr id="48" name="TextBox 47"/>
              <p:cNvSpPr txBox="1"/>
              <p:nvPr/>
            </p:nvSpPr>
            <p:spPr>
              <a:xfrm>
                <a:off x="4278312" y="3017837"/>
                <a:ext cx="706748"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49" name="TextBox 48"/>
              <p:cNvSpPr txBox="1"/>
              <p:nvPr/>
            </p:nvSpPr>
            <p:spPr>
              <a:xfrm rot="20242754">
                <a:off x="3903794" y="2534347"/>
                <a:ext cx="900086" cy="229550"/>
              </a:xfrm>
              <a:prstGeom prst="rect">
                <a:avLst/>
              </a:prstGeom>
              <a:noFill/>
            </p:spPr>
            <p:txBody>
              <a:bodyPr wrap="square" rtlCol="0">
                <a:spAutoFit/>
              </a:bodyPr>
              <a:lstStyle/>
              <a:p>
                <a:r>
                  <a:rPr lang="en-US" sz="1000" b="1" noProof="1" smtClean="0">
                    <a:solidFill>
                      <a:srgbClr val="0D0D0D"/>
                    </a:solidFill>
                  </a:rPr>
                  <a:t>a:publisher</a:t>
                </a:r>
                <a:endParaRPr lang="en-US" sz="1000" b="1" noProof="1">
                  <a:solidFill>
                    <a:srgbClr val="0D0D0D"/>
                  </a:solidFill>
                </a:endParaRPr>
              </a:p>
            </p:txBody>
          </p:sp>
          <p:cxnSp>
            <p:nvCxnSpPr>
              <p:cNvPr id="62" name="Straight Arrow Connector 61"/>
              <p:cNvCxnSpPr>
                <a:stCxn id="27" idx="4"/>
                <a:endCxn id="29" idx="0"/>
              </p:cNvCxnSpPr>
              <p:nvPr/>
            </p:nvCxnSpPr>
            <p:spPr bwMode="auto">
              <a:xfrm rot="5400000">
                <a:off x="3303012" y="3941237"/>
                <a:ext cx="1210800" cy="6000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50" name="Oval 49"/>
              <p:cNvSpPr/>
              <p:nvPr/>
            </p:nvSpPr>
            <p:spPr bwMode="auto">
              <a:xfrm>
                <a:off x="4887912" y="1570037"/>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
          <p:cNvSpPr>
            <a:spLocks noGrp="1" noChangeArrowheads="1"/>
          </p:cNvSpPr>
          <p:nvPr>
            <p:ph type="title"/>
          </p:nvPr>
        </p:nvSpPr>
        <p:spPr/>
        <p:txBody>
          <a:bodyPr/>
          <a:lstStyle/>
          <a:p>
            <a:pPr eaLnBrk="1" hangingPunct="1">
              <a:defRPr/>
            </a:pPr>
            <a:r>
              <a:rPr lang="en-US" dirty="0" smtClean="0"/>
              <a:t>The Music site of the BBC</a:t>
            </a:r>
            <a:endParaRPr lang="en-US" dirty="0"/>
          </a:p>
        </p:txBody>
      </p:sp>
      <p:pic>
        <p:nvPicPr>
          <p:cNvPr id="11267" name="Picture 3" descr="ec1.png">
            <a:hlinkClick r:id="rId3"/>
          </p:cNvPr>
          <p:cNvPicPr>
            <a:picLocks noChangeAspect="1"/>
          </p:cNvPicPr>
          <p:nvPr/>
        </p:nvPicPr>
        <p:blipFill>
          <a:blip r:embed="rId4"/>
          <a:srcRect/>
          <a:stretch>
            <a:fillRect/>
          </a:stretch>
        </p:blipFill>
        <p:spPr bwMode="auto">
          <a:xfrm>
            <a:off x="947038" y="1362963"/>
            <a:ext cx="7734603" cy="5832791"/>
          </a:xfrm>
          <a:prstGeom prst="rect">
            <a:avLst/>
          </a:prstGeom>
          <a:noFill/>
          <a:ln w="9525">
            <a:noFill/>
            <a:miter lim="800000"/>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idx="1"/>
          </p:nvPr>
        </p:nvSpPr>
        <p:spPr/>
        <p:txBody>
          <a:bodyPr/>
          <a:lstStyle/>
          <a:p>
            <a:r>
              <a:rPr lang="en-US" smtClean="0"/>
              <a:t>User of data “F” can now ask queries like:</a:t>
            </a:r>
          </a:p>
          <a:p>
            <a:pPr lvl="1"/>
            <a:r>
              <a:rPr lang="en-US" smtClean="0"/>
              <a:t>“give me the title of the original”</a:t>
            </a:r>
          </a:p>
          <a:p>
            <a:pPr lvl="2"/>
            <a:r>
              <a:rPr lang="en-US" smtClean="0"/>
              <a:t>well, … « donnes-moi le titre de l’original »</a:t>
            </a:r>
          </a:p>
          <a:p>
            <a:r>
              <a:rPr lang="en-US" smtClean="0"/>
              <a:t>This information is not in the dataset “F”…</a:t>
            </a:r>
          </a:p>
          <a:p>
            <a:r>
              <a:rPr lang="en-US" smtClean="0"/>
              <a:t>…but can be retrieved by merging with dataset “A”!</a:t>
            </a:r>
            <a:endParaRPr lang="en-US"/>
          </a:p>
        </p:txBody>
      </p:sp>
      <p:sp>
        <p:nvSpPr>
          <p:cNvPr id="65539" name="Rectangle 1"/>
          <p:cNvSpPr>
            <a:spLocks noGrp="1" noChangeArrowheads="1"/>
          </p:cNvSpPr>
          <p:nvPr>
            <p:ph type="title"/>
          </p:nvPr>
        </p:nvSpPr>
        <p:spPr/>
        <p:txBody>
          <a:bodyPr/>
          <a:lstStyle/>
          <a:p>
            <a:r>
              <a:rPr lang="en-US" smtClean="0"/>
              <a:t>Start making queries…</a:t>
            </a:r>
            <a:endParaRPr lang="en-US"/>
          </a:p>
        </p:txBody>
      </p:sp>
      <p:sp>
        <p:nvSpPr>
          <p:cNvPr id="5" name="Rectangle 4"/>
          <p:cNvSpPr/>
          <p:nvPr/>
        </p:nvSpPr>
        <p:spPr bwMode="auto">
          <a:xfrm>
            <a:off x="6869112" y="4999037"/>
            <a:ext cx="2667000" cy="16764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grpSp>
        <p:nvGrpSpPr>
          <p:cNvPr id="2" name="Group 5"/>
          <p:cNvGrpSpPr/>
          <p:nvPr/>
        </p:nvGrpSpPr>
        <p:grpSpPr>
          <a:xfrm>
            <a:off x="6945312" y="5075237"/>
            <a:ext cx="2438400" cy="1531063"/>
            <a:chOff x="239712" y="1201751"/>
            <a:chExt cx="9677400" cy="6076406"/>
          </a:xfrm>
        </p:grpSpPr>
        <p:sp>
          <p:nvSpPr>
            <p:cNvPr id="7" name="Oval 6"/>
            <p:cNvSpPr/>
            <p:nvPr/>
          </p:nvSpPr>
          <p:spPr bwMode="auto">
            <a:xfrm>
              <a:off x="5192712" y="56848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8" name="Oval 7"/>
            <p:cNvSpPr/>
            <p:nvPr/>
          </p:nvSpPr>
          <p:spPr bwMode="auto">
            <a:xfrm>
              <a:off x="8413165" y="61181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9" name="Rectangle 8"/>
            <p:cNvSpPr/>
            <p:nvPr/>
          </p:nvSpPr>
          <p:spPr bwMode="auto">
            <a:xfrm>
              <a:off x="4605498" y="6377518"/>
              <a:ext cx="1604210" cy="520587"/>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0" i="0" u="none" strike="noStrike" cap="none" normalizeH="0" baseline="0" noProof="1">
                <a:ln>
                  <a:noFill/>
                </a:ln>
                <a:solidFill>
                  <a:srgbClr val="0D0D0D"/>
                </a:solidFill>
                <a:effectLst/>
                <a:latin typeface="Arial" charset="0"/>
              </a:endParaRPr>
            </a:p>
          </p:txBody>
        </p:sp>
        <p:sp>
          <p:nvSpPr>
            <p:cNvPr id="10" name="Rectangle 9"/>
            <p:cNvSpPr/>
            <p:nvPr/>
          </p:nvSpPr>
          <p:spPr bwMode="auto">
            <a:xfrm>
              <a:off x="8312902" y="6757570"/>
              <a:ext cx="1604210" cy="520587"/>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0" i="0" u="none" strike="noStrike" cap="none" normalizeH="0" baseline="0" noProof="1">
                <a:ln>
                  <a:noFill/>
                </a:ln>
                <a:solidFill>
                  <a:srgbClr val="0D0D0D"/>
                </a:solidFill>
                <a:effectLst/>
                <a:latin typeface="Arial" charset="0"/>
              </a:endParaRPr>
            </a:p>
          </p:txBody>
        </p:sp>
        <p:sp>
          <p:nvSpPr>
            <p:cNvPr id="11" name="Rectangle 10"/>
            <p:cNvSpPr/>
            <p:nvPr/>
          </p:nvSpPr>
          <p:spPr bwMode="auto">
            <a:xfrm>
              <a:off x="8262771" y="4311037"/>
              <a:ext cx="1604210" cy="520587"/>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fr-FR" sz="1000" b="0" i="0" u="none" strike="noStrike" cap="none" normalizeH="0" baseline="0" dirty="0">
                <a:ln>
                  <a:noFill/>
                </a:ln>
                <a:solidFill>
                  <a:srgbClr val="0D0D0D"/>
                </a:solidFill>
                <a:effectLst/>
                <a:latin typeface="Arial" charset="0"/>
              </a:endParaRPr>
            </a:p>
          </p:txBody>
        </p:sp>
        <p:cxnSp>
          <p:nvCxnSpPr>
            <p:cNvPr id="12" name="Straight Arrow Connector 11"/>
            <p:cNvCxnSpPr>
              <a:stCxn id="36" idx="4"/>
              <a:endCxn id="7" idx="0"/>
            </p:cNvCxnSpPr>
            <p:nvPr/>
          </p:nvCxnSpPr>
          <p:spPr bwMode="auto">
            <a:xfrm rot="5400000">
              <a:off x="4023661" y="3492100"/>
              <a:ext cx="3587383" cy="798093"/>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sp>
          <p:nvSpPr>
            <p:cNvPr id="13" name="Oval 12"/>
            <p:cNvSpPr/>
            <p:nvPr/>
          </p:nvSpPr>
          <p:spPr bwMode="auto">
            <a:xfrm>
              <a:off x="6558295" y="5223426"/>
              <a:ext cx="2656972" cy="644525"/>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800" b="0" i="0" u="none" strike="noStrike" cap="none" normalizeH="0" baseline="0" noProof="1">
                <a:ln>
                  <a:noFill/>
                </a:ln>
                <a:solidFill>
                  <a:schemeClr val="tx1">
                    <a:lumMod val="95000"/>
                    <a:lumOff val="5000"/>
                  </a:schemeClr>
                </a:solidFill>
                <a:effectLst/>
                <a:latin typeface="Arial" charset="0"/>
              </a:endParaRPr>
            </a:p>
          </p:txBody>
        </p:sp>
        <p:cxnSp>
          <p:nvCxnSpPr>
            <p:cNvPr id="14" name="Straight Arrow Connector 13"/>
            <p:cNvCxnSpPr>
              <a:stCxn id="7" idx="4"/>
              <a:endCxn id="9" idx="0"/>
            </p:cNvCxnSpPr>
            <p:nvPr/>
          </p:nvCxnSpPr>
          <p:spPr bwMode="auto">
            <a:xfrm rot="5400000">
              <a:off x="5200062" y="6159275"/>
              <a:ext cx="425786" cy="10702"/>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15" name="Straight Arrow Connector 14"/>
            <p:cNvCxnSpPr>
              <a:stCxn id="13" idx="4"/>
              <a:endCxn id="8" idx="1"/>
            </p:cNvCxnSpPr>
            <p:nvPr/>
          </p:nvCxnSpPr>
          <p:spPr bwMode="auto">
            <a:xfrm rot="16200000" flipH="1">
              <a:off x="8038374" y="5716356"/>
              <a:ext cx="289272" cy="592457"/>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16" name="Straight Arrow Connector 15"/>
            <p:cNvCxnSpPr>
              <a:stCxn id="8" idx="5"/>
              <a:endCxn id="10" idx="0"/>
            </p:cNvCxnSpPr>
            <p:nvPr/>
          </p:nvCxnSpPr>
          <p:spPr bwMode="auto">
            <a:xfrm rot="16200000" flipH="1">
              <a:off x="8750828" y="6393391"/>
              <a:ext cx="411625" cy="316733"/>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17" name="Straight Arrow Connector 16"/>
            <p:cNvCxnSpPr>
              <a:stCxn id="13" idx="0"/>
              <a:endCxn id="11" idx="2"/>
            </p:cNvCxnSpPr>
            <p:nvPr/>
          </p:nvCxnSpPr>
          <p:spPr bwMode="auto">
            <a:xfrm rot="5400000" flipH="1" flipV="1">
              <a:off x="8279928" y="4438480"/>
              <a:ext cx="391802" cy="1178095"/>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18" name="Straight Arrow Connector 17"/>
            <p:cNvCxnSpPr>
              <a:stCxn id="13" idx="0"/>
              <a:endCxn id="36" idx="5"/>
            </p:cNvCxnSpPr>
            <p:nvPr/>
          </p:nvCxnSpPr>
          <p:spPr bwMode="auto">
            <a:xfrm rot="16200000" flipV="1">
              <a:off x="5904692" y="3241337"/>
              <a:ext cx="3233177" cy="731003"/>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sp>
          <p:nvSpPr>
            <p:cNvPr id="19" name="Oval 18"/>
            <p:cNvSpPr/>
            <p:nvPr/>
          </p:nvSpPr>
          <p:spPr bwMode="auto">
            <a:xfrm>
              <a:off x="3162912" y="2890738"/>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20" name="Oval 19"/>
            <p:cNvSpPr/>
            <p:nvPr/>
          </p:nvSpPr>
          <p:spPr bwMode="auto">
            <a:xfrm>
              <a:off x="3973512" y="33226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21" name="Rectangle 20"/>
            <p:cNvSpPr/>
            <p:nvPr/>
          </p:nvSpPr>
          <p:spPr bwMode="auto">
            <a:xfrm>
              <a:off x="239712" y="4548718"/>
              <a:ext cx="1670399" cy="520587"/>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0" i="0" u="none" strike="noStrike" cap="none" normalizeH="0" baseline="0" noProof="1">
                <a:ln>
                  <a:noFill/>
                </a:ln>
                <a:solidFill>
                  <a:srgbClr val="0D0D0D"/>
                </a:solidFill>
                <a:effectLst/>
                <a:latin typeface="Arial" charset="0"/>
              </a:endParaRPr>
            </a:p>
          </p:txBody>
        </p:sp>
        <p:sp>
          <p:nvSpPr>
            <p:cNvPr id="22" name="Oval 21"/>
            <p:cNvSpPr/>
            <p:nvPr/>
          </p:nvSpPr>
          <p:spPr bwMode="auto">
            <a:xfrm>
              <a:off x="2068512" y="4642011"/>
              <a:ext cx="3079800" cy="732044"/>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0" i="0" u="none" strike="noStrike" cap="none" normalizeH="0" baseline="0" noProof="1">
                <a:ln>
                  <a:noFill/>
                </a:ln>
                <a:solidFill>
                  <a:srgbClr val="0D0D0D"/>
                </a:solidFill>
                <a:effectLst/>
                <a:latin typeface="Arial" charset="0"/>
              </a:endParaRPr>
            </a:p>
          </p:txBody>
        </p:sp>
        <p:sp>
          <p:nvSpPr>
            <p:cNvPr id="23" name="Rectangle 22"/>
            <p:cNvSpPr/>
            <p:nvPr/>
          </p:nvSpPr>
          <p:spPr bwMode="auto">
            <a:xfrm>
              <a:off x="239712" y="1201751"/>
              <a:ext cx="1670399" cy="58282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rgbClr val="0D0D0D"/>
                </a:solidFill>
                <a:effectLst/>
                <a:latin typeface="Arial" charset="0"/>
              </a:endParaRPr>
            </a:p>
          </p:txBody>
        </p:sp>
        <p:sp>
          <p:nvSpPr>
            <p:cNvPr id="24" name="Rectangle 23"/>
            <p:cNvSpPr/>
            <p:nvPr/>
          </p:nvSpPr>
          <p:spPr bwMode="auto">
            <a:xfrm>
              <a:off x="239712" y="1870259"/>
              <a:ext cx="1670399" cy="58282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rgbClr val="0D0D0D"/>
                </a:solidFill>
                <a:effectLst/>
                <a:latin typeface="Arial" charset="0"/>
              </a:endParaRPr>
            </a:p>
          </p:txBody>
        </p:sp>
        <p:sp>
          <p:nvSpPr>
            <p:cNvPr id="25" name="Rectangle 24"/>
            <p:cNvSpPr/>
            <p:nvPr/>
          </p:nvSpPr>
          <p:spPr bwMode="auto">
            <a:xfrm>
              <a:off x="239712" y="2552702"/>
              <a:ext cx="1670399" cy="58282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rgbClr val="0D0D0D"/>
                </a:solidFill>
                <a:effectLst/>
                <a:latin typeface="Arial" charset="0"/>
              </a:endParaRPr>
            </a:p>
          </p:txBody>
        </p:sp>
        <p:sp>
          <p:nvSpPr>
            <p:cNvPr id="26" name="Rectangle 25"/>
            <p:cNvSpPr/>
            <p:nvPr/>
          </p:nvSpPr>
          <p:spPr bwMode="auto">
            <a:xfrm>
              <a:off x="239712" y="3144325"/>
              <a:ext cx="1670399" cy="58282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rgbClr val="0D0D0D"/>
                </a:solidFill>
                <a:effectLst/>
                <a:latin typeface="Arial" charset="0"/>
              </a:endParaRPr>
            </a:p>
          </p:txBody>
        </p:sp>
        <p:cxnSp>
          <p:nvCxnSpPr>
            <p:cNvPr id="27" name="Curved Connector 20"/>
            <p:cNvCxnSpPr>
              <a:stCxn id="36" idx="3"/>
              <a:endCxn id="19" idx="6"/>
            </p:cNvCxnSpPr>
            <p:nvPr/>
          </p:nvCxnSpPr>
          <p:spPr bwMode="auto">
            <a:xfrm rot="5400000">
              <a:off x="3926320" y="1696640"/>
              <a:ext cx="1057089" cy="1644305"/>
            </a:xfrm>
            <a:prstGeom prst="curvedConnector2">
              <a:avLst/>
            </a:prstGeom>
            <a:solidFill>
              <a:srgbClr val="00B8FF"/>
            </a:solidFill>
            <a:ln w="19050" cap="flat" cmpd="sng" algn="ctr">
              <a:solidFill>
                <a:schemeClr val="tx1"/>
              </a:solidFill>
              <a:prstDash val="solid"/>
              <a:round/>
              <a:headEnd type="none"/>
              <a:tailEnd type="triangle" w="sm" len="sm"/>
            </a:ln>
            <a:effectLst/>
          </p:spPr>
        </p:cxnSp>
        <p:cxnSp>
          <p:nvCxnSpPr>
            <p:cNvPr id="28" name="Curved Connector 34"/>
            <p:cNvCxnSpPr>
              <a:stCxn id="36" idx="3"/>
              <a:endCxn id="20" idx="6"/>
            </p:cNvCxnSpPr>
            <p:nvPr/>
          </p:nvCxnSpPr>
          <p:spPr bwMode="auto">
            <a:xfrm rot="5400000">
              <a:off x="4115670" y="2317890"/>
              <a:ext cx="1488989" cy="833705"/>
            </a:xfrm>
            <a:prstGeom prst="curvedConnector2">
              <a:avLst/>
            </a:prstGeom>
            <a:solidFill>
              <a:srgbClr val="00B8FF"/>
            </a:solidFill>
            <a:ln w="19050" cap="flat" cmpd="sng" algn="ctr">
              <a:solidFill>
                <a:schemeClr val="tx1"/>
              </a:solidFill>
              <a:prstDash val="solid"/>
              <a:round/>
              <a:headEnd type="none"/>
              <a:tailEnd type="triangle" w="sm" len="sm"/>
            </a:ln>
            <a:effectLst/>
          </p:spPr>
        </p:cxnSp>
        <p:cxnSp>
          <p:nvCxnSpPr>
            <p:cNvPr id="29" name="Curved Connector 35"/>
            <p:cNvCxnSpPr>
              <a:stCxn id="20" idx="2"/>
              <a:endCxn id="21" idx="0"/>
            </p:cNvCxnSpPr>
            <p:nvPr/>
          </p:nvCxnSpPr>
          <p:spPr bwMode="auto">
            <a:xfrm rot="10800000" flipV="1">
              <a:off x="1074914" y="3479237"/>
              <a:ext cx="2898600" cy="1069481"/>
            </a:xfrm>
            <a:prstGeom prst="curvedConnector2">
              <a:avLst/>
            </a:prstGeom>
            <a:solidFill>
              <a:srgbClr val="00B8FF"/>
            </a:solidFill>
            <a:ln w="19050" cap="flat" cmpd="sng" algn="ctr">
              <a:solidFill>
                <a:schemeClr val="tx1"/>
              </a:solidFill>
              <a:prstDash val="solid"/>
              <a:round/>
              <a:headEnd type="none"/>
              <a:tailEnd type="triangle" w="sm" len="sm"/>
            </a:ln>
            <a:effectLst/>
          </p:spPr>
        </p:cxnSp>
        <p:cxnSp>
          <p:nvCxnSpPr>
            <p:cNvPr id="30" name="Straight Arrow Connector 29"/>
            <p:cNvCxnSpPr>
              <a:stCxn id="19" idx="2"/>
              <a:endCxn id="25" idx="3"/>
            </p:cNvCxnSpPr>
            <p:nvPr/>
          </p:nvCxnSpPr>
          <p:spPr bwMode="auto">
            <a:xfrm rot="10800000">
              <a:off x="1910111" y="2844115"/>
              <a:ext cx="1252801" cy="203223"/>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31" name="Straight Arrow Connector 30"/>
            <p:cNvCxnSpPr>
              <a:stCxn id="19" idx="2"/>
              <a:endCxn id="26" idx="3"/>
            </p:cNvCxnSpPr>
            <p:nvPr/>
          </p:nvCxnSpPr>
          <p:spPr bwMode="auto">
            <a:xfrm rot="10800000" flipV="1">
              <a:off x="1910111" y="3047335"/>
              <a:ext cx="1252801" cy="388400"/>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32" name="Straight Arrow Connector 31"/>
            <p:cNvCxnSpPr>
              <a:stCxn id="36" idx="2"/>
              <a:endCxn id="23" idx="3"/>
            </p:cNvCxnSpPr>
            <p:nvPr/>
          </p:nvCxnSpPr>
          <p:spPr bwMode="auto">
            <a:xfrm rot="10800000">
              <a:off x="1910111" y="1493164"/>
              <a:ext cx="2977801" cy="238270"/>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33" name="Straight Arrow Connector 32"/>
            <p:cNvCxnSpPr>
              <a:stCxn id="36" idx="2"/>
              <a:endCxn id="24" idx="3"/>
            </p:cNvCxnSpPr>
            <p:nvPr/>
          </p:nvCxnSpPr>
          <p:spPr bwMode="auto">
            <a:xfrm rot="10800000" flipV="1">
              <a:off x="1910111" y="1731432"/>
              <a:ext cx="2977801" cy="430237"/>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sp>
          <p:nvSpPr>
            <p:cNvPr id="34" name="TextBox 33"/>
            <p:cNvSpPr txBox="1"/>
            <p:nvPr/>
          </p:nvSpPr>
          <p:spPr>
            <a:xfrm>
              <a:off x="3120201" y="3932237"/>
              <a:ext cx="1005711" cy="520587"/>
            </a:xfrm>
            <a:prstGeom prst="rect">
              <a:avLst/>
            </a:prstGeom>
            <a:noFill/>
          </p:spPr>
          <p:txBody>
            <a:bodyPr wrap="square" rtlCol="0">
              <a:spAutoFit/>
            </a:bodyPr>
            <a:lstStyle/>
            <a:p>
              <a:endParaRPr lang="en-US" sz="1000" noProof="1">
                <a:solidFill>
                  <a:srgbClr val="0D0D0D"/>
                </a:solidFill>
              </a:endParaRPr>
            </a:p>
          </p:txBody>
        </p:sp>
        <p:cxnSp>
          <p:nvCxnSpPr>
            <p:cNvPr id="35" name="Straight Arrow Connector 34"/>
            <p:cNvCxnSpPr>
              <a:stCxn id="20" idx="4"/>
              <a:endCxn id="22" idx="0"/>
            </p:cNvCxnSpPr>
            <p:nvPr/>
          </p:nvCxnSpPr>
          <p:spPr bwMode="auto">
            <a:xfrm rot="5400000">
              <a:off x="3405328" y="3838924"/>
              <a:ext cx="1006173" cy="600000"/>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sp>
          <p:nvSpPr>
            <p:cNvPr id="36" name="Oval 35"/>
            <p:cNvSpPr/>
            <p:nvPr/>
          </p:nvSpPr>
          <p:spPr bwMode="auto">
            <a:xfrm>
              <a:off x="4887912" y="1365411"/>
              <a:ext cx="2656972" cy="732044"/>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0" i="0" u="none" strike="noStrike" cap="none" normalizeH="0" baseline="0" noProof="1">
                <a:ln>
                  <a:noFill/>
                </a:ln>
                <a:solidFill>
                  <a:schemeClr val="tx1">
                    <a:lumMod val="95000"/>
                    <a:lumOff val="5000"/>
                  </a:schemeClr>
                </a:solidFill>
                <a:effectLst/>
                <a:latin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idx="1"/>
          </p:nvPr>
        </p:nvSpPr>
        <p:spPr/>
        <p:txBody>
          <a:bodyPr>
            <a:normAutofit/>
          </a:bodyPr>
          <a:lstStyle/>
          <a:p>
            <a:r>
              <a:rPr lang="en-US" smtClean="0"/>
              <a:t>We “feel” that a:author and f:auteur should be the same</a:t>
            </a:r>
          </a:p>
          <a:p>
            <a:r>
              <a:rPr lang="en-US" smtClean="0"/>
              <a:t>But an automatic merge doest not know that!</a:t>
            </a:r>
          </a:p>
          <a:p>
            <a:r>
              <a:rPr lang="en-US" smtClean="0"/>
              <a:t>Let us add some extra information to the merged data:</a:t>
            </a:r>
          </a:p>
          <a:p>
            <a:pPr lvl="1"/>
            <a:r>
              <a:rPr lang="en-US" smtClean="0"/>
              <a:t>a:author same as f:auteur</a:t>
            </a:r>
          </a:p>
          <a:p>
            <a:pPr lvl="1"/>
            <a:r>
              <a:rPr lang="en-US" smtClean="0"/>
              <a:t>both identify a “Person”</a:t>
            </a:r>
          </a:p>
          <a:p>
            <a:pPr lvl="1"/>
            <a:r>
              <a:rPr lang="en-US" smtClean="0"/>
              <a:t>a term that a community may have already defined:</a:t>
            </a:r>
          </a:p>
          <a:p>
            <a:pPr lvl="2"/>
            <a:r>
              <a:rPr lang="en-US" smtClean="0"/>
              <a:t>a “Person” is uniquely identified by his/her name and, say, homepage</a:t>
            </a:r>
          </a:p>
          <a:p>
            <a:pPr lvl="2"/>
            <a:r>
              <a:rPr lang="en-US" smtClean="0"/>
              <a:t>it can be used as a “category” for certain type of resources</a:t>
            </a:r>
            <a:endParaRPr lang="en-US"/>
          </a:p>
        </p:txBody>
      </p:sp>
      <p:sp>
        <p:nvSpPr>
          <p:cNvPr id="67587" name="Rectangle 1"/>
          <p:cNvSpPr>
            <a:spLocks noGrp="1" noChangeArrowheads="1"/>
          </p:cNvSpPr>
          <p:nvPr>
            <p:ph type="title"/>
          </p:nvPr>
        </p:nvSpPr>
        <p:spPr/>
        <p:txBody>
          <a:bodyPr/>
          <a:lstStyle/>
          <a:p>
            <a:r>
              <a:rPr lang="en-US" smtClean="0"/>
              <a:t>However, more can be achieved…</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bwMode="auto">
          <a:xfrm>
            <a:off x="7250112" y="5380037"/>
            <a:ext cx="2667000" cy="16764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9635" name="Rectangle 1"/>
          <p:cNvSpPr>
            <a:spLocks noGrp="1" noChangeArrowheads="1"/>
          </p:cNvSpPr>
          <p:nvPr>
            <p:ph type="title"/>
          </p:nvPr>
        </p:nvSpPr>
        <p:spPr/>
        <p:txBody>
          <a:bodyPr tIns="35280">
            <a:normAutofit/>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3</a:t>
            </a:r>
            <a:r>
              <a:rPr lang="en-US" sz="3200" baseline="33000"/>
              <a:t>rd</a:t>
            </a:r>
            <a:r>
              <a:rPr lang="en-US"/>
              <a:t> revisited: use the extra knowledge</a:t>
            </a:r>
          </a:p>
        </p:txBody>
      </p:sp>
      <p:sp>
        <p:nvSpPr>
          <p:cNvPr id="6" name="Oval 5"/>
          <p:cNvSpPr/>
          <p:nvPr/>
        </p:nvSpPr>
        <p:spPr bwMode="auto">
          <a:xfrm>
            <a:off x="8393112" y="40084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 name="Rectangle 7"/>
          <p:cNvSpPr/>
          <p:nvPr/>
        </p:nvSpPr>
        <p:spPr bwMode="auto">
          <a:xfrm>
            <a:off x="8240712" y="45418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Besse, Christianne</a:t>
            </a:r>
            <a:endParaRPr kumimoji="0" lang="en-US" sz="1000" b="1" i="0" u="none" strike="noStrike" cap="none" normalizeH="0" baseline="0" noProof="1">
              <a:ln>
                <a:noFill/>
              </a:ln>
              <a:solidFill>
                <a:srgbClr val="0D0D0D"/>
              </a:solidFill>
              <a:effectLst/>
              <a:latin typeface="Arial" charset="0"/>
            </a:endParaRPr>
          </a:p>
        </p:txBody>
      </p:sp>
      <p:sp>
        <p:nvSpPr>
          <p:cNvPr id="9" name="Rectangle 8"/>
          <p:cNvSpPr/>
          <p:nvPr/>
        </p:nvSpPr>
        <p:spPr bwMode="auto">
          <a:xfrm>
            <a:off x="8240712" y="21034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fr-FR" sz="1000" b="1" dirty="0" smtClean="0">
                <a:solidFill>
                  <a:srgbClr val="0D0D0D"/>
                </a:solidFill>
              </a:rPr>
              <a:t>Le palais des miroirs</a:t>
            </a:r>
            <a:endParaRPr kumimoji="0" lang="fr-FR" sz="1000" b="1" i="0" u="none" strike="noStrike" cap="none" normalizeH="0" baseline="0" dirty="0">
              <a:ln>
                <a:noFill/>
              </a:ln>
              <a:solidFill>
                <a:srgbClr val="0D0D0D"/>
              </a:solidFill>
              <a:effectLst/>
              <a:latin typeface="Arial" charset="0"/>
            </a:endParaRPr>
          </a:p>
        </p:txBody>
      </p:sp>
      <p:sp>
        <p:nvSpPr>
          <p:cNvPr id="11" name="TextBox 10"/>
          <p:cNvSpPr txBox="1"/>
          <p:nvPr/>
        </p:nvSpPr>
        <p:spPr>
          <a:xfrm>
            <a:off x="7402512" y="2179637"/>
            <a:ext cx="761999" cy="229550"/>
          </a:xfrm>
          <a:prstGeom prst="rect">
            <a:avLst/>
          </a:prstGeom>
          <a:noFill/>
        </p:spPr>
        <p:txBody>
          <a:bodyPr wrap="square" rtlCol="0">
            <a:spAutoFit/>
          </a:bodyPr>
          <a:lstStyle/>
          <a:p>
            <a:r>
              <a:rPr lang="en-US" sz="1000" b="1" noProof="1" smtClean="0">
                <a:solidFill>
                  <a:srgbClr val="0D0D0D"/>
                </a:solidFill>
              </a:rPr>
              <a:t>f:original</a:t>
            </a:r>
            <a:endParaRPr lang="en-US" sz="1000" b="1" noProof="1">
              <a:solidFill>
                <a:srgbClr val="0D0D0D"/>
              </a:solidFill>
            </a:endParaRPr>
          </a:p>
        </p:txBody>
      </p:sp>
      <p:sp>
        <p:nvSpPr>
          <p:cNvPr id="12" name="TextBox 11"/>
          <p:cNvSpPr txBox="1"/>
          <p:nvPr/>
        </p:nvSpPr>
        <p:spPr>
          <a:xfrm>
            <a:off x="773112" y="4008437"/>
            <a:ext cx="609600"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13" name="TextBox 12"/>
          <p:cNvSpPr txBox="1"/>
          <p:nvPr/>
        </p:nvSpPr>
        <p:spPr>
          <a:xfrm>
            <a:off x="8316912" y="3551237"/>
            <a:ext cx="889632" cy="229550"/>
          </a:xfrm>
          <a:prstGeom prst="rect">
            <a:avLst/>
          </a:prstGeom>
          <a:noFill/>
        </p:spPr>
        <p:txBody>
          <a:bodyPr wrap="square" rtlCol="0">
            <a:spAutoFit/>
          </a:bodyPr>
          <a:lstStyle/>
          <a:p>
            <a:r>
              <a:rPr lang="en-US" sz="1000" b="1" noProof="1" smtClean="0">
                <a:solidFill>
                  <a:srgbClr val="0D0D0D"/>
                </a:solidFill>
              </a:rPr>
              <a:t>f:traducteur</a:t>
            </a:r>
            <a:endParaRPr lang="en-US" sz="1000" b="1" noProof="1">
              <a:solidFill>
                <a:srgbClr val="0D0D0D"/>
              </a:solidFill>
            </a:endParaRPr>
          </a:p>
        </p:txBody>
      </p:sp>
      <p:sp>
        <p:nvSpPr>
          <p:cNvPr id="14" name="TextBox 13"/>
          <p:cNvSpPr txBox="1"/>
          <p:nvPr/>
        </p:nvSpPr>
        <p:spPr>
          <a:xfrm>
            <a:off x="4811712" y="3169287"/>
            <a:ext cx="762000" cy="229550"/>
          </a:xfrm>
          <a:prstGeom prst="rect">
            <a:avLst/>
          </a:prstGeom>
          <a:noFill/>
        </p:spPr>
        <p:txBody>
          <a:bodyPr wrap="square" rtlCol="0">
            <a:spAutoFit/>
          </a:bodyPr>
          <a:lstStyle/>
          <a:p>
            <a:r>
              <a:rPr lang="en-US" sz="1000" b="1" noProof="1" smtClean="0">
                <a:solidFill>
                  <a:srgbClr val="0D0D0D"/>
                </a:solidFill>
              </a:rPr>
              <a:t>f:auteur</a:t>
            </a:r>
            <a:endParaRPr lang="en-US" sz="1000" b="1" noProof="1">
              <a:solidFill>
                <a:srgbClr val="0D0D0D"/>
              </a:solidFill>
            </a:endParaRPr>
          </a:p>
        </p:txBody>
      </p:sp>
      <p:sp>
        <p:nvSpPr>
          <p:cNvPr id="15" name="TextBox 14"/>
          <p:cNvSpPr txBox="1"/>
          <p:nvPr/>
        </p:nvSpPr>
        <p:spPr>
          <a:xfrm rot="19874736">
            <a:off x="7867240" y="2498732"/>
            <a:ext cx="675917" cy="229550"/>
          </a:xfrm>
          <a:prstGeom prst="rect">
            <a:avLst/>
          </a:prstGeom>
          <a:noFill/>
        </p:spPr>
        <p:txBody>
          <a:bodyPr wrap="square" rtlCol="0">
            <a:spAutoFit/>
          </a:bodyPr>
          <a:lstStyle/>
          <a:p>
            <a:r>
              <a:rPr lang="en-US" sz="1000" b="1" noProof="1" smtClean="0">
                <a:solidFill>
                  <a:srgbClr val="0D0D0D"/>
                </a:solidFill>
              </a:rPr>
              <a:t>f:titre</a:t>
            </a:r>
            <a:endParaRPr lang="en-US" sz="1000" b="1" noProof="1">
              <a:solidFill>
                <a:srgbClr val="0D0D0D"/>
              </a:solidFill>
            </a:endParaRPr>
          </a:p>
        </p:txBody>
      </p:sp>
      <p:sp>
        <p:nvSpPr>
          <p:cNvPr id="16" name="Oval 15"/>
          <p:cNvSpPr/>
          <p:nvPr/>
        </p:nvSpPr>
        <p:spPr bwMode="auto">
          <a:xfrm>
            <a:off x="6488112" y="3017837"/>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18" name="Straight Arrow Connector 17"/>
          <p:cNvCxnSpPr>
            <a:stCxn id="16" idx="4"/>
            <a:endCxn id="6" idx="1"/>
          </p:cNvCxnSpPr>
          <p:nvPr/>
        </p:nvCxnSpPr>
        <p:spPr bwMode="auto">
          <a:xfrm rot="16200000" flipH="1">
            <a:off x="7784445" y="3372781"/>
            <a:ext cx="706895" cy="64258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9" name="Straight Arrow Connector 18"/>
          <p:cNvCxnSpPr>
            <a:stCxn id="6" idx="5"/>
            <a:endCxn id="8" idx="0"/>
          </p:cNvCxnSpPr>
          <p:nvPr/>
        </p:nvCxnSpPr>
        <p:spPr bwMode="auto">
          <a:xfrm rot="16200000" flipH="1">
            <a:off x="8757723" y="4256743"/>
            <a:ext cx="305592" cy="26459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0" name="Straight Arrow Connector 19"/>
          <p:cNvCxnSpPr>
            <a:stCxn id="16" idx="0"/>
            <a:endCxn id="9" idx="2"/>
          </p:cNvCxnSpPr>
          <p:nvPr/>
        </p:nvCxnSpPr>
        <p:spPr bwMode="auto">
          <a:xfrm rot="5400000" flipH="1" flipV="1">
            <a:off x="8087282" y="2062303"/>
            <a:ext cx="684850" cy="122621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1" name="Straight Arrow Connector 20"/>
          <p:cNvCxnSpPr>
            <a:stCxn id="16" idx="0"/>
            <a:endCxn id="47" idx="5"/>
          </p:cNvCxnSpPr>
          <p:nvPr/>
        </p:nvCxnSpPr>
        <p:spPr bwMode="auto">
          <a:xfrm rot="16200000" flipV="1">
            <a:off x="6900049" y="2101287"/>
            <a:ext cx="1172281" cy="66081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2" name="TextBox 21"/>
          <p:cNvSpPr txBox="1"/>
          <p:nvPr/>
        </p:nvSpPr>
        <p:spPr>
          <a:xfrm>
            <a:off x="9155112" y="4160837"/>
            <a:ext cx="609600"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23" name="Oval 22"/>
          <p:cNvSpPr/>
          <p:nvPr/>
        </p:nvSpPr>
        <p:spPr bwMode="auto">
          <a:xfrm>
            <a:off x="3162912" y="2890738"/>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4" name="Oval 23"/>
          <p:cNvSpPr/>
          <p:nvPr/>
        </p:nvSpPr>
        <p:spPr bwMode="auto">
          <a:xfrm>
            <a:off x="3973512" y="3322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5" name="Rectangle 24"/>
          <p:cNvSpPr/>
          <p:nvPr/>
        </p:nvSpPr>
        <p:spPr bwMode="auto">
          <a:xfrm>
            <a:off x="239712" y="469423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sp>
        <p:nvSpPr>
          <p:cNvPr id="26" name="Oval 25"/>
          <p:cNvSpPr/>
          <p:nvPr/>
        </p:nvSpPr>
        <p:spPr bwMode="auto">
          <a:xfrm>
            <a:off x="2068512" y="4846637"/>
            <a:ext cx="3079800" cy="322791"/>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http://www.amitavghosh.com</a:t>
            </a:r>
            <a:endParaRPr kumimoji="0" lang="en-US" sz="1000" b="1" i="0" u="none" strike="noStrike" cap="none" normalizeH="0" baseline="0" noProof="1">
              <a:ln>
                <a:noFill/>
              </a:ln>
              <a:solidFill>
                <a:srgbClr val="0D0D0D"/>
              </a:solidFill>
              <a:effectLst/>
              <a:latin typeface="Arial" charset="0"/>
            </a:endParaRPr>
          </a:p>
        </p:txBody>
      </p:sp>
      <p:sp>
        <p:nvSpPr>
          <p:cNvPr id="27" name="Rectangle 26"/>
          <p:cNvSpPr/>
          <p:nvPr/>
        </p:nvSpPr>
        <p:spPr bwMode="auto">
          <a:xfrm>
            <a:off x="239712" y="1465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The Glass Palace</a:t>
            </a:r>
            <a:endParaRPr kumimoji="0" lang="en-US" sz="1200" b="1" i="0" u="none" strike="noStrike" cap="none" normalizeH="0" baseline="0" dirty="0">
              <a:ln>
                <a:noFill/>
              </a:ln>
              <a:solidFill>
                <a:srgbClr val="0D0D0D"/>
              </a:solidFill>
              <a:effectLst/>
              <a:latin typeface="Arial" charset="0"/>
            </a:endParaRPr>
          </a:p>
        </p:txBody>
      </p:sp>
      <p:sp>
        <p:nvSpPr>
          <p:cNvPr id="28" name="Rectangle 27"/>
          <p:cNvSpPr/>
          <p:nvPr/>
        </p:nvSpPr>
        <p:spPr bwMode="auto">
          <a:xfrm>
            <a:off x="239712" y="1846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2000</a:t>
            </a:r>
            <a:endParaRPr kumimoji="0" lang="en-US" sz="1200" b="1" i="0" u="none" strike="noStrike" cap="none" normalizeH="0" baseline="0" dirty="0">
              <a:ln>
                <a:noFill/>
              </a:ln>
              <a:solidFill>
                <a:srgbClr val="0D0D0D"/>
              </a:solidFill>
              <a:effectLst/>
              <a:latin typeface="Arial" charset="0"/>
            </a:endParaRPr>
          </a:p>
        </p:txBody>
      </p:sp>
      <p:sp>
        <p:nvSpPr>
          <p:cNvPr id="29" name="Rectangle 28"/>
          <p:cNvSpPr/>
          <p:nvPr/>
        </p:nvSpPr>
        <p:spPr bwMode="auto">
          <a:xfrm>
            <a:off x="239712" y="27156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London</a:t>
            </a:r>
            <a:endParaRPr kumimoji="0" lang="en-US" sz="1200" b="1" i="0" u="none" strike="noStrike" cap="none" normalizeH="0" baseline="0" dirty="0">
              <a:ln>
                <a:noFill/>
              </a:ln>
              <a:solidFill>
                <a:srgbClr val="0D0D0D"/>
              </a:solidFill>
              <a:effectLst/>
              <a:latin typeface="Arial" charset="0"/>
            </a:endParaRPr>
          </a:p>
        </p:txBody>
      </p:sp>
      <p:sp>
        <p:nvSpPr>
          <p:cNvPr id="30" name="Rectangle 29"/>
          <p:cNvSpPr/>
          <p:nvPr/>
        </p:nvSpPr>
        <p:spPr bwMode="auto">
          <a:xfrm>
            <a:off x="239712" y="31158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Harper Collins</a:t>
            </a:r>
            <a:endParaRPr kumimoji="0" lang="en-US" sz="1200" b="1" i="0" u="none" strike="noStrike" cap="none" normalizeH="0" baseline="0" dirty="0">
              <a:ln>
                <a:noFill/>
              </a:ln>
              <a:solidFill>
                <a:srgbClr val="0D0D0D"/>
              </a:solidFill>
              <a:effectLst/>
              <a:latin typeface="Arial" charset="0"/>
            </a:endParaRPr>
          </a:p>
        </p:txBody>
      </p:sp>
      <p:cxnSp>
        <p:nvCxnSpPr>
          <p:cNvPr id="31" name="Curved Connector 20"/>
          <p:cNvCxnSpPr>
            <a:stCxn id="47" idx="3"/>
            <a:endCxn id="23" idx="6"/>
          </p:cNvCxnSpPr>
          <p:nvPr/>
        </p:nvCxnSpPr>
        <p:spPr bwMode="auto">
          <a:xfrm rot="5400000">
            <a:off x="3853974" y="1624295"/>
            <a:ext cx="1201782" cy="16443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2" name="Curved Connector 34"/>
          <p:cNvCxnSpPr>
            <a:stCxn id="47" idx="3"/>
            <a:endCxn id="24" idx="6"/>
          </p:cNvCxnSpPr>
          <p:nvPr/>
        </p:nvCxnSpPr>
        <p:spPr bwMode="auto">
          <a:xfrm rot="5400000">
            <a:off x="4043325" y="2245544"/>
            <a:ext cx="1633681" cy="8337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3" name="Curved Connector 35"/>
          <p:cNvCxnSpPr>
            <a:stCxn id="24" idx="2"/>
            <a:endCxn id="25" idx="0"/>
          </p:cNvCxnSpPr>
          <p:nvPr/>
        </p:nvCxnSpPr>
        <p:spPr bwMode="auto">
          <a:xfrm rot="10800000" flipV="1">
            <a:off x="1074912" y="3479237"/>
            <a:ext cx="2898600" cy="12150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4" name="Straight Arrow Connector 33"/>
          <p:cNvCxnSpPr>
            <a:stCxn id="23" idx="2"/>
            <a:endCxn id="29" idx="3"/>
          </p:cNvCxnSpPr>
          <p:nvPr/>
        </p:nvCxnSpPr>
        <p:spPr bwMode="auto">
          <a:xfrm rot="10800000">
            <a:off x="1910112" y="2844114"/>
            <a:ext cx="1252800" cy="20322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5" name="Straight Arrow Connector 34"/>
          <p:cNvCxnSpPr>
            <a:stCxn id="23" idx="2"/>
            <a:endCxn id="30" idx="3"/>
          </p:cNvCxnSpPr>
          <p:nvPr/>
        </p:nvCxnSpPr>
        <p:spPr bwMode="auto">
          <a:xfrm rot="10800000" flipV="1">
            <a:off x="1910112" y="3047337"/>
            <a:ext cx="1252800" cy="19697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6" name="Straight Arrow Connector 35"/>
          <p:cNvCxnSpPr>
            <a:stCxn id="47" idx="2"/>
            <a:endCxn id="27" idx="3"/>
          </p:cNvCxnSpPr>
          <p:nvPr/>
        </p:nvCxnSpPr>
        <p:spPr bwMode="auto">
          <a:xfrm rot="10800000">
            <a:off x="1910112" y="1593941"/>
            <a:ext cx="2977800" cy="13749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47" idx="2"/>
            <a:endCxn id="28" idx="3"/>
          </p:cNvCxnSpPr>
          <p:nvPr/>
        </p:nvCxnSpPr>
        <p:spPr bwMode="auto">
          <a:xfrm rot="10800000" flipV="1">
            <a:off x="1910112" y="1731433"/>
            <a:ext cx="2977800" cy="24350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rot="238339">
            <a:off x="2547204" y="1428911"/>
            <a:ext cx="587248" cy="229550"/>
          </a:xfrm>
          <a:prstGeom prst="rect">
            <a:avLst/>
          </a:prstGeom>
          <a:noFill/>
        </p:spPr>
        <p:txBody>
          <a:bodyPr wrap="square" rtlCol="0">
            <a:spAutoFit/>
          </a:bodyPr>
          <a:lstStyle/>
          <a:p>
            <a:r>
              <a:rPr lang="en-US" sz="1000" b="1" noProof="1" smtClean="0">
                <a:solidFill>
                  <a:srgbClr val="0D0D0D"/>
                </a:solidFill>
              </a:rPr>
              <a:t>a:title</a:t>
            </a:r>
            <a:endParaRPr lang="en-US" sz="1000" b="1" noProof="1">
              <a:solidFill>
                <a:srgbClr val="0D0D0D"/>
              </a:solidFill>
            </a:endParaRPr>
          </a:p>
        </p:txBody>
      </p:sp>
      <p:sp>
        <p:nvSpPr>
          <p:cNvPr id="39" name="TextBox 38"/>
          <p:cNvSpPr txBox="1"/>
          <p:nvPr/>
        </p:nvSpPr>
        <p:spPr>
          <a:xfrm rot="21319586">
            <a:off x="2558864" y="1851210"/>
            <a:ext cx="565992" cy="229550"/>
          </a:xfrm>
          <a:prstGeom prst="rect">
            <a:avLst/>
          </a:prstGeom>
          <a:noFill/>
        </p:spPr>
        <p:txBody>
          <a:bodyPr wrap="square" rtlCol="0">
            <a:spAutoFit/>
          </a:bodyPr>
          <a:lstStyle/>
          <a:p>
            <a:r>
              <a:rPr lang="en-US" sz="1000" b="1" noProof="1" smtClean="0">
                <a:solidFill>
                  <a:srgbClr val="0D0D0D"/>
                </a:solidFill>
              </a:rPr>
              <a:t>a:year</a:t>
            </a:r>
            <a:endParaRPr lang="en-US" sz="1000" b="1" noProof="1">
              <a:solidFill>
                <a:srgbClr val="0D0D0D"/>
              </a:solidFill>
            </a:endParaRPr>
          </a:p>
        </p:txBody>
      </p:sp>
      <p:sp>
        <p:nvSpPr>
          <p:cNvPr id="40" name="TextBox 39"/>
          <p:cNvSpPr txBox="1"/>
          <p:nvPr/>
        </p:nvSpPr>
        <p:spPr>
          <a:xfrm rot="610119">
            <a:off x="2283751" y="2671577"/>
            <a:ext cx="632101" cy="229550"/>
          </a:xfrm>
          <a:prstGeom prst="rect">
            <a:avLst/>
          </a:prstGeom>
          <a:noFill/>
        </p:spPr>
        <p:txBody>
          <a:bodyPr wrap="square" rtlCol="0">
            <a:spAutoFit/>
          </a:bodyPr>
          <a:lstStyle/>
          <a:p>
            <a:r>
              <a:rPr lang="en-US" sz="1000" b="1" noProof="1" smtClean="0">
                <a:solidFill>
                  <a:srgbClr val="0D0D0D"/>
                </a:solidFill>
              </a:rPr>
              <a:t>a:city</a:t>
            </a:r>
            <a:endParaRPr lang="en-US" sz="1000" b="1" noProof="1">
              <a:solidFill>
                <a:srgbClr val="0D0D0D"/>
              </a:solidFill>
            </a:endParaRPr>
          </a:p>
        </p:txBody>
      </p:sp>
      <p:sp>
        <p:nvSpPr>
          <p:cNvPr id="41" name="TextBox 40"/>
          <p:cNvSpPr txBox="1"/>
          <p:nvPr/>
        </p:nvSpPr>
        <p:spPr>
          <a:xfrm rot="21074880">
            <a:off x="2183932" y="3126451"/>
            <a:ext cx="829823" cy="229550"/>
          </a:xfrm>
          <a:prstGeom prst="rect">
            <a:avLst/>
          </a:prstGeom>
          <a:noFill/>
        </p:spPr>
        <p:txBody>
          <a:bodyPr wrap="square" rtlCol="0">
            <a:spAutoFit/>
          </a:bodyPr>
          <a:lstStyle/>
          <a:p>
            <a:r>
              <a:rPr lang="en-US" sz="1000" b="1" noProof="1" smtClean="0">
                <a:solidFill>
                  <a:srgbClr val="0D0D0D"/>
                </a:solidFill>
              </a:rPr>
              <a:t>a:p_name</a:t>
            </a:r>
            <a:endParaRPr lang="en-US" sz="1000" b="1" noProof="1">
              <a:solidFill>
                <a:srgbClr val="0D0D0D"/>
              </a:solidFill>
            </a:endParaRPr>
          </a:p>
        </p:txBody>
      </p:sp>
      <p:sp>
        <p:nvSpPr>
          <p:cNvPr id="42" name="TextBox 41"/>
          <p:cNvSpPr txBox="1"/>
          <p:nvPr/>
        </p:nvSpPr>
        <p:spPr>
          <a:xfrm>
            <a:off x="1109776" y="3779837"/>
            <a:ext cx="653936"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43" name="TextBox 42"/>
          <p:cNvSpPr txBox="1"/>
          <p:nvPr/>
        </p:nvSpPr>
        <p:spPr>
          <a:xfrm>
            <a:off x="3135312" y="3932237"/>
            <a:ext cx="1005711" cy="229550"/>
          </a:xfrm>
          <a:prstGeom prst="rect">
            <a:avLst/>
          </a:prstGeom>
          <a:noFill/>
        </p:spPr>
        <p:txBody>
          <a:bodyPr wrap="square" rtlCol="0">
            <a:spAutoFit/>
          </a:bodyPr>
          <a:lstStyle/>
          <a:p>
            <a:r>
              <a:rPr lang="en-US" sz="1000" b="1" noProof="1" smtClean="0">
                <a:solidFill>
                  <a:srgbClr val="0D0D0D"/>
                </a:solidFill>
              </a:rPr>
              <a:t>a:homepage</a:t>
            </a:r>
            <a:endParaRPr lang="en-US" sz="1000" b="1" noProof="1">
              <a:solidFill>
                <a:srgbClr val="0D0D0D"/>
              </a:solidFill>
            </a:endParaRPr>
          </a:p>
        </p:txBody>
      </p:sp>
      <p:sp>
        <p:nvSpPr>
          <p:cNvPr id="44" name="TextBox 43"/>
          <p:cNvSpPr txBox="1"/>
          <p:nvPr/>
        </p:nvSpPr>
        <p:spPr>
          <a:xfrm>
            <a:off x="4278312" y="3017837"/>
            <a:ext cx="706748"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45" name="TextBox 44"/>
          <p:cNvSpPr txBox="1"/>
          <p:nvPr/>
        </p:nvSpPr>
        <p:spPr>
          <a:xfrm rot="20242754">
            <a:off x="3903794" y="2534347"/>
            <a:ext cx="900086" cy="229550"/>
          </a:xfrm>
          <a:prstGeom prst="rect">
            <a:avLst/>
          </a:prstGeom>
          <a:noFill/>
        </p:spPr>
        <p:txBody>
          <a:bodyPr wrap="square" rtlCol="0">
            <a:spAutoFit/>
          </a:bodyPr>
          <a:lstStyle/>
          <a:p>
            <a:r>
              <a:rPr lang="en-US" sz="1000" b="1" noProof="1" smtClean="0">
                <a:solidFill>
                  <a:srgbClr val="0D0D0D"/>
                </a:solidFill>
              </a:rPr>
              <a:t>a:publisher</a:t>
            </a:r>
            <a:endParaRPr lang="en-US" sz="1000" b="1" noProof="1">
              <a:solidFill>
                <a:srgbClr val="0D0D0D"/>
              </a:solidFill>
            </a:endParaRPr>
          </a:p>
        </p:txBody>
      </p:sp>
      <p:cxnSp>
        <p:nvCxnSpPr>
          <p:cNvPr id="46" name="Straight Arrow Connector 45"/>
          <p:cNvCxnSpPr>
            <a:stCxn id="24" idx="4"/>
            <a:endCxn id="26" idx="0"/>
          </p:cNvCxnSpPr>
          <p:nvPr/>
        </p:nvCxnSpPr>
        <p:spPr bwMode="auto">
          <a:xfrm rot="5400000">
            <a:off x="3303012" y="3941237"/>
            <a:ext cx="1210800" cy="6000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7" name="Oval 46"/>
          <p:cNvSpPr/>
          <p:nvPr/>
        </p:nvSpPr>
        <p:spPr bwMode="auto">
          <a:xfrm>
            <a:off x="4887912" y="1570037"/>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sp>
        <p:nvSpPr>
          <p:cNvPr id="58" name="Oval 57"/>
          <p:cNvSpPr/>
          <p:nvPr/>
        </p:nvSpPr>
        <p:spPr bwMode="auto">
          <a:xfrm>
            <a:off x="5116512" y="3838046"/>
            <a:ext cx="2047372" cy="322791"/>
          </a:xfrm>
          <a:prstGeom prst="ellipse">
            <a:avLst/>
          </a:prstGeom>
          <a:solidFill>
            <a:srgbClr val="3366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CFD20F"/>
                </a:solidFill>
                <a:effectLst/>
                <a:latin typeface="Arial" charset="0"/>
              </a:rPr>
              <a:t>http://</a:t>
            </a:r>
            <a:r>
              <a:rPr lang="en-US" sz="1000" b="1" noProof="1" smtClean="0">
                <a:solidFill>
                  <a:srgbClr val="CFD20F"/>
                </a:solidFill>
              </a:rPr>
              <a:t>…foaf/Person</a:t>
            </a:r>
            <a:endParaRPr kumimoji="0" lang="en-US" sz="1000" b="1" i="0" u="none" strike="noStrike" cap="none" normalizeH="0" baseline="0" noProof="1">
              <a:ln>
                <a:noFill/>
              </a:ln>
              <a:solidFill>
                <a:srgbClr val="CFD20F"/>
              </a:solidFill>
              <a:effectLst/>
              <a:latin typeface="Arial" charset="0"/>
            </a:endParaRPr>
          </a:p>
        </p:txBody>
      </p:sp>
      <p:cxnSp>
        <p:nvCxnSpPr>
          <p:cNvPr id="59" name="Straight Arrow Connector 58"/>
          <p:cNvCxnSpPr>
            <a:stCxn id="24" idx="5"/>
            <a:endCxn id="58" idx="2"/>
          </p:cNvCxnSpPr>
          <p:nvPr/>
        </p:nvCxnSpPr>
        <p:spPr bwMode="auto">
          <a:xfrm rot="16200000" flipH="1">
            <a:off x="4540775" y="3423705"/>
            <a:ext cx="409472" cy="742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2" name="Straight Arrow Connector 61"/>
          <p:cNvCxnSpPr>
            <a:stCxn id="6" idx="2"/>
            <a:endCxn id="58" idx="6"/>
          </p:cNvCxnSpPr>
          <p:nvPr/>
        </p:nvCxnSpPr>
        <p:spPr bwMode="auto">
          <a:xfrm rot="10800000">
            <a:off x="7163884" y="3999442"/>
            <a:ext cx="1229228" cy="14244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65" name="TextBox 64"/>
          <p:cNvSpPr txBox="1"/>
          <p:nvPr/>
        </p:nvSpPr>
        <p:spPr>
          <a:xfrm>
            <a:off x="7326312" y="3703637"/>
            <a:ext cx="636478" cy="229550"/>
          </a:xfrm>
          <a:prstGeom prst="rect">
            <a:avLst/>
          </a:prstGeom>
          <a:noFill/>
        </p:spPr>
        <p:txBody>
          <a:bodyPr wrap="square" rtlCol="0">
            <a:spAutoFit/>
          </a:bodyPr>
          <a:lstStyle/>
          <a:p>
            <a:r>
              <a:rPr lang="en-US" sz="1000" b="1" noProof="1" smtClean="0">
                <a:solidFill>
                  <a:srgbClr val="0D0D0D"/>
                </a:solidFill>
              </a:rPr>
              <a:t>r:type</a:t>
            </a:r>
            <a:endParaRPr lang="en-US" sz="1000" b="1" noProof="1">
              <a:solidFill>
                <a:srgbClr val="0D0D0D"/>
              </a:solidFill>
            </a:endParaRPr>
          </a:p>
        </p:txBody>
      </p:sp>
      <p:sp>
        <p:nvSpPr>
          <p:cNvPr id="66" name="TextBox 65"/>
          <p:cNvSpPr txBox="1"/>
          <p:nvPr/>
        </p:nvSpPr>
        <p:spPr>
          <a:xfrm>
            <a:off x="4659312" y="3551237"/>
            <a:ext cx="636478" cy="229550"/>
          </a:xfrm>
          <a:prstGeom prst="rect">
            <a:avLst/>
          </a:prstGeom>
          <a:noFill/>
        </p:spPr>
        <p:txBody>
          <a:bodyPr wrap="square" rtlCol="0">
            <a:spAutoFit/>
          </a:bodyPr>
          <a:lstStyle/>
          <a:p>
            <a:r>
              <a:rPr lang="en-US" sz="1000" b="1" noProof="1" smtClean="0">
                <a:solidFill>
                  <a:srgbClr val="0D0D0D"/>
                </a:solidFill>
              </a:rPr>
              <a:t>r:type</a:t>
            </a:r>
            <a:endParaRPr lang="en-US" sz="1000" b="1" noProof="1">
              <a:solidFill>
                <a:srgbClr val="0D0D0D"/>
              </a:solidFill>
            </a:endParaRPr>
          </a:p>
        </p:txBody>
      </p:sp>
      <p:grpSp>
        <p:nvGrpSpPr>
          <p:cNvPr id="2" name="Group 66"/>
          <p:cNvGrpSpPr/>
          <p:nvPr/>
        </p:nvGrpSpPr>
        <p:grpSpPr>
          <a:xfrm>
            <a:off x="7326312" y="5401167"/>
            <a:ext cx="2438400" cy="1635322"/>
            <a:chOff x="239712" y="983192"/>
            <a:chExt cx="9677400" cy="6490184"/>
          </a:xfrm>
        </p:grpSpPr>
        <p:sp>
          <p:nvSpPr>
            <p:cNvPr id="68" name="Oval 67"/>
            <p:cNvSpPr/>
            <p:nvPr/>
          </p:nvSpPr>
          <p:spPr bwMode="auto">
            <a:xfrm>
              <a:off x="5192712" y="56848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9" name="Oval 68"/>
            <p:cNvSpPr/>
            <p:nvPr/>
          </p:nvSpPr>
          <p:spPr bwMode="auto">
            <a:xfrm>
              <a:off x="8413165" y="61181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70" name="Rectangle 69"/>
            <p:cNvSpPr/>
            <p:nvPr/>
          </p:nvSpPr>
          <p:spPr bwMode="auto">
            <a:xfrm>
              <a:off x="4605500" y="6182298"/>
              <a:ext cx="1604208" cy="911027"/>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1" i="0" u="none" strike="noStrike" cap="none" normalizeH="0" baseline="0" noProof="1">
                <a:ln>
                  <a:noFill/>
                </a:ln>
                <a:solidFill>
                  <a:srgbClr val="0D0D0D"/>
                </a:solidFill>
                <a:effectLst/>
                <a:latin typeface="Arial" charset="0"/>
              </a:endParaRPr>
            </a:p>
          </p:txBody>
        </p:sp>
        <p:sp>
          <p:nvSpPr>
            <p:cNvPr id="71" name="Rectangle 70"/>
            <p:cNvSpPr/>
            <p:nvPr/>
          </p:nvSpPr>
          <p:spPr bwMode="auto">
            <a:xfrm>
              <a:off x="8312904" y="6562349"/>
              <a:ext cx="1604208" cy="911027"/>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1" i="0" u="none" strike="noStrike" cap="none" normalizeH="0" baseline="0" noProof="1">
                <a:ln>
                  <a:noFill/>
                </a:ln>
                <a:solidFill>
                  <a:srgbClr val="0D0D0D"/>
                </a:solidFill>
                <a:effectLst/>
                <a:latin typeface="Arial" charset="0"/>
              </a:endParaRPr>
            </a:p>
          </p:txBody>
        </p:sp>
        <p:sp>
          <p:nvSpPr>
            <p:cNvPr id="72" name="Rectangle 71"/>
            <p:cNvSpPr/>
            <p:nvPr/>
          </p:nvSpPr>
          <p:spPr bwMode="auto">
            <a:xfrm>
              <a:off x="8262770" y="4115818"/>
              <a:ext cx="1604208" cy="911027"/>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fr-FR" sz="1000" b="1" i="0" u="none" strike="noStrike" cap="none" normalizeH="0" baseline="0" dirty="0">
                <a:ln>
                  <a:noFill/>
                </a:ln>
                <a:solidFill>
                  <a:srgbClr val="0D0D0D"/>
                </a:solidFill>
                <a:effectLst/>
                <a:latin typeface="Arial" charset="0"/>
              </a:endParaRPr>
            </a:p>
          </p:txBody>
        </p:sp>
        <p:cxnSp>
          <p:nvCxnSpPr>
            <p:cNvPr id="73" name="Straight Arrow Connector 72"/>
            <p:cNvCxnSpPr>
              <a:stCxn id="109" idx="4"/>
              <a:endCxn id="68" idx="0"/>
            </p:cNvCxnSpPr>
            <p:nvPr/>
          </p:nvCxnSpPr>
          <p:spPr bwMode="auto">
            <a:xfrm rot="5400000">
              <a:off x="4160920" y="3629360"/>
              <a:ext cx="3312866" cy="798096"/>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sp>
          <p:nvSpPr>
            <p:cNvPr id="79" name="Oval 78"/>
            <p:cNvSpPr/>
            <p:nvPr/>
          </p:nvSpPr>
          <p:spPr bwMode="auto">
            <a:xfrm>
              <a:off x="6558295" y="4981727"/>
              <a:ext cx="2656971" cy="1127919"/>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800" b="1" i="0" u="none" strike="noStrike" cap="none" normalizeH="0" baseline="0" noProof="1">
                <a:ln>
                  <a:noFill/>
                </a:ln>
                <a:solidFill>
                  <a:schemeClr val="tx1">
                    <a:lumMod val="95000"/>
                    <a:lumOff val="5000"/>
                  </a:schemeClr>
                </a:solidFill>
                <a:effectLst/>
                <a:latin typeface="Arial" charset="0"/>
              </a:endParaRPr>
            </a:p>
          </p:txBody>
        </p:sp>
        <p:cxnSp>
          <p:nvCxnSpPr>
            <p:cNvPr id="80" name="Straight Arrow Connector 79"/>
            <p:cNvCxnSpPr>
              <a:stCxn id="68" idx="4"/>
              <a:endCxn id="70" idx="0"/>
            </p:cNvCxnSpPr>
            <p:nvPr/>
          </p:nvCxnSpPr>
          <p:spPr bwMode="auto">
            <a:xfrm rot="5400000">
              <a:off x="5297674" y="6061664"/>
              <a:ext cx="230565" cy="10700"/>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81" name="Straight Arrow Connector 80"/>
            <p:cNvCxnSpPr>
              <a:stCxn id="79" idx="4"/>
              <a:endCxn id="69" idx="1"/>
            </p:cNvCxnSpPr>
            <p:nvPr/>
          </p:nvCxnSpPr>
          <p:spPr bwMode="auto">
            <a:xfrm rot="16200000" flipH="1">
              <a:off x="8159226" y="5837199"/>
              <a:ext cx="47573" cy="592459"/>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82" name="Straight Arrow Connector 81"/>
            <p:cNvCxnSpPr>
              <a:stCxn id="69" idx="5"/>
              <a:endCxn id="71" idx="0"/>
            </p:cNvCxnSpPr>
            <p:nvPr/>
          </p:nvCxnSpPr>
          <p:spPr bwMode="auto">
            <a:xfrm rot="16200000" flipH="1">
              <a:off x="8848439" y="6295776"/>
              <a:ext cx="216404" cy="316734"/>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83" name="Straight Arrow Connector 82"/>
            <p:cNvCxnSpPr>
              <a:stCxn id="79" idx="0"/>
              <a:endCxn id="72" idx="2"/>
            </p:cNvCxnSpPr>
            <p:nvPr/>
          </p:nvCxnSpPr>
          <p:spPr bwMode="auto">
            <a:xfrm rot="16200000" flipH="1">
              <a:off x="8453270" y="4415240"/>
              <a:ext cx="45117" cy="1178092"/>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84" name="Straight Arrow Connector 83"/>
            <p:cNvCxnSpPr>
              <a:stCxn id="79" idx="0"/>
              <a:endCxn id="109" idx="5"/>
            </p:cNvCxnSpPr>
            <p:nvPr/>
          </p:nvCxnSpPr>
          <p:spPr bwMode="auto">
            <a:xfrm rot="16200000" flipV="1">
              <a:off x="6122598" y="3217543"/>
              <a:ext cx="2797365" cy="731004"/>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sp>
          <p:nvSpPr>
            <p:cNvPr id="86" name="Oval 85"/>
            <p:cNvSpPr/>
            <p:nvPr/>
          </p:nvSpPr>
          <p:spPr bwMode="auto">
            <a:xfrm>
              <a:off x="3162912" y="2890738"/>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7" name="Oval 86"/>
            <p:cNvSpPr/>
            <p:nvPr/>
          </p:nvSpPr>
          <p:spPr bwMode="auto">
            <a:xfrm>
              <a:off x="3973512" y="33226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8" name="Rectangle 87"/>
            <p:cNvSpPr/>
            <p:nvPr/>
          </p:nvSpPr>
          <p:spPr bwMode="auto">
            <a:xfrm>
              <a:off x="239712" y="4353498"/>
              <a:ext cx="1670399" cy="911027"/>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1" i="0" u="none" strike="noStrike" cap="none" normalizeH="0" baseline="0" noProof="1">
                <a:ln>
                  <a:noFill/>
                </a:ln>
                <a:solidFill>
                  <a:srgbClr val="0D0D0D"/>
                </a:solidFill>
                <a:effectLst/>
                <a:latin typeface="Arial" charset="0"/>
              </a:endParaRPr>
            </a:p>
          </p:txBody>
        </p:sp>
        <p:sp>
          <p:nvSpPr>
            <p:cNvPr id="89" name="Oval 88"/>
            <p:cNvSpPr/>
            <p:nvPr/>
          </p:nvSpPr>
          <p:spPr bwMode="auto">
            <a:xfrm>
              <a:off x="2068512" y="4367496"/>
              <a:ext cx="3079802" cy="1281077"/>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1" i="0" u="none" strike="noStrike" cap="none" normalizeH="0" baseline="0" noProof="1">
                <a:ln>
                  <a:noFill/>
                </a:ln>
                <a:solidFill>
                  <a:srgbClr val="0D0D0D"/>
                </a:solidFill>
                <a:effectLst/>
                <a:latin typeface="Arial" charset="0"/>
              </a:endParaRPr>
            </a:p>
          </p:txBody>
        </p:sp>
        <p:sp>
          <p:nvSpPr>
            <p:cNvPr id="90" name="Rectangle 89"/>
            <p:cNvSpPr/>
            <p:nvPr/>
          </p:nvSpPr>
          <p:spPr bwMode="auto">
            <a:xfrm>
              <a:off x="239712" y="983192"/>
              <a:ext cx="1670399" cy="1019941"/>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1" i="0" u="none" strike="noStrike" cap="none" normalizeH="0" baseline="0" dirty="0">
                <a:ln>
                  <a:noFill/>
                </a:ln>
                <a:solidFill>
                  <a:srgbClr val="0D0D0D"/>
                </a:solidFill>
                <a:effectLst/>
                <a:latin typeface="Arial" charset="0"/>
              </a:endParaRPr>
            </a:p>
          </p:txBody>
        </p:sp>
        <p:sp>
          <p:nvSpPr>
            <p:cNvPr id="91" name="Rectangle 90"/>
            <p:cNvSpPr/>
            <p:nvPr/>
          </p:nvSpPr>
          <p:spPr bwMode="auto">
            <a:xfrm>
              <a:off x="239712" y="1651700"/>
              <a:ext cx="1670399" cy="1019941"/>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1" i="0" u="none" strike="noStrike" cap="none" normalizeH="0" baseline="0" dirty="0">
                <a:ln>
                  <a:noFill/>
                </a:ln>
                <a:solidFill>
                  <a:srgbClr val="0D0D0D"/>
                </a:solidFill>
                <a:effectLst/>
                <a:latin typeface="Arial" charset="0"/>
              </a:endParaRPr>
            </a:p>
          </p:txBody>
        </p:sp>
        <p:sp>
          <p:nvSpPr>
            <p:cNvPr id="92" name="Rectangle 91"/>
            <p:cNvSpPr/>
            <p:nvPr/>
          </p:nvSpPr>
          <p:spPr bwMode="auto">
            <a:xfrm>
              <a:off x="239712" y="2334143"/>
              <a:ext cx="1670399" cy="1019941"/>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1" i="0" u="none" strike="noStrike" cap="none" normalizeH="0" baseline="0" dirty="0">
                <a:ln>
                  <a:noFill/>
                </a:ln>
                <a:solidFill>
                  <a:srgbClr val="0D0D0D"/>
                </a:solidFill>
                <a:effectLst/>
                <a:latin typeface="Arial" charset="0"/>
              </a:endParaRPr>
            </a:p>
          </p:txBody>
        </p:sp>
        <p:sp>
          <p:nvSpPr>
            <p:cNvPr id="93" name="Rectangle 92"/>
            <p:cNvSpPr/>
            <p:nvPr/>
          </p:nvSpPr>
          <p:spPr bwMode="auto">
            <a:xfrm>
              <a:off x="239712" y="2925764"/>
              <a:ext cx="1670399" cy="1019941"/>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1" i="0" u="none" strike="noStrike" cap="none" normalizeH="0" baseline="0" dirty="0">
                <a:ln>
                  <a:noFill/>
                </a:ln>
                <a:solidFill>
                  <a:srgbClr val="0D0D0D"/>
                </a:solidFill>
                <a:effectLst/>
                <a:latin typeface="Arial" charset="0"/>
              </a:endParaRPr>
            </a:p>
          </p:txBody>
        </p:sp>
        <p:cxnSp>
          <p:nvCxnSpPr>
            <p:cNvPr id="94" name="Curved Connector 20"/>
            <p:cNvCxnSpPr>
              <a:stCxn id="109" idx="3"/>
              <a:endCxn id="86" idx="6"/>
            </p:cNvCxnSpPr>
            <p:nvPr/>
          </p:nvCxnSpPr>
          <p:spPr bwMode="auto">
            <a:xfrm rot="5400000">
              <a:off x="4023375" y="1793702"/>
              <a:ext cx="862981" cy="1644305"/>
            </a:xfrm>
            <a:prstGeom prst="curvedConnector2">
              <a:avLst/>
            </a:prstGeom>
            <a:solidFill>
              <a:srgbClr val="00B8FF"/>
            </a:solidFill>
            <a:ln w="19050" cap="flat" cmpd="sng" algn="ctr">
              <a:solidFill>
                <a:schemeClr val="tx1"/>
              </a:solidFill>
              <a:prstDash val="solid"/>
              <a:round/>
              <a:headEnd type="none"/>
              <a:tailEnd type="triangle" w="sm" len="sm"/>
            </a:ln>
            <a:effectLst/>
          </p:spPr>
        </p:cxnSp>
        <p:cxnSp>
          <p:nvCxnSpPr>
            <p:cNvPr id="95" name="Curved Connector 34"/>
            <p:cNvCxnSpPr>
              <a:stCxn id="109" idx="3"/>
              <a:endCxn id="87" idx="6"/>
            </p:cNvCxnSpPr>
            <p:nvPr/>
          </p:nvCxnSpPr>
          <p:spPr bwMode="auto">
            <a:xfrm rot="5400000">
              <a:off x="4212728" y="2414950"/>
              <a:ext cx="1294876" cy="833703"/>
            </a:xfrm>
            <a:prstGeom prst="curvedConnector2">
              <a:avLst/>
            </a:prstGeom>
            <a:solidFill>
              <a:srgbClr val="00B8FF"/>
            </a:solidFill>
            <a:ln w="19050" cap="flat" cmpd="sng" algn="ctr">
              <a:solidFill>
                <a:schemeClr val="tx1"/>
              </a:solidFill>
              <a:prstDash val="solid"/>
              <a:round/>
              <a:headEnd type="none"/>
              <a:tailEnd type="triangle" w="sm" len="sm"/>
            </a:ln>
            <a:effectLst/>
          </p:spPr>
        </p:cxnSp>
        <p:cxnSp>
          <p:nvCxnSpPr>
            <p:cNvPr id="96" name="Curved Connector 35"/>
            <p:cNvCxnSpPr>
              <a:stCxn id="87" idx="2"/>
              <a:endCxn id="88" idx="0"/>
            </p:cNvCxnSpPr>
            <p:nvPr/>
          </p:nvCxnSpPr>
          <p:spPr bwMode="auto">
            <a:xfrm rot="10800000" flipV="1">
              <a:off x="1074912" y="3479238"/>
              <a:ext cx="2898600" cy="874260"/>
            </a:xfrm>
            <a:prstGeom prst="curvedConnector2">
              <a:avLst/>
            </a:prstGeom>
            <a:solidFill>
              <a:srgbClr val="00B8FF"/>
            </a:solidFill>
            <a:ln w="19050" cap="flat" cmpd="sng" algn="ctr">
              <a:solidFill>
                <a:schemeClr val="tx1"/>
              </a:solidFill>
              <a:prstDash val="solid"/>
              <a:round/>
              <a:headEnd type="none"/>
              <a:tailEnd type="triangle" w="sm" len="sm"/>
            </a:ln>
            <a:effectLst/>
          </p:spPr>
        </p:cxnSp>
        <p:cxnSp>
          <p:nvCxnSpPr>
            <p:cNvPr id="97" name="Straight Arrow Connector 96"/>
            <p:cNvCxnSpPr>
              <a:stCxn id="86" idx="2"/>
              <a:endCxn id="92" idx="3"/>
            </p:cNvCxnSpPr>
            <p:nvPr/>
          </p:nvCxnSpPr>
          <p:spPr bwMode="auto">
            <a:xfrm rot="10800000">
              <a:off x="1910111" y="2844119"/>
              <a:ext cx="1252799" cy="203228"/>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98" name="Straight Arrow Connector 97"/>
            <p:cNvCxnSpPr>
              <a:stCxn id="86" idx="2"/>
              <a:endCxn id="93" idx="3"/>
            </p:cNvCxnSpPr>
            <p:nvPr/>
          </p:nvCxnSpPr>
          <p:spPr bwMode="auto">
            <a:xfrm rot="10800000" flipV="1">
              <a:off x="1910111" y="3047339"/>
              <a:ext cx="1252799" cy="388394"/>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99" name="Straight Arrow Connector 98"/>
            <p:cNvCxnSpPr>
              <a:stCxn id="109" idx="2"/>
              <a:endCxn id="90" idx="3"/>
            </p:cNvCxnSpPr>
            <p:nvPr/>
          </p:nvCxnSpPr>
          <p:spPr bwMode="auto">
            <a:xfrm rot="10800000">
              <a:off x="1910111" y="1493168"/>
              <a:ext cx="2977801" cy="238272"/>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cxnSp>
          <p:nvCxnSpPr>
            <p:cNvPr id="100" name="Straight Arrow Connector 99"/>
            <p:cNvCxnSpPr>
              <a:stCxn id="109" idx="2"/>
              <a:endCxn id="91" idx="3"/>
            </p:cNvCxnSpPr>
            <p:nvPr/>
          </p:nvCxnSpPr>
          <p:spPr bwMode="auto">
            <a:xfrm rot="10800000" flipV="1">
              <a:off x="1910111" y="1731436"/>
              <a:ext cx="2977801" cy="430236"/>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sp>
          <p:nvSpPr>
            <p:cNvPr id="105" name="TextBox 104"/>
            <p:cNvSpPr txBox="1"/>
            <p:nvPr/>
          </p:nvSpPr>
          <p:spPr>
            <a:xfrm>
              <a:off x="3120203" y="3932239"/>
              <a:ext cx="1005709" cy="911027"/>
            </a:xfrm>
            <a:prstGeom prst="rect">
              <a:avLst/>
            </a:prstGeom>
            <a:noFill/>
          </p:spPr>
          <p:txBody>
            <a:bodyPr wrap="square" rtlCol="0">
              <a:spAutoFit/>
            </a:bodyPr>
            <a:lstStyle/>
            <a:p>
              <a:endParaRPr lang="en-US" sz="1000" b="1" noProof="1">
                <a:solidFill>
                  <a:srgbClr val="0D0D0D"/>
                </a:solidFill>
              </a:endParaRPr>
            </a:p>
          </p:txBody>
        </p:sp>
        <p:cxnSp>
          <p:nvCxnSpPr>
            <p:cNvPr id="108" name="Straight Arrow Connector 107"/>
            <p:cNvCxnSpPr>
              <a:stCxn id="87" idx="4"/>
              <a:endCxn id="89" idx="0"/>
            </p:cNvCxnSpPr>
            <p:nvPr/>
          </p:nvCxnSpPr>
          <p:spPr bwMode="auto">
            <a:xfrm rot="5400000">
              <a:off x="3542589" y="3701667"/>
              <a:ext cx="731659" cy="600000"/>
            </a:xfrm>
            <a:prstGeom prst="straightConnector1">
              <a:avLst/>
            </a:prstGeom>
            <a:solidFill>
              <a:srgbClr val="00B8FF"/>
            </a:solidFill>
            <a:ln w="19050" cap="flat" cmpd="sng" algn="ctr">
              <a:solidFill>
                <a:schemeClr val="tx1"/>
              </a:solidFill>
              <a:prstDash val="solid"/>
              <a:round/>
              <a:headEnd type="none" w="med" len="med"/>
              <a:tailEnd type="triangle" w="sm" len="sm"/>
            </a:ln>
            <a:effectLst/>
          </p:spPr>
        </p:cxnSp>
        <p:sp>
          <p:nvSpPr>
            <p:cNvPr id="109" name="Oval 108"/>
            <p:cNvSpPr/>
            <p:nvPr/>
          </p:nvSpPr>
          <p:spPr bwMode="auto">
            <a:xfrm>
              <a:off x="4887912" y="1090896"/>
              <a:ext cx="2656971" cy="1281077"/>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1" i="0" u="none" strike="noStrike" cap="none" normalizeH="0" baseline="0" noProof="1">
                <a:ln>
                  <a:noFill/>
                </a:ln>
                <a:solidFill>
                  <a:schemeClr val="tx1">
                    <a:lumMod val="95000"/>
                    <a:lumOff val="5000"/>
                  </a:schemeClr>
                </a:solidFill>
                <a:effectLst/>
                <a:latin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noGrp="1" noChangeArrowheads="1"/>
          </p:cNvSpPr>
          <p:nvPr>
            <p:ph idx="1"/>
          </p:nvPr>
        </p:nvSpPr>
        <p:spPr>
          <a:xfrm>
            <a:off x="239712" y="1444625"/>
            <a:ext cx="9644062" cy="5573713"/>
          </a:xfrm>
        </p:spPr>
        <p:txBody>
          <a:bodyPr/>
          <a:lstStyle/>
          <a:p>
            <a:r>
              <a:rPr lang="en-US" dirty="0" smtClean="0"/>
              <a:t>User of dataset “F” can now query:</a:t>
            </a:r>
          </a:p>
          <a:p>
            <a:pPr lvl="1"/>
            <a:r>
              <a:rPr lang="en-US" dirty="0" smtClean="0"/>
              <a:t>“</a:t>
            </a:r>
            <a:r>
              <a:rPr lang="fr-FR" dirty="0" smtClean="0"/>
              <a:t>donnes</a:t>
            </a:r>
            <a:r>
              <a:rPr lang="en-US" dirty="0" smtClean="0"/>
              <a:t>-</a:t>
            </a:r>
            <a:r>
              <a:rPr lang="en-US" dirty="0" err="1" smtClean="0"/>
              <a:t>moi</a:t>
            </a:r>
            <a:r>
              <a:rPr lang="en-US" dirty="0" smtClean="0"/>
              <a:t> la page </a:t>
            </a:r>
            <a:r>
              <a:rPr lang="en-US" dirty="0" err="1" smtClean="0"/>
              <a:t>d’accueil</a:t>
            </a:r>
            <a:r>
              <a:rPr lang="en-US" dirty="0" smtClean="0"/>
              <a:t> de </a:t>
            </a:r>
            <a:r>
              <a:rPr lang="en-US" dirty="0" err="1" smtClean="0"/>
              <a:t>l’auteur</a:t>
            </a:r>
            <a:r>
              <a:rPr lang="en-US" dirty="0" smtClean="0"/>
              <a:t> de </a:t>
            </a:r>
            <a:r>
              <a:rPr lang="en-US" dirty="0" err="1" smtClean="0"/>
              <a:t>l’original</a:t>
            </a:r>
            <a:r>
              <a:rPr lang="en-US" dirty="0" smtClean="0"/>
              <a:t>”</a:t>
            </a:r>
          </a:p>
          <a:p>
            <a:pPr lvl="2"/>
            <a:r>
              <a:rPr lang="en-US" dirty="0" smtClean="0"/>
              <a:t>well… “give me the home page of the original’s ‘auteur’”</a:t>
            </a:r>
          </a:p>
          <a:p>
            <a:r>
              <a:rPr lang="en-US" dirty="0" smtClean="0"/>
              <a:t>The information is not in datasets “F” or “A”…</a:t>
            </a:r>
          </a:p>
          <a:p>
            <a:r>
              <a:rPr lang="en-US" dirty="0" smtClean="0"/>
              <a:t>…but was made available by:</a:t>
            </a:r>
          </a:p>
          <a:p>
            <a:pPr lvl="1"/>
            <a:r>
              <a:rPr lang="en-US" dirty="0" smtClean="0"/>
              <a:t>merging datasets “A” and datasets “F”</a:t>
            </a:r>
          </a:p>
          <a:p>
            <a:pPr lvl="1"/>
            <a:r>
              <a:rPr lang="en-US" dirty="0" smtClean="0"/>
              <a:t>adding three simple extra statements as an extra “glue”</a:t>
            </a:r>
            <a:endParaRPr lang="en-US" dirty="0"/>
          </a:p>
        </p:txBody>
      </p:sp>
      <p:sp>
        <p:nvSpPr>
          <p:cNvPr id="71683" name="Rectangle 1"/>
          <p:cNvSpPr>
            <a:spLocks noGrp="1" noChangeArrowheads="1"/>
          </p:cNvSpPr>
          <p:nvPr>
            <p:ph type="title"/>
          </p:nvPr>
        </p:nvSpPr>
        <p:spPr/>
        <p:txBody>
          <a:bodyPr/>
          <a:lstStyle/>
          <a:p>
            <a:r>
              <a:rPr lang="en-US" smtClean="0"/>
              <a:t>Start making richer queries!</a:t>
            </a:r>
            <a:endParaRPr lang="en-US"/>
          </a:p>
        </p:txBody>
      </p:sp>
      <p:grpSp>
        <p:nvGrpSpPr>
          <p:cNvPr id="2" name="Group 4"/>
          <p:cNvGrpSpPr/>
          <p:nvPr/>
        </p:nvGrpSpPr>
        <p:grpSpPr>
          <a:xfrm>
            <a:off x="5726112" y="5532437"/>
            <a:ext cx="4038600" cy="1676400"/>
            <a:chOff x="5878512" y="5380037"/>
            <a:chExt cx="4038600" cy="1676400"/>
          </a:xfrm>
        </p:grpSpPr>
        <p:sp>
          <p:nvSpPr>
            <p:cNvPr id="6" name="Rectangle 5"/>
            <p:cNvSpPr/>
            <p:nvPr/>
          </p:nvSpPr>
          <p:spPr bwMode="auto">
            <a:xfrm>
              <a:off x="5878512" y="5380037"/>
              <a:ext cx="4038600" cy="167640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grpSp>
          <p:nvGrpSpPr>
            <p:cNvPr id="3" name="Group 84"/>
            <p:cNvGrpSpPr/>
            <p:nvPr/>
          </p:nvGrpSpPr>
          <p:grpSpPr>
            <a:xfrm>
              <a:off x="6107112" y="5456236"/>
              <a:ext cx="3744910" cy="1447878"/>
              <a:chOff x="239712" y="1364667"/>
              <a:chExt cx="9840913" cy="3804761"/>
            </a:xfrm>
          </p:grpSpPr>
          <p:sp>
            <p:nvSpPr>
              <p:cNvPr id="8" name="Oval 7"/>
              <p:cNvSpPr/>
              <p:nvPr/>
            </p:nvSpPr>
            <p:spPr bwMode="auto">
              <a:xfrm>
                <a:off x="8393112" y="40084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9" name="Rectangle 8"/>
              <p:cNvSpPr/>
              <p:nvPr/>
            </p:nvSpPr>
            <p:spPr bwMode="auto">
              <a:xfrm>
                <a:off x="8476416" y="45418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0" i="0" u="none" strike="noStrike" cap="none" normalizeH="0" baseline="0" noProof="1">
                  <a:ln>
                    <a:noFill/>
                  </a:ln>
                  <a:solidFill>
                    <a:srgbClr val="0D0D0D"/>
                  </a:solidFill>
                  <a:effectLst/>
                  <a:latin typeface="Arial" charset="0"/>
                </a:endParaRPr>
              </a:p>
            </p:txBody>
          </p:sp>
          <p:sp>
            <p:nvSpPr>
              <p:cNvPr id="10" name="Rectangle 9"/>
              <p:cNvSpPr/>
              <p:nvPr/>
            </p:nvSpPr>
            <p:spPr bwMode="auto">
              <a:xfrm>
                <a:off x="8240712" y="21034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fr-FR" sz="1000" b="0" i="0" u="none" strike="noStrike" cap="none" normalizeH="0" baseline="0" dirty="0">
                  <a:ln>
                    <a:noFill/>
                  </a:ln>
                  <a:solidFill>
                    <a:srgbClr val="0D0D0D"/>
                  </a:solidFill>
                  <a:effectLst/>
                  <a:latin typeface="Arial" charset="0"/>
                </a:endParaRPr>
              </a:p>
            </p:txBody>
          </p:sp>
          <p:sp>
            <p:nvSpPr>
              <p:cNvPr id="11" name="Oval 10"/>
              <p:cNvSpPr/>
              <p:nvPr/>
            </p:nvSpPr>
            <p:spPr bwMode="auto">
              <a:xfrm>
                <a:off x="6488112" y="3017837"/>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0" i="0" u="none" strike="noStrike" cap="none" normalizeH="0" baseline="0" noProof="1">
                  <a:ln>
                    <a:noFill/>
                  </a:ln>
                  <a:solidFill>
                    <a:schemeClr val="tx1">
                      <a:lumMod val="95000"/>
                      <a:lumOff val="5000"/>
                    </a:schemeClr>
                  </a:solidFill>
                  <a:effectLst/>
                  <a:latin typeface="Arial" charset="0"/>
                </a:endParaRPr>
              </a:p>
            </p:txBody>
          </p:sp>
          <p:cxnSp>
            <p:nvCxnSpPr>
              <p:cNvPr id="12" name="Straight Arrow Connector 11"/>
              <p:cNvCxnSpPr>
                <a:stCxn id="11" idx="4"/>
                <a:endCxn id="8" idx="1"/>
              </p:cNvCxnSpPr>
              <p:nvPr/>
            </p:nvCxnSpPr>
            <p:spPr bwMode="auto">
              <a:xfrm rot="16200000" flipH="1">
                <a:off x="7784445" y="3372781"/>
                <a:ext cx="706895" cy="64258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3" name="Straight Arrow Connector 12"/>
              <p:cNvCxnSpPr>
                <a:stCxn id="8" idx="5"/>
                <a:endCxn id="9" idx="0"/>
              </p:cNvCxnSpPr>
              <p:nvPr/>
            </p:nvCxnSpPr>
            <p:spPr bwMode="auto">
              <a:xfrm rot="16200000" flipH="1">
                <a:off x="8875575" y="4138891"/>
                <a:ext cx="305592" cy="50029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4" name="Straight Arrow Connector 13"/>
              <p:cNvCxnSpPr>
                <a:stCxn id="11" idx="0"/>
                <a:endCxn id="10" idx="2"/>
              </p:cNvCxnSpPr>
              <p:nvPr/>
            </p:nvCxnSpPr>
            <p:spPr bwMode="auto">
              <a:xfrm rot="5400000" flipH="1" flipV="1">
                <a:off x="8087282" y="2062303"/>
                <a:ext cx="684850" cy="122621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5" name="Straight Arrow Connector 14"/>
              <p:cNvCxnSpPr>
                <a:stCxn id="11" idx="0"/>
                <a:endCxn id="32" idx="5"/>
              </p:cNvCxnSpPr>
              <p:nvPr/>
            </p:nvCxnSpPr>
            <p:spPr bwMode="auto">
              <a:xfrm rot="16200000" flipV="1">
                <a:off x="6900049" y="2101287"/>
                <a:ext cx="1172281" cy="66081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6" name="Oval 15"/>
              <p:cNvSpPr/>
              <p:nvPr/>
            </p:nvSpPr>
            <p:spPr bwMode="auto">
              <a:xfrm>
                <a:off x="3162912" y="2890738"/>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17" name="Oval 16"/>
              <p:cNvSpPr/>
              <p:nvPr/>
            </p:nvSpPr>
            <p:spPr bwMode="auto">
              <a:xfrm>
                <a:off x="3973512" y="3322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0" i="0" u="none" strike="noStrike" cap="none" normalizeH="0" baseline="0">
                  <a:ln>
                    <a:noFill/>
                  </a:ln>
                  <a:solidFill>
                    <a:schemeClr val="bg1"/>
                  </a:solidFill>
                  <a:effectLst/>
                  <a:latin typeface="Arial" charset="0"/>
                </a:endParaRPr>
              </a:p>
            </p:txBody>
          </p:sp>
          <p:sp>
            <p:nvSpPr>
              <p:cNvPr id="18" name="Rectangle 17"/>
              <p:cNvSpPr/>
              <p:nvPr/>
            </p:nvSpPr>
            <p:spPr bwMode="auto">
              <a:xfrm>
                <a:off x="239712" y="469423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0" i="0" u="none" strike="noStrike" cap="none" normalizeH="0" baseline="0" noProof="1">
                  <a:ln>
                    <a:noFill/>
                  </a:ln>
                  <a:solidFill>
                    <a:srgbClr val="0D0D0D"/>
                  </a:solidFill>
                  <a:effectLst/>
                  <a:latin typeface="Arial" charset="0"/>
                </a:endParaRPr>
              </a:p>
            </p:txBody>
          </p:sp>
          <p:sp>
            <p:nvSpPr>
              <p:cNvPr id="19" name="Oval 18"/>
              <p:cNvSpPr/>
              <p:nvPr/>
            </p:nvSpPr>
            <p:spPr bwMode="auto">
              <a:xfrm>
                <a:off x="2068512" y="4846637"/>
                <a:ext cx="3079800" cy="322791"/>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0" i="0" u="none" strike="noStrike" cap="none" normalizeH="0" baseline="0" noProof="1">
                  <a:ln>
                    <a:noFill/>
                  </a:ln>
                  <a:solidFill>
                    <a:srgbClr val="0D0D0D"/>
                  </a:solidFill>
                  <a:effectLst/>
                  <a:latin typeface="Arial" charset="0"/>
                </a:endParaRPr>
              </a:p>
            </p:txBody>
          </p:sp>
          <p:sp>
            <p:nvSpPr>
              <p:cNvPr id="20" name="Rectangle 19"/>
              <p:cNvSpPr/>
              <p:nvPr/>
            </p:nvSpPr>
            <p:spPr bwMode="auto">
              <a:xfrm>
                <a:off x="239712" y="1364667"/>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rgbClr val="0D0D0D"/>
                  </a:solidFill>
                  <a:effectLst/>
                  <a:latin typeface="Arial" charset="0"/>
                </a:endParaRPr>
              </a:p>
            </p:txBody>
          </p:sp>
          <p:sp>
            <p:nvSpPr>
              <p:cNvPr id="21" name="Rectangle 20"/>
              <p:cNvSpPr/>
              <p:nvPr/>
            </p:nvSpPr>
            <p:spPr bwMode="auto">
              <a:xfrm>
                <a:off x="239712" y="1764867"/>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rgbClr val="0D0D0D"/>
                  </a:solidFill>
                  <a:effectLst/>
                  <a:latin typeface="Arial" charset="0"/>
                </a:endParaRPr>
              </a:p>
            </p:txBody>
          </p:sp>
          <p:sp>
            <p:nvSpPr>
              <p:cNvPr id="22" name="Rectangle 21"/>
              <p:cNvSpPr/>
              <p:nvPr/>
            </p:nvSpPr>
            <p:spPr bwMode="auto">
              <a:xfrm>
                <a:off x="239712" y="27156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rgbClr val="0D0D0D"/>
                  </a:solidFill>
                  <a:effectLst/>
                  <a:latin typeface="Arial" charset="0"/>
                </a:endParaRPr>
              </a:p>
            </p:txBody>
          </p:sp>
          <p:sp>
            <p:nvSpPr>
              <p:cNvPr id="23" name="Rectangle 22"/>
              <p:cNvSpPr/>
              <p:nvPr/>
            </p:nvSpPr>
            <p:spPr bwMode="auto">
              <a:xfrm>
                <a:off x="239712" y="31158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rgbClr val="0D0D0D"/>
                  </a:solidFill>
                  <a:effectLst/>
                  <a:latin typeface="Arial" charset="0"/>
                </a:endParaRPr>
              </a:p>
            </p:txBody>
          </p:sp>
          <p:cxnSp>
            <p:nvCxnSpPr>
              <p:cNvPr id="24" name="Curved Connector 20"/>
              <p:cNvCxnSpPr>
                <a:stCxn id="32" idx="3"/>
                <a:endCxn id="16" idx="6"/>
              </p:cNvCxnSpPr>
              <p:nvPr/>
            </p:nvCxnSpPr>
            <p:spPr bwMode="auto">
              <a:xfrm rot="5400000">
                <a:off x="3853974" y="1624295"/>
                <a:ext cx="1201782" cy="16443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25" name="Curved Connector 34"/>
              <p:cNvCxnSpPr>
                <a:stCxn id="32" idx="3"/>
                <a:endCxn id="17" idx="6"/>
              </p:cNvCxnSpPr>
              <p:nvPr/>
            </p:nvCxnSpPr>
            <p:spPr bwMode="auto">
              <a:xfrm rot="5400000">
                <a:off x="4043325" y="2245544"/>
                <a:ext cx="1633681" cy="8337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26" name="Curved Connector 35"/>
              <p:cNvCxnSpPr>
                <a:stCxn id="17" idx="2"/>
                <a:endCxn id="18" idx="0"/>
              </p:cNvCxnSpPr>
              <p:nvPr/>
            </p:nvCxnSpPr>
            <p:spPr bwMode="auto">
              <a:xfrm rot="10800000" flipV="1">
                <a:off x="1074912" y="3479237"/>
                <a:ext cx="2898600" cy="12150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27" name="Straight Arrow Connector 26"/>
              <p:cNvCxnSpPr>
                <a:stCxn id="16" idx="2"/>
                <a:endCxn id="22" idx="3"/>
              </p:cNvCxnSpPr>
              <p:nvPr/>
            </p:nvCxnSpPr>
            <p:spPr bwMode="auto">
              <a:xfrm rot="10800000">
                <a:off x="1910112" y="2844114"/>
                <a:ext cx="1252800" cy="20322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8" name="Straight Arrow Connector 27"/>
              <p:cNvCxnSpPr>
                <a:stCxn id="16" idx="2"/>
                <a:endCxn id="23" idx="3"/>
              </p:cNvCxnSpPr>
              <p:nvPr/>
            </p:nvCxnSpPr>
            <p:spPr bwMode="auto">
              <a:xfrm rot="10800000" flipV="1">
                <a:off x="1910112" y="3047337"/>
                <a:ext cx="1252800" cy="19697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9" name="Straight Arrow Connector 28"/>
              <p:cNvCxnSpPr>
                <a:stCxn id="32" idx="2"/>
                <a:endCxn id="20" idx="3"/>
              </p:cNvCxnSpPr>
              <p:nvPr/>
            </p:nvCxnSpPr>
            <p:spPr bwMode="auto">
              <a:xfrm rot="10800000">
                <a:off x="1910112" y="1493165"/>
                <a:ext cx="2977800" cy="23826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0" name="Straight Arrow Connector 29"/>
              <p:cNvCxnSpPr>
                <a:stCxn id="32" idx="2"/>
                <a:endCxn id="21" idx="3"/>
              </p:cNvCxnSpPr>
              <p:nvPr/>
            </p:nvCxnSpPr>
            <p:spPr bwMode="auto">
              <a:xfrm rot="10800000" flipV="1">
                <a:off x="1910112" y="1731432"/>
                <a:ext cx="2977800" cy="16193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1" name="Straight Arrow Connector 30"/>
              <p:cNvCxnSpPr>
                <a:stCxn id="17" idx="4"/>
                <a:endCxn id="19" idx="0"/>
              </p:cNvCxnSpPr>
              <p:nvPr/>
            </p:nvCxnSpPr>
            <p:spPr bwMode="auto">
              <a:xfrm rot="5400000">
                <a:off x="3303012" y="3941237"/>
                <a:ext cx="1210800" cy="6000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2" name="Oval 31"/>
              <p:cNvSpPr/>
              <p:nvPr/>
            </p:nvSpPr>
            <p:spPr bwMode="auto">
              <a:xfrm>
                <a:off x="4887912" y="1570037"/>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0" i="0" u="none" strike="noStrike" cap="none" normalizeH="0" baseline="0" noProof="1">
                  <a:ln>
                    <a:noFill/>
                  </a:ln>
                  <a:solidFill>
                    <a:schemeClr val="tx1">
                      <a:lumMod val="95000"/>
                      <a:lumOff val="5000"/>
                    </a:schemeClr>
                  </a:solidFill>
                  <a:effectLst/>
                  <a:latin typeface="Arial" charset="0"/>
                </a:endParaRPr>
              </a:p>
            </p:txBody>
          </p:sp>
          <p:sp>
            <p:nvSpPr>
              <p:cNvPr id="33" name="Oval 32"/>
              <p:cNvSpPr/>
              <p:nvPr/>
            </p:nvSpPr>
            <p:spPr bwMode="auto">
              <a:xfrm>
                <a:off x="5116512" y="3838046"/>
                <a:ext cx="2047372" cy="322791"/>
              </a:xfrm>
              <a:prstGeom prst="ellipse">
                <a:avLst/>
              </a:prstGeom>
              <a:solidFill>
                <a:srgbClr val="3366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1000" b="0" i="0" u="none" strike="noStrike" cap="none" normalizeH="0" baseline="0" noProof="1">
                  <a:ln>
                    <a:noFill/>
                  </a:ln>
                  <a:solidFill>
                    <a:srgbClr val="CFD20F"/>
                  </a:solidFill>
                  <a:effectLst/>
                  <a:latin typeface="Arial" charset="0"/>
                </a:endParaRPr>
              </a:p>
            </p:txBody>
          </p:sp>
          <p:cxnSp>
            <p:nvCxnSpPr>
              <p:cNvPr id="34" name="Straight Arrow Connector 33"/>
              <p:cNvCxnSpPr>
                <a:stCxn id="17" idx="5"/>
                <a:endCxn id="33" idx="2"/>
              </p:cNvCxnSpPr>
              <p:nvPr/>
            </p:nvCxnSpPr>
            <p:spPr bwMode="auto">
              <a:xfrm rot="16200000" flipH="1">
                <a:off x="4540775" y="3423705"/>
                <a:ext cx="409472" cy="7420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5" name="Straight Arrow Connector 34"/>
              <p:cNvCxnSpPr>
                <a:stCxn id="8" idx="2"/>
                <a:endCxn id="33" idx="6"/>
              </p:cNvCxnSpPr>
              <p:nvPr/>
            </p:nvCxnSpPr>
            <p:spPr bwMode="auto">
              <a:xfrm rot="10800000">
                <a:off x="7163884" y="3999442"/>
                <a:ext cx="1229228" cy="14244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gr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idx="1"/>
          </p:nvPr>
        </p:nvSpPr>
        <p:spPr/>
        <p:txBody>
          <a:bodyPr/>
          <a:lstStyle/>
          <a:p>
            <a:r>
              <a:rPr lang="en-US" smtClean="0"/>
              <a:t>Using, e.g., the “Person”, the dataset can be combined with other sources</a:t>
            </a:r>
          </a:p>
          <a:p>
            <a:r>
              <a:rPr lang="en-US" smtClean="0"/>
              <a:t>For example, data in Wikipedia can be extracted using dedicated tools</a:t>
            </a:r>
          </a:p>
          <a:p>
            <a:pPr lvl="1"/>
            <a:r>
              <a:rPr lang="en-US" smtClean="0"/>
              <a:t>e.g., the “</a:t>
            </a:r>
            <a:r>
              <a:rPr lang="en-US" smtClean="0">
                <a:hlinkClick r:id="rId3"/>
              </a:rPr>
              <a:t>dbpedia</a:t>
            </a:r>
            <a:r>
              <a:rPr lang="en-US" smtClean="0"/>
              <a:t>” project can extract the “infobox” information from Wikipedia already… </a:t>
            </a:r>
            <a:endParaRPr lang="en-US"/>
          </a:p>
        </p:txBody>
      </p:sp>
      <p:sp>
        <p:nvSpPr>
          <p:cNvPr id="73731" name="Rectangle 1"/>
          <p:cNvSpPr>
            <a:spLocks noGrp="1" noChangeArrowheads="1"/>
          </p:cNvSpPr>
          <p:nvPr>
            <p:ph type="title"/>
          </p:nvPr>
        </p:nvSpPr>
        <p:spPr/>
        <p:txBody>
          <a:bodyPr/>
          <a:lstStyle/>
          <a:p>
            <a:r>
              <a:rPr lang="en-US" smtClean="0"/>
              <a:t>Combine with different datasets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t>Merge with Wikipedia data</a:t>
            </a:r>
            <a:endParaRPr lang="en-US" dirty="0"/>
          </a:p>
        </p:txBody>
      </p:sp>
      <p:sp>
        <p:nvSpPr>
          <p:cNvPr id="6" name="Oval 5"/>
          <p:cNvSpPr/>
          <p:nvPr/>
        </p:nvSpPr>
        <p:spPr bwMode="auto">
          <a:xfrm>
            <a:off x="8393112" y="40084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 name="Rectangle 7"/>
          <p:cNvSpPr/>
          <p:nvPr/>
        </p:nvSpPr>
        <p:spPr bwMode="auto">
          <a:xfrm>
            <a:off x="8240712" y="45418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Besse, Christianne</a:t>
            </a:r>
            <a:endParaRPr kumimoji="0" lang="en-US" sz="1000" b="1" i="0" u="none" strike="noStrike" cap="none" normalizeH="0" baseline="0" noProof="1">
              <a:ln>
                <a:noFill/>
              </a:ln>
              <a:solidFill>
                <a:srgbClr val="0D0D0D"/>
              </a:solidFill>
              <a:effectLst/>
              <a:latin typeface="Arial" charset="0"/>
            </a:endParaRPr>
          </a:p>
        </p:txBody>
      </p:sp>
      <p:sp>
        <p:nvSpPr>
          <p:cNvPr id="9" name="Rectangle 8"/>
          <p:cNvSpPr/>
          <p:nvPr/>
        </p:nvSpPr>
        <p:spPr bwMode="auto">
          <a:xfrm>
            <a:off x="8240712" y="21034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fr-FR" sz="1000" b="1" dirty="0" smtClean="0">
                <a:solidFill>
                  <a:srgbClr val="0D0D0D"/>
                </a:solidFill>
              </a:rPr>
              <a:t>Le palais des miroirs</a:t>
            </a:r>
            <a:endParaRPr kumimoji="0" lang="fr-FR" sz="1000" b="1" i="0" u="none" strike="noStrike" cap="none" normalizeH="0" baseline="0" dirty="0">
              <a:ln>
                <a:noFill/>
              </a:ln>
              <a:solidFill>
                <a:srgbClr val="0D0D0D"/>
              </a:solidFill>
              <a:effectLst/>
              <a:latin typeface="Arial" charset="0"/>
            </a:endParaRPr>
          </a:p>
        </p:txBody>
      </p:sp>
      <p:sp>
        <p:nvSpPr>
          <p:cNvPr id="11" name="TextBox 10"/>
          <p:cNvSpPr txBox="1"/>
          <p:nvPr/>
        </p:nvSpPr>
        <p:spPr>
          <a:xfrm>
            <a:off x="7402512" y="2179637"/>
            <a:ext cx="762000" cy="229550"/>
          </a:xfrm>
          <a:prstGeom prst="rect">
            <a:avLst/>
          </a:prstGeom>
          <a:noFill/>
        </p:spPr>
        <p:txBody>
          <a:bodyPr wrap="square" rtlCol="0">
            <a:spAutoFit/>
          </a:bodyPr>
          <a:lstStyle/>
          <a:p>
            <a:r>
              <a:rPr lang="en-US" sz="1000" b="1" noProof="1" smtClean="0">
                <a:solidFill>
                  <a:srgbClr val="0D0D0D"/>
                </a:solidFill>
              </a:rPr>
              <a:t>f:original</a:t>
            </a:r>
            <a:endParaRPr lang="en-US" sz="1000" b="1" noProof="1">
              <a:solidFill>
                <a:srgbClr val="0D0D0D"/>
              </a:solidFill>
            </a:endParaRPr>
          </a:p>
        </p:txBody>
      </p:sp>
      <p:sp>
        <p:nvSpPr>
          <p:cNvPr id="12" name="TextBox 11"/>
          <p:cNvSpPr txBox="1"/>
          <p:nvPr/>
        </p:nvSpPr>
        <p:spPr>
          <a:xfrm>
            <a:off x="849312" y="4008437"/>
            <a:ext cx="533400"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13" name="TextBox 12"/>
          <p:cNvSpPr txBox="1"/>
          <p:nvPr/>
        </p:nvSpPr>
        <p:spPr>
          <a:xfrm>
            <a:off x="8316912" y="3551237"/>
            <a:ext cx="889632" cy="229550"/>
          </a:xfrm>
          <a:prstGeom prst="rect">
            <a:avLst/>
          </a:prstGeom>
          <a:noFill/>
        </p:spPr>
        <p:txBody>
          <a:bodyPr wrap="square" rtlCol="0">
            <a:spAutoFit/>
          </a:bodyPr>
          <a:lstStyle/>
          <a:p>
            <a:r>
              <a:rPr lang="en-US" sz="1000" b="1" noProof="1" smtClean="0">
                <a:solidFill>
                  <a:srgbClr val="0D0D0D"/>
                </a:solidFill>
              </a:rPr>
              <a:t>f:traducteur</a:t>
            </a:r>
            <a:endParaRPr lang="en-US" sz="1000" b="1" noProof="1">
              <a:solidFill>
                <a:srgbClr val="0D0D0D"/>
              </a:solidFill>
            </a:endParaRPr>
          </a:p>
        </p:txBody>
      </p:sp>
      <p:sp>
        <p:nvSpPr>
          <p:cNvPr id="14" name="TextBox 13"/>
          <p:cNvSpPr txBox="1"/>
          <p:nvPr/>
        </p:nvSpPr>
        <p:spPr>
          <a:xfrm>
            <a:off x="4811712" y="3169287"/>
            <a:ext cx="685800" cy="229550"/>
          </a:xfrm>
          <a:prstGeom prst="rect">
            <a:avLst/>
          </a:prstGeom>
          <a:noFill/>
        </p:spPr>
        <p:txBody>
          <a:bodyPr wrap="square" rtlCol="0">
            <a:spAutoFit/>
          </a:bodyPr>
          <a:lstStyle/>
          <a:p>
            <a:r>
              <a:rPr lang="en-US" sz="1000" b="1" noProof="1" smtClean="0">
                <a:solidFill>
                  <a:srgbClr val="0D0D0D"/>
                </a:solidFill>
              </a:rPr>
              <a:t>f:auteur</a:t>
            </a:r>
            <a:endParaRPr lang="en-US" sz="1000" b="1" noProof="1">
              <a:solidFill>
                <a:srgbClr val="0D0D0D"/>
              </a:solidFill>
            </a:endParaRPr>
          </a:p>
        </p:txBody>
      </p:sp>
      <p:sp>
        <p:nvSpPr>
          <p:cNvPr id="15" name="TextBox 14"/>
          <p:cNvSpPr txBox="1"/>
          <p:nvPr/>
        </p:nvSpPr>
        <p:spPr>
          <a:xfrm rot="19874736">
            <a:off x="7867240" y="2498732"/>
            <a:ext cx="675917" cy="229550"/>
          </a:xfrm>
          <a:prstGeom prst="rect">
            <a:avLst/>
          </a:prstGeom>
          <a:noFill/>
        </p:spPr>
        <p:txBody>
          <a:bodyPr wrap="square" rtlCol="0">
            <a:spAutoFit/>
          </a:bodyPr>
          <a:lstStyle/>
          <a:p>
            <a:r>
              <a:rPr lang="en-US" sz="1000" b="1" noProof="1" smtClean="0">
                <a:solidFill>
                  <a:srgbClr val="0D0D0D"/>
                </a:solidFill>
              </a:rPr>
              <a:t>f:titre</a:t>
            </a:r>
            <a:endParaRPr lang="en-US" sz="1000" b="1" noProof="1">
              <a:solidFill>
                <a:srgbClr val="0D0D0D"/>
              </a:solidFill>
            </a:endParaRPr>
          </a:p>
        </p:txBody>
      </p:sp>
      <p:sp>
        <p:nvSpPr>
          <p:cNvPr id="16" name="Oval 15"/>
          <p:cNvSpPr/>
          <p:nvPr/>
        </p:nvSpPr>
        <p:spPr bwMode="auto">
          <a:xfrm>
            <a:off x="6488112" y="3017837"/>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18" name="Straight Arrow Connector 17"/>
          <p:cNvCxnSpPr>
            <a:stCxn id="16" idx="4"/>
            <a:endCxn id="6" idx="1"/>
          </p:cNvCxnSpPr>
          <p:nvPr/>
        </p:nvCxnSpPr>
        <p:spPr bwMode="auto">
          <a:xfrm rot="16200000" flipH="1">
            <a:off x="7784445" y="3372781"/>
            <a:ext cx="706895" cy="64258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9" name="Straight Arrow Connector 18"/>
          <p:cNvCxnSpPr>
            <a:stCxn id="6" idx="5"/>
            <a:endCxn id="8" idx="0"/>
          </p:cNvCxnSpPr>
          <p:nvPr/>
        </p:nvCxnSpPr>
        <p:spPr bwMode="auto">
          <a:xfrm rot="16200000" flipH="1">
            <a:off x="8757723" y="4256743"/>
            <a:ext cx="305592" cy="26459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0" name="Straight Arrow Connector 19"/>
          <p:cNvCxnSpPr>
            <a:stCxn id="16" idx="0"/>
            <a:endCxn id="9" idx="2"/>
          </p:cNvCxnSpPr>
          <p:nvPr/>
        </p:nvCxnSpPr>
        <p:spPr bwMode="auto">
          <a:xfrm rot="5400000" flipH="1" flipV="1">
            <a:off x="8087282" y="2062303"/>
            <a:ext cx="684850" cy="122621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1" name="Straight Arrow Connector 20"/>
          <p:cNvCxnSpPr>
            <a:stCxn id="16" idx="0"/>
            <a:endCxn id="47" idx="5"/>
          </p:cNvCxnSpPr>
          <p:nvPr/>
        </p:nvCxnSpPr>
        <p:spPr bwMode="auto">
          <a:xfrm rot="16200000" flipV="1">
            <a:off x="6900049" y="2101287"/>
            <a:ext cx="1172281" cy="66081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2" name="TextBox 21"/>
          <p:cNvSpPr txBox="1"/>
          <p:nvPr/>
        </p:nvSpPr>
        <p:spPr>
          <a:xfrm>
            <a:off x="9155112" y="4160837"/>
            <a:ext cx="609600"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23" name="Oval 22"/>
          <p:cNvSpPr/>
          <p:nvPr/>
        </p:nvSpPr>
        <p:spPr bwMode="auto">
          <a:xfrm>
            <a:off x="3162912" y="2890738"/>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4" name="Oval 23"/>
          <p:cNvSpPr/>
          <p:nvPr/>
        </p:nvSpPr>
        <p:spPr bwMode="auto">
          <a:xfrm>
            <a:off x="3973512" y="3322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5" name="Rectangle 24"/>
          <p:cNvSpPr/>
          <p:nvPr/>
        </p:nvSpPr>
        <p:spPr bwMode="auto">
          <a:xfrm>
            <a:off x="239712" y="469423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sp>
        <p:nvSpPr>
          <p:cNvPr id="26" name="Oval 25"/>
          <p:cNvSpPr/>
          <p:nvPr/>
        </p:nvSpPr>
        <p:spPr bwMode="auto">
          <a:xfrm>
            <a:off x="2068512" y="4694237"/>
            <a:ext cx="3079800" cy="322791"/>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http://www.amitavghosh.com</a:t>
            </a:r>
            <a:endParaRPr kumimoji="0" lang="en-US" sz="1000" b="1" i="0" u="none" strike="noStrike" cap="none" normalizeH="0" baseline="0" noProof="1">
              <a:ln>
                <a:noFill/>
              </a:ln>
              <a:solidFill>
                <a:srgbClr val="0D0D0D"/>
              </a:solidFill>
              <a:effectLst/>
              <a:latin typeface="Arial" charset="0"/>
            </a:endParaRPr>
          </a:p>
        </p:txBody>
      </p:sp>
      <p:sp>
        <p:nvSpPr>
          <p:cNvPr id="27" name="Rectangle 26"/>
          <p:cNvSpPr/>
          <p:nvPr/>
        </p:nvSpPr>
        <p:spPr bwMode="auto">
          <a:xfrm>
            <a:off x="239712" y="1465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The Glass Palace</a:t>
            </a:r>
            <a:endParaRPr kumimoji="0" lang="en-US" sz="1200" b="1" i="0" u="none" strike="noStrike" cap="none" normalizeH="0" baseline="0" dirty="0">
              <a:ln>
                <a:noFill/>
              </a:ln>
              <a:solidFill>
                <a:srgbClr val="0D0D0D"/>
              </a:solidFill>
              <a:effectLst/>
              <a:latin typeface="Arial" charset="0"/>
            </a:endParaRPr>
          </a:p>
        </p:txBody>
      </p:sp>
      <p:sp>
        <p:nvSpPr>
          <p:cNvPr id="28" name="Rectangle 27"/>
          <p:cNvSpPr/>
          <p:nvPr/>
        </p:nvSpPr>
        <p:spPr bwMode="auto">
          <a:xfrm>
            <a:off x="239712" y="1846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2000</a:t>
            </a:r>
            <a:endParaRPr kumimoji="0" lang="en-US" sz="1200" b="1" i="0" u="none" strike="noStrike" cap="none" normalizeH="0" baseline="0" dirty="0">
              <a:ln>
                <a:noFill/>
              </a:ln>
              <a:solidFill>
                <a:srgbClr val="0D0D0D"/>
              </a:solidFill>
              <a:effectLst/>
              <a:latin typeface="Arial" charset="0"/>
            </a:endParaRPr>
          </a:p>
        </p:txBody>
      </p:sp>
      <p:sp>
        <p:nvSpPr>
          <p:cNvPr id="29" name="Rectangle 28"/>
          <p:cNvSpPr/>
          <p:nvPr/>
        </p:nvSpPr>
        <p:spPr bwMode="auto">
          <a:xfrm>
            <a:off x="239712" y="27156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London</a:t>
            </a:r>
            <a:endParaRPr kumimoji="0" lang="en-US" sz="1200" b="1" i="0" u="none" strike="noStrike" cap="none" normalizeH="0" baseline="0" dirty="0">
              <a:ln>
                <a:noFill/>
              </a:ln>
              <a:solidFill>
                <a:srgbClr val="0D0D0D"/>
              </a:solidFill>
              <a:effectLst/>
              <a:latin typeface="Arial" charset="0"/>
            </a:endParaRPr>
          </a:p>
        </p:txBody>
      </p:sp>
      <p:sp>
        <p:nvSpPr>
          <p:cNvPr id="30" name="Rectangle 29"/>
          <p:cNvSpPr/>
          <p:nvPr/>
        </p:nvSpPr>
        <p:spPr bwMode="auto">
          <a:xfrm>
            <a:off x="239712" y="31158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Harper Collins</a:t>
            </a:r>
            <a:endParaRPr kumimoji="0" lang="en-US" sz="1200" b="1" i="0" u="none" strike="noStrike" cap="none" normalizeH="0" baseline="0" dirty="0">
              <a:ln>
                <a:noFill/>
              </a:ln>
              <a:solidFill>
                <a:srgbClr val="0D0D0D"/>
              </a:solidFill>
              <a:effectLst/>
              <a:latin typeface="Arial" charset="0"/>
            </a:endParaRPr>
          </a:p>
        </p:txBody>
      </p:sp>
      <p:cxnSp>
        <p:nvCxnSpPr>
          <p:cNvPr id="31" name="Curved Connector 20"/>
          <p:cNvCxnSpPr>
            <a:stCxn id="47" idx="3"/>
            <a:endCxn id="23" idx="6"/>
          </p:cNvCxnSpPr>
          <p:nvPr/>
        </p:nvCxnSpPr>
        <p:spPr bwMode="auto">
          <a:xfrm rot="5400000">
            <a:off x="3853974" y="1624295"/>
            <a:ext cx="1201782" cy="16443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2" name="Curved Connector 34"/>
          <p:cNvCxnSpPr>
            <a:stCxn id="47" idx="3"/>
            <a:endCxn id="24" idx="6"/>
          </p:cNvCxnSpPr>
          <p:nvPr/>
        </p:nvCxnSpPr>
        <p:spPr bwMode="auto">
          <a:xfrm rot="5400000">
            <a:off x="4043325" y="2245544"/>
            <a:ext cx="1633681" cy="8337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3" name="Curved Connector 35"/>
          <p:cNvCxnSpPr>
            <a:stCxn id="24" idx="2"/>
            <a:endCxn id="25" idx="0"/>
          </p:cNvCxnSpPr>
          <p:nvPr/>
        </p:nvCxnSpPr>
        <p:spPr bwMode="auto">
          <a:xfrm rot="10800000" flipV="1">
            <a:off x="1074912" y="3479237"/>
            <a:ext cx="2898600" cy="12150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4" name="Straight Arrow Connector 33"/>
          <p:cNvCxnSpPr>
            <a:stCxn id="23" idx="2"/>
            <a:endCxn id="29" idx="3"/>
          </p:cNvCxnSpPr>
          <p:nvPr/>
        </p:nvCxnSpPr>
        <p:spPr bwMode="auto">
          <a:xfrm rot="10800000">
            <a:off x="1910112" y="2844114"/>
            <a:ext cx="1252800" cy="20322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5" name="Straight Arrow Connector 34"/>
          <p:cNvCxnSpPr>
            <a:stCxn id="23" idx="2"/>
            <a:endCxn id="30" idx="3"/>
          </p:cNvCxnSpPr>
          <p:nvPr/>
        </p:nvCxnSpPr>
        <p:spPr bwMode="auto">
          <a:xfrm rot="10800000" flipV="1">
            <a:off x="1910112" y="3047337"/>
            <a:ext cx="1252800" cy="19697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6" name="Straight Arrow Connector 35"/>
          <p:cNvCxnSpPr>
            <a:stCxn id="47" idx="2"/>
            <a:endCxn id="27" idx="3"/>
          </p:cNvCxnSpPr>
          <p:nvPr/>
        </p:nvCxnSpPr>
        <p:spPr bwMode="auto">
          <a:xfrm rot="10800000">
            <a:off x="1910112" y="1593941"/>
            <a:ext cx="2977800" cy="13749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47" idx="2"/>
            <a:endCxn id="28" idx="3"/>
          </p:cNvCxnSpPr>
          <p:nvPr/>
        </p:nvCxnSpPr>
        <p:spPr bwMode="auto">
          <a:xfrm rot="10800000" flipV="1">
            <a:off x="1910112" y="1731433"/>
            <a:ext cx="2977800" cy="24350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rot="238339">
            <a:off x="2547204" y="1396622"/>
            <a:ext cx="587248" cy="229550"/>
          </a:xfrm>
          <a:prstGeom prst="rect">
            <a:avLst/>
          </a:prstGeom>
          <a:noFill/>
        </p:spPr>
        <p:txBody>
          <a:bodyPr wrap="square" rtlCol="0">
            <a:spAutoFit/>
          </a:bodyPr>
          <a:lstStyle/>
          <a:p>
            <a:r>
              <a:rPr lang="en-US" sz="1000" b="1" noProof="1" smtClean="0">
                <a:solidFill>
                  <a:srgbClr val="0D0D0D"/>
                </a:solidFill>
              </a:rPr>
              <a:t>a:title</a:t>
            </a:r>
            <a:endParaRPr lang="en-US" sz="1000" b="1" noProof="1">
              <a:solidFill>
                <a:srgbClr val="0D0D0D"/>
              </a:solidFill>
            </a:endParaRPr>
          </a:p>
        </p:txBody>
      </p:sp>
      <p:sp>
        <p:nvSpPr>
          <p:cNvPr id="39" name="TextBox 38"/>
          <p:cNvSpPr txBox="1"/>
          <p:nvPr/>
        </p:nvSpPr>
        <p:spPr>
          <a:xfrm rot="21319586">
            <a:off x="2558864" y="1851210"/>
            <a:ext cx="565992" cy="229550"/>
          </a:xfrm>
          <a:prstGeom prst="rect">
            <a:avLst/>
          </a:prstGeom>
          <a:noFill/>
        </p:spPr>
        <p:txBody>
          <a:bodyPr wrap="square" rtlCol="0">
            <a:spAutoFit/>
          </a:bodyPr>
          <a:lstStyle/>
          <a:p>
            <a:r>
              <a:rPr lang="en-US" sz="1000" b="1" noProof="1" smtClean="0">
                <a:solidFill>
                  <a:srgbClr val="0D0D0D"/>
                </a:solidFill>
              </a:rPr>
              <a:t>a:year</a:t>
            </a:r>
            <a:endParaRPr lang="en-US" sz="1000" b="1" noProof="1">
              <a:solidFill>
                <a:srgbClr val="0D0D0D"/>
              </a:solidFill>
            </a:endParaRPr>
          </a:p>
        </p:txBody>
      </p:sp>
      <p:sp>
        <p:nvSpPr>
          <p:cNvPr id="40" name="TextBox 39"/>
          <p:cNvSpPr txBox="1"/>
          <p:nvPr/>
        </p:nvSpPr>
        <p:spPr>
          <a:xfrm rot="610119">
            <a:off x="2284446" y="2663769"/>
            <a:ext cx="543645" cy="229550"/>
          </a:xfrm>
          <a:prstGeom prst="rect">
            <a:avLst/>
          </a:prstGeom>
          <a:noFill/>
        </p:spPr>
        <p:txBody>
          <a:bodyPr wrap="square" rtlCol="0">
            <a:spAutoFit/>
          </a:bodyPr>
          <a:lstStyle/>
          <a:p>
            <a:r>
              <a:rPr lang="en-US" sz="1000" b="1" noProof="1" smtClean="0">
                <a:solidFill>
                  <a:srgbClr val="0D0D0D"/>
                </a:solidFill>
              </a:rPr>
              <a:t>a:city</a:t>
            </a:r>
            <a:endParaRPr lang="en-US" sz="1000" b="1" noProof="1">
              <a:solidFill>
                <a:srgbClr val="0D0D0D"/>
              </a:solidFill>
            </a:endParaRPr>
          </a:p>
        </p:txBody>
      </p:sp>
      <p:sp>
        <p:nvSpPr>
          <p:cNvPr id="41" name="TextBox 40"/>
          <p:cNvSpPr txBox="1"/>
          <p:nvPr/>
        </p:nvSpPr>
        <p:spPr>
          <a:xfrm rot="21074880">
            <a:off x="2183932" y="3126451"/>
            <a:ext cx="829823" cy="229550"/>
          </a:xfrm>
          <a:prstGeom prst="rect">
            <a:avLst/>
          </a:prstGeom>
          <a:noFill/>
        </p:spPr>
        <p:txBody>
          <a:bodyPr wrap="square" rtlCol="0">
            <a:spAutoFit/>
          </a:bodyPr>
          <a:lstStyle/>
          <a:p>
            <a:r>
              <a:rPr lang="en-US" sz="1000" b="1" noProof="1" smtClean="0">
                <a:solidFill>
                  <a:srgbClr val="0D0D0D"/>
                </a:solidFill>
              </a:rPr>
              <a:t>a:p_name</a:t>
            </a:r>
            <a:endParaRPr lang="en-US" sz="1000" b="1" noProof="1">
              <a:solidFill>
                <a:srgbClr val="0D0D0D"/>
              </a:solidFill>
            </a:endParaRPr>
          </a:p>
        </p:txBody>
      </p:sp>
      <p:sp>
        <p:nvSpPr>
          <p:cNvPr id="42" name="TextBox 41"/>
          <p:cNvSpPr txBox="1"/>
          <p:nvPr/>
        </p:nvSpPr>
        <p:spPr>
          <a:xfrm>
            <a:off x="1109776" y="3779837"/>
            <a:ext cx="653936"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43" name="TextBox 42"/>
          <p:cNvSpPr txBox="1"/>
          <p:nvPr/>
        </p:nvSpPr>
        <p:spPr>
          <a:xfrm>
            <a:off x="3135312" y="3932237"/>
            <a:ext cx="1005711" cy="229550"/>
          </a:xfrm>
          <a:prstGeom prst="rect">
            <a:avLst/>
          </a:prstGeom>
          <a:noFill/>
        </p:spPr>
        <p:txBody>
          <a:bodyPr wrap="square" rtlCol="0">
            <a:spAutoFit/>
          </a:bodyPr>
          <a:lstStyle/>
          <a:p>
            <a:r>
              <a:rPr lang="en-US" sz="1000" b="1" noProof="1" smtClean="0">
                <a:solidFill>
                  <a:srgbClr val="0D0D0D"/>
                </a:solidFill>
              </a:rPr>
              <a:t>a:homepage</a:t>
            </a:r>
            <a:endParaRPr lang="en-US" sz="1000" b="1" noProof="1">
              <a:solidFill>
                <a:srgbClr val="0D0D0D"/>
              </a:solidFill>
            </a:endParaRPr>
          </a:p>
        </p:txBody>
      </p:sp>
      <p:sp>
        <p:nvSpPr>
          <p:cNvPr id="44" name="TextBox 43"/>
          <p:cNvSpPr txBox="1"/>
          <p:nvPr/>
        </p:nvSpPr>
        <p:spPr>
          <a:xfrm>
            <a:off x="4278312" y="3017837"/>
            <a:ext cx="706748"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45" name="TextBox 44"/>
          <p:cNvSpPr txBox="1"/>
          <p:nvPr/>
        </p:nvSpPr>
        <p:spPr>
          <a:xfrm rot="20242754">
            <a:off x="3903794" y="2534347"/>
            <a:ext cx="900086" cy="229550"/>
          </a:xfrm>
          <a:prstGeom prst="rect">
            <a:avLst/>
          </a:prstGeom>
          <a:noFill/>
        </p:spPr>
        <p:txBody>
          <a:bodyPr wrap="square" rtlCol="0">
            <a:spAutoFit/>
          </a:bodyPr>
          <a:lstStyle/>
          <a:p>
            <a:r>
              <a:rPr lang="en-US" sz="1000" b="1" noProof="1" smtClean="0">
                <a:solidFill>
                  <a:srgbClr val="0D0D0D"/>
                </a:solidFill>
              </a:rPr>
              <a:t>a:publisher</a:t>
            </a:r>
            <a:endParaRPr lang="en-US" sz="1000" b="1" noProof="1">
              <a:solidFill>
                <a:srgbClr val="0D0D0D"/>
              </a:solidFill>
            </a:endParaRPr>
          </a:p>
        </p:txBody>
      </p:sp>
      <p:cxnSp>
        <p:nvCxnSpPr>
          <p:cNvPr id="46" name="Straight Arrow Connector 45"/>
          <p:cNvCxnSpPr>
            <a:stCxn id="24" idx="4"/>
            <a:endCxn id="26" idx="0"/>
          </p:cNvCxnSpPr>
          <p:nvPr/>
        </p:nvCxnSpPr>
        <p:spPr bwMode="auto">
          <a:xfrm rot="5400000">
            <a:off x="3379212" y="3865037"/>
            <a:ext cx="1058400" cy="6000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7" name="Oval 46"/>
          <p:cNvSpPr/>
          <p:nvPr/>
        </p:nvSpPr>
        <p:spPr bwMode="auto">
          <a:xfrm>
            <a:off x="4887912" y="1570037"/>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sp>
        <p:nvSpPr>
          <p:cNvPr id="58" name="Oval 57"/>
          <p:cNvSpPr/>
          <p:nvPr/>
        </p:nvSpPr>
        <p:spPr bwMode="auto">
          <a:xfrm>
            <a:off x="4964112" y="3838046"/>
            <a:ext cx="2047372" cy="322791"/>
          </a:xfrm>
          <a:prstGeom prst="ellipse">
            <a:avLst/>
          </a:prstGeom>
          <a:solidFill>
            <a:srgbClr val="3366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CFD20F"/>
                </a:solidFill>
                <a:effectLst/>
                <a:latin typeface="Arial" charset="0"/>
              </a:rPr>
              <a:t>http://</a:t>
            </a:r>
            <a:r>
              <a:rPr lang="en-US" sz="1000" b="1" noProof="1" smtClean="0">
                <a:solidFill>
                  <a:srgbClr val="CFD20F"/>
                </a:solidFill>
              </a:rPr>
              <a:t>…foaf/Person</a:t>
            </a:r>
            <a:endParaRPr kumimoji="0" lang="en-US" sz="1000" b="1" i="0" u="none" strike="noStrike" cap="none" normalizeH="0" baseline="0" noProof="1">
              <a:ln>
                <a:noFill/>
              </a:ln>
              <a:solidFill>
                <a:srgbClr val="CFD20F"/>
              </a:solidFill>
              <a:effectLst/>
              <a:latin typeface="Arial" charset="0"/>
            </a:endParaRPr>
          </a:p>
        </p:txBody>
      </p:sp>
      <p:cxnSp>
        <p:nvCxnSpPr>
          <p:cNvPr id="59" name="Straight Arrow Connector 58"/>
          <p:cNvCxnSpPr>
            <a:stCxn id="24" idx="5"/>
            <a:endCxn id="58" idx="2"/>
          </p:cNvCxnSpPr>
          <p:nvPr/>
        </p:nvCxnSpPr>
        <p:spPr bwMode="auto">
          <a:xfrm rot="16200000" flipH="1">
            <a:off x="4464575" y="3499905"/>
            <a:ext cx="409472" cy="5896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2" name="Straight Arrow Connector 61"/>
          <p:cNvCxnSpPr>
            <a:stCxn id="6" idx="2"/>
            <a:endCxn id="58" idx="6"/>
          </p:cNvCxnSpPr>
          <p:nvPr/>
        </p:nvCxnSpPr>
        <p:spPr bwMode="auto">
          <a:xfrm rot="10800000">
            <a:off x="7011484" y="3999442"/>
            <a:ext cx="1381628" cy="14244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65" name="TextBox 64"/>
          <p:cNvSpPr txBox="1"/>
          <p:nvPr/>
        </p:nvSpPr>
        <p:spPr>
          <a:xfrm>
            <a:off x="7326312" y="3779837"/>
            <a:ext cx="636478" cy="229550"/>
          </a:xfrm>
          <a:prstGeom prst="rect">
            <a:avLst/>
          </a:prstGeom>
          <a:noFill/>
        </p:spPr>
        <p:txBody>
          <a:bodyPr wrap="square" rtlCol="0">
            <a:spAutoFit/>
          </a:bodyPr>
          <a:lstStyle/>
          <a:p>
            <a:r>
              <a:rPr lang="en-US" sz="1000" b="1" noProof="1" smtClean="0">
                <a:solidFill>
                  <a:srgbClr val="0D0D0D"/>
                </a:solidFill>
              </a:rPr>
              <a:t>r:type</a:t>
            </a:r>
            <a:endParaRPr lang="en-US" sz="1000" b="1" noProof="1">
              <a:solidFill>
                <a:srgbClr val="0D0D0D"/>
              </a:solidFill>
            </a:endParaRPr>
          </a:p>
        </p:txBody>
      </p:sp>
      <p:sp>
        <p:nvSpPr>
          <p:cNvPr id="66" name="TextBox 65"/>
          <p:cNvSpPr txBox="1"/>
          <p:nvPr/>
        </p:nvSpPr>
        <p:spPr>
          <a:xfrm>
            <a:off x="4659312" y="3551237"/>
            <a:ext cx="636478" cy="229550"/>
          </a:xfrm>
          <a:prstGeom prst="rect">
            <a:avLst/>
          </a:prstGeom>
          <a:noFill/>
        </p:spPr>
        <p:txBody>
          <a:bodyPr wrap="square" rtlCol="0">
            <a:spAutoFit/>
          </a:bodyPr>
          <a:lstStyle/>
          <a:p>
            <a:r>
              <a:rPr lang="en-US" sz="1000" b="1" noProof="1" smtClean="0">
                <a:solidFill>
                  <a:srgbClr val="0D0D0D"/>
                </a:solidFill>
              </a:rPr>
              <a:t>r:type</a:t>
            </a:r>
            <a:endParaRPr lang="en-US" sz="1000" b="1" noProof="1">
              <a:solidFill>
                <a:srgbClr val="0D0D0D"/>
              </a:solidFill>
            </a:endParaRPr>
          </a:p>
        </p:txBody>
      </p:sp>
      <p:sp>
        <p:nvSpPr>
          <p:cNvPr id="85" name="Oval 84"/>
          <p:cNvSpPr/>
          <p:nvPr/>
        </p:nvSpPr>
        <p:spPr bwMode="auto">
          <a:xfrm>
            <a:off x="1916112" y="5590646"/>
            <a:ext cx="3276600" cy="322791"/>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http://dbpedia.org/../Amitav_Ghosh</a:t>
            </a:r>
            <a:endParaRPr kumimoji="0" lang="en-US" sz="1000" b="1" i="0" u="none" strike="noStrike" cap="none" normalizeH="0" baseline="0" noProof="1">
              <a:ln>
                <a:noFill/>
              </a:ln>
              <a:solidFill>
                <a:srgbClr val="0D0D0D"/>
              </a:solidFill>
              <a:effectLst/>
              <a:latin typeface="Arial" charset="0"/>
            </a:endParaRPr>
          </a:p>
        </p:txBody>
      </p:sp>
      <p:cxnSp>
        <p:nvCxnSpPr>
          <p:cNvPr id="106" name="Straight Arrow Connector 105"/>
          <p:cNvCxnSpPr>
            <a:stCxn id="85" idx="2"/>
            <a:endCxn id="25" idx="2"/>
          </p:cNvCxnSpPr>
          <p:nvPr/>
        </p:nvCxnSpPr>
        <p:spPr bwMode="auto">
          <a:xfrm rot="10800000">
            <a:off x="1074912" y="4923788"/>
            <a:ext cx="841200" cy="82825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12" name="Straight Arrow Connector 111"/>
          <p:cNvCxnSpPr>
            <a:stCxn id="85" idx="0"/>
            <a:endCxn id="26" idx="4"/>
          </p:cNvCxnSpPr>
          <p:nvPr/>
        </p:nvCxnSpPr>
        <p:spPr bwMode="auto">
          <a:xfrm rot="5400000" flipH="1" flipV="1">
            <a:off x="3294603" y="5276837"/>
            <a:ext cx="573618" cy="540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15" name="Straight Arrow Connector 114"/>
          <p:cNvCxnSpPr>
            <a:stCxn id="85" idx="7"/>
            <a:endCxn id="58" idx="4"/>
          </p:cNvCxnSpPr>
          <p:nvPr/>
        </p:nvCxnSpPr>
        <p:spPr bwMode="auto">
          <a:xfrm rot="5400000" flipH="1" flipV="1">
            <a:off x="4611791" y="4261912"/>
            <a:ext cx="1477081" cy="127493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40" name="TextBox 139"/>
          <p:cNvSpPr txBox="1"/>
          <p:nvPr/>
        </p:nvSpPr>
        <p:spPr>
          <a:xfrm>
            <a:off x="5116512" y="4237037"/>
            <a:ext cx="636478" cy="229550"/>
          </a:xfrm>
          <a:prstGeom prst="rect">
            <a:avLst/>
          </a:prstGeom>
          <a:noFill/>
        </p:spPr>
        <p:txBody>
          <a:bodyPr wrap="square" rtlCol="0">
            <a:spAutoFit/>
          </a:bodyPr>
          <a:lstStyle/>
          <a:p>
            <a:r>
              <a:rPr lang="en-US" sz="1000" b="1" noProof="1" smtClean="0">
                <a:solidFill>
                  <a:srgbClr val="0D0D0D"/>
                </a:solidFill>
              </a:rPr>
              <a:t>r:type</a:t>
            </a:r>
            <a:endParaRPr lang="en-US" sz="1000" b="1" noProof="1">
              <a:solidFill>
                <a:srgbClr val="0D0D0D"/>
              </a:solidFill>
            </a:endParaRPr>
          </a:p>
        </p:txBody>
      </p:sp>
      <p:sp>
        <p:nvSpPr>
          <p:cNvPr id="141" name="TextBox 140"/>
          <p:cNvSpPr txBox="1"/>
          <p:nvPr/>
        </p:nvSpPr>
        <p:spPr>
          <a:xfrm>
            <a:off x="729014" y="5151437"/>
            <a:ext cx="882298" cy="229550"/>
          </a:xfrm>
          <a:prstGeom prst="rect">
            <a:avLst/>
          </a:prstGeom>
          <a:noFill/>
        </p:spPr>
        <p:txBody>
          <a:bodyPr wrap="square" rtlCol="0">
            <a:spAutoFit/>
          </a:bodyPr>
          <a:lstStyle/>
          <a:p>
            <a:r>
              <a:rPr lang="en-US" sz="1000" b="1" noProof="1" smtClean="0">
                <a:solidFill>
                  <a:srgbClr val="0D0D0D"/>
                </a:solidFill>
              </a:rPr>
              <a:t>foaf:name</a:t>
            </a:r>
            <a:endParaRPr lang="en-US" sz="1000" b="1" noProof="1">
              <a:solidFill>
                <a:srgbClr val="0D0D0D"/>
              </a:solidFill>
            </a:endParaRPr>
          </a:p>
        </p:txBody>
      </p:sp>
      <p:sp>
        <p:nvSpPr>
          <p:cNvPr id="142" name="TextBox 141"/>
          <p:cNvSpPr txBox="1"/>
          <p:nvPr/>
        </p:nvSpPr>
        <p:spPr>
          <a:xfrm>
            <a:off x="2754312" y="5151437"/>
            <a:ext cx="914400" cy="229550"/>
          </a:xfrm>
          <a:prstGeom prst="rect">
            <a:avLst/>
          </a:prstGeom>
          <a:noFill/>
        </p:spPr>
        <p:txBody>
          <a:bodyPr wrap="square" rtlCol="0">
            <a:spAutoFit/>
          </a:bodyPr>
          <a:lstStyle/>
          <a:p>
            <a:r>
              <a:rPr lang="en-US" sz="1000" b="1" noProof="1" smtClean="0">
                <a:solidFill>
                  <a:srgbClr val="0D0D0D"/>
                </a:solidFill>
              </a:rPr>
              <a:t>w:reference</a:t>
            </a:r>
            <a:endParaRPr lang="en-US" sz="1000" b="1" noProof="1">
              <a:solidFill>
                <a:srgbClr val="0D0D0D"/>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Arrow Connector 117"/>
          <p:cNvCxnSpPr>
            <a:stCxn id="104" idx="0"/>
            <a:endCxn id="47" idx="4"/>
          </p:cNvCxnSpPr>
          <p:nvPr/>
        </p:nvCxnSpPr>
        <p:spPr bwMode="auto">
          <a:xfrm rot="16200000" flipV="1">
            <a:off x="5371696" y="2737530"/>
            <a:ext cx="3164418" cy="1475014"/>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69635"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t>Merge with Wikipedia data</a:t>
            </a:r>
            <a:endParaRPr lang="en-US" dirty="0"/>
          </a:p>
        </p:txBody>
      </p:sp>
      <p:sp>
        <p:nvSpPr>
          <p:cNvPr id="6" name="Oval 5"/>
          <p:cNvSpPr/>
          <p:nvPr/>
        </p:nvSpPr>
        <p:spPr bwMode="auto">
          <a:xfrm>
            <a:off x="8393112" y="40084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 name="Rectangle 7"/>
          <p:cNvSpPr/>
          <p:nvPr/>
        </p:nvSpPr>
        <p:spPr bwMode="auto">
          <a:xfrm>
            <a:off x="8240712" y="45418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Besse, Christianne</a:t>
            </a:r>
            <a:endParaRPr kumimoji="0" lang="en-US" sz="1000" b="1" i="0" u="none" strike="noStrike" cap="none" normalizeH="0" baseline="0" noProof="1">
              <a:ln>
                <a:noFill/>
              </a:ln>
              <a:solidFill>
                <a:srgbClr val="0D0D0D"/>
              </a:solidFill>
              <a:effectLst/>
              <a:latin typeface="Arial" charset="0"/>
            </a:endParaRPr>
          </a:p>
        </p:txBody>
      </p:sp>
      <p:sp>
        <p:nvSpPr>
          <p:cNvPr id="9" name="Rectangle 8"/>
          <p:cNvSpPr/>
          <p:nvPr/>
        </p:nvSpPr>
        <p:spPr bwMode="auto">
          <a:xfrm>
            <a:off x="8240712" y="21034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fr-FR" sz="1000" b="1" dirty="0" smtClean="0">
                <a:solidFill>
                  <a:srgbClr val="0D0D0D"/>
                </a:solidFill>
              </a:rPr>
              <a:t>Le palais des miroirs</a:t>
            </a:r>
            <a:endParaRPr kumimoji="0" lang="fr-FR" sz="1000" b="1" i="0" u="none" strike="noStrike" cap="none" normalizeH="0" baseline="0" dirty="0">
              <a:ln>
                <a:noFill/>
              </a:ln>
              <a:solidFill>
                <a:srgbClr val="0D0D0D"/>
              </a:solidFill>
              <a:effectLst/>
              <a:latin typeface="Arial" charset="0"/>
            </a:endParaRPr>
          </a:p>
        </p:txBody>
      </p:sp>
      <p:sp>
        <p:nvSpPr>
          <p:cNvPr id="11" name="TextBox 10"/>
          <p:cNvSpPr txBox="1"/>
          <p:nvPr/>
        </p:nvSpPr>
        <p:spPr>
          <a:xfrm>
            <a:off x="7402512" y="2179637"/>
            <a:ext cx="762000" cy="229550"/>
          </a:xfrm>
          <a:prstGeom prst="rect">
            <a:avLst/>
          </a:prstGeom>
          <a:noFill/>
        </p:spPr>
        <p:txBody>
          <a:bodyPr wrap="square" rtlCol="0">
            <a:spAutoFit/>
          </a:bodyPr>
          <a:lstStyle/>
          <a:p>
            <a:r>
              <a:rPr lang="en-US" sz="1000" b="1" noProof="1" smtClean="0">
                <a:solidFill>
                  <a:srgbClr val="0D0D0D"/>
                </a:solidFill>
              </a:rPr>
              <a:t>f:original</a:t>
            </a:r>
            <a:endParaRPr lang="en-US" sz="1000" b="1" noProof="1">
              <a:solidFill>
                <a:srgbClr val="0D0D0D"/>
              </a:solidFill>
            </a:endParaRPr>
          </a:p>
        </p:txBody>
      </p:sp>
      <p:sp>
        <p:nvSpPr>
          <p:cNvPr id="12" name="TextBox 11"/>
          <p:cNvSpPr txBox="1"/>
          <p:nvPr/>
        </p:nvSpPr>
        <p:spPr>
          <a:xfrm>
            <a:off x="773112" y="4008437"/>
            <a:ext cx="609600"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13" name="TextBox 12"/>
          <p:cNvSpPr txBox="1"/>
          <p:nvPr/>
        </p:nvSpPr>
        <p:spPr>
          <a:xfrm>
            <a:off x="8316912" y="3551237"/>
            <a:ext cx="889632" cy="229550"/>
          </a:xfrm>
          <a:prstGeom prst="rect">
            <a:avLst/>
          </a:prstGeom>
          <a:noFill/>
        </p:spPr>
        <p:txBody>
          <a:bodyPr wrap="square" rtlCol="0">
            <a:spAutoFit/>
          </a:bodyPr>
          <a:lstStyle/>
          <a:p>
            <a:r>
              <a:rPr lang="en-US" sz="1000" b="1" noProof="1" smtClean="0">
                <a:solidFill>
                  <a:srgbClr val="0D0D0D"/>
                </a:solidFill>
              </a:rPr>
              <a:t>f:traducteur</a:t>
            </a:r>
            <a:endParaRPr lang="en-US" sz="1000" b="1" noProof="1">
              <a:solidFill>
                <a:srgbClr val="0D0D0D"/>
              </a:solidFill>
            </a:endParaRPr>
          </a:p>
        </p:txBody>
      </p:sp>
      <p:sp>
        <p:nvSpPr>
          <p:cNvPr id="14" name="TextBox 13"/>
          <p:cNvSpPr txBox="1"/>
          <p:nvPr/>
        </p:nvSpPr>
        <p:spPr>
          <a:xfrm>
            <a:off x="4811712" y="3169287"/>
            <a:ext cx="762000" cy="229550"/>
          </a:xfrm>
          <a:prstGeom prst="rect">
            <a:avLst/>
          </a:prstGeom>
          <a:noFill/>
        </p:spPr>
        <p:txBody>
          <a:bodyPr wrap="square" rtlCol="0">
            <a:spAutoFit/>
          </a:bodyPr>
          <a:lstStyle/>
          <a:p>
            <a:r>
              <a:rPr lang="en-US" sz="1000" b="1" noProof="1" smtClean="0">
                <a:solidFill>
                  <a:srgbClr val="0D0D0D"/>
                </a:solidFill>
              </a:rPr>
              <a:t>f:auteur</a:t>
            </a:r>
            <a:endParaRPr lang="en-US" sz="1000" b="1" noProof="1">
              <a:solidFill>
                <a:srgbClr val="0D0D0D"/>
              </a:solidFill>
            </a:endParaRPr>
          </a:p>
        </p:txBody>
      </p:sp>
      <p:sp>
        <p:nvSpPr>
          <p:cNvPr id="15" name="TextBox 14"/>
          <p:cNvSpPr txBox="1"/>
          <p:nvPr/>
        </p:nvSpPr>
        <p:spPr>
          <a:xfrm rot="19874736">
            <a:off x="7867240" y="2498732"/>
            <a:ext cx="675917" cy="229550"/>
          </a:xfrm>
          <a:prstGeom prst="rect">
            <a:avLst/>
          </a:prstGeom>
          <a:noFill/>
        </p:spPr>
        <p:txBody>
          <a:bodyPr wrap="square" rtlCol="0">
            <a:spAutoFit/>
          </a:bodyPr>
          <a:lstStyle/>
          <a:p>
            <a:r>
              <a:rPr lang="en-US" sz="1000" b="1" noProof="1" smtClean="0">
                <a:solidFill>
                  <a:srgbClr val="0D0D0D"/>
                </a:solidFill>
              </a:rPr>
              <a:t>f:titre</a:t>
            </a:r>
            <a:endParaRPr lang="en-US" sz="1000" b="1" noProof="1">
              <a:solidFill>
                <a:srgbClr val="0D0D0D"/>
              </a:solidFill>
            </a:endParaRPr>
          </a:p>
        </p:txBody>
      </p:sp>
      <p:sp>
        <p:nvSpPr>
          <p:cNvPr id="16" name="Oval 15"/>
          <p:cNvSpPr/>
          <p:nvPr/>
        </p:nvSpPr>
        <p:spPr bwMode="auto">
          <a:xfrm>
            <a:off x="6488112" y="3017837"/>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18" name="Straight Arrow Connector 17"/>
          <p:cNvCxnSpPr>
            <a:stCxn id="16" idx="4"/>
            <a:endCxn id="6" idx="1"/>
          </p:cNvCxnSpPr>
          <p:nvPr/>
        </p:nvCxnSpPr>
        <p:spPr bwMode="auto">
          <a:xfrm rot="16200000" flipH="1">
            <a:off x="7784445" y="3372781"/>
            <a:ext cx="706895" cy="64258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9" name="Straight Arrow Connector 18"/>
          <p:cNvCxnSpPr>
            <a:stCxn id="6" idx="5"/>
            <a:endCxn id="8" idx="0"/>
          </p:cNvCxnSpPr>
          <p:nvPr/>
        </p:nvCxnSpPr>
        <p:spPr bwMode="auto">
          <a:xfrm rot="16200000" flipH="1">
            <a:off x="8757723" y="4256743"/>
            <a:ext cx="305592" cy="26459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0" name="Straight Arrow Connector 19"/>
          <p:cNvCxnSpPr>
            <a:stCxn id="16" idx="0"/>
            <a:endCxn id="9" idx="2"/>
          </p:cNvCxnSpPr>
          <p:nvPr/>
        </p:nvCxnSpPr>
        <p:spPr bwMode="auto">
          <a:xfrm rot="5400000" flipH="1" flipV="1">
            <a:off x="8087282" y="2062303"/>
            <a:ext cx="684850" cy="122621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1" name="Straight Arrow Connector 20"/>
          <p:cNvCxnSpPr>
            <a:stCxn id="16" idx="0"/>
            <a:endCxn id="47" idx="5"/>
          </p:cNvCxnSpPr>
          <p:nvPr/>
        </p:nvCxnSpPr>
        <p:spPr bwMode="auto">
          <a:xfrm rot="16200000" flipV="1">
            <a:off x="6900049" y="2101287"/>
            <a:ext cx="1172281" cy="66081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2" name="TextBox 21"/>
          <p:cNvSpPr txBox="1"/>
          <p:nvPr/>
        </p:nvSpPr>
        <p:spPr>
          <a:xfrm>
            <a:off x="9155112" y="4160837"/>
            <a:ext cx="609600"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23" name="Oval 22"/>
          <p:cNvSpPr/>
          <p:nvPr/>
        </p:nvSpPr>
        <p:spPr bwMode="auto">
          <a:xfrm>
            <a:off x="3162912" y="2890738"/>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4" name="Oval 23"/>
          <p:cNvSpPr/>
          <p:nvPr/>
        </p:nvSpPr>
        <p:spPr bwMode="auto">
          <a:xfrm>
            <a:off x="3973512" y="3322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5" name="Rectangle 24"/>
          <p:cNvSpPr/>
          <p:nvPr/>
        </p:nvSpPr>
        <p:spPr bwMode="auto">
          <a:xfrm>
            <a:off x="239712" y="469423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sp>
        <p:nvSpPr>
          <p:cNvPr id="26" name="Oval 25"/>
          <p:cNvSpPr/>
          <p:nvPr/>
        </p:nvSpPr>
        <p:spPr bwMode="auto">
          <a:xfrm>
            <a:off x="2068512" y="4694237"/>
            <a:ext cx="3079800" cy="322791"/>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http://www.amitavghosh.com</a:t>
            </a:r>
            <a:endParaRPr kumimoji="0" lang="en-US" sz="1000" b="1" i="0" u="none" strike="noStrike" cap="none" normalizeH="0" baseline="0" noProof="1">
              <a:ln>
                <a:noFill/>
              </a:ln>
              <a:solidFill>
                <a:srgbClr val="0D0D0D"/>
              </a:solidFill>
              <a:effectLst/>
              <a:latin typeface="Arial" charset="0"/>
            </a:endParaRPr>
          </a:p>
        </p:txBody>
      </p:sp>
      <p:sp>
        <p:nvSpPr>
          <p:cNvPr id="27" name="Rectangle 26"/>
          <p:cNvSpPr/>
          <p:nvPr/>
        </p:nvSpPr>
        <p:spPr bwMode="auto">
          <a:xfrm>
            <a:off x="239712" y="1465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The Glass Palace</a:t>
            </a:r>
            <a:endParaRPr kumimoji="0" lang="en-US" sz="1200" b="1" i="0" u="none" strike="noStrike" cap="none" normalizeH="0" baseline="0" dirty="0">
              <a:ln>
                <a:noFill/>
              </a:ln>
              <a:solidFill>
                <a:srgbClr val="0D0D0D"/>
              </a:solidFill>
              <a:effectLst/>
              <a:latin typeface="Arial" charset="0"/>
            </a:endParaRPr>
          </a:p>
        </p:txBody>
      </p:sp>
      <p:sp>
        <p:nvSpPr>
          <p:cNvPr id="28" name="Rectangle 27"/>
          <p:cNvSpPr/>
          <p:nvPr/>
        </p:nvSpPr>
        <p:spPr bwMode="auto">
          <a:xfrm>
            <a:off x="239712" y="1846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2000</a:t>
            </a:r>
            <a:endParaRPr kumimoji="0" lang="en-US" sz="1200" b="1" i="0" u="none" strike="noStrike" cap="none" normalizeH="0" baseline="0" dirty="0">
              <a:ln>
                <a:noFill/>
              </a:ln>
              <a:solidFill>
                <a:srgbClr val="0D0D0D"/>
              </a:solidFill>
              <a:effectLst/>
              <a:latin typeface="Arial" charset="0"/>
            </a:endParaRPr>
          </a:p>
        </p:txBody>
      </p:sp>
      <p:sp>
        <p:nvSpPr>
          <p:cNvPr id="29" name="Rectangle 28"/>
          <p:cNvSpPr/>
          <p:nvPr/>
        </p:nvSpPr>
        <p:spPr bwMode="auto">
          <a:xfrm>
            <a:off x="239712" y="27156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London</a:t>
            </a:r>
            <a:endParaRPr kumimoji="0" lang="en-US" sz="1200" b="1" i="0" u="none" strike="noStrike" cap="none" normalizeH="0" baseline="0" dirty="0">
              <a:ln>
                <a:noFill/>
              </a:ln>
              <a:solidFill>
                <a:srgbClr val="0D0D0D"/>
              </a:solidFill>
              <a:effectLst/>
              <a:latin typeface="Arial" charset="0"/>
            </a:endParaRPr>
          </a:p>
        </p:txBody>
      </p:sp>
      <p:sp>
        <p:nvSpPr>
          <p:cNvPr id="30" name="Rectangle 29"/>
          <p:cNvSpPr/>
          <p:nvPr/>
        </p:nvSpPr>
        <p:spPr bwMode="auto">
          <a:xfrm>
            <a:off x="239712" y="31158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Harper Collins</a:t>
            </a:r>
            <a:endParaRPr kumimoji="0" lang="en-US" sz="1200" b="1" i="0" u="none" strike="noStrike" cap="none" normalizeH="0" baseline="0" dirty="0">
              <a:ln>
                <a:noFill/>
              </a:ln>
              <a:solidFill>
                <a:srgbClr val="0D0D0D"/>
              </a:solidFill>
              <a:effectLst/>
              <a:latin typeface="Arial" charset="0"/>
            </a:endParaRPr>
          </a:p>
        </p:txBody>
      </p:sp>
      <p:cxnSp>
        <p:nvCxnSpPr>
          <p:cNvPr id="31" name="Curved Connector 20"/>
          <p:cNvCxnSpPr>
            <a:stCxn id="47" idx="3"/>
            <a:endCxn id="23" idx="6"/>
          </p:cNvCxnSpPr>
          <p:nvPr/>
        </p:nvCxnSpPr>
        <p:spPr bwMode="auto">
          <a:xfrm rot="5400000">
            <a:off x="3853974" y="1624295"/>
            <a:ext cx="1201782" cy="16443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2" name="Curved Connector 34"/>
          <p:cNvCxnSpPr>
            <a:stCxn id="47" idx="3"/>
            <a:endCxn id="24" idx="6"/>
          </p:cNvCxnSpPr>
          <p:nvPr/>
        </p:nvCxnSpPr>
        <p:spPr bwMode="auto">
          <a:xfrm rot="5400000">
            <a:off x="4043325" y="2245544"/>
            <a:ext cx="1633681" cy="8337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3" name="Curved Connector 35"/>
          <p:cNvCxnSpPr>
            <a:stCxn id="24" idx="2"/>
            <a:endCxn id="25" idx="0"/>
          </p:cNvCxnSpPr>
          <p:nvPr/>
        </p:nvCxnSpPr>
        <p:spPr bwMode="auto">
          <a:xfrm rot="10800000" flipV="1">
            <a:off x="1074912" y="3479237"/>
            <a:ext cx="2898600" cy="12150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4" name="Straight Arrow Connector 33"/>
          <p:cNvCxnSpPr>
            <a:stCxn id="23" idx="2"/>
            <a:endCxn id="29" idx="3"/>
          </p:cNvCxnSpPr>
          <p:nvPr/>
        </p:nvCxnSpPr>
        <p:spPr bwMode="auto">
          <a:xfrm rot="10800000">
            <a:off x="1910112" y="2844114"/>
            <a:ext cx="1252800" cy="20322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5" name="Straight Arrow Connector 34"/>
          <p:cNvCxnSpPr>
            <a:stCxn id="23" idx="2"/>
            <a:endCxn id="30" idx="3"/>
          </p:cNvCxnSpPr>
          <p:nvPr/>
        </p:nvCxnSpPr>
        <p:spPr bwMode="auto">
          <a:xfrm rot="10800000" flipV="1">
            <a:off x="1910112" y="3047337"/>
            <a:ext cx="1252800" cy="19697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6" name="Straight Arrow Connector 35"/>
          <p:cNvCxnSpPr>
            <a:stCxn id="47" idx="2"/>
            <a:endCxn id="27" idx="3"/>
          </p:cNvCxnSpPr>
          <p:nvPr/>
        </p:nvCxnSpPr>
        <p:spPr bwMode="auto">
          <a:xfrm rot="10800000">
            <a:off x="1910112" y="1593941"/>
            <a:ext cx="2977800" cy="13749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47" idx="2"/>
            <a:endCxn id="28" idx="3"/>
          </p:cNvCxnSpPr>
          <p:nvPr/>
        </p:nvCxnSpPr>
        <p:spPr bwMode="auto">
          <a:xfrm rot="10800000" flipV="1">
            <a:off x="1910112" y="1731433"/>
            <a:ext cx="2977800" cy="24350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rot="238339">
            <a:off x="2547204" y="1396622"/>
            <a:ext cx="587248" cy="229550"/>
          </a:xfrm>
          <a:prstGeom prst="rect">
            <a:avLst/>
          </a:prstGeom>
          <a:noFill/>
        </p:spPr>
        <p:txBody>
          <a:bodyPr wrap="square" rtlCol="0">
            <a:spAutoFit/>
          </a:bodyPr>
          <a:lstStyle/>
          <a:p>
            <a:r>
              <a:rPr lang="en-US" sz="1000" b="1" noProof="1" smtClean="0">
                <a:solidFill>
                  <a:srgbClr val="0D0D0D"/>
                </a:solidFill>
              </a:rPr>
              <a:t>a:title</a:t>
            </a:r>
            <a:endParaRPr lang="en-US" sz="1000" b="1" noProof="1">
              <a:solidFill>
                <a:srgbClr val="0D0D0D"/>
              </a:solidFill>
            </a:endParaRPr>
          </a:p>
        </p:txBody>
      </p:sp>
      <p:sp>
        <p:nvSpPr>
          <p:cNvPr id="39" name="TextBox 38"/>
          <p:cNvSpPr txBox="1"/>
          <p:nvPr/>
        </p:nvSpPr>
        <p:spPr>
          <a:xfrm rot="21319586">
            <a:off x="2558864" y="1851210"/>
            <a:ext cx="565992" cy="229550"/>
          </a:xfrm>
          <a:prstGeom prst="rect">
            <a:avLst/>
          </a:prstGeom>
          <a:noFill/>
        </p:spPr>
        <p:txBody>
          <a:bodyPr wrap="square" rtlCol="0">
            <a:spAutoFit/>
          </a:bodyPr>
          <a:lstStyle/>
          <a:p>
            <a:r>
              <a:rPr lang="en-US" sz="1000" b="1" noProof="1" smtClean="0">
                <a:solidFill>
                  <a:srgbClr val="0D0D0D"/>
                </a:solidFill>
              </a:rPr>
              <a:t>a:year</a:t>
            </a:r>
            <a:endParaRPr lang="en-US" sz="1000" b="1" noProof="1">
              <a:solidFill>
                <a:srgbClr val="0D0D0D"/>
              </a:solidFill>
            </a:endParaRPr>
          </a:p>
        </p:txBody>
      </p:sp>
      <p:sp>
        <p:nvSpPr>
          <p:cNvPr id="40" name="TextBox 39"/>
          <p:cNvSpPr txBox="1"/>
          <p:nvPr/>
        </p:nvSpPr>
        <p:spPr>
          <a:xfrm rot="610119">
            <a:off x="2284446" y="2663769"/>
            <a:ext cx="543645" cy="229550"/>
          </a:xfrm>
          <a:prstGeom prst="rect">
            <a:avLst/>
          </a:prstGeom>
          <a:noFill/>
        </p:spPr>
        <p:txBody>
          <a:bodyPr wrap="square" rtlCol="0">
            <a:spAutoFit/>
          </a:bodyPr>
          <a:lstStyle/>
          <a:p>
            <a:r>
              <a:rPr lang="en-US" sz="1000" b="1" noProof="1" smtClean="0">
                <a:solidFill>
                  <a:srgbClr val="0D0D0D"/>
                </a:solidFill>
              </a:rPr>
              <a:t>a:city</a:t>
            </a:r>
            <a:endParaRPr lang="en-US" sz="1000" b="1" noProof="1">
              <a:solidFill>
                <a:srgbClr val="0D0D0D"/>
              </a:solidFill>
            </a:endParaRPr>
          </a:p>
        </p:txBody>
      </p:sp>
      <p:sp>
        <p:nvSpPr>
          <p:cNvPr id="41" name="TextBox 40"/>
          <p:cNvSpPr txBox="1"/>
          <p:nvPr/>
        </p:nvSpPr>
        <p:spPr>
          <a:xfrm rot="21074880">
            <a:off x="2183932" y="3126451"/>
            <a:ext cx="829823" cy="229550"/>
          </a:xfrm>
          <a:prstGeom prst="rect">
            <a:avLst/>
          </a:prstGeom>
          <a:noFill/>
        </p:spPr>
        <p:txBody>
          <a:bodyPr wrap="square" rtlCol="0">
            <a:spAutoFit/>
          </a:bodyPr>
          <a:lstStyle/>
          <a:p>
            <a:r>
              <a:rPr lang="en-US" sz="1000" b="1" noProof="1" smtClean="0">
                <a:solidFill>
                  <a:srgbClr val="0D0D0D"/>
                </a:solidFill>
              </a:rPr>
              <a:t>a:p_name</a:t>
            </a:r>
            <a:endParaRPr lang="en-US" sz="1000" b="1" noProof="1">
              <a:solidFill>
                <a:srgbClr val="0D0D0D"/>
              </a:solidFill>
            </a:endParaRPr>
          </a:p>
        </p:txBody>
      </p:sp>
      <p:sp>
        <p:nvSpPr>
          <p:cNvPr id="42" name="TextBox 41"/>
          <p:cNvSpPr txBox="1"/>
          <p:nvPr/>
        </p:nvSpPr>
        <p:spPr>
          <a:xfrm>
            <a:off x="1109776" y="3779837"/>
            <a:ext cx="653936"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43" name="TextBox 42"/>
          <p:cNvSpPr txBox="1"/>
          <p:nvPr/>
        </p:nvSpPr>
        <p:spPr>
          <a:xfrm>
            <a:off x="3135312" y="3932237"/>
            <a:ext cx="1005711" cy="229550"/>
          </a:xfrm>
          <a:prstGeom prst="rect">
            <a:avLst/>
          </a:prstGeom>
          <a:noFill/>
        </p:spPr>
        <p:txBody>
          <a:bodyPr wrap="square" rtlCol="0">
            <a:spAutoFit/>
          </a:bodyPr>
          <a:lstStyle/>
          <a:p>
            <a:r>
              <a:rPr lang="en-US" sz="1000" b="1" noProof="1" smtClean="0">
                <a:solidFill>
                  <a:srgbClr val="0D0D0D"/>
                </a:solidFill>
              </a:rPr>
              <a:t>a:homepage</a:t>
            </a:r>
            <a:endParaRPr lang="en-US" sz="1000" b="1" noProof="1">
              <a:solidFill>
                <a:srgbClr val="0D0D0D"/>
              </a:solidFill>
            </a:endParaRPr>
          </a:p>
        </p:txBody>
      </p:sp>
      <p:sp>
        <p:nvSpPr>
          <p:cNvPr id="44" name="TextBox 43"/>
          <p:cNvSpPr txBox="1"/>
          <p:nvPr/>
        </p:nvSpPr>
        <p:spPr>
          <a:xfrm>
            <a:off x="4278312" y="3017837"/>
            <a:ext cx="706748"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45" name="TextBox 44"/>
          <p:cNvSpPr txBox="1"/>
          <p:nvPr/>
        </p:nvSpPr>
        <p:spPr>
          <a:xfrm rot="20242754">
            <a:off x="3903794" y="2534347"/>
            <a:ext cx="900086" cy="229550"/>
          </a:xfrm>
          <a:prstGeom prst="rect">
            <a:avLst/>
          </a:prstGeom>
          <a:noFill/>
        </p:spPr>
        <p:txBody>
          <a:bodyPr wrap="square" rtlCol="0">
            <a:spAutoFit/>
          </a:bodyPr>
          <a:lstStyle/>
          <a:p>
            <a:r>
              <a:rPr lang="en-US" sz="1000" b="1" noProof="1" smtClean="0">
                <a:solidFill>
                  <a:srgbClr val="0D0D0D"/>
                </a:solidFill>
              </a:rPr>
              <a:t>a:publisher</a:t>
            </a:r>
            <a:endParaRPr lang="en-US" sz="1000" b="1" noProof="1">
              <a:solidFill>
                <a:srgbClr val="0D0D0D"/>
              </a:solidFill>
            </a:endParaRPr>
          </a:p>
        </p:txBody>
      </p:sp>
      <p:cxnSp>
        <p:nvCxnSpPr>
          <p:cNvPr id="46" name="Straight Arrow Connector 45"/>
          <p:cNvCxnSpPr>
            <a:stCxn id="24" idx="4"/>
            <a:endCxn id="26" idx="0"/>
          </p:cNvCxnSpPr>
          <p:nvPr/>
        </p:nvCxnSpPr>
        <p:spPr bwMode="auto">
          <a:xfrm rot="5400000">
            <a:off x="3379212" y="3865037"/>
            <a:ext cx="1058400" cy="6000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7" name="Oval 46"/>
          <p:cNvSpPr/>
          <p:nvPr/>
        </p:nvSpPr>
        <p:spPr bwMode="auto">
          <a:xfrm>
            <a:off x="4887912" y="1570037"/>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sp>
        <p:nvSpPr>
          <p:cNvPr id="58" name="Oval 57"/>
          <p:cNvSpPr/>
          <p:nvPr/>
        </p:nvSpPr>
        <p:spPr bwMode="auto">
          <a:xfrm>
            <a:off x="4964112" y="3838046"/>
            <a:ext cx="2047372" cy="322791"/>
          </a:xfrm>
          <a:prstGeom prst="ellipse">
            <a:avLst/>
          </a:prstGeom>
          <a:solidFill>
            <a:srgbClr val="3366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CFD20F"/>
                </a:solidFill>
                <a:effectLst/>
                <a:latin typeface="Arial" charset="0"/>
              </a:rPr>
              <a:t>http://</a:t>
            </a:r>
            <a:r>
              <a:rPr lang="en-US" sz="1000" b="1" noProof="1" smtClean="0">
                <a:solidFill>
                  <a:srgbClr val="CFD20F"/>
                </a:solidFill>
              </a:rPr>
              <a:t>…foaf/Person</a:t>
            </a:r>
            <a:endParaRPr kumimoji="0" lang="en-US" sz="1000" b="1" i="0" u="none" strike="noStrike" cap="none" normalizeH="0" baseline="0" noProof="1">
              <a:ln>
                <a:noFill/>
              </a:ln>
              <a:solidFill>
                <a:srgbClr val="CFD20F"/>
              </a:solidFill>
              <a:effectLst/>
              <a:latin typeface="Arial" charset="0"/>
            </a:endParaRPr>
          </a:p>
        </p:txBody>
      </p:sp>
      <p:cxnSp>
        <p:nvCxnSpPr>
          <p:cNvPr id="59" name="Straight Arrow Connector 58"/>
          <p:cNvCxnSpPr>
            <a:stCxn id="24" idx="5"/>
            <a:endCxn id="58" idx="2"/>
          </p:cNvCxnSpPr>
          <p:nvPr/>
        </p:nvCxnSpPr>
        <p:spPr bwMode="auto">
          <a:xfrm rot="16200000" flipH="1">
            <a:off x="4464575" y="3499905"/>
            <a:ext cx="409472" cy="5896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2" name="Straight Arrow Connector 61"/>
          <p:cNvCxnSpPr>
            <a:stCxn id="6" idx="2"/>
            <a:endCxn id="58" idx="6"/>
          </p:cNvCxnSpPr>
          <p:nvPr/>
        </p:nvCxnSpPr>
        <p:spPr bwMode="auto">
          <a:xfrm rot="10800000">
            <a:off x="7011484" y="3999442"/>
            <a:ext cx="1381628" cy="14244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65" name="TextBox 64"/>
          <p:cNvSpPr txBox="1"/>
          <p:nvPr/>
        </p:nvSpPr>
        <p:spPr>
          <a:xfrm>
            <a:off x="7326312" y="3779837"/>
            <a:ext cx="636478" cy="229550"/>
          </a:xfrm>
          <a:prstGeom prst="rect">
            <a:avLst/>
          </a:prstGeom>
          <a:noFill/>
        </p:spPr>
        <p:txBody>
          <a:bodyPr wrap="square" rtlCol="0">
            <a:spAutoFit/>
          </a:bodyPr>
          <a:lstStyle/>
          <a:p>
            <a:r>
              <a:rPr lang="en-US" sz="1000" b="1" noProof="1" smtClean="0">
                <a:solidFill>
                  <a:srgbClr val="0D0D0D"/>
                </a:solidFill>
              </a:rPr>
              <a:t>r:type</a:t>
            </a:r>
            <a:endParaRPr lang="en-US" sz="1000" b="1" noProof="1">
              <a:solidFill>
                <a:srgbClr val="0D0D0D"/>
              </a:solidFill>
            </a:endParaRPr>
          </a:p>
        </p:txBody>
      </p:sp>
      <p:sp>
        <p:nvSpPr>
          <p:cNvPr id="66" name="TextBox 65"/>
          <p:cNvSpPr txBox="1"/>
          <p:nvPr/>
        </p:nvSpPr>
        <p:spPr>
          <a:xfrm>
            <a:off x="4659312" y="3551237"/>
            <a:ext cx="636478" cy="229550"/>
          </a:xfrm>
          <a:prstGeom prst="rect">
            <a:avLst/>
          </a:prstGeom>
          <a:noFill/>
        </p:spPr>
        <p:txBody>
          <a:bodyPr wrap="square" rtlCol="0">
            <a:spAutoFit/>
          </a:bodyPr>
          <a:lstStyle/>
          <a:p>
            <a:r>
              <a:rPr lang="en-US" sz="1000" b="1" noProof="1" smtClean="0">
                <a:solidFill>
                  <a:srgbClr val="0D0D0D"/>
                </a:solidFill>
              </a:rPr>
              <a:t>r:type</a:t>
            </a:r>
            <a:endParaRPr lang="en-US" sz="1000" b="1" noProof="1">
              <a:solidFill>
                <a:srgbClr val="0D0D0D"/>
              </a:solidFill>
            </a:endParaRPr>
          </a:p>
        </p:txBody>
      </p:sp>
      <p:sp>
        <p:nvSpPr>
          <p:cNvPr id="85" name="Oval 84"/>
          <p:cNvSpPr/>
          <p:nvPr/>
        </p:nvSpPr>
        <p:spPr bwMode="auto">
          <a:xfrm>
            <a:off x="1916112" y="5590646"/>
            <a:ext cx="3276600" cy="322791"/>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http://dbpedia.org/../Amitav_Ghosh</a:t>
            </a:r>
            <a:endParaRPr kumimoji="0" lang="en-US" sz="1000" b="1" i="0" u="none" strike="noStrike" cap="none" normalizeH="0" baseline="0" noProof="1">
              <a:ln>
                <a:noFill/>
              </a:ln>
              <a:solidFill>
                <a:srgbClr val="0D0D0D"/>
              </a:solidFill>
              <a:effectLst/>
              <a:latin typeface="Arial" charset="0"/>
            </a:endParaRPr>
          </a:p>
        </p:txBody>
      </p:sp>
      <p:sp>
        <p:nvSpPr>
          <p:cNvPr id="101" name="Oval 100"/>
          <p:cNvSpPr/>
          <p:nvPr/>
        </p:nvSpPr>
        <p:spPr bwMode="auto">
          <a:xfrm>
            <a:off x="354012" y="6142037"/>
            <a:ext cx="3765600" cy="322791"/>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http://dbpedia.org/../The_Hungry_Tide</a:t>
            </a:r>
            <a:endParaRPr kumimoji="0" lang="en-US" sz="1000" b="1" i="0" u="none" strike="noStrike" cap="none" normalizeH="0" baseline="0" noProof="1">
              <a:ln>
                <a:noFill/>
              </a:ln>
              <a:solidFill>
                <a:srgbClr val="0D0D0D"/>
              </a:solidFill>
              <a:effectLst/>
              <a:latin typeface="Arial" charset="0"/>
            </a:endParaRPr>
          </a:p>
        </p:txBody>
      </p:sp>
      <p:sp>
        <p:nvSpPr>
          <p:cNvPr id="102" name="Oval 101"/>
          <p:cNvSpPr/>
          <p:nvPr/>
        </p:nvSpPr>
        <p:spPr bwMode="auto">
          <a:xfrm>
            <a:off x="76200" y="6886046"/>
            <a:ext cx="4430712" cy="322791"/>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http://dbpedia.org/../The_Calcutta_Chromosome</a:t>
            </a:r>
            <a:endParaRPr kumimoji="0" lang="en-US" sz="1000" b="1" i="0" u="none" strike="noStrike" cap="none" normalizeH="0" baseline="0" noProof="1">
              <a:ln>
                <a:noFill/>
              </a:ln>
              <a:solidFill>
                <a:srgbClr val="0D0D0D"/>
              </a:solidFill>
              <a:effectLst/>
              <a:latin typeface="Arial" charset="0"/>
            </a:endParaRPr>
          </a:p>
        </p:txBody>
      </p:sp>
      <p:sp>
        <p:nvSpPr>
          <p:cNvPr id="104" name="Oval 103"/>
          <p:cNvSpPr/>
          <p:nvPr/>
        </p:nvSpPr>
        <p:spPr bwMode="auto">
          <a:xfrm>
            <a:off x="5618112" y="5057246"/>
            <a:ext cx="4146600" cy="322791"/>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http://dbpedia.org/../The_Glass_Palace</a:t>
            </a:r>
            <a:endParaRPr kumimoji="0" lang="en-US" sz="1000" b="1" i="0" u="none" strike="noStrike" cap="none" normalizeH="0" baseline="0" noProof="1">
              <a:ln>
                <a:noFill/>
              </a:ln>
              <a:solidFill>
                <a:srgbClr val="0D0D0D"/>
              </a:solidFill>
              <a:effectLst/>
              <a:latin typeface="Arial" charset="0"/>
            </a:endParaRPr>
          </a:p>
        </p:txBody>
      </p:sp>
      <p:cxnSp>
        <p:nvCxnSpPr>
          <p:cNvPr id="106" name="Straight Arrow Connector 105"/>
          <p:cNvCxnSpPr>
            <a:stCxn id="85" idx="2"/>
            <a:endCxn id="25" idx="2"/>
          </p:cNvCxnSpPr>
          <p:nvPr/>
        </p:nvCxnSpPr>
        <p:spPr bwMode="auto">
          <a:xfrm rot="10800000">
            <a:off x="1074912" y="4923788"/>
            <a:ext cx="841200" cy="82825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12" name="Straight Arrow Connector 111"/>
          <p:cNvCxnSpPr>
            <a:stCxn id="85" idx="0"/>
            <a:endCxn id="26" idx="4"/>
          </p:cNvCxnSpPr>
          <p:nvPr/>
        </p:nvCxnSpPr>
        <p:spPr bwMode="auto">
          <a:xfrm rot="5400000" flipH="1" flipV="1">
            <a:off x="3294603" y="5276837"/>
            <a:ext cx="573618" cy="540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15" name="Straight Arrow Connector 114"/>
          <p:cNvCxnSpPr>
            <a:stCxn id="85" idx="7"/>
            <a:endCxn id="58" idx="4"/>
          </p:cNvCxnSpPr>
          <p:nvPr/>
        </p:nvCxnSpPr>
        <p:spPr bwMode="auto">
          <a:xfrm rot="5400000" flipH="1" flipV="1">
            <a:off x="4611791" y="4261912"/>
            <a:ext cx="1477081" cy="127493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30" name="Curved Connector 34"/>
          <p:cNvCxnSpPr>
            <a:stCxn id="85" idx="5"/>
            <a:endCxn id="102" idx="6"/>
          </p:cNvCxnSpPr>
          <p:nvPr/>
        </p:nvCxnSpPr>
        <p:spPr bwMode="auto">
          <a:xfrm rot="5400000">
            <a:off x="4019251" y="6353827"/>
            <a:ext cx="1181277" cy="205953"/>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134" name="Curved Connector 34"/>
          <p:cNvCxnSpPr>
            <a:stCxn id="85" idx="5"/>
            <a:endCxn id="101" idx="6"/>
          </p:cNvCxnSpPr>
          <p:nvPr/>
        </p:nvCxnSpPr>
        <p:spPr bwMode="auto">
          <a:xfrm rot="5400000">
            <a:off x="4197605" y="5788173"/>
            <a:ext cx="437268" cy="593253"/>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137" name="Straight Arrow Connector 136"/>
          <p:cNvCxnSpPr>
            <a:stCxn id="85" idx="7"/>
            <a:endCxn id="104" idx="2"/>
          </p:cNvCxnSpPr>
          <p:nvPr/>
        </p:nvCxnSpPr>
        <p:spPr bwMode="auto">
          <a:xfrm rot="5400000" flipH="1" flipV="1">
            <a:off x="4955850" y="4975657"/>
            <a:ext cx="419276" cy="905247"/>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40" name="TextBox 139"/>
          <p:cNvSpPr txBox="1"/>
          <p:nvPr/>
        </p:nvSpPr>
        <p:spPr>
          <a:xfrm>
            <a:off x="5116512" y="4237037"/>
            <a:ext cx="636478" cy="229550"/>
          </a:xfrm>
          <a:prstGeom prst="rect">
            <a:avLst/>
          </a:prstGeom>
          <a:noFill/>
        </p:spPr>
        <p:txBody>
          <a:bodyPr wrap="square" rtlCol="0">
            <a:spAutoFit/>
          </a:bodyPr>
          <a:lstStyle/>
          <a:p>
            <a:r>
              <a:rPr lang="en-US" sz="1000" b="1" noProof="1" smtClean="0">
                <a:solidFill>
                  <a:srgbClr val="0D0D0D"/>
                </a:solidFill>
              </a:rPr>
              <a:t>r:type</a:t>
            </a:r>
            <a:endParaRPr lang="en-US" sz="1000" b="1" noProof="1">
              <a:solidFill>
                <a:srgbClr val="0D0D0D"/>
              </a:solidFill>
            </a:endParaRPr>
          </a:p>
        </p:txBody>
      </p:sp>
      <p:sp>
        <p:nvSpPr>
          <p:cNvPr id="141" name="TextBox 140"/>
          <p:cNvSpPr txBox="1"/>
          <p:nvPr/>
        </p:nvSpPr>
        <p:spPr>
          <a:xfrm>
            <a:off x="729014" y="5151437"/>
            <a:ext cx="882298" cy="229550"/>
          </a:xfrm>
          <a:prstGeom prst="rect">
            <a:avLst/>
          </a:prstGeom>
          <a:noFill/>
        </p:spPr>
        <p:txBody>
          <a:bodyPr wrap="square" rtlCol="0">
            <a:spAutoFit/>
          </a:bodyPr>
          <a:lstStyle/>
          <a:p>
            <a:r>
              <a:rPr lang="en-US" sz="1000" b="1" noProof="1" smtClean="0">
                <a:solidFill>
                  <a:srgbClr val="0D0D0D"/>
                </a:solidFill>
              </a:rPr>
              <a:t>foaf:name</a:t>
            </a:r>
            <a:endParaRPr lang="en-US" sz="1000" b="1" noProof="1">
              <a:solidFill>
                <a:srgbClr val="0D0D0D"/>
              </a:solidFill>
            </a:endParaRPr>
          </a:p>
        </p:txBody>
      </p:sp>
      <p:sp>
        <p:nvSpPr>
          <p:cNvPr id="142" name="TextBox 141"/>
          <p:cNvSpPr txBox="1"/>
          <p:nvPr/>
        </p:nvSpPr>
        <p:spPr>
          <a:xfrm>
            <a:off x="2754312" y="5151437"/>
            <a:ext cx="914400" cy="229550"/>
          </a:xfrm>
          <a:prstGeom prst="rect">
            <a:avLst/>
          </a:prstGeom>
          <a:noFill/>
        </p:spPr>
        <p:txBody>
          <a:bodyPr wrap="square" rtlCol="0">
            <a:spAutoFit/>
          </a:bodyPr>
          <a:lstStyle/>
          <a:p>
            <a:r>
              <a:rPr lang="en-US" sz="1000" b="1" noProof="1" smtClean="0">
                <a:solidFill>
                  <a:srgbClr val="0D0D0D"/>
                </a:solidFill>
              </a:rPr>
              <a:t>w:reference</a:t>
            </a:r>
            <a:endParaRPr lang="en-US" sz="1000" b="1" noProof="1">
              <a:solidFill>
                <a:srgbClr val="0D0D0D"/>
              </a:solidFill>
            </a:endParaRPr>
          </a:p>
        </p:txBody>
      </p:sp>
      <p:sp>
        <p:nvSpPr>
          <p:cNvPr id="143" name="TextBox 142"/>
          <p:cNvSpPr txBox="1"/>
          <p:nvPr/>
        </p:nvSpPr>
        <p:spPr>
          <a:xfrm>
            <a:off x="3592512" y="6674487"/>
            <a:ext cx="990600" cy="229550"/>
          </a:xfrm>
          <a:prstGeom prst="rect">
            <a:avLst/>
          </a:prstGeom>
          <a:noFill/>
        </p:spPr>
        <p:txBody>
          <a:bodyPr wrap="square" rtlCol="0">
            <a:spAutoFit/>
          </a:bodyPr>
          <a:lstStyle/>
          <a:p>
            <a:r>
              <a:rPr lang="en-US" sz="1000" b="1" noProof="1" smtClean="0">
                <a:solidFill>
                  <a:srgbClr val="0D0D0D"/>
                </a:solidFill>
              </a:rPr>
              <a:t>w:author_of</a:t>
            </a:r>
            <a:endParaRPr lang="en-US" sz="1000" b="1" noProof="1">
              <a:solidFill>
                <a:srgbClr val="0D0D0D"/>
              </a:solidFill>
            </a:endParaRPr>
          </a:p>
        </p:txBody>
      </p:sp>
      <p:sp>
        <p:nvSpPr>
          <p:cNvPr id="144" name="TextBox 143"/>
          <p:cNvSpPr txBox="1"/>
          <p:nvPr/>
        </p:nvSpPr>
        <p:spPr>
          <a:xfrm>
            <a:off x="5224814" y="5379087"/>
            <a:ext cx="958498" cy="229550"/>
          </a:xfrm>
          <a:prstGeom prst="rect">
            <a:avLst/>
          </a:prstGeom>
          <a:noFill/>
        </p:spPr>
        <p:txBody>
          <a:bodyPr wrap="square" rtlCol="0">
            <a:spAutoFit/>
          </a:bodyPr>
          <a:lstStyle/>
          <a:p>
            <a:r>
              <a:rPr lang="en-US" sz="1000" b="1" noProof="1" smtClean="0">
                <a:solidFill>
                  <a:srgbClr val="0D0D0D"/>
                </a:solidFill>
              </a:rPr>
              <a:t>w:author_of</a:t>
            </a:r>
            <a:endParaRPr lang="en-US" sz="1000" b="1" noProof="1">
              <a:solidFill>
                <a:srgbClr val="0D0D0D"/>
              </a:solidFill>
            </a:endParaRPr>
          </a:p>
        </p:txBody>
      </p:sp>
      <p:sp>
        <p:nvSpPr>
          <p:cNvPr id="145" name="TextBox 144"/>
          <p:cNvSpPr txBox="1"/>
          <p:nvPr/>
        </p:nvSpPr>
        <p:spPr>
          <a:xfrm>
            <a:off x="3516312" y="5988687"/>
            <a:ext cx="990600" cy="229550"/>
          </a:xfrm>
          <a:prstGeom prst="rect">
            <a:avLst/>
          </a:prstGeom>
          <a:noFill/>
        </p:spPr>
        <p:txBody>
          <a:bodyPr wrap="square" rtlCol="0">
            <a:spAutoFit/>
          </a:bodyPr>
          <a:lstStyle/>
          <a:p>
            <a:r>
              <a:rPr lang="en-US" sz="1000" b="1" noProof="1" smtClean="0">
                <a:solidFill>
                  <a:srgbClr val="0D0D0D"/>
                </a:solidFill>
              </a:rPr>
              <a:t>w:author_of</a:t>
            </a:r>
            <a:endParaRPr lang="en-US" sz="1000" b="1" noProof="1">
              <a:solidFill>
                <a:srgbClr val="0D0D0D"/>
              </a:solidFill>
            </a:endParaRPr>
          </a:p>
        </p:txBody>
      </p:sp>
      <p:sp>
        <p:nvSpPr>
          <p:cNvPr id="147" name="TextBox 146"/>
          <p:cNvSpPr txBox="1"/>
          <p:nvPr/>
        </p:nvSpPr>
        <p:spPr>
          <a:xfrm>
            <a:off x="7554912" y="4465637"/>
            <a:ext cx="882298" cy="229550"/>
          </a:xfrm>
          <a:prstGeom prst="rect">
            <a:avLst/>
          </a:prstGeom>
          <a:noFill/>
        </p:spPr>
        <p:txBody>
          <a:bodyPr wrap="square" rtlCol="0">
            <a:spAutoFit/>
          </a:bodyPr>
          <a:lstStyle/>
          <a:p>
            <a:r>
              <a:rPr lang="en-US" sz="1000" b="1" noProof="1" smtClean="0">
                <a:solidFill>
                  <a:srgbClr val="0D0D0D"/>
                </a:solidFill>
              </a:rPr>
              <a:t>w:isbn</a:t>
            </a:r>
            <a:endParaRPr lang="en-US" sz="1000" b="1" noProof="1">
              <a:solidFill>
                <a:srgbClr val="0D0D0D"/>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Arrow Connector 117"/>
          <p:cNvCxnSpPr>
            <a:stCxn id="104" idx="0"/>
            <a:endCxn id="47" idx="4"/>
          </p:cNvCxnSpPr>
          <p:nvPr/>
        </p:nvCxnSpPr>
        <p:spPr bwMode="auto">
          <a:xfrm rot="16200000" flipV="1">
            <a:off x="5371696" y="2737530"/>
            <a:ext cx="3164418" cy="1475014"/>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69635"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smtClean="0"/>
              <a:t>Merge with Wikipedia data</a:t>
            </a:r>
            <a:endParaRPr lang="en-US" dirty="0"/>
          </a:p>
        </p:txBody>
      </p:sp>
      <p:sp>
        <p:nvSpPr>
          <p:cNvPr id="6" name="Oval 5"/>
          <p:cNvSpPr/>
          <p:nvPr/>
        </p:nvSpPr>
        <p:spPr bwMode="auto">
          <a:xfrm>
            <a:off x="8393112" y="4008437"/>
            <a:ext cx="451184" cy="266894"/>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 name="Rectangle 7"/>
          <p:cNvSpPr/>
          <p:nvPr/>
        </p:nvSpPr>
        <p:spPr bwMode="auto">
          <a:xfrm>
            <a:off x="8240712" y="45418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Besse, Christianne</a:t>
            </a:r>
            <a:endParaRPr kumimoji="0" lang="en-US" sz="1000" b="1" i="0" u="none" strike="noStrike" cap="none" normalizeH="0" baseline="0" noProof="1">
              <a:ln>
                <a:noFill/>
              </a:ln>
              <a:solidFill>
                <a:srgbClr val="0D0D0D"/>
              </a:solidFill>
              <a:effectLst/>
              <a:latin typeface="Arial" charset="0"/>
            </a:endParaRPr>
          </a:p>
        </p:txBody>
      </p:sp>
      <p:sp>
        <p:nvSpPr>
          <p:cNvPr id="9" name="Rectangle 8"/>
          <p:cNvSpPr/>
          <p:nvPr/>
        </p:nvSpPr>
        <p:spPr bwMode="auto">
          <a:xfrm>
            <a:off x="8240712" y="2103437"/>
            <a:ext cx="1604209" cy="22955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fr-FR" sz="1000" b="1" dirty="0" smtClean="0">
                <a:solidFill>
                  <a:srgbClr val="0D0D0D"/>
                </a:solidFill>
              </a:rPr>
              <a:t>Le palais des miroirs</a:t>
            </a:r>
            <a:endParaRPr kumimoji="0" lang="fr-FR" sz="1000" b="1" i="0" u="none" strike="noStrike" cap="none" normalizeH="0" baseline="0" dirty="0">
              <a:ln>
                <a:noFill/>
              </a:ln>
              <a:solidFill>
                <a:srgbClr val="0D0D0D"/>
              </a:solidFill>
              <a:effectLst/>
              <a:latin typeface="Arial" charset="0"/>
            </a:endParaRPr>
          </a:p>
        </p:txBody>
      </p:sp>
      <p:sp>
        <p:nvSpPr>
          <p:cNvPr id="11" name="TextBox 10"/>
          <p:cNvSpPr txBox="1"/>
          <p:nvPr/>
        </p:nvSpPr>
        <p:spPr>
          <a:xfrm>
            <a:off x="7402512" y="2179637"/>
            <a:ext cx="762000" cy="229550"/>
          </a:xfrm>
          <a:prstGeom prst="rect">
            <a:avLst/>
          </a:prstGeom>
          <a:noFill/>
        </p:spPr>
        <p:txBody>
          <a:bodyPr wrap="square" rtlCol="0">
            <a:spAutoFit/>
          </a:bodyPr>
          <a:lstStyle/>
          <a:p>
            <a:r>
              <a:rPr lang="en-US" sz="1000" b="1" noProof="1" smtClean="0">
                <a:solidFill>
                  <a:srgbClr val="0D0D0D"/>
                </a:solidFill>
              </a:rPr>
              <a:t>f:original</a:t>
            </a:r>
            <a:endParaRPr lang="en-US" sz="1000" b="1" noProof="1">
              <a:solidFill>
                <a:srgbClr val="0D0D0D"/>
              </a:solidFill>
            </a:endParaRPr>
          </a:p>
        </p:txBody>
      </p:sp>
      <p:sp>
        <p:nvSpPr>
          <p:cNvPr id="12" name="TextBox 11"/>
          <p:cNvSpPr txBox="1"/>
          <p:nvPr/>
        </p:nvSpPr>
        <p:spPr>
          <a:xfrm>
            <a:off x="773112" y="4008437"/>
            <a:ext cx="609600"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13" name="TextBox 12"/>
          <p:cNvSpPr txBox="1"/>
          <p:nvPr/>
        </p:nvSpPr>
        <p:spPr>
          <a:xfrm>
            <a:off x="8316912" y="3551237"/>
            <a:ext cx="889632" cy="229550"/>
          </a:xfrm>
          <a:prstGeom prst="rect">
            <a:avLst/>
          </a:prstGeom>
          <a:noFill/>
        </p:spPr>
        <p:txBody>
          <a:bodyPr wrap="square" rtlCol="0">
            <a:spAutoFit/>
          </a:bodyPr>
          <a:lstStyle/>
          <a:p>
            <a:r>
              <a:rPr lang="en-US" sz="1000" b="1" noProof="1" smtClean="0">
                <a:solidFill>
                  <a:srgbClr val="0D0D0D"/>
                </a:solidFill>
              </a:rPr>
              <a:t>f:traducteur</a:t>
            </a:r>
            <a:endParaRPr lang="en-US" sz="1000" b="1" noProof="1">
              <a:solidFill>
                <a:srgbClr val="0D0D0D"/>
              </a:solidFill>
            </a:endParaRPr>
          </a:p>
        </p:txBody>
      </p:sp>
      <p:sp>
        <p:nvSpPr>
          <p:cNvPr id="14" name="TextBox 13"/>
          <p:cNvSpPr txBox="1"/>
          <p:nvPr/>
        </p:nvSpPr>
        <p:spPr>
          <a:xfrm>
            <a:off x="4811712" y="3169287"/>
            <a:ext cx="685800" cy="229550"/>
          </a:xfrm>
          <a:prstGeom prst="rect">
            <a:avLst/>
          </a:prstGeom>
          <a:noFill/>
        </p:spPr>
        <p:txBody>
          <a:bodyPr wrap="square" rtlCol="0">
            <a:spAutoFit/>
          </a:bodyPr>
          <a:lstStyle/>
          <a:p>
            <a:r>
              <a:rPr lang="en-US" sz="1000" b="1" noProof="1" smtClean="0">
                <a:solidFill>
                  <a:srgbClr val="0D0D0D"/>
                </a:solidFill>
              </a:rPr>
              <a:t>f:auteur</a:t>
            </a:r>
            <a:endParaRPr lang="en-US" sz="1000" b="1" noProof="1">
              <a:solidFill>
                <a:srgbClr val="0D0D0D"/>
              </a:solidFill>
            </a:endParaRPr>
          </a:p>
        </p:txBody>
      </p:sp>
      <p:sp>
        <p:nvSpPr>
          <p:cNvPr id="15" name="TextBox 14"/>
          <p:cNvSpPr txBox="1"/>
          <p:nvPr/>
        </p:nvSpPr>
        <p:spPr>
          <a:xfrm rot="19874736">
            <a:off x="7867240" y="2498732"/>
            <a:ext cx="675917" cy="229550"/>
          </a:xfrm>
          <a:prstGeom prst="rect">
            <a:avLst/>
          </a:prstGeom>
          <a:noFill/>
        </p:spPr>
        <p:txBody>
          <a:bodyPr wrap="square" rtlCol="0">
            <a:spAutoFit/>
          </a:bodyPr>
          <a:lstStyle/>
          <a:p>
            <a:r>
              <a:rPr lang="en-US" sz="1000" b="1" noProof="1" smtClean="0">
                <a:solidFill>
                  <a:srgbClr val="0D0D0D"/>
                </a:solidFill>
              </a:rPr>
              <a:t>f:titre</a:t>
            </a:r>
            <a:endParaRPr lang="en-US" sz="1000" b="1" noProof="1">
              <a:solidFill>
                <a:srgbClr val="0D0D0D"/>
              </a:solidFill>
            </a:endParaRPr>
          </a:p>
        </p:txBody>
      </p:sp>
      <p:sp>
        <p:nvSpPr>
          <p:cNvPr id="16" name="Oval 15"/>
          <p:cNvSpPr/>
          <p:nvPr/>
        </p:nvSpPr>
        <p:spPr bwMode="auto">
          <a:xfrm>
            <a:off x="6488112" y="3017837"/>
            <a:ext cx="2656972" cy="322791"/>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…isbn/2020386682</a:t>
            </a:r>
            <a:endParaRPr kumimoji="0" lang="en-US" sz="1000" b="1" i="0" u="none" strike="noStrike" cap="none" normalizeH="0" baseline="0" noProof="1">
              <a:ln>
                <a:noFill/>
              </a:ln>
              <a:solidFill>
                <a:schemeClr val="tx1">
                  <a:lumMod val="95000"/>
                  <a:lumOff val="5000"/>
                </a:schemeClr>
              </a:solidFill>
              <a:effectLst/>
              <a:latin typeface="Arial" charset="0"/>
            </a:endParaRPr>
          </a:p>
        </p:txBody>
      </p:sp>
      <p:cxnSp>
        <p:nvCxnSpPr>
          <p:cNvPr id="18" name="Straight Arrow Connector 17"/>
          <p:cNvCxnSpPr>
            <a:stCxn id="16" idx="4"/>
            <a:endCxn id="6" idx="1"/>
          </p:cNvCxnSpPr>
          <p:nvPr/>
        </p:nvCxnSpPr>
        <p:spPr bwMode="auto">
          <a:xfrm rot="16200000" flipH="1">
            <a:off x="7784445" y="3372781"/>
            <a:ext cx="706895" cy="64258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9" name="Straight Arrow Connector 18"/>
          <p:cNvCxnSpPr>
            <a:stCxn id="6" idx="5"/>
            <a:endCxn id="8" idx="0"/>
          </p:cNvCxnSpPr>
          <p:nvPr/>
        </p:nvCxnSpPr>
        <p:spPr bwMode="auto">
          <a:xfrm rot="16200000" flipH="1">
            <a:off x="8757723" y="4256743"/>
            <a:ext cx="305592" cy="26459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0" name="Straight Arrow Connector 19"/>
          <p:cNvCxnSpPr>
            <a:stCxn id="16" idx="0"/>
            <a:endCxn id="9" idx="2"/>
          </p:cNvCxnSpPr>
          <p:nvPr/>
        </p:nvCxnSpPr>
        <p:spPr bwMode="auto">
          <a:xfrm rot="5400000" flipH="1" flipV="1">
            <a:off x="8087282" y="2062303"/>
            <a:ext cx="684850" cy="122621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21" name="Straight Arrow Connector 20"/>
          <p:cNvCxnSpPr>
            <a:stCxn id="16" idx="0"/>
            <a:endCxn id="47" idx="5"/>
          </p:cNvCxnSpPr>
          <p:nvPr/>
        </p:nvCxnSpPr>
        <p:spPr bwMode="auto">
          <a:xfrm rot="16200000" flipV="1">
            <a:off x="6900049" y="2101287"/>
            <a:ext cx="1172281" cy="660819"/>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22" name="TextBox 21"/>
          <p:cNvSpPr txBox="1"/>
          <p:nvPr/>
        </p:nvSpPr>
        <p:spPr>
          <a:xfrm>
            <a:off x="9155112" y="4160837"/>
            <a:ext cx="533400" cy="229550"/>
          </a:xfrm>
          <a:prstGeom prst="rect">
            <a:avLst/>
          </a:prstGeom>
          <a:noFill/>
        </p:spPr>
        <p:txBody>
          <a:bodyPr wrap="square" rtlCol="0">
            <a:spAutoFit/>
          </a:bodyPr>
          <a:lstStyle/>
          <a:p>
            <a:r>
              <a:rPr lang="en-US" sz="1000" b="1" noProof="1" smtClean="0">
                <a:solidFill>
                  <a:srgbClr val="0D0D0D"/>
                </a:solidFill>
              </a:rPr>
              <a:t>f:nom</a:t>
            </a:r>
            <a:endParaRPr lang="en-US" sz="1000" b="1" noProof="1">
              <a:solidFill>
                <a:srgbClr val="0D0D0D"/>
              </a:solidFill>
            </a:endParaRPr>
          </a:p>
        </p:txBody>
      </p:sp>
      <p:sp>
        <p:nvSpPr>
          <p:cNvPr id="23" name="Oval 22"/>
          <p:cNvSpPr/>
          <p:nvPr/>
        </p:nvSpPr>
        <p:spPr bwMode="auto">
          <a:xfrm>
            <a:off x="3162912" y="2890738"/>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4" name="Oval 23"/>
          <p:cNvSpPr/>
          <p:nvPr/>
        </p:nvSpPr>
        <p:spPr bwMode="auto">
          <a:xfrm>
            <a:off x="3973512" y="3322637"/>
            <a:ext cx="469800" cy="313200"/>
          </a:xfrm>
          <a:prstGeom prst="ellipse">
            <a:avLst/>
          </a:prstGeom>
          <a:gradFill flip="none" rotWithShape="1">
            <a:gsLst>
              <a:gs pos="0">
                <a:srgbClr val="00B8FF"/>
              </a:gs>
              <a:gs pos="100000">
                <a:srgbClr val="C0CF14"/>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25" name="Rectangle 24"/>
          <p:cNvSpPr/>
          <p:nvPr/>
        </p:nvSpPr>
        <p:spPr bwMode="auto">
          <a:xfrm>
            <a:off x="239712" y="4694237"/>
            <a:ext cx="1670400" cy="229550"/>
          </a:xfrm>
          <a:prstGeom prst="rect">
            <a:avLst/>
          </a:prstGeom>
          <a:gradFill flip="none" rotWithShape="1">
            <a:gsLst>
              <a:gs pos="0">
                <a:srgbClr val="00B8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000" b="1" noProof="1" smtClean="0">
                <a:solidFill>
                  <a:srgbClr val="0D0D0D"/>
                </a:solidFill>
              </a:rPr>
              <a:t>Ghosh, Amitav</a:t>
            </a:r>
            <a:endParaRPr kumimoji="0" lang="en-US" sz="1000" b="1" i="0" u="none" strike="noStrike" cap="none" normalizeH="0" baseline="0" noProof="1">
              <a:ln>
                <a:noFill/>
              </a:ln>
              <a:solidFill>
                <a:srgbClr val="0D0D0D"/>
              </a:solidFill>
              <a:effectLst/>
              <a:latin typeface="Arial" charset="0"/>
            </a:endParaRPr>
          </a:p>
        </p:txBody>
      </p:sp>
      <p:sp>
        <p:nvSpPr>
          <p:cNvPr id="26" name="Oval 25"/>
          <p:cNvSpPr/>
          <p:nvPr/>
        </p:nvSpPr>
        <p:spPr bwMode="auto">
          <a:xfrm>
            <a:off x="2068512" y="4694237"/>
            <a:ext cx="3079800" cy="322791"/>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http://www.amitavghosh.com</a:t>
            </a:r>
            <a:endParaRPr kumimoji="0" lang="en-US" sz="1000" b="1" i="0" u="none" strike="noStrike" cap="none" normalizeH="0" baseline="0" noProof="1">
              <a:ln>
                <a:noFill/>
              </a:ln>
              <a:solidFill>
                <a:srgbClr val="0D0D0D"/>
              </a:solidFill>
              <a:effectLst/>
              <a:latin typeface="Arial" charset="0"/>
            </a:endParaRPr>
          </a:p>
        </p:txBody>
      </p:sp>
      <p:sp>
        <p:nvSpPr>
          <p:cNvPr id="27" name="Rectangle 26"/>
          <p:cNvSpPr/>
          <p:nvPr/>
        </p:nvSpPr>
        <p:spPr bwMode="auto">
          <a:xfrm>
            <a:off x="239712" y="1465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The Glass Palace</a:t>
            </a:r>
            <a:endParaRPr kumimoji="0" lang="en-US" sz="1200" b="1" i="0" u="none" strike="noStrike" cap="none" normalizeH="0" baseline="0" dirty="0">
              <a:ln>
                <a:noFill/>
              </a:ln>
              <a:solidFill>
                <a:srgbClr val="0D0D0D"/>
              </a:solidFill>
              <a:effectLst/>
              <a:latin typeface="Arial" charset="0"/>
            </a:endParaRPr>
          </a:p>
        </p:txBody>
      </p:sp>
      <p:sp>
        <p:nvSpPr>
          <p:cNvPr id="28" name="Rectangle 27"/>
          <p:cNvSpPr/>
          <p:nvPr/>
        </p:nvSpPr>
        <p:spPr bwMode="auto">
          <a:xfrm>
            <a:off x="239712" y="1846444"/>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2000</a:t>
            </a:r>
            <a:endParaRPr kumimoji="0" lang="en-US" sz="1200" b="1" i="0" u="none" strike="noStrike" cap="none" normalizeH="0" baseline="0" dirty="0">
              <a:ln>
                <a:noFill/>
              </a:ln>
              <a:solidFill>
                <a:srgbClr val="0D0D0D"/>
              </a:solidFill>
              <a:effectLst/>
              <a:latin typeface="Arial" charset="0"/>
            </a:endParaRPr>
          </a:p>
        </p:txBody>
      </p:sp>
      <p:sp>
        <p:nvSpPr>
          <p:cNvPr id="29" name="Rectangle 28"/>
          <p:cNvSpPr/>
          <p:nvPr/>
        </p:nvSpPr>
        <p:spPr bwMode="auto">
          <a:xfrm>
            <a:off x="239712" y="27156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London</a:t>
            </a:r>
            <a:endParaRPr kumimoji="0" lang="en-US" sz="1200" b="1" i="0" u="none" strike="noStrike" cap="none" normalizeH="0" baseline="0" dirty="0">
              <a:ln>
                <a:noFill/>
              </a:ln>
              <a:solidFill>
                <a:srgbClr val="0D0D0D"/>
              </a:solidFill>
              <a:effectLst/>
              <a:latin typeface="Arial" charset="0"/>
            </a:endParaRPr>
          </a:p>
        </p:txBody>
      </p:sp>
      <p:sp>
        <p:nvSpPr>
          <p:cNvPr id="30" name="Rectangle 29"/>
          <p:cNvSpPr/>
          <p:nvPr/>
        </p:nvSpPr>
        <p:spPr bwMode="auto">
          <a:xfrm>
            <a:off x="239712" y="3115816"/>
            <a:ext cx="1670400" cy="256993"/>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200" b="1" dirty="0" smtClean="0">
                <a:solidFill>
                  <a:srgbClr val="0D0D0D"/>
                </a:solidFill>
              </a:rPr>
              <a:t>Harper Collins</a:t>
            </a:r>
            <a:endParaRPr kumimoji="0" lang="en-US" sz="1200" b="1" i="0" u="none" strike="noStrike" cap="none" normalizeH="0" baseline="0" dirty="0">
              <a:ln>
                <a:noFill/>
              </a:ln>
              <a:solidFill>
                <a:srgbClr val="0D0D0D"/>
              </a:solidFill>
              <a:effectLst/>
              <a:latin typeface="Arial" charset="0"/>
            </a:endParaRPr>
          </a:p>
        </p:txBody>
      </p:sp>
      <p:cxnSp>
        <p:nvCxnSpPr>
          <p:cNvPr id="31" name="Curved Connector 20"/>
          <p:cNvCxnSpPr>
            <a:stCxn id="47" idx="3"/>
            <a:endCxn id="23" idx="6"/>
          </p:cNvCxnSpPr>
          <p:nvPr/>
        </p:nvCxnSpPr>
        <p:spPr bwMode="auto">
          <a:xfrm rot="5400000">
            <a:off x="3853974" y="1624295"/>
            <a:ext cx="1201782" cy="16443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2" name="Curved Connector 34"/>
          <p:cNvCxnSpPr>
            <a:stCxn id="47" idx="3"/>
            <a:endCxn id="24" idx="6"/>
          </p:cNvCxnSpPr>
          <p:nvPr/>
        </p:nvCxnSpPr>
        <p:spPr bwMode="auto">
          <a:xfrm rot="5400000">
            <a:off x="4043325" y="2245544"/>
            <a:ext cx="1633681" cy="833705"/>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3" name="Curved Connector 35"/>
          <p:cNvCxnSpPr>
            <a:stCxn id="24" idx="2"/>
            <a:endCxn id="25" idx="0"/>
          </p:cNvCxnSpPr>
          <p:nvPr/>
        </p:nvCxnSpPr>
        <p:spPr bwMode="auto">
          <a:xfrm rot="10800000" flipV="1">
            <a:off x="1074912" y="3479237"/>
            <a:ext cx="2898600" cy="1215000"/>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34" name="Straight Arrow Connector 33"/>
          <p:cNvCxnSpPr>
            <a:stCxn id="23" idx="2"/>
            <a:endCxn id="29" idx="3"/>
          </p:cNvCxnSpPr>
          <p:nvPr/>
        </p:nvCxnSpPr>
        <p:spPr bwMode="auto">
          <a:xfrm rot="10800000">
            <a:off x="1910112" y="2844114"/>
            <a:ext cx="1252800" cy="20322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5" name="Straight Arrow Connector 34"/>
          <p:cNvCxnSpPr>
            <a:stCxn id="23" idx="2"/>
            <a:endCxn id="30" idx="3"/>
          </p:cNvCxnSpPr>
          <p:nvPr/>
        </p:nvCxnSpPr>
        <p:spPr bwMode="auto">
          <a:xfrm rot="10800000" flipV="1">
            <a:off x="1910112" y="3047337"/>
            <a:ext cx="1252800" cy="19697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6" name="Straight Arrow Connector 35"/>
          <p:cNvCxnSpPr>
            <a:stCxn id="47" idx="2"/>
            <a:endCxn id="27" idx="3"/>
          </p:cNvCxnSpPr>
          <p:nvPr/>
        </p:nvCxnSpPr>
        <p:spPr bwMode="auto">
          <a:xfrm rot="10800000">
            <a:off x="1910112" y="1593941"/>
            <a:ext cx="2977800" cy="13749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37" name="Straight Arrow Connector 36"/>
          <p:cNvCxnSpPr>
            <a:stCxn id="47" idx="2"/>
            <a:endCxn id="28" idx="3"/>
          </p:cNvCxnSpPr>
          <p:nvPr/>
        </p:nvCxnSpPr>
        <p:spPr bwMode="auto">
          <a:xfrm rot="10800000" flipV="1">
            <a:off x="1910112" y="1731433"/>
            <a:ext cx="2977800" cy="24350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38" name="TextBox 37"/>
          <p:cNvSpPr txBox="1"/>
          <p:nvPr/>
        </p:nvSpPr>
        <p:spPr>
          <a:xfrm rot="238339">
            <a:off x="2547204" y="1396622"/>
            <a:ext cx="587248" cy="229550"/>
          </a:xfrm>
          <a:prstGeom prst="rect">
            <a:avLst/>
          </a:prstGeom>
          <a:noFill/>
        </p:spPr>
        <p:txBody>
          <a:bodyPr wrap="square" rtlCol="0">
            <a:spAutoFit/>
          </a:bodyPr>
          <a:lstStyle/>
          <a:p>
            <a:r>
              <a:rPr lang="en-US" sz="1000" b="1" noProof="1" smtClean="0">
                <a:solidFill>
                  <a:srgbClr val="0D0D0D"/>
                </a:solidFill>
              </a:rPr>
              <a:t>a:title</a:t>
            </a:r>
            <a:endParaRPr lang="en-US" sz="1000" b="1" noProof="1">
              <a:solidFill>
                <a:srgbClr val="0D0D0D"/>
              </a:solidFill>
            </a:endParaRPr>
          </a:p>
        </p:txBody>
      </p:sp>
      <p:sp>
        <p:nvSpPr>
          <p:cNvPr id="39" name="TextBox 38"/>
          <p:cNvSpPr txBox="1"/>
          <p:nvPr/>
        </p:nvSpPr>
        <p:spPr>
          <a:xfrm rot="21319586">
            <a:off x="2558864" y="1851210"/>
            <a:ext cx="565992" cy="229550"/>
          </a:xfrm>
          <a:prstGeom prst="rect">
            <a:avLst/>
          </a:prstGeom>
          <a:noFill/>
        </p:spPr>
        <p:txBody>
          <a:bodyPr wrap="square" rtlCol="0">
            <a:spAutoFit/>
          </a:bodyPr>
          <a:lstStyle/>
          <a:p>
            <a:r>
              <a:rPr lang="en-US" sz="1000" b="1" noProof="1" smtClean="0">
                <a:solidFill>
                  <a:srgbClr val="0D0D0D"/>
                </a:solidFill>
              </a:rPr>
              <a:t>a:year</a:t>
            </a:r>
            <a:endParaRPr lang="en-US" sz="1000" b="1" noProof="1">
              <a:solidFill>
                <a:srgbClr val="0D0D0D"/>
              </a:solidFill>
            </a:endParaRPr>
          </a:p>
        </p:txBody>
      </p:sp>
      <p:sp>
        <p:nvSpPr>
          <p:cNvPr id="40" name="TextBox 39"/>
          <p:cNvSpPr txBox="1"/>
          <p:nvPr/>
        </p:nvSpPr>
        <p:spPr>
          <a:xfrm rot="610119">
            <a:off x="2284446" y="2663769"/>
            <a:ext cx="543645" cy="229550"/>
          </a:xfrm>
          <a:prstGeom prst="rect">
            <a:avLst/>
          </a:prstGeom>
          <a:noFill/>
        </p:spPr>
        <p:txBody>
          <a:bodyPr wrap="square" rtlCol="0">
            <a:spAutoFit/>
          </a:bodyPr>
          <a:lstStyle/>
          <a:p>
            <a:r>
              <a:rPr lang="en-US" sz="1000" b="1" noProof="1" smtClean="0">
                <a:solidFill>
                  <a:srgbClr val="0D0D0D"/>
                </a:solidFill>
              </a:rPr>
              <a:t>a:city</a:t>
            </a:r>
            <a:endParaRPr lang="en-US" sz="1000" b="1" noProof="1">
              <a:solidFill>
                <a:srgbClr val="0D0D0D"/>
              </a:solidFill>
            </a:endParaRPr>
          </a:p>
        </p:txBody>
      </p:sp>
      <p:sp>
        <p:nvSpPr>
          <p:cNvPr id="41" name="TextBox 40"/>
          <p:cNvSpPr txBox="1"/>
          <p:nvPr/>
        </p:nvSpPr>
        <p:spPr>
          <a:xfrm rot="21074880">
            <a:off x="2183932" y="3126451"/>
            <a:ext cx="829823" cy="229550"/>
          </a:xfrm>
          <a:prstGeom prst="rect">
            <a:avLst/>
          </a:prstGeom>
          <a:noFill/>
        </p:spPr>
        <p:txBody>
          <a:bodyPr wrap="square" rtlCol="0">
            <a:spAutoFit/>
          </a:bodyPr>
          <a:lstStyle/>
          <a:p>
            <a:r>
              <a:rPr lang="en-US" sz="1000" b="1" noProof="1" smtClean="0">
                <a:solidFill>
                  <a:srgbClr val="0D0D0D"/>
                </a:solidFill>
              </a:rPr>
              <a:t>a:p_name</a:t>
            </a:r>
            <a:endParaRPr lang="en-US" sz="1000" b="1" noProof="1">
              <a:solidFill>
                <a:srgbClr val="0D0D0D"/>
              </a:solidFill>
            </a:endParaRPr>
          </a:p>
        </p:txBody>
      </p:sp>
      <p:sp>
        <p:nvSpPr>
          <p:cNvPr id="42" name="TextBox 41"/>
          <p:cNvSpPr txBox="1"/>
          <p:nvPr/>
        </p:nvSpPr>
        <p:spPr>
          <a:xfrm>
            <a:off x="1109776" y="3779837"/>
            <a:ext cx="653936" cy="229550"/>
          </a:xfrm>
          <a:prstGeom prst="rect">
            <a:avLst/>
          </a:prstGeom>
          <a:noFill/>
        </p:spPr>
        <p:txBody>
          <a:bodyPr wrap="square" rtlCol="0">
            <a:spAutoFit/>
          </a:bodyPr>
          <a:lstStyle/>
          <a:p>
            <a:r>
              <a:rPr lang="en-US" sz="1000" b="1" noProof="1" smtClean="0">
                <a:solidFill>
                  <a:srgbClr val="0D0D0D"/>
                </a:solidFill>
              </a:rPr>
              <a:t>a:name</a:t>
            </a:r>
            <a:endParaRPr lang="en-US" sz="1000" b="1" noProof="1">
              <a:solidFill>
                <a:srgbClr val="0D0D0D"/>
              </a:solidFill>
            </a:endParaRPr>
          </a:p>
        </p:txBody>
      </p:sp>
      <p:sp>
        <p:nvSpPr>
          <p:cNvPr id="43" name="TextBox 42"/>
          <p:cNvSpPr txBox="1"/>
          <p:nvPr/>
        </p:nvSpPr>
        <p:spPr>
          <a:xfrm>
            <a:off x="3135312" y="3932237"/>
            <a:ext cx="1005711" cy="229550"/>
          </a:xfrm>
          <a:prstGeom prst="rect">
            <a:avLst/>
          </a:prstGeom>
          <a:noFill/>
        </p:spPr>
        <p:txBody>
          <a:bodyPr wrap="square" rtlCol="0">
            <a:spAutoFit/>
          </a:bodyPr>
          <a:lstStyle/>
          <a:p>
            <a:r>
              <a:rPr lang="en-US" sz="1000" b="1" noProof="1" smtClean="0">
                <a:solidFill>
                  <a:srgbClr val="0D0D0D"/>
                </a:solidFill>
              </a:rPr>
              <a:t>a:homepage</a:t>
            </a:r>
            <a:endParaRPr lang="en-US" sz="1000" b="1" noProof="1">
              <a:solidFill>
                <a:srgbClr val="0D0D0D"/>
              </a:solidFill>
            </a:endParaRPr>
          </a:p>
        </p:txBody>
      </p:sp>
      <p:sp>
        <p:nvSpPr>
          <p:cNvPr id="44" name="TextBox 43"/>
          <p:cNvSpPr txBox="1"/>
          <p:nvPr/>
        </p:nvSpPr>
        <p:spPr>
          <a:xfrm>
            <a:off x="4278312" y="3017837"/>
            <a:ext cx="706748" cy="229550"/>
          </a:xfrm>
          <a:prstGeom prst="rect">
            <a:avLst/>
          </a:prstGeom>
          <a:noFill/>
        </p:spPr>
        <p:txBody>
          <a:bodyPr wrap="square" rtlCol="0">
            <a:spAutoFit/>
          </a:bodyPr>
          <a:lstStyle/>
          <a:p>
            <a:r>
              <a:rPr lang="en-US" sz="1000" b="1" noProof="1" smtClean="0">
                <a:solidFill>
                  <a:srgbClr val="0D0D0D"/>
                </a:solidFill>
              </a:rPr>
              <a:t>a:author</a:t>
            </a:r>
            <a:endParaRPr lang="en-US" sz="1000" b="1" noProof="1">
              <a:solidFill>
                <a:srgbClr val="0D0D0D"/>
              </a:solidFill>
            </a:endParaRPr>
          </a:p>
        </p:txBody>
      </p:sp>
      <p:sp>
        <p:nvSpPr>
          <p:cNvPr id="45" name="TextBox 44"/>
          <p:cNvSpPr txBox="1"/>
          <p:nvPr/>
        </p:nvSpPr>
        <p:spPr>
          <a:xfrm rot="20242754">
            <a:off x="3903794" y="2534347"/>
            <a:ext cx="900086" cy="229550"/>
          </a:xfrm>
          <a:prstGeom prst="rect">
            <a:avLst/>
          </a:prstGeom>
          <a:noFill/>
        </p:spPr>
        <p:txBody>
          <a:bodyPr wrap="square" rtlCol="0">
            <a:spAutoFit/>
          </a:bodyPr>
          <a:lstStyle/>
          <a:p>
            <a:r>
              <a:rPr lang="en-US" sz="1000" b="1" noProof="1" smtClean="0">
                <a:solidFill>
                  <a:srgbClr val="0D0D0D"/>
                </a:solidFill>
              </a:rPr>
              <a:t>a:publisher</a:t>
            </a:r>
            <a:endParaRPr lang="en-US" sz="1000" b="1" noProof="1">
              <a:solidFill>
                <a:srgbClr val="0D0D0D"/>
              </a:solidFill>
            </a:endParaRPr>
          </a:p>
        </p:txBody>
      </p:sp>
      <p:cxnSp>
        <p:nvCxnSpPr>
          <p:cNvPr id="46" name="Straight Arrow Connector 45"/>
          <p:cNvCxnSpPr>
            <a:stCxn id="24" idx="4"/>
            <a:endCxn id="26" idx="0"/>
          </p:cNvCxnSpPr>
          <p:nvPr/>
        </p:nvCxnSpPr>
        <p:spPr bwMode="auto">
          <a:xfrm rot="5400000">
            <a:off x="3379212" y="3865037"/>
            <a:ext cx="1058400" cy="6000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47" name="Oval 46"/>
          <p:cNvSpPr/>
          <p:nvPr/>
        </p:nvSpPr>
        <p:spPr bwMode="auto">
          <a:xfrm>
            <a:off x="4887912" y="1570037"/>
            <a:ext cx="2656972" cy="322791"/>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chemeClr val="tx1">
                    <a:lumMod val="95000"/>
                    <a:lumOff val="5000"/>
                  </a:schemeClr>
                </a:solidFill>
                <a:effectLst/>
                <a:latin typeface="Arial" charset="0"/>
              </a:rPr>
              <a:t>http://</a:t>
            </a:r>
            <a:r>
              <a:rPr lang="en-US" sz="1000" b="1" noProof="1" smtClean="0">
                <a:solidFill>
                  <a:schemeClr val="tx1">
                    <a:lumMod val="95000"/>
                    <a:lumOff val="5000"/>
                  </a:schemeClr>
                </a:solidFill>
              </a:rPr>
              <a:t>…isbn/000651409X</a:t>
            </a:r>
            <a:endParaRPr kumimoji="0" lang="en-US" sz="1000" b="1" i="0" u="none" strike="noStrike" cap="none" normalizeH="0" baseline="0" noProof="1">
              <a:ln>
                <a:noFill/>
              </a:ln>
              <a:solidFill>
                <a:schemeClr val="tx1">
                  <a:lumMod val="95000"/>
                  <a:lumOff val="5000"/>
                </a:schemeClr>
              </a:solidFill>
              <a:effectLst/>
              <a:latin typeface="Arial" charset="0"/>
            </a:endParaRPr>
          </a:p>
        </p:txBody>
      </p:sp>
      <p:sp>
        <p:nvSpPr>
          <p:cNvPr id="58" name="Oval 57"/>
          <p:cNvSpPr/>
          <p:nvPr/>
        </p:nvSpPr>
        <p:spPr bwMode="auto">
          <a:xfrm>
            <a:off x="4964112" y="3838046"/>
            <a:ext cx="2047372" cy="322791"/>
          </a:xfrm>
          <a:prstGeom prst="ellipse">
            <a:avLst/>
          </a:prstGeom>
          <a:solidFill>
            <a:srgbClr val="3366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CFD20F"/>
                </a:solidFill>
                <a:effectLst/>
                <a:latin typeface="Arial" charset="0"/>
              </a:rPr>
              <a:t>http://</a:t>
            </a:r>
            <a:r>
              <a:rPr lang="en-US" sz="1000" b="1" noProof="1" smtClean="0">
                <a:solidFill>
                  <a:srgbClr val="CFD20F"/>
                </a:solidFill>
              </a:rPr>
              <a:t>…foaf/Person</a:t>
            </a:r>
            <a:endParaRPr kumimoji="0" lang="en-US" sz="1000" b="1" i="0" u="none" strike="noStrike" cap="none" normalizeH="0" baseline="0" noProof="1">
              <a:ln>
                <a:noFill/>
              </a:ln>
              <a:solidFill>
                <a:srgbClr val="CFD20F"/>
              </a:solidFill>
              <a:effectLst/>
              <a:latin typeface="Arial" charset="0"/>
            </a:endParaRPr>
          </a:p>
        </p:txBody>
      </p:sp>
      <p:cxnSp>
        <p:nvCxnSpPr>
          <p:cNvPr id="59" name="Straight Arrow Connector 58"/>
          <p:cNvCxnSpPr>
            <a:stCxn id="24" idx="5"/>
            <a:endCxn id="58" idx="2"/>
          </p:cNvCxnSpPr>
          <p:nvPr/>
        </p:nvCxnSpPr>
        <p:spPr bwMode="auto">
          <a:xfrm rot="16200000" flipH="1">
            <a:off x="4464575" y="3499905"/>
            <a:ext cx="409472" cy="589601"/>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62" name="Straight Arrow Connector 61"/>
          <p:cNvCxnSpPr>
            <a:stCxn id="6" idx="2"/>
            <a:endCxn id="58" idx="6"/>
          </p:cNvCxnSpPr>
          <p:nvPr/>
        </p:nvCxnSpPr>
        <p:spPr bwMode="auto">
          <a:xfrm rot="10800000">
            <a:off x="7011484" y="3999442"/>
            <a:ext cx="1381628" cy="14244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65" name="TextBox 64"/>
          <p:cNvSpPr txBox="1"/>
          <p:nvPr/>
        </p:nvSpPr>
        <p:spPr>
          <a:xfrm>
            <a:off x="7326312" y="3779837"/>
            <a:ext cx="636478" cy="229550"/>
          </a:xfrm>
          <a:prstGeom prst="rect">
            <a:avLst/>
          </a:prstGeom>
          <a:noFill/>
        </p:spPr>
        <p:txBody>
          <a:bodyPr wrap="square" rtlCol="0">
            <a:spAutoFit/>
          </a:bodyPr>
          <a:lstStyle/>
          <a:p>
            <a:r>
              <a:rPr lang="en-US" sz="1000" b="1" noProof="1" smtClean="0">
                <a:solidFill>
                  <a:srgbClr val="0D0D0D"/>
                </a:solidFill>
              </a:rPr>
              <a:t>r:type</a:t>
            </a:r>
            <a:endParaRPr lang="en-US" sz="1000" b="1" noProof="1">
              <a:solidFill>
                <a:srgbClr val="0D0D0D"/>
              </a:solidFill>
            </a:endParaRPr>
          </a:p>
        </p:txBody>
      </p:sp>
      <p:sp>
        <p:nvSpPr>
          <p:cNvPr id="66" name="TextBox 65"/>
          <p:cNvSpPr txBox="1"/>
          <p:nvPr/>
        </p:nvSpPr>
        <p:spPr>
          <a:xfrm>
            <a:off x="4659312" y="3551237"/>
            <a:ext cx="636478" cy="229550"/>
          </a:xfrm>
          <a:prstGeom prst="rect">
            <a:avLst/>
          </a:prstGeom>
          <a:noFill/>
        </p:spPr>
        <p:txBody>
          <a:bodyPr wrap="square" rtlCol="0">
            <a:spAutoFit/>
          </a:bodyPr>
          <a:lstStyle/>
          <a:p>
            <a:r>
              <a:rPr lang="en-US" sz="1000" b="1" noProof="1" smtClean="0">
                <a:solidFill>
                  <a:srgbClr val="0D0D0D"/>
                </a:solidFill>
              </a:rPr>
              <a:t>r:type</a:t>
            </a:r>
            <a:endParaRPr lang="en-US" sz="1000" b="1" noProof="1">
              <a:solidFill>
                <a:srgbClr val="0D0D0D"/>
              </a:solidFill>
            </a:endParaRPr>
          </a:p>
        </p:txBody>
      </p:sp>
      <p:sp>
        <p:nvSpPr>
          <p:cNvPr id="85" name="Oval 84"/>
          <p:cNvSpPr/>
          <p:nvPr/>
        </p:nvSpPr>
        <p:spPr bwMode="auto">
          <a:xfrm>
            <a:off x="1916112" y="5590646"/>
            <a:ext cx="3276600" cy="322791"/>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http://dbpedia.org/../Amitav_Ghosh</a:t>
            </a:r>
            <a:endParaRPr kumimoji="0" lang="en-US" sz="1000" b="1" i="0" u="none" strike="noStrike" cap="none" normalizeH="0" baseline="0" noProof="1">
              <a:ln>
                <a:noFill/>
              </a:ln>
              <a:solidFill>
                <a:srgbClr val="0D0D0D"/>
              </a:solidFill>
              <a:effectLst/>
              <a:latin typeface="Arial" charset="0"/>
            </a:endParaRPr>
          </a:p>
        </p:txBody>
      </p:sp>
      <p:sp>
        <p:nvSpPr>
          <p:cNvPr id="101" name="Oval 100"/>
          <p:cNvSpPr/>
          <p:nvPr/>
        </p:nvSpPr>
        <p:spPr bwMode="auto">
          <a:xfrm>
            <a:off x="354012" y="6142037"/>
            <a:ext cx="3765600" cy="322791"/>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http://dbpedia.org/../The_Hungry_Tide</a:t>
            </a:r>
            <a:endParaRPr kumimoji="0" lang="en-US" sz="1000" b="1" i="0" u="none" strike="noStrike" cap="none" normalizeH="0" baseline="0" noProof="1">
              <a:ln>
                <a:noFill/>
              </a:ln>
              <a:solidFill>
                <a:srgbClr val="0D0D0D"/>
              </a:solidFill>
              <a:effectLst/>
              <a:latin typeface="Arial" charset="0"/>
            </a:endParaRPr>
          </a:p>
        </p:txBody>
      </p:sp>
      <p:sp>
        <p:nvSpPr>
          <p:cNvPr id="102" name="Oval 101"/>
          <p:cNvSpPr/>
          <p:nvPr/>
        </p:nvSpPr>
        <p:spPr bwMode="auto">
          <a:xfrm>
            <a:off x="76200" y="6886046"/>
            <a:ext cx="4430712" cy="322791"/>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http://dbpedia.org/../The_Calcutta_Chromosome</a:t>
            </a:r>
            <a:endParaRPr kumimoji="0" lang="en-US" sz="1000" b="1" i="0" u="none" strike="noStrike" cap="none" normalizeH="0" baseline="0" noProof="1">
              <a:ln>
                <a:noFill/>
              </a:ln>
              <a:solidFill>
                <a:srgbClr val="0D0D0D"/>
              </a:solidFill>
              <a:effectLst/>
              <a:latin typeface="Arial" charset="0"/>
            </a:endParaRPr>
          </a:p>
        </p:txBody>
      </p:sp>
      <p:sp>
        <p:nvSpPr>
          <p:cNvPr id="103" name="Oval 102"/>
          <p:cNvSpPr/>
          <p:nvPr/>
        </p:nvSpPr>
        <p:spPr bwMode="auto">
          <a:xfrm>
            <a:off x="5573712" y="5971646"/>
            <a:ext cx="4146600" cy="322791"/>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http://dbpedia.org/../Kolkata</a:t>
            </a:r>
            <a:endParaRPr kumimoji="0" lang="en-US" sz="1000" b="1" i="0" u="none" strike="noStrike" cap="none" normalizeH="0" baseline="0" noProof="1">
              <a:ln>
                <a:noFill/>
              </a:ln>
              <a:solidFill>
                <a:srgbClr val="0D0D0D"/>
              </a:solidFill>
              <a:effectLst/>
              <a:latin typeface="Arial" charset="0"/>
            </a:endParaRPr>
          </a:p>
        </p:txBody>
      </p:sp>
      <p:sp>
        <p:nvSpPr>
          <p:cNvPr id="104" name="Oval 103"/>
          <p:cNvSpPr/>
          <p:nvPr/>
        </p:nvSpPr>
        <p:spPr bwMode="auto">
          <a:xfrm>
            <a:off x="5618112" y="5057246"/>
            <a:ext cx="4146600" cy="322791"/>
          </a:xfrm>
          <a:prstGeom prst="ellips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000" b="1" i="0" u="none" strike="noStrike" cap="none" normalizeH="0" baseline="0" noProof="1" smtClean="0">
                <a:ln>
                  <a:noFill/>
                </a:ln>
                <a:solidFill>
                  <a:srgbClr val="0D0D0D"/>
                </a:solidFill>
                <a:effectLst/>
                <a:latin typeface="Arial" charset="0"/>
              </a:rPr>
              <a:t>http://dbpedia.org/../The_Glass_Palace</a:t>
            </a:r>
            <a:endParaRPr kumimoji="0" lang="en-US" sz="1000" b="1" i="0" u="none" strike="noStrike" cap="none" normalizeH="0" baseline="0" noProof="1">
              <a:ln>
                <a:noFill/>
              </a:ln>
              <a:solidFill>
                <a:srgbClr val="0D0D0D"/>
              </a:solidFill>
              <a:effectLst/>
              <a:latin typeface="Arial" charset="0"/>
            </a:endParaRPr>
          </a:p>
        </p:txBody>
      </p:sp>
      <p:cxnSp>
        <p:nvCxnSpPr>
          <p:cNvPr id="106" name="Straight Arrow Connector 105"/>
          <p:cNvCxnSpPr>
            <a:stCxn id="85" idx="2"/>
            <a:endCxn id="25" idx="2"/>
          </p:cNvCxnSpPr>
          <p:nvPr/>
        </p:nvCxnSpPr>
        <p:spPr bwMode="auto">
          <a:xfrm rot="10800000">
            <a:off x="1074912" y="4923788"/>
            <a:ext cx="841200" cy="828255"/>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12" name="Straight Arrow Connector 111"/>
          <p:cNvCxnSpPr>
            <a:stCxn id="85" idx="0"/>
            <a:endCxn id="26" idx="4"/>
          </p:cNvCxnSpPr>
          <p:nvPr/>
        </p:nvCxnSpPr>
        <p:spPr bwMode="auto">
          <a:xfrm rot="5400000" flipH="1" flipV="1">
            <a:off x="3294603" y="5276837"/>
            <a:ext cx="573618" cy="54000"/>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15" name="Straight Arrow Connector 114"/>
          <p:cNvCxnSpPr>
            <a:stCxn id="85" idx="7"/>
            <a:endCxn id="58" idx="4"/>
          </p:cNvCxnSpPr>
          <p:nvPr/>
        </p:nvCxnSpPr>
        <p:spPr bwMode="auto">
          <a:xfrm rot="5400000" flipH="1" flipV="1">
            <a:off x="4611791" y="4261912"/>
            <a:ext cx="1477081" cy="127493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21" name="Straight Arrow Connector 120"/>
          <p:cNvCxnSpPr>
            <a:stCxn id="85" idx="5"/>
            <a:endCxn id="103" idx="1"/>
          </p:cNvCxnSpPr>
          <p:nvPr/>
        </p:nvCxnSpPr>
        <p:spPr bwMode="auto">
          <a:xfrm rot="16200000" flipH="1">
            <a:off x="5370540" y="5208489"/>
            <a:ext cx="152753" cy="146810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30" name="Curved Connector 34"/>
          <p:cNvCxnSpPr>
            <a:stCxn id="85" idx="5"/>
            <a:endCxn id="102" idx="6"/>
          </p:cNvCxnSpPr>
          <p:nvPr/>
        </p:nvCxnSpPr>
        <p:spPr bwMode="auto">
          <a:xfrm rot="5400000">
            <a:off x="4019251" y="6353827"/>
            <a:ext cx="1181277" cy="205953"/>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134" name="Curved Connector 34"/>
          <p:cNvCxnSpPr>
            <a:stCxn id="85" idx="5"/>
            <a:endCxn id="101" idx="6"/>
          </p:cNvCxnSpPr>
          <p:nvPr/>
        </p:nvCxnSpPr>
        <p:spPr bwMode="auto">
          <a:xfrm rot="5400000">
            <a:off x="4197605" y="5788173"/>
            <a:ext cx="437268" cy="593253"/>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137" name="Straight Arrow Connector 136"/>
          <p:cNvCxnSpPr>
            <a:stCxn id="85" idx="7"/>
            <a:endCxn id="104" idx="2"/>
          </p:cNvCxnSpPr>
          <p:nvPr/>
        </p:nvCxnSpPr>
        <p:spPr bwMode="auto">
          <a:xfrm rot="5400000" flipH="1" flipV="1">
            <a:off x="4955850" y="4975657"/>
            <a:ext cx="419276" cy="905247"/>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40" name="TextBox 139"/>
          <p:cNvSpPr txBox="1"/>
          <p:nvPr/>
        </p:nvSpPr>
        <p:spPr>
          <a:xfrm>
            <a:off x="5116512" y="4237037"/>
            <a:ext cx="636478" cy="229550"/>
          </a:xfrm>
          <a:prstGeom prst="rect">
            <a:avLst/>
          </a:prstGeom>
          <a:noFill/>
        </p:spPr>
        <p:txBody>
          <a:bodyPr wrap="square" rtlCol="0">
            <a:spAutoFit/>
          </a:bodyPr>
          <a:lstStyle/>
          <a:p>
            <a:r>
              <a:rPr lang="en-US" sz="1000" b="1" noProof="1" smtClean="0">
                <a:solidFill>
                  <a:srgbClr val="0D0D0D"/>
                </a:solidFill>
              </a:rPr>
              <a:t>r:type</a:t>
            </a:r>
            <a:endParaRPr lang="en-US" sz="1000" b="1" noProof="1">
              <a:solidFill>
                <a:srgbClr val="0D0D0D"/>
              </a:solidFill>
            </a:endParaRPr>
          </a:p>
        </p:txBody>
      </p:sp>
      <p:sp>
        <p:nvSpPr>
          <p:cNvPr id="141" name="TextBox 140"/>
          <p:cNvSpPr txBox="1"/>
          <p:nvPr/>
        </p:nvSpPr>
        <p:spPr>
          <a:xfrm>
            <a:off x="729014" y="5151437"/>
            <a:ext cx="882298" cy="229550"/>
          </a:xfrm>
          <a:prstGeom prst="rect">
            <a:avLst/>
          </a:prstGeom>
          <a:noFill/>
        </p:spPr>
        <p:txBody>
          <a:bodyPr wrap="square" rtlCol="0">
            <a:spAutoFit/>
          </a:bodyPr>
          <a:lstStyle/>
          <a:p>
            <a:r>
              <a:rPr lang="en-US" sz="1000" b="1" noProof="1" smtClean="0">
                <a:solidFill>
                  <a:srgbClr val="0D0D0D"/>
                </a:solidFill>
              </a:rPr>
              <a:t>foaf:name</a:t>
            </a:r>
            <a:endParaRPr lang="en-US" sz="1000" b="1" noProof="1">
              <a:solidFill>
                <a:srgbClr val="0D0D0D"/>
              </a:solidFill>
            </a:endParaRPr>
          </a:p>
        </p:txBody>
      </p:sp>
      <p:sp>
        <p:nvSpPr>
          <p:cNvPr id="142" name="TextBox 141"/>
          <p:cNvSpPr txBox="1"/>
          <p:nvPr/>
        </p:nvSpPr>
        <p:spPr>
          <a:xfrm>
            <a:off x="2754312" y="5151437"/>
            <a:ext cx="914400" cy="229550"/>
          </a:xfrm>
          <a:prstGeom prst="rect">
            <a:avLst/>
          </a:prstGeom>
          <a:noFill/>
        </p:spPr>
        <p:txBody>
          <a:bodyPr wrap="square" rtlCol="0">
            <a:spAutoFit/>
          </a:bodyPr>
          <a:lstStyle/>
          <a:p>
            <a:r>
              <a:rPr lang="en-US" sz="1000" b="1" noProof="1" smtClean="0">
                <a:solidFill>
                  <a:srgbClr val="0D0D0D"/>
                </a:solidFill>
              </a:rPr>
              <a:t>w:reference</a:t>
            </a:r>
            <a:endParaRPr lang="en-US" sz="1000" b="1" noProof="1">
              <a:solidFill>
                <a:srgbClr val="0D0D0D"/>
              </a:solidFill>
            </a:endParaRPr>
          </a:p>
        </p:txBody>
      </p:sp>
      <p:sp>
        <p:nvSpPr>
          <p:cNvPr id="143" name="TextBox 142"/>
          <p:cNvSpPr txBox="1"/>
          <p:nvPr/>
        </p:nvSpPr>
        <p:spPr>
          <a:xfrm>
            <a:off x="3592512" y="6674487"/>
            <a:ext cx="914400" cy="229550"/>
          </a:xfrm>
          <a:prstGeom prst="rect">
            <a:avLst/>
          </a:prstGeom>
          <a:noFill/>
        </p:spPr>
        <p:txBody>
          <a:bodyPr wrap="square" rtlCol="0">
            <a:spAutoFit/>
          </a:bodyPr>
          <a:lstStyle/>
          <a:p>
            <a:r>
              <a:rPr lang="en-US" sz="1000" b="1" noProof="1" smtClean="0">
                <a:solidFill>
                  <a:srgbClr val="0D0D0D"/>
                </a:solidFill>
              </a:rPr>
              <a:t>w:author_of</a:t>
            </a:r>
            <a:endParaRPr lang="en-US" sz="1000" b="1" noProof="1">
              <a:solidFill>
                <a:srgbClr val="0D0D0D"/>
              </a:solidFill>
            </a:endParaRPr>
          </a:p>
        </p:txBody>
      </p:sp>
      <p:sp>
        <p:nvSpPr>
          <p:cNvPr id="144" name="TextBox 143"/>
          <p:cNvSpPr txBox="1"/>
          <p:nvPr/>
        </p:nvSpPr>
        <p:spPr>
          <a:xfrm>
            <a:off x="5224814" y="5379087"/>
            <a:ext cx="958498" cy="229550"/>
          </a:xfrm>
          <a:prstGeom prst="rect">
            <a:avLst/>
          </a:prstGeom>
          <a:noFill/>
        </p:spPr>
        <p:txBody>
          <a:bodyPr wrap="square" rtlCol="0">
            <a:spAutoFit/>
          </a:bodyPr>
          <a:lstStyle/>
          <a:p>
            <a:r>
              <a:rPr lang="en-US" sz="1000" b="1" noProof="1" smtClean="0">
                <a:solidFill>
                  <a:srgbClr val="0D0D0D"/>
                </a:solidFill>
              </a:rPr>
              <a:t>w:author_of</a:t>
            </a:r>
            <a:endParaRPr lang="en-US" sz="1000" b="1" noProof="1">
              <a:solidFill>
                <a:srgbClr val="0D0D0D"/>
              </a:solidFill>
            </a:endParaRPr>
          </a:p>
        </p:txBody>
      </p:sp>
      <p:sp>
        <p:nvSpPr>
          <p:cNvPr id="145" name="TextBox 144"/>
          <p:cNvSpPr txBox="1"/>
          <p:nvPr/>
        </p:nvSpPr>
        <p:spPr>
          <a:xfrm>
            <a:off x="3516312" y="5988687"/>
            <a:ext cx="990600" cy="229550"/>
          </a:xfrm>
          <a:prstGeom prst="rect">
            <a:avLst/>
          </a:prstGeom>
          <a:noFill/>
        </p:spPr>
        <p:txBody>
          <a:bodyPr wrap="square" rtlCol="0">
            <a:spAutoFit/>
          </a:bodyPr>
          <a:lstStyle/>
          <a:p>
            <a:r>
              <a:rPr lang="en-US" sz="1000" b="1" noProof="1" smtClean="0">
                <a:solidFill>
                  <a:srgbClr val="0D0D0D"/>
                </a:solidFill>
              </a:rPr>
              <a:t>w:author_of</a:t>
            </a:r>
            <a:endParaRPr lang="en-US" sz="1000" b="1" noProof="1">
              <a:solidFill>
                <a:srgbClr val="0D0D0D"/>
              </a:solidFill>
            </a:endParaRPr>
          </a:p>
        </p:txBody>
      </p:sp>
      <p:sp>
        <p:nvSpPr>
          <p:cNvPr id="146" name="TextBox 145"/>
          <p:cNvSpPr txBox="1"/>
          <p:nvPr/>
        </p:nvSpPr>
        <p:spPr>
          <a:xfrm>
            <a:off x="5224814" y="5684837"/>
            <a:ext cx="882298" cy="229550"/>
          </a:xfrm>
          <a:prstGeom prst="rect">
            <a:avLst/>
          </a:prstGeom>
          <a:noFill/>
        </p:spPr>
        <p:txBody>
          <a:bodyPr wrap="square" rtlCol="0">
            <a:spAutoFit/>
          </a:bodyPr>
          <a:lstStyle/>
          <a:p>
            <a:r>
              <a:rPr lang="en-US" sz="1000" b="1" noProof="1" smtClean="0">
                <a:solidFill>
                  <a:srgbClr val="0D0D0D"/>
                </a:solidFill>
              </a:rPr>
              <a:t>w:born_in</a:t>
            </a:r>
            <a:endParaRPr lang="en-US" sz="1000" b="1" noProof="1">
              <a:solidFill>
                <a:srgbClr val="0D0D0D"/>
              </a:solidFill>
            </a:endParaRPr>
          </a:p>
        </p:txBody>
      </p:sp>
      <p:sp>
        <p:nvSpPr>
          <p:cNvPr id="147" name="TextBox 146"/>
          <p:cNvSpPr txBox="1"/>
          <p:nvPr/>
        </p:nvSpPr>
        <p:spPr>
          <a:xfrm>
            <a:off x="7554912" y="4465637"/>
            <a:ext cx="882298" cy="229550"/>
          </a:xfrm>
          <a:prstGeom prst="rect">
            <a:avLst/>
          </a:prstGeom>
          <a:noFill/>
        </p:spPr>
        <p:txBody>
          <a:bodyPr wrap="square" rtlCol="0">
            <a:spAutoFit/>
          </a:bodyPr>
          <a:lstStyle/>
          <a:p>
            <a:r>
              <a:rPr lang="en-US" sz="1000" b="1" noProof="1" smtClean="0">
                <a:solidFill>
                  <a:srgbClr val="0D0D0D"/>
                </a:solidFill>
              </a:rPr>
              <a:t>w:isbn</a:t>
            </a:r>
            <a:endParaRPr lang="en-US" sz="1000" b="1" noProof="1">
              <a:solidFill>
                <a:srgbClr val="0D0D0D"/>
              </a:solidFill>
            </a:endParaRPr>
          </a:p>
        </p:txBody>
      </p:sp>
      <p:pic>
        <p:nvPicPr>
          <p:cNvPr id="148" name="Picture 147"/>
          <p:cNvPicPr>
            <a:picLocks noChangeAspect="1"/>
          </p:cNvPicPr>
          <p:nvPr/>
        </p:nvPicPr>
        <p:blipFill>
          <a:blip r:embed="rId3"/>
          <a:stretch>
            <a:fillRect/>
          </a:stretch>
        </p:blipFill>
        <p:spPr>
          <a:xfrm>
            <a:off x="7097712" y="6415754"/>
            <a:ext cx="1257300" cy="782320"/>
          </a:xfrm>
          <a:prstGeom prst="rect">
            <a:avLst/>
          </a:prstGeom>
        </p:spPr>
      </p:pic>
      <p:cxnSp>
        <p:nvCxnSpPr>
          <p:cNvPr id="149" name="Curved Connector 34"/>
          <p:cNvCxnSpPr>
            <a:stCxn id="103" idx="5"/>
            <a:endCxn id="148" idx="3"/>
          </p:cNvCxnSpPr>
          <p:nvPr/>
        </p:nvCxnSpPr>
        <p:spPr bwMode="auto">
          <a:xfrm rot="5400000">
            <a:off x="8454160" y="6148017"/>
            <a:ext cx="559749" cy="758044"/>
          </a:xfrm>
          <a:prstGeom prst="curvedConnector2">
            <a:avLst/>
          </a:prstGeom>
          <a:solidFill>
            <a:srgbClr val="00B8FF"/>
          </a:solidFill>
          <a:ln w="19050" cap="flat" cmpd="sng" algn="ctr">
            <a:solidFill>
              <a:schemeClr val="tx1"/>
            </a:solidFill>
            <a:prstDash val="solid"/>
            <a:round/>
            <a:headEnd type="none"/>
            <a:tailEnd type="triangle" w="lg" len="med"/>
          </a:ln>
          <a:effectLst/>
        </p:spPr>
      </p:cxnSp>
      <p:cxnSp>
        <p:nvCxnSpPr>
          <p:cNvPr id="153" name="Curved Connector 34"/>
          <p:cNvCxnSpPr>
            <a:stCxn id="103" idx="3"/>
            <a:endCxn id="148" idx="1"/>
          </p:cNvCxnSpPr>
          <p:nvPr/>
        </p:nvCxnSpPr>
        <p:spPr bwMode="auto">
          <a:xfrm rot="16200000" flipH="1">
            <a:off x="6359466" y="6068667"/>
            <a:ext cx="559749" cy="916744"/>
          </a:xfrm>
          <a:prstGeom prst="curvedConnector2">
            <a:avLst/>
          </a:prstGeom>
          <a:solidFill>
            <a:srgbClr val="00B8FF"/>
          </a:solidFill>
          <a:ln w="19050" cap="flat" cmpd="sng" algn="ctr">
            <a:solidFill>
              <a:schemeClr val="tx1"/>
            </a:solidFill>
            <a:prstDash val="solid"/>
            <a:round/>
            <a:headEnd type="none"/>
            <a:tailEnd type="triangle" w="lg" len="med"/>
          </a:ln>
          <a:effectLst/>
        </p:spPr>
      </p:cxnSp>
      <p:sp>
        <p:nvSpPr>
          <p:cNvPr id="158" name="TextBox 157"/>
          <p:cNvSpPr txBox="1"/>
          <p:nvPr/>
        </p:nvSpPr>
        <p:spPr>
          <a:xfrm>
            <a:off x="5802312" y="6523037"/>
            <a:ext cx="882298" cy="229550"/>
          </a:xfrm>
          <a:prstGeom prst="rect">
            <a:avLst/>
          </a:prstGeom>
          <a:noFill/>
        </p:spPr>
        <p:txBody>
          <a:bodyPr wrap="square" rtlCol="0">
            <a:spAutoFit/>
          </a:bodyPr>
          <a:lstStyle/>
          <a:p>
            <a:r>
              <a:rPr lang="en-US" sz="1000" b="1" noProof="1" smtClean="0">
                <a:solidFill>
                  <a:srgbClr val="0D0D0D"/>
                </a:solidFill>
              </a:rPr>
              <a:t>w:long</a:t>
            </a:r>
            <a:endParaRPr lang="en-US" sz="1000" b="1" noProof="1">
              <a:solidFill>
                <a:srgbClr val="0D0D0D"/>
              </a:solidFill>
            </a:endParaRPr>
          </a:p>
        </p:txBody>
      </p:sp>
      <p:sp>
        <p:nvSpPr>
          <p:cNvPr id="159" name="TextBox 158"/>
          <p:cNvSpPr txBox="1"/>
          <p:nvPr/>
        </p:nvSpPr>
        <p:spPr>
          <a:xfrm>
            <a:off x="9002712" y="6522087"/>
            <a:ext cx="882298" cy="229550"/>
          </a:xfrm>
          <a:prstGeom prst="rect">
            <a:avLst/>
          </a:prstGeom>
          <a:noFill/>
        </p:spPr>
        <p:txBody>
          <a:bodyPr wrap="square" rtlCol="0">
            <a:spAutoFit/>
          </a:bodyPr>
          <a:lstStyle/>
          <a:p>
            <a:r>
              <a:rPr lang="en-US" sz="1000" b="1" noProof="1" smtClean="0">
                <a:solidFill>
                  <a:srgbClr val="0D0D0D"/>
                </a:solidFill>
              </a:rPr>
              <a:t>w:lat</a:t>
            </a:r>
            <a:endParaRPr lang="en-US" sz="1000" b="1" noProof="1">
              <a:solidFill>
                <a:srgbClr val="0D0D0D"/>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idx="1"/>
          </p:nvPr>
        </p:nvSpPr>
        <p:spPr/>
        <p:txBody>
          <a:bodyPr/>
          <a:lstStyle/>
          <a:p>
            <a:r>
              <a:rPr lang="en-US" smtClean="0"/>
              <a:t>It may look like it but, in fact, it should not be…</a:t>
            </a:r>
          </a:p>
          <a:p>
            <a:r>
              <a:rPr lang="en-US" smtClean="0"/>
              <a:t>What happened via automatic means is done every day by Web users!</a:t>
            </a:r>
          </a:p>
          <a:p>
            <a:r>
              <a:rPr lang="en-US" smtClean="0"/>
              <a:t>The difference: a bit of extra rigour so that machines could do this, too</a:t>
            </a:r>
            <a:endParaRPr lang="en-US"/>
          </a:p>
        </p:txBody>
      </p:sp>
      <p:sp>
        <p:nvSpPr>
          <p:cNvPr id="81922" name="Rectangle 1"/>
          <p:cNvSpPr>
            <a:spLocks noGrp="1" noChangeArrowheads="1"/>
          </p:cNvSpPr>
          <p:nvPr>
            <p:ph type="title"/>
          </p:nvPr>
        </p:nvSpPr>
        <p:spPr/>
        <p:txBody>
          <a:bodyPr/>
          <a:lstStyle/>
          <a:p>
            <a:r>
              <a:rPr lang="en-US" smtClean="0"/>
              <a:t>Is that surprising?</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idx="1"/>
          </p:nvPr>
        </p:nvSpPr>
        <p:spPr/>
        <p:txBody>
          <a:bodyPr>
            <a:normAutofit/>
          </a:bodyPr>
          <a:lstStyle/>
          <a:p>
            <a:r>
              <a:rPr lang="en-US" dirty="0" smtClean="0"/>
              <a:t>We could add extra knowledge to the merged datasets</a:t>
            </a:r>
          </a:p>
          <a:p>
            <a:pPr lvl="1"/>
            <a:r>
              <a:rPr lang="en-US" dirty="0" smtClean="0"/>
              <a:t>e.g., a full classification of various types of library data</a:t>
            </a:r>
          </a:p>
          <a:p>
            <a:pPr lvl="1"/>
            <a:r>
              <a:rPr lang="en-US" dirty="0" smtClean="0"/>
              <a:t>geographical information</a:t>
            </a:r>
          </a:p>
          <a:p>
            <a:pPr lvl="1"/>
            <a:r>
              <a:rPr lang="en-US" dirty="0" smtClean="0"/>
              <a:t>etc.</a:t>
            </a:r>
          </a:p>
          <a:p>
            <a:r>
              <a:rPr lang="en-US" dirty="0" smtClean="0"/>
              <a:t>This is where ontologies, extra rules, </a:t>
            </a:r>
            <a:r>
              <a:rPr lang="en-US" dirty="0" err="1" smtClean="0"/>
              <a:t>etc</a:t>
            </a:r>
            <a:r>
              <a:rPr lang="en-US" dirty="0" smtClean="0"/>
              <a:t>, come in</a:t>
            </a:r>
          </a:p>
          <a:p>
            <a:pPr lvl="1"/>
            <a:r>
              <a:rPr lang="en-US" dirty="0" smtClean="0"/>
              <a:t>ontologies/rule sets can be relatively simple and small, or huge, or anything in between…</a:t>
            </a:r>
          </a:p>
          <a:p>
            <a:r>
              <a:rPr lang="en-US" dirty="0" smtClean="0"/>
              <a:t>Even more powerful queries can be asked as a result</a:t>
            </a:r>
            <a:endParaRPr lang="en-US" dirty="0"/>
          </a:p>
        </p:txBody>
      </p:sp>
      <p:sp>
        <p:nvSpPr>
          <p:cNvPr id="86019" name="Rectangle 1"/>
          <p:cNvSpPr>
            <a:spLocks noGrp="1" noChangeArrowheads="1"/>
          </p:cNvSpPr>
          <p:nvPr>
            <p:ph type="title"/>
          </p:nvPr>
        </p:nvSpPr>
        <p:spPr/>
        <p:txBody>
          <a:bodyPr>
            <a:normAutofit/>
          </a:bodyPr>
          <a:lstStyle/>
          <a:p>
            <a:r>
              <a:rPr lang="en-US" smtClean="0"/>
              <a:t>It could become even more powerful</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
          <p:cNvSpPr>
            <a:spLocks noGrp="1" noChangeArrowheads="1"/>
          </p:cNvSpPr>
          <p:nvPr>
            <p:ph type="title"/>
          </p:nvPr>
        </p:nvSpPr>
        <p:spPr/>
        <p:txBody>
          <a:bodyPr/>
          <a:lstStyle/>
          <a:p>
            <a:pPr eaLnBrk="1" hangingPunct="1">
              <a:defRPr/>
            </a:pPr>
            <a:r>
              <a:rPr lang="en-US" dirty="0" smtClean="0"/>
              <a:t>The Music site of the BBC</a:t>
            </a:r>
            <a:endParaRPr lang="en-US" dirty="0"/>
          </a:p>
        </p:txBody>
      </p:sp>
      <p:grpSp>
        <p:nvGrpSpPr>
          <p:cNvPr id="10" name="Group 9"/>
          <p:cNvGrpSpPr/>
          <p:nvPr/>
        </p:nvGrpSpPr>
        <p:grpSpPr>
          <a:xfrm>
            <a:off x="620712" y="1352200"/>
            <a:ext cx="8191659" cy="5882029"/>
            <a:chOff x="620712" y="1352200"/>
            <a:chExt cx="8191659" cy="5882029"/>
          </a:xfrm>
        </p:grpSpPr>
        <p:pic>
          <p:nvPicPr>
            <p:cNvPr id="13315" name="Picture 3" descr="ec1.png">
              <a:hlinkClick r:id="rId3"/>
            </p:cNvPr>
            <p:cNvPicPr>
              <a:picLocks noChangeAspect="1"/>
            </p:cNvPicPr>
            <p:nvPr/>
          </p:nvPicPr>
          <p:blipFill>
            <a:blip r:embed="rId4"/>
            <a:srcRect/>
            <a:stretch>
              <a:fillRect/>
            </a:stretch>
          </p:blipFill>
          <p:spPr bwMode="auto">
            <a:xfrm>
              <a:off x="1012475" y="1352200"/>
              <a:ext cx="7799896" cy="5882029"/>
            </a:xfrm>
            <a:prstGeom prst="rect">
              <a:avLst/>
            </a:prstGeom>
            <a:noFill/>
            <a:ln w="9525">
              <a:noFill/>
              <a:miter lim="800000"/>
              <a:headEnd/>
              <a:tailEnd/>
            </a:ln>
          </p:spPr>
        </p:pic>
        <p:sp>
          <p:nvSpPr>
            <p:cNvPr id="6" name="Connector 5"/>
            <p:cNvSpPr/>
            <p:nvPr/>
          </p:nvSpPr>
          <p:spPr bwMode="auto">
            <a:xfrm>
              <a:off x="787549" y="4017937"/>
              <a:ext cx="1949183" cy="295300"/>
            </a:xfrm>
            <a:prstGeom prst="flowChartConnector">
              <a:avLst/>
            </a:prstGeom>
            <a:noFill/>
            <a:ln w="50800" cap="flat" cmpd="sng" algn="ctr">
              <a:solidFill>
                <a:srgbClr val="800000">
                  <a:alpha val="58000"/>
                </a:srgbClr>
              </a:solidFill>
              <a:prstDash val="solid"/>
              <a:round/>
              <a:headEnd type="none" w="med" len="med"/>
              <a:tailEnd type="none" w="med" len="med"/>
            </a:ln>
            <a:effectLst/>
          </p:spPr>
          <p:txBody>
            <a:bodyPr lIns="70875" tIns="35438" rIns="70875" bIns="35438">
              <a:prstTxWarp prst="textNoShape">
                <a:avLst/>
              </a:prstTxWarp>
            </a:bodyPr>
            <a:lstStyle/>
            <a:p>
              <a:pPr algn="ctr">
                <a:defRPr/>
              </a:pPr>
              <a:endParaRPr lang="en-US" dirty="0">
                <a:effectLst>
                  <a:outerShdw blurRad="38100" dist="38100" dir="2700000" algn="tl">
                    <a:srgbClr val="000000">
                      <a:alpha val="43137"/>
                    </a:srgbClr>
                  </a:outerShdw>
                </a:effectLst>
              </a:endParaRPr>
            </a:p>
          </p:txBody>
        </p:sp>
        <p:sp>
          <p:nvSpPr>
            <p:cNvPr id="7" name="Connector 6"/>
            <p:cNvSpPr/>
            <p:nvPr/>
          </p:nvSpPr>
          <p:spPr bwMode="auto">
            <a:xfrm>
              <a:off x="696912" y="4779937"/>
              <a:ext cx="1949183" cy="295300"/>
            </a:xfrm>
            <a:prstGeom prst="flowChartConnector">
              <a:avLst/>
            </a:prstGeom>
            <a:noFill/>
            <a:ln w="50800" cap="flat" cmpd="sng" algn="ctr">
              <a:solidFill>
                <a:srgbClr val="800000">
                  <a:alpha val="58000"/>
                </a:srgbClr>
              </a:solidFill>
              <a:prstDash val="solid"/>
              <a:round/>
              <a:headEnd type="none" w="med" len="med"/>
              <a:tailEnd type="none" w="med" len="med"/>
            </a:ln>
            <a:effectLst/>
          </p:spPr>
          <p:txBody>
            <a:bodyPr lIns="70875" tIns="35438" rIns="70875" bIns="35438">
              <a:prstTxWarp prst="textNoShape">
                <a:avLst/>
              </a:prstTxWarp>
            </a:bodyPr>
            <a:lstStyle/>
            <a:p>
              <a:pPr algn="ctr">
                <a:defRPr/>
              </a:pPr>
              <a:endParaRPr lang="en-US" dirty="0">
                <a:effectLst>
                  <a:outerShdw blurRad="38100" dist="38100" dir="2700000" algn="tl">
                    <a:srgbClr val="000000">
                      <a:alpha val="43137"/>
                    </a:srgbClr>
                  </a:outerShdw>
                </a:effectLst>
              </a:endParaRPr>
            </a:p>
          </p:txBody>
        </p:sp>
        <p:sp>
          <p:nvSpPr>
            <p:cNvPr id="8" name="Connector 7"/>
            <p:cNvSpPr/>
            <p:nvPr/>
          </p:nvSpPr>
          <p:spPr bwMode="auto">
            <a:xfrm>
              <a:off x="620712" y="5229497"/>
              <a:ext cx="5256888" cy="531540"/>
            </a:xfrm>
            <a:prstGeom prst="flowChartConnector">
              <a:avLst/>
            </a:prstGeom>
            <a:noFill/>
            <a:ln w="50800" cap="flat" cmpd="sng" algn="ctr">
              <a:solidFill>
                <a:srgbClr val="800000">
                  <a:alpha val="58000"/>
                </a:srgbClr>
              </a:solidFill>
              <a:prstDash val="solid"/>
              <a:round/>
              <a:headEnd type="none" w="med" len="med"/>
              <a:tailEnd type="none" w="med" len="med"/>
            </a:ln>
            <a:effectLst/>
          </p:spPr>
          <p:txBody>
            <a:bodyPr lIns="70875" tIns="35438" rIns="70875" bIns="35438">
              <a:prstTxWarp prst="textNoShape">
                <a:avLst/>
              </a:prstTxWarp>
            </a:bodyPr>
            <a:lstStyle/>
            <a:p>
              <a:pPr algn="ctr">
                <a:defRPr/>
              </a:pPr>
              <a:endParaRPr lang="en-US" dirty="0">
                <a:effectLst>
                  <a:outerShdw blurRad="38100" dist="38100" dir="2700000" algn="tl">
                    <a:srgbClr val="000000">
                      <a:alpha val="43137"/>
                    </a:srgbClr>
                  </a:outerShdw>
                </a:effectLst>
              </a:endParaRPr>
            </a:p>
          </p:txBody>
        </p:sp>
        <p:sp>
          <p:nvSpPr>
            <p:cNvPr id="9" name="Connector 8"/>
            <p:cNvSpPr/>
            <p:nvPr/>
          </p:nvSpPr>
          <p:spPr bwMode="auto">
            <a:xfrm>
              <a:off x="925512" y="5999137"/>
              <a:ext cx="1949183" cy="295300"/>
            </a:xfrm>
            <a:prstGeom prst="flowChartConnector">
              <a:avLst/>
            </a:prstGeom>
            <a:noFill/>
            <a:ln w="50800" cap="flat" cmpd="sng" algn="ctr">
              <a:solidFill>
                <a:srgbClr val="800000">
                  <a:alpha val="58000"/>
                </a:srgbClr>
              </a:solidFill>
              <a:prstDash val="solid"/>
              <a:round/>
              <a:headEnd type="none" w="med" len="med"/>
              <a:tailEnd type="none" w="med" len="med"/>
            </a:ln>
            <a:effectLst/>
          </p:spPr>
          <p:txBody>
            <a:bodyPr lIns="70875" tIns="35438" rIns="70875" bIns="35438">
              <a:prstTxWarp prst="textNoShape">
                <a:avLst/>
              </a:prstTxWarp>
            </a:bodyPr>
            <a:lstStyle/>
            <a:p>
              <a:pPr algn="ctr">
                <a:defRPr/>
              </a:pPr>
              <a:endParaRPr lang="en-US" dirty="0">
                <a:effectLst>
                  <a:outerShdw blurRad="38100" dist="38100" dir="2700000" algn="tl">
                    <a:srgbClr val="000000">
                      <a:alpha val="43137"/>
                    </a:srgbClr>
                  </a:outerShdw>
                </a:effectLst>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What did we do</a:t>
            </a:r>
            <a:r>
              <a:rPr lang="en-US" dirty="0" smtClean="0"/>
              <a:t>?</a:t>
            </a:r>
            <a:endParaRPr lang="en-US" dirty="0"/>
          </a:p>
        </p:txBody>
      </p:sp>
      <p:grpSp>
        <p:nvGrpSpPr>
          <p:cNvPr id="46" name="Group 45"/>
          <p:cNvGrpSpPr/>
          <p:nvPr/>
        </p:nvGrpSpPr>
        <p:grpSpPr>
          <a:xfrm>
            <a:off x="1583928" y="1547589"/>
            <a:ext cx="6779081" cy="5829285"/>
            <a:chOff x="502633" y="64718"/>
            <a:chExt cx="7932384" cy="6821002"/>
          </a:xfrm>
        </p:grpSpPr>
        <p:sp>
          <p:nvSpPr>
            <p:cNvPr id="48" name="TextBox 47"/>
            <p:cNvSpPr txBox="1"/>
            <p:nvPr/>
          </p:nvSpPr>
          <p:spPr>
            <a:xfrm>
              <a:off x="826539" y="2683506"/>
              <a:ext cx="1348342" cy="332827"/>
            </a:xfrm>
            <a:prstGeom prst="rect">
              <a:avLst/>
            </a:prstGeom>
            <a:noFill/>
          </p:spPr>
          <p:txBody>
            <a:bodyPr wrap="none" rtlCol="0">
              <a:spAutoFit/>
            </a:bodyPr>
            <a:lstStyle/>
            <a:p>
              <a:pPr algn="r"/>
              <a:r>
                <a:rPr lang="en-US" sz="1400" b="1" noProof="1" smtClean="0">
                  <a:solidFill>
                    <a:schemeClr val="accent5"/>
                  </a:solidFill>
                </a:rPr>
                <a:t>Inferencing</a:t>
              </a:r>
            </a:p>
          </p:txBody>
        </p:sp>
        <p:sp>
          <p:nvSpPr>
            <p:cNvPr id="49" name="TextBox 48"/>
            <p:cNvSpPr txBox="1"/>
            <p:nvPr/>
          </p:nvSpPr>
          <p:spPr>
            <a:xfrm>
              <a:off x="4484646" y="1335806"/>
              <a:ext cx="2031776" cy="332827"/>
            </a:xfrm>
            <a:prstGeom prst="rect">
              <a:avLst/>
            </a:prstGeom>
            <a:noFill/>
          </p:spPr>
          <p:txBody>
            <a:bodyPr wrap="none" rtlCol="0">
              <a:spAutoFit/>
            </a:bodyPr>
            <a:lstStyle/>
            <a:p>
              <a:r>
                <a:rPr lang="en-US" sz="1400" b="1" dirty="0" smtClean="0">
                  <a:solidFill>
                    <a:schemeClr val="accent5"/>
                  </a:solidFill>
                </a:rPr>
                <a:t>Query and Update</a:t>
              </a:r>
            </a:p>
          </p:txBody>
        </p:sp>
        <p:sp>
          <p:nvSpPr>
            <p:cNvPr id="51" name="Curved Right Arrow 50"/>
            <p:cNvSpPr/>
            <p:nvPr/>
          </p:nvSpPr>
          <p:spPr>
            <a:xfrm>
              <a:off x="2174881" y="2600573"/>
              <a:ext cx="774723" cy="668404"/>
            </a:xfrm>
            <a:prstGeom prst="curvedRightArrow">
              <a:avLst>
                <a:gd name="adj1" fmla="val 11197"/>
                <a:gd name="adj2" fmla="val 50000"/>
                <a:gd name="adj3" fmla="val 212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2" name="Up-Down Arrow 51"/>
            <p:cNvSpPr/>
            <p:nvPr/>
          </p:nvSpPr>
          <p:spPr>
            <a:xfrm>
              <a:off x="4183889" y="3884374"/>
              <a:ext cx="275362" cy="720746"/>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36"/>
            <p:cNvGrpSpPr/>
            <p:nvPr/>
          </p:nvGrpSpPr>
          <p:grpSpPr>
            <a:xfrm>
              <a:off x="3118430" y="64718"/>
              <a:ext cx="2406281" cy="1071588"/>
              <a:chOff x="5727454" y="2176923"/>
              <a:chExt cx="2406281" cy="1071588"/>
            </a:xfrm>
          </p:grpSpPr>
          <p:sp>
            <p:nvSpPr>
              <p:cNvPr id="107" name="Process 106"/>
              <p:cNvSpPr/>
              <p:nvPr/>
            </p:nvSpPr>
            <p:spPr>
              <a:xfrm>
                <a:off x="5727454" y="2176923"/>
                <a:ext cx="2406281" cy="1071588"/>
              </a:xfrm>
              <a:prstGeom prst="flowChart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08" name="TextBox 107"/>
              <p:cNvSpPr txBox="1"/>
              <p:nvPr/>
            </p:nvSpPr>
            <p:spPr>
              <a:xfrm>
                <a:off x="6233710" y="2226405"/>
                <a:ext cx="1393763" cy="488707"/>
              </a:xfrm>
              <a:prstGeom prst="rect">
                <a:avLst/>
              </a:prstGeom>
              <a:noFill/>
            </p:spPr>
            <p:txBody>
              <a:bodyPr wrap="square" rtlCol="0">
                <a:spAutoFit/>
              </a:bodyPr>
              <a:lstStyle/>
              <a:p>
                <a:pPr algn="ctr"/>
                <a:r>
                  <a:rPr lang="en-US" sz="1200" b="1" dirty="0" smtClean="0">
                    <a:solidFill>
                      <a:schemeClr val="tx2">
                        <a:lumMod val="90000"/>
                        <a:lumOff val="10000"/>
                      </a:schemeClr>
                    </a:solidFill>
                  </a:rPr>
                  <a:t>Web of Data Applications</a:t>
                </a:r>
                <a:endParaRPr lang="en-US" sz="1200" b="1" dirty="0">
                  <a:solidFill>
                    <a:schemeClr val="tx2">
                      <a:lumMod val="90000"/>
                      <a:lumOff val="10000"/>
                    </a:schemeClr>
                  </a:solidFill>
                </a:endParaRPr>
              </a:p>
            </p:txBody>
          </p:sp>
          <p:grpSp>
            <p:nvGrpSpPr>
              <p:cNvPr id="109" name="Group 34"/>
              <p:cNvGrpSpPr/>
              <p:nvPr/>
            </p:nvGrpSpPr>
            <p:grpSpPr>
              <a:xfrm>
                <a:off x="5756332" y="2788057"/>
                <a:ext cx="2348524" cy="393540"/>
                <a:chOff x="5760470" y="2788057"/>
                <a:chExt cx="2348524" cy="393540"/>
              </a:xfrm>
            </p:grpSpPr>
            <p:sp>
              <p:nvSpPr>
                <p:cNvPr id="110" name="TextBox 109"/>
                <p:cNvSpPr txBox="1"/>
                <p:nvPr/>
              </p:nvSpPr>
              <p:spPr>
                <a:xfrm>
                  <a:off x="7077809" y="2788057"/>
                  <a:ext cx="1031185" cy="39354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900" b="1" dirty="0" smtClean="0">
                      <a:solidFill>
                        <a:schemeClr val="tx1"/>
                      </a:solidFill>
                    </a:rPr>
                    <a:t>Browser Applications</a:t>
                  </a:r>
                  <a:endParaRPr lang="en-US" sz="900" b="1" dirty="0">
                    <a:solidFill>
                      <a:schemeClr val="tx1"/>
                    </a:solidFill>
                  </a:endParaRPr>
                </a:p>
              </p:txBody>
            </p:sp>
            <p:sp>
              <p:nvSpPr>
                <p:cNvPr id="111" name="TextBox 110"/>
                <p:cNvSpPr txBox="1"/>
                <p:nvPr/>
              </p:nvSpPr>
              <p:spPr>
                <a:xfrm>
                  <a:off x="5760470" y="2788057"/>
                  <a:ext cx="1031185" cy="39354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900" b="1" dirty="0" smtClean="0">
                      <a:solidFill>
                        <a:schemeClr val="tx1"/>
                      </a:solidFill>
                    </a:rPr>
                    <a:t>Stand Alone Applications</a:t>
                  </a:r>
                  <a:endParaRPr lang="en-US" sz="900" b="1" dirty="0">
                    <a:solidFill>
                      <a:schemeClr val="tx1"/>
                    </a:solidFill>
                  </a:endParaRPr>
                </a:p>
              </p:txBody>
            </p:sp>
          </p:grpSp>
        </p:grpSp>
        <p:grpSp>
          <p:nvGrpSpPr>
            <p:cNvPr id="55" name="Group 53"/>
            <p:cNvGrpSpPr/>
            <p:nvPr/>
          </p:nvGrpSpPr>
          <p:grpSpPr>
            <a:xfrm>
              <a:off x="2949604" y="1733690"/>
              <a:ext cx="2743932" cy="2176604"/>
              <a:chOff x="2949604" y="1673827"/>
              <a:chExt cx="2743932" cy="2176604"/>
            </a:xfrm>
          </p:grpSpPr>
          <p:pic>
            <p:nvPicPr>
              <p:cNvPr id="105" name="Picture 104" descr="cloud07b.png"/>
              <p:cNvPicPr>
                <a:picLocks noChangeAspect="1"/>
              </p:cNvPicPr>
              <p:nvPr/>
            </p:nvPicPr>
            <p:blipFill>
              <a:blip r:embed="rId3">
                <a:alphaModFix amt="82000"/>
              </a:blip>
              <a:stretch>
                <a:fillRect/>
              </a:stretch>
            </p:blipFill>
            <p:spPr>
              <a:xfrm>
                <a:off x="2949604" y="1673827"/>
                <a:ext cx="2743932" cy="2176604"/>
              </a:xfrm>
              <a:prstGeom prst="rect">
                <a:avLst/>
              </a:prstGeom>
            </p:spPr>
          </p:pic>
          <p:sp>
            <p:nvSpPr>
              <p:cNvPr id="106" name="TextBox 105"/>
              <p:cNvSpPr txBox="1"/>
              <p:nvPr/>
            </p:nvSpPr>
            <p:spPr>
              <a:xfrm>
                <a:off x="3076486" y="2300130"/>
                <a:ext cx="2503536" cy="1243015"/>
              </a:xfrm>
              <a:prstGeom prst="rect">
                <a:avLst/>
              </a:prstGeom>
              <a:noFill/>
            </p:spPr>
            <p:txBody>
              <a:bodyPr wrap="square" rtlCol="0">
                <a:spAutoFit/>
              </a:bodyPr>
              <a:lstStyle/>
              <a:p>
                <a:pPr algn="ctr"/>
                <a:r>
                  <a:rPr lang="en-US" sz="1800" b="1" dirty="0" smtClean="0">
                    <a:solidFill>
                      <a:schemeClr val="tx2">
                        <a:lumMod val="90000"/>
                        <a:lumOff val="10000"/>
                      </a:schemeClr>
                    </a:solidFill>
                  </a:rPr>
                  <a:t>Common “Graph” Format &amp;</a:t>
                </a:r>
              </a:p>
              <a:p>
                <a:pPr algn="ctr"/>
                <a:r>
                  <a:rPr lang="en-US" sz="1800" b="1" dirty="0" smtClean="0">
                    <a:solidFill>
                      <a:schemeClr val="tx2">
                        <a:lumMod val="90000"/>
                        <a:lumOff val="10000"/>
                      </a:schemeClr>
                    </a:solidFill>
                  </a:rPr>
                  <a:t>Common Vocabularies</a:t>
                </a:r>
              </a:p>
            </p:txBody>
          </p:sp>
        </p:grpSp>
        <p:sp>
          <p:nvSpPr>
            <p:cNvPr id="56" name="TextBox 55"/>
            <p:cNvSpPr txBox="1"/>
            <p:nvPr/>
          </p:nvSpPr>
          <p:spPr>
            <a:xfrm>
              <a:off x="4484646" y="4057791"/>
              <a:ext cx="1202886" cy="332827"/>
            </a:xfrm>
            <a:prstGeom prst="rect">
              <a:avLst/>
            </a:prstGeom>
            <a:noFill/>
          </p:spPr>
          <p:txBody>
            <a:bodyPr wrap="none" rtlCol="0">
              <a:spAutoFit/>
            </a:bodyPr>
            <a:lstStyle/>
            <a:p>
              <a:r>
                <a:rPr lang="en-US" sz="1400" b="1" dirty="0" smtClean="0">
                  <a:solidFill>
                    <a:srgbClr val="0F3661"/>
                  </a:solidFill>
                </a:rPr>
                <a:t>“</a:t>
              </a:r>
              <a:r>
                <a:rPr lang="en-US" sz="1400" b="1" dirty="0" smtClean="0">
                  <a:solidFill>
                    <a:schemeClr val="accent5"/>
                  </a:solidFill>
                </a:rPr>
                <a:t>Bridges</a:t>
              </a:r>
              <a:r>
                <a:rPr lang="en-US" sz="1400" b="1" dirty="0" smtClean="0">
                  <a:solidFill>
                    <a:srgbClr val="0F3661"/>
                  </a:solidFill>
                </a:rPr>
                <a:t>”</a:t>
              </a:r>
            </a:p>
          </p:txBody>
        </p:sp>
        <p:sp>
          <p:nvSpPr>
            <p:cNvPr id="57" name="Up-Down Arrow 56"/>
            <p:cNvSpPr/>
            <p:nvPr/>
          </p:nvSpPr>
          <p:spPr>
            <a:xfrm>
              <a:off x="4140164" y="1144946"/>
              <a:ext cx="275362" cy="708706"/>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3365608" y="6488668"/>
              <a:ext cx="2445309" cy="397052"/>
            </a:xfrm>
            <a:prstGeom prst="rect">
              <a:avLst/>
            </a:prstGeom>
            <a:noFill/>
          </p:spPr>
          <p:txBody>
            <a:bodyPr wrap="square" rtlCol="0">
              <a:spAutoFit/>
            </a:bodyPr>
            <a:lstStyle/>
            <a:p>
              <a:pPr algn="ctr"/>
              <a:r>
                <a:rPr lang="en-US" sz="1800" b="1" dirty="0" smtClean="0">
                  <a:solidFill>
                    <a:schemeClr val="tx2">
                      <a:lumMod val="90000"/>
                      <a:lumOff val="10000"/>
                    </a:schemeClr>
                  </a:solidFill>
                </a:rPr>
                <a:t>Data on the Web</a:t>
              </a:r>
              <a:endParaRPr lang="en-US" sz="1800" b="1" dirty="0">
                <a:solidFill>
                  <a:schemeClr val="tx2">
                    <a:lumMod val="90000"/>
                    <a:lumOff val="10000"/>
                  </a:schemeClr>
                </a:solidFill>
              </a:endParaRPr>
            </a:p>
          </p:txBody>
        </p:sp>
        <p:grpSp>
          <p:nvGrpSpPr>
            <p:cNvPr id="59" name="Group 58"/>
            <p:cNvGrpSpPr/>
            <p:nvPr/>
          </p:nvGrpSpPr>
          <p:grpSpPr>
            <a:xfrm>
              <a:off x="502633" y="4521383"/>
              <a:ext cx="2446971" cy="1941042"/>
              <a:chOff x="502633" y="4521383"/>
              <a:chExt cx="2446971" cy="1941042"/>
            </a:xfrm>
          </p:grpSpPr>
          <p:grpSp>
            <p:nvGrpSpPr>
              <p:cNvPr id="99" name="Group 52"/>
              <p:cNvGrpSpPr/>
              <p:nvPr/>
            </p:nvGrpSpPr>
            <p:grpSpPr>
              <a:xfrm>
                <a:off x="502633" y="4521383"/>
                <a:ext cx="2446971" cy="1941042"/>
                <a:chOff x="2949604" y="4248478"/>
                <a:chExt cx="2743932" cy="2176604"/>
              </a:xfrm>
            </p:grpSpPr>
            <p:pic>
              <p:nvPicPr>
                <p:cNvPr id="102" name="Picture 101"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103" name="Vertical Scroll 102"/>
                <p:cNvSpPr/>
                <p:nvPr/>
              </p:nvSpPr>
              <p:spPr>
                <a:xfrm>
                  <a:off x="4703311" y="4922629"/>
                  <a:ext cx="441158" cy="372143"/>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4" name="Document 103"/>
                <p:cNvSpPr/>
                <p:nvPr/>
              </p:nvSpPr>
              <p:spPr>
                <a:xfrm>
                  <a:off x="3907526" y="5370530"/>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100" name="Magnetic Disk 99"/>
              <p:cNvSpPr/>
              <p:nvPr/>
            </p:nvSpPr>
            <p:spPr>
              <a:xfrm>
                <a:off x="2148961" y="5670735"/>
                <a:ext cx="315390" cy="497586"/>
              </a:xfrm>
              <a:prstGeom prst="flowChartMagneticDis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1" name="Multidocument 100"/>
              <p:cNvSpPr/>
              <p:nvPr/>
            </p:nvSpPr>
            <p:spPr>
              <a:xfrm>
                <a:off x="897008" y="4935845"/>
                <a:ext cx="563552" cy="403023"/>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61" name="Group 60"/>
            <p:cNvGrpSpPr/>
            <p:nvPr/>
          </p:nvGrpSpPr>
          <p:grpSpPr>
            <a:xfrm>
              <a:off x="3245340" y="4521383"/>
              <a:ext cx="2446971" cy="1941042"/>
              <a:chOff x="3245340" y="4521383"/>
              <a:chExt cx="2446971" cy="1941042"/>
            </a:xfrm>
          </p:grpSpPr>
          <p:grpSp>
            <p:nvGrpSpPr>
              <p:cNvPr id="93" name="Group 52"/>
              <p:cNvGrpSpPr/>
              <p:nvPr/>
            </p:nvGrpSpPr>
            <p:grpSpPr>
              <a:xfrm>
                <a:off x="3245340" y="4521383"/>
                <a:ext cx="2446971" cy="1941042"/>
                <a:chOff x="2949604" y="4248478"/>
                <a:chExt cx="2743932" cy="2176604"/>
              </a:xfrm>
            </p:grpSpPr>
            <p:pic>
              <p:nvPicPr>
                <p:cNvPr id="96" name="Picture 95"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97" name="Magnetic Disk 96"/>
                <p:cNvSpPr/>
                <p:nvPr/>
              </p:nvSpPr>
              <p:spPr>
                <a:xfrm>
                  <a:off x="3302319" y="4701999"/>
                  <a:ext cx="481263" cy="372142"/>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8" name="Document 97"/>
                <p:cNvSpPr/>
                <p:nvPr/>
              </p:nvSpPr>
              <p:spPr>
                <a:xfrm>
                  <a:off x="3783582" y="5351242"/>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94" name="Direct Access Storage 93"/>
              <p:cNvSpPr/>
              <p:nvPr/>
            </p:nvSpPr>
            <p:spPr>
              <a:xfrm>
                <a:off x="4612387" y="5853868"/>
                <a:ext cx="406064" cy="297467"/>
              </a:xfrm>
              <a:prstGeom prst="flowChartMagneticDru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Internal Storage 94"/>
              <p:cNvSpPr/>
              <p:nvPr/>
            </p:nvSpPr>
            <p:spPr>
              <a:xfrm>
                <a:off x="4849977" y="5185108"/>
                <a:ext cx="336947" cy="336893"/>
              </a:xfrm>
              <a:prstGeom prst="flowChartInternalStorag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62" name="Up-Down Arrow 61"/>
            <p:cNvSpPr/>
            <p:nvPr/>
          </p:nvSpPr>
          <p:spPr>
            <a:xfrm rot="2972012">
              <a:off x="2717845" y="3392399"/>
              <a:ext cx="275362" cy="1436769"/>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Up-Down Arrow 70"/>
            <p:cNvSpPr/>
            <p:nvPr/>
          </p:nvSpPr>
          <p:spPr>
            <a:xfrm rot="18303808">
              <a:off x="6101466" y="3339407"/>
              <a:ext cx="275362" cy="1436769"/>
            </a:xfrm>
            <a:prstGeom prst="upDownArrow">
              <a:avLst>
                <a:gd name="adj1" fmla="val 15454"/>
                <a:gd name="adj2" fmla="val 475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2" name="Group 71"/>
            <p:cNvGrpSpPr/>
            <p:nvPr/>
          </p:nvGrpSpPr>
          <p:grpSpPr>
            <a:xfrm>
              <a:off x="5988046" y="4521383"/>
              <a:ext cx="2446971" cy="1941042"/>
              <a:chOff x="5988046" y="4521383"/>
              <a:chExt cx="2446971" cy="1941042"/>
            </a:xfrm>
          </p:grpSpPr>
          <p:grpSp>
            <p:nvGrpSpPr>
              <p:cNvPr id="73" name="Group 72"/>
              <p:cNvGrpSpPr/>
              <p:nvPr/>
            </p:nvGrpSpPr>
            <p:grpSpPr>
              <a:xfrm>
                <a:off x="5988046" y="4521383"/>
                <a:ext cx="2446971" cy="1941042"/>
                <a:chOff x="5988046" y="4521383"/>
                <a:chExt cx="2446971" cy="1941042"/>
              </a:xfrm>
            </p:grpSpPr>
            <p:grpSp>
              <p:nvGrpSpPr>
                <p:cNvPr id="88" name="Group 52"/>
                <p:cNvGrpSpPr/>
                <p:nvPr/>
              </p:nvGrpSpPr>
              <p:grpSpPr>
                <a:xfrm>
                  <a:off x="5988046" y="4521383"/>
                  <a:ext cx="2446971" cy="1941042"/>
                  <a:chOff x="2949604" y="4248478"/>
                  <a:chExt cx="2743932" cy="2176604"/>
                </a:xfrm>
              </p:grpSpPr>
              <p:pic>
                <p:nvPicPr>
                  <p:cNvPr id="90" name="Picture 89" descr="cloud07b.png"/>
                  <p:cNvPicPr>
                    <a:picLocks noChangeAspect="1"/>
                  </p:cNvPicPr>
                  <p:nvPr/>
                </p:nvPicPr>
                <p:blipFill>
                  <a:blip r:embed="rId3">
                    <a:alphaModFix amt="82000"/>
                  </a:blip>
                  <a:stretch>
                    <a:fillRect/>
                  </a:stretch>
                </p:blipFill>
                <p:spPr>
                  <a:xfrm>
                    <a:off x="2949604" y="4248478"/>
                    <a:ext cx="2743932" cy="2176604"/>
                  </a:xfrm>
                  <a:prstGeom prst="rect">
                    <a:avLst/>
                  </a:prstGeom>
                </p:spPr>
              </p:pic>
              <p:sp>
                <p:nvSpPr>
                  <p:cNvPr id="91" name="Vertical Scroll 90"/>
                  <p:cNvSpPr/>
                  <p:nvPr/>
                </p:nvSpPr>
                <p:spPr>
                  <a:xfrm>
                    <a:off x="4703311" y="4922629"/>
                    <a:ext cx="441158" cy="372143"/>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2" name="Document 91"/>
                  <p:cNvSpPr/>
                  <p:nvPr/>
                </p:nvSpPr>
                <p:spPr>
                  <a:xfrm>
                    <a:off x="4359005" y="5537314"/>
                    <a:ext cx="508000" cy="372142"/>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sp>
              <p:nvSpPr>
                <p:cNvPr id="89" name="Multidocument 88"/>
                <p:cNvSpPr/>
                <p:nvPr/>
              </p:nvSpPr>
              <p:spPr>
                <a:xfrm>
                  <a:off x="6602391" y="5056177"/>
                  <a:ext cx="563552" cy="403023"/>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74" name="Group 73"/>
              <p:cNvGrpSpPr/>
              <p:nvPr/>
            </p:nvGrpSpPr>
            <p:grpSpPr>
              <a:xfrm>
                <a:off x="6602391" y="5687934"/>
                <a:ext cx="393414" cy="331868"/>
                <a:chOff x="825870" y="3910294"/>
                <a:chExt cx="393414" cy="331868"/>
              </a:xfrm>
            </p:grpSpPr>
            <p:sp>
              <p:nvSpPr>
                <p:cNvPr id="75" name="Vertical Scroll 74"/>
                <p:cNvSpPr/>
                <p:nvPr/>
              </p:nvSpPr>
              <p:spPr>
                <a:xfrm>
                  <a:off x="825870" y="3910294"/>
                  <a:ext cx="393414" cy="331868"/>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76" name="Group 33"/>
                <p:cNvGrpSpPr/>
                <p:nvPr/>
              </p:nvGrpSpPr>
              <p:grpSpPr>
                <a:xfrm>
                  <a:off x="905352" y="3996929"/>
                  <a:ext cx="231375" cy="200525"/>
                  <a:chOff x="4659312" y="2789237"/>
                  <a:chExt cx="1143000" cy="990600"/>
                </a:xfrm>
              </p:grpSpPr>
              <p:sp>
                <p:nvSpPr>
                  <p:cNvPr id="77" name="Oval 76"/>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78" name="Oval 77"/>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79" name="Oval 78"/>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0" name="Oval 79"/>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1" name="Oval 80"/>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82" name="Oval 81"/>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cxnSp>
                <p:nvCxnSpPr>
                  <p:cNvPr id="83" name="Straight Arrow Connector 82"/>
                  <p:cNvCxnSpPr>
                    <a:stCxn id="77" idx="6"/>
                    <a:endCxn id="79"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4" name="Straight Arrow Connector 83"/>
                  <p:cNvCxnSpPr>
                    <a:stCxn id="77" idx="5"/>
                    <a:endCxn id="80"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5" name="Straight Arrow Connector 84"/>
                  <p:cNvCxnSpPr>
                    <a:stCxn id="81" idx="7"/>
                    <a:endCxn id="78"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6" name="Straight Arrow Connector 85"/>
                  <p:cNvCxnSpPr>
                    <a:stCxn id="78" idx="5"/>
                    <a:endCxn id="82"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87" name="Straight Arrow Connector 29"/>
                  <p:cNvCxnSpPr>
                    <a:stCxn id="82" idx="7"/>
                    <a:endCxn id="79"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grpSp>
        </p:grpSp>
      </p:grpSp>
    </p:spTree>
    <p:extLst>
      <p:ext uri="{BB962C8B-B14F-4D97-AF65-F5344CB8AC3E}">
        <p14:creationId xmlns:p14="http://schemas.microsoft.com/office/powerpoint/2010/main" val="47384604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idx="1"/>
          </p:nvPr>
        </p:nvSpPr>
        <p:spPr/>
        <p:txBody>
          <a:bodyPr/>
          <a:lstStyle/>
          <a:p>
            <a:r>
              <a:rPr lang="en-US" smtClean="0"/>
              <a:t>The Semantic Web provides technologies to make such integration possible! </a:t>
            </a:r>
          </a:p>
          <a:p>
            <a:r>
              <a:rPr lang="en-US" smtClean="0"/>
              <a:t>Hopefully you get a full picture at the end of the tutorial…</a:t>
            </a:r>
            <a:endParaRPr lang="en-US"/>
          </a:p>
        </p:txBody>
      </p:sp>
      <p:sp>
        <p:nvSpPr>
          <p:cNvPr id="94210" name="Rectangle 1"/>
          <p:cNvSpPr>
            <a:spLocks noGrp="1" noChangeArrowheads="1"/>
          </p:cNvSpPr>
          <p:nvPr>
            <p:ph type="title"/>
          </p:nvPr>
        </p:nvSpPr>
        <p:spPr/>
        <p:txBody>
          <a:bodyPr/>
          <a:lstStyle/>
          <a:p>
            <a:r>
              <a:rPr lang="en-US" smtClean="0"/>
              <a:t>So where is the Semantic Web?</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Grp="1" noChangeArrowheads="1"/>
          </p:cNvSpPr>
          <p:nvPr>
            <p:ph type="title"/>
          </p:nvPr>
        </p:nvSpPr>
        <p:spPr/>
        <p:txBody>
          <a:bodyPr tIns="4233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4800" dirty="0">
                <a:solidFill>
                  <a:srgbClr val="000000"/>
                </a:solidFill>
              </a:rPr>
              <a:t>The Basis: RDF</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idx="1"/>
          </p:nvPr>
        </p:nvSpPr>
        <p:spPr/>
        <p:txBody>
          <a:bodyPr/>
          <a:lstStyle/>
          <a:p>
            <a:r>
              <a:rPr lang="en-US" smtClean="0"/>
              <a:t>Let us begin to formalize what we did!</a:t>
            </a:r>
          </a:p>
          <a:p>
            <a:pPr lvl="1"/>
            <a:r>
              <a:rPr lang="en-US" smtClean="0"/>
              <a:t>we “connected” the data…</a:t>
            </a:r>
          </a:p>
          <a:p>
            <a:pPr lvl="1"/>
            <a:r>
              <a:rPr lang="en-US" smtClean="0"/>
              <a:t>but a simple connection is not enough… data should be named somehow</a:t>
            </a:r>
          </a:p>
          <a:p>
            <a:pPr lvl="1"/>
            <a:r>
              <a:rPr lang="en-US" smtClean="0"/>
              <a:t>hence the RDF Triples: a labelled connection between two resources</a:t>
            </a:r>
            <a:endParaRPr lang="en-US"/>
          </a:p>
        </p:txBody>
      </p:sp>
      <p:sp>
        <p:nvSpPr>
          <p:cNvPr id="98306" name="Rectangle 1"/>
          <p:cNvSpPr>
            <a:spLocks noGrp="1" noChangeArrowheads="1"/>
          </p:cNvSpPr>
          <p:nvPr>
            <p:ph type="title"/>
          </p:nvPr>
        </p:nvSpPr>
        <p:spPr/>
        <p:txBody>
          <a:bodyPr/>
          <a:lstStyle/>
          <a:p>
            <a:r>
              <a:rPr lang="en-US" smtClean="0"/>
              <a:t>RDF triples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p:cNvSpPr>
            <a:spLocks noGrp="1" noChangeArrowheads="1"/>
          </p:cNvSpPr>
          <p:nvPr>
            <p:ph type="title"/>
          </p:nvPr>
        </p:nvSpPr>
        <p:spPr/>
        <p:txBody>
          <a:bodyPr/>
          <a:lstStyle/>
          <a:p>
            <a:r>
              <a:rPr lang="en-US" smtClean="0"/>
              <a:t>RDF triples (cont.)</a:t>
            </a:r>
            <a:endParaRPr lang="en-US"/>
          </a:p>
        </p:txBody>
      </p:sp>
      <p:sp>
        <p:nvSpPr>
          <p:cNvPr id="100355" name="Rectangle 2"/>
          <p:cNvSpPr>
            <a:spLocks noGrp="1" noChangeArrowheads="1"/>
          </p:cNvSpPr>
          <p:nvPr>
            <p:ph sz="quarter" idx="2"/>
          </p:nvPr>
        </p:nvSpPr>
        <p:spPr>
          <a:xfrm>
            <a:off x="504033" y="1458737"/>
            <a:ext cx="9076063" cy="2537123"/>
          </a:xfrm>
        </p:spPr>
        <p:txBody>
          <a:bodyPr>
            <a:normAutofit/>
          </a:bodyPr>
          <a:lstStyle/>
          <a:p>
            <a:r>
              <a:rPr lang="en-US" dirty="0" smtClean="0"/>
              <a:t>An RDF Triple (</a:t>
            </a:r>
            <a:r>
              <a:rPr lang="en-US" dirty="0" err="1" smtClean="0"/>
              <a:t>s,p,o</a:t>
            </a:r>
            <a:r>
              <a:rPr lang="en-US" dirty="0" smtClean="0"/>
              <a:t>) is such that:</a:t>
            </a:r>
          </a:p>
          <a:p>
            <a:pPr lvl="1"/>
            <a:r>
              <a:rPr lang="en-US" dirty="0" smtClean="0"/>
              <a:t>“</a:t>
            </a:r>
            <a:r>
              <a:rPr lang="en-US" dirty="0" err="1" smtClean="0"/>
              <a:t>s</a:t>
            </a:r>
            <a:r>
              <a:rPr lang="en-US" dirty="0" smtClean="0"/>
              <a:t>”, “p” are URI-</a:t>
            </a:r>
            <a:r>
              <a:rPr lang="en-US" dirty="0" err="1" smtClean="0"/>
              <a:t>s</a:t>
            </a:r>
            <a:r>
              <a:rPr lang="en-US" dirty="0" smtClean="0"/>
              <a:t>, ie, resources on the Web; “</a:t>
            </a:r>
            <a:r>
              <a:rPr lang="en-US" dirty="0" err="1" smtClean="0"/>
              <a:t>o</a:t>
            </a:r>
            <a:r>
              <a:rPr lang="en-US" dirty="0" smtClean="0"/>
              <a:t>” is a URI or a literal</a:t>
            </a:r>
          </a:p>
          <a:p>
            <a:pPr lvl="2"/>
            <a:r>
              <a:rPr lang="en-US" dirty="0" smtClean="0"/>
              <a:t>“</a:t>
            </a:r>
            <a:r>
              <a:rPr lang="en-US" dirty="0" err="1" smtClean="0"/>
              <a:t>s</a:t>
            </a:r>
            <a:r>
              <a:rPr lang="en-US" dirty="0" smtClean="0"/>
              <a:t>”, “p”, and “</a:t>
            </a:r>
            <a:r>
              <a:rPr lang="en-US" dirty="0" err="1" smtClean="0"/>
              <a:t>o</a:t>
            </a:r>
            <a:r>
              <a:rPr lang="en-US" dirty="0" smtClean="0"/>
              <a:t>” stand for “subject”, “property”, and “object”</a:t>
            </a:r>
          </a:p>
          <a:p>
            <a:pPr lvl="1"/>
            <a:r>
              <a:rPr lang="en-US" dirty="0" smtClean="0"/>
              <a:t>here is the complete triple:</a:t>
            </a:r>
            <a:endParaRPr lang="en-US" dirty="0"/>
          </a:p>
        </p:txBody>
      </p:sp>
      <p:sp>
        <p:nvSpPr>
          <p:cNvPr id="3" name="Content Placeholder 2"/>
          <p:cNvSpPr>
            <a:spLocks noGrp="1"/>
          </p:cNvSpPr>
          <p:nvPr>
            <p:ph sz="quarter" idx="4"/>
          </p:nvPr>
        </p:nvSpPr>
        <p:spPr/>
        <p:txBody>
          <a:bodyPr/>
          <a:lstStyle/>
          <a:p>
            <a:r>
              <a:rPr lang="en-US" i="1" u="sng" dirty="0"/>
              <a:t>RDF</a:t>
            </a:r>
            <a:r>
              <a:rPr lang="en-US" dirty="0"/>
              <a:t> is a general model for such triples (with machine readable formats like RDF/XML, Turtle, N3, </a:t>
            </a:r>
            <a:r>
              <a:rPr lang="en-US" dirty="0" err="1"/>
              <a:t>RDFa</a:t>
            </a:r>
            <a:r>
              <a:rPr lang="en-US" dirty="0"/>
              <a:t>, </a:t>
            </a:r>
            <a:r>
              <a:rPr lang="en-US" dirty="0" err="1" smtClean="0"/>
              <a:t>Json</a:t>
            </a:r>
            <a:r>
              <a:rPr lang="en-US" dirty="0" smtClean="0"/>
              <a:t>, …)</a:t>
            </a:r>
            <a:endParaRPr lang="en-US" dirty="0"/>
          </a:p>
        </p:txBody>
      </p:sp>
      <p:sp>
        <p:nvSpPr>
          <p:cNvPr id="46084" name="Text Box 4"/>
          <p:cNvSpPr txBox="1">
            <a:spLocks noChangeArrowheads="1"/>
          </p:cNvSpPr>
          <p:nvPr/>
        </p:nvSpPr>
        <p:spPr bwMode="auto">
          <a:xfrm>
            <a:off x="252413" y="4367213"/>
            <a:ext cx="9647237" cy="349250"/>
          </a:xfrm>
          <a:prstGeom prst="rect">
            <a:avLst/>
          </a:prstGeom>
          <a:solidFill>
            <a:schemeClr val="accent4">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(&lt;http://…isbn…6682&gt;, &lt;http://…/original&gt;, &lt;http://…isbn…409X&gt;)</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idx="1"/>
          </p:nvPr>
        </p:nvSpPr>
        <p:spPr/>
        <p:txBody>
          <a:bodyPr/>
          <a:lstStyle/>
          <a:p>
            <a:r>
              <a:rPr lang="en-US" dirty="0" smtClean="0"/>
              <a:t>Resources can use </a:t>
            </a:r>
            <a:r>
              <a:rPr lang="en-US" i="1" dirty="0" smtClean="0"/>
              <a:t>any </a:t>
            </a:r>
            <a:r>
              <a:rPr lang="en-US" dirty="0" smtClean="0"/>
              <a:t>URI</a:t>
            </a:r>
          </a:p>
          <a:p>
            <a:pPr lvl="1"/>
            <a:r>
              <a:rPr lang="en-US" noProof="1" smtClean="0"/>
              <a:t>http://www.example.org/file.html#home </a:t>
            </a:r>
          </a:p>
          <a:p>
            <a:pPr lvl="1"/>
            <a:r>
              <a:rPr lang="en-US" dirty="0" smtClean="0"/>
              <a:t>http://www.example.org/file2.xml#xpath(//q[@a=b])</a:t>
            </a:r>
          </a:p>
          <a:p>
            <a:pPr lvl="1"/>
            <a:r>
              <a:rPr lang="en-US" noProof="1" smtClean="0"/>
              <a:t>http://www.example.org/form?a=b&amp;c=d</a:t>
            </a:r>
          </a:p>
          <a:p>
            <a:r>
              <a:rPr lang="en-US" dirty="0" smtClean="0"/>
              <a:t>RDF triples form a directed, labeled graph (the best way to think about them!)</a:t>
            </a:r>
            <a:endParaRPr lang="en-US" dirty="0"/>
          </a:p>
        </p:txBody>
      </p:sp>
      <p:sp>
        <p:nvSpPr>
          <p:cNvPr id="104450" name="Rectangle 1"/>
          <p:cNvSpPr>
            <a:spLocks noGrp="1" noChangeArrowheads="1"/>
          </p:cNvSpPr>
          <p:nvPr>
            <p:ph type="title"/>
          </p:nvPr>
        </p:nvSpPr>
        <p:spPr/>
        <p:txBody>
          <a:bodyPr/>
          <a:lstStyle/>
          <a:p>
            <a:r>
              <a:rPr lang="en-US" smtClean="0"/>
              <a:t>RDF triples (cont.)</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ChangeArrowheads="1"/>
          </p:cNvSpPr>
          <p:nvPr>
            <p:ph type="title"/>
          </p:nvPr>
        </p:nvSpPr>
        <p:spPr/>
        <p:txBody>
          <a:bodyPr tIns="35280">
            <a:normAutofit fontScale="90000"/>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A simple RDF example (in RDF/XML)</a:t>
            </a:r>
          </a:p>
        </p:txBody>
      </p:sp>
      <p:sp>
        <p:nvSpPr>
          <p:cNvPr id="13" name="Text Placeholder 12"/>
          <p:cNvSpPr>
            <a:spLocks noGrp="1"/>
          </p:cNvSpPr>
          <p:nvPr>
            <p:ph type="body" sz="half" idx="3"/>
          </p:nvPr>
        </p:nvSpPr>
        <p:spPr>
          <a:xfrm>
            <a:off x="500533" y="4922837"/>
            <a:ext cx="9076063" cy="1321115"/>
          </a:xfrm>
        </p:spPr>
        <p:txBody>
          <a:bodyPr>
            <a:normAutofit/>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&lt;rdf:Description rdf:about="http://…/isbn/2020386682"&gt;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&lt;f:titre xml:lang="fr"&gt;Le palais des mirroirs&lt;/f:titre&gt;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&lt;f:original rdf:resource="http://…/isbn/000651409X"/&gt;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&lt;/rdf:Description&gt;</a:t>
            </a:r>
          </a:p>
          <a:p>
            <a:endParaRPr lang="en-US" dirty="0"/>
          </a:p>
        </p:txBody>
      </p:sp>
      <p:sp>
        <p:nvSpPr>
          <p:cNvPr id="106500" name="Text Box 3"/>
          <p:cNvSpPr txBox="1">
            <a:spLocks noChangeArrowheads="1"/>
          </p:cNvSpPr>
          <p:nvPr/>
        </p:nvSpPr>
        <p:spPr bwMode="auto">
          <a:xfrm>
            <a:off x="317500" y="6372225"/>
            <a:ext cx="8502650" cy="533400"/>
          </a:xfrm>
          <a:prstGeom prst="rect">
            <a:avLst/>
          </a:prstGeom>
          <a:noFill/>
          <a:ln w="9525">
            <a:noFill/>
            <a:round/>
            <a:headEnd/>
            <a:tailEnd/>
          </a:ln>
        </p:spPr>
        <p:txBody>
          <a:bodyPr lIns="90000" tIns="90864"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a:solidFill>
                  <a:srgbClr val="000000"/>
                </a:solidFill>
                <a:latin typeface="Helvetica Neue Light"/>
                <a:ea typeface="msmincho" charset="0"/>
                <a:cs typeface="Helvetica Neue Light"/>
              </a:rPr>
              <a:t>(Note: namespaces are used to simplify the URI-</a:t>
            </a:r>
            <a:r>
              <a:rPr lang="en-US" dirty="0" err="1">
                <a:solidFill>
                  <a:srgbClr val="000000"/>
                </a:solidFill>
                <a:latin typeface="Helvetica Neue Light"/>
                <a:ea typeface="msmincho" charset="0"/>
                <a:cs typeface="Helvetica Neue Light"/>
              </a:rPr>
              <a:t>s</a:t>
            </a:r>
            <a:r>
              <a:rPr lang="en-US" dirty="0">
                <a:solidFill>
                  <a:srgbClr val="000000"/>
                </a:solidFill>
                <a:latin typeface="Helvetica Neue Light"/>
                <a:ea typeface="msmincho" charset="0"/>
                <a:cs typeface="Helvetica Neue Light"/>
              </a:rPr>
              <a:t>)</a:t>
            </a:r>
          </a:p>
        </p:txBody>
      </p:sp>
      <p:grpSp>
        <p:nvGrpSpPr>
          <p:cNvPr id="2" name="Group 29"/>
          <p:cNvGrpSpPr/>
          <p:nvPr/>
        </p:nvGrpSpPr>
        <p:grpSpPr>
          <a:xfrm>
            <a:off x="1077912" y="1493837"/>
            <a:ext cx="7924800" cy="2971800"/>
            <a:chOff x="1077912" y="1493837"/>
            <a:chExt cx="7924800" cy="2971800"/>
          </a:xfrm>
        </p:grpSpPr>
        <p:sp>
          <p:nvSpPr>
            <p:cNvPr id="7" name="TextBox 6"/>
            <p:cNvSpPr txBox="1"/>
            <p:nvPr/>
          </p:nvSpPr>
          <p:spPr>
            <a:xfrm rot="2473353">
              <a:off x="5461135" y="2698303"/>
              <a:ext cx="1228903" cy="311880"/>
            </a:xfrm>
            <a:prstGeom prst="rect">
              <a:avLst/>
            </a:prstGeom>
            <a:noFill/>
          </p:spPr>
          <p:txBody>
            <a:bodyPr wrap="square" rtlCol="0">
              <a:spAutoFit/>
            </a:bodyPr>
            <a:lstStyle/>
            <a:p>
              <a:r>
                <a:rPr lang="en-US" sz="1600" b="1" noProof="1" smtClean="0">
                  <a:solidFill>
                    <a:srgbClr val="0D0D0D"/>
                  </a:solidFill>
                </a:rPr>
                <a:t>f:original</a:t>
              </a:r>
              <a:endParaRPr lang="en-US" sz="1600" b="1" noProof="1">
                <a:solidFill>
                  <a:srgbClr val="0D0D0D"/>
                </a:solidFill>
              </a:endParaRPr>
            </a:p>
          </p:txBody>
        </p:sp>
        <p:sp>
          <p:nvSpPr>
            <p:cNvPr id="8" name="TextBox 7"/>
            <p:cNvSpPr txBox="1"/>
            <p:nvPr/>
          </p:nvSpPr>
          <p:spPr>
            <a:xfrm rot="19151461">
              <a:off x="2960343" y="2785657"/>
              <a:ext cx="780392" cy="311880"/>
            </a:xfrm>
            <a:prstGeom prst="rect">
              <a:avLst/>
            </a:prstGeom>
            <a:noFill/>
          </p:spPr>
          <p:txBody>
            <a:bodyPr wrap="square" rtlCol="0">
              <a:spAutoFit/>
            </a:bodyPr>
            <a:lstStyle/>
            <a:p>
              <a:r>
                <a:rPr lang="en-US" sz="1600" b="1" noProof="1" smtClean="0">
                  <a:solidFill>
                    <a:srgbClr val="0D0D0D"/>
                  </a:solidFill>
                </a:rPr>
                <a:t>f:titre</a:t>
              </a:r>
              <a:endParaRPr lang="en-US" sz="1600" b="1" noProof="1">
                <a:solidFill>
                  <a:srgbClr val="0D0D0D"/>
                </a:solidFill>
              </a:endParaRPr>
            </a:p>
          </p:txBody>
        </p:sp>
        <p:sp>
          <p:nvSpPr>
            <p:cNvPr id="9" name="Oval 8"/>
            <p:cNvSpPr/>
            <p:nvPr/>
          </p:nvSpPr>
          <p:spPr bwMode="auto">
            <a:xfrm>
              <a:off x="2877187" y="1493837"/>
              <a:ext cx="3763325" cy="438563"/>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http://</a:t>
              </a:r>
              <a:r>
                <a:rPr lang="en-US" sz="1600" b="1" noProof="1" smtClean="0">
                  <a:solidFill>
                    <a:schemeClr val="tx1">
                      <a:lumMod val="95000"/>
                      <a:lumOff val="5000"/>
                    </a:schemeClr>
                  </a:solidFill>
                </a:rPr>
                <a:t>…isbn/2020386682</a:t>
              </a:r>
              <a:endParaRPr kumimoji="0" lang="en-US" sz="1600" b="1" i="0" u="none" strike="noStrike" cap="none" normalizeH="0" baseline="0" noProof="1">
                <a:ln>
                  <a:noFill/>
                </a:ln>
                <a:solidFill>
                  <a:schemeClr val="tx1">
                    <a:lumMod val="95000"/>
                    <a:lumOff val="5000"/>
                  </a:schemeClr>
                </a:solidFill>
                <a:effectLst/>
                <a:latin typeface="Arial" charset="0"/>
              </a:endParaRPr>
            </a:p>
          </p:txBody>
        </p:sp>
        <p:cxnSp>
          <p:nvCxnSpPr>
            <p:cNvPr id="10" name="Straight Arrow Connector 9"/>
            <p:cNvCxnSpPr>
              <a:stCxn id="9" idx="4"/>
              <a:endCxn id="6" idx="0"/>
            </p:cNvCxnSpPr>
            <p:nvPr/>
          </p:nvCxnSpPr>
          <p:spPr bwMode="auto">
            <a:xfrm rot="5400000">
              <a:off x="2382092" y="1771220"/>
              <a:ext cx="2215578" cy="253793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1" name="Straight Arrow Connector 10"/>
            <p:cNvCxnSpPr>
              <a:stCxn id="9" idx="4"/>
              <a:endCxn id="12" idx="0"/>
            </p:cNvCxnSpPr>
            <p:nvPr/>
          </p:nvCxnSpPr>
          <p:spPr bwMode="auto">
            <a:xfrm rot="16200000" flipH="1">
              <a:off x="4919044" y="1772206"/>
              <a:ext cx="2094674" cy="241506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6" name="Rectangle 5"/>
            <p:cNvSpPr/>
            <p:nvPr/>
          </p:nvSpPr>
          <p:spPr bwMode="auto">
            <a:xfrm>
              <a:off x="1077912" y="4147978"/>
              <a:ext cx="2286000" cy="31188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fr-FR" sz="1600" b="1" dirty="0" smtClean="0">
                  <a:solidFill>
                    <a:srgbClr val="0D0D0D"/>
                  </a:solidFill>
                </a:rPr>
                <a:t>Le palais des miroirs</a:t>
              </a:r>
              <a:endParaRPr kumimoji="0" lang="fr-FR" sz="1600" b="1" i="0" u="none" strike="noStrike" cap="none" normalizeH="0" baseline="0" dirty="0">
                <a:ln>
                  <a:noFill/>
                </a:ln>
                <a:solidFill>
                  <a:srgbClr val="0D0D0D"/>
                </a:solidFill>
                <a:effectLst/>
                <a:latin typeface="Arial" charset="0"/>
              </a:endParaRPr>
            </a:p>
          </p:txBody>
        </p:sp>
        <p:sp>
          <p:nvSpPr>
            <p:cNvPr id="12" name="Oval 11"/>
            <p:cNvSpPr/>
            <p:nvPr/>
          </p:nvSpPr>
          <p:spPr bwMode="auto">
            <a:xfrm>
              <a:off x="5345112" y="4027074"/>
              <a:ext cx="3657600" cy="438563"/>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http://</a:t>
              </a:r>
              <a:r>
                <a:rPr lang="en-US" sz="1600" b="1" noProof="1" smtClean="0">
                  <a:solidFill>
                    <a:schemeClr val="tx1">
                      <a:lumMod val="95000"/>
                      <a:lumOff val="5000"/>
                    </a:schemeClr>
                  </a:solidFill>
                </a:rPr>
                <a:t>…isbn/000651409X</a:t>
              </a:r>
              <a:endParaRPr kumimoji="0" lang="en-US" sz="1600" b="1" i="0" u="none" strike="noStrike" cap="none" normalizeH="0" baseline="0" noProof="1">
                <a:ln>
                  <a:noFill/>
                </a:ln>
                <a:solidFill>
                  <a:schemeClr val="tx1">
                    <a:lumMod val="95000"/>
                    <a:lumOff val="5000"/>
                  </a:schemeClr>
                </a:solidFill>
                <a:effectLst/>
                <a:latin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p:cNvSpPr>
            <a:spLocks noGrp="1" noChangeArrowheads="1"/>
          </p:cNvSpPr>
          <p:nvPr>
            <p:ph type="title"/>
          </p:nvPr>
        </p:nvSpPr>
        <p:spPr/>
        <p:txBody>
          <a:bodyPr tIns="35280"/>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A simple RDF example (in Turtle)</a:t>
            </a:r>
          </a:p>
        </p:txBody>
      </p:sp>
      <p:sp>
        <p:nvSpPr>
          <p:cNvPr id="13" name="Text Placeholder 12"/>
          <p:cNvSpPr>
            <a:spLocks noGrp="1"/>
          </p:cNvSpPr>
          <p:nvPr>
            <p:ph type="body" sz="half" idx="3"/>
          </p:nvPr>
        </p:nvSpPr>
        <p:spPr>
          <a:xfrm>
            <a:off x="500533" y="4846637"/>
            <a:ext cx="9076063" cy="1397315"/>
          </a:xfrm>
        </p:spPr>
        <p:txBody>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&lt;http://…/isbn/2020386682&gt;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f:titre "Le palais des mirroirs"@fr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f:original &lt;http://…/isbn/000651409X&gt; .</a:t>
            </a:r>
          </a:p>
          <a:p>
            <a:endParaRPr lang="en-US" dirty="0"/>
          </a:p>
        </p:txBody>
      </p:sp>
      <p:grpSp>
        <p:nvGrpSpPr>
          <p:cNvPr id="2" name="Group 4"/>
          <p:cNvGrpSpPr/>
          <p:nvPr/>
        </p:nvGrpSpPr>
        <p:grpSpPr>
          <a:xfrm>
            <a:off x="1077912" y="1493837"/>
            <a:ext cx="7924800" cy="2971800"/>
            <a:chOff x="1077912" y="1493837"/>
            <a:chExt cx="7924800" cy="2971800"/>
          </a:xfrm>
        </p:grpSpPr>
        <p:sp>
          <p:nvSpPr>
            <p:cNvPr id="6" name="TextBox 5"/>
            <p:cNvSpPr txBox="1"/>
            <p:nvPr/>
          </p:nvSpPr>
          <p:spPr>
            <a:xfrm rot="2473353">
              <a:off x="5461135" y="2698303"/>
              <a:ext cx="1228903" cy="311880"/>
            </a:xfrm>
            <a:prstGeom prst="rect">
              <a:avLst/>
            </a:prstGeom>
            <a:noFill/>
          </p:spPr>
          <p:txBody>
            <a:bodyPr wrap="square" rtlCol="0">
              <a:spAutoFit/>
            </a:bodyPr>
            <a:lstStyle/>
            <a:p>
              <a:r>
                <a:rPr lang="en-US" sz="1600" b="1" noProof="1" smtClean="0">
                  <a:solidFill>
                    <a:srgbClr val="0D0D0D"/>
                  </a:solidFill>
                </a:rPr>
                <a:t>f:original</a:t>
              </a:r>
              <a:endParaRPr lang="en-US" sz="1600" b="1" noProof="1">
                <a:solidFill>
                  <a:srgbClr val="0D0D0D"/>
                </a:solidFill>
              </a:endParaRPr>
            </a:p>
          </p:txBody>
        </p:sp>
        <p:sp>
          <p:nvSpPr>
            <p:cNvPr id="7" name="TextBox 6"/>
            <p:cNvSpPr txBox="1"/>
            <p:nvPr/>
          </p:nvSpPr>
          <p:spPr>
            <a:xfrm rot="19151461">
              <a:off x="2967353" y="2804504"/>
              <a:ext cx="722717" cy="311880"/>
            </a:xfrm>
            <a:prstGeom prst="rect">
              <a:avLst/>
            </a:prstGeom>
            <a:noFill/>
          </p:spPr>
          <p:txBody>
            <a:bodyPr wrap="square" rtlCol="0">
              <a:spAutoFit/>
            </a:bodyPr>
            <a:lstStyle/>
            <a:p>
              <a:r>
                <a:rPr lang="en-US" sz="1600" b="1" noProof="1" smtClean="0">
                  <a:solidFill>
                    <a:srgbClr val="0D0D0D"/>
                  </a:solidFill>
                </a:rPr>
                <a:t>f:titre</a:t>
              </a:r>
              <a:endParaRPr lang="en-US" sz="1600" b="1" noProof="1">
                <a:solidFill>
                  <a:srgbClr val="0D0D0D"/>
                </a:solidFill>
              </a:endParaRPr>
            </a:p>
          </p:txBody>
        </p:sp>
        <p:sp>
          <p:nvSpPr>
            <p:cNvPr id="8" name="Oval 7"/>
            <p:cNvSpPr/>
            <p:nvPr/>
          </p:nvSpPr>
          <p:spPr bwMode="auto">
            <a:xfrm>
              <a:off x="2877187" y="1493837"/>
              <a:ext cx="3763325" cy="438563"/>
            </a:xfrm>
            <a:prstGeom prst="ellipse">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http://</a:t>
              </a:r>
              <a:r>
                <a:rPr lang="en-US" sz="1600" b="1" noProof="1" smtClean="0">
                  <a:solidFill>
                    <a:schemeClr val="tx1">
                      <a:lumMod val="95000"/>
                      <a:lumOff val="5000"/>
                    </a:schemeClr>
                  </a:solidFill>
                </a:rPr>
                <a:t>…isbn/2020386682</a:t>
              </a:r>
              <a:endParaRPr kumimoji="0" lang="en-US" sz="16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8" idx="4"/>
              <a:endCxn id="11" idx="0"/>
            </p:cNvCxnSpPr>
            <p:nvPr/>
          </p:nvCxnSpPr>
          <p:spPr bwMode="auto">
            <a:xfrm rot="5400000">
              <a:off x="2382092" y="1771220"/>
              <a:ext cx="2215578" cy="2537938"/>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0" name="Straight Arrow Connector 9"/>
            <p:cNvCxnSpPr>
              <a:stCxn id="8" idx="4"/>
              <a:endCxn id="12" idx="0"/>
            </p:cNvCxnSpPr>
            <p:nvPr/>
          </p:nvCxnSpPr>
          <p:spPr bwMode="auto">
            <a:xfrm rot="16200000" flipH="1">
              <a:off x="4919044" y="1772206"/>
              <a:ext cx="2094674" cy="2415062"/>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1" name="Rectangle 10"/>
            <p:cNvSpPr/>
            <p:nvPr/>
          </p:nvSpPr>
          <p:spPr bwMode="auto">
            <a:xfrm>
              <a:off x="1077912" y="4147978"/>
              <a:ext cx="2286000" cy="311880"/>
            </a:xfrm>
            <a:prstGeom prst="rect">
              <a:avLst/>
            </a:prstGeom>
            <a:solidFill>
              <a:srgbClr val="CFD101"/>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fr-FR" sz="1600" b="1" dirty="0" smtClean="0">
                  <a:solidFill>
                    <a:srgbClr val="0D0D0D"/>
                  </a:solidFill>
                </a:rPr>
                <a:t>Le palais des miroirs</a:t>
              </a:r>
              <a:endParaRPr kumimoji="0" lang="fr-FR" sz="1600" b="1" i="0" u="none" strike="noStrike" cap="none" normalizeH="0" baseline="0" dirty="0">
                <a:ln>
                  <a:noFill/>
                </a:ln>
                <a:solidFill>
                  <a:srgbClr val="0D0D0D"/>
                </a:solidFill>
                <a:effectLst/>
                <a:latin typeface="Arial" charset="0"/>
              </a:endParaRPr>
            </a:p>
          </p:txBody>
        </p:sp>
        <p:sp>
          <p:nvSpPr>
            <p:cNvPr id="12" name="Oval 11"/>
            <p:cNvSpPr/>
            <p:nvPr/>
          </p:nvSpPr>
          <p:spPr bwMode="auto">
            <a:xfrm>
              <a:off x="5345112" y="4027074"/>
              <a:ext cx="3657600" cy="438563"/>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http://</a:t>
              </a:r>
              <a:r>
                <a:rPr lang="en-US" sz="1600" b="1" noProof="1" smtClean="0">
                  <a:solidFill>
                    <a:schemeClr val="tx1">
                      <a:lumMod val="95000"/>
                      <a:lumOff val="5000"/>
                    </a:schemeClr>
                  </a:solidFill>
                </a:rPr>
                <a:t>…isbn/000651409X</a:t>
              </a:r>
              <a:endParaRPr kumimoji="0" lang="en-US" sz="1600" b="1" i="0" u="none" strike="noStrike" cap="none" normalizeH="0" baseline="0" noProof="1">
                <a:ln>
                  <a:noFill/>
                </a:ln>
                <a:solidFill>
                  <a:schemeClr val="tx1">
                    <a:lumMod val="95000"/>
                    <a:lumOff val="5000"/>
                  </a:schemeClr>
                </a:solidFill>
                <a:effectLst/>
                <a:latin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idx="1"/>
          </p:nvPr>
        </p:nvSpPr>
        <p:spPr/>
        <p:txBody>
          <a:bodyPr/>
          <a:lstStyle/>
          <a:p>
            <a:r>
              <a:rPr lang="en-US" smtClean="0"/>
              <a:t>Consider the following statement:</a:t>
            </a:r>
          </a:p>
          <a:p>
            <a:pPr lvl="1"/>
            <a:r>
              <a:rPr lang="en-US" smtClean="0"/>
              <a:t>“the publisher is a «thing» that has a name and an address”</a:t>
            </a:r>
          </a:p>
          <a:p>
            <a:r>
              <a:rPr lang="en-US" smtClean="0"/>
              <a:t>Until now, nodes were identified with a URI. But…</a:t>
            </a:r>
          </a:p>
          <a:p>
            <a:r>
              <a:rPr lang="en-US" smtClean="0"/>
              <a:t>…what is the URI of «thing»?</a:t>
            </a:r>
            <a:endParaRPr lang="en-US"/>
          </a:p>
        </p:txBody>
      </p:sp>
      <p:sp>
        <p:nvSpPr>
          <p:cNvPr id="120834" name="Rectangle 1"/>
          <p:cNvSpPr>
            <a:spLocks noGrp="1" noChangeArrowheads="1"/>
          </p:cNvSpPr>
          <p:nvPr>
            <p:ph type="title"/>
          </p:nvPr>
        </p:nvSpPr>
        <p:spPr/>
        <p:txBody>
          <a:bodyPr/>
          <a:lstStyle/>
          <a:p>
            <a:r>
              <a:rPr lang="en-US" smtClean="0"/>
              <a:t>“Internal” nodes</a:t>
            </a:r>
            <a:endParaRPr lang="en-US"/>
          </a:p>
        </p:txBody>
      </p:sp>
      <p:grpSp>
        <p:nvGrpSpPr>
          <p:cNvPr id="2" name="Group 24"/>
          <p:cNvGrpSpPr/>
          <p:nvPr/>
        </p:nvGrpSpPr>
        <p:grpSpPr>
          <a:xfrm>
            <a:off x="468312" y="5200194"/>
            <a:ext cx="9144000" cy="997680"/>
            <a:chOff x="620712" y="5200194"/>
            <a:chExt cx="9144000" cy="997680"/>
          </a:xfrm>
        </p:grpSpPr>
        <p:sp>
          <p:nvSpPr>
            <p:cNvPr id="5" name="Oval 4"/>
            <p:cNvSpPr/>
            <p:nvPr/>
          </p:nvSpPr>
          <p:spPr bwMode="auto">
            <a:xfrm>
              <a:off x="4049712" y="55324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6" name="Rectangle 5"/>
            <p:cNvSpPr/>
            <p:nvPr/>
          </p:nvSpPr>
          <p:spPr bwMode="auto">
            <a:xfrm>
              <a:off x="620712" y="5200194"/>
              <a:ext cx="1670400" cy="311880"/>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dirty="0" smtClean="0">
                  <a:solidFill>
                    <a:srgbClr val="0D0D0D"/>
                  </a:solidFill>
                </a:rPr>
                <a:t>London</a:t>
              </a:r>
              <a:endParaRPr kumimoji="0" lang="en-US" sz="1600" b="1" i="0" u="none" strike="noStrike" cap="none" normalizeH="0" baseline="0" dirty="0">
                <a:ln>
                  <a:noFill/>
                </a:ln>
                <a:solidFill>
                  <a:srgbClr val="0D0D0D"/>
                </a:solidFill>
                <a:effectLst/>
                <a:latin typeface="Arial" charset="0"/>
              </a:endParaRPr>
            </a:p>
          </p:txBody>
        </p:sp>
        <p:sp>
          <p:nvSpPr>
            <p:cNvPr id="7" name="Rectangle 6"/>
            <p:cNvSpPr/>
            <p:nvPr/>
          </p:nvSpPr>
          <p:spPr bwMode="auto">
            <a:xfrm>
              <a:off x="620712" y="5885994"/>
              <a:ext cx="1670400" cy="311880"/>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dirty="0" smtClean="0">
                  <a:solidFill>
                    <a:srgbClr val="0D0D0D"/>
                  </a:solidFill>
                </a:rPr>
                <a:t>Harper Collins</a:t>
              </a:r>
              <a:endParaRPr kumimoji="0" lang="en-US" sz="1600" b="1" i="0" u="none" strike="noStrike" cap="none" normalizeH="0" baseline="0" dirty="0">
                <a:ln>
                  <a:noFill/>
                </a:ln>
                <a:solidFill>
                  <a:srgbClr val="0D0D0D"/>
                </a:solidFill>
                <a:effectLst/>
                <a:latin typeface="Arial" charset="0"/>
              </a:endParaRPr>
            </a:p>
          </p:txBody>
        </p:sp>
        <p:cxnSp>
          <p:nvCxnSpPr>
            <p:cNvPr id="8" name="Curved Connector 20"/>
            <p:cNvCxnSpPr>
              <a:stCxn id="14" idx="2"/>
              <a:endCxn id="5" idx="6"/>
            </p:cNvCxnSpPr>
            <p:nvPr/>
          </p:nvCxnSpPr>
          <p:spPr bwMode="auto">
            <a:xfrm rot="10800000">
              <a:off x="4519512" y="5689038"/>
              <a:ext cx="1359000" cy="2525"/>
            </a:xfrm>
            <a:prstGeom prst="curvedConnector3">
              <a:avLst>
                <a:gd name="adj1" fmla="val 50000"/>
              </a:avLst>
            </a:prstGeom>
            <a:solidFill>
              <a:srgbClr val="00B8FF"/>
            </a:solidFill>
            <a:ln w="19050" cap="flat" cmpd="sng" algn="ctr">
              <a:solidFill>
                <a:schemeClr val="tx1"/>
              </a:solidFill>
              <a:prstDash val="solid"/>
              <a:round/>
              <a:headEnd type="none"/>
              <a:tailEnd type="triangle" w="lg" len="med"/>
            </a:ln>
            <a:effectLst/>
          </p:spPr>
        </p:cxnSp>
        <p:cxnSp>
          <p:nvCxnSpPr>
            <p:cNvPr id="9" name="Straight Arrow Connector 8"/>
            <p:cNvCxnSpPr>
              <a:stCxn id="5" idx="2"/>
              <a:endCxn id="6" idx="3"/>
            </p:cNvCxnSpPr>
            <p:nvPr/>
          </p:nvCxnSpPr>
          <p:spPr bwMode="auto">
            <a:xfrm rot="10800000">
              <a:off x="2291112" y="5356135"/>
              <a:ext cx="1758600" cy="33290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0" name="Straight Arrow Connector 9"/>
            <p:cNvCxnSpPr>
              <a:stCxn id="5" idx="2"/>
              <a:endCxn id="7" idx="3"/>
            </p:cNvCxnSpPr>
            <p:nvPr/>
          </p:nvCxnSpPr>
          <p:spPr bwMode="auto">
            <a:xfrm rot="10800000" flipV="1">
              <a:off x="2291112" y="5689036"/>
              <a:ext cx="1758600" cy="352897"/>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1" name="TextBox 10"/>
            <p:cNvSpPr txBox="1"/>
            <p:nvPr/>
          </p:nvSpPr>
          <p:spPr>
            <a:xfrm rot="610119">
              <a:off x="2927065" y="5229665"/>
              <a:ext cx="913959" cy="311880"/>
            </a:xfrm>
            <a:prstGeom prst="rect">
              <a:avLst/>
            </a:prstGeom>
            <a:noFill/>
          </p:spPr>
          <p:txBody>
            <a:bodyPr wrap="square" rtlCol="0">
              <a:spAutoFit/>
            </a:bodyPr>
            <a:lstStyle/>
            <a:p>
              <a:r>
                <a:rPr lang="en-US" sz="1600" b="1" noProof="1" smtClean="0">
                  <a:solidFill>
                    <a:srgbClr val="0D0D0D"/>
                  </a:solidFill>
                </a:rPr>
                <a:t>a:city</a:t>
              </a:r>
              <a:endParaRPr lang="en-US" sz="1600" b="1" noProof="1">
                <a:solidFill>
                  <a:srgbClr val="0D0D0D"/>
                </a:solidFill>
              </a:endParaRPr>
            </a:p>
          </p:txBody>
        </p:sp>
        <p:sp>
          <p:nvSpPr>
            <p:cNvPr id="12" name="TextBox 11"/>
            <p:cNvSpPr txBox="1"/>
            <p:nvPr/>
          </p:nvSpPr>
          <p:spPr>
            <a:xfrm rot="20860771">
              <a:off x="2773769" y="5802585"/>
              <a:ext cx="1137309" cy="311880"/>
            </a:xfrm>
            <a:prstGeom prst="rect">
              <a:avLst/>
            </a:prstGeom>
            <a:noFill/>
          </p:spPr>
          <p:txBody>
            <a:bodyPr wrap="square" rtlCol="0">
              <a:spAutoFit/>
            </a:bodyPr>
            <a:lstStyle/>
            <a:p>
              <a:r>
                <a:rPr lang="en-US" sz="1600" b="1" noProof="1" smtClean="0">
                  <a:solidFill>
                    <a:srgbClr val="0D0D0D"/>
                  </a:solidFill>
                </a:rPr>
                <a:t>a:p_name</a:t>
              </a:r>
              <a:endParaRPr lang="en-US" sz="1600" b="1" noProof="1">
                <a:solidFill>
                  <a:srgbClr val="0D0D0D"/>
                </a:solidFill>
              </a:endParaRPr>
            </a:p>
          </p:txBody>
        </p:sp>
        <p:sp>
          <p:nvSpPr>
            <p:cNvPr id="13" name="TextBox 12"/>
            <p:cNvSpPr txBox="1"/>
            <p:nvPr/>
          </p:nvSpPr>
          <p:spPr>
            <a:xfrm>
              <a:off x="4583112" y="5380037"/>
              <a:ext cx="1524000" cy="311880"/>
            </a:xfrm>
            <a:prstGeom prst="rect">
              <a:avLst/>
            </a:prstGeom>
            <a:noFill/>
          </p:spPr>
          <p:txBody>
            <a:bodyPr wrap="square" rtlCol="0">
              <a:spAutoFit/>
            </a:bodyPr>
            <a:lstStyle/>
            <a:p>
              <a:r>
                <a:rPr lang="en-US" sz="1600" b="1" noProof="1" smtClean="0">
                  <a:solidFill>
                    <a:srgbClr val="0D0D0D"/>
                  </a:solidFill>
                </a:rPr>
                <a:t>a:publisher</a:t>
              </a:r>
              <a:endParaRPr lang="en-US" sz="1600" b="1" noProof="1">
                <a:solidFill>
                  <a:srgbClr val="0D0D0D"/>
                </a:solidFill>
              </a:endParaRPr>
            </a:p>
          </p:txBody>
        </p:sp>
        <p:sp>
          <p:nvSpPr>
            <p:cNvPr id="14" name="Oval 13"/>
            <p:cNvSpPr/>
            <p:nvPr/>
          </p:nvSpPr>
          <p:spPr bwMode="auto">
            <a:xfrm>
              <a:off x="5878512" y="5472280"/>
              <a:ext cx="3886200" cy="438563"/>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http://</a:t>
              </a:r>
              <a:r>
                <a:rPr lang="en-US" sz="1600" b="1" noProof="1" smtClean="0">
                  <a:solidFill>
                    <a:schemeClr val="tx1">
                      <a:lumMod val="95000"/>
                      <a:lumOff val="5000"/>
                    </a:schemeClr>
                  </a:solidFill>
                </a:rPr>
                <a:t>…isbn/000651409X</a:t>
              </a:r>
              <a:endParaRPr kumimoji="0" lang="en-US" sz="1600" b="1" i="0" u="none" strike="noStrike" cap="none" normalizeH="0" baseline="0" noProof="1">
                <a:ln>
                  <a:noFill/>
                </a:ln>
                <a:solidFill>
                  <a:schemeClr val="tx1">
                    <a:lumMod val="95000"/>
                    <a:lumOff val="5000"/>
                  </a:schemeClr>
                </a:solidFill>
                <a:effectLst/>
                <a:latin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
          <p:cNvSpPr>
            <a:spLocks noGrp="1" noChangeArrowheads="1"/>
          </p:cNvSpPr>
          <p:nvPr>
            <p:ph type="title"/>
          </p:nvPr>
        </p:nvSpPr>
        <p:spPr/>
        <p:txBody>
          <a:bodyPr/>
          <a:lstStyle/>
          <a:p>
            <a:r>
              <a:rPr lang="en-US" smtClean="0"/>
              <a:t>One solution: create an extra URI</a:t>
            </a:r>
            <a:endParaRPr lang="en-US"/>
          </a:p>
        </p:txBody>
      </p:sp>
      <p:sp>
        <p:nvSpPr>
          <p:cNvPr id="5" name="Text Placeholder 4"/>
          <p:cNvSpPr>
            <a:spLocks noGrp="1"/>
          </p:cNvSpPr>
          <p:nvPr>
            <p:ph type="body" sz="half" idx="3"/>
          </p:nvPr>
        </p:nvSpPr>
        <p:spPr/>
        <p:txBody>
          <a:bodyPr>
            <a:normAutofit/>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&lt;http://…/isbn/000651409X"&gt;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a:solidFill>
                  <a:srgbClr val="000000"/>
                </a:solidFill>
                <a:latin typeface="Courier New" charset="0"/>
                <a:ea typeface="msmincho" charset="0"/>
                <a:cs typeface="msmincho" charset="0"/>
              </a:rPr>
              <a:t> </a:t>
            </a:r>
            <a:r>
              <a:rPr lang="en-US" noProof="1" smtClean="0">
                <a:solidFill>
                  <a:srgbClr val="000000"/>
                </a:solidFill>
                <a:latin typeface="Courier New" charset="0"/>
                <a:ea typeface="msmincho" charset="0"/>
                <a:cs typeface="msmincho" charset="0"/>
              </a:rPr>
              <a:t>      a:publisher &lt;urn:uuid:f60ffb40-307d-…"/&gt;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noProof="1" smtClean="0">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a:solidFill>
                  <a:srgbClr val="000000"/>
                </a:solidFill>
                <a:latin typeface="Courier New" charset="0"/>
                <a:ea typeface="msmincho" charset="0"/>
                <a:cs typeface="msmincho" charset="0"/>
              </a:rPr>
              <a:t>&lt;</a:t>
            </a:r>
            <a:r>
              <a:rPr lang="en-US" noProof="1" smtClean="0">
                <a:solidFill>
                  <a:srgbClr val="000000"/>
                </a:solidFill>
                <a:latin typeface="Courier New" charset="0"/>
                <a:ea typeface="msmincho" charset="0"/>
                <a:cs typeface="msmincho" charset="0"/>
              </a:rPr>
              <a:t>urn:uuid:f60ffb40-307d-…"&gt;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a:p_name </a:t>
            </a:r>
            <a:r>
              <a:rPr lang="en-US" noProof="1">
                <a:solidFill>
                  <a:srgbClr val="000000"/>
                </a:solidFill>
                <a:latin typeface="Courier New" charset="0"/>
                <a:ea typeface="msmincho" charset="0"/>
                <a:cs typeface="msmincho" charset="0"/>
              </a:rPr>
              <a:t>"</a:t>
            </a:r>
            <a:r>
              <a:rPr lang="en-US" noProof="1" smtClean="0">
                <a:solidFill>
                  <a:srgbClr val="000000"/>
                </a:solidFill>
                <a:latin typeface="Courier New" charset="0"/>
                <a:ea typeface="msmincho" charset="0"/>
                <a:cs typeface="msmincho" charset="0"/>
              </a:rPr>
              <a:t>HarpersCollins</a:t>
            </a:r>
            <a:r>
              <a:rPr lang="en-US" noProof="1">
                <a:solidFill>
                  <a:srgbClr val="000000"/>
                </a:solidFill>
                <a:latin typeface="Courier New" charset="0"/>
                <a:ea typeface="msmincho" charset="0"/>
                <a:cs typeface="msmincho" charset="0"/>
              </a:rPr>
              <a:t>"</a:t>
            </a:r>
            <a:r>
              <a:rPr lang="en-US" noProof="1" smtClean="0">
                <a:solidFill>
                  <a:srgbClr val="000000"/>
                </a:solidFill>
                <a:latin typeface="Courier New" charset="0"/>
                <a:ea typeface="msmincho" charset="0"/>
                <a:cs typeface="msmincho" charset="0"/>
              </a:rPr>
              <a:t> </a:t>
            </a:r>
            <a:r>
              <a:rPr lang="en-US" noProof="1">
                <a:solidFill>
                  <a:srgbClr val="000000"/>
                </a:solidFill>
                <a:latin typeface="Courier New" charset="0"/>
                <a:ea typeface="msmincho" charset="0"/>
                <a:cs typeface="msmincho" charset="0"/>
              </a:rPr>
              <a:t>;</a:t>
            </a:r>
            <a:endParaRPr lang="en-US" noProof="1" smtClean="0">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a:t>
            </a:r>
            <a:r>
              <a:rPr lang="en-US" noProof="1">
                <a:solidFill>
                  <a:srgbClr val="000000"/>
                </a:solidFill>
                <a:latin typeface="Courier New" charset="0"/>
                <a:ea typeface="msmincho" charset="0"/>
                <a:cs typeface="msmincho" charset="0"/>
              </a:rPr>
              <a:t> </a:t>
            </a:r>
            <a:r>
              <a:rPr lang="en-US" noProof="1" smtClean="0">
                <a:solidFill>
                  <a:srgbClr val="000000"/>
                </a:solidFill>
                <a:latin typeface="Courier New" charset="0"/>
                <a:ea typeface="msmincho" charset="0"/>
                <a:cs typeface="msmincho" charset="0"/>
              </a:rPr>
              <a:t>   a:city   ”London" </a:t>
            </a:r>
            <a:r>
              <a:rPr lang="en-US" noProof="1">
                <a:solidFill>
                  <a:srgbClr val="000000"/>
                </a:solidFill>
                <a:latin typeface="Courier New" charset="0"/>
                <a:ea typeface="msmincho" charset="0"/>
                <a:cs typeface="msmincho" charset="0"/>
              </a:rPr>
              <a:t>.</a:t>
            </a:r>
            <a:endParaRPr lang="en-US" noProof="1" smtClean="0">
              <a:solidFill>
                <a:srgbClr val="000000"/>
              </a:solidFill>
              <a:latin typeface="Courier New" charset="0"/>
              <a:ea typeface="msmincho" charset="0"/>
              <a:cs typeface="msmincho" charset="0"/>
            </a:endParaRPr>
          </a:p>
          <a:p>
            <a:endParaRPr lang="en-US" dirty="0"/>
          </a:p>
        </p:txBody>
      </p:sp>
      <p:sp>
        <p:nvSpPr>
          <p:cNvPr id="122883" name="Rectangle 2"/>
          <p:cNvSpPr>
            <a:spLocks noGrp="1" noChangeArrowheads="1"/>
          </p:cNvSpPr>
          <p:nvPr>
            <p:ph sz="quarter" idx="2"/>
          </p:nvPr>
        </p:nvSpPr>
        <p:spPr/>
        <p:txBody>
          <a:bodyPr/>
          <a:lstStyle/>
          <a:p>
            <a:r>
              <a:rPr lang="en-US" dirty="0" smtClean="0"/>
              <a:t>The resource will be “visible” on the Web</a:t>
            </a:r>
          </a:p>
          <a:p>
            <a:pPr lvl="1"/>
            <a:r>
              <a:rPr lang="en-US" dirty="0" smtClean="0"/>
              <a:t>care should be taken to define unique URI-</a:t>
            </a:r>
            <a:r>
              <a:rPr lang="en-US" dirty="0" err="1" smtClean="0"/>
              <a:t>s</a:t>
            </a:r>
            <a:r>
              <a:rPr lang="en-US" dirty="0" smtClean="0"/>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Site editors roam the Web for new facts</a:t>
            </a:r>
          </a:p>
          <a:p>
            <a:pPr lvl="1"/>
            <a:r>
              <a:rPr lang="en-US" dirty="0" smtClean="0"/>
              <a:t>may discover further links while roaming </a:t>
            </a:r>
          </a:p>
          <a:p>
            <a:r>
              <a:rPr lang="en-US" dirty="0" smtClean="0"/>
              <a:t>They update the site manually</a:t>
            </a:r>
          </a:p>
          <a:p>
            <a:r>
              <a:rPr lang="en-US" dirty="0" smtClean="0"/>
              <a:t>And the site gets soon out-of-date </a:t>
            </a:r>
            <a:endParaRPr lang="en-US" dirty="0"/>
          </a:p>
        </p:txBody>
      </p:sp>
      <p:sp>
        <p:nvSpPr>
          <p:cNvPr id="2" name="Title 1"/>
          <p:cNvSpPr>
            <a:spLocks noGrp="1"/>
          </p:cNvSpPr>
          <p:nvPr>
            <p:ph type="title"/>
          </p:nvPr>
        </p:nvSpPr>
        <p:spPr/>
        <p:txBody>
          <a:bodyPr/>
          <a:lstStyle/>
          <a:p>
            <a:r>
              <a:rPr lang="en-US" dirty="0" smtClean="0"/>
              <a:t>How to build such a site 1.</a:t>
            </a:r>
            <a:endParaRPr lang="en-US" dirty="0"/>
          </a:p>
        </p:txBody>
      </p:sp>
      <p:pic>
        <p:nvPicPr>
          <p:cNvPr id="15364" name="Picture 3" descr="sad.png"/>
          <p:cNvPicPr>
            <a:picLocks noChangeAspect="1"/>
          </p:cNvPicPr>
          <p:nvPr/>
        </p:nvPicPr>
        <p:blipFill>
          <a:blip r:embed="rId2"/>
          <a:srcRect/>
          <a:stretch>
            <a:fillRect/>
          </a:stretch>
        </p:blipFill>
        <p:spPr bwMode="auto">
          <a:xfrm>
            <a:off x="6792912" y="3322637"/>
            <a:ext cx="310097" cy="31006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
          <p:cNvSpPr>
            <a:spLocks noGrp="1" noChangeArrowheads="1"/>
          </p:cNvSpPr>
          <p:nvPr>
            <p:ph type="title"/>
          </p:nvPr>
        </p:nvSpPr>
        <p:spPr/>
        <p:txBody>
          <a:bodyPr/>
          <a:lstStyle/>
          <a:p>
            <a:r>
              <a:rPr lang="en-US" i="1" dirty="0" smtClean="0"/>
              <a:t>Internal </a:t>
            </a:r>
            <a:r>
              <a:rPr lang="en-US" dirty="0" smtClean="0"/>
              <a:t>identifier (“blank nodes”)</a:t>
            </a:r>
            <a:endParaRPr lang="en-US" dirty="0"/>
          </a:p>
        </p:txBody>
      </p:sp>
      <p:sp>
        <p:nvSpPr>
          <p:cNvPr id="20" name="Text Placeholder 19"/>
          <p:cNvSpPr>
            <a:spLocks noGrp="1"/>
          </p:cNvSpPr>
          <p:nvPr>
            <p:ph type="body" sz="half" idx="3"/>
          </p:nvPr>
        </p:nvSpPr>
        <p:spPr/>
        <p:txBody>
          <a:bodyPr>
            <a:normAutofit fontScale="92500" lnSpcReduction="20000"/>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&lt;rdf:Description rdf:about="http://…/isbn/000651409X"&gt;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&lt;a:publisher </a:t>
            </a:r>
            <a:r>
              <a:rPr lang="en-US" noProof="1" smtClean="0">
                <a:solidFill>
                  <a:srgbClr val="DC2300"/>
                </a:solidFill>
                <a:latin typeface="Courier New" charset="0"/>
                <a:ea typeface="msmincho" charset="0"/>
                <a:cs typeface="msmincho" charset="0"/>
              </a:rPr>
              <a:t>rdf:nodeID="A234"</a:t>
            </a:r>
            <a:r>
              <a:rPr lang="en-US" noProof="1" smtClean="0">
                <a:solidFill>
                  <a:srgbClr val="000000"/>
                </a:solidFill>
                <a:latin typeface="Courier New" charset="0"/>
                <a:ea typeface="msmincho" charset="0"/>
                <a:cs typeface="msmincho" charset="0"/>
              </a:rPr>
              <a:t>/&gt;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&lt;/rdf:Description&gt;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&lt;rdf:Description </a:t>
            </a:r>
            <a:r>
              <a:rPr lang="en-US" noProof="1" smtClean="0">
                <a:solidFill>
                  <a:srgbClr val="DC2300"/>
                </a:solidFill>
                <a:latin typeface="Courier New" charset="0"/>
                <a:ea typeface="msmincho" charset="0"/>
                <a:cs typeface="msmincho" charset="0"/>
              </a:rPr>
              <a:t>rdf:nodeID="A234"</a:t>
            </a:r>
            <a:r>
              <a:rPr lang="en-US" noProof="1" smtClean="0">
                <a:solidFill>
                  <a:srgbClr val="000000"/>
                </a:solidFill>
                <a:latin typeface="Courier New" charset="0"/>
                <a:ea typeface="msmincho" charset="0"/>
                <a:cs typeface="msmincho" charset="0"/>
              </a:rPr>
              <a:t>&gt;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&lt;a:p_name&gt;HarpersCollins&lt;/a:p_name&gt;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&lt;a:city&gt;London&lt;/a:city&gt;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&lt;/rdf:Description&gt;</a:t>
            </a:r>
          </a:p>
          <a:p>
            <a:endParaRPr lang="en-US" dirty="0"/>
          </a:p>
        </p:txBody>
      </p:sp>
      <p:sp>
        <p:nvSpPr>
          <p:cNvPr id="19" name="Content Placeholder 18"/>
          <p:cNvSpPr>
            <a:spLocks noGrp="1"/>
          </p:cNvSpPr>
          <p:nvPr>
            <p:ph sz="quarter" idx="2"/>
          </p:nvPr>
        </p:nvSpPr>
        <p:spPr>
          <a:xfrm>
            <a:off x="468312" y="4981701"/>
            <a:ext cx="9076063" cy="1236536"/>
          </a:xfrm>
        </p:spPr>
        <p:txBody>
          <a:bodyPr/>
          <a:lstStyle/>
          <a:p>
            <a:r>
              <a:rPr lang="en-US" dirty="0" smtClean="0"/>
              <a:t>Internal = these resources are not visible outside</a:t>
            </a:r>
          </a:p>
        </p:txBody>
      </p:sp>
      <p:sp>
        <p:nvSpPr>
          <p:cNvPr id="21" name="Text Placeholder 20"/>
          <p:cNvSpPr>
            <a:spLocks noGrp="1"/>
          </p:cNvSpPr>
          <p:nvPr>
            <p:ph type="body" sz="half" idx="10"/>
          </p:nvPr>
        </p:nvSpPr>
        <p:spPr>
          <a:xfrm>
            <a:off x="544512" y="3627437"/>
            <a:ext cx="9076063" cy="844691"/>
          </a:xfrm>
        </p:spPr>
        <p:txBody>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dirty="0" smtClean="0">
                <a:solidFill>
                  <a:srgbClr val="000000"/>
                </a:solidFill>
                <a:latin typeface="Courier New" charset="0"/>
                <a:ea typeface="msmincho" charset="0"/>
                <a:cs typeface="msmincho" charset="0"/>
              </a:rPr>
              <a:t>&lt;http://…/isbn/2020386682&gt; </a:t>
            </a:r>
            <a:r>
              <a:rPr lang="en-US" dirty="0" err="1" smtClean="0">
                <a:solidFill>
                  <a:srgbClr val="000000"/>
                </a:solidFill>
                <a:latin typeface="Courier New" charset="0"/>
                <a:ea typeface="msmincho" charset="0"/>
                <a:cs typeface="msmincho" charset="0"/>
              </a:rPr>
              <a:t>a:publisher</a:t>
            </a:r>
            <a:r>
              <a:rPr lang="en-US" dirty="0" smtClean="0">
                <a:solidFill>
                  <a:srgbClr val="000000"/>
                </a:solidFill>
                <a:latin typeface="Courier New" charset="0"/>
                <a:ea typeface="msmincho" charset="0"/>
                <a:cs typeface="msmincho" charset="0"/>
              </a:rPr>
              <a:t> </a:t>
            </a:r>
            <a:r>
              <a:rPr lang="en-US" dirty="0" smtClean="0">
                <a:solidFill>
                  <a:srgbClr val="DC2300"/>
                </a:solidFill>
                <a:latin typeface="Courier New" charset="0"/>
                <a:ea typeface="msmincho" charset="0"/>
                <a:cs typeface="msmincho" charset="0"/>
              </a:rPr>
              <a:t>_:A234</a:t>
            </a:r>
            <a:r>
              <a:rPr lang="en-US" dirty="0"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dirty="0" smtClean="0">
                <a:solidFill>
                  <a:srgbClr val="DC2300"/>
                </a:solidFill>
                <a:latin typeface="Courier New" charset="0"/>
                <a:ea typeface="msmincho" charset="0"/>
                <a:cs typeface="msmincho" charset="0"/>
              </a:rPr>
              <a:t>_:A234</a:t>
            </a:r>
            <a:r>
              <a:rPr lang="en-US" dirty="0" smtClean="0">
                <a:solidFill>
                  <a:srgbClr val="000000"/>
                </a:solidFill>
                <a:latin typeface="Courier New" charset="0"/>
                <a:ea typeface="msmincho" charset="0"/>
                <a:cs typeface="msmincho" charset="0"/>
              </a:rPr>
              <a:t> </a:t>
            </a:r>
            <a:r>
              <a:rPr lang="en-US" dirty="0" err="1" smtClean="0">
                <a:solidFill>
                  <a:srgbClr val="000000"/>
                </a:solidFill>
                <a:latin typeface="Courier New" charset="0"/>
                <a:ea typeface="msmincho" charset="0"/>
                <a:cs typeface="msmincho" charset="0"/>
              </a:rPr>
              <a:t>a:p_name</a:t>
            </a:r>
            <a:r>
              <a:rPr lang="en-US" dirty="0" smtClean="0">
                <a:solidFill>
                  <a:srgbClr val="000000"/>
                </a:solidFill>
                <a:latin typeface="Courier New" charset="0"/>
                <a:ea typeface="msmincho" charset="0"/>
                <a:cs typeface="msmincho" charset="0"/>
              </a:rPr>
              <a:t> "</a:t>
            </a:r>
            <a:r>
              <a:rPr lang="en-US" dirty="0" err="1" smtClean="0">
                <a:solidFill>
                  <a:srgbClr val="000000"/>
                </a:solidFill>
                <a:latin typeface="Courier New" charset="0"/>
                <a:ea typeface="msmincho" charset="0"/>
                <a:cs typeface="msmincho" charset="0"/>
              </a:rPr>
              <a:t>HarpersCollins</a:t>
            </a:r>
            <a:r>
              <a:rPr lang="en-US" dirty="0" smtClean="0">
                <a:solidFill>
                  <a:srgbClr val="000000"/>
                </a:solidFill>
                <a:latin typeface="Courier New" charset="0"/>
                <a:ea typeface="msmincho" charset="0"/>
                <a:cs typeface="msmincho" charset="0"/>
              </a:rPr>
              <a:t>".</a:t>
            </a:r>
          </a:p>
          <a:p>
            <a:endParaRPr lang="en-US" dirty="0"/>
          </a:p>
        </p:txBody>
      </p:sp>
      <p:grpSp>
        <p:nvGrpSpPr>
          <p:cNvPr id="2" name="Group 6"/>
          <p:cNvGrpSpPr/>
          <p:nvPr/>
        </p:nvGrpSpPr>
        <p:grpSpPr>
          <a:xfrm>
            <a:off x="468312" y="5982557"/>
            <a:ext cx="9144000" cy="997680"/>
            <a:chOff x="620712" y="5200194"/>
            <a:chExt cx="9144000" cy="997680"/>
          </a:xfrm>
        </p:grpSpPr>
        <p:sp>
          <p:nvSpPr>
            <p:cNvPr id="9" name="Oval 8"/>
            <p:cNvSpPr/>
            <p:nvPr/>
          </p:nvSpPr>
          <p:spPr bwMode="auto">
            <a:xfrm>
              <a:off x="4049712" y="55324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0" name="Rectangle 9"/>
            <p:cNvSpPr/>
            <p:nvPr/>
          </p:nvSpPr>
          <p:spPr bwMode="auto">
            <a:xfrm>
              <a:off x="620712" y="5200194"/>
              <a:ext cx="1670400" cy="311880"/>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dirty="0" smtClean="0">
                  <a:solidFill>
                    <a:srgbClr val="0D0D0D"/>
                  </a:solidFill>
                </a:rPr>
                <a:t>London</a:t>
              </a:r>
              <a:endParaRPr kumimoji="0" lang="en-US" sz="1600" b="1" i="0" u="none" strike="noStrike" cap="none" normalizeH="0" baseline="0" dirty="0">
                <a:ln>
                  <a:noFill/>
                </a:ln>
                <a:solidFill>
                  <a:srgbClr val="0D0D0D"/>
                </a:solidFill>
                <a:effectLst/>
                <a:latin typeface="Arial" charset="0"/>
              </a:endParaRPr>
            </a:p>
          </p:txBody>
        </p:sp>
        <p:sp>
          <p:nvSpPr>
            <p:cNvPr id="11" name="Rectangle 10"/>
            <p:cNvSpPr/>
            <p:nvPr/>
          </p:nvSpPr>
          <p:spPr bwMode="auto">
            <a:xfrm>
              <a:off x="620712" y="5885994"/>
              <a:ext cx="1670400" cy="311880"/>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dirty="0" smtClean="0">
                  <a:solidFill>
                    <a:srgbClr val="0D0D0D"/>
                  </a:solidFill>
                </a:rPr>
                <a:t>Harper Collins</a:t>
              </a:r>
              <a:endParaRPr kumimoji="0" lang="en-US" sz="1600" b="1" i="0" u="none" strike="noStrike" cap="none" normalizeH="0" baseline="0" dirty="0">
                <a:ln>
                  <a:noFill/>
                </a:ln>
                <a:solidFill>
                  <a:srgbClr val="0D0D0D"/>
                </a:solidFill>
                <a:effectLst/>
                <a:latin typeface="Arial" charset="0"/>
              </a:endParaRPr>
            </a:p>
          </p:txBody>
        </p:sp>
        <p:cxnSp>
          <p:nvCxnSpPr>
            <p:cNvPr id="12" name="Curved Connector 20"/>
            <p:cNvCxnSpPr>
              <a:stCxn id="18" idx="2"/>
              <a:endCxn id="9" idx="6"/>
            </p:cNvCxnSpPr>
            <p:nvPr/>
          </p:nvCxnSpPr>
          <p:spPr bwMode="auto">
            <a:xfrm rot="10800000">
              <a:off x="4519512" y="5689038"/>
              <a:ext cx="1359000" cy="2525"/>
            </a:xfrm>
            <a:prstGeom prst="curvedConnector3">
              <a:avLst>
                <a:gd name="adj1" fmla="val 50000"/>
              </a:avLst>
            </a:prstGeom>
            <a:solidFill>
              <a:srgbClr val="00B8FF"/>
            </a:solidFill>
            <a:ln w="19050" cap="flat" cmpd="sng" algn="ctr">
              <a:solidFill>
                <a:schemeClr val="tx1"/>
              </a:solidFill>
              <a:prstDash val="solid"/>
              <a:round/>
              <a:headEnd type="none"/>
              <a:tailEnd type="triangle" w="lg" len="med"/>
            </a:ln>
            <a:effectLst/>
          </p:spPr>
        </p:cxnSp>
        <p:cxnSp>
          <p:nvCxnSpPr>
            <p:cNvPr id="13" name="Straight Arrow Connector 12"/>
            <p:cNvCxnSpPr>
              <a:stCxn id="9" idx="2"/>
              <a:endCxn id="10" idx="3"/>
            </p:cNvCxnSpPr>
            <p:nvPr/>
          </p:nvCxnSpPr>
          <p:spPr bwMode="auto">
            <a:xfrm rot="10800000">
              <a:off x="2291112" y="5356135"/>
              <a:ext cx="1758600" cy="33290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4" name="Straight Arrow Connector 13"/>
            <p:cNvCxnSpPr>
              <a:stCxn id="9" idx="2"/>
              <a:endCxn id="11" idx="3"/>
            </p:cNvCxnSpPr>
            <p:nvPr/>
          </p:nvCxnSpPr>
          <p:spPr bwMode="auto">
            <a:xfrm rot="10800000" flipV="1">
              <a:off x="2291112" y="5689036"/>
              <a:ext cx="1758600" cy="352897"/>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5" name="TextBox 14"/>
            <p:cNvSpPr txBox="1"/>
            <p:nvPr/>
          </p:nvSpPr>
          <p:spPr>
            <a:xfrm rot="610119">
              <a:off x="2927065" y="5229665"/>
              <a:ext cx="913959" cy="311880"/>
            </a:xfrm>
            <a:prstGeom prst="rect">
              <a:avLst/>
            </a:prstGeom>
            <a:noFill/>
          </p:spPr>
          <p:txBody>
            <a:bodyPr wrap="square" rtlCol="0">
              <a:spAutoFit/>
            </a:bodyPr>
            <a:lstStyle/>
            <a:p>
              <a:r>
                <a:rPr lang="en-US" sz="1600" b="1" noProof="1" smtClean="0">
                  <a:solidFill>
                    <a:srgbClr val="0D0D0D"/>
                  </a:solidFill>
                </a:rPr>
                <a:t>a:city</a:t>
              </a:r>
              <a:endParaRPr lang="en-US" sz="1600" b="1" noProof="1">
                <a:solidFill>
                  <a:srgbClr val="0D0D0D"/>
                </a:solidFill>
              </a:endParaRPr>
            </a:p>
          </p:txBody>
        </p:sp>
        <p:sp>
          <p:nvSpPr>
            <p:cNvPr id="16" name="TextBox 15"/>
            <p:cNvSpPr txBox="1"/>
            <p:nvPr/>
          </p:nvSpPr>
          <p:spPr>
            <a:xfrm rot="20860771">
              <a:off x="2773769" y="5802585"/>
              <a:ext cx="1137309" cy="311880"/>
            </a:xfrm>
            <a:prstGeom prst="rect">
              <a:avLst/>
            </a:prstGeom>
            <a:noFill/>
          </p:spPr>
          <p:txBody>
            <a:bodyPr wrap="square" rtlCol="0">
              <a:spAutoFit/>
            </a:bodyPr>
            <a:lstStyle/>
            <a:p>
              <a:r>
                <a:rPr lang="en-US" sz="1600" b="1" noProof="1" smtClean="0">
                  <a:solidFill>
                    <a:srgbClr val="0D0D0D"/>
                  </a:solidFill>
                </a:rPr>
                <a:t>a:p_name</a:t>
              </a:r>
              <a:endParaRPr lang="en-US" sz="1600" b="1" noProof="1">
                <a:solidFill>
                  <a:srgbClr val="0D0D0D"/>
                </a:solidFill>
              </a:endParaRPr>
            </a:p>
          </p:txBody>
        </p:sp>
        <p:sp>
          <p:nvSpPr>
            <p:cNvPr id="17" name="TextBox 16"/>
            <p:cNvSpPr txBox="1"/>
            <p:nvPr/>
          </p:nvSpPr>
          <p:spPr>
            <a:xfrm>
              <a:off x="4583112" y="5380037"/>
              <a:ext cx="1524000" cy="311880"/>
            </a:xfrm>
            <a:prstGeom prst="rect">
              <a:avLst/>
            </a:prstGeom>
            <a:noFill/>
          </p:spPr>
          <p:txBody>
            <a:bodyPr wrap="square" rtlCol="0">
              <a:spAutoFit/>
            </a:bodyPr>
            <a:lstStyle/>
            <a:p>
              <a:r>
                <a:rPr lang="en-US" sz="1600" b="1" noProof="1" smtClean="0">
                  <a:solidFill>
                    <a:srgbClr val="0D0D0D"/>
                  </a:solidFill>
                </a:rPr>
                <a:t>a:publisher</a:t>
              </a:r>
              <a:endParaRPr lang="en-US" sz="1600" b="1" noProof="1">
                <a:solidFill>
                  <a:srgbClr val="0D0D0D"/>
                </a:solidFill>
              </a:endParaRPr>
            </a:p>
          </p:txBody>
        </p:sp>
        <p:sp>
          <p:nvSpPr>
            <p:cNvPr id="18" name="Oval 17"/>
            <p:cNvSpPr/>
            <p:nvPr/>
          </p:nvSpPr>
          <p:spPr bwMode="auto">
            <a:xfrm>
              <a:off x="5878512" y="5472280"/>
              <a:ext cx="3886200" cy="438563"/>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http://</a:t>
              </a:r>
              <a:r>
                <a:rPr lang="en-US" sz="1600" b="1" noProof="1" smtClean="0">
                  <a:solidFill>
                    <a:schemeClr val="tx1">
                      <a:lumMod val="95000"/>
                      <a:lumOff val="5000"/>
                    </a:schemeClr>
                  </a:solidFill>
                </a:rPr>
                <a:t>…isbn/000651409X</a:t>
              </a:r>
              <a:endParaRPr kumimoji="0" lang="en-US" sz="1600" b="1" i="0" u="none" strike="noStrike" cap="none" normalizeH="0" baseline="0" noProof="1">
                <a:ln>
                  <a:noFill/>
                </a:ln>
                <a:solidFill>
                  <a:schemeClr val="tx1">
                    <a:lumMod val="95000"/>
                    <a:lumOff val="5000"/>
                  </a:schemeClr>
                </a:solidFill>
                <a:effectLst/>
                <a:latin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p:cNvSpPr>
            <a:spLocks noGrp="1" noChangeArrowheads="1"/>
          </p:cNvSpPr>
          <p:nvPr>
            <p:ph type="title"/>
          </p:nvPr>
        </p:nvSpPr>
        <p:spPr/>
        <p:txBody>
          <a:bodyPr/>
          <a:lstStyle/>
          <a:p>
            <a:r>
              <a:rPr lang="en-US" dirty="0"/>
              <a:t>Blank nodes: the system can  do it</a:t>
            </a:r>
          </a:p>
        </p:txBody>
      </p:sp>
      <p:sp>
        <p:nvSpPr>
          <p:cNvPr id="19" name="Text Placeholder 18"/>
          <p:cNvSpPr>
            <a:spLocks noGrp="1"/>
          </p:cNvSpPr>
          <p:nvPr>
            <p:ph type="body" sz="half" idx="3"/>
          </p:nvPr>
        </p:nvSpPr>
        <p:spPr>
          <a:xfrm>
            <a:off x="504033" y="1874837"/>
            <a:ext cx="9076063" cy="1441030"/>
          </a:xfrm>
        </p:spPr>
        <p:txBody>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dirty="0" smtClean="0">
                <a:solidFill>
                  <a:srgbClr val="000000"/>
                </a:solidFill>
                <a:latin typeface="Courier New" charset="0"/>
                <a:ea typeface="msmincho" charset="0"/>
                <a:cs typeface="msmincho" charset="0"/>
              </a:rPr>
              <a:t>&lt;http://…/isbn/000651409X&gt; </a:t>
            </a:r>
            <a:r>
              <a:rPr lang="en-US" dirty="0" err="1" smtClean="0">
                <a:solidFill>
                  <a:srgbClr val="000000"/>
                </a:solidFill>
                <a:latin typeface="Courier New" charset="0"/>
                <a:ea typeface="msmincho" charset="0"/>
                <a:cs typeface="msmincho" charset="0"/>
              </a:rPr>
              <a:t>a:publisher</a:t>
            </a:r>
            <a:r>
              <a:rPr lang="en-US" dirty="0"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dirty="0" smtClean="0">
                <a:solidFill>
                  <a:srgbClr val="000000"/>
                </a:solidFill>
                <a:latin typeface="Courier New" charset="0"/>
                <a:ea typeface="msmincho" charset="0"/>
                <a:cs typeface="msmincho" charset="0"/>
              </a:rPr>
              <a:t>    </a:t>
            </a:r>
            <a:r>
              <a:rPr lang="en-US" dirty="0" err="1" smtClean="0">
                <a:solidFill>
                  <a:srgbClr val="000000"/>
                </a:solidFill>
                <a:latin typeface="Courier New" charset="0"/>
                <a:ea typeface="msmincho" charset="0"/>
                <a:cs typeface="msmincho" charset="0"/>
              </a:rPr>
              <a:t>a:p_name</a:t>
            </a:r>
            <a:r>
              <a:rPr lang="en-US" dirty="0" smtClean="0">
                <a:solidFill>
                  <a:srgbClr val="000000"/>
                </a:solidFill>
                <a:latin typeface="Courier New" charset="0"/>
                <a:ea typeface="msmincho" charset="0"/>
                <a:cs typeface="msmincho" charset="0"/>
              </a:rPr>
              <a:t> "</a:t>
            </a:r>
            <a:r>
              <a:rPr lang="en-US" dirty="0" err="1" smtClean="0">
                <a:solidFill>
                  <a:srgbClr val="000000"/>
                </a:solidFill>
                <a:latin typeface="Courier New" charset="0"/>
                <a:ea typeface="msmincho" charset="0"/>
                <a:cs typeface="msmincho" charset="0"/>
              </a:rPr>
              <a:t>HarpersCollins</a:t>
            </a:r>
            <a:r>
              <a:rPr lang="en-US" dirty="0"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dirty="0" smtClean="0">
                <a:solidFill>
                  <a:srgbClr val="000000"/>
                </a:solidFill>
                <a:latin typeface="Courier New" charset="0"/>
                <a:ea typeface="msmincho" charset="0"/>
                <a:cs typeface="msmincho" charset="0"/>
              </a:rPr>
              <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dirty="0" smtClean="0">
                <a:solidFill>
                  <a:srgbClr val="000000"/>
                </a:solidFill>
                <a:latin typeface="Courier New" charset="0"/>
                <a:ea typeface="msmincho" charset="0"/>
                <a:cs typeface="msmincho" charset="0"/>
              </a:rPr>
              <a:t>].</a:t>
            </a:r>
          </a:p>
          <a:p>
            <a:endParaRPr lang="en-US" dirty="0"/>
          </a:p>
        </p:txBody>
      </p:sp>
      <p:grpSp>
        <p:nvGrpSpPr>
          <p:cNvPr id="7" name="Group 7"/>
          <p:cNvGrpSpPr/>
          <p:nvPr/>
        </p:nvGrpSpPr>
        <p:grpSpPr>
          <a:xfrm>
            <a:off x="468312" y="5982557"/>
            <a:ext cx="9144000" cy="997680"/>
            <a:chOff x="620712" y="5200194"/>
            <a:chExt cx="9144000" cy="997680"/>
          </a:xfrm>
        </p:grpSpPr>
        <p:sp>
          <p:nvSpPr>
            <p:cNvPr id="8" name="Oval 7"/>
            <p:cNvSpPr/>
            <p:nvPr/>
          </p:nvSpPr>
          <p:spPr bwMode="auto">
            <a:xfrm>
              <a:off x="4049712" y="5532437"/>
              <a:ext cx="469800" cy="313200"/>
            </a:xfrm>
            <a:prstGeom prst="ellipse">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9" name="Rectangle 8"/>
            <p:cNvSpPr/>
            <p:nvPr/>
          </p:nvSpPr>
          <p:spPr bwMode="auto">
            <a:xfrm>
              <a:off x="620712" y="5200194"/>
              <a:ext cx="1670400" cy="311880"/>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dirty="0" smtClean="0">
                  <a:solidFill>
                    <a:srgbClr val="0D0D0D"/>
                  </a:solidFill>
                </a:rPr>
                <a:t>London</a:t>
              </a:r>
              <a:endParaRPr kumimoji="0" lang="en-US" sz="1600" b="1" i="0" u="none" strike="noStrike" cap="none" normalizeH="0" baseline="0" dirty="0">
                <a:ln>
                  <a:noFill/>
                </a:ln>
                <a:solidFill>
                  <a:srgbClr val="0D0D0D"/>
                </a:solidFill>
                <a:effectLst/>
                <a:latin typeface="Arial" charset="0"/>
              </a:endParaRPr>
            </a:p>
          </p:txBody>
        </p:sp>
        <p:sp>
          <p:nvSpPr>
            <p:cNvPr id="10" name="Rectangle 9"/>
            <p:cNvSpPr/>
            <p:nvPr/>
          </p:nvSpPr>
          <p:spPr bwMode="auto">
            <a:xfrm>
              <a:off x="620712" y="5885994"/>
              <a:ext cx="1670400" cy="311880"/>
            </a:xfrm>
            <a:prstGeom prst="rect">
              <a:avLst/>
            </a:prstGeom>
            <a:solidFill>
              <a:srgbClr val="00B8FF"/>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dirty="0" smtClean="0">
                  <a:solidFill>
                    <a:srgbClr val="0D0D0D"/>
                  </a:solidFill>
                </a:rPr>
                <a:t>Harper Collins</a:t>
              </a:r>
              <a:endParaRPr kumimoji="0" lang="en-US" sz="1600" b="1" i="0" u="none" strike="noStrike" cap="none" normalizeH="0" baseline="0" dirty="0">
                <a:ln>
                  <a:noFill/>
                </a:ln>
                <a:solidFill>
                  <a:srgbClr val="0D0D0D"/>
                </a:solidFill>
                <a:effectLst/>
                <a:latin typeface="Arial" charset="0"/>
              </a:endParaRPr>
            </a:p>
          </p:txBody>
        </p:sp>
        <p:cxnSp>
          <p:nvCxnSpPr>
            <p:cNvPr id="11" name="Curved Connector 20"/>
            <p:cNvCxnSpPr>
              <a:stCxn id="17" idx="2"/>
              <a:endCxn id="8" idx="6"/>
            </p:cNvCxnSpPr>
            <p:nvPr/>
          </p:nvCxnSpPr>
          <p:spPr bwMode="auto">
            <a:xfrm rot="10800000">
              <a:off x="4519512" y="5689038"/>
              <a:ext cx="1359000" cy="2525"/>
            </a:xfrm>
            <a:prstGeom prst="curvedConnector3">
              <a:avLst>
                <a:gd name="adj1" fmla="val 50000"/>
              </a:avLst>
            </a:prstGeom>
            <a:solidFill>
              <a:srgbClr val="00B8FF"/>
            </a:solidFill>
            <a:ln w="19050" cap="flat" cmpd="sng" algn="ctr">
              <a:solidFill>
                <a:schemeClr val="tx1"/>
              </a:solidFill>
              <a:prstDash val="solid"/>
              <a:round/>
              <a:headEnd type="none"/>
              <a:tailEnd type="triangle" w="lg" len="med"/>
            </a:ln>
            <a:effectLst/>
          </p:spPr>
        </p:cxnSp>
        <p:cxnSp>
          <p:nvCxnSpPr>
            <p:cNvPr id="12" name="Straight Arrow Connector 11"/>
            <p:cNvCxnSpPr>
              <a:stCxn id="8" idx="2"/>
              <a:endCxn id="9" idx="3"/>
            </p:cNvCxnSpPr>
            <p:nvPr/>
          </p:nvCxnSpPr>
          <p:spPr bwMode="auto">
            <a:xfrm rot="10800000">
              <a:off x="2291112" y="5356135"/>
              <a:ext cx="1758600" cy="332903"/>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cxnSp>
          <p:nvCxnSpPr>
            <p:cNvPr id="13" name="Straight Arrow Connector 12"/>
            <p:cNvCxnSpPr>
              <a:stCxn id="8" idx="2"/>
              <a:endCxn id="10" idx="3"/>
            </p:cNvCxnSpPr>
            <p:nvPr/>
          </p:nvCxnSpPr>
          <p:spPr bwMode="auto">
            <a:xfrm rot="10800000" flipV="1">
              <a:off x="2291112" y="5689036"/>
              <a:ext cx="1758600" cy="352897"/>
            </a:xfrm>
            <a:prstGeom prst="straightConnector1">
              <a:avLst/>
            </a:prstGeom>
            <a:solidFill>
              <a:srgbClr val="00B8FF"/>
            </a:solidFill>
            <a:ln w="19050" cap="flat" cmpd="sng" algn="ctr">
              <a:solidFill>
                <a:schemeClr val="tx1"/>
              </a:solidFill>
              <a:prstDash val="solid"/>
              <a:round/>
              <a:headEnd type="none" w="med" len="med"/>
              <a:tailEnd type="triangle" w="lg" len="med"/>
            </a:ln>
            <a:effectLst/>
          </p:spPr>
        </p:cxnSp>
        <p:sp>
          <p:nvSpPr>
            <p:cNvPr id="14" name="TextBox 13"/>
            <p:cNvSpPr txBox="1"/>
            <p:nvPr/>
          </p:nvSpPr>
          <p:spPr>
            <a:xfrm rot="610119">
              <a:off x="2927065" y="5229665"/>
              <a:ext cx="913959" cy="311880"/>
            </a:xfrm>
            <a:prstGeom prst="rect">
              <a:avLst/>
            </a:prstGeom>
            <a:noFill/>
          </p:spPr>
          <p:txBody>
            <a:bodyPr wrap="square" rtlCol="0">
              <a:spAutoFit/>
            </a:bodyPr>
            <a:lstStyle/>
            <a:p>
              <a:r>
                <a:rPr lang="en-US" sz="1600" b="1" noProof="1" smtClean="0">
                  <a:solidFill>
                    <a:srgbClr val="0D0D0D"/>
                  </a:solidFill>
                </a:rPr>
                <a:t>a:city</a:t>
              </a:r>
              <a:endParaRPr lang="en-US" sz="1600" b="1" noProof="1">
                <a:solidFill>
                  <a:srgbClr val="0D0D0D"/>
                </a:solidFill>
              </a:endParaRPr>
            </a:p>
          </p:txBody>
        </p:sp>
        <p:sp>
          <p:nvSpPr>
            <p:cNvPr id="15" name="TextBox 14"/>
            <p:cNvSpPr txBox="1"/>
            <p:nvPr/>
          </p:nvSpPr>
          <p:spPr>
            <a:xfrm rot="20860771">
              <a:off x="2773769" y="5802585"/>
              <a:ext cx="1137309" cy="311880"/>
            </a:xfrm>
            <a:prstGeom prst="rect">
              <a:avLst/>
            </a:prstGeom>
            <a:noFill/>
          </p:spPr>
          <p:txBody>
            <a:bodyPr wrap="square" rtlCol="0">
              <a:spAutoFit/>
            </a:bodyPr>
            <a:lstStyle/>
            <a:p>
              <a:r>
                <a:rPr lang="en-US" sz="1600" b="1" noProof="1" smtClean="0">
                  <a:solidFill>
                    <a:srgbClr val="0D0D0D"/>
                  </a:solidFill>
                </a:rPr>
                <a:t>a:p_name</a:t>
              </a:r>
              <a:endParaRPr lang="en-US" sz="1600" b="1" noProof="1">
                <a:solidFill>
                  <a:srgbClr val="0D0D0D"/>
                </a:solidFill>
              </a:endParaRPr>
            </a:p>
          </p:txBody>
        </p:sp>
        <p:sp>
          <p:nvSpPr>
            <p:cNvPr id="16" name="TextBox 15"/>
            <p:cNvSpPr txBox="1"/>
            <p:nvPr/>
          </p:nvSpPr>
          <p:spPr>
            <a:xfrm>
              <a:off x="4583112" y="5380037"/>
              <a:ext cx="1524000" cy="311880"/>
            </a:xfrm>
            <a:prstGeom prst="rect">
              <a:avLst/>
            </a:prstGeom>
            <a:noFill/>
          </p:spPr>
          <p:txBody>
            <a:bodyPr wrap="square" rtlCol="0">
              <a:spAutoFit/>
            </a:bodyPr>
            <a:lstStyle/>
            <a:p>
              <a:r>
                <a:rPr lang="en-US" sz="1600" b="1" noProof="1" smtClean="0">
                  <a:solidFill>
                    <a:srgbClr val="0D0D0D"/>
                  </a:solidFill>
                </a:rPr>
                <a:t>a:publisher</a:t>
              </a:r>
              <a:endParaRPr lang="en-US" sz="1600" b="1" noProof="1">
                <a:solidFill>
                  <a:srgbClr val="0D0D0D"/>
                </a:solidFill>
              </a:endParaRPr>
            </a:p>
          </p:txBody>
        </p:sp>
        <p:sp>
          <p:nvSpPr>
            <p:cNvPr id="17" name="Oval 16"/>
            <p:cNvSpPr/>
            <p:nvPr/>
          </p:nvSpPr>
          <p:spPr bwMode="auto">
            <a:xfrm>
              <a:off x="5878512" y="5472280"/>
              <a:ext cx="3886200" cy="438563"/>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http://</a:t>
              </a:r>
              <a:r>
                <a:rPr lang="en-US" sz="1600" b="1" noProof="1" smtClean="0">
                  <a:solidFill>
                    <a:schemeClr val="tx1">
                      <a:lumMod val="95000"/>
                      <a:lumOff val="5000"/>
                    </a:schemeClr>
                  </a:solidFill>
                </a:rPr>
                <a:t>…isbn/000651409X</a:t>
              </a:r>
              <a:endParaRPr kumimoji="0" lang="en-US" sz="1600" b="1" i="0" u="none" strike="noStrike" cap="none" normalizeH="0" baseline="0" noProof="1">
                <a:ln>
                  <a:noFill/>
                </a:ln>
                <a:solidFill>
                  <a:schemeClr val="tx1">
                    <a:lumMod val="95000"/>
                    <a:lumOff val="5000"/>
                  </a:schemeClr>
                </a:solidFill>
                <a:effectLst/>
                <a:latin typeface="Arial"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p:cNvSpPr>
            <a:spLocks noGrp="1" noChangeArrowheads="1"/>
          </p:cNvSpPr>
          <p:nvPr>
            <p:ph type="title"/>
          </p:nvPr>
        </p:nvSpPr>
        <p:spPr/>
        <p:txBody>
          <a:bodyPr/>
          <a:lstStyle/>
          <a:p>
            <a:r>
              <a:rPr lang="en-US" dirty="0" smtClean="0"/>
              <a:t>Blank nodes when merging</a:t>
            </a:r>
            <a:endParaRPr lang="en-US" dirty="0"/>
          </a:p>
        </p:txBody>
      </p:sp>
      <p:sp>
        <p:nvSpPr>
          <p:cNvPr id="131075" name="Rectangle 2"/>
          <p:cNvSpPr>
            <a:spLocks noGrp="1" noChangeArrowheads="1"/>
          </p:cNvSpPr>
          <p:nvPr>
            <p:ph sz="quarter" idx="1"/>
          </p:nvPr>
        </p:nvSpPr>
        <p:spPr/>
        <p:txBody>
          <a:bodyPr/>
          <a:lstStyle/>
          <a:p>
            <a:r>
              <a:rPr lang="en-US" dirty="0" smtClean="0"/>
              <a:t>Blank nodes require attention when merging</a:t>
            </a:r>
          </a:p>
          <a:p>
            <a:pPr lvl="1"/>
            <a:r>
              <a:rPr lang="en-US" dirty="0" smtClean="0"/>
              <a:t>blanks nodes with identical </a:t>
            </a:r>
            <a:r>
              <a:rPr lang="en-US" noProof="1" smtClean="0"/>
              <a:t>nodeID-s</a:t>
            </a:r>
            <a:r>
              <a:rPr lang="en-US" dirty="0" smtClean="0"/>
              <a:t> in different graphs are different</a:t>
            </a:r>
          </a:p>
          <a:p>
            <a:pPr lvl="1"/>
            <a:r>
              <a:rPr lang="en-US" dirty="0" smtClean="0"/>
              <a:t>implementations must be careful…</a:t>
            </a:r>
          </a:p>
        </p:txBody>
      </p:sp>
    </p:spTree>
    <p:extLst>
      <p:ext uri="{BB962C8B-B14F-4D97-AF65-F5344CB8AC3E}">
        <p14:creationId xmlns:p14="http://schemas.microsoft.com/office/powerpoint/2010/main" val="161835298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ChangeArrowheads="1"/>
          </p:cNvSpPr>
          <p:nvPr>
            <p:ph idx="1"/>
          </p:nvPr>
        </p:nvSpPr>
        <p:spPr/>
        <p:txBody>
          <a:bodyPr>
            <a:normAutofit/>
          </a:bodyPr>
          <a:lstStyle/>
          <a:p>
            <a:r>
              <a:rPr lang="en-US" dirty="0" smtClean="0"/>
              <a:t>For example, using Python+RDFLib:</a:t>
            </a:r>
          </a:p>
          <a:p>
            <a:pPr lvl="1"/>
            <a:r>
              <a:rPr lang="en-US" dirty="0" smtClean="0"/>
              <a:t>a “Graph” object is created</a:t>
            </a:r>
          </a:p>
          <a:p>
            <a:pPr lvl="1"/>
            <a:r>
              <a:rPr lang="en-US" dirty="0" smtClean="0"/>
              <a:t>the RDF file is parsed and results stored in the Graph</a:t>
            </a:r>
          </a:p>
          <a:p>
            <a:pPr lvl="1"/>
            <a:r>
              <a:rPr lang="en-US" dirty="0" smtClean="0"/>
              <a:t>the Graph offers methods to retrieve:</a:t>
            </a:r>
          </a:p>
          <a:p>
            <a:pPr lvl="2"/>
            <a:r>
              <a:rPr lang="en-US" dirty="0" smtClean="0"/>
              <a:t>triples</a:t>
            </a:r>
          </a:p>
          <a:p>
            <a:pPr lvl="2"/>
            <a:r>
              <a:rPr lang="en-US" dirty="0" smtClean="0"/>
              <a:t>(property, object) pairs for a specific subject</a:t>
            </a:r>
          </a:p>
          <a:p>
            <a:pPr lvl="2"/>
            <a:r>
              <a:rPr lang="en-US" dirty="0" smtClean="0"/>
              <a:t>(subject, property) pairs for specific object</a:t>
            </a:r>
          </a:p>
          <a:p>
            <a:pPr lvl="2"/>
            <a:r>
              <a:rPr lang="en-US" dirty="0" smtClean="0"/>
              <a:t>etc.</a:t>
            </a:r>
          </a:p>
          <a:p>
            <a:pPr lvl="1"/>
            <a:r>
              <a:rPr lang="en-US" dirty="0" smtClean="0"/>
              <a:t>the rest is conventional programming…</a:t>
            </a:r>
          </a:p>
          <a:p>
            <a:r>
              <a:rPr lang="en-US" dirty="0" smtClean="0"/>
              <a:t>Similar tools exist in Java, PHP, etc.</a:t>
            </a:r>
            <a:endParaRPr lang="en-US" dirty="0"/>
          </a:p>
        </p:txBody>
      </p:sp>
      <p:sp>
        <p:nvSpPr>
          <p:cNvPr id="133122" name="Rectangle 1"/>
          <p:cNvSpPr>
            <a:spLocks noGrp="1" noChangeArrowheads="1"/>
          </p:cNvSpPr>
          <p:nvPr>
            <p:ph type="title"/>
          </p:nvPr>
        </p:nvSpPr>
        <p:spPr/>
        <p:txBody>
          <a:bodyPr/>
          <a:lstStyle/>
          <a:p>
            <a:r>
              <a:rPr lang="en-US" smtClean="0"/>
              <a:t>RDF in programming practice</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ChangeArrowheads="1"/>
          </p:cNvSpPr>
          <p:nvPr>
            <p:ph type="title"/>
          </p:nvPr>
        </p:nvSpPr>
        <p:spPr/>
        <p:txBody>
          <a:bodyPr/>
          <a:lstStyle/>
          <a:p>
            <a:r>
              <a:rPr lang="en-US" dirty="0" smtClean="0"/>
              <a:t>Python example using </a:t>
            </a:r>
            <a:r>
              <a:rPr lang="en-US" dirty="0" err="1" smtClean="0"/>
              <a:t>RDFLib</a:t>
            </a:r>
            <a:endParaRPr lang="en-US" dirty="0"/>
          </a:p>
        </p:txBody>
      </p:sp>
      <p:sp>
        <p:nvSpPr>
          <p:cNvPr id="4" name="Text Placeholder 3"/>
          <p:cNvSpPr>
            <a:spLocks noGrp="1"/>
          </p:cNvSpPr>
          <p:nvPr>
            <p:ph type="body" sz="half" idx="3"/>
          </p:nvPr>
        </p:nvSpPr>
        <p:spPr>
          <a:xfrm>
            <a:off x="500533" y="1941656"/>
            <a:ext cx="9076063" cy="2918302"/>
          </a:xfrm>
        </p:spPr>
        <p:txBody>
          <a:bodyPr>
            <a:normAutofit lnSpcReduction="10000"/>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dirty="0" smtClean="0">
                <a:solidFill>
                  <a:srgbClr val="000000"/>
                </a:solidFill>
                <a:latin typeface="Courier New" charset="0"/>
                <a:ea typeface="msmincho" charset="0"/>
                <a:cs typeface="msmincho" charset="0"/>
              </a:rPr>
              <a:t>  </a:t>
            </a:r>
            <a:r>
              <a:rPr lang="en-US" noProof="1">
                <a:solidFill>
                  <a:srgbClr val="000000"/>
                </a:solidFill>
                <a:latin typeface="Courier New" charset="0"/>
                <a:ea typeface="msmincho" charset="0"/>
                <a:cs typeface="msmincho" charset="0"/>
              </a:rPr>
              <a:t>#</a:t>
            </a:r>
            <a:r>
              <a:rPr lang="en-US" noProof="1" smtClean="0">
                <a:solidFill>
                  <a:srgbClr val="000000"/>
                </a:solidFill>
                <a:latin typeface="Courier New" charset="0"/>
                <a:ea typeface="msmincho" charset="0"/>
                <a:cs typeface="msmincho" charset="0"/>
              </a:rPr>
              <a:t> create a graph from a file</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graph = rdflib.Graph(</a:t>
            </a:r>
            <a:r>
              <a:rPr lang="en-US" noProof="1" smtClean="0">
                <a:solidFill>
                  <a:srgbClr val="000000"/>
                </a:solidFill>
                <a:latin typeface="Courier New" charset="0"/>
                <a:ea typeface="msmincho" charset="0"/>
                <a:cs typeface="msmincho" charset="0"/>
              </a:rPr>
              <a:t>)</a:t>
            </a:r>
            <a:endParaRPr lang="en-US" noProof="1" smtClean="0">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a:solidFill>
                  <a:srgbClr val="000000"/>
                </a:solidFill>
                <a:latin typeface="Courier New" charset="0"/>
                <a:ea typeface="msmincho" charset="0"/>
                <a:cs typeface="msmincho" charset="0"/>
              </a:rPr>
              <a:t>  graph.parse("</a:t>
            </a:r>
            <a:r>
              <a:rPr lang="en-US" noProof="1" smtClean="0">
                <a:solidFill>
                  <a:srgbClr val="000000"/>
                </a:solidFill>
                <a:latin typeface="Courier New" charset="0"/>
                <a:ea typeface="msmincho" charset="0"/>
                <a:cs typeface="msmincho" charset="0"/>
              </a:rPr>
              <a:t>filename.rdf</a:t>
            </a:r>
            <a:r>
              <a:rPr lang="en-US" noProof="1">
                <a:solidFill>
                  <a:srgbClr val="000000"/>
                </a:solidFill>
                <a:latin typeface="Courier New" charset="0"/>
                <a:ea typeface="msmincho" charset="0"/>
                <a:cs typeface="msmincho" charset="0"/>
              </a:rPr>
              <a:t>"</a:t>
            </a:r>
            <a:r>
              <a:rPr lang="en-US" noProof="1" smtClean="0">
                <a:solidFill>
                  <a:srgbClr val="000000"/>
                </a:solidFill>
                <a:latin typeface="Courier New" charset="0"/>
                <a:ea typeface="msmincho" charset="0"/>
                <a:cs typeface="msmincho" charset="0"/>
              </a:rPr>
              <a:t>, format=</a:t>
            </a:r>
            <a:r>
              <a:rPr lang="en-US" noProof="1">
                <a:solidFill>
                  <a:srgbClr val="000000"/>
                </a:solidFill>
                <a:latin typeface="Courier New" charset="0"/>
                <a:ea typeface="msmincho" charset="0"/>
                <a:cs typeface="msmincho" charset="0"/>
              </a:rPr>
              <a:t>"</a:t>
            </a:r>
            <a:r>
              <a:rPr lang="en-US" noProof="1" smtClean="0">
                <a:solidFill>
                  <a:srgbClr val="000000"/>
                </a:solidFill>
                <a:latin typeface="Courier New" charset="0"/>
                <a:ea typeface="msmincho" charset="0"/>
                <a:cs typeface="msmincho" charset="0"/>
              </a:rPr>
              <a:t>rdfxml</a:t>
            </a:r>
            <a:r>
              <a:rPr lang="en-US" noProof="1">
                <a:solidFill>
                  <a:srgbClr val="000000"/>
                </a:solidFill>
                <a:latin typeface="Courier New" charset="0"/>
                <a:ea typeface="msmincho" charset="0"/>
                <a:cs typeface="msmincho" charset="0"/>
              </a:rPr>
              <a:t>"</a:t>
            </a:r>
            <a:r>
              <a:rPr lang="en-US"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a:solidFill>
                  <a:srgbClr val="000000"/>
                </a:solidFill>
                <a:latin typeface="Courier New" charset="0"/>
                <a:ea typeface="msmincho" charset="0"/>
                <a:cs typeface="msmincho" charset="0"/>
              </a:rPr>
              <a:t> </a:t>
            </a:r>
            <a:r>
              <a:rPr lang="en-US" noProof="1" smtClean="0">
                <a:solidFill>
                  <a:srgbClr val="000000"/>
                </a:solidFill>
                <a:latin typeface="Courier New" charset="0"/>
                <a:ea typeface="msmincho" charset="0"/>
                <a:cs typeface="msmincho" charset="0"/>
              </a:rPr>
              <a:t> # take subject with a known URI</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a:solidFill>
                  <a:srgbClr val="000000"/>
                </a:solidFill>
                <a:latin typeface="Courier New" charset="0"/>
                <a:ea typeface="msmincho" charset="0"/>
                <a:cs typeface="msmincho" charset="0"/>
              </a:rPr>
              <a:t> </a:t>
            </a:r>
            <a:r>
              <a:rPr lang="en-US" noProof="1" smtClean="0">
                <a:solidFill>
                  <a:srgbClr val="000000"/>
                </a:solidFill>
                <a:latin typeface="Courier New" charset="0"/>
                <a:ea typeface="msmincho" charset="0"/>
                <a:cs typeface="msmincho" charset="0"/>
              </a:rPr>
              <a:t> subject </a:t>
            </a:r>
            <a:r>
              <a:rPr lang="en-US" noProof="1">
                <a:solidFill>
                  <a:srgbClr val="000000"/>
                </a:solidFill>
                <a:latin typeface="Courier New" charset="0"/>
                <a:ea typeface="msmincho" charset="0"/>
                <a:cs typeface="msmincho" charset="0"/>
              </a:rPr>
              <a:t>= rdflib.URIRef("URI_of_Subject"</a:t>
            </a:r>
            <a:r>
              <a:rPr lang="en-US" noProof="1" smtClean="0">
                <a:solidFill>
                  <a:srgbClr val="000000"/>
                </a:solidFill>
                <a:latin typeface="Courier New" charset="0"/>
                <a:ea typeface="msmincho" charset="0"/>
                <a:cs typeface="msmincho" charset="0"/>
              </a:rPr>
              <a: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a:solidFill>
                  <a:srgbClr val="000000"/>
                </a:solidFill>
                <a:latin typeface="Courier New" charset="0"/>
                <a:ea typeface="msmincho" charset="0"/>
                <a:cs typeface="msmincho" charset="0"/>
              </a:rPr>
              <a:t> </a:t>
            </a:r>
            <a:r>
              <a:rPr lang="en-US" noProof="1" smtClean="0">
                <a:solidFill>
                  <a:srgbClr val="000000"/>
                </a:solidFill>
                <a:latin typeface="Courier New" charset="0"/>
                <a:ea typeface="msmincho" charset="0"/>
                <a:cs typeface="msmincho" charset="0"/>
              </a:rPr>
              <a:t> # process all properties and objects for this subject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a:t>
            </a:r>
            <a:r>
              <a:rPr lang="en-US" noProof="1">
                <a:solidFill>
                  <a:srgbClr val="000000"/>
                </a:solidFill>
                <a:latin typeface="Courier New" charset="0"/>
                <a:ea typeface="msmincho" charset="0"/>
                <a:cs typeface="msmincho" charset="0"/>
              </a:rPr>
              <a:t>for (s,p,o) in graph.triples((subject,None,None))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a:solidFill>
                  <a:srgbClr val="000000"/>
                </a:solidFill>
                <a:latin typeface="Courier New" charset="0"/>
                <a:ea typeface="msmincho" charset="0"/>
                <a:cs typeface="msmincho" charset="0"/>
              </a:rPr>
              <a:t> </a:t>
            </a:r>
            <a:r>
              <a:rPr lang="en-US" noProof="1" smtClean="0">
                <a:solidFill>
                  <a:srgbClr val="000000"/>
                </a:solidFill>
                <a:latin typeface="Courier New" charset="0"/>
                <a:ea typeface="msmincho" charset="0"/>
                <a:cs typeface="msmincho" charset="0"/>
              </a:rPr>
              <a:t>   do_something(p,o)</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noProof="1" smtClean="0">
                <a:solidFill>
                  <a:srgbClr val="000000"/>
                </a:solidFill>
                <a:latin typeface="Courier New" charset="0"/>
                <a:ea typeface="msmincho" charset="0"/>
                <a:cs typeface="msmincho" charset="0"/>
              </a:rPr>
              <a:t>  </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 everyone wants to program</a:t>
            </a:r>
          </a:p>
          <a:p>
            <a:r>
              <a:rPr lang="en-US" dirty="0" smtClean="0"/>
              <a:t>On a higher level of abstraction:</a:t>
            </a:r>
          </a:p>
          <a:p>
            <a:pPr lvl="1"/>
            <a:r>
              <a:rPr lang="en-US" dirty="0" smtClean="0"/>
              <a:t>RDF graphs are “stored”</a:t>
            </a:r>
          </a:p>
          <a:p>
            <a:pPr lvl="2"/>
            <a:r>
              <a:rPr lang="en-US" dirty="0" smtClean="0"/>
              <a:t>physical triple stores, databases, etc.</a:t>
            </a:r>
          </a:p>
          <a:p>
            <a:pPr lvl="2"/>
            <a:r>
              <a:rPr lang="en-US" dirty="0" smtClean="0"/>
              <a:t>simple RDF files loaded by underlying tools</a:t>
            </a:r>
          </a:p>
          <a:p>
            <a:pPr lvl="2"/>
            <a:r>
              <a:rPr lang="en-US" dirty="0" smtClean="0"/>
              <a:t>etc.</a:t>
            </a:r>
          </a:p>
          <a:p>
            <a:pPr lvl="1"/>
            <a:r>
              <a:rPr lang="en-US" dirty="0" smtClean="0"/>
              <a:t>users can “query” the graph via a special query language: SPARQL</a:t>
            </a:r>
            <a:r>
              <a:rPr lang="en-US" dirty="0"/>
              <a:t> </a:t>
            </a:r>
            <a:r>
              <a:rPr lang="en-US" dirty="0" smtClean="0"/>
              <a:t>(see later)</a:t>
            </a:r>
          </a:p>
          <a:p>
            <a:pPr lvl="1"/>
            <a:r>
              <a:rPr lang="en-US" dirty="0" smtClean="0"/>
              <a:t>users can change the content of the store via SPARQL 1.1 UPDATE (see later)</a:t>
            </a:r>
            <a:endParaRPr lang="en-US" dirty="0"/>
          </a:p>
        </p:txBody>
      </p:sp>
      <p:sp>
        <p:nvSpPr>
          <p:cNvPr id="3" name="Title 2"/>
          <p:cNvSpPr>
            <a:spLocks noGrp="1"/>
          </p:cNvSpPr>
          <p:nvPr>
            <p:ph type="title"/>
          </p:nvPr>
        </p:nvSpPr>
        <p:spPr/>
        <p:txBody>
          <a:bodyPr/>
          <a:lstStyle/>
          <a:p>
            <a:r>
              <a:rPr lang="en-US" dirty="0" smtClean="0"/>
              <a:t>But programming is not for everyone</a:t>
            </a:r>
            <a:endParaRPr lang="en-US" dirty="0"/>
          </a:p>
        </p:txBody>
      </p:sp>
    </p:spTree>
    <p:extLst>
      <p:ext uri="{BB962C8B-B14F-4D97-AF65-F5344CB8AC3E}">
        <p14:creationId xmlns:p14="http://schemas.microsoft.com/office/powerpoint/2010/main" val="14180474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1"/>
          <p:cNvSpPr>
            <a:spLocks noGrp="1" noChangeArrowheads="1"/>
          </p:cNvSpPr>
          <p:nvPr>
            <p:ph type="title"/>
          </p:nvPr>
        </p:nvSpPr>
        <p:spPr/>
        <p:txBody>
          <a:bodyPr>
            <a:normAutofit fontScale="90000"/>
          </a:bodyPr>
          <a:lstStyle/>
          <a:p>
            <a:r>
              <a:rPr lang="en-US" dirty="0" smtClean="0"/>
              <a:t>Example: A relatively simple application</a:t>
            </a:r>
            <a:endParaRPr lang="en-US" dirty="0"/>
          </a:p>
        </p:txBody>
      </p:sp>
      <p:sp>
        <p:nvSpPr>
          <p:cNvPr id="66564" name="Rectangle 2"/>
          <p:cNvSpPr>
            <a:spLocks noGrp="1" noChangeArrowheads="1"/>
          </p:cNvSpPr>
          <p:nvPr>
            <p:ph sz="quarter" idx="4294967295"/>
          </p:nvPr>
        </p:nvSpPr>
        <p:spPr>
          <a:xfrm>
            <a:off x="0" y="1344613"/>
            <a:ext cx="4156075" cy="5441950"/>
          </a:xfrm>
        </p:spPr>
        <p:txBody>
          <a:bodyPr>
            <a:normAutofit/>
          </a:bodyPr>
          <a:lstStyle/>
          <a:p>
            <a:r>
              <a:rPr lang="en-US" dirty="0" smtClean="0"/>
              <a:t>Goal: reuse of older experimental data</a:t>
            </a:r>
          </a:p>
          <a:p>
            <a:r>
              <a:rPr lang="en-US" dirty="0" smtClean="0"/>
              <a:t>Keep data in databases or XML, just export key “fact” as RDF</a:t>
            </a:r>
          </a:p>
          <a:p>
            <a:r>
              <a:rPr lang="en-US" dirty="0" smtClean="0"/>
              <a:t>Use a faceted browser to visualize and interact with the result</a:t>
            </a:r>
            <a:endParaRPr lang="en-US" dirty="0"/>
          </a:p>
        </p:txBody>
      </p:sp>
      <p:pic>
        <p:nvPicPr>
          <p:cNvPr id="27651" name="Picture 3"/>
          <p:cNvPicPr>
            <a:picLocks noChangeAspect="1" noChangeArrowheads="1"/>
          </p:cNvPicPr>
          <p:nvPr/>
        </p:nvPicPr>
        <p:blipFill>
          <a:blip r:embed="rId3"/>
          <a:srcRect/>
          <a:stretch>
            <a:fillRect/>
          </a:stretch>
        </p:blipFill>
        <p:spPr bwMode="auto">
          <a:xfrm>
            <a:off x="4680272" y="1437751"/>
            <a:ext cx="5255891" cy="5085375"/>
          </a:xfrm>
          <a:prstGeom prst="rect">
            <a:avLst/>
          </a:prstGeom>
          <a:noFill/>
          <a:ln w="9525">
            <a:noFill/>
            <a:round/>
            <a:headEnd/>
            <a:tailEnd/>
          </a:ln>
          <a:effectLst>
            <a:outerShdw blurRad="63500" dist="101823" dir="2700000" algn="ctr" rotWithShape="0">
              <a:srgbClr val="C0C0C0"/>
            </a:outerShdw>
          </a:effectLst>
        </p:spPr>
      </p:pic>
      <p:pic>
        <p:nvPicPr>
          <p:cNvPr id="27652" name="Picture 4"/>
          <p:cNvPicPr>
            <a:picLocks noChangeAspect="1" noChangeArrowheads="1"/>
          </p:cNvPicPr>
          <p:nvPr/>
        </p:nvPicPr>
        <p:blipFill>
          <a:blip r:embed="rId3"/>
          <a:srcRect/>
          <a:stretch>
            <a:fillRect/>
          </a:stretch>
        </p:blipFill>
        <p:spPr bwMode="auto">
          <a:xfrm>
            <a:off x="4464249" y="2508282"/>
            <a:ext cx="5452864" cy="4243356"/>
          </a:xfrm>
          <a:prstGeom prst="rect">
            <a:avLst/>
          </a:prstGeom>
          <a:noFill/>
          <a:ln w="9525">
            <a:noFill/>
            <a:round/>
            <a:headEnd/>
            <a:tailEnd/>
          </a:ln>
          <a:effectLst>
            <a:outerShdw blurRad="63500" dist="101823" dir="2700000" algn="ctr" rotWithShape="0">
              <a:srgbClr val="C0C0C0"/>
            </a:outerShdw>
          </a:effectLst>
        </p:spPr>
      </p:pic>
      <p:pic>
        <p:nvPicPr>
          <p:cNvPr id="66567" name="Picture 5"/>
          <p:cNvPicPr>
            <a:picLocks noChangeAspect="1" noChangeArrowheads="1"/>
          </p:cNvPicPr>
          <p:nvPr/>
        </p:nvPicPr>
        <p:blipFill>
          <a:blip r:embed="rId4"/>
          <a:srcRect/>
          <a:stretch>
            <a:fillRect/>
          </a:stretch>
        </p:blipFill>
        <p:spPr bwMode="auto">
          <a:xfrm>
            <a:off x="9359900" y="1368425"/>
            <a:ext cx="536575" cy="360363"/>
          </a:xfrm>
          <a:prstGeom prst="rect">
            <a:avLst/>
          </a:prstGeom>
          <a:noFill/>
          <a:ln w="9525">
            <a:noFill/>
            <a:round/>
            <a:headEnd/>
            <a:tailEnd/>
          </a:ln>
        </p:spPr>
      </p:pic>
      <p:pic>
        <p:nvPicPr>
          <p:cNvPr id="66568" name="Picture 6"/>
          <p:cNvPicPr>
            <a:picLocks noChangeAspect="1" noChangeArrowheads="1"/>
          </p:cNvPicPr>
          <p:nvPr/>
        </p:nvPicPr>
        <p:blipFill>
          <a:blip r:embed="rId4"/>
          <a:srcRect/>
          <a:stretch>
            <a:fillRect/>
          </a:stretch>
        </p:blipFill>
        <p:spPr bwMode="auto">
          <a:xfrm>
            <a:off x="8999538" y="2555875"/>
            <a:ext cx="536575" cy="360363"/>
          </a:xfrm>
          <a:prstGeom prst="rect">
            <a:avLst/>
          </a:prstGeom>
          <a:noFill/>
          <a:ln w="9525">
            <a:noFill/>
            <a:round/>
            <a:headEnd/>
            <a:tailEnd/>
          </a:ln>
        </p:spPr>
      </p:pic>
      <p:sp>
        <p:nvSpPr>
          <p:cNvPr id="66569" name="Text Box 7"/>
          <p:cNvSpPr txBox="1">
            <a:spLocks noChangeArrowheads="1"/>
          </p:cNvSpPr>
          <p:nvPr/>
        </p:nvSpPr>
        <p:spPr bwMode="auto">
          <a:xfrm>
            <a:off x="242917" y="7293864"/>
            <a:ext cx="8193088" cy="290512"/>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000" i="1" dirty="0">
                <a:solidFill>
                  <a:srgbClr val="000000"/>
                </a:solidFill>
                <a:latin typeface="Helvetica Neue"/>
                <a:ea typeface="msmincho" charset="0"/>
                <a:cs typeface="Helvetica Neue"/>
              </a:rPr>
              <a:t>Courtesy of Nigel Wilkinson, Lee Harland, Pfizer Ltd, </a:t>
            </a:r>
            <a:r>
              <a:rPr lang="en-US" sz="1000" i="1" dirty="0" err="1">
                <a:solidFill>
                  <a:srgbClr val="000000"/>
                </a:solidFill>
                <a:latin typeface="Helvetica Neue"/>
                <a:ea typeface="msmincho" charset="0"/>
                <a:cs typeface="Helvetica Neue"/>
              </a:rPr>
              <a:t>Melliyal</a:t>
            </a:r>
            <a:r>
              <a:rPr lang="en-US" sz="1000" i="1" dirty="0">
                <a:solidFill>
                  <a:srgbClr val="000000"/>
                </a:solidFill>
                <a:latin typeface="Helvetica Neue"/>
                <a:ea typeface="msmincho" charset="0"/>
                <a:cs typeface="Helvetica Neue"/>
              </a:rPr>
              <a:t> </a:t>
            </a:r>
            <a:r>
              <a:rPr lang="en-US" sz="1000" i="1" dirty="0" err="1">
                <a:solidFill>
                  <a:srgbClr val="000000"/>
                </a:solidFill>
                <a:latin typeface="Helvetica Neue"/>
                <a:ea typeface="msmincho" charset="0"/>
                <a:cs typeface="Helvetica Neue"/>
              </a:rPr>
              <a:t>Annamalai</a:t>
            </a:r>
            <a:r>
              <a:rPr lang="en-US" sz="1000" i="1" dirty="0">
                <a:solidFill>
                  <a:srgbClr val="000000"/>
                </a:solidFill>
                <a:latin typeface="Helvetica Neue"/>
                <a:ea typeface="msmincho" charset="0"/>
                <a:cs typeface="Helvetica Neue"/>
              </a:rPr>
              <a:t>, Oracle </a:t>
            </a:r>
            <a:r>
              <a:rPr lang="en-US" sz="1000" i="1" dirty="0">
                <a:solidFill>
                  <a:srgbClr val="000000"/>
                </a:solidFill>
                <a:latin typeface="Helvetica Neue"/>
                <a:ea typeface="msmincho" charset="0"/>
                <a:cs typeface="Helvetica Neue"/>
                <a:hlinkClick r:id="rId5"/>
              </a:rPr>
              <a:t>(SWEO Case Study)</a:t>
            </a:r>
          </a:p>
        </p:txBody>
      </p:sp>
    </p:spTree>
    <p:extLst>
      <p:ext uri="{BB962C8B-B14F-4D97-AF65-F5344CB8AC3E}">
        <p14:creationId xmlns:p14="http://schemas.microsoft.com/office/powerpoint/2010/main" val="376729098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p:cNvSpPr>
            <a:spLocks noGrp="1" noChangeArrowheads="1"/>
          </p:cNvSpPr>
          <p:nvPr>
            <p:ph type="title"/>
          </p:nvPr>
        </p:nvSpPr>
        <p:spPr/>
        <p:txBody>
          <a:bodyPr tIns="42336">
            <a:normAutofit fontScale="90000"/>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4800" dirty="0">
                <a:solidFill>
                  <a:srgbClr val="000000"/>
                </a:solidFill>
              </a:rPr>
              <a:t>One level higher up</a:t>
            </a:r>
            <a:br>
              <a:rPr lang="en-US" sz="4800" dirty="0">
                <a:solidFill>
                  <a:srgbClr val="000000"/>
                </a:solidFill>
              </a:rPr>
            </a:br>
            <a:r>
              <a:rPr lang="en-US" sz="3200" dirty="0">
                <a:solidFill>
                  <a:srgbClr val="000000"/>
                </a:solidFill>
              </a:rPr>
              <a:t>(RDFS, Datatypes)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ChangeArrowheads="1"/>
          </p:cNvSpPr>
          <p:nvPr>
            <p:ph idx="1"/>
          </p:nvPr>
        </p:nvSpPr>
        <p:spPr/>
        <p:txBody>
          <a:bodyPr/>
          <a:lstStyle/>
          <a:p>
            <a:r>
              <a:rPr lang="en-US" smtClean="0"/>
              <a:t>First step towards the “extra knowledge”:</a:t>
            </a:r>
          </a:p>
          <a:p>
            <a:pPr lvl="1"/>
            <a:r>
              <a:rPr lang="en-US" smtClean="0"/>
              <a:t>define the terms we can use</a:t>
            </a:r>
          </a:p>
          <a:p>
            <a:pPr lvl="1"/>
            <a:r>
              <a:rPr lang="en-US" smtClean="0"/>
              <a:t>what restrictions apply</a:t>
            </a:r>
          </a:p>
          <a:p>
            <a:pPr lvl="1"/>
            <a:r>
              <a:rPr lang="en-US" smtClean="0"/>
              <a:t>what extra relationships are there?</a:t>
            </a:r>
          </a:p>
          <a:p>
            <a:r>
              <a:rPr lang="en-US" smtClean="0"/>
              <a:t>Officially: “RDF Vocabulary Description Language”</a:t>
            </a:r>
          </a:p>
          <a:p>
            <a:pPr lvl="1"/>
            <a:r>
              <a:rPr lang="en-US" smtClean="0"/>
              <a:t>the term “Schema” is retained for historical reasons…</a:t>
            </a:r>
            <a:endParaRPr lang="en-US"/>
          </a:p>
        </p:txBody>
      </p:sp>
      <p:sp>
        <p:nvSpPr>
          <p:cNvPr id="141314" name="Rectangle 1"/>
          <p:cNvSpPr>
            <a:spLocks noGrp="1" noChangeArrowheads="1"/>
          </p:cNvSpPr>
          <p:nvPr>
            <p:ph type="title"/>
          </p:nvPr>
        </p:nvSpPr>
        <p:spPr/>
        <p:txBody>
          <a:bodyPr/>
          <a:lstStyle/>
          <a:p>
            <a:r>
              <a:rPr lang="en-US" smtClean="0"/>
              <a:t>Need for RDF schemas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ChangeArrowheads="1"/>
          </p:cNvSpPr>
          <p:nvPr>
            <p:ph idx="1"/>
          </p:nvPr>
        </p:nvSpPr>
        <p:spPr/>
        <p:txBody>
          <a:bodyPr>
            <a:normAutofit/>
          </a:bodyPr>
          <a:lstStyle/>
          <a:p>
            <a:r>
              <a:rPr lang="en-US" dirty="0" smtClean="0"/>
              <a:t>Think of well known traditional vocabularies:</a:t>
            </a:r>
          </a:p>
          <a:p>
            <a:pPr lvl="1"/>
            <a:r>
              <a:rPr lang="en-US" dirty="0" smtClean="0"/>
              <a:t>use the term “novel”</a:t>
            </a:r>
          </a:p>
          <a:p>
            <a:pPr lvl="1"/>
            <a:r>
              <a:rPr lang="en-US" dirty="0" smtClean="0"/>
              <a:t>“every novel is a fiction”</a:t>
            </a:r>
          </a:p>
          <a:p>
            <a:pPr lvl="1"/>
            <a:r>
              <a:rPr lang="en-US" dirty="0" smtClean="0"/>
              <a:t>“«The Glass Palace» is a novel”</a:t>
            </a:r>
          </a:p>
          <a:p>
            <a:pPr lvl="1"/>
            <a:r>
              <a:rPr lang="en-US" dirty="0" smtClean="0"/>
              <a:t>etc.</a:t>
            </a:r>
          </a:p>
          <a:p>
            <a:r>
              <a:rPr lang="en-US" dirty="0" smtClean="0"/>
              <a:t>RDFS defines resources and classes:</a:t>
            </a:r>
          </a:p>
          <a:p>
            <a:pPr lvl="1"/>
            <a:r>
              <a:rPr lang="en-US" dirty="0" smtClean="0"/>
              <a:t>everything in RDF is a “resource”</a:t>
            </a:r>
          </a:p>
          <a:p>
            <a:pPr lvl="1"/>
            <a:r>
              <a:rPr lang="en-US" dirty="0" smtClean="0"/>
              <a:t>“classes” are also resources, but…</a:t>
            </a:r>
          </a:p>
          <a:p>
            <a:pPr lvl="1"/>
            <a:r>
              <a:rPr lang="en-US" dirty="0" smtClean="0"/>
              <a:t>…they are also a collection of possible resources (i.e., “individuals”)</a:t>
            </a:r>
          </a:p>
          <a:p>
            <a:pPr lvl="2"/>
            <a:r>
              <a:rPr lang="en-US" dirty="0" smtClean="0"/>
              <a:t>“fiction”, “novel”, …</a:t>
            </a:r>
            <a:endParaRPr lang="en-US" dirty="0"/>
          </a:p>
        </p:txBody>
      </p:sp>
      <p:sp>
        <p:nvSpPr>
          <p:cNvPr id="143362" name="Rectangle 1"/>
          <p:cNvSpPr>
            <a:spLocks noGrp="1" noChangeArrowheads="1"/>
          </p:cNvSpPr>
          <p:nvPr>
            <p:ph type="title"/>
          </p:nvPr>
        </p:nvSpPr>
        <p:spPr/>
        <p:txBody>
          <a:bodyPr/>
          <a:lstStyle/>
          <a:p>
            <a:r>
              <a:rPr lang="en-US" smtClean="0"/>
              <a:t>Classes, resources, …</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Editors roam the Web for new data published on Web sites</a:t>
            </a:r>
          </a:p>
          <a:p>
            <a:r>
              <a:rPr lang="en-US" dirty="0" smtClean="0"/>
              <a:t>“Scrape” the sites with a program to extract the information</a:t>
            </a:r>
          </a:p>
          <a:p>
            <a:pPr lvl="1"/>
            <a:r>
              <a:rPr lang="en-US" dirty="0" err="1" smtClean="0"/>
              <a:t>Ie</a:t>
            </a:r>
            <a:r>
              <a:rPr lang="en-US" smtClean="0"/>
              <a:t>, write some code to incorporate the new data</a:t>
            </a:r>
          </a:p>
          <a:p>
            <a:r>
              <a:rPr lang="en-US" smtClean="0"/>
              <a:t>Easily get out of date again…</a:t>
            </a:r>
            <a:endParaRPr lang="en-US" dirty="0"/>
          </a:p>
        </p:txBody>
      </p:sp>
      <p:sp>
        <p:nvSpPr>
          <p:cNvPr id="2" name="Title 1"/>
          <p:cNvSpPr>
            <a:spLocks noGrp="1"/>
          </p:cNvSpPr>
          <p:nvPr>
            <p:ph type="title"/>
          </p:nvPr>
        </p:nvSpPr>
        <p:spPr/>
        <p:txBody>
          <a:bodyPr/>
          <a:lstStyle/>
          <a:p>
            <a:r>
              <a:rPr lang="en-US" smtClean="0"/>
              <a:t>How to build such a site 2.</a:t>
            </a:r>
            <a:endParaRPr lang="en-US" dirty="0"/>
          </a:p>
        </p:txBody>
      </p:sp>
      <p:pic>
        <p:nvPicPr>
          <p:cNvPr id="16388" name="Picture 3" descr="sad.png"/>
          <p:cNvPicPr>
            <a:picLocks noChangeAspect="1"/>
          </p:cNvPicPr>
          <p:nvPr/>
        </p:nvPicPr>
        <p:blipFill>
          <a:blip r:embed="rId2"/>
          <a:srcRect/>
          <a:stretch>
            <a:fillRect/>
          </a:stretch>
        </p:blipFill>
        <p:spPr bwMode="auto">
          <a:xfrm>
            <a:off x="5832400" y="4173297"/>
            <a:ext cx="310097" cy="31006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Grp="1" noChangeArrowheads="1"/>
          </p:cNvSpPr>
          <p:nvPr>
            <p:ph idx="1"/>
          </p:nvPr>
        </p:nvSpPr>
        <p:spPr/>
        <p:txBody>
          <a:bodyPr/>
          <a:lstStyle/>
          <a:p>
            <a:r>
              <a:rPr lang="en-US" dirty="0" smtClean="0"/>
              <a:t>Relationships are defined </a:t>
            </a:r>
            <a:r>
              <a:rPr lang="en-US" smtClean="0"/>
              <a:t>among resources:</a:t>
            </a:r>
            <a:endParaRPr lang="en-US" dirty="0" smtClean="0"/>
          </a:p>
          <a:p>
            <a:pPr lvl="1"/>
            <a:r>
              <a:rPr lang="en-US" dirty="0" smtClean="0"/>
              <a:t>“typing”: an individual belongs to a specific class </a:t>
            </a:r>
          </a:p>
          <a:p>
            <a:pPr lvl="2"/>
            <a:r>
              <a:rPr lang="en-US" dirty="0" smtClean="0"/>
              <a:t>“«The Glass Palace» is a novel”</a:t>
            </a:r>
          </a:p>
          <a:p>
            <a:pPr lvl="2"/>
            <a:r>
              <a:rPr lang="en-US" dirty="0" smtClean="0"/>
              <a:t>to be more precise: “«http://.../000651409X» is a novel”</a:t>
            </a:r>
          </a:p>
          <a:p>
            <a:pPr lvl="1"/>
            <a:r>
              <a:rPr lang="en-US" dirty="0" smtClean="0"/>
              <a:t>“subclassing”: all instances of one are also the instances of the other (“every novel is a fiction”)</a:t>
            </a:r>
          </a:p>
          <a:p>
            <a:r>
              <a:rPr lang="en-US" dirty="0" smtClean="0"/>
              <a:t>RDFS formalizes these notions in RDF</a:t>
            </a:r>
            <a:endParaRPr lang="en-US" dirty="0"/>
          </a:p>
        </p:txBody>
      </p:sp>
      <p:sp>
        <p:nvSpPr>
          <p:cNvPr id="145410" name="Rectangle 1"/>
          <p:cNvSpPr>
            <a:spLocks noGrp="1" noChangeArrowheads="1"/>
          </p:cNvSpPr>
          <p:nvPr>
            <p:ph type="title"/>
          </p:nvPr>
        </p:nvSpPr>
        <p:spPr/>
        <p:txBody>
          <a:bodyPr/>
          <a:lstStyle/>
          <a:p>
            <a:r>
              <a:rPr lang="en-US" smtClean="0"/>
              <a:t>Classes, resources, … (cont.)</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Grp="1" noChangeArrowheads="1"/>
          </p:cNvSpPr>
          <p:nvPr>
            <p:ph idx="1"/>
          </p:nvPr>
        </p:nvSpPr>
        <p:spPr>
          <a:xfrm>
            <a:off x="392112" y="4922837"/>
            <a:ext cx="9358312" cy="2068513"/>
          </a:xfrm>
        </p:spPr>
        <p:txBody>
          <a:bodyPr/>
          <a:lstStyle/>
          <a:p>
            <a:r>
              <a:rPr lang="en-US" dirty="0" smtClean="0"/>
              <a:t>RDFS defines the meaning of these terms</a:t>
            </a:r>
          </a:p>
          <a:p>
            <a:pPr lvl="1"/>
            <a:r>
              <a:rPr lang="en-US" dirty="0" smtClean="0"/>
              <a:t>(these are all special URI-</a:t>
            </a:r>
            <a:r>
              <a:rPr lang="en-US" dirty="0" err="1" smtClean="0"/>
              <a:t>s</a:t>
            </a:r>
            <a:r>
              <a:rPr lang="en-US" dirty="0" smtClean="0"/>
              <a:t>, we just use the namespace abbreviation)</a:t>
            </a:r>
            <a:endParaRPr lang="en-US" dirty="0"/>
          </a:p>
        </p:txBody>
      </p:sp>
      <p:sp>
        <p:nvSpPr>
          <p:cNvPr id="147458" name="Rectangle 1"/>
          <p:cNvSpPr>
            <a:spLocks noGrp="1" noChangeArrowheads="1"/>
          </p:cNvSpPr>
          <p:nvPr>
            <p:ph type="title"/>
          </p:nvPr>
        </p:nvSpPr>
        <p:spPr/>
        <p:txBody>
          <a:bodyPr/>
          <a:lstStyle/>
          <a:p>
            <a:r>
              <a:rPr lang="en-US" smtClean="0"/>
              <a:t>Classes, resources in RDF(S)</a:t>
            </a:r>
            <a:endParaRPr lang="en-US"/>
          </a:p>
        </p:txBody>
      </p:sp>
      <p:grpSp>
        <p:nvGrpSpPr>
          <p:cNvPr id="2" name="Group 29"/>
          <p:cNvGrpSpPr/>
          <p:nvPr/>
        </p:nvGrpSpPr>
        <p:grpSpPr>
          <a:xfrm>
            <a:off x="304800" y="1493837"/>
            <a:ext cx="9560872" cy="2191163"/>
            <a:chOff x="304800" y="1493837"/>
            <a:chExt cx="9560872" cy="2191163"/>
          </a:xfrm>
        </p:grpSpPr>
        <p:sp>
          <p:nvSpPr>
            <p:cNvPr id="6" name="TextBox 5"/>
            <p:cNvSpPr txBox="1"/>
            <p:nvPr/>
          </p:nvSpPr>
          <p:spPr>
            <a:xfrm>
              <a:off x="3973512" y="3151337"/>
              <a:ext cx="1676400" cy="311880"/>
            </a:xfrm>
            <a:prstGeom prst="rect">
              <a:avLst/>
            </a:prstGeom>
            <a:noFill/>
          </p:spPr>
          <p:txBody>
            <a:bodyPr wrap="square" rtlCol="0">
              <a:spAutoFit/>
            </a:bodyPr>
            <a:lstStyle/>
            <a:p>
              <a:pPr algn="ctr"/>
              <a:r>
                <a:rPr lang="en-US" sz="1600" b="1" noProof="1" smtClean="0">
                  <a:solidFill>
                    <a:schemeClr val="accent1">
                      <a:lumMod val="50000"/>
                    </a:schemeClr>
                  </a:solidFill>
                </a:rPr>
                <a:t>rdf:type</a:t>
              </a:r>
              <a:endParaRPr lang="en-US" sz="1600" b="1" noProof="1">
                <a:solidFill>
                  <a:schemeClr val="accent1">
                    <a:lumMod val="50000"/>
                  </a:schemeClr>
                </a:solidFill>
              </a:endParaRPr>
            </a:p>
          </p:txBody>
        </p:sp>
        <p:sp>
          <p:nvSpPr>
            <p:cNvPr id="7" name="Oval 6"/>
            <p:cNvSpPr/>
            <p:nvPr/>
          </p:nvSpPr>
          <p:spPr bwMode="auto">
            <a:xfrm>
              <a:off x="5659940" y="3246437"/>
              <a:ext cx="2656972"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#Novel</a:t>
              </a:r>
              <a:endParaRPr kumimoji="0" lang="en-US" sz="16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7" idx="2"/>
              <a:endCxn id="10" idx="6"/>
            </p:cNvCxnSpPr>
            <p:nvPr/>
          </p:nvCxnSpPr>
          <p:spPr bwMode="auto">
            <a:xfrm rot="10800000">
              <a:off x="4049712" y="3465719"/>
              <a:ext cx="1610228" cy="1588"/>
            </a:xfrm>
            <a:prstGeom prst="straightConnector1">
              <a:avLst/>
            </a:prstGeom>
            <a:solidFill>
              <a:srgbClr val="00B8FF"/>
            </a:solidFill>
            <a:ln w="19050" cap="flat" cmpd="sng" algn="ctr">
              <a:solidFill>
                <a:schemeClr val="accent1">
                  <a:lumMod val="50000"/>
                </a:schemeClr>
              </a:solidFill>
              <a:prstDash val="solid"/>
              <a:round/>
              <a:headEnd type="triangle" w="lg" len="med"/>
              <a:tailEnd type="none" w="lg" len="med"/>
            </a:ln>
            <a:effectLst/>
          </p:spPr>
        </p:cxnSp>
        <p:sp>
          <p:nvSpPr>
            <p:cNvPr id="10" name="Oval 9"/>
            <p:cNvSpPr/>
            <p:nvPr/>
          </p:nvSpPr>
          <p:spPr bwMode="auto">
            <a:xfrm>
              <a:off x="304800" y="3246437"/>
              <a:ext cx="3744912" cy="438563"/>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http://</a:t>
              </a:r>
              <a:r>
                <a:rPr lang="en-US" sz="1600" b="1" noProof="1" smtClean="0">
                  <a:solidFill>
                    <a:schemeClr val="tx1">
                      <a:lumMod val="95000"/>
                      <a:lumOff val="5000"/>
                    </a:schemeClr>
                  </a:solidFill>
                </a:rPr>
                <a:t>…isbn/000651409X</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13" name="Oval 12"/>
            <p:cNvSpPr/>
            <p:nvPr/>
          </p:nvSpPr>
          <p:spPr bwMode="auto">
            <a:xfrm>
              <a:off x="7208700" y="1493837"/>
              <a:ext cx="2656972" cy="438563"/>
            </a:xfrm>
            <a:prstGeom prst="ellipse">
              <a:avLst/>
            </a:prstGeom>
            <a:solidFill>
              <a:srgbClr val="EFAA29"/>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noProof="1" smtClean="0">
                  <a:solidFill>
                    <a:schemeClr val="tx1">
                      <a:lumMod val="95000"/>
                      <a:lumOff val="5000"/>
                    </a:schemeClr>
                  </a:solidFill>
                </a:rPr>
                <a:t>rdfs:Class</a:t>
              </a:r>
              <a:endParaRPr kumimoji="0" lang="en-US" sz="1600" b="1" i="0" u="none" strike="noStrike" cap="none" normalizeH="0" baseline="0" noProof="1">
                <a:ln>
                  <a:noFill/>
                </a:ln>
                <a:solidFill>
                  <a:schemeClr val="tx1">
                    <a:lumMod val="95000"/>
                    <a:lumOff val="5000"/>
                  </a:schemeClr>
                </a:solidFill>
                <a:effectLst/>
                <a:latin typeface="Arial" charset="0"/>
              </a:endParaRPr>
            </a:p>
          </p:txBody>
        </p:sp>
        <p:cxnSp>
          <p:nvCxnSpPr>
            <p:cNvPr id="19" name="Straight Arrow Connector 18"/>
            <p:cNvCxnSpPr>
              <a:stCxn id="13" idx="4"/>
              <a:endCxn id="7" idx="0"/>
            </p:cNvCxnSpPr>
            <p:nvPr/>
          </p:nvCxnSpPr>
          <p:spPr bwMode="auto">
            <a:xfrm rot="5400000">
              <a:off x="7105788" y="1815038"/>
              <a:ext cx="1314037" cy="1548760"/>
            </a:xfrm>
            <a:prstGeom prst="straightConnector1">
              <a:avLst/>
            </a:prstGeom>
            <a:solidFill>
              <a:srgbClr val="00B8FF"/>
            </a:solidFill>
            <a:ln w="19050" cap="flat" cmpd="sng" algn="ctr">
              <a:solidFill>
                <a:schemeClr val="accent1">
                  <a:lumMod val="50000"/>
                </a:schemeClr>
              </a:solidFill>
              <a:prstDash val="solid"/>
              <a:round/>
              <a:headEnd type="triangle" w="lg" len="med"/>
              <a:tailEnd type="none" w="lg" len="med"/>
            </a:ln>
            <a:effectLst/>
          </p:spPr>
        </p:cxnSp>
        <p:sp>
          <p:nvSpPr>
            <p:cNvPr id="24" name="TextBox 23"/>
            <p:cNvSpPr txBox="1"/>
            <p:nvPr/>
          </p:nvSpPr>
          <p:spPr>
            <a:xfrm rot="19190151">
              <a:off x="6717307" y="2426873"/>
              <a:ext cx="1676400" cy="311880"/>
            </a:xfrm>
            <a:prstGeom prst="rect">
              <a:avLst/>
            </a:prstGeom>
            <a:noFill/>
          </p:spPr>
          <p:txBody>
            <a:bodyPr wrap="square" rtlCol="0">
              <a:spAutoFit/>
            </a:bodyPr>
            <a:lstStyle/>
            <a:p>
              <a:pPr algn="ctr"/>
              <a:r>
                <a:rPr lang="en-US" sz="1600" b="1" noProof="1" smtClean="0">
                  <a:solidFill>
                    <a:schemeClr val="accent1">
                      <a:lumMod val="50000"/>
                    </a:schemeClr>
                  </a:solidFill>
                </a:rPr>
                <a:t>rdf:type</a:t>
              </a:r>
              <a:endParaRPr lang="en-US" sz="1600" b="1" noProof="1">
                <a:solidFill>
                  <a:schemeClr val="accent1">
                    <a:lumMod val="50000"/>
                  </a:schemeClr>
                </a:solidFill>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ChangeArrowheads="1"/>
          </p:cNvSpPr>
          <p:nvPr>
            <p:ph idx="1"/>
          </p:nvPr>
        </p:nvSpPr>
        <p:spPr>
          <a:xfrm>
            <a:off x="360363" y="5151437"/>
            <a:ext cx="9358312" cy="1866901"/>
          </a:xfrm>
        </p:spPr>
        <p:txBody>
          <a:bodyPr>
            <a:normAutofit/>
          </a:bodyPr>
          <a:lstStyle/>
          <a:p>
            <a:r>
              <a:rPr lang="en-US" dirty="0" smtClean="0"/>
              <a:t>is not in the original RDF data…</a:t>
            </a:r>
          </a:p>
          <a:p>
            <a:r>
              <a:rPr lang="en-US" dirty="0" smtClean="0"/>
              <a:t>…but can be inferred from the RDFS rules</a:t>
            </a:r>
          </a:p>
          <a:p>
            <a:r>
              <a:rPr lang="en-US" dirty="0" smtClean="0"/>
              <a:t>RDFS environments return that triple, too</a:t>
            </a:r>
            <a:endParaRPr lang="en-US" dirty="0"/>
          </a:p>
        </p:txBody>
      </p:sp>
      <p:sp>
        <p:nvSpPr>
          <p:cNvPr id="155650" name="Rectangle 1"/>
          <p:cNvSpPr>
            <a:spLocks noGrp="1" noChangeArrowheads="1"/>
          </p:cNvSpPr>
          <p:nvPr>
            <p:ph type="title"/>
          </p:nvPr>
        </p:nvSpPr>
        <p:spPr/>
        <p:txBody>
          <a:bodyPr/>
          <a:lstStyle/>
          <a:p>
            <a:r>
              <a:rPr lang="en-US" smtClean="0"/>
              <a:t>Inferred properties</a:t>
            </a:r>
            <a:endParaRPr lang="en-US"/>
          </a:p>
        </p:txBody>
      </p:sp>
      <p:sp>
        <p:nvSpPr>
          <p:cNvPr id="7" name="TextBox 6"/>
          <p:cNvSpPr txBox="1"/>
          <p:nvPr/>
        </p:nvSpPr>
        <p:spPr>
          <a:xfrm>
            <a:off x="3973512" y="3151337"/>
            <a:ext cx="1676400" cy="311880"/>
          </a:xfrm>
          <a:prstGeom prst="rect">
            <a:avLst/>
          </a:prstGeom>
          <a:noFill/>
        </p:spPr>
        <p:txBody>
          <a:bodyPr wrap="square" rtlCol="0">
            <a:spAutoFit/>
          </a:bodyPr>
          <a:lstStyle/>
          <a:p>
            <a:pPr algn="ctr"/>
            <a:r>
              <a:rPr lang="en-US" sz="1600" b="1" noProof="1" smtClean="0">
                <a:solidFill>
                  <a:schemeClr val="accent1">
                    <a:lumMod val="50000"/>
                  </a:schemeClr>
                </a:solidFill>
              </a:rPr>
              <a:t>rdf:type</a:t>
            </a:r>
            <a:endParaRPr lang="en-US" sz="1600" b="1" noProof="1">
              <a:solidFill>
                <a:schemeClr val="accent1">
                  <a:lumMod val="50000"/>
                </a:schemeClr>
              </a:solidFill>
            </a:endParaRPr>
          </a:p>
        </p:txBody>
      </p:sp>
      <p:sp>
        <p:nvSpPr>
          <p:cNvPr id="8" name="Oval 7"/>
          <p:cNvSpPr/>
          <p:nvPr/>
        </p:nvSpPr>
        <p:spPr bwMode="auto">
          <a:xfrm>
            <a:off x="5659940" y="3246437"/>
            <a:ext cx="2656972"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#Novel</a:t>
            </a:r>
            <a:endParaRPr kumimoji="0" lang="en-US" sz="1600" b="1" i="0" u="none" strike="noStrike" cap="none" normalizeH="0" baseline="0" noProof="1">
              <a:ln>
                <a:noFill/>
              </a:ln>
              <a:solidFill>
                <a:schemeClr val="tx1">
                  <a:lumMod val="95000"/>
                  <a:lumOff val="5000"/>
                </a:schemeClr>
              </a:solidFill>
              <a:effectLst/>
              <a:latin typeface="Arial" charset="0"/>
            </a:endParaRPr>
          </a:p>
        </p:txBody>
      </p:sp>
      <p:cxnSp>
        <p:nvCxnSpPr>
          <p:cNvPr id="9" name="Straight Arrow Connector 8"/>
          <p:cNvCxnSpPr>
            <a:stCxn id="8" idx="2"/>
            <a:endCxn id="10" idx="6"/>
          </p:cNvCxnSpPr>
          <p:nvPr/>
        </p:nvCxnSpPr>
        <p:spPr bwMode="auto">
          <a:xfrm rot="10800000">
            <a:off x="3952528" y="3465719"/>
            <a:ext cx="1707412" cy="1588"/>
          </a:xfrm>
          <a:prstGeom prst="straightConnector1">
            <a:avLst/>
          </a:prstGeom>
          <a:solidFill>
            <a:srgbClr val="00B8FF"/>
          </a:solidFill>
          <a:ln w="19050" cap="flat" cmpd="sng" algn="ctr">
            <a:solidFill>
              <a:schemeClr val="accent1">
                <a:lumMod val="50000"/>
              </a:schemeClr>
            </a:solidFill>
            <a:prstDash val="solid"/>
            <a:round/>
            <a:headEnd type="triangle" w="lg" len="med"/>
            <a:tailEnd type="none" w="lg" len="med"/>
          </a:ln>
          <a:effectLst/>
        </p:spPr>
      </p:cxnSp>
      <p:sp>
        <p:nvSpPr>
          <p:cNvPr id="10" name="Oval 9"/>
          <p:cNvSpPr/>
          <p:nvPr/>
        </p:nvSpPr>
        <p:spPr bwMode="auto">
          <a:xfrm>
            <a:off x="207616" y="3246437"/>
            <a:ext cx="3744912" cy="438563"/>
          </a:xfrm>
          <a:prstGeom prst="ellipse">
            <a:avLst/>
          </a:prstGeom>
          <a:gradFill flip="none" rotWithShape="1">
            <a:gsLst>
              <a:gs pos="0">
                <a:srgbClr val="00B9FF"/>
              </a:gs>
              <a:gs pos="100000">
                <a:srgbClr val="CFD20F"/>
              </a:gs>
            </a:gsLst>
            <a:lin ang="0" scaled="1"/>
            <a:tileRect/>
          </a:gra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http://</a:t>
            </a:r>
            <a:r>
              <a:rPr lang="en-US" sz="1600" b="1" noProof="1" smtClean="0">
                <a:solidFill>
                  <a:schemeClr val="tx1">
                    <a:lumMod val="95000"/>
                    <a:lumOff val="5000"/>
                  </a:schemeClr>
                </a:solidFill>
              </a:rPr>
              <a:t>…isbn/000651409X</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11" name="Oval 10"/>
          <p:cNvSpPr/>
          <p:nvPr/>
        </p:nvSpPr>
        <p:spPr bwMode="auto">
          <a:xfrm>
            <a:off x="7222504" y="1493837"/>
            <a:ext cx="2656972"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lang="en-US" sz="1600" b="1" noProof="1" smtClean="0">
                <a:solidFill>
                  <a:schemeClr val="tx1">
                    <a:lumMod val="95000"/>
                    <a:lumOff val="5000"/>
                  </a:schemeClr>
                </a:solidFill>
              </a:rPr>
              <a:t>#Fiction</a:t>
            </a:r>
            <a:endParaRPr kumimoji="0" lang="en-US" sz="1600" b="1" i="0" u="none" strike="noStrike" cap="none" normalizeH="0" baseline="0" noProof="1">
              <a:ln>
                <a:noFill/>
              </a:ln>
              <a:solidFill>
                <a:schemeClr val="tx1">
                  <a:lumMod val="95000"/>
                  <a:lumOff val="5000"/>
                </a:schemeClr>
              </a:solidFill>
              <a:effectLst/>
              <a:latin typeface="Arial" charset="0"/>
            </a:endParaRPr>
          </a:p>
        </p:txBody>
      </p:sp>
      <p:cxnSp>
        <p:nvCxnSpPr>
          <p:cNvPr id="12" name="Straight Arrow Connector 11"/>
          <p:cNvCxnSpPr>
            <a:stCxn id="11" idx="4"/>
            <a:endCxn id="8" idx="0"/>
          </p:cNvCxnSpPr>
          <p:nvPr/>
        </p:nvCxnSpPr>
        <p:spPr bwMode="auto">
          <a:xfrm rot="5400000">
            <a:off x="7112690" y="1808136"/>
            <a:ext cx="1314037" cy="1562564"/>
          </a:xfrm>
          <a:prstGeom prst="straightConnector1">
            <a:avLst/>
          </a:prstGeom>
          <a:solidFill>
            <a:srgbClr val="00B8FF"/>
          </a:solidFill>
          <a:ln w="19050" cap="flat" cmpd="sng" algn="ctr">
            <a:solidFill>
              <a:schemeClr val="accent1">
                <a:lumMod val="50000"/>
              </a:schemeClr>
            </a:solidFill>
            <a:prstDash val="solid"/>
            <a:round/>
            <a:headEnd type="triangle" w="lg" len="med"/>
            <a:tailEnd type="none" w="lg" len="med"/>
          </a:ln>
          <a:effectLst/>
        </p:spPr>
      </p:cxnSp>
      <p:sp>
        <p:nvSpPr>
          <p:cNvPr id="13" name="TextBox 12"/>
          <p:cNvSpPr txBox="1"/>
          <p:nvPr/>
        </p:nvSpPr>
        <p:spPr>
          <a:xfrm rot="19190151">
            <a:off x="6717307" y="2426873"/>
            <a:ext cx="1676400" cy="311880"/>
          </a:xfrm>
          <a:prstGeom prst="rect">
            <a:avLst/>
          </a:prstGeom>
          <a:noFill/>
        </p:spPr>
        <p:txBody>
          <a:bodyPr wrap="square" rtlCol="0">
            <a:spAutoFit/>
          </a:bodyPr>
          <a:lstStyle/>
          <a:p>
            <a:pPr algn="ctr"/>
            <a:r>
              <a:rPr lang="en-US" sz="1600" b="1" noProof="1" smtClean="0">
                <a:solidFill>
                  <a:schemeClr val="accent1">
                    <a:lumMod val="50000"/>
                  </a:schemeClr>
                </a:solidFill>
              </a:rPr>
              <a:t>rdf:subClassOf</a:t>
            </a:r>
            <a:endParaRPr lang="en-US" sz="1600" b="1" noProof="1">
              <a:solidFill>
                <a:schemeClr val="accent1">
                  <a:lumMod val="50000"/>
                </a:schemeClr>
              </a:solidFill>
            </a:endParaRPr>
          </a:p>
        </p:txBody>
      </p:sp>
      <p:cxnSp>
        <p:nvCxnSpPr>
          <p:cNvPr id="14" name="Straight Arrow Connector 13"/>
          <p:cNvCxnSpPr>
            <a:stCxn id="11" idx="2"/>
            <a:endCxn id="10" idx="7"/>
          </p:cNvCxnSpPr>
          <p:nvPr/>
        </p:nvCxnSpPr>
        <p:spPr bwMode="auto">
          <a:xfrm rot="10800000" flipV="1">
            <a:off x="3404098" y="1713119"/>
            <a:ext cx="3818406" cy="1597544"/>
          </a:xfrm>
          <a:prstGeom prst="straightConnector1">
            <a:avLst/>
          </a:prstGeom>
          <a:solidFill>
            <a:srgbClr val="00B8FF"/>
          </a:solidFill>
          <a:ln w="19050" cap="flat" cmpd="sng" algn="ctr">
            <a:solidFill>
              <a:schemeClr val="accent1">
                <a:lumMod val="50000"/>
              </a:schemeClr>
            </a:solidFill>
            <a:prstDash val="dash"/>
            <a:round/>
            <a:headEnd type="triangle" w="lg" len="med"/>
            <a:tailEnd type="none" w="lg" len="med"/>
          </a:ln>
          <a:effectLst/>
        </p:spPr>
      </p:cxnSp>
      <p:sp>
        <p:nvSpPr>
          <p:cNvPr id="17" name="TextBox 16"/>
          <p:cNvSpPr txBox="1"/>
          <p:nvPr/>
        </p:nvSpPr>
        <p:spPr>
          <a:xfrm rot="20256282">
            <a:off x="4350705" y="2245968"/>
            <a:ext cx="1676400" cy="311880"/>
          </a:xfrm>
          <a:prstGeom prst="rect">
            <a:avLst/>
          </a:prstGeom>
          <a:noFill/>
        </p:spPr>
        <p:txBody>
          <a:bodyPr wrap="square" rtlCol="0">
            <a:spAutoFit/>
          </a:bodyPr>
          <a:lstStyle/>
          <a:p>
            <a:pPr algn="ctr"/>
            <a:r>
              <a:rPr lang="en-US" sz="1600" b="1" noProof="1" smtClean="0">
                <a:solidFill>
                  <a:schemeClr val="accent1">
                    <a:lumMod val="50000"/>
                  </a:schemeClr>
                </a:solidFill>
              </a:rPr>
              <a:t>rdf:type</a:t>
            </a:r>
            <a:endParaRPr lang="en-US" sz="1600" b="1" noProof="1">
              <a:solidFill>
                <a:schemeClr val="accent1">
                  <a:lumMod val="50000"/>
                </a:schemeClr>
              </a:solidFill>
            </a:endParaRPr>
          </a:p>
        </p:txBody>
      </p:sp>
      <p:sp>
        <p:nvSpPr>
          <p:cNvPr id="15" name="Text Placeholder 8"/>
          <p:cNvSpPr txBox="1">
            <a:spLocks/>
          </p:cNvSpPr>
          <p:nvPr/>
        </p:nvSpPr>
        <p:spPr>
          <a:xfrm>
            <a:off x="544512" y="4389437"/>
            <a:ext cx="9076063" cy="457200"/>
          </a:xfrm>
          <a:prstGeom prst="rect">
            <a:avLst/>
          </a:prstGeom>
          <a:solidFill>
            <a:schemeClr val="accent1">
              <a:lumMod val="20000"/>
              <a:lumOff val="80000"/>
            </a:schemeClr>
          </a:solidFill>
          <a:ln>
            <a:noFill/>
          </a:ln>
          <a:effectLst>
            <a:outerShdw blurRad="50800" dist="88900" dir="2700000" algn="tl" rotWithShape="0">
              <a:srgbClr val="000000">
                <a:alpha val="43000"/>
              </a:srgbClr>
            </a:outerShdw>
          </a:effectLst>
        </p:spPr>
        <p:txBody>
          <a:bodyPr vert="horz" wrap="none" lIns="100772" tIns="50392" rIns="100783" bIns="50392" anchor="t" anchorCtr="0">
            <a:normAutofit/>
          </a:bodyPr>
          <a:lstStyle/>
          <a:p>
            <a:pPr algn="ct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dirty="0" smtClean="0">
                <a:solidFill>
                  <a:srgbClr val="000000"/>
                </a:solidFill>
                <a:latin typeface="Courier New" charset="0"/>
                <a:ea typeface="msmincho" charset="0"/>
                <a:cs typeface="msmincho" charset="0"/>
              </a:rPr>
              <a:t>(&lt;http://…/isbn/000651409X&gt; </a:t>
            </a:r>
            <a:r>
              <a:rPr lang="en-US" sz="1800" b="1" dirty="0" err="1" smtClean="0">
                <a:solidFill>
                  <a:srgbClr val="000000"/>
                </a:solidFill>
                <a:latin typeface="Courier New" charset="0"/>
                <a:ea typeface="msmincho" charset="0"/>
                <a:cs typeface="msmincho" charset="0"/>
              </a:rPr>
              <a:t>rdf:type</a:t>
            </a:r>
            <a:r>
              <a:rPr lang="en-US" sz="1800" b="1" dirty="0" smtClean="0">
                <a:solidFill>
                  <a:srgbClr val="000000"/>
                </a:solidFill>
                <a:latin typeface="Courier New" charset="0"/>
                <a:ea typeface="msmincho" charset="0"/>
                <a:cs typeface="msmincho" charset="0"/>
              </a:rPr>
              <a:t> #Fiction)</a:t>
            </a:r>
            <a:endParaRPr lang="en-US" sz="1800" b="1" dirty="0">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ChangeArrowheads="1"/>
          </p:cNvSpPr>
          <p:nvPr>
            <p:ph idx="1"/>
          </p:nvPr>
        </p:nvSpPr>
        <p:spPr/>
        <p:txBody>
          <a:bodyPr/>
          <a:lstStyle/>
          <a:p>
            <a:r>
              <a:rPr lang="en-US" smtClean="0"/>
              <a:t>The RDF Semantics document has a list of (33) entailment rules:</a:t>
            </a:r>
          </a:p>
          <a:p>
            <a:pPr lvl="1"/>
            <a:r>
              <a:rPr lang="en-US" smtClean="0"/>
              <a:t>“if such and such triples are in the graph, add this and this”</a:t>
            </a:r>
          </a:p>
          <a:p>
            <a:pPr lvl="1"/>
            <a:r>
              <a:rPr lang="en-US" smtClean="0"/>
              <a:t>do that recursively until the graph does not change</a:t>
            </a:r>
          </a:p>
          <a:p>
            <a:r>
              <a:rPr lang="en-US" smtClean="0"/>
              <a:t>The relevant rule for our example:</a:t>
            </a:r>
            <a:endParaRPr lang="en-US"/>
          </a:p>
        </p:txBody>
      </p:sp>
      <p:sp>
        <p:nvSpPr>
          <p:cNvPr id="157698" name="Rectangle 1"/>
          <p:cNvSpPr>
            <a:spLocks noGrp="1" noChangeArrowheads="1"/>
          </p:cNvSpPr>
          <p:nvPr>
            <p:ph type="title"/>
          </p:nvPr>
        </p:nvSpPr>
        <p:spPr/>
        <p:txBody>
          <a:bodyPr/>
          <a:lstStyle/>
          <a:p>
            <a:r>
              <a:rPr lang="en-US" smtClean="0"/>
              <a:t>Inference: let us be formal…</a:t>
            </a:r>
            <a:endParaRPr lang="en-US"/>
          </a:p>
        </p:txBody>
      </p:sp>
      <p:sp>
        <p:nvSpPr>
          <p:cNvPr id="6" name="Text Placeholder 8"/>
          <p:cNvSpPr txBox="1">
            <a:spLocks/>
          </p:cNvSpPr>
          <p:nvPr/>
        </p:nvSpPr>
        <p:spPr>
          <a:xfrm>
            <a:off x="544512" y="4389437"/>
            <a:ext cx="9076063" cy="2057400"/>
          </a:xfrm>
          <a:prstGeom prst="rect">
            <a:avLst/>
          </a:prstGeom>
          <a:solidFill>
            <a:schemeClr val="accent1">
              <a:lumMod val="20000"/>
              <a:lumOff val="80000"/>
            </a:schemeClr>
          </a:solidFill>
          <a:ln>
            <a:noFill/>
          </a:ln>
          <a:effectLst>
            <a:outerShdw blurRad="50800" dist="88900" dir="2700000" algn="tl" rotWithShape="0">
              <a:srgbClr val="000000">
                <a:alpha val="43000"/>
              </a:srgbClr>
            </a:outerShdw>
          </a:effectLst>
        </p:spPr>
        <p:txBody>
          <a:bodyPr vert="horz" wrap="none" lIns="100772" tIns="50392" rIns="100783" bIns="50392" anchor="t" anchorCtr="0">
            <a:normAutofit/>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If:</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uuu rdfs:subClassOf xxx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vvv rdf:type uuu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Then add:</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vvv rdf:type xxx .</a:t>
            </a:r>
            <a:endParaRPr lang="en-US" sz="1800" b="1" noProof="1">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noChangeArrowheads="1"/>
          </p:cNvSpPr>
          <p:nvPr>
            <p:ph idx="1"/>
          </p:nvPr>
        </p:nvSpPr>
        <p:spPr/>
        <p:txBody>
          <a:bodyPr/>
          <a:lstStyle/>
          <a:p>
            <a:r>
              <a:rPr lang="en-US" smtClean="0"/>
              <a:t>Property is a special class (rdf:Property)</a:t>
            </a:r>
          </a:p>
          <a:p>
            <a:pPr lvl="1"/>
            <a:r>
              <a:rPr lang="en-US" smtClean="0"/>
              <a:t>properties are also resources identified by URI-s</a:t>
            </a:r>
          </a:p>
          <a:p>
            <a:r>
              <a:rPr lang="en-US" smtClean="0"/>
              <a:t>There is also a possibility for a “sub-property”</a:t>
            </a:r>
          </a:p>
          <a:p>
            <a:pPr lvl="1"/>
            <a:r>
              <a:rPr lang="en-US" smtClean="0"/>
              <a:t>all resources bound by the “sub” are also bound by the other</a:t>
            </a:r>
          </a:p>
          <a:p>
            <a:r>
              <a:rPr lang="en-US" smtClean="0"/>
              <a:t>Range and domain of properties can be specified</a:t>
            </a:r>
          </a:p>
          <a:p>
            <a:pPr lvl="1"/>
            <a:r>
              <a:rPr lang="en-US" smtClean="0"/>
              <a:t>i.e., what type of resources serve as object and subject</a:t>
            </a:r>
            <a:endParaRPr lang="en-US"/>
          </a:p>
        </p:txBody>
      </p:sp>
      <p:sp>
        <p:nvSpPr>
          <p:cNvPr id="159746" name="Rectangle 1"/>
          <p:cNvSpPr>
            <a:spLocks noGrp="1" noChangeArrowheads="1"/>
          </p:cNvSpPr>
          <p:nvPr>
            <p:ph type="title"/>
          </p:nvPr>
        </p:nvSpPr>
        <p:spPr/>
        <p:txBody>
          <a:bodyPr/>
          <a:lstStyle/>
          <a:p>
            <a:r>
              <a:rPr lang="en-US" smtClean="0"/>
              <a:t>Properties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2"/>
          <p:cNvSpPr>
            <a:spLocks noGrp="1" noChangeArrowheads="1"/>
          </p:cNvSpPr>
          <p:nvPr>
            <p:ph idx="1"/>
          </p:nvPr>
        </p:nvSpPr>
        <p:spPr/>
        <p:txBody>
          <a:bodyPr/>
          <a:lstStyle/>
          <a:p>
            <a:r>
              <a:rPr lang="en-US" dirty="0" smtClean="0"/>
              <a:t>Again, new relations can be deduced. Indeed, if</a:t>
            </a:r>
            <a:endParaRPr lang="en-US" dirty="0"/>
          </a:p>
        </p:txBody>
      </p:sp>
      <p:sp>
        <p:nvSpPr>
          <p:cNvPr id="167938" name="Rectangle 1"/>
          <p:cNvSpPr>
            <a:spLocks noGrp="1" noChangeArrowheads="1"/>
          </p:cNvSpPr>
          <p:nvPr>
            <p:ph type="title"/>
          </p:nvPr>
        </p:nvSpPr>
        <p:spPr/>
        <p:txBody>
          <a:bodyPr/>
          <a:lstStyle/>
          <a:p>
            <a:r>
              <a:rPr lang="en-US" smtClean="0"/>
              <a:t>What does this mean?</a:t>
            </a:r>
            <a:endParaRPr lang="en-US"/>
          </a:p>
        </p:txBody>
      </p:sp>
      <p:sp>
        <p:nvSpPr>
          <p:cNvPr id="79875" name="Text Box 3"/>
          <p:cNvSpPr txBox="1">
            <a:spLocks noChangeArrowheads="1"/>
          </p:cNvSpPr>
          <p:nvPr/>
        </p:nvSpPr>
        <p:spPr bwMode="auto">
          <a:xfrm>
            <a:off x="288925" y="2530474"/>
            <a:ext cx="9475787" cy="1554163"/>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:title</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rdf:type    rdf:Property;</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a:t>
            </a:r>
            <a:r>
              <a:rPr lang="en-US" sz="1800" b="1" noProof="1" smtClean="0">
                <a:solidFill>
                  <a:srgbClr val="DC2300"/>
                </a:solidFill>
                <a:latin typeface="Courier New" charset="0"/>
                <a:ea typeface="msmincho" charset="0"/>
                <a:cs typeface="msmincho" charset="0"/>
              </a:rPr>
              <a:t>rdfs:domain :Fiction;</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rdfs:range  rdfs:Literal.</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noProof="1" smtClean="0">
              <a:solidFill>
                <a:srgbClr val="000000"/>
              </a:solidFill>
              <a:latin typeface="Courier New" charset="0"/>
              <a:ea typeface="msmincho" charset="0"/>
              <a:cs typeface="msmincho" charset="0"/>
            </a:endParaRP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dirty="0" smtClean="0">
                <a:solidFill>
                  <a:srgbClr val="000000"/>
                </a:solidFill>
                <a:latin typeface="Courier New" charset="0"/>
                <a:ea typeface="msmincho" charset="0"/>
                <a:cs typeface="msmincho" charset="0"/>
              </a:rPr>
              <a:t>&lt;</a:t>
            </a:r>
            <a:r>
              <a:rPr lang="en-US" sz="1800" b="1" dirty="0">
                <a:solidFill>
                  <a:srgbClr val="000000"/>
                </a:solidFill>
                <a:latin typeface="Courier New" charset="0"/>
                <a:ea typeface="msmincho" charset="0"/>
                <a:cs typeface="msmincho" charset="0"/>
              </a:rPr>
              <a:t>http://…/isbn/000651409X&gt; :title "The Glass Palace" .</a:t>
            </a:r>
          </a:p>
        </p:txBody>
      </p:sp>
      <p:sp>
        <p:nvSpPr>
          <p:cNvPr id="167941" name="Text Box 4"/>
          <p:cNvSpPr txBox="1">
            <a:spLocks noChangeArrowheads="1"/>
          </p:cNvSpPr>
          <p:nvPr/>
        </p:nvSpPr>
        <p:spPr bwMode="auto">
          <a:xfrm>
            <a:off x="503237" y="4687887"/>
            <a:ext cx="9185275" cy="539750"/>
          </a:xfrm>
          <a:prstGeom prst="rect">
            <a:avLst/>
          </a:prstGeom>
          <a:noFill/>
          <a:ln w="9525">
            <a:noFill/>
            <a:round/>
            <a:headEnd/>
            <a:tailEnd/>
          </a:ln>
        </p:spPr>
        <p:txBody>
          <a:bodyPr lIns="0" tIns="28224" rIns="0" bIns="0">
            <a:prstTxWarp prst="textNoShape">
              <a:avLst/>
            </a:prstTxWarp>
          </a:bodyPr>
          <a:lstStyle/>
          <a:p>
            <a:pPr marL="431800" indent="-323850">
              <a:lnSpc>
                <a:spcPct val="93000"/>
              </a:lnSpc>
              <a:spcAft>
                <a:spcPts val="1425"/>
              </a:spcAft>
              <a:buClr>
                <a:srgbClr val="8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3200" dirty="0">
                <a:solidFill>
                  <a:schemeClr val="bg1">
                    <a:lumMod val="50000"/>
                  </a:schemeClr>
                </a:solidFill>
                <a:latin typeface="Helvetica Neue"/>
                <a:cs typeface="Helvetica Neue"/>
              </a:rPr>
              <a:t>then the system can </a:t>
            </a:r>
            <a:r>
              <a:rPr lang="en-US" sz="3200" u="sng" dirty="0">
                <a:solidFill>
                  <a:schemeClr val="bg1">
                    <a:lumMod val="50000"/>
                  </a:schemeClr>
                </a:solidFill>
                <a:latin typeface="Helvetica Neue"/>
                <a:cs typeface="Helvetica Neue"/>
              </a:rPr>
              <a:t>infer</a:t>
            </a:r>
            <a:r>
              <a:rPr lang="en-US" sz="3200" dirty="0">
                <a:solidFill>
                  <a:schemeClr val="bg1">
                    <a:lumMod val="50000"/>
                  </a:schemeClr>
                </a:solidFill>
                <a:latin typeface="Helvetica Neue"/>
                <a:cs typeface="Helvetica Neue"/>
              </a:rPr>
              <a:t> that:</a:t>
            </a:r>
          </a:p>
        </p:txBody>
      </p:sp>
      <p:sp>
        <p:nvSpPr>
          <p:cNvPr id="79877" name="Text Box 5"/>
          <p:cNvSpPr txBox="1">
            <a:spLocks noChangeArrowheads="1"/>
          </p:cNvSpPr>
          <p:nvPr/>
        </p:nvSpPr>
        <p:spPr bwMode="auto">
          <a:xfrm>
            <a:off x="325439" y="5657850"/>
            <a:ext cx="9439274" cy="461963"/>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&lt;http://…/isbn/000651409X&gt; rdf:type </a:t>
            </a:r>
            <a:r>
              <a:rPr lang="en-US" sz="1800" b="1">
                <a:solidFill>
                  <a:srgbClr val="DC2300"/>
                </a:solidFill>
                <a:latin typeface="Courier New" charset="0"/>
                <a:ea typeface="msmincho" charset="0"/>
                <a:cs typeface="msmincho" charset="0"/>
              </a:rPr>
              <a:t>:Fiction</a:t>
            </a:r>
            <a:r>
              <a:rPr lang="en-US" sz="1800" b="1">
                <a:solidFill>
                  <a:srgbClr val="000000"/>
                </a:solidFill>
                <a:latin typeface="Courier New" charset="0"/>
                <a:ea typeface="msmincho" charset="0"/>
                <a:cs typeface="msmincho"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ChangeArrowheads="1"/>
          </p:cNvSpPr>
          <p:nvPr>
            <p:ph idx="1"/>
          </p:nvPr>
        </p:nvSpPr>
        <p:spPr/>
        <p:txBody>
          <a:bodyPr/>
          <a:lstStyle/>
          <a:p>
            <a:r>
              <a:rPr lang="en-US" dirty="0" smtClean="0"/>
              <a:t>Literals may have a data type</a:t>
            </a:r>
          </a:p>
          <a:p>
            <a:pPr lvl="1"/>
            <a:r>
              <a:rPr lang="en-US" dirty="0" smtClean="0"/>
              <a:t>floats, integers, Booleans, etc., defined in XML Schemas</a:t>
            </a:r>
          </a:p>
          <a:p>
            <a:pPr lvl="1"/>
            <a:r>
              <a:rPr lang="en-US" dirty="0" smtClean="0"/>
              <a:t>full XML fragments</a:t>
            </a:r>
          </a:p>
          <a:p>
            <a:r>
              <a:rPr lang="en-US" dirty="0" smtClean="0"/>
              <a:t>(Natural) language can also be specified</a:t>
            </a:r>
            <a:endParaRPr lang="en-US" dirty="0"/>
          </a:p>
        </p:txBody>
      </p:sp>
      <p:sp>
        <p:nvSpPr>
          <p:cNvPr id="169986" name="Rectangle 1"/>
          <p:cNvSpPr>
            <a:spLocks noGrp="1" noChangeArrowheads="1"/>
          </p:cNvSpPr>
          <p:nvPr>
            <p:ph type="title"/>
          </p:nvPr>
        </p:nvSpPr>
        <p:spPr/>
        <p:txBody>
          <a:bodyPr/>
          <a:lstStyle/>
          <a:p>
            <a:r>
              <a:rPr lang="en-US" smtClean="0"/>
              <a:t>Literals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
          <p:cNvSpPr>
            <a:spLocks noGrp="1" noChangeArrowheads="1"/>
          </p:cNvSpPr>
          <p:nvPr>
            <p:ph type="title"/>
          </p:nvPr>
        </p:nvSpPr>
        <p:spPr/>
        <p:txBody>
          <a:bodyPr/>
          <a:lstStyle/>
          <a:p>
            <a:r>
              <a:rPr lang="en-US" dirty="0" smtClean="0"/>
              <a:t>Examples for datatypes</a:t>
            </a:r>
            <a:endParaRPr lang="en-US" dirty="0"/>
          </a:p>
        </p:txBody>
      </p:sp>
      <p:sp>
        <p:nvSpPr>
          <p:cNvPr id="81923" name="Text Box 3"/>
          <p:cNvSpPr txBox="1">
            <a:spLocks noChangeArrowheads="1"/>
          </p:cNvSpPr>
          <p:nvPr/>
        </p:nvSpPr>
        <p:spPr bwMode="auto">
          <a:xfrm>
            <a:off x="287784" y="2915741"/>
            <a:ext cx="9440862" cy="1312863"/>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&lt;http://…/isbn/000651409X&gt;</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      :page_number "543"^^xsd:integer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      :publ_date   "2000"^^xsd:gYear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a:solidFill>
                  <a:srgbClr val="000000"/>
                </a:solidFill>
                <a:latin typeface="Courier New" charset="0"/>
                <a:ea typeface="msmincho" charset="0"/>
                <a:cs typeface="msmincho" charset="0"/>
              </a:rPr>
              <a:t>      :price       "6.99"^^xsd:float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800" b="1">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2"/>
          <p:cNvSpPr>
            <a:spLocks noGrp="1" noChangeArrowheads="1"/>
          </p:cNvSpPr>
          <p:nvPr>
            <p:ph idx="1"/>
          </p:nvPr>
        </p:nvSpPr>
        <p:spPr/>
        <p:txBody>
          <a:bodyPr/>
          <a:lstStyle/>
          <a:p>
            <a:r>
              <a:rPr lang="en-US" smtClean="0"/>
              <a:t>Remember the power of merge?</a:t>
            </a:r>
          </a:p>
          <a:p>
            <a:r>
              <a:rPr lang="en-US" smtClean="0"/>
              <a:t>We could have used, in our example:</a:t>
            </a:r>
          </a:p>
          <a:p>
            <a:pPr lvl="1"/>
            <a:r>
              <a:rPr lang="en-US" smtClean="0"/>
              <a:t>f:auteur is a subproperty of a:author and vice versa</a:t>
            </a:r>
            <a:br>
              <a:rPr lang="en-US" smtClean="0"/>
            </a:br>
            <a:r>
              <a:rPr lang="en-US" smtClean="0"/>
              <a:t>(although we will see other ways to do that…)</a:t>
            </a:r>
          </a:p>
          <a:p>
            <a:r>
              <a:rPr lang="en-US" smtClean="0"/>
              <a:t>Of course, in some cases, more complex knowledge is necessary (see later…)</a:t>
            </a:r>
            <a:endParaRPr lang="en-US"/>
          </a:p>
        </p:txBody>
      </p:sp>
      <p:sp>
        <p:nvSpPr>
          <p:cNvPr id="178178" name="Rectangle 1"/>
          <p:cNvSpPr>
            <a:spLocks noGrp="1" noChangeArrowheads="1"/>
          </p:cNvSpPr>
          <p:nvPr>
            <p:ph type="title"/>
          </p:nvPr>
        </p:nvSpPr>
        <p:spPr/>
        <p:txBody>
          <a:bodyPr/>
          <a:lstStyle/>
          <a:p>
            <a:r>
              <a:rPr lang="en-US" smtClean="0"/>
              <a:t>A bit of RDFS can take you far…</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1"/>
          <p:cNvSpPr>
            <a:spLocks noGrp="1" noChangeArrowheads="1"/>
          </p:cNvSpPr>
          <p:nvPr>
            <p:ph type="title"/>
          </p:nvPr>
        </p:nvSpPr>
        <p:spPr/>
        <p:txBody>
          <a:bodyPr>
            <a:normAutofit fontScale="90000"/>
          </a:bodyPr>
          <a:lstStyle/>
          <a:p>
            <a:r>
              <a:rPr lang="en-US" dirty="0" smtClean="0"/>
              <a:t>Example: Find the right experts at NASA</a:t>
            </a:r>
            <a:endParaRPr lang="en-US" dirty="0"/>
          </a:p>
        </p:txBody>
      </p:sp>
      <p:sp>
        <p:nvSpPr>
          <p:cNvPr id="139268" name="Rectangle 2"/>
          <p:cNvSpPr>
            <a:spLocks noGrp="1" noChangeArrowheads="1"/>
          </p:cNvSpPr>
          <p:nvPr>
            <p:ph sz="quarter" idx="4294967295"/>
          </p:nvPr>
        </p:nvSpPr>
        <p:spPr>
          <a:xfrm>
            <a:off x="0" y="1344613"/>
            <a:ext cx="9864848" cy="1597025"/>
          </a:xfrm>
        </p:spPr>
        <p:txBody>
          <a:bodyPr>
            <a:normAutofit fontScale="92500" lnSpcReduction="20000"/>
          </a:bodyPr>
          <a:lstStyle/>
          <a:p>
            <a:r>
              <a:rPr lang="en-US" dirty="0" smtClean="0"/>
              <a:t>Expertise locater for nearly 70,000 NASA civil servants, using RDF integration techniques over 6 or 7 geographically distributed databases, data sources, and web services…</a:t>
            </a:r>
            <a:endParaRPr lang="en-US" dirty="0"/>
          </a:p>
        </p:txBody>
      </p:sp>
      <p:sp>
        <p:nvSpPr>
          <p:cNvPr id="139269" name="Text Box 3"/>
          <p:cNvSpPr txBox="1">
            <a:spLocks noChangeArrowheads="1"/>
          </p:cNvSpPr>
          <p:nvPr/>
        </p:nvSpPr>
        <p:spPr bwMode="auto">
          <a:xfrm>
            <a:off x="187515" y="7313802"/>
            <a:ext cx="8770937" cy="290513"/>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000" i="1" dirty="0">
                <a:solidFill>
                  <a:srgbClr val="000000"/>
                </a:solidFill>
                <a:latin typeface="Helvetica Neue"/>
                <a:ea typeface="msmincho" charset="0"/>
                <a:cs typeface="Helvetica Neue"/>
              </a:rPr>
              <a:t>Michael Grove, Clark &amp; </a:t>
            </a:r>
            <a:r>
              <a:rPr lang="en-US" sz="1000" i="1" noProof="1" smtClean="0">
                <a:solidFill>
                  <a:srgbClr val="000000"/>
                </a:solidFill>
                <a:latin typeface="Helvetica Neue"/>
                <a:ea typeface="msmincho" charset="0"/>
                <a:cs typeface="Helvetica Neue"/>
              </a:rPr>
              <a:t>Parsia</a:t>
            </a:r>
            <a:r>
              <a:rPr lang="en-US" sz="1000" i="1" dirty="0" smtClean="0">
                <a:solidFill>
                  <a:srgbClr val="000000"/>
                </a:solidFill>
                <a:latin typeface="Helvetica Neue"/>
                <a:ea typeface="msmincho" charset="0"/>
                <a:cs typeface="Helvetica Neue"/>
              </a:rPr>
              <a:t>, </a:t>
            </a:r>
            <a:r>
              <a:rPr lang="en-US" sz="1000" i="1" dirty="0">
                <a:solidFill>
                  <a:srgbClr val="000000"/>
                </a:solidFill>
                <a:latin typeface="Helvetica Neue"/>
                <a:ea typeface="msmincho" charset="0"/>
                <a:cs typeface="Helvetica Neue"/>
              </a:rPr>
              <a:t>LLC, and Andrew </a:t>
            </a:r>
            <a:r>
              <a:rPr lang="en-US" sz="1000" i="1" noProof="1" smtClean="0">
                <a:solidFill>
                  <a:srgbClr val="000000"/>
                </a:solidFill>
                <a:latin typeface="Helvetica Neue"/>
                <a:ea typeface="msmincho" charset="0"/>
                <a:cs typeface="Helvetica Neue"/>
              </a:rPr>
              <a:t>Schain</a:t>
            </a:r>
            <a:r>
              <a:rPr lang="en-US" sz="1000" i="1" dirty="0" smtClean="0">
                <a:solidFill>
                  <a:srgbClr val="000000"/>
                </a:solidFill>
                <a:latin typeface="Helvetica Neue"/>
                <a:ea typeface="msmincho" charset="0"/>
                <a:cs typeface="Helvetica Neue"/>
              </a:rPr>
              <a:t>, </a:t>
            </a:r>
            <a:r>
              <a:rPr lang="en-US" sz="1000" i="1" dirty="0">
                <a:solidFill>
                  <a:srgbClr val="000000"/>
                </a:solidFill>
                <a:latin typeface="Helvetica Neue"/>
                <a:ea typeface="msmincho" charset="0"/>
                <a:cs typeface="Helvetica Neue"/>
              </a:rPr>
              <a:t>NASA, </a:t>
            </a:r>
            <a:r>
              <a:rPr lang="en-US" sz="1000" i="1" dirty="0">
                <a:solidFill>
                  <a:srgbClr val="000000"/>
                </a:solidFill>
                <a:latin typeface="Helvetica Neue"/>
                <a:ea typeface="msmincho" charset="0"/>
                <a:cs typeface="Helvetica Neue"/>
                <a:hlinkClick r:id="rId3"/>
              </a:rPr>
              <a:t>(SWEO Case Study)</a:t>
            </a:r>
          </a:p>
        </p:txBody>
      </p:sp>
      <p:pic>
        <p:nvPicPr>
          <p:cNvPr id="63492" name="Picture 4"/>
          <p:cNvPicPr>
            <a:picLocks noChangeAspect="1" noChangeArrowheads="1"/>
          </p:cNvPicPr>
          <p:nvPr/>
        </p:nvPicPr>
        <p:blipFill>
          <a:blip r:embed="rId4"/>
          <a:srcRect/>
          <a:stretch>
            <a:fillRect/>
          </a:stretch>
        </p:blipFill>
        <p:spPr bwMode="auto">
          <a:xfrm>
            <a:off x="1655763" y="3013075"/>
            <a:ext cx="6529387" cy="4252913"/>
          </a:xfrm>
          <a:prstGeom prst="rect">
            <a:avLst/>
          </a:prstGeom>
          <a:noFill/>
          <a:ln w="9525">
            <a:noFill/>
            <a:round/>
            <a:headEnd/>
            <a:tailEnd/>
          </a:ln>
          <a:effectLst>
            <a:outerShdw blurRad="63500" dist="101823" dir="2700000" algn="ctr" rotWithShape="0">
              <a:srgbClr val="C0C0C0"/>
            </a:outerShdw>
          </a:effectLst>
        </p:spPr>
      </p:pic>
    </p:spTree>
    <p:extLst>
      <p:ext uri="{BB962C8B-B14F-4D97-AF65-F5344CB8AC3E}">
        <p14:creationId xmlns:p14="http://schemas.microsoft.com/office/powerpoint/2010/main" val="41691864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Editors roam the Web for new data via API-s</a:t>
            </a:r>
          </a:p>
          <a:p>
            <a:r>
              <a:rPr lang="en-US" smtClean="0"/>
              <a:t>Understand those…</a:t>
            </a:r>
          </a:p>
          <a:p>
            <a:pPr lvl="1"/>
            <a:r>
              <a:rPr lang="en-US" smtClean="0"/>
              <a:t>input, output arguments, datatypes used, etc</a:t>
            </a:r>
          </a:p>
          <a:p>
            <a:r>
              <a:rPr lang="en-US" smtClean="0"/>
              <a:t>Write some code to incorporate the new data</a:t>
            </a:r>
          </a:p>
          <a:p>
            <a:r>
              <a:rPr lang="en-US" smtClean="0"/>
              <a:t>Easily get out of date again…</a:t>
            </a:r>
            <a:endParaRPr lang="en-US" dirty="0"/>
          </a:p>
        </p:txBody>
      </p:sp>
      <p:sp>
        <p:nvSpPr>
          <p:cNvPr id="2" name="Title 1"/>
          <p:cNvSpPr>
            <a:spLocks noGrp="1"/>
          </p:cNvSpPr>
          <p:nvPr>
            <p:ph type="title"/>
          </p:nvPr>
        </p:nvSpPr>
        <p:spPr/>
        <p:txBody>
          <a:bodyPr/>
          <a:lstStyle/>
          <a:p>
            <a:r>
              <a:rPr lang="en-US" smtClean="0"/>
              <a:t>How to build such a site 3.</a:t>
            </a:r>
            <a:endParaRPr lang="en-US" dirty="0"/>
          </a:p>
        </p:txBody>
      </p:sp>
      <p:pic>
        <p:nvPicPr>
          <p:cNvPr id="16388" name="Picture 3" descr="sad.png"/>
          <p:cNvPicPr>
            <a:picLocks noChangeAspect="1"/>
          </p:cNvPicPr>
          <p:nvPr/>
        </p:nvPicPr>
        <p:blipFill>
          <a:blip r:embed="rId2"/>
          <a:srcRect/>
          <a:stretch>
            <a:fillRect/>
          </a:stretch>
        </p:blipFill>
        <p:spPr bwMode="auto">
          <a:xfrm>
            <a:off x="5802312" y="3856037"/>
            <a:ext cx="310097" cy="31006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1"/>
          <p:cNvSpPr>
            <a:spLocks noGrp="1" noChangeArrowheads="1"/>
          </p:cNvSpPr>
          <p:nvPr>
            <p:ph type="title"/>
          </p:nvPr>
        </p:nvSpPr>
        <p:spPr>
          <a:xfrm>
            <a:off x="171133" y="46037"/>
            <a:ext cx="10080625" cy="1259946"/>
          </a:xfrm>
        </p:spPr>
        <p:txBody>
          <a:bodyPr>
            <a:normAutofit fontScale="90000"/>
          </a:bodyPr>
          <a:lstStyle/>
          <a:p>
            <a:r>
              <a:rPr lang="en-US" dirty="0" smtClean="0"/>
              <a:t>Example: Find the right experts at Vodafone</a:t>
            </a:r>
            <a:endParaRPr lang="en-US" dirty="0"/>
          </a:p>
        </p:txBody>
      </p:sp>
      <p:sp>
        <p:nvSpPr>
          <p:cNvPr id="141318" name="Rectangle 14"/>
          <p:cNvSpPr>
            <a:spLocks noGrp="1" noChangeArrowheads="1"/>
          </p:cNvSpPr>
          <p:nvPr>
            <p:ph sz="quarter" idx="4294967295"/>
          </p:nvPr>
        </p:nvSpPr>
        <p:spPr>
          <a:xfrm>
            <a:off x="0" y="1344613"/>
            <a:ext cx="9074150" cy="1216025"/>
          </a:xfrm>
        </p:spPr>
        <p:txBody>
          <a:bodyPr>
            <a:normAutofit/>
          </a:bodyPr>
          <a:lstStyle/>
          <a:p>
            <a:r>
              <a:rPr lang="en-US" dirty="0" smtClean="0"/>
              <a:t>Very similar to the NASA application, though with different technologies…</a:t>
            </a:r>
            <a:endParaRPr lang="en-US" dirty="0"/>
          </a:p>
        </p:txBody>
      </p:sp>
      <p:pic>
        <p:nvPicPr>
          <p:cNvPr id="64514" name="Picture 2"/>
          <p:cNvPicPr>
            <a:picLocks noChangeAspect="1" noChangeArrowheads="1"/>
          </p:cNvPicPr>
          <p:nvPr/>
        </p:nvPicPr>
        <p:blipFill>
          <a:blip r:embed="rId3"/>
          <a:srcRect/>
          <a:stretch>
            <a:fillRect/>
          </a:stretch>
        </p:blipFill>
        <p:spPr bwMode="auto">
          <a:xfrm>
            <a:off x="509588" y="3476624"/>
            <a:ext cx="4976812" cy="3371850"/>
          </a:xfrm>
          <a:prstGeom prst="rect">
            <a:avLst/>
          </a:prstGeom>
          <a:noFill/>
          <a:ln w="9525">
            <a:noFill/>
            <a:round/>
            <a:headEnd/>
            <a:tailEnd/>
          </a:ln>
          <a:effectLst>
            <a:outerShdw blurRad="63500" dist="101823" dir="2700000" algn="ctr" rotWithShape="0">
              <a:srgbClr val="C0C0C0"/>
            </a:outerShdw>
          </a:effectLst>
        </p:spPr>
      </p:pic>
      <p:grpSp>
        <p:nvGrpSpPr>
          <p:cNvPr id="141317" name="Group 3"/>
          <p:cNvGrpSpPr>
            <a:grpSpLocks/>
          </p:cNvGrpSpPr>
          <p:nvPr/>
        </p:nvGrpSpPr>
        <p:grpSpPr bwMode="auto">
          <a:xfrm>
            <a:off x="4032250" y="2757487"/>
            <a:ext cx="5397500" cy="4222750"/>
            <a:chOff x="2540" y="1367"/>
            <a:chExt cx="3400" cy="2660"/>
          </a:xfrm>
        </p:grpSpPr>
        <p:sp>
          <p:nvSpPr>
            <p:cNvPr id="141320" name="AutoShape 4"/>
            <p:cNvSpPr>
              <a:spLocks noChangeAspect="1" noChangeArrowheads="1"/>
            </p:cNvSpPr>
            <p:nvPr/>
          </p:nvSpPr>
          <p:spPr bwMode="auto">
            <a:xfrm>
              <a:off x="2878" y="2506"/>
              <a:ext cx="192" cy="192"/>
            </a:xfrm>
            <a:prstGeom prst="rect">
              <a:avLst/>
            </a:prstGeom>
            <a:noFill/>
            <a:ln w="9525">
              <a:noFill/>
              <a:round/>
              <a:headEnd/>
              <a:tailEnd/>
            </a:ln>
          </p:spPr>
          <p:txBody>
            <a:bodyPr wrap="none" anchor="ctr">
              <a:prstTxWarp prst="textNoShape">
                <a:avLst/>
              </a:prstTxWarp>
            </a:bodyPr>
            <a:lstStyle/>
            <a:p>
              <a:endParaRPr lang="en-US"/>
            </a:p>
          </p:txBody>
        </p:sp>
        <p:sp>
          <p:nvSpPr>
            <p:cNvPr id="141321" name="AutoShape 5"/>
            <p:cNvSpPr>
              <a:spLocks noChangeAspect="1" noChangeArrowheads="1"/>
            </p:cNvSpPr>
            <p:nvPr/>
          </p:nvSpPr>
          <p:spPr bwMode="auto">
            <a:xfrm>
              <a:off x="2878" y="2506"/>
              <a:ext cx="192" cy="192"/>
            </a:xfrm>
            <a:prstGeom prst="rect">
              <a:avLst/>
            </a:prstGeom>
            <a:noFill/>
            <a:ln w="9525">
              <a:noFill/>
              <a:round/>
              <a:headEnd/>
              <a:tailEnd/>
            </a:ln>
          </p:spPr>
          <p:txBody>
            <a:bodyPr wrap="none" anchor="ctr">
              <a:prstTxWarp prst="textNoShape">
                <a:avLst/>
              </a:prstTxWarp>
            </a:bodyPr>
            <a:lstStyle/>
            <a:p>
              <a:endParaRPr lang="en-US"/>
            </a:p>
          </p:txBody>
        </p:sp>
        <p:sp>
          <p:nvSpPr>
            <p:cNvPr id="141322" name="AutoShape 6"/>
            <p:cNvSpPr>
              <a:spLocks noChangeAspect="1" noChangeArrowheads="1"/>
            </p:cNvSpPr>
            <p:nvPr/>
          </p:nvSpPr>
          <p:spPr bwMode="auto">
            <a:xfrm>
              <a:off x="2878" y="2506"/>
              <a:ext cx="192" cy="192"/>
            </a:xfrm>
            <a:prstGeom prst="rect">
              <a:avLst/>
            </a:prstGeom>
            <a:noFill/>
            <a:ln w="9525">
              <a:noFill/>
              <a:round/>
              <a:headEnd/>
              <a:tailEnd/>
            </a:ln>
          </p:spPr>
          <p:txBody>
            <a:bodyPr wrap="none" anchor="ctr">
              <a:prstTxWarp prst="textNoShape">
                <a:avLst/>
              </a:prstTxWarp>
            </a:bodyPr>
            <a:lstStyle/>
            <a:p>
              <a:endParaRPr lang="en-US"/>
            </a:p>
          </p:txBody>
        </p:sp>
        <p:sp>
          <p:nvSpPr>
            <p:cNvPr id="141323" name="AutoShape 7"/>
            <p:cNvSpPr>
              <a:spLocks noChangeAspect="1" noChangeArrowheads="1"/>
            </p:cNvSpPr>
            <p:nvPr/>
          </p:nvSpPr>
          <p:spPr bwMode="auto">
            <a:xfrm>
              <a:off x="2878" y="2506"/>
              <a:ext cx="192" cy="192"/>
            </a:xfrm>
            <a:prstGeom prst="rect">
              <a:avLst/>
            </a:prstGeom>
            <a:noFill/>
            <a:ln w="9525">
              <a:noFill/>
              <a:round/>
              <a:headEnd/>
              <a:tailEnd/>
            </a:ln>
          </p:spPr>
          <p:txBody>
            <a:bodyPr wrap="none" anchor="ctr">
              <a:prstTxWarp prst="textNoShape">
                <a:avLst/>
              </a:prstTxWarp>
            </a:bodyPr>
            <a:lstStyle/>
            <a:p>
              <a:endParaRPr lang="en-US"/>
            </a:p>
          </p:txBody>
        </p:sp>
        <p:sp>
          <p:nvSpPr>
            <p:cNvPr id="141324" name="AutoShape 8"/>
            <p:cNvSpPr>
              <a:spLocks noChangeAspect="1" noChangeArrowheads="1"/>
            </p:cNvSpPr>
            <p:nvPr/>
          </p:nvSpPr>
          <p:spPr bwMode="auto">
            <a:xfrm>
              <a:off x="2878" y="2506"/>
              <a:ext cx="192" cy="192"/>
            </a:xfrm>
            <a:prstGeom prst="rect">
              <a:avLst/>
            </a:prstGeom>
            <a:noFill/>
            <a:ln w="9525">
              <a:noFill/>
              <a:round/>
              <a:headEnd/>
              <a:tailEnd/>
            </a:ln>
          </p:spPr>
          <p:txBody>
            <a:bodyPr wrap="none" anchor="ctr">
              <a:prstTxWarp prst="textNoShape">
                <a:avLst/>
              </a:prstTxWarp>
            </a:bodyPr>
            <a:lstStyle/>
            <a:p>
              <a:endParaRPr lang="en-US"/>
            </a:p>
          </p:txBody>
        </p:sp>
        <p:sp>
          <p:nvSpPr>
            <p:cNvPr id="141325" name="AutoShape 9"/>
            <p:cNvSpPr>
              <a:spLocks noChangeAspect="1" noChangeArrowheads="1"/>
            </p:cNvSpPr>
            <p:nvPr/>
          </p:nvSpPr>
          <p:spPr bwMode="auto">
            <a:xfrm>
              <a:off x="2878" y="2506"/>
              <a:ext cx="192" cy="192"/>
            </a:xfrm>
            <a:prstGeom prst="rect">
              <a:avLst/>
            </a:prstGeom>
            <a:noFill/>
            <a:ln w="9525">
              <a:noFill/>
              <a:round/>
              <a:headEnd/>
              <a:tailEnd/>
            </a:ln>
          </p:spPr>
          <p:txBody>
            <a:bodyPr wrap="none" anchor="ctr">
              <a:prstTxWarp prst="textNoShape">
                <a:avLst/>
              </a:prstTxWarp>
            </a:bodyPr>
            <a:lstStyle/>
            <a:p>
              <a:endParaRPr lang="en-US"/>
            </a:p>
          </p:txBody>
        </p:sp>
        <p:sp>
          <p:nvSpPr>
            <p:cNvPr id="141326" name="AutoShape 10"/>
            <p:cNvSpPr>
              <a:spLocks noChangeAspect="1" noChangeArrowheads="1"/>
            </p:cNvSpPr>
            <p:nvPr/>
          </p:nvSpPr>
          <p:spPr bwMode="auto">
            <a:xfrm>
              <a:off x="2878" y="2506"/>
              <a:ext cx="192" cy="192"/>
            </a:xfrm>
            <a:prstGeom prst="rect">
              <a:avLst/>
            </a:prstGeom>
            <a:noFill/>
            <a:ln w="9525">
              <a:noFill/>
              <a:round/>
              <a:headEnd/>
              <a:tailEnd/>
            </a:ln>
          </p:spPr>
          <p:txBody>
            <a:bodyPr wrap="none" anchor="ctr">
              <a:prstTxWarp prst="textNoShape">
                <a:avLst/>
              </a:prstTxWarp>
            </a:bodyPr>
            <a:lstStyle/>
            <a:p>
              <a:endParaRPr lang="en-US"/>
            </a:p>
          </p:txBody>
        </p:sp>
        <p:pic>
          <p:nvPicPr>
            <p:cNvPr id="64523" name="Picture 11"/>
            <p:cNvPicPr>
              <a:picLocks noChangeAspect="1" noChangeArrowheads="1"/>
            </p:cNvPicPr>
            <p:nvPr/>
          </p:nvPicPr>
          <p:blipFill>
            <a:blip r:embed="rId4"/>
            <a:srcRect t="13591"/>
            <a:stretch>
              <a:fillRect/>
            </a:stretch>
          </p:blipFill>
          <p:spPr bwMode="auto">
            <a:xfrm>
              <a:off x="2540" y="1367"/>
              <a:ext cx="3401" cy="2661"/>
            </a:xfrm>
            <a:prstGeom prst="rect">
              <a:avLst/>
            </a:prstGeom>
            <a:noFill/>
            <a:ln w="9525">
              <a:noFill/>
              <a:round/>
              <a:headEnd/>
              <a:tailEnd/>
            </a:ln>
            <a:effectLst>
              <a:outerShdw blurRad="63500" dist="101823" dir="2700000" algn="ctr" rotWithShape="0">
                <a:srgbClr val="C0C0C0"/>
              </a:outerShdw>
            </a:effectLst>
          </p:spPr>
        </p:pic>
        <p:sp>
          <p:nvSpPr>
            <p:cNvPr id="64524" name="Rectangle 12"/>
            <p:cNvSpPr>
              <a:spLocks noChangeArrowheads="1"/>
            </p:cNvSpPr>
            <p:nvPr/>
          </p:nvSpPr>
          <p:spPr bwMode="auto">
            <a:xfrm>
              <a:off x="4691" y="2790"/>
              <a:ext cx="544" cy="46"/>
            </a:xfrm>
            <a:prstGeom prst="rect">
              <a:avLst/>
            </a:prstGeom>
            <a:solidFill>
              <a:srgbClr val="FFFFFF"/>
            </a:solidFill>
            <a:ln w="9525">
              <a:noFill/>
              <a:round/>
              <a:headEnd/>
              <a:tailEnd/>
            </a:ln>
            <a:effectLst>
              <a:outerShdw blurRad="63500" dist="101823" dir="2700000" algn="ctr" rotWithShape="0">
                <a:srgbClr val="C0C0C0"/>
              </a:outerShdw>
            </a:effectLst>
          </p:spPr>
          <p:txBody>
            <a:bodyPr wrap="none" anchor="ctr">
              <a:prstTxWarp prst="textNoShape">
                <a:avLst/>
              </a:prstTxWarp>
            </a:bodyPr>
            <a:lstStyle/>
            <a:p>
              <a:pPr>
                <a:defRPr/>
              </a:pPr>
              <a:endParaRPr lang="en-US"/>
            </a:p>
          </p:txBody>
        </p:sp>
        <p:sp>
          <p:nvSpPr>
            <p:cNvPr id="141329" name="Text Box 13"/>
            <p:cNvSpPr txBox="1">
              <a:spLocks noChangeArrowheads="1"/>
            </p:cNvSpPr>
            <p:nvPr/>
          </p:nvSpPr>
          <p:spPr bwMode="auto">
            <a:xfrm>
              <a:off x="4719" y="2785"/>
              <a:ext cx="509" cy="68"/>
            </a:xfrm>
            <a:prstGeom prst="rect">
              <a:avLst/>
            </a:prstGeom>
            <a:noFill/>
            <a:ln w="9525">
              <a:noFill/>
              <a:round/>
              <a:headEnd/>
              <a:tailEnd/>
            </a:ln>
          </p:spPr>
          <p:txBody>
            <a:bodyPr wrap="none" lIns="0" tIns="0" rIns="0" bIns="0">
              <a:prstTxWarp prst="textNoShape">
                <a:avLst/>
              </a:prstTxWarp>
              <a:spAutoFit/>
            </a:bodyPr>
            <a:lstStyle/>
            <a:p>
              <a:pPr algn="ctr">
                <a:lnSpc>
                  <a:spcPct val="11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s-ES" sz="600" b="1">
                  <a:solidFill>
                    <a:srgbClr val="000000"/>
                  </a:solidFill>
                  <a:latin typeface="Arial Black" charset="0"/>
                  <a:ea typeface="msmincho" charset="0"/>
                  <a:cs typeface="msmincho" charset="0"/>
                </a:rPr>
                <a:t>Richard Benjamins</a:t>
              </a:r>
            </a:p>
          </p:txBody>
        </p:sp>
      </p:grpSp>
      <p:sp>
        <p:nvSpPr>
          <p:cNvPr id="141319" name="Text Box 15"/>
          <p:cNvSpPr txBox="1">
            <a:spLocks noChangeArrowheads="1"/>
          </p:cNvSpPr>
          <p:nvPr/>
        </p:nvSpPr>
        <p:spPr bwMode="auto">
          <a:xfrm>
            <a:off x="164052" y="7318026"/>
            <a:ext cx="8770937" cy="290512"/>
          </a:xfrm>
          <a:prstGeom prst="rect">
            <a:avLst/>
          </a:prstGeom>
          <a:noFill/>
          <a:ln w="9525">
            <a:noFill/>
            <a:round/>
            <a:headEnd/>
            <a:tailEnd/>
          </a:ln>
        </p:spPr>
        <p:txBody>
          <a:bodyPr wrap="none" lIns="90000" tIns="67932"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sz="1000" i="1" dirty="0">
                <a:solidFill>
                  <a:srgbClr val="000000"/>
                </a:solidFill>
                <a:latin typeface="Helvetica Neue"/>
                <a:ea typeface="msmincho" charset="0"/>
                <a:cs typeface="Helvetica Neue"/>
              </a:rPr>
              <a:t>Courtesy of Juan José </a:t>
            </a:r>
            <a:r>
              <a:rPr lang="en-US" sz="1000" i="1" noProof="1" smtClean="0">
                <a:solidFill>
                  <a:srgbClr val="000000"/>
                </a:solidFill>
                <a:latin typeface="Helvetica Neue"/>
                <a:ea typeface="msmincho" charset="0"/>
                <a:cs typeface="Helvetica Neue"/>
              </a:rPr>
              <a:t>Fúster</a:t>
            </a:r>
            <a:r>
              <a:rPr lang="en-US" sz="1000" i="1" dirty="0" smtClean="0">
                <a:solidFill>
                  <a:srgbClr val="000000"/>
                </a:solidFill>
                <a:latin typeface="Helvetica Neue"/>
                <a:ea typeface="msmincho" charset="0"/>
                <a:cs typeface="Helvetica Neue"/>
              </a:rPr>
              <a:t>, </a:t>
            </a:r>
            <a:r>
              <a:rPr lang="en-US" sz="1000" i="1" dirty="0">
                <a:solidFill>
                  <a:srgbClr val="000000"/>
                </a:solidFill>
                <a:latin typeface="Helvetica Neue"/>
                <a:ea typeface="msmincho" charset="0"/>
                <a:cs typeface="Helvetica Neue"/>
              </a:rPr>
              <a:t>Vodafone, and Richard </a:t>
            </a:r>
            <a:r>
              <a:rPr lang="en-US" sz="1000" i="1" noProof="1" smtClean="0">
                <a:solidFill>
                  <a:srgbClr val="000000"/>
                </a:solidFill>
                <a:latin typeface="Helvetica Neue"/>
                <a:ea typeface="msmincho" charset="0"/>
                <a:cs typeface="Helvetica Neue"/>
              </a:rPr>
              <a:t>Benjamins</a:t>
            </a:r>
            <a:r>
              <a:rPr lang="en-US" sz="1000" i="1" dirty="0" smtClean="0">
                <a:solidFill>
                  <a:srgbClr val="000000"/>
                </a:solidFill>
                <a:latin typeface="Helvetica Neue"/>
                <a:ea typeface="msmincho" charset="0"/>
                <a:cs typeface="Helvetica Neue"/>
              </a:rPr>
              <a:t>, </a:t>
            </a:r>
            <a:r>
              <a:rPr lang="en-US" sz="1000" i="1" noProof="1" smtClean="0">
                <a:solidFill>
                  <a:srgbClr val="000000"/>
                </a:solidFill>
                <a:latin typeface="Helvetica Neue"/>
                <a:ea typeface="msmincho" charset="0"/>
                <a:cs typeface="Helvetica Neue"/>
              </a:rPr>
              <a:t>iSOCO</a:t>
            </a:r>
            <a:r>
              <a:rPr lang="en-US" sz="1000" i="1" dirty="0" smtClean="0">
                <a:solidFill>
                  <a:srgbClr val="000000"/>
                </a:solidFill>
                <a:latin typeface="Helvetica Neue"/>
                <a:ea typeface="msmincho" charset="0"/>
                <a:cs typeface="Helvetica Neue"/>
              </a:rPr>
              <a:t>, </a:t>
            </a:r>
            <a:r>
              <a:rPr lang="en-US" sz="1000" i="1" dirty="0">
                <a:solidFill>
                  <a:srgbClr val="000000"/>
                </a:solidFill>
                <a:latin typeface="Helvetica Neue"/>
                <a:ea typeface="msmincho" charset="0"/>
                <a:cs typeface="Helvetica Neue"/>
                <a:hlinkClick r:id="rId5"/>
              </a:rPr>
              <a:t>(SWEO Use Case)</a:t>
            </a:r>
          </a:p>
        </p:txBody>
      </p:sp>
    </p:spTree>
    <p:extLst>
      <p:ext uri="{BB962C8B-B14F-4D97-AF65-F5344CB8AC3E}">
        <p14:creationId xmlns:p14="http://schemas.microsoft.com/office/powerpoint/2010/main" val="406555999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
          <p:cNvSpPr>
            <a:spLocks noGrp="1" noChangeArrowheads="1"/>
          </p:cNvSpPr>
          <p:nvPr>
            <p:ph type="title"/>
          </p:nvPr>
        </p:nvSpPr>
        <p:spPr/>
        <p:txBody>
          <a:bodyPr tIns="42336">
            <a:normAutofit/>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4800" dirty="0">
                <a:solidFill>
                  <a:srgbClr val="000000"/>
                </a:solidFill>
              </a:rPr>
              <a:t>How to </a:t>
            </a:r>
            <a:r>
              <a:rPr lang="en-US" sz="4800" dirty="0" smtClean="0">
                <a:solidFill>
                  <a:srgbClr val="000000"/>
                </a:solidFill>
              </a:rPr>
              <a:t>publish RDF </a:t>
            </a:r>
            <a:r>
              <a:rPr lang="en-US" sz="4800" dirty="0">
                <a:solidFill>
                  <a:srgbClr val="000000"/>
                </a:solidFill>
              </a:rPr>
              <a:t>Data</a:t>
            </a:r>
            <a:r>
              <a:rPr lang="en-US" sz="4800" dirty="0" smtClean="0">
                <a:solidFill>
                  <a:srgbClr val="000000"/>
                </a:solidFill>
              </a:rPr>
              <a:t>?</a:t>
            </a:r>
            <a:endParaRPr lang="en-US" sz="3200" dirty="0">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2"/>
          <p:cNvSpPr>
            <a:spLocks noGrp="1" noChangeArrowheads="1"/>
          </p:cNvSpPr>
          <p:nvPr>
            <p:ph idx="1"/>
          </p:nvPr>
        </p:nvSpPr>
        <p:spPr/>
        <p:txBody>
          <a:bodyPr/>
          <a:lstStyle/>
          <a:p>
            <a:r>
              <a:rPr lang="en-US" dirty="0" smtClean="0"/>
              <a:t>Write RDF/XML, RDFa, or Turtle “manually”</a:t>
            </a:r>
          </a:p>
          <a:p>
            <a:pPr lvl="1"/>
            <a:r>
              <a:rPr lang="en-US" dirty="0"/>
              <a:t>i</a:t>
            </a:r>
            <a:r>
              <a:rPr lang="en-US" dirty="0" smtClean="0"/>
              <a:t>n some cases that is necessary, but it really does not scale…</a:t>
            </a:r>
          </a:p>
          <a:p>
            <a:r>
              <a:rPr lang="en-US" dirty="0" smtClean="0"/>
              <a:t>RDF data be generated internal systems (e.g., CMS systems)</a:t>
            </a:r>
            <a:endParaRPr lang="en-US" dirty="0"/>
          </a:p>
        </p:txBody>
      </p:sp>
      <p:sp>
        <p:nvSpPr>
          <p:cNvPr id="200706" name="Rectangle 1"/>
          <p:cNvSpPr>
            <a:spLocks noGrp="1" noChangeArrowheads="1"/>
          </p:cNvSpPr>
          <p:nvPr>
            <p:ph type="title"/>
          </p:nvPr>
        </p:nvSpPr>
        <p:spPr/>
        <p:txBody>
          <a:bodyPr/>
          <a:lstStyle/>
          <a:p>
            <a:r>
              <a:rPr lang="en-US" smtClean="0"/>
              <a:t>Simple approach</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2"/>
          <p:cNvSpPr>
            <a:spLocks noGrp="1" noChangeArrowheads="1"/>
          </p:cNvSpPr>
          <p:nvPr>
            <p:ph idx="1"/>
          </p:nvPr>
        </p:nvSpPr>
        <p:spPr/>
        <p:txBody>
          <a:bodyPr>
            <a:normAutofit/>
          </a:bodyPr>
          <a:lstStyle/>
          <a:p>
            <a:r>
              <a:rPr lang="en-US" dirty="0" smtClean="0"/>
              <a:t>By adding some “meta” information, the same </a:t>
            </a:r>
            <a:r>
              <a:rPr lang="en-US" i="1" dirty="0" smtClean="0"/>
              <a:t>source</a:t>
            </a:r>
            <a:r>
              <a:rPr lang="en-US" dirty="0" smtClean="0"/>
              <a:t> can be reused</a:t>
            </a:r>
          </a:p>
          <a:p>
            <a:pPr lvl="1"/>
            <a:r>
              <a:rPr lang="en-US" dirty="0" smtClean="0"/>
              <a:t>typical example: your personal information, like address, should be readable for humans and processable by machines</a:t>
            </a:r>
          </a:p>
          <a:p>
            <a:r>
              <a:rPr lang="en-US" dirty="0" smtClean="0"/>
              <a:t>Some solutions have emerged:</a:t>
            </a:r>
          </a:p>
          <a:p>
            <a:pPr lvl="1"/>
            <a:r>
              <a:rPr lang="en-US" dirty="0" smtClean="0"/>
              <a:t>use </a:t>
            </a:r>
            <a:r>
              <a:rPr lang="en-US" i="1" dirty="0" smtClean="0"/>
              <a:t>microformats</a:t>
            </a:r>
            <a:r>
              <a:rPr lang="en-US" dirty="0" smtClean="0"/>
              <a:t> and convert the content into RDF</a:t>
            </a:r>
          </a:p>
          <a:p>
            <a:pPr lvl="1"/>
            <a:r>
              <a:rPr lang="en-US" dirty="0" smtClean="0"/>
              <a:t>add extra statements in </a:t>
            </a:r>
            <a:r>
              <a:rPr lang="en-US" i="1" dirty="0" smtClean="0"/>
              <a:t>microdata</a:t>
            </a:r>
            <a:r>
              <a:rPr lang="en-US" dirty="0"/>
              <a:t> </a:t>
            </a:r>
            <a:r>
              <a:rPr lang="en-US" dirty="0" smtClean="0"/>
              <a:t>or </a:t>
            </a:r>
            <a:r>
              <a:rPr lang="en-US" i="1" dirty="0" smtClean="0"/>
              <a:t>RDFa</a:t>
            </a:r>
            <a:r>
              <a:rPr lang="en-US" dirty="0" smtClean="0"/>
              <a:t> that can be converted to RDF</a:t>
            </a:r>
          </a:p>
          <a:p>
            <a:pPr lvl="2"/>
            <a:r>
              <a:rPr lang="en-US" dirty="0" smtClean="0"/>
              <a:t>RDFa is, essentially, a complete serialization of RDF</a:t>
            </a:r>
          </a:p>
        </p:txBody>
      </p:sp>
      <p:sp>
        <p:nvSpPr>
          <p:cNvPr id="202754" name="Rectangle 1"/>
          <p:cNvSpPr>
            <a:spLocks noGrp="1" noChangeArrowheads="1"/>
          </p:cNvSpPr>
          <p:nvPr>
            <p:ph type="title"/>
          </p:nvPr>
        </p:nvSpPr>
        <p:spPr/>
        <p:txBody>
          <a:bodyPr/>
          <a:lstStyle/>
          <a:p>
            <a:r>
              <a:rPr lang="en-US" dirty="0" smtClean="0"/>
              <a:t>RDF with HTML</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CMS systems may generate such data automatically </a:t>
            </a:r>
          </a:p>
          <a:p>
            <a:pPr lvl="1"/>
            <a:r>
              <a:rPr lang="en-US" dirty="0" smtClean="0"/>
              <a:t>e.g., Drupal 7 generates pages with RDFa included</a:t>
            </a:r>
          </a:p>
          <a:p>
            <a:r>
              <a:rPr lang="en-US" dirty="0" smtClean="0"/>
              <a:t>There are a number of plugins to blogging systems</a:t>
            </a:r>
          </a:p>
          <a:p>
            <a:pPr lvl="1"/>
            <a:r>
              <a:rPr lang="en-US" dirty="0" smtClean="0"/>
              <a:t>generate </a:t>
            </a:r>
            <a:r>
              <a:rPr lang="en-US" noProof="1" smtClean="0"/>
              <a:t>HTML+RDFa</a:t>
            </a:r>
            <a:r>
              <a:rPr lang="en-US" dirty="0" smtClean="0"/>
              <a:t>, or</a:t>
            </a:r>
          </a:p>
          <a:p>
            <a:pPr lvl="1"/>
            <a:r>
              <a:rPr lang="en-US" dirty="0" smtClean="0"/>
              <a:t>generate HTML with microformats included</a:t>
            </a:r>
          </a:p>
          <a:p>
            <a:pPr lvl="1"/>
            <a:r>
              <a:rPr lang="en-US" dirty="0" smtClean="0"/>
              <a:t>etc.</a:t>
            </a:r>
            <a:endParaRPr lang="en-US" dirty="0"/>
          </a:p>
        </p:txBody>
      </p:sp>
      <p:sp>
        <p:nvSpPr>
          <p:cNvPr id="3" name="Title 2"/>
          <p:cNvSpPr>
            <a:spLocks noGrp="1"/>
          </p:cNvSpPr>
          <p:nvPr>
            <p:ph type="title"/>
          </p:nvPr>
        </p:nvSpPr>
        <p:spPr/>
        <p:txBody>
          <a:bodyPr/>
          <a:lstStyle/>
          <a:p>
            <a:r>
              <a:rPr lang="en-US" dirty="0" smtClean="0"/>
              <a:t>HTML+* can be generated</a:t>
            </a:r>
            <a:endParaRPr lang="en-US" dirty="0"/>
          </a:p>
        </p:txBody>
      </p:sp>
    </p:spTree>
    <p:extLst>
      <p:ext uri="{BB962C8B-B14F-4D97-AF65-F5344CB8AC3E}">
        <p14:creationId xmlns:p14="http://schemas.microsoft.com/office/powerpoint/2010/main" val="355916309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Most of the data on the Web is, in fact, in RDB-s</a:t>
            </a:r>
          </a:p>
          <a:p>
            <a:r>
              <a:rPr lang="en-US" dirty="0" smtClean="0"/>
              <a:t>Proven technology, huge systems, many vendors…</a:t>
            </a:r>
          </a:p>
          <a:p>
            <a:r>
              <a:rPr lang="en-US" dirty="0" smtClean="0"/>
              <a:t>Data integration on the Web must provide access to RDB-s</a:t>
            </a:r>
            <a:endParaRPr lang="en-US" dirty="0"/>
          </a:p>
        </p:txBody>
      </p:sp>
      <p:sp>
        <p:nvSpPr>
          <p:cNvPr id="3" name="Title 2"/>
          <p:cNvSpPr>
            <a:spLocks noGrp="1"/>
          </p:cNvSpPr>
          <p:nvPr>
            <p:ph type="title"/>
          </p:nvPr>
        </p:nvSpPr>
        <p:spPr/>
        <p:txBody>
          <a:bodyPr/>
          <a:lstStyle/>
          <a:p>
            <a:r>
              <a:rPr lang="en-US" dirty="0" smtClean="0"/>
              <a:t>Relational Databases and RDF</a:t>
            </a:r>
            <a:endParaRPr lang="en-US" dirty="0"/>
          </a:p>
        </p:txBody>
      </p:sp>
    </p:spTree>
    <p:extLst>
      <p:ext uri="{BB962C8B-B14F-4D97-AF65-F5344CB8AC3E}">
        <p14:creationId xmlns:p14="http://schemas.microsoft.com/office/powerpoint/2010/main" val="425269269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“Export” does not </a:t>
            </a:r>
            <a:r>
              <a:rPr lang="en-US" i="1" dirty="0" smtClean="0"/>
              <a:t>necessarily</a:t>
            </a:r>
            <a:r>
              <a:rPr lang="en-US" dirty="0" smtClean="0"/>
              <a:t> mean physical conversion</a:t>
            </a:r>
          </a:p>
          <a:p>
            <a:pPr lvl="1"/>
            <a:r>
              <a:rPr lang="en-US" dirty="0" smtClean="0"/>
              <a:t>for very large databases a “duplication” would not be an option</a:t>
            </a:r>
          </a:p>
          <a:p>
            <a:pPr lvl="1"/>
            <a:r>
              <a:rPr lang="en-US" dirty="0"/>
              <a:t>s</a:t>
            </a:r>
            <a:r>
              <a:rPr lang="en-US" dirty="0" smtClean="0"/>
              <a:t>ystems may provide “bridges” to make RDF queries on the fly</a:t>
            </a:r>
          </a:p>
          <a:p>
            <a:pPr lvl="1"/>
            <a:r>
              <a:rPr lang="en-US" dirty="0"/>
              <a:t>r</a:t>
            </a:r>
            <a:r>
              <a:rPr lang="en-US" dirty="0" smtClean="0"/>
              <a:t>esult of export is a “logical” view of the RDB content</a:t>
            </a:r>
          </a:p>
          <a:p>
            <a:r>
              <a:rPr lang="en-US" dirty="0" smtClean="0"/>
              <a:t>But, in some cases, there may be a physical duplication of the data</a:t>
            </a:r>
            <a:endParaRPr lang="en-US" dirty="0"/>
          </a:p>
        </p:txBody>
      </p:sp>
      <p:sp>
        <p:nvSpPr>
          <p:cNvPr id="3" name="Title 2"/>
          <p:cNvSpPr>
            <a:spLocks noGrp="1"/>
          </p:cNvSpPr>
          <p:nvPr>
            <p:ph type="title"/>
          </p:nvPr>
        </p:nvSpPr>
        <p:spPr/>
        <p:txBody>
          <a:bodyPr/>
          <a:lstStyle/>
          <a:p>
            <a:r>
              <a:rPr lang="en-US" dirty="0" smtClean="0"/>
              <a:t>What is “export”?</a:t>
            </a:r>
            <a:endParaRPr lang="en-US" dirty="0"/>
          </a:p>
        </p:txBody>
      </p:sp>
    </p:spTree>
    <p:extLst>
      <p:ext uri="{BB962C8B-B14F-4D97-AF65-F5344CB8AC3E}">
        <p14:creationId xmlns:p14="http://schemas.microsoft.com/office/powerpoint/2010/main" val="96390049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standard RDF “view” of RDB tables</a:t>
            </a:r>
          </a:p>
          <a:p>
            <a:r>
              <a:rPr lang="en-US" dirty="0" smtClean="0"/>
              <a:t>Valid for all RDB-s, independently of the RDB schema</a:t>
            </a:r>
          </a:p>
          <a:p>
            <a:r>
              <a:rPr lang="en-US" dirty="0" smtClean="0"/>
              <a:t>Fundamental approach:</a:t>
            </a:r>
          </a:p>
          <a:p>
            <a:pPr lvl="1"/>
            <a:r>
              <a:rPr lang="en-US" dirty="0" smtClean="0"/>
              <a:t>each row is turned into a series of triples with a common subject (subject URI based on primary key value)</a:t>
            </a:r>
          </a:p>
          <a:p>
            <a:pPr lvl="1"/>
            <a:r>
              <a:rPr lang="en-US" dirty="0" smtClean="0"/>
              <a:t>column names provide the predicate names</a:t>
            </a:r>
          </a:p>
          <a:p>
            <a:pPr lvl="1"/>
            <a:r>
              <a:rPr lang="en-US" dirty="0" smtClean="0"/>
              <a:t>cell contents are the objects as literals</a:t>
            </a:r>
          </a:p>
          <a:p>
            <a:pPr lvl="1"/>
            <a:r>
              <a:rPr lang="en-US" dirty="0" smtClean="0"/>
              <a:t>cross-referenced tables are expressed through URI subjects</a:t>
            </a:r>
          </a:p>
          <a:p>
            <a:r>
              <a:rPr lang="en-US" dirty="0" smtClean="0"/>
              <a:t>Details of the mapping will become a W3C standard by early 2012</a:t>
            </a:r>
            <a:endParaRPr lang="en-US" dirty="0"/>
          </a:p>
        </p:txBody>
      </p:sp>
      <p:sp>
        <p:nvSpPr>
          <p:cNvPr id="3" name="Title 2"/>
          <p:cNvSpPr>
            <a:spLocks noGrp="1"/>
          </p:cNvSpPr>
          <p:nvPr>
            <p:ph type="title"/>
          </p:nvPr>
        </p:nvSpPr>
        <p:spPr/>
        <p:txBody>
          <a:bodyPr/>
          <a:lstStyle/>
          <a:p>
            <a:r>
              <a:rPr lang="en-US" dirty="0" smtClean="0"/>
              <a:t>Simple export: RDF Direct Mapping</a:t>
            </a:r>
            <a:endParaRPr lang="en-US" dirty="0"/>
          </a:p>
        </p:txBody>
      </p:sp>
    </p:spTree>
    <p:extLst>
      <p:ext uri="{BB962C8B-B14F-4D97-AF65-F5344CB8AC3E}">
        <p14:creationId xmlns:p14="http://schemas.microsoft.com/office/powerpoint/2010/main" val="1708948967"/>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713" y="1493837"/>
            <a:ext cx="9524999" cy="5181601"/>
          </a:xfrm>
        </p:spPr>
        <p:txBody>
          <a:bodyPr/>
          <a:lstStyle/>
          <a:p>
            <a:r>
              <a:rPr lang="en-US" dirty="0" smtClean="0"/>
              <a:t>An DM processor has access to:</a:t>
            </a:r>
          </a:p>
          <a:p>
            <a:pPr lvl="1"/>
            <a:r>
              <a:rPr lang="en-US" dirty="0" smtClean="0"/>
              <a:t>an RDB schema</a:t>
            </a:r>
          </a:p>
          <a:p>
            <a:pPr lvl="1"/>
            <a:r>
              <a:rPr lang="en-US" dirty="0" smtClean="0"/>
              <a:t>a database governed by the schema</a:t>
            </a:r>
          </a:p>
          <a:p>
            <a:r>
              <a:rPr lang="en-US" dirty="0" smtClean="0"/>
              <a:t>… and produces an RDF graph using a standard mapping</a:t>
            </a:r>
          </a:p>
          <a:p>
            <a:pPr marL="433370" lvl="1" indent="0">
              <a:buNone/>
            </a:pPr>
            <a:endParaRPr lang="en-US" dirty="0" smtClean="0"/>
          </a:p>
        </p:txBody>
      </p:sp>
      <p:sp>
        <p:nvSpPr>
          <p:cNvPr id="3" name="Title 2"/>
          <p:cNvSpPr>
            <a:spLocks noGrp="1"/>
          </p:cNvSpPr>
          <p:nvPr>
            <p:ph type="title"/>
          </p:nvPr>
        </p:nvSpPr>
        <p:spPr/>
        <p:txBody>
          <a:bodyPr/>
          <a:lstStyle/>
          <a:p>
            <a:r>
              <a:rPr lang="en-US" dirty="0" smtClean="0"/>
              <a:t>What DM processor does</a:t>
            </a:r>
            <a:endParaRPr lang="en-US" dirty="0"/>
          </a:p>
        </p:txBody>
      </p:sp>
      <p:grpSp>
        <p:nvGrpSpPr>
          <p:cNvPr id="4" name="Group 3"/>
          <p:cNvGrpSpPr/>
          <p:nvPr/>
        </p:nvGrpSpPr>
        <p:grpSpPr>
          <a:xfrm>
            <a:off x="1839912" y="4922837"/>
            <a:ext cx="7543800" cy="1254760"/>
            <a:chOff x="1839912" y="4922837"/>
            <a:chExt cx="7543800" cy="1254760"/>
          </a:xfrm>
        </p:grpSpPr>
        <p:grpSp>
          <p:nvGrpSpPr>
            <p:cNvPr id="25" name="Group 24"/>
            <p:cNvGrpSpPr/>
            <p:nvPr/>
          </p:nvGrpSpPr>
          <p:grpSpPr>
            <a:xfrm>
              <a:off x="1839912" y="5151437"/>
              <a:ext cx="1600199" cy="961253"/>
              <a:chOff x="1687512" y="4922837"/>
              <a:chExt cx="1600199" cy="961253"/>
            </a:xfrm>
          </p:grpSpPr>
          <p:pic>
            <p:nvPicPr>
              <p:cNvPr id="5" name="Picture 4"/>
              <p:cNvPicPr>
                <a:picLocks noChangeAspect="1"/>
              </p:cNvPicPr>
              <p:nvPr/>
            </p:nvPicPr>
            <p:blipFill>
              <a:blip r:embed="rId2"/>
              <a:stretch>
                <a:fillRect/>
              </a:stretch>
            </p:blipFill>
            <p:spPr>
              <a:xfrm>
                <a:off x="1687512" y="5227637"/>
                <a:ext cx="1143000" cy="656453"/>
              </a:xfrm>
              <a:prstGeom prst="rect">
                <a:avLst/>
              </a:prstGeom>
            </p:spPr>
          </p:pic>
          <p:pic>
            <p:nvPicPr>
              <p:cNvPr id="6" name="Picture 5"/>
              <p:cNvPicPr>
                <a:picLocks noChangeAspect="1"/>
              </p:cNvPicPr>
              <p:nvPr/>
            </p:nvPicPr>
            <p:blipFill>
              <a:blip r:embed="rId3"/>
              <a:stretch>
                <a:fillRect/>
              </a:stretch>
            </p:blipFill>
            <p:spPr>
              <a:xfrm>
                <a:off x="2220912" y="4922837"/>
                <a:ext cx="1066799" cy="615736"/>
              </a:xfrm>
              <a:prstGeom prst="rect">
                <a:avLst/>
              </a:prstGeom>
            </p:spPr>
          </p:pic>
        </p:grpSp>
        <p:grpSp>
          <p:nvGrpSpPr>
            <p:cNvPr id="9" name="Group 33"/>
            <p:cNvGrpSpPr/>
            <p:nvPr/>
          </p:nvGrpSpPr>
          <p:grpSpPr>
            <a:xfrm>
              <a:off x="7935912" y="4922837"/>
              <a:ext cx="1447800" cy="1254760"/>
              <a:chOff x="4659312" y="2789237"/>
              <a:chExt cx="1143000" cy="990600"/>
            </a:xfrm>
          </p:grpSpPr>
          <p:sp>
            <p:nvSpPr>
              <p:cNvPr id="10" name="Oval 9"/>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1" name="Oval 10"/>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2" name="Oval 11"/>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3" name="Oval 12"/>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4" name="Oval 13"/>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5" name="Oval 14"/>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cxnSp>
            <p:nvCxnSpPr>
              <p:cNvPr id="16" name="Straight Arrow Connector 15"/>
              <p:cNvCxnSpPr>
                <a:stCxn id="10" idx="6"/>
                <a:endCxn id="12"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17" name="Straight Arrow Connector 16"/>
              <p:cNvCxnSpPr>
                <a:stCxn id="10" idx="5"/>
                <a:endCxn id="13"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18" name="Straight Arrow Connector 17"/>
              <p:cNvCxnSpPr>
                <a:stCxn id="14" idx="7"/>
                <a:endCxn id="11"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19" name="Straight Arrow Connector 18"/>
              <p:cNvCxnSpPr>
                <a:stCxn id="11" idx="5"/>
                <a:endCxn id="15"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20" name="Straight Arrow Connector 19"/>
              <p:cNvCxnSpPr>
                <a:stCxn id="15" idx="7"/>
                <a:endCxn id="12"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sp>
          <p:nvSpPr>
            <p:cNvPr id="27" name="Oval 26"/>
            <p:cNvSpPr/>
            <p:nvPr/>
          </p:nvSpPr>
          <p:spPr>
            <a:xfrm>
              <a:off x="4659312" y="5075237"/>
              <a:ext cx="16002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DM Processing</a:t>
              </a:r>
              <a:endParaRPr lang="en-US" sz="1400" dirty="0"/>
            </a:p>
          </p:txBody>
        </p:sp>
        <p:cxnSp>
          <p:nvCxnSpPr>
            <p:cNvPr id="31" name="Curved Connector 30"/>
            <p:cNvCxnSpPr>
              <a:stCxn id="6" idx="3"/>
            </p:cNvCxnSpPr>
            <p:nvPr/>
          </p:nvCxnSpPr>
          <p:spPr>
            <a:xfrm flipV="1">
              <a:off x="3440111" y="5456237"/>
              <a:ext cx="1219201" cy="3068"/>
            </a:xfrm>
            <a:prstGeom prst="curvedConnector3">
              <a:avLst>
                <a:gd name="adj1" fmla="val 50000"/>
              </a:avLst>
            </a:prstGeom>
            <a:ln w="12700" cmpd="sng">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p:cNvCxnSpPr>
            <p:nvPr/>
          </p:nvCxnSpPr>
          <p:spPr>
            <a:xfrm>
              <a:off x="6259512" y="5456237"/>
              <a:ext cx="1600200" cy="1588"/>
            </a:xfrm>
            <a:prstGeom prst="straightConnector1">
              <a:avLst/>
            </a:prstGeom>
            <a:ln w="12700" cmpd="sng">
              <a:tailEnd type="arrow"/>
            </a:ln>
          </p:spPr>
          <p:style>
            <a:lnRef idx="2">
              <a:schemeClr val="accent1"/>
            </a:lnRef>
            <a:fillRef idx="0">
              <a:schemeClr val="accent1"/>
            </a:fillRef>
            <a:effectRef idx="1">
              <a:schemeClr val="accent1"/>
            </a:effectRef>
            <a:fontRef idx="minor">
              <a:schemeClr val="tx1"/>
            </a:fontRef>
          </p:style>
        </p:cxnSp>
      </p:grpSp>
      <p:sp>
        <p:nvSpPr>
          <p:cNvPr id="39" name="TextBox 38"/>
          <p:cNvSpPr txBox="1"/>
          <p:nvPr/>
        </p:nvSpPr>
        <p:spPr>
          <a:xfrm>
            <a:off x="2982912" y="5857600"/>
            <a:ext cx="914400" cy="284437"/>
          </a:xfrm>
          <a:prstGeom prst="rect">
            <a:avLst/>
          </a:prstGeom>
          <a:noFill/>
        </p:spPr>
        <p:txBody>
          <a:bodyPr wrap="square" rtlCol="0">
            <a:spAutoFit/>
          </a:bodyPr>
          <a:lstStyle/>
          <a:p>
            <a:r>
              <a:rPr lang="en-US" sz="1400" dirty="0" smtClean="0">
                <a:solidFill>
                  <a:schemeClr val="bg1">
                    <a:lumMod val="50000"/>
                  </a:schemeClr>
                </a:solidFill>
                <a:latin typeface="Helvetica Neue"/>
                <a:cs typeface="Helvetica Neue"/>
              </a:rPr>
              <a:t>Tables</a:t>
            </a:r>
            <a:endParaRPr lang="en-US" sz="1400" dirty="0">
              <a:solidFill>
                <a:schemeClr val="bg1">
                  <a:lumMod val="50000"/>
                </a:schemeClr>
              </a:solidFill>
              <a:latin typeface="Helvetica Neue"/>
              <a:cs typeface="Helvetica Neue"/>
            </a:endParaRPr>
          </a:p>
        </p:txBody>
      </p:sp>
      <p:sp>
        <p:nvSpPr>
          <p:cNvPr id="30" name="Card 29"/>
          <p:cNvSpPr/>
          <p:nvPr/>
        </p:nvSpPr>
        <p:spPr>
          <a:xfrm>
            <a:off x="468312" y="4313237"/>
            <a:ext cx="838200" cy="685800"/>
          </a:xfrm>
          <a:prstGeom prst="flowChartPunchedCard">
            <a:avLst/>
          </a:prstGeom>
          <a:ln/>
        </p:spPr>
        <p:style>
          <a:lnRef idx="2">
            <a:schemeClr val="accent6"/>
          </a:lnRef>
          <a:fillRef idx="1">
            <a:schemeClr val="lt1"/>
          </a:fillRef>
          <a:effectRef idx="0">
            <a:schemeClr val="accent6"/>
          </a:effectRef>
          <a:fontRef idx="minor">
            <a:schemeClr val="dk1"/>
          </a:fontRef>
        </p:style>
        <p:txBody>
          <a:bodyPr/>
          <a:lstStyle/>
          <a:p>
            <a:r>
              <a:rPr lang="en-US" sz="1200" dirty="0" smtClean="0"/>
              <a:t>RDB Schema</a:t>
            </a:r>
            <a:endParaRPr lang="en-US" sz="1200" dirty="0"/>
          </a:p>
        </p:txBody>
      </p:sp>
      <p:cxnSp>
        <p:nvCxnSpPr>
          <p:cNvPr id="32" name="Shape 28"/>
          <p:cNvCxnSpPr>
            <a:stCxn id="30" idx="3"/>
          </p:cNvCxnSpPr>
          <p:nvPr/>
        </p:nvCxnSpPr>
        <p:spPr>
          <a:xfrm>
            <a:off x="1306512" y="4656137"/>
            <a:ext cx="4152900" cy="419100"/>
          </a:xfrm>
          <a:prstGeom prst="curvedConnector2">
            <a:avLst/>
          </a:prstGeom>
          <a:ln w="127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00784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What do we get?</a:t>
            </a:r>
          </a:p>
          <a:p>
            <a:pPr lvl="1"/>
            <a:r>
              <a:rPr lang="en-US" dirty="0"/>
              <a:t>w</a:t>
            </a:r>
            <a:r>
              <a:rPr lang="en-US" dirty="0" smtClean="0"/>
              <a:t>e have an RDF “view” of the RDB tables</a:t>
            </a:r>
          </a:p>
          <a:p>
            <a:pPr lvl="1"/>
            <a:r>
              <a:rPr lang="en-US" dirty="0" smtClean="0"/>
              <a:t>a query against the RDF view may be transformed into an SQL query against the original tables</a:t>
            </a:r>
          </a:p>
          <a:p>
            <a:r>
              <a:rPr lang="en-US" dirty="0" smtClean="0"/>
              <a:t>What do we miss?</a:t>
            </a:r>
          </a:p>
          <a:p>
            <a:pPr lvl="1"/>
            <a:r>
              <a:rPr lang="en-US" dirty="0" smtClean="0"/>
              <a:t>an RDF view that is close to our application; a more “natural” view of the data</a:t>
            </a:r>
          </a:p>
          <a:p>
            <a:pPr lvl="1"/>
            <a:r>
              <a:rPr lang="en-US" dirty="0" smtClean="0"/>
              <a:t>i.e.</a:t>
            </a:r>
            <a:r>
              <a:rPr lang="en-US" i="1" dirty="0" smtClean="0"/>
              <a:t>, the result of the Direct Mapping must be transformed, somehow, into an RDF that an application may use</a:t>
            </a:r>
            <a:endParaRPr lang="en-US" i="1" dirty="0"/>
          </a:p>
        </p:txBody>
      </p:sp>
      <p:sp>
        <p:nvSpPr>
          <p:cNvPr id="3" name="Title 2"/>
          <p:cNvSpPr>
            <a:spLocks noGrp="1"/>
          </p:cNvSpPr>
          <p:nvPr>
            <p:ph type="title"/>
          </p:nvPr>
        </p:nvSpPr>
        <p:spPr/>
        <p:txBody>
          <a:bodyPr/>
          <a:lstStyle/>
          <a:p>
            <a:r>
              <a:rPr lang="en-US" dirty="0" smtClean="0"/>
              <a:t>Result of the Direct Mapping</a:t>
            </a:r>
            <a:endParaRPr lang="en-US" dirty="0"/>
          </a:p>
        </p:txBody>
      </p:sp>
    </p:spTree>
    <p:extLst>
      <p:ext uri="{BB962C8B-B14F-4D97-AF65-F5344CB8AC3E}">
        <p14:creationId xmlns:p14="http://schemas.microsoft.com/office/powerpoint/2010/main" val="42415216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eaLnBrk="1" hangingPunct="1">
              <a:defRPr/>
            </a:pPr>
            <a:r>
              <a:rPr lang="en-US" dirty="0" smtClean="0"/>
              <a:t>Use external, public datasets</a:t>
            </a:r>
          </a:p>
          <a:p>
            <a:pPr lvl="1" eaLnBrk="1" hangingPunct="1">
              <a:defRPr/>
            </a:pPr>
            <a:r>
              <a:rPr lang="en-US" dirty="0" smtClean="0"/>
              <a:t>Wikipedia, </a:t>
            </a:r>
            <a:r>
              <a:rPr lang="en-US" dirty="0" err="1" smtClean="0"/>
              <a:t>MusicBrainz</a:t>
            </a:r>
            <a:r>
              <a:rPr lang="en-US" dirty="0" smtClean="0"/>
              <a:t>, …</a:t>
            </a:r>
          </a:p>
          <a:p>
            <a:pPr eaLnBrk="1" hangingPunct="1">
              <a:defRPr/>
            </a:pPr>
            <a:r>
              <a:rPr lang="en-US" dirty="0" smtClean="0"/>
              <a:t>They are available </a:t>
            </a:r>
            <a:r>
              <a:rPr lang="en-US" i="1" u="sng" dirty="0" smtClean="0"/>
              <a:t>as data </a:t>
            </a:r>
            <a:endParaRPr lang="en-US" dirty="0" smtClean="0"/>
          </a:p>
          <a:p>
            <a:pPr lvl="1" eaLnBrk="1" hangingPunct="1">
              <a:defRPr/>
            </a:pPr>
            <a:r>
              <a:rPr lang="en-US" dirty="0" smtClean="0"/>
              <a:t>not API-</a:t>
            </a:r>
            <a:r>
              <a:rPr lang="en-US" dirty="0" err="1" smtClean="0"/>
              <a:t>s</a:t>
            </a:r>
            <a:r>
              <a:rPr lang="en-US" dirty="0" smtClean="0"/>
              <a:t> or hidden on a Web site</a:t>
            </a:r>
          </a:p>
          <a:p>
            <a:pPr lvl="1" eaLnBrk="1" hangingPunct="1">
              <a:defRPr/>
            </a:pPr>
            <a:r>
              <a:rPr lang="en-US" dirty="0" smtClean="0"/>
              <a:t>data can be extracted using, e.g., HTTP requests or standard queries</a:t>
            </a:r>
          </a:p>
        </p:txBody>
      </p:sp>
      <p:sp>
        <p:nvSpPr>
          <p:cNvPr id="2" name="Title 1"/>
          <p:cNvSpPr>
            <a:spLocks noGrp="1"/>
          </p:cNvSpPr>
          <p:nvPr>
            <p:ph type="title"/>
          </p:nvPr>
        </p:nvSpPr>
        <p:spPr/>
        <p:txBody>
          <a:bodyPr/>
          <a:lstStyle/>
          <a:p>
            <a:pPr eaLnBrk="1" hangingPunct="1">
              <a:defRPr/>
            </a:pPr>
            <a:r>
              <a:rPr lang="en-US" dirty="0" smtClean="0"/>
              <a:t>The choice of the BBC</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713" y="1631098"/>
            <a:ext cx="9524999" cy="4525004"/>
          </a:xfrm>
        </p:spPr>
        <p:txBody>
          <a:bodyPr>
            <a:normAutofit/>
          </a:bodyPr>
          <a:lstStyle/>
          <a:p>
            <a:r>
              <a:rPr lang="en-US" dirty="0" smtClean="0"/>
              <a:t>Separate vocabulary for a finer control of the mapping</a:t>
            </a:r>
          </a:p>
          <a:p>
            <a:pPr lvl="1"/>
            <a:r>
              <a:rPr lang="en-US" dirty="0"/>
              <a:t>g</a:t>
            </a:r>
            <a:r>
              <a:rPr lang="en-US" dirty="0" smtClean="0"/>
              <a:t>ets to the final RDF graph with one processing step</a:t>
            </a:r>
          </a:p>
          <a:p>
            <a:r>
              <a:rPr lang="en-US" dirty="0" smtClean="0"/>
              <a:t>Fundamentals are similar:</a:t>
            </a:r>
            <a:endParaRPr lang="en-US" dirty="0"/>
          </a:p>
          <a:p>
            <a:pPr lvl="1"/>
            <a:r>
              <a:rPr lang="en-US" dirty="0"/>
              <a:t>each row is turned into a series of triples with a common </a:t>
            </a:r>
            <a:r>
              <a:rPr lang="en-US" dirty="0" smtClean="0"/>
              <a:t>subject</a:t>
            </a:r>
          </a:p>
          <a:p>
            <a:pPr lvl="1"/>
            <a:r>
              <a:rPr lang="en-US" dirty="0" smtClean="0"/>
              <a:t>cross-referenced tables linked via URI-s</a:t>
            </a:r>
            <a:endParaRPr lang="en-US" dirty="0"/>
          </a:p>
        </p:txBody>
      </p:sp>
      <p:sp>
        <p:nvSpPr>
          <p:cNvPr id="3" name="Title 2"/>
          <p:cNvSpPr>
            <a:spLocks noGrp="1"/>
          </p:cNvSpPr>
          <p:nvPr>
            <p:ph type="title"/>
          </p:nvPr>
        </p:nvSpPr>
        <p:spPr/>
        <p:txBody>
          <a:bodyPr/>
          <a:lstStyle/>
          <a:p>
            <a:r>
              <a:rPr lang="en-US" dirty="0" smtClean="0"/>
              <a:t>Enters R2RML</a:t>
            </a:r>
            <a:endParaRPr lang="en-US" dirty="0"/>
          </a:p>
        </p:txBody>
      </p:sp>
    </p:spTree>
    <p:extLst>
      <p:ext uri="{BB962C8B-B14F-4D97-AF65-F5344CB8AC3E}">
        <p14:creationId xmlns:p14="http://schemas.microsoft.com/office/powerpoint/2010/main" val="160753652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713" y="1631097"/>
            <a:ext cx="9524999" cy="5533116"/>
          </a:xfrm>
        </p:spPr>
        <p:txBody>
          <a:bodyPr>
            <a:normAutofit/>
          </a:bodyPr>
          <a:lstStyle/>
          <a:p>
            <a:r>
              <a:rPr lang="en-US" dirty="0"/>
              <a:t>T</a:t>
            </a:r>
            <a:r>
              <a:rPr lang="en-US" dirty="0" smtClean="0"/>
              <a:t>here is a finer control over the structure of the result graph</a:t>
            </a:r>
          </a:p>
          <a:p>
            <a:pPr lvl="1"/>
            <a:r>
              <a:rPr lang="en-US" dirty="0" smtClean="0"/>
              <a:t>the format of the (common) subject URI can be controlled</a:t>
            </a:r>
          </a:p>
          <a:p>
            <a:pPr lvl="1"/>
            <a:r>
              <a:rPr lang="en-US" dirty="0" smtClean="0"/>
              <a:t>objects might be URI-s generated on the fly via templates from column names</a:t>
            </a:r>
          </a:p>
          <a:p>
            <a:pPr lvl="1"/>
            <a:r>
              <a:rPr lang="en-US" dirty="0" smtClean="0"/>
              <a:t>datatypes can be assigned to literal objects</a:t>
            </a:r>
          </a:p>
          <a:p>
            <a:pPr lvl="1"/>
            <a:r>
              <a:rPr lang="en-US" dirty="0" smtClean="0"/>
              <a:t>“virtual” tables can be generated through SQL before processing them through R2RML</a:t>
            </a:r>
          </a:p>
          <a:p>
            <a:r>
              <a:rPr lang="en-US" dirty="0" smtClean="0"/>
              <a:t>R2RML can generate the </a:t>
            </a:r>
            <a:r>
              <a:rPr lang="en-US" i="1" u="sng" dirty="0" smtClean="0"/>
              <a:t>final</a:t>
            </a:r>
            <a:r>
              <a:rPr lang="en-US" dirty="0" smtClean="0"/>
              <a:t> RDF ready to be used by an application</a:t>
            </a:r>
            <a:endParaRPr lang="en-US" dirty="0"/>
          </a:p>
        </p:txBody>
      </p:sp>
      <p:sp>
        <p:nvSpPr>
          <p:cNvPr id="3" name="Title 2"/>
          <p:cNvSpPr>
            <a:spLocks noGrp="1"/>
          </p:cNvSpPr>
          <p:nvPr>
            <p:ph type="title"/>
          </p:nvPr>
        </p:nvSpPr>
        <p:spPr/>
        <p:txBody>
          <a:bodyPr/>
          <a:lstStyle/>
          <a:p>
            <a:r>
              <a:rPr lang="en-US" dirty="0" smtClean="0"/>
              <a:t>Enters R2RML</a:t>
            </a:r>
            <a:endParaRPr lang="en-US" dirty="0"/>
          </a:p>
        </p:txBody>
      </p:sp>
    </p:spTree>
    <p:extLst>
      <p:ext uri="{BB962C8B-B14F-4D97-AF65-F5344CB8AC3E}">
        <p14:creationId xmlns:p14="http://schemas.microsoft.com/office/powerpoint/2010/main" val="160753652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9713" y="1493837"/>
            <a:ext cx="9524999" cy="5181601"/>
          </a:xfrm>
        </p:spPr>
        <p:txBody>
          <a:bodyPr/>
          <a:lstStyle/>
          <a:p>
            <a:r>
              <a:rPr lang="en-US" dirty="0" smtClean="0"/>
              <a:t>An R2RML processor has access to:</a:t>
            </a:r>
          </a:p>
          <a:p>
            <a:pPr lvl="1"/>
            <a:r>
              <a:rPr lang="en-US" dirty="0" smtClean="0"/>
              <a:t>an RDB schema</a:t>
            </a:r>
          </a:p>
          <a:p>
            <a:pPr lvl="1"/>
            <a:r>
              <a:rPr lang="en-US" dirty="0" smtClean="0"/>
              <a:t>an R2RML instance</a:t>
            </a:r>
          </a:p>
          <a:p>
            <a:pPr lvl="1"/>
            <a:r>
              <a:rPr lang="en-US" dirty="0" smtClean="0"/>
              <a:t>a database governed by the schema</a:t>
            </a:r>
          </a:p>
          <a:p>
            <a:r>
              <a:rPr lang="en-US" dirty="0" smtClean="0"/>
              <a:t>… and produces an RDF graph</a:t>
            </a:r>
          </a:p>
          <a:p>
            <a:pPr lvl="1"/>
            <a:endParaRPr lang="en-US" dirty="0" smtClean="0"/>
          </a:p>
        </p:txBody>
      </p:sp>
      <p:sp>
        <p:nvSpPr>
          <p:cNvPr id="3" name="Title 2"/>
          <p:cNvSpPr>
            <a:spLocks noGrp="1"/>
          </p:cNvSpPr>
          <p:nvPr>
            <p:ph type="title"/>
          </p:nvPr>
        </p:nvSpPr>
        <p:spPr/>
        <p:txBody>
          <a:bodyPr/>
          <a:lstStyle/>
          <a:p>
            <a:r>
              <a:rPr lang="en-US" dirty="0" smtClean="0"/>
              <a:t>What R2RML processor does</a:t>
            </a:r>
            <a:endParaRPr lang="en-US" dirty="0"/>
          </a:p>
        </p:txBody>
      </p:sp>
      <p:grpSp>
        <p:nvGrpSpPr>
          <p:cNvPr id="25" name="Group 24"/>
          <p:cNvGrpSpPr/>
          <p:nvPr/>
        </p:nvGrpSpPr>
        <p:grpSpPr>
          <a:xfrm>
            <a:off x="1839912" y="5151437"/>
            <a:ext cx="1600199" cy="961253"/>
            <a:chOff x="1687512" y="4922837"/>
            <a:chExt cx="1600199" cy="961253"/>
          </a:xfrm>
        </p:grpSpPr>
        <p:pic>
          <p:nvPicPr>
            <p:cNvPr id="5" name="Picture 4"/>
            <p:cNvPicPr>
              <a:picLocks noChangeAspect="1"/>
            </p:cNvPicPr>
            <p:nvPr/>
          </p:nvPicPr>
          <p:blipFill>
            <a:blip r:embed="rId2"/>
            <a:stretch>
              <a:fillRect/>
            </a:stretch>
          </p:blipFill>
          <p:spPr>
            <a:xfrm>
              <a:off x="1687512" y="5227637"/>
              <a:ext cx="1143000" cy="656453"/>
            </a:xfrm>
            <a:prstGeom prst="rect">
              <a:avLst/>
            </a:prstGeom>
          </p:spPr>
        </p:pic>
        <p:pic>
          <p:nvPicPr>
            <p:cNvPr id="6" name="Picture 5"/>
            <p:cNvPicPr>
              <a:picLocks noChangeAspect="1"/>
            </p:cNvPicPr>
            <p:nvPr/>
          </p:nvPicPr>
          <p:blipFill>
            <a:blip r:embed="rId3"/>
            <a:stretch>
              <a:fillRect/>
            </a:stretch>
          </p:blipFill>
          <p:spPr>
            <a:xfrm>
              <a:off x="2220912" y="4922837"/>
              <a:ext cx="1066799" cy="615736"/>
            </a:xfrm>
            <a:prstGeom prst="rect">
              <a:avLst/>
            </a:prstGeom>
          </p:spPr>
        </p:pic>
      </p:grpSp>
      <p:grpSp>
        <p:nvGrpSpPr>
          <p:cNvPr id="9" name="Group 33"/>
          <p:cNvGrpSpPr/>
          <p:nvPr/>
        </p:nvGrpSpPr>
        <p:grpSpPr>
          <a:xfrm>
            <a:off x="7935912" y="4922837"/>
            <a:ext cx="1447800" cy="1254760"/>
            <a:chOff x="4659312" y="2789237"/>
            <a:chExt cx="1143000" cy="990600"/>
          </a:xfrm>
        </p:grpSpPr>
        <p:sp>
          <p:nvSpPr>
            <p:cNvPr id="10" name="Oval 9"/>
            <p:cNvSpPr/>
            <p:nvPr/>
          </p:nvSpPr>
          <p:spPr bwMode="auto">
            <a:xfrm>
              <a:off x="4887912" y="27892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1" name="Oval 10"/>
            <p:cNvSpPr/>
            <p:nvPr/>
          </p:nvSpPr>
          <p:spPr bwMode="auto">
            <a:xfrm>
              <a:off x="5116512" y="3170237"/>
              <a:ext cx="152400" cy="152400"/>
            </a:xfrm>
            <a:prstGeom prst="ellipse">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2" name="Oval 11"/>
            <p:cNvSpPr/>
            <p:nvPr/>
          </p:nvSpPr>
          <p:spPr bwMode="auto">
            <a:xfrm>
              <a:off x="5573712" y="2789237"/>
              <a:ext cx="152400" cy="152400"/>
            </a:xfrm>
            <a:prstGeom prst="ellipse">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3" name="Oval 12"/>
            <p:cNvSpPr/>
            <p:nvPr/>
          </p:nvSpPr>
          <p:spPr bwMode="auto">
            <a:xfrm>
              <a:off x="5649912" y="32464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4" name="Oval 13"/>
            <p:cNvSpPr/>
            <p:nvPr/>
          </p:nvSpPr>
          <p:spPr bwMode="auto">
            <a:xfrm>
              <a:off x="4659312" y="3398837"/>
              <a:ext cx="152400" cy="1524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sp>
          <p:nvSpPr>
            <p:cNvPr id="15" name="Oval 14"/>
            <p:cNvSpPr/>
            <p:nvPr/>
          </p:nvSpPr>
          <p:spPr bwMode="auto">
            <a:xfrm>
              <a:off x="5345112" y="3627437"/>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87000"/>
                </a:lnSpc>
                <a:spcBef>
                  <a:spcPct val="0"/>
                </a:spcBef>
                <a:spcAft>
                  <a:spcPct val="0"/>
                </a:spcAft>
                <a:buClr>
                  <a:srgbClr val="000000"/>
                </a:buClr>
                <a:buSzPct val="100000"/>
                <a:buFont typeface="Times New Roman" charset="0"/>
                <a:buNone/>
                <a:tabLst/>
              </a:pPr>
              <a:endParaRPr kumimoji="0" lang="en-US" sz="2800" b="1" i="0" u="none" strike="noStrike" cap="none" normalizeH="0" baseline="0">
                <a:ln>
                  <a:noFill/>
                </a:ln>
                <a:solidFill>
                  <a:schemeClr val="bg1"/>
                </a:solidFill>
                <a:effectLst/>
                <a:latin typeface="Arial" charset="0"/>
              </a:endParaRPr>
            </a:p>
          </p:txBody>
        </p:sp>
        <p:cxnSp>
          <p:nvCxnSpPr>
            <p:cNvPr id="16" name="Straight Arrow Connector 15"/>
            <p:cNvCxnSpPr>
              <a:stCxn id="10" idx="6"/>
              <a:endCxn id="12" idx="2"/>
            </p:cNvCxnSpPr>
            <p:nvPr/>
          </p:nvCxnSpPr>
          <p:spPr bwMode="auto">
            <a:xfrm>
              <a:off x="5040312" y="2865437"/>
              <a:ext cx="533400" cy="158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17" name="Straight Arrow Connector 16"/>
            <p:cNvCxnSpPr>
              <a:stCxn id="10" idx="5"/>
              <a:endCxn id="13" idx="1"/>
            </p:cNvCxnSpPr>
            <p:nvPr/>
          </p:nvCxnSpPr>
          <p:spPr bwMode="auto">
            <a:xfrm rot="16200000" flipH="1">
              <a:off x="5170394" y="2766919"/>
              <a:ext cx="349436" cy="654236"/>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18" name="Straight Arrow Connector 17"/>
            <p:cNvCxnSpPr>
              <a:stCxn id="14" idx="7"/>
              <a:endCxn id="11" idx="2"/>
            </p:cNvCxnSpPr>
            <p:nvPr/>
          </p:nvCxnSpPr>
          <p:spPr bwMode="auto">
            <a:xfrm rot="5400000" flipH="1" flipV="1">
              <a:off x="4865594" y="3170237"/>
              <a:ext cx="174718" cy="3271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19" name="Straight Arrow Connector 18"/>
            <p:cNvCxnSpPr>
              <a:stCxn id="11" idx="5"/>
              <a:endCxn id="15" idx="0"/>
            </p:cNvCxnSpPr>
            <p:nvPr/>
          </p:nvCxnSpPr>
          <p:spPr bwMode="auto">
            <a:xfrm rot="16200000" flipH="1">
              <a:off x="5170394" y="3376519"/>
              <a:ext cx="327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cxnSp>
          <p:nvCxnSpPr>
            <p:cNvPr id="20" name="Straight Arrow Connector 19"/>
            <p:cNvCxnSpPr>
              <a:stCxn id="15" idx="7"/>
              <a:endCxn id="12" idx="4"/>
            </p:cNvCxnSpPr>
            <p:nvPr/>
          </p:nvCxnSpPr>
          <p:spPr bwMode="auto">
            <a:xfrm rot="5400000" flipH="1" flipV="1">
              <a:off x="5208494" y="3208337"/>
              <a:ext cx="708118" cy="174718"/>
            </a:xfrm>
            <a:prstGeom prst="straightConnector1">
              <a:avLst/>
            </a:prstGeom>
            <a:solidFill>
              <a:srgbClr val="00B8FF"/>
            </a:solidFill>
            <a:ln w="9525" cap="flat" cmpd="sng" algn="ctr">
              <a:solidFill>
                <a:schemeClr val="tx1"/>
              </a:solidFill>
              <a:prstDash val="solid"/>
              <a:round/>
              <a:headEnd type="none" w="med" len="med"/>
              <a:tailEnd type="triangle" w="sm" len="sm"/>
            </a:ln>
            <a:effectLst/>
          </p:spPr>
        </p:cxnSp>
      </p:grpSp>
      <p:sp>
        <p:nvSpPr>
          <p:cNvPr id="23" name="Card 22"/>
          <p:cNvSpPr/>
          <p:nvPr/>
        </p:nvSpPr>
        <p:spPr>
          <a:xfrm>
            <a:off x="468312" y="4313237"/>
            <a:ext cx="838200" cy="685800"/>
          </a:xfrm>
          <a:prstGeom prst="flowChartPunchedCard">
            <a:avLst/>
          </a:prstGeom>
          <a:ln/>
        </p:spPr>
        <p:style>
          <a:lnRef idx="2">
            <a:schemeClr val="accent6"/>
          </a:lnRef>
          <a:fillRef idx="1">
            <a:schemeClr val="lt1"/>
          </a:fillRef>
          <a:effectRef idx="0">
            <a:schemeClr val="accent6"/>
          </a:effectRef>
          <a:fontRef idx="minor">
            <a:schemeClr val="dk1"/>
          </a:fontRef>
        </p:style>
        <p:txBody>
          <a:bodyPr/>
          <a:lstStyle/>
          <a:p>
            <a:r>
              <a:rPr lang="en-US" sz="1200" dirty="0" smtClean="0"/>
              <a:t>RDB Schema</a:t>
            </a:r>
            <a:endParaRPr lang="en-US" sz="1200" dirty="0"/>
          </a:p>
        </p:txBody>
      </p:sp>
      <p:sp>
        <p:nvSpPr>
          <p:cNvPr id="24" name="Card 23"/>
          <p:cNvSpPr/>
          <p:nvPr/>
        </p:nvSpPr>
        <p:spPr>
          <a:xfrm>
            <a:off x="1382712" y="6523037"/>
            <a:ext cx="838200" cy="670560"/>
          </a:xfrm>
          <a:prstGeom prst="flowChartPunchedCar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R2RML Instance</a:t>
            </a:r>
            <a:endParaRPr lang="en-US" sz="1200" dirty="0"/>
          </a:p>
        </p:txBody>
      </p:sp>
      <p:sp>
        <p:nvSpPr>
          <p:cNvPr id="27" name="Oval 26"/>
          <p:cNvSpPr/>
          <p:nvPr/>
        </p:nvSpPr>
        <p:spPr>
          <a:xfrm>
            <a:off x="4659312" y="5075237"/>
            <a:ext cx="16002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R2RML Processing</a:t>
            </a:r>
            <a:endParaRPr lang="en-US" sz="1400" dirty="0"/>
          </a:p>
        </p:txBody>
      </p:sp>
      <p:cxnSp>
        <p:nvCxnSpPr>
          <p:cNvPr id="29" name="Shape 28"/>
          <p:cNvCxnSpPr>
            <a:stCxn id="23" idx="3"/>
            <a:endCxn id="27" idx="0"/>
          </p:cNvCxnSpPr>
          <p:nvPr/>
        </p:nvCxnSpPr>
        <p:spPr>
          <a:xfrm>
            <a:off x="1306512" y="4656137"/>
            <a:ext cx="4152900" cy="419100"/>
          </a:xfrm>
          <a:prstGeom prst="curvedConnector2">
            <a:avLst/>
          </a:prstGeom>
          <a:ln w="12700" cmpd="sng">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6" idx="3"/>
            <a:endCxn id="27" idx="2"/>
          </p:cNvCxnSpPr>
          <p:nvPr/>
        </p:nvCxnSpPr>
        <p:spPr>
          <a:xfrm flipV="1">
            <a:off x="3440111" y="5456237"/>
            <a:ext cx="1219201" cy="3068"/>
          </a:xfrm>
          <a:prstGeom prst="curvedConnector3">
            <a:avLst>
              <a:gd name="adj1" fmla="val 50000"/>
            </a:avLst>
          </a:prstGeom>
          <a:ln w="12700" cmpd="sng">
            <a:tailEnd type="arrow"/>
          </a:ln>
        </p:spPr>
        <p:style>
          <a:lnRef idx="2">
            <a:schemeClr val="accent1"/>
          </a:lnRef>
          <a:fillRef idx="0">
            <a:schemeClr val="accent1"/>
          </a:fillRef>
          <a:effectRef idx="1">
            <a:schemeClr val="accent1"/>
          </a:effectRef>
          <a:fontRef idx="minor">
            <a:schemeClr val="tx1"/>
          </a:fontRef>
        </p:style>
      </p:cxnSp>
      <p:cxnSp>
        <p:nvCxnSpPr>
          <p:cNvPr id="33" name="Shape 32"/>
          <p:cNvCxnSpPr>
            <a:stCxn id="24" idx="3"/>
            <a:endCxn id="27" idx="4"/>
          </p:cNvCxnSpPr>
          <p:nvPr/>
        </p:nvCxnSpPr>
        <p:spPr>
          <a:xfrm flipV="1">
            <a:off x="2220912" y="5837237"/>
            <a:ext cx="3238500" cy="1021080"/>
          </a:xfrm>
          <a:prstGeom prst="curvedConnector2">
            <a:avLst/>
          </a:prstGeom>
          <a:ln w="12700" cmpd="sng">
            <a:tailEnd type="arrow"/>
          </a:ln>
        </p:spPr>
        <p:style>
          <a:lnRef idx="2">
            <a:schemeClr val="accent1"/>
          </a:lnRef>
          <a:fillRef idx="0">
            <a:schemeClr val="accent1"/>
          </a:fillRef>
          <a:effectRef idx="1">
            <a:schemeClr val="accent1"/>
          </a:effectRef>
          <a:fontRef idx="minor">
            <a:schemeClr val="tx1"/>
          </a:fontRef>
        </p:style>
      </p:cxnSp>
      <p:cxnSp>
        <p:nvCxnSpPr>
          <p:cNvPr id="35" name="Shape 34"/>
          <p:cNvCxnSpPr>
            <a:stCxn id="23" idx="2"/>
            <a:endCxn id="24" idx="1"/>
          </p:cNvCxnSpPr>
          <p:nvPr/>
        </p:nvCxnSpPr>
        <p:spPr>
          <a:xfrm rot="16200000" flipH="1">
            <a:off x="205422" y="5681027"/>
            <a:ext cx="1859280" cy="495300"/>
          </a:xfrm>
          <a:prstGeom prst="curvedConnector2">
            <a:avLst/>
          </a:prstGeom>
          <a:ln w="12700" cmpd="sng">
            <a:headEnd type="none"/>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27" idx="6"/>
          </p:cNvCxnSpPr>
          <p:nvPr/>
        </p:nvCxnSpPr>
        <p:spPr>
          <a:xfrm>
            <a:off x="6259512" y="5456237"/>
            <a:ext cx="1600200" cy="1588"/>
          </a:xfrm>
          <a:prstGeom prst="straightConnector1">
            <a:avLst/>
          </a:prstGeom>
          <a:ln w="12700" cmpd="sng">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982912" y="5857600"/>
            <a:ext cx="914400" cy="284437"/>
          </a:xfrm>
          <a:prstGeom prst="rect">
            <a:avLst/>
          </a:prstGeom>
          <a:noFill/>
        </p:spPr>
        <p:txBody>
          <a:bodyPr wrap="square" rtlCol="0">
            <a:spAutoFit/>
          </a:bodyPr>
          <a:lstStyle/>
          <a:p>
            <a:r>
              <a:rPr lang="en-US" sz="1400" dirty="0" smtClean="0">
                <a:solidFill>
                  <a:schemeClr val="bg1">
                    <a:lumMod val="50000"/>
                  </a:schemeClr>
                </a:solidFill>
                <a:latin typeface="Helvetica Neue"/>
                <a:cs typeface="Helvetica Neue"/>
              </a:rPr>
              <a:t>Tables</a:t>
            </a:r>
            <a:endParaRPr lang="en-US" sz="1400" dirty="0">
              <a:solidFill>
                <a:schemeClr val="bg1">
                  <a:lumMod val="50000"/>
                </a:schemeClr>
              </a:solidFill>
              <a:latin typeface="Helvetica Neue"/>
              <a:cs typeface="Helvetica Neue"/>
            </a:endParaRP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
          <p:cNvSpPr>
            <a:spLocks noGrp="1" noChangeArrowheads="1"/>
          </p:cNvSpPr>
          <p:nvPr>
            <p:ph type="title"/>
          </p:nvPr>
        </p:nvSpPr>
        <p:spPr/>
        <p:txBody>
          <a:bodyPr tIns="42336"/>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4800" dirty="0" smtClean="0">
                <a:solidFill>
                  <a:srgbClr val="000000"/>
                </a:solidFill>
              </a:rPr>
              <a:t>Linked </a:t>
            </a:r>
            <a:r>
              <a:rPr lang="en-US" sz="4800" dirty="0">
                <a:solidFill>
                  <a:srgbClr val="000000"/>
                </a:solidFill>
              </a:rPr>
              <a:t>Open Data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2"/>
          <p:cNvSpPr>
            <a:spLocks noGrp="1" noChangeArrowheads="1"/>
          </p:cNvSpPr>
          <p:nvPr>
            <p:ph idx="1"/>
          </p:nvPr>
        </p:nvSpPr>
        <p:spPr/>
        <p:txBody>
          <a:bodyPr/>
          <a:lstStyle/>
          <a:p>
            <a:r>
              <a:rPr lang="en-US" dirty="0" smtClean="0"/>
              <a:t>Goal: “expose” open datasets in RDF</a:t>
            </a:r>
          </a:p>
          <a:p>
            <a:r>
              <a:rPr lang="en-US" dirty="0" smtClean="0"/>
              <a:t>Set RDF links among the data items from different datasets</a:t>
            </a:r>
          </a:p>
          <a:p>
            <a:r>
              <a:rPr lang="en-US" dirty="0" smtClean="0"/>
              <a:t>Set up, if possible, </a:t>
            </a:r>
            <a:r>
              <a:rPr lang="en-US" dirty="0"/>
              <a:t>q</a:t>
            </a:r>
            <a:r>
              <a:rPr lang="en-US" dirty="0" smtClean="0"/>
              <a:t>uery endpoints</a:t>
            </a:r>
          </a:p>
        </p:txBody>
      </p:sp>
      <p:sp>
        <p:nvSpPr>
          <p:cNvPr id="251907" name="Rectangle 1"/>
          <p:cNvSpPr>
            <a:spLocks noGrp="1" noChangeArrowheads="1"/>
          </p:cNvSpPr>
          <p:nvPr>
            <p:ph type="title"/>
          </p:nvPr>
        </p:nvSpPr>
        <p:spPr/>
        <p:txBody>
          <a:bodyPr/>
          <a:lstStyle/>
          <a:p>
            <a:r>
              <a:rPr lang="en-US" dirty="0" smtClean="0"/>
              <a:t>Linked Open Data Project</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6" name="Rectangle 2"/>
          <p:cNvSpPr>
            <a:spLocks noGrp="1" noChangeArrowheads="1"/>
          </p:cNvSpPr>
          <p:nvPr>
            <p:ph idx="1"/>
          </p:nvPr>
        </p:nvSpPr>
        <p:spPr/>
        <p:txBody>
          <a:bodyPr/>
          <a:lstStyle/>
          <a:p>
            <a:r>
              <a:rPr lang="en-US" smtClean="0"/>
              <a:t>DBpedia is a community effort to</a:t>
            </a:r>
          </a:p>
          <a:p>
            <a:pPr lvl="1"/>
            <a:r>
              <a:rPr lang="en-US" smtClean="0"/>
              <a:t>extract structured (“infobox”) information from Wikipedia</a:t>
            </a:r>
          </a:p>
          <a:p>
            <a:pPr lvl="1"/>
            <a:r>
              <a:rPr lang="en-US" smtClean="0"/>
              <a:t>provide a query endpoint to the dataset</a:t>
            </a:r>
          </a:p>
          <a:p>
            <a:pPr lvl="1"/>
            <a:r>
              <a:rPr lang="en-US" smtClean="0"/>
              <a:t>interlink the DBpedia dataset with other datasets on the Web</a:t>
            </a:r>
            <a:endParaRPr lang="en-US"/>
          </a:p>
        </p:txBody>
      </p:sp>
      <p:sp>
        <p:nvSpPr>
          <p:cNvPr id="253955" name="Rectangle 1"/>
          <p:cNvSpPr>
            <a:spLocks noGrp="1" noChangeArrowheads="1"/>
          </p:cNvSpPr>
          <p:nvPr>
            <p:ph type="title"/>
          </p:nvPr>
        </p:nvSpPr>
        <p:spPr/>
        <p:txBody>
          <a:bodyPr/>
          <a:lstStyle/>
          <a:p>
            <a:r>
              <a:rPr lang="en-US" smtClean="0"/>
              <a:t>Example data source: DBpedia</a:t>
            </a:r>
            <a:endParaRPr lang="en-US"/>
          </a:p>
        </p:txBody>
      </p:sp>
      <p:grpSp>
        <p:nvGrpSpPr>
          <p:cNvPr id="253957" name="Group 3"/>
          <p:cNvGrpSpPr>
            <a:grpSpLocks/>
          </p:cNvGrpSpPr>
          <p:nvPr/>
        </p:nvGrpSpPr>
        <p:grpSpPr bwMode="auto">
          <a:xfrm>
            <a:off x="3887788" y="4176713"/>
            <a:ext cx="2074862" cy="1798637"/>
            <a:chOff x="2449" y="2631"/>
            <a:chExt cx="1307" cy="1133"/>
          </a:xfrm>
        </p:grpSpPr>
        <p:pic>
          <p:nvPicPr>
            <p:cNvPr id="253958" name="Picture 4"/>
            <p:cNvPicPr>
              <a:picLocks noChangeAspect="1" noChangeArrowheads="1"/>
            </p:cNvPicPr>
            <p:nvPr/>
          </p:nvPicPr>
          <p:blipFill>
            <a:blip r:embed="rId3"/>
            <a:srcRect/>
            <a:stretch>
              <a:fillRect/>
            </a:stretch>
          </p:blipFill>
          <p:spPr bwMode="auto">
            <a:xfrm>
              <a:off x="2449" y="2631"/>
              <a:ext cx="1308" cy="366"/>
            </a:xfrm>
            <a:prstGeom prst="rect">
              <a:avLst/>
            </a:prstGeom>
            <a:noFill/>
            <a:ln w="9525">
              <a:noFill/>
              <a:round/>
              <a:headEnd/>
              <a:tailEnd/>
            </a:ln>
          </p:spPr>
        </p:pic>
        <p:pic>
          <p:nvPicPr>
            <p:cNvPr id="253959" name="Picture 5"/>
            <p:cNvPicPr>
              <a:picLocks noChangeAspect="1" noChangeArrowheads="1"/>
            </p:cNvPicPr>
            <p:nvPr/>
          </p:nvPicPr>
          <p:blipFill>
            <a:blip r:embed="rId4"/>
            <a:srcRect/>
            <a:stretch>
              <a:fillRect/>
            </a:stretch>
          </p:blipFill>
          <p:spPr bwMode="auto">
            <a:xfrm>
              <a:off x="2451" y="3138"/>
              <a:ext cx="1306" cy="184"/>
            </a:xfrm>
            <a:prstGeom prst="rect">
              <a:avLst/>
            </a:prstGeom>
            <a:noFill/>
            <a:ln w="9525">
              <a:noFill/>
              <a:round/>
              <a:headEnd/>
              <a:tailEnd/>
            </a:ln>
          </p:spPr>
        </p:pic>
        <p:pic>
          <p:nvPicPr>
            <p:cNvPr id="253960" name="Picture 6"/>
            <p:cNvPicPr>
              <a:picLocks noChangeAspect="1" noChangeArrowheads="1"/>
            </p:cNvPicPr>
            <p:nvPr/>
          </p:nvPicPr>
          <p:blipFill>
            <a:blip r:embed="rId5"/>
            <a:srcRect/>
            <a:stretch>
              <a:fillRect/>
            </a:stretch>
          </p:blipFill>
          <p:spPr bwMode="auto">
            <a:xfrm>
              <a:off x="2854" y="3463"/>
              <a:ext cx="902" cy="301"/>
            </a:xfrm>
            <a:prstGeom prst="rect">
              <a:avLst/>
            </a:prstGeom>
            <a:noFill/>
            <a:ln w="9525">
              <a:noFill/>
              <a:round/>
              <a:headEnd/>
              <a:tailEnd/>
            </a:ln>
          </p:spPr>
        </p:pic>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1"/>
          <p:cNvSpPr>
            <a:spLocks noGrp="1" noChangeArrowheads="1"/>
          </p:cNvSpPr>
          <p:nvPr>
            <p:ph type="title"/>
          </p:nvPr>
        </p:nvSpPr>
        <p:spPr/>
        <p:txBody>
          <a:bodyPr tIns="35280">
            <a:normAutofit fontScale="90000"/>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dirty="0"/>
              <a:t>Extracting structured data from Wikipedia</a:t>
            </a:r>
          </a:p>
        </p:txBody>
      </p:sp>
      <p:sp>
        <p:nvSpPr>
          <p:cNvPr id="123906" name="Rectangle 2"/>
          <p:cNvSpPr>
            <a:spLocks noChangeArrowheads="1"/>
          </p:cNvSpPr>
          <p:nvPr/>
        </p:nvSpPr>
        <p:spPr bwMode="auto">
          <a:xfrm>
            <a:off x="230187" y="1493837"/>
            <a:ext cx="7019925" cy="5484040"/>
          </a:xfrm>
          <a:prstGeom prst="rect">
            <a:avLst/>
          </a:prstGeom>
          <a:solidFill>
            <a:schemeClr val="accent1">
              <a:lumMod val="20000"/>
              <a:lumOff val="80000"/>
            </a:schemeClr>
          </a:solidFill>
          <a:ln w="12600">
            <a:noFill/>
            <a:miter lim="800000"/>
            <a:headEnd/>
            <a:tailEnd/>
          </a:ln>
          <a:effectLst>
            <a:outerShdw blurRad="63500" dist="101823" dir="2700000" algn="ctr" rotWithShape="0">
              <a:srgbClr val="C0C0C0"/>
            </a:outerShdw>
          </a:effectLst>
        </p:spPr>
        <p:txBody>
          <a:bodyPr lIns="90000" tIns="46800" rIns="90000" bIns="46800">
            <a:prstTxWarp prst="textNoShape">
              <a:avLst/>
            </a:prstTxWarp>
            <a:spAutoFit/>
          </a:bodyPr>
          <a:lstStyle/>
          <a:p>
            <a:pPr>
              <a:lnSpc>
                <a:spcPct val="94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@prefix dbpedia &lt;http://dbpedia.org/resource/&gt;.</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@prefix dbterm  &lt;http://dbpedia.org/property/&gt;.</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endParaRPr lang="en-US" sz="1900" b="1" noProof="1" smtClean="0">
              <a:solidFill>
                <a:srgbClr val="000000"/>
              </a:solidFill>
              <a:latin typeface="Courier New" charset="0"/>
              <a:ea typeface="msmincho" charset="0"/>
              <a:cs typeface="msmincho" charset="0"/>
            </a:endParaRP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dbpedia:</a:t>
            </a:r>
            <a:r>
              <a:rPr lang="en-US" sz="1900" b="1" noProof="1" smtClean="0">
                <a:solidFill>
                  <a:srgbClr val="FF0000"/>
                </a:solidFill>
                <a:latin typeface="Courier New" charset="0"/>
                <a:ea typeface="msmincho" charset="0"/>
                <a:cs typeface="msmincho" charset="0"/>
              </a:rPr>
              <a:t>Amsterdam</a:t>
            </a:r>
            <a:r>
              <a:rPr lang="en-US" sz="1900" b="1" noProof="1" smtClean="0">
                <a:solidFill>
                  <a:srgbClr val="000000"/>
                </a:solidFill>
                <a:latin typeface="Courier New" charset="0"/>
                <a:ea typeface="msmincho" charset="0"/>
                <a:cs typeface="msmincho" charset="0"/>
              </a:rPr>
              <a:t/>
            </a:r>
            <a:br>
              <a:rPr lang="en-US" sz="1900" b="1" noProof="1" smtClean="0">
                <a:solidFill>
                  <a:srgbClr val="000000"/>
                </a:solidFill>
                <a:latin typeface="Courier New" charset="0"/>
                <a:ea typeface="msmincho" charset="0"/>
                <a:cs typeface="msmincho" charset="0"/>
              </a:rPr>
            </a:br>
            <a:r>
              <a:rPr lang="en-US" sz="1900" b="1" noProof="1" smtClean="0">
                <a:solidFill>
                  <a:srgbClr val="000000"/>
                </a:solidFill>
                <a:latin typeface="Courier New" charset="0"/>
                <a:ea typeface="msmincho" charset="0"/>
                <a:cs typeface="msmincho" charset="0"/>
              </a:rPr>
              <a:t>  dbterm:officialName </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Amsterdam</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 ;</a:t>
            </a:r>
            <a:br>
              <a:rPr lang="en-US" sz="1900" b="1" noProof="1" smtClean="0">
                <a:solidFill>
                  <a:srgbClr val="000000"/>
                </a:solidFill>
                <a:latin typeface="Courier New" charset="0"/>
                <a:ea typeface="msmincho" charset="0"/>
                <a:cs typeface="msmincho" charset="0"/>
              </a:rPr>
            </a:br>
            <a:r>
              <a:rPr lang="en-US" sz="1900" b="1" noProof="1" smtClean="0">
                <a:solidFill>
                  <a:srgbClr val="000000"/>
                </a:solidFill>
                <a:latin typeface="Courier New" charset="0"/>
                <a:ea typeface="msmincho" charset="0"/>
                <a:cs typeface="msmincho" charset="0"/>
              </a:rPr>
              <a:t>  dbterm:longd </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4</a:t>
            </a:r>
            <a:r>
              <a:rPr lang="en-US" sz="2000" b="1" noProof="1" smtClean="0">
                <a:solidFill>
                  <a:srgbClr val="000000"/>
                </a:solidFill>
                <a:latin typeface="Courier New" charset="0"/>
                <a:ea typeface="msmincho" charset="0"/>
                <a:cs typeface="msmincho" charset="0"/>
              </a:rPr>
              <a:t>" </a:t>
            </a:r>
            <a:r>
              <a:rPr lang="en-US" sz="1900" b="1" noProof="1" smtClean="0">
                <a:solidFill>
                  <a:srgbClr val="000000"/>
                </a:solidFill>
                <a:latin typeface="Courier New" charset="0"/>
                <a:ea typeface="msmincho" charset="0"/>
                <a:cs typeface="msmincho" charset="0"/>
              </a:rPr>
              <a:t>;</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  dbterm:longm </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53</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  dbterm:longs </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32</a:t>
            </a:r>
            <a:r>
              <a:rPr lang="en-US" sz="2000" b="1" noProof="1" smtClean="0">
                <a:solidFill>
                  <a:srgbClr val="000000"/>
                </a:solidFill>
                <a:latin typeface="Courier New" charset="0"/>
                <a:ea typeface="msmincho" charset="0"/>
                <a:cs typeface="msmincho" charset="0"/>
              </a:rPr>
              <a: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2000" b="1" noProof="1" smtClean="0">
                <a:solidFill>
                  <a:srgbClr val="000000"/>
                </a:solidFill>
                <a:latin typeface="Courier New" charset="0"/>
                <a:ea typeface="msmincho" charset="0"/>
                <a:cs typeface="msmincho" charset="0"/>
              </a:rPr>
              <a:t>  dbterm:website &lt;http://www.amsterdam.nl&gt;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2000" b="1" noProof="1" smtClean="0">
                <a:solidFill>
                  <a:srgbClr val="000000"/>
                </a:solidFill>
                <a:latin typeface="Courier New" charset="0"/>
                <a:ea typeface="msmincho" charset="0"/>
                <a:cs typeface="msmincho" charset="0"/>
              </a:rPr>
              <a:t>  dbterm:populationUrban "1364422" ;</a:t>
            </a:r>
            <a:endParaRPr lang="en-US" sz="1900" b="1" noProof="1" smtClean="0">
              <a:solidFill>
                <a:srgbClr val="000000"/>
              </a:solidFill>
              <a:latin typeface="Courier New" charset="0"/>
              <a:ea typeface="msmincho" charset="0"/>
              <a:cs typeface="msmincho" charset="0"/>
            </a:endParaRP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  dbterm:areaTotalKm </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219</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dbpedia:</a:t>
            </a:r>
            <a:r>
              <a:rPr lang="en-US" sz="1900" b="1" noProof="1" smtClean="0">
                <a:solidFill>
                  <a:srgbClr val="FF0000"/>
                </a:solidFill>
                <a:latin typeface="Courier New" charset="0"/>
                <a:ea typeface="msmincho" charset="0"/>
                <a:cs typeface="msmincho" charset="0"/>
              </a:rPr>
              <a:t>ABN_AMRO</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  dbterm:location dbpedia:Amsterdam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  ...</a:t>
            </a:r>
            <a:endParaRPr lang="en-US" sz="1900" b="1" noProof="1">
              <a:solidFill>
                <a:srgbClr val="000000"/>
              </a:solidFill>
              <a:latin typeface="Courier New" charset="0"/>
              <a:ea typeface="msmincho" charset="0"/>
              <a:cs typeface="msmincho" charset="0"/>
            </a:endParaRPr>
          </a:p>
        </p:txBody>
      </p:sp>
      <p:grpSp>
        <p:nvGrpSpPr>
          <p:cNvPr id="8" name="Group 7"/>
          <p:cNvGrpSpPr/>
          <p:nvPr/>
        </p:nvGrpSpPr>
        <p:grpSpPr>
          <a:xfrm>
            <a:off x="7554912" y="1417637"/>
            <a:ext cx="2146144" cy="5638800"/>
            <a:chOff x="7362596" y="67460"/>
            <a:chExt cx="2718029" cy="7141377"/>
          </a:xfrm>
        </p:grpSpPr>
        <p:pic>
          <p:nvPicPr>
            <p:cNvPr id="5" name="Picture 4" descr="adam1.png"/>
            <p:cNvPicPr>
              <a:picLocks noChangeAspect="1"/>
            </p:cNvPicPr>
            <p:nvPr/>
          </p:nvPicPr>
          <p:blipFill>
            <a:blip r:embed="rId3"/>
            <a:stretch>
              <a:fillRect/>
            </a:stretch>
          </p:blipFill>
          <p:spPr>
            <a:xfrm>
              <a:off x="7363465" y="2382837"/>
              <a:ext cx="2717160" cy="4826000"/>
            </a:xfrm>
            <a:prstGeom prst="rect">
              <a:avLst/>
            </a:prstGeom>
          </p:spPr>
        </p:pic>
        <p:pic>
          <p:nvPicPr>
            <p:cNvPr id="6" name="Picture 5" descr="adam2.png"/>
            <p:cNvPicPr>
              <a:picLocks noChangeAspect="1"/>
            </p:cNvPicPr>
            <p:nvPr/>
          </p:nvPicPr>
          <p:blipFill>
            <a:blip r:embed="rId4"/>
            <a:stretch>
              <a:fillRect/>
            </a:stretch>
          </p:blipFill>
          <p:spPr>
            <a:xfrm>
              <a:off x="7362596" y="67460"/>
              <a:ext cx="2718029" cy="2035977"/>
            </a:xfrm>
            <a:prstGeom prst="rect">
              <a:avLst/>
            </a:prstGeom>
          </p:spPr>
        </p:pic>
        <p:pic>
          <p:nvPicPr>
            <p:cNvPr id="7" name="Picture 6" descr="adam3.png"/>
            <p:cNvPicPr>
              <a:picLocks noChangeAspect="1"/>
            </p:cNvPicPr>
            <p:nvPr/>
          </p:nvPicPr>
          <p:blipFill>
            <a:blip r:embed="rId5"/>
            <a:stretch>
              <a:fillRect/>
            </a:stretch>
          </p:blipFill>
          <p:spPr>
            <a:xfrm>
              <a:off x="7362597" y="2106095"/>
              <a:ext cx="2718028" cy="287137"/>
            </a:xfrm>
            <a:prstGeom prst="rect">
              <a:avLst/>
            </a:prstGeom>
          </p:spPr>
        </p:pic>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1"/>
          <p:cNvSpPr>
            <a:spLocks noGrp="1" noChangeArrowheads="1"/>
          </p:cNvSpPr>
          <p:nvPr>
            <p:ph type="title"/>
          </p:nvPr>
        </p:nvSpPr>
        <p:spPr/>
        <p:txBody>
          <a:bodyPr tIns="35280">
            <a:normAutofit fontScale="90000"/>
          </a:bodyPr>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a:t>Automatic links among open datasets</a:t>
            </a:r>
          </a:p>
        </p:txBody>
      </p:sp>
      <p:sp>
        <p:nvSpPr>
          <p:cNvPr id="124930" name="Rectangle 2"/>
          <p:cNvSpPr>
            <a:spLocks noChangeArrowheads="1"/>
          </p:cNvSpPr>
          <p:nvPr/>
        </p:nvSpPr>
        <p:spPr bwMode="auto">
          <a:xfrm>
            <a:off x="1298575" y="1360563"/>
            <a:ext cx="7269163" cy="1785937"/>
          </a:xfrm>
          <a:prstGeom prst="rect">
            <a:avLst/>
          </a:prstGeom>
          <a:solidFill>
            <a:schemeClr val="accent1">
              <a:lumMod val="20000"/>
              <a:lumOff val="80000"/>
            </a:schemeClr>
          </a:solidFill>
          <a:ln w="12600">
            <a:noFill/>
            <a:miter lim="800000"/>
            <a:headEnd/>
            <a:tailEnd/>
          </a:ln>
          <a:effectLst>
            <a:outerShdw blurRad="63500" dist="101823" dir="2700000" algn="ctr" rotWithShape="0">
              <a:srgbClr val="C0C0C0"/>
            </a:outerShdw>
          </a:effectLst>
        </p:spPr>
        <p:txBody>
          <a:bodyPr lIns="90000" tIns="46800" rIns="90000" bIns="46800">
            <a:prstTxWarp prst="textNoShape">
              <a:avLst/>
            </a:prstTxWarp>
            <a:spAutoFit/>
          </a:bodyPr>
          <a:lstStyle/>
          <a:p>
            <a:pPr>
              <a:lnSpc>
                <a:spcPct val="94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&lt;http://dbpedia.org/resource/Amsterdam&gt;</a:t>
            </a:r>
            <a:br>
              <a:rPr lang="en-US" sz="1900" b="1">
                <a:solidFill>
                  <a:srgbClr val="000000"/>
                </a:solidFill>
                <a:latin typeface="Courier New" charset="0"/>
                <a:ea typeface="msmincho" charset="0"/>
                <a:cs typeface="msmincho" charset="0"/>
              </a:rPr>
            </a:br>
            <a:r>
              <a:rPr lang="en-US" sz="1900" b="1">
                <a:solidFill>
                  <a:srgbClr val="000000"/>
                </a:solidFill>
                <a:latin typeface="Courier New" charset="0"/>
                <a:ea typeface="msmincho" charset="0"/>
                <a:cs typeface="msmincho" charset="0"/>
              </a:rPr>
              <a:t>  owl:sameAs &lt;http://rdf.freebase.com/ns/...&gt;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owl:sameAs &lt;http://sws.geonames.org/2759793&gt;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a:solidFill>
                  <a:srgbClr val="000000"/>
                </a:solidFill>
                <a:latin typeface="Courier New" charset="0"/>
                <a:ea typeface="msmincho" charset="0"/>
                <a:cs typeface="msmincho" charset="0"/>
              </a:rPr>
              <a:t>  ...</a:t>
            </a:r>
          </a:p>
        </p:txBody>
      </p:sp>
      <p:sp>
        <p:nvSpPr>
          <p:cNvPr id="124931" name="Rectangle 3"/>
          <p:cNvSpPr>
            <a:spLocks noChangeArrowheads="1"/>
          </p:cNvSpPr>
          <p:nvPr/>
        </p:nvSpPr>
        <p:spPr bwMode="auto">
          <a:xfrm>
            <a:off x="576263" y="4065588"/>
            <a:ext cx="8712200" cy="2179752"/>
          </a:xfrm>
          <a:prstGeom prst="rect">
            <a:avLst/>
          </a:prstGeom>
          <a:solidFill>
            <a:schemeClr val="accent1">
              <a:lumMod val="20000"/>
              <a:lumOff val="80000"/>
            </a:schemeClr>
          </a:solidFill>
          <a:ln w="12600">
            <a:noFill/>
            <a:miter lim="800000"/>
            <a:headEnd/>
            <a:tailEnd/>
          </a:ln>
          <a:effectLst>
            <a:outerShdw blurRad="63500" dist="101823" dir="2700000" algn="ctr" rotWithShape="0">
              <a:srgbClr val="C0C0C0"/>
            </a:outerShdw>
          </a:effectLst>
        </p:spPr>
        <p:txBody>
          <a:bodyPr lIns="90000" tIns="46800" rIns="90000" bIns="46800">
            <a:prstTxWarp prst="textNoShape">
              <a:avLst/>
            </a:prstTxWarp>
            <a:spAutoFit/>
          </a:bodyPr>
          <a:lstStyle/>
          <a:p>
            <a:pPr>
              <a:lnSpc>
                <a:spcPct val="94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&lt;http://sws.geonames.org/2759793&gt;</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  owl:sameAs &lt;http://dbpedia.org/resource/Amsterdam&gt;</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  wgs84_pos:lat </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52.3666667</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  wgs84_pos:long </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4.8833333</a:t>
            </a:r>
            <a:r>
              <a:rPr lang="en-US" sz="2000" b="1" noProof="1" smtClean="0">
                <a:solidFill>
                  <a:srgbClr val="000000"/>
                </a:solidFill>
                <a:latin typeface="Courier New" charset="0"/>
                <a:ea typeface="msmincho" charset="0"/>
                <a:cs typeface="msmincho" charset="0"/>
              </a:rPr>
              <a:t>"</a:t>
            </a:r>
            <a:r>
              <a:rPr lang="en-US" sz="1900" b="1" noProof="1" smtClean="0">
                <a:solidFill>
                  <a:srgbClr val="000000"/>
                </a:solidFill>
                <a:latin typeface="Courier New" charset="0"/>
                <a:ea typeface="msmincho" charset="0"/>
                <a:cs typeface="msmincho" charset="0"/>
              </a:rPr>
              <a:t>;</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  geo:inCountry &lt;http://www.geonames.org/countries/#NL&gt; ;</a:t>
            </a:r>
          </a:p>
          <a:p>
            <a:pPr>
              <a:lnSpc>
                <a:spcPct val="122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900" b="1" noProof="1" smtClean="0">
                <a:solidFill>
                  <a:srgbClr val="000000"/>
                </a:solidFill>
                <a:latin typeface="Courier New" charset="0"/>
                <a:ea typeface="msmincho" charset="0"/>
                <a:cs typeface="msmincho" charset="0"/>
              </a:rPr>
              <a:t> ...</a:t>
            </a:r>
            <a:endParaRPr lang="en-US" sz="1900" b="1" noProof="1">
              <a:solidFill>
                <a:srgbClr val="000000"/>
              </a:solidFill>
              <a:latin typeface="Courier New" charset="0"/>
              <a:ea typeface="msmincho" charset="0"/>
              <a:cs typeface="msmincho" charset="0"/>
            </a:endParaRPr>
          </a:p>
        </p:txBody>
      </p:sp>
      <p:sp>
        <p:nvSpPr>
          <p:cNvPr id="258054" name="Text Box 4"/>
          <p:cNvSpPr txBox="1">
            <a:spLocks noChangeArrowheads="1"/>
          </p:cNvSpPr>
          <p:nvPr/>
        </p:nvSpPr>
        <p:spPr bwMode="auto">
          <a:xfrm>
            <a:off x="166688" y="6707188"/>
            <a:ext cx="9639300" cy="855662"/>
          </a:xfrm>
          <a:prstGeom prst="rect">
            <a:avLst/>
          </a:prstGeom>
          <a:noFill/>
          <a:ln w="9525">
            <a:noFill/>
            <a:round/>
            <a:headEnd/>
            <a:tailEnd/>
          </a:ln>
        </p:spPr>
        <p:txBody>
          <a:bodyPr wrap="none" lIns="90000" tIns="90864" rIns="90000" bIns="45000">
            <a:prstTxWarp prst="textNoShape">
              <a:avLst/>
            </a:prstTxWarp>
          </a:bodyPr>
          <a:lstStyle/>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r>
              <a:rPr lang="en-US" dirty="0">
                <a:solidFill>
                  <a:srgbClr val="7F7F7F"/>
                </a:solidFill>
                <a:latin typeface="Helvetica Neue"/>
                <a:ea typeface="msmincho" charset="0"/>
                <a:cs typeface="Helvetica Neue"/>
              </a:rPr>
              <a:t>Processors can switch automatically from one to the other…</a:t>
            </a:r>
          </a:p>
          <a:p>
            <a:pPr>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pPr>
            <a:endParaRPr lang="en-US" dirty="0">
              <a:solidFill>
                <a:srgbClr val="000000"/>
              </a:solidFill>
              <a:ea typeface="msmincho" charset="0"/>
              <a:cs typeface="msmincho" charset="0"/>
            </a:endParaRPr>
          </a:p>
        </p:txBody>
      </p:sp>
      <p:cxnSp>
        <p:nvCxnSpPr>
          <p:cNvPr id="9" name="Shape 8"/>
          <p:cNvCxnSpPr>
            <a:stCxn id="124930" idx="1"/>
          </p:cNvCxnSpPr>
          <p:nvPr/>
        </p:nvCxnSpPr>
        <p:spPr bwMode="auto">
          <a:xfrm rot="10800000" flipV="1">
            <a:off x="849313" y="2253531"/>
            <a:ext cx="449263" cy="1859755"/>
          </a:xfrm>
          <a:prstGeom prst="bentConnector2">
            <a:avLst/>
          </a:prstGeom>
          <a:solidFill>
            <a:srgbClr val="00B8FF"/>
          </a:solidFill>
          <a:ln w="34925" cap="flat" cmpd="sng" algn="ctr">
            <a:solidFill>
              <a:srgbClr val="800000"/>
            </a:solidFill>
            <a:prstDash val="solid"/>
            <a:round/>
            <a:headEnd type="none" w="med" len="med"/>
            <a:tailEnd type="arrow"/>
          </a:ln>
          <a:effectLst/>
        </p:spPr>
      </p:cxnSp>
      <p:cxnSp>
        <p:nvCxnSpPr>
          <p:cNvPr id="11" name="Shape 10"/>
          <p:cNvCxnSpPr/>
          <p:nvPr/>
        </p:nvCxnSpPr>
        <p:spPr bwMode="auto">
          <a:xfrm rot="16200000" flipV="1">
            <a:off x="6297612" y="2522537"/>
            <a:ext cx="3048000" cy="1143000"/>
          </a:xfrm>
          <a:prstGeom prst="bentConnector3">
            <a:avLst>
              <a:gd name="adj1" fmla="val 99752"/>
            </a:avLst>
          </a:prstGeom>
          <a:solidFill>
            <a:srgbClr val="00B8FF"/>
          </a:solidFill>
          <a:ln w="38100" cap="flat" cmpd="sng" algn="ctr">
            <a:solidFill>
              <a:srgbClr val="800000"/>
            </a:solidFill>
            <a:prstDash val="solid"/>
            <a:round/>
            <a:headEnd type="none" w="med" len="med"/>
            <a:tailEnd type="arrow"/>
          </a:ln>
          <a:effectLst/>
        </p:spPr>
      </p:cxn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1"/>
          <p:cNvSpPr>
            <a:spLocks noGrp="1" noChangeArrowheads="1"/>
          </p:cNvSpPr>
          <p:nvPr>
            <p:ph type="title"/>
          </p:nvPr>
        </p:nvSpPr>
        <p:spPr/>
        <p:txBody>
          <a:bodyPr/>
          <a:lstStyle/>
          <a:p>
            <a:r>
              <a:rPr lang="en-US" dirty="0" smtClean="0"/>
              <a:t>The LOD “cloud”, September 2010</a:t>
            </a:r>
            <a:endParaRPr lang="en-US" dirty="0"/>
          </a:p>
        </p:txBody>
      </p:sp>
      <p:pic>
        <p:nvPicPr>
          <p:cNvPr id="4" name="Picture 3" descr="cloud.png"/>
          <p:cNvPicPr>
            <a:picLocks noChangeAspect="1"/>
          </p:cNvPicPr>
          <p:nvPr/>
        </p:nvPicPr>
        <p:blipFill>
          <a:blip r:embed="rId3"/>
          <a:stretch>
            <a:fillRect/>
          </a:stretch>
        </p:blipFill>
        <p:spPr>
          <a:xfrm>
            <a:off x="239712" y="1162466"/>
            <a:ext cx="9536113" cy="6207166"/>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provides a core set of data that Semantic Web applications can build on</a:t>
            </a:r>
          </a:p>
          <a:p>
            <a:pPr lvl="1"/>
            <a:r>
              <a:rPr lang="en-US" dirty="0" smtClean="0"/>
              <a:t>stable references for “things”, </a:t>
            </a:r>
          </a:p>
          <a:p>
            <a:pPr lvl="2"/>
            <a:r>
              <a:rPr lang="en-US" dirty="0" smtClean="0"/>
              <a:t>e.g., </a:t>
            </a:r>
            <a:r>
              <a:rPr lang="en-US" dirty="0" smtClean="0">
                <a:hlinkClick r:id="rId2"/>
              </a:rPr>
              <a:t>http://dbpedia.org/resource/Amsterdam</a:t>
            </a:r>
            <a:endParaRPr lang="en-US" dirty="0" smtClean="0"/>
          </a:p>
          <a:p>
            <a:pPr lvl="1"/>
            <a:r>
              <a:rPr lang="en-US" dirty="0" smtClean="0"/>
              <a:t>many many relationships that applications may reuse	</a:t>
            </a:r>
          </a:p>
          <a:p>
            <a:pPr lvl="2"/>
            <a:r>
              <a:rPr lang="en-US" dirty="0" smtClean="0"/>
              <a:t>e.g., the BBC application!</a:t>
            </a:r>
          </a:p>
          <a:p>
            <a:pPr lvl="1"/>
            <a:r>
              <a:rPr lang="en-US" dirty="0" smtClean="0"/>
              <a:t>a “nucleus” for a larger, semantically enabled Web!</a:t>
            </a:r>
          </a:p>
          <a:p>
            <a:r>
              <a:rPr lang="en-US" dirty="0" smtClean="0"/>
              <a:t>For many, publishing data may be the first step into the world of Semantic Web</a:t>
            </a:r>
            <a:endParaRPr lang="en-US" dirty="0"/>
          </a:p>
        </p:txBody>
      </p:sp>
      <p:sp>
        <p:nvSpPr>
          <p:cNvPr id="3" name="Title 2"/>
          <p:cNvSpPr>
            <a:spLocks noGrp="1"/>
          </p:cNvSpPr>
          <p:nvPr>
            <p:ph type="title"/>
          </p:nvPr>
        </p:nvSpPr>
        <p:spPr/>
        <p:txBody>
          <a:bodyPr/>
          <a:lstStyle/>
          <a:p>
            <a:r>
              <a:rPr lang="en-US" dirty="0" smtClean="0"/>
              <a:t>The importance of Linked Data</a:t>
            </a:r>
            <a:endParaRPr lang="en-US" dirty="0"/>
          </a:p>
        </p:txBody>
      </p:sp>
    </p:spTree>
    <p:extLst>
      <p:ext uri="{BB962C8B-B14F-4D97-AF65-F5344CB8AC3E}">
        <p14:creationId xmlns:p14="http://schemas.microsoft.com/office/powerpoint/2010/main" val="33906586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r>
              <a:rPr lang="en-US" dirty="0" smtClean="0"/>
              <a:t>Use the Web of Data as a Content Management System</a:t>
            </a:r>
          </a:p>
          <a:p>
            <a:pPr eaLnBrk="1" hangingPunct="1">
              <a:defRPr/>
            </a:pPr>
            <a:r>
              <a:rPr lang="en-US" dirty="0" smtClean="0"/>
              <a:t>Use the community at large as content editors</a:t>
            </a:r>
            <a:endParaRPr lang="en-US" dirty="0"/>
          </a:p>
        </p:txBody>
      </p:sp>
      <p:sp>
        <p:nvSpPr>
          <p:cNvPr id="2" name="Title 1"/>
          <p:cNvSpPr>
            <a:spLocks noGrp="1"/>
          </p:cNvSpPr>
          <p:nvPr>
            <p:ph type="title"/>
          </p:nvPr>
        </p:nvSpPr>
        <p:spPr/>
        <p:txBody>
          <a:bodyPr/>
          <a:lstStyle/>
          <a:p>
            <a:pPr eaLnBrk="1" hangingPunct="1">
              <a:defRPr/>
            </a:pPr>
            <a:r>
              <a:rPr lang="en-US" dirty="0" smtClean="0"/>
              <a:t>In short…</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Publish your data first, care about sexy user interfaces later!</a:t>
            </a:r>
          </a:p>
          <a:p>
            <a:pPr lvl="1"/>
            <a:r>
              <a:rPr lang="en-US" dirty="0" smtClean="0"/>
              <a:t>the “raw data” can become useful on its own right and others may use it</a:t>
            </a:r>
          </a:p>
          <a:p>
            <a:pPr lvl="1"/>
            <a:r>
              <a:rPr lang="en-US" dirty="0" smtClean="0"/>
              <a:t>you can add your added value later by providing nice user access</a:t>
            </a:r>
          </a:p>
          <a:p>
            <a:r>
              <a:rPr lang="en-US" dirty="0" smtClean="0"/>
              <a:t>If possible, publish your data in RDF but if you cannot, others may help you in conversions</a:t>
            </a:r>
          </a:p>
          <a:p>
            <a:pPr lvl="1"/>
            <a:r>
              <a:rPr lang="en-US" dirty="0" smtClean="0"/>
              <a:t>trust the community…</a:t>
            </a:r>
          </a:p>
          <a:p>
            <a:r>
              <a:rPr lang="en-US" i="1" u="sng" dirty="0" smtClean="0"/>
              <a:t>Add links to other data</a:t>
            </a:r>
            <a:r>
              <a:rPr lang="en-US" dirty="0" smtClean="0"/>
              <a:t>. “Just” publishing isn’t enough…</a:t>
            </a:r>
            <a:endParaRPr lang="en-US" dirty="0"/>
          </a:p>
        </p:txBody>
      </p:sp>
      <p:sp>
        <p:nvSpPr>
          <p:cNvPr id="3" name="Title 2"/>
          <p:cNvSpPr>
            <a:spLocks noGrp="1"/>
          </p:cNvSpPr>
          <p:nvPr>
            <p:ph type="title"/>
          </p:nvPr>
        </p:nvSpPr>
        <p:spPr/>
        <p:txBody>
          <a:bodyPr>
            <a:normAutofit fontScale="90000"/>
          </a:bodyPr>
          <a:lstStyle/>
          <a:p>
            <a:r>
              <a:rPr lang="en-US" dirty="0" smtClean="0"/>
              <a:t>Some things to remember if you publish data</a:t>
            </a:r>
            <a:endParaRPr lang="en-US" dirty="0"/>
          </a:p>
        </p:txBody>
      </p:sp>
    </p:spTree>
    <p:extLst>
      <p:ext uri="{BB962C8B-B14F-4D97-AF65-F5344CB8AC3E}">
        <p14:creationId xmlns:p14="http://schemas.microsoft.com/office/powerpoint/2010/main" val="417037597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
          <p:cNvSpPr>
            <a:spLocks noGrp="1" noChangeArrowheads="1"/>
          </p:cNvSpPr>
          <p:nvPr>
            <p:ph type="title"/>
          </p:nvPr>
        </p:nvSpPr>
        <p:spPr/>
        <p:txBody>
          <a:bodyPr/>
          <a:lstStyle/>
          <a:p>
            <a:pPr eaLnBrk="1" hangingPunct="1">
              <a:defRPr/>
            </a:pPr>
            <a:r>
              <a:rPr lang="en-US" dirty="0" smtClean="0"/>
              <a:t>Remember the BBC?</a:t>
            </a:r>
            <a:endParaRPr lang="en-US" dirty="0"/>
          </a:p>
        </p:txBody>
      </p:sp>
      <p:pic>
        <p:nvPicPr>
          <p:cNvPr id="11267" name="Picture 3" descr="ec1.png">
            <a:hlinkClick r:id="rId3"/>
          </p:cNvPr>
          <p:cNvPicPr>
            <a:picLocks noChangeAspect="1"/>
          </p:cNvPicPr>
          <p:nvPr/>
        </p:nvPicPr>
        <p:blipFill>
          <a:blip r:embed="rId4"/>
          <a:srcRect/>
          <a:stretch>
            <a:fillRect/>
          </a:stretch>
        </p:blipFill>
        <p:spPr bwMode="auto">
          <a:xfrm>
            <a:off x="1050125" y="1403430"/>
            <a:ext cx="7734603" cy="5832791"/>
          </a:xfrm>
          <a:prstGeom prst="rect">
            <a:avLst/>
          </a:prstGeom>
          <a:noFill/>
          <a:ln w="9525">
            <a:noFill/>
            <a:miter lim="800000"/>
            <a:headEnd/>
            <a:tailEnd/>
          </a:ln>
        </p:spPr>
      </p:pic>
    </p:spTree>
    <p:extLst>
      <p:ext uri="{BB962C8B-B14F-4D97-AF65-F5344CB8AC3E}">
        <p14:creationId xmlns:p14="http://schemas.microsoft.com/office/powerpoint/2010/main" val="422740529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dataset, another site</a:t>
            </a:r>
            <a:endParaRPr lang="en-US" dirty="0"/>
          </a:p>
        </p:txBody>
      </p:sp>
      <p:pic>
        <p:nvPicPr>
          <p:cNvPr id="3" name="Picture 2" descr="seevl-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69" y="1463501"/>
            <a:ext cx="9250008" cy="5761658"/>
          </a:xfrm>
          <a:prstGeom prst="rect">
            <a:avLst/>
          </a:prstGeom>
        </p:spPr>
      </p:pic>
    </p:spTree>
    <p:extLst>
      <p:ext uri="{BB962C8B-B14F-4D97-AF65-F5344CB8AC3E}">
        <p14:creationId xmlns:p14="http://schemas.microsoft.com/office/powerpoint/2010/main" val="1004872276"/>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vl-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769" y="1466861"/>
            <a:ext cx="9250008" cy="5761657"/>
          </a:xfrm>
          <a:prstGeom prst="rect">
            <a:avLst/>
          </a:prstGeom>
        </p:spPr>
      </p:pic>
      <p:sp>
        <p:nvSpPr>
          <p:cNvPr id="2" name="Title 1"/>
          <p:cNvSpPr>
            <a:spLocks noGrp="1"/>
          </p:cNvSpPr>
          <p:nvPr>
            <p:ph type="title"/>
          </p:nvPr>
        </p:nvSpPr>
        <p:spPr/>
        <p:txBody>
          <a:bodyPr/>
          <a:lstStyle/>
          <a:p>
            <a:r>
              <a:rPr lang="en-US" dirty="0" smtClean="0"/>
              <a:t>Same dataset, another site</a:t>
            </a:r>
            <a:endParaRPr lang="en-US" dirty="0"/>
          </a:p>
        </p:txBody>
      </p:sp>
    </p:spTree>
    <p:extLst>
      <p:ext uri="{BB962C8B-B14F-4D97-AF65-F5344CB8AC3E}">
        <p14:creationId xmlns:p14="http://schemas.microsoft.com/office/powerpoint/2010/main" val="3947055765"/>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1"/>
          <p:cNvSpPr>
            <a:spLocks noGrp="1" noChangeArrowheads="1"/>
          </p:cNvSpPr>
          <p:nvPr>
            <p:ph type="title"/>
          </p:nvPr>
        </p:nvSpPr>
        <p:spPr/>
        <p:txBody>
          <a:bodyPr>
            <a:normAutofit fontScale="90000"/>
          </a:bodyPr>
          <a:lstStyle/>
          <a:p>
            <a:r>
              <a:rPr lang="en-US" smtClean="0"/>
              <a:t>Query RDF Data</a:t>
            </a:r>
            <a:br>
              <a:rPr lang="en-US" smtClean="0"/>
            </a:br>
            <a:r>
              <a:rPr lang="en-US" smtClean="0"/>
              <a:t>(SPARQL)</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2"/>
          <p:cNvSpPr>
            <a:spLocks noGrp="1" noChangeArrowheads="1"/>
          </p:cNvSpPr>
          <p:nvPr>
            <p:ph idx="1"/>
          </p:nvPr>
        </p:nvSpPr>
        <p:spPr/>
        <p:txBody>
          <a:bodyPr/>
          <a:lstStyle/>
          <a:p>
            <a:r>
              <a:rPr lang="en-US" smtClean="0"/>
              <a:t>How do I query the RDF data?</a:t>
            </a:r>
          </a:p>
          <a:p>
            <a:pPr lvl="1"/>
            <a:r>
              <a:rPr lang="en-US" smtClean="0"/>
              <a:t>e.g., how do I get to the DBpedia data?</a:t>
            </a:r>
            <a:endParaRPr lang="en-US"/>
          </a:p>
        </p:txBody>
      </p:sp>
      <p:sp>
        <p:nvSpPr>
          <p:cNvPr id="274434" name="Rectangle 1"/>
          <p:cNvSpPr>
            <a:spLocks noGrp="1" noChangeArrowheads="1"/>
          </p:cNvSpPr>
          <p:nvPr>
            <p:ph type="title"/>
          </p:nvPr>
        </p:nvSpPr>
        <p:spPr/>
        <p:txBody>
          <a:bodyPr/>
          <a:lstStyle/>
          <a:p>
            <a:r>
              <a:rPr lang="en-US" smtClean="0"/>
              <a:t>RDF data access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2"/>
          <p:cNvSpPr>
            <a:spLocks noGrp="1" noChangeArrowheads="1"/>
          </p:cNvSpPr>
          <p:nvPr>
            <p:ph idx="1"/>
          </p:nvPr>
        </p:nvSpPr>
        <p:spPr/>
        <p:txBody>
          <a:bodyPr/>
          <a:lstStyle/>
          <a:p>
            <a:r>
              <a:rPr lang="en-US" dirty="0" smtClean="0"/>
              <a:t>Remember the </a:t>
            </a:r>
            <a:r>
              <a:rPr lang="en-US" noProof="1" smtClean="0"/>
              <a:t>Python+RDFLib </a:t>
            </a:r>
            <a:r>
              <a:rPr lang="en-US" dirty="0" smtClean="0"/>
              <a:t>idiom:</a:t>
            </a:r>
            <a:endParaRPr lang="en-US" dirty="0"/>
          </a:p>
        </p:txBody>
      </p:sp>
      <p:sp>
        <p:nvSpPr>
          <p:cNvPr id="276482" name="Rectangle 1"/>
          <p:cNvSpPr>
            <a:spLocks noGrp="1" noChangeArrowheads="1"/>
          </p:cNvSpPr>
          <p:nvPr>
            <p:ph type="title"/>
          </p:nvPr>
        </p:nvSpPr>
        <p:spPr/>
        <p:txBody>
          <a:bodyPr/>
          <a:lstStyle/>
          <a:p>
            <a:r>
              <a:rPr lang="en-US" smtClean="0"/>
              <a:t>Querying RDF graphs</a:t>
            </a:r>
            <a:endParaRPr lang="en-US"/>
          </a:p>
        </p:txBody>
      </p:sp>
      <p:sp>
        <p:nvSpPr>
          <p:cNvPr id="134147" name="Text Box 3"/>
          <p:cNvSpPr txBox="1">
            <a:spLocks noChangeArrowheads="1"/>
          </p:cNvSpPr>
          <p:nvPr/>
        </p:nvSpPr>
        <p:spPr bwMode="auto">
          <a:xfrm>
            <a:off x="287339" y="2746623"/>
            <a:ext cx="9401174" cy="745182"/>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a:solidFill>
                  <a:srgbClr val="000000"/>
                </a:solidFill>
                <a:latin typeface="Courier New" charset="0"/>
                <a:ea typeface="msmincho" charset="0"/>
                <a:cs typeface="msmincho" charset="0"/>
              </a:rPr>
              <a:t>for (s,p,o) in graph.triples((subject,None,None))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do_something(p,o</a:t>
            </a:r>
            <a:r>
              <a:rPr lang="en-US" sz="1800" b="1" noProof="1" smtClean="0">
                <a:solidFill>
                  <a:srgbClr val="000000"/>
                </a:solidFill>
                <a:latin typeface="Courier New" charset="0"/>
                <a:ea typeface="msmincho" charset="0"/>
                <a:cs typeface="msmincho" charset="0"/>
              </a:rPr>
              <a:t>)</a:t>
            </a:r>
            <a:endParaRPr lang="en-US" sz="1800" b="1" noProof="1">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2"/>
          <p:cNvSpPr>
            <a:spLocks noGrp="1" noChangeArrowheads="1"/>
          </p:cNvSpPr>
          <p:nvPr>
            <p:ph idx="1"/>
          </p:nvPr>
        </p:nvSpPr>
        <p:spPr/>
        <p:txBody>
          <a:bodyPr/>
          <a:lstStyle/>
          <a:p>
            <a:r>
              <a:rPr lang="en-US" dirty="0" smtClean="0"/>
              <a:t>In practice, more complex queries into the RDF data are necessary</a:t>
            </a:r>
          </a:p>
          <a:p>
            <a:pPr lvl="1"/>
            <a:r>
              <a:rPr lang="en-US" dirty="0" smtClean="0"/>
              <a:t>something like: “give me the (a, b) pair of resources, for which there is an x such that (x parent a) and (b brother x) holds” (i.e., return the uncles)</a:t>
            </a:r>
          </a:p>
          <a:p>
            <a:pPr lvl="2"/>
            <a:r>
              <a:rPr lang="en-US" dirty="0" smtClean="0"/>
              <a:t>these rules may become quite complex</a:t>
            </a:r>
          </a:p>
          <a:p>
            <a:r>
              <a:rPr lang="en-US" dirty="0" smtClean="0"/>
              <a:t>The goal of SPARQL (Query Language for RDF)</a:t>
            </a:r>
          </a:p>
          <a:p>
            <a:endParaRPr lang="en-US" dirty="0"/>
          </a:p>
        </p:txBody>
      </p:sp>
      <p:sp>
        <p:nvSpPr>
          <p:cNvPr id="276482" name="Rectangle 1"/>
          <p:cNvSpPr>
            <a:spLocks noGrp="1" noChangeArrowheads="1"/>
          </p:cNvSpPr>
          <p:nvPr>
            <p:ph type="title"/>
          </p:nvPr>
        </p:nvSpPr>
        <p:spPr/>
        <p:txBody>
          <a:bodyPr/>
          <a:lstStyle/>
          <a:p>
            <a:r>
              <a:rPr lang="en-US" smtClean="0"/>
              <a:t>Querying RDF graphs</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1"/>
          <p:cNvSpPr>
            <a:spLocks noGrp="1" noChangeArrowheads="1"/>
          </p:cNvSpPr>
          <p:nvPr>
            <p:ph type="title"/>
          </p:nvPr>
        </p:nvSpPr>
        <p:spPr/>
        <p:txBody>
          <a:bodyPr/>
          <a:lstStyle/>
          <a:p>
            <a:r>
              <a:rPr lang="en-US" dirty="0" smtClean="0"/>
              <a:t>Analyze the </a:t>
            </a:r>
            <a:r>
              <a:rPr lang="en-US" noProof="1" smtClean="0"/>
              <a:t>Python+RDFLib </a:t>
            </a:r>
            <a:r>
              <a:rPr lang="en-US" dirty="0" smtClean="0"/>
              <a:t>example</a:t>
            </a:r>
            <a:endParaRPr lang="en-US" dirty="0"/>
          </a:p>
        </p:txBody>
      </p:sp>
      <p:grpSp>
        <p:nvGrpSpPr>
          <p:cNvPr id="2" name="Group 27"/>
          <p:cNvGrpSpPr/>
          <p:nvPr/>
        </p:nvGrpSpPr>
        <p:grpSpPr>
          <a:xfrm>
            <a:off x="1611312" y="4084637"/>
            <a:ext cx="6934200" cy="2895600"/>
            <a:chOff x="544512" y="3017837"/>
            <a:chExt cx="6934200" cy="2895600"/>
          </a:xfrm>
        </p:grpSpPr>
        <p:sp>
          <p:nvSpPr>
            <p:cNvPr id="6" name="Oval 5"/>
            <p:cNvSpPr/>
            <p:nvPr/>
          </p:nvSpPr>
          <p:spPr bwMode="auto">
            <a:xfrm>
              <a:off x="544512" y="4284456"/>
              <a:ext cx="2656972" cy="438563"/>
            </a:xfrm>
            <a:prstGeom prst="ellipse">
              <a:avLst/>
            </a:prstGeom>
            <a:solidFill>
              <a:srgbClr val="CCFFCC"/>
            </a:solidFill>
            <a:ln w="22225" cap="flat" cmpd="sng" algn="ctr">
              <a:solidFill>
                <a:srgbClr val="FF0000"/>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subject</a:t>
              </a:r>
              <a:endParaRPr kumimoji="0" lang="en-US" sz="1600" b="1" i="0" u="none" strike="noStrike" cap="none" normalizeH="0" baseline="0" noProof="1">
                <a:ln>
                  <a:noFill/>
                </a:ln>
                <a:solidFill>
                  <a:schemeClr val="tx1">
                    <a:lumMod val="95000"/>
                    <a:lumOff val="5000"/>
                  </a:schemeClr>
                </a:solidFill>
                <a:effectLst/>
                <a:latin typeface="Arial" charset="0"/>
              </a:endParaRPr>
            </a:p>
          </p:txBody>
        </p:sp>
        <p:grpSp>
          <p:nvGrpSpPr>
            <p:cNvPr id="3" name="Group 11"/>
            <p:cNvGrpSpPr/>
            <p:nvPr/>
          </p:nvGrpSpPr>
          <p:grpSpPr>
            <a:xfrm>
              <a:off x="6411912" y="3094037"/>
              <a:ext cx="1066800" cy="2819400"/>
              <a:chOff x="5040312" y="2789237"/>
              <a:chExt cx="1066800" cy="2819400"/>
            </a:xfrm>
          </p:grpSpPr>
          <p:sp>
            <p:nvSpPr>
              <p:cNvPr id="8" name="Oval 7"/>
              <p:cNvSpPr/>
              <p:nvPr/>
            </p:nvSpPr>
            <p:spPr bwMode="auto">
              <a:xfrm>
                <a:off x="5040312" y="3582849"/>
                <a:ext cx="1066800"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?o</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9" name="Oval 8"/>
              <p:cNvSpPr/>
              <p:nvPr/>
            </p:nvSpPr>
            <p:spPr bwMode="auto">
              <a:xfrm>
                <a:off x="5040312" y="2789237"/>
                <a:ext cx="1066800" cy="438563"/>
              </a:xfrm>
              <a:prstGeom prst="ellipse">
                <a:avLst/>
              </a:prstGeom>
              <a:solidFill>
                <a:srgbClr val="CCFFCC"/>
              </a:solidFill>
              <a:ln w="22225" cap="flat" cmpd="sng" algn="ctr">
                <a:solidFill>
                  <a:srgbClr val="FF0000"/>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?o</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10" name="Oval 9"/>
              <p:cNvSpPr/>
              <p:nvPr/>
            </p:nvSpPr>
            <p:spPr bwMode="auto">
              <a:xfrm>
                <a:off x="5040312" y="4376461"/>
                <a:ext cx="1066800"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?o</a:t>
                </a:r>
                <a:endParaRPr kumimoji="0" lang="en-US" sz="1600" b="1" i="0" u="none" strike="noStrike" cap="none" normalizeH="0" baseline="0" noProof="1">
                  <a:ln>
                    <a:noFill/>
                  </a:ln>
                  <a:solidFill>
                    <a:schemeClr val="tx1">
                      <a:lumMod val="95000"/>
                      <a:lumOff val="5000"/>
                    </a:schemeClr>
                  </a:solidFill>
                  <a:effectLst/>
                  <a:latin typeface="Arial" charset="0"/>
                </a:endParaRPr>
              </a:p>
            </p:txBody>
          </p:sp>
          <p:sp>
            <p:nvSpPr>
              <p:cNvPr id="11" name="Oval 10"/>
              <p:cNvSpPr/>
              <p:nvPr/>
            </p:nvSpPr>
            <p:spPr bwMode="auto">
              <a:xfrm>
                <a:off x="5040312" y="5170074"/>
                <a:ext cx="1066800" cy="438563"/>
              </a:xfrm>
              <a:prstGeom prst="ellips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ctr" anchorCtr="0" compatLnSpc="1">
                <a:prstTxWarp prst="textNoShape">
                  <a:avLst/>
                </a:prstTxWarp>
                <a:spAutoFit/>
              </a:bodyPr>
              <a:lstStyle/>
              <a:p>
                <a:pPr marL="0" marR="0" indent="0" algn="ctr" defTabSz="449263" rtl="0" eaLnBrk="1" fontAlgn="base" latinLnBrk="0" hangingPunct="0">
                  <a:lnSpc>
                    <a:spcPct val="87000"/>
                  </a:lnSpc>
                  <a:spcBef>
                    <a:spcPct val="0"/>
                  </a:spcBef>
                  <a:spcAft>
                    <a:spcPct val="0"/>
                  </a:spcAft>
                  <a:buClr>
                    <a:srgbClr val="000000"/>
                  </a:buClr>
                  <a:buSzPct val="100000"/>
                  <a:buFont typeface="Times New Roman" charset="0"/>
                  <a:buNone/>
                  <a:tabLst/>
                </a:pPr>
                <a:r>
                  <a:rPr kumimoji="0" lang="en-US" sz="1600" b="1" i="0" u="none" strike="noStrike" cap="none" normalizeH="0" baseline="0" noProof="1" smtClean="0">
                    <a:ln>
                      <a:noFill/>
                    </a:ln>
                    <a:solidFill>
                      <a:schemeClr val="tx1">
                        <a:lumMod val="95000"/>
                        <a:lumOff val="5000"/>
                      </a:schemeClr>
                    </a:solidFill>
                    <a:effectLst/>
                    <a:latin typeface="Arial" charset="0"/>
                  </a:rPr>
                  <a:t>?o</a:t>
                </a:r>
                <a:endParaRPr kumimoji="0" lang="en-US" sz="1600" b="1" i="0" u="none" strike="noStrike" cap="none" normalizeH="0" baseline="0" noProof="1">
                  <a:ln>
                    <a:noFill/>
                  </a:ln>
                  <a:solidFill>
                    <a:schemeClr val="tx1">
                      <a:lumMod val="95000"/>
                      <a:lumOff val="5000"/>
                    </a:schemeClr>
                  </a:solidFill>
                  <a:effectLst/>
                  <a:latin typeface="Arial" charset="0"/>
                </a:endParaRPr>
              </a:p>
            </p:txBody>
          </p:sp>
        </p:grpSp>
        <p:cxnSp>
          <p:nvCxnSpPr>
            <p:cNvPr id="14" name="Straight Arrow Connector 13"/>
            <p:cNvCxnSpPr>
              <a:stCxn id="6" idx="6"/>
              <a:endCxn id="9" idx="2"/>
            </p:cNvCxnSpPr>
            <p:nvPr/>
          </p:nvCxnSpPr>
          <p:spPr bwMode="auto">
            <a:xfrm flipV="1">
              <a:off x="3201484" y="3313319"/>
              <a:ext cx="3210428" cy="1190419"/>
            </a:xfrm>
            <a:prstGeom prst="straightConnector1">
              <a:avLst/>
            </a:prstGeom>
            <a:solidFill>
              <a:srgbClr val="00B8FF"/>
            </a:solidFill>
            <a:ln w="25400" cap="flat" cmpd="sng" algn="ctr">
              <a:solidFill>
                <a:srgbClr val="FF0000"/>
              </a:solidFill>
              <a:prstDash val="solid"/>
              <a:round/>
              <a:headEnd type="none" w="med" len="med"/>
              <a:tailEnd type="triangle" w="lg" len="med"/>
            </a:ln>
            <a:effectLst/>
          </p:spPr>
        </p:cxnSp>
        <p:cxnSp>
          <p:nvCxnSpPr>
            <p:cNvPr id="15" name="Straight Arrow Connector 14"/>
            <p:cNvCxnSpPr>
              <a:stCxn id="6" idx="6"/>
              <a:endCxn id="8" idx="2"/>
            </p:cNvCxnSpPr>
            <p:nvPr/>
          </p:nvCxnSpPr>
          <p:spPr bwMode="auto">
            <a:xfrm flipV="1">
              <a:off x="3201484" y="4106931"/>
              <a:ext cx="3210428" cy="396807"/>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16" name="Straight Arrow Connector 15"/>
            <p:cNvCxnSpPr>
              <a:stCxn id="6" idx="6"/>
              <a:endCxn id="10" idx="2"/>
            </p:cNvCxnSpPr>
            <p:nvPr/>
          </p:nvCxnSpPr>
          <p:spPr bwMode="auto">
            <a:xfrm>
              <a:off x="3201484" y="4503738"/>
              <a:ext cx="3210428" cy="396805"/>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cxnSp>
          <p:nvCxnSpPr>
            <p:cNvPr id="17" name="Straight Arrow Connector 16"/>
            <p:cNvCxnSpPr>
              <a:stCxn id="6" idx="6"/>
              <a:endCxn id="11" idx="2"/>
            </p:cNvCxnSpPr>
            <p:nvPr/>
          </p:nvCxnSpPr>
          <p:spPr bwMode="auto">
            <a:xfrm>
              <a:off x="3201484" y="4503738"/>
              <a:ext cx="3210428" cy="1190418"/>
            </a:xfrm>
            <a:prstGeom prst="straightConnector1">
              <a:avLst/>
            </a:prstGeom>
            <a:solidFill>
              <a:srgbClr val="00B8FF"/>
            </a:solidFill>
            <a:ln w="25400" cap="flat" cmpd="sng" algn="ctr">
              <a:solidFill>
                <a:schemeClr val="tx1"/>
              </a:solidFill>
              <a:prstDash val="solid"/>
              <a:round/>
              <a:headEnd type="none" w="med" len="med"/>
              <a:tailEnd type="triangle" w="lg" len="med"/>
            </a:ln>
            <a:effectLst/>
          </p:spPr>
        </p:cxnSp>
        <p:sp>
          <p:nvSpPr>
            <p:cNvPr id="24" name="TextBox 23"/>
            <p:cNvSpPr txBox="1"/>
            <p:nvPr/>
          </p:nvSpPr>
          <p:spPr>
            <a:xfrm>
              <a:off x="5802312" y="3017837"/>
              <a:ext cx="457200" cy="311880"/>
            </a:xfrm>
            <a:prstGeom prst="rect">
              <a:avLst/>
            </a:prstGeom>
            <a:noFill/>
          </p:spPr>
          <p:txBody>
            <a:bodyPr wrap="square" rtlCol="0">
              <a:spAutoFit/>
            </a:bodyPr>
            <a:lstStyle/>
            <a:p>
              <a:r>
                <a:rPr lang="en-US" sz="1600" b="1" dirty="0" smtClean="0">
                  <a:solidFill>
                    <a:srgbClr val="FF0000"/>
                  </a:solidFill>
                </a:rPr>
                <a:t>?</a:t>
              </a:r>
              <a:r>
                <a:rPr lang="en-US" sz="1600" b="1" noProof="1" smtClean="0">
                  <a:solidFill>
                    <a:srgbClr val="FF0000"/>
                  </a:solidFill>
                </a:rPr>
                <a:t>p</a:t>
              </a:r>
              <a:endParaRPr lang="en-US" sz="1600" b="1" noProof="1">
                <a:solidFill>
                  <a:srgbClr val="FF0000"/>
                </a:solidFill>
              </a:endParaRPr>
            </a:p>
          </p:txBody>
        </p:sp>
        <p:sp>
          <p:nvSpPr>
            <p:cNvPr id="25" name="TextBox 24"/>
            <p:cNvSpPr txBox="1"/>
            <p:nvPr/>
          </p:nvSpPr>
          <p:spPr>
            <a:xfrm>
              <a:off x="5802312" y="3779837"/>
              <a:ext cx="457200" cy="311880"/>
            </a:xfrm>
            <a:prstGeom prst="rect">
              <a:avLst/>
            </a:prstGeom>
            <a:noFill/>
          </p:spPr>
          <p:txBody>
            <a:bodyPr wrap="square" rtlCol="0">
              <a:spAutoFit/>
            </a:bodyPr>
            <a:lstStyle/>
            <a:p>
              <a:r>
                <a:rPr lang="en-US" sz="1600" b="1" dirty="0" smtClean="0">
                  <a:solidFill>
                    <a:schemeClr val="tx1"/>
                  </a:solidFill>
                </a:rPr>
                <a:t>?</a:t>
              </a:r>
              <a:r>
                <a:rPr lang="en-US" sz="1600" b="1" noProof="1" smtClean="0">
                  <a:solidFill>
                    <a:schemeClr val="tx1"/>
                  </a:solidFill>
                </a:rPr>
                <a:t>p</a:t>
              </a:r>
              <a:endParaRPr lang="en-US" sz="1600" b="1" noProof="1">
                <a:solidFill>
                  <a:schemeClr val="tx1"/>
                </a:solidFill>
              </a:endParaRPr>
            </a:p>
          </p:txBody>
        </p:sp>
        <p:sp>
          <p:nvSpPr>
            <p:cNvPr id="26" name="TextBox 25"/>
            <p:cNvSpPr txBox="1"/>
            <p:nvPr/>
          </p:nvSpPr>
          <p:spPr>
            <a:xfrm>
              <a:off x="5802312" y="4465637"/>
              <a:ext cx="457200" cy="311880"/>
            </a:xfrm>
            <a:prstGeom prst="rect">
              <a:avLst/>
            </a:prstGeom>
            <a:noFill/>
          </p:spPr>
          <p:txBody>
            <a:bodyPr wrap="square" rtlCol="0">
              <a:spAutoFit/>
            </a:bodyPr>
            <a:lstStyle/>
            <a:p>
              <a:r>
                <a:rPr lang="en-US" sz="1600" b="1" dirty="0" smtClean="0">
                  <a:solidFill>
                    <a:schemeClr val="tx1"/>
                  </a:solidFill>
                </a:rPr>
                <a:t>?</a:t>
              </a:r>
              <a:r>
                <a:rPr lang="en-US" sz="1600" b="1" noProof="1" smtClean="0">
                  <a:solidFill>
                    <a:schemeClr val="tx1"/>
                  </a:solidFill>
                </a:rPr>
                <a:t>p</a:t>
              </a:r>
              <a:endParaRPr lang="en-US" sz="1600" b="1" noProof="1">
                <a:solidFill>
                  <a:schemeClr val="tx1"/>
                </a:solidFill>
              </a:endParaRPr>
            </a:p>
          </p:txBody>
        </p:sp>
        <p:sp>
          <p:nvSpPr>
            <p:cNvPr id="27" name="TextBox 26"/>
            <p:cNvSpPr txBox="1"/>
            <p:nvPr/>
          </p:nvSpPr>
          <p:spPr>
            <a:xfrm>
              <a:off x="5802312" y="5227637"/>
              <a:ext cx="457200" cy="311880"/>
            </a:xfrm>
            <a:prstGeom prst="rect">
              <a:avLst/>
            </a:prstGeom>
            <a:noFill/>
          </p:spPr>
          <p:txBody>
            <a:bodyPr wrap="square" rtlCol="0">
              <a:spAutoFit/>
            </a:bodyPr>
            <a:lstStyle/>
            <a:p>
              <a:r>
                <a:rPr lang="en-US" sz="1600" b="1" noProof="1" smtClean="0">
                  <a:solidFill>
                    <a:schemeClr val="tx1"/>
                  </a:solidFill>
                </a:rPr>
                <a:t>?p</a:t>
              </a:r>
              <a:endParaRPr lang="en-US" sz="1600" b="1" noProof="1">
                <a:solidFill>
                  <a:schemeClr val="tx1"/>
                </a:solidFill>
              </a:endParaRPr>
            </a:p>
          </p:txBody>
        </p:sp>
      </p:grpSp>
      <p:sp>
        <p:nvSpPr>
          <p:cNvPr id="19" name="Text Box 3"/>
          <p:cNvSpPr txBox="1">
            <a:spLocks noChangeArrowheads="1"/>
          </p:cNvSpPr>
          <p:nvPr/>
        </p:nvSpPr>
        <p:spPr bwMode="auto">
          <a:xfrm>
            <a:off x="359792" y="1691605"/>
            <a:ext cx="9401174" cy="745182"/>
          </a:xfrm>
          <a:prstGeom prst="rect">
            <a:avLst/>
          </a:prstGeom>
          <a:solidFill>
            <a:schemeClr val="accent1">
              <a:lumMod val="20000"/>
              <a:lumOff val="80000"/>
            </a:schemeClr>
          </a:solidFill>
          <a:ln w="9525">
            <a:noFill/>
            <a:round/>
            <a:headEnd/>
            <a:tailEnd/>
          </a:ln>
          <a:effectLst>
            <a:outerShdw blurRad="63500" dist="101823" dir="2700000" algn="ctr" rotWithShape="0">
              <a:srgbClr val="C0C0C0"/>
            </a:outerShdw>
          </a:effectLst>
        </p:spPr>
        <p:txBody>
          <a:bodyPr wrap="none" lIns="90000" tIns="72215" rIns="90000" bIns="45000">
            <a:prstTxWarp prst="textNoShape">
              <a:avLst/>
            </a:prstTxWarp>
          </a:bodyPr>
          <a:lstStyle/>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a:solidFill>
                  <a:srgbClr val="000000"/>
                </a:solidFill>
                <a:latin typeface="Courier New" charset="0"/>
                <a:ea typeface="msmincho" charset="0"/>
                <a:cs typeface="msmincho" charset="0"/>
              </a:rPr>
              <a:t>for (s,p,o) in graph.triples((subject,None,None)) :</a:t>
            </a:r>
          </a:p>
          <a:p>
            <a:pPr>
              <a:lnSpc>
                <a:spcPct val="88000"/>
              </a:lnSpc>
              <a:tabLst>
                <a:tab pos="0" algn="l"/>
                <a:tab pos="717550" algn="l"/>
                <a:tab pos="1436688" algn="l"/>
                <a:tab pos="2155825" algn="l"/>
                <a:tab pos="2874963" algn="l"/>
                <a:tab pos="3594100" algn="l"/>
                <a:tab pos="4313238" algn="l"/>
                <a:tab pos="5032375" algn="l"/>
                <a:tab pos="5751513" algn="l"/>
                <a:tab pos="6470650" algn="l"/>
                <a:tab pos="7189788" algn="l"/>
                <a:tab pos="7908925" algn="l"/>
                <a:tab pos="8628063" algn="l"/>
                <a:tab pos="9347200" algn="l"/>
                <a:tab pos="10066338" algn="l"/>
                <a:tab pos="10785475" algn="l"/>
              </a:tabLst>
              <a:defRPr/>
            </a:pPr>
            <a:r>
              <a:rPr lang="en-US" sz="1800" b="1" noProof="1" smtClean="0">
                <a:solidFill>
                  <a:srgbClr val="000000"/>
                </a:solidFill>
                <a:latin typeface="Courier New" charset="0"/>
                <a:ea typeface="msmincho" charset="0"/>
                <a:cs typeface="msmincho" charset="0"/>
              </a:rPr>
              <a:t>  do_something(p,o</a:t>
            </a:r>
            <a:r>
              <a:rPr lang="en-US" sz="1800" b="1" noProof="1" smtClean="0">
                <a:solidFill>
                  <a:srgbClr val="000000"/>
                </a:solidFill>
                <a:latin typeface="Courier New" charset="0"/>
                <a:ea typeface="msmincho" charset="0"/>
                <a:cs typeface="msmincho" charset="0"/>
              </a:rPr>
              <a:t>)</a:t>
            </a:r>
            <a:endParaRPr lang="en-US" sz="1800" b="1" noProof="1">
              <a:solidFill>
                <a:srgbClr val="000000"/>
              </a:solidFill>
              <a:latin typeface="Courier New" charset="0"/>
              <a:ea typeface="msmincho" charset="0"/>
              <a:cs typeface="msmincho"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2"/>
          <p:cNvSpPr>
            <a:spLocks noGrp="1" noChangeArrowheads="1"/>
          </p:cNvSpPr>
          <p:nvPr>
            <p:ph idx="1"/>
          </p:nvPr>
        </p:nvSpPr>
        <p:spPr/>
        <p:txBody>
          <a:bodyPr/>
          <a:lstStyle/>
          <a:p>
            <a:r>
              <a:rPr lang="en-US" dirty="0" smtClean="0"/>
              <a:t>The fundamental idea: use graph patterns</a:t>
            </a:r>
          </a:p>
          <a:p>
            <a:pPr lvl="1"/>
            <a:r>
              <a:rPr lang="en-US" dirty="0" smtClean="0"/>
              <a:t>the pattern contains unbound symbols</a:t>
            </a:r>
          </a:p>
          <a:p>
            <a:pPr lvl="1"/>
            <a:r>
              <a:rPr lang="en-US" dirty="0" smtClean="0"/>
              <a:t>by binding the symbols, subgraphs of the RDF graph are selected</a:t>
            </a:r>
          </a:p>
          <a:p>
            <a:pPr lvl="1"/>
            <a:r>
              <a:rPr lang="en-US" dirty="0" smtClean="0"/>
              <a:t>if there is such a selection, the query returns the bound resources</a:t>
            </a:r>
            <a:endParaRPr lang="en-US" dirty="0"/>
          </a:p>
        </p:txBody>
      </p:sp>
      <p:sp>
        <p:nvSpPr>
          <p:cNvPr id="280578" name="Rectangle 1"/>
          <p:cNvSpPr>
            <a:spLocks noGrp="1" noChangeArrowheads="1"/>
          </p:cNvSpPr>
          <p:nvPr>
            <p:ph type="title"/>
          </p:nvPr>
        </p:nvSpPr>
        <p:spPr/>
        <p:txBody>
          <a:bodyPr/>
          <a:lstStyle/>
          <a:p>
            <a:r>
              <a:rPr lang="en-US" dirty="0" smtClean="0"/>
              <a:t>General: graph patterns</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lnDef>
      <a:spPr>
        <a:ln w="12700" cmpd="sng">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SW-Simple.potx</Template>
  <TotalTime>15162</TotalTime>
  <Words>10845</Words>
  <Application>Microsoft Macintosh PowerPoint</Application>
  <PresentationFormat>Custom</PresentationFormat>
  <Paragraphs>1956</Paragraphs>
  <Slides>197</Slides>
  <Notes>150</Notes>
  <HiddenSlides>0</HiddenSlides>
  <MMClips>0</MMClips>
  <ScaleCrop>false</ScaleCrop>
  <HeadingPairs>
    <vt:vector size="6" baseType="variant">
      <vt:variant>
        <vt:lpstr>Theme</vt:lpstr>
      </vt:variant>
      <vt:variant>
        <vt:i4>1</vt:i4>
      </vt:variant>
      <vt:variant>
        <vt:lpstr>Slide Titles</vt:lpstr>
      </vt:variant>
      <vt:variant>
        <vt:i4>197</vt:i4>
      </vt:variant>
      <vt:variant>
        <vt:lpstr>Custom Shows</vt:lpstr>
      </vt:variant>
      <vt:variant>
        <vt:i4>2</vt:i4>
      </vt:variant>
    </vt:vector>
  </HeadingPairs>
  <TitlesOfParts>
    <vt:vector size="200" baseType="lpstr">
      <vt:lpstr>Concourse</vt:lpstr>
      <vt:lpstr>Introduction to the Semantic Web</vt:lpstr>
      <vt:lpstr>Introduction</vt:lpstr>
      <vt:lpstr>The Music site of the BBC</vt:lpstr>
      <vt:lpstr>The Music site of the BBC</vt:lpstr>
      <vt:lpstr>How to build such a site 1.</vt:lpstr>
      <vt:lpstr>How to build such a site 2.</vt:lpstr>
      <vt:lpstr>How to build such a site 3.</vt:lpstr>
      <vt:lpstr>The choice of the BBC</vt:lpstr>
      <vt:lpstr>In short…</vt:lpstr>
      <vt:lpstr>And this is no secret…</vt:lpstr>
      <vt:lpstr>Data on the Web</vt:lpstr>
      <vt:lpstr>But… data are often in isolation, “silos”</vt:lpstr>
      <vt:lpstr>Imagine…</vt:lpstr>
      <vt:lpstr>And the problem is real…</vt:lpstr>
      <vt:lpstr>Data on the Web is not enough…</vt:lpstr>
      <vt:lpstr>I.e.,…  connect the silos</vt:lpstr>
      <vt:lpstr>Example: Amsterdam fire brigade routing</vt:lpstr>
      <vt:lpstr>In what follows…</vt:lpstr>
      <vt:lpstr>The rough structure of data integration</vt:lpstr>
      <vt:lpstr>We start with a book... </vt:lpstr>
      <vt:lpstr>A simplified bookstore data  (dataset “A”)</vt:lpstr>
      <vt:lpstr>1st: export your data as a set of relations</vt:lpstr>
      <vt:lpstr>Some notes on the exporting the data</vt:lpstr>
      <vt:lpstr>Same book in French…</vt:lpstr>
      <vt:lpstr>Another bookstore data  (dataset “F”)</vt:lpstr>
      <vt:lpstr>2nd: export your second set of data</vt:lpstr>
      <vt:lpstr>3rd: start merging your data</vt:lpstr>
      <vt:lpstr>3rd: start merging your data (cont)</vt:lpstr>
      <vt:lpstr>3rd: start merging your data</vt:lpstr>
      <vt:lpstr>Start making queries…</vt:lpstr>
      <vt:lpstr>However, more can be achieved…</vt:lpstr>
      <vt:lpstr>3rd revisited: use the extra knowledge</vt:lpstr>
      <vt:lpstr>Start making richer queries!</vt:lpstr>
      <vt:lpstr>Combine with different datasets</vt:lpstr>
      <vt:lpstr>Merge with Wikipedia data</vt:lpstr>
      <vt:lpstr>Merge with Wikipedia data</vt:lpstr>
      <vt:lpstr>Merge with Wikipedia data</vt:lpstr>
      <vt:lpstr>Is that surprising?</vt:lpstr>
      <vt:lpstr>It could become even more powerful</vt:lpstr>
      <vt:lpstr>What did we do?</vt:lpstr>
      <vt:lpstr>So where is the Semantic Web?</vt:lpstr>
      <vt:lpstr>The Basis: RDF</vt:lpstr>
      <vt:lpstr>RDF triples</vt:lpstr>
      <vt:lpstr>RDF triples (cont.)</vt:lpstr>
      <vt:lpstr>RDF triples (cont.)</vt:lpstr>
      <vt:lpstr>A simple RDF example (in RDF/XML)</vt:lpstr>
      <vt:lpstr>A simple RDF example (in Turtle)</vt:lpstr>
      <vt:lpstr>“Internal” nodes</vt:lpstr>
      <vt:lpstr>One solution: create an extra URI</vt:lpstr>
      <vt:lpstr>Internal identifier (“blank nodes”)</vt:lpstr>
      <vt:lpstr>Blank nodes: the system can  do it</vt:lpstr>
      <vt:lpstr>Blank nodes when merging</vt:lpstr>
      <vt:lpstr>RDF in programming practice</vt:lpstr>
      <vt:lpstr>Python example using RDFLib</vt:lpstr>
      <vt:lpstr>But programming is not for everyone</vt:lpstr>
      <vt:lpstr>Example: A relatively simple application</vt:lpstr>
      <vt:lpstr>One level higher up (RDFS, Datatypes)</vt:lpstr>
      <vt:lpstr>Need for RDF schemas</vt:lpstr>
      <vt:lpstr>Classes, resources, …</vt:lpstr>
      <vt:lpstr>Classes, resources, … (cont.)</vt:lpstr>
      <vt:lpstr>Classes, resources in RDF(S)</vt:lpstr>
      <vt:lpstr>Inferred properties</vt:lpstr>
      <vt:lpstr>Inference: let us be formal…</vt:lpstr>
      <vt:lpstr>Properties</vt:lpstr>
      <vt:lpstr>What does this mean?</vt:lpstr>
      <vt:lpstr>Literals</vt:lpstr>
      <vt:lpstr>Examples for datatypes</vt:lpstr>
      <vt:lpstr>A bit of RDFS can take you far…</vt:lpstr>
      <vt:lpstr>Example: Find the right experts at NASA</vt:lpstr>
      <vt:lpstr>Example: Find the right experts at Vodafone</vt:lpstr>
      <vt:lpstr>How to publish RDF Data?</vt:lpstr>
      <vt:lpstr>Simple approach</vt:lpstr>
      <vt:lpstr>RDF with HTML</vt:lpstr>
      <vt:lpstr>HTML+* can be generated</vt:lpstr>
      <vt:lpstr>Relational Databases and RDF</vt:lpstr>
      <vt:lpstr>What is “export”?</vt:lpstr>
      <vt:lpstr>Simple export: RDF Direct Mapping</vt:lpstr>
      <vt:lpstr>What DM processor does</vt:lpstr>
      <vt:lpstr>Result of the Direct Mapping</vt:lpstr>
      <vt:lpstr>Enters R2RML</vt:lpstr>
      <vt:lpstr>Enters R2RML</vt:lpstr>
      <vt:lpstr>What R2RML processor does</vt:lpstr>
      <vt:lpstr>Linked Open Data</vt:lpstr>
      <vt:lpstr>Linked Open Data Project</vt:lpstr>
      <vt:lpstr>Example data source: DBpedia</vt:lpstr>
      <vt:lpstr>Extracting structured data from Wikipedia</vt:lpstr>
      <vt:lpstr>Automatic links among open datasets</vt:lpstr>
      <vt:lpstr>The LOD “cloud”, September 2010</vt:lpstr>
      <vt:lpstr>The importance of Linked Data</vt:lpstr>
      <vt:lpstr>Some things to remember if you publish data</vt:lpstr>
      <vt:lpstr>Remember the BBC?</vt:lpstr>
      <vt:lpstr>Same dataset, another site</vt:lpstr>
      <vt:lpstr>Same dataset, another site</vt:lpstr>
      <vt:lpstr>Query RDF Data (SPARQL)</vt:lpstr>
      <vt:lpstr>RDF data access</vt:lpstr>
      <vt:lpstr>Querying RDF graphs</vt:lpstr>
      <vt:lpstr>Querying RDF graphs</vt:lpstr>
      <vt:lpstr>Analyze the Python+RDFLib example</vt:lpstr>
      <vt:lpstr>General: graph patterns</vt:lpstr>
      <vt:lpstr>Our Python example in SPARQL</vt:lpstr>
      <vt:lpstr>Simple SPARQL example</vt:lpstr>
      <vt:lpstr>Simple SPARQL example</vt:lpstr>
      <vt:lpstr>Simple SPARQL example</vt:lpstr>
      <vt:lpstr>Simple SPARQL example</vt:lpstr>
      <vt:lpstr>Simple SPARQL example</vt:lpstr>
      <vt:lpstr>Pattern constraints</vt:lpstr>
      <vt:lpstr>Other SPARQL features</vt:lpstr>
      <vt:lpstr>Other SPARQL features</vt:lpstr>
      <vt:lpstr>SPARQL usage in practice</vt:lpstr>
      <vt:lpstr>SPARQL 1.1 Update</vt:lpstr>
      <vt:lpstr>Update: insert</vt:lpstr>
      <vt:lpstr>Update: insert</vt:lpstr>
      <vt:lpstr>Update: insert</vt:lpstr>
      <vt:lpstr>Update: delete</vt:lpstr>
      <vt:lpstr>Update: delete</vt:lpstr>
      <vt:lpstr>Update: delete</vt:lpstr>
      <vt:lpstr>SPARQL as a unifying point</vt:lpstr>
      <vt:lpstr>SPARQL 1.1 as a unifying point</vt:lpstr>
      <vt:lpstr>Example: radioactivity data</vt:lpstr>
      <vt:lpstr>Example: radioactivity data</vt:lpstr>
      <vt:lpstr>Vocabularies</vt:lpstr>
      <vt:lpstr>Vocabularies</vt:lpstr>
      <vt:lpstr>Vocabularies</vt:lpstr>
      <vt:lpstr>But what about RDFS?</vt:lpstr>
      <vt:lpstr>Three technologies have emerged</vt:lpstr>
      <vt:lpstr>Using thesauri, glossaries (SKOS)</vt:lpstr>
      <vt:lpstr>SKOS</vt:lpstr>
      <vt:lpstr>The term “Fiction”, as defined by the Library of Congress</vt:lpstr>
      <vt:lpstr>The term “Fiction”, as defined by the Library of Congress</vt:lpstr>
      <vt:lpstr>Thesauri have identical structures…</vt:lpstr>
      <vt:lpstr>LOC’s “Fiction” in SKOS/RDF</vt:lpstr>
      <vt:lpstr>Usage of the LOC graph</vt:lpstr>
      <vt:lpstr>Importance of SKOS</vt:lpstr>
      <vt:lpstr>Importance of SKOS</vt:lpstr>
      <vt:lpstr>Example: FAO Journal portal</vt:lpstr>
      <vt:lpstr>Ontologies (OWL)</vt:lpstr>
      <vt:lpstr>SKOS is not enough…</vt:lpstr>
      <vt:lpstr>Application may want more…</vt:lpstr>
      <vt:lpstr>Web Ontology Language = OWL</vt:lpstr>
      <vt:lpstr>OWL is complex…</vt:lpstr>
      <vt:lpstr>Term equivalences</vt:lpstr>
      <vt:lpstr>Term equivalences</vt:lpstr>
      <vt:lpstr>Connecting to French</vt:lpstr>
      <vt:lpstr>Typical usage of owl:sameAs</vt:lpstr>
      <vt:lpstr>Property characterization</vt:lpstr>
      <vt:lpstr>What this means is…</vt:lpstr>
      <vt:lpstr>What this means is…</vt:lpstr>
      <vt:lpstr>What this means is…</vt:lpstr>
      <vt:lpstr>Keys</vt:lpstr>
      <vt:lpstr>Keys</vt:lpstr>
      <vt:lpstr>Previous rule in OWL</vt:lpstr>
      <vt:lpstr>What it means is…</vt:lpstr>
      <vt:lpstr>Classes in OWL</vt:lpstr>
      <vt:lpstr>Enumerate class content</vt:lpstr>
      <vt:lpstr>Union of classes</vt:lpstr>
      <vt:lpstr>For example…</vt:lpstr>
      <vt:lpstr>It can be a bit more complicated…</vt:lpstr>
      <vt:lpstr>What we have so far…</vt:lpstr>
      <vt:lpstr>However… that may not be enough</vt:lpstr>
      <vt:lpstr>Property value restrictions</vt:lpstr>
      <vt:lpstr>But: OWL is hard!</vt:lpstr>
      <vt:lpstr>OWL “species” or profiles</vt:lpstr>
      <vt:lpstr>OWL Species</vt:lpstr>
      <vt:lpstr>Some more on OWL RL</vt:lpstr>
      <vt:lpstr>Example: Organ Failure Risk Detection</vt:lpstr>
      <vt:lpstr>Example: Organ Failure Risk Detection</vt:lpstr>
      <vt:lpstr>Rules (RIF)</vt:lpstr>
      <vt:lpstr>Why rules on the Semantic Web?</vt:lpstr>
      <vt:lpstr>Things you may want to express</vt:lpstr>
      <vt:lpstr>Things you may want to express</vt:lpstr>
      <vt:lpstr>Enters RIF (Rule Interchange Format) Core</vt:lpstr>
      <vt:lpstr>RIF Core example  (using its “presentation syntax”)</vt:lpstr>
      <vt:lpstr>Usage of RIF with RDF?</vt:lpstr>
      <vt:lpstr>Remember the what we wanted from Rules?</vt:lpstr>
      <vt:lpstr>The same with RIF presentation syntax</vt:lpstr>
      <vt:lpstr>Discovering new relationships…</vt:lpstr>
      <vt:lpstr>Discovering new relationships…</vt:lpstr>
      <vt:lpstr>Discovering new relationships…</vt:lpstr>
      <vt:lpstr>RIF vs. OWL?</vt:lpstr>
      <vt:lpstr>At the end of the day…</vt:lpstr>
      <vt:lpstr>What about OWL RL?</vt:lpstr>
      <vt:lpstr>Vocabularies and SPARQL</vt:lpstr>
      <vt:lpstr>SPARQL 1.1 and RDFS/OWL/RIF</vt:lpstr>
      <vt:lpstr>Example: iLaw—Intelligent Legislation support system</vt:lpstr>
      <vt:lpstr>Example: iLaw—Intelligent Legislation support system</vt:lpstr>
      <vt:lpstr>What have we achieved? (putting all this together)</vt:lpstr>
      <vt:lpstr>Remember the integration example?</vt:lpstr>
      <vt:lpstr>The same with what we learned</vt:lpstr>
      <vt:lpstr>Available documents, resources</vt:lpstr>
      <vt:lpstr>Available specifications:  Primers, Guides</vt:lpstr>
      <vt:lpstr>“Core” vocabularies</vt:lpstr>
      <vt:lpstr>Some books</vt:lpstr>
      <vt:lpstr>Further information</vt:lpstr>
      <vt:lpstr>Lots of Tools (not an exhaustive list!)</vt:lpstr>
      <vt:lpstr>Conclusions</vt:lpstr>
      <vt:lpstr>PowerPoint Presentation</vt:lpstr>
      <vt:lpstr>Thank you for your attention</vt:lpstr>
      <vt:lpstr>shorter version</vt:lpstr>
      <vt:lpstr>full</vt:lpstr>
    </vt:vector>
  </TitlesOfParts>
  <Manager/>
  <Company>W3C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Semantic Web</dc:title>
  <dc:subject/>
  <dc:creator>Ivan Herman</dc:creator>
  <cp:keywords>semantic web</cp:keywords>
  <dc:description>Tutorial given at SemTech 2011, San Francisco</dc:description>
  <cp:lastModifiedBy>Ivan Herman</cp:lastModifiedBy>
  <cp:revision>517</cp:revision>
  <cp:lastPrinted>1601-01-01T00:00:00Z</cp:lastPrinted>
  <dcterms:created xsi:type="dcterms:W3CDTF">2010-12-09T13:24:03Z</dcterms:created>
  <dcterms:modified xsi:type="dcterms:W3CDTF">2011-06-06T21:20:38Z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URI: ">
    <vt:lpwstr>http://creativecommons.org/licenses/by-nd/3.0/</vt:lpwstr>
  </property>
  <property fmtid="{D5CDD505-2E9C-101B-9397-08002B2CF9AE}" pid="3" name="Copyright:">
    <vt:lpwstr>Creative Commons Attribution 3.0  License</vt:lpwstr>
  </property>
</Properties>
</file>