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" id="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4" id="3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6" id="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" id="5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8" id="5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 sz="19600">
                <a:latin typeface="Calibri"/>
                <a:ea typeface="Calibri"/>
                <a:cs typeface="Calibri"/>
                <a:sym typeface="Calibri"/>
              </a:rPr>
              <a:t>DTMF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None/>
            </a:pPr>
            <a:r>
              <a:rPr lang="en" b="0">
                <a:latin typeface="Calibri"/>
                <a:ea typeface="Calibri"/>
                <a:cs typeface="Calibri"/>
                <a:sym typeface="Calibri"/>
              </a:rPr>
              <a:t>AKA</a:t>
            </a:r>
          </a:p>
          <a:p>
            <a:pPr algn="ctr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b="0">
                <a:latin typeface="Calibri"/>
                <a:ea typeface="Calibri"/>
                <a:cs typeface="Calibri"/>
                <a:sym typeface="Calibri"/>
              </a:rPr>
              <a:t>iscuss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T</a:t>
            </a:r>
            <a:r>
              <a:rPr lang="en" b="0">
                <a:latin typeface="Calibri"/>
                <a:ea typeface="Calibri"/>
                <a:cs typeface="Calibri"/>
                <a:sym typeface="Calibri"/>
              </a:rPr>
              <a:t>wo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M</a:t>
            </a:r>
            <a:r>
              <a:rPr lang="en" b="0">
                <a:latin typeface="Calibri"/>
                <a:ea typeface="Calibri"/>
                <a:cs typeface="Calibri"/>
                <a:sym typeface="Calibri"/>
              </a:rPr>
              <a:t>ethods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lang="en" b="0">
                <a:latin typeface="Calibri"/>
                <a:ea typeface="Calibri"/>
                <a:cs typeface="Calibri"/>
                <a:sym typeface="Calibri"/>
              </a:rPr>
              <a:t>orever</a:t>
            </a:r>
          </a:p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31" id="31"/>
          <p:cNvSpPr/>
          <p:nvPr/>
        </p:nvSpPr>
        <p:spPr>
          <a:xfrm>
            <a:off y="1611894" x="2178382"/>
            <a:ext cy="4956005" cx="487981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Original proposal</a:t>
            </a:r>
          </a:p>
        </p:txBody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Create an audio-specific form of MediaStreamTrack, and add DTMF methods to it: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AudioMediaStreamTrack::</a:t>
            </a:r>
            <a:r>
              <a:rPr lang="en" sz="2800" b="1">
                <a:latin typeface="Calibri"/>
                <a:ea typeface="Calibri"/>
                <a:cs typeface="Calibri"/>
                <a:sym typeface="Calibri"/>
              </a:rPr>
              <a:t>canInsertDtmf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()</a:t>
            </a:r>
          </a:p>
          <a:p>
            <a:pPr rtl="0" lvl="0"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AudioMediaStreamTrack::</a:t>
            </a:r>
            <a:r>
              <a:rPr lang="en" sz="2800" b="1">
                <a:latin typeface="Calibri"/>
                <a:ea typeface="Calibri"/>
                <a:cs typeface="Calibri"/>
                <a:sym typeface="Calibri"/>
              </a:rPr>
              <a:t>insertDtmf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(tones, duration)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800" b="1">
                <a:latin typeface="Calibri"/>
                <a:ea typeface="Calibri"/>
                <a:cs typeface="Calibri"/>
                <a:sym typeface="Calibri"/>
              </a:rPr>
              <a:t>canInsertDtmf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 - indicates whether track is a sending track attached to a PeerConnection that supports the audio/telephone-event codec.</a:t>
            </a:r>
          </a:p>
          <a:p>
            <a:pPr rtl="0" lvl="0">
              <a:buNone/>
            </a:pPr>
            <a:r>
              <a:rPr lang="en" sz="2800" b="1">
                <a:latin typeface="Calibri"/>
                <a:ea typeface="Calibri"/>
                <a:cs typeface="Calibri"/>
                <a:sym typeface="Calibri"/>
              </a:rPr>
              <a:t>insertDtmf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 - inserts a string of tones, with the specified tone duration, into the sent audio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Problems</a:t>
            </a:r>
          </a:p>
        </p:txBody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298450" marL="457200" rtl="0" lvl="0"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MediaStreamTrack not part of WebRTC spec, seems wrong to saddle all audio tracks with DTMF info.</a:t>
            </a:r>
          </a:p>
          <a:p>
            <a:pPr indent="-298450" marL="457200" rtl="0" lvl="0"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What happens with MediaStreamTracks that aren't attached to a PeerConnection?</a:t>
            </a:r>
          </a:p>
          <a:p>
            <a:pPr indent="-298450" marL="457200" rtl="0" lvl="0"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If local feedback is desired, need to call insertDtmf on both input and output tracks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Next attempt</a:t>
            </a:r>
          </a:p>
        </p:txBody>
      </p:sp>
      <p:sp>
        <p:nvSpPr>
          <p:cNvPr name="Shape 49" id="4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100"/>
              <a:t>
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Move DTMF methods to PeerConnection: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PeerConnection::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canInsertDtmf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(track)</a:t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PeerConnection::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InsertDtmf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    inTrack, tones, duration, optional outTrack)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More problems...</a:t>
            </a:r>
          </a:p>
        </p:txBody>
      </p:sp>
      <p:sp>
        <p:nvSpPr>
          <p:cNvPr name="Shape 55" id="5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Fixes the issues from the previous proposal, but local feedback behavior still has complications: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Should output be a tone or a beep?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If you have multiple output tracks in a conference, which one should you use for DTMF feedback?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No feedback to application about state of tone playout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Try 3</a:t>
            </a:r>
          </a:p>
        </p:txBody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Replace the output track with a callback: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PeerConnection::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insertDtmf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    track, tones, optional duration,</a:t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    optional 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RTCDTMFCallback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callback)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callback 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RTCDTMFCallback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= void (tone, duration)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Callback is invoked for each tone, with a final |null| callback to indicate playout complete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Benefits</a:t>
            </a:r>
          </a:p>
        </p:txBody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400000"/>
              <a:buFont typeface="Arial"/>
              <a:buChar char="•"/>
            </a:pPr>
            <a:r>
              <a:rPr lang="en" sz="1100"/>
              <a:t>
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Application has full control over what feedback should be played, using Web Audio API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Callback gives app clear feedback on state of tone playout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No glaring deficiencies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Any objections?</a:t>
            </a:r>
          </a:p>
        </p:txBody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If not, please, let's just ship this</a:t>
            </a:r>
          </a:p>
          <a:p>
            <a:r>
              <a:t/>
            </a:r>
          </a:p>
        </p:txBody>
      </p:sp>
      <p:sp>
        <p:nvSpPr>
          <p:cNvPr name="Shape 74" id="74"/>
          <p:cNvSpPr/>
          <p:nvPr/>
        </p:nvSpPr>
        <p:spPr>
          <a:xfrm>
            <a:off y="2481870" x="2560609"/>
            <a:ext cy="4086029" cx="402278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