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slides/slide48.xml" ContentType="application/vnd.openxmlformats-officedocument.presentationml.slide+xml"/>
  <Override PartName="/ppt/notesSlides/notesSlide34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2" r:id="rId1"/>
  </p:sldMasterIdLst>
  <p:notesMasterIdLst>
    <p:notesMasterId r:id="rId56"/>
  </p:notesMasterIdLst>
  <p:sldIdLst>
    <p:sldId id="720" r:id="rId2"/>
    <p:sldId id="646" r:id="rId3"/>
    <p:sldId id="647" r:id="rId4"/>
    <p:sldId id="584" r:id="rId5"/>
    <p:sldId id="585" r:id="rId6"/>
    <p:sldId id="586" r:id="rId7"/>
    <p:sldId id="587" r:id="rId8"/>
    <p:sldId id="588" r:id="rId9"/>
    <p:sldId id="648" r:id="rId10"/>
    <p:sldId id="590" r:id="rId11"/>
    <p:sldId id="697" r:id="rId12"/>
    <p:sldId id="698" r:id="rId13"/>
    <p:sldId id="649" r:id="rId14"/>
    <p:sldId id="593" r:id="rId15"/>
    <p:sldId id="596" r:id="rId16"/>
    <p:sldId id="597" r:id="rId17"/>
    <p:sldId id="650" r:id="rId18"/>
    <p:sldId id="651" r:id="rId19"/>
    <p:sldId id="652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661" r:id="rId28"/>
    <p:sldId id="662" r:id="rId29"/>
    <p:sldId id="663" r:id="rId30"/>
    <p:sldId id="664" r:id="rId31"/>
    <p:sldId id="665" r:id="rId32"/>
    <p:sldId id="699" r:id="rId33"/>
    <p:sldId id="700" r:id="rId34"/>
    <p:sldId id="701" r:id="rId35"/>
    <p:sldId id="669" r:id="rId36"/>
    <p:sldId id="702" r:id="rId37"/>
    <p:sldId id="670" r:id="rId38"/>
    <p:sldId id="671" r:id="rId39"/>
    <p:sldId id="672" r:id="rId40"/>
    <p:sldId id="295" r:id="rId41"/>
    <p:sldId id="703" r:id="rId42"/>
    <p:sldId id="704" r:id="rId43"/>
    <p:sldId id="708" r:id="rId44"/>
    <p:sldId id="719" r:id="rId45"/>
    <p:sldId id="710" r:id="rId46"/>
    <p:sldId id="711" r:id="rId47"/>
    <p:sldId id="713" r:id="rId48"/>
    <p:sldId id="714" r:id="rId49"/>
    <p:sldId id="715" r:id="rId50"/>
    <p:sldId id="717" r:id="rId51"/>
    <p:sldId id="718" r:id="rId52"/>
    <p:sldId id="705" r:id="rId53"/>
    <p:sldId id="706" r:id="rId54"/>
    <p:sldId id="543" r:id="rId55"/>
  </p:sldIdLst>
  <p:sldSz cx="10080625" cy="7559675"/>
  <p:notesSz cx="7559675" cy="10691813"/>
  <p:custShowLst>
    <p:custShow name="shorter version" id="0">
      <p:sldLst/>
    </p:custShow>
    <p:custShow name="full" id="1">
      <p:sldLst/>
    </p:custShow>
  </p:custShowLst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6B0003"/>
    <a:srgbClr val="A6A6A6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455" autoAdjust="0"/>
    <p:restoredTop sz="94660"/>
  </p:normalViewPr>
  <p:slideViewPr>
    <p:cSldViewPr>
      <p:cViewPr varScale="1">
        <p:scale>
          <a:sx n="140" d="100"/>
          <a:sy n="140" d="100"/>
        </p:scale>
        <p:origin x="-28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784CF5E5-E7C4-7A45-9F43-1ECC99364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C632B-CE84-B14D-A16E-25F2860868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29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B7C931-E103-2643-B0B7-C2633DCD9A0C}" type="slidenum">
              <a:rPr lang="en-US"/>
              <a:pPr/>
              <a:t>21</a:t>
            </a:fld>
            <a:endParaRPr lang="en-US"/>
          </a:p>
        </p:txBody>
      </p:sp>
      <p:sp>
        <p:nvSpPr>
          <p:cNvPr id="542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532E66-8E14-7A4C-A8CD-36679495D0FB}" type="slidenum">
              <a:rPr lang="en-US"/>
              <a:pPr/>
              <a:t>22</a:t>
            </a:fld>
            <a:endParaRPr lang="en-US"/>
          </a:p>
        </p:txBody>
      </p:sp>
      <p:sp>
        <p:nvSpPr>
          <p:cNvPr id="563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23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24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26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48EDCD-D8CD-6D46-8FAC-4FFA8C8F723D}" type="slidenum">
              <a:rPr lang="en-US"/>
              <a:pPr/>
              <a:t>27</a:t>
            </a:fld>
            <a:endParaRPr lang="en-US"/>
          </a:p>
        </p:txBody>
      </p:sp>
      <p:sp>
        <p:nvSpPr>
          <p:cNvPr id="665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34046C-8DE3-6946-B6AD-8CCB7DC86AE3}" type="slidenum">
              <a:rPr lang="en-US"/>
              <a:pPr/>
              <a:t>28</a:t>
            </a:fld>
            <a:endParaRPr lang="en-US"/>
          </a:p>
        </p:txBody>
      </p:sp>
      <p:sp>
        <p:nvSpPr>
          <p:cNvPr id="686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29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EF2C59-7302-674D-8811-175ED4101526}" type="slidenum">
              <a:rPr lang="en-US"/>
              <a:pPr/>
              <a:t>30</a:t>
            </a:fld>
            <a:endParaRPr lang="en-US"/>
          </a:p>
        </p:txBody>
      </p:sp>
      <p:sp>
        <p:nvSpPr>
          <p:cNvPr id="7270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9293A-1968-ED4B-B10E-EED51619E27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39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DA753E-03E5-5F45-A838-788B79D8009B}" type="slidenum">
              <a:rPr lang="en-US"/>
              <a:pPr/>
              <a:t>31</a:t>
            </a:fld>
            <a:endParaRPr lang="en-US"/>
          </a:p>
        </p:txBody>
      </p:sp>
      <p:sp>
        <p:nvSpPr>
          <p:cNvPr id="7475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32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34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20731F-E4D8-A548-8ACD-0BC682EB247A}" type="slidenum">
              <a:rPr lang="en-US"/>
              <a:pPr/>
              <a:t>35</a:t>
            </a:fld>
            <a:endParaRPr lang="en-US"/>
          </a:p>
        </p:txBody>
      </p:sp>
      <p:sp>
        <p:nvSpPr>
          <p:cNvPr id="829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1ECF3E-BD71-3245-95C7-19EF5A15B925}" type="slidenum">
              <a:rPr lang="en-US"/>
              <a:pPr/>
              <a:t>36</a:t>
            </a:fld>
            <a:endParaRPr lang="en-US"/>
          </a:p>
        </p:txBody>
      </p:sp>
      <p:sp>
        <p:nvSpPr>
          <p:cNvPr id="849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1ECF3E-BD71-3245-95C7-19EF5A15B925}" type="slidenum">
              <a:rPr lang="en-US"/>
              <a:pPr/>
              <a:t>37</a:t>
            </a:fld>
            <a:endParaRPr lang="en-US"/>
          </a:p>
        </p:txBody>
      </p:sp>
      <p:sp>
        <p:nvSpPr>
          <p:cNvPr id="849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F3E130-669A-AD42-B4E5-23743A5B1D16}" type="slidenum">
              <a:rPr lang="en-US"/>
              <a:pPr/>
              <a:t>38</a:t>
            </a:fld>
            <a:endParaRPr lang="en-US"/>
          </a:p>
        </p:txBody>
      </p:sp>
      <p:sp>
        <p:nvSpPr>
          <p:cNvPr id="870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39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40119F-71F2-A142-A4EE-02FC785269B6}" type="slidenum">
              <a:rPr lang="en-US"/>
              <a:pPr/>
              <a:t>40</a:t>
            </a:fld>
            <a:endParaRPr lang="en-US"/>
          </a:p>
        </p:txBody>
      </p:sp>
      <p:sp>
        <p:nvSpPr>
          <p:cNvPr id="952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0734EC-AF63-1641-8B5F-57E220FCD307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A40265-8550-6B45-9174-40D145300874}" type="slidenum">
              <a:rPr lang="en-US"/>
              <a:pPr/>
              <a:t>41</a:t>
            </a:fld>
            <a:endParaRPr lang="en-US"/>
          </a:p>
        </p:txBody>
      </p:sp>
      <p:sp>
        <p:nvSpPr>
          <p:cNvPr id="1116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42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C632B-CE84-B14D-A16E-25F2860868C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229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9293A-1968-ED4B-B10E-EED51619E271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339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point is: they combine data drawn from </a:t>
            </a:r>
            <a:r>
              <a:rPr lang="en-US" baseline="0" dirty="0" err="1" smtClean="0"/>
              <a:t>data.gov.uk</a:t>
            </a:r>
            <a:r>
              <a:rPr lang="en-US" baseline="0" dirty="0" smtClean="0"/>
              <a:t> to produce, traditional, printed paper to be distributed in the neighborhood providing practical information like doctors, pharmacies, etc, in an up-to-date fashion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BDD423B-3E64-AA46-82E7-CE09AD9D20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04EF-E9FF-574E-9F96-64CF9BCC8234}" type="slidenum">
              <a:rPr lang="en-US"/>
              <a:pPr/>
              <a:t>54</a:t>
            </a:fld>
            <a:endParaRPr lang="en-US"/>
          </a:p>
        </p:txBody>
      </p:sp>
      <p:sp>
        <p:nvSpPr>
          <p:cNvPr id="603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3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D10A1F-93BB-A244-A716-A4040F130CD6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66DD0D-FBB1-4E47-A9BF-311B1844CB9E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14F840-6BDE-5D44-B776-6748D3E3DA6F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2064D1-3D4A-9149-AED7-56443C283C53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19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E4FF33-D473-FF48-AD9C-482FA000A5E1}" type="slidenum">
              <a:rPr lang="en-US"/>
              <a:pPr/>
              <a:t>20</a:t>
            </a:fld>
            <a:endParaRPr lang="en-US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20026" y="1007957"/>
            <a:ext cx="420026" cy="571175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00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sz="26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16200000">
            <a:off x="4998332" y="2561431"/>
            <a:ext cx="419982" cy="8736542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 wrap="none" lIns="100794" tIns="50397" rIns="100794" bIns="50397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sz="2600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20026" y="6719711"/>
            <a:ext cx="420026" cy="41998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sz="26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2041" y="6719711"/>
            <a:ext cx="8316516" cy="3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</a:rPr>
              <a:t>Deutsche Gesellschaft für Informationswissenschaft und Informationspraxis e.V.</a:t>
            </a:r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924057" y="419982"/>
            <a:ext cx="8736542" cy="1375441"/>
            <a:chOff x="528" y="240"/>
            <a:chExt cx="4992" cy="786"/>
          </a:xfrm>
        </p:grpSpPr>
        <p:pic>
          <p:nvPicPr>
            <p:cNvPr id="9" name="Picture 1036" descr="DGI_Logo_k_grau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52" y="288"/>
              <a:ext cx="768" cy="738"/>
            </a:xfrm>
            <a:prstGeom prst="rect">
              <a:avLst/>
            </a:prstGeom>
            <a:noFill/>
          </p:spPr>
        </p:pic>
        <p:sp>
          <p:nvSpPr>
            <p:cNvPr id="10" name="Text Box 1038"/>
            <p:cNvSpPr txBox="1">
              <a:spLocks noChangeArrowheads="1"/>
            </p:cNvSpPr>
            <p:nvPr userDrawn="1"/>
          </p:nvSpPr>
          <p:spPr bwMode="auto">
            <a:xfrm>
              <a:off x="528" y="240"/>
              <a:ext cx="4992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3100" b="1" dirty="0">
                  <a:solidFill>
                    <a:srgbClr val="0000CC"/>
                  </a:solidFill>
                  <a:latin typeface="Arial Unicode MS" charset="0"/>
                </a:rPr>
                <a:t>1. </a:t>
              </a:r>
              <a:r>
                <a:rPr lang="de-DE" sz="3100" b="1" dirty="0" err="1">
                  <a:solidFill>
                    <a:srgbClr val="0000CC"/>
                  </a:solidFill>
                  <a:latin typeface="Arial Unicode MS" charset="0"/>
                </a:rPr>
                <a:t>DGI-Konferenz</a:t>
              </a:r>
              <a:r>
                <a:rPr lang="de-DE" sz="3100" b="1" dirty="0">
                  <a:solidFill>
                    <a:srgbClr val="0000CC"/>
                  </a:solidFill>
                  <a:latin typeface="Arial Unicode MS" charset="0"/>
                </a:rPr>
                <a:t>, 62. DGI </a:t>
              </a:r>
              <a:r>
                <a:rPr lang="de-DE" sz="3100" b="1" dirty="0" smtClean="0">
                  <a:solidFill>
                    <a:srgbClr val="0000CC"/>
                  </a:solidFill>
                  <a:latin typeface="Arial Unicode MS" charset="0"/>
                </a:rPr>
                <a:t>Jahrestagung</a:t>
              </a:r>
            </a:p>
            <a:p>
              <a:pPr>
                <a:spcBef>
                  <a:spcPct val="50000"/>
                </a:spcBef>
              </a:pPr>
              <a:r>
                <a:rPr lang="de-DE" sz="2200" dirty="0" err="1" smtClean="0">
                  <a:solidFill>
                    <a:schemeClr val="tx1"/>
                  </a:solidFill>
                  <a:latin typeface="Arial Unicode MS" charset="0"/>
                </a:rPr>
                <a:t>Semantic</a:t>
              </a:r>
              <a:r>
                <a:rPr lang="de-DE" sz="2200" dirty="0">
                  <a:solidFill>
                    <a:schemeClr val="tx1"/>
                  </a:solidFill>
                  <a:latin typeface="Arial Unicode MS" charset="0"/>
                </a:rPr>
                <a:t> Web &amp; </a:t>
              </a:r>
              <a:r>
                <a:rPr lang="de-DE" sz="2200" dirty="0" err="1">
                  <a:solidFill>
                    <a:schemeClr val="tx1"/>
                  </a:solidFill>
                  <a:latin typeface="Arial Unicode MS" charset="0"/>
                </a:rPr>
                <a:t>Linked</a:t>
              </a:r>
              <a:r>
                <a:rPr lang="de-DE" sz="2200" dirty="0">
                  <a:solidFill>
                    <a:schemeClr val="tx1"/>
                  </a:solidFill>
                  <a:latin typeface="Arial Unicode MS" charset="0"/>
                </a:rPr>
                <a:t> Data</a:t>
              </a:r>
              <a:br>
                <a:rPr lang="de-DE" sz="2200" dirty="0">
                  <a:solidFill>
                    <a:schemeClr val="tx1"/>
                  </a:solidFill>
                  <a:latin typeface="Arial Unicode MS" charset="0"/>
                </a:rPr>
              </a:br>
              <a:r>
                <a:rPr lang="de-DE" sz="2200" dirty="0">
                  <a:solidFill>
                    <a:schemeClr val="tx1"/>
                  </a:solidFill>
                  <a:latin typeface="Arial Unicode MS" charset="0"/>
                </a:rPr>
                <a:t>Elemente zukünftiger Informationsinfrastrukturen</a:t>
              </a:r>
              <a:r>
                <a:rPr lang="de-DE" sz="2600" dirty="0">
                  <a:solidFill>
                    <a:schemeClr val="tx1"/>
                  </a:solidFill>
                  <a:latin typeface="Arial Unicode MS" charset="0"/>
                </a:rPr>
                <a:t> </a:t>
              </a: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12094" y="1986491"/>
            <a:ext cx="7896490" cy="125994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Klicken Sie, um das Titelformat zu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48114" y="3611845"/>
            <a:ext cx="7056438" cy="193191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170237"/>
            <a:ext cx="9296400" cy="15017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72034" y="2746926"/>
            <a:ext cx="7560469" cy="651911"/>
          </a:xfrm>
        </p:spPr>
        <p:txBody>
          <a:bodyPr anchor="t" anchorCtr="0"/>
          <a:lstStyle>
            <a:lvl1pPr algn="r">
              <a:defRPr sz="35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72034" y="3959467"/>
            <a:ext cx="7560469" cy="111577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8312" y="2332038"/>
            <a:ext cx="8521701" cy="141113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468312" y="3875471"/>
            <a:ext cx="8532201" cy="1275966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468312" y="2332038"/>
            <a:ext cx="228600" cy="141113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468312" y="3875471"/>
            <a:ext cx="228600" cy="1275966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9072563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34058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032" y="2789851"/>
            <a:ext cx="9076063" cy="2186915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2" y="1348929"/>
            <a:ext cx="9076063" cy="1236536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4031" y="5222026"/>
            <a:ext cx="9072563" cy="15816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31" y="1492006"/>
            <a:ext cx="9076063" cy="197231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2" y="3648259"/>
            <a:ext cx="9076063" cy="1236536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500531" y="5068746"/>
            <a:ext cx="9076063" cy="201318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31" y="1941654"/>
            <a:ext cx="9076063" cy="4302297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311031"/>
            <a:ext cx="9072563" cy="1007957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  <a:alpha val="74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-horz-w3c-v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90020" y="7287273"/>
            <a:ext cx="1259947" cy="251963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4031" y="167994"/>
            <a:ext cx="9072563" cy="1091953"/>
          </a:xfrm>
          <a:prstGeom prst="rect">
            <a:avLst/>
          </a:prstGeom>
        </p:spPr>
        <p:txBody>
          <a:bodyPr vert="horz" lIns="100783" tIns="50392" rIns="100783" bIns="50392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4031" y="1343943"/>
            <a:ext cx="9072563" cy="5788695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504031" y="7208837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504031" y="1259946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endParaRPr kumimoji="0" lang="en-US"/>
          </a:p>
        </p:txBody>
      </p:sp>
      <p:sp>
        <p:nvSpPr>
          <p:cNvPr id="15" name="TextBox 14"/>
          <p:cNvSpPr txBox="1"/>
          <p:nvPr/>
        </p:nvSpPr>
        <p:spPr>
          <a:xfrm>
            <a:off x="9806450" y="7387319"/>
            <a:ext cx="312886" cy="21543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r"/>
            <a:fld id="{DAE9B70C-2D9F-7948-9B8A-59EFB044590A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52" indent="-302352" algn="l" rtl="0" eaLnBrk="1" latinLnBrk="0" hangingPunct="1">
        <a:spcBef>
          <a:spcPts val="661"/>
        </a:spcBef>
        <a:buClr>
          <a:schemeClr val="accent1"/>
        </a:buClr>
        <a:buSzPct val="76000"/>
        <a:buFont typeface="Wingdings 3"/>
        <a:buChar char="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03" indent="-302352" algn="l" rtl="0" eaLnBrk="1" latinLnBrk="0" hangingPunct="1">
        <a:spcBef>
          <a:spcPts val="551"/>
        </a:spcBef>
        <a:buClr>
          <a:schemeClr val="accent2"/>
        </a:buClr>
        <a:buSzPct val="76000"/>
        <a:buFont typeface="Wingdings 3"/>
        <a:buChar char="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907055" indent="-251960" algn="l" rtl="0" eaLnBrk="1" latinLnBrk="0" hangingPunct="1">
        <a:spcBef>
          <a:spcPts val="551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209406" indent="-251960" algn="l" rtl="0" eaLnBrk="1" latinLnBrk="0" hangingPunct="1">
        <a:spcBef>
          <a:spcPts val="441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11758" indent="-251960" algn="l" rtl="0" eaLnBrk="1" latinLnBrk="0" hangingPunct="1">
        <a:spcBef>
          <a:spcPts val="331"/>
        </a:spcBef>
        <a:buClr>
          <a:schemeClr val="accent2"/>
        </a:buClr>
        <a:buSzPct val="70000"/>
        <a:buFont typeface="Wingdings"/>
        <a:buChar char="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814110" indent="-201568" algn="l" rtl="0" eaLnBrk="1" latinLnBrk="0" hangingPunct="1">
        <a:spcBef>
          <a:spcPts val="331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15677" indent="-201568" algn="l" rtl="0" eaLnBrk="1" latinLnBrk="0" hangingPunct="1">
        <a:spcBef>
          <a:spcPts val="331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17246" indent="-201568" algn="l" rtl="0" eaLnBrk="1" latinLnBrk="0" hangingPunct="1">
        <a:spcBef>
          <a:spcPts val="331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18812" indent="-201568" algn="l" rtl="0" eaLnBrk="1" latinLnBrk="0" hangingPunct="1">
        <a:spcBef>
          <a:spcPts val="331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w3.org/2001/sw/sweo/public/UseCases/Pfizer/" TargetMode="Externa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bpedia.org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bit.ly/dg7H7Z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How does the Semantic Web Work?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Ivan Herman, W3C</a:t>
            </a:r>
            <a:endParaRPr lang="en-US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more an more data on the Web</a:t>
            </a:r>
          </a:p>
          <a:p>
            <a:pPr lvl="1"/>
            <a:r>
              <a:rPr lang="en-US" dirty="0" smtClean="0"/>
              <a:t>government data, health related data, general knowledge, company information, flight information, restaurants,…</a:t>
            </a:r>
          </a:p>
          <a:p>
            <a:r>
              <a:rPr lang="en-US" dirty="0" smtClean="0"/>
              <a:t>More and more applications rely on the availability of that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But… data are often in isolation, “silos”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6050" y="7272338"/>
            <a:ext cx="819308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7932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10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Photo “</a:t>
            </a:r>
            <a:r>
              <a:rPr lang="en-US" sz="1000" i="1" dirty="0" err="1" smtClean="0">
                <a:solidFill>
                  <a:schemeClr val="tx1"/>
                </a:solidFill>
                <a:ea typeface="msmincho" charset="0"/>
                <a:cs typeface="msmincho" charset="0"/>
              </a:rPr>
              <a:t>credinepatterson</a:t>
            </a:r>
            <a:r>
              <a:rPr lang="en-US" sz="1000" i="1" smtClean="0">
                <a:solidFill>
                  <a:schemeClr val="tx1"/>
                </a:solidFill>
                <a:ea typeface="msmincho" charset="0"/>
                <a:cs typeface="msmincho" charset="0"/>
              </a:rPr>
              <a:t>”</a:t>
            </a:r>
            <a:r>
              <a:rPr lang="en-US" sz="1000" i="1" smtClean="0">
                <a:solidFill>
                  <a:srgbClr val="000000"/>
                </a:solidFill>
                <a:ea typeface="msmincho" charset="0"/>
                <a:cs typeface="msmincho" charset="0"/>
              </a:rPr>
              <a:t>, </a:t>
            </a:r>
            <a:r>
              <a:rPr lang="en-US" sz="1000" i="1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Flickr</a:t>
            </a:r>
            <a:endParaRPr lang="en-US" sz="1000" i="1" dirty="0">
              <a:solidFill>
                <a:srgbClr val="000000"/>
              </a:solidFill>
              <a:ea typeface="msmincho" charset="0"/>
              <a:cs typeface="msmincho" charset="0"/>
              <a:hlinkClick r:id="rId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2" y="1417637"/>
            <a:ext cx="7213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“Web” where</a:t>
            </a:r>
          </a:p>
          <a:p>
            <a:pPr lvl="1"/>
            <a:r>
              <a:rPr lang="en-US" dirty="0" smtClean="0"/>
              <a:t>documents are available for download on the Internet</a:t>
            </a:r>
          </a:p>
          <a:p>
            <a:pPr lvl="1"/>
            <a:r>
              <a:rPr lang="en-US" dirty="0" smtClean="0"/>
              <a:t>but there would be no hyperlinks among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And the problem </a:t>
            </a:r>
            <a:r>
              <a:rPr lang="en-US" i="1" u="sng"/>
              <a:t>is</a:t>
            </a:r>
            <a:r>
              <a:rPr lang="en-US"/>
              <a:t> real…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0712" y="1351341"/>
            <a:ext cx="9021752" cy="5854698"/>
            <a:chOff x="45" y="757"/>
            <a:chExt cx="6116" cy="396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" y="874"/>
              <a:ext cx="3917" cy="2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80" y="757"/>
              <a:ext cx="4082" cy="30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3" y="1860"/>
              <a:ext cx="3855" cy="2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the Web is not enough…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712" y="1444625"/>
            <a:ext cx="9556749" cy="5573713"/>
          </a:xfrm>
        </p:spPr>
        <p:txBody>
          <a:bodyPr/>
          <a:lstStyle/>
          <a:p>
            <a:r>
              <a:rPr lang="en-US" dirty="0" smtClean="0"/>
              <a:t>We need a proper infrastructure for a real </a:t>
            </a:r>
            <a:r>
              <a:rPr lang="en-US" i="1" u="sng" dirty="0" smtClean="0"/>
              <a:t>Web of Data</a:t>
            </a:r>
          </a:p>
          <a:p>
            <a:pPr lvl="1"/>
            <a:r>
              <a:rPr lang="en-US" dirty="0" smtClean="0"/>
              <a:t>data is available on the Web</a:t>
            </a:r>
          </a:p>
          <a:p>
            <a:pPr lvl="1"/>
            <a:r>
              <a:rPr lang="en-US" dirty="0" smtClean="0"/>
              <a:t>data are interlinked over the Web (“Linked Data”)</a:t>
            </a:r>
          </a:p>
          <a:p>
            <a:r>
              <a:rPr lang="en-US" smtClean="0"/>
              <a:t>I.e., </a:t>
            </a:r>
            <a:r>
              <a:rPr lang="en-US" dirty="0" smtClean="0"/>
              <a:t>data can be </a:t>
            </a:r>
            <a:r>
              <a:rPr lang="en-US" i="1" u="sng" dirty="0" smtClean="0"/>
              <a:t>integrated </a:t>
            </a:r>
            <a:r>
              <a:rPr lang="en-US" dirty="0" smtClean="0"/>
              <a:t>over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what follows…</a:t>
            </a: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will use a simplistic example to introduce the main Semantic Web concepts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rough structure of data integration</a:t>
            </a: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Map the various data onto an abstract data representation</a:t>
            </a:r>
          </a:p>
          <a:p>
            <a:pPr lvl="1"/>
            <a:r>
              <a:rPr lang="en-US" dirty="0" smtClean="0"/>
              <a:t>make the data independent of its internal representation…</a:t>
            </a:r>
          </a:p>
          <a:p>
            <a:r>
              <a:rPr lang="en-US" dirty="0" smtClean="0"/>
              <a:t>Merge the resulting representations</a:t>
            </a:r>
          </a:p>
          <a:p>
            <a:r>
              <a:rPr lang="en-US" dirty="0" smtClean="0"/>
              <a:t>Start making queries on the whole!</a:t>
            </a:r>
          </a:p>
          <a:p>
            <a:pPr lvl="1"/>
            <a:r>
              <a:rPr lang="en-US" dirty="0" smtClean="0"/>
              <a:t>queries not possible on the individual data sets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start with a book... </a:t>
            </a:r>
            <a:endParaRPr lang="en-US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1436688"/>
            <a:ext cx="3752850" cy="576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A</a:t>
            </a:r>
            <a:r>
              <a:rPr lang="en-US" i="1" dirty="0"/>
              <a:t> </a:t>
            </a:r>
            <a:r>
              <a:rPr lang="en-US" dirty="0"/>
              <a:t>simplified bookstore data </a:t>
            </a:r>
            <a:br>
              <a:rPr lang="en-US" dirty="0"/>
            </a:br>
            <a:r>
              <a:rPr lang="en-US" dirty="0"/>
              <a:t>(dataset “A”)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9713" y="1493837"/>
          <a:ext cx="94487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1472"/>
                <a:gridCol w="1019228"/>
                <a:gridCol w="2116531"/>
                <a:gridCol w="1511808"/>
                <a:gridCol w="1889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Author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Title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Publisher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Year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 0-00-6511409-X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id_xyz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id_qpr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9712" y="3055937"/>
          <a:ext cx="7848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8599"/>
                <a:gridCol w="2218599"/>
                <a:gridCol w="3411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Homepage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1" smtClean="0"/>
                        <a:t>id_xyz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Ghosh, Amitav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http://www.amitavghosh.com</a:t>
                      </a:r>
                      <a:endParaRPr lang="en-US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9712" y="4618037"/>
          <a:ext cx="664421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739"/>
                <a:gridCol w="2214739"/>
                <a:gridCol w="22147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Publisher’s 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City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1" smtClean="0"/>
                        <a:t>id_qpr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Harper Collins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1</a:t>
            </a:r>
            <a:r>
              <a:rPr lang="en-US" sz="3200" baseline="33000"/>
              <a:t>st</a:t>
            </a:r>
            <a:r>
              <a:rPr lang="en-US" sz="3200"/>
              <a:t>:</a:t>
            </a:r>
            <a:r>
              <a:rPr lang="en-US"/>
              <a:t> export your data as a set of </a:t>
            </a:r>
            <a:r>
              <a:rPr lang="en-US" i="1" u="sng"/>
              <a:t>relations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239712" y="1306402"/>
            <a:ext cx="9643691" cy="5280119"/>
            <a:chOff x="239712" y="1306402"/>
            <a:chExt cx="9643691" cy="5280119"/>
          </a:xfrm>
        </p:grpSpPr>
        <p:sp>
          <p:nvSpPr>
            <p:cNvPr id="5" name="Oval 4"/>
            <p:cNvSpPr/>
            <p:nvPr/>
          </p:nvSpPr>
          <p:spPr bwMode="auto">
            <a:xfrm>
              <a:off x="5192712" y="1560061"/>
              <a:ext cx="4648200" cy="47715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06912" y="36274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73912" y="41608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44712" y="6178282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Ghosh, Amitav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127275" y="6109368"/>
              <a:ext cx="4756128" cy="47715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rPr>
                <a:t>http://www.amitavghosh.com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9712" y="14593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The Glass Palace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9712" y="2001837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2000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9712" y="33897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London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9712" y="39739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Harper Collins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Curved Connector 20"/>
            <p:cNvCxnSpPr>
              <a:stCxn id="5" idx="4"/>
              <a:endCxn id="7" idx="6"/>
            </p:cNvCxnSpPr>
            <p:nvPr/>
          </p:nvCxnSpPr>
          <p:spPr bwMode="auto">
            <a:xfrm rot="5400000">
              <a:off x="5445351" y="1784575"/>
              <a:ext cx="1818823" cy="232410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2" name="Curved Connector 21"/>
            <p:cNvCxnSpPr>
              <a:stCxn id="5" idx="4"/>
              <a:endCxn id="8" idx="0"/>
            </p:cNvCxnSpPr>
            <p:nvPr/>
          </p:nvCxnSpPr>
          <p:spPr bwMode="auto">
            <a:xfrm rot="5400000">
              <a:off x="6455001" y="3099025"/>
              <a:ext cx="2123623" cy="158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7" name="Curved Connector 26"/>
            <p:cNvCxnSpPr>
              <a:stCxn id="8" idx="4"/>
              <a:endCxn id="10" idx="0"/>
            </p:cNvCxnSpPr>
            <p:nvPr/>
          </p:nvCxnSpPr>
          <p:spPr bwMode="auto">
            <a:xfrm rot="5400000">
              <a:off x="4660240" y="3321709"/>
              <a:ext cx="1560245" cy="415290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0" name="Curved Connector 29"/>
            <p:cNvCxnSpPr>
              <a:stCxn id="8" idx="4"/>
              <a:endCxn id="15" idx="0"/>
            </p:cNvCxnSpPr>
            <p:nvPr/>
          </p:nvCxnSpPr>
          <p:spPr bwMode="auto">
            <a:xfrm rot="5400000">
              <a:off x="6765411" y="5357966"/>
              <a:ext cx="1491331" cy="1147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>
              <a:stCxn id="7" idx="2"/>
              <a:endCxn id="18" idx="3"/>
            </p:cNvCxnSpPr>
            <p:nvPr/>
          </p:nvCxnSpPr>
          <p:spPr bwMode="auto">
            <a:xfrm rot="10800000">
              <a:off x="2678112" y="3559375"/>
              <a:ext cx="1828800" cy="29666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8" name="Straight Arrow Connector 37"/>
            <p:cNvCxnSpPr>
              <a:stCxn id="7" idx="2"/>
              <a:endCxn id="19" idx="3"/>
            </p:cNvCxnSpPr>
            <p:nvPr/>
          </p:nvCxnSpPr>
          <p:spPr bwMode="auto">
            <a:xfrm rot="10800000" flipV="1">
              <a:off x="2678112" y="3856037"/>
              <a:ext cx="1828800" cy="28753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Straight Arrow Connector 40"/>
            <p:cNvCxnSpPr>
              <a:stCxn id="5" idx="2"/>
              <a:endCxn id="16" idx="3"/>
            </p:cNvCxnSpPr>
            <p:nvPr/>
          </p:nvCxnSpPr>
          <p:spPr bwMode="auto">
            <a:xfrm rot="10800000">
              <a:off x="2678112" y="1628976"/>
              <a:ext cx="2514600" cy="16966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5" idx="2"/>
              <a:endCxn id="17" idx="3"/>
            </p:cNvCxnSpPr>
            <p:nvPr/>
          </p:nvCxnSpPr>
          <p:spPr bwMode="auto">
            <a:xfrm rot="10800000" flipV="1">
              <a:off x="2678112" y="1798637"/>
              <a:ext cx="2514600" cy="37286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38339">
              <a:off x="3576312" y="1306402"/>
              <a:ext cx="800294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a:title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215795">
              <a:off x="3605811" y="1992202"/>
              <a:ext cx="864878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a:year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610119">
              <a:off x="3180296" y="3287803"/>
              <a:ext cx="813043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a:city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21074880">
              <a:off x="3052354" y="3969407"/>
              <a:ext cx="126229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a:p_name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16512" y="4999037"/>
              <a:ext cx="992918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a:name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87004" y="5151437"/>
              <a:ext cx="1544300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a:homepage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66222" y="3475037"/>
              <a:ext cx="110799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a:author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0242754">
              <a:off x="5531004" y="3105071"/>
              <a:ext cx="1428772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a:publisher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Music site of the BBC</a:t>
            </a:r>
            <a:endParaRPr lang="en-US" dirty="0"/>
          </a:p>
        </p:txBody>
      </p:sp>
      <p:pic>
        <p:nvPicPr>
          <p:cNvPr id="11267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038" y="1362963"/>
            <a:ext cx="7734603" cy="58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Some notes on the exporting the data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export does not necessarily mean physical conversion of the data</a:t>
            </a:r>
          </a:p>
          <a:p>
            <a:pPr lvl="1"/>
            <a:r>
              <a:rPr lang="en-US" dirty="0" smtClean="0"/>
              <a:t>relations can be generated on-the-fly at query time</a:t>
            </a:r>
          </a:p>
          <a:p>
            <a:pPr lvl="2"/>
            <a:r>
              <a:rPr lang="en-US" dirty="0" smtClean="0"/>
              <a:t>via SQL “bridges”</a:t>
            </a:r>
          </a:p>
          <a:p>
            <a:pPr lvl="2"/>
            <a:r>
              <a:rPr lang="en-US" dirty="0" smtClean="0"/>
              <a:t>scraping HTML pages</a:t>
            </a:r>
          </a:p>
          <a:p>
            <a:pPr lvl="2"/>
            <a:r>
              <a:rPr lang="en-US" dirty="0" smtClean="0"/>
              <a:t>extracting data from Excel sheets</a:t>
            </a:r>
          </a:p>
          <a:p>
            <a:pPr lvl="2"/>
            <a:r>
              <a:rPr lang="en-US" dirty="0" smtClean="0"/>
              <a:t>etc.</a:t>
            </a:r>
          </a:p>
          <a:p>
            <a:r>
              <a:rPr lang="en-US" dirty="0" smtClean="0"/>
              <a:t>One can export part of the data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Same book in French…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1879600"/>
            <a:ext cx="2743200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Another bookstore data </a:t>
            </a:r>
            <a:br>
              <a:rPr lang="en-US" smtClean="0"/>
            </a:br>
            <a:r>
              <a:rPr lang="en-US" smtClean="0"/>
              <a:t>(dataset “F”)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9712" y="1854517"/>
          <a:ext cx="9677400" cy="4815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000"/>
                <a:gridCol w="2514600"/>
                <a:gridCol w="2438400"/>
                <a:gridCol w="1600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Titre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Traducteur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Original</a:t>
                      </a:r>
                      <a:endParaRPr lang="fr-FR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ISBN 2020286682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Le Palais des Miroirs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$A12$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ISBN 0-00-6511409-X</a:t>
                      </a:r>
                      <a:endParaRPr lang="en-US" dirty="0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ID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0" noProof="0" dirty="0" smtClean="0"/>
                        <a:t>Auteur</a:t>
                      </a:r>
                      <a:endParaRPr lang="fr-FR" b="1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ISBN 0-00-6511409-X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$A11$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Nom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Ghosh, Amitav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Besse, Christianne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2</a:t>
            </a:r>
            <a:r>
              <a:rPr lang="en-US" baseline="33000" dirty="0" smtClean="0"/>
              <a:t>nd</a:t>
            </a:r>
            <a:r>
              <a:rPr lang="en-US" dirty="0" smtClean="0"/>
              <a:t>: export your second set of data</a:t>
            </a:r>
            <a:endParaRPr lang="en-US" i="1" u="sng" dirty="0"/>
          </a:p>
        </p:txBody>
      </p:sp>
      <p:grpSp>
        <p:nvGrpSpPr>
          <p:cNvPr id="2" name="Group 69"/>
          <p:cNvGrpSpPr/>
          <p:nvPr/>
        </p:nvGrpSpPr>
        <p:grpSpPr>
          <a:xfrm>
            <a:off x="544512" y="1493837"/>
            <a:ext cx="8839200" cy="4682724"/>
            <a:chOff x="544512" y="1493837"/>
            <a:chExt cx="8839200" cy="4682724"/>
          </a:xfrm>
        </p:grpSpPr>
        <p:sp>
          <p:nvSpPr>
            <p:cNvPr id="5" name="Oval 4"/>
            <p:cNvSpPr/>
            <p:nvPr/>
          </p:nvSpPr>
          <p:spPr bwMode="auto">
            <a:xfrm>
              <a:off x="696912" y="1493837"/>
              <a:ext cx="4267200" cy="47715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15001" y="38560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945312" y="44656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4512" y="5227637"/>
              <a:ext cx="24384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Ghosh, Amitav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792912" y="5837237"/>
              <a:ext cx="24384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Besse, Christianne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92912" y="1646237"/>
              <a:ext cx="25908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fr-FR" sz="1800" b="1" dirty="0" smtClean="0">
                  <a:solidFill>
                    <a:srgbClr val="0D0D0D"/>
                  </a:solidFill>
                </a:rPr>
                <a:t>Le palais des miroirs</a:t>
              </a:r>
              <a:endParaRPr kumimoji="0" lang="fr-FR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>
              <a:stCxn id="5" idx="4"/>
              <a:endCxn id="7" idx="0"/>
            </p:cNvCxnSpPr>
            <p:nvPr/>
          </p:nvCxnSpPr>
          <p:spPr bwMode="auto">
            <a:xfrm rot="5400000">
              <a:off x="1351684" y="2377208"/>
              <a:ext cx="1885047" cy="10726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200734">
              <a:off x="4825977" y="2333913"/>
              <a:ext cx="117201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f:original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63712" y="4583513"/>
              <a:ext cx="82586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f:nom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40512" y="3856037"/>
              <a:ext cx="1479942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f:traducteur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06512" y="2754713"/>
              <a:ext cx="104387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f:auteur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9602114">
              <a:off x="7018960" y="2419508"/>
              <a:ext cx="774571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f:titre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125912" y="3246437"/>
              <a:ext cx="4038600" cy="47715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…isbn/2020386682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Arrow Connector 33"/>
            <p:cNvCxnSpPr>
              <a:stCxn id="7" idx="4"/>
              <a:endCxn id="10" idx="0"/>
            </p:cNvCxnSpPr>
            <p:nvPr/>
          </p:nvCxnSpPr>
          <p:spPr bwMode="auto">
            <a:xfrm rot="16200000" flipH="1">
              <a:off x="1303606" y="4767531"/>
              <a:ext cx="914400" cy="58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9" name="Straight Arrow Connector 38"/>
            <p:cNvCxnSpPr>
              <a:stCxn id="28" idx="4"/>
              <a:endCxn id="8" idx="1"/>
            </p:cNvCxnSpPr>
            <p:nvPr/>
          </p:nvCxnSpPr>
          <p:spPr bwMode="auto">
            <a:xfrm rot="16200000" flipH="1">
              <a:off x="6190977" y="3677824"/>
              <a:ext cx="809002" cy="9005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>
              <a:stCxn id="8" idx="5"/>
              <a:endCxn id="18" idx="0"/>
            </p:cNvCxnSpPr>
            <p:nvPr/>
          </p:nvCxnSpPr>
          <p:spPr bwMode="auto">
            <a:xfrm rot="16200000" flipH="1">
              <a:off x="7280718" y="5105842"/>
              <a:ext cx="981355" cy="4814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7" name="Straight Arrow Connector 46"/>
            <p:cNvCxnSpPr>
              <a:stCxn id="28" idx="0"/>
              <a:endCxn id="19" idx="2"/>
            </p:cNvCxnSpPr>
            <p:nvPr/>
          </p:nvCxnSpPr>
          <p:spPr bwMode="auto">
            <a:xfrm rot="5400000" flipH="1" flipV="1">
              <a:off x="6486324" y="1644449"/>
              <a:ext cx="1260876" cy="19431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8" name="Straight Arrow Connector 57"/>
            <p:cNvCxnSpPr>
              <a:stCxn id="28" idx="0"/>
              <a:endCxn id="5" idx="5"/>
            </p:cNvCxnSpPr>
            <p:nvPr/>
          </p:nvCxnSpPr>
          <p:spPr bwMode="auto">
            <a:xfrm rot="16200000" flipV="1">
              <a:off x="4569542" y="1670766"/>
              <a:ext cx="1345324" cy="180601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7783512" y="4987433"/>
              <a:ext cx="82586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f:nom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92712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5497" y="65230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64512" y="690308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47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70509" y="4524734"/>
            <a:ext cx="8232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2639" y="5762278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6112" y="49990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39" y="490759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1" y="5635924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35" y="4446152"/>
            <a:ext cx="698188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23"/>
            <a:ext cx="1328937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10" y="6422740"/>
            <a:ext cx="6477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2" y="1612837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2" y="1593942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2" y="1713441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112" y="1448663"/>
            <a:ext cx="66326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04277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6"/>
            <a:ext cx="5570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0201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3</a:t>
            </a:r>
            <a:r>
              <a:rPr lang="en-US" baseline="33000" dirty="0"/>
              <a:t>rd</a:t>
            </a:r>
            <a:r>
              <a:rPr lang="en-US" dirty="0"/>
              <a:t>: start merging your </a:t>
            </a:r>
            <a:r>
              <a:rPr lang="en-US" dirty="0" smtClean="0"/>
              <a:t>data (cont)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92712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5497" y="65230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64512" y="690308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47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85680" y="4497350"/>
            <a:ext cx="75861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2639" y="5762278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6112" y="49990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39" y="490759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1" y="5635924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35" y="4446152"/>
            <a:ext cx="698188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23"/>
            <a:ext cx="1328937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10" y="6422740"/>
            <a:ext cx="5715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2" y="1612837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2" y="1593942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2" y="1713441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204" y="1448465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21515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6"/>
            <a:ext cx="5570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0201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2" name="Freeform 51"/>
          <p:cNvSpPr/>
          <p:nvPr/>
        </p:nvSpPr>
        <p:spPr bwMode="auto">
          <a:xfrm>
            <a:off x="3734661" y="1237747"/>
            <a:ext cx="3108870" cy="936383"/>
          </a:xfrm>
          <a:custGeom>
            <a:avLst/>
            <a:gdLst>
              <a:gd name="connsiteX0" fmla="*/ 258305 w 3108870"/>
              <a:gd name="connsiteY0" fmla="*/ 86104 h 936383"/>
              <a:gd name="connsiteX1" fmla="*/ 150678 w 3108870"/>
              <a:gd name="connsiteY1" fmla="*/ 107630 h 936383"/>
              <a:gd name="connsiteX2" fmla="*/ 118390 w 3108870"/>
              <a:gd name="connsiteY2" fmla="*/ 118393 h 936383"/>
              <a:gd name="connsiteX3" fmla="*/ 64576 w 3108870"/>
              <a:gd name="connsiteY3" fmla="*/ 172208 h 936383"/>
              <a:gd name="connsiteX4" fmla="*/ 21525 w 3108870"/>
              <a:gd name="connsiteY4" fmla="*/ 236787 h 936383"/>
              <a:gd name="connsiteX5" fmla="*/ 0 w 3108870"/>
              <a:gd name="connsiteY5" fmla="*/ 269076 h 936383"/>
              <a:gd name="connsiteX6" fmla="*/ 10763 w 3108870"/>
              <a:gd name="connsiteY6" fmla="*/ 430521 h 936383"/>
              <a:gd name="connsiteX7" fmla="*/ 21525 w 3108870"/>
              <a:gd name="connsiteY7" fmla="*/ 462810 h 936383"/>
              <a:gd name="connsiteX8" fmla="*/ 53814 w 3108870"/>
              <a:gd name="connsiteY8" fmla="*/ 484336 h 936383"/>
              <a:gd name="connsiteX9" fmla="*/ 107627 w 3108870"/>
              <a:gd name="connsiteY9" fmla="*/ 548914 h 936383"/>
              <a:gd name="connsiteX10" fmla="*/ 139915 w 3108870"/>
              <a:gd name="connsiteY10" fmla="*/ 570440 h 936383"/>
              <a:gd name="connsiteX11" fmla="*/ 182966 w 3108870"/>
              <a:gd name="connsiteY11" fmla="*/ 613492 h 936383"/>
              <a:gd name="connsiteX12" fmla="*/ 204492 w 3108870"/>
              <a:gd name="connsiteY12" fmla="*/ 645781 h 936383"/>
              <a:gd name="connsiteX13" fmla="*/ 290593 w 3108870"/>
              <a:gd name="connsiteY13" fmla="*/ 678070 h 936383"/>
              <a:gd name="connsiteX14" fmla="*/ 398220 w 3108870"/>
              <a:gd name="connsiteY14" fmla="*/ 731885 h 936383"/>
              <a:gd name="connsiteX15" fmla="*/ 527373 w 3108870"/>
              <a:gd name="connsiteY15" fmla="*/ 774937 h 936383"/>
              <a:gd name="connsiteX16" fmla="*/ 559661 w 3108870"/>
              <a:gd name="connsiteY16" fmla="*/ 785700 h 936383"/>
              <a:gd name="connsiteX17" fmla="*/ 688814 w 3108870"/>
              <a:gd name="connsiteY17" fmla="*/ 807226 h 936383"/>
              <a:gd name="connsiteX18" fmla="*/ 753390 w 3108870"/>
              <a:gd name="connsiteY18" fmla="*/ 817990 h 936383"/>
              <a:gd name="connsiteX19" fmla="*/ 828729 w 3108870"/>
              <a:gd name="connsiteY19" fmla="*/ 839516 h 936383"/>
              <a:gd name="connsiteX20" fmla="*/ 871780 w 3108870"/>
              <a:gd name="connsiteY20" fmla="*/ 861042 h 936383"/>
              <a:gd name="connsiteX21" fmla="*/ 957881 w 3108870"/>
              <a:gd name="connsiteY21" fmla="*/ 871805 h 936383"/>
              <a:gd name="connsiteX22" fmla="*/ 1108559 w 3108870"/>
              <a:gd name="connsiteY22" fmla="*/ 893331 h 936383"/>
              <a:gd name="connsiteX23" fmla="*/ 1205424 w 3108870"/>
              <a:gd name="connsiteY23" fmla="*/ 904094 h 936383"/>
              <a:gd name="connsiteX24" fmla="*/ 1291525 w 3108870"/>
              <a:gd name="connsiteY24" fmla="*/ 914857 h 936383"/>
              <a:gd name="connsiteX25" fmla="*/ 1872712 w 3108870"/>
              <a:gd name="connsiteY25" fmla="*/ 936383 h 936383"/>
              <a:gd name="connsiteX26" fmla="*/ 2690678 w 3108870"/>
              <a:gd name="connsiteY26" fmla="*/ 925620 h 936383"/>
              <a:gd name="connsiteX27" fmla="*/ 2733729 w 3108870"/>
              <a:gd name="connsiteY27" fmla="*/ 914857 h 936383"/>
              <a:gd name="connsiteX28" fmla="*/ 2852119 w 3108870"/>
              <a:gd name="connsiteY28" fmla="*/ 850279 h 936383"/>
              <a:gd name="connsiteX29" fmla="*/ 2884407 w 3108870"/>
              <a:gd name="connsiteY29" fmla="*/ 817990 h 936383"/>
              <a:gd name="connsiteX30" fmla="*/ 2916695 w 3108870"/>
              <a:gd name="connsiteY30" fmla="*/ 796463 h 936383"/>
              <a:gd name="connsiteX31" fmla="*/ 3024322 w 3108870"/>
              <a:gd name="connsiteY31" fmla="*/ 678070 h 936383"/>
              <a:gd name="connsiteX32" fmla="*/ 3088898 w 3108870"/>
              <a:gd name="connsiteY32" fmla="*/ 570440 h 936383"/>
              <a:gd name="connsiteX33" fmla="*/ 3088898 w 3108870"/>
              <a:gd name="connsiteY33" fmla="*/ 376706 h 936383"/>
              <a:gd name="connsiteX34" fmla="*/ 3067373 w 3108870"/>
              <a:gd name="connsiteY34" fmla="*/ 333654 h 936383"/>
              <a:gd name="connsiteX35" fmla="*/ 3056610 w 3108870"/>
              <a:gd name="connsiteY35" fmla="*/ 301365 h 936383"/>
              <a:gd name="connsiteX36" fmla="*/ 3035085 w 3108870"/>
              <a:gd name="connsiteY36" fmla="*/ 269076 h 936383"/>
              <a:gd name="connsiteX37" fmla="*/ 3013559 w 3108870"/>
              <a:gd name="connsiteY37" fmla="*/ 226023 h 936383"/>
              <a:gd name="connsiteX38" fmla="*/ 3002797 w 3108870"/>
              <a:gd name="connsiteY38" fmla="*/ 182971 h 936383"/>
              <a:gd name="connsiteX39" fmla="*/ 2948983 w 3108870"/>
              <a:gd name="connsiteY39" fmla="*/ 150682 h 936383"/>
              <a:gd name="connsiteX40" fmla="*/ 2916695 w 3108870"/>
              <a:gd name="connsiteY40" fmla="*/ 129156 h 936383"/>
              <a:gd name="connsiteX41" fmla="*/ 2766017 w 3108870"/>
              <a:gd name="connsiteY41" fmla="*/ 64578 h 936383"/>
              <a:gd name="connsiteX42" fmla="*/ 2690678 w 3108870"/>
              <a:gd name="connsiteY42" fmla="*/ 32289 h 936383"/>
              <a:gd name="connsiteX43" fmla="*/ 2561525 w 3108870"/>
              <a:gd name="connsiteY43" fmla="*/ 10763 h 936383"/>
              <a:gd name="connsiteX44" fmla="*/ 2098729 w 3108870"/>
              <a:gd name="connsiteY44" fmla="*/ 0 h 936383"/>
              <a:gd name="connsiteX45" fmla="*/ 613475 w 3108870"/>
              <a:gd name="connsiteY45" fmla="*/ 10763 h 936383"/>
              <a:gd name="connsiteX46" fmla="*/ 419746 w 3108870"/>
              <a:gd name="connsiteY46" fmla="*/ 21526 h 936383"/>
              <a:gd name="connsiteX47" fmla="*/ 355170 w 3108870"/>
              <a:gd name="connsiteY47" fmla="*/ 43052 h 936383"/>
              <a:gd name="connsiteX48" fmla="*/ 247542 w 3108870"/>
              <a:gd name="connsiteY48" fmla="*/ 96867 h 936383"/>
              <a:gd name="connsiteX49" fmla="*/ 204492 w 3108870"/>
              <a:gd name="connsiteY49" fmla="*/ 118393 h 9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08870" h="936383">
                <a:moveTo>
                  <a:pt x="258305" y="86104"/>
                </a:moveTo>
                <a:cubicBezTo>
                  <a:pt x="222429" y="93279"/>
                  <a:pt x="186327" y="99403"/>
                  <a:pt x="150678" y="107630"/>
                </a:cubicBezTo>
                <a:cubicBezTo>
                  <a:pt x="139624" y="110181"/>
                  <a:pt x="127466" y="111586"/>
                  <a:pt x="118390" y="118393"/>
                </a:cubicBezTo>
                <a:cubicBezTo>
                  <a:pt x="98095" y="133614"/>
                  <a:pt x="78647" y="151100"/>
                  <a:pt x="64576" y="172208"/>
                </a:cubicBezTo>
                <a:lnTo>
                  <a:pt x="21525" y="236787"/>
                </a:lnTo>
                <a:lnTo>
                  <a:pt x="0" y="269076"/>
                </a:lnTo>
                <a:cubicBezTo>
                  <a:pt x="3588" y="322891"/>
                  <a:pt x="4807" y="376916"/>
                  <a:pt x="10763" y="430521"/>
                </a:cubicBezTo>
                <a:cubicBezTo>
                  <a:pt x="12016" y="441797"/>
                  <a:pt x="14438" y="453951"/>
                  <a:pt x="21525" y="462810"/>
                </a:cubicBezTo>
                <a:cubicBezTo>
                  <a:pt x="29606" y="472911"/>
                  <a:pt x="43051" y="477161"/>
                  <a:pt x="53814" y="484336"/>
                </a:cubicBezTo>
                <a:cubicBezTo>
                  <a:pt x="74979" y="516085"/>
                  <a:pt x="76551" y="523016"/>
                  <a:pt x="107627" y="548914"/>
                </a:cubicBezTo>
                <a:cubicBezTo>
                  <a:pt x="117564" y="557195"/>
                  <a:pt x="130094" y="562022"/>
                  <a:pt x="139915" y="570440"/>
                </a:cubicBezTo>
                <a:cubicBezTo>
                  <a:pt x="155324" y="583648"/>
                  <a:pt x="169759" y="598083"/>
                  <a:pt x="182966" y="613492"/>
                </a:cubicBezTo>
                <a:cubicBezTo>
                  <a:pt x="191384" y="623313"/>
                  <a:pt x="194555" y="637500"/>
                  <a:pt x="204492" y="645781"/>
                </a:cubicBezTo>
                <a:cubicBezTo>
                  <a:pt x="228613" y="665882"/>
                  <a:pt x="261627" y="670828"/>
                  <a:pt x="290593" y="678070"/>
                </a:cubicBezTo>
                <a:cubicBezTo>
                  <a:pt x="361178" y="748657"/>
                  <a:pt x="300611" y="704771"/>
                  <a:pt x="398220" y="731885"/>
                </a:cubicBezTo>
                <a:cubicBezTo>
                  <a:pt x="441944" y="744031"/>
                  <a:pt x="484322" y="760586"/>
                  <a:pt x="527373" y="774937"/>
                </a:cubicBezTo>
                <a:cubicBezTo>
                  <a:pt x="538136" y="778525"/>
                  <a:pt x="548430" y="784096"/>
                  <a:pt x="559661" y="785700"/>
                </a:cubicBezTo>
                <a:cubicBezTo>
                  <a:pt x="703995" y="806320"/>
                  <a:pt x="573431" y="786246"/>
                  <a:pt x="688814" y="807226"/>
                </a:cubicBezTo>
                <a:cubicBezTo>
                  <a:pt x="710284" y="811130"/>
                  <a:pt x="732127" y="813083"/>
                  <a:pt x="753390" y="817990"/>
                </a:cubicBezTo>
                <a:cubicBezTo>
                  <a:pt x="778839" y="823863"/>
                  <a:pt x="804184" y="830590"/>
                  <a:pt x="828729" y="839516"/>
                </a:cubicBezTo>
                <a:cubicBezTo>
                  <a:pt x="843807" y="844999"/>
                  <a:pt x="856215" y="857151"/>
                  <a:pt x="871780" y="861042"/>
                </a:cubicBezTo>
                <a:cubicBezTo>
                  <a:pt x="899840" y="868057"/>
                  <a:pt x="929223" y="867897"/>
                  <a:pt x="957881" y="871805"/>
                </a:cubicBezTo>
                <a:lnTo>
                  <a:pt x="1108559" y="893331"/>
                </a:lnTo>
                <a:cubicBezTo>
                  <a:pt x="1140773" y="897533"/>
                  <a:pt x="1173159" y="900298"/>
                  <a:pt x="1205424" y="904094"/>
                </a:cubicBezTo>
                <a:cubicBezTo>
                  <a:pt x="1234150" y="907474"/>
                  <a:pt x="1262701" y="912455"/>
                  <a:pt x="1291525" y="914857"/>
                </a:cubicBezTo>
                <a:cubicBezTo>
                  <a:pt x="1487184" y="931162"/>
                  <a:pt x="1673360" y="931137"/>
                  <a:pt x="1872712" y="936383"/>
                </a:cubicBezTo>
                <a:lnTo>
                  <a:pt x="2690678" y="925620"/>
                </a:lnTo>
                <a:cubicBezTo>
                  <a:pt x="2705465" y="925250"/>
                  <a:pt x="2719696" y="919535"/>
                  <a:pt x="2733729" y="914857"/>
                </a:cubicBezTo>
                <a:cubicBezTo>
                  <a:pt x="2773663" y="901545"/>
                  <a:pt x="2822217" y="880182"/>
                  <a:pt x="2852119" y="850279"/>
                </a:cubicBezTo>
                <a:cubicBezTo>
                  <a:pt x="2862882" y="839516"/>
                  <a:pt x="2872714" y="827734"/>
                  <a:pt x="2884407" y="817990"/>
                </a:cubicBezTo>
                <a:cubicBezTo>
                  <a:pt x="2894344" y="809709"/>
                  <a:pt x="2906960" y="804981"/>
                  <a:pt x="2916695" y="796463"/>
                </a:cubicBezTo>
                <a:cubicBezTo>
                  <a:pt x="2946583" y="770310"/>
                  <a:pt x="3002579" y="709698"/>
                  <a:pt x="3024322" y="678070"/>
                </a:cubicBezTo>
                <a:cubicBezTo>
                  <a:pt x="3048024" y="643593"/>
                  <a:pt x="3088898" y="570440"/>
                  <a:pt x="3088898" y="570440"/>
                </a:cubicBezTo>
                <a:cubicBezTo>
                  <a:pt x="3103027" y="485668"/>
                  <a:pt x="3108870" y="483228"/>
                  <a:pt x="3088898" y="376706"/>
                </a:cubicBezTo>
                <a:cubicBezTo>
                  <a:pt x="3085941" y="360936"/>
                  <a:pt x="3073693" y="348401"/>
                  <a:pt x="3067373" y="333654"/>
                </a:cubicBezTo>
                <a:cubicBezTo>
                  <a:pt x="3062904" y="323226"/>
                  <a:pt x="3061684" y="311513"/>
                  <a:pt x="3056610" y="301365"/>
                </a:cubicBezTo>
                <a:cubicBezTo>
                  <a:pt x="3050825" y="289795"/>
                  <a:pt x="3041503" y="280307"/>
                  <a:pt x="3035085" y="269076"/>
                </a:cubicBezTo>
                <a:cubicBezTo>
                  <a:pt x="3027125" y="255145"/>
                  <a:pt x="3020734" y="240374"/>
                  <a:pt x="3013559" y="226023"/>
                </a:cubicBezTo>
                <a:cubicBezTo>
                  <a:pt x="3009972" y="211672"/>
                  <a:pt x="3012423" y="194202"/>
                  <a:pt x="3002797" y="182971"/>
                </a:cubicBezTo>
                <a:cubicBezTo>
                  <a:pt x="2989183" y="167088"/>
                  <a:pt x="2966722" y="161769"/>
                  <a:pt x="2948983" y="150682"/>
                </a:cubicBezTo>
                <a:cubicBezTo>
                  <a:pt x="2938014" y="143826"/>
                  <a:pt x="2928051" y="135350"/>
                  <a:pt x="2916695" y="129156"/>
                </a:cubicBezTo>
                <a:cubicBezTo>
                  <a:pt x="2797524" y="64152"/>
                  <a:pt x="2870068" y="104599"/>
                  <a:pt x="2766017" y="64578"/>
                </a:cubicBezTo>
                <a:cubicBezTo>
                  <a:pt x="2740516" y="54770"/>
                  <a:pt x="2716598" y="40929"/>
                  <a:pt x="2690678" y="32289"/>
                </a:cubicBezTo>
                <a:cubicBezTo>
                  <a:pt x="2671386" y="25858"/>
                  <a:pt x="2572605" y="11206"/>
                  <a:pt x="2561525" y="10763"/>
                </a:cubicBezTo>
                <a:cubicBezTo>
                  <a:pt x="2407341" y="4595"/>
                  <a:pt x="2252994" y="3588"/>
                  <a:pt x="2098729" y="0"/>
                </a:cubicBezTo>
                <a:lnTo>
                  <a:pt x="613475" y="10763"/>
                </a:lnTo>
                <a:cubicBezTo>
                  <a:pt x="548804" y="11592"/>
                  <a:pt x="483922" y="13504"/>
                  <a:pt x="419746" y="21526"/>
                </a:cubicBezTo>
                <a:cubicBezTo>
                  <a:pt x="397231" y="24340"/>
                  <a:pt x="355170" y="43052"/>
                  <a:pt x="355170" y="43052"/>
                </a:cubicBezTo>
                <a:cubicBezTo>
                  <a:pt x="250957" y="121213"/>
                  <a:pt x="383540" y="28865"/>
                  <a:pt x="247542" y="96867"/>
                </a:cubicBezTo>
                <a:lnTo>
                  <a:pt x="204492" y="118393"/>
                </a:ln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4659312" y="3602878"/>
            <a:ext cx="2933706" cy="710359"/>
          </a:xfrm>
          <a:custGeom>
            <a:avLst/>
            <a:gdLst>
              <a:gd name="connsiteX0" fmla="*/ 594988 w 2933706"/>
              <a:gd name="connsiteY0" fmla="*/ 53815 h 710359"/>
              <a:gd name="connsiteX1" fmla="*/ 315158 w 2933706"/>
              <a:gd name="connsiteY1" fmla="*/ 75341 h 710359"/>
              <a:gd name="connsiteX2" fmla="*/ 293632 w 2933706"/>
              <a:gd name="connsiteY2" fmla="*/ 96867 h 710359"/>
              <a:gd name="connsiteX3" fmla="*/ 239819 w 2933706"/>
              <a:gd name="connsiteY3" fmla="*/ 107630 h 710359"/>
              <a:gd name="connsiteX4" fmla="*/ 196768 w 2933706"/>
              <a:gd name="connsiteY4" fmla="*/ 129156 h 710359"/>
              <a:gd name="connsiteX5" fmla="*/ 153717 w 2933706"/>
              <a:gd name="connsiteY5" fmla="*/ 139919 h 710359"/>
              <a:gd name="connsiteX6" fmla="*/ 78378 w 2933706"/>
              <a:gd name="connsiteY6" fmla="*/ 172208 h 710359"/>
              <a:gd name="connsiteX7" fmla="*/ 56853 w 2933706"/>
              <a:gd name="connsiteY7" fmla="*/ 430521 h 710359"/>
              <a:gd name="connsiteX8" fmla="*/ 153717 w 2933706"/>
              <a:gd name="connsiteY8" fmla="*/ 516625 h 710359"/>
              <a:gd name="connsiteX9" fmla="*/ 282870 w 2933706"/>
              <a:gd name="connsiteY9" fmla="*/ 591966 h 710359"/>
              <a:gd name="connsiteX10" fmla="*/ 487361 w 2933706"/>
              <a:gd name="connsiteY10" fmla="*/ 656544 h 710359"/>
              <a:gd name="connsiteX11" fmla="*/ 562700 w 2933706"/>
              <a:gd name="connsiteY11" fmla="*/ 678070 h 710359"/>
              <a:gd name="connsiteX12" fmla="*/ 831768 w 2933706"/>
              <a:gd name="connsiteY12" fmla="*/ 699596 h 710359"/>
              <a:gd name="connsiteX13" fmla="*/ 1725073 w 2933706"/>
              <a:gd name="connsiteY13" fmla="*/ 710359 h 710359"/>
              <a:gd name="connsiteX14" fmla="*/ 2478463 w 2933706"/>
              <a:gd name="connsiteY14" fmla="*/ 699596 h 710359"/>
              <a:gd name="connsiteX15" fmla="*/ 2532277 w 2933706"/>
              <a:gd name="connsiteY15" fmla="*/ 688833 h 710359"/>
              <a:gd name="connsiteX16" fmla="*/ 2575327 w 2933706"/>
              <a:gd name="connsiteY16" fmla="*/ 656544 h 710359"/>
              <a:gd name="connsiteX17" fmla="*/ 2618378 w 2933706"/>
              <a:gd name="connsiteY17" fmla="*/ 645781 h 710359"/>
              <a:gd name="connsiteX18" fmla="*/ 2661429 w 2933706"/>
              <a:gd name="connsiteY18" fmla="*/ 624255 h 710359"/>
              <a:gd name="connsiteX19" fmla="*/ 2736768 w 2933706"/>
              <a:gd name="connsiteY19" fmla="*/ 570440 h 710359"/>
              <a:gd name="connsiteX20" fmla="*/ 2758294 w 2933706"/>
              <a:gd name="connsiteY20" fmla="*/ 548914 h 710359"/>
              <a:gd name="connsiteX21" fmla="*/ 2822870 w 2933706"/>
              <a:gd name="connsiteY21" fmla="*/ 516625 h 710359"/>
              <a:gd name="connsiteX22" fmla="*/ 2908971 w 2933706"/>
              <a:gd name="connsiteY22" fmla="*/ 419758 h 710359"/>
              <a:gd name="connsiteX23" fmla="*/ 2908971 w 2933706"/>
              <a:gd name="connsiteY23" fmla="*/ 279838 h 710359"/>
              <a:gd name="connsiteX24" fmla="*/ 2876683 w 2933706"/>
              <a:gd name="connsiteY24" fmla="*/ 247549 h 710359"/>
              <a:gd name="connsiteX25" fmla="*/ 2801344 w 2933706"/>
              <a:gd name="connsiteY25" fmla="*/ 172208 h 710359"/>
              <a:gd name="connsiteX26" fmla="*/ 2715243 w 2933706"/>
              <a:gd name="connsiteY26" fmla="*/ 139919 h 710359"/>
              <a:gd name="connsiteX27" fmla="*/ 2639904 w 2933706"/>
              <a:gd name="connsiteY27" fmla="*/ 107630 h 710359"/>
              <a:gd name="connsiteX28" fmla="*/ 2553802 w 2933706"/>
              <a:gd name="connsiteY28" fmla="*/ 86104 h 710359"/>
              <a:gd name="connsiteX29" fmla="*/ 2467700 w 2933706"/>
              <a:gd name="connsiteY29" fmla="*/ 53815 h 710359"/>
              <a:gd name="connsiteX30" fmla="*/ 2284734 w 2933706"/>
              <a:gd name="connsiteY30" fmla="*/ 21526 h 710359"/>
              <a:gd name="connsiteX31" fmla="*/ 2187870 w 2933706"/>
              <a:gd name="connsiteY31" fmla="*/ 10763 h 710359"/>
              <a:gd name="connsiteX32" fmla="*/ 1466768 w 2933706"/>
              <a:gd name="connsiteY32" fmla="*/ 0 h 710359"/>
              <a:gd name="connsiteX33" fmla="*/ 788717 w 2933706"/>
              <a:gd name="connsiteY33" fmla="*/ 10763 h 710359"/>
              <a:gd name="connsiteX34" fmla="*/ 605751 w 2933706"/>
              <a:gd name="connsiteY34" fmla="*/ 43052 h 710359"/>
              <a:gd name="connsiteX35" fmla="*/ 519649 w 2933706"/>
              <a:gd name="connsiteY35" fmla="*/ 43052 h 7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33706" h="710359">
                <a:moveTo>
                  <a:pt x="594988" y="53815"/>
                </a:moveTo>
                <a:cubicBezTo>
                  <a:pt x="593644" y="53905"/>
                  <a:pt x="340582" y="69474"/>
                  <a:pt x="315158" y="75341"/>
                </a:cubicBezTo>
                <a:cubicBezTo>
                  <a:pt x="305270" y="77623"/>
                  <a:pt x="302959" y="92870"/>
                  <a:pt x="293632" y="96867"/>
                </a:cubicBezTo>
                <a:cubicBezTo>
                  <a:pt x="276818" y="104073"/>
                  <a:pt x="257757" y="104042"/>
                  <a:pt x="239819" y="107630"/>
                </a:cubicBezTo>
                <a:cubicBezTo>
                  <a:pt x="225469" y="114805"/>
                  <a:pt x="211791" y="123522"/>
                  <a:pt x="196768" y="129156"/>
                </a:cubicBezTo>
                <a:cubicBezTo>
                  <a:pt x="182918" y="134350"/>
                  <a:pt x="167313" y="134092"/>
                  <a:pt x="153717" y="139919"/>
                </a:cubicBezTo>
                <a:cubicBezTo>
                  <a:pt x="49660" y="184516"/>
                  <a:pt x="201974" y="141308"/>
                  <a:pt x="78378" y="172208"/>
                </a:cubicBezTo>
                <a:cubicBezTo>
                  <a:pt x="0" y="250589"/>
                  <a:pt x="9471" y="225190"/>
                  <a:pt x="56853" y="430521"/>
                </a:cubicBezTo>
                <a:cubicBezTo>
                  <a:pt x="60558" y="446576"/>
                  <a:pt x="134772" y="504784"/>
                  <a:pt x="153717" y="516625"/>
                </a:cubicBezTo>
                <a:cubicBezTo>
                  <a:pt x="195981" y="543041"/>
                  <a:pt x="235587" y="576205"/>
                  <a:pt x="282870" y="591966"/>
                </a:cubicBezTo>
                <a:cubicBezTo>
                  <a:pt x="599388" y="697475"/>
                  <a:pt x="352499" y="619763"/>
                  <a:pt x="487361" y="656544"/>
                </a:cubicBezTo>
                <a:cubicBezTo>
                  <a:pt x="512559" y="663416"/>
                  <a:pt x="537251" y="672197"/>
                  <a:pt x="562700" y="678070"/>
                </a:cubicBezTo>
                <a:cubicBezTo>
                  <a:pt x="643249" y="696659"/>
                  <a:pt x="766124" y="698309"/>
                  <a:pt x="831768" y="699596"/>
                </a:cubicBezTo>
                <a:lnTo>
                  <a:pt x="1725073" y="710359"/>
                </a:lnTo>
                <a:lnTo>
                  <a:pt x="2478463" y="699596"/>
                </a:lnTo>
                <a:cubicBezTo>
                  <a:pt x="2496750" y="699108"/>
                  <a:pt x="2515560" y="696263"/>
                  <a:pt x="2532277" y="688833"/>
                </a:cubicBezTo>
                <a:cubicBezTo>
                  <a:pt x="2548669" y="681548"/>
                  <a:pt x="2559283" y="664566"/>
                  <a:pt x="2575327" y="656544"/>
                </a:cubicBezTo>
                <a:cubicBezTo>
                  <a:pt x="2588557" y="649929"/>
                  <a:pt x="2604528" y="650975"/>
                  <a:pt x="2618378" y="645781"/>
                </a:cubicBezTo>
                <a:cubicBezTo>
                  <a:pt x="2633401" y="640147"/>
                  <a:pt x="2647079" y="631430"/>
                  <a:pt x="2661429" y="624255"/>
                </a:cubicBezTo>
                <a:cubicBezTo>
                  <a:pt x="2731939" y="553743"/>
                  <a:pt x="2651773" y="627105"/>
                  <a:pt x="2736768" y="570440"/>
                </a:cubicBezTo>
                <a:cubicBezTo>
                  <a:pt x="2745211" y="564811"/>
                  <a:pt x="2749689" y="554292"/>
                  <a:pt x="2758294" y="548914"/>
                </a:cubicBezTo>
                <a:cubicBezTo>
                  <a:pt x="2778702" y="536159"/>
                  <a:pt x="2802846" y="529975"/>
                  <a:pt x="2822870" y="516625"/>
                </a:cubicBezTo>
                <a:cubicBezTo>
                  <a:pt x="2842408" y="503599"/>
                  <a:pt x="2905358" y="424093"/>
                  <a:pt x="2908971" y="419758"/>
                </a:cubicBezTo>
                <a:cubicBezTo>
                  <a:pt x="2927095" y="365387"/>
                  <a:pt x="2933706" y="360229"/>
                  <a:pt x="2908971" y="279838"/>
                </a:cubicBezTo>
                <a:cubicBezTo>
                  <a:pt x="2904495" y="265290"/>
                  <a:pt x="2886588" y="259106"/>
                  <a:pt x="2876683" y="247549"/>
                </a:cubicBezTo>
                <a:cubicBezTo>
                  <a:pt x="2844395" y="209878"/>
                  <a:pt x="2847983" y="195528"/>
                  <a:pt x="2801344" y="172208"/>
                </a:cubicBezTo>
                <a:cubicBezTo>
                  <a:pt x="2773928" y="158500"/>
                  <a:pt x="2743703" y="151303"/>
                  <a:pt x="2715243" y="139919"/>
                </a:cubicBezTo>
                <a:cubicBezTo>
                  <a:pt x="2689875" y="129772"/>
                  <a:pt x="2665824" y="116270"/>
                  <a:pt x="2639904" y="107630"/>
                </a:cubicBezTo>
                <a:cubicBezTo>
                  <a:pt x="2611838" y="98275"/>
                  <a:pt x="2582039" y="94928"/>
                  <a:pt x="2553802" y="86104"/>
                </a:cubicBezTo>
                <a:cubicBezTo>
                  <a:pt x="2524545" y="76961"/>
                  <a:pt x="2496779" y="63508"/>
                  <a:pt x="2467700" y="53815"/>
                </a:cubicBezTo>
                <a:cubicBezTo>
                  <a:pt x="2420752" y="38165"/>
                  <a:pt x="2305666" y="24380"/>
                  <a:pt x="2284734" y="21526"/>
                </a:cubicBezTo>
                <a:cubicBezTo>
                  <a:pt x="2252545" y="17136"/>
                  <a:pt x="2220345" y="11618"/>
                  <a:pt x="2187870" y="10763"/>
                </a:cubicBezTo>
                <a:cubicBezTo>
                  <a:pt x="1947559" y="4439"/>
                  <a:pt x="1707135" y="3588"/>
                  <a:pt x="1466768" y="0"/>
                </a:cubicBezTo>
                <a:lnTo>
                  <a:pt x="788717" y="10763"/>
                </a:lnTo>
                <a:cubicBezTo>
                  <a:pt x="670639" y="14089"/>
                  <a:pt x="729886" y="28448"/>
                  <a:pt x="605751" y="43052"/>
                </a:cubicBezTo>
                <a:cubicBezTo>
                  <a:pt x="577247" y="46405"/>
                  <a:pt x="548350" y="43052"/>
                  <a:pt x="519649" y="43052"/>
                </a:cubicBez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9512" y="2484437"/>
            <a:ext cx="2337760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</a:rPr>
              <a:t>Same URI!</a:t>
            </a:r>
            <a:endParaRPr lang="en-US" sz="32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239712" y="1440533"/>
            <a:ext cx="9627268" cy="5692104"/>
            <a:chOff x="239712" y="1440533"/>
            <a:chExt cx="9627268" cy="5692104"/>
          </a:xfrm>
        </p:grpSpPr>
        <p:sp>
          <p:nvSpPr>
            <p:cNvPr id="42" name="TextBox 41"/>
            <p:cNvSpPr txBox="1"/>
            <p:nvPr/>
          </p:nvSpPr>
          <p:spPr>
            <a:xfrm rot="238339">
              <a:off x="2547204" y="1440533"/>
              <a:ext cx="587248" cy="22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noProof="1" smtClean="0">
                  <a:solidFill>
                    <a:srgbClr val="0D0D0D"/>
                  </a:solidFill>
                </a:rPr>
                <a:t>a:title</a:t>
              </a:r>
              <a:endParaRPr lang="en-US" sz="1000" b="1" noProof="1">
                <a:solidFill>
                  <a:srgbClr val="0D0D0D"/>
                </a:solidFill>
              </a:endParaRPr>
            </a:p>
          </p:txBody>
        </p:sp>
        <p:grpSp>
          <p:nvGrpSpPr>
            <p:cNvPr id="3" name="Group 69"/>
            <p:cNvGrpSpPr/>
            <p:nvPr/>
          </p:nvGrpSpPr>
          <p:grpSpPr>
            <a:xfrm>
              <a:off x="239712" y="1465444"/>
              <a:ext cx="9627268" cy="5667193"/>
              <a:chOff x="239712" y="1465444"/>
              <a:chExt cx="9627268" cy="5667193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192712" y="56848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8413165" y="61181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5497" y="65230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Ghosh, Amitav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164512" y="690308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Besse, Christianne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62771" y="4456555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fr-FR" sz="1000" b="1" dirty="0" smtClean="0">
                    <a:solidFill>
                      <a:srgbClr val="0D0D0D"/>
                    </a:solidFill>
                  </a:rPr>
                  <a:t>Le palais des miroirs</a:t>
                </a:r>
                <a:endPara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" name="Straight Arrow Connector 10"/>
              <p:cNvCxnSpPr>
                <a:stCxn id="50" idx="4"/>
                <a:endCxn id="6" idx="0"/>
              </p:cNvCxnSpPr>
              <p:nvPr/>
            </p:nvCxnSpPr>
            <p:spPr bwMode="auto">
              <a:xfrm rot="5400000">
                <a:off x="3921347" y="3389785"/>
                <a:ext cx="3792009" cy="7980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7554912" y="3170237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f:original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87912" y="6186949"/>
                <a:ext cx="541404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f:nom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212639" y="5762278"/>
                <a:ext cx="88963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f:traducteur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78512" y="3779837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f:auteur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9602114">
                <a:off x="8400639" y="4907592"/>
                <a:ext cx="675917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f:titre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558296" y="5384293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charset="0"/>
                  </a:rPr>
                  <a:t>http://</a:t>
                </a:r>
                <a:r>
                  <a:rPr lang="en-US" sz="10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…isbn/2020386682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Arrow Connector 17"/>
              <p:cNvCxnSpPr>
                <a:stCxn id="6" idx="4"/>
                <a:endCxn id="8" idx="0"/>
              </p:cNvCxnSpPr>
              <p:nvPr/>
            </p:nvCxnSpPr>
            <p:spPr bwMode="auto">
              <a:xfrm rot="5400000">
                <a:off x="5127300" y="6232033"/>
                <a:ext cx="571306" cy="1070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9" name="Straight Arrow Connector 18"/>
              <p:cNvCxnSpPr>
                <a:stCxn id="17" idx="4"/>
                <a:endCxn id="7" idx="1"/>
              </p:cNvCxnSpPr>
              <p:nvPr/>
            </p:nvCxnSpPr>
            <p:spPr bwMode="auto">
              <a:xfrm rot="16200000" flipH="1">
                <a:off x="7957941" y="5635924"/>
                <a:ext cx="450139" cy="59245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0" name="Straight Arrow Connector 19"/>
              <p:cNvCxnSpPr>
                <a:stCxn id="7" idx="5"/>
                <a:endCxn id="9" idx="0"/>
              </p:cNvCxnSpPr>
              <p:nvPr/>
            </p:nvCxnSpPr>
            <p:spPr bwMode="auto">
              <a:xfrm rot="16200000" flipH="1">
                <a:off x="8603875" y="6540345"/>
                <a:ext cx="557142" cy="1683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1" name="Straight Arrow Connector 20"/>
              <p:cNvCxnSpPr>
                <a:stCxn id="17" idx="0"/>
                <a:endCxn id="10" idx="2"/>
              </p:cNvCxnSpPr>
              <p:nvPr/>
            </p:nvCxnSpPr>
            <p:spPr bwMode="auto">
              <a:xfrm rot="5400000" flipH="1" flipV="1">
                <a:off x="8126735" y="4446152"/>
                <a:ext cx="698188" cy="11780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2" name="Straight Arrow Connector 21"/>
              <p:cNvCxnSpPr>
                <a:stCxn id="17" idx="0"/>
                <a:endCxn id="50" idx="5"/>
              </p:cNvCxnSpPr>
              <p:nvPr/>
            </p:nvCxnSpPr>
            <p:spPr bwMode="auto">
              <a:xfrm rot="16200000" flipV="1">
                <a:off x="5751913" y="3249423"/>
                <a:ext cx="3538737" cy="73100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8964610" y="6422740"/>
                <a:ext cx="571501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f:nom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9712" y="4694237"/>
                <a:ext cx="1670400" cy="22955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Ghosh, Amitav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068512" y="4846637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Arial" charset="0"/>
                  </a:rPr>
                  <a:t>http://www.amitavghosh.com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39712" y="1465444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The Glass Palace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39712" y="1846444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2000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9712" y="27156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London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39712" y="31158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Harper Collins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Curved Connector 20"/>
              <p:cNvCxnSpPr>
                <a:stCxn id="50" idx="3"/>
                <a:endCxn id="26" idx="6"/>
              </p:cNvCxnSpPr>
              <p:nvPr/>
            </p:nvCxnSpPr>
            <p:spPr bwMode="auto">
              <a:xfrm rot="5400000">
                <a:off x="3853974" y="1624295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5" name="Curved Connector 34"/>
              <p:cNvCxnSpPr>
                <a:stCxn id="50" idx="3"/>
                <a:endCxn id="27" idx="6"/>
              </p:cNvCxnSpPr>
              <p:nvPr/>
            </p:nvCxnSpPr>
            <p:spPr bwMode="auto">
              <a:xfrm rot="5400000">
                <a:off x="4043325" y="2245544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6" name="Curved Connector 35"/>
              <p:cNvCxnSpPr>
                <a:stCxn id="27" idx="2"/>
                <a:endCxn id="28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8" name="Straight Arrow Connector 37"/>
              <p:cNvCxnSpPr>
                <a:stCxn id="26" idx="2"/>
                <a:endCxn id="32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9" name="Straight Arrow Connector 38"/>
              <p:cNvCxnSpPr>
                <a:stCxn id="26" idx="2"/>
                <a:endCxn id="33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0" name="Straight Arrow Connector 39"/>
              <p:cNvCxnSpPr>
                <a:stCxn id="50" idx="2"/>
                <a:endCxn id="30" idx="3"/>
              </p:cNvCxnSpPr>
              <p:nvPr/>
            </p:nvCxnSpPr>
            <p:spPr bwMode="auto">
              <a:xfrm rot="10800000">
                <a:off x="1910112" y="1593941"/>
                <a:ext cx="2977800" cy="13749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1" name="Straight Arrow Connector 40"/>
              <p:cNvCxnSpPr>
                <a:stCxn id="50" idx="2"/>
                <a:endCxn id="31" idx="3"/>
              </p:cNvCxnSpPr>
              <p:nvPr/>
            </p:nvCxnSpPr>
            <p:spPr bwMode="auto">
              <a:xfrm rot="10800000" flipV="1">
                <a:off x="1910112" y="1731433"/>
                <a:ext cx="2977800" cy="24350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3" name="TextBox 42"/>
              <p:cNvSpPr txBox="1"/>
              <p:nvPr/>
            </p:nvSpPr>
            <p:spPr>
              <a:xfrm rot="21215795">
                <a:off x="2558864" y="1843041"/>
                <a:ext cx="56599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a:year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610119">
                <a:off x="2284446" y="2663769"/>
                <a:ext cx="543645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a:city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21074880">
                <a:off x="2183932" y="3126451"/>
                <a:ext cx="829823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a:p_name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09776" y="3779837"/>
                <a:ext cx="653936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a:name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120201" y="3932237"/>
                <a:ext cx="1005711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a:homepage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78312" y="3017837"/>
                <a:ext cx="706748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a:author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20242754">
                <a:off x="3903794" y="2534347"/>
                <a:ext cx="900086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a:publisher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cxnSp>
            <p:nvCxnSpPr>
              <p:cNvPr id="62" name="Straight Arrow Connector 61"/>
              <p:cNvCxnSpPr>
                <a:stCxn id="27" idx="4"/>
                <a:endCxn id="29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4887912" y="1570037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charset="0"/>
                  </a:rPr>
                  <a:t>http://</a:t>
                </a:r>
                <a:r>
                  <a:rPr lang="en-US" sz="10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…isbn/000651409X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queries…</a:t>
            </a:r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User of data “F” can now ask queries like:</a:t>
            </a:r>
          </a:p>
          <a:p>
            <a:pPr lvl="1"/>
            <a:r>
              <a:rPr lang="en-US" smtClean="0"/>
              <a:t>“give me the title of the original”</a:t>
            </a:r>
          </a:p>
          <a:p>
            <a:pPr lvl="2"/>
            <a:r>
              <a:rPr lang="en-US" smtClean="0"/>
              <a:t>well, … « donnes-moi le titre de l’original »</a:t>
            </a:r>
          </a:p>
          <a:p>
            <a:r>
              <a:rPr lang="en-US" smtClean="0"/>
              <a:t>This information is not in the dataset “F”…</a:t>
            </a:r>
          </a:p>
          <a:p>
            <a:r>
              <a:rPr lang="en-US" smtClean="0"/>
              <a:t>…but can be retrieved by merging with dataset “A”!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69112" y="4999037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945312" y="5075237"/>
            <a:ext cx="2438400" cy="1531063"/>
            <a:chOff x="239712" y="1201751"/>
            <a:chExt cx="9677400" cy="6076406"/>
          </a:xfrm>
        </p:grpSpPr>
        <p:sp>
          <p:nvSpPr>
            <p:cNvPr id="7" name="Oval 6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05498" y="6377518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312902" y="6757570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262771" y="4311037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36" idx="4"/>
              <a:endCxn id="7" idx="0"/>
            </p:cNvCxnSpPr>
            <p:nvPr/>
          </p:nvCxnSpPr>
          <p:spPr bwMode="auto">
            <a:xfrm rot="5400000">
              <a:off x="4023661" y="3492100"/>
              <a:ext cx="3587383" cy="79809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6558295" y="5223426"/>
              <a:ext cx="2656972" cy="64452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800" b="0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7" idx="4"/>
              <a:endCxn id="9" idx="0"/>
            </p:cNvCxnSpPr>
            <p:nvPr/>
          </p:nvCxnSpPr>
          <p:spPr bwMode="auto">
            <a:xfrm rot="5400000">
              <a:off x="5200062" y="6159275"/>
              <a:ext cx="425786" cy="1070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5" name="Straight Arrow Connector 14"/>
            <p:cNvCxnSpPr>
              <a:stCxn id="13" idx="4"/>
              <a:endCxn id="8" idx="1"/>
            </p:cNvCxnSpPr>
            <p:nvPr/>
          </p:nvCxnSpPr>
          <p:spPr bwMode="auto">
            <a:xfrm rot="16200000" flipH="1">
              <a:off x="8038374" y="5716356"/>
              <a:ext cx="289272" cy="59245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6" name="Straight Arrow Connector 15"/>
            <p:cNvCxnSpPr>
              <a:stCxn id="8" idx="5"/>
              <a:endCxn id="10" idx="0"/>
            </p:cNvCxnSpPr>
            <p:nvPr/>
          </p:nvCxnSpPr>
          <p:spPr bwMode="auto">
            <a:xfrm rot="16200000" flipH="1">
              <a:off x="8750828" y="6393391"/>
              <a:ext cx="411625" cy="3167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7" name="Straight Arrow Connector 16"/>
            <p:cNvCxnSpPr>
              <a:stCxn id="13" idx="0"/>
              <a:endCxn id="11" idx="2"/>
            </p:cNvCxnSpPr>
            <p:nvPr/>
          </p:nvCxnSpPr>
          <p:spPr bwMode="auto">
            <a:xfrm rot="5400000" flipH="1" flipV="1">
              <a:off x="8279928" y="4438480"/>
              <a:ext cx="391802" cy="117809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8" name="Straight Arrow Connector 17"/>
            <p:cNvCxnSpPr>
              <a:stCxn id="13" idx="0"/>
              <a:endCxn id="36" idx="5"/>
            </p:cNvCxnSpPr>
            <p:nvPr/>
          </p:nvCxnSpPr>
          <p:spPr bwMode="auto">
            <a:xfrm rot="16200000" flipV="1">
              <a:off x="5904692" y="3241337"/>
              <a:ext cx="3233177" cy="73100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12" y="4548718"/>
              <a:ext cx="1670399" cy="52058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8512" y="4642011"/>
              <a:ext cx="3079800" cy="73204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12" y="1201751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12" y="1870259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12" y="2552702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12" y="3144325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Curved Connector 20"/>
            <p:cNvCxnSpPr>
              <a:stCxn id="36" idx="3"/>
              <a:endCxn id="19" idx="6"/>
            </p:cNvCxnSpPr>
            <p:nvPr/>
          </p:nvCxnSpPr>
          <p:spPr bwMode="auto">
            <a:xfrm rot="5400000">
              <a:off x="3926320" y="1696640"/>
              <a:ext cx="1057089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8" name="Curved Connector 34"/>
            <p:cNvCxnSpPr>
              <a:stCxn id="36" idx="3"/>
              <a:endCxn id="20" idx="6"/>
            </p:cNvCxnSpPr>
            <p:nvPr/>
          </p:nvCxnSpPr>
          <p:spPr bwMode="auto">
            <a:xfrm rot="5400000">
              <a:off x="4115670" y="2317890"/>
              <a:ext cx="1488989" cy="8337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9" name="Curved Connector 35"/>
            <p:cNvCxnSpPr>
              <a:stCxn id="20" idx="2"/>
              <a:endCxn id="21" idx="0"/>
            </p:cNvCxnSpPr>
            <p:nvPr/>
          </p:nvCxnSpPr>
          <p:spPr bwMode="auto">
            <a:xfrm rot="10800000" flipV="1">
              <a:off x="1074914" y="3479237"/>
              <a:ext cx="2898600" cy="1069481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30" name="Straight Arrow Connector 29"/>
            <p:cNvCxnSpPr>
              <a:stCxn id="19" idx="2"/>
              <a:endCxn id="25" idx="3"/>
            </p:cNvCxnSpPr>
            <p:nvPr/>
          </p:nvCxnSpPr>
          <p:spPr bwMode="auto">
            <a:xfrm rot="10800000">
              <a:off x="1910111" y="2844115"/>
              <a:ext cx="1252801" cy="20322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1" name="Straight Arrow Connector 30"/>
            <p:cNvCxnSpPr>
              <a:stCxn id="19" idx="2"/>
              <a:endCxn id="26" idx="3"/>
            </p:cNvCxnSpPr>
            <p:nvPr/>
          </p:nvCxnSpPr>
          <p:spPr bwMode="auto">
            <a:xfrm rot="10800000" flipV="1">
              <a:off x="1910111" y="3047335"/>
              <a:ext cx="1252801" cy="3884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2" name="Straight Arrow Connector 31"/>
            <p:cNvCxnSpPr>
              <a:stCxn id="36" idx="2"/>
              <a:endCxn id="23" idx="3"/>
            </p:cNvCxnSpPr>
            <p:nvPr/>
          </p:nvCxnSpPr>
          <p:spPr bwMode="auto">
            <a:xfrm rot="10800000">
              <a:off x="1910111" y="1493164"/>
              <a:ext cx="2977801" cy="23827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36" idx="2"/>
              <a:endCxn id="24" idx="3"/>
            </p:cNvCxnSpPr>
            <p:nvPr/>
          </p:nvCxnSpPr>
          <p:spPr bwMode="auto">
            <a:xfrm rot="10800000" flipV="1">
              <a:off x="1910111" y="1731432"/>
              <a:ext cx="2977801" cy="43023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120201" y="3932237"/>
              <a:ext cx="1005711" cy="52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noProof="1">
                <a:solidFill>
                  <a:srgbClr val="0D0D0D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0" idx="4"/>
              <a:endCxn id="22" idx="0"/>
            </p:cNvCxnSpPr>
            <p:nvPr/>
          </p:nvCxnSpPr>
          <p:spPr bwMode="auto">
            <a:xfrm rot="5400000">
              <a:off x="3405328" y="3838924"/>
              <a:ext cx="1006173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4887912" y="1365411"/>
              <a:ext cx="2656972" cy="732044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However, more can be achieved…</a:t>
            </a:r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We “feel” that a:author and f:auteur should be the same</a:t>
            </a:r>
          </a:p>
          <a:p>
            <a:r>
              <a:rPr lang="en-US" smtClean="0"/>
              <a:t>But an automatic merge doest not know that!</a:t>
            </a:r>
          </a:p>
          <a:p>
            <a:r>
              <a:rPr lang="en-US" smtClean="0"/>
              <a:t>Let us add some extra information to the merged data:</a:t>
            </a:r>
          </a:p>
          <a:p>
            <a:pPr lvl="1"/>
            <a:r>
              <a:rPr lang="en-US" smtClean="0"/>
              <a:t>a:author same as f:auteur</a:t>
            </a:r>
          </a:p>
          <a:p>
            <a:pPr lvl="1"/>
            <a:r>
              <a:rPr lang="en-US" smtClean="0"/>
              <a:t>both identify a “Person”</a:t>
            </a:r>
          </a:p>
          <a:p>
            <a:pPr lvl="1"/>
            <a:r>
              <a:rPr lang="en-US" smtClean="0"/>
              <a:t>a term that a community may have already defined:</a:t>
            </a:r>
          </a:p>
          <a:p>
            <a:pPr lvl="2"/>
            <a:r>
              <a:rPr lang="en-US" smtClean="0"/>
              <a:t>a “Person” is uniquely identified by his/her name and, say, homepage</a:t>
            </a:r>
          </a:p>
          <a:p>
            <a:pPr lvl="2"/>
            <a:r>
              <a:rPr lang="en-US" smtClean="0"/>
              <a:t>it can be used as a “category” for certain type of resources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7250112" y="5380037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sz="3200" baseline="33000"/>
              <a:t>rd</a:t>
            </a:r>
            <a:r>
              <a:rPr lang="en-US"/>
              <a:t> revisited: use the extra knowledge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1999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428911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3751" y="2671577"/>
            <a:ext cx="6321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1165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540775" y="3423705"/>
            <a:ext cx="409472" cy="7420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163884" y="3999442"/>
            <a:ext cx="12292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036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7326312" y="5401167"/>
            <a:ext cx="2438400" cy="1635322"/>
            <a:chOff x="239712" y="983192"/>
            <a:chExt cx="9677400" cy="6490184"/>
          </a:xfrm>
        </p:grpSpPr>
        <p:sp>
          <p:nvSpPr>
            <p:cNvPr id="68" name="Oval 67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605500" y="6182298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312904" y="6562349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262770" y="4115818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73" name="Straight Arrow Connector 72"/>
            <p:cNvCxnSpPr>
              <a:stCxn id="109" idx="4"/>
              <a:endCxn id="68" idx="0"/>
            </p:cNvCxnSpPr>
            <p:nvPr/>
          </p:nvCxnSpPr>
          <p:spPr bwMode="auto">
            <a:xfrm rot="5400000">
              <a:off x="4160920" y="3629360"/>
              <a:ext cx="3312866" cy="79809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6558295" y="4981727"/>
              <a:ext cx="2656971" cy="112791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Straight Arrow Connector 79"/>
            <p:cNvCxnSpPr>
              <a:stCxn id="68" idx="4"/>
              <a:endCxn id="70" idx="0"/>
            </p:cNvCxnSpPr>
            <p:nvPr/>
          </p:nvCxnSpPr>
          <p:spPr bwMode="auto">
            <a:xfrm rot="5400000">
              <a:off x="5297674" y="6061664"/>
              <a:ext cx="230565" cy="107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1" name="Straight Arrow Connector 80"/>
            <p:cNvCxnSpPr>
              <a:stCxn id="79" idx="4"/>
              <a:endCxn id="69" idx="1"/>
            </p:cNvCxnSpPr>
            <p:nvPr/>
          </p:nvCxnSpPr>
          <p:spPr bwMode="auto">
            <a:xfrm rot="16200000" flipH="1">
              <a:off x="8159226" y="5837199"/>
              <a:ext cx="47573" cy="59245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2" name="Straight Arrow Connector 81"/>
            <p:cNvCxnSpPr>
              <a:stCxn id="69" idx="5"/>
              <a:endCxn id="71" idx="0"/>
            </p:cNvCxnSpPr>
            <p:nvPr/>
          </p:nvCxnSpPr>
          <p:spPr bwMode="auto">
            <a:xfrm rot="16200000" flipH="1">
              <a:off x="8848439" y="6295776"/>
              <a:ext cx="216404" cy="31673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3" name="Straight Arrow Connector 82"/>
            <p:cNvCxnSpPr>
              <a:stCxn id="79" idx="0"/>
              <a:endCxn id="72" idx="2"/>
            </p:cNvCxnSpPr>
            <p:nvPr/>
          </p:nvCxnSpPr>
          <p:spPr bwMode="auto">
            <a:xfrm rot="16200000" flipH="1">
              <a:off x="8453270" y="4415240"/>
              <a:ext cx="45117" cy="117809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4" name="Straight Arrow Connector 83"/>
            <p:cNvCxnSpPr>
              <a:stCxn id="79" idx="0"/>
              <a:endCxn id="109" idx="5"/>
            </p:cNvCxnSpPr>
            <p:nvPr/>
          </p:nvCxnSpPr>
          <p:spPr bwMode="auto">
            <a:xfrm rot="16200000" flipV="1">
              <a:off x="6122598" y="3217543"/>
              <a:ext cx="2797365" cy="73100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86" name="Oval 85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39712" y="4353498"/>
              <a:ext cx="1670399" cy="91102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068512" y="4367496"/>
              <a:ext cx="3079802" cy="128107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39712" y="983192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39712" y="1651700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9712" y="2334143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39712" y="2925764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Curved Connector 20"/>
            <p:cNvCxnSpPr>
              <a:stCxn id="109" idx="3"/>
              <a:endCxn id="86" idx="6"/>
            </p:cNvCxnSpPr>
            <p:nvPr/>
          </p:nvCxnSpPr>
          <p:spPr bwMode="auto">
            <a:xfrm rot="5400000">
              <a:off x="4023375" y="1793702"/>
              <a:ext cx="862981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5" name="Curved Connector 34"/>
            <p:cNvCxnSpPr>
              <a:stCxn id="109" idx="3"/>
              <a:endCxn id="87" idx="6"/>
            </p:cNvCxnSpPr>
            <p:nvPr/>
          </p:nvCxnSpPr>
          <p:spPr bwMode="auto">
            <a:xfrm rot="5400000">
              <a:off x="4212728" y="2414950"/>
              <a:ext cx="1294876" cy="833703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6" name="Curved Connector 35"/>
            <p:cNvCxnSpPr>
              <a:stCxn id="87" idx="2"/>
              <a:endCxn id="88" idx="0"/>
            </p:cNvCxnSpPr>
            <p:nvPr/>
          </p:nvCxnSpPr>
          <p:spPr bwMode="auto">
            <a:xfrm rot="10800000" flipV="1">
              <a:off x="1074912" y="3479238"/>
              <a:ext cx="2898600" cy="87426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7" name="Straight Arrow Connector 96"/>
            <p:cNvCxnSpPr>
              <a:stCxn id="86" idx="2"/>
              <a:endCxn id="92" idx="3"/>
            </p:cNvCxnSpPr>
            <p:nvPr/>
          </p:nvCxnSpPr>
          <p:spPr bwMode="auto">
            <a:xfrm rot="10800000">
              <a:off x="1910111" y="2844119"/>
              <a:ext cx="1252799" cy="20322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8" name="Straight Arrow Connector 97"/>
            <p:cNvCxnSpPr>
              <a:stCxn id="86" idx="2"/>
              <a:endCxn id="93" idx="3"/>
            </p:cNvCxnSpPr>
            <p:nvPr/>
          </p:nvCxnSpPr>
          <p:spPr bwMode="auto">
            <a:xfrm rot="10800000" flipV="1">
              <a:off x="1910111" y="3047339"/>
              <a:ext cx="1252799" cy="3883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9" name="Straight Arrow Connector 98"/>
            <p:cNvCxnSpPr>
              <a:stCxn id="109" idx="2"/>
              <a:endCxn id="90" idx="3"/>
            </p:cNvCxnSpPr>
            <p:nvPr/>
          </p:nvCxnSpPr>
          <p:spPr bwMode="auto">
            <a:xfrm rot="10800000">
              <a:off x="1910111" y="1493168"/>
              <a:ext cx="2977801" cy="2382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00" name="Straight Arrow Connector 99"/>
            <p:cNvCxnSpPr>
              <a:stCxn id="109" idx="2"/>
              <a:endCxn id="91" idx="3"/>
            </p:cNvCxnSpPr>
            <p:nvPr/>
          </p:nvCxnSpPr>
          <p:spPr bwMode="auto">
            <a:xfrm rot="10800000" flipV="1">
              <a:off x="1910111" y="1731436"/>
              <a:ext cx="2977801" cy="43023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3120203" y="3932239"/>
              <a:ext cx="1005709" cy="91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noProof="1">
                <a:solidFill>
                  <a:srgbClr val="0D0D0D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87" idx="4"/>
              <a:endCxn id="89" idx="0"/>
            </p:cNvCxnSpPr>
            <p:nvPr/>
          </p:nvCxnSpPr>
          <p:spPr bwMode="auto">
            <a:xfrm rot="5400000">
              <a:off x="3542589" y="3701667"/>
              <a:ext cx="731659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9" name="Oval 108"/>
            <p:cNvSpPr/>
            <p:nvPr/>
          </p:nvSpPr>
          <p:spPr bwMode="auto">
            <a:xfrm>
              <a:off x="4887912" y="1090896"/>
              <a:ext cx="2656971" cy="128107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Music site of the BBC</a:t>
            </a:r>
            <a:endParaRPr lang="en-US" dirty="0"/>
          </a:p>
        </p:txBody>
      </p:sp>
      <p:pic>
        <p:nvPicPr>
          <p:cNvPr id="13315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475" y="1352200"/>
            <a:ext cx="7799896" cy="58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nector 5"/>
          <p:cNvSpPr/>
          <p:nvPr/>
        </p:nvSpPr>
        <p:spPr bwMode="auto">
          <a:xfrm>
            <a:off x="787549" y="40179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nector 6"/>
          <p:cNvSpPr/>
          <p:nvPr/>
        </p:nvSpPr>
        <p:spPr bwMode="auto">
          <a:xfrm>
            <a:off x="696912" y="46942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nector 7"/>
          <p:cNvSpPr/>
          <p:nvPr/>
        </p:nvSpPr>
        <p:spPr bwMode="auto">
          <a:xfrm>
            <a:off x="620712" y="5153297"/>
            <a:ext cx="5256888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4005529" y="59991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richer queries!</a:t>
            </a:r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39712" y="1444625"/>
            <a:ext cx="9644062" cy="5573713"/>
          </a:xfrm>
        </p:spPr>
        <p:txBody>
          <a:bodyPr/>
          <a:lstStyle/>
          <a:p>
            <a:r>
              <a:rPr lang="en-US" dirty="0" smtClean="0"/>
              <a:t>User of dataset “F” can now query:</a:t>
            </a:r>
          </a:p>
          <a:p>
            <a:pPr lvl="1"/>
            <a:r>
              <a:rPr lang="en-US" dirty="0" smtClean="0"/>
              <a:t>“</a:t>
            </a:r>
            <a:r>
              <a:rPr lang="fr-FR" dirty="0" smtClean="0"/>
              <a:t>donnes</a:t>
            </a:r>
            <a:r>
              <a:rPr lang="en-US" dirty="0" smtClean="0"/>
              <a:t>-</a:t>
            </a:r>
            <a:r>
              <a:rPr lang="en-US" dirty="0" err="1" smtClean="0"/>
              <a:t>moi</a:t>
            </a:r>
            <a:r>
              <a:rPr lang="en-US" dirty="0" smtClean="0"/>
              <a:t> la page </a:t>
            </a:r>
            <a:r>
              <a:rPr lang="en-US" dirty="0" err="1" smtClean="0"/>
              <a:t>d’accueil</a:t>
            </a:r>
            <a:r>
              <a:rPr lang="en-US" dirty="0" smtClean="0"/>
              <a:t> de </a:t>
            </a:r>
            <a:r>
              <a:rPr lang="en-US" dirty="0" err="1" smtClean="0"/>
              <a:t>l’auteur</a:t>
            </a:r>
            <a:r>
              <a:rPr lang="en-US" dirty="0" smtClean="0"/>
              <a:t> de </a:t>
            </a:r>
            <a:r>
              <a:rPr lang="en-US" dirty="0" err="1" smtClean="0"/>
              <a:t>l’original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well… “give me the home page of the original’s ‘auteur’”</a:t>
            </a:r>
          </a:p>
          <a:p>
            <a:r>
              <a:rPr lang="en-US" dirty="0" smtClean="0"/>
              <a:t>The information is not in datasets “F” or “A”…</a:t>
            </a:r>
          </a:p>
          <a:p>
            <a:r>
              <a:rPr lang="en-US" dirty="0" smtClean="0"/>
              <a:t>…but was made available by:</a:t>
            </a:r>
          </a:p>
          <a:p>
            <a:pPr lvl="1"/>
            <a:r>
              <a:rPr lang="en-US" dirty="0" smtClean="0"/>
              <a:t>merging datasets “A” and datasets “F”</a:t>
            </a:r>
          </a:p>
          <a:p>
            <a:pPr lvl="1"/>
            <a:r>
              <a:rPr lang="en-US" dirty="0" smtClean="0"/>
              <a:t>adding three simple extra statements as an extra “glue”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5726112" y="5532437"/>
            <a:ext cx="4038600" cy="1676400"/>
            <a:chOff x="5878512" y="5380037"/>
            <a:chExt cx="40386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878512" y="5380037"/>
              <a:ext cx="4038600" cy="167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84"/>
            <p:cNvGrpSpPr/>
            <p:nvPr/>
          </p:nvGrpSpPr>
          <p:grpSpPr>
            <a:xfrm>
              <a:off x="6107112" y="5456236"/>
              <a:ext cx="3744910" cy="1447878"/>
              <a:chOff x="239712" y="1364667"/>
              <a:chExt cx="9840913" cy="3804761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393112" y="40084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476416" y="45418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40712" y="21034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fr-FR" sz="10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488112" y="3017837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11" idx="4"/>
                <a:endCxn id="8" idx="1"/>
              </p:cNvCxnSpPr>
              <p:nvPr/>
            </p:nvCxnSpPr>
            <p:spPr bwMode="auto">
              <a:xfrm rot="16200000" flipH="1">
                <a:off x="7784445" y="3372781"/>
                <a:ext cx="706895" cy="64258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3" name="Straight Arrow Connector 12"/>
              <p:cNvCxnSpPr>
                <a:stCxn id="8" idx="5"/>
                <a:endCxn id="9" idx="0"/>
              </p:cNvCxnSpPr>
              <p:nvPr/>
            </p:nvCxnSpPr>
            <p:spPr bwMode="auto">
              <a:xfrm rot="16200000" flipH="1">
                <a:off x="8875575" y="4138891"/>
                <a:ext cx="305592" cy="50029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4" name="Straight Arrow Connector 13"/>
              <p:cNvCxnSpPr>
                <a:stCxn id="11" idx="0"/>
                <a:endCxn id="10" idx="2"/>
              </p:cNvCxnSpPr>
              <p:nvPr/>
            </p:nvCxnSpPr>
            <p:spPr bwMode="auto">
              <a:xfrm rot="5400000" flipH="1" flipV="1">
                <a:off x="8087282" y="2062303"/>
                <a:ext cx="684850" cy="12262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5" name="Straight Arrow Connector 14"/>
              <p:cNvCxnSpPr>
                <a:stCxn id="11" idx="0"/>
                <a:endCxn id="32" idx="5"/>
              </p:cNvCxnSpPr>
              <p:nvPr/>
            </p:nvCxnSpPr>
            <p:spPr bwMode="auto">
              <a:xfrm rot="16200000" flipV="1">
                <a:off x="6900049" y="2101287"/>
                <a:ext cx="1172281" cy="6608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39712" y="4694237"/>
                <a:ext cx="1670400" cy="229550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068512" y="4846637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39712" y="1364667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39712" y="1764867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12" y="27156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39712" y="31158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" name="Curved Connector 20"/>
              <p:cNvCxnSpPr>
                <a:stCxn id="32" idx="3"/>
                <a:endCxn id="16" idx="6"/>
              </p:cNvCxnSpPr>
              <p:nvPr/>
            </p:nvCxnSpPr>
            <p:spPr bwMode="auto">
              <a:xfrm rot="5400000">
                <a:off x="3853974" y="1624295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5" name="Curved Connector 34"/>
              <p:cNvCxnSpPr>
                <a:stCxn id="32" idx="3"/>
                <a:endCxn id="17" idx="6"/>
              </p:cNvCxnSpPr>
              <p:nvPr/>
            </p:nvCxnSpPr>
            <p:spPr bwMode="auto">
              <a:xfrm rot="5400000">
                <a:off x="4043325" y="2245544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6" name="Curved Connector 35"/>
              <p:cNvCxnSpPr>
                <a:stCxn id="17" idx="2"/>
                <a:endCxn id="18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7" name="Straight Arrow Connector 26"/>
              <p:cNvCxnSpPr>
                <a:stCxn id="16" idx="2"/>
                <a:endCxn id="22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8" name="Straight Arrow Connector 27"/>
              <p:cNvCxnSpPr>
                <a:stCxn id="16" idx="2"/>
                <a:endCxn id="23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9" name="Straight Arrow Connector 28"/>
              <p:cNvCxnSpPr>
                <a:stCxn id="32" idx="2"/>
                <a:endCxn id="20" idx="3"/>
              </p:cNvCxnSpPr>
              <p:nvPr/>
            </p:nvCxnSpPr>
            <p:spPr bwMode="auto">
              <a:xfrm rot="10800000">
                <a:off x="1910112" y="1493165"/>
                <a:ext cx="2977800" cy="2382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0" name="Straight Arrow Connector 29"/>
              <p:cNvCxnSpPr>
                <a:stCxn id="32" idx="2"/>
                <a:endCxn id="21" idx="3"/>
              </p:cNvCxnSpPr>
              <p:nvPr/>
            </p:nvCxnSpPr>
            <p:spPr bwMode="auto">
              <a:xfrm rot="10800000" flipV="1">
                <a:off x="1910112" y="1731432"/>
                <a:ext cx="2977800" cy="16193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1" name="Straight Arrow Connector 30"/>
              <p:cNvCxnSpPr>
                <a:stCxn id="17" idx="4"/>
                <a:endCxn id="19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4887912" y="1570037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116512" y="3838046"/>
                <a:ext cx="2047372" cy="322791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CFD20F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Straight Arrow Connector 33"/>
              <p:cNvCxnSpPr>
                <a:stCxn id="17" idx="5"/>
                <a:endCxn id="33" idx="2"/>
              </p:cNvCxnSpPr>
              <p:nvPr/>
            </p:nvCxnSpPr>
            <p:spPr bwMode="auto">
              <a:xfrm rot="16200000" flipH="1">
                <a:off x="4540775" y="3423705"/>
                <a:ext cx="409472" cy="74200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5" name="Straight Arrow Connector 34"/>
              <p:cNvCxnSpPr>
                <a:stCxn id="8" idx="2"/>
                <a:endCxn id="33" idx="6"/>
              </p:cNvCxnSpPr>
              <p:nvPr/>
            </p:nvCxnSpPr>
            <p:spPr bwMode="auto">
              <a:xfrm rot="10800000">
                <a:off x="7163884" y="3999442"/>
                <a:ext cx="1229228" cy="1424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Combine with different datasets</a:t>
            </a:r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Using, e.g., the “Person”, the dataset can be combined with other sources</a:t>
            </a:r>
          </a:p>
          <a:p>
            <a:r>
              <a:rPr lang="en-US" smtClean="0"/>
              <a:t>For example, data in Wikipedia can be extracted using dedicated tools</a:t>
            </a:r>
          </a:p>
          <a:p>
            <a:pPr lvl="1"/>
            <a:r>
              <a:rPr lang="en-US" smtClean="0"/>
              <a:t>e.g., the “</a:t>
            </a:r>
            <a:r>
              <a:rPr lang="en-US" smtClean="0">
                <a:hlinkClick r:id="rId3"/>
              </a:rPr>
              <a:t>dbpedia</a:t>
            </a:r>
            <a:r>
              <a:rPr lang="en-US" smtClean="0"/>
              <a:t>” project can extract the “infobox” information from Wikipedia already…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312" y="4008437"/>
            <a:ext cx="533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6858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6" y="2737530"/>
            <a:ext cx="3164418" cy="14750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54012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http://dbpedia.org/../The_Hungry_Tide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200" y="6886046"/>
            <a:ext cx="4430712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http://dbpedia.org/../The_Calcutta_Chromosome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http://dbpedia.org/../The_Glass_Palace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51" y="6353827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57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92512" y="66744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24814" y="5379087"/>
            <a:ext cx="9584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516312" y="59886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w:isbn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6" y="2737530"/>
            <a:ext cx="3164418" cy="14750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6858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533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54012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http://dbpedia.org/../The_Hungry_Tide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200" y="6886046"/>
            <a:ext cx="4430712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http://dbpedia.org/../The_Calcutta_Chromosome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573712" y="59716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http://dbpedia.org/../Kolkata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http://dbpedia.org/../The_Glass_Palace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1" name="Straight Arrow Connector 120"/>
          <p:cNvCxnSpPr>
            <a:stCxn id="85" idx="5"/>
            <a:endCxn id="103" idx="1"/>
          </p:cNvCxnSpPr>
          <p:nvPr/>
        </p:nvCxnSpPr>
        <p:spPr bwMode="auto">
          <a:xfrm rot="16200000" flipH="1">
            <a:off x="5370540" y="5208489"/>
            <a:ext cx="152753" cy="146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51" y="6353827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57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92512" y="667448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24814" y="5379087"/>
            <a:ext cx="9584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516312" y="59886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224814" y="56848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w:born_in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w:isbn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12" y="6415754"/>
            <a:ext cx="1257300" cy="782320"/>
          </a:xfrm>
          <a:prstGeom prst="rect">
            <a:avLst/>
          </a:prstGeom>
        </p:spPr>
      </p:pic>
      <p:cxnSp>
        <p:nvCxnSpPr>
          <p:cNvPr id="149" name="Curved Connector 34"/>
          <p:cNvCxnSpPr>
            <a:stCxn id="103" idx="5"/>
            <a:endCxn id="148" idx="3"/>
          </p:cNvCxnSpPr>
          <p:nvPr/>
        </p:nvCxnSpPr>
        <p:spPr bwMode="auto">
          <a:xfrm rot="5400000">
            <a:off x="8454160" y="6148017"/>
            <a:ext cx="559749" cy="7580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53" name="Curved Connector 34"/>
          <p:cNvCxnSpPr>
            <a:stCxn id="103" idx="3"/>
            <a:endCxn id="148" idx="1"/>
          </p:cNvCxnSpPr>
          <p:nvPr/>
        </p:nvCxnSpPr>
        <p:spPr bwMode="auto">
          <a:xfrm rot="16200000" flipH="1">
            <a:off x="6359466" y="6068667"/>
            <a:ext cx="559749" cy="9167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5802312" y="65230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w:long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002712" y="652208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w:lat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that surprising?</a:t>
            </a:r>
            <a:endParaRPr 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It may look like it but, in fact, it should not be…</a:t>
            </a:r>
          </a:p>
          <a:p>
            <a:r>
              <a:rPr lang="en-US" smtClean="0"/>
              <a:t>What happened via automatic means is done every day by Web users!</a:t>
            </a:r>
          </a:p>
          <a:p>
            <a:r>
              <a:rPr lang="en-US" smtClean="0"/>
              <a:t>The difference: a bit of extra rigour so that machines could do this, too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do?</a:t>
            </a:r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combined different datasets that</a:t>
            </a:r>
          </a:p>
          <a:p>
            <a:pPr lvl="1"/>
            <a:r>
              <a:rPr lang="en-US" dirty="0" smtClean="0"/>
              <a:t>are somewhere on the web</a:t>
            </a:r>
          </a:p>
          <a:p>
            <a:pPr lvl="1"/>
            <a:r>
              <a:rPr lang="en-US" dirty="0" smtClean="0"/>
              <a:t>are of different formats (</a:t>
            </a:r>
            <a:r>
              <a:rPr lang="en-US" dirty="0" err="1" smtClean="0"/>
              <a:t>mysql</a:t>
            </a:r>
            <a:r>
              <a:rPr lang="en-US" dirty="0" smtClean="0"/>
              <a:t>, excel sheet, etc)</a:t>
            </a:r>
          </a:p>
          <a:p>
            <a:pPr lvl="1"/>
            <a:r>
              <a:rPr lang="en-US" dirty="0" smtClean="0"/>
              <a:t>have different names for relations</a:t>
            </a:r>
          </a:p>
          <a:p>
            <a:r>
              <a:rPr lang="en-US" dirty="0" smtClean="0"/>
              <a:t>We could combine the data because some URI-</a:t>
            </a:r>
            <a:r>
              <a:rPr lang="en-US" dirty="0" err="1" smtClean="0"/>
              <a:t>s</a:t>
            </a:r>
            <a:r>
              <a:rPr lang="en-US" dirty="0" smtClean="0"/>
              <a:t> were identical (the ISBN-</a:t>
            </a:r>
            <a:r>
              <a:rPr lang="en-US" dirty="0" err="1" smtClean="0"/>
              <a:t>s</a:t>
            </a:r>
            <a:r>
              <a:rPr lang="en-US" dirty="0" smtClean="0"/>
              <a:t> in this case)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do?</a:t>
            </a:r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add some simple additional information (the “glue”), also using common terminologies that a community has produced</a:t>
            </a:r>
          </a:p>
          <a:p>
            <a:r>
              <a:rPr lang="en-US" dirty="0" smtClean="0"/>
              <a:t>As a result, new relations could be found and retrieved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It could become even more powerful</a:t>
            </a:r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could add extra knowledge to the merged datasets</a:t>
            </a:r>
          </a:p>
          <a:p>
            <a:pPr lvl="1"/>
            <a:r>
              <a:rPr lang="en-US" dirty="0" smtClean="0"/>
              <a:t>e.g., a full classification of various types of library data</a:t>
            </a:r>
          </a:p>
          <a:p>
            <a:pPr lvl="1"/>
            <a:r>
              <a:rPr lang="en-US" dirty="0" smtClean="0"/>
              <a:t>geographical information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This is where ontologies, extra rules, etc, come in</a:t>
            </a:r>
          </a:p>
          <a:p>
            <a:pPr lvl="1"/>
            <a:r>
              <a:rPr lang="en-US" dirty="0" smtClean="0"/>
              <a:t>ontologies/rule sets can be relatively simple and small, or huge, or anything in between…</a:t>
            </a:r>
          </a:p>
          <a:p>
            <a:r>
              <a:rPr lang="en-US" dirty="0" smtClean="0"/>
              <a:t>Even more powerful queries can be asked as a result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What did we do? (cont)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955385" y="1417637"/>
            <a:ext cx="4493454" cy="914400"/>
            <a:chOff x="1687513" y="1265237"/>
            <a:chExt cx="4493454" cy="91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513" y="1265237"/>
              <a:ext cx="1304260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112" y="1265237"/>
              <a:ext cx="1216855" cy="914400"/>
            </a:xfrm>
            <a:prstGeom prst="rect">
              <a:avLst/>
            </a:prstGeom>
          </p:spPr>
        </p:pic>
      </p:grpSp>
      <p:grpSp>
        <p:nvGrpSpPr>
          <p:cNvPr id="3" name="Group 56"/>
          <p:cNvGrpSpPr/>
          <p:nvPr/>
        </p:nvGrpSpPr>
        <p:grpSpPr>
          <a:xfrm>
            <a:off x="506413" y="6180137"/>
            <a:ext cx="7391399" cy="838200"/>
            <a:chOff x="392112" y="6180137"/>
            <a:chExt cx="7391399" cy="838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401" y="6271011"/>
              <a:ext cx="1143000" cy="656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024" y="6291369"/>
              <a:ext cx="1066799" cy="615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12" y="6180137"/>
              <a:ext cx="838200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0112" y="6253871"/>
              <a:ext cx="533399" cy="690732"/>
            </a:xfrm>
            <a:prstGeom prst="rect">
              <a:avLst/>
            </a:prstGeom>
          </p:spPr>
        </p:pic>
        <p:grpSp>
          <p:nvGrpSpPr>
            <p:cNvPr id="5" name="Group 33"/>
            <p:cNvGrpSpPr/>
            <p:nvPr/>
          </p:nvGrpSpPr>
          <p:grpSpPr>
            <a:xfrm>
              <a:off x="3718535" y="6180137"/>
              <a:ext cx="967154" cy="838200"/>
              <a:chOff x="4659312" y="2789237"/>
              <a:chExt cx="1143000" cy="9906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4887912" y="27892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116512" y="3170237"/>
                <a:ext cx="152400" cy="152400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5573712" y="278923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49912" y="32464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59312" y="33988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345112" y="362743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5040312" y="2865437"/>
                <a:ext cx="5334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" name="Straight Arrow Connector 20"/>
              <p:cNvCxnSpPr>
                <a:stCxn id="13" idx="5"/>
                <a:endCxn id="16" idx="1"/>
              </p:cNvCxnSpPr>
              <p:nvPr/>
            </p:nvCxnSpPr>
            <p:spPr bwMode="auto">
              <a:xfrm rot="16200000" flipH="1">
                <a:off x="5170394" y="2766919"/>
                <a:ext cx="349436" cy="65423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4" name="Straight Arrow Connector 23"/>
              <p:cNvCxnSpPr>
                <a:stCxn id="17" idx="7"/>
                <a:endCxn id="14" idx="2"/>
              </p:cNvCxnSpPr>
              <p:nvPr/>
            </p:nvCxnSpPr>
            <p:spPr bwMode="auto">
              <a:xfrm rot="5400000" flipH="1" flipV="1">
                <a:off x="4865594" y="3170237"/>
                <a:ext cx="174718" cy="3271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>
                <a:stCxn id="14" idx="5"/>
                <a:endCxn id="18" idx="0"/>
              </p:cNvCxnSpPr>
              <p:nvPr/>
            </p:nvCxnSpPr>
            <p:spPr bwMode="auto">
              <a:xfrm rot="16200000" flipH="1">
                <a:off x="5170394" y="3376519"/>
                <a:ext cx="327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0" name="Straight Arrow Connector 29"/>
              <p:cNvCxnSpPr>
                <a:stCxn id="18" idx="7"/>
                <a:endCxn id="15" idx="4"/>
              </p:cNvCxnSpPr>
              <p:nvPr/>
            </p:nvCxnSpPr>
            <p:spPr bwMode="auto">
              <a:xfrm rot="5400000" flipH="1" flipV="1">
                <a:off x="5208494" y="3208337"/>
                <a:ext cx="708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</p:grpSp>
      <p:grpSp>
        <p:nvGrpSpPr>
          <p:cNvPr id="10" name="Group 55"/>
          <p:cNvGrpSpPr/>
          <p:nvPr/>
        </p:nvGrpSpPr>
        <p:grpSpPr>
          <a:xfrm>
            <a:off x="1039812" y="3417887"/>
            <a:ext cx="6324600" cy="1524000"/>
            <a:chOff x="696912" y="3170237"/>
            <a:chExt cx="6324600" cy="1524000"/>
          </a:xfrm>
        </p:grpSpPr>
        <p:sp>
          <p:nvSpPr>
            <p:cNvPr id="35" name="Oval 34"/>
            <p:cNvSpPr/>
            <p:nvPr/>
          </p:nvSpPr>
          <p:spPr bwMode="auto">
            <a:xfrm>
              <a:off x="1535112" y="33988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54312" y="4160837"/>
              <a:ext cx="5334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49712" y="3170237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16512" y="42370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96912" y="4160837"/>
              <a:ext cx="5334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88112" y="3779837"/>
              <a:ext cx="533400" cy="457200"/>
            </a:xfrm>
            <a:prstGeom prst="ellipse">
              <a:avLst/>
            </a:prstGeom>
            <a:solidFill>
              <a:srgbClr val="F9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>
              <a:stCxn id="40" idx="7"/>
              <a:endCxn id="35" idx="3"/>
            </p:cNvCxnSpPr>
            <p:nvPr/>
          </p:nvCxnSpPr>
          <p:spPr bwMode="auto">
            <a:xfrm rot="5400000" flipH="1" flipV="1">
              <a:off x="1163357" y="3777922"/>
              <a:ext cx="438710" cy="461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4" name="Straight Arrow Connector 43"/>
            <p:cNvCxnSpPr>
              <a:stCxn id="40" idx="6"/>
              <a:endCxn id="38" idx="2"/>
            </p:cNvCxnSpPr>
            <p:nvPr/>
          </p:nvCxnSpPr>
          <p:spPr bwMode="auto">
            <a:xfrm flipV="1">
              <a:off x="1230312" y="3398837"/>
              <a:ext cx="2819400" cy="9906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Straight Arrow Connector 46"/>
            <p:cNvCxnSpPr>
              <a:stCxn id="35" idx="5"/>
              <a:endCxn id="37" idx="1"/>
            </p:cNvCxnSpPr>
            <p:nvPr/>
          </p:nvCxnSpPr>
          <p:spPr bwMode="auto">
            <a:xfrm rot="16200000" flipH="1">
              <a:off x="2192057" y="3587422"/>
              <a:ext cx="438710" cy="842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0" name="Straight Arrow Connector 49"/>
            <p:cNvCxnSpPr>
              <a:stCxn id="39" idx="1"/>
              <a:endCxn id="38" idx="4"/>
            </p:cNvCxnSpPr>
            <p:nvPr/>
          </p:nvCxnSpPr>
          <p:spPr bwMode="auto">
            <a:xfrm rot="16200000" flipV="1">
              <a:off x="4417243" y="3526607"/>
              <a:ext cx="676555" cy="878215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3" name="Straight Arrow Connector 52"/>
            <p:cNvCxnSpPr>
              <a:stCxn id="41" idx="2"/>
              <a:endCxn id="35" idx="6"/>
            </p:cNvCxnSpPr>
            <p:nvPr/>
          </p:nvCxnSpPr>
          <p:spPr bwMode="auto">
            <a:xfrm rot="10800000">
              <a:off x="2068512" y="3627437"/>
              <a:ext cx="4419600" cy="3810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315912" y="279796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5912" y="556021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9712" y="6980237"/>
            <a:ext cx="2465138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in various formats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9712" y="5242410"/>
            <a:ext cx="3651060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represented in abstract format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712" y="2476677"/>
            <a:ext cx="1415872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8240712" y="50752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>
            <a:off x="8240712" y="23320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45512" y="5075237"/>
            <a:ext cx="971540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Expose,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45512" y="2332037"/>
            <a:ext cx="1256273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Manipulate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Site editors roam the Web for new facts</a:t>
            </a:r>
          </a:p>
          <a:p>
            <a:pPr lvl="1"/>
            <a:r>
              <a:rPr lang="en-US" smtClean="0"/>
              <a:t>may discover further links while roaming </a:t>
            </a:r>
          </a:p>
          <a:p>
            <a:r>
              <a:rPr lang="en-US" smtClean="0"/>
              <a:t>They update the site manually</a:t>
            </a:r>
          </a:p>
          <a:p>
            <a:r>
              <a:rPr lang="en-US" smtClean="0"/>
              <a:t>And the site gets soon out-of-date </a:t>
            </a:r>
            <a:endParaRPr lang="en-US" dirty="0"/>
          </a:p>
        </p:txBody>
      </p:sp>
      <p:pic>
        <p:nvPicPr>
          <p:cNvPr id="15364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3912" y="3393572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 Semantic Web?</a:t>
            </a:r>
            <a:endParaRPr lang="en-US" dirty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Semantic Web is a collection of technologies to make such integration of Linked Data possible!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Details: many different technologies</a:t>
            </a:r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abstract model for the relational graphs: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RDF</a:t>
            </a:r>
          </a:p>
          <a:p>
            <a:r>
              <a:rPr lang="en-US" dirty="0" smtClean="0"/>
              <a:t>add/extract RDF information to/from XML, (X)HTML: </a:t>
            </a:r>
            <a:r>
              <a:rPr lang="en-US" dirty="0" smtClean="0">
                <a:solidFill>
                  <a:srgbClr val="955E4B"/>
                </a:solidFill>
              </a:rPr>
              <a:t>GRDDL, RDFa</a:t>
            </a:r>
          </a:p>
          <a:p>
            <a:r>
              <a:rPr lang="en-US" dirty="0" smtClean="0"/>
              <a:t>a query language adapted for graphs: </a:t>
            </a:r>
            <a:r>
              <a:rPr lang="en-US" dirty="0" smtClean="0">
                <a:solidFill>
                  <a:srgbClr val="955E4B"/>
                </a:solidFill>
              </a:rPr>
              <a:t>SPARQL</a:t>
            </a:r>
          </a:p>
          <a:p>
            <a:r>
              <a:rPr lang="en-US" dirty="0" smtClean="0"/>
              <a:t>characterize the relationships and resources: </a:t>
            </a:r>
            <a:r>
              <a:rPr lang="en-US" dirty="0" smtClean="0">
                <a:solidFill>
                  <a:srgbClr val="955E4B"/>
                </a:solidFill>
              </a:rPr>
              <a:t>RDFS, OWL, SKOS, Rules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applications may choose among the different technologies</a:t>
            </a:r>
          </a:p>
          <a:p>
            <a:r>
              <a:rPr lang="en-US" dirty="0" smtClean="0"/>
              <a:t>reuse of existing “ontologies” that others have produced (FOAF in our case)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Using these technologies…</a:t>
            </a:r>
            <a:endParaRPr lang="en-US" dirty="0"/>
          </a:p>
        </p:txBody>
      </p:sp>
      <p:grpSp>
        <p:nvGrpSpPr>
          <p:cNvPr id="2" name="Group 57"/>
          <p:cNvGrpSpPr/>
          <p:nvPr/>
        </p:nvGrpSpPr>
        <p:grpSpPr>
          <a:xfrm>
            <a:off x="1955385" y="1417637"/>
            <a:ext cx="4493454" cy="914400"/>
            <a:chOff x="1687513" y="1265237"/>
            <a:chExt cx="4493454" cy="91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513" y="1265237"/>
              <a:ext cx="1304260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112" y="1265237"/>
              <a:ext cx="1216855" cy="914400"/>
            </a:xfrm>
            <a:prstGeom prst="rect">
              <a:avLst/>
            </a:prstGeom>
          </p:spPr>
        </p:pic>
      </p:grpSp>
      <p:grpSp>
        <p:nvGrpSpPr>
          <p:cNvPr id="3" name="Group 56"/>
          <p:cNvGrpSpPr/>
          <p:nvPr/>
        </p:nvGrpSpPr>
        <p:grpSpPr>
          <a:xfrm>
            <a:off x="506413" y="6180137"/>
            <a:ext cx="7391399" cy="838200"/>
            <a:chOff x="392112" y="6180137"/>
            <a:chExt cx="7391399" cy="838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401" y="6271011"/>
              <a:ext cx="1143000" cy="656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024" y="6291369"/>
              <a:ext cx="1066799" cy="615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12" y="6180137"/>
              <a:ext cx="838200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0112" y="6253871"/>
              <a:ext cx="533399" cy="690732"/>
            </a:xfrm>
            <a:prstGeom prst="rect">
              <a:avLst/>
            </a:prstGeom>
          </p:spPr>
        </p:pic>
        <p:grpSp>
          <p:nvGrpSpPr>
            <p:cNvPr id="5" name="Group 33"/>
            <p:cNvGrpSpPr/>
            <p:nvPr/>
          </p:nvGrpSpPr>
          <p:grpSpPr>
            <a:xfrm>
              <a:off x="3718535" y="6180137"/>
              <a:ext cx="967154" cy="838200"/>
              <a:chOff x="4659312" y="2789237"/>
              <a:chExt cx="1143000" cy="9906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4887912" y="27892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116512" y="3170237"/>
                <a:ext cx="152400" cy="152400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5573712" y="278923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49912" y="32464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59312" y="33988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345112" y="362743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5040312" y="2865437"/>
                <a:ext cx="5334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" name="Straight Arrow Connector 20"/>
              <p:cNvCxnSpPr>
                <a:stCxn id="13" idx="5"/>
                <a:endCxn id="16" idx="1"/>
              </p:cNvCxnSpPr>
              <p:nvPr/>
            </p:nvCxnSpPr>
            <p:spPr bwMode="auto">
              <a:xfrm rot="16200000" flipH="1">
                <a:off x="5170394" y="2766919"/>
                <a:ext cx="349436" cy="65423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4" name="Straight Arrow Connector 23"/>
              <p:cNvCxnSpPr>
                <a:stCxn id="17" idx="7"/>
                <a:endCxn id="14" idx="2"/>
              </p:cNvCxnSpPr>
              <p:nvPr/>
            </p:nvCxnSpPr>
            <p:spPr bwMode="auto">
              <a:xfrm rot="5400000" flipH="1" flipV="1">
                <a:off x="4865594" y="3170237"/>
                <a:ext cx="174718" cy="3271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>
                <a:stCxn id="14" idx="5"/>
                <a:endCxn id="18" idx="0"/>
              </p:cNvCxnSpPr>
              <p:nvPr/>
            </p:nvCxnSpPr>
            <p:spPr bwMode="auto">
              <a:xfrm rot="16200000" flipH="1">
                <a:off x="5170394" y="3376519"/>
                <a:ext cx="327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0" name="Straight Arrow Connector 29"/>
              <p:cNvCxnSpPr>
                <a:stCxn id="18" idx="7"/>
                <a:endCxn id="15" idx="4"/>
              </p:cNvCxnSpPr>
              <p:nvPr/>
            </p:nvCxnSpPr>
            <p:spPr bwMode="auto">
              <a:xfrm rot="5400000" flipH="1" flipV="1">
                <a:off x="5208494" y="3208337"/>
                <a:ext cx="708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</p:grpSp>
      <p:grpSp>
        <p:nvGrpSpPr>
          <p:cNvPr id="10" name="Group 55"/>
          <p:cNvGrpSpPr/>
          <p:nvPr/>
        </p:nvGrpSpPr>
        <p:grpSpPr>
          <a:xfrm>
            <a:off x="1039812" y="3417887"/>
            <a:ext cx="6324600" cy="1524000"/>
            <a:chOff x="696912" y="3170237"/>
            <a:chExt cx="6324600" cy="1524000"/>
          </a:xfrm>
        </p:grpSpPr>
        <p:sp>
          <p:nvSpPr>
            <p:cNvPr id="35" name="Oval 34"/>
            <p:cNvSpPr/>
            <p:nvPr/>
          </p:nvSpPr>
          <p:spPr bwMode="auto">
            <a:xfrm>
              <a:off x="1535112" y="33988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54312" y="4160837"/>
              <a:ext cx="5334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49712" y="3170237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16512" y="42370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96912" y="4160837"/>
              <a:ext cx="5334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88112" y="3779837"/>
              <a:ext cx="533400" cy="457200"/>
            </a:xfrm>
            <a:prstGeom prst="ellipse">
              <a:avLst/>
            </a:prstGeom>
            <a:solidFill>
              <a:srgbClr val="F9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>
              <a:stCxn id="40" idx="7"/>
              <a:endCxn id="35" idx="3"/>
            </p:cNvCxnSpPr>
            <p:nvPr/>
          </p:nvCxnSpPr>
          <p:spPr bwMode="auto">
            <a:xfrm rot="5400000" flipH="1" flipV="1">
              <a:off x="1163357" y="3777922"/>
              <a:ext cx="438710" cy="461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4" name="Straight Arrow Connector 43"/>
            <p:cNvCxnSpPr>
              <a:stCxn id="40" idx="6"/>
              <a:endCxn id="38" idx="2"/>
            </p:cNvCxnSpPr>
            <p:nvPr/>
          </p:nvCxnSpPr>
          <p:spPr bwMode="auto">
            <a:xfrm flipV="1">
              <a:off x="1230312" y="3398837"/>
              <a:ext cx="2819400" cy="9906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Straight Arrow Connector 46"/>
            <p:cNvCxnSpPr>
              <a:stCxn id="35" idx="5"/>
              <a:endCxn id="37" idx="1"/>
            </p:cNvCxnSpPr>
            <p:nvPr/>
          </p:nvCxnSpPr>
          <p:spPr bwMode="auto">
            <a:xfrm rot="16200000" flipH="1">
              <a:off x="2192057" y="3587422"/>
              <a:ext cx="438710" cy="842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0" name="Straight Arrow Connector 49"/>
            <p:cNvCxnSpPr>
              <a:stCxn id="39" idx="1"/>
              <a:endCxn id="38" idx="4"/>
            </p:cNvCxnSpPr>
            <p:nvPr/>
          </p:nvCxnSpPr>
          <p:spPr bwMode="auto">
            <a:xfrm rot="16200000" flipV="1">
              <a:off x="4417243" y="3526607"/>
              <a:ext cx="676555" cy="878215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3" name="Straight Arrow Connector 52"/>
            <p:cNvCxnSpPr>
              <a:stCxn id="41" idx="2"/>
              <a:endCxn id="35" idx="6"/>
            </p:cNvCxnSpPr>
            <p:nvPr/>
          </p:nvCxnSpPr>
          <p:spPr bwMode="auto">
            <a:xfrm rot="10800000">
              <a:off x="2068512" y="3627437"/>
              <a:ext cx="4419600" cy="3810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315912" y="279796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5912" y="556021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9712" y="6980237"/>
            <a:ext cx="2465138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in various formats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9712" y="5242410"/>
            <a:ext cx="7435449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represented in RDF with extra knowledge (RDFS, SKOS, RIF, OWL,…)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712" y="2476677"/>
            <a:ext cx="1415872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8240712" y="50752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>
            <a:off x="8240712" y="23320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45512" y="5075237"/>
            <a:ext cx="1461558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RDB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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 RDF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GRDL,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RDFa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45512" y="2332037"/>
            <a:ext cx="1211089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SPARQL,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Inferences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Remember the BBC?</a:t>
            </a:r>
            <a:endParaRPr lang="en-US" dirty="0"/>
          </a:p>
        </p:txBody>
      </p:sp>
      <p:pic>
        <p:nvPicPr>
          <p:cNvPr id="11267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038" y="1362963"/>
            <a:ext cx="7734603" cy="58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Remember the BBC?</a:t>
            </a:r>
            <a:endParaRPr lang="en-US" dirty="0"/>
          </a:p>
        </p:txBody>
      </p:sp>
      <p:pic>
        <p:nvPicPr>
          <p:cNvPr id="13315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475" y="1352200"/>
            <a:ext cx="7799896" cy="58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nector 5"/>
          <p:cNvSpPr/>
          <p:nvPr/>
        </p:nvSpPr>
        <p:spPr bwMode="auto">
          <a:xfrm>
            <a:off x="787549" y="40179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nector 6"/>
          <p:cNvSpPr/>
          <p:nvPr/>
        </p:nvSpPr>
        <p:spPr bwMode="auto">
          <a:xfrm>
            <a:off x="696912" y="46942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nector 7"/>
          <p:cNvSpPr/>
          <p:nvPr/>
        </p:nvSpPr>
        <p:spPr bwMode="auto">
          <a:xfrm>
            <a:off x="620712" y="5153297"/>
            <a:ext cx="5256888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4005529" y="59991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Datasets (e.g., </a:t>
            </a:r>
            <a:r>
              <a:rPr lang="en-US" dirty="0" err="1" smtClean="0"/>
              <a:t>MusicBrainz</a:t>
            </a:r>
            <a:r>
              <a:rPr lang="en-US" dirty="0" smtClean="0"/>
              <a:t>) are published in RDF</a:t>
            </a:r>
          </a:p>
          <a:p>
            <a:r>
              <a:rPr lang="en-US" dirty="0" smtClean="0"/>
              <a:t>Some simple vocabularies are involved</a:t>
            </a:r>
          </a:p>
          <a:p>
            <a:r>
              <a:rPr lang="en-US" dirty="0" smtClean="0"/>
              <a:t>Those datasets can be queried together via SPARQL</a:t>
            </a:r>
          </a:p>
          <a:p>
            <a:r>
              <a:rPr lang="en-US" dirty="0" smtClean="0"/>
              <a:t>The result can be displayed following the BBC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examples of datasets available on the Web</a:t>
            </a:r>
            <a:endParaRPr lang="en-US" dirty="0"/>
          </a:p>
        </p:txBody>
      </p:sp>
      <p:pic>
        <p:nvPicPr>
          <p:cNvPr id="4" name="Picture 3" descr="colo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" y="1154071"/>
            <a:ext cx="9536113" cy="6207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all this good?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huge amount of data (“information”) is available on the Web</a:t>
            </a:r>
          </a:p>
          <a:p>
            <a:r>
              <a:rPr lang="en-US" dirty="0" smtClean="0"/>
              <a:t>Sites struggle with the dual task of:</a:t>
            </a:r>
          </a:p>
          <a:p>
            <a:pPr lvl="1"/>
            <a:r>
              <a:rPr lang="en-US" dirty="0" smtClean="0"/>
              <a:t>providing quality data</a:t>
            </a:r>
          </a:p>
          <a:p>
            <a:pPr lvl="1"/>
            <a:r>
              <a:rPr lang="en-US" dirty="0" smtClean="0"/>
              <a:t>providing usable and attractive interfaces to access that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91793"/>
            <a:ext cx="9072563" cy="1007957"/>
          </a:xfrm>
        </p:spPr>
        <p:txBody>
          <a:bodyPr/>
          <a:lstStyle/>
          <a:p>
            <a:r>
              <a:rPr lang="en-US" dirty="0" smtClean="0"/>
              <a:t>Why is all this good?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8649" y="5227638"/>
            <a:ext cx="9076063" cy="1600199"/>
          </a:xfrm>
        </p:spPr>
        <p:txBody>
          <a:bodyPr>
            <a:normAutofit/>
          </a:bodyPr>
          <a:lstStyle/>
          <a:p>
            <a:r>
              <a:rPr lang="en-US" sz="2800" b="0" i="1" dirty="0" smtClean="0">
                <a:latin typeface="+mj-lt"/>
              </a:rPr>
              <a:t>“Raw Data Now!”  </a:t>
            </a:r>
          </a:p>
          <a:p>
            <a:r>
              <a:rPr lang="en-US" sz="2800" b="0" i="1" dirty="0" smtClean="0">
                <a:latin typeface="+mj-lt"/>
              </a:rPr>
              <a:t>		Tim Berners-Lee, TED Talk, 2009</a:t>
            </a:r>
          </a:p>
          <a:p>
            <a:r>
              <a:rPr lang="en-US" sz="2800" b="0" i="1" dirty="0" smtClean="0">
                <a:latin typeface="+mj-lt"/>
              </a:rPr>
              <a:t>		</a:t>
            </a:r>
            <a:r>
              <a:rPr lang="en-US" sz="2800" b="0" i="1" dirty="0" smtClean="0">
                <a:solidFill>
                  <a:srgbClr val="3366FF"/>
                </a:solidFill>
                <a:latin typeface="+mj-lt"/>
                <a:hlinkClick r:id="rId2" tooltip="TimbBL's talk at TED, 2009"/>
              </a:rPr>
              <a:t>http://bit.ly/dg7H7Z</a:t>
            </a:r>
            <a:endParaRPr lang="en-US" sz="2800" b="0" i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04032" y="1348929"/>
            <a:ext cx="9076063" cy="3726308"/>
          </a:xfrm>
        </p:spPr>
        <p:txBody>
          <a:bodyPr>
            <a:normAutofit/>
          </a:bodyPr>
          <a:lstStyle/>
          <a:p>
            <a:r>
              <a:rPr lang="en-US" dirty="0" smtClean="0"/>
              <a:t>Semantic Web technologies allow a separation of tasks:</a:t>
            </a:r>
          </a:p>
          <a:p>
            <a:pPr marL="816701" lvl="1" indent="-514350">
              <a:buClrTx/>
              <a:buSzPct val="81000"/>
              <a:buFont typeface="+mj-lt"/>
              <a:buAutoNum type="arabicPeriod"/>
            </a:pPr>
            <a:r>
              <a:rPr lang="en-US" dirty="0" smtClean="0"/>
              <a:t>publish quality, interlinked datasets</a:t>
            </a:r>
          </a:p>
          <a:p>
            <a:pPr marL="816701" lvl="1" indent="-514350">
              <a:buClrTx/>
              <a:buSzPct val="81000"/>
              <a:buFont typeface="+mj-lt"/>
              <a:buAutoNum type="arabicPeriod"/>
            </a:pPr>
            <a:r>
              <a:rPr lang="en-US" dirty="0" smtClean="0"/>
              <a:t>“mash-up” datasets for a better user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031" y="150107"/>
            <a:ext cx="9072563" cy="1091953"/>
          </a:xfrm>
        </p:spPr>
        <p:txBody>
          <a:bodyPr/>
          <a:lstStyle/>
          <a:p>
            <a:r>
              <a:rPr lang="en-US" dirty="0" smtClean="0"/>
              <a:t>Why is all this good?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“network effect” is also valid for data</a:t>
            </a:r>
          </a:p>
          <a:p>
            <a:r>
              <a:rPr lang="en-US" dirty="0" smtClean="0"/>
              <a:t>There are unexpected usages of data that authors may not even have thought of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Curating</a:t>
            </a:r>
            <a:r>
              <a:rPr lang="en-US" dirty="0" smtClean="0"/>
              <a:t>”, using, exploiting the data requires a different expertise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Editors roam the Web for new data published on Web sites</a:t>
            </a:r>
          </a:p>
          <a:p>
            <a:r>
              <a:rPr lang="en-US" smtClean="0"/>
              <a:t>“Scrape” the sites with a program to extract the information</a:t>
            </a:r>
          </a:p>
          <a:p>
            <a:pPr lvl="1"/>
            <a:r>
              <a:rPr lang="en-US" smtClean="0"/>
              <a:t>Ie, write some code to incorporate the new data</a:t>
            </a:r>
          </a:p>
          <a:p>
            <a:r>
              <a:rPr lang="en-US" smtClean="0"/>
              <a:t>Easily get out of date again…</a:t>
            </a:r>
            <a:endParaRPr lang="en-US" dirty="0"/>
          </a:p>
        </p:txBody>
      </p:sp>
      <p:pic>
        <p:nvPicPr>
          <p:cNvPr id="16388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1815" y="4384172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for unexpected reuse…</a:t>
            </a:r>
          </a:p>
        </p:txBody>
      </p:sp>
      <p:pic>
        <p:nvPicPr>
          <p:cNvPr id="115715" name="Picture 2" descr="data.gov.u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1290638"/>
            <a:ext cx="86201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 for unexpected reuse…</a:t>
            </a:r>
            <a:endParaRPr lang="en-US" dirty="0"/>
          </a:p>
        </p:txBody>
      </p:sp>
      <p:pic>
        <p:nvPicPr>
          <p:cNvPr id="3" name="Picture 2" descr="data.gov.news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12" y="1265237"/>
            <a:ext cx="8153400" cy="574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today (in a nutshell)?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technologies are in place, lots of tools around</a:t>
            </a:r>
          </a:p>
          <a:p>
            <a:pPr lvl="1"/>
            <a:r>
              <a:rPr lang="en-US" dirty="0" smtClean="0"/>
              <a:t>there is always room for improvement, of course</a:t>
            </a:r>
          </a:p>
          <a:p>
            <a:r>
              <a:rPr lang="en-US" dirty="0" smtClean="0"/>
              <a:t>Large datasets are “published” on the Web, </a:t>
            </a:r>
            <a:r>
              <a:rPr lang="en-US" dirty="0" err="1" smtClean="0"/>
              <a:t>ie</a:t>
            </a:r>
            <a:r>
              <a:rPr lang="en-US" dirty="0" smtClean="0"/>
              <a:t>, ready for integration with others</a:t>
            </a:r>
          </a:p>
          <a:p>
            <a:r>
              <a:rPr lang="en-US" dirty="0" smtClean="0"/>
              <a:t>Large number of vocabularies, ontologies, etc, are available in various areas</a:t>
            </a:r>
          </a:p>
          <a:p>
            <a:r>
              <a:rPr lang="en-US" dirty="0" smtClean="0"/>
              <a:t>Many applications are being created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not rosy, of course…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Tools have to improve</a:t>
            </a:r>
          </a:p>
          <a:p>
            <a:pPr lvl="1"/>
            <a:r>
              <a:rPr lang="en-US" dirty="0" smtClean="0"/>
              <a:t>scaling for </a:t>
            </a:r>
            <a:r>
              <a:rPr lang="en-US" i="1" u="sng" dirty="0" smtClean="0"/>
              <a:t>very</a:t>
            </a:r>
            <a:r>
              <a:rPr lang="en-US" dirty="0" smtClean="0"/>
              <a:t> large datasets</a:t>
            </a:r>
          </a:p>
          <a:p>
            <a:pPr lvl="1"/>
            <a:r>
              <a:rPr lang="en-US" dirty="0" smtClean="0"/>
              <a:t>quality check for data</a:t>
            </a:r>
          </a:p>
          <a:p>
            <a:pPr lvl="1"/>
            <a:r>
              <a:rPr lang="en-US" dirty="0" smtClean="0"/>
              <a:t>etc</a:t>
            </a:r>
          </a:p>
          <a:p>
            <a:r>
              <a:rPr lang="en-US" dirty="0" smtClean="0"/>
              <a:t>There is a lack of knowledgeable experts</a:t>
            </a:r>
          </a:p>
          <a:p>
            <a:pPr lvl="1"/>
            <a:r>
              <a:rPr lang="en-US" dirty="0" smtClean="0"/>
              <a:t>this makes the initial “step” tedious</a:t>
            </a:r>
          </a:p>
          <a:p>
            <a:pPr lvl="1"/>
            <a:r>
              <a:rPr lang="en-US" dirty="0" smtClean="0"/>
              <a:t>leads to a lack of understanding of the technology</a:t>
            </a:r>
          </a:p>
          <a:p>
            <a:r>
              <a:rPr lang="en-US" dirty="0" smtClean="0"/>
              <a:t>But we are getting there!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Text Box 1"/>
          <p:cNvSpPr txBox="1">
            <a:spLocks noChangeArrowheads="1"/>
          </p:cNvSpPr>
          <p:nvPr/>
        </p:nvSpPr>
        <p:spPr bwMode="auto">
          <a:xfrm>
            <a:off x="539750" y="2555875"/>
            <a:ext cx="8820150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17072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4400">
                <a:solidFill>
                  <a:srgbClr val="000000"/>
                </a:solidFill>
                <a:ea typeface="msmincho" charset="0"/>
                <a:cs typeface="msmincho" charset="0"/>
              </a:rPr>
              <a:t>Thank you for your attention!</a:t>
            </a:r>
          </a:p>
        </p:txBody>
      </p:sp>
      <p:sp>
        <p:nvSpPr>
          <p:cNvPr id="602116" name="Text Box 2"/>
          <p:cNvSpPr txBox="1">
            <a:spLocks noChangeArrowheads="1"/>
          </p:cNvSpPr>
          <p:nvPr/>
        </p:nvSpPr>
        <p:spPr bwMode="auto">
          <a:xfrm>
            <a:off x="252412" y="4967288"/>
            <a:ext cx="9588499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4312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These slides are also available on the Web:</a:t>
            </a:r>
          </a:p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endParaRPr lang="en-US" sz="2400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    http://www.w3.org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/2010/Talks/1007-Frankfurt-IH/</a:t>
            </a:r>
            <a:endParaRPr lang="en-US" sz="2400" dirty="0">
              <a:solidFill>
                <a:srgbClr val="000000"/>
              </a:solidFill>
              <a:latin typeface="Gill Sans"/>
              <a:ea typeface="msmincho" charset="0"/>
              <a:cs typeface="Gill Sans"/>
            </a:endParaRPr>
          </a:p>
        </p:txBody>
      </p:sp>
      <p:pic>
        <p:nvPicPr>
          <p:cNvPr id="6021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7763" y="4995863"/>
            <a:ext cx="9525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Editors roam the Web for new data via API-s</a:t>
            </a:r>
          </a:p>
          <a:p>
            <a:r>
              <a:rPr lang="en-US" smtClean="0"/>
              <a:t>Understand those…</a:t>
            </a:r>
          </a:p>
          <a:p>
            <a:pPr lvl="1"/>
            <a:r>
              <a:rPr lang="en-US" smtClean="0"/>
              <a:t>input, output arguments, datatypes used, etc</a:t>
            </a:r>
          </a:p>
          <a:p>
            <a:r>
              <a:rPr lang="en-US" smtClean="0"/>
              <a:t>Write some code to incorporate the new data</a:t>
            </a:r>
          </a:p>
          <a:p>
            <a:r>
              <a:rPr lang="en-US" smtClean="0"/>
              <a:t>Easily get out of date again…</a:t>
            </a:r>
            <a:endParaRPr lang="en-US" dirty="0"/>
          </a:p>
        </p:txBody>
      </p:sp>
      <p:pic>
        <p:nvPicPr>
          <p:cNvPr id="16388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015" y="3932237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choice of the BBC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Use external, public datasets</a:t>
            </a:r>
          </a:p>
          <a:p>
            <a:pPr lvl="1" eaLnBrk="1" hangingPunct="1">
              <a:defRPr/>
            </a:pPr>
            <a:r>
              <a:rPr lang="en-US" dirty="0" smtClean="0"/>
              <a:t>Wikipedia, </a:t>
            </a:r>
            <a:r>
              <a:rPr lang="en-US" dirty="0" err="1" smtClean="0"/>
              <a:t>MusicBrainz</a:t>
            </a:r>
            <a:r>
              <a:rPr lang="en-US" dirty="0" smtClean="0"/>
              <a:t>, …</a:t>
            </a:r>
          </a:p>
          <a:p>
            <a:pPr eaLnBrk="1" hangingPunct="1">
              <a:defRPr/>
            </a:pPr>
            <a:r>
              <a:rPr lang="en-US" dirty="0" smtClean="0"/>
              <a:t>They are available </a:t>
            </a:r>
            <a:r>
              <a:rPr lang="en-US" i="1" u="sng" dirty="0" smtClean="0"/>
              <a:t>as data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not API-</a:t>
            </a:r>
            <a:r>
              <a:rPr lang="en-US" dirty="0" err="1" smtClean="0"/>
              <a:t>s</a:t>
            </a:r>
            <a:r>
              <a:rPr lang="en-US" dirty="0" smtClean="0"/>
              <a:t> or hidden on a Web site</a:t>
            </a:r>
          </a:p>
          <a:p>
            <a:pPr lvl="1" eaLnBrk="1" hangingPunct="1">
              <a:defRPr/>
            </a:pPr>
            <a:r>
              <a:rPr lang="en-US" dirty="0" smtClean="0"/>
              <a:t>data can be extracted using, </a:t>
            </a:r>
            <a:r>
              <a:rPr lang="en-US" dirty="0" err="1" smtClean="0"/>
              <a:t>eg</a:t>
            </a:r>
            <a:r>
              <a:rPr lang="en-US" dirty="0" smtClean="0"/>
              <a:t>, HTTP requests or standard queries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short…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Use the Web of Data as a Content Management System</a:t>
            </a:r>
          </a:p>
          <a:p>
            <a:pPr eaLnBrk="1" hangingPunct="1">
              <a:defRPr/>
            </a:pPr>
            <a:r>
              <a:rPr lang="en-US" dirty="0" smtClean="0"/>
              <a:t>Use the community at large as content editors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And this is no secret…</a:t>
            </a:r>
            <a:endParaRPr lang="en-US" dirty="0"/>
          </a:p>
        </p:txBody>
      </p:sp>
      <p:pic>
        <p:nvPicPr>
          <p:cNvPr id="19459" name="Picture 3" descr="ec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2" y="1358380"/>
            <a:ext cx="7750298" cy="58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319144" y="4606677"/>
            <a:ext cx="6556344" cy="236240"/>
          </a:xfrm>
          <a:prstGeom prst="rect">
            <a:avLst/>
          </a:prstGeom>
          <a:solidFill>
            <a:schemeClr val="bg1">
              <a:lumMod val="50000"/>
              <a:lumOff val="50000"/>
              <a:alpha val="2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846615" y="4313237"/>
            <a:ext cx="7383270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Grayish-SW.potx</Template>
  <TotalTime>7537</TotalTime>
  <Words>2374</Words>
  <Application>Microsoft Macintosh PowerPoint</Application>
  <PresentationFormat>Custom</PresentationFormat>
  <Paragraphs>528</Paragraphs>
  <Slides>54</Slides>
  <Notes>35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  <vt:variant>
        <vt:lpstr>Custom Shows</vt:lpstr>
      </vt:variant>
      <vt:variant>
        <vt:i4>2</vt:i4>
      </vt:variant>
    </vt:vector>
  </HeadingPairs>
  <TitlesOfParts>
    <vt:vector size="57" baseType="lpstr">
      <vt:lpstr>Origin</vt:lpstr>
      <vt:lpstr>How does the Semantic Web Work?</vt:lpstr>
      <vt:lpstr>The Music site of the BBC</vt:lpstr>
      <vt:lpstr>The Music site of the BBC</vt:lpstr>
      <vt:lpstr>How to build such a site 1.</vt:lpstr>
      <vt:lpstr>How to build such a site 2.</vt:lpstr>
      <vt:lpstr>How to build such a site 3.</vt:lpstr>
      <vt:lpstr>The choice of the BBC</vt:lpstr>
      <vt:lpstr>In short…</vt:lpstr>
      <vt:lpstr>And this is no secret…</vt:lpstr>
      <vt:lpstr>Data on the Web</vt:lpstr>
      <vt:lpstr>But… data are often in isolation, “silos”</vt:lpstr>
      <vt:lpstr>Imagine…</vt:lpstr>
      <vt:lpstr>And the problem is real…</vt:lpstr>
      <vt:lpstr>Data on the Web is not enough…</vt:lpstr>
      <vt:lpstr>In what follows…</vt:lpstr>
      <vt:lpstr>The rough structure of data integration</vt:lpstr>
      <vt:lpstr>We start with a book... </vt:lpstr>
      <vt:lpstr>A simplified bookstore data  (dataset “A”)</vt:lpstr>
      <vt:lpstr>1st: export your data as a set of relations</vt:lpstr>
      <vt:lpstr>Some notes on the exporting the data</vt:lpstr>
      <vt:lpstr>Same book in French…</vt:lpstr>
      <vt:lpstr>Another bookstore data  (dataset “F”)</vt:lpstr>
      <vt:lpstr>2nd: export your second set of data</vt:lpstr>
      <vt:lpstr>3rd: start merging your data</vt:lpstr>
      <vt:lpstr>3rd: start merging your data (cont)</vt:lpstr>
      <vt:lpstr>3rd: start merging your data</vt:lpstr>
      <vt:lpstr>Start making queries…</vt:lpstr>
      <vt:lpstr>However, more can be achieved…</vt:lpstr>
      <vt:lpstr>3rd revisited: use the extra knowledge</vt:lpstr>
      <vt:lpstr>Start making richer queries!</vt:lpstr>
      <vt:lpstr>Combine with different datasets</vt:lpstr>
      <vt:lpstr>Merge with Wikipedia data</vt:lpstr>
      <vt:lpstr>Merge with Wikipedia data</vt:lpstr>
      <vt:lpstr>Merge with Wikipedia data</vt:lpstr>
      <vt:lpstr>Is that surprising?</vt:lpstr>
      <vt:lpstr>What did we do?</vt:lpstr>
      <vt:lpstr>What did we do?</vt:lpstr>
      <vt:lpstr>It could become even more powerful</vt:lpstr>
      <vt:lpstr>What did we do? (cont)</vt:lpstr>
      <vt:lpstr>So what is the Semantic Web?</vt:lpstr>
      <vt:lpstr>Details: many different technologies</vt:lpstr>
      <vt:lpstr>Using these technologies…</vt:lpstr>
      <vt:lpstr>Remember the BBC?</vt:lpstr>
      <vt:lpstr>Remember the BBC?</vt:lpstr>
      <vt:lpstr>What happens is…</vt:lpstr>
      <vt:lpstr>Some examples of datasets available on the Web</vt:lpstr>
      <vt:lpstr>Why is all this good?</vt:lpstr>
      <vt:lpstr>Why is all this good?</vt:lpstr>
      <vt:lpstr>Why is all this good?</vt:lpstr>
      <vt:lpstr>An example for unexpected reuse…</vt:lpstr>
      <vt:lpstr>An example for unexpected reuse…</vt:lpstr>
      <vt:lpstr>Where are we today (in a nutshell)?</vt:lpstr>
      <vt:lpstr>Everything is not rosy, of course…</vt:lpstr>
      <vt:lpstr>Slide 54</vt:lpstr>
      <vt:lpstr>shorter version</vt:lpstr>
      <vt:lpstr>full</vt:lpstr>
    </vt:vector>
  </TitlesOfParts>
  <Manager/>
  <Company>World Wide Web Consortium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Semantic Web Work?</dc:title>
  <dc:subject>Introduction on what the SW is and how it works.</dc:subject>
  <dc:creator>Ivan Herman</dc:creator>
  <cp:keywords>semantic web</cp:keywords>
  <dc:description>Presentation given at the DGI-Konferenz, DGI Jahrestagung, Semantic Web &amp; Linked Data, Frankfurt, Germany, 2010-10-07</dc:description>
  <cp:lastModifiedBy>Ivan Herman</cp:lastModifiedBy>
  <cp:revision>373</cp:revision>
  <cp:lastPrinted>1601-01-01T00:00:00Z</cp:lastPrinted>
  <dcterms:created xsi:type="dcterms:W3CDTF">2010-09-23T08:43:54Z</dcterms:created>
  <dcterms:modified xsi:type="dcterms:W3CDTF">2010-09-23T08:45:17Z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URI: ">
    <vt:lpwstr>http://creativecommons.org/licenses/by-nd/3.0/</vt:lpwstr>
  </property>
  <property fmtid="{D5CDD505-2E9C-101B-9397-08002B2CF9AE}" pid="3" name="Copyright:">
    <vt:lpwstr>Creative Commons Attribution 3.0  License</vt:lpwstr>
  </property>
</Properties>
</file>