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slides/slide53.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58"/>
  </p:notesMasterIdLst>
  <p:sldIdLst>
    <p:sldId id="256" r:id="rId2"/>
    <p:sldId id="257" r:id="rId3"/>
    <p:sldId id="258" r:id="rId4"/>
    <p:sldId id="270" r:id="rId5"/>
    <p:sldId id="397" r:id="rId6"/>
    <p:sldId id="388" r:id="rId7"/>
    <p:sldId id="390" r:id="rId8"/>
    <p:sldId id="391" r:id="rId9"/>
    <p:sldId id="392" r:id="rId10"/>
    <p:sldId id="393" r:id="rId11"/>
    <p:sldId id="394" r:id="rId12"/>
    <p:sldId id="395" r:id="rId13"/>
    <p:sldId id="396" r:id="rId14"/>
    <p:sldId id="277" r:id="rId15"/>
    <p:sldId id="280" r:id="rId16"/>
    <p:sldId id="398" r:id="rId17"/>
    <p:sldId id="291" r:id="rId18"/>
    <p:sldId id="292" r:id="rId19"/>
    <p:sldId id="293" r:id="rId20"/>
    <p:sldId id="294" r:id="rId21"/>
    <p:sldId id="425" r:id="rId22"/>
    <p:sldId id="419" r:id="rId23"/>
    <p:sldId id="420" r:id="rId24"/>
    <p:sldId id="421" r:id="rId25"/>
    <p:sldId id="422" r:id="rId26"/>
    <p:sldId id="423" r:id="rId27"/>
    <p:sldId id="424" r:id="rId28"/>
    <p:sldId id="295" r:id="rId29"/>
    <p:sldId id="296" r:id="rId30"/>
    <p:sldId id="297" r:id="rId31"/>
    <p:sldId id="298" r:id="rId32"/>
    <p:sldId id="299" r:id="rId33"/>
    <p:sldId id="300" r:id="rId34"/>
    <p:sldId id="301" r:id="rId35"/>
    <p:sldId id="308" r:id="rId36"/>
    <p:sldId id="309" r:id="rId37"/>
    <p:sldId id="399" r:id="rId38"/>
    <p:sldId id="400" r:id="rId39"/>
    <p:sldId id="401" r:id="rId40"/>
    <p:sldId id="403" r:id="rId41"/>
    <p:sldId id="402" r:id="rId42"/>
    <p:sldId id="405" r:id="rId43"/>
    <p:sldId id="406" r:id="rId44"/>
    <p:sldId id="408" r:id="rId45"/>
    <p:sldId id="409" r:id="rId46"/>
    <p:sldId id="410" r:id="rId47"/>
    <p:sldId id="411" r:id="rId48"/>
    <p:sldId id="413" r:id="rId49"/>
    <p:sldId id="414" r:id="rId50"/>
    <p:sldId id="416" r:id="rId51"/>
    <p:sldId id="418" r:id="rId52"/>
    <p:sldId id="415" r:id="rId53"/>
    <p:sldId id="303" r:id="rId54"/>
    <p:sldId id="426" r:id="rId55"/>
    <p:sldId id="412" r:id="rId56"/>
    <p:sldId id="383" r:id="rId57"/>
  </p:sldIdLst>
  <p:sldSz cx="10080625" cy="7559675"/>
  <p:notesSz cx="7559675" cy="10691813"/>
  <p:custShowLst>
    <p:custShow name="shorter version" id="0">
      <p:sldLst>
        <p:sld r:id="rId2"/>
      </p:sldLst>
    </p:custShow>
    <p:custShow name="full" id="1">
      <p:sldLst>
        <p:sld r:id="rId2"/>
      </p:sldLst>
    </p:custShow>
  </p:custShowLst>
  <p:defaultTextStyle>
    <a:defPPr>
      <a:defRPr lang="en-GB"/>
    </a:defPPr>
    <a:lvl1pPr algn="l" defTabSz="449263" rtl="0" fontAlgn="base" hangingPunct="0">
      <a:lnSpc>
        <a:spcPct val="87000"/>
      </a:lnSpc>
      <a:spcBef>
        <a:spcPct val="0"/>
      </a:spcBef>
      <a:spcAft>
        <a:spcPct val="0"/>
      </a:spcAft>
      <a:buClr>
        <a:srgbClr val="000000"/>
      </a:buClr>
      <a:buSzPct val="100000"/>
      <a:buFont typeface="Times New Roman" charset="0"/>
      <a:defRPr sz="2800" kern="1200">
        <a:solidFill>
          <a:schemeClr val="bg1"/>
        </a:solidFill>
        <a:latin typeface="Arial" charset="0"/>
        <a:ea typeface="+mn-ea"/>
        <a:cs typeface="+mn-cs"/>
      </a:defRPr>
    </a:lvl1pPr>
    <a:lvl2pPr marL="742950" indent="-285750" algn="l" defTabSz="449263" rtl="0" fontAlgn="base" hangingPunct="0">
      <a:lnSpc>
        <a:spcPct val="87000"/>
      </a:lnSpc>
      <a:spcBef>
        <a:spcPct val="0"/>
      </a:spcBef>
      <a:spcAft>
        <a:spcPct val="0"/>
      </a:spcAft>
      <a:buClr>
        <a:srgbClr val="000000"/>
      </a:buClr>
      <a:buSzPct val="100000"/>
      <a:buFont typeface="Times New Roman" charset="0"/>
      <a:defRPr sz="2800" kern="1200">
        <a:solidFill>
          <a:schemeClr val="bg1"/>
        </a:solidFill>
        <a:latin typeface="Arial" charset="0"/>
        <a:ea typeface="+mn-ea"/>
        <a:cs typeface="+mn-cs"/>
      </a:defRPr>
    </a:lvl2pPr>
    <a:lvl3pPr marL="1143000" indent="-228600" algn="l" defTabSz="449263" rtl="0" fontAlgn="base" hangingPunct="0">
      <a:lnSpc>
        <a:spcPct val="87000"/>
      </a:lnSpc>
      <a:spcBef>
        <a:spcPct val="0"/>
      </a:spcBef>
      <a:spcAft>
        <a:spcPct val="0"/>
      </a:spcAft>
      <a:buClr>
        <a:srgbClr val="000000"/>
      </a:buClr>
      <a:buSzPct val="100000"/>
      <a:buFont typeface="Times New Roman" charset="0"/>
      <a:defRPr sz="2800" kern="1200">
        <a:solidFill>
          <a:schemeClr val="bg1"/>
        </a:solidFill>
        <a:latin typeface="Arial" charset="0"/>
        <a:ea typeface="+mn-ea"/>
        <a:cs typeface="+mn-cs"/>
      </a:defRPr>
    </a:lvl3pPr>
    <a:lvl4pPr marL="1600200" indent="-228600" algn="l" defTabSz="449263" rtl="0" fontAlgn="base" hangingPunct="0">
      <a:lnSpc>
        <a:spcPct val="87000"/>
      </a:lnSpc>
      <a:spcBef>
        <a:spcPct val="0"/>
      </a:spcBef>
      <a:spcAft>
        <a:spcPct val="0"/>
      </a:spcAft>
      <a:buClr>
        <a:srgbClr val="000000"/>
      </a:buClr>
      <a:buSzPct val="100000"/>
      <a:buFont typeface="Times New Roman" charset="0"/>
      <a:defRPr sz="2800" kern="1200">
        <a:solidFill>
          <a:schemeClr val="bg1"/>
        </a:solidFill>
        <a:latin typeface="Arial" charset="0"/>
        <a:ea typeface="+mn-ea"/>
        <a:cs typeface="+mn-cs"/>
      </a:defRPr>
    </a:lvl4pPr>
    <a:lvl5pPr marL="2057400" indent="-228600" algn="l" defTabSz="449263" rtl="0" fontAlgn="base" hangingPunct="0">
      <a:lnSpc>
        <a:spcPct val="87000"/>
      </a:lnSpc>
      <a:spcBef>
        <a:spcPct val="0"/>
      </a:spcBef>
      <a:spcAft>
        <a:spcPct val="0"/>
      </a:spcAft>
      <a:buClr>
        <a:srgbClr val="000000"/>
      </a:buClr>
      <a:buSzPct val="100000"/>
      <a:buFont typeface="Times New Roman" charset="0"/>
      <a:defRPr sz="2800" kern="1200">
        <a:solidFill>
          <a:schemeClr val="bg1"/>
        </a:solidFill>
        <a:latin typeface="Arial" charset="0"/>
        <a:ea typeface="+mn-ea"/>
        <a:cs typeface="+mn-cs"/>
      </a:defRPr>
    </a:lvl5pPr>
    <a:lvl6pPr marL="2286000" algn="l" defTabSz="457200" rtl="0" eaLnBrk="1" latinLnBrk="0" hangingPunct="1">
      <a:defRPr sz="2800" kern="1200">
        <a:solidFill>
          <a:schemeClr val="bg1"/>
        </a:solidFill>
        <a:latin typeface="Arial" charset="0"/>
        <a:ea typeface="+mn-ea"/>
        <a:cs typeface="+mn-cs"/>
      </a:defRPr>
    </a:lvl6pPr>
    <a:lvl7pPr marL="2743200" algn="l" defTabSz="457200" rtl="0" eaLnBrk="1" latinLnBrk="0" hangingPunct="1">
      <a:defRPr sz="2800" kern="1200">
        <a:solidFill>
          <a:schemeClr val="bg1"/>
        </a:solidFill>
        <a:latin typeface="Arial" charset="0"/>
        <a:ea typeface="+mn-ea"/>
        <a:cs typeface="+mn-cs"/>
      </a:defRPr>
    </a:lvl7pPr>
    <a:lvl8pPr marL="3200400" algn="l" defTabSz="457200" rtl="0" eaLnBrk="1" latinLnBrk="0" hangingPunct="1">
      <a:defRPr sz="2800" kern="1200">
        <a:solidFill>
          <a:schemeClr val="bg1"/>
        </a:solidFill>
        <a:latin typeface="Arial" charset="0"/>
        <a:ea typeface="+mn-ea"/>
        <a:cs typeface="+mn-cs"/>
      </a:defRPr>
    </a:lvl8pPr>
    <a:lvl9pPr marL="3657600" algn="l" defTabSz="457200" rtl="0" eaLnBrk="1" latinLnBrk="0" hangingPunct="1">
      <a:defRPr sz="28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utf-8" clr="presentationText"/>
  <p:showPr showNarration="1" useTimings="0">
    <p:present/>
    <p:sldAll/>
    <p:penClr>
      <a:schemeClr val="tx1"/>
    </p:penClr>
  </p:showPr>
  <p:clrMru>
    <a:srgbClr val="807446"/>
    <a:srgbClr val="D2DAE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9" autoAdjust="0"/>
    <p:restoredTop sz="94697" autoAdjust="0"/>
  </p:normalViewPr>
  <p:slideViewPr>
    <p:cSldViewPr>
      <p:cViewPr varScale="1">
        <p:scale>
          <a:sx n="139" d="100"/>
          <a:sy n="139" d="100"/>
        </p:scale>
        <p:origin x="-128" y="-11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4304"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2050"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1" name="Rectangle 3"/>
          <p:cNvSpPr>
            <a:spLocks noGrp="1" noChangeArrowheads="1"/>
          </p:cNvSpPr>
          <p:nvPr>
            <p:ph type="hdr"/>
          </p:nvPr>
        </p:nvSpPr>
        <p:spPr bwMode="auto">
          <a:xfrm>
            <a:off x="0" y="0"/>
            <a:ext cx="3278188"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r>
              <a:rPr lang="en-US" dirty="0" smtClean="0"/>
              <a:t>FOKUS 3D presentation</a:t>
            </a:r>
            <a:endParaRPr lang="en-US" dirty="0"/>
          </a:p>
        </p:txBody>
      </p:sp>
      <p:sp>
        <p:nvSpPr>
          <p:cNvPr id="2052" name="Rectangle 4"/>
          <p:cNvSpPr>
            <a:spLocks noGrp="1" noChangeArrowheads="1"/>
          </p:cNvSpPr>
          <p:nvPr>
            <p:ph type="dt"/>
          </p:nvPr>
        </p:nvSpPr>
        <p:spPr bwMode="auto">
          <a:xfrm>
            <a:off x="4279900" y="0"/>
            <a:ext cx="3278188"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3000"/>
              </a:lnSpc>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endParaRPr lang="en-US"/>
          </a:p>
        </p:txBody>
      </p:sp>
      <p:sp>
        <p:nvSpPr>
          <p:cNvPr id="2053" name="Rectangle 5"/>
          <p:cNvSpPr>
            <a:spLocks noGrp="1" noChangeArrowheads="1"/>
          </p:cNvSpPr>
          <p:nvPr>
            <p:ph type="ftr"/>
          </p:nvPr>
        </p:nvSpPr>
        <p:spPr bwMode="auto">
          <a:xfrm>
            <a:off x="0" y="10156825"/>
            <a:ext cx="3278188"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3000"/>
              </a:lnSpc>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endParaRPr lang="en-US"/>
          </a:p>
        </p:txBody>
      </p:sp>
      <p:sp>
        <p:nvSpPr>
          <p:cNvPr id="2054" name="Rectangle 6"/>
          <p:cNvSpPr>
            <a:spLocks noGrp="1" noChangeArrowheads="1"/>
          </p:cNvSpPr>
          <p:nvPr>
            <p:ph type="sldNum"/>
          </p:nvPr>
        </p:nvSpPr>
        <p:spPr bwMode="auto">
          <a:xfrm>
            <a:off x="4279900" y="10156825"/>
            <a:ext cx="3278188"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3000"/>
              </a:lnSpc>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fld id="{5F00C05A-751B-1E41-AEBE-FE4F88B903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1pPr>
    <a:lvl2pPr marL="37931725" indent="-37474525"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p:spPr>
        <p:txBody>
          <a:bodyPr/>
          <a:lstStyle/>
          <a:p>
            <a:fld id="{EC47A5CD-8AF0-994D-A274-5D232DE930A2}" type="slidenum">
              <a:rPr lang="en-US"/>
              <a:pPr/>
              <a:t>1</a:t>
            </a:fld>
            <a:endParaRPr lang="en-US"/>
          </a:p>
        </p:txBody>
      </p:sp>
      <p:sp>
        <p:nvSpPr>
          <p:cNvPr id="18435" name="Text Box 1"/>
          <p:cNvSpPr txBox="1">
            <a:spLocks noChangeArrowheads="1"/>
          </p:cNvSpPr>
          <p:nvPr/>
        </p:nvSpPr>
        <p:spPr bwMode="auto">
          <a:xfrm>
            <a:off x="1106488" y="812800"/>
            <a:ext cx="5345112" cy="4010025"/>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8436" name="Text Box 2"/>
          <p:cNvSpPr txBox="1">
            <a:spLocks noGrp="1" noChangeArrowheads="1"/>
          </p:cNvSpPr>
          <p:nvPr>
            <p:ph type="body"/>
          </p:nvPr>
        </p:nvSpPr>
        <p:spPr>
          <a:xfrm>
            <a:off x="755650" y="5078413"/>
            <a:ext cx="6048375" cy="4811712"/>
          </a:xfrm>
          <a:noFill/>
          <a:ln/>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sz="2000">
                <a:latin typeface="Arial" charset="0"/>
                <a:ea typeface="DejaVu Sans" charset="0"/>
                <a:cs typeface="DejaVu Sans" charset="0"/>
              </a:rPr>
              <a:t>This is just a generic slide set. Should be adapted, reviewed, possibly with slides removed, for a specific event. Rule of thumb: on the average, a slide is a minute…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F659DC-A44E-6A4D-A477-F4CCA80EBDF3}" type="slidenum">
              <a:rPr lang="en-US"/>
              <a:pPr/>
              <a:t>11</a:t>
            </a:fld>
            <a:endParaRPr lang="en-US"/>
          </a:p>
        </p:txBody>
      </p:sp>
      <p:sp>
        <p:nvSpPr>
          <p:cNvPr id="165889" name="Text Box 1"/>
          <p:cNvSpPr txBox="1">
            <a:spLocks noChangeArrowheads="1"/>
          </p:cNvSpPr>
          <p:nvPr/>
        </p:nvSpPr>
        <p:spPr bwMode="auto">
          <a:xfrm>
            <a:off x="1106488" y="812800"/>
            <a:ext cx="5343525" cy="4008438"/>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65890" name="Text Box 2"/>
          <p:cNvSpPr txBox="1">
            <a:spLocks noGrp="1" noChangeArrowheads="1"/>
          </p:cNvSpPr>
          <p:nvPr>
            <p:ph type="body"/>
          </p:nvPr>
        </p:nvSpPr>
        <p:spPr bwMode="auto">
          <a:xfrm>
            <a:off x="755650" y="5078413"/>
            <a:ext cx="6048375" cy="4811712"/>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C117D86-F605-0544-84B4-2EA6F8AD80BA}" type="slidenum">
              <a:rPr lang="en-US"/>
              <a:pPr/>
              <a:t>12</a:t>
            </a:fld>
            <a:endParaRPr lang="en-US"/>
          </a:p>
        </p:txBody>
      </p:sp>
      <p:sp>
        <p:nvSpPr>
          <p:cNvPr id="166913" name="Text Box 1"/>
          <p:cNvSpPr txBox="1">
            <a:spLocks noChangeArrowheads="1"/>
          </p:cNvSpPr>
          <p:nvPr/>
        </p:nvSpPr>
        <p:spPr bwMode="auto">
          <a:xfrm>
            <a:off x="1106488" y="812800"/>
            <a:ext cx="5343525" cy="4008438"/>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66914" name="Text Box 2"/>
          <p:cNvSpPr txBox="1">
            <a:spLocks noGrp="1" noChangeArrowheads="1"/>
          </p:cNvSpPr>
          <p:nvPr>
            <p:ph type="body"/>
          </p:nvPr>
        </p:nvSpPr>
        <p:spPr bwMode="auto">
          <a:xfrm>
            <a:off x="755650" y="5078413"/>
            <a:ext cx="6048375" cy="4811712"/>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B32406-D8F1-1143-A52E-AE0E9D8A3593}" type="slidenum">
              <a:rPr lang="en-US"/>
              <a:pPr/>
              <a:t>13</a:t>
            </a:fld>
            <a:endParaRPr lang="en-US"/>
          </a:p>
        </p:txBody>
      </p:sp>
      <p:sp>
        <p:nvSpPr>
          <p:cNvPr id="167937" name="Text Box 1"/>
          <p:cNvSpPr txBox="1">
            <a:spLocks noChangeArrowheads="1"/>
          </p:cNvSpPr>
          <p:nvPr/>
        </p:nvSpPr>
        <p:spPr bwMode="auto">
          <a:xfrm>
            <a:off x="1106488" y="812800"/>
            <a:ext cx="5343525" cy="4008438"/>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67938" name="Text Box 2"/>
          <p:cNvSpPr txBox="1">
            <a:spLocks noGrp="1" noChangeArrowheads="1"/>
          </p:cNvSpPr>
          <p:nvPr>
            <p:ph type="body"/>
          </p:nvPr>
        </p:nvSpPr>
        <p:spPr bwMode="auto">
          <a:xfrm>
            <a:off x="755650" y="5078413"/>
            <a:ext cx="6048375" cy="4811712"/>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noFill/>
        </p:spPr>
        <p:txBody>
          <a:bodyPr/>
          <a:lstStyle/>
          <a:p>
            <a:fld id="{D6816D7F-26D7-8D40-8975-0AF394CECEA0}" type="slidenum">
              <a:rPr lang="en-US"/>
              <a:pPr/>
              <a:t>14</a:t>
            </a:fld>
            <a:endParaRPr lang="en-US"/>
          </a:p>
        </p:txBody>
      </p:sp>
      <p:sp>
        <p:nvSpPr>
          <p:cNvPr id="6144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1444" name="Text Box 2"/>
          <p:cNvSpPr txBox="1">
            <a:spLocks noGrp="1" noChangeArrowheads="1"/>
          </p:cNvSpPr>
          <p:nvPr>
            <p:ph type="body" idx="1"/>
          </p:nvPr>
        </p:nvSpPr>
        <p:spPr>
          <a:xfrm>
            <a:off x="755650" y="5078413"/>
            <a:ext cx="6048375" cy="4811712"/>
          </a:xfrm>
          <a:noFill/>
          <a:ln/>
        </p:spPr>
        <p:txBody>
          <a:bodyPr tIns="12347"/>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sz="1400">
                <a:latin typeface="Arial" charset="0"/>
                <a:ea typeface="DejaVu Sans" charset="0"/>
                <a:cs typeface="DejaVu Sans" charset="0"/>
              </a:rPr>
              <a:t>The application: bind the data on CD-s automatically with public music data. The annotations on the page help in quickly making such links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p:spPr>
        <p:txBody>
          <a:bodyPr/>
          <a:lstStyle/>
          <a:p>
            <a:fld id="{C49258F5-31CE-1E4A-A232-36E098EB9C60}" type="slidenum">
              <a:rPr lang="en-US"/>
              <a:pPr/>
              <a:t>15</a:t>
            </a:fld>
            <a:endParaRPr lang="en-US"/>
          </a:p>
        </p:txBody>
      </p:sp>
      <p:sp>
        <p:nvSpPr>
          <p:cNvPr id="6758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7588" name="Text Box 2"/>
          <p:cNvSpPr txBox="1">
            <a:spLocks noGrp="1" noChangeArrowheads="1"/>
          </p:cNvSpPr>
          <p:nvPr>
            <p:ph type="body" idx="1"/>
          </p:nvPr>
        </p:nvSpPr>
        <p:spPr>
          <a:noFill/>
          <a:ln/>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sz="2000">
                <a:latin typeface="Arial" charset="0"/>
                <a:ea typeface="DejaVu Sans" charset="0"/>
                <a:cs typeface="DejaVu Sans" charset="0"/>
              </a:rPr>
              <a:t>Various types of databases are accessed having an RDF transformation of (part of the data) on the fly. Some of the data may be simple tables, some are the result of continuous background processing analysing the literature (not directly related to the Semantic Web per se).</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sz="2000">
                <a:latin typeface="Arial" charset="0"/>
                <a:ea typeface="DejaVu Sans" charset="0"/>
                <a:cs typeface="DejaVu Sans" charset="0"/>
              </a:rPr>
              <a:t>The integration of the data is done on the RDF level, and is viewed via an off-the-shelf (though experimental) faceted browser (Exhibit). Ie, the Semantic Web portion is very simple but allows for a very quick integration of the data on the screen.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0114" name="Rectangle 6"/>
          <p:cNvSpPr>
            <a:spLocks noGrp="1" noChangeArrowheads="1"/>
          </p:cNvSpPr>
          <p:nvPr>
            <p:ph type="sldNum" sz="quarter"/>
          </p:nvPr>
        </p:nvSpPr>
        <p:spPr>
          <a:noFill/>
        </p:spPr>
        <p:txBody>
          <a:bodyPr/>
          <a:lstStyle/>
          <a:p>
            <a:fld id="{6DCD939C-3CB0-1248-A689-3405B2F71CE0}" type="slidenum">
              <a:rPr lang="en-US"/>
              <a:pPr/>
              <a:t>17</a:t>
            </a:fld>
            <a:endParaRPr lang="en-US"/>
          </a:p>
        </p:txBody>
      </p:sp>
      <p:sp>
        <p:nvSpPr>
          <p:cNvPr id="9011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90116" name="Text Box 2"/>
          <p:cNvSpPr txBox="1">
            <a:spLocks noGrp="1" noChangeArrowheads="1"/>
          </p:cNvSpPr>
          <p:nvPr>
            <p:ph type="body" idx="1"/>
          </p:nvPr>
        </p:nvSpPr>
        <p:spPr>
          <a:noFill/>
          <a:ln/>
        </p:spPr>
        <p:txBody>
          <a:bodyPr tIns="10584"/>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atin typeface="Arial" charset="0"/>
                <a:ea typeface="DejaVu Sans" charset="0"/>
                <a:cs typeface="DejaVu Sans" charset="0"/>
              </a:rPr>
              <a:t>The important point here is that (1) the data becomes available to the World via a unified format (ie, RDF), regardless on how it is stored inside and (2) the various datasets are interlinked together, ie, they are not independent islands. Dbpedia is probably the most important 'hub' in the project.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2162" name="Rectangle 6"/>
          <p:cNvSpPr>
            <a:spLocks noGrp="1" noChangeArrowheads="1"/>
          </p:cNvSpPr>
          <p:nvPr>
            <p:ph type="sldNum" sz="quarter"/>
          </p:nvPr>
        </p:nvSpPr>
        <p:spPr>
          <a:noFill/>
        </p:spPr>
        <p:txBody>
          <a:bodyPr/>
          <a:lstStyle/>
          <a:p>
            <a:fld id="{9491A86A-4D2F-B94E-8454-74212174103D}" type="slidenum">
              <a:rPr lang="en-US"/>
              <a:pPr/>
              <a:t>18</a:t>
            </a:fld>
            <a:endParaRPr lang="en-US"/>
          </a:p>
        </p:txBody>
      </p:sp>
      <p:sp>
        <p:nvSpPr>
          <p:cNvPr id="9216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9216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p:nvPr>
        </p:nvSpPr>
        <p:spPr>
          <a:noFill/>
        </p:spPr>
        <p:txBody>
          <a:bodyPr/>
          <a:lstStyle/>
          <a:p>
            <a:fld id="{7198F375-CE41-1E40-8B31-1C580CCF0486}" type="slidenum">
              <a:rPr lang="en-US"/>
              <a:pPr/>
              <a:t>19</a:t>
            </a:fld>
            <a:endParaRPr lang="en-US"/>
          </a:p>
        </p:txBody>
      </p:sp>
      <p:sp>
        <p:nvSpPr>
          <p:cNvPr id="9421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94212" name="Text Box 2"/>
          <p:cNvSpPr txBox="1">
            <a:spLocks noGrp="1" noChangeArrowheads="1"/>
          </p:cNvSpPr>
          <p:nvPr>
            <p:ph type="body" idx="1"/>
          </p:nvPr>
        </p:nvSpPr>
        <p:spPr>
          <a:noFill/>
          <a:ln/>
        </p:spPr>
        <p:txBody>
          <a:bodyPr tIns="10584"/>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atin typeface="Arial" charset="0"/>
                <a:ea typeface="DejaVu Sans" charset="0"/>
                <a:cs typeface="DejaVu Sans" charset="0"/>
              </a:rPr>
              <a:t>The right hand portion of the wiki side is what is referred to as 'infobox'. The left side is the dbpedia content as made available.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6258" name="Rectangle 6"/>
          <p:cNvSpPr>
            <a:spLocks noGrp="1" noChangeArrowheads="1"/>
          </p:cNvSpPr>
          <p:nvPr>
            <p:ph type="sldNum" sz="quarter"/>
          </p:nvPr>
        </p:nvSpPr>
        <p:spPr>
          <a:noFill/>
        </p:spPr>
        <p:txBody>
          <a:bodyPr/>
          <a:lstStyle/>
          <a:p>
            <a:fld id="{F0C82EC0-0F17-B94E-8B74-D063411CE93E}" type="slidenum">
              <a:rPr lang="en-US"/>
              <a:pPr/>
              <a:t>20</a:t>
            </a:fld>
            <a:endParaRPr lang="en-US"/>
          </a:p>
        </p:txBody>
      </p:sp>
      <p:sp>
        <p:nvSpPr>
          <p:cNvPr id="9625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96260" name="Text Box 2"/>
          <p:cNvSpPr txBox="1">
            <a:spLocks noGrp="1" noChangeArrowheads="1"/>
          </p:cNvSpPr>
          <p:nvPr>
            <p:ph type="body" idx="1"/>
          </p:nvPr>
        </p:nvSpPr>
        <p:spPr>
          <a:noFill/>
          <a:ln/>
        </p:spPr>
        <p:txBody>
          <a:bodyPr tIns="10584"/>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atin typeface="Arial" charset="0"/>
                <a:ea typeface="DejaVu Sans" charset="0"/>
                <a:cs typeface="DejaVu Sans" charset="0"/>
              </a:rPr>
              <a:t>This is the important point: this is why this is </a:t>
            </a:r>
            <a:r>
              <a:rPr lang="en-US" i="1">
                <a:latin typeface="Arial" charset="0"/>
                <a:ea typeface="DejaVu Sans" charset="0"/>
                <a:cs typeface="DejaVu Sans" charset="0"/>
              </a:rPr>
              <a:t>Linking</a:t>
            </a:r>
            <a:r>
              <a:rPr lang="en-US">
                <a:latin typeface="Arial" charset="0"/>
                <a:ea typeface="DejaVu Sans" charset="0"/>
                <a:cs typeface="DejaVu Sans" charset="0"/>
              </a:rPr>
              <a:t> open data. What the community does (and this </a:t>
            </a:r>
            <a:r>
              <a:rPr lang="en-US" i="1">
                <a:latin typeface="Arial" charset="0"/>
                <a:ea typeface="DejaVu Sans" charset="0"/>
                <a:cs typeface="DejaVu Sans" charset="0"/>
              </a:rPr>
              <a:t>is</a:t>
            </a:r>
            <a:r>
              <a:rPr lang="en-US">
                <a:latin typeface="Arial" charset="0"/>
                <a:ea typeface="DejaVu Sans" charset="0"/>
                <a:cs typeface="DejaVu Sans" charset="0"/>
              </a:rPr>
              <a:t> a community project) is to make agreements on how the different datasets can be linked and then the linkage is done automatically by the 'bridges' that map the public datasets into RDF. Eg, geonames is a public dataset by geonames.org and dbpedia is, well... wikipedia:-)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0114" name="Rectangle 6"/>
          <p:cNvSpPr>
            <a:spLocks noGrp="1" noChangeArrowheads="1"/>
          </p:cNvSpPr>
          <p:nvPr>
            <p:ph type="sldNum" sz="quarter"/>
          </p:nvPr>
        </p:nvSpPr>
        <p:spPr>
          <a:noFill/>
        </p:spPr>
        <p:txBody>
          <a:bodyPr/>
          <a:lstStyle/>
          <a:p>
            <a:fld id="{6DCD939C-3CB0-1248-A689-3405B2F71CE0}" type="slidenum">
              <a:rPr lang="en-US"/>
              <a:pPr/>
              <a:t>21</a:t>
            </a:fld>
            <a:endParaRPr lang="en-US"/>
          </a:p>
        </p:txBody>
      </p:sp>
      <p:sp>
        <p:nvSpPr>
          <p:cNvPr id="9011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90116" name="Text Box 2"/>
          <p:cNvSpPr txBox="1">
            <a:spLocks noGrp="1" noChangeArrowheads="1"/>
          </p:cNvSpPr>
          <p:nvPr>
            <p:ph type="body" idx="1"/>
          </p:nvPr>
        </p:nvSpPr>
        <p:spPr>
          <a:noFill/>
          <a:ln/>
        </p:spPr>
        <p:txBody>
          <a:bodyPr tIns="10584"/>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atin typeface="Arial" charset="0"/>
                <a:ea typeface="DejaVu Sans" charset="0"/>
                <a:cs typeface="DejaVu Sans" charset="0"/>
              </a:rPr>
              <a:t>The important point here is that (1) the data becomes available to the World via a unified format (ie, RDF), regardless on how it is stored inside and (2) the various datasets are interlinked together, ie, they are not independent islands. Dbpedia is probably the most important 'hub' in the project.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p:spPr>
        <p:txBody>
          <a:bodyPr/>
          <a:lstStyle/>
          <a:p>
            <a:fld id="{21F51345-FF1E-FB41-88B4-AA0A28A18281}" type="slidenum">
              <a:rPr lang="en-US"/>
              <a:pPr/>
              <a:t>2</a:t>
            </a:fld>
            <a:endParaRPr lang="en-US"/>
          </a:p>
        </p:txBody>
      </p:sp>
      <p:sp>
        <p:nvSpPr>
          <p:cNvPr id="2048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048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8306" name="Rectangle 6"/>
          <p:cNvSpPr>
            <a:spLocks noGrp="1" noChangeArrowheads="1"/>
          </p:cNvSpPr>
          <p:nvPr>
            <p:ph type="sldNum" sz="quarter"/>
          </p:nvPr>
        </p:nvSpPr>
        <p:spPr>
          <a:noFill/>
        </p:spPr>
        <p:txBody>
          <a:bodyPr/>
          <a:lstStyle/>
          <a:p>
            <a:fld id="{4784CCDA-3A83-6246-B4A7-6D19E561A953}" type="slidenum">
              <a:rPr lang="en-US"/>
              <a:pPr/>
              <a:t>28</a:t>
            </a:fld>
            <a:endParaRPr lang="en-US"/>
          </a:p>
        </p:txBody>
      </p:sp>
      <p:sp>
        <p:nvSpPr>
          <p:cNvPr id="9830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98308" name="Text Box 2"/>
          <p:cNvSpPr txBox="1">
            <a:spLocks noGrp="1" noChangeArrowheads="1"/>
          </p:cNvSpPr>
          <p:nvPr>
            <p:ph type="body" idx="1"/>
          </p:nvPr>
        </p:nvSpPr>
        <p:spPr>
          <a:xfrm>
            <a:off x="755650" y="5078413"/>
            <a:ext cx="6048375" cy="4811712"/>
          </a:xfrm>
          <a:noFill/>
          <a:ln/>
        </p:spPr>
        <p:txBody>
          <a:bodyPr tIns="10584"/>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atin typeface="Arial" charset="0"/>
                <a:ea typeface="DejaVu Sans" charset="0"/>
                <a:cs typeface="DejaVu Sans" charset="0"/>
              </a:rPr>
              <a:t>JOIN THE CLUB!</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0354" name="Rectangle 6"/>
          <p:cNvSpPr>
            <a:spLocks noGrp="1" noChangeArrowheads="1"/>
          </p:cNvSpPr>
          <p:nvPr>
            <p:ph type="sldNum" sz="quarter"/>
          </p:nvPr>
        </p:nvSpPr>
        <p:spPr>
          <a:noFill/>
        </p:spPr>
        <p:txBody>
          <a:bodyPr/>
          <a:lstStyle/>
          <a:p>
            <a:fld id="{8D929855-02BF-C947-AF5F-9675676C5BC0}" type="slidenum">
              <a:rPr lang="en-US"/>
              <a:pPr/>
              <a:t>29</a:t>
            </a:fld>
            <a:endParaRPr lang="en-US"/>
          </a:p>
        </p:txBody>
      </p:sp>
      <p:sp>
        <p:nvSpPr>
          <p:cNvPr id="10035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0035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402" name="Rectangle 6"/>
          <p:cNvSpPr>
            <a:spLocks noGrp="1" noChangeArrowheads="1"/>
          </p:cNvSpPr>
          <p:nvPr>
            <p:ph type="sldNum" sz="quarter"/>
          </p:nvPr>
        </p:nvSpPr>
        <p:spPr>
          <a:noFill/>
        </p:spPr>
        <p:txBody>
          <a:bodyPr/>
          <a:lstStyle/>
          <a:p>
            <a:fld id="{74FEB1C3-3705-B647-82BD-488EAFC35379}" type="slidenum">
              <a:rPr lang="en-US"/>
              <a:pPr/>
              <a:t>30</a:t>
            </a:fld>
            <a:endParaRPr lang="en-US"/>
          </a:p>
        </p:txBody>
      </p:sp>
      <p:sp>
        <p:nvSpPr>
          <p:cNvPr id="10240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0240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noFill/>
        </p:spPr>
        <p:txBody>
          <a:bodyPr/>
          <a:lstStyle/>
          <a:p>
            <a:fld id="{8116E88E-4BAD-3848-B971-BDE2DD52881A}" type="slidenum">
              <a:rPr lang="en-US"/>
              <a:pPr/>
              <a:t>31</a:t>
            </a:fld>
            <a:endParaRPr lang="en-US"/>
          </a:p>
        </p:txBody>
      </p:sp>
      <p:sp>
        <p:nvSpPr>
          <p:cNvPr id="10445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0445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6498" name="Rectangle 6"/>
          <p:cNvSpPr>
            <a:spLocks noGrp="1" noChangeArrowheads="1"/>
          </p:cNvSpPr>
          <p:nvPr>
            <p:ph type="sldNum" sz="quarter"/>
          </p:nvPr>
        </p:nvSpPr>
        <p:spPr>
          <a:noFill/>
        </p:spPr>
        <p:txBody>
          <a:bodyPr/>
          <a:lstStyle/>
          <a:p>
            <a:fld id="{FE190FEB-D9FF-6B4C-A751-01E558032223}" type="slidenum">
              <a:rPr lang="en-US"/>
              <a:pPr/>
              <a:t>32</a:t>
            </a:fld>
            <a:endParaRPr lang="en-US"/>
          </a:p>
        </p:txBody>
      </p:sp>
      <p:sp>
        <p:nvSpPr>
          <p:cNvPr id="1064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065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8546" name="Rectangle 6"/>
          <p:cNvSpPr>
            <a:spLocks noGrp="1" noChangeArrowheads="1"/>
          </p:cNvSpPr>
          <p:nvPr>
            <p:ph type="sldNum" sz="quarter"/>
          </p:nvPr>
        </p:nvSpPr>
        <p:spPr>
          <a:noFill/>
        </p:spPr>
        <p:txBody>
          <a:bodyPr/>
          <a:lstStyle/>
          <a:p>
            <a:fld id="{DFC3B422-81C7-7A4F-A59B-A04F6E4A59EC}" type="slidenum">
              <a:rPr lang="en-US"/>
              <a:pPr/>
              <a:t>33</a:t>
            </a:fld>
            <a:endParaRPr lang="en-US"/>
          </a:p>
        </p:txBody>
      </p:sp>
      <p:sp>
        <p:nvSpPr>
          <p:cNvPr id="10854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0854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0594" name="Rectangle 6"/>
          <p:cNvSpPr>
            <a:spLocks noGrp="1" noChangeArrowheads="1"/>
          </p:cNvSpPr>
          <p:nvPr>
            <p:ph type="sldNum" sz="quarter"/>
          </p:nvPr>
        </p:nvSpPr>
        <p:spPr>
          <a:noFill/>
        </p:spPr>
        <p:txBody>
          <a:bodyPr/>
          <a:lstStyle/>
          <a:p>
            <a:fld id="{941B1138-2D5A-C046-9055-639E30DFE24F}" type="slidenum">
              <a:rPr lang="en-US"/>
              <a:pPr/>
              <a:t>34</a:t>
            </a:fld>
            <a:endParaRPr lang="en-US"/>
          </a:p>
        </p:txBody>
      </p:sp>
      <p:sp>
        <p:nvSpPr>
          <p:cNvPr id="1105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105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24930" name="Rectangle 6"/>
          <p:cNvSpPr>
            <a:spLocks noGrp="1" noChangeArrowheads="1"/>
          </p:cNvSpPr>
          <p:nvPr>
            <p:ph type="sldNum" sz="quarter"/>
          </p:nvPr>
        </p:nvSpPr>
        <p:spPr>
          <a:noFill/>
        </p:spPr>
        <p:txBody>
          <a:bodyPr/>
          <a:lstStyle/>
          <a:p>
            <a:fld id="{BA912B5E-F0D8-FE49-8B89-90759D4C18A6}" type="slidenum">
              <a:rPr lang="en-US"/>
              <a:pPr/>
              <a:t>35</a:t>
            </a:fld>
            <a:endParaRPr lang="en-US"/>
          </a:p>
        </p:txBody>
      </p:sp>
      <p:sp>
        <p:nvSpPr>
          <p:cNvPr id="12493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2493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26978" name="Rectangle 6"/>
          <p:cNvSpPr>
            <a:spLocks noGrp="1" noChangeArrowheads="1"/>
          </p:cNvSpPr>
          <p:nvPr>
            <p:ph type="sldNum" sz="quarter"/>
          </p:nvPr>
        </p:nvSpPr>
        <p:spPr>
          <a:noFill/>
        </p:spPr>
        <p:txBody>
          <a:bodyPr/>
          <a:lstStyle/>
          <a:p>
            <a:fld id="{F906182B-1E93-5B48-893E-D6BDBC1C87DE}" type="slidenum">
              <a:rPr lang="en-US"/>
              <a:pPr/>
              <a:t>36</a:t>
            </a:fld>
            <a:endParaRPr lang="en-US"/>
          </a:p>
        </p:txBody>
      </p:sp>
      <p:sp>
        <p:nvSpPr>
          <p:cNvPr id="12697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2698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2642" name="Rectangle 6"/>
          <p:cNvSpPr>
            <a:spLocks noGrp="1" noChangeArrowheads="1"/>
          </p:cNvSpPr>
          <p:nvPr>
            <p:ph type="sldNum" sz="quarter"/>
          </p:nvPr>
        </p:nvSpPr>
        <p:spPr>
          <a:noFill/>
        </p:spPr>
        <p:txBody>
          <a:bodyPr/>
          <a:lstStyle/>
          <a:p>
            <a:fld id="{438DF4A3-1C50-B641-9A6D-0F30AB757D4F}" type="slidenum">
              <a:rPr lang="en-US"/>
              <a:pPr/>
              <a:t>52</a:t>
            </a:fld>
            <a:endParaRPr lang="en-US"/>
          </a:p>
        </p:txBody>
      </p:sp>
      <p:sp>
        <p:nvSpPr>
          <p:cNvPr id="11264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1264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p>
            <a:fld id="{B8CD3581-DE6E-6D4B-A0ED-95A02D29434B}" type="slidenum">
              <a:rPr lang="en-US"/>
              <a:pPr/>
              <a:t>3</a:t>
            </a:fld>
            <a:endParaRPr lang="en-US"/>
          </a:p>
        </p:txBody>
      </p:sp>
      <p:sp>
        <p:nvSpPr>
          <p:cNvPr id="2253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253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14690" name="Rectangle 6"/>
          <p:cNvSpPr>
            <a:spLocks noGrp="1" noChangeArrowheads="1"/>
          </p:cNvSpPr>
          <p:nvPr>
            <p:ph type="sldNum" sz="quarter"/>
          </p:nvPr>
        </p:nvSpPr>
        <p:spPr>
          <a:noFill/>
        </p:spPr>
        <p:txBody>
          <a:bodyPr/>
          <a:lstStyle/>
          <a:p>
            <a:fld id="{3C80FB66-0EA5-C146-BD1B-62FEFA2F2776}" type="slidenum">
              <a:rPr lang="en-US"/>
              <a:pPr/>
              <a:t>53</a:t>
            </a:fld>
            <a:endParaRPr lang="en-US"/>
          </a:p>
        </p:txBody>
      </p:sp>
      <p:sp>
        <p:nvSpPr>
          <p:cNvPr id="11469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1469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point is: they combine data drawn from </a:t>
            </a:r>
            <a:r>
              <a:rPr lang="en-US" baseline="0" dirty="0" err="1" smtClean="0"/>
              <a:t>data.gov.uk</a:t>
            </a:r>
            <a:r>
              <a:rPr lang="en-US" baseline="0" dirty="0" smtClean="0"/>
              <a:t> to produce, traditional, printed paper to be distributed in the neighborhood providing practical information like doctors, pharmacies, etc, in an up-to-date fashion</a:t>
            </a:r>
            <a:endParaRPr lang="en-US" dirty="0"/>
          </a:p>
        </p:txBody>
      </p:sp>
      <p:sp>
        <p:nvSpPr>
          <p:cNvPr id="4" name="Slide Number Placeholder 3"/>
          <p:cNvSpPr>
            <a:spLocks noGrp="1"/>
          </p:cNvSpPr>
          <p:nvPr>
            <p:ph type="sldNum" idx="10"/>
          </p:nvPr>
        </p:nvSpPr>
        <p:spPr/>
        <p:txBody>
          <a:bodyPr/>
          <a:lstStyle/>
          <a:p>
            <a:pPr>
              <a:defRPr/>
            </a:pPr>
            <a:fld id="{5F00C05A-751B-1E41-AEBE-FE4F88B903A2}" type="slidenum">
              <a:rPr lang="en-US" smtClean="0"/>
              <a:pPr>
                <a:defRPr/>
              </a:pPr>
              <a:t>54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8530" name="Rectangle 6"/>
          <p:cNvSpPr>
            <a:spLocks noGrp="1" noChangeArrowheads="1"/>
          </p:cNvSpPr>
          <p:nvPr>
            <p:ph type="sldNum" sz="quarter"/>
          </p:nvPr>
        </p:nvSpPr>
        <p:spPr>
          <a:noFill/>
        </p:spPr>
        <p:txBody>
          <a:bodyPr/>
          <a:lstStyle/>
          <a:p>
            <a:fld id="{2DACADFC-0D00-4C4B-8EAF-22BC499285E9}" type="slidenum">
              <a:rPr lang="en-US"/>
              <a:pPr/>
              <a:t>56</a:t>
            </a:fld>
            <a:endParaRPr lang="en-US"/>
          </a:p>
        </p:txBody>
      </p:sp>
      <p:sp>
        <p:nvSpPr>
          <p:cNvPr id="27853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7853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p:spPr>
        <p:txBody>
          <a:bodyPr/>
          <a:lstStyle/>
          <a:p>
            <a:fld id="{086CD10F-CEA8-CC48-8B8C-5517815BD768}" type="slidenum">
              <a:rPr lang="en-US"/>
              <a:pPr/>
              <a:t>4</a:t>
            </a:fld>
            <a:endParaRPr lang="en-US"/>
          </a:p>
        </p:txBody>
      </p:sp>
      <p:sp>
        <p:nvSpPr>
          <p:cNvPr id="4710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710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ECC43C5-C596-2748-B195-4047E0671345}" type="slidenum">
              <a:rPr lang="en-US"/>
              <a:pPr/>
              <a:t>6</a:t>
            </a:fld>
            <a:endParaRPr lang="en-US"/>
          </a:p>
        </p:txBody>
      </p:sp>
      <p:sp>
        <p:nvSpPr>
          <p:cNvPr id="159745" name="Text Box 1"/>
          <p:cNvSpPr txBox="1">
            <a:spLocks noChangeArrowheads="1"/>
          </p:cNvSpPr>
          <p:nvPr/>
        </p:nvSpPr>
        <p:spPr bwMode="auto">
          <a:xfrm>
            <a:off x="1106488" y="812800"/>
            <a:ext cx="5343525" cy="4008438"/>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59746" name="Text Box 2"/>
          <p:cNvSpPr txBox="1">
            <a:spLocks noGrp="1" noChangeArrowheads="1"/>
          </p:cNvSpPr>
          <p:nvPr>
            <p:ph type="body"/>
          </p:nvPr>
        </p:nvSpPr>
        <p:spPr bwMode="auto">
          <a:xfrm>
            <a:off x="755650" y="5078413"/>
            <a:ext cx="6048375" cy="4811712"/>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BECDDC-1837-FC4E-8338-D469FE6AA608}" type="slidenum">
              <a:rPr lang="en-US"/>
              <a:pPr/>
              <a:t>7</a:t>
            </a:fld>
            <a:endParaRPr lang="en-US"/>
          </a:p>
        </p:txBody>
      </p:sp>
      <p:sp>
        <p:nvSpPr>
          <p:cNvPr id="161793" name="Text Box 1"/>
          <p:cNvSpPr txBox="1">
            <a:spLocks noChangeArrowheads="1"/>
          </p:cNvSpPr>
          <p:nvPr/>
        </p:nvSpPr>
        <p:spPr bwMode="auto">
          <a:xfrm>
            <a:off x="1106488" y="812800"/>
            <a:ext cx="5343525" cy="4008438"/>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61794" name="Text Box 2"/>
          <p:cNvSpPr txBox="1">
            <a:spLocks noGrp="1" noChangeArrowheads="1"/>
          </p:cNvSpPr>
          <p:nvPr>
            <p:ph type="body"/>
          </p:nvPr>
        </p:nvSpPr>
        <p:spPr bwMode="auto">
          <a:xfrm>
            <a:off x="755650" y="5078413"/>
            <a:ext cx="6048375" cy="4811712"/>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5074B80-6D7C-FF43-836F-9171EB14B965}" type="slidenum">
              <a:rPr lang="en-US"/>
              <a:pPr/>
              <a:t>8</a:t>
            </a:fld>
            <a:endParaRPr lang="en-US"/>
          </a:p>
        </p:txBody>
      </p:sp>
      <p:sp>
        <p:nvSpPr>
          <p:cNvPr id="162817" name="Text Box 1"/>
          <p:cNvSpPr txBox="1">
            <a:spLocks noChangeArrowheads="1"/>
          </p:cNvSpPr>
          <p:nvPr/>
        </p:nvSpPr>
        <p:spPr bwMode="auto">
          <a:xfrm>
            <a:off x="1106488" y="812800"/>
            <a:ext cx="5343525" cy="4008438"/>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62818" name="Text Box 2"/>
          <p:cNvSpPr txBox="1">
            <a:spLocks noGrp="1" noChangeArrowheads="1"/>
          </p:cNvSpPr>
          <p:nvPr>
            <p:ph type="body"/>
          </p:nvPr>
        </p:nvSpPr>
        <p:spPr bwMode="auto">
          <a:xfrm>
            <a:off x="755650" y="5078413"/>
            <a:ext cx="6048375" cy="4811712"/>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34590BE-4EB8-E648-8E63-5671131E88F6}" type="slidenum">
              <a:rPr lang="en-US"/>
              <a:pPr/>
              <a:t>9</a:t>
            </a:fld>
            <a:endParaRPr lang="en-US"/>
          </a:p>
        </p:txBody>
      </p:sp>
      <p:sp>
        <p:nvSpPr>
          <p:cNvPr id="163841" name="Text Box 1"/>
          <p:cNvSpPr txBox="1">
            <a:spLocks noChangeArrowheads="1"/>
          </p:cNvSpPr>
          <p:nvPr/>
        </p:nvSpPr>
        <p:spPr bwMode="auto">
          <a:xfrm>
            <a:off x="1106488" y="812800"/>
            <a:ext cx="5343525" cy="4008438"/>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63842" name="Text Box 2"/>
          <p:cNvSpPr txBox="1">
            <a:spLocks noGrp="1" noChangeArrowheads="1"/>
          </p:cNvSpPr>
          <p:nvPr>
            <p:ph type="body"/>
          </p:nvPr>
        </p:nvSpPr>
        <p:spPr bwMode="auto">
          <a:xfrm>
            <a:off x="755650" y="5078413"/>
            <a:ext cx="6048375" cy="4811712"/>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A43199B-E8E7-A241-BC4B-AB2CCEA76B03}" type="slidenum">
              <a:rPr lang="en-US"/>
              <a:pPr/>
              <a:t>10</a:t>
            </a:fld>
            <a:endParaRPr lang="en-US"/>
          </a:p>
        </p:txBody>
      </p:sp>
      <p:sp>
        <p:nvSpPr>
          <p:cNvPr id="164865" name="Text Box 1"/>
          <p:cNvSpPr txBox="1">
            <a:spLocks noChangeArrowheads="1"/>
          </p:cNvSpPr>
          <p:nvPr/>
        </p:nvSpPr>
        <p:spPr bwMode="auto">
          <a:xfrm>
            <a:off x="1106488" y="812800"/>
            <a:ext cx="5343525" cy="4008438"/>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64866" name="Text Box 2"/>
          <p:cNvSpPr txBox="1">
            <a:spLocks noGrp="1" noChangeArrowheads="1"/>
          </p:cNvSpPr>
          <p:nvPr>
            <p:ph type="body"/>
          </p:nvPr>
        </p:nvSpPr>
        <p:spPr bwMode="auto">
          <a:xfrm>
            <a:off x="755650" y="5078413"/>
            <a:ext cx="6048375" cy="4811712"/>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79038" cy="118903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03238" y="1768475"/>
            <a:ext cx="4457700" cy="4987925"/>
          </a:xfrm>
        </p:spPr>
        <p:txBody>
          <a:bodyPr/>
          <a:lstStyle/>
          <a:p>
            <a:pPr lvl="0"/>
            <a:endParaRPr lang="en-US" noProof="0" smtClean="0"/>
          </a:p>
        </p:txBody>
      </p:sp>
      <p:sp>
        <p:nvSpPr>
          <p:cNvPr id="4" name="Text Placeholder 3"/>
          <p:cNvSpPr>
            <a:spLocks noGrp="1"/>
          </p:cNvSpPr>
          <p:nvPr>
            <p:ph type="body" sz="half" idx="2"/>
          </p:nvPr>
        </p:nvSpPr>
        <p:spPr>
          <a:xfrm>
            <a:off x="5113338" y="1768475"/>
            <a:ext cx="4459287"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79038" cy="1189037"/>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79038" cy="11890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080625" cy="118903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79038" cy="1189037"/>
          </a:xfrm>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76438" y="1300162"/>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79038" cy="11890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768475"/>
            <a:ext cx="44577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13338" y="1768475"/>
            <a:ext cx="4459287" cy="4987925"/>
          </a:xfrm>
        </p:spPr>
        <p:txBody>
          <a:bodyPr/>
          <a:lstStyle/>
          <a:p>
            <a:pPr lvl="0"/>
            <a:endParaRPr lang="en-US" noProof="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79038" cy="11890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768475"/>
            <a:ext cx="44577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13338" y="1768475"/>
            <a:ext cx="4459287" cy="4987925"/>
          </a:xfrm>
        </p:spPr>
        <p:txBody>
          <a:bodyPr/>
          <a:lstStyle/>
          <a:p>
            <a:pPr lvl="0"/>
            <a:endParaRPr lang="en-US"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10079038" cy="1189037"/>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dirty="0" err="1"/>
              <a:t>Muokkaa</a:t>
            </a:r>
            <a:r>
              <a:rPr lang="en-GB" dirty="0"/>
              <a:t> </a:t>
            </a:r>
            <a:r>
              <a:rPr lang="en-GB" dirty="0" err="1"/>
              <a:t>otsikon</a:t>
            </a:r>
            <a:r>
              <a:rPr lang="en-GB" dirty="0"/>
              <a:t> </a:t>
            </a:r>
            <a:r>
              <a:rPr lang="en-GB" dirty="0" err="1"/>
              <a:t>tekstimuotoa</a:t>
            </a:r>
            <a:r>
              <a:rPr lang="en-GB" dirty="0"/>
              <a:t> </a:t>
            </a:r>
            <a:r>
              <a:rPr lang="en-GB" dirty="0" err="1"/>
              <a:t>napsauttamalla</a:t>
            </a:r>
            <a:endParaRPr lang="en-GB" dirty="0"/>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dirty="0" err="1"/>
              <a:t>Muokkaa</a:t>
            </a:r>
            <a:r>
              <a:rPr lang="en-GB" dirty="0"/>
              <a:t> </a:t>
            </a:r>
            <a:r>
              <a:rPr lang="en-GB" dirty="0" err="1"/>
              <a:t>jäsennyksen</a:t>
            </a:r>
            <a:r>
              <a:rPr lang="en-GB" dirty="0"/>
              <a:t> </a:t>
            </a:r>
            <a:r>
              <a:rPr lang="en-GB" dirty="0" err="1"/>
              <a:t>tekstimuotoa</a:t>
            </a:r>
            <a:r>
              <a:rPr lang="en-GB" dirty="0"/>
              <a:t> </a:t>
            </a:r>
            <a:r>
              <a:rPr lang="en-GB" dirty="0" err="1"/>
              <a:t>napsauttamalla</a:t>
            </a:r>
            <a:endParaRPr lang="en-GB" dirty="0"/>
          </a:p>
          <a:p>
            <a:pPr lvl="1"/>
            <a:r>
              <a:rPr lang="en-GB" dirty="0" err="1"/>
              <a:t>Toinen</a:t>
            </a:r>
            <a:r>
              <a:rPr lang="en-GB" dirty="0"/>
              <a:t> </a:t>
            </a:r>
            <a:r>
              <a:rPr lang="en-GB" dirty="0" err="1"/>
              <a:t>jäsennystaso</a:t>
            </a:r>
            <a:endParaRPr lang="en-GB" dirty="0"/>
          </a:p>
          <a:p>
            <a:pPr lvl="2"/>
            <a:r>
              <a:rPr lang="en-GB" dirty="0" err="1"/>
              <a:t>Kolmas</a:t>
            </a:r>
            <a:r>
              <a:rPr lang="en-GB" dirty="0"/>
              <a:t> </a:t>
            </a:r>
            <a:r>
              <a:rPr lang="en-GB" dirty="0" err="1"/>
              <a:t>jäsennystaso</a:t>
            </a:r>
            <a:endParaRPr lang="en-GB" dirty="0"/>
          </a:p>
          <a:p>
            <a:pPr lvl="3"/>
            <a:r>
              <a:rPr lang="en-GB" dirty="0" err="1"/>
              <a:t>Neljäs</a:t>
            </a:r>
            <a:r>
              <a:rPr lang="en-GB" dirty="0"/>
              <a:t> </a:t>
            </a:r>
            <a:r>
              <a:rPr lang="en-GB" dirty="0" err="1"/>
              <a:t>jäsennystaso</a:t>
            </a:r>
            <a:endParaRPr lang="en-GB" dirty="0"/>
          </a:p>
          <a:p>
            <a:pPr lvl="4"/>
            <a:r>
              <a:rPr lang="en-GB" dirty="0" err="1"/>
              <a:t>Viides</a:t>
            </a:r>
            <a:r>
              <a:rPr lang="en-GB" dirty="0"/>
              <a:t> </a:t>
            </a:r>
            <a:r>
              <a:rPr lang="en-GB" dirty="0" err="1"/>
              <a:t>jäsennystaso</a:t>
            </a:r>
            <a:endParaRPr lang="en-GB" dirty="0"/>
          </a:p>
          <a:p>
            <a:pPr lvl="4"/>
            <a:r>
              <a:rPr lang="en-GB" dirty="0" err="1"/>
              <a:t>Kuudes</a:t>
            </a:r>
            <a:r>
              <a:rPr lang="en-GB" dirty="0"/>
              <a:t> </a:t>
            </a:r>
            <a:r>
              <a:rPr lang="en-GB" dirty="0" err="1"/>
              <a:t>jäsennystaso</a:t>
            </a:r>
            <a:endParaRPr lang="en-GB" dirty="0"/>
          </a:p>
          <a:p>
            <a:pPr lvl="4"/>
            <a:r>
              <a:rPr lang="en-GB" dirty="0" err="1"/>
              <a:t>Seitsemäs</a:t>
            </a:r>
            <a:r>
              <a:rPr lang="en-GB" dirty="0"/>
              <a:t> </a:t>
            </a:r>
            <a:r>
              <a:rPr lang="en-GB" dirty="0" err="1"/>
              <a:t>jäsennystaso</a:t>
            </a:r>
            <a:endParaRPr lang="en-GB" dirty="0"/>
          </a:p>
          <a:p>
            <a:pPr lvl="4"/>
            <a:r>
              <a:rPr lang="en-GB" dirty="0" err="1"/>
              <a:t>Kahdeksas</a:t>
            </a:r>
            <a:r>
              <a:rPr lang="en-GB" dirty="0"/>
              <a:t> </a:t>
            </a:r>
            <a:r>
              <a:rPr lang="en-GB" dirty="0" err="1"/>
              <a:t>jäsennystaso</a:t>
            </a:r>
            <a:endParaRPr lang="en-GB" dirty="0"/>
          </a:p>
          <a:p>
            <a:pPr lvl="4"/>
            <a:r>
              <a:rPr lang="en-GB" dirty="0" err="1"/>
              <a:t>Yhdeksäs</a:t>
            </a:r>
            <a:r>
              <a:rPr lang="en-GB" dirty="0"/>
              <a:t> </a:t>
            </a:r>
            <a:r>
              <a:rPr lang="en-GB" dirty="0" err="1"/>
              <a:t>jäsennystaso</a:t>
            </a:r>
            <a:endParaRPr lang="en-GB" dirty="0"/>
          </a:p>
        </p:txBody>
      </p:sp>
      <p:pic>
        <p:nvPicPr>
          <p:cNvPr id="1029" name="Picture 4"/>
          <p:cNvPicPr>
            <a:picLocks noChangeAspect="1" noChangeArrowheads="1"/>
          </p:cNvPicPr>
          <p:nvPr/>
        </p:nvPicPr>
        <p:blipFill>
          <a:blip r:embed="rId13"/>
          <a:srcRect/>
          <a:stretch>
            <a:fillRect/>
          </a:stretch>
        </p:blipFill>
        <p:spPr bwMode="auto">
          <a:xfrm>
            <a:off x="8242300" y="7164388"/>
            <a:ext cx="1801813" cy="360362"/>
          </a:xfrm>
          <a:prstGeom prst="rect">
            <a:avLst/>
          </a:prstGeom>
          <a:noFill/>
          <a:ln w="9525">
            <a:noFill/>
            <a:round/>
            <a:headEnd/>
            <a:tailEnd/>
          </a:ln>
        </p:spPr>
      </p:pic>
      <p:pic>
        <p:nvPicPr>
          <p:cNvPr id="6" name="Picture 5" descr="FOCUSK3D-3.png"/>
          <p:cNvPicPr>
            <a:picLocks noChangeAspect="1"/>
          </p:cNvPicPr>
          <p:nvPr userDrawn="1"/>
        </p:nvPicPr>
        <p:blipFill>
          <a:blip r:embed="rId14"/>
          <a:stretch>
            <a:fillRect/>
          </a:stretch>
        </p:blipFill>
        <p:spPr>
          <a:xfrm>
            <a:off x="4762" y="7056437"/>
            <a:ext cx="1225550" cy="501650"/>
          </a:xfrm>
          <a:prstGeom prst="rect">
            <a:avLst/>
          </a:prstGeom>
        </p:spPr>
      </p:pic>
      <p:sp>
        <p:nvSpPr>
          <p:cNvPr id="7" name="TextBox 6"/>
          <p:cNvSpPr txBox="1"/>
          <p:nvPr userDrawn="1"/>
        </p:nvSpPr>
        <p:spPr>
          <a:xfrm>
            <a:off x="9078912" y="7361237"/>
            <a:ext cx="1066800" cy="202107"/>
          </a:xfrm>
          <a:prstGeom prst="rect">
            <a:avLst/>
          </a:prstGeom>
          <a:noFill/>
        </p:spPr>
        <p:txBody>
          <a:bodyPr wrap="square" rtlCol="0">
            <a:spAutoFit/>
          </a:bodyPr>
          <a:lstStyle/>
          <a:p>
            <a:pPr algn="r"/>
            <a:fld id="{AFDCB32F-A23A-5944-BFBB-394DA9DDC7A3}" type="slidenum">
              <a:rPr lang="en-US" sz="800" smtClean="0">
                <a:solidFill>
                  <a:schemeClr val="bg1">
                    <a:lumMod val="65000"/>
                  </a:schemeClr>
                </a:solidFill>
              </a:rPr>
              <a:pPr algn="r"/>
              <a:t>‹#›</a:t>
            </a:fld>
            <a:endParaRPr lang="en-US" sz="8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 id="2147483661" r:id="rId9"/>
    <p:sldLayoutId id="2147483662" r:id="rId10"/>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charset="0"/>
        <a:defRPr sz="4000" b="1">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000" b="1">
          <a:solidFill>
            <a:srgbClr val="FFFFFF"/>
          </a:solidFill>
          <a:latin typeface="Arial" charset="0"/>
          <a:ea typeface="DejaVu Sans" charset="0"/>
          <a:cs typeface="DejaVu Sans"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000" b="1">
          <a:solidFill>
            <a:srgbClr val="FFFFFF"/>
          </a:solidFill>
          <a:latin typeface="Arial" charset="0"/>
          <a:ea typeface="DejaVu Sans" charset="0"/>
          <a:cs typeface="DejaVu Sans"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000" b="1">
          <a:solidFill>
            <a:srgbClr val="FFFFFF"/>
          </a:solidFill>
          <a:latin typeface="Arial" charset="0"/>
          <a:ea typeface="DejaVu Sans" charset="0"/>
          <a:cs typeface="DejaVu Sans"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000" b="1">
          <a:solidFill>
            <a:srgbClr val="FFFFFF"/>
          </a:solidFill>
          <a:latin typeface="Arial" charset="0"/>
          <a:ea typeface="DejaVu Sans" charset="0"/>
          <a:cs typeface="DejaVu San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000" b="1">
          <a:solidFill>
            <a:srgbClr val="FFFFFF"/>
          </a:solidFill>
          <a:latin typeface="Arial" charset="0"/>
          <a:ea typeface="DejaVu Sans" charset="0"/>
          <a:cs typeface="DejaVu San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000" b="1">
          <a:solidFill>
            <a:srgbClr val="FFFFFF"/>
          </a:solidFill>
          <a:latin typeface="Arial" charset="0"/>
          <a:ea typeface="DejaVu Sans" charset="0"/>
          <a:cs typeface="DejaVu San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000" b="1">
          <a:solidFill>
            <a:srgbClr val="FFFFFF"/>
          </a:solidFill>
          <a:latin typeface="Arial" charset="0"/>
          <a:ea typeface="DejaVu Sans" charset="0"/>
          <a:cs typeface="DejaVu San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000" b="1">
          <a:solidFill>
            <a:srgbClr val="FFFFFF"/>
          </a:solidFill>
          <a:latin typeface="Arial" charset="0"/>
          <a:ea typeface="DejaVu Sans" charset="0"/>
          <a:cs typeface="DejaVu Sans" charset="0"/>
        </a:defRPr>
      </a:lvl9pPr>
    </p:titleStyle>
    <p:bodyStyle>
      <a:lvl1pPr marL="342900" indent="-342900" algn="l" defTabSz="449263" rtl="0" eaLnBrk="0" fontAlgn="base" hangingPunct="0">
        <a:lnSpc>
          <a:spcPct val="93000"/>
        </a:lnSpc>
        <a:spcBef>
          <a:spcPct val="0"/>
        </a:spcBef>
        <a:spcAft>
          <a:spcPts val="1425"/>
        </a:spcAft>
        <a:buClr>
          <a:srgbClr val="807446"/>
        </a:buClr>
        <a:buSzPct val="100000"/>
        <a:buFont typeface="Wingdings" charset="2"/>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807446"/>
        </a:buClr>
        <a:buSzPct val="100000"/>
        <a:buFont typeface="Wingdings" charset="2"/>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807446"/>
        </a:buClr>
        <a:buSzPct val="100000"/>
        <a:buFont typeface="Wingdings" charset="2"/>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807446"/>
        </a:buClr>
        <a:buSzPct val="100000"/>
        <a:buFont typeface="Wingdings" charset="2"/>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807446"/>
        </a:buClr>
        <a:buSzPct val="100000"/>
        <a:buFont typeface="Wingdings" charset="2"/>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hyperlink" Target="http://www.w3.org/2001/sw/sweo/public/UseCases/Pfizer/"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dbpedia.org/" TargetMode="Externa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hyperlink" Target="http://www4.wiwiss.fu-berlin.de/bizer/pub/lod-datasets_2008-09-18.html" TargetMode="External"/><Relationship Id="rId6"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jpeg"/><Relationship Id="rId3"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0.xml"/><Relationship Id="rId2"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0.xml"/><Relationship Id="rId2" Type="http://schemas.openxmlformats.org/officeDocument/2006/relationships/image" Target="../media/image2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jpeg"/><Relationship Id="rId3"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 Id="rId3" Type="http://schemas.openxmlformats.org/officeDocument/2006/relationships/hyperlink" Target="http://www.w3.org/2001/sw/sweo/public/UseCases/Lilly/"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jpe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360363" y="2573338"/>
            <a:ext cx="8931275" cy="309880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solidFill>
                  <a:srgbClr val="000000"/>
                </a:solidFill>
              </a:rPr>
              <a:t>Semantic </a:t>
            </a:r>
            <a:r>
              <a:rPr lang="en-GB" dirty="0" smtClean="0">
                <a:solidFill>
                  <a:srgbClr val="000000"/>
                </a:solidFill>
              </a:rPr>
              <a:t>Web, Linked Data, and Semantic 3D Media</a:t>
            </a:r>
            <a:br>
              <a:rPr lang="en-GB" dirty="0" smtClean="0">
                <a:solidFill>
                  <a:srgbClr val="000000"/>
                </a:solidFill>
              </a:rPr>
            </a:br>
            <a:r>
              <a:rPr lang="en-GB" dirty="0" smtClean="0">
                <a:solidFill>
                  <a:srgbClr val="000000"/>
                </a:solidFill>
              </a:rPr>
              <a:t/>
            </a:r>
            <a:br>
              <a:rPr lang="en-GB" dirty="0" smtClean="0">
                <a:solidFill>
                  <a:srgbClr val="000000"/>
                </a:solidFill>
              </a:rPr>
            </a:br>
            <a:r>
              <a:rPr lang="en-GB" dirty="0">
                <a:solidFill>
                  <a:srgbClr val="000000"/>
                </a:solidFill>
              </a:rPr>
              <a:t>Ivan Herman, W3C</a:t>
            </a:r>
            <a:br>
              <a:rPr lang="en-GB" dirty="0">
                <a:solidFill>
                  <a:srgbClr val="000000"/>
                </a:solidFill>
              </a:rPr>
            </a:br>
            <a:r>
              <a:rPr lang="en-GB" dirty="0" smtClean="0">
                <a:solidFill>
                  <a:srgbClr val="000000"/>
                </a:solidFill>
              </a:rPr>
              <a:t/>
            </a:r>
            <a:br>
              <a:rPr lang="en-GB" dirty="0" smtClean="0">
                <a:solidFill>
                  <a:srgbClr val="000000"/>
                </a:solidFill>
              </a:rPr>
            </a:br>
            <a:r>
              <a:rPr lang="en-GB" sz="1800" dirty="0" smtClean="0">
                <a:solidFill>
                  <a:srgbClr val="000000"/>
                </a:solidFill>
              </a:rPr>
              <a:t>FOCUS 3D Conference, Sophia </a:t>
            </a:r>
            <a:r>
              <a:rPr lang="en-GB" sz="1800" dirty="0" err="1" smtClean="0">
                <a:solidFill>
                  <a:srgbClr val="000000"/>
                </a:solidFill>
              </a:rPr>
              <a:t>Antipolis</a:t>
            </a:r>
            <a:r>
              <a:rPr lang="en-GB" sz="1800" dirty="0" smtClean="0">
                <a:solidFill>
                  <a:srgbClr val="000000"/>
                </a:solidFill>
              </a:rPr>
              <a:t>, France</a:t>
            </a:r>
            <a:br>
              <a:rPr lang="en-GB" sz="1800" dirty="0" smtClean="0">
                <a:solidFill>
                  <a:srgbClr val="000000"/>
                </a:solidFill>
              </a:rPr>
            </a:br>
            <a:r>
              <a:rPr lang="en-GB" sz="1800" dirty="0" smtClean="0">
                <a:solidFill>
                  <a:srgbClr val="000000"/>
                </a:solidFill>
              </a:rPr>
              <a:t>2010-02-11</a:t>
            </a:r>
            <a:endParaRPr lang="en-GB" sz="18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36513"/>
            <a:ext cx="10080625" cy="1152524"/>
          </a:xfrm>
          <a:ln/>
        </p:spPr>
        <p:txBody>
          <a:bodyPr tIns="69120"/>
          <a:lstStyle/>
          <a:p>
            <a:pPr>
              <a:lnSpc>
                <a:spcPct val="89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a:t>Is this where we are?</a:t>
            </a:r>
          </a:p>
        </p:txBody>
      </p:sp>
      <p:pic>
        <p:nvPicPr>
          <p:cNvPr id="14338" name="Picture 2"/>
          <p:cNvPicPr>
            <a:picLocks noChangeAspect="1" noChangeArrowheads="1"/>
          </p:cNvPicPr>
          <p:nvPr/>
        </p:nvPicPr>
        <p:blipFill>
          <a:blip r:embed="rId3"/>
          <a:srcRect/>
          <a:stretch>
            <a:fillRect/>
          </a:stretch>
        </p:blipFill>
        <p:spPr bwMode="auto">
          <a:xfrm>
            <a:off x="1011238" y="1279525"/>
            <a:ext cx="7951787" cy="5762625"/>
          </a:xfrm>
          <a:prstGeom prst="rect">
            <a:avLst/>
          </a:prstGeom>
          <a:noFill/>
          <a:ln w="9525">
            <a:noFill/>
            <a:round/>
            <a:headEnd/>
            <a:tailEnd/>
          </a:ln>
          <a:effectLst>
            <a:outerShdw blurRad="63500" dist="101823" dir="2700000" algn="ctr" rotWithShape="0">
              <a:srgbClr val="C0C0C0"/>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1"/>
          <p:cNvSpPr>
            <a:spLocks noGrp="1" noChangeArrowheads="1"/>
          </p:cNvSpPr>
          <p:nvPr>
            <p:ph idx="1"/>
          </p:nvPr>
        </p:nvSpPr>
        <p:spPr>
          <a:xfrm>
            <a:off x="179388" y="1295400"/>
            <a:ext cx="9718675" cy="6008688"/>
          </a:xfrm>
          <a:ln/>
        </p:spPr>
        <p:txBody>
          <a:bodyPr tIns="72432" anchor="t"/>
          <a:lstStyle/>
          <a:p>
            <a:pPr marL="428625" indent="-323850" algn="l">
              <a:lnSpc>
                <a:spcPct val="89000"/>
              </a:lnSpc>
              <a:spcAft>
                <a:spcPts val="1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3200" b="0" dirty="0">
                <a:solidFill>
                  <a:srgbClr val="000000"/>
                </a:solidFill>
              </a:rPr>
              <a:t>Maybe, but being an elephant is not necessary bad!  </a:t>
            </a:r>
            <a:endParaRPr lang="en-GB" sz="3200" b="0" dirty="0" smtClean="0">
              <a:solidFill>
                <a:srgbClr val="000000"/>
              </a:solidFill>
            </a:endParaRP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smtClean="0">
                <a:solidFill>
                  <a:srgbClr val="000000"/>
                </a:solidFill>
              </a:rPr>
              <a:t> it </a:t>
            </a:r>
            <a:r>
              <a:rPr lang="en-GB" sz="2800" b="0" dirty="0">
                <a:solidFill>
                  <a:srgbClr val="000000"/>
                </a:solidFill>
              </a:rPr>
              <a:t>shows that the Semantic Web is a mature technology</a:t>
            </a:r>
            <a:endParaRPr lang="en-GB" sz="2800" b="0" dirty="0" smtClean="0">
              <a:solidFill>
                <a:srgbClr val="000000"/>
              </a:solidFill>
            </a:endParaRP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smtClean="0">
                <a:solidFill>
                  <a:srgbClr val="000000"/>
                </a:solidFill>
              </a:rPr>
              <a:t> that </a:t>
            </a:r>
            <a:r>
              <a:rPr lang="en-GB" sz="2800" b="0" dirty="0">
                <a:solidFill>
                  <a:srgbClr val="000000"/>
                </a:solidFill>
              </a:rPr>
              <a:t>there is lots of interest, applications</a:t>
            </a:r>
            <a:endParaRPr lang="en-GB" sz="2800" b="0" dirty="0" smtClean="0">
              <a:solidFill>
                <a:srgbClr val="000000"/>
              </a:solidFill>
            </a:endParaRP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smtClean="0">
                <a:solidFill>
                  <a:srgbClr val="000000"/>
                </a:solidFill>
              </a:rPr>
              <a:t> various </a:t>
            </a:r>
            <a:r>
              <a:rPr lang="en-GB" sz="2800" b="0" dirty="0">
                <a:solidFill>
                  <a:srgbClr val="000000"/>
                </a:solidFill>
              </a:rPr>
              <a:t>application areas pick what they need…</a:t>
            </a:r>
          </a:p>
          <a:p>
            <a:pPr marL="1292225" lvl="2" indent="-214313" algn="l">
              <a:lnSpc>
                <a:spcPct val="89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400" b="0" dirty="0">
                <a:solidFill>
                  <a:srgbClr val="000000"/>
                </a:solidFill>
              </a:rPr>
              <a:t>e.g., some need sophisticated knowledge management, so they go for complex</a:t>
            </a:r>
            <a:r>
              <a:rPr lang="en-GB" sz="2400" b="0" dirty="0" smtClean="0">
                <a:solidFill>
                  <a:srgbClr val="000000"/>
                </a:solidFill>
              </a:rPr>
              <a:t> ontology’s…</a:t>
            </a:r>
            <a:endParaRPr lang="en-GB" sz="2400" b="0" dirty="0">
              <a:solidFill>
                <a:srgbClr val="000000"/>
              </a:solidFill>
            </a:endParaRPr>
          </a:p>
          <a:p>
            <a:pPr marL="1292225" lvl="2" indent="-214313" algn="l">
              <a:lnSpc>
                <a:spcPct val="89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400" b="0" dirty="0">
                <a:solidFill>
                  <a:srgbClr val="000000"/>
                </a:solidFill>
              </a:rPr>
              <a:t>some concentrate on semantically simpler vocabularies but large volume of data</a:t>
            </a:r>
            <a:endParaRPr lang="en-GB" sz="2400" b="0" dirty="0" smtClean="0">
              <a:solidFill>
                <a:srgbClr val="000000"/>
              </a:solidFill>
            </a:endParaRP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smtClean="0">
                <a:solidFill>
                  <a:srgbClr val="000000"/>
                </a:solidFill>
              </a:rPr>
              <a:t> …</a:t>
            </a:r>
            <a:r>
              <a:rPr lang="en-GB" sz="2800" b="0" dirty="0">
                <a:solidFill>
                  <a:srgbClr val="000000"/>
                </a:solidFill>
              </a:rPr>
              <a:t>and that is fine, there is room for many! </a:t>
            </a:r>
          </a:p>
        </p:txBody>
      </p:sp>
      <p:pic>
        <p:nvPicPr>
          <p:cNvPr id="15362" name="Picture 2"/>
          <p:cNvPicPr>
            <a:picLocks noChangeAspect="1" noChangeArrowheads="1"/>
          </p:cNvPicPr>
          <p:nvPr/>
        </p:nvPicPr>
        <p:blipFill>
          <a:blip r:embed="rId3"/>
          <a:srcRect/>
          <a:stretch>
            <a:fillRect/>
          </a:stretch>
        </p:blipFill>
        <p:spPr bwMode="auto">
          <a:xfrm>
            <a:off x="1592262" y="1874837"/>
            <a:ext cx="247650" cy="2476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1"/>
          <p:cNvSpPr>
            <a:spLocks noGrp="1" noChangeArrowheads="1"/>
          </p:cNvSpPr>
          <p:nvPr>
            <p:ph idx="1"/>
          </p:nvPr>
        </p:nvSpPr>
        <p:spPr>
          <a:xfrm>
            <a:off x="179388" y="1331913"/>
            <a:ext cx="9718675" cy="6008687"/>
          </a:xfrm>
          <a:ln/>
        </p:spPr>
        <p:txBody>
          <a:bodyPr tIns="72432" anchor="t"/>
          <a:lstStyle/>
          <a:p>
            <a:pPr marL="428625" indent="-323850" algn="l">
              <a:lnSpc>
                <a:spcPct val="89000"/>
              </a:lnSpc>
              <a:spcAft>
                <a:spcPts val="1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3200" b="0" dirty="0">
                <a:solidFill>
                  <a:srgbClr val="000000"/>
                </a:solidFill>
              </a:rPr>
              <a:t>But it is good to (re-)emphasize some principles</a:t>
            </a:r>
          </a:p>
          <a:p>
            <a:pPr marL="428625" indent="-323850" algn="l">
              <a:lnSpc>
                <a:spcPct val="89000"/>
              </a:lnSpc>
              <a:spcAft>
                <a:spcPts val="1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3200" b="0" dirty="0">
                <a:solidFill>
                  <a:srgbClr val="000000"/>
                </a:solidFill>
              </a:rPr>
              <a:t>The Semantic Web:</a:t>
            </a:r>
            <a:endParaRPr lang="en-GB" sz="3200" b="0" dirty="0" smtClean="0">
              <a:solidFill>
                <a:srgbClr val="000000"/>
              </a:solidFill>
            </a:endParaRP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smtClean="0">
                <a:solidFill>
                  <a:srgbClr val="000000"/>
                </a:solidFill>
              </a:rPr>
              <a:t> </a:t>
            </a:r>
            <a:r>
              <a:rPr lang="en-GB" sz="2800" b="0" i="1" dirty="0" smtClean="0">
                <a:solidFill>
                  <a:srgbClr val="000000"/>
                </a:solidFill>
              </a:rPr>
              <a:t>extends </a:t>
            </a:r>
            <a:r>
              <a:rPr lang="en-GB" sz="2800" b="0" i="1" dirty="0">
                <a:solidFill>
                  <a:srgbClr val="000000"/>
                </a:solidFill>
              </a:rPr>
              <a:t>the principles of the Web from documents to data</a:t>
            </a:r>
            <a:r>
              <a:rPr lang="en-GB" sz="2800" b="0" dirty="0">
                <a:solidFill>
                  <a:srgbClr val="000000"/>
                </a:solidFill>
              </a:rPr>
              <a:t>; create a  </a:t>
            </a:r>
            <a:r>
              <a:rPr lang="en-GB" sz="2800" b="0" i="1" u="sng" dirty="0">
                <a:solidFill>
                  <a:srgbClr val="000000"/>
                </a:solidFill>
              </a:rPr>
              <a:t>Web of data</a:t>
            </a:r>
          </a:p>
        </p:txBody>
      </p:sp>
      <p:pic>
        <p:nvPicPr>
          <p:cNvPr id="16386" name="Picture 2"/>
          <p:cNvPicPr>
            <a:picLocks noChangeAspect="1" noChangeArrowheads="1"/>
          </p:cNvPicPr>
          <p:nvPr/>
        </p:nvPicPr>
        <p:blipFill>
          <a:blip r:embed="rId3"/>
          <a:srcRect/>
          <a:stretch>
            <a:fillRect/>
          </a:stretch>
        </p:blipFill>
        <p:spPr bwMode="auto">
          <a:xfrm>
            <a:off x="2940050" y="4160837"/>
            <a:ext cx="4767262" cy="2680920"/>
          </a:xfrm>
          <a:prstGeom prst="rect">
            <a:avLst/>
          </a:prstGeom>
          <a:noFill/>
          <a:ln w="9525">
            <a:noFill/>
            <a:round/>
            <a:headEnd/>
            <a:tailEnd/>
          </a:ln>
          <a:effectLst>
            <a:outerShdw blurRad="63500" dist="101823" dir="2700000" algn="ctr" rotWithShape="0">
              <a:srgbClr val="C0C0C0"/>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1"/>
          <p:cNvSpPr>
            <a:spLocks noGrp="1" noChangeArrowheads="1"/>
          </p:cNvSpPr>
          <p:nvPr>
            <p:ph idx="1"/>
          </p:nvPr>
        </p:nvSpPr>
        <p:spPr>
          <a:xfrm>
            <a:off x="179388" y="1331913"/>
            <a:ext cx="9718675" cy="6008687"/>
          </a:xfrm>
          <a:ln/>
        </p:spPr>
        <p:txBody>
          <a:bodyPr tIns="72432" anchor="t"/>
          <a:lstStyle/>
          <a:p>
            <a:pPr marL="428625" indent="-323850" algn="l">
              <a:lnSpc>
                <a:spcPct val="89000"/>
              </a:lnSpc>
              <a:spcAft>
                <a:spcPts val="1288"/>
              </a:spcAft>
              <a:buClr>
                <a:srgbClr val="807446"/>
              </a:buClr>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3200" b="0" dirty="0">
                <a:solidFill>
                  <a:srgbClr val="000000"/>
                </a:solidFill>
              </a:rPr>
              <a:t>It is the Semantic </a:t>
            </a:r>
            <a:r>
              <a:rPr lang="en-GB" sz="3200" b="0" i="1" u="sng" dirty="0">
                <a:solidFill>
                  <a:srgbClr val="000000"/>
                </a:solidFill>
              </a:rPr>
              <a:t>Web</a:t>
            </a:r>
            <a:r>
              <a:rPr lang="en-GB" sz="3200" b="0" dirty="0">
                <a:solidFill>
                  <a:srgbClr val="000000"/>
                </a:solidFill>
              </a:rPr>
              <a:t>, and not only Semantics!</a:t>
            </a:r>
          </a:p>
          <a:p>
            <a:pPr marL="860425" lvl="1" algn="l">
              <a:lnSpc>
                <a:spcPct val="89000"/>
              </a:lnSpc>
              <a:spcAft>
                <a:spcPts val="575"/>
              </a:spcAft>
              <a:buClr>
                <a:srgbClr val="807446"/>
              </a:buClr>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a:solidFill>
                  <a:srgbClr val="000000"/>
                </a:solidFill>
              </a:rPr>
              <a:t>data, ontologies, vocabularies, etc, can (and should!) be shared, reused, potentially on Web scale</a:t>
            </a:r>
          </a:p>
          <a:p>
            <a:pPr marL="1292225" lvl="2" indent="-214313" algn="l">
              <a:lnSpc>
                <a:spcPct val="89000"/>
              </a:lnSpc>
              <a:spcAft>
                <a:spcPts val="850"/>
              </a:spcAft>
              <a:buClr>
                <a:srgbClr val="807446"/>
              </a:buClr>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400" b="0" i="1" dirty="0">
                <a:solidFill>
                  <a:srgbClr val="000000"/>
                </a:solidFill>
              </a:rPr>
              <a:t>the “network effect” on data</a:t>
            </a:r>
            <a:endParaRPr lang="en-GB" sz="2400" b="0" i="1" dirty="0" smtClean="0">
              <a:solidFill>
                <a:srgbClr val="000000"/>
              </a:solidFill>
            </a:endParaRPr>
          </a:p>
          <a:p>
            <a:pPr marL="428625" indent="-323850" algn="l">
              <a:lnSpc>
                <a:spcPct val="89000"/>
              </a:lnSpc>
              <a:spcAft>
                <a:spcPts val="1288"/>
              </a:spcAft>
              <a:buClr>
                <a:srgbClr val="807446"/>
              </a:buClr>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3200" b="0" dirty="0" smtClean="0">
                <a:solidFill>
                  <a:srgbClr val="000000"/>
                </a:solidFill>
              </a:rPr>
              <a:t>The </a:t>
            </a:r>
            <a:r>
              <a:rPr lang="en-GB" sz="3200" b="0" dirty="0">
                <a:solidFill>
                  <a:srgbClr val="000000"/>
                </a:solidFill>
              </a:rPr>
              <a:t>major importance of RDF is that it provides an abstract integration layer for data on the Web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9" name="Rectangle 1"/>
          <p:cNvSpPr>
            <a:spLocks noGrp="1" noChangeArrowheads="1"/>
          </p:cNvSpPr>
          <p:nvPr>
            <p:ph type="title"/>
          </p:nvPr>
        </p:nvSpPr>
        <p:spPr>
          <a:xfrm>
            <a:off x="0" y="7937"/>
            <a:ext cx="10080625" cy="1181099"/>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Applications are not always very complex…</a:t>
            </a:r>
          </a:p>
        </p:txBody>
      </p:sp>
      <p:sp>
        <p:nvSpPr>
          <p:cNvPr id="60420" name="Rectangle 2"/>
          <p:cNvSpPr>
            <a:spLocks noGrp="1" noChangeArrowheads="1"/>
          </p:cNvSpPr>
          <p:nvPr>
            <p:ph idx="1"/>
          </p:nvPr>
        </p:nvSpPr>
        <p:spPr>
          <a:xfrm>
            <a:off x="179388" y="1331913"/>
            <a:ext cx="9718675" cy="5580062"/>
          </a:xfrm>
        </p:spPr>
        <p:txBody>
          <a:bodyPr/>
          <a:lstStyle/>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Eg: simple semantic annotations of data provides easy integration (eg, with MusicBrainz, Wikipedia, geographic data sets, etc)</a:t>
            </a:r>
          </a:p>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What is needed: some simple vocabularies, simple annotation</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annotation an be generated by a server automatically, or</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added by the user via some user interface</a:t>
            </a:r>
          </a:p>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This extra data can be in some microformats, in RDFa,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3" name="Rectangle 1"/>
          <p:cNvSpPr>
            <a:spLocks noGrp="1" noChangeArrowheads="1"/>
          </p:cNvSpPr>
          <p:nvPr>
            <p:ph type="title"/>
          </p:nvPr>
        </p:nvSpPr>
        <p:spPr>
          <a:xfrm>
            <a:off x="-1"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t>A </a:t>
            </a:r>
            <a:r>
              <a:rPr lang="en-US" dirty="0"/>
              <a:t>relatively simple application</a:t>
            </a:r>
          </a:p>
        </p:txBody>
      </p:sp>
      <p:sp>
        <p:nvSpPr>
          <p:cNvPr id="66564" name="Rectangle 2"/>
          <p:cNvSpPr>
            <a:spLocks noGrp="1" noChangeArrowheads="1"/>
          </p:cNvSpPr>
          <p:nvPr>
            <p:ph idx="1"/>
          </p:nvPr>
        </p:nvSpPr>
        <p:spPr>
          <a:xfrm>
            <a:off x="106363" y="1439863"/>
            <a:ext cx="4141787" cy="5916612"/>
          </a:xfrm>
        </p:spPr>
        <p:txBody>
          <a:bodyPr/>
          <a:lstStyle/>
          <a:p>
            <a:pPr marL="431800" indent="-323850" eaLnBrk="1">
              <a:buClr>
                <a:srgbClr val="996633"/>
              </a:buClr>
              <a:buSzPct val="45000"/>
              <a:buFont typeface="Wingdings" charset="2"/>
              <a:buChar char=""/>
              <a:tabLst>
                <a:tab pos="723900" algn="l"/>
                <a:tab pos="1447800" algn="l"/>
                <a:tab pos="2171700" algn="l"/>
                <a:tab pos="2895600" algn="l"/>
                <a:tab pos="3619500" algn="l"/>
              </a:tabLst>
            </a:pPr>
            <a:r>
              <a:rPr lang="en-US" dirty="0"/>
              <a:t>Goal: reuse of older experimental data</a:t>
            </a:r>
          </a:p>
          <a:p>
            <a:pPr marL="431800" indent="-323850" eaLnBrk="1">
              <a:buClr>
                <a:srgbClr val="996633"/>
              </a:buClr>
              <a:buSzPct val="45000"/>
              <a:buFont typeface="Wingdings" charset="2"/>
              <a:buChar char=""/>
              <a:tabLst>
                <a:tab pos="723900" algn="l"/>
                <a:tab pos="1447800" algn="l"/>
                <a:tab pos="2171700" algn="l"/>
                <a:tab pos="2895600" algn="l"/>
                <a:tab pos="3619500" algn="l"/>
              </a:tabLst>
            </a:pPr>
            <a:r>
              <a:rPr lang="en-US" dirty="0"/>
              <a:t>Keep data in databases or XML, just export key “fact” as RDF</a:t>
            </a:r>
          </a:p>
          <a:p>
            <a:pPr marL="431800" indent="-323850" eaLnBrk="1">
              <a:buClr>
                <a:srgbClr val="996633"/>
              </a:buClr>
              <a:buSzPct val="45000"/>
              <a:buFont typeface="Wingdings" charset="2"/>
              <a:buChar char=""/>
              <a:tabLst>
                <a:tab pos="723900" algn="l"/>
                <a:tab pos="1447800" algn="l"/>
                <a:tab pos="2171700" algn="l"/>
                <a:tab pos="2895600" algn="l"/>
                <a:tab pos="3619500" algn="l"/>
              </a:tabLst>
            </a:pPr>
            <a:r>
              <a:rPr lang="en-US" dirty="0"/>
              <a:t>Use a faceted browser to visualize and interact with the result</a:t>
            </a:r>
          </a:p>
        </p:txBody>
      </p:sp>
      <p:pic>
        <p:nvPicPr>
          <p:cNvPr id="27651" name="Picture 3"/>
          <p:cNvPicPr>
            <a:picLocks noChangeAspect="1" noChangeArrowheads="1"/>
          </p:cNvPicPr>
          <p:nvPr/>
        </p:nvPicPr>
        <p:blipFill>
          <a:blip r:embed="rId3"/>
          <a:srcRect/>
          <a:stretch>
            <a:fillRect/>
          </a:stretch>
        </p:blipFill>
        <p:spPr bwMode="auto">
          <a:xfrm>
            <a:off x="4945063" y="1403350"/>
            <a:ext cx="4991100" cy="4829175"/>
          </a:xfrm>
          <a:prstGeom prst="rect">
            <a:avLst/>
          </a:prstGeom>
          <a:noFill/>
          <a:ln w="9525">
            <a:noFill/>
            <a:round/>
            <a:headEnd/>
            <a:tailEnd/>
          </a:ln>
          <a:effectLst>
            <a:outerShdw blurRad="63500" dist="101823" dir="2700000" algn="ctr" rotWithShape="0">
              <a:srgbClr val="C0C0C0"/>
            </a:outerShdw>
          </a:effectLst>
        </p:spPr>
      </p:pic>
      <p:pic>
        <p:nvPicPr>
          <p:cNvPr id="27652" name="Picture 4"/>
          <p:cNvPicPr>
            <a:picLocks noChangeAspect="1" noChangeArrowheads="1"/>
          </p:cNvPicPr>
          <p:nvPr/>
        </p:nvPicPr>
        <p:blipFill>
          <a:blip r:embed="rId3"/>
          <a:srcRect/>
          <a:stretch>
            <a:fillRect/>
          </a:stretch>
        </p:blipFill>
        <p:spPr bwMode="auto">
          <a:xfrm>
            <a:off x="4464050" y="2519363"/>
            <a:ext cx="5153025" cy="4010025"/>
          </a:xfrm>
          <a:prstGeom prst="rect">
            <a:avLst/>
          </a:prstGeom>
          <a:noFill/>
          <a:ln w="9525">
            <a:noFill/>
            <a:round/>
            <a:headEnd/>
            <a:tailEnd/>
          </a:ln>
          <a:effectLst>
            <a:outerShdw blurRad="63500" dist="101823" dir="2700000" algn="ctr" rotWithShape="0">
              <a:srgbClr val="C0C0C0"/>
            </a:outerShdw>
          </a:effectLst>
        </p:spPr>
      </p:pic>
      <p:pic>
        <p:nvPicPr>
          <p:cNvPr id="66567" name="Picture 5"/>
          <p:cNvPicPr>
            <a:picLocks noChangeAspect="1" noChangeArrowheads="1"/>
          </p:cNvPicPr>
          <p:nvPr/>
        </p:nvPicPr>
        <p:blipFill>
          <a:blip r:embed="rId4"/>
          <a:srcRect/>
          <a:stretch>
            <a:fillRect/>
          </a:stretch>
        </p:blipFill>
        <p:spPr bwMode="auto">
          <a:xfrm>
            <a:off x="9359900" y="1368425"/>
            <a:ext cx="536575" cy="360363"/>
          </a:xfrm>
          <a:prstGeom prst="rect">
            <a:avLst/>
          </a:prstGeom>
          <a:noFill/>
          <a:ln w="9525">
            <a:noFill/>
            <a:round/>
            <a:headEnd/>
            <a:tailEnd/>
          </a:ln>
        </p:spPr>
      </p:pic>
      <p:pic>
        <p:nvPicPr>
          <p:cNvPr id="66568" name="Picture 6"/>
          <p:cNvPicPr>
            <a:picLocks noChangeAspect="1" noChangeArrowheads="1"/>
          </p:cNvPicPr>
          <p:nvPr/>
        </p:nvPicPr>
        <p:blipFill>
          <a:blip r:embed="rId4"/>
          <a:srcRect/>
          <a:stretch>
            <a:fillRect/>
          </a:stretch>
        </p:blipFill>
        <p:spPr bwMode="auto">
          <a:xfrm>
            <a:off x="8999538" y="2555875"/>
            <a:ext cx="536575" cy="360363"/>
          </a:xfrm>
          <a:prstGeom prst="rect">
            <a:avLst/>
          </a:prstGeom>
          <a:noFill/>
          <a:ln w="9525">
            <a:noFill/>
            <a:round/>
            <a:headEnd/>
            <a:tailEnd/>
          </a:ln>
        </p:spPr>
      </p:pic>
      <p:sp>
        <p:nvSpPr>
          <p:cNvPr id="66569" name="Text Box 7"/>
          <p:cNvSpPr txBox="1">
            <a:spLocks noChangeArrowheads="1"/>
          </p:cNvSpPr>
          <p:nvPr/>
        </p:nvSpPr>
        <p:spPr bwMode="auto">
          <a:xfrm>
            <a:off x="146050" y="7272338"/>
            <a:ext cx="8193088" cy="290512"/>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400" i="1" dirty="0">
                <a:solidFill>
                  <a:srgbClr val="000000"/>
                </a:solidFill>
                <a:ea typeface="msmincho" charset="0"/>
                <a:cs typeface="msmincho" charset="0"/>
              </a:rPr>
              <a:t>Courtesy of Nigel Wilkinson, Lee Harland, Pfizer Ltd, </a:t>
            </a:r>
            <a:r>
              <a:rPr lang="en-US" sz="1400" i="1" dirty="0" err="1">
                <a:solidFill>
                  <a:srgbClr val="000000"/>
                </a:solidFill>
                <a:ea typeface="msmincho" charset="0"/>
                <a:cs typeface="msmincho" charset="0"/>
              </a:rPr>
              <a:t>Melliyal</a:t>
            </a:r>
            <a:r>
              <a:rPr lang="en-US" sz="1400" i="1" dirty="0">
                <a:solidFill>
                  <a:srgbClr val="000000"/>
                </a:solidFill>
                <a:ea typeface="msmincho" charset="0"/>
                <a:cs typeface="msmincho" charset="0"/>
              </a:rPr>
              <a:t> </a:t>
            </a:r>
            <a:r>
              <a:rPr lang="en-US" sz="1400" i="1" dirty="0" err="1">
                <a:solidFill>
                  <a:srgbClr val="000000"/>
                </a:solidFill>
                <a:ea typeface="msmincho" charset="0"/>
                <a:cs typeface="msmincho" charset="0"/>
              </a:rPr>
              <a:t>Annamalai</a:t>
            </a:r>
            <a:r>
              <a:rPr lang="en-US" sz="1400" i="1" dirty="0">
                <a:solidFill>
                  <a:srgbClr val="000000"/>
                </a:solidFill>
                <a:ea typeface="msmincho" charset="0"/>
                <a:cs typeface="msmincho" charset="0"/>
              </a:rPr>
              <a:t>, Oracle </a:t>
            </a:r>
            <a:r>
              <a:rPr lang="en-US" sz="1400" i="1" dirty="0">
                <a:solidFill>
                  <a:srgbClr val="000000"/>
                </a:solidFill>
                <a:ea typeface="msmincho" charset="0"/>
                <a:cs typeface="msmincho" charset="0"/>
                <a:hlinkClick r:id="rId5"/>
              </a:rPr>
              <a:t>(SWEO Case Study)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111125" y="3348038"/>
            <a:ext cx="9805987" cy="720725"/>
          </a:xfrm>
          <a:prstGeom prst="rect">
            <a:avLst/>
          </a:prstGeom>
          <a:noFill/>
          <a:ln w="9525">
            <a:noFill/>
            <a:round/>
            <a:headEnd/>
            <a:tailEnd/>
          </a:ln>
        </p:spPr>
        <p:txBody>
          <a:bodyPr vert="horz" wrap="square" lIns="0" tIns="84528" rIns="0" bIns="0" numCol="1" anchor="ctr" anchorCtr="0" compatLnSpc="1">
            <a:prstTxWarp prst="textNoShape">
              <a:avLst/>
            </a:prstTxWarp>
          </a:bodyPr>
          <a:lstStyle/>
          <a:p>
            <a:pPr marL="0" marR="0" lvl="0" indent="0" algn="ctr" defTabSz="449263" rtl="0" eaLnBrk="0" fontAlgn="base" latinLnBrk="0" hangingPunct="0">
              <a:lnSpc>
                <a:spcPct val="89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kumimoji="0" lang="en-GB" sz="4800" b="1" i="0" u="none" strike="noStrike" kern="0" cap="none" spc="0" normalizeH="0" baseline="0" noProof="0" dirty="0" smtClean="0">
                <a:ln>
                  <a:noFill/>
                </a:ln>
                <a:solidFill>
                  <a:srgbClr val="000000"/>
                </a:solidFill>
                <a:effectLst/>
                <a:uLnTx/>
                <a:uFillTx/>
                <a:latin typeface="+mj-lt"/>
                <a:ea typeface="+mj-ea"/>
                <a:cs typeface="+mj-cs"/>
              </a:rPr>
              <a:t>But</a:t>
            </a:r>
            <a:r>
              <a:rPr kumimoji="0" lang="en-GB" sz="4800" b="1" i="0" u="none" strike="noStrike" kern="0" cap="none" spc="0" normalizeH="0" noProof="0" dirty="0" smtClean="0">
                <a:ln>
                  <a:noFill/>
                </a:ln>
                <a:solidFill>
                  <a:srgbClr val="000000"/>
                </a:solidFill>
                <a:effectLst/>
                <a:uLnTx/>
                <a:uFillTx/>
                <a:latin typeface="+mj-lt"/>
                <a:ea typeface="+mj-ea"/>
                <a:cs typeface="+mj-cs"/>
              </a:rPr>
              <a:t> is there already a Web of Data out there</a:t>
            </a:r>
            <a:r>
              <a:rPr kumimoji="0" lang="en-GB" sz="4800" b="1" i="0" u="none" strike="noStrike" kern="0" cap="none" spc="0" normalizeH="0" baseline="0" noProof="0" dirty="0" smtClean="0">
                <a:ln>
                  <a:noFill/>
                </a:ln>
                <a:solidFill>
                  <a:srgbClr val="000000"/>
                </a:solidFill>
                <a:effectLst/>
                <a:uLnTx/>
                <a:uFillTx/>
                <a:latin typeface="+mj-lt"/>
                <a:ea typeface="+mj-ea"/>
                <a:cs typeface="+mj-cs"/>
              </a:rPr>
              <a:t>?</a:t>
            </a:r>
            <a:endParaRPr kumimoji="0" lang="en-GB" sz="4800" b="1" i="0" u="none" strike="noStrike" kern="0" cap="none" spc="0" normalizeH="0" baseline="0" noProof="0" dirty="0">
              <a:ln>
                <a:noFill/>
              </a:ln>
              <a:solidFill>
                <a:srgbClr val="000000"/>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1"/>
          <p:cNvSpPr>
            <a:spLocks noGrp="1" noChangeArrowheads="1"/>
          </p:cNvSpPr>
          <p:nvPr>
            <p:ph type="title"/>
          </p:nvPr>
        </p:nvSpPr>
        <p:spPr>
          <a:xfrm>
            <a:off x="0" y="-1"/>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t>Linking Open Data Project</a:t>
            </a:r>
          </a:p>
        </p:txBody>
      </p:sp>
      <p:sp>
        <p:nvSpPr>
          <p:cNvPr id="89092" name="Rectangle 2"/>
          <p:cNvSpPr>
            <a:spLocks noGrp="1" noChangeArrowheads="1"/>
          </p:cNvSpPr>
          <p:nvPr>
            <p:ph idx="1"/>
          </p:nvPr>
        </p:nvSpPr>
        <p:spPr>
          <a:xfrm>
            <a:off x="179388" y="1223963"/>
            <a:ext cx="9718675" cy="6008687"/>
          </a:xfrm>
        </p:spPr>
        <p:txBody>
          <a:bodyPr/>
          <a:lstStyle/>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Goal: “expose” open datasets in RDF</a:t>
            </a:r>
          </a:p>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i="1" dirty="0"/>
              <a:t>Set RDF links among the data items</a:t>
            </a:r>
            <a:r>
              <a:rPr lang="en-US" dirty="0"/>
              <a:t> from different datasets</a:t>
            </a:r>
          </a:p>
        </p:txBody>
      </p:sp>
      <p:sp>
        <p:nvSpPr>
          <p:cNvPr id="89093" name="Text Box 3"/>
          <p:cNvSpPr txBox="1">
            <a:spLocks noChangeArrowheads="1"/>
          </p:cNvSpPr>
          <p:nvPr/>
        </p:nvSpPr>
        <p:spPr bwMode="auto">
          <a:xfrm>
            <a:off x="179388" y="2952750"/>
            <a:ext cx="3781425" cy="2411413"/>
          </a:xfrm>
          <a:prstGeom prst="rect">
            <a:avLst/>
          </a:prstGeom>
          <a:noFill/>
          <a:ln w="9525">
            <a:noFill/>
            <a:round/>
            <a:headEnd/>
            <a:tailEnd/>
          </a:ln>
        </p:spPr>
        <p:txBody>
          <a:bodyPr lIns="0" tIns="28224" rIns="0" bIns="0">
            <a:prstTxWarp prst="textNoShape">
              <a:avLst/>
            </a:prstTxWarp>
          </a:bodyPr>
          <a:lstStyle/>
          <a:p>
            <a:pPr marL="431800" indent="-323850">
              <a:lnSpc>
                <a:spcPct val="93000"/>
              </a:lnSpc>
              <a:spcAft>
                <a:spcPts val="1425"/>
              </a:spcAft>
              <a:buClr>
                <a:srgbClr val="996633"/>
              </a:buClr>
              <a:buSzPct val="45000"/>
              <a:buFont typeface="Wingdings" charset="2"/>
              <a:buChar char=""/>
              <a:tabLst>
                <a:tab pos="723900" algn="l"/>
                <a:tab pos="1447800" algn="l"/>
                <a:tab pos="2171700" algn="l"/>
                <a:tab pos="2895600" algn="l"/>
                <a:tab pos="3619500" algn="l"/>
              </a:tabLst>
            </a:pPr>
            <a:r>
              <a:rPr lang="en-US" sz="3200" dirty="0">
                <a:solidFill>
                  <a:srgbClr val="000000"/>
                </a:solidFill>
              </a:rPr>
              <a:t>Set up</a:t>
            </a:r>
            <a:r>
              <a:rPr lang="en-US" sz="3200" dirty="0" smtClean="0">
                <a:solidFill>
                  <a:srgbClr val="000000"/>
                </a:solidFill>
              </a:rPr>
              <a:t> query endpoints </a:t>
            </a:r>
            <a:endParaRPr lang="en-US" sz="3200" dirty="0">
              <a:solidFill>
                <a:srgbClr val="000000"/>
              </a:solidFill>
            </a:endParaRPr>
          </a:p>
          <a:p>
            <a:pPr marL="431800" indent="-323850">
              <a:lnSpc>
                <a:spcPct val="93000"/>
              </a:lnSpc>
              <a:spcAft>
                <a:spcPts val="1425"/>
              </a:spcAft>
              <a:buClr>
                <a:srgbClr val="996633"/>
              </a:buClr>
              <a:buSzPct val="45000"/>
              <a:buFont typeface="Wingdings" charset="2"/>
              <a:buChar char=""/>
              <a:tabLst>
                <a:tab pos="723900" algn="l"/>
                <a:tab pos="1447800" algn="l"/>
                <a:tab pos="2171700" algn="l"/>
                <a:tab pos="2895600" algn="l"/>
                <a:tab pos="3619500" algn="l"/>
              </a:tabLst>
            </a:pPr>
            <a:r>
              <a:rPr lang="en-US" sz="3200" dirty="0">
                <a:solidFill>
                  <a:srgbClr val="000000"/>
                </a:solidFill>
              </a:rPr>
              <a:t>Billions triples, millions of “links”</a:t>
            </a:r>
          </a:p>
        </p:txBody>
      </p:sp>
      <p:pic>
        <p:nvPicPr>
          <p:cNvPr id="89094" name="Picture 4"/>
          <p:cNvPicPr>
            <a:picLocks noChangeAspect="1" noChangeArrowheads="1"/>
          </p:cNvPicPr>
          <p:nvPr/>
        </p:nvPicPr>
        <p:blipFill>
          <a:blip r:embed="rId3"/>
          <a:stretch>
            <a:fillRect/>
          </a:stretch>
        </p:blipFill>
        <p:spPr bwMode="auto">
          <a:xfrm>
            <a:off x="3583665" y="2339975"/>
            <a:ext cx="6489933" cy="48593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9"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Example data source: DBpedia</a:t>
            </a:r>
          </a:p>
        </p:txBody>
      </p:sp>
      <p:sp>
        <p:nvSpPr>
          <p:cNvPr id="91140" name="Rectangle 2"/>
          <p:cNvSpPr>
            <a:spLocks noGrp="1" noChangeArrowheads="1"/>
          </p:cNvSpPr>
          <p:nvPr>
            <p:ph idx="1"/>
          </p:nvPr>
        </p:nvSpPr>
        <p:spPr>
          <a:xfrm>
            <a:off x="179388" y="1258888"/>
            <a:ext cx="9718675" cy="6008687"/>
          </a:xfrm>
        </p:spPr>
        <p:txBody>
          <a:bodyPr/>
          <a:lstStyle/>
          <a:p>
            <a:pPr marL="431800" indent="-323850" eaLnBrk="1">
              <a:spcBef>
                <a:spcPts val="1500"/>
              </a:spcBef>
              <a:spcAft>
                <a:spcPct val="0"/>
              </a:spcAft>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hlinkClick r:id="rId3"/>
              </a:rPr>
              <a:t>DBpedia</a:t>
            </a:r>
            <a:r>
              <a:rPr lang="en-US"/>
              <a:t> is a community effort to</a:t>
            </a:r>
          </a:p>
          <a:p>
            <a:pPr marL="863600" lvl="1" indent="-287338" eaLnBrk="1">
              <a:spcBef>
                <a:spcPts val="750"/>
              </a:spcBef>
              <a:spcAft>
                <a:spcPts val="250"/>
              </a:spcAft>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extract structured (“infobox”) information from Wikipedia</a:t>
            </a:r>
          </a:p>
          <a:p>
            <a:pPr marL="863600" lvl="1" indent="-287338" eaLnBrk="1">
              <a:spcBef>
                <a:spcPts val="750"/>
              </a:spcBef>
              <a:spcAft>
                <a:spcPts val="250"/>
              </a:spcAft>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provide a SPARQL endpoint to the dataset</a:t>
            </a:r>
          </a:p>
          <a:p>
            <a:pPr marL="863600" lvl="1" indent="-287338" eaLnBrk="1">
              <a:spcBef>
                <a:spcPts val="750"/>
              </a:spcBef>
              <a:spcAft>
                <a:spcPts val="250"/>
              </a:spcAft>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interlink the DBpedia dataset with other datasets on the Web</a:t>
            </a:r>
          </a:p>
        </p:txBody>
      </p:sp>
      <p:grpSp>
        <p:nvGrpSpPr>
          <p:cNvPr id="91141" name="Group 3"/>
          <p:cNvGrpSpPr>
            <a:grpSpLocks/>
          </p:cNvGrpSpPr>
          <p:nvPr/>
        </p:nvGrpSpPr>
        <p:grpSpPr bwMode="auto">
          <a:xfrm>
            <a:off x="3887788" y="4176713"/>
            <a:ext cx="2074862" cy="1798637"/>
            <a:chOff x="2449" y="2631"/>
            <a:chExt cx="1307" cy="1133"/>
          </a:xfrm>
        </p:grpSpPr>
        <p:pic>
          <p:nvPicPr>
            <p:cNvPr id="91142" name="Picture 4"/>
            <p:cNvPicPr>
              <a:picLocks noChangeAspect="1" noChangeArrowheads="1"/>
            </p:cNvPicPr>
            <p:nvPr/>
          </p:nvPicPr>
          <p:blipFill>
            <a:blip r:embed="rId4"/>
            <a:srcRect/>
            <a:stretch>
              <a:fillRect/>
            </a:stretch>
          </p:blipFill>
          <p:spPr bwMode="auto">
            <a:xfrm>
              <a:off x="2449" y="2631"/>
              <a:ext cx="1308" cy="366"/>
            </a:xfrm>
            <a:prstGeom prst="rect">
              <a:avLst/>
            </a:prstGeom>
            <a:noFill/>
            <a:ln w="9525">
              <a:noFill/>
              <a:round/>
              <a:headEnd/>
              <a:tailEnd/>
            </a:ln>
          </p:spPr>
        </p:pic>
        <p:pic>
          <p:nvPicPr>
            <p:cNvPr id="91143" name="Picture 5"/>
            <p:cNvPicPr>
              <a:picLocks noChangeAspect="1" noChangeArrowheads="1"/>
            </p:cNvPicPr>
            <p:nvPr/>
          </p:nvPicPr>
          <p:blipFill>
            <a:blip r:embed="rId5"/>
            <a:srcRect/>
            <a:stretch>
              <a:fillRect/>
            </a:stretch>
          </p:blipFill>
          <p:spPr bwMode="auto">
            <a:xfrm>
              <a:off x="2451" y="3138"/>
              <a:ext cx="1306" cy="184"/>
            </a:xfrm>
            <a:prstGeom prst="rect">
              <a:avLst/>
            </a:prstGeom>
            <a:noFill/>
            <a:ln w="9525">
              <a:noFill/>
              <a:round/>
              <a:headEnd/>
              <a:tailEnd/>
            </a:ln>
          </p:spPr>
        </p:pic>
        <p:pic>
          <p:nvPicPr>
            <p:cNvPr id="91144" name="Picture 6"/>
            <p:cNvPicPr>
              <a:picLocks noChangeAspect="1" noChangeArrowheads="1"/>
            </p:cNvPicPr>
            <p:nvPr/>
          </p:nvPicPr>
          <p:blipFill>
            <a:blip r:embed="rId6"/>
            <a:srcRect/>
            <a:stretch>
              <a:fillRect/>
            </a:stretch>
          </p:blipFill>
          <p:spPr bwMode="auto">
            <a:xfrm>
              <a:off x="2854" y="3463"/>
              <a:ext cx="902" cy="301"/>
            </a:xfrm>
            <a:prstGeom prst="rect">
              <a:avLst/>
            </a:prstGeom>
            <a:noFill/>
            <a:ln w="9525">
              <a:noFill/>
              <a:round/>
              <a:headEnd/>
              <a:tailEnd/>
            </a:ln>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7" name="Rectangle 1"/>
          <p:cNvSpPr>
            <a:spLocks noGrp="1" noChangeArrowheads="1"/>
          </p:cNvSpPr>
          <p:nvPr>
            <p:ph type="title"/>
          </p:nvPr>
        </p:nvSpPr>
        <p:spPr>
          <a:xfrm>
            <a:off x="0" y="-1"/>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Extracting structured data from </a:t>
            </a:r>
            <a:r>
              <a:rPr lang="en-US" dirty="0" err="1"/>
              <a:t>Wikipedia</a:t>
            </a:r>
            <a:endParaRPr lang="en-US" dirty="0"/>
          </a:p>
        </p:txBody>
      </p:sp>
      <p:sp>
        <p:nvSpPr>
          <p:cNvPr id="40962" name="Rectangle 2"/>
          <p:cNvSpPr>
            <a:spLocks noChangeArrowheads="1"/>
          </p:cNvSpPr>
          <p:nvPr/>
        </p:nvSpPr>
        <p:spPr bwMode="auto">
          <a:xfrm>
            <a:off x="2952750" y="1328738"/>
            <a:ext cx="7019925" cy="5835650"/>
          </a:xfrm>
          <a:prstGeom prst="rect">
            <a:avLst/>
          </a:prstGeom>
          <a:solidFill>
            <a:srgbClr val="E6E6FF"/>
          </a:solidFill>
          <a:ln w="12600">
            <a:noFill/>
            <a:miter lim="800000"/>
            <a:headEnd/>
            <a:tailEnd/>
          </a:ln>
          <a:effectLst>
            <a:outerShdw blurRad="63500" dist="101823" dir="2700000" algn="ctr" rotWithShape="0">
              <a:srgbClr val="C0C0C0"/>
            </a:outerShdw>
          </a:effectLst>
        </p:spPr>
        <p:txBody>
          <a:bodyPr lIns="90000" tIns="46800" rIns="90000" bIns="46800">
            <a:prstTxWarp prst="textNoShape">
              <a:avLst/>
            </a:prstTxWarp>
            <a:spAutoFit/>
          </a:bodyPr>
          <a:lstStyle/>
          <a:p>
            <a:pPr>
              <a:lnSpc>
                <a:spcPct val="94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@prefix dbpedia &lt;http://dbpedia.org/resource/&gt;.</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@prefix dbterm  &lt;http://dbpedia.org/property/&gt;.</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900" b="1">
              <a:solidFill>
                <a:srgbClr val="000000"/>
              </a:solidFill>
              <a:latin typeface="Courier New" charset="0"/>
              <a:ea typeface="msmincho" charset="0"/>
              <a:cs typeface="msmincho" charset="0"/>
            </a:endParaRP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dbpedia:</a:t>
            </a:r>
            <a:r>
              <a:rPr lang="en-US" sz="1900" b="1">
                <a:solidFill>
                  <a:srgbClr val="FF0000"/>
                </a:solidFill>
                <a:latin typeface="Courier New" charset="0"/>
                <a:ea typeface="msmincho" charset="0"/>
                <a:cs typeface="msmincho" charset="0"/>
              </a:rPr>
              <a:t>Amsterdam</a:t>
            </a:r>
            <a:r>
              <a:rPr lang="en-US" sz="1900" b="1">
                <a:solidFill>
                  <a:srgbClr val="000000"/>
                </a:solidFill>
                <a:latin typeface="Courier New" charset="0"/>
                <a:ea typeface="msmincho" charset="0"/>
                <a:cs typeface="msmincho" charset="0"/>
              </a:rPr>
              <a:t/>
            </a:r>
            <a:br>
              <a:rPr lang="en-US" sz="1900" b="1">
                <a:solidFill>
                  <a:srgbClr val="000000"/>
                </a:solidFill>
                <a:latin typeface="Courier New" charset="0"/>
                <a:ea typeface="msmincho" charset="0"/>
                <a:cs typeface="msmincho" charset="0"/>
              </a:rPr>
            </a:br>
            <a:r>
              <a:rPr lang="en-US" sz="1900" b="1">
                <a:solidFill>
                  <a:srgbClr val="000000"/>
                </a:solidFill>
                <a:latin typeface="Courier New" charset="0"/>
                <a:ea typeface="msmincho" charset="0"/>
                <a:cs typeface="msmincho" charset="0"/>
              </a:rPr>
              <a:t>  dbterm:officialName “Amsterdam” ;</a:t>
            </a:r>
            <a:br>
              <a:rPr lang="en-US" sz="1900" b="1">
                <a:solidFill>
                  <a:srgbClr val="000000"/>
                </a:solidFill>
                <a:latin typeface="Courier New" charset="0"/>
                <a:ea typeface="msmincho" charset="0"/>
                <a:cs typeface="msmincho" charset="0"/>
              </a:rPr>
            </a:br>
            <a:r>
              <a:rPr lang="en-US" sz="1900" b="1">
                <a:solidFill>
                  <a:srgbClr val="000000"/>
                </a:solidFill>
                <a:latin typeface="Courier New" charset="0"/>
                <a:ea typeface="msmincho" charset="0"/>
                <a:cs typeface="msmincho" charset="0"/>
              </a:rPr>
              <a:t>  dbterm:longd “4”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dbterm:longm “53”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dbterm:longs “32”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 </a:t>
            </a:r>
            <a:br>
              <a:rPr lang="en-US" sz="1900" b="1">
                <a:solidFill>
                  <a:srgbClr val="000000"/>
                </a:solidFill>
                <a:latin typeface="Courier New" charset="0"/>
                <a:ea typeface="msmincho" charset="0"/>
                <a:cs typeface="msmincho" charset="0"/>
              </a:rPr>
            </a:br>
            <a:r>
              <a:rPr lang="en-US" sz="1900" b="1">
                <a:solidFill>
                  <a:srgbClr val="000000"/>
                </a:solidFill>
                <a:latin typeface="Courier New" charset="0"/>
                <a:ea typeface="msmincho" charset="0"/>
                <a:cs typeface="msmincho" charset="0"/>
              </a:rPr>
              <a:t>  dbterm:leaderName dbpedia:Job_Cohen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dbterm:areaTotalKm “219”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dbpedia:ABN_AMRO</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dbterm:location dbpedia:Amsterdam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a:t>
            </a:r>
          </a:p>
        </p:txBody>
      </p:sp>
      <p:pic>
        <p:nvPicPr>
          <p:cNvPr id="40963" name="Picture 3"/>
          <p:cNvPicPr>
            <a:picLocks noChangeAspect="1" noChangeArrowheads="1"/>
          </p:cNvPicPr>
          <p:nvPr/>
        </p:nvPicPr>
        <p:blipFill>
          <a:blip r:embed="rId3"/>
          <a:srcRect/>
          <a:stretch>
            <a:fillRect/>
          </a:stretch>
        </p:blipFill>
        <p:spPr bwMode="auto">
          <a:xfrm>
            <a:off x="193675" y="1295400"/>
            <a:ext cx="2506663" cy="6083300"/>
          </a:xfrm>
          <a:prstGeom prst="rect">
            <a:avLst/>
          </a:prstGeom>
          <a:noFill/>
          <a:ln w="9525">
            <a:noFill/>
            <a:round/>
            <a:headEnd/>
            <a:tailEnd/>
          </a:ln>
          <a:effectLst>
            <a:outerShdw blurRad="63500" dist="101823" dir="2700000" algn="ctr" rotWithShape="0">
              <a:srgbClr val="C0C0C0"/>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Significant buzz…</a:t>
            </a:r>
          </a:p>
        </p:txBody>
      </p:sp>
      <p:sp>
        <p:nvSpPr>
          <p:cNvPr id="19460" name="Rectangle 2"/>
          <p:cNvSpPr>
            <a:spLocks noGrp="1" noChangeArrowheads="1"/>
          </p:cNvSpPr>
          <p:nvPr>
            <p:ph idx="1"/>
          </p:nvPr>
        </p:nvSpPr>
        <p:spPr>
          <a:xfrm>
            <a:off x="179388" y="1258888"/>
            <a:ext cx="9718675" cy="6008687"/>
          </a:xfrm>
        </p:spPr>
        <p:txBody>
          <a:bodyPr/>
          <a:lstStyle/>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There is quite a buzz around “Semantics”, “Semantic Technologies”, “Semantic Web”, “Web 3.0”, “Data Web”, etc, these days</a:t>
            </a:r>
          </a:p>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New applications, companies, tools, etc, come to the fore frequently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Automatic links among open datasets</a:t>
            </a:r>
          </a:p>
        </p:txBody>
      </p:sp>
      <p:sp>
        <p:nvSpPr>
          <p:cNvPr id="41986" name="Rectangle 2"/>
          <p:cNvSpPr>
            <a:spLocks noChangeArrowheads="1"/>
          </p:cNvSpPr>
          <p:nvPr/>
        </p:nvSpPr>
        <p:spPr bwMode="auto">
          <a:xfrm>
            <a:off x="1298575" y="1295400"/>
            <a:ext cx="7269163" cy="1785938"/>
          </a:xfrm>
          <a:prstGeom prst="rect">
            <a:avLst/>
          </a:prstGeom>
          <a:solidFill>
            <a:srgbClr val="E6E6FF"/>
          </a:solidFill>
          <a:ln w="12600">
            <a:noFill/>
            <a:miter lim="800000"/>
            <a:headEnd/>
            <a:tailEnd/>
          </a:ln>
          <a:effectLst>
            <a:outerShdw blurRad="63500" dist="101823" dir="2700000" algn="ctr" rotWithShape="0">
              <a:srgbClr val="C0C0C0"/>
            </a:outerShdw>
          </a:effectLst>
        </p:spPr>
        <p:txBody>
          <a:bodyPr lIns="90000" tIns="46800" rIns="90000" bIns="46800">
            <a:prstTxWarp prst="textNoShape">
              <a:avLst/>
            </a:prstTxWarp>
            <a:spAutoFit/>
          </a:bodyPr>
          <a:lstStyle/>
          <a:p>
            <a:pPr>
              <a:lnSpc>
                <a:spcPct val="94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&lt;http://dbpedia.org/resource/Amsterdam&gt;</a:t>
            </a:r>
            <a:br>
              <a:rPr lang="en-US" sz="1900" b="1">
                <a:solidFill>
                  <a:srgbClr val="000000"/>
                </a:solidFill>
                <a:latin typeface="Courier New" charset="0"/>
                <a:ea typeface="msmincho" charset="0"/>
                <a:cs typeface="msmincho" charset="0"/>
              </a:rPr>
            </a:br>
            <a:r>
              <a:rPr lang="en-US" sz="1900" b="1">
                <a:solidFill>
                  <a:srgbClr val="000000"/>
                </a:solidFill>
                <a:latin typeface="Courier New" charset="0"/>
                <a:ea typeface="msmincho" charset="0"/>
                <a:cs typeface="msmincho" charset="0"/>
              </a:rPr>
              <a:t>  owl:sameAs &lt;http://rdf.freebase.com/ns/...&gt;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owl:sameAs &lt;http://sws.geonames.org/2759793&gt;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a:t>
            </a:r>
          </a:p>
        </p:txBody>
      </p:sp>
      <p:sp>
        <p:nvSpPr>
          <p:cNvPr id="41987" name="Rectangle 3"/>
          <p:cNvSpPr>
            <a:spLocks noChangeArrowheads="1"/>
          </p:cNvSpPr>
          <p:nvPr/>
        </p:nvSpPr>
        <p:spPr bwMode="auto">
          <a:xfrm>
            <a:off x="576263" y="4029075"/>
            <a:ext cx="8712200" cy="2493963"/>
          </a:xfrm>
          <a:prstGeom prst="rect">
            <a:avLst/>
          </a:prstGeom>
          <a:solidFill>
            <a:srgbClr val="E6E6FF"/>
          </a:solidFill>
          <a:ln w="12600">
            <a:noFill/>
            <a:miter lim="800000"/>
            <a:headEnd/>
            <a:tailEnd/>
          </a:ln>
          <a:effectLst>
            <a:outerShdw blurRad="63500" dist="101823" dir="2700000" algn="ctr" rotWithShape="0">
              <a:srgbClr val="C0C0C0"/>
            </a:outerShdw>
          </a:effectLst>
        </p:spPr>
        <p:txBody>
          <a:bodyPr lIns="90000" tIns="46800" rIns="90000" bIns="46800">
            <a:prstTxWarp prst="textNoShape">
              <a:avLst/>
            </a:prstTxWarp>
            <a:spAutoFit/>
          </a:bodyPr>
          <a:lstStyle/>
          <a:p>
            <a:pPr>
              <a:lnSpc>
                <a:spcPct val="94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&lt;http://sws.geonames.org/2759793&gt;</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owl:sameAs &lt;http://dbpedia.org/resource/Amsterdam&gt;</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wgs84_pos:lat “52.3666667”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wgs84_pos:long “4.8833333”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geo:inCountry &lt;http://www.geonames.org/countries/#NL&gt;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a:t>
            </a:r>
          </a:p>
        </p:txBody>
      </p:sp>
      <p:sp>
        <p:nvSpPr>
          <p:cNvPr id="95238" name="Text Box 4"/>
          <p:cNvSpPr txBox="1">
            <a:spLocks noChangeArrowheads="1"/>
          </p:cNvSpPr>
          <p:nvPr/>
        </p:nvSpPr>
        <p:spPr bwMode="auto">
          <a:xfrm>
            <a:off x="166688" y="6707188"/>
            <a:ext cx="9639300" cy="855662"/>
          </a:xfrm>
          <a:prstGeom prst="rect">
            <a:avLst/>
          </a:prstGeom>
          <a:noFill/>
          <a:ln w="9525">
            <a:noFill/>
            <a:round/>
            <a:headEnd/>
            <a:tailEnd/>
          </a:ln>
        </p:spPr>
        <p:txBody>
          <a:bodyPr wrap="none" lIns="90000" tIns="90864"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a:solidFill>
                  <a:srgbClr val="000000"/>
                </a:solidFill>
                <a:ea typeface="msmincho" charset="0"/>
                <a:cs typeface="msmincho" charset="0"/>
              </a:rPr>
              <a:t>Processors can switch automatically from one to the other…</a:t>
            </a:r>
          </a:p>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endParaRPr lang="en-US">
              <a:solidFill>
                <a:srgbClr val="000000"/>
              </a:solidFill>
              <a:ea typeface="msmincho" charset="0"/>
              <a:cs typeface="msmincho" charset="0"/>
            </a:endParaRPr>
          </a:p>
        </p:txBody>
      </p:sp>
      <p:cxnSp>
        <p:nvCxnSpPr>
          <p:cNvPr id="18" name="Elbow Connector 17"/>
          <p:cNvCxnSpPr/>
          <p:nvPr/>
        </p:nvCxnSpPr>
        <p:spPr bwMode="auto">
          <a:xfrm rot="5400000">
            <a:off x="201612" y="2598737"/>
            <a:ext cx="2209800" cy="609600"/>
          </a:xfrm>
          <a:prstGeom prst="bentConnector3">
            <a:avLst>
              <a:gd name="adj1" fmla="val 540"/>
            </a:avLst>
          </a:prstGeom>
          <a:solidFill>
            <a:srgbClr val="00B8FF"/>
          </a:solidFill>
          <a:ln w="25400" cap="flat" cmpd="sng" algn="ctr">
            <a:solidFill>
              <a:srgbClr val="800000"/>
            </a:solidFill>
            <a:prstDash val="solid"/>
            <a:round/>
            <a:headEnd type="none" w="med" len="med"/>
            <a:tailEnd type="arrow"/>
          </a:ln>
          <a:effectLst/>
        </p:spPr>
      </p:cxnSp>
      <p:cxnSp>
        <p:nvCxnSpPr>
          <p:cNvPr id="24" name="Elbow Connector 23"/>
          <p:cNvCxnSpPr/>
          <p:nvPr/>
        </p:nvCxnSpPr>
        <p:spPr bwMode="auto">
          <a:xfrm rot="16200000" flipV="1">
            <a:off x="6450012" y="2370931"/>
            <a:ext cx="2972594" cy="1218406"/>
          </a:xfrm>
          <a:prstGeom prst="bentConnector3">
            <a:avLst>
              <a:gd name="adj1" fmla="val 100425"/>
            </a:avLst>
          </a:prstGeom>
          <a:solidFill>
            <a:srgbClr val="00B8FF"/>
          </a:solidFill>
          <a:ln w="25400" cap="flat" cmpd="sng" algn="ctr">
            <a:solidFill>
              <a:srgbClr val="800000"/>
            </a:solidFill>
            <a:prstDash val="solid"/>
            <a:round/>
            <a:headEnd type="none" w="med" len="med"/>
            <a:tailEnd type="arrow"/>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1"/>
          <p:cNvSpPr>
            <a:spLocks noGrp="1" noChangeArrowheads="1"/>
          </p:cNvSpPr>
          <p:nvPr>
            <p:ph type="title"/>
          </p:nvPr>
        </p:nvSpPr>
        <p:spPr>
          <a:xfrm>
            <a:off x="0" y="-1"/>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The real value is in the links!</a:t>
            </a:r>
            <a:endParaRPr lang="en-US" dirty="0"/>
          </a:p>
        </p:txBody>
      </p:sp>
      <p:pic>
        <p:nvPicPr>
          <p:cNvPr id="89094" name="Picture 4"/>
          <p:cNvPicPr>
            <a:picLocks noChangeAspect="1" noChangeArrowheads="1"/>
          </p:cNvPicPr>
          <p:nvPr/>
        </p:nvPicPr>
        <p:blipFill>
          <a:blip r:embed="rId3"/>
          <a:stretch>
            <a:fillRect/>
          </a:stretch>
        </p:blipFill>
        <p:spPr bwMode="auto">
          <a:xfrm>
            <a:off x="925512" y="1265237"/>
            <a:ext cx="8001000" cy="59907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the cloud</a:t>
            </a:r>
            <a:endParaRPr lang="en-US" dirty="0"/>
          </a:p>
        </p:txBody>
      </p:sp>
      <p:sp>
        <p:nvSpPr>
          <p:cNvPr id="3" name="Content Placeholder 2"/>
          <p:cNvSpPr>
            <a:spLocks noGrp="1"/>
          </p:cNvSpPr>
          <p:nvPr>
            <p:ph idx="1"/>
          </p:nvPr>
        </p:nvSpPr>
        <p:spPr/>
        <p:txBody>
          <a:bodyPr/>
          <a:lstStyle/>
          <a:p>
            <a:r>
              <a:rPr lang="en-US" dirty="0" smtClean="0"/>
              <a:t>Applications can access the data directly (via the URI-</a:t>
            </a:r>
            <a:r>
              <a:rPr lang="en-US" dirty="0" err="1" smtClean="0"/>
              <a:t>s</a:t>
            </a:r>
            <a:r>
              <a:rPr lang="en-US" dirty="0" smtClean="0"/>
              <a:t>)</a:t>
            </a:r>
          </a:p>
          <a:p>
            <a:r>
              <a:rPr lang="en-US" dirty="0" smtClean="0"/>
              <a:t>There are several “instantiations” of part of the cloud that user can access</a:t>
            </a:r>
          </a:p>
          <a:p>
            <a:pPr lvl="1"/>
            <a:r>
              <a:rPr lang="en-US" dirty="0" smtClean="0"/>
              <a:t>these store copies of several “blobs”</a:t>
            </a:r>
          </a:p>
          <a:p>
            <a:pPr lvl="2"/>
            <a:r>
              <a:rPr lang="en-US" dirty="0" smtClean="0"/>
              <a:t>possibly with some inferred triples based on, </a:t>
            </a:r>
            <a:r>
              <a:rPr lang="en-US" dirty="0" err="1" smtClean="0"/>
              <a:t>eg</a:t>
            </a:r>
            <a:r>
              <a:rPr lang="en-US" dirty="0" smtClean="0"/>
              <a:t>, OWL</a:t>
            </a:r>
          </a:p>
          <a:p>
            <a:pPr lvl="1"/>
            <a:r>
              <a:rPr lang="en-US" dirty="0" smtClean="0"/>
              <a:t>often offering a SPARQL endpoint to query to cloud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cloud exploration</a:t>
            </a:r>
            <a:endParaRPr lang="en-US" dirty="0"/>
          </a:p>
        </p:txBody>
      </p:sp>
      <p:grpSp>
        <p:nvGrpSpPr>
          <p:cNvPr id="3" name="Group 6"/>
          <p:cNvGrpSpPr/>
          <p:nvPr/>
        </p:nvGrpSpPr>
        <p:grpSpPr>
          <a:xfrm>
            <a:off x="696912" y="1265237"/>
            <a:ext cx="8716963" cy="5930281"/>
            <a:chOff x="696912" y="1265237"/>
            <a:chExt cx="8716963" cy="5930281"/>
          </a:xfrm>
        </p:grpSpPr>
        <p:pic>
          <p:nvPicPr>
            <p:cNvPr id="4" name="Picture 3" descr="Amsterdam-subj1.png"/>
            <p:cNvPicPr>
              <a:picLocks noChangeAspect="1"/>
            </p:cNvPicPr>
            <p:nvPr/>
          </p:nvPicPr>
          <p:blipFill>
            <a:blip r:embed="rId2"/>
            <a:stretch>
              <a:fillRect/>
            </a:stretch>
          </p:blipFill>
          <p:spPr>
            <a:xfrm>
              <a:off x="696912" y="1265237"/>
              <a:ext cx="8716963" cy="5930281"/>
            </a:xfrm>
            <a:prstGeom prst="rect">
              <a:avLst/>
            </a:prstGeom>
          </p:spPr>
        </p:pic>
        <p:sp>
          <p:nvSpPr>
            <p:cNvPr id="5" name="Oval 4"/>
            <p:cNvSpPr/>
            <p:nvPr/>
          </p:nvSpPr>
          <p:spPr bwMode="auto">
            <a:xfrm>
              <a:off x="6411912" y="3398837"/>
              <a:ext cx="2895600" cy="533400"/>
            </a:xfrm>
            <a:prstGeom prst="ellipse">
              <a:avLst/>
            </a:prstGeom>
            <a:noFill/>
            <a:ln w="2540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6" name="Oval 5"/>
            <p:cNvSpPr/>
            <p:nvPr/>
          </p:nvSpPr>
          <p:spPr bwMode="auto">
            <a:xfrm>
              <a:off x="7173912" y="1646237"/>
              <a:ext cx="1676400" cy="533400"/>
            </a:xfrm>
            <a:prstGeom prst="ellipse">
              <a:avLst/>
            </a:prstGeom>
            <a:noFill/>
            <a:ln w="25400" cap="flat" cmpd="sng" algn="ctr">
              <a:solidFill>
                <a:srgbClr val="00009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cloud exploration</a:t>
            </a:r>
            <a:endParaRPr lang="en-US" dirty="0"/>
          </a:p>
        </p:txBody>
      </p:sp>
      <p:grpSp>
        <p:nvGrpSpPr>
          <p:cNvPr id="3" name="Group 5"/>
          <p:cNvGrpSpPr/>
          <p:nvPr/>
        </p:nvGrpSpPr>
        <p:grpSpPr>
          <a:xfrm>
            <a:off x="696912" y="1265575"/>
            <a:ext cx="8716963" cy="5929605"/>
            <a:chOff x="696912" y="1265575"/>
            <a:chExt cx="8716963" cy="5929605"/>
          </a:xfrm>
        </p:grpSpPr>
        <p:pic>
          <p:nvPicPr>
            <p:cNvPr id="4" name="Picture 3" descr="Amsterdam-subj1.png"/>
            <p:cNvPicPr>
              <a:picLocks noChangeAspect="1"/>
            </p:cNvPicPr>
            <p:nvPr/>
          </p:nvPicPr>
          <p:blipFill>
            <a:blip r:embed="rId2"/>
            <a:stretch>
              <a:fillRect/>
            </a:stretch>
          </p:blipFill>
          <p:spPr>
            <a:xfrm>
              <a:off x="696912" y="1265575"/>
              <a:ext cx="8716963" cy="5929605"/>
            </a:xfrm>
            <a:prstGeom prst="rect">
              <a:avLst/>
            </a:prstGeom>
          </p:spPr>
        </p:pic>
        <p:sp>
          <p:nvSpPr>
            <p:cNvPr id="5" name="Oval 4"/>
            <p:cNvSpPr/>
            <p:nvPr/>
          </p:nvSpPr>
          <p:spPr bwMode="auto">
            <a:xfrm>
              <a:off x="849312" y="6218237"/>
              <a:ext cx="4876800" cy="609600"/>
            </a:xfrm>
            <a:prstGeom prst="ellipse">
              <a:avLst/>
            </a:prstGeom>
            <a:noFill/>
            <a:ln w="254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cloud exploration</a:t>
            </a:r>
            <a:endParaRPr lang="en-US" dirty="0"/>
          </a:p>
        </p:txBody>
      </p:sp>
      <p:pic>
        <p:nvPicPr>
          <p:cNvPr id="4" name="Picture 3" descr="Amsterdam-subj1.png"/>
          <p:cNvPicPr>
            <a:picLocks noChangeAspect="1"/>
          </p:cNvPicPr>
          <p:nvPr/>
        </p:nvPicPr>
        <p:blipFill>
          <a:blip r:embed="rId2"/>
          <a:stretch>
            <a:fillRect/>
          </a:stretch>
        </p:blipFill>
        <p:spPr>
          <a:xfrm>
            <a:off x="696912" y="1265575"/>
            <a:ext cx="8716962" cy="592960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cloud exploration</a:t>
            </a:r>
            <a:endParaRPr lang="en-US" dirty="0"/>
          </a:p>
        </p:txBody>
      </p:sp>
      <p:grpSp>
        <p:nvGrpSpPr>
          <p:cNvPr id="3" name="Group 5"/>
          <p:cNvGrpSpPr/>
          <p:nvPr/>
        </p:nvGrpSpPr>
        <p:grpSpPr>
          <a:xfrm>
            <a:off x="696912" y="1265575"/>
            <a:ext cx="8716962" cy="5929604"/>
            <a:chOff x="696912" y="1265575"/>
            <a:chExt cx="8716962" cy="5929604"/>
          </a:xfrm>
        </p:grpSpPr>
        <p:pic>
          <p:nvPicPr>
            <p:cNvPr id="4" name="Picture 3" descr="Amsterdam-subj1.png"/>
            <p:cNvPicPr>
              <a:picLocks noChangeAspect="1"/>
            </p:cNvPicPr>
            <p:nvPr/>
          </p:nvPicPr>
          <p:blipFill>
            <a:blip r:embed="rId2"/>
            <a:stretch>
              <a:fillRect/>
            </a:stretch>
          </p:blipFill>
          <p:spPr>
            <a:xfrm>
              <a:off x="696912" y="1265575"/>
              <a:ext cx="8716962" cy="5929604"/>
            </a:xfrm>
            <a:prstGeom prst="rect">
              <a:avLst/>
            </a:prstGeom>
          </p:spPr>
        </p:pic>
        <p:sp>
          <p:nvSpPr>
            <p:cNvPr id="5" name="Oval 4"/>
            <p:cNvSpPr/>
            <p:nvPr/>
          </p:nvSpPr>
          <p:spPr bwMode="auto">
            <a:xfrm>
              <a:off x="2220912" y="3398837"/>
              <a:ext cx="1524000" cy="457200"/>
            </a:xfrm>
            <a:prstGeom prst="ellipse">
              <a:avLst/>
            </a:prstGeom>
            <a:noFill/>
            <a:ln w="254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cloud exploration</a:t>
            </a:r>
            <a:endParaRPr lang="en-US" dirty="0"/>
          </a:p>
        </p:txBody>
      </p:sp>
      <p:grpSp>
        <p:nvGrpSpPr>
          <p:cNvPr id="3" name="Group 5"/>
          <p:cNvGrpSpPr/>
          <p:nvPr/>
        </p:nvGrpSpPr>
        <p:grpSpPr>
          <a:xfrm>
            <a:off x="696912" y="1265575"/>
            <a:ext cx="8716961" cy="5929604"/>
            <a:chOff x="696912" y="1265575"/>
            <a:chExt cx="8716961" cy="5929604"/>
          </a:xfrm>
        </p:grpSpPr>
        <p:pic>
          <p:nvPicPr>
            <p:cNvPr id="4" name="Picture 3" descr="Amsterdam-subj1.png"/>
            <p:cNvPicPr>
              <a:picLocks noChangeAspect="1"/>
            </p:cNvPicPr>
            <p:nvPr/>
          </p:nvPicPr>
          <p:blipFill>
            <a:blip r:embed="rId2"/>
            <a:stretch>
              <a:fillRect/>
            </a:stretch>
          </p:blipFill>
          <p:spPr>
            <a:xfrm>
              <a:off x="696912" y="1265575"/>
              <a:ext cx="8716961" cy="5929604"/>
            </a:xfrm>
            <a:prstGeom prst="rect">
              <a:avLst/>
            </a:prstGeom>
          </p:spPr>
        </p:pic>
        <p:sp>
          <p:nvSpPr>
            <p:cNvPr id="5" name="Oval 4"/>
            <p:cNvSpPr/>
            <p:nvPr/>
          </p:nvSpPr>
          <p:spPr bwMode="auto">
            <a:xfrm>
              <a:off x="849312" y="4008437"/>
              <a:ext cx="7162800" cy="609600"/>
            </a:xfrm>
            <a:prstGeom prst="ellipse">
              <a:avLst/>
            </a:prstGeom>
            <a:noFill/>
            <a:ln w="254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3"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Linking Open Data Project (cont)</a:t>
            </a:r>
          </a:p>
        </p:txBody>
      </p:sp>
      <p:sp>
        <p:nvSpPr>
          <p:cNvPr id="97284" name="Rectangle 2"/>
          <p:cNvSpPr>
            <a:spLocks noGrp="1" noChangeArrowheads="1"/>
          </p:cNvSpPr>
          <p:nvPr>
            <p:ph idx="1"/>
          </p:nvPr>
        </p:nvSpPr>
        <p:spPr>
          <a:xfrm>
            <a:off x="179388" y="1295400"/>
            <a:ext cx="9718675" cy="6008688"/>
          </a:xfrm>
        </p:spPr>
        <p:txBody>
          <a:bodyPr/>
          <a:lstStyle/>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This is a </a:t>
            </a:r>
            <a:r>
              <a:rPr lang="en-US" i="1" u="sng" dirty="0"/>
              <a:t>major</a:t>
            </a:r>
            <a:r>
              <a:rPr lang="en-US" dirty="0"/>
              <a:t> community project</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anybody can participate; to subscribe to the list:</a:t>
            </a:r>
          </a:p>
          <a:p>
            <a:pPr marL="1295400" lvl="2" indent="-21590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http://lists.w3.org/Archives/public/public-lod/</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or look at the project site:</a:t>
            </a:r>
          </a:p>
          <a:p>
            <a:pPr marL="1295400" lvl="2" indent="-21590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http://esw.w3.org/topic/SweoIG/TaskForces/CommunityProjects/LinkingOpenData</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if you know of open data sets: contact the project to incorporate it with the rest</a:t>
            </a:r>
            <a:r>
              <a:rPr lang="en-US" dirty="0" smtClean="0"/>
              <a:t>!</a:t>
            </a:r>
            <a:endParaRPr lang="en-US" dirty="0"/>
          </a:p>
        </p:txBody>
      </p:sp>
      <p:pic>
        <p:nvPicPr>
          <p:cNvPr id="43011" name="Picture 3"/>
          <p:cNvPicPr>
            <a:picLocks noChangeAspect="1" noChangeArrowheads="1"/>
          </p:cNvPicPr>
          <p:nvPr/>
        </p:nvPicPr>
        <p:blipFill>
          <a:blip r:embed="rId3"/>
          <a:srcRect/>
          <a:stretch>
            <a:fillRect/>
          </a:stretch>
        </p:blipFill>
        <p:spPr bwMode="auto">
          <a:xfrm>
            <a:off x="3030538" y="6254750"/>
            <a:ext cx="3810000" cy="838200"/>
          </a:xfrm>
          <a:prstGeom prst="rect">
            <a:avLst/>
          </a:prstGeom>
          <a:noFill/>
          <a:ln w="9525">
            <a:noFill/>
            <a:round/>
            <a:headEnd/>
            <a:tailEnd/>
          </a:ln>
          <a:effectLst>
            <a:outerShdw blurRad="63500" dist="101823" dir="2700000" algn="ctr" rotWithShape="0">
              <a:srgbClr val="C0C0C0"/>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1"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Using the LOD to build Web site: BBC</a:t>
            </a:r>
          </a:p>
        </p:txBody>
      </p:sp>
      <p:pic>
        <p:nvPicPr>
          <p:cNvPr id="99332" name="Picture 2"/>
          <p:cNvPicPr>
            <a:picLocks noChangeAspect="1" noChangeArrowheads="1"/>
          </p:cNvPicPr>
          <p:nvPr/>
        </p:nvPicPr>
        <p:blipFill>
          <a:blip r:embed="rId3"/>
          <a:srcRect/>
          <a:stretch>
            <a:fillRect/>
          </a:stretch>
        </p:blipFill>
        <p:spPr bwMode="auto">
          <a:xfrm>
            <a:off x="762000" y="1258888"/>
            <a:ext cx="8813800" cy="62293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Significant buzz…</a:t>
            </a:r>
          </a:p>
        </p:txBody>
      </p:sp>
      <p:sp>
        <p:nvSpPr>
          <p:cNvPr id="21508" name="Rectangle 2"/>
          <p:cNvSpPr>
            <a:spLocks noGrp="1" noChangeArrowheads="1"/>
          </p:cNvSpPr>
          <p:nvPr>
            <p:ph idx="1"/>
          </p:nvPr>
        </p:nvSpPr>
        <p:spPr>
          <a:xfrm>
            <a:off x="179388" y="1295400"/>
            <a:ext cx="9718675" cy="6008688"/>
          </a:xfrm>
        </p:spPr>
        <p:txBody>
          <a:bodyPr/>
          <a:lstStyle/>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It is, of course, not always clear what these terms all mean:</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“Semantic Web” is a way to specify data and data relationships; it is also a collection of specific technologies (RDF, OWL, GRDDL, SPARQL, …)</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“Semantic Technologies”, “Web 3.0” often mean more, including intelligent agents, usage of complex logical procedures, etc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9"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Using the LOD to build Web site: BBC</a:t>
            </a:r>
          </a:p>
        </p:txBody>
      </p:sp>
      <p:grpSp>
        <p:nvGrpSpPr>
          <p:cNvPr id="101380" name="Group 2"/>
          <p:cNvGrpSpPr>
            <a:grpSpLocks/>
          </p:cNvGrpSpPr>
          <p:nvPr/>
        </p:nvGrpSpPr>
        <p:grpSpPr bwMode="auto">
          <a:xfrm>
            <a:off x="762000" y="1258888"/>
            <a:ext cx="8812213" cy="6227762"/>
            <a:chOff x="480" y="793"/>
            <a:chExt cx="5551" cy="3923"/>
          </a:xfrm>
        </p:grpSpPr>
        <p:pic>
          <p:nvPicPr>
            <p:cNvPr id="101381" name="Picture 3"/>
            <p:cNvPicPr>
              <a:picLocks noChangeAspect="1" noChangeArrowheads="1"/>
            </p:cNvPicPr>
            <p:nvPr/>
          </p:nvPicPr>
          <p:blipFill>
            <a:blip r:embed="rId3"/>
            <a:srcRect/>
            <a:stretch>
              <a:fillRect/>
            </a:stretch>
          </p:blipFill>
          <p:spPr bwMode="auto">
            <a:xfrm>
              <a:off x="480" y="793"/>
              <a:ext cx="5552" cy="3924"/>
            </a:xfrm>
            <a:prstGeom prst="rect">
              <a:avLst/>
            </a:prstGeom>
            <a:noFill/>
            <a:ln w="9525">
              <a:noFill/>
              <a:round/>
              <a:headEnd/>
              <a:tailEnd/>
            </a:ln>
          </p:spPr>
        </p:pic>
        <p:sp>
          <p:nvSpPr>
            <p:cNvPr id="101382" name="Oval 4"/>
            <p:cNvSpPr>
              <a:spLocks noChangeArrowheads="1"/>
            </p:cNvSpPr>
            <p:nvPr/>
          </p:nvSpPr>
          <p:spPr bwMode="auto">
            <a:xfrm>
              <a:off x="3855" y="1179"/>
              <a:ext cx="2154" cy="907"/>
            </a:xfrm>
            <a:prstGeom prst="ellipse">
              <a:avLst/>
            </a:prstGeom>
            <a:noFill/>
            <a:ln w="36000">
              <a:solidFill>
                <a:srgbClr val="800000"/>
              </a:solidFill>
              <a:round/>
              <a:headEnd/>
              <a:tailEnd/>
            </a:ln>
          </p:spPr>
          <p:txBody>
            <a:bodyPr wrap="none" anchor="ctr">
              <a:prstTxWarp prst="textNoShape">
                <a:avLst/>
              </a:prstTxWarp>
            </a:bodyPr>
            <a:lstStyle/>
            <a:p>
              <a:endParaRPr lang="en-US"/>
            </a:p>
          </p:txBody>
        </p:sp>
        <p:sp>
          <p:nvSpPr>
            <p:cNvPr id="101383" name="Oval 5"/>
            <p:cNvSpPr>
              <a:spLocks noChangeArrowheads="1"/>
            </p:cNvSpPr>
            <p:nvPr/>
          </p:nvSpPr>
          <p:spPr bwMode="auto">
            <a:xfrm>
              <a:off x="3855" y="3447"/>
              <a:ext cx="2154" cy="1134"/>
            </a:xfrm>
            <a:prstGeom prst="ellipse">
              <a:avLst/>
            </a:prstGeom>
            <a:noFill/>
            <a:ln w="36000">
              <a:solidFill>
                <a:srgbClr val="800000"/>
              </a:solidFill>
              <a:round/>
              <a:headEnd/>
              <a:tailEnd/>
            </a:ln>
          </p:spPr>
          <p:txBody>
            <a:bodyPr wrap="none" anchor="ctr">
              <a:prstTxWarp prst="textNoShape">
                <a:avLst/>
              </a:prstTxWarp>
            </a:bodyP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7"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Using the LOD to build Web site: BBC</a:t>
            </a:r>
          </a:p>
        </p:txBody>
      </p:sp>
      <p:grpSp>
        <p:nvGrpSpPr>
          <p:cNvPr id="103428" name="Group 2"/>
          <p:cNvGrpSpPr>
            <a:grpSpLocks/>
          </p:cNvGrpSpPr>
          <p:nvPr/>
        </p:nvGrpSpPr>
        <p:grpSpPr bwMode="auto">
          <a:xfrm>
            <a:off x="539750" y="1258888"/>
            <a:ext cx="9034463" cy="6227762"/>
            <a:chOff x="340" y="793"/>
            <a:chExt cx="5691" cy="3923"/>
          </a:xfrm>
        </p:grpSpPr>
        <p:pic>
          <p:nvPicPr>
            <p:cNvPr id="103429" name="Picture 3"/>
            <p:cNvPicPr>
              <a:picLocks noChangeAspect="1" noChangeArrowheads="1"/>
            </p:cNvPicPr>
            <p:nvPr/>
          </p:nvPicPr>
          <p:blipFill>
            <a:blip r:embed="rId3"/>
            <a:srcRect/>
            <a:stretch>
              <a:fillRect/>
            </a:stretch>
          </p:blipFill>
          <p:spPr bwMode="auto">
            <a:xfrm>
              <a:off x="480" y="793"/>
              <a:ext cx="5552" cy="3924"/>
            </a:xfrm>
            <a:prstGeom prst="rect">
              <a:avLst/>
            </a:prstGeom>
            <a:noFill/>
            <a:ln w="9525">
              <a:noFill/>
              <a:round/>
              <a:headEnd/>
              <a:tailEnd/>
            </a:ln>
          </p:spPr>
        </p:pic>
        <p:sp>
          <p:nvSpPr>
            <p:cNvPr id="103430" name="Oval 4"/>
            <p:cNvSpPr>
              <a:spLocks noChangeArrowheads="1"/>
            </p:cNvSpPr>
            <p:nvPr/>
          </p:nvSpPr>
          <p:spPr bwMode="auto">
            <a:xfrm>
              <a:off x="340" y="1293"/>
              <a:ext cx="3515" cy="567"/>
            </a:xfrm>
            <a:prstGeom prst="ellipse">
              <a:avLst/>
            </a:prstGeom>
            <a:noFill/>
            <a:ln w="36000">
              <a:solidFill>
                <a:srgbClr val="800000"/>
              </a:solidFill>
              <a:round/>
              <a:headEnd/>
              <a:tailEnd/>
            </a:ln>
          </p:spPr>
          <p:txBody>
            <a:bodyPr wrap="none" anchor="ctr">
              <a:prstTxWarp prst="textNoShape">
                <a:avLst/>
              </a:prstTxWarp>
            </a:bodyPr>
            <a:lstStyle/>
            <a:p>
              <a:endParaRPr lang="en-US"/>
            </a:p>
          </p:txBody>
        </p:sp>
        <p:sp>
          <p:nvSpPr>
            <p:cNvPr id="103431" name="Oval 5"/>
            <p:cNvSpPr>
              <a:spLocks noChangeArrowheads="1"/>
            </p:cNvSpPr>
            <p:nvPr/>
          </p:nvSpPr>
          <p:spPr bwMode="auto">
            <a:xfrm>
              <a:off x="340" y="3674"/>
              <a:ext cx="3855" cy="1020"/>
            </a:xfrm>
            <a:prstGeom prst="ellipse">
              <a:avLst/>
            </a:prstGeom>
            <a:noFill/>
            <a:ln w="36000">
              <a:solidFill>
                <a:srgbClr val="800000"/>
              </a:solidFill>
              <a:round/>
              <a:headEnd/>
              <a:tailEnd/>
            </a:ln>
          </p:spPr>
          <p:txBody>
            <a:bodyPr wrap="none" anchor="ctr">
              <a:prstTxWarp prst="textNoShape">
                <a:avLst/>
              </a:prstTxWarp>
            </a:bodyPr>
            <a:lstStyle/>
            <a:p>
              <a:endParaRPr lang="en-US"/>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5"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Using the LOD cloud on an </a:t>
            </a:r>
            <a:r>
              <a:rPr lang="en-US" dirty="0" err="1"/>
              <a:t>iPhone</a:t>
            </a:r>
            <a:endParaRPr lang="en-US" dirty="0"/>
          </a:p>
        </p:txBody>
      </p:sp>
      <p:grpSp>
        <p:nvGrpSpPr>
          <p:cNvPr id="105476" name="Group 2"/>
          <p:cNvGrpSpPr>
            <a:grpSpLocks/>
          </p:cNvGrpSpPr>
          <p:nvPr/>
        </p:nvGrpSpPr>
        <p:grpSpPr bwMode="auto">
          <a:xfrm>
            <a:off x="161925" y="1379538"/>
            <a:ext cx="9794875" cy="5235575"/>
            <a:chOff x="102" y="869"/>
            <a:chExt cx="6170" cy="3298"/>
          </a:xfrm>
        </p:grpSpPr>
        <p:pic>
          <p:nvPicPr>
            <p:cNvPr id="105478" name="Picture 3"/>
            <p:cNvPicPr>
              <a:picLocks noChangeAspect="1" noChangeArrowheads="1"/>
            </p:cNvPicPr>
            <p:nvPr/>
          </p:nvPicPr>
          <p:blipFill>
            <a:blip r:embed="rId3"/>
            <a:srcRect/>
            <a:stretch>
              <a:fillRect/>
            </a:stretch>
          </p:blipFill>
          <p:spPr bwMode="auto">
            <a:xfrm>
              <a:off x="102" y="869"/>
              <a:ext cx="6171" cy="3299"/>
            </a:xfrm>
            <a:prstGeom prst="rect">
              <a:avLst/>
            </a:prstGeom>
            <a:noFill/>
            <a:ln w="9525">
              <a:noFill/>
              <a:round/>
              <a:headEnd/>
              <a:tailEnd/>
            </a:ln>
          </p:spPr>
        </p:pic>
        <p:sp>
          <p:nvSpPr>
            <p:cNvPr id="105479" name="Text Box 4"/>
            <p:cNvSpPr txBox="1">
              <a:spLocks noChangeArrowheads="1"/>
            </p:cNvSpPr>
            <p:nvPr/>
          </p:nvSpPr>
          <p:spPr bwMode="auto">
            <a:xfrm>
              <a:off x="102" y="869"/>
              <a:ext cx="6171" cy="3299"/>
            </a:xfrm>
            <a:prstGeom prst="rect">
              <a:avLst/>
            </a:prstGeom>
            <a:noFill/>
            <a:ln w="9525">
              <a:noFill/>
              <a:round/>
              <a:headEnd/>
              <a:tailEnd/>
            </a:ln>
          </p:spPr>
          <p:txBody>
            <a:bodyPr wrap="none" anchor="ctr">
              <a:prstTxWarp prst="textNoShape">
                <a:avLst/>
              </a:prstTxWarp>
            </a:bodyPr>
            <a:lstStyle/>
            <a:p>
              <a:endParaRPr lang="en-US"/>
            </a:p>
          </p:txBody>
        </p:sp>
      </p:grpSp>
      <p:sp>
        <p:nvSpPr>
          <p:cNvPr id="105477" name="Text Box 5"/>
          <p:cNvSpPr txBox="1">
            <a:spLocks noChangeArrowheads="1"/>
          </p:cNvSpPr>
          <p:nvPr/>
        </p:nvSpPr>
        <p:spPr bwMode="auto">
          <a:xfrm>
            <a:off x="144463" y="7272338"/>
            <a:ext cx="5645150" cy="290512"/>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400" i="1">
                <a:solidFill>
                  <a:srgbClr val="000000"/>
                </a:solidFill>
                <a:ea typeface="msmincho" charset="0"/>
                <a:cs typeface="msmincho" charset="0"/>
              </a:rPr>
              <a:t>Courtesy of Chris Bizer and Christian Becker, Freie Universität, Berlin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3"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Using the LOD cloud on an </a:t>
            </a:r>
            <a:r>
              <a:rPr lang="en-US" dirty="0" err="1"/>
              <a:t>iPhone</a:t>
            </a:r>
            <a:endParaRPr lang="en-US" dirty="0"/>
          </a:p>
        </p:txBody>
      </p:sp>
      <p:grpSp>
        <p:nvGrpSpPr>
          <p:cNvPr id="107524" name="Group 2"/>
          <p:cNvGrpSpPr>
            <a:grpSpLocks/>
          </p:cNvGrpSpPr>
          <p:nvPr/>
        </p:nvGrpSpPr>
        <p:grpSpPr bwMode="auto">
          <a:xfrm>
            <a:off x="161925" y="1030288"/>
            <a:ext cx="9794875" cy="6007100"/>
            <a:chOff x="102" y="649"/>
            <a:chExt cx="6170" cy="3784"/>
          </a:xfrm>
        </p:grpSpPr>
        <p:pic>
          <p:nvPicPr>
            <p:cNvPr id="107526" name="Picture 3"/>
            <p:cNvPicPr>
              <a:picLocks noChangeAspect="1" noChangeArrowheads="1"/>
            </p:cNvPicPr>
            <p:nvPr/>
          </p:nvPicPr>
          <p:blipFill>
            <a:blip r:embed="rId3"/>
            <a:srcRect t="-7571" b="-7571"/>
            <a:stretch>
              <a:fillRect/>
            </a:stretch>
          </p:blipFill>
          <p:spPr bwMode="auto">
            <a:xfrm>
              <a:off x="102" y="649"/>
              <a:ext cx="6171" cy="3785"/>
            </a:xfrm>
            <a:prstGeom prst="rect">
              <a:avLst/>
            </a:prstGeom>
            <a:noFill/>
            <a:ln w="9525">
              <a:noFill/>
              <a:round/>
              <a:headEnd/>
              <a:tailEnd/>
            </a:ln>
          </p:spPr>
        </p:pic>
        <p:sp>
          <p:nvSpPr>
            <p:cNvPr id="107527" name="Text Box 4"/>
            <p:cNvSpPr txBox="1">
              <a:spLocks noChangeArrowheads="1"/>
            </p:cNvSpPr>
            <p:nvPr/>
          </p:nvSpPr>
          <p:spPr bwMode="auto">
            <a:xfrm>
              <a:off x="102" y="649"/>
              <a:ext cx="6171" cy="3785"/>
            </a:xfrm>
            <a:prstGeom prst="rect">
              <a:avLst/>
            </a:prstGeom>
            <a:noFill/>
            <a:ln w="9525">
              <a:noFill/>
              <a:round/>
              <a:headEnd/>
              <a:tailEnd/>
            </a:ln>
          </p:spPr>
          <p:txBody>
            <a:bodyPr wrap="none" anchor="ctr">
              <a:prstTxWarp prst="textNoShape">
                <a:avLst/>
              </a:prstTxWarp>
            </a:bodyPr>
            <a:lstStyle/>
            <a:p>
              <a:endParaRPr lang="en-US"/>
            </a:p>
          </p:txBody>
        </p:sp>
      </p:grpSp>
      <p:sp>
        <p:nvSpPr>
          <p:cNvPr id="107525" name="Text Box 5"/>
          <p:cNvSpPr txBox="1">
            <a:spLocks noChangeArrowheads="1"/>
          </p:cNvSpPr>
          <p:nvPr/>
        </p:nvSpPr>
        <p:spPr bwMode="auto">
          <a:xfrm>
            <a:off x="144463" y="7272338"/>
            <a:ext cx="5645150" cy="290512"/>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400" i="1">
                <a:solidFill>
                  <a:srgbClr val="000000"/>
                </a:solidFill>
                <a:ea typeface="msmincho" charset="0"/>
                <a:cs typeface="msmincho" charset="0"/>
              </a:rPr>
              <a:t>Courtesy of Chris Bizer and Christian Becker, Freie Universität, Berlin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1"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Using the LOD cloud on an </a:t>
            </a:r>
            <a:r>
              <a:rPr lang="en-US" dirty="0" err="1"/>
              <a:t>iPhone</a:t>
            </a:r>
            <a:endParaRPr lang="en-US" dirty="0"/>
          </a:p>
        </p:txBody>
      </p:sp>
      <p:grpSp>
        <p:nvGrpSpPr>
          <p:cNvPr id="109572" name="Group 2"/>
          <p:cNvGrpSpPr>
            <a:grpSpLocks/>
          </p:cNvGrpSpPr>
          <p:nvPr/>
        </p:nvGrpSpPr>
        <p:grpSpPr bwMode="auto">
          <a:xfrm>
            <a:off x="939800" y="1439863"/>
            <a:ext cx="8274050" cy="5632450"/>
            <a:chOff x="592" y="907"/>
            <a:chExt cx="5212" cy="3548"/>
          </a:xfrm>
        </p:grpSpPr>
        <p:grpSp>
          <p:nvGrpSpPr>
            <p:cNvPr id="109574" name="Group 3"/>
            <p:cNvGrpSpPr>
              <a:grpSpLocks/>
            </p:cNvGrpSpPr>
            <p:nvPr/>
          </p:nvGrpSpPr>
          <p:grpSpPr bwMode="auto">
            <a:xfrm>
              <a:off x="2082" y="907"/>
              <a:ext cx="1794" cy="885"/>
              <a:chOff x="2082" y="907"/>
              <a:chExt cx="1794" cy="885"/>
            </a:xfrm>
          </p:grpSpPr>
          <p:pic>
            <p:nvPicPr>
              <p:cNvPr id="109594" name="Picture 4"/>
              <p:cNvPicPr>
                <a:picLocks noChangeAspect="1" noChangeArrowheads="1"/>
              </p:cNvPicPr>
              <p:nvPr/>
            </p:nvPicPr>
            <p:blipFill>
              <a:blip r:embed="rId3"/>
              <a:srcRect/>
              <a:stretch>
                <a:fillRect/>
              </a:stretch>
            </p:blipFill>
            <p:spPr bwMode="auto">
              <a:xfrm>
                <a:off x="2082" y="907"/>
                <a:ext cx="1795" cy="885"/>
              </a:xfrm>
              <a:prstGeom prst="rect">
                <a:avLst/>
              </a:prstGeom>
              <a:noFill/>
              <a:ln w="9525">
                <a:noFill/>
                <a:round/>
                <a:headEnd/>
                <a:tailEnd/>
              </a:ln>
            </p:spPr>
          </p:pic>
          <p:sp>
            <p:nvSpPr>
              <p:cNvPr id="109595" name="Text Box 5"/>
              <p:cNvSpPr txBox="1">
                <a:spLocks noChangeArrowheads="1"/>
              </p:cNvSpPr>
              <p:nvPr/>
            </p:nvSpPr>
            <p:spPr bwMode="auto">
              <a:xfrm>
                <a:off x="2082" y="907"/>
                <a:ext cx="1795" cy="886"/>
              </a:xfrm>
              <a:prstGeom prst="rect">
                <a:avLst/>
              </a:prstGeom>
              <a:noFill/>
              <a:ln w="9525">
                <a:noFill/>
                <a:round/>
                <a:headEnd/>
                <a:tailEnd/>
              </a:ln>
            </p:spPr>
            <p:txBody>
              <a:bodyPr wrap="none" anchor="ctr">
                <a:prstTxWarp prst="textNoShape">
                  <a:avLst/>
                </a:prstTxWarp>
              </a:bodyPr>
              <a:lstStyle/>
              <a:p>
                <a:endParaRPr lang="en-US"/>
              </a:p>
            </p:txBody>
          </p:sp>
        </p:grpSp>
        <p:sp>
          <p:nvSpPr>
            <p:cNvPr id="49158" name="AutoShape 6"/>
            <p:cNvSpPr>
              <a:spLocks noChangeArrowheads="1"/>
            </p:cNvSpPr>
            <p:nvPr/>
          </p:nvSpPr>
          <p:spPr bwMode="auto">
            <a:xfrm>
              <a:off x="3493" y="2490"/>
              <a:ext cx="645" cy="496"/>
            </a:xfrm>
            <a:prstGeom prst="can">
              <a:avLst>
                <a:gd name="adj" fmla="val 25000"/>
              </a:avLst>
            </a:prstGeom>
            <a:gradFill rotWithShape="0">
              <a:gsLst>
                <a:gs pos="0">
                  <a:srgbClr val="FFA676"/>
                </a:gs>
                <a:gs pos="100000">
                  <a:srgbClr val="FF7300"/>
                </a:gs>
              </a:gsLst>
              <a:lin ang="16200000" scaled="1"/>
            </a:gradFill>
            <a:ln w="9360">
              <a:solidFill>
                <a:srgbClr val="E77000"/>
              </a:solidFill>
              <a:miter lim="800000"/>
              <a:headEnd/>
              <a:tailEnd/>
            </a:ln>
            <a:effectLst>
              <a:outerShdw blurRad="63500" dist="42742" dir="1957155" algn="ctr" rotWithShape="0">
                <a:srgbClr val="000000">
                  <a:alpha val="35036"/>
                </a:srgbClr>
              </a:outerShdw>
            </a:effectLst>
          </p:spPr>
          <p:txBody>
            <a:bodyPr lIns="90000" tIns="60912" rIns="90000" bIns="46800">
              <a:prstTxWarp prst="textNoShape">
                <a:avLst/>
              </a:prstTxWarp>
            </a:bodyPr>
            <a:lstStyle/>
            <a:p>
              <a:pPr algn="ctr">
                <a:lnSpc>
                  <a:spcPct val="93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de-DE" sz="1600" b="1">
                  <a:solidFill>
                    <a:srgbClr val="000066"/>
                  </a:solidFill>
                  <a:ea typeface="msmincho" charset="0"/>
                  <a:cs typeface="msmincho" charset="0"/>
                </a:rPr>
                <a:t>Shared</a:t>
              </a:r>
              <a:br>
                <a:rPr lang="de-DE" sz="1600" b="1">
                  <a:solidFill>
                    <a:srgbClr val="000066"/>
                  </a:solidFill>
                  <a:ea typeface="msmincho" charset="0"/>
                  <a:cs typeface="msmincho" charset="0"/>
                </a:rPr>
              </a:br>
              <a:r>
                <a:rPr lang="de-DE" sz="1600" b="1">
                  <a:solidFill>
                    <a:srgbClr val="000066"/>
                  </a:solidFill>
                  <a:ea typeface="msmincho" charset="0"/>
                  <a:cs typeface="msmincho" charset="0"/>
                </a:rPr>
                <a:t>Cache</a:t>
              </a:r>
            </a:p>
          </p:txBody>
        </p:sp>
        <p:sp>
          <p:nvSpPr>
            <p:cNvPr id="49159" name="AutoShape 7"/>
            <p:cNvSpPr>
              <a:spLocks noChangeArrowheads="1"/>
            </p:cNvSpPr>
            <p:nvPr/>
          </p:nvSpPr>
          <p:spPr bwMode="auto">
            <a:xfrm>
              <a:off x="705" y="3048"/>
              <a:ext cx="732" cy="500"/>
            </a:xfrm>
            <a:prstGeom prst="can">
              <a:avLst>
                <a:gd name="adj" fmla="val 25000"/>
              </a:avLst>
            </a:prstGeom>
            <a:gradFill rotWithShape="0">
              <a:gsLst>
                <a:gs pos="0">
                  <a:srgbClr val="D6D6D6"/>
                </a:gs>
                <a:gs pos="100000">
                  <a:srgbClr val="A0A0A0"/>
                </a:gs>
              </a:gsLst>
              <a:lin ang="16200000" scaled="1"/>
            </a:gradFill>
            <a:ln w="9360">
              <a:solidFill>
                <a:srgbClr val="9C9C9C"/>
              </a:solidFill>
              <a:miter lim="800000"/>
              <a:headEnd/>
              <a:tailEnd/>
            </a:ln>
            <a:effectLst>
              <a:outerShdw blurRad="63500" dist="42742" dir="1957155" algn="ctr" rotWithShape="0">
                <a:srgbClr val="000000">
                  <a:alpha val="35036"/>
                </a:srgbClr>
              </a:outerShdw>
            </a:effectLst>
          </p:spPr>
          <p:txBody>
            <a:bodyPr lIns="90000" tIns="64440" rIns="90000" bIns="46800">
              <a:prstTxWarp prst="textNoShape">
                <a:avLst/>
              </a:prstTxWarp>
            </a:bodyPr>
            <a:lstStyle/>
            <a:p>
              <a:pPr algn="ctr">
                <a:lnSpc>
                  <a:spcPct val="93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de-DE" sz="2000">
                  <a:solidFill>
                    <a:srgbClr val="000066"/>
                  </a:solidFill>
                  <a:ea typeface="msmincho" charset="0"/>
                  <a:cs typeface="msmincho" charset="0"/>
                </a:rPr>
                <a:t>FalconS</a:t>
              </a:r>
            </a:p>
          </p:txBody>
        </p:sp>
        <p:sp>
          <p:nvSpPr>
            <p:cNvPr id="49160" name="AutoShape 8"/>
            <p:cNvSpPr>
              <a:spLocks noChangeArrowheads="1"/>
            </p:cNvSpPr>
            <p:nvPr/>
          </p:nvSpPr>
          <p:spPr bwMode="auto">
            <a:xfrm>
              <a:off x="710" y="2384"/>
              <a:ext cx="727" cy="471"/>
            </a:xfrm>
            <a:prstGeom prst="can">
              <a:avLst>
                <a:gd name="adj" fmla="val 25000"/>
              </a:avLst>
            </a:prstGeom>
            <a:gradFill rotWithShape="0">
              <a:gsLst>
                <a:gs pos="0">
                  <a:srgbClr val="D6D6D6"/>
                </a:gs>
                <a:gs pos="100000">
                  <a:srgbClr val="A0A0A0"/>
                </a:gs>
              </a:gsLst>
              <a:lin ang="16200000" scaled="1"/>
            </a:gradFill>
            <a:ln w="9360">
              <a:solidFill>
                <a:srgbClr val="9C9C9C"/>
              </a:solidFill>
              <a:miter lim="800000"/>
              <a:headEnd/>
              <a:tailEnd/>
            </a:ln>
            <a:effectLst>
              <a:outerShdw blurRad="63500" dist="42742" dir="1957155" algn="ctr" rotWithShape="0">
                <a:srgbClr val="000000">
                  <a:alpha val="35036"/>
                </a:srgbClr>
              </a:outerShdw>
            </a:effectLst>
          </p:spPr>
          <p:txBody>
            <a:bodyPr lIns="90000" tIns="64440" rIns="90000" bIns="46800">
              <a:prstTxWarp prst="textNoShape">
                <a:avLst/>
              </a:prstTxWarp>
            </a:bodyPr>
            <a:lstStyle/>
            <a:p>
              <a:pPr algn="ctr">
                <a:lnSpc>
                  <a:spcPct val="93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de-DE" sz="2000">
                  <a:solidFill>
                    <a:srgbClr val="000066"/>
                  </a:solidFill>
                  <a:ea typeface="msmincho" charset="0"/>
                  <a:cs typeface="msmincho" charset="0"/>
                </a:rPr>
                <a:t>Sindice</a:t>
              </a:r>
            </a:p>
          </p:txBody>
        </p:sp>
        <p:pic>
          <p:nvPicPr>
            <p:cNvPr id="109578" name="Picture 9"/>
            <p:cNvPicPr>
              <a:picLocks noChangeAspect="1" noChangeArrowheads="1"/>
            </p:cNvPicPr>
            <p:nvPr/>
          </p:nvPicPr>
          <p:blipFill>
            <a:blip r:embed="rId3"/>
            <a:srcRect/>
            <a:stretch>
              <a:fillRect/>
            </a:stretch>
          </p:blipFill>
          <p:spPr bwMode="auto">
            <a:xfrm>
              <a:off x="4931" y="2172"/>
              <a:ext cx="874" cy="432"/>
            </a:xfrm>
            <a:prstGeom prst="rect">
              <a:avLst/>
            </a:prstGeom>
            <a:noFill/>
            <a:ln w="9525">
              <a:noFill/>
              <a:round/>
              <a:headEnd/>
              <a:tailEnd/>
            </a:ln>
          </p:spPr>
        </p:pic>
        <p:pic>
          <p:nvPicPr>
            <p:cNvPr id="109579" name="Picture 10"/>
            <p:cNvPicPr>
              <a:picLocks noChangeAspect="1" noChangeArrowheads="1"/>
            </p:cNvPicPr>
            <p:nvPr/>
          </p:nvPicPr>
          <p:blipFill>
            <a:blip r:embed="rId4"/>
            <a:srcRect t="-7571" b="-7571"/>
            <a:stretch>
              <a:fillRect/>
            </a:stretch>
          </p:blipFill>
          <p:spPr bwMode="auto">
            <a:xfrm>
              <a:off x="4941" y="1649"/>
              <a:ext cx="845" cy="478"/>
            </a:xfrm>
            <a:prstGeom prst="rect">
              <a:avLst/>
            </a:prstGeom>
            <a:noFill/>
            <a:ln w="9525">
              <a:noFill/>
              <a:round/>
              <a:headEnd/>
              <a:tailEnd/>
            </a:ln>
          </p:spPr>
        </p:pic>
        <p:pic>
          <p:nvPicPr>
            <p:cNvPr id="109580" name="Picture 11">
              <a:hlinkClick r:id="rId5"/>
            </p:cNvPr>
            <p:cNvPicPr>
              <a:picLocks noChangeAspect="1" noChangeArrowheads="1"/>
            </p:cNvPicPr>
            <p:nvPr/>
          </p:nvPicPr>
          <p:blipFill>
            <a:blip r:embed="rId6"/>
            <a:srcRect/>
            <a:stretch>
              <a:fillRect/>
            </a:stretch>
          </p:blipFill>
          <p:spPr bwMode="auto">
            <a:xfrm>
              <a:off x="2170" y="3148"/>
              <a:ext cx="1835" cy="1309"/>
            </a:xfrm>
            <a:prstGeom prst="rect">
              <a:avLst/>
            </a:prstGeom>
            <a:noFill/>
            <a:ln w="9525">
              <a:noFill/>
              <a:round/>
              <a:headEnd/>
              <a:tailEnd/>
            </a:ln>
          </p:spPr>
        </p:pic>
        <p:sp>
          <p:nvSpPr>
            <p:cNvPr id="49164" name="AutoShape 12"/>
            <p:cNvSpPr>
              <a:spLocks noChangeArrowheads="1"/>
            </p:cNvSpPr>
            <p:nvPr/>
          </p:nvSpPr>
          <p:spPr bwMode="auto">
            <a:xfrm>
              <a:off x="2400" y="2018"/>
              <a:ext cx="1120" cy="618"/>
            </a:xfrm>
            <a:prstGeom prst="cube">
              <a:avLst>
                <a:gd name="adj" fmla="val 25000"/>
              </a:avLst>
            </a:prstGeom>
            <a:gradFill rotWithShape="0">
              <a:gsLst>
                <a:gs pos="0">
                  <a:srgbClr val="FFA676"/>
                </a:gs>
                <a:gs pos="100000">
                  <a:srgbClr val="FF7300"/>
                </a:gs>
              </a:gsLst>
              <a:lin ang="16200000" scaled="1"/>
            </a:gradFill>
            <a:ln w="9360">
              <a:solidFill>
                <a:srgbClr val="E77000"/>
              </a:solidFill>
              <a:miter lim="800000"/>
              <a:headEnd/>
              <a:tailEnd/>
            </a:ln>
            <a:effectLst>
              <a:outerShdw blurRad="63500" dist="42742" dir="1957155" algn="ctr" rotWithShape="0">
                <a:srgbClr val="000000">
                  <a:alpha val="35036"/>
                </a:srgbClr>
              </a:outerShdw>
            </a:effectLst>
          </p:spPr>
          <p:txBody>
            <a:bodyPr lIns="90000" tIns="62676" rIns="90000" bIns="46800">
              <a:prstTxWarp prst="textNoShape">
                <a:avLst/>
              </a:prstTxWarp>
            </a:bodyPr>
            <a:lstStyle/>
            <a:p>
              <a:pPr algn="ctr">
                <a:lnSpc>
                  <a:spcPct val="93000"/>
                </a:lnSpc>
                <a:spcBef>
                  <a:spcPts val="1200"/>
                </a:spcBef>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de-DE" sz="1800" b="1">
                  <a:solidFill>
                    <a:srgbClr val="000066"/>
                  </a:solidFill>
                  <a:ea typeface="msmincho" charset="0"/>
                  <a:cs typeface="msmincho" charset="0"/>
                </a:rPr>
                <a:t>Marbles</a:t>
              </a:r>
              <a:r>
                <a:rPr lang="de-DE" sz="1800" b="1">
                  <a:solidFill>
                    <a:srgbClr val="E0E0E0"/>
                  </a:solidFill>
                  <a:ea typeface="msmincho" charset="0"/>
                  <a:cs typeface="msmincho" charset="0"/>
                </a:rPr>
                <a:t/>
              </a:r>
              <a:br>
                <a:rPr lang="de-DE" sz="1800" b="1">
                  <a:solidFill>
                    <a:srgbClr val="E0E0E0"/>
                  </a:solidFill>
                  <a:ea typeface="msmincho" charset="0"/>
                  <a:cs typeface="msmincho" charset="0"/>
                </a:rPr>
              </a:br>
              <a:r>
                <a:rPr lang="de-DE" sz="1800" b="1">
                  <a:solidFill>
                    <a:srgbClr val="000066"/>
                  </a:solidFill>
                  <a:ea typeface="msmincho" charset="0"/>
                  <a:cs typeface="msmincho" charset="0"/>
                </a:rPr>
                <a:t>Engine</a:t>
              </a:r>
            </a:p>
          </p:txBody>
        </p:sp>
        <p:cxnSp>
          <p:nvCxnSpPr>
            <p:cNvPr id="109582" name="AutoShape 13"/>
            <p:cNvCxnSpPr>
              <a:cxnSpLocks noChangeShapeType="1"/>
              <a:stCxn id="49164" idx="2"/>
              <a:endCxn id="49160" idx="4"/>
            </p:cNvCxnSpPr>
            <p:nvPr/>
          </p:nvCxnSpPr>
          <p:spPr bwMode="auto">
            <a:xfrm flipH="1">
              <a:off x="1438" y="2405"/>
              <a:ext cx="962" cy="215"/>
            </a:xfrm>
            <a:prstGeom prst="bentConnector3">
              <a:avLst>
                <a:gd name="adj1" fmla="val 50000"/>
              </a:avLst>
            </a:prstGeom>
            <a:noFill/>
            <a:ln w="19080">
              <a:solidFill>
                <a:srgbClr val="161616"/>
              </a:solidFill>
              <a:miter lim="800000"/>
              <a:headEnd type="triangle" w="med" len="med"/>
              <a:tailEnd type="triangle" w="med" len="med"/>
            </a:ln>
          </p:spPr>
        </p:cxnSp>
        <p:cxnSp>
          <p:nvCxnSpPr>
            <p:cNvPr id="109583" name="AutoShape 14"/>
            <p:cNvCxnSpPr>
              <a:cxnSpLocks noChangeShapeType="1"/>
              <a:stCxn id="49164" idx="2"/>
              <a:endCxn id="49159" idx="4"/>
            </p:cNvCxnSpPr>
            <p:nvPr/>
          </p:nvCxnSpPr>
          <p:spPr bwMode="auto">
            <a:xfrm flipH="1">
              <a:off x="1438" y="2405"/>
              <a:ext cx="962" cy="893"/>
            </a:xfrm>
            <a:prstGeom prst="bentConnector3">
              <a:avLst>
                <a:gd name="adj1" fmla="val 50000"/>
              </a:avLst>
            </a:prstGeom>
            <a:noFill/>
            <a:ln w="19080">
              <a:solidFill>
                <a:srgbClr val="161616"/>
              </a:solidFill>
              <a:miter lim="800000"/>
              <a:headEnd type="triangle" w="med" len="med"/>
              <a:tailEnd type="triangle" w="med" len="med"/>
            </a:ln>
          </p:spPr>
        </p:cxnSp>
        <p:cxnSp>
          <p:nvCxnSpPr>
            <p:cNvPr id="109584" name="AutoShape 15"/>
            <p:cNvCxnSpPr>
              <a:cxnSpLocks noChangeShapeType="1"/>
            </p:cNvCxnSpPr>
            <p:nvPr/>
          </p:nvCxnSpPr>
          <p:spPr bwMode="auto">
            <a:xfrm>
              <a:off x="1474" y="2710"/>
              <a:ext cx="838" cy="643"/>
            </a:xfrm>
            <a:prstGeom prst="straightConnector1">
              <a:avLst/>
            </a:prstGeom>
            <a:noFill/>
            <a:ln w="25560">
              <a:solidFill>
                <a:srgbClr val="FFAB58"/>
              </a:solidFill>
              <a:miter lim="800000"/>
              <a:headEnd/>
              <a:tailEnd type="triangle" w="med" len="med"/>
            </a:ln>
          </p:spPr>
        </p:cxnSp>
        <p:cxnSp>
          <p:nvCxnSpPr>
            <p:cNvPr id="109585" name="AutoShape 16"/>
            <p:cNvCxnSpPr>
              <a:cxnSpLocks noChangeShapeType="1"/>
            </p:cNvCxnSpPr>
            <p:nvPr/>
          </p:nvCxnSpPr>
          <p:spPr bwMode="auto">
            <a:xfrm>
              <a:off x="1486" y="3381"/>
              <a:ext cx="605" cy="436"/>
            </a:xfrm>
            <a:prstGeom prst="straightConnector1">
              <a:avLst/>
            </a:prstGeom>
            <a:noFill/>
            <a:ln w="25560">
              <a:solidFill>
                <a:srgbClr val="FFAB58"/>
              </a:solidFill>
              <a:miter lim="800000"/>
              <a:headEnd/>
              <a:tailEnd type="triangle" w="med" len="med"/>
            </a:ln>
          </p:spPr>
        </p:cxnSp>
        <p:cxnSp>
          <p:nvCxnSpPr>
            <p:cNvPr id="109586" name="AutoShape 17"/>
            <p:cNvCxnSpPr>
              <a:cxnSpLocks noChangeShapeType="1"/>
            </p:cNvCxnSpPr>
            <p:nvPr/>
          </p:nvCxnSpPr>
          <p:spPr bwMode="auto">
            <a:xfrm>
              <a:off x="2933" y="2697"/>
              <a:ext cx="13" cy="395"/>
            </a:xfrm>
            <a:prstGeom prst="straightConnector1">
              <a:avLst/>
            </a:prstGeom>
            <a:noFill/>
            <a:ln w="25560">
              <a:solidFill>
                <a:srgbClr val="FFAB58"/>
              </a:solidFill>
              <a:miter lim="800000"/>
              <a:headEnd/>
              <a:tailEnd type="triangle" w="med" len="med"/>
            </a:ln>
          </p:spPr>
        </p:cxnSp>
        <p:cxnSp>
          <p:nvCxnSpPr>
            <p:cNvPr id="109587" name="AutoShape 18"/>
            <p:cNvCxnSpPr>
              <a:cxnSpLocks noChangeShapeType="1"/>
            </p:cNvCxnSpPr>
            <p:nvPr/>
          </p:nvCxnSpPr>
          <p:spPr bwMode="auto">
            <a:xfrm flipH="1">
              <a:off x="3523" y="1888"/>
              <a:ext cx="1417" cy="403"/>
            </a:xfrm>
            <a:prstGeom prst="bentConnector3">
              <a:avLst>
                <a:gd name="adj1" fmla="val 50000"/>
              </a:avLst>
            </a:prstGeom>
            <a:noFill/>
            <a:ln w="19080">
              <a:solidFill>
                <a:srgbClr val="161616"/>
              </a:solidFill>
              <a:miter lim="800000"/>
              <a:headEnd type="triangle" w="med" len="med"/>
              <a:tailEnd type="triangle" w="med" len="med"/>
            </a:ln>
          </p:spPr>
        </p:cxnSp>
        <p:cxnSp>
          <p:nvCxnSpPr>
            <p:cNvPr id="109588" name="AutoShape 19"/>
            <p:cNvCxnSpPr>
              <a:cxnSpLocks noChangeShapeType="1"/>
            </p:cNvCxnSpPr>
            <p:nvPr/>
          </p:nvCxnSpPr>
          <p:spPr bwMode="auto">
            <a:xfrm flipH="1" flipV="1">
              <a:off x="3528" y="2294"/>
              <a:ext cx="1403" cy="94"/>
            </a:xfrm>
            <a:prstGeom prst="bentConnector3">
              <a:avLst>
                <a:gd name="adj1" fmla="val 50000"/>
              </a:avLst>
            </a:prstGeom>
            <a:noFill/>
            <a:ln w="19080">
              <a:solidFill>
                <a:srgbClr val="161616"/>
              </a:solidFill>
              <a:miter lim="800000"/>
              <a:headEnd type="triangle" w="med" len="med"/>
              <a:tailEnd type="triangle" w="med" len="med"/>
            </a:ln>
          </p:spPr>
        </p:cxnSp>
        <p:cxnSp>
          <p:nvCxnSpPr>
            <p:cNvPr id="109589" name="AutoShape 20"/>
            <p:cNvCxnSpPr>
              <a:cxnSpLocks noChangeShapeType="1"/>
            </p:cNvCxnSpPr>
            <p:nvPr/>
          </p:nvCxnSpPr>
          <p:spPr bwMode="auto">
            <a:xfrm>
              <a:off x="2979" y="1792"/>
              <a:ext cx="2" cy="227"/>
            </a:xfrm>
            <a:prstGeom prst="bentConnector3">
              <a:avLst>
                <a:gd name="adj1" fmla="val 50000"/>
              </a:avLst>
            </a:prstGeom>
            <a:noFill/>
            <a:ln w="19080">
              <a:solidFill>
                <a:srgbClr val="161616"/>
              </a:solidFill>
              <a:miter lim="800000"/>
              <a:headEnd type="triangle" w="med" len="med"/>
              <a:tailEnd type="triangle" w="med" len="med"/>
            </a:ln>
          </p:spPr>
        </p:cxnSp>
        <p:sp>
          <p:nvSpPr>
            <p:cNvPr id="109590" name="Text Box 21"/>
            <p:cNvSpPr txBox="1">
              <a:spLocks noChangeArrowheads="1"/>
            </p:cNvSpPr>
            <p:nvPr/>
          </p:nvSpPr>
          <p:spPr bwMode="auto">
            <a:xfrm>
              <a:off x="592" y="1742"/>
              <a:ext cx="948" cy="541"/>
            </a:xfrm>
            <a:prstGeom prst="rect">
              <a:avLst/>
            </a:prstGeom>
            <a:noFill/>
            <a:ln w="9525">
              <a:noFill/>
              <a:round/>
              <a:headEnd/>
              <a:tailEnd/>
            </a:ln>
          </p:spPr>
          <p:txBody>
            <a:bodyPr wrap="none" lIns="90000" tIns="92664" rIns="90000" bIns="46800">
              <a:prstTxWarp prst="textNoShape">
                <a:avLst/>
              </a:prstTxWarp>
              <a:spAutoFit/>
            </a:bodyPr>
            <a:lstStyle/>
            <a:p>
              <a:pPr algn="ct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de-DE">
                  <a:solidFill>
                    <a:srgbClr val="161616"/>
                  </a:solidFill>
                  <a:ea typeface="msmincho" charset="0"/>
                  <a:cs typeface="msmincho" charset="0"/>
                </a:rPr>
                <a:t> Search </a:t>
              </a:r>
              <a:br>
                <a:rPr lang="de-DE">
                  <a:solidFill>
                    <a:srgbClr val="161616"/>
                  </a:solidFill>
                  <a:ea typeface="msmincho" charset="0"/>
                  <a:cs typeface="msmincho" charset="0"/>
                </a:rPr>
              </a:br>
              <a:r>
                <a:rPr lang="de-DE">
                  <a:solidFill>
                    <a:srgbClr val="161616"/>
                  </a:solidFill>
                  <a:ea typeface="msmincho" charset="0"/>
                  <a:cs typeface="msmincho" charset="0"/>
                </a:rPr>
                <a:t>Engines</a:t>
              </a:r>
            </a:p>
          </p:txBody>
        </p:sp>
        <p:sp>
          <p:nvSpPr>
            <p:cNvPr id="109591" name="Text Box 22"/>
            <p:cNvSpPr txBox="1">
              <a:spLocks noChangeArrowheads="1"/>
            </p:cNvSpPr>
            <p:nvPr/>
          </p:nvSpPr>
          <p:spPr bwMode="auto">
            <a:xfrm>
              <a:off x="4017" y="3495"/>
              <a:ext cx="1619" cy="541"/>
            </a:xfrm>
            <a:prstGeom prst="rect">
              <a:avLst/>
            </a:prstGeom>
            <a:noFill/>
            <a:ln w="9525">
              <a:noFill/>
              <a:round/>
              <a:headEnd/>
              <a:tailEnd/>
            </a:ln>
          </p:spPr>
          <p:txBody>
            <a:bodyPr wrap="none" lIns="90000" tIns="92664" rIns="90000" bIns="46800">
              <a:prstTxWarp prst="textNoShape">
                <a:avLst/>
              </a:prstTxWarp>
              <a:spAutoFit/>
            </a:bodyPr>
            <a:lstStyle/>
            <a:p>
              <a:pPr algn="ct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de-DE">
                  <a:solidFill>
                    <a:srgbClr val="161616"/>
                  </a:solidFill>
                  <a:ea typeface="msmincho" charset="0"/>
                  <a:cs typeface="msmincho" charset="0"/>
                </a:rPr>
                <a:t>Linked Data on</a:t>
              </a:r>
              <a:br>
                <a:rPr lang="de-DE">
                  <a:solidFill>
                    <a:srgbClr val="161616"/>
                  </a:solidFill>
                  <a:ea typeface="msmincho" charset="0"/>
                  <a:cs typeface="msmincho" charset="0"/>
                </a:rPr>
              </a:br>
              <a:r>
                <a:rPr lang="de-DE">
                  <a:solidFill>
                    <a:srgbClr val="161616"/>
                  </a:solidFill>
                  <a:ea typeface="msmincho" charset="0"/>
                  <a:cs typeface="msmincho" charset="0"/>
                </a:rPr>
                <a:t>the Web</a:t>
              </a:r>
            </a:p>
          </p:txBody>
        </p:sp>
        <p:sp>
          <p:nvSpPr>
            <p:cNvPr id="109592" name="Text Box 23"/>
            <p:cNvSpPr txBox="1">
              <a:spLocks noChangeArrowheads="1"/>
            </p:cNvSpPr>
            <p:nvPr/>
          </p:nvSpPr>
          <p:spPr bwMode="auto">
            <a:xfrm>
              <a:off x="2073" y="2873"/>
              <a:ext cx="744" cy="202"/>
            </a:xfrm>
            <a:prstGeom prst="rect">
              <a:avLst/>
            </a:prstGeom>
            <a:noFill/>
            <a:ln w="9525">
              <a:noFill/>
              <a:round/>
              <a:headEnd/>
              <a:tailEnd/>
            </a:ln>
          </p:spPr>
          <p:txBody>
            <a:bodyPr wrap="none" lIns="90000" tIns="73008" rIns="90000" bIns="46800">
              <a:prstTxWarp prst="textNoShape">
                <a:avLst/>
              </a:prstTxWarp>
              <a:spAutoFit/>
            </a:bodyPr>
            <a:lstStyle/>
            <a:p>
              <a:pPr algn="ct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de-DE" sz="1600" b="1">
                  <a:solidFill>
                    <a:srgbClr val="E77300"/>
                  </a:solidFill>
                  <a:ea typeface="msmincho" charset="0"/>
                  <a:cs typeface="msmincho" charset="0"/>
                </a:rPr>
                <a:t>HTTP GET</a:t>
              </a:r>
            </a:p>
          </p:txBody>
        </p:sp>
        <p:sp>
          <p:nvSpPr>
            <p:cNvPr id="109593" name="Rectangle 24"/>
            <p:cNvSpPr>
              <a:spLocks noChangeArrowheads="1"/>
            </p:cNvSpPr>
            <p:nvPr/>
          </p:nvSpPr>
          <p:spPr bwMode="auto">
            <a:xfrm>
              <a:off x="2018" y="1868"/>
              <a:ext cx="619" cy="335"/>
            </a:xfrm>
            <a:prstGeom prst="rect">
              <a:avLst/>
            </a:prstGeom>
            <a:noFill/>
            <a:ln w="9525">
              <a:noFill/>
              <a:round/>
              <a:headEnd/>
              <a:tailEnd/>
            </a:ln>
          </p:spPr>
          <p:txBody>
            <a:bodyPr wrap="none" lIns="90000" tIns="73008" rIns="90000" bIns="46800">
              <a:prstTxWarp prst="textNoShape">
                <a:avLst/>
              </a:prstTxWarp>
              <a:spAutoFit/>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de-DE" sz="1600">
                  <a:solidFill>
                    <a:srgbClr val="000000"/>
                  </a:solidFill>
                  <a:ea typeface="msmincho" charset="0"/>
                  <a:cs typeface="msmincho" charset="0"/>
                </a:rPr>
                <a:t>Amazon </a:t>
              </a:r>
              <a:br>
                <a:rPr lang="de-DE" sz="1600">
                  <a:solidFill>
                    <a:srgbClr val="000000"/>
                  </a:solidFill>
                  <a:ea typeface="msmincho" charset="0"/>
                  <a:cs typeface="msmincho" charset="0"/>
                </a:rPr>
              </a:br>
              <a:r>
                <a:rPr lang="de-DE" sz="1600">
                  <a:solidFill>
                    <a:srgbClr val="000000"/>
                  </a:solidFill>
                  <a:ea typeface="msmincho" charset="0"/>
                  <a:cs typeface="msmincho" charset="0"/>
                </a:rPr>
                <a:t>EC2</a:t>
              </a:r>
            </a:p>
          </p:txBody>
        </p:sp>
      </p:grpSp>
      <p:sp>
        <p:nvSpPr>
          <p:cNvPr id="109573" name="Text Box 25"/>
          <p:cNvSpPr txBox="1">
            <a:spLocks noChangeArrowheads="1"/>
          </p:cNvSpPr>
          <p:nvPr/>
        </p:nvSpPr>
        <p:spPr bwMode="auto">
          <a:xfrm>
            <a:off x="144463" y="7272338"/>
            <a:ext cx="5645150" cy="290512"/>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400" i="1">
                <a:solidFill>
                  <a:srgbClr val="000000"/>
                </a:solidFill>
                <a:ea typeface="msmincho" charset="0"/>
                <a:cs typeface="msmincho" charset="0"/>
              </a:rPr>
              <a:t>Courtesy of Chris Bizer and Christian Becker, Freie Universität, Berlin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7" name="Rectangle 1"/>
          <p:cNvSpPr>
            <a:spLocks noGrp="1" noChangeArrowheads="1"/>
          </p:cNvSpPr>
          <p:nvPr>
            <p:ph type="title"/>
          </p:nvPr>
        </p:nvSpPr>
        <p:spPr>
          <a:xfrm>
            <a:off x="0" y="33338"/>
            <a:ext cx="10080625" cy="1136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Publication of data: Library of Congress Subject Headings</a:t>
            </a:r>
          </a:p>
        </p:txBody>
      </p:sp>
      <p:pic>
        <p:nvPicPr>
          <p:cNvPr id="123908" name="Picture 2"/>
          <p:cNvPicPr>
            <a:picLocks noChangeAspect="1" noChangeArrowheads="1"/>
          </p:cNvPicPr>
          <p:nvPr/>
        </p:nvPicPr>
        <p:blipFill>
          <a:blip r:embed="rId3"/>
          <a:srcRect/>
          <a:stretch>
            <a:fillRect/>
          </a:stretch>
        </p:blipFill>
        <p:spPr bwMode="auto">
          <a:xfrm>
            <a:off x="1331913" y="1281113"/>
            <a:ext cx="7559675" cy="59499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5" name="Rectangle 1"/>
          <p:cNvSpPr>
            <a:spLocks noGrp="1" noChangeArrowheads="1"/>
          </p:cNvSpPr>
          <p:nvPr>
            <p:ph type="title"/>
          </p:nvPr>
        </p:nvSpPr>
        <p:spPr>
          <a:xfrm>
            <a:off x="0" y="33338"/>
            <a:ext cx="10080625" cy="1136650"/>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Publication of data: Library of Congress Subject Headings</a:t>
            </a:r>
          </a:p>
        </p:txBody>
      </p:sp>
      <p:pic>
        <p:nvPicPr>
          <p:cNvPr id="125956" name="Picture 2"/>
          <p:cNvPicPr>
            <a:picLocks noChangeAspect="1" noChangeArrowheads="1"/>
          </p:cNvPicPr>
          <p:nvPr/>
        </p:nvPicPr>
        <p:blipFill>
          <a:blip r:embed="rId3"/>
          <a:srcRect/>
          <a:stretch>
            <a:fillRect/>
          </a:stretch>
        </p:blipFill>
        <p:spPr bwMode="auto">
          <a:xfrm>
            <a:off x="1331913" y="1281113"/>
            <a:ext cx="7559675" cy="59499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79038" cy="1189037"/>
          </a:xfrm>
        </p:spPr>
        <p:txBody>
          <a:bodyPr/>
          <a:lstStyle/>
          <a:p>
            <a:r>
              <a:rPr lang="en-US" dirty="0" smtClean="0"/>
              <a:t>And what about ontologies?</a:t>
            </a:r>
            <a:endParaRPr lang="en-US" dirty="0"/>
          </a:p>
        </p:txBody>
      </p:sp>
      <p:sp>
        <p:nvSpPr>
          <p:cNvPr id="3" name="Content Placeholder 2"/>
          <p:cNvSpPr>
            <a:spLocks noGrp="1"/>
          </p:cNvSpPr>
          <p:nvPr>
            <p:ph idx="1"/>
          </p:nvPr>
        </p:nvSpPr>
        <p:spPr/>
        <p:txBody>
          <a:bodyPr/>
          <a:lstStyle/>
          <a:p>
            <a:r>
              <a:rPr lang="en-US" dirty="0" smtClean="0"/>
              <a:t>I.e.: where </a:t>
            </a:r>
            <a:r>
              <a:rPr lang="en-US" dirty="0" smtClean="0"/>
              <a:t>does, e.g., </a:t>
            </a:r>
            <a:r>
              <a:rPr lang="en-US" dirty="0" smtClean="0"/>
              <a:t>OWL</a:t>
            </a:r>
            <a:r>
              <a:rPr lang="en-US" dirty="0" smtClean="0"/>
              <a:t> comes </a:t>
            </a:r>
            <a:r>
              <a:rPr lang="en-US" dirty="0" smtClean="0"/>
              <a:t>into the</a:t>
            </a:r>
            <a:r>
              <a:rPr lang="en-US" dirty="0" smtClean="0"/>
              <a:t> LOD picture</a:t>
            </a:r>
            <a:r>
              <a:rPr lang="en-US" dirty="0" smtClean="0"/>
              <a:t>?</a:t>
            </a:r>
          </a:p>
          <a:p>
            <a:r>
              <a:rPr lang="en-US" dirty="0" smtClean="0"/>
              <a:t>Ontologies are necessary to properly integrate data</a:t>
            </a:r>
          </a:p>
          <a:p>
            <a:pPr lvl="1"/>
            <a:r>
              <a:rPr lang="en-US" dirty="0" smtClean="0"/>
              <a:t>“term used in this dataset relates to the term used there this and this way…”</a:t>
            </a:r>
          </a:p>
          <a:p>
            <a:pPr lvl="1"/>
            <a:r>
              <a:rPr lang="en-US" dirty="0" smtClean="0"/>
              <a:t>OWL, Rules, RDF vocabularies are vital</a:t>
            </a:r>
          </a:p>
          <a:p>
            <a:pPr>
              <a:buNone/>
            </a:pPr>
            <a:r>
              <a:rPr lang="en-US"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79038" cy="1189037"/>
          </a:xfrm>
        </p:spPr>
        <p:txBody>
          <a:bodyPr/>
          <a:lstStyle/>
          <a:p>
            <a:r>
              <a:rPr lang="en-US" dirty="0" smtClean="0"/>
              <a:t>And what about ontologies?</a:t>
            </a:r>
            <a:endParaRPr lang="en-US" dirty="0"/>
          </a:p>
        </p:txBody>
      </p:sp>
      <p:sp>
        <p:nvSpPr>
          <p:cNvPr id="3" name="Content Placeholder 2"/>
          <p:cNvSpPr>
            <a:spLocks noGrp="1"/>
          </p:cNvSpPr>
          <p:nvPr>
            <p:ph idx="1"/>
          </p:nvPr>
        </p:nvSpPr>
        <p:spPr/>
        <p:txBody>
          <a:bodyPr/>
          <a:lstStyle/>
          <a:p>
            <a:r>
              <a:rPr lang="en-US" dirty="0" smtClean="0"/>
              <a:t>But…</a:t>
            </a:r>
          </a:p>
          <a:p>
            <a:pPr lvl="1"/>
            <a:r>
              <a:rPr lang="en-US" dirty="0" smtClean="0"/>
              <a:t>Ontologies/vocabularies can be very simple (few terms)</a:t>
            </a:r>
          </a:p>
          <a:p>
            <a:pPr lvl="1"/>
            <a:r>
              <a:rPr lang="en-US" dirty="0" smtClean="0"/>
              <a:t>Expressivity vs. complexity of management and usage has always be balanced</a:t>
            </a:r>
          </a:p>
          <a:p>
            <a:r>
              <a:rPr lang="en-US" i="1" dirty="0" smtClean="0"/>
              <a:t>You are perfectly decent Semantic Web citizen even if you do not use complex OWL (or not use OWL at all…) </a:t>
            </a:r>
            <a:endParaRPr lang="en-US" i="1"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111125" y="3348038"/>
            <a:ext cx="9967913" cy="720725"/>
          </a:xfrm>
          <a:prstGeom prst="rect">
            <a:avLst/>
          </a:prstGeom>
          <a:noFill/>
          <a:ln w="9525">
            <a:noFill/>
            <a:round/>
            <a:headEnd/>
            <a:tailEnd/>
          </a:ln>
        </p:spPr>
        <p:txBody>
          <a:bodyPr vert="horz" wrap="square" lIns="0" tIns="84528" rIns="0" bIns="0" numCol="1" anchor="ctr" anchorCtr="0" compatLnSpc="1">
            <a:prstTxWarp prst="textNoShape">
              <a:avLst/>
            </a:prstTxWarp>
          </a:bodyPr>
          <a:lstStyle/>
          <a:p>
            <a:pPr marL="0" marR="0" lvl="0" indent="0" algn="ctr" defTabSz="449263" rtl="0" eaLnBrk="0" fontAlgn="base" latinLnBrk="0" hangingPunct="0">
              <a:lnSpc>
                <a:spcPct val="89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kumimoji="0" lang="en-GB" sz="4800" b="1" i="0" u="none" strike="noStrike" kern="0" cap="none" spc="0" normalizeH="0" baseline="0" noProof="0" dirty="0" smtClean="0">
                <a:ln>
                  <a:noFill/>
                </a:ln>
                <a:solidFill>
                  <a:srgbClr val="000000"/>
                </a:solidFill>
                <a:effectLst/>
                <a:uLnTx/>
                <a:uFillTx/>
                <a:latin typeface="+mj-lt"/>
                <a:ea typeface="+mj-ea"/>
                <a:cs typeface="+mj-cs"/>
              </a:rPr>
              <a:t>How does this apply to Semantic 3D?</a:t>
            </a:r>
            <a:endParaRPr kumimoji="0" lang="en-GB" sz="4800" b="1" i="0" u="none" strike="noStrike" kern="0" cap="none" spc="0" normalizeH="0" baseline="0" noProof="0" dirty="0">
              <a:ln>
                <a:noFill/>
              </a:ln>
              <a:solidFill>
                <a:srgbClr val="000000"/>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Lots of Tools (</a:t>
            </a:r>
            <a:r>
              <a:rPr lang="en-US" i="1" u="sng" dirty="0"/>
              <a:t>not</a:t>
            </a:r>
            <a:r>
              <a:rPr lang="en-US" dirty="0"/>
              <a:t> an exhaustive list!)</a:t>
            </a:r>
          </a:p>
        </p:txBody>
      </p:sp>
      <p:sp>
        <p:nvSpPr>
          <p:cNvPr id="46084" name="Rectangle 2"/>
          <p:cNvSpPr>
            <a:spLocks noGrp="1" noChangeArrowheads="1"/>
          </p:cNvSpPr>
          <p:nvPr>
            <p:ph sz="half" idx="1"/>
          </p:nvPr>
        </p:nvSpPr>
        <p:spPr>
          <a:xfrm>
            <a:off x="104775" y="1282700"/>
            <a:ext cx="5508625" cy="5697537"/>
          </a:xfrm>
        </p:spPr>
        <p:txBody>
          <a:bodyPr>
            <a:normAutofit lnSpcReduction="10000"/>
          </a:bodyPr>
          <a:lstStyle/>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 pos="5067300" algn="l"/>
              </a:tabLst>
            </a:pPr>
            <a:r>
              <a:rPr lang="en-US" sz="3200" dirty="0"/>
              <a:t>Categories:</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Lst>
            </a:pPr>
            <a:r>
              <a:rPr lang="en-US" sz="2800" dirty="0"/>
              <a:t>Triple Stores</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Lst>
            </a:pPr>
            <a:r>
              <a:rPr lang="en-US" sz="2800" dirty="0"/>
              <a:t>Inference engines</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Lst>
            </a:pPr>
            <a:r>
              <a:rPr lang="en-US" sz="2800" dirty="0"/>
              <a:t>Converters</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Lst>
            </a:pPr>
            <a:r>
              <a:rPr lang="en-US" sz="2800" dirty="0"/>
              <a:t>Search engines</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Lst>
            </a:pPr>
            <a:r>
              <a:rPr lang="en-US" sz="2800" dirty="0"/>
              <a:t>Middleware</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Lst>
            </a:pPr>
            <a:r>
              <a:rPr lang="en-US" sz="2800" dirty="0"/>
              <a:t>CMS</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Lst>
            </a:pPr>
            <a:r>
              <a:rPr lang="en-US" sz="2800" dirty="0"/>
              <a:t>Semantic Web browsers</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Lst>
            </a:pPr>
            <a:r>
              <a:rPr lang="en-US" sz="2800" dirty="0"/>
              <a:t>Development environments</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Lst>
            </a:pPr>
            <a:r>
              <a:rPr lang="en-US" sz="2800" dirty="0"/>
              <a:t>Semantic </a:t>
            </a:r>
            <a:r>
              <a:rPr lang="en-US" sz="2800" dirty="0" err="1"/>
              <a:t>Wikis</a:t>
            </a:r>
            <a:endParaRPr lang="en-US" sz="2800" dirty="0"/>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 pos="5067300" algn="l"/>
              </a:tabLst>
            </a:pPr>
            <a:r>
              <a:rPr lang="en-US" sz="2800" dirty="0"/>
              <a:t>…</a:t>
            </a:r>
          </a:p>
        </p:txBody>
      </p:sp>
      <p:sp>
        <p:nvSpPr>
          <p:cNvPr id="46085" name="Rectangle 3"/>
          <p:cNvSpPr>
            <a:spLocks noGrp="1" noChangeArrowheads="1"/>
          </p:cNvSpPr>
          <p:nvPr>
            <p:ph sz="half" idx="2"/>
          </p:nvPr>
        </p:nvSpPr>
        <p:spPr>
          <a:xfrm>
            <a:off x="5265738" y="1282700"/>
            <a:ext cx="4741862" cy="5918200"/>
          </a:xfrm>
        </p:spPr>
        <p:txBody>
          <a:bodyPr/>
          <a:lstStyle/>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Lst>
            </a:pPr>
            <a:r>
              <a:rPr lang="en-US" sz="3200" dirty="0"/>
              <a:t>Some names:</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Lst>
            </a:pPr>
            <a:r>
              <a:rPr lang="en-US" sz="2000" dirty="0"/>
              <a:t>Jena, </a:t>
            </a:r>
            <a:r>
              <a:rPr lang="en-US" sz="2000" dirty="0" err="1"/>
              <a:t>AllegroGraph</a:t>
            </a:r>
            <a:r>
              <a:rPr lang="en-US" sz="2000" dirty="0"/>
              <a:t>, </a:t>
            </a:r>
            <a:r>
              <a:rPr lang="en-US" sz="2000" dirty="0" err="1"/>
              <a:t>Mulgara</a:t>
            </a:r>
            <a:r>
              <a:rPr lang="en-US" sz="2000" dirty="0"/>
              <a:t>, Sesame, </a:t>
            </a:r>
            <a:r>
              <a:rPr lang="en-US" sz="2000" dirty="0" err="1"/>
              <a:t>flickurl</a:t>
            </a:r>
            <a:r>
              <a:rPr lang="en-US" sz="2000" dirty="0"/>
              <a:t>, …</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Lst>
            </a:pPr>
            <a:r>
              <a:rPr lang="en-US" sz="2000" dirty="0" err="1"/>
              <a:t>TopBraid</a:t>
            </a:r>
            <a:r>
              <a:rPr lang="en-US" sz="2000" dirty="0"/>
              <a:t> Suite, Virtuoso environment, Falcon, </a:t>
            </a:r>
            <a:r>
              <a:rPr lang="en-US" sz="2000" dirty="0" err="1"/>
              <a:t>Drupal</a:t>
            </a:r>
            <a:r>
              <a:rPr lang="en-US" sz="2000" dirty="0"/>
              <a:t> 7, Redland, Pellet, …</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Lst>
            </a:pPr>
            <a:r>
              <a:rPr lang="en-US" sz="2000" dirty="0"/>
              <a:t>Disco, Oracle 11g, </a:t>
            </a:r>
            <a:r>
              <a:rPr lang="en-US" sz="2000" dirty="0" err="1"/>
              <a:t>RacerPro</a:t>
            </a:r>
            <a:r>
              <a:rPr lang="en-US" sz="2000" dirty="0"/>
              <a:t>, IODT, </a:t>
            </a:r>
            <a:r>
              <a:rPr lang="en-US" sz="2000" dirty="0" err="1"/>
              <a:t>Ontobroker</a:t>
            </a:r>
            <a:r>
              <a:rPr lang="en-US" sz="2000" dirty="0"/>
              <a:t>, OWLIM, </a:t>
            </a:r>
            <a:r>
              <a:rPr lang="en-US" sz="2000" dirty="0" err="1"/>
              <a:t>Talis</a:t>
            </a:r>
            <a:r>
              <a:rPr lang="en-US" sz="2000" dirty="0"/>
              <a:t> Platform, …</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Lst>
            </a:pPr>
            <a:r>
              <a:rPr lang="en-US" sz="2000" dirty="0"/>
              <a:t>RDF Gateway, </a:t>
            </a:r>
            <a:r>
              <a:rPr lang="en-US" sz="2000" dirty="0" err="1"/>
              <a:t>RDFLib</a:t>
            </a:r>
            <a:r>
              <a:rPr lang="en-US" sz="2000" dirty="0"/>
              <a:t>, Open </a:t>
            </a:r>
            <a:r>
              <a:rPr lang="en-US" sz="2000" dirty="0" err="1"/>
              <a:t>Anzo</a:t>
            </a:r>
            <a:r>
              <a:rPr lang="en-US" sz="2000" dirty="0"/>
              <a:t>, </a:t>
            </a:r>
            <a:r>
              <a:rPr lang="en-US" sz="2000" dirty="0" err="1"/>
              <a:t>DartGrid</a:t>
            </a:r>
            <a:r>
              <a:rPr lang="en-US" sz="2000" dirty="0"/>
              <a:t>, </a:t>
            </a:r>
            <a:r>
              <a:rPr lang="en-US" sz="2000" dirty="0" err="1"/>
              <a:t>Zitgist</a:t>
            </a:r>
            <a:r>
              <a:rPr lang="en-US" sz="2000" dirty="0"/>
              <a:t>, </a:t>
            </a:r>
            <a:r>
              <a:rPr lang="en-US" sz="2000" dirty="0" err="1"/>
              <a:t>Ontotext</a:t>
            </a:r>
            <a:r>
              <a:rPr lang="en-US" sz="2000" dirty="0"/>
              <a:t>, Protégé, …</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Lst>
            </a:pPr>
            <a:r>
              <a:rPr lang="en-US" sz="2000" dirty="0" err="1"/>
              <a:t>Thetus</a:t>
            </a:r>
            <a:r>
              <a:rPr lang="en-US" sz="2000" dirty="0"/>
              <a:t> publisher, </a:t>
            </a:r>
            <a:r>
              <a:rPr lang="en-US" sz="2000" dirty="0" err="1"/>
              <a:t>SemanticWorks</a:t>
            </a:r>
            <a:r>
              <a:rPr lang="en-US" sz="2000" dirty="0"/>
              <a:t>, SWI-Prolog, </a:t>
            </a:r>
            <a:r>
              <a:rPr lang="en-US" sz="2000" dirty="0" err="1"/>
              <a:t>RDFStore</a:t>
            </a:r>
            <a:r>
              <a:rPr lang="en-US" sz="2000" dirty="0"/>
              <a:t>…</a:t>
            </a:r>
          </a:p>
          <a:p>
            <a:pPr marL="863600" lvl="1" indent="-287338" eaLnBrk="1">
              <a:buClr>
                <a:srgbClr val="996633"/>
              </a:buClr>
              <a:buSzPct val="45000"/>
              <a:buFont typeface="Wingdings" charset="2"/>
              <a:buChar char=""/>
              <a:tabLst>
                <a:tab pos="723900" algn="l"/>
                <a:tab pos="1447800" algn="l"/>
                <a:tab pos="2171700" algn="l"/>
                <a:tab pos="2895600" algn="l"/>
                <a:tab pos="3619500" algn="l"/>
                <a:tab pos="4343400" algn="l"/>
              </a:tabLst>
            </a:pPr>
            <a:r>
              <a:rPr lang="en-US" sz="2000"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187325" y="3348038"/>
            <a:ext cx="9729787" cy="720725"/>
          </a:xfrm>
          <a:prstGeom prst="rect">
            <a:avLst/>
          </a:prstGeom>
          <a:noFill/>
          <a:ln w="9525">
            <a:noFill/>
            <a:round/>
            <a:headEnd/>
            <a:tailEnd/>
          </a:ln>
        </p:spPr>
        <p:txBody>
          <a:bodyPr vert="horz" wrap="square" lIns="0" tIns="84528" rIns="0" bIns="0" numCol="1" anchor="ctr" anchorCtr="0" compatLnSpc="1">
            <a:prstTxWarp prst="textNoShape">
              <a:avLst/>
            </a:prstTxWarp>
          </a:bodyPr>
          <a:lstStyle/>
          <a:p>
            <a:pPr marL="0" marR="0" lvl="0" indent="0" algn="ctr" defTabSz="449263" rtl="0" eaLnBrk="0" fontAlgn="base" latinLnBrk="0" hangingPunct="0">
              <a:lnSpc>
                <a:spcPct val="89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pPr>
            <a:r>
              <a:rPr kumimoji="0" lang="en-GB" sz="4800" b="1" i="0" u="none" strike="noStrike" kern="0" cap="none" spc="0" normalizeH="0" baseline="0" noProof="0" dirty="0" smtClean="0">
                <a:ln>
                  <a:noFill/>
                </a:ln>
                <a:solidFill>
                  <a:srgbClr val="000000"/>
                </a:solidFill>
                <a:effectLst/>
                <a:uLnTx/>
                <a:uFillTx/>
                <a:latin typeface="+mj-lt"/>
                <a:ea typeface="+mj-ea"/>
                <a:cs typeface="+mj-cs"/>
              </a:rPr>
              <a:t>Caveat: I am an outsider,</a:t>
            </a:r>
            <a:r>
              <a:rPr kumimoji="0" lang="en-GB" sz="4800" b="1" i="0" u="none" strike="noStrike" kern="0" cap="none" spc="0" normalizeH="0" noProof="0" dirty="0" smtClean="0">
                <a:ln>
                  <a:noFill/>
                </a:ln>
                <a:solidFill>
                  <a:srgbClr val="000000"/>
                </a:solidFill>
                <a:effectLst/>
                <a:uLnTx/>
                <a:uFillTx/>
                <a:latin typeface="+mj-lt"/>
                <a:ea typeface="+mj-ea"/>
                <a:cs typeface="+mj-cs"/>
              </a:rPr>
              <a:t> sorry if I bang on open doors…</a:t>
            </a:r>
            <a:endParaRPr kumimoji="0" lang="en-GB" sz="4800" b="1" i="0" u="none" strike="noStrike" kern="0" cap="none" spc="0" normalizeH="0" baseline="0" noProof="0" dirty="0">
              <a:ln>
                <a:noFill/>
              </a:ln>
              <a:solidFill>
                <a:srgbClr val="000000"/>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0079038" cy="1189037"/>
          </a:xfrm>
        </p:spPr>
        <p:txBody>
          <a:bodyPr/>
          <a:lstStyle/>
          <a:p>
            <a:r>
              <a:rPr lang="en-US" dirty="0" smtClean="0"/>
              <a:t>Think of the data out there from the start!</a:t>
            </a:r>
            <a:endParaRPr lang="en-US" dirty="0"/>
          </a:p>
        </p:txBody>
      </p:sp>
      <p:sp>
        <p:nvSpPr>
          <p:cNvPr id="7" name="Content Placeholder 6"/>
          <p:cNvSpPr>
            <a:spLocks noGrp="1"/>
          </p:cNvSpPr>
          <p:nvPr>
            <p:ph idx="1"/>
          </p:nvPr>
        </p:nvSpPr>
        <p:spPr/>
        <p:txBody>
          <a:bodyPr/>
          <a:lstStyle/>
          <a:p>
            <a:r>
              <a:rPr lang="en-US" dirty="0" smtClean="0"/>
              <a:t>Modeling 3D objects with Semantic technologies (OWL, SKOS, etc) is important</a:t>
            </a:r>
          </a:p>
          <a:p>
            <a:pPr lvl="1"/>
            <a:r>
              <a:rPr lang="en-US" dirty="0" smtClean="0"/>
              <a:t>(and looks fairly complex from where I stand…)</a:t>
            </a:r>
          </a:p>
          <a:p>
            <a:r>
              <a:rPr lang="en-US" dirty="0" smtClean="0"/>
              <a:t>But… think of the data out </a:t>
            </a:r>
            <a:r>
              <a:rPr lang="en-US" dirty="0" smtClean="0"/>
              <a:t>there!</a:t>
            </a:r>
          </a:p>
          <a:p>
            <a:pPr lvl="1"/>
            <a:r>
              <a:rPr lang="en-US" dirty="0" smtClean="0"/>
              <a:t>a</a:t>
            </a:r>
            <a:r>
              <a:rPr lang="en-US" dirty="0" smtClean="0"/>
              <a:t>pplications </a:t>
            </a:r>
            <a:r>
              <a:rPr lang="en-US" dirty="0" smtClean="0"/>
              <a:t>may use this in many different ways</a:t>
            </a:r>
            <a:r>
              <a:rPr lang="en-US" dirty="0" smtClean="0"/>
              <a:t>…</a:t>
            </a:r>
          </a:p>
          <a:p>
            <a:r>
              <a:rPr lang="en-US" dirty="0" smtClean="0"/>
              <a:t>Also: contribute if you can, make your data widely available!</a:t>
            </a:r>
            <a:endParaRPr lang="en-US" dirty="0" smtClean="0"/>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079038" cy="1189037"/>
          </a:xfrm>
        </p:spPr>
        <p:txBody>
          <a:bodyPr/>
          <a:lstStyle/>
          <a:p>
            <a:r>
              <a:rPr lang="en-US" dirty="0" smtClean="0"/>
              <a:t>An artificial example</a:t>
            </a:r>
            <a:endParaRPr lang="en-US" dirty="0"/>
          </a:p>
        </p:txBody>
      </p:sp>
      <p:sp>
        <p:nvSpPr>
          <p:cNvPr id="9" name="Text Placeholder 8"/>
          <p:cNvSpPr>
            <a:spLocks noGrp="1"/>
          </p:cNvSpPr>
          <p:nvPr>
            <p:ph type="body" sz="half" idx="2"/>
          </p:nvPr>
        </p:nvSpPr>
        <p:spPr>
          <a:xfrm>
            <a:off x="3440112" y="1768475"/>
            <a:ext cx="6132513" cy="4987925"/>
          </a:xfrm>
        </p:spPr>
        <p:txBody>
          <a:bodyPr/>
          <a:lstStyle/>
          <a:p>
            <a:r>
              <a:rPr lang="en-US" dirty="0" smtClean="0"/>
              <a:t>There is, of course, the 3D modeling aspect</a:t>
            </a:r>
          </a:p>
          <a:p>
            <a:r>
              <a:rPr lang="en-US" dirty="0" smtClean="0"/>
              <a:t>But there may be, also, additional data on the artifact</a:t>
            </a:r>
          </a:p>
          <a:p>
            <a:r>
              <a:rPr lang="en-US" dirty="0" smtClean="0"/>
              <a:t>This can be connected to the outside world</a:t>
            </a:r>
            <a:endParaRPr lang="en-US" dirty="0"/>
          </a:p>
        </p:txBody>
      </p:sp>
      <p:pic>
        <p:nvPicPr>
          <p:cNvPr id="5" name="Picture 4" descr="814_Ramesses_1.5Mtriangles_clean1.jpg"/>
          <p:cNvPicPr>
            <a:picLocks noChangeAspect="1"/>
          </p:cNvPicPr>
          <p:nvPr/>
        </p:nvPicPr>
        <p:blipFill>
          <a:blip r:embed="rId2"/>
          <a:stretch>
            <a:fillRect/>
          </a:stretch>
        </p:blipFill>
        <p:spPr>
          <a:xfrm>
            <a:off x="392112" y="1570037"/>
            <a:ext cx="2119423" cy="5715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079038" cy="1189037"/>
          </a:xfrm>
        </p:spPr>
        <p:txBody>
          <a:bodyPr/>
          <a:lstStyle/>
          <a:p>
            <a:r>
              <a:rPr lang="en-US" dirty="0" smtClean="0"/>
              <a:t>An artificial example</a:t>
            </a:r>
            <a:endParaRPr lang="en-US" dirty="0"/>
          </a:p>
        </p:txBody>
      </p:sp>
      <p:pic>
        <p:nvPicPr>
          <p:cNvPr id="5" name="Picture 4" descr="814_Ramesses_1.5Mtriangles_clean1.jpg"/>
          <p:cNvPicPr>
            <a:picLocks noChangeAspect="1"/>
          </p:cNvPicPr>
          <p:nvPr/>
        </p:nvPicPr>
        <p:blipFill>
          <a:blip r:embed="rId2"/>
          <a:stretch>
            <a:fillRect/>
          </a:stretch>
        </p:blipFill>
        <p:spPr>
          <a:xfrm>
            <a:off x="392112" y="1570037"/>
            <a:ext cx="2119423" cy="5715000"/>
          </a:xfrm>
          <a:prstGeom prst="rect">
            <a:avLst/>
          </a:prstGeom>
        </p:spPr>
      </p:pic>
      <p:pic>
        <p:nvPicPr>
          <p:cNvPr id="7" name="Picture 6" descr="dbpedia1.png"/>
          <p:cNvPicPr>
            <a:picLocks noChangeAspect="1"/>
          </p:cNvPicPr>
          <p:nvPr/>
        </p:nvPicPr>
        <p:blipFill>
          <a:blip r:embed="rId3"/>
          <a:stretch>
            <a:fillRect/>
          </a:stretch>
        </p:blipFill>
        <p:spPr>
          <a:xfrm>
            <a:off x="5878512" y="1265237"/>
            <a:ext cx="3733800" cy="2788296"/>
          </a:xfrm>
          <a:prstGeom prst="rect">
            <a:avLst/>
          </a:prstGeom>
        </p:spPr>
      </p:pic>
      <p:cxnSp>
        <p:nvCxnSpPr>
          <p:cNvPr id="10" name="Straight Arrow Connector 9"/>
          <p:cNvCxnSpPr/>
          <p:nvPr/>
        </p:nvCxnSpPr>
        <p:spPr bwMode="auto">
          <a:xfrm flipV="1">
            <a:off x="2601912" y="2332037"/>
            <a:ext cx="3200400" cy="1828800"/>
          </a:xfrm>
          <a:prstGeom prst="straightConnector1">
            <a:avLst/>
          </a:prstGeom>
          <a:solidFill>
            <a:srgbClr val="00B8FF"/>
          </a:solidFill>
          <a:ln w="25400" cap="flat" cmpd="sng" algn="ctr">
            <a:solidFill>
              <a:srgbClr val="8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079038" cy="1189037"/>
          </a:xfrm>
        </p:spPr>
        <p:txBody>
          <a:bodyPr/>
          <a:lstStyle/>
          <a:p>
            <a:r>
              <a:rPr lang="en-US" dirty="0" smtClean="0"/>
              <a:t>An artificial example</a:t>
            </a:r>
            <a:endParaRPr lang="en-US" dirty="0"/>
          </a:p>
        </p:txBody>
      </p:sp>
      <p:pic>
        <p:nvPicPr>
          <p:cNvPr id="5" name="Picture 4" descr="814_Ramesses_1.5Mtriangles_clean1.jpg"/>
          <p:cNvPicPr>
            <a:picLocks noChangeAspect="1"/>
          </p:cNvPicPr>
          <p:nvPr/>
        </p:nvPicPr>
        <p:blipFill>
          <a:blip r:embed="rId2"/>
          <a:stretch>
            <a:fillRect/>
          </a:stretch>
        </p:blipFill>
        <p:spPr>
          <a:xfrm>
            <a:off x="392112" y="1570037"/>
            <a:ext cx="2119423" cy="5715000"/>
          </a:xfrm>
          <a:prstGeom prst="rect">
            <a:avLst/>
          </a:prstGeom>
        </p:spPr>
      </p:pic>
      <p:pic>
        <p:nvPicPr>
          <p:cNvPr id="7" name="Picture 6" descr="dbpedia1.png"/>
          <p:cNvPicPr>
            <a:picLocks noChangeAspect="1"/>
          </p:cNvPicPr>
          <p:nvPr/>
        </p:nvPicPr>
        <p:blipFill>
          <a:blip r:embed="rId3"/>
          <a:stretch>
            <a:fillRect/>
          </a:stretch>
        </p:blipFill>
        <p:spPr>
          <a:xfrm>
            <a:off x="5878512" y="1265237"/>
            <a:ext cx="3733800" cy="2788296"/>
          </a:xfrm>
          <a:prstGeom prst="rect">
            <a:avLst/>
          </a:prstGeom>
        </p:spPr>
      </p:pic>
      <p:cxnSp>
        <p:nvCxnSpPr>
          <p:cNvPr id="10" name="Straight Arrow Connector 9"/>
          <p:cNvCxnSpPr/>
          <p:nvPr/>
        </p:nvCxnSpPr>
        <p:spPr bwMode="auto">
          <a:xfrm flipV="1">
            <a:off x="2601912" y="2332037"/>
            <a:ext cx="3200400" cy="1828800"/>
          </a:xfrm>
          <a:prstGeom prst="straightConnector1">
            <a:avLst/>
          </a:prstGeom>
          <a:solidFill>
            <a:srgbClr val="00B8FF"/>
          </a:solidFill>
          <a:ln w="25400" cap="flat" cmpd="sng" algn="ctr">
            <a:solidFill>
              <a:srgbClr val="800000"/>
            </a:solidFill>
            <a:prstDash val="solid"/>
            <a:round/>
            <a:headEnd type="none" w="med" len="med"/>
            <a:tailEnd type="arrow"/>
          </a:ln>
          <a:effectLst/>
        </p:spPr>
      </p:cxnSp>
      <p:pic>
        <p:nvPicPr>
          <p:cNvPr id="6" name="Picture 5" descr="dbpedia2.png"/>
          <p:cNvPicPr>
            <a:picLocks noChangeAspect="1"/>
          </p:cNvPicPr>
          <p:nvPr/>
        </p:nvPicPr>
        <p:blipFill>
          <a:blip r:embed="rId4"/>
          <a:stretch>
            <a:fillRect/>
          </a:stretch>
        </p:blipFill>
        <p:spPr>
          <a:xfrm>
            <a:off x="3744912" y="4465637"/>
            <a:ext cx="3757787" cy="2806209"/>
          </a:xfrm>
          <a:prstGeom prst="rect">
            <a:avLst/>
          </a:prstGeom>
        </p:spPr>
      </p:pic>
      <p:cxnSp>
        <p:nvCxnSpPr>
          <p:cNvPr id="9" name="Elbow Connector 8"/>
          <p:cNvCxnSpPr/>
          <p:nvPr/>
        </p:nvCxnSpPr>
        <p:spPr bwMode="auto">
          <a:xfrm rot="5400000">
            <a:off x="6983412" y="4275137"/>
            <a:ext cx="1905000" cy="762000"/>
          </a:xfrm>
          <a:prstGeom prst="bentConnector3">
            <a:avLst>
              <a:gd name="adj1" fmla="val 100002"/>
            </a:avLst>
          </a:prstGeom>
          <a:solidFill>
            <a:srgbClr val="00B8FF"/>
          </a:solidFill>
          <a:ln w="25400" cap="flat" cmpd="sng" algn="ctr">
            <a:solidFill>
              <a:srgbClr val="8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079038" cy="1189037"/>
          </a:xfrm>
        </p:spPr>
        <p:txBody>
          <a:bodyPr/>
          <a:lstStyle/>
          <a:p>
            <a:r>
              <a:rPr lang="en-US" dirty="0" smtClean="0"/>
              <a:t>You can of course make it nicer…</a:t>
            </a:r>
            <a:endParaRPr lang="en-US" dirty="0"/>
          </a:p>
        </p:txBody>
      </p:sp>
      <p:pic>
        <p:nvPicPr>
          <p:cNvPr id="5" name="Picture 4" descr="814_Ramesses_1.5Mtriangles_clean1.jpg"/>
          <p:cNvPicPr>
            <a:picLocks noChangeAspect="1"/>
          </p:cNvPicPr>
          <p:nvPr/>
        </p:nvPicPr>
        <p:blipFill>
          <a:blip r:embed="rId2"/>
          <a:stretch>
            <a:fillRect/>
          </a:stretch>
        </p:blipFill>
        <p:spPr>
          <a:xfrm>
            <a:off x="392112" y="1570037"/>
            <a:ext cx="2119423" cy="5715000"/>
          </a:xfrm>
          <a:prstGeom prst="rect">
            <a:avLst/>
          </a:prstGeom>
        </p:spPr>
      </p:pic>
      <p:cxnSp>
        <p:nvCxnSpPr>
          <p:cNvPr id="10" name="Straight Arrow Connector 9"/>
          <p:cNvCxnSpPr/>
          <p:nvPr/>
        </p:nvCxnSpPr>
        <p:spPr bwMode="auto">
          <a:xfrm flipV="1">
            <a:off x="2601912" y="2332037"/>
            <a:ext cx="3200400" cy="1828800"/>
          </a:xfrm>
          <a:prstGeom prst="straightConnector1">
            <a:avLst/>
          </a:prstGeom>
          <a:solidFill>
            <a:srgbClr val="00B8FF"/>
          </a:solidFill>
          <a:ln w="25400" cap="flat" cmpd="sng" algn="ctr">
            <a:solidFill>
              <a:srgbClr val="800000"/>
            </a:solidFill>
            <a:prstDash val="solid"/>
            <a:round/>
            <a:headEnd type="none" w="med" len="med"/>
            <a:tailEnd type="arrow"/>
          </a:ln>
          <a:effectLst/>
        </p:spPr>
      </p:cxnSp>
      <p:cxnSp>
        <p:nvCxnSpPr>
          <p:cNvPr id="9" name="Elbow Connector 8"/>
          <p:cNvCxnSpPr/>
          <p:nvPr/>
        </p:nvCxnSpPr>
        <p:spPr bwMode="auto">
          <a:xfrm rot="5400000">
            <a:off x="6983412" y="4275137"/>
            <a:ext cx="1905000" cy="762000"/>
          </a:xfrm>
          <a:prstGeom prst="bentConnector3">
            <a:avLst>
              <a:gd name="adj1" fmla="val 100002"/>
            </a:avLst>
          </a:prstGeom>
          <a:solidFill>
            <a:srgbClr val="00B8FF"/>
          </a:solidFill>
          <a:ln w="25400" cap="flat" cmpd="sng" algn="ctr">
            <a:solidFill>
              <a:srgbClr val="800000"/>
            </a:solidFill>
            <a:prstDash val="solid"/>
            <a:round/>
            <a:headEnd type="none" w="med" len="med"/>
            <a:tailEnd type="arrow"/>
          </a:ln>
          <a:effectLst/>
        </p:spPr>
      </p:cxnSp>
      <p:pic>
        <p:nvPicPr>
          <p:cNvPr id="8" name="Picture 7" descr="wikipedia1.png"/>
          <p:cNvPicPr>
            <a:picLocks noChangeAspect="1"/>
          </p:cNvPicPr>
          <p:nvPr/>
        </p:nvPicPr>
        <p:blipFill>
          <a:blip r:embed="rId3"/>
          <a:stretch>
            <a:fillRect/>
          </a:stretch>
        </p:blipFill>
        <p:spPr>
          <a:xfrm>
            <a:off x="5878512" y="1316494"/>
            <a:ext cx="3706813" cy="2768143"/>
          </a:xfrm>
          <a:prstGeom prst="rect">
            <a:avLst/>
          </a:prstGeom>
        </p:spPr>
      </p:pic>
      <p:pic>
        <p:nvPicPr>
          <p:cNvPr id="11" name="Picture 10" descr="wikipedia2.png"/>
          <p:cNvPicPr>
            <a:picLocks noChangeAspect="1"/>
          </p:cNvPicPr>
          <p:nvPr/>
        </p:nvPicPr>
        <p:blipFill>
          <a:blip r:embed="rId4"/>
          <a:stretch>
            <a:fillRect/>
          </a:stretch>
        </p:blipFill>
        <p:spPr>
          <a:xfrm>
            <a:off x="3744912" y="4470399"/>
            <a:ext cx="3769074" cy="281463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079038" cy="1189037"/>
          </a:xfrm>
        </p:spPr>
        <p:txBody>
          <a:bodyPr/>
          <a:lstStyle/>
          <a:p>
            <a:r>
              <a:rPr lang="en-US" dirty="0" smtClean="0"/>
              <a:t>Obviously, there are other datasets</a:t>
            </a:r>
            <a:endParaRPr lang="en-US" dirty="0"/>
          </a:p>
        </p:txBody>
      </p:sp>
      <p:sp>
        <p:nvSpPr>
          <p:cNvPr id="9" name="Text Placeholder 8"/>
          <p:cNvSpPr>
            <a:spLocks noGrp="1"/>
          </p:cNvSpPr>
          <p:nvPr>
            <p:ph type="body" sz="half" idx="2"/>
          </p:nvPr>
        </p:nvSpPr>
        <p:spPr>
          <a:xfrm>
            <a:off x="3440112" y="1768475"/>
            <a:ext cx="6132513" cy="4987925"/>
          </a:xfrm>
        </p:spPr>
        <p:txBody>
          <a:bodyPr/>
          <a:lstStyle/>
          <a:p>
            <a:r>
              <a:rPr lang="en-US" dirty="0" smtClean="0"/>
              <a:t>Use </a:t>
            </a:r>
            <a:r>
              <a:rPr lang="en-US" dirty="0" err="1" smtClean="0"/>
              <a:t>Geodata</a:t>
            </a:r>
            <a:r>
              <a:rPr lang="en-US" dirty="0" smtClean="0"/>
              <a:t> for precise information on Egypt</a:t>
            </a:r>
          </a:p>
          <a:p>
            <a:r>
              <a:rPr lang="en-US" dirty="0" smtClean="0"/>
              <a:t>Use the LOC data to give precise subject descriptions</a:t>
            </a:r>
          </a:p>
          <a:p>
            <a:r>
              <a:rPr lang="en-US" dirty="0" smtClean="0"/>
              <a:t>…</a:t>
            </a:r>
            <a:endParaRPr lang="en-US" dirty="0"/>
          </a:p>
        </p:txBody>
      </p:sp>
      <p:pic>
        <p:nvPicPr>
          <p:cNvPr id="5" name="Picture 4" descr="814_Ramesses_1.5Mtriangles_clean1.jpg"/>
          <p:cNvPicPr>
            <a:picLocks noChangeAspect="1"/>
          </p:cNvPicPr>
          <p:nvPr/>
        </p:nvPicPr>
        <p:blipFill>
          <a:blip r:embed="rId2"/>
          <a:stretch>
            <a:fillRect/>
          </a:stretch>
        </p:blipFill>
        <p:spPr>
          <a:xfrm>
            <a:off x="392112" y="1570037"/>
            <a:ext cx="2119423" cy="5715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079038" cy="1189037"/>
          </a:xfrm>
        </p:spPr>
        <p:txBody>
          <a:bodyPr/>
          <a:lstStyle/>
          <a:p>
            <a:r>
              <a:rPr lang="en-US" dirty="0" smtClean="0"/>
              <a:t>Make the data available!</a:t>
            </a:r>
            <a:endParaRPr lang="en-US" dirty="0"/>
          </a:p>
        </p:txBody>
      </p:sp>
      <p:sp>
        <p:nvSpPr>
          <p:cNvPr id="9" name="Text Placeholder 8"/>
          <p:cNvSpPr>
            <a:spLocks noGrp="1"/>
          </p:cNvSpPr>
          <p:nvPr>
            <p:ph type="body" sz="half" idx="2"/>
          </p:nvPr>
        </p:nvSpPr>
        <p:spPr>
          <a:xfrm>
            <a:off x="3440112" y="1768475"/>
            <a:ext cx="6132513" cy="4987925"/>
          </a:xfrm>
        </p:spPr>
        <p:txBody>
          <a:bodyPr/>
          <a:lstStyle/>
          <a:p>
            <a:r>
              <a:rPr lang="en-US" dirty="0" smtClean="0"/>
              <a:t>Make the data available to others!</a:t>
            </a:r>
          </a:p>
          <a:p>
            <a:r>
              <a:rPr lang="en-US" dirty="0" smtClean="0"/>
              <a:t>Wouldn’t it be cool to see your data appear on an </a:t>
            </a:r>
            <a:r>
              <a:rPr lang="en-US" dirty="0" err="1" smtClean="0"/>
              <a:t>iPhone</a:t>
            </a:r>
            <a:r>
              <a:rPr lang="en-US" dirty="0" smtClean="0"/>
              <a:t>?</a:t>
            </a:r>
            <a:endParaRPr lang="en-US" dirty="0"/>
          </a:p>
        </p:txBody>
      </p:sp>
      <p:pic>
        <p:nvPicPr>
          <p:cNvPr id="5" name="Picture 4" descr="814_Ramesses_1.5Mtriangles_clean1.jpg"/>
          <p:cNvPicPr>
            <a:picLocks noChangeAspect="1"/>
          </p:cNvPicPr>
          <p:nvPr/>
        </p:nvPicPr>
        <p:blipFill>
          <a:blip r:embed="rId2"/>
          <a:stretch>
            <a:fillRect/>
          </a:stretch>
        </p:blipFill>
        <p:spPr>
          <a:xfrm>
            <a:off x="392112" y="1570037"/>
            <a:ext cx="2119423" cy="5715000"/>
          </a:xfrm>
          <a:prstGeom prst="rect">
            <a:avLst/>
          </a:prstGeom>
        </p:spPr>
      </p:pic>
      <p:pic>
        <p:nvPicPr>
          <p:cNvPr id="6" name="Picture 5" descr="wink.png"/>
          <p:cNvPicPr>
            <a:picLocks noChangeAspect="1"/>
          </p:cNvPicPr>
          <p:nvPr/>
        </p:nvPicPr>
        <p:blipFill>
          <a:blip r:embed="rId3"/>
          <a:stretch>
            <a:fillRect/>
          </a:stretch>
        </p:blipFill>
        <p:spPr>
          <a:xfrm>
            <a:off x="8850312" y="3398837"/>
            <a:ext cx="304800" cy="3048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0079038" cy="1189037"/>
          </a:xfrm>
        </p:spPr>
        <p:txBody>
          <a:bodyPr/>
          <a:lstStyle/>
          <a:p>
            <a:r>
              <a:rPr lang="en-US" dirty="0" smtClean="0"/>
              <a:t>What does it mean in practice?</a:t>
            </a:r>
            <a:endParaRPr lang="en-US" dirty="0"/>
          </a:p>
        </p:txBody>
      </p:sp>
      <p:sp>
        <p:nvSpPr>
          <p:cNvPr id="9" name="Text Placeholder 8"/>
          <p:cNvSpPr>
            <a:spLocks noGrp="1"/>
          </p:cNvSpPr>
          <p:nvPr>
            <p:ph type="body" sz="half" idx="2"/>
          </p:nvPr>
        </p:nvSpPr>
        <p:spPr>
          <a:xfrm>
            <a:off x="3440112" y="1763712"/>
            <a:ext cx="6400800" cy="4987925"/>
          </a:xfrm>
        </p:spPr>
        <p:txBody>
          <a:bodyPr/>
          <a:lstStyle/>
          <a:p>
            <a:r>
              <a:rPr lang="en-US" dirty="0" smtClean="0"/>
              <a:t>Add (</a:t>
            </a:r>
            <a:r>
              <a:rPr lang="en-US" dirty="0" err="1" smtClean="0"/>
              <a:t>meta)data</a:t>
            </a:r>
            <a:r>
              <a:rPr lang="en-US" dirty="0" smtClean="0"/>
              <a:t> to your artifacts</a:t>
            </a:r>
            <a:endParaRPr lang="en-US" dirty="0" smtClean="0"/>
          </a:p>
          <a:p>
            <a:pPr lvl="1"/>
            <a:r>
              <a:rPr lang="en-US" dirty="0" smtClean="0"/>
              <a:t>u</a:t>
            </a:r>
            <a:r>
              <a:rPr lang="en-US" dirty="0" smtClean="0"/>
              <a:t>se </a:t>
            </a:r>
            <a:r>
              <a:rPr lang="en-US" dirty="0" smtClean="0"/>
              <a:t>http URI-</a:t>
            </a:r>
            <a:r>
              <a:rPr lang="en-US" dirty="0" err="1" smtClean="0"/>
              <a:t>s</a:t>
            </a:r>
            <a:endParaRPr lang="en-US" dirty="0" smtClean="0"/>
          </a:p>
          <a:p>
            <a:pPr lvl="1"/>
            <a:r>
              <a:rPr lang="en-US" dirty="0" smtClean="0"/>
              <a:t>u</a:t>
            </a:r>
            <a:r>
              <a:rPr lang="en-US" dirty="0" smtClean="0"/>
              <a:t>se </a:t>
            </a:r>
            <a:r>
              <a:rPr lang="en-US" dirty="0" smtClean="0"/>
              <a:t>public vocabularies if possible</a:t>
            </a:r>
          </a:p>
          <a:p>
            <a:r>
              <a:rPr lang="en-US" i="1" dirty="0" smtClean="0"/>
              <a:t>Add links to other public datasets</a:t>
            </a:r>
            <a:endParaRPr lang="en-US" i="1" dirty="0" smtClean="0"/>
          </a:p>
          <a:p>
            <a:pPr lvl="1"/>
            <a:r>
              <a:rPr lang="en-US" dirty="0" smtClean="0"/>
              <a:t>t</a:t>
            </a:r>
            <a:r>
              <a:rPr lang="en-US" dirty="0" smtClean="0"/>
              <a:t>hat </a:t>
            </a:r>
            <a:r>
              <a:rPr lang="en-US" dirty="0" smtClean="0"/>
              <a:t>is how others will find you!</a:t>
            </a:r>
          </a:p>
          <a:p>
            <a:r>
              <a:rPr lang="en-US" dirty="0" smtClean="0"/>
              <a:t>Make your</a:t>
            </a:r>
            <a:r>
              <a:rPr lang="en-US" dirty="0" smtClean="0"/>
              <a:t> data and vocabularies </a:t>
            </a:r>
            <a:r>
              <a:rPr lang="en-US" dirty="0" smtClean="0"/>
              <a:t>public</a:t>
            </a:r>
          </a:p>
          <a:p>
            <a:r>
              <a:rPr lang="en-US" dirty="0" smtClean="0"/>
              <a:t>If you can: set up a SPARQL endpoint</a:t>
            </a:r>
            <a:endParaRPr lang="en-US" dirty="0"/>
          </a:p>
        </p:txBody>
      </p:sp>
      <p:pic>
        <p:nvPicPr>
          <p:cNvPr id="5" name="Picture 4" descr="814_Ramesses_1.5Mtriangles_clean1.jpg"/>
          <p:cNvPicPr>
            <a:picLocks noChangeAspect="1"/>
          </p:cNvPicPr>
          <p:nvPr/>
        </p:nvPicPr>
        <p:blipFill>
          <a:blip r:embed="rId2"/>
          <a:stretch>
            <a:fillRect/>
          </a:stretch>
        </p:blipFill>
        <p:spPr>
          <a:xfrm>
            <a:off x="392112" y="1570037"/>
            <a:ext cx="2119423" cy="5715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Practice in other areas</a:t>
            </a:r>
            <a:endParaRPr lang="en-US" dirty="0"/>
          </a:p>
        </p:txBody>
      </p:sp>
      <p:sp>
        <p:nvSpPr>
          <p:cNvPr id="6" name="Content Placeholder 5"/>
          <p:cNvSpPr>
            <a:spLocks noGrp="1"/>
          </p:cNvSpPr>
          <p:nvPr>
            <p:ph idx="1"/>
          </p:nvPr>
        </p:nvSpPr>
        <p:spPr/>
        <p:txBody>
          <a:bodyPr/>
          <a:lstStyle/>
          <a:p>
            <a:r>
              <a:rPr lang="en-US" dirty="0" smtClean="0"/>
              <a:t>I used a very “webby” example with </a:t>
            </a:r>
            <a:r>
              <a:rPr lang="en-US" dirty="0" err="1" smtClean="0"/>
              <a:t>Wikipedia</a:t>
            </a:r>
            <a:endParaRPr lang="en-US" dirty="0" smtClean="0"/>
          </a:p>
          <a:p>
            <a:r>
              <a:rPr lang="en-US" dirty="0" smtClean="0"/>
              <a:t>Of course other areas have their own datasets that can be used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a:buClr>
                <a:srgbClr val="807446"/>
              </a:buClr>
              <a:buFont typeface="Wingdings" charset="2"/>
              <a:buChar char="§"/>
            </a:pPr>
            <a:r>
              <a:rPr lang="en-US" dirty="0" smtClean="0"/>
              <a:t>The main lesson:</a:t>
            </a:r>
          </a:p>
          <a:p>
            <a:pPr lvl="1">
              <a:buClr>
                <a:srgbClr val="807446"/>
              </a:buClr>
              <a:buFont typeface="Wingdings" charset="2"/>
              <a:buChar char="§"/>
            </a:pPr>
            <a:r>
              <a:rPr lang="en-US" i="1" dirty="0" smtClean="0"/>
              <a:t>Anybody can start developing Semantic Web applications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Colored LOD cloud…</a:t>
            </a:r>
            <a:endParaRPr lang="en-US" dirty="0"/>
          </a:p>
        </p:txBody>
      </p:sp>
      <p:pic>
        <p:nvPicPr>
          <p:cNvPr id="5" name="Picture 4" descr="lod-2009-03-27-colored.png"/>
          <p:cNvPicPr>
            <a:picLocks noChangeAspect="1"/>
          </p:cNvPicPr>
          <p:nvPr/>
        </p:nvPicPr>
        <p:blipFill>
          <a:blip r:embed="rId2"/>
          <a:stretch>
            <a:fillRect/>
          </a:stretch>
        </p:blipFill>
        <p:spPr>
          <a:xfrm>
            <a:off x="1077912" y="1265237"/>
            <a:ext cx="7620000" cy="581025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Eli Lilly’s Target Assessment Tool</a:t>
            </a:r>
            <a:endParaRPr lang="en-US" dirty="0"/>
          </a:p>
        </p:txBody>
      </p:sp>
      <p:pic>
        <p:nvPicPr>
          <p:cNvPr id="6" name="Picture 4"/>
          <p:cNvPicPr>
            <a:picLocks noChangeAspect="1" noChangeArrowheads="1"/>
          </p:cNvPicPr>
          <p:nvPr/>
        </p:nvPicPr>
        <p:blipFill>
          <a:blip r:embed="rId2"/>
          <a:srcRect/>
          <a:stretch>
            <a:fillRect/>
          </a:stretch>
        </p:blipFill>
        <p:spPr bwMode="auto">
          <a:xfrm>
            <a:off x="1570037" y="1417637"/>
            <a:ext cx="6670675" cy="5400675"/>
          </a:xfrm>
          <a:prstGeom prst="rect">
            <a:avLst/>
          </a:prstGeom>
          <a:noFill/>
          <a:ln w="9525">
            <a:noFill/>
            <a:round/>
            <a:headEnd/>
            <a:tailEnd/>
          </a:ln>
          <a:effectLst>
            <a:outerShdw blurRad="63500" dist="50912" dir="2700000" algn="ctr" rotWithShape="0">
              <a:srgbClr val="C0C0C0"/>
            </a:outerShdw>
          </a:effectLst>
        </p:spPr>
      </p:pic>
      <p:sp>
        <p:nvSpPr>
          <p:cNvPr id="11" name="Text Box 3"/>
          <p:cNvSpPr txBox="1">
            <a:spLocks noChangeArrowheads="1"/>
          </p:cNvSpPr>
          <p:nvPr/>
        </p:nvSpPr>
        <p:spPr bwMode="auto">
          <a:xfrm>
            <a:off x="1230312" y="7269163"/>
            <a:ext cx="4745037" cy="290512"/>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400" i="1" dirty="0">
                <a:solidFill>
                  <a:srgbClr val="000000"/>
                </a:solidFill>
                <a:ea typeface="msmincho" charset="0"/>
                <a:cs typeface="msmincho" charset="0"/>
              </a:rPr>
              <a:t>Courtesy of Susie Stephens, Eli Lilly </a:t>
            </a:r>
            <a:r>
              <a:rPr lang="en-US" sz="1400" i="1" dirty="0">
                <a:solidFill>
                  <a:srgbClr val="000000"/>
                </a:solidFill>
                <a:ea typeface="msmincho" charset="0"/>
                <a:cs typeface="msmincho" charset="0"/>
                <a:hlinkClick r:id="rId3"/>
              </a:rPr>
              <a:t>(SWEO Case Study)</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9"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Linked Open </a:t>
            </a:r>
            <a:r>
              <a:rPr lang="en-US" dirty="0" err="1"/>
              <a:t>eGov</a:t>
            </a:r>
            <a:r>
              <a:rPr lang="en-US" dirty="0"/>
              <a:t> </a:t>
            </a:r>
            <a:r>
              <a:rPr lang="en-US" dirty="0" smtClean="0"/>
              <a:t>Data (US example)</a:t>
            </a:r>
            <a:endParaRPr lang="en-US" dirty="0"/>
          </a:p>
        </p:txBody>
      </p:sp>
      <p:pic>
        <p:nvPicPr>
          <p:cNvPr id="111620" name="Picture 2"/>
          <p:cNvPicPr>
            <a:picLocks noChangeAspect="1" noChangeArrowheads="1"/>
          </p:cNvPicPr>
          <p:nvPr/>
        </p:nvPicPr>
        <p:blipFill>
          <a:blip r:embed="rId3"/>
          <a:srcRect/>
          <a:stretch>
            <a:fillRect/>
          </a:stretch>
        </p:blipFill>
        <p:spPr bwMode="auto">
          <a:xfrm>
            <a:off x="468312" y="1331913"/>
            <a:ext cx="9107487" cy="57594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7" name="Rectangle 1"/>
          <p:cNvSpPr>
            <a:spLocks noGrp="1" noChangeArrowheads="1"/>
          </p:cNvSpPr>
          <p:nvPr>
            <p:ph type="title"/>
          </p:nvPr>
        </p:nvSpPr>
        <p:spPr>
          <a:xfrm>
            <a:off x="0" y="0"/>
            <a:ext cx="10080625" cy="1189037"/>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You publish the raw data,</a:t>
            </a:r>
            <a:r>
              <a:rPr lang="en-US" dirty="0" smtClean="0"/>
              <a:t> others </a:t>
            </a:r>
            <a:r>
              <a:rPr lang="en-US" dirty="0"/>
              <a:t>use it…</a:t>
            </a:r>
          </a:p>
        </p:txBody>
      </p:sp>
      <p:pic>
        <p:nvPicPr>
          <p:cNvPr id="113668" name="Picture 2"/>
          <p:cNvPicPr>
            <a:picLocks noChangeAspect="1" noChangeArrowheads="1"/>
          </p:cNvPicPr>
          <p:nvPr/>
        </p:nvPicPr>
        <p:blipFill>
          <a:blip r:embed="rId3"/>
          <a:srcRect/>
          <a:stretch>
            <a:fillRect/>
          </a:stretch>
        </p:blipFill>
        <p:spPr bwMode="auto">
          <a:xfrm>
            <a:off x="3863975" y="1308100"/>
            <a:ext cx="5999163" cy="3335338"/>
          </a:xfrm>
          <a:prstGeom prst="rect">
            <a:avLst/>
          </a:prstGeom>
          <a:noFill/>
          <a:ln w="9525">
            <a:noFill/>
            <a:round/>
            <a:headEnd/>
            <a:tailEnd/>
          </a:ln>
        </p:spPr>
      </p:pic>
      <p:pic>
        <p:nvPicPr>
          <p:cNvPr id="113670" name="Picture 4"/>
          <p:cNvPicPr>
            <a:picLocks noChangeAspect="1" noChangeArrowheads="1"/>
          </p:cNvPicPr>
          <p:nvPr/>
        </p:nvPicPr>
        <p:blipFill>
          <a:blip r:embed="rId4"/>
          <a:srcRect/>
          <a:stretch>
            <a:fillRect/>
          </a:stretch>
        </p:blipFill>
        <p:spPr bwMode="auto">
          <a:xfrm>
            <a:off x="3135312" y="3627437"/>
            <a:ext cx="5073650" cy="3675063"/>
          </a:xfrm>
          <a:prstGeom prst="rect">
            <a:avLst/>
          </a:prstGeom>
          <a:noFill/>
          <a:ln w="9525">
            <a:noFill/>
            <a:round/>
            <a:headEnd/>
            <a:tailEnd/>
          </a:ln>
        </p:spPr>
      </p:pic>
      <p:sp>
        <p:nvSpPr>
          <p:cNvPr id="113671" name="Text Box 5"/>
          <p:cNvSpPr txBox="1">
            <a:spLocks noChangeArrowheads="1"/>
          </p:cNvSpPr>
          <p:nvPr/>
        </p:nvSpPr>
        <p:spPr bwMode="auto">
          <a:xfrm>
            <a:off x="144463" y="7272338"/>
            <a:ext cx="5545137" cy="290512"/>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400" i="1">
                <a:solidFill>
                  <a:srgbClr val="000000"/>
                </a:solidFill>
                <a:ea typeface="msmincho" charset="0"/>
                <a:cs typeface="msmincho" charset="0"/>
              </a:rPr>
              <a:t>Examples from RPI’s Data-gov Wiki, Jim Hendler &amp; al.</a:t>
            </a:r>
          </a:p>
        </p:txBody>
      </p:sp>
      <p:pic>
        <p:nvPicPr>
          <p:cNvPr id="113669" name="Picture 3"/>
          <p:cNvPicPr>
            <a:picLocks noChangeAspect="1" noChangeArrowheads="1"/>
          </p:cNvPicPr>
          <p:nvPr/>
        </p:nvPicPr>
        <p:blipFill>
          <a:blip r:embed="rId5"/>
          <a:srcRect/>
          <a:stretch>
            <a:fillRect/>
          </a:stretch>
        </p:blipFill>
        <p:spPr bwMode="auto">
          <a:xfrm>
            <a:off x="315912" y="1570037"/>
            <a:ext cx="6681787" cy="522128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with UK government data</a:t>
            </a:r>
            <a:endParaRPr lang="en-US" dirty="0"/>
          </a:p>
        </p:txBody>
      </p:sp>
      <p:pic>
        <p:nvPicPr>
          <p:cNvPr id="3" name="Picture 2" descr="data.gov.newspaper.png"/>
          <p:cNvPicPr>
            <a:picLocks noChangeAspect="1"/>
          </p:cNvPicPr>
          <p:nvPr/>
        </p:nvPicPr>
        <p:blipFill>
          <a:blip r:embed="rId3"/>
          <a:stretch>
            <a:fillRect/>
          </a:stretch>
        </p:blipFill>
        <p:spPr>
          <a:xfrm>
            <a:off x="1077912" y="1265237"/>
            <a:ext cx="8153400" cy="5749753"/>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lstStyle/>
          <a:p>
            <a:r>
              <a:rPr lang="en-US" dirty="0" smtClean="0"/>
              <a:t>The Semantic Web is, primarily a </a:t>
            </a:r>
            <a:r>
              <a:rPr lang="en-US" i="1" dirty="0" smtClean="0"/>
              <a:t>Web of Data</a:t>
            </a:r>
          </a:p>
          <a:p>
            <a:r>
              <a:rPr lang="en-US" dirty="0" smtClean="0"/>
              <a:t>Think of the out there when looking at 3D Media</a:t>
            </a:r>
            <a:endParaRPr lang="en-US" dirty="0" smtClean="0"/>
          </a:p>
          <a:p>
            <a:pPr lvl="1"/>
            <a:r>
              <a:rPr lang="en-US" dirty="0" smtClean="0"/>
              <a:t>u</a:t>
            </a:r>
            <a:r>
              <a:rPr lang="en-US" dirty="0" smtClean="0"/>
              <a:t>se </a:t>
            </a:r>
            <a:r>
              <a:rPr lang="en-US" dirty="0" smtClean="0"/>
              <a:t>data out there</a:t>
            </a:r>
            <a:endParaRPr lang="en-US" dirty="0" smtClean="0"/>
          </a:p>
          <a:p>
            <a:pPr lvl="1"/>
            <a:r>
              <a:rPr lang="en-US" dirty="0" smtClean="0"/>
              <a:t>l</a:t>
            </a:r>
            <a:r>
              <a:rPr lang="en-US" dirty="0" smtClean="0"/>
              <a:t>ink </a:t>
            </a:r>
            <a:r>
              <a:rPr lang="en-US" dirty="0" smtClean="0"/>
              <a:t>your data to the rest of the Web of Data</a:t>
            </a:r>
          </a:p>
          <a:p>
            <a:r>
              <a:rPr lang="en-US" dirty="0" smtClean="0"/>
              <a:t>Making these available opens up nice application facilities!</a:t>
            </a:r>
          </a:p>
          <a:p>
            <a:pPr>
              <a:buNone/>
            </a:pPr>
            <a:endParaRPr lang="en-US" dirty="0" smtClean="0"/>
          </a:p>
          <a:p>
            <a:pPr>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507" name="Rectangle 1"/>
          <p:cNvSpPr>
            <a:spLocks noGrp="1" noChangeArrowheads="1"/>
          </p:cNvSpPr>
          <p:nvPr>
            <p:ph type="title"/>
          </p:nvPr>
        </p:nvSpPr>
        <p:spPr>
          <a:xfrm>
            <a:off x="0" y="0"/>
            <a:ext cx="10080625" cy="720725"/>
          </a:xfrm>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Thank you for your attention!</a:t>
            </a:r>
          </a:p>
        </p:txBody>
      </p:sp>
      <p:sp>
        <p:nvSpPr>
          <p:cNvPr id="277508" name="Rectangle 2"/>
          <p:cNvSpPr>
            <a:spLocks noGrp="1" noChangeArrowheads="1"/>
          </p:cNvSpPr>
          <p:nvPr>
            <p:ph idx="1"/>
          </p:nvPr>
        </p:nvSpPr>
        <p:spPr>
          <a:xfrm>
            <a:off x="179388" y="1258888"/>
            <a:ext cx="9718675" cy="720725"/>
          </a:xfrm>
        </p:spPr>
        <p:txBody>
          <a:bodyPr/>
          <a:lstStyle/>
          <a:p>
            <a:pPr marL="431800" indent="-323850" eaLnBrk="1">
              <a:buClr>
                <a:srgbClr val="996633"/>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These slides are publicly available on:</a:t>
            </a:r>
          </a:p>
        </p:txBody>
      </p:sp>
      <p:sp>
        <p:nvSpPr>
          <p:cNvPr id="277509" name="Text Box 3"/>
          <p:cNvSpPr txBox="1">
            <a:spLocks noChangeArrowheads="1"/>
          </p:cNvSpPr>
          <p:nvPr/>
        </p:nvSpPr>
        <p:spPr bwMode="auto">
          <a:xfrm>
            <a:off x="1054100" y="2332037"/>
            <a:ext cx="7034212" cy="381000"/>
          </a:xfrm>
          <a:prstGeom prst="rect">
            <a:avLst/>
          </a:prstGeom>
          <a:noFill/>
          <a:ln w="9525">
            <a:noFill/>
            <a:round/>
            <a:headEnd/>
            <a:tailEnd/>
          </a:ln>
        </p:spPr>
        <p:txBody>
          <a:bodyPr wrap="none" lIns="90000" tIns="75240"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2000" b="1" dirty="0">
                <a:solidFill>
                  <a:srgbClr val="000000"/>
                </a:solidFill>
                <a:latin typeface="Courier New" charset="0"/>
                <a:ea typeface="msmincho" charset="0"/>
                <a:cs typeface="msmincho" charset="0"/>
              </a:rPr>
              <a:t>http://www.w3.org</a:t>
            </a:r>
            <a:r>
              <a:rPr lang="en-US" sz="2000" b="1" dirty="0" smtClean="0">
                <a:solidFill>
                  <a:srgbClr val="000000"/>
                </a:solidFill>
                <a:latin typeface="Courier New" charset="0"/>
                <a:ea typeface="msmincho" charset="0"/>
                <a:cs typeface="msmincho" charset="0"/>
              </a:rPr>
              <a:t>/2010/Talks/0211-Sophia-IH/</a:t>
            </a:r>
            <a:endParaRPr lang="en-US" sz="2000" b="1" dirty="0">
              <a:solidFill>
                <a:srgbClr val="000000"/>
              </a:solidFill>
              <a:latin typeface="Courier New" charset="0"/>
              <a:ea typeface="msmincho" charset="0"/>
              <a:cs typeface="msmincho" charset="0"/>
            </a:endParaRPr>
          </a:p>
        </p:txBody>
      </p:sp>
      <p:pic>
        <p:nvPicPr>
          <p:cNvPr id="8" name="Picture 7" descr="80x15.png"/>
          <p:cNvPicPr>
            <a:picLocks noChangeAspect="1"/>
          </p:cNvPicPr>
          <p:nvPr/>
        </p:nvPicPr>
        <p:blipFill>
          <a:blip r:embed="rId3"/>
          <a:stretch>
            <a:fillRect/>
          </a:stretch>
        </p:blipFill>
        <p:spPr>
          <a:xfrm>
            <a:off x="8393112" y="2484437"/>
            <a:ext cx="1016000" cy="1905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36513"/>
            <a:ext cx="10080625" cy="1152524"/>
          </a:xfrm>
          <a:ln/>
        </p:spPr>
        <p:txBody>
          <a:bodyPr tIns="69120"/>
          <a:lstStyle/>
          <a:p>
            <a:pPr>
              <a:lnSpc>
                <a:spcPct val="89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a:t>There is a great community</a:t>
            </a:r>
          </a:p>
        </p:txBody>
      </p:sp>
      <p:sp>
        <p:nvSpPr>
          <p:cNvPr id="9218" name="Rectangle 2"/>
          <p:cNvSpPr>
            <a:spLocks noGrp="1" noChangeArrowheads="1"/>
          </p:cNvSpPr>
          <p:nvPr>
            <p:ph idx="1"/>
          </p:nvPr>
        </p:nvSpPr>
        <p:spPr>
          <a:xfrm>
            <a:off x="179388" y="1295400"/>
            <a:ext cx="9718675" cy="5918200"/>
          </a:xfrm>
          <a:ln/>
        </p:spPr>
        <p:txBody>
          <a:bodyPr tIns="72432"/>
          <a:lstStyle/>
          <a:p>
            <a:pPr marL="428625" indent="-323850">
              <a:lnSpc>
                <a:spcPct val="89000"/>
              </a:lnSpc>
              <a:spcAft>
                <a:spcPts val="1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a:t>There are </a:t>
            </a:r>
            <a:r>
              <a:rPr lang="en-GB" i="1" u="sng" dirty="0"/>
              <a:t>lots</a:t>
            </a:r>
            <a:r>
              <a:rPr lang="en-GB" dirty="0"/>
              <a:t> of tutorials, overviews, and books around</a:t>
            </a:r>
            <a:endParaRPr lang="en-GB" dirty="0" smtClean="0"/>
          </a:p>
          <a:p>
            <a:pPr marL="860425" lvl="1">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smtClean="0"/>
              <a:t>some </a:t>
            </a:r>
            <a:r>
              <a:rPr lang="en-GB" dirty="0"/>
              <a:t>of them good, some of them bad, just as with any other areas…</a:t>
            </a:r>
          </a:p>
          <a:p>
            <a:pPr marL="428625" indent="-323850">
              <a:lnSpc>
                <a:spcPct val="89000"/>
              </a:lnSpc>
              <a:spcAft>
                <a:spcPts val="1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a:t>Active developers’ communities</a:t>
            </a:r>
          </a:p>
          <a:p>
            <a:pPr marL="860425" lvl="1">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err="1"/>
              <a:t>blogs</a:t>
            </a:r>
            <a:r>
              <a:rPr lang="en-GB" dirty="0"/>
              <a:t>, IRC channels, mailing lists, various </a:t>
            </a:r>
            <a:r>
              <a:rPr lang="en-GB" dirty="0" err="1"/>
              <a:t>fora</a:t>
            </a:r>
            <a:r>
              <a:rPr lang="en-GB" dirty="0"/>
              <a:t>: more than what one person can oversee…</a:t>
            </a:r>
          </a:p>
          <a:p>
            <a:pPr marL="428625" indent="-323850">
              <a:lnSpc>
                <a:spcPct val="89000"/>
              </a:lnSpc>
              <a:spcAft>
                <a:spcPts val="1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a:t>Some measures claim that there are over 10</a:t>
            </a:r>
            <a:r>
              <a:rPr lang="en-GB" baseline="33000" dirty="0"/>
              <a:t>7</a:t>
            </a:r>
            <a:r>
              <a:rPr lang="en-GB" dirty="0"/>
              <a:t> Semantic Web documents on the Web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0" y="44449"/>
            <a:ext cx="10080625" cy="1144587"/>
          </a:xfrm>
          <a:ln/>
        </p:spPr>
        <p:txBody>
          <a:bodyPr tIns="69120"/>
          <a:lstStyle/>
          <a:p>
            <a:pPr>
              <a:lnSpc>
                <a:spcPct val="89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a:t>Some deployment communities</a:t>
            </a:r>
          </a:p>
        </p:txBody>
      </p:sp>
      <p:sp>
        <p:nvSpPr>
          <p:cNvPr id="11266" name="Rectangle 2"/>
          <p:cNvSpPr>
            <a:spLocks noGrp="1" noChangeArrowheads="1"/>
          </p:cNvSpPr>
          <p:nvPr>
            <p:ph idx="1"/>
          </p:nvPr>
        </p:nvSpPr>
        <p:spPr>
          <a:xfrm>
            <a:off x="179388" y="1258888"/>
            <a:ext cx="9901237" cy="6008687"/>
          </a:xfrm>
          <a:ln/>
        </p:spPr>
        <p:txBody>
          <a:bodyPr tIns="72432"/>
          <a:lstStyle/>
          <a:p>
            <a:pPr marL="428625" indent="-323850">
              <a:lnSpc>
                <a:spcPct val="89000"/>
              </a:lnSpc>
              <a:spcAft>
                <a:spcPts val="1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dirty="0"/>
              <a:t>Major communities pick the technology up: digital libraries,</a:t>
            </a:r>
            <a:r>
              <a:rPr lang="en-GB" dirty="0" smtClean="0"/>
              <a:t> defence, </a:t>
            </a:r>
            <a:r>
              <a:rPr lang="en-GB" dirty="0" err="1"/>
              <a:t>eGovernment</a:t>
            </a:r>
            <a:r>
              <a:rPr lang="en-GB" dirty="0"/>
              <a:t>, energy sector, financial services, health care, oil and gas industry, life </a:t>
            </a:r>
            <a:r>
              <a:rPr lang="en-GB" dirty="0" smtClean="0"/>
              <a:t>sciences, social web applications …</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111125" y="3348038"/>
            <a:ext cx="9967913" cy="720725"/>
          </a:xfrm>
          <a:ln/>
        </p:spPr>
        <p:txBody>
          <a:bodyPr tIns="84528"/>
          <a:lstStyle/>
          <a:p>
            <a:pPr>
              <a:lnSpc>
                <a:spcPct val="89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4800" dirty="0">
                <a:solidFill>
                  <a:srgbClr val="000000"/>
                </a:solidFill>
              </a:rPr>
              <a:t>So what </a:t>
            </a:r>
            <a:r>
              <a:rPr lang="en-GB" sz="4800" i="1" dirty="0">
                <a:solidFill>
                  <a:srgbClr val="000000"/>
                </a:solidFill>
              </a:rPr>
              <a:t>is</a:t>
            </a:r>
            <a:r>
              <a:rPr lang="en-GB" sz="4800" dirty="0">
                <a:solidFill>
                  <a:srgbClr val="000000"/>
                </a:solidFill>
              </a:rPr>
              <a:t> the Semantic Web?</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3" name="Rectangle 1"/>
          <p:cNvSpPr>
            <a:spLocks noGrp="1" noChangeArrowheads="1"/>
          </p:cNvSpPr>
          <p:nvPr>
            <p:ph idx="1"/>
          </p:nvPr>
        </p:nvSpPr>
        <p:spPr>
          <a:xfrm>
            <a:off x="179388" y="1331913"/>
            <a:ext cx="9718675" cy="5918200"/>
          </a:xfrm>
          <a:ln/>
        </p:spPr>
        <p:txBody>
          <a:bodyPr tIns="72432" anchor="t"/>
          <a:lstStyle/>
          <a:p>
            <a:pPr marL="428625" indent="-323850" algn="l">
              <a:lnSpc>
                <a:spcPct val="89000"/>
              </a:lnSpc>
              <a:spcAft>
                <a:spcPts val="1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3200" b="0" dirty="0">
                <a:solidFill>
                  <a:srgbClr val="000000"/>
                </a:solidFill>
              </a:rPr>
              <a:t>There is a growing number of application patterns referring to the Semantic Web:</a:t>
            </a:r>
            <a:endParaRPr lang="en-GB" sz="3200" b="0" dirty="0" smtClean="0">
              <a:solidFill>
                <a:srgbClr val="000000"/>
              </a:solidFill>
            </a:endParaRP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smtClean="0">
                <a:solidFill>
                  <a:srgbClr val="000000"/>
                </a:solidFill>
              </a:rPr>
              <a:t> data </a:t>
            </a:r>
            <a:r>
              <a:rPr lang="en-GB" sz="2800" b="0" dirty="0">
                <a:solidFill>
                  <a:srgbClr val="000000"/>
                </a:solidFill>
              </a:rPr>
              <a:t>integration using RDF, SKOS, OWL, …</a:t>
            </a:r>
            <a:endParaRPr lang="en-GB" sz="2800" b="0" dirty="0" smtClean="0">
              <a:solidFill>
                <a:srgbClr val="000000"/>
              </a:solidFill>
            </a:endParaRP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smtClean="0">
                <a:solidFill>
                  <a:srgbClr val="000000"/>
                </a:solidFill>
              </a:rPr>
              <a:t> knowledge </a:t>
            </a:r>
            <a:r>
              <a:rPr lang="en-GB" sz="2800" b="0" dirty="0">
                <a:solidFill>
                  <a:srgbClr val="000000"/>
                </a:solidFill>
              </a:rPr>
              <a:t>engineering with complex ontologies</a:t>
            </a:r>
          </a:p>
          <a:p>
            <a:pPr marL="1292225" lvl="2" indent="-214313" algn="l">
              <a:lnSpc>
                <a:spcPct val="89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400" b="0" dirty="0">
                <a:solidFill>
                  <a:srgbClr val="000000"/>
                </a:solidFill>
              </a:rPr>
              <a:t>using,</a:t>
            </a:r>
            <a:r>
              <a:rPr lang="en-GB" sz="2400" b="0" dirty="0" smtClean="0">
                <a:solidFill>
                  <a:srgbClr val="000000"/>
                </a:solidFill>
              </a:rPr>
              <a:t> e.g., </a:t>
            </a:r>
            <a:r>
              <a:rPr lang="en-GB" sz="2400" b="0" dirty="0">
                <a:solidFill>
                  <a:srgbClr val="000000"/>
                </a:solidFill>
              </a:rPr>
              <a:t>OWL and/or rule based reasoning</a:t>
            </a:r>
            <a:endParaRPr lang="en-GB" sz="2400" b="0" dirty="0" smtClean="0">
              <a:solidFill>
                <a:srgbClr val="000000"/>
              </a:solidFill>
            </a:endParaRP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smtClean="0">
                <a:solidFill>
                  <a:srgbClr val="000000"/>
                </a:solidFill>
              </a:rPr>
              <a:t> better </a:t>
            </a:r>
            <a:r>
              <a:rPr lang="en-GB" sz="2800" b="0" dirty="0">
                <a:solidFill>
                  <a:srgbClr val="000000"/>
                </a:solidFill>
              </a:rPr>
              <a:t>data management, archiving,</a:t>
            </a:r>
            <a:r>
              <a:rPr lang="en-GB" sz="2800" b="0" dirty="0" smtClean="0">
                <a:solidFill>
                  <a:srgbClr val="000000"/>
                </a:solidFill>
              </a:rPr>
              <a:t> cataloguing, </a:t>
            </a:r>
            <a:r>
              <a:rPr lang="en-GB" sz="2800" b="0" dirty="0">
                <a:solidFill>
                  <a:srgbClr val="000000"/>
                </a:solidFill>
              </a:rPr>
              <a:t>etc</a:t>
            </a:r>
            <a:endParaRPr lang="en-GB" sz="2800" b="0" dirty="0" smtClean="0">
              <a:solidFill>
                <a:srgbClr val="000000"/>
              </a:solidFill>
            </a:endParaRPr>
          </a:p>
          <a:p>
            <a:pPr marL="1292225" lvl="2" indent="-214313" algn="l">
              <a:lnSpc>
                <a:spcPct val="89000"/>
              </a:lnSpc>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400" b="0" dirty="0" smtClean="0">
                <a:solidFill>
                  <a:srgbClr val="000000"/>
                </a:solidFill>
              </a:rPr>
              <a:t>e.g., </a:t>
            </a:r>
            <a:r>
              <a:rPr lang="en-GB" sz="2400" b="0" dirty="0">
                <a:solidFill>
                  <a:srgbClr val="000000"/>
                </a:solidFill>
              </a:rPr>
              <a:t>digital library applications</a:t>
            </a:r>
            <a:endParaRPr lang="en-GB" sz="2400" b="0" dirty="0" smtClean="0">
              <a:solidFill>
                <a:srgbClr val="000000"/>
              </a:solidFill>
            </a:endParaRP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smtClean="0">
                <a:solidFill>
                  <a:srgbClr val="000000"/>
                </a:solidFill>
              </a:rPr>
              <a:t> managing</a:t>
            </a:r>
            <a:r>
              <a:rPr lang="en-GB" sz="2800" b="0" dirty="0">
                <a:solidFill>
                  <a:srgbClr val="000000"/>
                </a:solidFill>
              </a:rPr>
              <a:t>, coordinating, combining Web services</a:t>
            </a:r>
            <a:endParaRPr lang="en-GB" sz="2800" b="0" dirty="0" smtClean="0">
              <a:solidFill>
                <a:srgbClr val="000000"/>
              </a:solidFill>
            </a:endParaRP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smtClean="0">
                <a:solidFill>
                  <a:srgbClr val="000000"/>
                </a:solidFill>
              </a:rPr>
              <a:t> intelligent </a:t>
            </a:r>
            <a:r>
              <a:rPr lang="en-GB" sz="2800" b="0" dirty="0">
                <a:solidFill>
                  <a:srgbClr val="000000"/>
                </a:solidFill>
              </a:rPr>
              <a:t>software agents</a:t>
            </a:r>
            <a:endParaRPr lang="en-GB" sz="2800" b="0" dirty="0" smtClean="0">
              <a:solidFill>
                <a:srgbClr val="000000"/>
              </a:solidFill>
            </a:endParaRP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smtClean="0">
                <a:solidFill>
                  <a:srgbClr val="000000"/>
                </a:solidFill>
              </a:rPr>
              <a:t> improving </a:t>
            </a:r>
            <a:r>
              <a:rPr lang="en-GB" sz="2800" b="0" dirty="0">
                <a:solidFill>
                  <a:srgbClr val="000000"/>
                </a:solidFill>
              </a:rPr>
              <a:t>search (usually using domain specific vocabularies…)</a:t>
            </a:r>
          </a:p>
          <a:p>
            <a:pPr marL="860425" lvl="1" algn="l">
              <a:lnSpc>
                <a:spcPct val="89000"/>
              </a:lnSpc>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2800" b="0" dirty="0">
                <a:solidFill>
                  <a:srgbClr val="000000"/>
                </a:solidFill>
              </a:rPr>
              <a:t>etc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23F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defRPr kumimoji="0" lang="en-GB" sz="2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defRPr kumimoji="0" lang="en-GB" sz="2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1917</TotalTime>
  <Words>2362</Words>
  <PresentationFormat>Custom</PresentationFormat>
  <Paragraphs>250</Paragraphs>
  <Slides>56</Slides>
  <Notes>32</Notes>
  <HiddenSlides>0</HiddenSlides>
  <MMClips>0</MMClips>
  <ScaleCrop>false</ScaleCrop>
  <HeadingPairs>
    <vt:vector size="6" baseType="variant">
      <vt:variant>
        <vt:lpstr>Design Template</vt:lpstr>
      </vt:variant>
      <vt:variant>
        <vt:i4>1</vt:i4>
      </vt:variant>
      <vt:variant>
        <vt:lpstr>Slide Titles</vt:lpstr>
      </vt:variant>
      <vt:variant>
        <vt:i4>56</vt:i4>
      </vt:variant>
      <vt:variant>
        <vt:lpstr>Custom Shows</vt:lpstr>
      </vt:variant>
      <vt:variant>
        <vt:i4>2</vt:i4>
      </vt:variant>
    </vt:vector>
  </HeadingPairs>
  <TitlesOfParts>
    <vt:vector size="59" baseType="lpstr">
      <vt:lpstr>Office Theme</vt:lpstr>
      <vt:lpstr>Semantic Web, Linked Data, and Semantic 3D Media  Ivan Herman, W3C  FOCUS 3D Conference, Sophia Antipolis, France 2010-02-11</vt:lpstr>
      <vt:lpstr>Significant buzz…</vt:lpstr>
      <vt:lpstr>Significant buzz…</vt:lpstr>
      <vt:lpstr>Lots of Tools (not an exhaustive list!)</vt:lpstr>
      <vt:lpstr>Slide 5</vt:lpstr>
      <vt:lpstr>There is a great community</vt:lpstr>
      <vt:lpstr>Some deployment communities</vt:lpstr>
      <vt:lpstr>So what is the Semantic Web?</vt:lpstr>
      <vt:lpstr>Slide 9</vt:lpstr>
      <vt:lpstr>Is this where we are?</vt:lpstr>
      <vt:lpstr>Slide 11</vt:lpstr>
      <vt:lpstr>Slide 12</vt:lpstr>
      <vt:lpstr>Slide 13</vt:lpstr>
      <vt:lpstr>Applications are not always very complex…</vt:lpstr>
      <vt:lpstr>A relatively simple application</vt:lpstr>
      <vt:lpstr>Slide 16</vt:lpstr>
      <vt:lpstr>Linking Open Data Project</vt:lpstr>
      <vt:lpstr>Example data source: DBpedia</vt:lpstr>
      <vt:lpstr>Extracting structured data from Wikipedia</vt:lpstr>
      <vt:lpstr>Automatic links among open datasets</vt:lpstr>
      <vt:lpstr>The real value is in the links!</vt:lpstr>
      <vt:lpstr>Accessing the cloud</vt:lpstr>
      <vt:lpstr>Example for cloud exploration</vt:lpstr>
      <vt:lpstr>Example for cloud exploration</vt:lpstr>
      <vt:lpstr>Example for cloud exploration</vt:lpstr>
      <vt:lpstr>Example for cloud exploration</vt:lpstr>
      <vt:lpstr>Example for cloud exploration</vt:lpstr>
      <vt:lpstr>Linking Open Data Project (cont)</vt:lpstr>
      <vt:lpstr>Using the LOD to build Web site: BBC</vt:lpstr>
      <vt:lpstr>Using the LOD to build Web site: BBC</vt:lpstr>
      <vt:lpstr>Using the LOD to build Web site: BBC</vt:lpstr>
      <vt:lpstr>Using the LOD cloud on an iPhone</vt:lpstr>
      <vt:lpstr>Using the LOD cloud on an iPhone</vt:lpstr>
      <vt:lpstr>Using the LOD cloud on an iPhone</vt:lpstr>
      <vt:lpstr>Publication of data: Library of Congress Subject Headings</vt:lpstr>
      <vt:lpstr>Publication of data: Library of Congress Subject Headings</vt:lpstr>
      <vt:lpstr>And what about ontologies?</vt:lpstr>
      <vt:lpstr>And what about ontologies?</vt:lpstr>
      <vt:lpstr>Slide 39</vt:lpstr>
      <vt:lpstr>Slide 40</vt:lpstr>
      <vt:lpstr>Think of the data out there from the start!</vt:lpstr>
      <vt:lpstr>An artificial example</vt:lpstr>
      <vt:lpstr>An artificial example</vt:lpstr>
      <vt:lpstr>An artificial example</vt:lpstr>
      <vt:lpstr>You can of course make it nicer…</vt:lpstr>
      <vt:lpstr>Obviously, there are other datasets</vt:lpstr>
      <vt:lpstr>Make the data available!</vt:lpstr>
      <vt:lpstr>What does it mean in practice?</vt:lpstr>
      <vt:lpstr>Practice in other areas</vt:lpstr>
      <vt:lpstr>Colored LOD cloud…</vt:lpstr>
      <vt:lpstr>Eli Lilly’s Target Assessment Tool</vt:lpstr>
      <vt:lpstr>Linked Open eGov Data (US example)</vt:lpstr>
      <vt:lpstr>You publish the raw data, others use it…</vt:lpstr>
      <vt:lpstr>An example with UK government data</vt:lpstr>
      <vt:lpstr>Conclusions</vt:lpstr>
      <vt:lpstr>Thank you for your attention!</vt:lpstr>
      <vt:lpstr>shorter version</vt:lpstr>
      <vt:lpstr>full</vt:lpstr>
    </vt:vector>
  </TitlesOfParts>
  <Manager/>
  <Company>W3C</Company>
  <LinksUpToDate>false</LinksUpToDate>
  <SharedDoc>false</SharedDoc>
  <HyperlinkBase>http://www.w3.org/2010/Talks/0211-Sophia-IH</HyperlinkBase>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Web, Linked Data, and Semantic 3D Media</dc:title>
  <dc:subject/>
  <dc:creator>Ivan Herman</dc:creator>
  <cp:keywords>semantic web</cp:keywords>
  <dc:description>Invited talk at the FOKUS 3D Conference, Sophia Antipolis, France, on the 11th of February, 2010</dc:description>
  <cp:lastModifiedBy>Ivan Herman</cp:lastModifiedBy>
  <cp:revision>165</cp:revision>
  <cp:lastPrinted>1601-01-01T00:00:00Z</cp:lastPrinted>
  <dcterms:created xsi:type="dcterms:W3CDTF">2010-02-01T10:26:11Z</dcterms:created>
  <dcterms:modified xsi:type="dcterms:W3CDTF">2010-02-01T10:43:13Z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URI: ">
    <vt:lpwstr>http://creativecommons.org/licenses/by-nd/3.0/</vt:lpwstr>
  </property>
  <property fmtid="{D5CDD505-2E9C-101B-9397-08002B2CF9AE}" pid="3" name="Copyright:">
    <vt:lpwstr>Creative Commons Attribution 3.0  License</vt:lpwstr>
  </property>
  <property fmtid="{D5CDD505-2E9C-101B-9397-08002B2CF9AE}" pid="4" name="Language">
    <vt:lpwstr>en</vt:lpwstr>
  </property>
  <property fmtid="{D5CDD505-2E9C-101B-9397-08002B2CF9AE}" pid="5" name="Owner">
    <vt:lpwstr>Ivan Herman</vt:lpwstr>
  </property>
</Properties>
</file>